
<file path=[Content_Types].xml><?xml version="1.0" encoding="utf-8"?>
<Types xmlns="http://schemas.openxmlformats.org/package/2006/content-types">
  <Default Extension="bin" ContentType="application/vnd.openxmlformats-officedocument.presentationml.printerSettings"/>
  <Default Extension="pdf" ContentType="application/pdf"/>
  <Override PartName="/ppt/slides/slide14.xml" ContentType="application/vnd.openxmlformats-officedocument.presentationml.slide+xml"/>
  <Override PartName="/ppt/slideMasters/slideMaster2.xml" ContentType="application/vnd.openxmlformats-officedocument.presentationml.slideMaster+xml"/>
  <Default Extension="gif" ContentType="image/gif"/>
  <Default Extension="rels" ContentType="application/vnd.openxmlformats-package.relationships+xml"/>
  <Default Extension="xml" ContentType="application/xml"/>
  <Override PartName="/ppt/tableStyles.xml" ContentType="application/vnd.openxmlformats-officedocument.presentationml.tableStyles+xml"/>
  <Override PartName="/ppt/theme/theme7.xml" ContentType="application/vnd.openxmlformats-officedocument.them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Masters/slideMaster8.xml" ContentType="application/vnd.openxmlformats-officedocument.presentationml.slideMaster+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theme/theme6.xml" ContentType="application/vnd.openxmlformats-officedocument.theme+xml"/>
  <Override PartName="/ppt/handoutMasters/handoutMaster1.xml" ContentType="application/vnd.openxmlformats-officedocument.presentationml.handoutMaster+xml"/>
  <Override PartName="/ppt/slideLayouts/slideLayout15.xml" ContentType="application/vnd.openxmlformats-officedocument.presentationml.slideLayout+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Masters/slideMaster7.xml" ContentType="application/vnd.openxmlformats-officedocument.presentationml.slideMaster+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presProps.xml" ContentType="application/vnd.openxmlformats-officedocument.presentationml.presProps+xml"/>
  <Override PartName="/ppt/theme/theme5.xml" ContentType="application/vnd.openxmlformats-officedocument.theme+xml"/>
  <Override PartName="/ppt/slides/slide26.xml" ContentType="application/vnd.openxmlformats-officedocument.presentationml.slide+xml"/>
  <Override PartName="/ppt/slideLayouts/slideLayout14.xml" ContentType="application/vnd.openxmlformats-officedocument.presentationml.slideLayout+xml"/>
  <Override PartName="/ppt/slides/slide35.xml" ContentType="application/vnd.openxmlformats-officedocument.presentationml.slide+xml"/>
  <Override PartName="/ppt/slideLayouts/slideLayout23.xml" ContentType="application/vnd.openxmlformats-officedocument.presentationml.slideLayout+xml"/>
  <Override PartName="/ppt/slides/slide3.xml" ContentType="application/vnd.openxmlformats-officedocument.presentationml.slide+xml"/>
  <Override PartName="/ppt/slides/slide18.xml" ContentType="application/vnd.openxmlformats-officedocument.presentationml.slide+xml"/>
  <Override PartName="/ppt/slideMasters/slideMaster6.xml" ContentType="application/vnd.openxmlformats-officedocument.presentationml.slideMaster+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5.xml" ContentType="application/vnd.openxmlformats-officedocument.presentationml.notesSlide+xml"/>
  <Override PartName="/ppt/theme/theme4.xml" ContentType="application/vnd.openxmlformats-officedocument.them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Masters/slideMaster5.xml" ContentType="application/vnd.openxmlformats-officedocument.presentationml.slideMaster+xml"/>
  <Override PartName="/ppt/slides/slide10.xml" ContentType="application/vnd.openxmlformats-officedocument.presentationml.slide+xml"/>
  <Override PartName="/docProps/app.xml" ContentType="application/vnd.openxmlformats-officedocument.extended-properties+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Layouts/slideLayout21.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slideMasters/slideMaster4.xml" ContentType="application/vnd.openxmlformats-officedocument.presentationml.slideMaster+xml"/>
  <Default Extension="jpeg" ContentType="image/jpeg"/>
  <Override PartName="/ppt/viewProps.xml" ContentType="application/vnd.openxmlformats-officedocument.presentationml.viewProps+xml"/>
  <Override PartName="/ppt/theme/theme9.xml" ContentType="application/vnd.openxmlformats-officedocument.theme+xml"/>
  <Override PartName="/ppt/theme/theme11.xml" ContentType="application/vnd.openxmlformats-officedocument.them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Default Extension="tiff" ContentType="image/tiff"/>
  <Override PartName="/ppt/theme/theme8.xml" ContentType="application/vnd.openxmlformats-officedocument.theme+xml"/>
  <Override PartName="/ppt/theme/theme10.xml" ContentType="application/vnd.openxmlformats-officedocument.them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Override PartName="/ppt/slideMasters/slideMaster9.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888" r:id="rId1"/>
    <p:sldMasterId id="2147486796" r:id="rId2"/>
    <p:sldMasterId id="2147488220" r:id="rId3"/>
    <p:sldMasterId id="2147488251" r:id="rId4"/>
    <p:sldMasterId id="2147488264" r:id="rId5"/>
    <p:sldMasterId id="2147488270" r:id="rId6"/>
    <p:sldMasterId id="2147488274" r:id="rId7"/>
    <p:sldMasterId id="2147488276" r:id="rId8"/>
    <p:sldMasterId id="2147488284" r:id="rId9"/>
  </p:sldMasterIdLst>
  <p:notesMasterIdLst>
    <p:notesMasterId r:id="rId50"/>
  </p:notesMasterIdLst>
  <p:handoutMasterIdLst>
    <p:handoutMasterId r:id="rId51"/>
  </p:handoutMasterIdLst>
  <p:sldIdLst>
    <p:sldId id="505" r:id="rId10"/>
    <p:sldId id="658" r:id="rId11"/>
    <p:sldId id="572" r:id="rId12"/>
    <p:sldId id="819" r:id="rId13"/>
    <p:sldId id="821" r:id="rId14"/>
    <p:sldId id="844" r:id="rId15"/>
    <p:sldId id="823" r:id="rId16"/>
    <p:sldId id="799" r:id="rId17"/>
    <p:sldId id="795" r:id="rId18"/>
    <p:sldId id="796" r:id="rId19"/>
    <p:sldId id="797" r:id="rId20"/>
    <p:sldId id="838" r:id="rId21"/>
    <p:sldId id="896" r:id="rId22"/>
    <p:sldId id="847" r:id="rId23"/>
    <p:sldId id="884" r:id="rId24"/>
    <p:sldId id="850" r:id="rId25"/>
    <p:sldId id="851" r:id="rId26"/>
    <p:sldId id="852" r:id="rId27"/>
    <p:sldId id="853" r:id="rId28"/>
    <p:sldId id="782" r:id="rId29"/>
    <p:sldId id="784" r:id="rId30"/>
    <p:sldId id="785" r:id="rId31"/>
    <p:sldId id="786" r:id="rId32"/>
    <p:sldId id="787" r:id="rId33"/>
    <p:sldId id="789" r:id="rId34"/>
    <p:sldId id="778" r:id="rId35"/>
    <p:sldId id="779" r:id="rId36"/>
    <p:sldId id="840" r:id="rId37"/>
    <p:sldId id="780" r:id="rId38"/>
    <p:sldId id="841" r:id="rId39"/>
    <p:sldId id="842" r:id="rId40"/>
    <p:sldId id="891" r:id="rId41"/>
    <p:sldId id="898" r:id="rId42"/>
    <p:sldId id="886" r:id="rId43"/>
    <p:sldId id="882" r:id="rId44"/>
    <p:sldId id="883" r:id="rId45"/>
    <p:sldId id="899" r:id="rId46"/>
    <p:sldId id="888" r:id="rId47"/>
    <p:sldId id="905" r:id="rId48"/>
    <p:sldId id="904" r:id="rId4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Arial" charset="0"/>
        <a:cs typeface="Arial" charset="0"/>
      </a:defRPr>
    </a:lvl1pPr>
    <a:lvl2pPr marL="455613" indent="1588" algn="l" rtl="0" fontAlgn="base">
      <a:spcBef>
        <a:spcPct val="0"/>
      </a:spcBef>
      <a:spcAft>
        <a:spcPct val="0"/>
      </a:spcAft>
      <a:defRPr sz="2400" kern="1200">
        <a:solidFill>
          <a:schemeClr val="tx1"/>
        </a:solidFill>
        <a:latin typeface="Arial" charset="0"/>
        <a:ea typeface="Arial" charset="0"/>
        <a:cs typeface="Arial" charset="0"/>
      </a:defRPr>
    </a:lvl2pPr>
    <a:lvl3pPr marL="912813" indent="1588" algn="l" rtl="0" fontAlgn="base">
      <a:spcBef>
        <a:spcPct val="0"/>
      </a:spcBef>
      <a:spcAft>
        <a:spcPct val="0"/>
      </a:spcAft>
      <a:defRPr sz="2400" kern="1200">
        <a:solidFill>
          <a:schemeClr val="tx1"/>
        </a:solidFill>
        <a:latin typeface="Arial" charset="0"/>
        <a:ea typeface="Arial" charset="0"/>
        <a:cs typeface="Arial" charset="0"/>
      </a:defRPr>
    </a:lvl3pPr>
    <a:lvl4pPr marL="1370013" indent="1588" algn="l" rtl="0" fontAlgn="base">
      <a:spcBef>
        <a:spcPct val="0"/>
      </a:spcBef>
      <a:spcAft>
        <a:spcPct val="0"/>
      </a:spcAft>
      <a:defRPr sz="2400" kern="1200">
        <a:solidFill>
          <a:schemeClr val="tx1"/>
        </a:solidFill>
        <a:latin typeface="Arial" charset="0"/>
        <a:ea typeface="Arial" charset="0"/>
        <a:cs typeface="Arial" charset="0"/>
      </a:defRPr>
    </a:lvl4pPr>
    <a:lvl5pPr marL="1827213" indent="1588" algn="l" rtl="0" fontAlgn="base">
      <a:spcBef>
        <a:spcPct val="0"/>
      </a:spcBef>
      <a:spcAft>
        <a:spcPct val="0"/>
      </a:spcAft>
      <a:defRPr sz="2400" kern="1200">
        <a:solidFill>
          <a:schemeClr val="tx1"/>
        </a:solidFill>
        <a:latin typeface="Arial" charset="0"/>
        <a:ea typeface="Arial" charset="0"/>
        <a:cs typeface="Arial" charset="0"/>
      </a:defRPr>
    </a:lvl5pPr>
    <a:lvl6pPr marL="2286000" algn="l" defTabSz="457200" rtl="0" eaLnBrk="1" latinLnBrk="0" hangingPunct="1">
      <a:defRPr sz="2400" kern="1200">
        <a:solidFill>
          <a:schemeClr val="tx1"/>
        </a:solidFill>
        <a:latin typeface="Arial" charset="0"/>
        <a:ea typeface="Arial" charset="0"/>
        <a:cs typeface="Arial" charset="0"/>
      </a:defRPr>
    </a:lvl6pPr>
    <a:lvl7pPr marL="2743200" algn="l" defTabSz="457200" rtl="0" eaLnBrk="1" latinLnBrk="0" hangingPunct="1">
      <a:defRPr sz="2400" kern="1200">
        <a:solidFill>
          <a:schemeClr val="tx1"/>
        </a:solidFill>
        <a:latin typeface="Arial" charset="0"/>
        <a:ea typeface="Arial" charset="0"/>
        <a:cs typeface="Arial" charset="0"/>
      </a:defRPr>
    </a:lvl7pPr>
    <a:lvl8pPr marL="3200400" algn="l" defTabSz="457200" rtl="0" eaLnBrk="1" latinLnBrk="0" hangingPunct="1">
      <a:defRPr sz="2400" kern="1200">
        <a:solidFill>
          <a:schemeClr val="tx1"/>
        </a:solidFill>
        <a:latin typeface="Arial" charset="0"/>
        <a:ea typeface="Arial" charset="0"/>
        <a:cs typeface="Arial" charset="0"/>
      </a:defRPr>
    </a:lvl8pPr>
    <a:lvl9pPr marL="3657600" algn="l" defTabSz="457200" rtl="0" eaLnBrk="1" latinLnBrk="0" hangingPunct="1">
      <a:defRPr sz="2400" kern="1200">
        <a:solidFill>
          <a:schemeClr val="tx1"/>
        </a:solidFill>
        <a:latin typeface="Arial"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6" frameSlides="1"/>
  <p:clrMru>
    <a:srgbClr val="408000"/>
    <a:srgbClr val="FDAB30"/>
    <a:srgbClr val="FD900E"/>
    <a:srgbClr val="FD930F"/>
    <a:srgbClr val="B4B782"/>
    <a:srgbClr val="66CCFF"/>
    <a:srgbClr val="B9C6E1"/>
    <a:srgbClr val="9CD4EA"/>
    <a:srgbClr val="FCE7EE"/>
    <a:srgbClr val="E991C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horzBarState="maximized">
    <p:restoredLeft sz="16467" autoAdjust="0"/>
    <p:restoredTop sz="95212" autoAdjust="0"/>
  </p:normalViewPr>
  <p:slideViewPr>
    <p:cSldViewPr snapToGrid="0" showGuides="1">
      <p:cViewPr>
        <p:scale>
          <a:sx n="150" d="100"/>
          <a:sy n="150" d="100"/>
        </p:scale>
        <p:origin x="-344" y="-120"/>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39327138" cy="3932713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1468010-D1F7-CD4F-9521-0F7A50935286}" type="datetimeFigureOut">
              <a:rPr lang="en-US"/>
              <a:pPr>
                <a:defRPr/>
              </a:pPr>
              <a:t>10/10/16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F10B6B8-1D06-A549-ABA9-EC20B5ACEFC4}"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108" charset="0"/>
                <a:ea typeface="Arial" pitchFamily="-108" charset="0"/>
                <a:cs typeface="Arial" pitchFamily="-108" charset="0"/>
              </a:defRPr>
            </a:lvl1pPr>
          </a:lstStyle>
          <a:p>
            <a:pPr>
              <a:defRPr/>
            </a:pPr>
            <a:fld id="{7FF4793B-2754-8D43-9F82-131178ACACF3}" type="datetime1">
              <a:rPr lang="en-US"/>
              <a:pPr>
                <a:defRPr/>
              </a:pPr>
              <a:t>10/10/16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108" charset="0"/>
                <a:ea typeface="Arial" pitchFamily="-108" charset="0"/>
                <a:cs typeface="Arial" pitchFamily="-108" charset="0"/>
              </a:defRPr>
            </a:lvl1pPr>
          </a:lstStyle>
          <a:p>
            <a:pPr>
              <a:defRPr/>
            </a:pPr>
            <a:fld id="{8E131180-AD35-9C41-A517-D5BEA6B26D1C}"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5613" algn="l"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2813" algn="l"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0013" algn="l"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7213" algn="l"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ln>
            <a:miter lim="800000"/>
            <a:headEnd/>
            <a:tailEnd/>
          </a:ln>
        </p:spPr>
        <p:txBody>
          <a:bodyPr/>
          <a:lstStyle/>
          <a:p>
            <a:fld id="{2298E6C0-CF09-9A4D-AE59-829E0BA52F94}" type="slidenum">
              <a:rPr lang="en-US" sz="1100">
                <a:solidFill>
                  <a:srgbClr val="000000"/>
                </a:solidFill>
                <a:latin typeface="Times New Roman" charset="0"/>
                <a:ea typeface="ＭＳ Ｐゴシック" charset="-128"/>
                <a:cs typeface="ＭＳ Ｐゴシック" charset="-128"/>
              </a:rPr>
              <a:pPr/>
              <a:t>2</a:t>
            </a:fld>
            <a:endParaRPr lang="en-US" sz="1100">
              <a:solidFill>
                <a:srgbClr val="000000"/>
              </a:solidFill>
              <a:latin typeface="Times New Roman" charset="0"/>
              <a:ea typeface="ＭＳ Ｐゴシック" charset="-128"/>
              <a:cs typeface="ＭＳ Ｐゴシック" charset="-128"/>
            </a:endParaRPr>
          </a:p>
        </p:txBody>
      </p:sp>
      <p:sp>
        <p:nvSpPr>
          <p:cNvPr id="87043" name="Rectangle 2"/>
          <p:cNvSpPr>
            <a:spLocks noGrp="1" noRot="1" noChangeAspect="1" noChangeArrowheads="1" noTextEdit="1"/>
          </p:cNvSpPr>
          <p:nvPr>
            <p:ph type="sldImg"/>
          </p:nvPr>
        </p:nvSpPr>
        <p:spPr bwMode="auto">
          <a:xfrm>
            <a:off x="1139825" y="682625"/>
            <a:ext cx="4551363" cy="3413125"/>
          </a:xfrm>
          <a:noFill/>
          <a:ln>
            <a:solidFill>
              <a:srgbClr val="000000"/>
            </a:solidFill>
            <a:miter lim="800000"/>
            <a:headEnd/>
            <a:tailEnd/>
          </a:ln>
        </p:spPr>
      </p:sp>
      <p:sp>
        <p:nvSpPr>
          <p:cNvPr id="87044" name="Rectangle 3"/>
          <p:cNvSpPr>
            <a:spLocks noGrp="1" noChangeArrowheads="1"/>
          </p:cNvSpPr>
          <p:nvPr>
            <p:ph type="body" idx="1"/>
          </p:nvPr>
        </p:nvSpPr>
        <p:spPr bwMode="auto">
          <a:xfrm>
            <a:off x="892175" y="4324350"/>
            <a:ext cx="5048250" cy="4171950"/>
          </a:xfrm>
          <a:noFill/>
        </p:spPr>
        <p:txBody>
          <a:bodyPr/>
          <a:lstStyle/>
          <a:p>
            <a:pPr eaLnBrk="1" hangingPunct="1"/>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Gamma-ray </a:t>
            </a:r>
            <a:r>
              <a:rPr lang="en-US" dirty="0" err="1" smtClean="0"/>
              <a:t>skymap</a:t>
            </a:r>
            <a:r>
              <a:rPr lang="en-US" dirty="0" smtClean="0"/>
              <a:t> is,</a:t>
            </a:r>
            <a:r>
              <a:rPr lang="en-US" baseline="0" dirty="0" smtClean="0"/>
              <a:t> in fact, a map of HE interactions, it shows the places where accelerated particles, the beam, meets targets, interstellar gas and soft photons. The diffuse emission is dominating the sky, about 80% of all photons are diffuse.  </a:t>
            </a:r>
            <a:endParaRPr lang="en-US" dirty="0"/>
          </a:p>
        </p:txBody>
      </p:sp>
      <p:sp>
        <p:nvSpPr>
          <p:cNvPr id="4" name="Slide Number Placeholder 3"/>
          <p:cNvSpPr>
            <a:spLocks noGrp="1"/>
          </p:cNvSpPr>
          <p:nvPr>
            <p:ph type="sldNum" sz="quarter" idx="10"/>
          </p:nvPr>
        </p:nvSpPr>
        <p:spPr/>
        <p:txBody>
          <a:bodyPr/>
          <a:lstStyle/>
          <a:p>
            <a:pPr>
              <a:defRPr/>
            </a:pPr>
            <a:fld id="{7190078F-0481-124F-AFD3-B23EEECB11FF}" type="slidenum">
              <a:rPr lang="en-US" smtClean="0"/>
              <a:pPr>
                <a:defRPr/>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3" name="Notes Placeholder 2"/>
          <p:cNvSpPr>
            <a:spLocks noGrp="1"/>
          </p:cNvSpPr>
          <p:nvPr>
            <p:ph type="body" idx="1"/>
          </p:nvPr>
        </p:nvSpPr>
        <p:spPr>
          <a:xfrm>
            <a:off x="891479" y="4323047"/>
            <a:ext cx="5050152" cy="362186"/>
          </a:xfrm>
        </p:spPr>
        <p:txBody>
          <a:bodyPr/>
          <a:lstStyle/>
          <a:p>
            <a:pPr eaLnBrk="1" hangingPunct="1">
              <a:defRPr/>
            </a:pPr>
            <a:r>
              <a:rPr lang="en-US" dirty="0" smtClean="0">
                <a:cs typeface="+mn-cs"/>
              </a:rPr>
              <a:t>Pulsars – more subclasses of a known class</a:t>
            </a:r>
            <a:endParaRPr lang="en-US" dirty="0">
              <a:cs typeface="+mn-cs"/>
            </a:endParaRPr>
          </a:p>
        </p:txBody>
      </p:sp>
      <p:sp>
        <p:nvSpPr>
          <p:cNvPr id="20484" name="Slide Number Placeholder 3"/>
          <p:cNvSpPr>
            <a:spLocks noGrp="1"/>
          </p:cNvSpPr>
          <p:nvPr>
            <p:ph type="sldNum" sz="quarter" idx="5"/>
          </p:nvPr>
        </p:nvSpPr>
        <p:spPr>
          <a:noFill/>
          <a:ln>
            <a:miter lim="800000"/>
            <a:headEnd/>
            <a:tailEnd/>
          </a:ln>
        </p:spPr>
        <p:txBody>
          <a:bodyPr/>
          <a:lstStyle/>
          <a:p>
            <a:fld id="{111E4068-6CF3-D240-999A-8E2D8F712677}" type="slidenum">
              <a:rPr lang="en-US">
                <a:solidFill>
                  <a:prstClr val="black"/>
                </a:solidFill>
              </a:rPr>
              <a:pPr/>
              <a:t>8</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sources of HE gamma rays can be also be found in the solar system. Their emission is the result of Galactic CR cascades in their surfaces or inverse Compton scattering of CR electrons off solar photons. In fact, it is a very important point. Simultaneous direct measurements of CR species in the solar system and indirect observations of their intensities through the gamma-ray emission from solar bodies enables us to reconcile the direct and indirect CR measurements and ensure that our interpretation of the emission from distant sources is correct.</a:t>
            </a:r>
            <a:endParaRPr lang="en-US" dirty="0"/>
          </a:p>
        </p:txBody>
      </p:sp>
      <p:sp>
        <p:nvSpPr>
          <p:cNvPr id="4" name="Slide Number Placeholder 3"/>
          <p:cNvSpPr>
            <a:spLocks noGrp="1"/>
          </p:cNvSpPr>
          <p:nvPr>
            <p:ph type="sldNum" sz="quarter" idx="10"/>
          </p:nvPr>
        </p:nvSpPr>
        <p:spPr/>
        <p:txBody>
          <a:bodyPr/>
          <a:lstStyle/>
          <a:p>
            <a:pPr>
              <a:defRPr/>
            </a:pPr>
            <a:fld id="{7190078F-0481-124F-AFD3-B23EEECB11FF}" type="slidenum">
              <a:rPr lang="en-US" smtClean="0"/>
              <a:pPr>
                <a:defRPr/>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E131180-AD35-9C41-A517-D5BEA6B26D1C}" type="slidenum">
              <a:rPr lang="en-US" smtClean="0">
                <a:solidFill>
                  <a:prstClr val="black"/>
                </a:solidFill>
              </a:rPr>
              <a:pPr>
                <a:defRPr/>
              </a:pPr>
              <a:t>19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18" tIns="0" rIns="45718"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9"/>
            <a:ext cx="6400800" cy="1752600"/>
          </a:xfrm>
        </p:spPr>
        <p:txBody>
          <a:bodyPr/>
          <a:lstStyle>
            <a:lvl1pPr marL="0" indent="0" algn="ctr">
              <a:buNone/>
              <a:defRPr>
                <a:solidFill>
                  <a:schemeClr val="tx1"/>
                </a:solidFill>
              </a:defRPr>
            </a:lvl1pPr>
            <a:lvl2pPr marL="457182" indent="0" algn="ctr">
              <a:buNone/>
            </a:lvl2pPr>
            <a:lvl3pPr marL="914363" indent="0" algn="ctr">
              <a:buNone/>
            </a:lvl3pPr>
            <a:lvl4pPr marL="1371545" indent="0" algn="ctr">
              <a:buNone/>
            </a:lvl4pPr>
            <a:lvl5pPr marL="1828727" indent="0" algn="ctr">
              <a:buNone/>
            </a:lvl5pPr>
            <a:lvl6pPr marL="2285909" indent="0" algn="ctr">
              <a:buNone/>
            </a:lvl6pPr>
            <a:lvl7pPr marL="2743090" indent="0" algn="ctr">
              <a:buNone/>
            </a:lvl7pPr>
            <a:lvl8pPr marL="3200272" indent="0" algn="ctr">
              <a:buNone/>
            </a:lvl8pPr>
            <a:lvl9pPr marL="3657454" indent="0" algn="ctr">
              <a:buNone/>
            </a:lvl9pPr>
          </a:lstStyle>
          <a:p>
            <a:r>
              <a:rPr lang="en-US" smtClean="0"/>
              <a:t>Click to edit Master subtitle style</a:t>
            </a:r>
            <a:endParaRPr lang="en-US"/>
          </a:p>
        </p:txBody>
      </p:sp>
      <p:sp>
        <p:nvSpPr>
          <p:cNvPr id="6" name="Slide Number Placeholder 22"/>
          <p:cNvSpPr>
            <a:spLocks noGrp="1"/>
          </p:cNvSpPr>
          <p:nvPr>
            <p:ph type="sldNum" sz="quarter" idx="12"/>
          </p:nvPr>
        </p:nvSpPr>
        <p:spPr/>
        <p:txBody>
          <a:bodyPr/>
          <a:lstStyle>
            <a:lvl1pPr>
              <a:defRPr/>
            </a:lvl1pPr>
          </a:lstStyle>
          <a:p>
            <a:pPr>
              <a:defRPr/>
            </a:pPr>
            <a:fld id="{05551624-A7AE-6243-8162-9A80187E580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a:xfrm>
            <a:off x="457200" y="6416675"/>
            <a:ext cx="2133600" cy="365125"/>
          </a:xfrm>
          <a:prstGeom prst="rect">
            <a:avLst/>
          </a:prstGeom>
        </p:spPr>
        <p:txBody>
          <a:bodyPr/>
          <a:lstStyle>
            <a:lvl1pPr>
              <a:defRPr/>
            </a:lvl1pPr>
          </a:lstStyle>
          <a:p>
            <a:pPr>
              <a:defRPr/>
            </a:pPr>
            <a:endParaRPr lang="en-US"/>
          </a:p>
        </p:txBody>
      </p:sp>
      <p:sp>
        <p:nvSpPr>
          <p:cNvPr id="5" name="Footer Placeholder 2"/>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2958F16-D989-F04C-AADD-CC63F9FF881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a:xfrm>
            <a:off x="457200" y="6416675"/>
            <a:ext cx="2133600" cy="365125"/>
          </a:xfrm>
          <a:prstGeom prst="rect">
            <a:avLst/>
          </a:prstGeom>
        </p:spPr>
        <p:txBody>
          <a:bodyPr/>
          <a:lstStyle>
            <a:lvl1pPr>
              <a:defRPr/>
            </a:lvl1pPr>
          </a:lstStyle>
          <a:p>
            <a:pPr>
              <a:defRPr/>
            </a:pPr>
            <a:endParaRPr lang="en-US"/>
          </a:p>
        </p:txBody>
      </p:sp>
      <p:sp>
        <p:nvSpPr>
          <p:cNvPr id="5" name="Footer Placeholder 2"/>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EAEAAE3E-CD25-2E4A-98E8-FFA52E78F3D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2" indent="0" algn="ctr">
              <a:buNone/>
              <a:defRPr/>
            </a:lvl2pPr>
            <a:lvl3pPr marL="914363" indent="0" algn="ctr">
              <a:buNone/>
              <a:defRPr/>
            </a:lvl3pPr>
            <a:lvl4pPr marL="1371545" indent="0" algn="ctr">
              <a:buNone/>
              <a:defRPr/>
            </a:lvl4pPr>
            <a:lvl5pPr marL="1828727" indent="0" algn="ctr">
              <a:buNone/>
              <a:defRPr/>
            </a:lvl5pPr>
            <a:lvl6pPr marL="2285909" indent="0" algn="ctr">
              <a:buNone/>
              <a:defRPr/>
            </a:lvl6pPr>
            <a:lvl7pPr marL="2743090" indent="0" algn="ctr">
              <a:buNone/>
              <a:defRPr/>
            </a:lvl7pPr>
            <a:lvl8pPr marL="3200272" indent="0" algn="ctr">
              <a:buNone/>
              <a:defRPr/>
            </a:lvl8pPr>
            <a:lvl9pPr marL="3657454" indent="0" algn="ctr">
              <a:buNone/>
              <a:defRPr/>
            </a:lvl9pPr>
          </a:lstStyle>
          <a:p>
            <a:r>
              <a:rPr lang="en-US" smtClean="0"/>
              <a:t>Click to edit Master subtitle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5375" y="136525"/>
            <a:ext cx="6988175"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0668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2"/>
          <p:cNvSpPr>
            <a:spLocks noGrp="1"/>
          </p:cNvSpPr>
          <p:nvPr>
            <p:ph type="sldNum" sz="quarter" idx="12"/>
          </p:nvPr>
        </p:nvSpPr>
        <p:spPr/>
        <p:txBody>
          <a:bodyPr/>
          <a:lstStyle>
            <a:lvl1pPr>
              <a:defRPr/>
            </a:lvl1pPr>
          </a:lstStyle>
          <a:p>
            <a:pPr>
              <a:defRPr/>
            </a:pPr>
            <a:fld id="{B985A239-DF21-034C-9C63-14785012D79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2"/>
          <p:cNvSpPr>
            <a:spLocks noGrp="1"/>
          </p:cNvSpPr>
          <p:nvPr>
            <p:ph idx="11"/>
          </p:nvPr>
        </p:nvSpPr>
        <p:spPr>
          <a:xfrm>
            <a:off x="4191000" y="990600"/>
            <a:ext cx="3810000" cy="2971800"/>
          </a:xfrm>
          <a:prstGeom prst="rect">
            <a:avLst/>
          </a:prstGeom>
        </p:spPr>
        <p:txBody>
          <a:bodyPr lIns="91418" tIns="45709" rIns="91418" bIns="45709"/>
          <a:lstStyle>
            <a:lvl1pPr>
              <a:defRPr>
                <a:solidFill>
                  <a:schemeClr val="bg1"/>
                </a:solidFill>
              </a:defRPr>
            </a:lvl1pPr>
            <a:lvl2pPr>
              <a:defRPr>
                <a:solidFill>
                  <a:schemeClr val="accent2">
                    <a:lumMod val="40000"/>
                    <a:lumOff val="60000"/>
                  </a:schemeClr>
                </a:solidFill>
              </a:defRPr>
            </a:lvl2pPr>
            <a:lvl3pPr>
              <a:defRPr>
                <a:solidFill>
                  <a:srgbClr val="FFD3F0"/>
                </a:solidFill>
              </a:defRPr>
            </a:lvl3pPr>
          </a:lstStyle>
          <a:p>
            <a:pPr lvl="0"/>
            <a:r>
              <a:rPr lang="en-US" dirty="0" smtClean="0"/>
              <a:t>Click to edit Master text styles</a:t>
            </a:r>
          </a:p>
        </p:txBody>
      </p:sp>
      <p:sp>
        <p:nvSpPr>
          <p:cNvPr id="7" name="Slide Number Placeholder 17"/>
          <p:cNvSpPr>
            <a:spLocks noGrp="1"/>
          </p:cNvSpPr>
          <p:nvPr>
            <p:ph type="sldNum" sz="quarter" idx="19"/>
          </p:nvPr>
        </p:nvSpPr>
        <p:spPr>
          <a:xfrm>
            <a:off x="8616950" y="100013"/>
            <a:ext cx="527050" cy="204787"/>
          </a:xfrm>
          <a:prstGeom prst="rect">
            <a:avLst/>
          </a:prstGeom>
        </p:spPr>
        <p:txBody>
          <a:bodyPr/>
          <a:lstStyle>
            <a:lvl1pPr>
              <a:defRPr/>
            </a:lvl1pPr>
          </a:lstStyle>
          <a:p>
            <a:pPr>
              <a:defRPr/>
            </a:pPr>
            <a:fld id="{0B525BC6-438D-E749-A4E0-CC498E5A305F}" type="slidenum">
              <a:rPr lang="en-US"/>
              <a:pPr>
                <a:defRPr/>
              </a:pPr>
              <a:t>‹#›</a:t>
            </a:fld>
            <a:endParaRPr lang="en-US" dirty="0"/>
          </a:p>
        </p:txBody>
      </p:sp>
      <p:sp>
        <p:nvSpPr>
          <p:cNvPr id="8" name="Content Placeholder 2"/>
          <p:cNvSpPr>
            <a:spLocks noGrp="1"/>
          </p:cNvSpPr>
          <p:nvPr>
            <p:ph idx="15"/>
          </p:nvPr>
        </p:nvSpPr>
        <p:spPr>
          <a:xfrm rot="5400000">
            <a:off x="5807078" y="3489323"/>
            <a:ext cx="5715000" cy="717557"/>
          </a:xfrm>
          <a:prstGeom prst="rect">
            <a:avLst/>
          </a:prstGeom>
        </p:spPr>
        <p:txBody>
          <a:bodyPr lIns="91418" tIns="45709" rIns="91418" bIns="45709"/>
          <a:lstStyle>
            <a:lvl1pPr>
              <a:defRPr sz="1400" b="1"/>
            </a:lvl1pPr>
            <a:lvl2pPr>
              <a:buNone/>
              <a:defRPr/>
            </a:lvl2pPr>
            <a:lvl4pPr>
              <a:buNone/>
              <a:defRPr/>
            </a:lvl4pPr>
          </a:lstStyle>
          <a:p>
            <a:pPr lvl="0"/>
            <a:r>
              <a:rPr lang="en-US" dirty="0" smtClean="0"/>
              <a:t>Click to edit Master text styles</a:t>
            </a:r>
          </a:p>
        </p:txBody>
      </p:sp>
      <p:sp>
        <p:nvSpPr>
          <p:cNvPr id="11" name="Content Placeholder 2"/>
          <p:cNvSpPr>
            <a:spLocks noGrp="1"/>
          </p:cNvSpPr>
          <p:nvPr>
            <p:ph idx="20"/>
          </p:nvPr>
        </p:nvSpPr>
        <p:spPr>
          <a:xfrm>
            <a:off x="228600" y="990601"/>
            <a:ext cx="3810000" cy="2971799"/>
          </a:xfrm>
          <a:prstGeom prst="rect">
            <a:avLst/>
          </a:prstGeom>
        </p:spPr>
        <p:txBody>
          <a:bodyPr lIns="91418" tIns="45709" rIns="91418" bIns="45709"/>
          <a:lstStyle>
            <a:lvl1pPr marL="111125" indent="-111125">
              <a:defRPr b="0"/>
            </a:lvl1pPr>
            <a:lvl2pPr marL="290513" indent="-179388">
              <a:defRPr b="0"/>
            </a:lvl2pPr>
            <a:lvl3pPr marL="455613" indent="-165100">
              <a:defRPr b="0"/>
            </a:lvl3pPr>
            <a:lvl4pPr marL="690563" indent="-179388">
              <a:defRPr b="0"/>
            </a:lvl4pPr>
            <a:lvl5pPr marL="911225" indent="-165100">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21"/>
          </p:nvPr>
        </p:nvSpPr>
        <p:spPr>
          <a:xfrm>
            <a:off x="228600" y="4114800"/>
            <a:ext cx="7772400" cy="2590802"/>
          </a:xfrm>
          <a:prstGeom prst="rect">
            <a:avLst/>
          </a:prstGeom>
        </p:spPr>
        <p:txBody>
          <a:bodyPr lIns="91418" tIns="45709" rIns="91418" bIns="45709"/>
          <a:lstStyle>
            <a:lvl1pPr marL="111125" indent="-111125">
              <a:defRPr b="0"/>
            </a:lvl1pPr>
            <a:lvl2pPr marL="290513" indent="-179388">
              <a:defRPr b="0"/>
            </a:lvl2pPr>
            <a:lvl3pPr marL="455613" indent="-165100">
              <a:defRPr b="0"/>
            </a:lvl3pPr>
            <a:lvl4pPr marL="690563" indent="-179388">
              <a:defRPr b="0"/>
            </a:lvl4pPr>
            <a:lvl5pPr marL="911225" indent="-165100">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0668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8"/>
            <a:ext cx="7086600" cy="1509712"/>
          </a:xfrm>
        </p:spPr>
        <p:txBody>
          <a:bodyPr/>
          <a:lstStyle>
            <a:lvl1pPr marL="73149"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a:xfrm>
            <a:off x="457200" y="6416675"/>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5CB5C6-61E9-0A42-9EE3-5484917CA0A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a:xfrm>
            <a:off x="457200" y="6416675"/>
            <a:ext cx="2133600" cy="365125"/>
          </a:xfrm>
          <a:prstGeom prst="rect">
            <a:avLst/>
          </a:prstGeom>
        </p:spPr>
        <p:txBody>
          <a:bodyPr/>
          <a:lstStyle>
            <a:lvl1pPr>
              <a:defRPr/>
            </a:lvl1pPr>
          </a:lstStyle>
          <a:p>
            <a:pPr>
              <a:defRPr/>
            </a:pPr>
            <a:endParaRPr lang="en-US"/>
          </a:p>
        </p:txBody>
      </p:sp>
      <p:sp>
        <p:nvSpPr>
          <p:cNvPr id="6" name="Footer Placeholder 2"/>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238C6F2-4DE7-7348-899D-6AB1EC3E9EE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6"/>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9" y="1535116"/>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1" y="2362201"/>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9" y="2362201"/>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a:xfrm>
            <a:off x="457200" y="6416675"/>
            <a:ext cx="2133600" cy="365125"/>
          </a:xfrm>
          <a:prstGeom prst="rect">
            <a:avLst/>
          </a:prstGeom>
        </p:spPr>
        <p:txBody>
          <a:bodyPr/>
          <a:lstStyle>
            <a:lvl1pPr>
              <a:defRPr/>
            </a:lvl1pPr>
          </a:lstStyle>
          <a:p>
            <a:pPr>
              <a:defRPr/>
            </a:pPr>
            <a:endParaRPr lang="en-US"/>
          </a:p>
        </p:txBody>
      </p:sp>
      <p:sp>
        <p:nvSpPr>
          <p:cNvPr id="8" name="Footer Placeholder 2"/>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9A857B74-ECB1-5842-9C3E-4412A8D03D9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a:xfrm>
            <a:off x="457200" y="6416675"/>
            <a:ext cx="2133600" cy="365125"/>
          </a:xfrm>
          <a:prstGeom prst="rect">
            <a:avLst/>
          </a:prstGeom>
        </p:spPr>
        <p:txBody>
          <a:bodyPr/>
          <a:lstStyle>
            <a:lvl1pPr>
              <a:defRPr/>
            </a:lvl1pPr>
          </a:lstStyle>
          <a:p>
            <a:pPr>
              <a:defRPr/>
            </a:pPr>
            <a:endParaRPr lang="en-US"/>
          </a:p>
        </p:txBody>
      </p:sp>
      <p:sp>
        <p:nvSpPr>
          <p:cNvPr id="4" name="Footer Placeholder 2"/>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551AD6AD-EE01-2047-A4C7-EFBCE8E2CEB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a:xfrm>
            <a:off x="457200" y="6416675"/>
            <a:ext cx="2133600" cy="365125"/>
          </a:xfrm>
          <a:prstGeom prst="rect">
            <a:avLst/>
          </a:prstGeom>
        </p:spPr>
        <p:txBody>
          <a:bodyPr/>
          <a:lstStyle>
            <a:lvl1pPr>
              <a:defRPr/>
            </a:lvl1pPr>
          </a:lstStyle>
          <a:p>
            <a:pPr>
              <a:defRPr/>
            </a:pPr>
            <a:endParaRPr lang="en-US"/>
          </a:p>
        </p:txBody>
      </p:sp>
      <p:sp>
        <p:nvSpPr>
          <p:cNvPr id="3" name="Footer Placeholder 2"/>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4A2BEAF3-A374-B34B-BBF6-B1DD0AEFC63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4" y="1524001"/>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2"/>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a:xfrm>
            <a:off x="457200" y="6416675"/>
            <a:ext cx="2133600" cy="365125"/>
          </a:xfrm>
          <a:prstGeom prst="rect">
            <a:avLst/>
          </a:prstGeom>
        </p:spPr>
        <p:txBody>
          <a:bodyPr/>
          <a:lstStyle>
            <a:lvl1pPr>
              <a:defRPr/>
            </a:lvl1pPr>
          </a:lstStyle>
          <a:p>
            <a:pPr>
              <a:defRPr/>
            </a:pPr>
            <a:endParaRPr lang="en-US"/>
          </a:p>
        </p:txBody>
      </p:sp>
      <p:sp>
        <p:nvSpPr>
          <p:cNvPr id="6" name="Footer Placeholder 2"/>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35BD4B-FDEC-4C44-9359-A7916B9EC4D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18" rIns="45718"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6"/>
            <a:ext cx="5486400" cy="530352"/>
          </a:xfrm>
        </p:spPr>
        <p:txBody>
          <a:bodyPr lIns="45718" rIns="45718"/>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a:xfrm>
            <a:off x="457200" y="6416675"/>
            <a:ext cx="2133600" cy="365125"/>
          </a:xfrm>
          <a:prstGeom prst="rect">
            <a:avLst/>
          </a:prstGeom>
        </p:spPr>
        <p:txBody>
          <a:bodyPr/>
          <a:lstStyle>
            <a:lvl1pPr>
              <a:defRPr/>
            </a:lvl1pPr>
          </a:lstStyle>
          <a:p>
            <a:pPr>
              <a:defRPr/>
            </a:pPr>
            <a:endParaRPr lang="en-US"/>
          </a:p>
        </p:txBody>
      </p:sp>
      <p:sp>
        <p:nvSpPr>
          <p:cNvPr id="6" name="Footer Placeholder 2"/>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53B3ADE0-D7C7-514B-A00A-95A6694607B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theme" Target="../theme/theme7.xml"/><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lIns="91436" tIns="45718" rIns="91436" bIns="45718"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wrap="square" lIns="0" tIns="45718" rIns="0" bIns="45718" numCol="1" anchor="b" anchorCtr="0" compatLnSpc="1">
            <a:prstTxWarp prst="textNoShape">
              <a:avLst/>
            </a:prstTxWarp>
          </a:bodyPr>
          <a:lstStyle>
            <a:lvl1pPr algn="r">
              <a:defRPr sz="1200">
                <a:solidFill>
                  <a:srgbClr val="BCBCBC"/>
                </a:solidFill>
                <a:latin typeface="Book Antiqua" pitchFamily="-108" charset="0"/>
                <a:ea typeface="Arial" pitchFamily="-108" charset="0"/>
                <a:cs typeface="Arial" pitchFamily="-108" charset="0"/>
              </a:defRPr>
            </a:lvl1pPr>
          </a:lstStyle>
          <a:p>
            <a:pPr>
              <a:defRPr/>
            </a:pPr>
            <a:fld id="{C9BD9D52-4176-4047-A169-D2DBCE60A77E}" type="slidenum">
              <a:rPr lang="en-US"/>
              <a:pPr>
                <a:defRPr/>
              </a:pPr>
              <a:t>‹#›</a:t>
            </a:fld>
            <a:endParaRPr lang="en-US"/>
          </a:p>
        </p:txBody>
      </p:sp>
      <p:sp>
        <p:nvSpPr>
          <p:cNvPr id="7" name="Text Box 8"/>
          <p:cNvSpPr txBox="1">
            <a:spLocks noChangeArrowheads="1"/>
          </p:cNvSpPr>
          <p:nvPr userDrawn="1"/>
        </p:nvSpPr>
        <p:spPr bwMode="auto">
          <a:xfrm>
            <a:off x="0" y="6618288"/>
            <a:ext cx="9144000" cy="230832"/>
          </a:xfrm>
          <a:prstGeom prst="rect">
            <a:avLst/>
          </a:prstGeom>
          <a:noFill/>
          <a:ln w="9525">
            <a:noFill/>
            <a:miter lim="800000"/>
            <a:headEnd/>
            <a:tailEnd/>
          </a:ln>
          <a:effectLst/>
        </p:spPr>
        <p:txBody>
          <a:bodyPr>
            <a:prstTxWarp prst="textNoShape">
              <a:avLst/>
            </a:prstTxWarp>
            <a:spAutoFit/>
          </a:bodyPr>
          <a:lstStyle/>
          <a:p>
            <a:pPr>
              <a:defRPr/>
            </a:pPr>
            <a:r>
              <a:rPr lang="en-US" sz="900" b="1" dirty="0" smtClean="0">
                <a:solidFill>
                  <a:srgbClr val="C0504D">
                    <a:lumMod val="75000"/>
                  </a:srgbClr>
                </a:solidFill>
                <a:latin typeface="Times New Roman"/>
                <a:ea typeface="+mn-ea"/>
                <a:cs typeface="Times New Roman"/>
              </a:rPr>
              <a:t>       2</a:t>
            </a:r>
            <a:r>
              <a:rPr lang="en-US" sz="900" b="1" baseline="30000" dirty="0" smtClean="0">
                <a:solidFill>
                  <a:srgbClr val="C0504D">
                    <a:lumMod val="75000"/>
                  </a:srgbClr>
                </a:solidFill>
                <a:latin typeface="Times New Roman"/>
                <a:ea typeface="+mn-ea"/>
                <a:cs typeface="Times New Roman"/>
              </a:rPr>
              <a:t>nd</a:t>
            </a:r>
            <a:r>
              <a:rPr lang="en-US" sz="900" b="1" dirty="0" smtClean="0">
                <a:solidFill>
                  <a:srgbClr val="C0504D">
                    <a:lumMod val="75000"/>
                  </a:srgbClr>
                </a:solidFill>
                <a:latin typeface="Times New Roman"/>
                <a:ea typeface="+mn-ea"/>
                <a:cs typeface="Times New Roman"/>
              </a:rPr>
              <a:t> Int. Conf. on Particle Physics and Astrophysics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Moscow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Oct</a:t>
            </a:r>
            <a:r>
              <a:rPr lang="en-US" sz="900" b="1" baseline="0" dirty="0" smtClean="0">
                <a:solidFill>
                  <a:srgbClr val="C0504D">
                    <a:lumMod val="75000"/>
                  </a:srgbClr>
                </a:solidFill>
                <a:latin typeface="Times New Roman"/>
                <a:ea typeface="+mn-ea"/>
                <a:cs typeface="Times New Roman"/>
              </a:rPr>
              <a:t> 10-14</a:t>
            </a:r>
            <a:r>
              <a:rPr lang="en-US" sz="900" b="1" dirty="0" smtClean="0">
                <a:solidFill>
                  <a:srgbClr val="C0504D">
                    <a:lumMod val="75000"/>
                  </a:srgbClr>
                </a:solidFill>
                <a:latin typeface="Times New Roman"/>
                <a:ea typeface="+mn-ea"/>
                <a:cs typeface="Times New Roman"/>
              </a:rPr>
              <a:t>, 2016 :: IVM  </a:t>
            </a:r>
            <a:fld id="{F704320C-364E-CF46-864C-1BC195F25629}" type="slidenum">
              <a:rPr lang="en-US" sz="900" b="1">
                <a:solidFill>
                  <a:srgbClr val="C0504D">
                    <a:lumMod val="75000"/>
                  </a:srgbClr>
                </a:solidFill>
                <a:latin typeface="Times New Roman"/>
                <a:ea typeface="+mn-ea"/>
                <a:cs typeface="Times New Roman"/>
              </a:rPr>
              <a:pPr>
                <a:defRPr/>
              </a:pPr>
              <a:t>‹#›</a:t>
            </a:fld>
            <a:r>
              <a:rPr lang="en-US" sz="900" b="1" dirty="0">
                <a:solidFill>
                  <a:srgbClr val="C0504D">
                    <a:lumMod val="75000"/>
                  </a:srgbClr>
                </a:solidFill>
                <a:latin typeface="Times New Roman"/>
                <a:ea typeface="+mn-ea"/>
                <a:cs typeface="Times New Roman"/>
              </a:rPr>
              <a:t> </a:t>
            </a:r>
            <a:r>
              <a:rPr lang="en-US" sz="900" b="1" dirty="0" smtClean="0">
                <a:solidFill>
                  <a:srgbClr val="C0504D">
                    <a:lumMod val="75000"/>
                  </a:srgbClr>
                </a:solidFill>
                <a:latin typeface="Times New Roman"/>
                <a:ea typeface="+mn-ea"/>
                <a:cs typeface="Times New Roman"/>
              </a:rPr>
              <a:t>	</a:t>
            </a:r>
            <a:endParaRPr lang="en-US" sz="900" b="1" dirty="0">
              <a:solidFill>
                <a:srgbClr val="C0504D">
                  <a:lumMod val="75000"/>
                </a:srgbClr>
              </a:solidFill>
              <a:latin typeface="Times New Roman"/>
              <a:ea typeface="+mn-ea"/>
              <a:cs typeface="Times New Roman"/>
            </a:endParaRPr>
          </a:p>
        </p:txBody>
      </p:sp>
    </p:spTree>
  </p:cSld>
  <p:clrMap bg1="dk1" tx1="lt1" bg2="dk2" tx2="lt2" accent1="accent1" accent2="accent2" accent3="accent3" accent4="accent4" accent5="accent5" accent6="accent6" hlink="hlink" folHlink="folHlink"/>
  <p:sldLayoutIdLst>
    <p:sldLayoutId id="2147488200" r:id="rId1"/>
    <p:sldLayoutId id="2147488201" r:id="rId2"/>
    <p:sldLayoutId id="2147488214" r:id="rId3"/>
    <p:sldLayoutId id="2147488202" r:id="rId4"/>
    <p:sldLayoutId id="2147488203" r:id="rId5"/>
    <p:sldLayoutId id="2147488204" r:id="rId6"/>
    <p:sldLayoutId id="2147488205" r:id="rId7"/>
    <p:sldLayoutId id="2147488206" r:id="rId8"/>
    <p:sldLayoutId id="2147488207" r:id="rId9"/>
    <p:sldLayoutId id="2147488208" r:id="rId10"/>
    <p:sldLayoutId id="2147488209" r:id="rId11"/>
  </p:sldLayoutIdLst>
  <p:hf hdr="0" ftr="0" dt="0"/>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pitchFamily="-108" charset="-128"/>
          <a:cs typeface="ＭＳ Ｐゴシック" pitchFamily="-108" charset="-128"/>
        </a:defRPr>
      </a:lvl5pPr>
      <a:lvl6pPr marL="457182" algn="ctr" rtl="0" fontAlgn="base">
        <a:spcBef>
          <a:spcPct val="0"/>
        </a:spcBef>
        <a:spcAft>
          <a:spcPct val="0"/>
        </a:spcAft>
        <a:defRPr sz="4100" b="1">
          <a:solidFill>
            <a:schemeClr val="tx1"/>
          </a:solidFill>
          <a:latin typeface="Lucida Sans" pitchFamily="34" charset="0"/>
        </a:defRPr>
      </a:lvl6pPr>
      <a:lvl7pPr marL="914363" algn="ctr" rtl="0" fontAlgn="base">
        <a:spcBef>
          <a:spcPct val="0"/>
        </a:spcBef>
        <a:spcAft>
          <a:spcPct val="0"/>
        </a:spcAft>
        <a:defRPr sz="4100" b="1">
          <a:solidFill>
            <a:schemeClr val="tx1"/>
          </a:solidFill>
          <a:latin typeface="Lucida Sans" pitchFamily="34" charset="0"/>
        </a:defRPr>
      </a:lvl7pPr>
      <a:lvl8pPr marL="1371545" algn="ctr" rtl="0" fontAlgn="base">
        <a:spcBef>
          <a:spcPct val="0"/>
        </a:spcBef>
        <a:spcAft>
          <a:spcPct val="0"/>
        </a:spcAft>
        <a:defRPr sz="4100" b="1">
          <a:solidFill>
            <a:schemeClr val="tx1"/>
          </a:solidFill>
          <a:latin typeface="Lucida Sans" pitchFamily="34" charset="0"/>
        </a:defRPr>
      </a:lvl8pPr>
      <a:lvl9pPr marL="1828727" algn="ctr" rtl="0" fontAlgn="base">
        <a:spcBef>
          <a:spcPct val="0"/>
        </a:spcBef>
        <a:spcAft>
          <a:spcPct val="0"/>
        </a:spcAft>
        <a:defRPr sz="4100" b="1">
          <a:solidFill>
            <a:schemeClr val="tx1"/>
          </a:solidFill>
          <a:latin typeface="Lucida Sans" pitchFamily="34" charset="0"/>
        </a:defRPr>
      </a:lvl9pPr>
    </p:titleStyle>
    <p:bodyStyle>
      <a:lvl1pPr marL="546100" indent="-409575" algn="l" rtl="0" eaLnBrk="0" fontAlgn="base" hangingPunct="0">
        <a:spcBef>
          <a:spcPct val="20000"/>
        </a:spcBef>
        <a:spcAft>
          <a:spcPct val="0"/>
        </a:spcAft>
        <a:buClr>
          <a:srgbClr val="F9F9F9"/>
        </a:buClr>
        <a:buSzPct val="65000"/>
        <a:buFont typeface="Wingdings 2" charset="2"/>
        <a:buChar char=""/>
        <a:defRPr sz="2800" kern="1200">
          <a:solidFill>
            <a:schemeClr val="tx1"/>
          </a:solidFill>
          <a:latin typeface="+mn-lt"/>
          <a:ea typeface="ＭＳ Ｐゴシック" pitchFamily="-108" charset="-128"/>
          <a:cs typeface="ＭＳ Ｐゴシック" pitchFamily="-108" charset="-128"/>
        </a:defRPr>
      </a:lvl1pPr>
      <a:lvl2pPr marL="866775" indent="-280988" algn="l" rtl="0" eaLnBrk="0" fontAlgn="base" hangingPunct="0">
        <a:spcBef>
          <a:spcPct val="20000"/>
        </a:spcBef>
        <a:spcAft>
          <a:spcPct val="0"/>
        </a:spcAft>
        <a:buClr>
          <a:schemeClr val="tx1"/>
        </a:buClr>
        <a:buSzPct val="80000"/>
        <a:buFont typeface="Wingdings 2" charset="2"/>
        <a:buChar char=""/>
        <a:defRPr sz="2400" kern="1200">
          <a:solidFill>
            <a:schemeClr val="tx1"/>
          </a:solidFill>
          <a:latin typeface="+mn-lt"/>
          <a:ea typeface="ＭＳ Ｐゴシック" pitchFamily="-108" charset="-128"/>
          <a:cs typeface="+mn-cs"/>
        </a:defRPr>
      </a:lvl2pPr>
      <a:lvl3pPr marL="1131888" indent="-227013" algn="l" rtl="0" eaLnBrk="0" fontAlgn="base" hangingPunct="0">
        <a:spcBef>
          <a:spcPct val="20000"/>
        </a:spcBef>
        <a:spcAft>
          <a:spcPct val="0"/>
        </a:spcAft>
        <a:buClr>
          <a:schemeClr val="tx1"/>
        </a:buClr>
        <a:buSzPct val="95000"/>
        <a:buFont typeface="Wingdings" charset="2"/>
        <a:buChar char=""/>
        <a:defRPr sz="2200" kern="1200">
          <a:solidFill>
            <a:schemeClr val="tx1"/>
          </a:solidFill>
          <a:latin typeface="+mn-lt"/>
          <a:ea typeface="ＭＳ Ｐゴシック" pitchFamily="-108" charset="-128"/>
          <a:cs typeface="+mn-cs"/>
        </a:defRPr>
      </a:lvl3pPr>
      <a:lvl4pPr marL="1350963" indent="-180975" algn="l" rtl="0" eaLnBrk="0" fontAlgn="base" hangingPunct="0">
        <a:spcBef>
          <a:spcPct val="20000"/>
        </a:spcBef>
        <a:spcAft>
          <a:spcPct val="0"/>
        </a:spcAft>
        <a:buClr>
          <a:schemeClr val="tx1"/>
        </a:buClr>
        <a:buSzPct val="100000"/>
        <a:buFont typeface="Wingdings 3" charset="2"/>
        <a:buChar char=""/>
        <a:defRPr sz="2000" kern="1200">
          <a:solidFill>
            <a:schemeClr val="tx1"/>
          </a:solidFill>
          <a:latin typeface="+mn-lt"/>
          <a:ea typeface="ＭＳ Ｐゴシック" pitchFamily="-108" charset="-128"/>
          <a:cs typeface="+mn-cs"/>
        </a:defRPr>
      </a:lvl4pPr>
      <a:lvl5pPr marL="1543050" indent="-180975" algn="l" rtl="0" eaLnBrk="0" fontAlgn="base" hangingPunct="0">
        <a:spcBef>
          <a:spcPct val="20000"/>
        </a:spcBef>
        <a:spcAft>
          <a:spcPct val="0"/>
        </a:spcAft>
        <a:buClr>
          <a:schemeClr val="tx1"/>
        </a:buClr>
        <a:buFont typeface="Wingdings 2" charset="2"/>
        <a:buChar char=""/>
        <a:defRPr sz="2000" kern="1200">
          <a:solidFill>
            <a:schemeClr val="tx1"/>
          </a:solidFill>
          <a:latin typeface="+mn-lt"/>
          <a:ea typeface="ＭＳ Ｐゴシック" pitchFamily="-108" charset="-128"/>
          <a:cs typeface="+mn-cs"/>
        </a:defRPr>
      </a:lvl5pPr>
      <a:lvl6pPr marL="1764721" indent="-182873"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881" indent="-182873"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042" indent="-182873"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01" indent="-182873"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2" algn="l" rtl="0" eaLnBrk="1" latinLnBrk="0" hangingPunct="1">
        <a:defRPr kumimoji="0" kern="1200">
          <a:solidFill>
            <a:schemeClr val="tx1"/>
          </a:solidFill>
          <a:latin typeface="+mn-lt"/>
          <a:ea typeface="+mn-ea"/>
          <a:cs typeface="+mn-cs"/>
        </a:defRPr>
      </a:lvl2pPr>
      <a:lvl3pPr marL="914363" algn="l" rtl="0" eaLnBrk="1" latinLnBrk="0" hangingPunct="1">
        <a:defRPr kumimoji="0" kern="1200">
          <a:solidFill>
            <a:schemeClr val="tx1"/>
          </a:solidFill>
          <a:latin typeface="+mn-lt"/>
          <a:ea typeface="+mn-ea"/>
          <a:cs typeface="+mn-cs"/>
        </a:defRPr>
      </a:lvl3pPr>
      <a:lvl4pPr marL="1371545" algn="l" rtl="0" eaLnBrk="1" latinLnBrk="0" hangingPunct="1">
        <a:defRPr kumimoji="0" kern="1200">
          <a:solidFill>
            <a:schemeClr val="tx1"/>
          </a:solidFill>
          <a:latin typeface="+mn-lt"/>
          <a:ea typeface="+mn-ea"/>
          <a:cs typeface="+mn-cs"/>
        </a:defRPr>
      </a:lvl4pPr>
      <a:lvl5pPr marL="1828727" algn="l" rtl="0" eaLnBrk="1" latinLnBrk="0" hangingPunct="1">
        <a:defRPr kumimoji="0" kern="1200">
          <a:solidFill>
            <a:schemeClr val="tx1"/>
          </a:solidFill>
          <a:latin typeface="+mn-lt"/>
          <a:ea typeface="+mn-ea"/>
          <a:cs typeface="+mn-cs"/>
        </a:defRPr>
      </a:lvl5pPr>
      <a:lvl6pPr marL="2285909" algn="l" rtl="0" eaLnBrk="1" latinLnBrk="0" hangingPunct="1">
        <a:defRPr kumimoji="0" kern="1200">
          <a:solidFill>
            <a:schemeClr val="tx1"/>
          </a:solidFill>
          <a:latin typeface="+mn-lt"/>
          <a:ea typeface="+mn-ea"/>
          <a:cs typeface="+mn-cs"/>
        </a:defRPr>
      </a:lvl6pPr>
      <a:lvl7pPr marL="2743090" algn="l" rtl="0" eaLnBrk="1" latinLnBrk="0" hangingPunct="1">
        <a:defRPr kumimoji="0" kern="1200">
          <a:solidFill>
            <a:schemeClr val="tx1"/>
          </a:solidFill>
          <a:latin typeface="+mn-lt"/>
          <a:ea typeface="+mn-ea"/>
          <a:cs typeface="+mn-cs"/>
        </a:defRPr>
      </a:lvl7pPr>
      <a:lvl8pPr marL="3200272" algn="l" rtl="0" eaLnBrk="1" latinLnBrk="0" hangingPunct="1">
        <a:defRPr kumimoji="0" kern="1200">
          <a:solidFill>
            <a:schemeClr val="tx1"/>
          </a:solidFill>
          <a:latin typeface="+mn-lt"/>
          <a:ea typeface="+mn-ea"/>
          <a:cs typeface="+mn-cs"/>
        </a:defRPr>
      </a:lvl8pPr>
      <a:lvl9pPr marL="3657454"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lIns="91436" tIns="45718" rIns="91436" bIns="45718"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638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3"/>
          </p:nvPr>
        </p:nvSpPr>
        <p:spPr>
          <a:xfrm>
            <a:off x="3124200" y="6416675"/>
            <a:ext cx="2895600" cy="365125"/>
          </a:xfrm>
          <a:prstGeom prst="rect">
            <a:avLst/>
          </a:prstGeom>
        </p:spPr>
        <p:txBody>
          <a:bodyPr vert="horz" lIns="91436" tIns="45718" rIns="91436" bIns="45718" anchor="b"/>
          <a:lstStyle>
            <a:lvl1pPr algn="ctr" eaLnBrk="1" fontAlgn="auto" latinLnBrk="0" hangingPunct="1">
              <a:spcBef>
                <a:spcPts val="0"/>
              </a:spcBef>
              <a:spcAft>
                <a:spcPts val="0"/>
              </a:spcAft>
              <a:defRPr kumimoji="0" sz="1200">
                <a:solidFill>
                  <a:prstClr val="white">
                    <a:shade val="50000"/>
                  </a:prstClr>
                </a:solidFill>
                <a:latin typeface="+mn-lt"/>
                <a:ea typeface="+mn-ea"/>
                <a:cs typeface="+mn-cs"/>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wrap="square" lIns="0" tIns="45718" rIns="0" bIns="45718" numCol="1" anchor="b" anchorCtr="0" compatLnSpc="1">
            <a:prstTxWarp prst="textNoShape">
              <a:avLst/>
            </a:prstTxWarp>
          </a:bodyPr>
          <a:lstStyle>
            <a:lvl1pPr algn="r">
              <a:defRPr sz="1200">
                <a:solidFill>
                  <a:srgbClr val="BCBCBC"/>
                </a:solidFill>
                <a:latin typeface="Book Antiqua" pitchFamily="-108" charset="0"/>
                <a:ea typeface="Arial" pitchFamily="-108" charset="0"/>
                <a:cs typeface="Arial" pitchFamily="-108" charset="0"/>
              </a:defRPr>
            </a:lvl1pPr>
          </a:lstStyle>
          <a:p>
            <a:pPr>
              <a:defRPr/>
            </a:pPr>
            <a:fld id="{A0E99C8D-00E2-DD4C-8B0B-041BC8302257}" type="slidenum">
              <a:rPr lang="en-US"/>
              <a:pPr>
                <a:defRPr/>
              </a:pPr>
              <a:t>‹#›</a:t>
            </a:fld>
            <a:endParaRPr lang="en-US"/>
          </a:p>
        </p:txBody>
      </p:sp>
      <p:sp>
        <p:nvSpPr>
          <p:cNvPr id="8" name="Text Box 8"/>
          <p:cNvSpPr txBox="1">
            <a:spLocks noChangeArrowheads="1"/>
          </p:cNvSpPr>
          <p:nvPr userDrawn="1"/>
        </p:nvSpPr>
        <p:spPr bwMode="auto">
          <a:xfrm>
            <a:off x="0" y="6618288"/>
            <a:ext cx="9144000" cy="230832"/>
          </a:xfrm>
          <a:prstGeom prst="rect">
            <a:avLst/>
          </a:prstGeom>
          <a:noFill/>
          <a:ln w="9525">
            <a:noFill/>
            <a:miter lim="800000"/>
            <a:headEnd/>
            <a:tailEnd/>
          </a:ln>
          <a:effectLst/>
        </p:spPr>
        <p:txBody>
          <a:bodyPr>
            <a:prstTxWarp prst="textNoShape">
              <a:avLst/>
            </a:prstTxWarp>
            <a:spAutoFit/>
          </a:bodyPr>
          <a:lstStyle/>
          <a:p>
            <a:pPr>
              <a:defRPr/>
            </a:pPr>
            <a:r>
              <a:rPr lang="en-US" sz="900" b="1" dirty="0" smtClean="0">
                <a:solidFill>
                  <a:srgbClr val="C0504D">
                    <a:lumMod val="75000"/>
                  </a:srgbClr>
                </a:solidFill>
                <a:latin typeface="Times New Roman"/>
                <a:ea typeface="+mn-ea"/>
                <a:cs typeface="Times New Roman"/>
              </a:rPr>
              <a:t>       2</a:t>
            </a:r>
            <a:r>
              <a:rPr lang="en-US" sz="900" b="1" baseline="30000" dirty="0" smtClean="0">
                <a:solidFill>
                  <a:srgbClr val="C0504D">
                    <a:lumMod val="75000"/>
                  </a:srgbClr>
                </a:solidFill>
                <a:latin typeface="Times New Roman"/>
                <a:ea typeface="+mn-ea"/>
                <a:cs typeface="Times New Roman"/>
              </a:rPr>
              <a:t>nd</a:t>
            </a:r>
            <a:r>
              <a:rPr lang="en-US" sz="900" b="1" dirty="0" smtClean="0">
                <a:solidFill>
                  <a:srgbClr val="C0504D">
                    <a:lumMod val="75000"/>
                  </a:srgbClr>
                </a:solidFill>
                <a:latin typeface="Times New Roman"/>
                <a:ea typeface="+mn-ea"/>
                <a:cs typeface="Times New Roman"/>
              </a:rPr>
              <a:t> Int. Conf. on Particle Physics and Astrophysics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Moscow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Oct</a:t>
            </a:r>
            <a:r>
              <a:rPr lang="en-US" sz="900" b="1" baseline="0" dirty="0" smtClean="0">
                <a:solidFill>
                  <a:srgbClr val="C0504D">
                    <a:lumMod val="75000"/>
                  </a:srgbClr>
                </a:solidFill>
                <a:latin typeface="Times New Roman"/>
                <a:ea typeface="+mn-ea"/>
                <a:cs typeface="Times New Roman"/>
              </a:rPr>
              <a:t> 10-14</a:t>
            </a:r>
            <a:r>
              <a:rPr lang="en-US" sz="900" b="1" dirty="0" smtClean="0">
                <a:solidFill>
                  <a:srgbClr val="C0504D">
                    <a:lumMod val="75000"/>
                  </a:srgbClr>
                </a:solidFill>
                <a:latin typeface="Times New Roman"/>
                <a:ea typeface="+mn-ea"/>
                <a:cs typeface="Times New Roman"/>
              </a:rPr>
              <a:t>, 2016 :: IVM  </a:t>
            </a:r>
            <a:fld id="{F704320C-364E-CF46-864C-1BC195F25629}" type="slidenum">
              <a:rPr lang="en-US" sz="900" b="1">
                <a:solidFill>
                  <a:srgbClr val="C0504D">
                    <a:lumMod val="75000"/>
                  </a:srgbClr>
                </a:solidFill>
                <a:latin typeface="Times New Roman"/>
                <a:ea typeface="+mn-ea"/>
                <a:cs typeface="Times New Roman"/>
              </a:rPr>
              <a:pPr>
                <a:defRPr/>
              </a:pPr>
              <a:t>‹#›</a:t>
            </a:fld>
            <a:r>
              <a:rPr lang="en-US" sz="900" b="1" dirty="0">
                <a:solidFill>
                  <a:srgbClr val="C0504D">
                    <a:lumMod val="75000"/>
                  </a:srgbClr>
                </a:solidFill>
                <a:latin typeface="Times New Roman"/>
                <a:ea typeface="+mn-ea"/>
                <a:cs typeface="Times New Roman"/>
              </a:rPr>
              <a:t> </a:t>
            </a:r>
            <a:r>
              <a:rPr lang="en-US" sz="900" b="1" dirty="0" smtClean="0">
                <a:solidFill>
                  <a:srgbClr val="C0504D">
                    <a:lumMod val="75000"/>
                  </a:srgbClr>
                </a:solidFill>
                <a:latin typeface="Times New Roman"/>
                <a:ea typeface="+mn-ea"/>
                <a:cs typeface="Times New Roman"/>
              </a:rPr>
              <a:t>	</a:t>
            </a:r>
            <a:endParaRPr lang="en-US" sz="900" b="1" dirty="0">
              <a:solidFill>
                <a:srgbClr val="C0504D">
                  <a:lumMod val="75000"/>
                </a:srgbClr>
              </a:solidFill>
              <a:latin typeface="Times New Roman"/>
              <a:ea typeface="+mn-ea"/>
              <a:cs typeface="Times New Roman"/>
            </a:endParaRPr>
          </a:p>
        </p:txBody>
      </p:sp>
    </p:spTree>
  </p:cSld>
  <p:clrMap bg1="dk1" tx1="lt1" bg2="dk2" tx2="lt2" accent1="accent1" accent2="accent2" accent3="accent3" accent4="accent4" accent5="accent5" accent6="accent6" hlink="hlink" folHlink="folHlink"/>
  <p:sldLayoutIdLst>
    <p:sldLayoutId id="2147488216" r:id="rId1"/>
  </p:sldLayoutIdLst>
  <p:hf hdr="0" ftr="0" dt="0"/>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100" b="1">
          <a:solidFill>
            <a:schemeClr val="tx1"/>
          </a:solidFill>
          <a:latin typeface="Lucida Sans" pitchFamily="34" charset="0"/>
          <a:ea typeface="ＭＳ Ｐゴシック" charset="-128"/>
          <a:cs typeface="ＭＳ Ｐゴシック" charset="-128"/>
        </a:defRPr>
      </a:lvl2pPr>
      <a:lvl3pPr algn="ctr" rtl="0" eaLnBrk="0" fontAlgn="base" hangingPunct="0">
        <a:spcBef>
          <a:spcPct val="0"/>
        </a:spcBef>
        <a:spcAft>
          <a:spcPct val="0"/>
        </a:spcAft>
        <a:defRPr sz="4100" b="1">
          <a:solidFill>
            <a:schemeClr val="tx1"/>
          </a:solidFill>
          <a:latin typeface="Lucida Sans" pitchFamily="34" charset="0"/>
          <a:ea typeface="ＭＳ Ｐゴシック" charset="-128"/>
          <a:cs typeface="ＭＳ Ｐゴシック" charset="-128"/>
        </a:defRPr>
      </a:lvl3pPr>
      <a:lvl4pPr algn="ctr" rtl="0" eaLnBrk="0" fontAlgn="base" hangingPunct="0">
        <a:spcBef>
          <a:spcPct val="0"/>
        </a:spcBef>
        <a:spcAft>
          <a:spcPct val="0"/>
        </a:spcAft>
        <a:defRPr sz="4100" b="1">
          <a:solidFill>
            <a:schemeClr val="tx1"/>
          </a:solidFill>
          <a:latin typeface="Lucida Sans" pitchFamily="34" charset="0"/>
          <a:ea typeface="ＭＳ Ｐゴシック" charset="-128"/>
          <a:cs typeface="ＭＳ Ｐゴシック" charset="-128"/>
        </a:defRPr>
      </a:lvl4pPr>
      <a:lvl5pPr algn="ctr" rtl="0" eaLnBrk="0" fontAlgn="base" hangingPunct="0">
        <a:spcBef>
          <a:spcPct val="0"/>
        </a:spcBef>
        <a:spcAft>
          <a:spcPct val="0"/>
        </a:spcAft>
        <a:defRPr sz="4100" b="1">
          <a:solidFill>
            <a:schemeClr val="tx1"/>
          </a:solidFill>
          <a:latin typeface="Lucida Sans" pitchFamily="34" charset="0"/>
          <a:ea typeface="ＭＳ Ｐゴシック" charset="-128"/>
          <a:cs typeface="ＭＳ Ｐゴシック" charset="-128"/>
        </a:defRPr>
      </a:lvl5pPr>
      <a:lvl6pPr marL="457182" algn="ctr" rtl="0" fontAlgn="base">
        <a:spcBef>
          <a:spcPct val="0"/>
        </a:spcBef>
        <a:spcAft>
          <a:spcPct val="0"/>
        </a:spcAft>
        <a:defRPr sz="4100" b="1">
          <a:solidFill>
            <a:schemeClr val="tx1"/>
          </a:solidFill>
          <a:latin typeface="Lucida Sans" pitchFamily="34" charset="0"/>
        </a:defRPr>
      </a:lvl6pPr>
      <a:lvl7pPr marL="914363" algn="ctr" rtl="0" fontAlgn="base">
        <a:spcBef>
          <a:spcPct val="0"/>
        </a:spcBef>
        <a:spcAft>
          <a:spcPct val="0"/>
        </a:spcAft>
        <a:defRPr sz="4100" b="1">
          <a:solidFill>
            <a:schemeClr val="tx1"/>
          </a:solidFill>
          <a:latin typeface="Lucida Sans" pitchFamily="34" charset="0"/>
        </a:defRPr>
      </a:lvl7pPr>
      <a:lvl8pPr marL="1371545" algn="ctr" rtl="0" fontAlgn="base">
        <a:spcBef>
          <a:spcPct val="0"/>
        </a:spcBef>
        <a:spcAft>
          <a:spcPct val="0"/>
        </a:spcAft>
        <a:defRPr sz="4100" b="1">
          <a:solidFill>
            <a:schemeClr val="tx1"/>
          </a:solidFill>
          <a:latin typeface="Lucida Sans" pitchFamily="34" charset="0"/>
        </a:defRPr>
      </a:lvl8pPr>
      <a:lvl9pPr marL="1828727" algn="ctr" rtl="0" fontAlgn="base">
        <a:spcBef>
          <a:spcPct val="0"/>
        </a:spcBef>
        <a:spcAft>
          <a:spcPct val="0"/>
        </a:spcAft>
        <a:defRPr sz="4100" b="1">
          <a:solidFill>
            <a:schemeClr val="tx1"/>
          </a:solidFill>
          <a:latin typeface="Lucida Sans" pitchFamily="34" charset="0"/>
        </a:defRPr>
      </a:lvl9pPr>
    </p:titleStyle>
    <p:bodyStyle>
      <a:lvl1pPr marL="546100" indent="-409575" algn="l" rtl="0" eaLnBrk="0" fontAlgn="base" hangingPunct="0">
        <a:spcBef>
          <a:spcPct val="20000"/>
        </a:spcBef>
        <a:spcAft>
          <a:spcPct val="0"/>
        </a:spcAft>
        <a:buClr>
          <a:srgbClr val="F9F9F9"/>
        </a:buClr>
        <a:buSzPct val="65000"/>
        <a:buFont typeface="Wingdings 2" charset="2"/>
        <a:buChar char=""/>
        <a:defRPr sz="2800" kern="1200">
          <a:solidFill>
            <a:schemeClr val="tx1"/>
          </a:solidFill>
          <a:latin typeface="+mn-lt"/>
          <a:ea typeface="ＭＳ Ｐゴシック" charset="-128"/>
          <a:cs typeface="ＭＳ Ｐゴシック" charset="-128"/>
        </a:defRPr>
      </a:lvl1pPr>
      <a:lvl2pPr marL="866775" indent="-280988" algn="l" rtl="0" eaLnBrk="0" fontAlgn="base" hangingPunct="0">
        <a:spcBef>
          <a:spcPct val="20000"/>
        </a:spcBef>
        <a:spcAft>
          <a:spcPct val="0"/>
        </a:spcAft>
        <a:buClr>
          <a:schemeClr val="tx1"/>
        </a:buClr>
        <a:buSzPct val="80000"/>
        <a:buFont typeface="Wingdings 2" charset="2"/>
        <a:buChar char=""/>
        <a:defRPr sz="2400" kern="1200">
          <a:solidFill>
            <a:schemeClr val="tx1"/>
          </a:solidFill>
          <a:latin typeface="+mn-lt"/>
          <a:ea typeface="ＭＳ Ｐゴシック" pitchFamily="-108" charset="-128"/>
          <a:cs typeface="+mn-cs"/>
        </a:defRPr>
      </a:lvl2pPr>
      <a:lvl3pPr marL="1131888" indent="-227013" algn="l" rtl="0" eaLnBrk="0" fontAlgn="base" hangingPunct="0">
        <a:spcBef>
          <a:spcPct val="20000"/>
        </a:spcBef>
        <a:spcAft>
          <a:spcPct val="0"/>
        </a:spcAft>
        <a:buClr>
          <a:schemeClr val="tx1"/>
        </a:buClr>
        <a:buSzPct val="95000"/>
        <a:buFont typeface="Wingdings" charset="2"/>
        <a:buChar char=""/>
        <a:defRPr sz="2200" kern="1200">
          <a:solidFill>
            <a:schemeClr val="tx1"/>
          </a:solidFill>
          <a:latin typeface="+mn-lt"/>
          <a:ea typeface="ＭＳ Ｐゴシック" pitchFamily="-108" charset="-128"/>
          <a:cs typeface="+mn-cs"/>
        </a:defRPr>
      </a:lvl3pPr>
      <a:lvl4pPr marL="1350963" indent="-180975" algn="l" rtl="0" eaLnBrk="0" fontAlgn="base" hangingPunct="0">
        <a:spcBef>
          <a:spcPct val="20000"/>
        </a:spcBef>
        <a:spcAft>
          <a:spcPct val="0"/>
        </a:spcAft>
        <a:buClr>
          <a:schemeClr val="tx1"/>
        </a:buClr>
        <a:buSzPct val="100000"/>
        <a:buFont typeface="Wingdings 3" charset="2"/>
        <a:buChar char=""/>
        <a:defRPr sz="2000" kern="1200">
          <a:solidFill>
            <a:schemeClr val="tx1"/>
          </a:solidFill>
          <a:latin typeface="+mn-lt"/>
          <a:ea typeface="ＭＳ Ｐゴシック" pitchFamily="-108" charset="-128"/>
          <a:cs typeface="+mn-cs"/>
        </a:defRPr>
      </a:lvl4pPr>
      <a:lvl5pPr marL="1543050" indent="-180975" algn="l" rtl="0" eaLnBrk="0" fontAlgn="base" hangingPunct="0">
        <a:spcBef>
          <a:spcPct val="20000"/>
        </a:spcBef>
        <a:spcAft>
          <a:spcPct val="0"/>
        </a:spcAft>
        <a:buClr>
          <a:schemeClr val="tx1"/>
        </a:buClr>
        <a:buFont typeface="Wingdings 2" charset="2"/>
        <a:buChar char=""/>
        <a:defRPr sz="2000" kern="1200">
          <a:solidFill>
            <a:schemeClr val="tx1"/>
          </a:solidFill>
          <a:latin typeface="+mn-lt"/>
          <a:ea typeface="ＭＳ Ｐゴシック" pitchFamily="-108" charset="-128"/>
          <a:cs typeface="+mn-cs"/>
        </a:defRPr>
      </a:lvl5pPr>
      <a:lvl6pPr marL="1764721" indent="-182873"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881" indent="-182873"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042" indent="-182873"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01" indent="-182873"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2" algn="l" rtl="0" eaLnBrk="1" latinLnBrk="0" hangingPunct="1">
        <a:defRPr kumimoji="0" kern="1200">
          <a:solidFill>
            <a:schemeClr val="tx1"/>
          </a:solidFill>
          <a:latin typeface="+mn-lt"/>
          <a:ea typeface="+mn-ea"/>
          <a:cs typeface="+mn-cs"/>
        </a:defRPr>
      </a:lvl2pPr>
      <a:lvl3pPr marL="914363" algn="l" rtl="0" eaLnBrk="1" latinLnBrk="0" hangingPunct="1">
        <a:defRPr kumimoji="0" kern="1200">
          <a:solidFill>
            <a:schemeClr val="tx1"/>
          </a:solidFill>
          <a:latin typeface="+mn-lt"/>
          <a:ea typeface="+mn-ea"/>
          <a:cs typeface="+mn-cs"/>
        </a:defRPr>
      </a:lvl3pPr>
      <a:lvl4pPr marL="1371545" algn="l" rtl="0" eaLnBrk="1" latinLnBrk="0" hangingPunct="1">
        <a:defRPr kumimoji="0" kern="1200">
          <a:solidFill>
            <a:schemeClr val="tx1"/>
          </a:solidFill>
          <a:latin typeface="+mn-lt"/>
          <a:ea typeface="+mn-ea"/>
          <a:cs typeface="+mn-cs"/>
        </a:defRPr>
      </a:lvl4pPr>
      <a:lvl5pPr marL="1828727" algn="l" rtl="0" eaLnBrk="1" latinLnBrk="0" hangingPunct="1">
        <a:defRPr kumimoji="0" kern="1200">
          <a:solidFill>
            <a:schemeClr val="tx1"/>
          </a:solidFill>
          <a:latin typeface="+mn-lt"/>
          <a:ea typeface="+mn-ea"/>
          <a:cs typeface="+mn-cs"/>
        </a:defRPr>
      </a:lvl5pPr>
      <a:lvl6pPr marL="2285909" algn="l" rtl="0" eaLnBrk="1" latinLnBrk="0" hangingPunct="1">
        <a:defRPr kumimoji="0" kern="1200">
          <a:solidFill>
            <a:schemeClr val="tx1"/>
          </a:solidFill>
          <a:latin typeface="+mn-lt"/>
          <a:ea typeface="+mn-ea"/>
          <a:cs typeface="+mn-cs"/>
        </a:defRPr>
      </a:lvl6pPr>
      <a:lvl7pPr marL="2743090" algn="l" rtl="0" eaLnBrk="1" latinLnBrk="0" hangingPunct="1">
        <a:defRPr kumimoji="0" kern="1200">
          <a:solidFill>
            <a:schemeClr val="tx1"/>
          </a:solidFill>
          <a:latin typeface="+mn-lt"/>
          <a:ea typeface="+mn-ea"/>
          <a:cs typeface="+mn-cs"/>
        </a:defRPr>
      </a:lvl7pPr>
      <a:lvl8pPr marL="3200272" algn="l" rtl="0" eaLnBrk="1" latinLnBrk="0" hangingPunct="1">
        <a:defRPr kumimoji="0" kern="1200">
          <a:solidFill>
            <a:schemeClr val="tx1"/>
          </a:solidFill>
          <a:latin typeface="+mn-lt"/>
          <a:ea typeface="+mn-ea"/>
          <a:cs typeface="+mn-cs"/>
        </a:defRPr>
      </a:lvl8pPr>
      <a:lvl9pPr marL="3657454"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011238" y="339725"/>
            <a:ext cx="7429500" cy="657225"/>
          </a:xfrm>
          <a:prstGeom prst="rect">
            <a:avLst/>
          </a:prstGeom>
          <a:noFill/>
          <a:ln w="9525">
            <a:noFill/>
            <a:miter lim="800000"/>
            <a:headEnd/>
            <a:tailEnd/>
          </a:ln>
          <a:effectLst/>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25475" y="1257300"/>
            <a:ext cx="7991475" cy="5027613"/>
          </a:xfrm>
          <a:prstGeom prst="rect">
            <a:avLst/>
          </a:prstGeom>
          <a:noFill/>
          <a:ln w="9525">
            <a:noFill/>
            <a:miter lim="800000"/>
            <a:headEnd/>
            <a:tailEnd/>
          </a:ln>
        </p:spPr>
        <p:txBody>
          <a:bodyPr vert="horz" wrap="square" lIns="0" tIns="45718" rIns="0"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1" name="Text Box 7"/>
          <p:cNvSpPr txBox="1">
            <a:spLocks noChangeArrowheads="1"/>
          </p:cNvSpPr>
          <p:nvPr/>
        </p:nvSpPr>
        <p:spPr bwMode="auto">
          <a:xfrm>
            <a:off x="534988" y="6511925"/>
            <a:ext cx="8277225" cy="276225"/>
          </a:xfrm>
          <a:prstGeom prst="rect">
            <a:avLst/>
          </a:prstGeom>
          <a:noFill/>
          <a:ln w="9525">
            <a:noFill/>
            <a:miter lim="800000"/>
            <a:headEnd/>
            <a:tailEnd/>
          </a:ln>
          <a:effectLst/>
        </p:spPr>
        <p:txBody>
          <a:bodyPr lIns="91436" tIns="45718" rIns="91436" bIns="45718">
            <a:prstTxWarp prst="textNoShape">
              <a:avLst/>
            </a:prstTxWarp>
            <a:spAutoFit/>
          </a:bodyPr>
          <a:lstStyle/>
          <a:p>
            <a:pPr>
              <a:spcBef>
                <a:spcPct val="50000"/>
              </a:spcBef>
            </a:pPr>
            <a:r>
              <a:rPr lang="en-US" sz="1200" b="1">
                <a:solidFill>
                  <a:srgbClr val="3333CC"/>
                </a:solidFill>
                <a:ea typeface="ＭＳ Ｐゴシック" charset="-128"/>
                <a:cs typeface="ＭＳ Ｐゴシック" charset="-128"/>
              </a:rPr>
              <a:t>								</a:t>
            </a:r>
            <a:fld id="{CAB8C73A-442B-254E-B739-5B8C59AA2092}" type="slidenum">
              <a:rPr lang="en-US" sz="1200" b="1">
                <a:solidFill>
                  <a:srgbClr val="3333CC"/>
                </a:solidFill>
                <a:ea typeface="ＭＳ Ｐゴシック" charset="-128"/>
                <a:cs typeface="ＭＳ Ｐゴシック" charset="-128"/>
              </a:rPr>
              <a:pPr>
                <a:spcBef>
                  <a:spcPct val="50000"/>
                </a:spcBef>
              </a:pPr>
              <a:t>‹#›</a:t>
            </a:fld>
            <a:endParaRPr lang="en-US" sz="1200" b="1">
              <a:solidFill>
                <a:srgbClr val="3333CC"/>
              </a:solidFill>
              <a:ea typeface="ＭＳ Ｐゴシック" charset="-128"/>
              <a:cs typeface="ＭＳ Ｐゴシック" charset="-128"/>
            </a:endParaRPr>
          </a:p>
        </p:txBody>
      </p:sp>
      <p:sp>
        <p:nvSpPr>
          <p:cNvPr id="6" name="Text Box 8"/>
          <p:cNvSpPr txBox="1">
            <a:spLocks noChangeArrowheads="1"/>
          </p:cNvSpPr>
          <p:nvPr userDrawn="1"/>
        </p:nvSpPr>
        <p:spPr bwMode="auto">
          <a:xfrm>
            <a:off x="0" y="6618288"/>
            <a:ext cx="9144000" cy="230832"/>
          </a:xfrm>
          <a:prstGeom prst="rect">
            <a:avLst/>
          </a:prstGeom>
          <a:noFill/>
          <a:ln w="9525">
            <a:noFill/>
            <a:miter lim="800000"/>
            <a:headEnd/>
            <a:tailEnd/>
          </a:ln>
          <a:effectLst/>
        </p:spPr>
        <p:txBody>
          <a:bodyPr>
            <a:prstTxWarp prst="textNoShape">
              <a:avLst/>
            </a:prstTxWarp>
            <a:spAutoFit/>
          </a:bodyPr>
          <a:lstStyle/>
          <a:p>
            <a:pPr>
              <a:defRPr/>
            </a:pPr>
            <a:r>
              <a:rPr lang="en-US" sz="900" b="1" dirty="0" smtClean="0">
                <a:solidFill>
                  <a:srgbClr val="C0504D">
                    <a:lumMod val="75000"/>
                  </a:srgbClr>
                </a:solidFill>
                <a:latin typeface="Times New Roman"/>
                <a:ea typeface="+mn-ea"/>
                <a:cs typeface="Times New Roman"/>
              </a:rPr>
              <a:t>       2</a:t>
            </a:r>
            <a:r>
              <a:rPr lang="en-US" sz="900" b="1" baseline="30000" dirty="0" smtClean="0">
                <a:solidFill>
                  <a:srgbClr val="C0504D">
                    <a:lumMod val="75000"/>
                  </a:srgbClr>
                </a:solidFill>
                <a:latin typeface="Times New Roman"/>
                <a:ea typeface="+mn-ea"/>
                <a:cs typeface="Times New Roman"/>
              </a:rPr>
              <a:t>nd</a:t>
            </a:r>
            <a:r>
              <a:rPr lang="en-US" sz="900" b="1" dirty="0" smtClean="0">
                <a:solidFill>
                  <a:srgbClr val="C0504D">
                    <a:lumMod val="75000"/>
                  </a:srgbClr>
                </a:solidFill>
                <a:latin typeface="Times New Roman"/>
                <a:ea typeface="+mn-ea"/>
                <a:cs typeface="Times New Roman"/>
              </a:rPr>
              <a:t> Int. Conf. on Particle Physics and Astrophysics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Moscow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Oct</a:t>
            </a:r>
            <a:r>
              <a:rPr lang="en-US" sz="900" b="1" baseline="0" dirty="0" smtClean="0">
                <a:solidFill>
                  <a:srgbClr val="C0504D">
                    <a:lumMod val="75000"/>
                  </a:srgbClr>
                </a:solidFill>
                <a:latin typeface="Times New Roman"/>
                <a:ea typeface="+mn-ea"/>
                <a:cs typeface="Times New Roman"/>
              </a:rPr>
              <a:t> 10-14</a:t>
            </a:r>
            <a:r>
              <a:rPr lang="en-US" sz="900" b="1" dirty="0" smtClean="0">
                <a:solidFill>
                  <a:srgbClr val="C0504D">
                    <a:lumMod val="75000"/>
                  </a:srgbClr>
                </a:solidFill>
                <a:latin typeface="Times New Roman"/>
                <a:ea typeface="+mn-ea"/>
                <a:cs typeface="Times New Roman"/>
              </a:rPr>
              <a:t>, 2016 :: IVM  </a:t>
            </a:r>
            <a:fld id="{F704320C-364E-CF46-864C-1BC195F25629}" type="slidenum">
              <a:rPr lang="en-US" sz="900" b="1">
                <a:solidFill>
                  <a:srgbClr val="C0504D">
                    <a:lumMod val="75000"/>
                  </a:srgbClr>
                </a:solidFill>
                <a:latin typeface="Times New Roman"/>
                <a:ea typeface="+mn-ea"/>
                <a:cs typeface="Times New Roman"/>
              </a:rPr>
              <a:pPr>
                <a:defRPr/>
              </a:pPr>
              <a:t>‹#›</a:t>
            </a:fld>
            <a:r>
              <a:rPr lang="en-US" sz="900" b="1" dirty="0">
                <a:solidFill>
                  <a:srgbClr val="C0504D">
                    <a:lumMod val="75000"/>
                  </a:srgbClr>
                </a:solidFill>
                <a:latin typeface="Times New Roman"/>
                <a:ea typeface="+mn-ea"/>
                <a:cs typeface="Times New Roman"/>
              </a:rPr>
              <a:t> </a:t>
            </a:r>
            <a:r>
              <a:rPr lang="en-US" sz="900" b="1" dirty="0" smtClean="0">
                <a:solidFill>
                  <a:srgbClr val="C0504D">
                    <a:lumMod val="75000"/>
                  </a:srgbClr>
                </a:solidFill>
                <a:latin typeface="Times New Roman"/>
                <a:ea typeface="+mn-ea"/>
                <a:cs typeface="Times New Roman"/>
              </a:rPr>
              <a:t>	</a:t>
            </a:r>
            <a:endParaRPr lang="en-US" sz="900" b="1" dirty="0">
              <a:solidFill>
                <a:srgbClr val="C0504D">
                  <a:lumMod val="75000"/>
                </a:srgbClr>
              </a:solidFill>
              <a:latin typeface="Times New Roman"/>
              <a:ea typeface="+mn-ea"/>
              <a:cs typeface="Times New Roman"/>
            </a:endParaRPr>
          </a:p>
        </p:txBody>
      </p:sp>
    </p:spTree>
  </p:cSld>
  <p:clrMap bg1="lt1" tx1="dk1" bg2="lt2" tx2="dk2" accent1="accent1" accent2="accent2" accent3="accent3" accent4="accent4" accent5="accent5" accent6="accent6" hlink="hlink" folHlink="folHlink"/>
  <p:sldLayoutIdLst>
    <p:sldLayoutId id="2147488221" r:id="rId1"/>
  </p:sldLayoutIdLst>
  <p:txStyles>
    <p:titleStyle>
      <a:lvl1pPr algn="ctr" rtl="0" eaLnBrk="0" fontAlgn="base" hangingPunct="0">
        <a:spcBef>
          <a:spcPct val="0"/>
        </a:spcBef>
        <a:spcAft>
          <a:spcPct val="0"/>
        </a:spcAft>
        <a:defRPr sz="2800" b="1">
          <a:solidFill>
            <a:schemeClr val="tx1"/>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2800" b="1">
          <a:solidFill>
            <a:schemeClr val="tx1"/>
          </a:solidFill>
          <a:effectLst>
            <a:outerShdw blurRad="38100" dist="38100" dir="2700000" algn="tl">
              <a:srgbClr val="DDDDDD"/>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2800" b="1">
          <a:solidFill>
            <a:schemeClr val="tx1"/>
          </a:solidFill>
          <a:effectLst>
            <a:outerShdw blurRad="38100" dist="38100" dir="2700000" algn="tl">
              <a:srgbClr val="DDDDDD"/>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2800" b="1">
          <a:solidFill>
            <a:schemeClr val="tx1"/>
          </a:solidFill>
          <a:effectLst>
            <a:outerShdw blurRad="38100" dist="38100" dir="2700000" algn="tl">
              <a:srgbClr val="DDDDDD"/>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2800" b="1">
          <a:solidFill>
            <a:schemeClr val="tx1"/>
          </a:solidFill>
          <a:effectLst>
            <a:outerShdw blurRad="38100" dist="38100" dir="2700000" algn="tl">
              <a:srgbClr val="DDDDDD"/>
            </a:outerShdw>
          </a:effectLst>
          <a:latin typeface="Arial" charset="0"/>
          <a:ea typeface="ＭＳ Ｐゴシック" charset="-128"/>
          <a:cs typeface="ＭＳ Ｐゴシック" charset="-128"/>
        </a:defRPr>
      </a:lvl5pPr>
      <a:lvl6pPr marL="457182" algn="ctr" rtl="0" fontAlgn="base">
        <a:spcBef>
          <a:spcPct val="0"/>
        </a:spcBef>
        <a:spcAft>
          <a:spcPct val="0"/>
        </a:spcAft>
        <a:defRPr sz="2800" b="1">
          <a:solidFill>
            <a:schemeClr val="tx1"/>
          </a:solidFill>
          <a:effectLst>
            <a:outerShdw blurRad="38100" dist="38100" dir="2700000" algn="tl">
              <a:srgbClr val="DDDDDD"/>
            </a:outerShdw>
          </a:effectLst>
          <a:latin typeface="Arial" charset="0"/>
        </a:defRPr>
      </a:lvl6pPr>
      <a:lvl7pPr marL="914363" algn="ctr" rtl="0" fontAlgn="base">
        <a:spcBef>
          <a:spcPct val="0"/>
        </a:spcBef>
        <a:spcAft>
          <a:spcPct val="0"/>
        </a:spcAft>
        <a:defRPr sz="2800" b="1">
          <a:solidFill>
            <a:schemeClr val="tx1"/>
          </a:solidFill>
          <a:effectLst>
            <a:outerShdw blurRad="38100" dist="38100" dir="2700000" algn="tl">
              <a:srgbClr val="DDDDDD"/>
            </a:outerShdw>
          </a:effectLst>
          <a:latin typeface="Arial" charset="0"/>
        </a:defRPr>
      </a:lvl7pPr>
      <a:lvl8pPr marL="1371545" algn="ctr" rtl="0" fontAlgn="base">
        <a:spcBef>
          <a:spcPct val="0"/>
        </a:spcBef>
        <a:spcAft>
          <a:spcPct val="0"/>
        </a:spcAft>
        <a:defRPr sz="2800" b="1">
          <a:solidFill>
            <a:schemeClr val="tx1"/>
          </a:solidFill>
          <a:effectLst>
            <a:outerShdw blurRad="38100" dist="38100" dir="2700000" algn="tl">
              <a:srgbClr val="DDDDDD"/>
            </a:outerShdw>
          </a:effectLst>
          <a:latin typeface="Arial" charset="0"/>
        </a:defRPr>
      </a:lvl8pPr>
      <a:lvl9pPr marL="1828727" algn="ctr" rtl="0" fontAlgn="base">
        <a:spcBef>
          <a:spcPct val="0"/>
        </a:spcBef>
        <a:spcAft>
          <a:spcPct val="0"/>
        </a:spcAft>
        <a:defRPr sz="2800" b="1">
          <a:solidFill>
            <a:schemeClr val="tx1"/>
          </a:solidFill>
          <a:effectLst>
            <a:outerShdw blurRad="38100" dist="38100" dir="2700000" algn="tl">
              <a:srgbClr val="DDDDDD"/>
            </a:outerShdw>
          </a:effectLst>
          <a:latin typeface="Arial" charset="0"/>
        </a:defRPr>
      </a:lvl9pPr>
    </p:titleStyle>
    <p:bodyStyle>
      <a:lvl1pPr marL="341313" indent="-341313" algn="l" rtl="0" eaLnBrk="0" fontAlgn="base" hangingPunct="0">
        <a:spcBef>
          <a:spcPct val="20000"/>
        </a:spcBef>
        <a:spcAft>
          <a:spcPct val="0"/>
        </a:spcAft>
        <a:buChar char="•"/>
        <a:defRPr sz="2000" b="1">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har char="–"/>
        <a:defRPr sz="2000" b="1">
          <a:solidFill>
            <a:srgbClr val="0033CC"/>
          </a:solidFill>
          <a:latin typeface="+mn-lt"/>
          <a:ea typeface="ＭＳ Ｐゴシック" charset="-128"/>
        </a:defRPr>
      </a:lvl2pPr>
      <a:lvl3pPr marL="1141413" indent="-227013" algn="l" rtl="0" eaLnBrk="0" fontAlgn="base" hangingPunct="0">
        <a:spcBef>
          <a:spcPct val="20000"/>
        </a:spcBef>
        <a:spcAft>
          <a:spcPct val="0"/>
        </a:spcAft>
        <a:buChar char="•"/>
        <a:defRPr sz="2000" b="1">
          <a:solidFill>
            <a:srgbClr val="0033CC"/>
          </a:solidFill>
          <a:latin typeface="+mn-lt"/>
          <a:ea typeface="ＭＳ Ｐゴシック" charset="-128"/>
        </a:defRPr>
      </a:lvl3pPr>
      <a:lvl4pPr marL="1598613" indent="-227013" algn="l" rtl="0" eaLnBrk="0" fontAlgn="base" hangingPunct="0">
        <a:spcBef>
          <a:spcPct val="20000"/>
        </a:spcBef>
        <a:spcAft>
          <a:spcPct val="0"/>
        </a:spcAft>
        <a:buChar char="–"/>
        <a:defRPr b="1">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b="1">
          <a:solidFill>
            <a:schemeClr val="tx1"/>
          </a:solidFill>
          <a:latin typeface="+mn-lt"/>
          <a:ea typeface="ＭＳ Ｐゴシック" charset="-128"/>
        </a:defRPr>
      </a:lvl5pPr>
      <a:lvl6pPr marL="2514499" indent="-228591" algn="l" rtl="0" fontAlgn="base">
        <a:spcBef>
          <a:spcPct val="20000"/>
        </a:spcBef>
        <a:spcAft>
          <a:spcPct val="0"/>
        </a:spcAft>
        <a:buChar char="»"/>
        <a:defRPr b="1">
          <a:solidFill>
            <a:schemeClr val="tx1"/>
          </a:solidFill>
          <a:latin typeface="+mn-lt"/>
          <a:ea typeface="ＭＳ Ｐゴシック" charset="-128"/>
        </a:defRPr>
      </a:lvl6pPr>
      <a:lvl7pPr marL="2971681" indent="-228591" algn="l" rtl="0" fontAlgn="base">
        <a:spcBef>
          <a:spcPct val="20000"/>
        </a:spcBef>
        <a:spcAft>
          <a:spcPct val="0"/>
        </a:spcAft>
        <a:buChar char="»"/>
        <a:defRPr b="1">
          <a:solidFill>
            <a:schemeClr val="tx1"/>
          </a:solidFill>
          <a:latin typeface="+mn-lt"/>
          <a:ea typeface="ＭＳ Ｐゴシック" charset="-128"/>
        </a:defRPr>
      </a:lvl7pPr>
      <a:lvl8pPr marL="3428863" indent="-228591" algn="l" rtl="0" fontAlgn="base">
        <a:spcBef>
          <a:spcPct val="20000"/>
        </a:spcBef>
        <a:spcAft>
          <a:spcPct val="0"/>
        </a:spcAft>
        <a:buChar char="»"/>
        <a:defRPr b="1">
          <a:solidFill>
            <a:schemeClr val="tx1"/>
          </a:solidFill>
          <a:latin typeface="+mn-lt"/>
          <a:ea typeface="ＭＳ Ｐゴシック" charset="-128"/>
        </a:defRPr>
      </a:lvl8pPr>
      <a:lvl9pPr marL="3886045" indent="-228591" algn="l" rtl="0" fontAlgn="base">
        <a:spcBef>
          <a:spcPct val="20000"/>
        </a:spcBef>
        <a:spcAft>
          <a:spcPct val="0"/>
        </a:spcAft>
        <a:buChar char="»"/>
        <a:defRPr b="1">
          <a:solidFill>
            <a:schemeClr val="tx1"/>
          </a:solidFill>
          <a:latin typeface="+mn-lt"/>
          <a:ea typeface="ＭＳ Ｐゴシック" charset="-128"/>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9479" y="136525"/>
            <a:ext cx="7454072" cy="5334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914400"/>
            <a:ext cx="7772400" cy="54102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8"/>
          <p:cNvSpPr txBox="1">
            <a:spLocks noChangeArrowheads="1"/>
          </p:cNvSpPr>
          <p:nvPr userDrawn="1"/>
        </p:nvSpPr>
        <p:spPr bwMode="auto">
          <a:xfrm>
            <a:off x="0" y="6618288"/>
            <a:ext cx="9144000" cy="230832"/>
          </a:xfrm>
          <a:prstGeom prst="rect">
            <a:avLst/>
          </a:prstGeom>
          <a:noFill/>
          <a:ln w="9525">
            <a:noFill/>
            <a:miter lim="800000"/>
            <a:headEnd/>
            <a:tailEnd/>
          </a:ln>
          <a:effectLst/>
        </p:spPr>
        <p:txBody>
          <a:bodyPr>
            <a:prstTxWarp prst="textNoShape">
              <a:avLst/>
            </a:prstTxWarp>
            <a:spAutoFit/>
          </a:bodyPr>
          <a:lstStyle/>
          <a:p>
            <a:pPr>
              <a:defRPr/>
            </a:pPr>
            <a:r>
              <a:rPr lang="en-US" sz="900" b="1" dirty="0" smtClean="0">
                <a:solidFill>
                  <a:srgbClr val="C0504D">
                    <a:lumMod val="75000"/>
                  </a:srgbClr>
                </a:solidFill>
                <a:latin typeface="Times New Roman"/>
                <a:ea typeface="+mn-ea"/>
                <a:cs typeface="Times New Roman"/>
              </a:rPr>
              <a:t>       2</a:t>
            </a:r>
            <a:r>
              <a:rPr lang="en-US" sz="900" b="1" baseline="30000" dirty="0" smtClean="0">
                <a:solidFill>
                  <a:srgbClr val="C0504D">
                    <a:lumMod val="75000"/>
                  </a:srgbClr>
                </a:solidFill>
                <a:latin typeface="Times New Roman"/>
                <a:ea typeface="+mn-ea"/>
                <a:cs typeface="Times New Roman"/>
              </a:rPr>
              <a:t>nd</a:t>
            </a:r>
            <a:r>
              <a:rPr lang="en-US" sz="900" b="1" dirty="0" smtClean="0">
                <a:solidFill>
                  <a:srgbClr val="C0504D">
                    <a:lumMod val="75000"/>
                  </a:srgbClr>
                </a:solidFill>
                <a:latin typeface="Times New Roman"/>
                <a:ea typeface="+mn-ea"/>
                <a:cs typeface="Times New Roman"/>
              </a:rPr>
              <a:t> Int. Conf. on Particle Physics and Astrophysics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Moscow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Oct</a:t>
            </a:r>
            <a:r>
              <a:rPr lang="en-US" sz="900" b="1" baseline="0" dirty="0" smtClean="0">
                <a:solidFill>
                  <a:srgbClr val="C0504D">
                    <a:lumMod val="75000"/>
                  </a:srgbClr>
                </a:solidFill>
                <a:latin typeface="Times New Roman"/>
                <a:ea typeface="+mn-ea"/>
                <a:cs typeface="Times New Roman"/>
              </a:rPr>
              <a:t> 10-14</a:t>
            </a:r>
            <a:r>
              <a:rPr lang="en-US" sz="900" b="1" dirty="0" smtClean="0">
                <a:solidFill>
                  <a:srgbClr val="C0504D">
                    <a:lumMod val="75000"/>
                  </a:srgbClr>
                </a:solidFill>
                <a:latin typeface="Times New Roman"/>
                <a:ea typeface="+mn-ea"/>
                <a:cs typeface="Times New Roman"/>
              </a:rPr>
              <a:t>, 2016 :: IVM  </a:t>
            </a:r>
            <a:fld id="{F704320C-364E-CF46-864C-1BC195F25629}" type="slidenum">
              <a:rPr lang="en-US" sz="900" b="1">
                <a:solidFill>
                  <a:srgbClr val="C0504D">
                    <a:lumMod val="75000"/>
                  </a:srgbClr>
                </a:solidFill>
                <a:latin typeface="Times New Roman"/>
                <a:ea typeface="+mn-ea"/>
                <a:cs typeface="Times New Roman"/>
              </a:rPr>
              <a:pPr>
                <a:defRPr/>
              </a:pPr>
              <a:t>‹#›</a:t>
            </a:fld>
            <a:r>
              <a:rPr lang="en-US" sz="900" b="1" dirty="0">
                <a:solidFill>
                  <a:srgbClr val="C0504D">
                    <a:lumMod val="75000"/>
                  </a:srgbClr>
                </a:solidFill>
                <a:latin typeface="Times New Roman"/>
                <a:ea typeface="+mn-ea"/>
                <a:cs typeface="Times New Roman"/>
              </a:rPr>
              <a:t> </a:t>
            </a:r>
            <a:r>
              <a:rPr lang="en-US" sz="900" b="1" dirty="0" smtClean="0">
                <a:solidFill>
                  <a:srgbClr val="C0504D">
                    <a:lumMod val="75000"/>
                  </a:srgbClr>
                </a:solidFill>
                <a:latin typeface="Times New Roman"/>
                <a:ea typeface="+mn-ea"/>
                <a:cs typeface="Times New Roman"/>
              </a:rPr>
              <a:t>	</a:t>
            </a:r>
            <a:endParaRPr lang="en-US" sz="900" b="1" dirty="0">
              <a:solidFill>
                <a:srgbClr val="C0504D">
                  <a:lumMod val="75000"/>
                </a:srgbClr>
              </a:solidFill>
              <a:latin typeface="Times New Roman"/>
              <a:ea typeface="+mn-ea"/>
              <a:cs typeface="Times New Roman"/>
            </a:endParaRPr>
          </a:p>
        </p:txBody>
      </p:sp>
    </p:spTree>
  </p:cSld>
  <p:clrMap bg1="lt1" tx1="dk1" bg2="lt2" tx2="dk2" accent1="accent1" accent2="accent2" accent3="accent3" accent4="accent4" accent5="accent5" accent6="accent6" hlink="hlink" folHlink="folHlink"/>
  <p:sldLayoutIdLst>
    <p:sldLayoutId id="2147488252" r:id="rId1"/>
  </p:sldLayoutIdLst>
  <p:transition/>
  <p:timing>
    <p:tnLst>
      <p:par>
        <p:cTn id="1" dur="indefinite" restart="never" nodeType="tmRoot"/>
      </p:par>
    </p:tnLst>
  </p:timing>
  <p:txStyles>
    <p:titleStyle>
      <a:lvl1pPr algn="l" rtl="0" eaLnBrk="0" fontAlgn="base" hangingPunct="0">
        <a:spcBef>
          <a:spcPct val="0"/>
        </a:spcBef>
        <a:spcAft>
          <a:spcPct val="0"/>
        </a:spcAft>
        <a:defRPr sz="3200">
          <a:solidFill>
            <a:schemeClr val="bg1"/>
          </a:solidFill>
          <a:effectLst/>
          <a:latin typeface="Times New Roman"/>
          <a:ea typeface="ＭＳ Ｐゴシック" charset="-128"/>
          <a:cs typeface="Times New Roman"/>
        </a:defRPr>
      </a:lvl1pPr>
      <a:lvl2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5pPr>
      <a:lvl6pPr marL="457200" algn="ctr" rtl="0" fontAlgn="base">
        <a:spcBef>
          <a:spcPct val="0"/>
        </a:spcBef>
        <a:spcAft>
          <a:spcPct val="0"/>
        </a:spcAft>
        <a:defRPr sz="2800">
          <a:solidFill>
            <a:srgbClr val="333399"/>
          </a:solidFill>
          <a:latin typeface="Comic Sans MS" charset="0"/>
        </a:defRPr>
      </a:lvl6pPr>
      <a:lvl7pPr marL="914400" algn="ctr" rtl="0" fontAlgn="base">
        <a:spcBef>
          <a:spcPct val="0"/>
        </a:spcBef>
        <a:spcAft>
          <a:spcPct val="0"/>
        </a:spcAft>
        <a:defRPr sz="2800">
          <a:solidFill>
            <a:srgbClr val="333399"/>
          </a:solidFill>
          <a:latin typeface="Comic Sans MS" charset="0"/>
        </a:defRPr>
      </a:lvl7pPr>
      <a:lvl8pPr marL="1371600" algn="ctr" rtl="0" fontAlgn="base">
        <a:spcBef>
          <a:spcPct val="0"/>
        </a:spcBef>
        <a:spcAft>
          <a:spcPct val="0"/>
        </a:spcAft>
        <a:defRPr sz="2800">
          <a:solidFill>
            <a:srgbClr val="333399"/>
          </a:solidFill>
          <a:latin typeface="Comic Sans MS" charset="0"/>
        </a:defRPr>
      </a:lvl8pPr>
      <a:lvl9pPr marL="1828800" algn="ctr" rtl="0" fontAlgn="base">
        <a:spcBef>
          <a:spcPct val="0"/>
        </a:spcBef>
        <a:spcAft>
          <a:spcPct val="0"/>
        </a:spcAft>
        <a:defRPr sz="2800">
          <a:solidFill>
            <a:srgbClr val="333399"/>
          </a:solidFill>
          <a:latin typeface="Comic Sans MS" charset="0"/>
        </a:defRPr>
      </a:lvl9pPr>
    </p:titleStyle>
    <p:bodyStyle>
      <a:lvl1pPr marL="342900" indent="-342900" algn="l" rtl="0" eaLnBrk="0" fontAlgn="base" hangingPunct="0">
        <a:spcBef>
          <a:spcPct val="20000"/>
        </a:spcBef>
        <a:spcAft>
          <a:spcPct val="0"/>
        </a:spcAft>
        <a:buFont typeface="Wingdings" charset="2"/>
        <a:buChar char="²"/>
        <a:defRPr sz="2000">
          <a:solidFill>
            <a:srgbClr val="FFFFFF"/>
          </a:solidFill>
          <a:latin typeface="Times New Roman"/>
          <a:ea typeface="ＭＳ Ｐゴシック" charset="-128"/>
          <a:cs typeface="Times New Roman"/>
        </a:defRPr>
      </a:lvl1pPr>
      <a:lvl2pPr marL="742950" indent="-285750" algn="l" rtl="0" eaLnBrk="0" fontAlgn="base" hangingPunct="0">
        <a:spcBef>
          <a:spcPct val="20000"/>
        </a:spcBef>
        <a:spcAft>
          <a:spcPct val="0"/>
        </a:spcAft>
        <a:buFont typeface="Wingdings" charset="2"/>
        <a:buChar char=""/>
        <a:defRPr>
          <a:solidFill>
            <a:srgbClr val="FFFFFF"/>
          </a:solidFill>
          <a:latin typeface="Times New Roman"/>
          <a:ea typeface="ＭＳ Ｐゴシック" charset="-128"/>
          <a:cs typeface="Times New Roman"/>
        </a:defRPr>
      </a:lvl2pPr>
      <a:lvl3pPr marL="1085850" indent="-228600" algn="l" rtl="0" eaLnBrk="0" fontAlgn="base" hangingPunct="0">
        <a:spcBef>
          <a:spcPct val="20000"/>
        </a:spcBef>
        <a:spcAft>
          <a:spcPct val="0"/>
        </a:spcAft>
        <a:buChar char="•"/>
        <a:defRPr sz="1600">
          <a:solidFill>
            <a:srgbClr val="FFFFFF"/>
          </a:solidFill>
          <a:latin typeface="Times New Roman"/>
          <a:ea typeface="ＭＳ Ｐゴシック" charset="-128"/>
          <a:cs typeface="Times New Roman"/>
        </a:defRPr>
      </a:lvl3pPr>
      <a:lvl4pPr marL="1428750" indent="-228600" algn="l" rtl="0" eaLnBrk="0" fontAlgn="base" hangingPunct="0">
        <a:spcBef>
          <a:spcPct val="20000"/>
        </a:spcBef>
        <a:spcAft>
          <a:spcPct val="0"/>
        </a:spcAft>
        <a:buChar char="–"/>
        <a:defRPr sz="1400">
          <a:solidFill>
            <a:srgbClr val="FFFF00"/>
          </a:solidFill>
          <a:latin typeface="Times New Roman"/>
          <a:ea typeface="ＭＳ Ｐゴシック" charset="-128"/>
          <a:cs typeface="Times New Roman"/>
        </a:defRPr>
      </a:lvl4pPr>
      <a:lvl5pPr marL="1771650" indent="-228600" algn="l" rtl="0" eaLnBrk="0" fontAlgn="base" hangingPunct="0">
        <a:spcBef>
          <a:spcPct val="20000"/>
        </a:spcBef>
        <a:spcAft>
          <a:spcPct val="0"/>
        </a:spcAft>
        <a:buChar char="»"/>
        <a:defRPr sz="1200">
          <a:solidFill>
            <a:srgbClr val="CC0000"/>
          </a:solidFill>
          <a:latin typeface="Times New Roman"/>
          <a:ea typeface="ＭＳ Ｐゴシック" charset="-128"/>
          <a:cs typeface="Times New Roman"/>
        </a:defRPr>
      </a:lvl5pPr>
      <a:lvl6pPr marL="2228850" indent="-228600" algn="l" rtl="0" fontAlgn="base">
        <a:spcBef>
          <a:spcPct val="20000"/>
        </a:spcBef>
        <a:spcAft>
          <a:spcPct val="0"/>
        </a:spcAft>
        <a:buChar char="»"/>
        <a:defRPr sz="1200">
          <a:solidFill>
            <a:srgbClr val="CC0000"/>
          </a:solidFill>
          <a:latin typeface="+mn-lt"/>
          <a:ea typeface="ＭＳ Ｐゴシック" charset="-128"/>
        </a:defRPr>
      </a:lvl6pPr>
      <a:lvl7pPr marL="2686050" indent="-228600" algn="l" rtl="0" fontAlgn="base">
        <a:spcBef>
          <a:spcPct val="20000"/>
        </a:spcBef>
        <a:spcAft>
          <a:spcPct val="0"/>
        </a:spcAft>
        <a:buChar char="»"/>
        <a:defRPr sz="1200">
          <a:solidFill>
            <a:srgbClr val="CC0000"/>
          </a:solidFill>
          <a:latin typeface="+mn-lt"/>
          <a:ea typeface="ＭＳ Ｐゴシック" charset="-128"/>
        </a:defRPr>
      </a:lvl7pPr>
      <a:lvl8pPr marL="3143250" indent="-228600" algn="l" rtl="0" fontAlgn="base">
        <a:spcBef>
          <a:spcPct val="20000"/>
        </a:spcBef>
        <a:spcAft>
          <a:spcPct val="0"/>
        </a:spcAft>
        <a:buChar char="»"/>
        <a:defRPr sz="1200">
          <a:solidFill>
            <a:srgbClr val="CC0000"/>
          </a:solidFill>
          <a:latin typeface="+mn-lt"/>
          <a:ea typeface="ＭＳ Ｐゴシック" charset="-128"/>
        </a:defRPr>
      </a:lvl8pPr>
      <a:lvl9pPr marL="3600450" indent="-228600" algn="l" rtl="0" fontAlgn="base">
        <a:spcBef>
          <a:spcPct val="20000"/>
        </a:spcBef>
        <a:spcAft>
          <a:spcPct val="0"/>
        </a:spcAft>
        <a:buChar char="»"/>
        <a:defRPr sz="1200">
          <a:solidFill>
            <a:srgbClr val="CC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9479" y="136525"/>
            <a:ext cx="7454072" cy="5334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914400"/>
            <a:ext cx="7772400" cy="54102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Box 8"/>
          <p:cNvSpPr txBox="1">
            <a:spLocks noChangeArrowheads="1"/>
          </p:cNvSpPr>
          <p:nvPr userDrawn="1"/>
        </p:nvSpPr>
        <p:spPr bwMode="auto">
          <a:xfrm>
            <a:off x="0" y="6618288"/>
            <a:ext cx="9144000" cy="230832"/>
          </a:xfrm>
          <a:prstGeom prst="rect">
            <a:avLst/>
          </a:prstGeom>
          <a:noFill/>
          <a:ln w="9525">
            <a:noFill/>
            <a:miter lim="800000"/>
            <a:headEnd/>
            <a:tailEnd/>
          </a:ln>
          <a:effectLst/>
        </p:spPr>
        <p:txBody>
          <a:bodyPr>
            <a:prstTxWarp prst="textNoShape">
              <a:avLst/>
            </a:prstTxWarp>
            <a:spAutoFit/>
          </a:bodyPr>
          <a:lstStyle/>
          <a:p>
            <a:pPr>
              <a:defRPr/>
            </a:pPr>
            <a:r>
              <a:rPr lang="en-US" sz="900" b="1" dirty="0" smtClean="0">
                <a:solidFill>
                  <a:srgbClr val="C0504D">
                    <a:lumMod val="75000"/>
                  </a:srgbClr>
                </a:solidFill>
                <a:latin typeface="Times New Roman"/>
                <a:ea typeface="+mn-ea"/>
                <a:cs typeface="Times New Roman"/>
              </a:rPr>
              <a:t>       2</a:t>
            </a:r>
            <a:r>
              <a:rPr lang="en-US" sz="900" b="1" baseline="30000" dirty="0" smtClean="0">
                <a:solidFill>
                  <a:srgbClr val="C0504D">
                    <a:lumMod val="75000"/>
                  </a:srgbClr>
                </a:solidFill>
                <a:latin typeface="Times New Roman"/>
                <a:ea typeface="+mn-ea"/>
                <a:cs typeface="Times New Roman"/>
              </a:rPr>
              <a:t>nd</a:t>
            </a:r>
            <a:r>
              <a:rPr lang="en-US" sz="900" b="1" dirty="0" smtClean="0">
                <a:solidFill>
                  <a:srgbClr val="C0504D">
                    <a:lumMod val="75000"/>
                  </a:srgbClr>
                </a:solidFill>
                <a:latin typeface="Times New Roman"/>
                <a:ea typeface="+mn-ea"/>
                <a:cs typeface="Times New Roman"/>
              </a:rPr>
              <a:t> Int. Conf. on Particle Physics and Astrophysics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Moscow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Oct</a:t>
            </a:r>
            <a:r>
              <a:rPr lang="en-US" sz="900" b="1" baseline="0" dirty="0" smtClean="0">
                <a:solidFill>
                  <a:srgbClr val="C0504D">
                    <a:lumMod val="75000"/>
                  </a:srgbClr>
                </a:solidFill>
                <a:latin typeface="Times New Roman"/>
                <a:ea typeface="+mn-ea"/>
                <a:cs typeface="Times New Roman"/>
              </a:rPr>
              <a:t> 10-14</a:t>
            </a:r>
            <a:r>
              <a:rPr lang="en-US" sz="900" b="1" dirty="0" smtClean="0">
                <a:solidFill>
                  <a:srgbClr val="C0504D">
                    <a:lumMod val="75000"/>
                  </a:srgbClr>
                </a:solidFill>
                <a:latin typeface="Times New Roman"/>
                <a:ea typeface="+mn-ea"/>
                <a:cs typeface="Times New Roman"/>
              </a:rPr>
              <a:t>, 2016 :: IVM  </a:t>
            </a:r>
            <a:fld id="{F704320C-364E-CF46-864C-1BC195F25629}" type="slidenum">
              <a:rPr lang="en-US" sz="900" b="1">
                <a:solidFill>
                  <a:srgbClr val="C0504D">
                    <a:lumMod val="75000"/>
                  </a:srgbClr>
                </a:solidFill>
                <a:latin typeface="Times New Roman"/>
                <a:ea typeface="+mn-ea"/>
                <a:cs typeface="Times New Roman"/>
              </a:rPr>
              <a:pPr>
                <a:defRPr/>
              </a:pPr>
              <a:t>‹#›</a:t>
            </a:fld>
            <a:r>
              <a:rPr lang="en-US" sz="900" b="1" dirty="0">
                <a:solidFill>
                  <a:srgbClr val="C0504D">
                    <a:lumMod val="75000"/>
                  </a:srgbClr>
                </a:solidFill>
                <a:latin typeface="Times New Roman"/>
                <a:ea typeface="+mn-ea"/>
                <a:cs typeface="Times New Roman"/>
              </a:rPr>
              <a:t> </a:t>
            </a:r>
            <a:r>
              <a:rPr lang="en-US" sz="900" b="1" dirty="0" smtClean="0">
                <a:solidFill>
                  <a:srgbClr val="C0504D">
                    <a:lumMod val="75000"/>
                  </a:srgbClr>
                </a:solidFill>
                <a:latin typeface="Times New Roman"/>
                <a:ea typeface="+mn-ea"/>
                <a:cs typeface="Times New Roman"/>
              </a:rPr>
              <a:t>	</a:t>
            </a:r>
            <a:endParaRPr lang="en-US" sz="900" b="1" dirty="0">
              <a:solidFill>
                <a:srgbClr val="C0504D">
                  <a:lumMod val="75000"/>
                </a:srgbClr>
              </a:solidFill>
              <a:latin typeface="Times New Roman"/>
              <a:ea typeface="+mn-ea"/>
              <a:cs typeface="Times New Roman"/>
            </a:endParaRPr>
          </a:p>
        </p:txBody>
      </p:sp>
    </p:spTree>
  </p:cSld>
  <p:clrMap bg1="dk1" tx1="lt1" bg2="dk2" tx2="lt2" accent1="accent1" accent2="accent2" accent3="accent3" accent4="accent4" accent5="accent5" accent6="accent6" hlink="hlink" folHlink="folHlink"/>
  <p:sldLayoutIdLst>
    <p:sldLayoutId id="2147488265" r:id="rId1"/>
    <p:sldLayoutId id="2147488266" r:id="rId2"/>
  </p:sldLayoutIdLst>
  <p:transition/>
  <p:timing>
    <p:tnLst>
      <p:par>
        <p:cTn id="1" dur="indefinite" restart="never" nodeType="tmRoot"/>
      </p:par>
    </p:tnLst>
  </p:timing>
  <p:txStyles>
    <p:titleStyle>
      <a:lvl1pPr algn="l" rtl="0" eaLnBrk="0" fontAlgn="base" hangingPunct="0">
        <a:spcBef>
          <a:spcPct val="0"/>
        </a:spcBef>
        <a:spcAft>
          <a:spcPct val="0"/>
        </a:spcAft>
        <a:defRPr sz="3200">
          <a:solidFill>
            <a:srgbClr val="FFFFFF"/>
          </a:solidFill>
          <a:effectLst/>
          <a:latin typeface="Times New Roman"/>
          <a:ea typeface="ＭＳ Ｐゴシック" charset="-128"/>
          <a:cs typeface="Times New Roman"/>
        </a:defRPr>
      </a:lvl1pPr>
      <a:lvl2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5pPr>
      <a:lvl6pPr marL="457200" algn="ctr" rtl="0" fontAlgn="base">
        <a:spcBef>
          <a:spcPct val="0"/>
        </a:spcBef>
        <a:spcAft>
          <a:spcPct val="0"/>
        </a:spcAft>
        <a:defRPr sz="2800">
          <a:solidFill>
            <a:srgbClr val="333399"/>
          </a:solidFill>
          <a:latin typeface="Comic Sans MS" charset="0"/>
        </a:defRPr>
      </a:lvl6pPr>
      <a:lvl7pPr marL="914400" algn="ctr" rtl="0" fontAlgn="base">
        <a:spcBef>
          <a:spcPct val="0"/>
        </a:spcBef>
        <a:spcAft>
          <a:spcPct val="0"/>
        </a:spcAft>
        <a:defRPr sz="2800">
          <a:solidFill>
            <a:srgbClr val="333399"/>
          </a:solidFill>
          <a:latin typeface="Comic Sans MS" charset="0"/>
        </a:defRPr>
      </a:lvl7pPr>
      <a:lvl8pPr marL="1371600" algn="ctr" rtl="0" fontAlgn="base">
        <a:spcBef>
          <a:spcPct val="0"/>
        </a:spcBef>
        <a:spcAft>
          <a:spcPct val="0"/>
        </a:spcAft>
        <a:defRPr sz="2800">
          <a:solidFill>
            <a:srgbClr val="333399"/>
          </a:solidFill>
          <a:latin typeface="Comic Sans MS" charset="0"/>
        </a:defRPr>
      </a:lvl8pPr>
      <a:lvl9pPr marL="1828800" algn="ctr" rtl="0" fontAlgn="base">
        <a:spcBef>
          <a:spcPct val="0"/>
        </a:spcBef>
        <a:spcAft>
          <a:spcPct val="0"/>
        </a:spcAft>
        <a:defRPr sz="2800">
          <a:solidFill>
            <a:srgbClr val="333399"/>
          </a:solidFill>
          <a:latin typeface="Comic Sans MS" charset="0"/>
        </a:defRPr>
      </a:lvl9pPr>
    </p:titleStyle>
    <p:bodyStyle>
      <a:lvl1pPr marL="342900" indent="-342900" algn="l" rtl="0" eaLnBrk="0" fontAlgn="base" hangingPunct="0">
        <a:spcBef>
          <a:spcPct val="20000"/>
        </a:spcBef>
        <a:spcAft>
          <a:spcPct val="0"/>
        </a:spcAft>
        <a:buFont typeface="Wingdings" charset="2"/>
        <a:buChar char="²"/>
        <a:defRPr sz="2000">
          <a:solidFill>
            <a:srgbClr val="FFFFFF"/>
          </a:solidFill>
          <a:latin typeface="Times New Roman"/>
          <a:ea typeface="ＭＳ Ｐゴシック" charset="-128"/>
          <a:cs typeface="Times New Roman"/>
        </a:defRPr>
      </a:lvl1pPr>
      <a:lvl2pPr marL="742950" indent="-285750" algn="l" rtl="0" eaLnBrk="0" fontAlgn="base" hangingPunct="0">
        <a:spcBef>
          <a:spcPct val="20000"/>
        </a:spcBef>
        <a:spcAft>
          <a:spcPct val="0"/>
        </a:spcAft>
        <a:buFont typeface="Wingdings" charset="2"/>
        <a:buChar char=""/>
        <a:defRPr>
          <a:solidFill>
            <a:srgbClr val="FFFFFF"/>
          </a:solidFill>
          <a:latin typeface="Times New Roman"/>
          <a:ea typeface="ＭＳ Ｐゴシック" charset="-128"/>
          <a:cs typeface="Times New Roman"/>
        </a:defRPr>
      </a:lvl2pPr>
      <a:lvl3pPr marL="1085850" indent="-228600" algn="l" rtl="0" eaLnBrk="0" fontAlgn="base" hangingPunct="0">
        <a:spcBef>
          <a:spcPct val="20000"/>
        </a:spcBef>
        <a:spcAft>
          <a:spcPct val="0"/>
        </a:spcAft>
        <a:buChar char="•"/>
        <a:defRPr sz="1600">
          <a:solidFill>
            <a:srgbClr val="FFFFFF"/>
          </a:solidFill>
          <a:latin typeface="Times New Roman"/>
          <a:ea typeface="ＭＳ Ｐゴシック" charset="-128"/>
          <a:cs typeface="Times New Roman"/>
        </a:defRPr>
      </a:lvl3pPr>
      <a:lvl4pPr marL="1428750" indent="-228600" algn="l" rtl="0" eaLnBrk="0" fontAlgn="base" hangingPunct="0">
        <a:spcBef>
          <a:spcPct val="20000"/>
        </a:spcBef>
        <a:spcAft>
          <a:spcPct val="0"/>
        </a:spcAft>
        <a:buChar char="–"/>
        <a:defRPr sz="1400">
          <a:solidFill>
            <a:srgbClr val="FFFF00"/>
          </a:solidFill>
          <a:latin typeface="Times New Roman"/>
          <a:ea typeface="ＭＳ Ｐゴシック" charset="-128"/>
          <a:cs typeface="Times New Roman"/>
        </a:defRPr>
      </a:lvl4pPr>
      <a:lvl5pPr marL="1771650" indent="-228600" algn="l" rtl="0" eaLnBrk="0" fontAlgn="base" hangingPunct="0">
        <a:spcBef>
          <a:spcPct val="20000"/>
        </a:spcBef>
        <a:spcAft>
          <a:spcPct val="0"/>
        </a:spcAft>
        <a:buChar char="»"/>
        <a:defRPr sz="1200">
          <a:solidFill>
            <a:srgbClr val="CC0000"/>
          </a:solidFill>
          <a:latin typeface="Times New Roman"/>
          <a:ea typeface="ＭＳ Ｐゴシック" charset="-128"/>
          <a:cs typeface="Times New Roman"/>
        </a:defRPr>
      </a:lvl5pPr>
      <a:lvl6pPr marL="2228850" indent="-228600" algn="l" rtl="0" fontAlgn="base">
        <a:spcBef>
          <a:spcPct val="20000"/>
        </a:spcBef>
        <a:spcAft>
          <a:spcPct val="0"/>
        </a:spcAft>
        <a:buChar char="»"/>
        <a:defRPr sz="1200">
          <a:solidFill>
            <a:srgbClr val="CC0000"/>
          </a:solidFill>
          <a:latin typeface="+mn-lt"/>
          <a:ea typeface="ＭＳ Ｐゴシック" charset="-128"/>
        </a:defRPr>
      </a:lvl6pPr>
      <a:lvl7pPr marL="2686050" indent="-228600" algn="l" rtl="0" fontAlgn="base">
        <a:spcBef>
          <a:spcPct val="20000"/>
        </a:spcBef>
        <a:spcAft>
          <a:spcPct val="0"/>
        </a:spcAft>
        <a:buChar char="»"/>
        <a:defRPr sz="1200">
          <a:solidFill>
            <a:srgbClr val="CC0000"/>
          </a:solidFill>
          <a:latin typeface="+mn-lt"/>
          <a:ea typeface="ＭＳ Ｐゴシック" charset="-128"/>
        </a:defRPr>
      </a:lvl7pPr>
      <a:lvl8pPr marL="3143250" indent="-228600" algn="l" rtl="0" fontAlgn="base">
        <a:spcBef>
          <a:spcPct val="20000"/>
        </a:spcBef>
        <a:spcAft>
          <a:spcPct val="0"/>
        </a:spcAft>
        <a:buChar char="»"/>
        <a:defRPr sz="1200">
          <a:solidFill>
            <a:srgbClr val="CC0000"/>
          </a:solidFill>
          <a:latin typeface="+mn-lt"/>
          <a:ea typeface="ＭＳ Ｐゴシック" charset="-128"/>
        </a:defRPr>
      </a:lvl8pPr>
      <a:lvl9pPr marL="3600450" indent="-228600" algn="l" rtl="0" fontAlgn="base">
        <a:spcBef>
          <a:spcPct val="20000"/>
        </a:spcBef>
        <a:spcAft>
          <a:spcPct val="0"/>
        </a:spcAft>
        <a:buChar char="»"/>
        <a:defRPr sz="1200">
          <a:solidFill>
            <a:srgbClr val="CC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9479" y="136525"/>
            <a:ext cx="7454072" cy="5334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914400"/>
            <a:ext cx="7772400" cy="54102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Box 8"/>
          <p:cNvSpPr txBox="1">
            <a:spLocks noChangeArrowheads="1"/>
          </p:cNvSpPr>
          <p:nvPr userDrawn="1"/>
        </p:nvSpPr>
        <p:spPr bwMode="auto">
          <a:xfrm>
            <a:off x="0" y="6618288"/>
            <a:ext cx="9144000" cy="230832"/>
          </a:xfrm>
          <a:prstGeom prst="rect">
            <a:avLst/>
          </a:prstGeom>
          <a:noFill/>
          <a:ln w="9525">
            <a:noFill/>
            <a:miter lim="800000"/>
            <a:headEnd/>
            <a:tailEnd/>
          </a:ln>
          <a:effectLst/>
        </p:spPr>
        <p:txBody>
          <a:bodyPr>
            <a:prstTxWarp prst="textNoShape">
              <a:avLst/>
            </a:prstTxWarp>
            <a:spAutoFit/>
          </a:bodyPr>
          <a:lstStyle/>
          <a:p>
            <a:pPr>
              <a:defRPr/>
            </a:pPr>
            <a:r>
              <a:rPr lang="en-US" sz="900" b="1" dirty="0" smtClean="0">
                <a:solidFill>
                  <a:srgbClr val="C0504D">
                    <a:lumMod val="75000"/>
                  </a:srgbClr>
                </a:solidFill>
                <a:latin typeface="Times New Roman"/>
                <a:ea typeface="+mn-ea"/>
                <a:cs typeface="Times New Roman"/>
              </a:rPr>
              <a:t>       2</a:t>
            </a:r>
            <a:r>
              <a:rPr lang="en-US" sz="900" b="1" baseline="30000" dirty="0" smtClean="0">
                <a:solidFill>
                  <a:srgbClr val="C0504D">
                    <a:lumMod val="75000"/>
                  </a:srgbClr>
                </a:solidFill>
                <a:latin typeface="Times New Roman"/>
                <a:ea typeface="+mn-ea"/>
                <a:cs typeface="Times New Roman"/>
              </a:rPr>
              <a:t>nd</a:t>
            </a:r>
            <a:r>
              <a:rPr lang="en-US" sz="900" b="1" dirty="0" smtClean="0">
                <a:solidFill>
                  <a:srgbClr val="C0504D">
                    <a:lumMod val="75000"/>
                  </a:srgbClr>
                </a:solidFill>
                <a:latin typeface="Times New Roman"/>
                <a:ea typeface="+mn-ea"/>
                <a:cs typeface="Times New Roman"/>
              </a:rPr>
              <a:t> Int. Conf. on Particle Physics and Astrophysics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Moscow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Oct</a:t>
            </a:r>
            <a:r>
              <a:rPr lang="en-US" sz="900" b="1" baseline="0" dirty="0" smtClean="0">
                <a:solidFill>
                  <a:srgbClr val="C0504D">
                    <a:lumMod val="75000"/>
                  </a:srgbClr>
                </a:solidFill>
                <a:latin typeface="Times New Roman"/>
                <a:ea typeface="+mn-ea"/>
                <a:cs typeface="Times New Roman"/>
              </a:rPr>
              <a:t> 10-14</a:t>
            </a:r>
            <a:r>
              <a:rPr lang="en-US" sz="900" b="1" dirty="0" smtClean="0">
                <a:solidFill>
                  <a:srgbClr val="C0504D">
                    <a:lumMod val="75000"/>
                  </a:srgbClr>
                </a:solidFill>
                <a:latin typeface="Times New Roman"/>
                <a:ea typeface="+mn-ea"/>
                <a:cs typeface="Times New Roman"/>
              </a:rPr>
              <a:t>, 2016 :: IVM  </a:t>
            </a:r>
            <a:fld id="{F704320C-364E-CF46-864C-1BC195F25629}" type="slidenum">
              <a:rPr lang="en-US" sz="900" b="1">
                <a:solidFill>
                  <a:srgbClr val="C0504D">
                    <a:lumMod val="75000"/>
                  </a:srgbClr>
                </a:solidFill>
                <a:latin typeface="Times New Roman"/>
                <a:ea typeface="+mn-ea"/>
                <a:cs typeface="Times New Roman"/>
              </a:rPr>
              <a:pPr>
                <a:defRPr/>
              </a:pPr>
              <a:t>‹#›</a:t>
            </a:fld>
            <a:r>
              <a:rPr lang="en-US" sz="900" b="1" dirty="0">
                <a:solidFill>
                  <a:srgbClr val="C0504D">
                    <a:lumMod val="75000"/>
                  </a:srgbClr>
                </a:solidFill>
                <a:latin typeface="Times New Roman"/>
                <a:ea typeface="+mn-ea"/>
                <a:cs typeface="Times New Roman"/>
              </a:rPr>
              <a:t> </a:t>
            </a:r>
            <a:r>
              <a:rPr lang="en-US" sz="900" b="1" dirty="0" smtClean="0">
                <a:solidFill>
                  <a:srgbClr val="C0504D">
                    <a:lumMod val="75000"/>
                  </a:srgbClr>
                </a:solidFill>
                <a:latin typeface="Times New Roman"/>
                <a:ea typeface="+mn-ea"/>
                <a:cs typeface="Times New Roman"/>
              </a:rPr>
              <a:t>	</a:t>
            </a:r>
            <a:endParaRPr lang="en-US" sz="900" b="1" dirty="0">
              <a:solidFill>
                <a:srgbClr val="C0504D">
                  <a:lumMod val="75000"/>
                </a:srgbClr>
              </a:solidFill>
              <a:latin typeface="Times New Roman"/>
              <a:ea typeface="+mn-ea"/>
              <a:cs typeface="Times New Roman"/>
            </a:endParaRPr>
          </a:p>
        </p:txBody>
      </p:sp>
    </p:spTree>
  </p:cSld>
  <p:clrMap bg1="dk1" tx1="lt1" bg2="dk2" tx2="lt2" accent1="accent1" accent2="accent2" accent3="accent3" accent4="accent4" accent5="accent5" accent6="accent6" hlink="hlink" folHlink="folHlink"/>
  <p:sldLayoutIdLst>
    <p:sldLayoutId id="2147488271" r:id="rId1"/>
  </p:sldLayoutIdLst>
  <p:transition/>
  <p:timing>
    <p:tnLst>
      <p:par>
        <p:cTn id="1" dur="indefinite" restart="never" nodeType="tmRoot"/>
      </p:par>
    </p:tnLst>
  </p:timing>
  <p:txStyles>
    <p:titleStyle>
      <a:lvl1pPr algn="l" rtl="0" eaLnBrk="0" fontAlgn="base" hangingPunct="0">
        <a:spcBef>
          <a:spcPct val="0"/>
        </a:spcBef>
        <a:spcAft>
          <a:spcPct val="0"/>
        </a:spcAft>
        <a:defRPr sz="3200">
          <a:solidFill>
            <a:srgbClr val="FFFFFF"/>
          </a:solidFill>
          <a:effectLst/>
          <a:latin typeface="Times New Roman"/>
          <a:ea typeface="ＭＳ Ｐゴシック" charset="-128"/>
          <a:cs typeface="Times New Roman"/>
        </a:defRPr>
      </a:lvl1pPr>
      <a:lvl2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5pPr>
      <a:lvl6pPr marL="457200" algn="ctr" rtl="0" fontAlgn="base">
        <a:spcBef>
          <a:spcPct val="0"/>
        </a:spcBef>
        <a:spcAft>
          <a:spcPct val="0"/>
        </a:spcAft>
        <a:defRPr sz="2800">
          <a:solidFill>
            <a:srgbClr val="333399"/>
          </a:solidFill>
          <a:latin typeface="Comic Sans MS" charset="0"/>
        </a:defRPr>
      </a:lvl6pPr>
      <a:lvl7pPr marL="914400" algn="ctr" rtl="0" fontAlgn="base">
        <a:spcBef>
          <a:spcPct val="0"/>
        </a:spcBef>
        <a:spcAft>
          <a:spcPct val="0"/>
        </a:spcAft>
        <a:defRPr sz="2800">
          <a:solidFill>
            <a:srgbClr val="333399"/>
          </a:solidFill>
          <a:latin typeface="Comic Sans MS" charset="0"/>
        </a:defRPr>
      </a:lvl7pPr>
      <a:lvl8pPr marL="1371600" algn="ctr" rtl="0" fontAlgn="base">
        <a:spcBef>
          <a:spcPct val="0"/>
        </a:spcBef>
        <a:spcAft>
          <a:spcPct val="0"/>
        </a:spcAft>
        <a:defRPr sz="2800">
          <a:solidFill>
            <a:srgbClr val="333399"/>
          </a:solidFill>
          <a:latin typeface="Comic Sans MS" charset="0"/>
        </a:defRPr>
      </a:lvl8pPr>
      <a:lvl9pPr marL="1828800" algn="ctr" rtl="0" fontAlgn="base">
        <a:spcBef>
          <a:spcPct val="0"/>
        </a:spcBef>
        <a:spcAft>
          <a:spcPct val="0"/>
        </a:spcAft>
        <a:defRPr sz="2800">
          <a:solidFill>
            <a:srgbClr val="333399"/>
          </a:solidFill>
          <a:latin typeface="Comic Sans MS" charset="0"/>
        </a:defRPr>
      </a:lvl9pPr>
    </p:titleStyle>
    <p:bodyStyle>
      <a:lvl1pPr marL="342900" indent="-342900" algn="l" rtl="0" eaLnBrk="0" fontAlgn="base" hangingPunct="0">
        <a:spcBef>
          <a:spcPct val="20000"/>
        </a:spcBef>
        <a:spcAft>
          <a:spcPct val="0"/>
        </a:spcAft>
        <a:buFont typeface="Wingdings" charset="2"/>
        <a:buChar char="²"/>
        <a:defRPr sz="2000">
          <a:solidFill>
            <a:srgbClr val="FFFFFF"/>
          </a:solidFill>
          <a:latin typeface="Times New Roman"/>
          <a:ea typeface="ＭＳ Ｐゴシック" charset="-128"/>
          <a:cs typeface="Times New Roman"/>
        </a:defRPr>
      </a:lvl1pPr>
      <a:lvl2pPr marL="742950" indent="-285750" algn="l" rtl="0" eaLnBrk="0" fontAlgn="base" hangingPunct="0">
        <a:spcBef>
          <a:spcPct val="20000"/>
        </a:spcBef>
        <a:spcAft>
          <a:spcPct val="0"/>
        </a:spcAft>
        <a:buFont typeface="Wingdings" charset="2"/>
        <a:buChar char=""/>
        <a:defRPr>
          <a:solidFill>
            <a:srgbClr val="FFFFFF"/>
          </a:solidFill>
          <a:latin typeface="Times New Roman"/>
          <a:ea typeface="ＭＳ Ｐゴシック" charset="-128"/>
          <a:cs typeface="Times New Roman"/>
        </a:defRPr>
      </a:lvl2pPr>
      <a:lvl3pPr marL="1085850" indent="-228600" algn="l" rtl="0" eaLnBrk="0" fontAlgn="base" hangingPunct="0">
        <a:spcBef>
          <a:spcPct val="20000"/>
        </a:spcBef>
        <a:spcAft>
          <a:spcPct val="0"/>
        </a:spcAft>
        <a:buChar char="•"/>
        <a:defRPr sz="1600">
          <a:solidFill>
            <a:srgbClr val="FFFFFF"/>
          </a:solidFill>
          <a:latin typeface="Times New Roman"/>
          <a:ea typeface="ＭＳ Ｐゴシック" charset="-128"/>
          <a:cs typeface="Times New Roman"/>
        </a:defRPr>
      </a:lvl3pPr>
      <a:lvl4pPr marL="1428750" indent="-228600" algn="l" rtl="0" eaLnBrk="0" fontAlgn="base" hangingPunct="0">
        <a:spcBef>
          <a:spcPct val="20000"/>
        </a:spcBef>
        <a:spcAft>
          <a:spcPct val="0"/>
        </a:spcAft>
        <a:buChar char="–"/>
        <a:defRPr sz="1400">
          <a:solidFill>
            <a:srgbClr val="FFFF00"/>
          </a:solidFill>
          <a:latin typeface="Times New Roman"/>
          <a:ea typeface="ＭＳ Ｐゴシック" charset="-128"/>
          <a:cs typeface="Times New Roman"/>
        </a:defRPr>
      </a:lvl4pPr>
      <a:lvl5pPr marL="1771650" indent="-228600" algn="l" rtl="0" eaLnBrk="0" fontAlgn="base" hangingPunct="0">
        <a:spcBef>
          <a:spcPct val="20000"/>
        </a:spcBef>
        <a:spcAft>
          <a:spcPct val="0"/>
        </a:spcAft>
        <a:buChar char="»"/>
        <a:defRPr sz="1200">
          <a:solidFill>
            <a:srgbClr val="CC0000"/>
          </a:solidFill>
          <a:latin typeface="Times New Roman"/>
          <a:ea typeface="ＭＳ Ｐゴシック" charset="-128"/>
          <a:cs typeface="Times New Roman"/>
        </a:defRPr>
      </a:lvl5pPr>
      <a:lvl6pPr marL="2228850" indent="-228600" algn="l" rtl="0" fontAlgn="base">
        <a:spcBef>
          <a:spcPct val="20000"/>
        </a:spcBef>
        <a:spcAft>
          <a:spcPct val="0"/>
        </a:spcAft>
        <a:buChar char="»"/>
        <a:defRPr sz="1200">
          <a:solidFill>
            <a:srgbClr val="CC0000"/>
          </a:solidFill>
          <a:latin typeface="+mn-lt"/>
          <a:ea typeface="ＭＳ Ｐゴシック" charset="-128"/>
        </a:defRPr>
      </a:lvl6pPr>
      <a:lvl7pPr marL="2686050" indent="-228600" algn="l" rtl="0" fontAlgn="base">
        <a:spcBef>
          <a:spcPct val="20000"/>
        </a:spcBef>
        <a:spcAft>
          <a:spcPct val="0"/>
        </a:spcAft>
        <a:buChar char="»"/>
        <a:defRPr sz="1200">
          <a:solidFill>
            <a:srgbClr val="CC0000"/>
          </a:solidFill>
          <a:latin typeface="+mn-lt"/>
          <a:ea typeface="ＭＳ Ｐゴシック" charset="-128"/>
        </a:defRPr>
      </a:lvl7pPr>
      <a:lvl8pPr marL="3143250" indent="-228600" algn="l" rtl="0" fontAlgn="base">
        <a:spcBef>
          <a:spcPct val="20000"/>
        </a:spcBef>
        <a:spcAft>
          <a:spcPct val="0"/>
        </a:spcAft>
        <a:buChar char="»"/>
        <a:defRPr sz="1200">
          <a:solidFill>
            <a:srgbClr val="CC0000"/>
          </a:solidFill>
          <a:latin typeface="+mn-lt"/>
          <a:ea typeface="ＭＳ Ｐゴシック" charset="-128"/>
        </a:defRPr>
      </a:lvl8pPr>
      <a:lvl9pPr marL="3600450" indent="-228600" algn="l" rtl="0" fontAlgn="base">
        <a:spcBef>
          <a:spcPct val="20000"/>
        </a:spcBef>
        <a:spcAft>
          <a:spcPct val="0"/>
        </a:spcAft>
        <a:buChar char="»"/>
        <a:defRPr sz="1200">
          <a:solidFill>
            <a:srgbClr val="CC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9479" y="136525"/>
            <a:ext cx="7454072" cy="5334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914400"/>
            <a:ext cx="7772400" cy="54102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Box 8"/>
          <p:cNvSpPr txBox="1">
            <a:spLocks noChangeArrowheads="1"/>
          </p:cNvSpPr>
          <p:nvPr userDrawn="1"/>
        </p:nvSpPr>
        <p:spPr bwMode="auto">
          <a:xfrm>
            <a:off x="0" y="6618288"/>
            <a:ext cx="9144000" cy="230832"/>
          </a:xfrm>
          <a:prstGeom prst="rect">
            <a:avLst/>
          </a:prstGeom>
          <a:noFill/>
          <a:ln w="9525">
            <a:noFill/>
            <a:miter lim="800000"/>
            <a:headEnd/>
            <a:tailEnd/>
          </a:ln>
          <a:effectLst/>
        </p:spPr>
        <p:txBody>
          <a:bodyPr>
            <a:prstTxWarp prst="textNoShape">
              <a:avLst/>
            </a:prstTxWarp>
            <a:spAutoFit/>
          </a:bodyPr>
          <a:lstStyle/>
          <a:p>
            <a:pPr>
              <a:defRPr/>
            </a:pPr>
            <a:r>
              <a:rPr lang="en-US" sz="900" b="1" dirty="0" smtClean="0">
                <a:solidFill>
                  <a:srgbClr val="C0504D">
                    <a:lumMod val="75000"/>
                  </a:srgbClr>
                </a:solidFill>
                <a:latin typeface="Times New Roman"/>
                <a:ea typeface="+mn-ea"/>
                <a:cs typeface="Times New Roman"/>
              </a:rPr>
              <a:t>       2</a:t>
            </a:r>
            <a:r>
              <a:rPr lang="en-US" sz="900" b="1" baseline="30000" dirty="0" smtClean="0">
                <a:solidFill>
                  <a:srgbClr val="C0504D">
                    <a:lumMod val="75000"/>
                  </a:srgbClr>
                </a:solidFill>
                <a:latin typeface="Times New Roman"/>
                <a:ea typeface="+mn-ea"/>
                <a:cs typeface="Times New Roman"/>
              </a:rPr>
              <a:t>nd</a:t>
            </a:r>
            <a:r>
              <a:rPr lang="en-US" sz="900" b="1" dirty="0" smtClean="0">
                <a:solidFill>
                  <a:srgbClr val="C0504D">
                    <a:lumMod val="75000"/>
                  </a:srgbClr>
                </a:solidFill>
                <a:latin typeface="Times New Roman"/>
                <a:ea typeface="+mn-ea"/>
                <a:cs typeface="Times New Roman"/>
              </a:rPr>
              <a:t> Int. Conf. on Particle Physics and Astrophysics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Moscow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Oct</a:t>
            </a:r>
            <a:r>
              <a:rPr lang="en-US" sz="900" b="1" baseline="0" dirty="0" smtClean="0">
                <a:solidFill>
                  <a:srgbClr val="C0504D">
                    <a:lumMod val="75000"/>
                  </a:srgbClr>
                </a:solidFill>
                <a:latin typeface="Times New Roman"/>
                <a:ea typeface="+mn-ea"/>
                <a:cs typeface="Times New Roman"/>
              </a:rPr>
              <a:t> 10-14</a:t>
            </a:r>
            <a:r>
              <a:rPr lang="en-US" sz="900" b="1" dirty="0" smtClean="0">
                <a:solidFill>
                  <a:srgbClr val="C0504D">
                    <a:lumMod val="75000"/>
                  </a:srgbClr>
                </a:solidFill>
                <a:latin typeface="Times New Roman"/>
                <a:ea typeface="+mn-ea"/>
                <a:cs typeface="Times New Roman"/>
              </a:rPr>
              <a:t>, 2016 :: IVM  </a:t>
            </a:r>
            <a:fld id="{F704320C-364E-CF46-864C-1BC195F25629}" type="slidenum">
              <a:rPr lang="en-US" sz="900" b="1">
                <a:solidFill>
                  <a:srgbClr val="C0504D">
                    <a:lumMod val="75000"/>
                  </a:srgbClr>
                </a:solidFill>
                <a:latin typeface="Times New Roman"/>
                <a:ea typeface="+mn-ea"/>
                <a:cs typeface="Times New Roman"/>
              </a:rPr>
              <a:pPr>
                <a:defRPr/>
              </a:pPr>
              <a:t>‹#›</a:t>
            </a:fld>
            <a:r>
              <a:rPr lang="en-US" sz="900" b="1" dirty="0">
                <a:solidFill>
                  <a:srgbClr val="C0504D">
                    <a:lumMod val="75000"/>
                  </a:srgbClr>
                </a:solidFill>
                <a:latin typeface="Times New Roman"/>
                <a:ea typeface="+mn-ea"/>
                <a:cs typeface="Times New Roman"/>
              </a:rPr>
              <a:t> </a:t>
            </a:r>
            <a:r>
              <a:rPr lang="en-US" sz="900" b="1" dirty="0" smtClean="0">
                <a:solidFill>
                  <a:srgbClr val="C0504D">
                    <a:lumMod val="75000"/>
                  </a:srgbClr>
                </a:solidFill>
                <a:latin typeface="Times New Roman"/>
                <a:ea typeface="+mn-ea"/>
                <a:cs typeface="Times New Roman"/>
              </a:rPr>
              <a:t>	</a:t>
            </a:r>
            <a:endParaRPr lang="en-US" sz="900" b="1" dirty="0">
              <a:solidFill>
                <a:srgbClr val="C0504D">
                  <a:lumMod val="75000"/>
                </a:srgbClr>
              </a:solidFill>
              <a:latin typeface="Times New Roman"/>
              <a:ea typeface="+mn-ea"/>
              <a:cs typeface="Times New Roman"/>
            </a:endParaRPr>
          </a:p>
        </p:txBody>
      </p:sp>
    </p:spTree>
  </p:cSld>
  <p:clrMap bg1="lt1" tx1="dk1" bg2="lt2" tx2="dk2" accent1="accent1" accent2="accent2" accent3="accent3" accent4="accent4" accent5="accent5" accent6="accent6" hlink="hlink" folHlink="folHlink"/>
  <p:sldLayoutIdLst>
    <p:sldLayoutId id="2147488275" r:id="rId1"/>
    <p:sldLayoutId id="2147488279" r:id="rId2"/>
    <p:sldLayoutId id="2147488282" r:id="rId3"/>
  </p:sldLayoutIdLst>
  <p:transition/>
  <p:timing>
    <p:tnLst>
      <p:par>
        <p:cTn id="1" dur="indefinite" restart="never" nodeType="tmRoot"/>
      </p:par>
    </p:tnLst>
  </p:timing>
  <p:txStyles>
    <p:titleStyle>
      <a:lvl1pPr algn="l" rtl="0" eaLnBrk="0" fontAlgn="base" hangingPunct="0">
        <a:spcBef>
          <a:spcPct val="0"/>
        </a:spcBef>
        <a:spcAft>
          <a:spcPct val="0"/>
        </a:spcAft>
        <a:defRPr sz="3200">
          <a:solidFill>
            <a:schemeClr val="bg1"/>
          </a:solidFill>
          <a:effectLst/>
          <a:latin typeface="Times New Roman"/>
          <a:ea typeface="ＭＳ Ｐゴシック" charset="-128"/>
          <a:cs typeface="Times New Roman"/>
        </a:defRPr>
      </a:lvl1pPr>
      <a:lvl2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5pPr>
      <a:lvl6pPr marL="457200" algn="ctr" rtl="0" fontAlgn="base">
        <a:spcBef>
          <a:spcPct val="0"/>
        </a:spcBef>
        <a:spcAft>
          <a:spcPct val="0"/>
        </a:spcAft>
        <a:defRPr sz="2800">
          <a:solidFill>
            <a:srgbClr val="333399"/>
          </a:solidFill>
          <a:latin typeface="Comic Sans MS" charset="0"/>
        </a:defRPr>
      </a:lvl6pPr>
      <a:lvl7pPr marL="914400" algn="ctr" rtl="0" fontAlgn="base">
        <a:spcBef>
          <a:spcPct val="0"/>
        </a:spcBef>
        <a:spcAft>
          <a:spcPct val="0"/>
        </a:spcAft>
        <a:defRPr sz="2800">
          <a:solidFill>
            <a:srgbClr val="333399"/>
          </a:solidFill>
          <a:latin typeface="Comic Sans MS" charset="0"/>
        </a:defRPr>
      </a:lvl7pPr>
      <a:lvl8pPr marL="1371600" algn="ctr" rtl="0" fontAlgn="base">
        <a:spcBef>
          <a:spcPct val="0"/>
        </a:spcBef>
        <a:spcAft>
          <a:spcPct val="0"/>
        </a:spcAft>
        <a:defRPr sz="2800">
          <a:solidFill>
            <a:srgbClr val="333399"/>
          </a:solidFill>
          <a:latin typeface="Comic Sans MS" charset="0"/>
        </a:defRPr>
      </a:lvl8pPr>
      <a:lvl9pPr marL="1828800" algn="ctr" rtl="0" fontAlgn="base">
        <a:spcBef>
          <a:spcPct val="0"/>
        </a:spcBef>
        <a:spcAft>
          <a:spcPct val="0"/>
        </a:spcAft>
        <a:defRPr sz="2800">
          <a:solidFill>
            <a:srgbClr val="333399"/>
          </a:solidFill>
          <a:latin typeface="Comic Sans MS" charset="0"/>
        </a:defRPr>
      </a:lvl9pPr>
    </p:titleStyle>
    <p:bodyStyle>
      <a:lvl1pPr marL="342900" indent="-342900" algn="l" rtl="0" eaLnBrk="0" fontAlgn="base" hangingPunct="0">
        <a:spcBef>
          <a:spcPct val="20000"/>
        </a:spcBef>
        <a:spcAft>
          <a:spcPct val="0"/>
        </a:spcAft>
        <a:buFont typeface="Wingdings" charset="2"/>
        <a:buChar char="²"/>
        <a:defRPr sz="2000">
          <a:solidFill>
            <a:srgbClr val="FFFFFF"/>
          </a:solidFill>
          <a:latin typeface="Times New Roman"/>
          <a:ea typeface="ＭＳ Ｐゴシック" charset="-128"/>
          <a:cs typeface="Times New Roman"/>
        </a:defRPr>
      </a:lvl1pPr>
      <a:lvl2pPr marL="742950" indent="-285750" algn="l" rtl="0" eaLnBrk="0" fontAlgn="base" hangingPunct="0">
        <a:spcBef>
          <a:spcPct val="20000"/>
        </a:spcBef>
        <a:spcAft>
          <a:spcPct val="0"/>
        </a:spcAft>
        <a:buFont typeface="Wingdings" charset="2"/>
        <a:buChar char=""/>
        <a:defRPr>
          <a:solidFill>
            <a:srgbClr val="FFFFFF"/>
          </a:solidFill>
          <a:latin typeface="Times New Roman"/>
          <a:ea typeface="ＭＳ Ｐゴシック" charset="-128"/>
          <a:cs typeface="Times New Roman"/>
        </a:defRPr>
      </a:lvl2pPr>
      <a:lvl3pPr marL="1085850" indent="-228600" algn="l" rtl="0" eaLnBrk="0" fontAlgn="base" hangingPunct="0">
        <a:spcBef>
          <a:spcPct val="20000"/>
        </a:spcBef>
        <a:spcAft>
          <a:spcPct val="0"/>
        </a:spcAft>
        <a:buChar char="•"/>
        <a:defRPr sz="1600">
          <a:solidFill>
            <a:srgbClr val="FFFFFF"/>
          </a:solidFill>
          <a:latin typeface="Times New Roman"/>
          <a:ea typeface="ＭＳ Ｐゴシック" charset="-128"/>
          <a:cs typeface="Times New Roman"/>
        </a:defRPr>
      </a:lvl3pPr>
      <a:lvl4pPr marL="1428750" indent="-228600" algn="l" rtl="0" eaLnBrk="0" fontAlgn="base" hangingPunct="0">
        <a:spcBef>
          <a:spcPct val="20000"/>
        </a:spcBef>
        <a:spcAft>
          <a:spcPct val="0"/>
        </a:spcAft>
        <a:buChar char="–"/>
        <a:defRPr sz="1400">
          <a:solidFill>
            <a:srgbClr val="FFFF00"/>
          </a:solidFill>
          <a:latin typeface="Times New Roman"/>
          <a:ea typeface="ＭＳ Ｐゴシック" charset="-128"/>
          <a:cs typeface="Times New Roman"/>
        </a:defRPr>
      </a:lvl4pPr>
      <a:lvl5pPr marL="1771650" indent="-228600" algn="l" rtl="0" eaLnBrk="0" fontAlgn="base" hangingPunct="0">
        <a:spcBef>
          <a:spcPct val="20000"/>
        </a:spcBef>
        <a:spcAft>
          <a:spcPct val="0"/>
        </a:spcAft>
        <a:buChar char="»"/>
        <a:defRPr sz="1200">
          <a:solidFill>
            <a:srgbClr val="CC0000"/>
          </a:solidFill>
          <a:latin typeface="Times New Roman"/>
          <a:ea typeface="ＭＳ Ｐゴシック" charset="-128"/>
          <a:cs typeface="Times New Roman"/>
        </a:defRPr>
      </a:lvl5pPr>
      <a:lvl6pPr marL="2228850" indent="-228600" algn="l" rtl="0" fontAlgn="base">
        <a:spcBef>
          <a:spcPct val="20000"/>
        </a:spcBef>
        <a:spcAft>
          <a:spcPct val="0"/>
        </a:spcAft>
        <a:buChar char="»"/>
        <a:defRPr sz="1200">
          <a:solidFill>
            <a:srgbClr val="CC0000"/>
          </a:solidFill>
          <a:latin typeface="+mn-lt"/>
          <a:ea typeface="ＭＳ Ｐゴシック" charset="-128"/>
        </a:defRPr>
      </a:lvl6pPr>
      <a:lvl7pPr marL="2686050" indent="-228600" algn="l" rtl="0" fontAlgn="base">
        <a:spcBef>
          <a:spcPct val="20000"/>
        </a:spcBef>
        <a:spcAft>
          <a:spcPct val="0"/>
        </a:spcAft>
        <a:buChar char="»"/>
        <a:defRPr sz="1200">
          <a:solidFill>
            <a:srgbClr val="CC0000"/>
          </a:solidFill>
          <a:latin typeface="+mn-lt"/>
          <a:ea typeface="ＭＳ Ｐゴシック" charset="-128"/>
        </a:defRPr>
      </a:lvl7pPr>
      <a:lvl8pPr marL="3143250" indent="-228600" algn="l" rtl="0" fontAlgn="base">
        <a:spcBef>
          <a:spcPct val="20000"/>
        </a:spcBef>
        <a:spcAft>
          <a:spcPct val="0"/>
        </a:spcAft>
        <a:buChar char="»"/>
        <a:defRPr sz="1200">
          <a:solidFill>
            <a:srgbClr val="CC0000"/>
          </a:solidFill>
          <a:latin typeface="+mn-lt"/>
          <a:ea typeface="ＭＳ Ｐゴシック" charset="-128"/>
        </a:defRPr>
      </a:lvl8pPr>
      <a:lvl9pPr marL="3600450" indent="-228600" algn="l" rtl="0" fontAlgn="base">
        <a:spcBef>
          <a:spcPct val="20000"/>
        </a:spcBef>
        <a:spcAft>
          <a:spcPct val="0"/>
        </a:spcAft>
        <a:buChar char="»"/>
        <a:defRPr sz="1200">
          <a:solidFill>
            <a:srgbClr val="CC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9479" y="136525"/>
            <a:ext cx="7454072" cy="5334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914400"/>
            <a:ext cx="7772400" cy="54102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Box 8"/>
          <p:cNvSpPr txBox="1">
            <a:spLocks noChangeArrowheads="1"/>
          </p:cNvSpPr>
          <p:nvPr userDrawn="1"/>
        </p:nvSpPr>
        <p:spPr bwMode="auto">
          <a:xfrm>
            <a:off x="0" y="6618288"/>
            <a:ext cx="9144000" cy="230832"/>
          </a:xfrm>
          <a:prstGeom prst="rect">
            <a:avLst/>
          </a:prstGeom>
          <a:noFill/>
          <a:ln w="9525">
            <a:noFill/>
            <a:miter lim="800000"/>
            <a:headEnd/>
            <a:tailEnd/>
          </a:ln>
          <a:effectLst/>
        </p:spPr>
        <p:txBody>
          <a:bodyPr>
            <a:prstTxWarp prst="textNoShape">
              <a:avLst/>
            </a:prstTxWarp>
            <a:spAutoFit/>
          </a:bodyPr>
          <a:lstStyle/>
          <a:p>
            <a:pPr>
              <a:defRPr/>
            </a:pPr>
            <a:r>
              <a:rPr lang="en-US" sz="900" b="1" dirty="0" smtClean="0">
                <a:solidFill>
                  <a:srgbClr val="C0504D">
                    <a:lumMod val="75000"/>
                  </a:srgbClr>
                </a:solidFill>
                <a:latin typeface="Times New Roman"/>
                <a:ea typeface="+mn-ea"/>
                <a:cs typeface="Times New Roman"/>
              </a:rPr>
              <a:t>       2</a:t>
            </a:r>
            <a:r>
              <a:rPr lang="en-US" sz="900" b="1" baseline="30000" dirty="0" smtClean="0">
                <a:solidFill>
                  <a:srgbClr val="C0504D">
                    <a:lumMod val="75000"/>
                  </a:srgbClr>
                </a:solidFill>
                <a:latin typeface="Times New Roman"/>
                <a:ea typeface="+mn-ea"/>
                <a:cs typeface="Times New Roman"/>
              </a:rPr>
              <a:t>nd</a:t>
            </a:r>
            <a:r>
              <a:rPr lang="en-US" sz="900" b="1" dirty="0" smtClean="0">
                <a:solidFill>
                  <a:srgbClr val="C0504D">
                    <a:lumMod val="75000"/>
                  </a:srgbClr>
                </a:solidFill>
                <a:latin typeface="Times New Roman"/>
                <a:ea typeface="+mn-ea"/>
                <a:cs typeface="Times New Roman"/>
              </a:rPr>
              <a:t> Int. Conf. on Particle Physics and Astrophysics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Moscow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Oct</a:t>
            </a:r>
            <a:r>
              <a:rPr lang="en-US" sz="900" b="1" baseline="0" dirty="0" smtClean="0">
                <a:solidFill>
                  <a:srgbClr val="C0504D">
                    <a:lumMod val="75000"/>
                  </a:srgbClr>
                </a:solidFill>
                <a:latin typeface="Times New Roman"/>
                <a:ea typeface="+mn-ea"/>
                <a:cs typeface="Times New Roman"/>
              </a:rPr>
              <a:t> 10-14</a:t>
            </a:r>
            <a:r>
              <a:rPr lang="en-US" sz="900" b="1" dirty="0" smtClean="0">
                <a:solidFill>
                  <a:srgbClr val="C0504D">
                    <a:lumMod val="75000"/>
                  </a:srgbClr>
                </a:solidFill>
                <a:latin typeface="Times New Roman"/>
                <a:ea typeface="+mn-ea"/>
                <a:cs typeface="Times New Roman"/>
              </a:rPr>
              <a:t>, 2016 :: IVM  </a:t>
            </a:r>
            <a:fld id="{F704320C-364E-CF46-864C-1BC195F25629}" type="slidenum">
              <a:rPr lang="en-US" sz="900" b="1">
                <a:solidFill>
                  <a:srgbClr val="C0504D">
                    <a:lumMod val="75000"/>
                  </a:srgbClr>
                </a:solidFill>
                <a:latin typeface="Times New Roman"/>
                <a:ea typeface="+mn-ea"/>
                <a:cs typeface="Times New Roman"/>
              </a:rPr>
              <a:pPr>
                <a:defRPr/>
              </a:pPr>
              <a:t>‹#›</a:t>
            </a:fld>
            <a:r>
              <a:rPr lang="en-US" sz="900" b="1" dirty="0">
                <a:solidFill>
                  <a:srgbClr val="C0504D">
                    <a:lumMod val="75000"/>
                  </a:srgbClr>
                </a:solidFill>
                <a:latin typeface="Times New Roman"/>
                <a:ea typeface="+mn-ea"/>
                <a:cs typeface="Times New Roman"/>
              </a:rPr>
              <a:t> </a:t>
            </a:r>
            <a:r>
              <a:rPr lang="en-US" sz="900" b="1" dirty="0" smtClean="0">
                <a:solidFill>
                  <a:srgbClr val="C0504D">
                    <a:lumMod val="75000"/>
                  </a:srgbClr>
                </a:solidFill>
                <a:latin typeface="Times New Roman"/>
                <a:ea typeface="+mn-ea"/>
                <a:cs typeface="Times New Roman"/>
              </a:rPr>
              <a:t>	</a:t>
            </a:r>
            <a:endParaRPr lang="en-US" sz="900" b="1" dirty="0">
              <a:solidFill>
                <a:srgbClr val="C0504D">
                  <a:lumMod val="75000"/>
                </a:srgbClr>
              </a:solidFill>
              <a:latin typeface="Times New Roman"/>
              <a:ea typeface="+mn-ea"/>
              <a:cs typeface="Times New Roman"/>
            </a:endParaRPr>
          </a:p>
        </p:txBody>
      </p:sp>
    </p:spTree>
  </p:cSld>
  <p:clrMap bg1="lt1" tx1="dk1" bg2="lt2" tx2="dk2" accent1="accent1" accent2="accent2" accent3="accent3" accent4="accent4" accent5="accent5" accent6="accent6" hlink="hlink" folHlink="folHlink"/>
  <p:sldLayoutIdLst>
    <p:sldLayoutId id="2147488277" r:id="rId1"/>
    <p:sldLayoutId id="2147488281" r:id="rId2"/>
  </p:sldLayoutIdLst>
  <p:transition/>
  <p:timing>
    <p:tnLst>
      <p:par>
        <p:cTn id="1" dur="indefinite" restart="never" nodeType="tmRoot"/>
      </p:par>
    </p:tnLst>
  </p:timing>
  <p:txStyles>
    <p:titleStyle>
      <a:lvl1pPr algn="l" rtl="0" eaLnBrk="0" fontAlgn="base" hangingPunct="0">
        <a:spcBef>
          <a:spcPct val="0"/>
        </a:spcBef>
        <a:spcAft>
          <a:spcPct val="0"/>
        </a:spcAft>
        <a:defRPr sz="3200">
          <a:solidFill>
            <a:schemeClr val="bg1"/>
          </a:solidFill>
          <a:effectLst/>
          <a:latin typeface="Times New Roman"/>
          <a:ea typeface="ＭＳ Ｐゴシック" charset="-128"/>
          <a:cs typeface="Times New Roman"/>
        </a:defRPr>
      </a:lvl1pPr>
      <a:lvl2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5pPr>
      <a:lvl6pPr marL="457200" algn="ctr" rtl="0" fontAlgn="base">
        <a:spcBef>
          <a:spcPct val="0"/>
        </a:spcBef>
        <a:spcAft>
          <a:spcPct val="0"/>
        </a:spcAft>
        <a:defRPr sz="2800">
          <a:solidFill>
            <a:srgbClr val="333399"/>
          </a:solidFill>
          <a:latin typeface="Comic Sans MS" charset="0"/>
        </a:defRPr>
      </a:lvl6pPr>
      <a:lvl7pPr marL="914400" algn="ctr" rtl="0" fontAlgn="base">
        <a:spcBef>
          <a:spcPct val="0"/>
        </a:spcBef>
        <a:spcAft>
          <a:spcPct val="0"/>
        </a:spcAft>
        <a:defRPr sz="2800">
          <a:solidFill>
            <a:srgbClr val="333399"/>
          </a:solidFill>
          <a:latin typeface="Comic Sans MS" charset="0"/>
        </a:defRPr>
      </a:lvl7pPr>
      <a:lvl8pPr marL="1371600" algn="ctr" rtl="0" fontAlgn="base">
        <a:spcBef>
          <a:spcPct val="0"/>
        </a:spcBef>
        <a:spcAft>
          <a:spcPct val="0"/>
        </a:spcAft>
        <a:defRPr sz="2800">
          <a:solidFill>
            <a:srgbClr val="333399"/>
          </a:solidFill>
          <a:latin typeface="Comic Sans MS" charset="0"/>
        </a:defRPr>
      </a:lvl8pPr>
      <a:lvl9pPr marL="1828800" algn="ctr" rtl="0" fontAlgn="base">
        <a:spcBef>
          <a:spcPct val="0"/>
        </a:spcBef>
        <a:spcAft>
          <a:spcPct val="0"/>
        </a:spcAft>
        <a:defRPr sz="2800">
          <a:solidFill>
            <a:srgbClr val="333399"/>
          </a:solidFill>
          <a:latin typeface="Comic Sans MS" charset="0"/>
        </a:defRPr>
      </a:lvl9pPr>
    </p:titleStyle>
    <p:bodyStyle>
      <a:lvl1pPr marL="342900" indent="-342900" algn="l" rtl="0" eaLnBrk="0" fontAlgn="base" hangingPunct="0">
        <a:spcBef>
          <a:spcPct val="20000"/>
        </a:spcBef>
        <a:spcAft>
          <a:spcPct val="0"/>
        </a:spcAft>
        <a:buFont typeface="Wingdings" charset="2"/>
        <a:buChar char="²"/>
        <a:defRPr sz="2000">
          <a:solidFill>
            <a:srgbClr val="FFFFFF"/>
          </a:solidFill>
          <a:latin typeface="Times New Roman"/>
          <a:ea typeface="ＭＳ Ｐゴシック" charset="-128"/>
          <a:cs typeface="Times New Roman"/>
        </a:defRPr>
      </a:lvl1pPr>
      <a:lvl2pPr marL="742950" indent="-285750" algn="l" rtl="0" eaLnBrk="0" fontAlgn="base" hangingPunct="0">
        <a:spcBef>
          <a:spcPct val="20000"/>
        </a:spcBef>
        <a:spcAft>
          <a:spcPct val="0"/>
        </a:spcAft>
        <a:buFont typeface="Wingdings" charset="2"/>
        <a:buChar char=""/>
        <a:defRPr i="1">
          <a:solidFill>
            <a:srgbClr val="FFFFFF"/>
          </a:solidFill>
          <a:latin typeface="Times New Roman"/>
          <a:ea typeface="ＭＳ Ｐゴシック" charset="-128"/>
          <a:cs typeface="Times New Roman"/>
        </a:defRPr>
      </a:lvl2pPr>
      <a:lvl3pPr marL="1085850" indent="-228600" algn="l" rtl="0" eaLnBrk="0" fontAlgn="base" hangingPunct="0">
        <a:spcBef>
          <a:spcPct val="20000"/>
        </a:spcBef>
        <a:spcAft>
          <a:spcPct val="0"/>
        </a:spcAft>
        <a:buChar char="•"/>
        <a:defRPr sz="1600">
          <a:solidFill>
            <a:srgbClr val="FFFFFF"/>
          </a:solidFill>
          <a:latin typeface="Times New Roman"/>
          <a:ea typeface="ＭＳ Ｐゴシック" charset="-128"/>
          <a:cs typeface="Times New Roman"/>
        </a:defRPr>
      </a:lvl3pPr>
      <a:lvl4pPr marL="1428750" indent="-228600" algn="l" rtl="0" eaLnBrk="0" fontAlgn="base" hangingPunct="0">
        <a:spcBef>
          <a:spcPct val="20000"/>
        </a:spcBef>
        <a:spcAft>
          <a:spcPct val="0"/>
        </a:spcAft>
        <a:buChar char="–"/>
        <a:defRPr sz="1400">
          <a:solidFill>
            <a:srgbClr val="FFFF00"/>
          </a:solidFill>
          <a:latin typeface="Times New Roman"/>
          <a:ea typeface="ＭＳ Ｐゴシック" charset="-128"/>
          <a:cs typeface="Times New Roman"/>
        </a:defRPr>
      </a:lvl4pPr>
      <a:lvl5pPr marL="1771650" indent="-228600" algn="l" rtl="0" eaLnBrk="0" fontAlgn="base" hangingPunct="0">
        <a:spcBef>
          <a:spcPct val="20000"/>
        </a:spcBef>
        <a:spcAft>
          <a:spcPct val="0"/>
        </a:spcAft>
        <a:buChar char="»"/>
        <a:defRPr sz="1200">
          <a:solidFill>
            <a:srgbClr val="CC0000"/>
          </a:solidFill>
          <a:latin typeface="Times New Roman"/>
          <a:ea typeface="ＭＳ Ｐゴシック" charset="-128"/>
          <a:cs typeface="Times New Roman"/>
        </a:defRPr>
      </a:lvl5pPr>
      <a:lvl6pPr marL="2228850" indent="-228600" algn="l" rtl="0" fontAlgn="base">
        <a:spcBef>
          <a:spcPct val="20000"/>
        </a:spcBef>
        <a:spcAft>
          <a:spcPct val="0"/>
        </a:spcAft>
        <a:buChar char="»"/>
        <a:defRPr sz="1200">
          <a:solidFill>
            <a:srgbClr val="CC0000"/>
          </a:solidFill>
          <a:latin typeface="+mn-lt"/>
          <a:ea typeface="ＭＳ Ｐゴシック" charset="-128"/>
        </a:defRPr>
      </a:lvl6pPr>
      <a:lvl7pPr marL="2686050" indent="-228600" algn="l" rtl="0" fontAlgn="base">
        <a:spcBef>
          <a:spcPct val="20000"/>
        </a:spcBef>
        <a:spcAft>
          <a:spcPct val="0"/>
        </a:spcAft>
        <a:buChar char="»"/>
        <a:defRPr sz="1200">
          <a:solidFill>
            <a:srgbClr val="CC0000"/>
          </a:solidFill>
          <a:latin typeface="+mn-lt"/>
          <a:ea typeface="ＭＳ Ｐゴシック" charset="-128"/>
        </a:defRPr>
      </a:lvl7pPr>
      <a:lvl8pPr marL="3143250" indent="-228600" algn="l" rtl="0" fontAlgn="base">
        <a:spcBef>
          <a:spcPct val="20000"/>
        </a:spcBef>
        <a:spcAft>
          <a:spcPct val="0"/>
        </a:spcAft>
        <a:buChar char="»"/>
        <a:defRPr sz="1200">
          <a:solidFill>
            <a:srgbClr val="CC0000"/>
          </a:solidFill>
          <a:latin typeface="+mn-lt"/>
          <a:ea typeface="ＭＳ Ｐゴシック" charset="-128"/>
        </a:defRPr>
      </a:lvl8pPr>
      <a:lvl9pPr marL="3600450" indent="-228600" algn="l" rtl="0" fontAlgn="base">
        <a:spcBef>
          <a:spcPct val="20000"/>
        </a:spcBef>
        <a:spcAft>
          <a:spcPct val="0"/>
        </a:spcAft>
        <a:buChar char="»"/>
        <a:defRPr sz="1200">
          <a:solidFill>
            <a:srgbClr val="CC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9479" y="136525"/>
            <a:ext cx="7454072" cy="5334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914400"/>
            <a:ext cx="7772400" cy="54102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8"/>
          <p:cNvSpPr txBox="1">
            <a:spLocks noChangeArrowheads="1"/>
          </p:cNvSpPr>
          <p:nvPr userDrawn="1"/>
        </p:nvSpPr>
        <p:spPr bwMode="auto">
          <a:xfrm>
            <a:off x="0" y="6618288"/>
            <a:ext cx="9144000" cy="230832"/>
          </a:xfrm>
          <a:prstGeom prst="rect">
            <a:avLst/>
          </a:prstGeom>
          <a:noFill/>
          <a:ln w="9525">
            <a:noFill/>
            <a:miter lim="800000"/>
            <a:headEnd/>
            <a:tailEnd/>
          </a:ln>
          <a:effectLst/>
        </p:spPr>
        <p:txBody>
          <a:bodyPr>
            <a:prstTxWarp prst="textNoShape">
              <a:avLst/>
            </a:prstTxWarp>
            <a:spAutoFit/>
          </a:bodyPr>
          <a:lstStyle/>
          <a:p>
            <a:pPr>
              <a:defRPr/>
            </a:pPr>
            <a:r>
              <a:rPr lang="en-US" sz="900" b="1" dirty="0" smtClean="0">
                <a:solidFill>
                  <a:srgbClr val="C0504D">
                    <a:lumMod val="75000"/>
                  </a:srgbClr>
                </a:solidFill>
                <a:latin typeface="Times New Roman"/>
                <a:ea typeface="+mn-ea"/>
                <a:cs typeface="Times New Roman"/>
              </a:rPr>
              <a:t>       2</a:t>
            </a:r>
            <a:r>
              <a:rPr lang="en-US" sz="900" b="1" baseline="30000" dirty="0" smtClean="0">
                <a:solidFill>
                  <a:srgbClr val="C0504D">
                    <a:lumMod val="75000"/>
                  </a:srgbClr>
                </a:solidFill>
                <a:latin typeface="Times New Roman"/>
                <a:ea typeface="+mn-ea"/>
                <a:cs typeface="Times New Roman"/>
              </a:rPr>
              <a:t>nd</a:t>
            </a:r>
            <a:r>
              <a:rPr lang="en-US" sz="900" b="1" dirty="0" smtClean="0">
                <a:solidFill>
                  <a:srgbClr val="C0504D">
                    <a:lumMod val="75000"/>
                  </a:srgbClr>
                </a:solidFill>
                <a:latin typeface="Times New Roman"/>
                <a:ea typeface="+mn-ea"/>
                <a:cs typeface="Times New Roman"/>
              </a:rPr>
              <a:t> Int. Conf. on Particle Physics and Astrophysics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Moscow </a:t>
            </a:r>
            <a:r>
              <a:rPr lang="en-US" sz="900" b="1" dirty="0" err="1" smtClean="0">
                <a:solidFill>
                  <a:srgbClr val="C0504D">
                    <a:lumMod val="75000"/>
                  </a:srgbClr>
                </a:solidFill>
                <a:latin typeface="Wingdings"/>
                <a:ea typeface="Wingdings"/>
                <a:cs typeface="Wingdings"/>
              </a:rPr>
              <a:t></a:t>
            </a:r>
            <a:r>
              <a:rPr lang="en-US" sz="900" b="1" dirty="0" smtClean="0">
                <a:solidFill>
                  <a:srgbClr val="C0504D">
                    <a:lumMod val="75000"/>
                  </a:srgbClr>
                </a:solidFill>
                <a:latin typeface="Times New Roman"/>
                <a:ea typeface="+mn-ea"/>
                <a:cs typeface="Times New Roman"/>
              </a:rPr>
              <a:t> Oct</a:t>
            </a:r>
            <a:r>
              <a:rPr lang="en-US" sz="900" b="1" baseline="0" dirty="0" smtClean="0">
                <a:solidFill>
                  <a:srgbClr val="C0504D">
                    <a:lumMod val="75000"/>
                  </a:srgbClr>
                </a:solidFill>
                <a:latin typeface="Times New Roman"/>
                <a:ea typeface="+mn-ea"/>
                <a:cs typeface="Times New Roman"/>
              </a:rPr>
              <a:t> 10-14</a:t>
            </a:r>
            <a:r>
              <a:rPr lang="en-US" sz="900" b="1" dirty="0" smtClean="0">
                <a:solidFill>
                  <a:srgbClr val="C0504D">
                    <a:lumMod val="75000"/>
                  </a:srgbClr>
                </a:solidFill>
                <a:latin typeface="Times New Roman"/>
                <a:ea typeface="+mn-ea"/>
                <a:cs typeface="Times New Roman"/>
              </a:rPr>
              <a:t>, 2016 :: IVM  </a:t>
            </a:r>
            <a:fld id="{F704320C-364E-CF46-864C-1BC195F25629}" type="slidenum">
              <a:rPr lang="en-US" sz="900" b="1">
                <a:solidFill>
                  <a:srgbClr val="C0504D">
                    <a:lumMod val="75000"/>
                  </a:srgbClr>
                </a:solidFill>
                <a:latin typeface="Times New Roman"/>
                <a:ea typeface="+mn-ea"/>
                <a:cs typeface="Times New Roman"/>
              </a:rPr>
              <a:pPr>
                <a:defRPr/>
              </a:pPr>
              <a:t>‹#›</a:t>
            </a:fld>
            <a:r>
              <a:rPr lang="en-US" sz="900" b="1" dirty="0">
                <a:solidFill>
                  <a:srgbClr val="C0504D">
                    <a:lumMod val="75000"/>
                  </a:srgbClr>
                </a:solidFill>
                <a:latin typeface="Times New Roman"/>
                <a:ea typeface="+mn-ea"/>
                <a:cs typeface="Times New Roman"/>
              </a:rPr>
              <a:t> </a:t>
            </a:r>
            <a:r>
              <a:rPr lang="en-US" sz="900" b="1" dirty="0" smtClean="0">
                <a:solidFill>
                  <a:srgbClr val="C0504D">
                    <a:lumMod val="75000"/>
                  </a:srgbClr>
                </a:solidFill>
                <a:latin typeface="Times New Roman"/>
                <a:ea typeface="+mn-ea"/>
                <a:cs typeface="Times New Roman"/>
              </a:rPr>
              <a:t>	</a:t>
            </a:r>
            <a:endParaRPr lang="en-US" sz="900" b="1" dirty="0">
              <a:solidFill>
                <a:srgbClr val="C0504D">
                  <a:lumMod val="75000"/>
                </a:srgbClr>
              </a:solidFill>
              <a:latin typeface="Times New Roman"/>
              <a:ea typeface="+mn-ea"/>
              <a:cs typeface="Times New Roman"/>
            </a:endParaRPr>
          </a:p>
        </p:txBody>
      </p:sp>
    </p:spTree>
  </p:cSld>
  <p:clrMap bg1="lt1" tx1="dk1" bg2="lt2" tx2="dk2" accent1="accent1" accent2="accent2" accent3="accent3" accent4="accent4" accent5="accent5" accent6="accent6" hlink="hlink" folHlink="folHlink"/>
  <p:sldLayoutIdLst>
    <p:sldLayoutId id="2147488285" r:id="rId1"/>
  </p:sldLayoutIdLst>
  <p:transition advClick="0"/>
  <p:timing>
    <p:tnLst>
      <p:par>
        <p:cTn id="1" dur="indefinite" restart="never" nodeType="tmRoot"/>
      </p:par>
    </p:tnLst>
  </p:timing>
  <p:txStyles>
    <p:titleStyle>
      <a:lvl1pPr algn="l" rtl="0" eaLnBrk="0" fontAlgn="base" hangingPunct="0">
        <a:spcBef>
          <a:spcPct val="0"/>
        </a:spcBef>
        <a:spcAft>
          <a:spcPct val="0"/>
        </a:spcAft>
        <a:defRPr sz="3200">
          <a:solidFill>
            <a:schemeClr val="bg1"/>
          </a:solidFill>
          <a:effectLst/>
          <a:latin typeface="Times New Roman"/>
          <a:ea typeface="ＭＳ Ｐゴシック" charset="-128"/>
          <a:cs typeface="Times New Roman"/>
        </a:defRPr>
      </a:lvl1pPr>
      <a:lvl2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2800">
          <a:solidFill>
            <a:srgbClr val="333399"/>
          </a:solidFill>
          <a:latin typeface="Comic Sans MS" charset="0"/>
          <a:ea typeface="ＭＳ Ｐゴシック" charset="-128"/>
          <a:cs typeface="ＭＳ Ｐゴシック" charset="-128"/>
        </a:defRPr>
      </a:lvl5pPr>
      <a:lvl6pPr marL="457200" algn="ctr" rtl="0" fontAlgn="base">
        <a:spcBef>
          <a:spcPct val="0"/>
        </a:spcBef>
        <a:spcAft>
          <a:spcPct val="0"/>
        </a:spcAft>
        <a:defRPr sz="2800">
          <a:solidFill>
            <a:srgbClr val="333399"/>
          </a:solidFill>
          <a:latin typeface="Comic Sans MS" charset="0"/>
        </a:defRPr>
      </a:lvl6pPr>
      <a:lvl7pPr marL="914400" algn="ctr" rtl="0" fontAlgn="base">
        <a:spcBef>
          <a:spcPct val="0"/>
        </a:spcBef>
        <a:spcAft>
          <a:spcPct val="0"/>
        </a:spcAft>
        <a:defRPr sz="2800">
          <a:solidFill>
            <a:srgbClr val="333399"/>
          </a:solidFill>
          <a:latin typeface="Comic Sans MS" charset="0"/>
        </a:defRPr>
      </a:lvl7pPr>
      <a:lvl8pPr marL="1371600" algn="ctr" rtl="0" fontAlgn="base">
        <a:spcBef>
          <a:spcPct val="0"/>
        </a:spcBef>
        <a:spcAft>
          <a:spcPct val="0"/>
        </a:spcAft>
        <a:defRPr sz="2800">
          <a:solidFill>
            <a:srgbClr val="333399"/>
          </a:solidFill>
          <a:latin typeface="Comic Sans MS" charset="0"/>
        </a:defRPr>
      </a:lvl8pPr>
      <a:lvl9pPr marL="1828800" algn="ctr" rtl="0" fontAlgn="base">
        <a:spcBef>
          <a:spcPct val="0"/>
        </a:spcBef>
        <a:spcAft>
          <a:spcPct val="0"/>
        </a:spcAft>
        <a:defRPr sz="2800">
          <a:solidFill>
            <a:srgbClr val="333399"/>
          </a:solidFill>
          <a:latin typeface="Comic Sans MS" charset="0"/>
        </a:defRPr>
      </a:lvl9pPr>
    </p:titleStyle>
    <p:bodyStyle>
      <a:lvl1pPr marL="342900" indent="-342900" algn="l" rtl="0" eaLnBrk="0" fontAlgn="base" hangingPunct="0">
        <a:spcBef>
          <a:spcPct val="20000"/>
        </a:spcBef>
        <a:spcAft>
          <a:spcPct val="0"/>
        </a:spcAft>
        <a:buFont typeface="Wingdings" charset="2"/>
        <a:buChar char="²"/>
        <a:defRPr sz="2000">
          <a:solidFill>
            <a:srgbClr val="FFFFFF"/>
          </a:solidFill>
          <a:latin typeface="Times New Roman"/>
          <a:ea typeface="ＭＳ Ｐゴシック" charset="-128"/>
          <a:cs typeface="Times New Roman"/>
        </a:defRPr>
      </a:lvl1pPr>
      <a:lvl2pPr marL="742950" indent="-285750" algn="l" rtl="0" eaLnBrk="0" fontAlgn="base" hangingPunct="0">
        <a:spcBef>
          <a:spcPct val="20000"/>
        </a:spcBef>
        <a:spcAft>
          <a:spcPct val="0"/>
        </a:spcAft>
        <a:buFont typeface="Wingdings" charset="2"/>
        <a:buChar char=""/>
        <a:defRPr>
          <a:solidFill>
            <a:srgbClr val="FFFFFF"/>
          </a:solidFill>
          <a:latin typeface="Times New Roman"/>
          <a:ea typeface="ＭＳ Ｐゴシック" charset="-128"/>
          <a:cs typeface="Times New Roman"/>
        </a:defRPr>
      </a:lvl2pPr>
      <a:lvl3pPr marL="1085850" indent="-228600" algn="l" rtl="0" eaLnBrk="0" fontAlgn="base" hangingPunct="0">
        <a:spcBef>
          <a:spcPct val="20000"/>
        </a:spcBef>
        <a:spcAft>
          <a:spcPct val="0"/>
        </a:spcAft>
        <a:buChar char="•"/>
        <a:defRPr sz="1600">
          <a:solidFill>
            <a:srgbClr val="FFFFFF"/>
          </a:solidFill>
          <a:latin typeface="Times New Roman"/>
          <a:ea typeface="ＭＳ Ｐゴシック" charset="-128"/>
          <a:cs typeface="Times New Roman"/>
        </a:defRPr>
      </a:lvl3pPr>
      <a:lvl4pPr marL="1428750" indent="-228600" algn="l" rtl="0" eaLnBrk="0" fontAlgn="base" hangingPunct="0">
        <a:spcBef>
          <a:spcPct val="20000"/>
        </a:spcBef>
        <a:spcAft>
          <a:spcPct val="0"/>
        </a:spcAft>
        <a:buChar char="–"/>
        <a:defRPr sz="1400">
          <a:solidFill>
            <a:srgbClr val="FFFF00"/>
          </a:solidFill>
          <a:latin typeface="Times New Roman"/>
          <a:ea typeface="ＭＳ Ｐゴシック" charset="-128"/>
          <a:cs typeface="Times New Roman"/>
        </a:defRPr>
      </a:lvl4pPr>
      <a:lvl5pPr marL="1771650" indent="-228600" algn="l" rtl="0" eaLnBrk="0" fontAlgn="base" hangingPunct="0">
        <a:spcBef>
          <a:spcPct val="20000"/>
        </a:spcBef>
        <a:spcAft>
          <a:spcPct val="0"/>
        </a:spcAft>
        <a:buChar char="»"/>
        <a:defRPr sz="1200">
          <a:solidFill>
            <a:srgbClr val="CC0000"/>
          </a:solidFill>
          <a:latin typeface="Times New Roman"/>
          <a:ea typeface="ＭＳ Ｐゴシック" charset="-128"/>
          <a:cs typeface="Times New Roman"/>
        </a:defRPr>
      </a:lvl5pPr>
      <a:lvl6pPr marL="2228850" indent="-228600" algn="l" rtl="0" fontAlgn="base">
        <a:spcBef>
          <a:spcPct val="20000"/>
        </a:spcBef>
        <a:spcAft>
          <a:spcPct val="0"/>
        </a:spcAft>
        <a:buChar char="»"/>
        <a:defRPr sz="1200">
          <a:solidFill>
            <a:srgbClr val="CC0000"/>
          </a:solidFill>
          <a:latin typeface="+mn-lt"/>
          <a:ea typeface="ＭＳ Ｐゴシック" charset="-128"/>
        </a:defRPr>
      </a:lvl6pPr>
      <a:lvl7pPr marL="2686050" indent="-228600" algn="l" rtl="0" fontAlgn="base">
        <a:spcBef>
          <a:spcPct val="20000"/>
        </a:spcBef>
        <a:spcAft>
          <a:spcPct val="0"/>
        </a:spcAft>
        <a:buChar char="»"/>
        <a:defRPr sz="1200">
          <a:solidFill>
            <a:srgbClr val="CC0000"/>
          </a:solidFill>
          <a:latin typeface="+mn-lt"/>
          <a:ea typeface="ＭＳ Ｐゴシック" charset="-128"/>
        </a:defRPr>
      </a:lvl7pPr>
      <a:lvl8pPr marL="3143250" indent="-228600" algn="l" rtl="0" fontAlgn="base">
        <a:spcBef>
          <a:spcPct val="20000"/>
        </a:spcBef>
        <a:spcAft>
          <a:spcPct val="0"/>
        </a:spcAft>
        <a:buChar char="»"/>
        <a:defRPr sz="1200">
          <a:solidFill>
            <a:srgbClr val="CC0000"/>
          </a:solidFill>
          <a:latin typeface="+mn-lt"/>
          <a:ea typeface="ＭＳ Ｐゴシック" charset="-128"/>
        </a:defRPr>
      </a:lvl8pPr>
      <a:lvl9pPr marL="3600450" indent="-228600" algn="l" rtl="0" fontAlgn="base">
        <a:spcBef>
          <a:spcPct val="20000"/>
        </a:spcBef>
        <a:spcAft>
          <a:spcPct val="0"/>
        </a:spcAft>
        <a:buChar char="»"/>
        <a:defRPr sz="1200">
          <a:solidFill>
            <a:srgbClr val="CC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1.png"/><Relationship Id="rId4" Type="http://schemas.openxmlformats.org/officeDocument/2006/relationships/image" Target="../media/image28.png"/><Relationship Id="rId1" Type="http://schemas.openxmlformats.org/officeDocument/2006/relationships/slideLayout" Target="../slideLayouts/slideLayout16.xml"/><Relationship Id="rId2" Type="http://schemas.openxmlformats.org/officeDocument/2006/relationships/image" Target="../media/image27.pd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9.png"/><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gif"/><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media/image36.jpeg"/><Relationship Id="rId9" Type="http://schemas.openxmlformats.org/officeDocument/2006/relationships/image" Target="../media/image37.gif"/><Relationship Id="rId10" Type="http://schemas.openxmlformats.org/officeDocument/2006/relationships/image" Target="../media/image38.jpeg"/><Relationship Id="rId11" Type="http://schemas.openxmlformats.org/officeDocument/2006/relationships/image" Target="../media/image39.jpeg"/><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tiff"/><Relationship Id="rId5" Type="http://schemas.openxmlformats.org/officeDocument/2006/relationships/image" Target="../media/image42.gif"/><Relationship Id="rId6" Type="http://schemas.openxmlformats.org/officeDocument/2006/relationships/image" Target="../media/image43.gif"/><Relationship Id="rId1" Type="http://schemas.openxmlformats.org/officeDocument/2006/relationships/slideLayout" Target="../slideLayouts/slideLayout21.xml"/><Relationship Id="rId2"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4.pdf"/><Relationship Id="rId3" Type="http://schemas.openxmlformats.org/officeDocument/2006/relationships/image" Target="../media/image471.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8.xml"/><Relationship Id="rId2" Type="http://schemas.openxmlformats.org/officeDocument/2006/relationships/image" Target="../media/image37.gif"/></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18.xml"/><Relationship Id="rId2" Type="http://schemas.openxmlformats.org/officeDocument/2006/relationships/image" Target="../media/image37.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1.jpeg"/><Relationship Id="rId3"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3.pn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4.xml"/><Relationship Id="rId2"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7.pdf"/><Relationship Id="rId3" Type="http://schemas.openxmlformats.org/officeDocument/2006/relationships/image" Target="../media/image761.png"/></Relationships>
</file>

<file path=ppt/slides/_rels/slide22.xml.rels><?xml version="1.0" encoding="UTF-8" standalone="yes"?>
<Relationships xmlns="http://schemas.openxmlformats.org/package/2006/relationships"><Relationship Id="rId3" Type="http://schemas.openxmlformats.org/officeDocument/2006/relationships/image" Target="../media/image59.pdf"/><Relationship Id="rId4" Type="http://schemas.openxmlformats.org/officeDocument/2006/relationships/image" Target="../media/image79.png"/><Relationship Id="rId1" Type="http://schemas.openxmlformats.org/officeDocument/2006/relationships/slideLayout" Target="../slideLayouts/slideLayout14.xml"/><Relationship Id="rId2"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0.pdf"/><Relationship Id="rId3" Type="http://schemas.openxmlformats.org/officeDocument/2006/relationships/image" Target="../media/image8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1.pdf"/><Relationship Id="rId3" Type="http://schemas.openxmlformats.org/officeDocument/2006/relationships/image" Target="../media/image83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4.xml"/><Relationship Id="rId2"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7.jpeg"/><Relationship Id="rId3" Type="http://schemas.openxmlformats.org/officeDocument/2006/relationships/image" Target="../media/image6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68.jpeg"/><Relationship Id="rId1" Type="http://schemas.openxmlformats.org/officeDocument/2006/relationships/slideLayout" Target="../slideLayouts/slideLayout16.xml"/><Relationship Id="rId2" Type="http://schemas.openxmlformats.org/officeDocument/2006/relationships/image" Target="../media/image7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2.png"/><Relationship Id="rId3" Type="http://schemas.openxmlformats.org/officeDocument/2006/relationships/image" Target="../media/image7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4.jpeg"/><Relationship Id="rId3" Type="http://schemas.openxmlformats.org/officeDocument/2006/relationships/image" Target="../media/image7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6.pdf"/><Relationship Id="rId3" Type="http://schemas.openxmlformats.org/officeDocument/2006/relationships/image" Target="../media/image70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7.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8.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9.jpeg"/><Relationship Id="rId3" Type="http://schemas.openxmlformats.org/officeDocument/2006/relationships/image" Target="../media/image8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2.png"/><Relationship Id="rId3"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6.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1" Type="http://schemas.openxmlformats.org/officeDocument/2006/relationships/image" Target="../media/image18.jpeg"/><Relationship Id="rId12" Type="http://schemas.openxmlformats.org/officeDocument/2006/relationships/image" Target="../media/image19.png"/><Relationship Id="rId13" Type="http://schemas.openxmlformats.org/officeDocument/2006/relationships/image" Target="../media/image20.jpeg"/><Relationship Id="rId14" Type="http://schemas.openxmlformats.org/officeDocument/2006/relationships/image" Target="../media/image21.png"/><Relationship Id="rId15" Type="http://schemas.openxmlformats.org/officeDocument/2006/relationships/image" Target="../media/image22.jpeg"/><Relationship Id="rId16" Type="http://schemas.openxmlformats.org/officeDocument/2006/relationships/image" Target="../media/image23.png"/><Relationship Id="rId17" Type="http://schemas.openxmlformats.org/officeDocument/2006/relationships/image" Target="../media/image24.png"/><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jpe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jpeg"/><Relationship Id="rId10"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ext Box 265"/>
          <p:cNvSpPr txBox="1">
            <a:spLocks noChangeArrowheads="1"/>
          </p:cNvSpPr>
          <p:nvPr/>
        </p:nvSpPr>
        <p:spPr bwMode="auto">
          <a:xfrm>
            <a:off x="374650" y="1021320"/>
            <a:ext cx="4278313" cy="1877437"/>
          </a:xfrm>
          <a:prstGeom prst="rect">
            <a:avLst/>
          </a:prstGeom>
          <a:noFill/>
          <a:ln w="28575">
            <a:noFill/>
            <a:miter lim="800000"/>
            <a:headEnd/>
            <a:tailEnd/>
          </a:ln>
        </p:spPr>
        <p:txBody>
          <a:bodyPr>
            <a:prstTxWarp prst="textNoShape">
              <a:avLst/>
            </a:prstTxWarp>
            <a:spAutoFit/>
          </a:bodyPr>
          <a:lstStyle/>
          <a:p>
            <a:r>
              <a:rPr lang="en-US" sz="3200" b="1" i="1" dirty="0" smtClean="0">
                <a:solidFill>
                  <a:schemeClr val="accent1"/>
                </a:solidFill>
                <a:effectLst>
                  <a:innerShdw blurRad="63500" dist="50800">
                    <a:srgbClr val="000000">
                      <a:alpha val="50000"/>
                    </a:srgbClr>
                  </a:innerShdw>
                </a:effectLst>
              </a:rPr>
              <a:t>Fermi is 8!</a:t>
            </a:r>
          </a:p>
          <a:p>
            <a:r>
              <a:rPr lang="en-US" sz="2800" b="1" dirty="0" smtClean="0">
                <a:solidFill>
                  <a:srgbClr val="C2452E"/>
                </a:solidFill>
                <a:effectLst>
                  <a:innerShdw blurRad="63500" dist="50800">
                    <a:srgbClr val="000000">
                      <a:alpha val="50000"/>
                    </a:srgbClr>
                  </a:innerShdw>
                </a:effectLst>
              </a:rPr>
              <a:t>Some highlights from </a:t>
            </a:r>
            <a:r>
              <a:rPr lang="en-US" sz="2800" b="1" i="1" dirty="0" smtClean="0">
                <a:solidFill>
                  <a:srgbClr val="C2452E"/>
                </a:solidFill>
                <a:effectLst>
                  <a:innerShdw blurRad="63500" dist="50800">
                    <a:srgbClr val="000000">
                      <a:alpha val="50000"/>
                    </a:srgbClr>
                  </a:innerShdw>
                </a:effectLst>
              </a:rPr>
              <a:t>Fermi</a:t>
            </a:r>
            <a:r>
              <a:rPr lang="en-US" sz="2800" b="1" dirty="0" smtClean="0">
                <a:solidFill>
                  <a:srgbClr val="C2452E"/>
                </a:solidFill>
                <a:effectLst>
                  <a:innerShdw blurRad="63500" dist="50800">
                    <a:srgbClr val="000000">
                      <a:alpha val="50000"/>
                    </a:srgbClr>
                  </a:innerShdw>
                </a:effectLst>
              </a:rPr>
              <a:t> Large </a:t>
            </a:r>
            <a:r>
              <a:rPr lang="en-US" sz="2800" b="1" dirty="0">
                <a:solidFill>
                  <a:srgbClr val="C2452E"/>
                </a:solidFill>
                <a:effectLst>
                  <a:innerShdw blurRad="63500" dist="50800">
                    <a:srgbClr val="000000">
                      <a:alpha val="50000"/>
                    </a:srgbClr>
                  </a:innerShdw>
                </a:effectLst>
              </a:rPr>
              <a:t>Area Telescope</a:t>
            </a:r>
          </a:p>
        </p:txBody>
      </p:sp>
      <p:sp>
        <p:nvSpPr>
          <p:cNvPr id="31747" name="Text Box 267"/>
          <p:cNvSpPr txBox="1">
            <a:spLocks noChangeArrowheads="1"/>
          </p:cNvSpPr>
          <p:nvPr/>
        </p:nvSpPr>
        <p:spPr bwMode="auto">
          <a:xfrm>
            <a:off x="385763" y="3858175"/>
            <a:ext cx="3707002" cy="1077218"/>
          </a:xfrm>
          <a:prstGeom prst="rect">
            <a:avLst/>
          </a:prstGeom>
          <a:noFill/>
          <a:ln w="9525">
            <a:noFill/>
            <a:miter lim="800000"/>
            <a:headEnd/>
            <a:tailEnd/>
          </a:ln>
        </p:spPr>
        <p:txBody>
          <a:bodyPr wrap="none">
            <a:prstTxWarp prst="textNoShape">
              <a:avLst/>
            </a:prstTxWarp>
            <a:spAutoFit/>
          </a:bodyPr>
          <a:lstStyle/>
          <a:p>
            <a:r>
              <a:rPr lang="en-US" sz="1800" b="1" dirty="0" smtClean="0">
                <a:solidFill>
                  <a:srgbClr val="F0AD00"/>
                </a:solidFill>
                <a:effectLst>
                  <a:innerShdw blurRad="63500" dist="50800">
                    <a:srgbClr val="000000">
                      <a:alpha val="50000"/>
                    </a:srgbClr>
                  </a:innerShdw>
                </a:effectLst>
              </a:rPr>
              <a:t>Igor V. Moskalenko</a:t>
            </a:r>
          </a:p>
          <a:p>
            <a:r>
              <a:rPr lang="en-US" sz="1800" b="1" dirty="0">
                <a:solidFill>
                  <a:srgbClr val="F0AD00"/>
                </a:solidFill>
                <a:effectLst>
                  <a:innerShdw blurRad="63500" dist="50800">
                    <a:srgbClr val="000000">
                      <a:alpha val="50000"/>
                    </a:srgbClr>
                  </a:innerShdw>
                </a:effectLst>
              </a:rPr>
              <a:t>Stanford University</a:t>
            </a:r>
            <a:endParaRPr lang="en-US" sz="1800" b="1" dirty="0" smtClean="0">
              <a:solidFill>
                <a:srgbClr val="F0AD00"/>
              </a:solidFill>
              <a:effectLst>
                <a:innerShdw blurRad="63500" dist="50800">
                  <a:srgbClr val="000000">
                    <a:alpha val="50000"/>
                  </a:srgbClr>
                </a:innerShdw>
              </a:effectLst>
            </a:endParaRPr>
          </a:p>
          <a:p>
            <a:pPr>
              <a:spcBef>
                <a:spcPts val="1200"/>
              </a:spcBef>
            </a:pPr>
            <a:r>
              <a:rPr lang="en-US" sz="1800" b="1" dirty="0" smtClean="0">
                <a:solidFill>
                  <a:srgbClr val="F0AD00"/>
                </a:solidFill>
                <a:effectLst>
                  <a:innerShdw blurRad="63500" dist="50800">
                    <a:srgbClr val="000000">
                      <a:alpha val="50000"/>
                    </a:srgbClr>
                  </a:innerShdw>
                </a:effectLst>
              </a:rPr>
              <a:t>For the </a:t>
            </a:r>
            <a:r>
              <a:rPr lang="en-US" sz="1800" b="1" i="1" dirty="0" smtClean="0">
                <a:solidFill>
                  <a:srgbClr val="F0AD00"/>
                </a:solidFill>
                <a:effectLst>
                  <a:innerShdw blurRad="63500" dist="50800">
                    <a:srgbClr val="000000">
                      <a:alpha val="50000"/>
                    </a:srgbClr>
                  </a:innerShdw>
                </a:effectLst>
              </a:rPr>
              <a:t>Fermi</a:t>
            </a:r>
            <a:r>
              <a:rPr lang="en-US" sz="1800" b="1" dirty="0" smtClean="0">
                <a:solidFill>
                  <a:srgbClr val="F0AD00"/>
                </a:solidFill>
                <a:effectLst>
                  <a:innerShdw blurRad="63500" dist="50800">
                    <a:srgbClr val="000000">
                      <a:alpha val="50000"/>
                    </a:srgbClr>
                  </a:innerShdw>
                </a:effectLst>
              </a:rPr>
              <a:t> LAT </a:t>
            </a:r>
            <a:r>
              <a:rPr lang="en-US" sz="1800" b="1" dirty="0">
                <a:solidFill>
                  <a:srgbClr val="F0AD00"/>
                </a:solidFill>
                <a:effectLst>
                  <a:innerShdw blurRad="63500" dist="50800">
                    <a:srgbClr val="000000">
                      <a:alpha val="50000"/>
                    </a:srgbClr>
                  </a:innerShdw>
                </a:effectLst>
              </a:rPr>
              <a:t>Collaboration</a:t>
            </a:r>
          </a:p>
        </p:txBody>
      </p:sp>
      <p:sp>
        <p:nvSpPr>
          <p:cNvPr id="31748" name="Text Box 268"/>
          <p:cNvSpPr txBox="1">
            <a:spLocks noChangeArrowheads="1"/>
          </p:cNvSpPr>
          <p:nvPr/>
        </p:nvSpPr>
        <p:spPr bwMode="auto">
          <a:xfrm>
            <a:off x="407988" y="5781675"/>
            <a:ext cx="5002212" cy="523220"/>
          </a:xfrm>
          <a:prstGeom prst="rect">
            <a:avLst/>
          </a:prstGeom>
          <a:noFill/>
          <a:ln w="9525">
            <a:noFill/>
            <a:miter lim="800000"/>
            <a:headEnd/>
            <a:tailEnd/>
          </a:ln>
        </p:spPr>
        <p:txBody>
          <a:bodyPr wrap="square">
            <a:prstTxWarp prst="textNoShape">
              <a:avLst/>
            </a:prstTxWarp>
            <a:spAutoFit/>
          </a:bodyPr>
          <a:lstStyle/>
          <a:p>
            <a:r>
              <a:rPr lang="en-US" sz="1400" b="1" dirty="0" smtClean="0">
                <a:solidFill>
                  <a:srgbClr val="F0AD00"/>
                </a:solidFill>
                <a:effectLst>
                  <a:innerShdw blurRad="63500" dist="50800">
                    <a:srgbClr val="000000">
                      <a:alpha val="50000"/>
                    </a:srgbClr>
                  </a:innerShdw>
                </a:effectLst>
              </a:rPr>
              <a:t>2</a:t>
            </a:r>
            <a:r>
              <a:rPr lang="en-US" sz="1400" b="1" baseline="30000" dirty="0" smtClean="0">
                <a:solidFill>
                  <a:srgbClr val="F0AD00"/>
                </a:solidFill>
                <a:effectLst>
                  <a:innerShdw blurRad="63500" dist="50800">
                    <a:srgbClr val="000000">
                      <a:alpha val="50000"/>
                    </a:srgbClr>
                  </a:innerShdw>
                </a:effectLst>
              </a:rPr>
              <a:t>nd</a:t>
            </a:r>
            <a:r>
              <a:rPr lang="en-US" sz="1400" b="1" dirty="0" smtClean="0">
                <a:solidFill>
                  <a:srgbClr val="F0AD00"/>
                </a:solidFill>
                <a:effectLst>
                  <a:innerShdw blurRad="63500" dist="50800">
                    <a:srgbClr val="000000">
                      <a:alpha val="50000"/>
                    </a:srgbClr>
                  </a:innerShdw>
                </a:effectLst>
              </a:rPr>
              <a:t> Int. Conf. on Particle Physics &amp; Astrophysics</a:t>
            </a:r>
          </a:p>
          <a:p>
            <a:r>
              <a:rPr lang="en-US" sz="1400" b="1" dirty="0" smtClean="0">
                <a:solidFill>
                  <a:srgbClr val="F0AD00"/>
                </a:solidFill>
                <a:effectLst>
                  <a:innerShdw blurRad="63500" dist="50800">
                    <a:srgbClr val="000000">
                      <a:alpha val="50000"/>
                    </a:srgbClr>
                  </a:innerShdw>
                </a:effectLst>
              </a:rPr>
              <a:t>Moscow, October 10-1</a:t>
            </a:r>
            <a:r>
              <a:rPr lang="ru-RU" sz="1400" b="1" dirty="0" smtClean="0">
                <a:solidFill>
                  <a:srgbClr val="F0AD00"/>
                </a:solidFill>
                <a:effectLst>
                  <a:innerShdw blurRad="63500" dist="50800">
                    <a:srgbClr val="000000">
                      <a:alpha val="50000"/>
                    </a:srgbClr>
                  </a:innerShdw>
                </a:effectLst>
              </a:rPr>
              <a:t>4</a:t>
            </a:r>
            <a:r>
              <a:rPr lang="en-US" sz="1400" b="1" dirty="0" smtClean="0">
                <a:solidFill>
                  <a:srgbClr val="F0AD00"/>
                </a:solidFill>
                <a:effectLst>
                  <a:innerShdw blurRad="63500" dist="50800">
                    <a:srgbClr val="000000">
                      <a:alpha val="50000"/>
                    </a:srgbClr>
                  </a:innerShdw>
                </a:effectLst>
              </a:rPr>
              <a:t>, 2016</a:t>
            </a:r>
            <a:endParaRPr lang="en-US" sz="1400" b="1" dirty="0">
              <a:solidFill>
                <a:srgbClr val="F0AD00"/>
              </a:solidFill>
              <a:effectLst>
                <a:innerShdw blurRad="63500" dist="50800">
                  <a:srgbClr val="000000">
                    <a:alpha val="50000"/>
                  </a:srgbClr>
                </a:innerShdw>
              </a:effectLst>
            </a:endParaRPr>
          </a:p>
        </p:txBody>
      </p:sp>
      <p:pic>
        <p:nvPicPr>
          <p:cNvPr id="31749" name="Picture 3" descr="Fermibooth08.jpg"/>
          <p:cNvPicPr>
            <a:picLocks noChangeAspect="1"/>
          </p:cNvPicPr>
          <p:nvPr/>
        </p:nvPicPr>
        <p:blipFill>
          <a:blip r:embed="rId2"/>
          <a:srcRect/>
          <a:stretch>
            <a:fillRect/>
          </a:stretch>
        </p:blipFill>
        <p:spPr bwMode="auto">
          <a:xfrm>
            <a:off x="5005388" y="-3175"/>
            <a:ext cx="4138612" cy="6880225"/>
          </a:xfrm>
          <a:prstGeom prst="rect">
            <a:avLst/>
          </a:prstGeom>
          <a:noFill/>
          <a:ln w="9525">
            <a:noFill/>
            <a:miter lim="800000"/>
            <a:headEnd/>
            <a:tailEnd/>
          </a:ln>
        </p:spPr>
      </p:pic>
      <p:sp>
        <p:nvSpPr>
          <p:cNvPr id="31750" name="Slide Number Placeholder 5"/>
          <p:cNvSpPr>
            <a:spLocks noGrp="1"/>
          </p:cNvSpPr>
          <p:nvPr>
            <p:ph type="sldNum" sz="quarter" idx="12"/>
          </p:nvPr>
        </p:nvSpPr>
        <p:spPr bwMode="auto">
          <a:noFill/>
          <a:ln>
            <a:miter lim="800000"/>
            <a:headEnd/>
            <a:tailEnd/>
          </a:ln>
        </p:spPr>
        <p:txBody>
          <a:bodyPr/>
          <a:lstStyle/>
          <a:p>
            <a:fld id="{850FE9C4-EAF7-524A-ADBB-95367B400E60}" type="slidenum">
              <a:rPr lang="en-US" smtClean="0">
                <a:latin typeface="Book Antiqua" charset="0"/>
                <a:ea typeface="Arial" charset="0"/>
                <a:cs typeface="Arial" charset="0"/>
              </a:rPr>
              <a:pPr/>
              <a:t>1</a:t>
            </a:fld>
            <a:endParaRPr lang="en-US" smtClean="0">
              <a:latin typeface="Book Antiqua" charset="0"/>
              <a:ea typeface="Arial" charset="0"/>
              <a:cs typeface="Arial" charset="0"/>
            </a:endParaRPr>
          </a:p>
        </p:txBody>
      </p:sp>
      <p:sp>
        <p:nvSpPr>
          <p:cNvPr id="7" name="Rectangle 6"/>
          <p:cNvSpPr/>
          <p:nvPr/>
        </p:nvSpPr>
        <p:spPr>
          <a:xfrm>
            <a:off x="384996" y="311031"/>
            <a:ext cx="6677465" cy="646331"/>
          </a:xfrm>
          <a:prstGeom prst="rect">
            <a:avLst/>
          </a:prstGeom>
        </p:spPr>
        <p:txBody>
          <a:bodyPr wrap="none">
            <a:spAutoFit/>
          </a:bodyPr>
          <a:lstStyle/>
          <a:p>
            <a:pPr lvl="0"/>
            <a:r>
              <a:rPr lang="en-US" sz="3600" b="1" i="1" dirty="0" smtClean="0">
                <a:solidFill>
                  <a:srgbClr val="F0AD00"/>
                </a:solidFill>
                <a:effectLst>
                  <a:innerShdw blurRad="63500" dist="50800">
                    <a:srgbClr val="000000">
                      <a:alpha val="50000"/>
                    </a:srgbClr>
                  </a:innerShdw>
                </a:effectLst>
              </a:rPr>
              <a:t>Astrophysics with Fermi-LAT</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1FHL: Fermi-LAT </a:t>
            </a:r>
            <a:r>
              <a:rPr lang="en-US" dirty="0" err="1" smtClean="0">
                <a:solidFill>
                  <a:srgbClr val="FFFFFF"/>
                </a:solidFill>
              </a:rPr>
              <a:t>skymap</a:t>
            </a:r>
            <a:r>
              <a:rPr lang="en-US" dirty="0" smtClean="0"/>
              <a:t> &gt;10 </a:t>
            </a:r>
            <a:r>
              <a:rPr lang="en-US" dirty="0" err="1" smtClean="0"/>
              <a:t>GeV</a:t>
            </a:r>
            <a:endParaRPr lang="en-US" dirty="0"/>
          </a:p>
        </p:txBody>
      </p:sp>
      <p:pic>
        <p:nvPicPr>
          <p:cNvPr id="4" name="Picture 3" descr="cmap_mol_48m_gt1e4_adapt10_white_v2.png"/>
          <p:cNvPicPr>
            <a:picLocks noChangeAspect="1"/>
          </p:cNvPicPr>
          <p:nvPr/>
        </p:nvPicPr>
        <p:blipFill>
          <a:blip r:embed="rId2">
            <a:clrChange>
              <a:clrFrom>
                <a:srgbClr val="FFFFFF"/>
              </a:clrFrom>
              <a:clrTo>
                <a:srgbClr val="FFFFFF">
                  <a:alpha val="0"/>
                </a:srgbClr>
              </a:clrTo>
            </a:clrChange>
          </a:blip>
          <a:srcRect t="-556"/>
          <a:stretch>
            <a:fillRect/>
          </a:stretch>
        </p:blipFill>
        <p:spPr>
          <a:xfrm>
            <a:off x="-8445" y="956734"/>
            <a:ext cx="9144000" cy="4597400"/>
          </a:xfrm>
          <a:prstGeom prst="rect">
            <a:avLst/>
          </a:prstGeom>
        </p:spPr>
      </p:pic>
      <p:sp>
        <p:nvSpPr>
          <p:cNvPr id="5" name="Content Placeholder 10"/>
          <p:cNvSpPr txBox="1">
            <a:spLocks/>
          </p:cNvSpPr>
          <p:nvPr/>
        </p:nvSpPr>
        <p:spPr bwMode="auto">
          <a:xfrm>
            <a:off x="-1" y="5226575"/>
            <a:ext cx="7450667" cy="140038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buFont typeface="Wingdings" charset="2"/>
              <a:buChar char="²"/>
              <a:defRPr/>
            </a:pPr>
            <a:r>
              <a:rPr lang="en-US" sz="2000" kern="0" dirty="0" smtClean="0">
                <a:solidFill>
                  <a:srgbClr val="FFFFFF"/>
                </a:solidFill>
                <a:latin typeface="Times New Roman"/>
                <a:ea typeface="ＭＳ Ｐゴシック" charset="-128"/>
                <a:cs typeface="Times New Roman"/>
              </a:rPr>
              <a:t>36 months</a:t>
            </a:r>
          </a:p>
          <a:p>
            <a:pPr marL="342900" indent="-342900" eaLnBrk="0" hangingPunct="0">
              <a:lnSpc>
                <a:spcPct val="130000"/>
              </a:lnSpc>
              <a:spcBef>
                <a:spcPct val="20000"/>
              </a:spcBef>
              <a:buFont typeface="Wingdings" charset="2"/>
              <a:buChar char="²"/>
              <a:defRPr/>
            </a:pPr>
            <a:r>
              <a:rPr lang="en-US" sz="2000" kern="0" dirty="0" smtClean="0">
                <a:solidFill>
                  <a:srgbClr val="FFFFFF"/>
                </a:solidFill>
                <a:latin typeface="Times New Roman"/>
                <a:ea typeface="ＭＳ Ｐゴシック" charset="-128"/>
                <a:cs typeface="Times New Roman"/>
              </a:rPr>
              <a:t>Less diffuse emission</a:t>
            </a:r>
          </a:p>
          <a:p>
            <a:pPr marL="342900" indent="-342900" eaLnBrk="0" hangingPunct="0">
              <a:lnSpc>
                <a:spcPct val="130000"/>
              </a:lnSpc>
              <a:spcBef>
                <a:spcPct val="20000"/>
              </a:spcBef>
              <a:buFont typeface="Wingdings" charset="2"/>
              <a:buChar char="²"/>
              <a:defRPr/>
            </a:pPr>
            <a:r>
              <a:rPr lang="en-US" sz="2000" kern="0" dirty="0" smtClean="0">
                <a:solidFill>
                  <a:srgbClr val="FFFFFF"/>
                </a:solidFill>
                <a:latin typeface="Times New Roman"/>
                <a:ea typeface="ＭＳ Ｐゴシック" charset="-128"/>
                <a:cs typeface="Times New Roman"/>
              </a:rPr>
              <a:t>Fewer (514 sources) but more powerful sources at high energies</a:t>
            </a:r>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mcenery_fermi_openday_v2 22.pdf"/>
          <p:cNvPicPr>
            <a:picLocks noChangeAspect="1"/>
          </p:cNvPicPr>
          <p:nvPr/>
        </p:nvPicPr>
        <mc:AlternateContent xmlns:ma="http://schemas.microsoft.com/office/mac/drawingml/2008/main">
          <mc:Choice Requires="ma">
            <p:blipFill>
              <a:blip r:embed="rId2"/>
              <a:srcRect t="17778"/>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3"/>
              <a:srcRect t="17778"/>
              <a:stretch>
                <a:fillRect/>
              </a:stretch>
            </p:blipFill>
          </mc:Fallback>
        </mc:AlternateContent>
        <p:spPr>
          <a:xfrm>
            <a:off x="0" y="546100"/>
            <a:ext cx="9144000" cy="5638800"/>
          </a:xfrm>
          <a:prstGeom prst="rect">
            <a:avLst/>
          </a:prstGeom>
        </p:spPr>
      </p:pic>
      <p:sp>
        <p:nvSpPr>
          <p:cNvPr id="2" name="Title 1"/>
          <p:cNvSpPr>
            <a:spLocks noGrp="1"/>
          </p:cNvSpPr>
          <p:nvPr>
            <p:ph type="title"/>
          </p:nvPr>
        </p:nvSpPr>
        <p:spPr>
          <a:xfrm>
            <a:off x="279400" y="-66683"/>
            <a:ext cx="8703733" cy="786336"/>
          </a:xfrm>
        </p:spPr>
        <p:txBody>
          <a:bodyPr/>
          <a:lstStyle/>
          <a:p>
            <a:r>
              <a:rPr lang="en-US" dirty="0" smtClean="0"/>
              <a:t>2FHL:“TeVatron map” – Fermi Sky 50 </a:t>
            </a:r>
            <a:r>
              <a:rPr lang="en-US" dirty="0" err="1" smtClean="0"/>
              <a:t>GeV</a:t>
            </a:r>
            <a:r>
              <a:rPr lang="en-US" dirty="0" smtClean="0"/>
              <a:t>–2 </a:t>
            </a:r>
            <a:r>
              <a:rPr lang="en-US" dirty="0" err="1" smtClean="0"/>
              <a:t>TeV</a:t>
            </a:r>
            <a:endParaRPr lang="en-US" dirty="0"/>
          </a:p>
        </p:txBody>
      </p:sp>
      <p:cxnSp>
        <p:nvCxnSpPr>
          <p:cNvPr id="10" name="Straight Connector 9"/>
          <p:cNvCxnSpPr/>
          <p:nvPr/>
        </p:nvCxnSpPr>
        <p:spPr bwMode="auto">
          <a:xfrm flipV="1">
            <a:off x="1981200" y="3175000"/>
            <a:ext cx="1612900" cy="1405467"/>
          </a:xfrm>
          <a:prstGeom prst="line">
            <a:avLst/>
          </a:prstGeom>
          <a:solidFill>
            <a:schemeClr val="bg1"/>
          </a:solidFill>
          <a:ln w="9525" cap="flat" cmpd="sng" algn="ctr">
            <a:solidFill>
              <a:srgbClr val="FFFFFF"/>
            </a:solidFill>
            <a:prstDash val="solid"/>
            <a:round/>
            <a:headEnd type="none" w="med" len="med"/>
            <a:tailEnd type="none" w="med" len="med"/>
          </a:ln>
          <a:effectLst/>
        </p:spPr>
      </p:cxnSp>
      <p:cxnSp>
        <p:nvCxnSpPr>
          <p:cNvPr id="11" name="Straight Connector 10"/>
          <p:cNvCxnSpPr/>
          <p:nvPr/>
        </p:nvCxnSpPr>
        <p:spPr bwMode="auto">
          <a:xfrm>
            <a:off x="5689600" y="3175000"/>
            <a:ext cx="2091267" cy="1464733"/>
          </a:xfrm>
          <a:prstGeom prst="line">
            <a:avLst/>
          </a:prstGeom>
          <a:solidFill>
            <a:schemeClr val="bg1"/>
          </a:solidFill>
          <a:ln w="9525" cap="flat" cmpd="sng" algn="ctr">
            <a:solidFill>
              <a:schemeClr val="tx1"/>
            </a:solidFill>
            <a:prstDash val="solid"/>
            <a:round/>
            <a:headEnd type="none" w="med" len="med"/>
            <a:tailEnd type="none" w="med" len="med"/>
          </a:ln>
          <a:effectLst/>
        </p:spPr>
      </p:cxnSp>
      <p:sp>
        <p:nvSpPr>
          <p:cNvPr id="8" name="Rectangle 7"/>
          <p:cNvSpPr/>
          <p:nvPr/>
        </p:nvSpPr>
        <p:spPr bwMode="auto">
          <a:xfrm>
            <a:off x="-1" y="5181600"/>
            <a:ext cx="2675467" cy="10244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30000"/>
              </a:lnSpc>
              <a:spcBef>
                <a:spcPct val="20000"/>
              </a:spcBef>
              <a:spcAft>
                <a:spcPct val="0"/>
              </a:spcAft>
              <a:buClrTx/>
              <a:buSzTx/>
              <a:buFontTx/>
              <a:buNone/>
              <a:tabLst/>
            </a:pPr>
            <a:endParaRPr kumimoji="0" lang="en-US" sz="2000" b="0" i="0" u="none" strike="noStrike" cap="none" normalizeH="0" baseline="0">
              <a:ln>
                <a:noFill/>
              </a:ln>
              <a:solidFill>
                <a:srgbClr val="294390"/>
              </a:solidFill>
              <a:effectLst/>
              <a:latin typeface="Comic Sans MS" charset="0"/>
            </a:endParaRPr>
          </a:p>
        </p:txBody>
      </p:sp>
      <p:pic>
        <p:nvPicPr>
          <p:cNvPr id="7" name="Picture 6" descr="Screen Shot 2015-07-25 at 9.20.41 AM.png"/>
          <p:cNvPicPr>
            <a:picLocks noChangeAspect="1"/>
          </p:cNvPicPr>
          <p:nvPr/>
        </p:nvPicPr>
        <p:blipFill>
          <a:blip r:embed="rId4"/>
          <a:srcRect l="1834" r="4462" b="53011"/>
          <a:stretch>
            <a:fillRect/>
          </a:stretch>
        </p:blipFill>
        <p:spPr>
          <a:xfrm>
            <a:off x="1443566" y="4664170"/>
            <a:ext cx="6437313" cy="2056776"/>
          </a:xfrm>
          <a:prstGeom prst="rect">
            <a:avLst/>
          </a:prstGeom>
        </p:spPr>
      </p:pic>
      <p:sp>
        <p:nvSpPr>
          <p:cNvPr id="9" name="Rectangle 8"/>
          <p:cNvSpPr/>
          <p:nvPr/>
        </p:nvSpPr>
        <p:spPr>
          <a:xfrm>
            <a:off x="294294" y="785167"/>
            <a:ext cx="2223686" cy="954107"/>
          </a:xfrm>
          <a:prstGeom prst="rect">
            <a:avLst/>
          </a:prstGeom>
        </p:spPr>
        <p:txBody>
          <a:bodyPr wrap="none">
            <a:spAutoFit/>
          </a:bodyPr>
          <a:lstStyle/>
          <a:p>
            <a:pPr marL="347663" indent="-347663">
              <a:buFont typeface="Wingdings" charset="2"/>
              <a:buChar char="²"/>
            </a:pPr>
            <a:r>
              <a:rPr lang="en-US" sz="2800" kern="0" dirty="0" smtClean="0">
                <a:solidFill>
                  <a:srgbClr val="FFFFFF"/>
                </a:solidFill>
                <a:latin typeface="Times New Roman"/>
                <a:ea typeface="ＭＳ Ｐゴシック" charset="-128"/>
                <a:cs typeface="Times New Roman"/>
              </a:rPr>
              <a:t>360 sources</a:t>
            </a:r>
          </a:p>
          <a:p>
            <a:pPr marL="347663" indent="-347663">
              <a:buFont typeface="Wingdings" charset="2"/>
              <a:buChar char="²"/>
            </a:pPr>
            <a:r>
              <a:rPr lang="en-US" sz="2800" kern="0" dirty="0" smtClean="0">
                <a:solidFill>
                  <a:srgbClr val="FFFFFF"/>
                </a:solidFill>
                <a:latin typeface="Times New Roman"/>
                <a:ea typeface="ＭＳ Ｐゴシック" charset="-128"/>
                <a:cs typeface="Times New Roman"/>
              </a:rPr>
              <a:t>80 months</a:t>
            </a:r>
            <a:endParaRPr lang="en-US" sz="2800" dirty="0"/>
          </a:p>
        </p:txBody>
      </p:sp>
      <p:sp>
        <p:nvSpPr>
          <p:cNvPr id="12" name="Shape 99"/>
          <p:cNvSpPr/>
          <p:nvPr/>
        </p:nvSpPr>
        <p:spPr>
          <a:xfrm>
            <a:off x="6594474" y="630957"/>
            <a:ext cx="2549526" cy="83099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square" lIns="45719" rIns="45719">
            <a:spAutoFit/>
          </a:bodyPr>
          <a:lstStyle/>
          <a:p>
            <a:pPr defTabSz="457200" fontAlgn="auto">
              <a:spcBef>
                <a:spcPts val="0"/>
              </a:spcBef>
              <a:spcAft>
                <a:spcPts val="0"/>
              </a:spcAft>
              <a:defRPr sz="1800"/>
            </a:pPr>
            <a:r>
              <a:rPr sz="1600" kern="0" dirty="0">
                <a:solidFill>
                  <a:srgbClr val="FFFFFF"/>
                </a:solidFill>
                <a:latin typeface="Times New Roman"/>
                <a:ea typeface="Arial"/>
                <a:cs typeface="Times New Roman"/>
                <a:sym typeface="Arial"/>
              </a:rPr>
              <a:t>61,000 photons E &gt;   50 GeV</a:t>
            </a:r>
          </a:p>
          <a:p>
            <a:pPr defTabSz="457200" fontAlgn="auto">
              <a:spcBef>
                <a:spcPts val="0"/>
              </a:spcBef>
              <a:spcAft>
                <a:spcPts val="0"/>
              </a:spcAft>
              <a:defRPr sz="1800"/>
            </a:pPr>
            <a:r>
              <a:rPr sz="1600" kern="0" dirty="0">
                <a:solidFill>
                  <a:srgbClr val="FFFFFF"/>
                </a:solidFill>
                <a:latin typeface="Times New Roman"/>
                <a:ea typeface="Arial"/>
                <a:cs typeface="Times New Roman"/>
                <a:sym typeface="Arial"/>
              </a:rPr>
              <a:t>22,100 photons E &gt; 100 GeV</a:t>
            </a:r>
          </a:p>
          <a:p>
            <a:pPr defTabSz="457200" fontAlgn="auto">
              <a:spcBef>
                <a:spcPts val="0"/>
              </a:spcBef>
              <a:spcAft>
                <a:spcPts val="0"/>
              </a:spcAft>
              <a:defRPr sz="1800"/>
            </a:pPr>
            <a:r>
              <a:rPr sz="1600" kern="0" dirty="0">
                <a:solidFill>
                  <a:srgbClr val="FFFFFF"/>
                </a:solidFill>
                <a:latin typeface="Times New Roman"/>
                <a:ea typeface="Arial"/>
                <a:cs typeface="Times New Roman"/>
                <a:sym typeface="Arial"/>
              </a:rPr>
              <a:t>  2,000 photons E &gt; 500 GeV</a:t>
            </a:r>
          </a:p>
        </p:txBody>
      </p:sp>
      <p:sp>
        <p:nvSpPr>
          <p:cNvPr id="13" name="Shape 100"/>
          <p:cNvSpPr/>
          <p:nvPr/>
        </p:nvSpPr>
        <p:spPr>
          <a:xfrm>
            <a:off x="7755490" y="1358055"/>
            <a:ext cx="1329269" cy="33855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square" lIns="45719" rIns="45719">
            <a:spAutoFit/>
          </a:bodyPr>
          <a:lstStyle/>
          <a:p>
            <a:pPr defTabSz="457200" fontAlgn="auto">
              <a:spcBef>
                <a:spcPts val="0"/>
              </a:spcBef>
              <a:spcAft>
                <a:spcPts val="0"/>
              </a:spcAft>
              <a:defRPr sz="1800"/>
            </a:pPr>
            <a:r>
              <a:rPr sz="1600" kern="0" dirty="0">
                <a:solidFill>
                  <a:srgbClr val="FFFFFF"/>
                </a:solidFill>
                <a:latin typeface="Times New Roman"/>
                <a:ea typeface="Arial"/>
                <a:cs typeface="Times New Roman"/>
                <a:sym typeface="Arial"/>
              </a:rPr>
              <a:t>~1.5 </a:t>
            </a:r>
            <a:r>
              <a:rPr sz="1600" kern="0" dirty="0" smtClean="0">
                <a:solidFill>
                  <a:srgbClr val="FFFFFF"/>
                </a:solidFill>
                <a:latin typeface="Times New Roman"/>
                <a:ea typeface="Arial"/>
                <a:cs typeface="Times New Roman"/>
                <a:sym typeface="Arial"/>
              </a:rPr>
              <a:t>phot</a:t>
            </a:r>
            <a:r>
              <a:rPr lang="en-US" sz="1600" kern="0" dirty="0" smtClean="0">
                <a:solidFill>
                  <a:srgbClr val="FFFFFF"/>
                </a:solidFill>
                <a:latin typeface="Times New Roman"/>
                <a:ea typeface="Arial"/>
                <a:cs typeface="Times New Roman"/>
                <a:sym typeface="Arial"/>
              </a:rPr>
              <a:t>/</a:t>
            </a:r>
            <a:r>
              <a:rPr sz="1600" kern="0" dirty="0" smtClean="0">
                <a:solidFill>
                  <a:srgbClr val="FFFFFF"/>
                </a:solidFill>
                <a:latin typeface="Times New Roman"/>
                <a:ea typeface="Arial"/>
                <a:cs typeface="Times New Roman"/>
                <a:sym typeface="Arial"/>
              </a:rPr>
              <a:t>deg</a:t>
            </a:r>
            <a:r>
              <a:rPr sz="1600" kern="0" baseline="29750" dirty="0" smtClean="0">
                <a:solidFill>
                  <a:srgbClr val="FFFFFF"/>
                </a:solidFill>
                <a:latin typeface="Times New Roman"/>
                <a:ea typeface="Arial"/>
                <a:cs typeface="Times New Roman"/>
                <a:sym typeface="Arial"/>
              </a:rPr>
              <a:t>2</a:t>
            </a:r>
            <a:endParaRPr sz="1600" kern="0" baseline="29750" dirty="0">
              <a:solidFill>
                <a:srgbClr val="FFFFFF"/>
              </a:solidFill>
              <a:latin typeface="Times New Roman"/>
              <a:ea typeface="Arial"/>
              <a:cs typeface="Times New Roman"/>
              <a:sym typeface="Arial"/>
            </a:endParaRP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29479" y="136525"/>
            <a:ext cx="8252054" cy="533400"/>
          </a:xfrm>
        </p:spPr>
        <p:txBody>
          <a:bodyPr/>
          <a:lstStyle/>
          <a:p>
            <a:r>
              <a:rPr lang="en-US" dirty="0" smtClean="0"/>
              <a:t>Comparison with HESS Galactic Plane survey</a:t>
            </a:r>
            <a:endParaRPr lang="en-US" dirty="0"/>
          </a:p>
        </p:txBody>
      </p:sp>
      <p:pic>
        <p:nvPicPr>
          <p:cNvPr id="4" name="Picture 3" descr="Screen Shot 2015-07-31 at 1.06.43 PM.pn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8537" y="4254502"/>
            <a:ext cx="9114433" cy="2041516"/>
          </a:xfrm>
          <a:prstGeom prst="rect">
            <a:avLst/>
          </a:prstGeom>
        </p:spPr>
      </p:pic>
      <p:sp>
        <p:nvSpPr>
          <p:cNvPr id="5" name="Shape 187"/>
          <p:cNvSpPr txBox="1">
            <a:spLocks/>
          </p:cNvSpPr>
          <p:nvPr/>
        </p:nvSpPr>
        <p:spPr>
          <a:xfrm>
            <a:off x="6553200" y="6406785"/>
            <a:ext cx="21336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45719" rIns="45719"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sz="1800" b="0">
                <a:solidFill>
                  <a:srgbClr val="000000"/>
                </a:solidFill>
              </a:defRPr>
            </a:pPr>
            <a:fld id="{86CB4B4D-7CA3-9044-876B-883B54F8677D}" type="slidenum">
              <a:rPr kumimoji="0" lang="en-US" sz="1800" b="0" i="0" u="none" strike="noStrike" kern="1200" cap="none" spc="0" normalizeH="0" baseline="0" noProof="0" smtClean="0">
                <a:ln>
                  <a:noFill/>
                </a:ln>
                <a:solidFill>
                  <a:srgbClr val="000000"/>
                </a:solidFill>
                <a:effectLst/>
                <a:uLnTx/>
                <a:uFillTx/>
                <a:latin typeface="Arial" charset="0"/>
                <a:ea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sz="1800" b="0">
                  <a:solidFill>
                    <a:srgbClr val="000000"/>
                  </a:solidFill>
                </a:defRPr>
              </a:pPr>
              <a:t>12</a:t>
            </a:fld>
            <a:endParaRPr kumimoji="0" lang="en-US" sz="1800" b="0" i="0" u="none" strike="noStrike" kern="1200" cap="none" spc="0" normalizeH="0" baseline="0" noProof="0">
              <a:ln>
                <a:noFill/>
              </a:ln>
              <a:solidFill>
                <a:srgbClr val="000000"/>
              </a:solidFill>
              <a:effectLst/>
              <a:uLnTx/>
              <a:uFillTx/>
              <a:latin typeface="Arial" charset="0"/>
              <a:ea typeface="Arial" charset="0"/>
              <a:cs typeface="Arial" charset="0"/>
            </a:endParaRPr>
          </a:p>
        </p:txBody>
      </p:sp>
      <p:pic>
        <p:nvPicPr>
          <p:cNvPr id="6" name="pasted-image.pdf"/>
          <p:cNvPicPr/>
          <p:nvPr/>
        </p:nvPicPr>
        <p:blipFill>
          <a:blip r:embed="rId3">
            <a:extLst/>
          </a:blip>
          <a:stretch>
            <a:fillRect/>
          </a:stretch>
        </p:blipFill>
        <p:spPr>
          <a:xfrm>
            <a:off x="114300" y="1023717"/>
            <a:ext cx="8767233" cy="2082801"/>
          </a:xfrm>
          <a:prstGeom prst="rect">
            <a:avLst/>
          </a:prstGeom>
          <a:ln w="12700">
            <a:miter lim="400000"/>
          </a:ln>
        </p:spPr>
      </p:pic>
      <p:sp>
        <p:nvSpPr>
          <p:cNvPr id="7" name="Shape 189"/>
          <p:cNvSpPr/>
          <p:nvPr/>
        </p:nvSpPr>
        <p:spPr>
          <a:xfrm>
            <a:off x="3746222" y="737217"/>
            <a:ext cx="1562527" cy="24622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0" tIns="0" rIns="0" bIns="0">
            <a:spAutoFit/>
          </a:bodyPr>
          <a:lstStyle>
            <a:lvl1pPr>
              <a:defRPr>
                <a:solidFill>
                  <a:srgbClr val="0433FF"/>
                </a:solidFill>
              </a:defRPr>
            </a:lvl1pPr>
          </a:lstStyle>
          <a:p>
            <a:pPr defTabSz="457200" fontAlgn="auto">
              <a:spcBef>
                <a:spcPts val="0"/>
              </a:spcBef>
              <a:spcAft>
                <a:spcPts val="0"/>
              </a:spcAft>
              <a:defRPr sz="1800">
                <a:solidFill>
                  <a:srgbClr val="000000"/>
                </a:solidFill>
              </a:defRPr>
            </a:pPr>
            <a:r>
              <a:rPr sz="1600" kern="0">
                <a:solidFill>
                  <a:srgbClr val="FFFFFF"/>
                </a:solidFill>
                <a:latin typeface="Arial"/>
                <a:ea typeface="Arial"/>
                <a:cs typeface="Arial"/>
                <a:sym typeface="Arial"/>
              </a:rPr>
              <a:t>Significance Map</a:t>
            </a:r>
          </a:p>
        </p:txBody>
      </p:sp>
      <p:sp>
        <p:nvSpPr>
          <p:cNvPr id="8" name="Shape 192"/>
          <p:cNvSpPr/>
          <p:nvPr/>
        </p:nvSpPr>
        <p:spPr>
          <a:xfrm>
            <a:off x="3007439" y="4239787"/>
            <a:ext cx="5070256" cy="33855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i="1">
                <a:solidFill>
                  <a:srgbClr val="0433FF"/>
                </a:solidFill>
              </a:defRPr>
            </a:lvl1pPr>
          </a:lstStyle>
          <a:p>
            <a:pPr defTabSz="457200" fontAlgn="auto">
              <a:spcBef>
                <a:spcPts val="0"/>
              </a:spcBef>
              <a:spcAft>
                <a:spcPts val="0"/>
              </a:spcAft>
              <a:defRPr sz="1800" i="0">
                <a:solidFill>
                  <a:srgbClr val="000000"/>
                </a:solidFill>
              </a:defRPr>
            </a:pPr>
            <a:r>
              <a:rPr sz="1600" kern="0" dirty="0">
                <a:solidFill>
                  <a:srgbClr val="FFFFFF"/>
                </a:solidFill>
                <a:latin typeface="Arial"/>
                <a:ea typeface="Arial"/>
                <a:cs typeface="Arial"/>
                <a:sym typeface="Arial"/>
              </a:rPr>
              <a:t>Fermi-LAT &gt;50 GeV Count Map (adaptively smoothed)</a:t>
            </a:r>
          </a:p>
        </p:txBody>
      </p:sp>
      <p:sp>
        <p:nvSpPr>
          <p:cNvPr id="9" name="Shape 193"/>
          <p:cNvSpPr/>
          <p:nvPr/>
        </p:nvSpPr>
        <p:spPr>
          <a:xfrm>
            <a:off x="3561871" y="2405362"/>
            <a:ext cx="4455467" cy="36933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wrap="none" lIns="45719" rIns="45719">
            <a:spAutoFit/>
          </a:bodyPr>
          <a:lstStyle>
            <a:lvl1pPr>
              <a:defRPr sz="1200"/>
            </a:lvl1pPr>
          </a:lstStyle>
          <a:p>
            <a:pPr defTabSz="457200" fontAlgn="auto">
              <a:spcBef>
                <a:spcPts val="0"/>
              </a:spcBef>
              <a:spcAft>
                <a:spcPts val="0"/>
              </a:spcAft>
              <a:defRPr sz="1800"/>
            </a:pPr>
            <a:r>
              <a:rPr kern="0" dirty="0">
                <a:solidFill>
                  <a:srgbClr val="FFFFFF"/>
                </a:solidFill>
                <a:latin typeface="Arial"/>
                <a:ea typeface="Arial"/>
                <a:cs typeface="Arial"/>
                <a:sym typeface="Arial"/>
              </a:rPr>
              <a:t>Aharonian et al. 2006, Carrigan et al. 2013</a:t>
            </a:r>
          </a:p>
        </p:txBody>
      </p:sp>
      <p:cxnSp>
        <p:nvCxnSpPr>
          <p:cNvPr id="10" name="Straight Connector 9"/>
          <p:cNvCxnSpPr/>
          <p:nvPr/>
        </p:nvCxnSpPr>
        <p:spPr>
          <a:xfrm rot="5400000">
            <a:off x="719672" y="3632197"/>
            <a:ext cx="1159933" cy="8475"/>
          </a:xfrm>
          <a:prstGeom prst="line">
            <a:avLst/>
          </a:prstGeom>
          <a:noFill/>
          <a:ln w="6350" cap="flat" cmpd="sng" algn="ctr">
            <a:solidFill>
              <a:srgbClr val="FFFF00"/>
            </a:solidFill>
            <a:prstDash val="sysDash"/>
            <a:bevel/>
            <a:headEnd type="none" w="med" len="med"/>
            <a:tailEnd type="none" w="med" len="med"/>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1" name="Straight Connector 10"/>
          <p:cNvCxnSpPr/>
          <p:nvPr/>
        </p:nvCxnSpPr>
        <p:spPr>
          <a:xfrm rot="5400000">
            <a:off x="7907871" y="3649129"/>
            <a:ext cx="1159933" cy="8475"/>
          </a:xfrm>
          <a:prstGeom prst="line">
            <a:avLst/>
          </a:prstGeom>
          <a:noFill/>
          <a:ln w="6350" cap="flat" cmpd="sng" algn="ctr">
            <a:solidFill>
              <a:srgbClr val="FFFF00"/>
            </a:solidFill>
            <a:prstDash val="sysDash"/>
            <a:bevel/>
            <a:headEnd type="none" w="med" len="med"/>
            <a:tailEnd type="none" w="med" len="med"/>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2" name="Rectangle 11"/>
          <p:cNvSpPr/>
          <p:nvPr/>
        </p:nvSpPr>
        <p:spPr>
          <a:xfrm>
            <a:off x="6223453" y="6283868"/>
            <a:ext cx="2816922" cy="369332"/>
          </a:xfrm>
          <a:prstGeom prst="rect">
            <a:avLst/>
          </a:prstGeom>
        </p:spPr>
        <p:txBody>
          <a:bodyPr wrap="none">
            <a:spAutoFit/>
          </a:bodyPr>
          <a:lstStyle/>
          <a:p>
            <a:pPr lvl="0">
              <a:defRPr sz="1800" b="0"/>
            </a:pPr>
            <a:r>
              <a:rPr lang="en-US" dirty="0" smtClean="0">
                <a:latin typeface="Times New Roman"/>
                <a:cs typeface="Times New Roman"/>
              </a:rPr>
              <a:t>Total: 103 sources at |</a:t>
            </a:r>
            <a:r>
              <a:rPr lang="en-US" dirty="0" err="1" smtClean="0">
                <a:latin typeface="Times New Roman"/>
                <a:cs typeface="Times New Roman"/>
              </a:rPr>
              <a:t>b</a:t>
            </a:r>
            <a:r>
              <a:rPr lang="en-US" dirty="0" smtClean="0">
                <a:latin typeface="Times New Roman"/>
                <a:cs typeface="Times New Roman"/>
              </a:rPr>
              <a:t>|&lt;10°</a:t>
            </a:r>
            <a:endParaRPr lang="en-US" dirty="0">
              <a:latin typeface="Times New Roman"/>
              <a:cs typeface="Times New Roman"/>
            </a:endParaRPr>
          </a:p>
        </p:txBody>
      </p:sp>
      <p:sp>
        <p:nvSpPr>
          <p:cNvPr id="13" name="Rectangle 12"/>
          <p:cNvSpPr/>
          <p:nvPr/>
        </p:nvSpPr>
        <p:spPr>
          <a:xfrm>
            <a:off x="1016011" y="3180524"/>
            <a:ext cx="7933267" cy="933589"/>
          </a:xfrm>
          <a:prstGeom prst="rect">
            <a:avLst/>
          </a:prstGeom>
        </p:spPr>
        <p:txBody>
          <a:bodyPr wrap="square">
            <a:spAutoFit/>
          </a:bodyPr>
          <a:lstStyle/>
          <a:p>
            <a:pPr marL="209169" lvl="0" indent="-209169" defTabSz="557784">
              <a:spcBef>
                <a:spcPts val="200"/>
              </a:spcBef>
              <a:spcAft>
                <a:spcPts val="600"/>
              </a:spcAft>
              <a:buFont typeface="Wingdings" charset="2"/>
              <a:buChar char="²"/>
              <a:defRPr sz="1800" b="0"/>
            </a:pPr>
            <a:r>
              <a:rPr lang="en-US" sz="1600" dirty="0" smtClean="0">
                <a:latin typeface="Times New Roman"/>
                <a:cs typeface="Times New Roman"/>
              </a:rPr>
              <a:t>H.E.S.S. detects 69 sources reaching a sensitivity of ~2% of the &gt;1 </a:t>
            </a:r>
            <a:r>
              <a:rPr lang="en-US" sz="1600" dirty="0" err="1" smtClean="0">
                <a:latin typeface="Times New Roman"/>
                <a:cs typeface="Times New Roman"/>
              </a:rPr>
              <a:t>TeV</a:t>
            </a:r>
            <a:r>
              <a:rPr lang="en-US" sz="1600" dirty="0" smtClean="0">
                <a:latin typeface="Times New Roman"/>
                <a:cs typeface="Times New Roman"/>
              </a:rPr>
              <a:t> Crab Nebula flux</a:t>
            </a:r>
          </a:p>
          <a:p>
            <a:pPr marL="209169" lvl="0" indent="-209169" defTabSz="557784">
              <a:spcBef>
                <a:spcPts val="200"/>
              </a:spcBef>
              <a:spcAft>
                <a:spcPts val="600"/>
              </a:spcAft>
              <a:buFont typeface="Wingdings" charset="2"/>
              <a:buChar char="²"/>
              <a:defRPr sz="1800" b="0"/>
            </a:pPr>
            <a:r>
              <a:rPr lang="en-US" sz="1600" dirty="0" smtClean="0">
                <a:latin typeface="Times New Roman"/>
                <a:cs typeface="Times New Roman"/>
              </a:rPr>
              <a:t>LAT detects 36 sources (in 2FHL) in the same region reaching an average sensitivity of 3-4% of the Crab Nebula flux</a:t>
            </a:r>
            <a:endParaRPr lang="en-US" sz="1600" dirty="0">
              <a:latin typeface="Times New Roman"/>
              <a:cs typeface="Times New Roman"/>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EarthOrbit.jpg"/>
          <p:cNvPicPr>
            <a:picLocks noChangeAspect="1"/>
          </p:cNvPicPr>
          <p:nvPr/>
        </p:nvPicPr>
        <p:blipFill>
          <a:blip r:embed="rId3"/>
          <a:stretch>
            <a:fillRect/>
          </a:stretch>
        </p:blipFill>
        <p:spPr>
          <a:xfrm>
            <a:off x="1876945" y="1643104"/>
            <a:ext cx="1634606" cy="1225490"/>
          </a:xfrm>
          <a:prstGeom prst="rect">
            <a:avLst/>
          </a:prstGeom>
        </p:spPr>
      </p:pic>
      <p:pic>
        <p:nvPicPr>
          <p:cNvPr id="13" name="Picture 12" descr="interstellar_1_top.jpg"/>
          <p:cNvPicPr>
            <a:picLocks noChangeAspect="1"/>
          </p:cNvPicPr>
          <p:nvPr/>
        </p:nvPicPr>
        <p:blipFill>
          <a:blip r:embed="rId4"/>
          <a:stretch>
            <a:fillRect/>
          </a:stretch>
        </p:blipFill>
        <p:spPr>
          <a:xfrm>
            <a:off x="2412991" y="2793996"/>
            <a:ext cx="2391949" cy="1308098"/>
          </a:xfrm>
          <a:prstGeom prst="rect">
            <a:avLst/>
          </a:prstGeom>
        </p:spPr>
      </p:pic>
      <p:pic>
        <p:nvPicPr>
          <p:cNvPr id="40" name="Picture 39" descr="DetailWF4.gif"/>
          <p:cNvPicPr>
            <a:picLocks noChangeAspect="1"/>
          </p:cNvPicPr>
          <p:nvPr/>
        </p:nvPicPr>
        <p:blipFill>
          <a:blip r:embed="rId5"/>
          <a:stretch>
            <a:fillRect/>
          </a:stretch>
        </p:blipFill>
        <p:spPr>
          <a:xfrm rot="16200000">
            <a:off x="7067209" y="2575645"/>
            <a:ext cx="2463799" cy="1622040"/>
          </a:xfrm>
          <a:prstGeom prst="rect">
            <a:avLst/>
          </a:prstGeom>
        </p:spPr>
      </p:pic>
      <p:pic>
        <p:nvPicPr>
          <p:cNvPr id="37" name="Picture 36" descr="hubblea.jpg"/>
          <p:cNvPicPr>
            <a:picLocks noChangeAspect="1"/>
          </p:cNvPicPr>
          <p:nvPr/>
        </p:nvPicPr>
        <p:blipFill>
          <a:blip r:embed="rId6"/>
          <a:stretch>
            <a:fillRect/>
          </a:stretch>
        </p:blipFill>
        <p:spPr>
          <a:xfrm>
            <a:off x="6461818" y="630774"/>
            <a:ext cx="1962509" cy="1444625"/>
          </a:xfrm>
          <a:prstGeom prst="rect">
            <a:avLst/>
          </a:prstGeom>
        </p:spPr>
      </p:pic>
      <p:pic>
        <p:nvPicPr>
          <p:cNvPr id="33" name="Picture 32" descr="236084main_MilkyWay-full-annotated.jpg"/>
          <p:cNvPicPr>
            <a:picLocks noChangeAspect="1"/>
          </p:cNvPicPr>
          <p:nvPr/>
        </p:nvPicPr>
        <p:blipFill>
          <a:blip r:embed="rId7"/>
          <a:stretch>
            <a:fillRect/>
          </a:stretch>
        </p:blipFill>
        <p:spPr>
          <a:xfrm>
            <a:off x="5731928" y="1843616"/>
            <a:ext cx="1397000" cy="1397000"/>
          </a:xfrm>
          <a:prstGeom prst="rect">
            <a:avLst/>
          </a:prstGeom>
        </p:spPr>
      </p:pic>
      <p:sp>
        <p:nvSpPr>
          <p:cNvPr id="2" name="Title 1"/>
          <p:cNvSpPr>
            <a:spLocks noGrp="1"/>
          </p:cNvSpPr>
          <p:nvPr>
            <p:ph type="title"/>
          </p:nvPr>
        </p:nvSpPr>
        <p:spPr/>
        <p:txBody>
          <a:bodyPr/>
          <a:lstStyle/>
          <a:p>
            <a:r>
              <a:rPr lang="en-US" dirty="0" smtClean="0"/>
              <a:t>Cosmic Scales</a:t>
            </a:r>
            <a:endParaRPr lang="en-US" dirty="0"/>
          </a:p>
        </p:txBody>
      </p:sp>
      <p:graphicFrame>
        <p:nvGraphicFramePr>
          <p:cNvPr id="8" name="Content Placeholder 7"/>
          <p:cNvGraphicFramePr>
            <a:graphicFrameLocks noGrp="1"/>
          </p:cNvGraphicFramePr>
          <p:nvPr>
            <p:ph sz="half" idx="2"/>
          </p:nvPr>
        </p:nvGraphicFramePr>
        <p:xfrm>
          <a:off x="302678" y="4652433"/>
          <a:ext cx="8468789" cy="792480"/>
        </p:xfrm>
        <a:graphic>
          <a:graphicData uri="http://schemas.openxmlformats.org/drawingml/2006/table">
            <a:tbl>
              <a:tblPr firstRow="1" bandRow="1">
                <a:tableStyleId>{073A0DAA-6AF3-43AB-8588-CEC1D06C72B9}</a:tableStyleId>
              </a:tblPr>
              <a:tblGrid>
                <a:gridCol w="403041"/>
                <a:gridCol w="366848"/>
                <a:gridCol w="384945"/>
                <a:gridCol w="384945"/>
                <a:gridCol w="384945"/>
                <a:gridCol w="384945"/>
                <a:gridCol w="384945"/>
                <a:gridCol w="384945"/>
                <a:gridCol w="384945"/>
                <a:gridCol w="384945"/>
                <a:gridCol w="384945"/>
                <a:gridCol w="384945"/>
                <a:gridCol w="384945"/>
                <a:gridCol w="384945"/>
                <a:gridCol w="384945"/>
                <a:gridCol w="384945"/>
                <a:gridCol w="384945"/>
                <a:gridCol w="384945"/>
                <a:gridCol w="384945"/>
                <a:gridCol w="384945"/>
                <a:gridCol w="384945"/>
                <a:gridCol w="384945"/>
              </a:tblGrid>
              <a:tr h="330200">
                <a:tc>
                  <a:txBody>
                    <a:bodyPr/>
                    <a:lstStyle/>
                    <a:p>
                      <a:pPr algn="ctr"/>
                      <a:r>
                        <a:rPr lang="en-US" sz="800" baseline="0" dirty="0" smtClean="0">
                          <a:solidFill>
                            <a:srgbClr val="FFFFFF"/>
                          </a:solidFill>
                          <a:latin typeface="Helvetica"/>
                          <a:cs typeface="Helvetica"/>
                        </a:rPr>
                        <a:t>parsec</a:t>
                      </a:r>
                      <a:endParaRPr lang="en-US" sz="800" b="0" i="0" baseline="30000" dirty="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algn="ct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-10</a:t>
                      </a: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-9</a:t>
                      </a:r>
                    </a:p>
                    <a:p>
                      <a:pPr algn="ctr"/>
                      <a:endParaRPr lang="en-US" sz="800" baseline="3000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-8</a:t>
                      </a:r>
                    </a:p>
                    <a:p>
                      <a:pPr algn="ctr"/>
                      <a:endParaRPr lang="en-US" sz="800" baseline="3000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-7</a:t>
                      </a:r>
                    </a:p>
                    <a:p>
                      <a:pPr algn="ctr"/>
                      <a:endParaRPr lang="en-US" sz="800" baseline="3000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-6</a:t>
                      </a:r>
                    </a:p>
                    <a:p>
                      <a:pPr algn="ctr"/>
                      <a:endParaRPr lang="en-US" sz="800" baseline="3000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-5</a:t>
                      </a:r>
                    </a:p>
                    <a:p>
                      <a:pPr algn="ctr"/>
                      <a:endParaRPr lang="en-US" sz="800" baseline="30000" dirty="0" smtClean="0">
                        <a:solidFill>
                          <a:srgbClr val="FFFFFF"/>
                        </a:solidFill>
                        <a:latin typeface="Helvetica"/>
                        <a:cs typeface="Helvetica"/>
                      </a:endParaRPr>
                    </a:p>
                  </a:txBody>
                  <a:tcPr marL="0" marR="0">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-4</a:t>
                      </a:r>
                    </a:p>
                    <a:p>
                      <a:pPr algn="ctr"/>
                      <a:endParaRPr lang="en-US" sz="800" baseline="30000" dirty="0" smtClean="0">
                        <a:solidFill>
                          <a:srgbClr val="FFFFFF"/>
                        </a:solidFill>
                        <a:latin typeface="Helvetica"/>
                        <a:cs typeface="Helvetica"/>
                      </a:endParaRPr>
                    </a:p>
                  </a:txBody>
                  <a:tcPr marL="0" marR="0">
                    <a:lnL w="12700" cap="flat" cmpd="sng" algn="ctr">
                      <a:solidFill>
                        <a:srgbClr val="FFFFFF"/>
                      </a:solidFill>
                      <a:prstDash val="solid"/>
                      <a:round/>
                      <a:headEnd type="none" w="med" len="med"/>
                      <a:tailEnd type="none" w="med" len="med"/>
                    </a:lnL>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-3</a:t>
                      </a:r>
                    </a:p>
                    <a:p>
                      <a:pPr algn="ctr"/>
                      <a:endParaRPr lang="en-US" sz="800" baseline="3000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-2</a:t>
                      </a:r>
                    </a:p>
                    <a:p>
                      <a:pPr algn="ctr"/>
                      <a:endParaRPr lang="en-US" sz="800" baseline="3000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-1</a:t>
                      </a:r>
                    </a:p>
                    <a:p>
                      <a:pPr algn="ctr"/>
                      <a:endParaRPr lang="en-US" sz="800" baseline="3000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0</a:t>
                      </a:r>
                    </a:p>
                    <a:p>
                      <a:pPr algn="ctr"/>
                      <a:endParaRPr lang="en-US" sz="800" baseline="3000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1</a:t>
                      </a:r>
                    </a:p>
                    <a:p>
                      <a:pPr algn="ctr"/>
                      <a:endParaRPr lang="en-US" sz="800" baseline="3000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2</a:t>
                      </a:r>
                    </a:p>
                    <a:p>
                      <a:pPr algn="ctr"/>
                      <a:endParaRPr lang="en-US" sz="800" baseline="3000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3</a:t>
                      </a:r>
                    </a:p>
                    <a:p>
                      <a:pPr algn="ctr"/>
                      <a:endParaRPr lang="en-US" sz="800" baseline="3000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4</a:t>
                      </a:r>
                    </a:p>
                    <a:p>
                      <a:pPr algn="ctr"/>
                      <a:endParaRPr lang="en-US" sz="800" baseline="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5</a:t>
                      </a:r>
                    </a:p>
                    <a:p>
                      <a:pPr algn="ctr"/>
                      <a:endParaRPr lang="en-US" sz="800" baseline="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6</a:t>
                      </a:r>
                    </a:p>
                    <a:p>
                      <a:pPr algn="ctr"/>
                      <a:endParaRPr lang="en-US" sz="800" baseline="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7</a:t>
                      </a:r>
                    </a:p>
                    <a:p>
                      <a:pPr algn="ctr"/>
                      <a:endParaRPr lang="en-US" sz="800" baseline="3000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8</a:t>
                      </a:r>
                    </a:p>
                    <a:p>
                      <a:pPr algn="ctr"/>
                      <a:endParaRPr lang="en-US" sz="800" baseline="3000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9</a:t>
                      </a:r>
                    </a:p>
                    <a:p>
                      <a:pPr algn="ctr"/>
                      <a:endParaRPr lang="en-US" sz="800" baseline="3000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rgbClr val="FFFFFF"/>
                          </a:solidFill>
                          <a:latin typeface="Helvetica"/>
                          <a:cs typeface="Helvetica"/>
                        </a:rPr>
                        <a:t>10</a:t>
                      </a:r>
                      <a:r>
                        <a:rPr lang="en-US" sz="800" baseline="30000" dirty="0" smtClean="0">
                          <a:solidFill>
                            <a:srgbClr val="FFFFFF"/>
                          </a:solidFill>
                          <a:latin typeface="Helvetica"/>
                          <a:cs typeface="Helvetica"/>
                        </a:rPr>
                        <a:t>10</a:t>
                      </a:r>
                    </a:p>
                    <a:p>
                      <a:pPr algn="ctr"/>
                      <a:endParaRPr lang="en-US" sz="800" baseline="30000" dirty="0" smtClean="0">
                        <a:solidFill>
                          <a:srgbClr val="FFFFFF"/>
                        </a:solidFill>
                        <a:latin typeface="Helvetica"/>
                        <a:cs typeface="Helvetica"/>
                      </a:endParaRPr>
                    </a:p>
                  </a:txBody>
                  <a:tcPr marL="0" marR="0">
                    <a:lnB w="12700" cap="flat" cmpd="sng" algn="ctr">
                      <a:solidFill>
                        <a:srgbClr val="FFFFFF"/>
                      </a:solidFill>
                      <a:prstDash val="solid"/>
                      <a:round/>
                      <a:headEnd type="none" w="med" len="med"/>
                      <a:tailEnd type="none" w="med" len="med"/>
                    </a:lnB>
                    <a:solidFill>
                      <a:schemeClr val="tx1">
                        <a:lumMod val="85000"/>
                        <a:lumOff val="15000"/>
                      </a:schemeClr>
                    </a:solidFill>
                  </a:tcPr>
                </a:tc>
              </a:tr>
              <a:tr h="330200">
                <a:tc>
                  <a:txBody>
                    <a:bodyPr/>
                    <a:lstStyle/>
                    <a:p>
                      <a:pPr algn="ctr"/>
                      <a:endParaRPr lang="en-US" sz="800" b="0" i="0" baseline="30000" dirty="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baseline="0" dirty="0" smtClean="0">
                          <a:solidFill>
                            <a:srgbClr val="FFFFFF"/>
                          </a:solidFill>
                          <a:latin typeface="Helvetica"/>
                          <a:cs typeface="Helvetica"/>
                        </a:rPr>
                        <a:t>3 000 km</a:t>
                      </a:r>
                    </a:p>
                    <a:p>
                      <a:pPr algn="ctr"/>
                      <a:endParaRPr lang="en-US" sz="800" b="0" i="0" baseline="0" dirty="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baseline="0" dirty="0" smtClean="0">
                          <a:solidFill>
                            <a:srgbClr val="FFFFFF"/>
                          </a:solidFill>
                          <a:latin typeface="Helvetica"/>
                          <a:cs typeface="Helvetica"/>
                        </a:rPr>
                        <a:t>30 000 km</a:t>
                      </a:r>
                    </a:p>
                    <a:p>
                      <a:pPr algn="ct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baseline="0" dirty="0" smtClean="0">
                          <a:solidFill>
                            <a:srgbClr val="FFFFFF"/>
                          </a:solidFill>
                          <a:latin typeface="Helvetica"/>
                          <a:cs typeface="Helvetica"/>
                        </a:rPr>
                        <a:t>300 000 km</a:t>
                      </a:r>
                    </a:p>
                    <a:p>
                      <a:pPr algn="ct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baseline="0" dirty="0" smtClean="0">
                          <a:solidFill>
                            <a:srgbClr val="FFFFFF"/>
                          </a:solidFill>
                          <a:latin typeface="Helvetica"/>
                          <a:cs typeface="Helvetica"/>
                        </a:rPr>
                        <a:t>3✕</a:t>
                      </a:r>
                      <a:r>
                        <a:rPr lang="en-US" sz="800" kern="1200" baseline="0" dirty="0" smtClean="0">
                          <a:solidFill>
                            <a:srgbClr val="FFFFFF"/>
                          </a:solidFill>
                          <a:latin typeface="Helvetica"/>
                          <a:cs typeface="Helvetica"/>
                        </a:rPr>
                        <a:t>10</a:t>
                      </a:r>
                      <a:r>
                        <a:rPr lang="en-US" sz="800" kern="1200" baseline="30000" dirty="0" smtClean="0">
                          <a:solidFill>
                            <a:srgbClr val="FFFFFF"/>
                          </a:solidFill>
                          <a:latin typeface="Helvetica"/>
                          <a:cs typeface="Helvetica"/>
                        </a:rPr>
                        <a:t>6</a:t>
                      </a:r>
                      <a:r>
                        <a:rPr lang="en-US" sz="800" baseline="0" dirty="0" smtClean="0">
                          <a:solidFill>
                            <a:srgbClr val="FFFFFF"/>
                          </a:solidFill>
                          <a:latin typeface="Helvetica"/>
                          <a:cs typeface="Helvetica"/>
                        </a:rPr>
                        <a:t> km</a:t>
                      </a:r>
                    </a:p>
                    <a:p>
                      <a:pPr algn="ct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baseline="0" dirty="0" smtClean="0">
                          <a:solidFill>
                            <a:srgbClr val="FFFFFF"/>
                          </a:solidFill>
                          <a:latin typeface="Helvetica"/>
                          <a:cs typeface="Helvetica"/>
                        </a:rPr>
                        <a:t>3✕</a:t>
                      </a:r>
                      <a:r>
                        <a:rPr lang="en-US" sz="800" kern="1200" baseline="0" dirty="0" smtClean="0">
                          <a:solidFill>
                            <a:srgbClr val="FFFFFF"/>
                          </a:solidFill>
                          <a:latin typeface="Helvetica"/>
                          <a:cs typeface="Helvetica"/>
                        </a:rPr>
                        <a:t>10</a:t>
                      </a:r>
                      <a:r>
                        <a:rPr lang="en-US" sz="800" kern="1200" baseline="30000" dirty="0" smtClean="0">
                          <a:solidFill>
                            <a:srgbClr val="FFFFFF"/>
                          </a:solidFill>
                          <a:latin typeface="Helvetica"/>
                          <a:cs typeface="Helvetica"/>
                        </a:rPr>
                        <a:t>7</a:t>
                      </a:r>
                      <a:r>
                        <a:rPr lang="en-US" sz="800" baseline="0" dirty="0" smtClean="0">
                          <a:solidFill>
                            <a:srgbClr val="FFFFFF"/>
                          </a:solidFill>
                          <a:latin typeface="Helvetica"/>
                          <a:cs typeface="Helvetica"/>
                        </a:rPr>
                        <a:t> km</a:t>
                      </a:r>
                    </a:p>
                    <a:p>
                      <a:pPr algn="ct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baseline="0" dirty="0" smtClean="0">
                          <a:solidFill>
                            <a:srgbClr val="FFFFFF"/>
                          </a:solidFill>
                          <a:latin typeface="Helvetica"/>
                          <a:cs typeface="Helvetica"/>
                        </a:rPr>
                        <a:t>2</a:t>
                      </a:r>
                    </a:p>
                    <a:p>
                      <a:pPr marL="0" marR="0" indent="0" algn="ctr" defTabSz="457200" rtl="0" eaLnBrk="1" fontAlgn="auto" latinLnBrk="0" hangingPunct="1">
                        <a:lnSpc>
                          <a:spcPct val="100000"/>
                        </a:lnSpc>
                        <a:spcBef>
                          <a:spcPts val="0"/>
                        </a:spcBef>
                        <a:spcAft>
                          <a:spcPts val="0"/>
                        </a:spcAft>
                        <a:buClrTx/>
                        <a:buSzTx/>
                        <a:buFontTx/>
                        <a:buNone/>
                        <a:tabLst/>
                        <a:defRPr/>
                      </a:pPr>
                      <a:r>
                        <a:rPr lang="en-US" sz="800" baseline="0" dirty="0" smtClean="0">
                          <a:solidFill>
                            <a:srgbClr val="FFFFFF"/>
                          </a:solidFill>
                          <a:latin typeface="Helvetica"/>
                          <a:cs typeface="Helvetica"/>
                        </a:rPr>
                        <a:t>AU</a:t>
                      </a:r>
                    </a:p>
                    <a:p>
                      <a:pPr algn="ct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baseline="0" dirty="0" smtClean="0">
                          <a:solidFill>
                            <a:srgbClr val="FFFFFF"/>
                          </a:solidFill>
                          <a:latin typeface="Helvetica"/>
                          <a:cs typeface="Helvetica"/>
                        </a:rPr>
                        <a:t>20</a:t>
                      </a:r>
                    </a:p>
                    <a:p>
                      <a:pPr marL="0" marR="0" indent="0" algn="ctr" defTabSz="457200" rtl="0" eaLnBrk="1" fontAlgn="auto" latinLnBrk="0" hangingPunct="1">
                        <a:lnSpc>
                          <a:spcPct val="100000"/>
                        </a:lnSpc>
                        <a:spcBef>
                          <a:spcPts val="0"/>
                        </a:spcBef>
                        <a:spcAft>
                          <a:spcPts val="0"/>
                        </a:spcAft>
                        <a:buClrTx/>
                        <a:buSzTx/>
                        <a:buFontTx/>
                        <a:buNone/>
                        <a:tabLst/>
                        <a:defRPr/>
                      </a:pPr>
                      <a:r>
                        <a:rPr lang="en-US" sz="800" baseline="0" dirty="0" smtClean="0">
                          <a:solidFill>
                            <a:srgbClr val="FFFFFF"/>
                          </a:solidFill>
                          <a:latin typeface="Helvetica"/>
                          <a:cs typeface="Helvetica"/>
                        </a:rPr>
                        <a:t>AU</a:t>
                      </a:r>
                    </a:p>
                    <a:p>
                      <a:pPr algn="ct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baseline="0" dirty="0" smtClean="0">
                          <a:solidFill>
                            <a:srgbClr val="FFFFFF"/>
                          </a:solidFill>
                          <a:latin typeface="Helvetica"/>
                          <a:cs typeface="Helvetica"/>
                        </a:rPr>
                        <a:t>200</a:t>
                      </a:r>
                    </a:p>
                    <a:p>
                      <a:pPr marL="0" marR="0" indent="0" algn="ctr" defTabSz="457200" rtl="0" eaLnBrk="1" fontAlgn="auto" latinLnBrk="0" hangingPunct="1">
                        <a:lnSpc>
                          <a:spcPct val="100000"/>
                        </a:lnSpc>
                        <a:spcBef>
                          <a:spcPts val="0"/>
                        </a:spcBef>
                        <a:spcAft>
                          <a:spcPts val="0"/>
                        </a:spcAft>
                        <a:buClrTx/>
                        <a:buSzTx/>
                        <a:buFontTx/>
                        <a:buNone/>
                        <a:tabLst/>
                        <a:defRPr/>
                      </a:pPr>
                      <a:r>
                        <a:rPr lang="en-US" sz="800" baseline="0" dirty="0" smtClean="0">
                          <a:solidFill>
                            <a:srgbClr val="FFFFFF"/>
                          </a:solidFill>
                          <a:latin typeface="Helvetica"/>
                          <a:cs typeface="Helvetica"/>
                        </a:rPr>
                        <a:t>AU</a:t>
                      </a:r>
                    </a:p>
                    <a:p>
                      <a:pPr algn="ct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baseline="0" dirty="0" smtClean="0">
                          <a:solidFill>
                            <a:srgbClr val="FFFFFF"/>
                          </a:solidFill>
                          <a:latin typeface="Helvetica"/>
                          <a:cs typeface="Helvetica"/>
                        </a:rPr>
                        <a:t>2 000</a:t>
                      </a:r>
                    </a:p>
                    <a:p>
                      <a:pPr marL="0" marR="0" indent="0" algn="ctr" defTabSz="457200" rtl="0" eaLnBrk="1" fontAlgn="auto" latinLnBrk="0" hangingPunct="1">
                        <a:lnSpc>
                          <a:spcPct val="100000"/>
                        </a:lnSpc>
                        <a:spcBef>
                          <a:spcPts val="0"/>
                        </a:spcBef>
                        <a:spcAft>
                          <a:spcPts val="0"/>
                        </a:spcAft>
                        <a:buClrTx/>
                        <a:buSzTx/>
                        <a:buFontTx/>
                        <a:buNone/>
                        <a:tabLst/>
                        <a:defRPr/>
                      </a:pPr>
                      <a:r>
                        <a:rPr lang="en-US" sz="800" baseline="0" dirty="0" smtClean="0">
                          <a:solidFill>
                            <a:srgbClr val="FFFFFF"/>
                          </a:solidFill>
                          <a:latin typeface="Helvetica"/>
                          <a:cs typeface="Helvetica"/>
                        </a:rPr>
                        <a:t>AU</a:t>
                      </a:r>
                    </a:p>
                    <a:p>
                      <a:pPr algn="ct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baseline="0" dirty="0" smtClean="0">
                          <a:solidFill>
                            <a:srgbClr val="FFFFFF"/>
                          </a:solidFill>
                          <a:latin typeface="Helvetica"/>
                          <a:cs typeface="Helvetica"/>
                        </a:rPr>
                        <a:t>0.1</a:t>
                      </a:r>
                    </a:p>
                    <a:p>
                      <a:pPr marL="0" marR="0" indent="0" algn="ctr" defTabSz="457200" rtl="0" eaLnBrk="1" fontAlgn="auto" latinLnBrk="0" hangingPunct="1">
                        <a:lnSpc>
                          <a:spcPct val="100000"/>
                        </a:lnSpc>
                        <a:spcBef>
                          <a:spcPts val="0"/>
                        </a:spcBef>
                        <a:spcAft>
                          <a:spcPts val="0"/>
                        </a:spcAft>
                        <a:buClrTx/>
                        <a:buSzTx/>
                        <a:buFontTx/>
                        <a:buNone/>
                        <a:tabLst/>
                        <a:defRPr/>
                      </a:pPr>
                      <a:r>
                        <a:rPr lang="en-US" sz="800" baseline="0" dirty="0" smtClean="0">
                          <a:solidFill>
                            <a:srgbClr val="FFFFFF"/>
                          </a:solidFill>
                          <a:latin typeface="Helvetica"/>
                          <a:cs typeface="Helvetica"/>
                        </a:rPr>
                        <a:t>pc</a:t>
                      </a:r>
                    </a:p>
                    <a:p>
                      <a:pPr algn="ct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algn="ctr"/>
                      <a:r>
                        <a:rPr lang="en-US" sz="800" dirty="0" smtClean="0">
                          <a:solidFill>
                            <a:srgbClr val="FFFFFF"/>
                          </a:solidFill>
                          <a:latin typeface="Helvetica"/>
                          <a:cs typeface="Helvetica"/>
                        </a:rPr>
                        <a:t>1</a:t>
                      </a:r>
                      <a:r>
                        <a:rPr lang="en-US" sz="800" baseline="0" dirty="0" smtClean="0">
                          <a:solidFill>
                            <a:srgbClr val="FFFFFF"/>
                          </a:solidFill>
                          <a:latin typeface="Helvetica"/>
                          <a:cs typeface="Helvetica"/>
                        </a:rPr>
                        <a:t> </a:t>
                      </a:r>
                    </a:p>
                    <a:p>
                      <a:pPr algn="ctr"/>
                      <a:r>
                        <a:rPr lang="en-US" sz="800" baseline="0" dirty="0" smtClean="0">
                          <a:solidFill>
                            <a:srgbClr val="FFFFFF"/>
                          </a:solidFill>
                          <a:latin typeface="Helvetica"/>
                          <a:cs typeface="Helvetica"/>
                        </a:rPr>
                        <a:t>pc</a:t>
                      </a:r>
                      <a:endParaRPr lang="en-US" sz="800" dirty="0" smtClean="0">
                        <a:solidFill>
                          <a:srgbClr val="FFFFFF"/>
                        </a:solidFill>
                        <a:latin typeface="Helvetica"/>
                        <a:cs typeface="Helvetica"/>
                      </a:endParaRPr>
                    </a:p>
                    <a:p>
                      <a:pPr algn="ctr"/>
                      <a:endParaRPr lang="en-US" sz="800" b="0" i="0" dirty="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algn="ctr"/>
                      <a:r>
                        <a:rPr lang="en-US" sz="800" baseline="0" dirty="0" smtClean="0">
                          <a:solidFill>
                            <a:srgbClr val="FFFFFF"/>
                          </a:solidFill>
                          <a:latin typeface="Helvetica"/>
                          <a:cs typeface="Helvetica"/>
                        </a:rPr>
                        <a:t>10 </a:t>
                      </a:r>
                    </a:p>
                    <a:p>
                      <a:pPr algn="ctr"/>
                      <a:r>
                        <a:rPr lang="en-US" sz="800" baseline="0" dirty="0" smtClean="0">
                          <a:solidFill>
                            <a:srgbClr val="FFFFFF"/>
                          </a:solidFill>
                          <a:latin typeface="Helvetica"/>
                          <a:cs typeface="Helvetica"/>
                        </a:rPr>
                        <a:t>pc</a:t>
                      </a:r>
                    </a:p>
                    <a:p>
                      <a:pPr algn="ct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algn="ctr"/>
                      <a:r>
                        <a:rPr lang="en-US" sz="800" baseline="0" dirty="0" smtClean="0">
                          <a:solidFill>
                            <a:srgbClr val="FFFFFF"/>
                          </a:solidFill>
                          <a:latin typeface="Helvetica"/>
                          <a:cs typeface="Helvetica"/>
                        </a:rPr>
                        <a:t>100 </a:t>
                      </a:r>
                    </a:p>
                    <a:p>
                      <a:pPr algn="ctr"/>
                      <a:r>
                        <a:rPr lang="en-US" sz="800" baseline="0" dirty="0" smtClean="0">
                          <a:solidFill>
                            <a:srgbClr val="FFFFFF"/>
                          </a:solidFill>
                          <a:latin typeface="Helvetica"/>
                          <a:cs typeface="Helvetica"/>
                        </a:rPr>
                        <a:t>pc</a:t>
                      </a:r>
                    </a:p>
                    <a:p>
                      <a:pPr algn="ct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algn="ctr"/>
                      <a:r>
                        <a:rPr lang="en-US" sz="800" baseline="0" dirty="0" smtClean="0">
                          <a:solidFill>
                            <a:srgbClr val="FFFFFF"/>
                          </a:solidFill>
                          <a:latin typeface="Helvetica"/>
                          <a:cs typeface="Helvetica"/>
                        </a:rPr>
                        <a:t>1 </a:t>
                      </a:r>
                    </a:p>
                    <a:p>
                      <a:pPr algn="ctr"/>
                      <a:r>
                        <a:rPr lang="en-US" sz="800" baseline="0" dirty="0" err="1" smtClean="0">
                          <a:solidFill>
                            <a:srgbClr val="FFFFFF"/>
                          </a:solidFill>
                          <a:latin typeface="Helvetica"/>
                          <a:cs typeface="Helvetica"/>
                        </a:rPr>
                        <a:t>kpc</a:t>
                      </a: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algn="ctr"/>
                      <a:r>
                        <a:rPr lang="en-US" sz="800" baseline="0" dirty="0" smtClean="0">
                          <a:solidFill>
                            <a:srgbClr val="FFFFFF"/>
                          </a:solidFill>
                          <a:latin typeface="Helvetica"/>
                          <a:cs typeface="Helvetica"/>
                        </a:rPr>
                        <a:t>10</a:t>
                      </a:r>
                    </a:p>
                    <a:p>
                      <a:pPr algn="ctr"/>
                      <a:r>
                        <a:rPr lang="en-US" sz="800" baseline="0" dirty="0" err="1" smtClean="0">
                          <a:solidFill>
                            <a:srgbClr val="FFFFFF"/>
                          </a:solidFill>
                          <a:latin typeface="Helvetica"/>
                          <a:cs typeface="Helvetica"/>
                        </a:rPr>
                        <a:t>kpc</a:t>
                      </a: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algn="ctr"/>
                      <a:r>
                        <a:rPr lang="en-US" sz="800" baseline="0" dirty="0" smtClean="0">
                          <a:solidFill>
                            <a:srgbClr val="FFFFFF"/>
                          </a:solidFill>
                          <a:latin typeface="Helvetica"/>
                          <a:cs typeface="Helvetica"/>
                        </a:rPr>
                        <a:t>100 </a:t>
                      </a:r>
                    </a:p>
                    <a:p>
                      <a:pPr algn="ctr"/>
                      <a:r>
                        <a:rPr lang="en-US" sz="800" baseline="0" dirty="0" err="1" smtClean="0">
                          <a:solidFill>
                            <a:srgbClr val="FFFFFF"/>
                          </a:solidFill>
                          <a:latin typeface="Helvetica"/>
                          <a:cs typeface="Helvetica"/>
                        </a:rPr>
                        <a:t>kpc</a:t>
                      </a: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algn="ctr"/>
                      <a:r>
                        <a:rPr lang="en-US" sz="800" baseline="0" dirty="0" smtClean="0">
                          <a:solidFill>
                            <a:srgbClr val="FFFFFF"/>
                          </a:solidFill>
                          <a:latin typeface="Helvetica"/>
                          <a:cs typeface="Helvetica"/>
                        </a:rPr>
                        <a:t>1 </a:t>
                      </a:r>
                    </a:p>
                    <a:p>
                      <a:pPr algn="ctr"/>
                      <a:r>
                        <a:rPr lang="en-US" sz="800" baseline="0" dirty="0" err="1" smtClean="0">
                          <a:solidFill>
                            <a:srgbClr val="FFFFFF"/>
                          </a:solidFill>
                          <a:latin typeface="Helvetica"/>
                          <a:cs typeface="Helvetica"/>
                        </a:rPr>
                        <a:t>Mpc</a:t>
                      </a: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algn="ctr"/>
                      <a:r>
                        <a:rPr lang="en-US" sz="800" baseline="0" dirty="0" smtClean="0">
                          <a:solidFill>
                            <a:srgbClr val="FFFFFF"/>
                          </a:solidFill>
                          <a:latin typeface="Helvetica"/>
                          <a:cs typeface="Helvetica"/>
                        </a:rPr>
                        <a:t>10 </a:t>
                      </a:r>
                    </a:p>
                    <a:p>
                      <a:pPr algn="ctr"/>
                      <a:r>
                        <a:rPr lang="en-US" sz="800" baseline="0" dirty="0" err="1" smtClean="0">
                          <a:solidFill>
                            <a:srgbClr val="FFFFFF"/>
                          </a:solidFill>
                          <a:latin typeface="Helvetica"/>
                          <a:cs typeface="Helvetica"/>
                        </a:rPr>
                        <a:t>Mpc</a:t>
                      </a:r>
                      <a:endParaRPr lang="en-US" sz="800" baseline="0" dirty="0" smtClean="0">
                        <a:solidFill>
                          <a:srgbClr val="FFFFFF"/>
                        </a:solidFill>
                        <a:latin typeface="Helvetica"/>
                        <a:cs typeface="Helvetica"/>
                      </a:endParaRPr>
                    </a:p>
                    <a:p>
                      <a:pPr algn="ct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algn="ctr"/>
                      <a:r>
                        <a:rPr lang="en-US" sz="800" baseline="0" dirty="0" smtClean="0">
                          <a:solidFill>
                            <a:srgbClr val="FFFFFF"/>
                          </a:solidFill>
                          <a:latin typeface="Helvetica"/>
                          <a:cs typeface="Helvetica"/>
                        </a:rPr>
                        <a:t>100 </a:t>
                      </a:r>
                    </a:p>
                    <a:p>
                      <a:pPr algn="ctr"/>
                      <a:r>
                        <a:rPr lang="en-US" sz="800" baseline="0" dirty="0" err="1" smtClean="0">
                          <a:solidFill>
                            <a:srgbClr val="FFFFFF"/>
                          </a:solidFill>
                          <a:latin typeface="Helvetica"/>
                          <a:cs typeface="Helvetica"/>
                        </a:rPr>
                        <a:t>Mpc</a:t>
                      </a:r>
                      <a:endParaRPr lang="en-US" sz="800" baseline="0" dirty="0" smtClean="0">
                        <a:solidFill>
                          <a:srgbClr val="FFFFFF"/>
                        </a:solidFill>
                        <a:latin typeface="Helvetica"/>
                        <a:cs typeface="Helvetica"/>
                      </a:endParaRPr>
                    </a:p>
                    <a:p>
                      <a:pPr algn="ct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algn="ctr"/>
                      <a:r>
                        <a:rPr lang="en-US" sz="800" baseline="0" dirty="0" smtClean="0">
                          <a:solidFill>
                            <a:srgbClr val="FFFFFF"/>
                          </a:solidFill>
                          <a:latin typeface="Helvetica"/>
                          <a:cs typeface="Helvetica"/>
                        </a:rPr>
                        <a:t>1</a:t>
                      </a:r>
                    </a:p>
                    <a:p>
                      <a:pPr algn="ctr"/>
                      <a:r>
                        <a:rPr lang="en-US" sz="800" baseline="0" dirty="0" err="1" smtClean="0">
                          <a:solidFill>
                            <a:srgbClr val="FFFFFF"/>
                          </a:solidFill>
                          <a:latin typeface="Helvetica"/>
                          <a:cs typeface="Helvetica"/>
                        </a:rPr>
                        <a:t>Gpc</a:t>
                      </a:r>
                      <a:endParaRPr lang="en-US" sz="800" baseline="0" dirty="0" smtClean="0">
                        <a:solidFill>
                          <a:srgbClr val="FFFFFF"/>
                        </a:solidFill>
                        <a:latin typeface="Helvetica"/>
                        <a:cs typeface="Helvetica"/>
                      </a:endParaRPr>
                    </a:p>
                    <a:p>
                      <a:pPr algn="ct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c>
                  <a:txBody>
                    <a:bodyPr/>
                    <a:lstStyle/>
                    <a:p>
                      <a:pPr algn="ctr"/>
                      <a:r>
                        <a:rPr lang="en-US" sz="800" baseline="0" dirty="0" smtClean="0">
                          <a:solidFill>
                            <a:srgbClr val="FFFFFF"/>
                          </a:solidFill>
                          <a:latin typeface="Helvetica"/>
                          <a:cs typeface="Helvetica"/>
                        </a:rPr>
                        <a:t>10 </a:t>
                      </a:r>
                    </a:p>
                    <a:p>
                      <a:pPr algn="ctr"/>
                      <a:r>
                        <a:rPr lang="en-US" sz="800" baseline="0" dirty="0" err="1" smtClean="0">
                          <a:solidFill>
                            <a:srgbClr val="FFFFFF"/>
                          </a:solidFill>
                          <a:latin typeface="Helvetica"/>
                          <a:cs typeface="Helvetica"/>
                        </a:rPr>
                        <a:t>Gpc</a:t>
                      </a:r>
                      <a:endParaRPr lang="en-US" sz="800" baseline="0" dirty="0" smtClean="0">
                        <a:solidFill>
                          <a:srgbClr val="FFFFFF"/>
                        </a:solidFill>
                        <a:latin typeface="Helvetica"/>
                        <a:cs typeface="Helvetica"/>
                      </a:endParaRPr>
                    </a:p>
                    <a:p>
                      <a:pPr algn="ctr"/>
                      <a:endParaRPr lang="en-US" sz="800" b="0" i="0" baseline="0" dirty="0" smtClean="0">
                        <a:solidFill>
                          <a:srgbClr val="FFFFFF"/>
                        </a:solidFill>
                        <a:latin typeface="Helvetica"/>
                        <a:cs typeface="Helvetica"/>
                      </a:endParaRPr>
                    </a:p>
                  </a:txBody>
                  <a:tcPr marL="0" marR="0">
                    <a:lnT w="12700" cap="flat" cmpd="sng" algn="ctr">
                      <a:solidFill>
                        <a:srgbClr val="FFFFFF"/>
                      </a:solidFill>
                      <a:prstDash val="solid"/>
                      <a:round/>
                      <a:headEnd type="none" w="med" len="med"/>
                      <a:tailEnd type="none" w="med" len="med"/>
                    </a:lnT>
                    <a:solidFill>
                      <a:schemeClr val="tx1">
                        <a:lumMod val="85000"/>
                        <a:lumOff val="15000"/>
                      </a:schemeClr>
                    </a:solidFill>
                  </a:tcPr>
                </a:tc>
              </a:tr>
            </a:tbl>
          </a:graphicData>
        </a:graphic>
      </p:graphicFrame>
      <p:pic>
        <p:nvPicPr>
          <p:cNvPr id="9" name="Picture 8" descr="planetearth1.jpg"/>
          <p:cNvPicPr>
            <a:picLocks noChangeAspect="1"/>
          </p:cNvPicPr>
          <p:nvPr/>
        </p:nvPicPr>
        <p:blipFill>
          <a:blip r:embed="rId8"/>
          <a:stretch>
            <a:fillRect/>
          </a:stretch>
        </p:blipFill>
        <p:spPr>
          <a:xfrm>
            <a:off x="42328" y="3177116"/>
            <a:ext cx="1270000" cy="1262380"/>
          </a:xfrm>
          <a:prstGeom prst="rect">
            <a:avLst/>
          </a:prstGeom>
        </p:spPr>
      </p:pic>
      <p:pic>
        <p:nvPicPr>
          <p:cNvPr id="10" name="Picture 9" descr="200px-Sun_image2.gif"/>
          <p:cNvPicPr>
            <a:picLocks noChangeAspect="1"/>
          </p:cNvPicPr>
          <p:nvPr/>
        </p:nvPicPr>
        <p:blipFill>
          <a:blip r:embed="rId9"/>
          <a:stretch>
            <a:fillRect/>
          </a:stretch>
        </p:blipFill>
        <p:spPr>
          <a:xfrm>
            <a:off x="1534578" y="3259664"/>
            <a:ext cx="1244600" cy="1244600"/>
          </a:xfrm>
          <a:prstGeom prst="rect">
            <a:avLst/>
          </a:prstGeom>
        </p:spPr>
      </p:pic>
      <p:pic>
        <p:nvPicPr>
          <p:cNvPr id="15" name="Picture 14" descr="jupiter.jpg"/>
          <p:cNvPicPr>
            <a:picLocks noChangeAspect="1"/>
          </p:cNvPicPr>
          <p:nvPr/>
        </p:nvPicPr>
        <p:blipFill>
          <a:blip r:embed="rId10"/>
          <a:stretch>
            <a:fillRect/>
          </a:stretch>
        </p:blipFill>
        <p:spPr>
          <a:xfrm>
            <a:off x="1032928" y="2382332"/>
            <a:ext cx="922325" cy="877333"/>
          </a:xfrm>
          <a:prstGeom prst="rect">
            <a:avLst/>
          </a:prstGeom>
        </p:spPr>
      </p:pic>
      <p:sp>
        <p:nvSpPr>
          <p:cNvPr id="16" name="Oval 15"/>
          <p:cNvSpPr>
            <a:spLocks noChangeAspect="1"/>
          </p:cNvSpPr>
          <p:nvPr/>
        </p:nvSpPr>
        <p:spPr bwMode="auto">
          <a:xfrm>
            <a:off x="4878912" y="4249203"/>
            <a:ext cx="65837" cy="65837"/>
          </a:xfrm>
          <a:prstGeom prst="ellipse">
            <a:avLst/>
          </a:prstGeom>
          <a:gradFill flip="none" rotWithShape="1">
            <a:gsLst>
              <a:gs pos="0">
                <a:srgbClr val="FFFF00"/>
              </a:gs>
              <a:gs pos="100000">
                <a:srgbClr val="000000"/>
              </a:gs>
              <a:gs pos="52000">
                <a:srgbClr val="FF66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a:solidFill>
                <a:srgbClr val="294390"/>
              </a:solidFill>
              <a:latin typeface="Comic Sans MS" charset="0"/>
              <a:ea typeface="+mn-ea"/>
              <a:cs typeface="+mn-cs"/>
            </a:endParaRPr>
          </a:p>
        </p:txBody>
      </p:sp>
      <p:sp>
        <p:nvSpPr>
          <p:cNvPr id="18" name="Oval 17"/>
          <p:cNvSpPr>
            <a:spLocks noChangeAspect="1"/>
          </p:cNvSpPr>
          <p:nvPr/>
        </p:nvSpPr>
        <p:spPr bwMode="auto">
          <a:xfrm>
            <a:off x="4958286" y="3928527"/>
            <a:ext cx="87782" cy="87782"/>
          </a:xfrm>
          <a:prstGeom prst="ellipse">
            <a:avLst/>
          </a:prstGeom>
          <a:gradFill flip="none" rotWithShape="1">
            <a:gsLst>
              <a:gs pos="0">
                <a:schemeClr val="bg1"/>
              </a:gs>
              <a:gs pos="100000">
                <a:srgbClr val="000000"/>
              </a:gs>
              <a:gs pos="52000">
                <a:srgbClr val="3366FF"/>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a:solidFill>
                <a:srgbClr val="294390"/>
              </a:solidFill>
              <a:latin typeface="Comic Sans MS" charset="0"/>
              <a:ea typeface="+mn-ea"/>
              <a:cs typeface="+mn-cs"/>
            </a:endParaRPr>
          </a:p>
        </p:txBody>
      </p:sp>
      <p:sp>
        <p:nvSpPr>
          <p:cNvPr id="20" name="Oval 19"/>
          <p:cNvSpPr>
            <a:spLocks noChangeAspect="1"/>
          </p:cNvSpPr>
          <p:nvPr/>
        </p:nvSpPr>
        <p:spPr bwMode="auto">
          <a:xfrm>
            <a:off x="5094811" y="3639602"/>
            <a:ext cx="73152" cy="73152"/>
          </a:xfrm>
          <a:prstGeom prst="ellipse">
            <a:avLst/>
          </a:prstGeom>
          <a:gradFill flip="none" rotWithShape="1">
            <a:gsLst>
              <a:gs pos="0">
                <a:schemeClr val="bg1"/>
              </a:gs>
              <a:gs pos="100000">
                <a:srgbClr val="000000"/>
              </a:gs>
              <a:gs pos="99000">
                <a:schemeClr val="tx2">
                  <a:lumMod val="60000"/>
                  <a:lumOff val="4000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a:solidFill>
                <a:srgbClr val="294390"/>
              </a:solidFill>
              <a:latin typeface="Comic Sans MS" charset="0"/>
              <a:ea typeface="+mn-ea"/>
              <a:cs typeface="+mn-cs"/>
            </a:endParaRPr>
          </a:p>
        </p:txBody>
      </p:sp>
      <p:sp>
        <p:nvSpPr>
          <p:cNvPr id="21" name="Oval 20"/>
          <p:cNvSpPr>
            <a:spLocks noChangeAspect="1"/>
          </p:cNvSpPr>
          <p:nvPr/>
        </p:nvSpPr>
        <p:spPr bwMode="auto">
          <a:xfrm>
            <a:off x="5532961" y="3255554"/>
            <a:ext cx="114300" cy="114300"/>
          </a:xfrm>
          <a:prstGeom prst="ellipse">
            <a:avLst/>
          </a:prstGeom>
          <a:gradFill flip="none" rotWithShape="1">
            <a:gsLst>
              <a:gs pos="0">
                <a:srgbClr val="FF6600"/>
              </a:gs>
              <a:gs pos="100000">
                <a:srgbClr val="000000"/>
              </a:gs>
              <a:gs pos="58000">
                <a:srgbClr val="FF0000"/>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a:solidFill>
                <a:srgbClr val="294390"/>
              </a:solidFill>
              <a:latin typeface="Comic Sans MS" charset="0"/>
              <a:ea typeface="+mn-ea"/>
              <a:cs typeface="+mn-cs"/>
            </a:endParaRPr>
          </a:p>
        </p:txBody>
      </p:sp>
      <p:sp>
        <p:nvSpPr>
          <p:cNvPr id="22" name="Rectangle 21"/>
          <p:cNvSpPr/>
          <p:nvPr/>
        </p:nvSpPr>
        <p:spPr>
          <a:xfrm>
            <a:off x="4881862" y="4023375"/>
            <a:ext cx="1175334" cy="284693"/>
          </a:xfrm>
          <a:prstGeom prst="rect">
            <a:avLst/>
          </a:prstGeom>
        </p:spPr>
        <p:txBody>
          <a:bodyPr wrap="none">
            <a:spAutoFit/>
          </a:bodyPr>
          <a:lstStyle/>
          <a:p>
            <a:pPr eaLnBrk="0" hangingPunct="0">
              <a:lnSpc>
                <a:spcPct val="130000"/>
              </a:lnSpc>
              <a:spcBef>
                <a:spcPct val="20000"/>
              </a:spcBef>
            </a:pPr>
            <a:r>
              <a:rPr lang="en-US" sz="1000" dirty="0" err="1" smtClean="0">
                <a:solidFill>
                  <a:srgbClr val="FFFFFF"/>
                </a:solidFill>
                <a:latin typeface="Helvetica"/>
                <a:ea typeface="+mn-ea"/>
                <a:cs typeface="Helvetica"/>
              </a:rPr>
              <a:t>Proxima</a:t>
            </a:r>
            <a:r>
              <a:rPr lang="en-US" sz="1000" dirty="0" smtClean="0">
                <a:solidFill>
                  <a:srgbClr val="FFFFFF"/>
                </a:solidFill>
                <a:latin typeface="Helvetica"/>
                <a:ea typeface="+mn-ea"/>
                <a:cs typeface="Helvetica"/>
              </a:rPr>
              <a:t> Centauri</a:t>
            </a:r>
            <a:endParaRPr lang="en-US" sz="1000" dirty="0">
              <a:solidFill>
                <a:srgbClr val="FFFFFF"/>
              </a:solidFill>
              <a:latin typeface="Helvetica"/>
              <a:ea typeface="+mn-ea"/>
              <a:cs typeface="Helvetica"/>
            </a:endParaRPr>
          </a:p>
        </p:txBody>
      </p:sp>
      <p:sp>
        <p:nvSpPr>
          <p:cNvPr id="23" name="Rectangle 22"/>
          <p:cNvSpPr/>
          <p:nvPr/>
        </p:nvSpPr>
        <p:spPr>
          <a:xfrm>
            <a:off x="4967587" y="3702700"/>
            <a:ext cx="505329" cy="284693"/>
          </a:xfrm>
          <a:prstGeom prst="rect">
            <a:avLst/>
          </a:prstGeom>
        </p:spPr>
        <p:txBody>
          <a:bodyPr wrap="none">
            <a:spAutoFit/>
          </a:bodyPr>
          <a:lstStyle/>
          <a:p>
            <a:pPr eaLnBrk="0" hangingPunct="0">
              <a:lnSpc>
                <a:spcPct val="130000"/>
              </a:lnSpc>
              <a:spcBef>
                <a:spcPct val="20000"/>
              </a:spcBef>
            </a:pPr>
            <a:r>
              <a:rPr lang="en-US" sz="1000" dirty="0" smtClean="0">
                <a:solidFill>
                  <a:srgbClr val="FFFFFF"/>
                </a:solidFill>
                <a:latin typeface="Helvetica"/>
                <a:ea typeface="+mn-ea"/>
                <a:cs typeface="Helvetica"/>
              </a:rPr>
              <a:t>Sirius</a:t>
            </a:r>
            <a:endParaRPr lang="en-US" sz="1000" dirty="0">
              <a:solidFill>
                <a:srgbClr val="FFFFFF"/>
              </a:solidFill>
              <a:latin typeface="Helvetica"/>
              <a:ea typeface="+mn-ea"/>
              <a:cs typeface="Helvetica"/>
            </a:endParaRPr>
          </a:p>
        </p:txBody>
      </p:sp>
      <p:sp>
        <p:nvSpPr>
          <p:cNvPr id="24" name="Rectangle 23"/>
          <p:cNvSpPr/>
          <p:nvPr/>
        </p:nvSpPr>
        <p:spPr>
          <a:xfrm>
            <a:off x="5056487" y="3407425"/>
            <a:ext cx="477151" cy="284693"/>
          </a:xfrm>
          <a:prstGeom prst="rect">
            <a:avLst/>
          </a:prstGeom>
        </p:spPr>
        <p:txBody>
          <a:bodyPr wrap="none">
            <a:spAutoFit/>
          </a:bodyPr>
          <a:lstStyle/>
          <a:p>
            <a:pPr eaLnBrk="0" hangingPunct="0">
              <a:lnSpc>
                <a:spcPct val="130000"/>
              </a:lnSpc>
              <a:spcBef>
                <a:spcPct val="20000"/>
              </a:spcBef>
            </a:pPr>
            <a:r>
              <a:rPr lang="en-US" sz="1000" dirty="0" smtClean="0">
                <a:solidFill>
                  <a:srgbClr val="FFFFFF"/>
                </a:solidFill>
                <a:latin typeface="Helvetica"/>
                <a:ea typeface="+mn-ea"/>
                <a:cs typeface="Helvetica"/>
              </a:rPr>
              <a:t>Vega</a:t>
            </a:r>
            <a:endParaRPr lang="en-US" sz="1000" dirty="0">
              <a:solidFill>
                <a:srgbClr val="FFFFFF"/>
              </a:solidFill>
              <a:latin typeface="Helvetica"/>
              <a:ea typeface="+mn-ea"/>
              <a:cs typeface="Helvetica"/>
            </a:endParaRPr>
          </a:p>
        </p:txBody>
      </p:sp>
      <p:sp>
        <p:nvSpPr>
          <p:cNvPr id="25" name="Rectangle 24"/>
          <p:cNvSpPr/>
          <p:nvPr/>
        </p:nvSpPr>
        <p:spPr>
          <a:xfrm>
            <a:off x="5558137" y="3055000"/>
            <a:ext cx="626619" cy="284693"/>
          </a:xfrm>
          <a:prstGeom prst="rect">
            <a:avLst/>
          </a:prstGeom>
        </p:spPr>
        <p:txBody>
          <a:bodyPr wrap="none">
            <a:spAutoFit/>
          </a:bodyPr>
          <a:lstStyle/>
          <a:p>
            <a:pPr eaLnBrk="0" hangingPunct="0">
              <a:lnSpc>
                <a:spcPct val="130000"/>
              </a:lnSpc>
              <a:spcBef>
                <a:spcPct val="20000"/>
              </a:spcBef>
            </a:pPr>
            <a:r>
              <a:rPr lang="en-US" sz="1000" dirty="0" err="1" smtClean="0">
                <a:solidFill>
                  <a:srgbClr val="FFFFFF"/>
                </a:solidFill>
                <a:latin typeface="Helvetica"/>
                <a:ea typeface="+mn-ea"/>
                <a:cs typeface="Helvetica"/>
              </a:rPr>
              <a:t>Antares</a:t>
            </a:r>
            <a:endParaRPr lang="en-US" sz="1000" dirty="0">
              <a:solidFill>
                <a:srgbClr val="FFFFFF"/>
              </a:solidFill>
              <a:latin typeface="Helvetica"/>
              <a:ea typeface="+mn-ea"/>
              <a:cs typeface="Helvetica"/>
            </a:endParaRPr>
          </a:p>
        </p:txBody>
      </p:sp>
      <p:sp>
        <p:nvSpPr>
          <p:cNvPr id="26" name="4-Point Star 25"/>
          <p:cNvSpPr>
            <a:spLocks noChangeAspect="1"/>
          </p:cNvSpPr>
          <p:nvPr/>
        </p:nvSpPr>
        <p:spPr bwMode="auto">
          <a:xfrm>
            <a:off x="5679011" y="3871377"/>
            <a:ext cx="91440" cy="91440"/>
          </a:xfrm>
          <a:prstGeom prst="star4">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a:solidFill>
                <a:srgbClr val="294390"/>
              </a:solidFill>
              <a:latin typeface="Comic Sans MS" charset="0"/>
              <a:ea typeface="+mn-ea"/>
              <a:cs typeface="+mn-cs"/>
            </a:endParaRPr>
          </a:p>
        </p:txBody>
      </p:sp>
      <p:sp>
        <p:nvSpPr>
          <p:cNvPr id="27" name="4-Point Star 26"/>
          <p:cNvSpPr>
            <a:spLocks noChangeAspect="1"/>
          </p:cNvSpPr>
          <p:nvPr/>
        </p:nvSpPr>
        <p:spPr bwMode="auto">
          <a:xfrm>
            <a:off x="5317061" y="3249077"/>
            <a:ext cx="91440" cy="91440"/>
          </a:xfrm>
          <a:prstGeom prst="star4">
            <a:avLst/>
          </a:prstGeom>
          <a:solidFill>
            <a:srgbClr val="0000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a:solidFill>
                <a:srgbClr val="294390"/>
              </a:solidFill>
              <a:latin typeface="Comic Sans MS" charset="0"/>
              <a:ea typeface="+mn-ea"/>
              <a:cs typeface="+mn-cs"/>
            </a:endParaRPr>
          </a:p>
        </p:txBody>
      </p:sp>
      <p:sp>
        <p:nvSpPr>
          <p:cNvPr id="28" name="4-Point Star 27"/>
          <p:cNvSpPr>
            <a:spLocks noChangeAspect="1"/>
          </p:cNvSpPr>
          <p:nvPr/>
        </p:nvSpPr>
        <p:spPr bwMode="auto">
          <a:xfrm>
            <a:off x="5740414" y="3672440"/>
            <a:ext cx="91440" cy="91440"/>
          </a:xfrm>
          <a:prstGeom prst="star4">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a:solidFill>
                <a:srgbClr val="294390"/>
              </a:solidFill>
              <a:latin typeface="Comic Sans MS" charset="0"/>
              <a:ea typeface="+mn-ea"/>
              <a:cs typeface="+mn-cs"/>
            </a:endParaRPr>
          </a:p>
        </p:txBody>
      </p:sp>
      <p:sp>
        <p:nvSpPr>
          <p:cNvPr id="29" name="4-Point Star 28"/>
          <p:cNvSpPr>
            <a:spLocks noChangeAspect="1"/>
          </p:cNvSpPr>
          <p:nvPr/>
        </p:nvSpPr>
        <p:spPr bwMode="auto">
          <a:xfrm>
            <a:off x="5393261" y="3071277"/>
            <a:ext cx="91440" cy="91440"/>
          </a:xfrm>
          <a:prstGeom prst="star4">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a:solidFill>
                <a:srgbClr val="294390"/>
              </a:solidFill>
              <a:latin typeface="Comic Sans MS" charset="0"/>
              <a:ea typeface="+mn-ea"/>
              <a:cs typeface="+mn-cs"/>
            </a:endParaRPr>
          </a:p>
        </p:txBody>
      </p:sp>
      <p:sp>
        <p:nvSpPr>
          <p:cNvPr id="30" name="4-Point Star 29"/>
          <p:cNvSpPr>
            <a:spLocks noChangeAspect="1"/>
          </p:cNvSpPr>
          <p:nvPr/>
        </p:nvSpPr>
        <p:spPr bwMode="auto">
          <a:xfrm>
            <a:off x="5748861" y="2976027"/>
            <a:ext cx="91440" cy="91440"/>
          </a:xfrm>
          <a:prstGeom prst="star4">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a:solidFill>
                <a:srgbClr val="294390"/>
              </a:solidFill>
              <a:latin typeface="Comic Sans MS" charset="0"/>
              <a:ea typeface="+mn-ea"/>
              <a:cs typeface="+mn-cs"/>
            </a:endParaRPr>
          </a:p>
        </p:txBody>
      </p:sp>
      <p:sp>
        <p:nvSpPr>
          <p:cNvPr id="31" name="4-Point Star 30"/>
          <p:cNvSpPr>
            <a:spLocks noChangeAspect="1"/>
          </p:cNvSpPr>
          <p:nvPr/>
        </p:nvSpPr>
        <p:spPr bwMode="auto">
          <a:xfrm>
            <a:off x="5698061" y="3376077"/>
            <a:ext cx="91440" cy="91440"/>
          </a:xfrm>
          <a:prstGeom prst="star4">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a:solidFill>
                <a:srgbClr val="294390"/>
              </a:solidFill>
              <a:latin typeface="Comic Sans MS" charset="0"/>
              <a:ea typeface="+mn-ea"/>
              <a:cs typeface="+mn-cs"/>
            </a:endParaRPr>
          </a:p>
        </p:txBody>
      </p:sp>
      <p:sp>
        <p:nvSpPr>
          <p:cNvPr id="32" name="4-Point Star 31"/>
          <p:cNvSpPr>
            <a:spLocks noChangeAspect="1"/>
          </p:cNvSpPr>
          <p:nvPr/>
        </p:nvSpPr>
        <p:spPr bwMode="auto">
          <a:xfrm>
            <a:off x="5850461" y="3528477"/>
            <a:ext cx="91440" cy="91440"/>
          </a:xfrm>
          <a:prstGeom prst="star4">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a:solidFill>
                <a:srgbClr val="294390"/>
              </a:solidFill>
              <a:latin typeface="Comic Sans MS" charset="0"/>
              <a:ea typeface="+mn-ea"/>
              <a:cs typeface="+mn-cs"/>
            </a:endParaRPr>
          </a:p>
        </p:txBody>
      </p:sp>
      <p:sp>
        <p:nvSpPr>
          <p:cNvPr id="34" name="Rectangle 33"/>
          <p:cNvSpPr/>
          <p:nvPr/>
        </p:nvSpPr>
        <p:spPr>
          <a:xfrm>
            <a:off x="5725354" y="1867555"/>
            <a:ext cx="764126" cy="284693"/>
          </a:xfrm>
          <a:prstGeom prst="rect">
            <a:avLst/>
          </a:prstGeom>
        </p:spPr>
        <p:txBody>
          <a:bodyPr wrap="none">
            <a:spAutoFit/>
          </a:bodyPr>
          <a:lstStyle/>
          <a:p>
            <a:pPr eaLnBrk="0" hangingPunct="0">
              <a:lnSpc>
                <a:spcPct val="130000"/>
              </a:lnSpc>
              <a:spcBef>
                <a:spcPct val="20000"/>
              </a:spcBef>
            </a:pPr>
            <a:r>
              <a:rPr lang="en-US" sz="1000" dirty="0" smtClean="0">
                <a:solidFill>
                  <a:srgbClr val="FFFFFF"/>
                </a:solidFill>
                <a:latin typeface="Helvetica"/>
                <a:ea typeface="+mn-ea"/>
                <a:cs typeface="Helvetica"/>
              </a:rPr>
              <a:t>Milky Way</a:t>
            </a:r>
            <a:endParaRPr lang="en-US" sz="1000" dirty="0">
              <a:solidFill>
                <a:srgbClr val="FFFFFF"/>
              </a:solidFill>
              <a:latin typeface="Helvetica"/>
              <a:ea typeface="+mn-ea"/>
              <a:cs typeface="Helvetica"/>
            </a:endParaRPr>
          </a:p>
        </p:txBody>
      </p:sp>
      <p:pic>
        <p:nvPicPr>
          <p:cNvPr id="35" name="Picture 34" descr="and2disk.jpg"/>
          <p:cNvPicPr>
            <a:picLocks noChangeAspect="1"/>
          </p:cNvPicPr>
          <p:nvPr/>
        </p:nvPicPr>
        <p:blipFill>
          <a:blip r:embed="rId11"/>
          <a:stretch>
            <a:fillRect/>
          </a:stretch>
        </p:blipFill>
        <p:spPr>
          <a:xfrm>
            <a:off x="6308720" y="3369205"/>
            <a:ext cx="1298575" cy="940136"/>
          </a:xfrm>
          <a:prstGeom prst="rect">
            <a:avLst/>
          </a:prstGeom>
        </p:spPr>
      </p:pic>
      <p:sp>
        <p:nvSpPr>
          <p:cNvPr id="36" name="Rectangle 35"/>
          <p:cNvSpPr/>
          <p:nvPr/>
        </p:nvSpPr>
        <p:spPr>
          <a:xfrm>
            <a:off x="6366704" y="3148139"/>
            <a:ext cx="1291176" cy="400110"/>
          </a:xfrm>
          <a:prstGeom prst="rect">
            <a:avLst/>
          </a:prstGeom>
        </p:spPr>
        <p:txBody>
          <a:bodyPr wrap="none">
            <a:spAutoFit/>
          </a:bodyPr>
          <a:lstStyle/>
          <a:p>
            <a:pPr eaLnBrk="0" hangingPunct="0">
              <a:spcBef>
                <a:spcPts val="0"/>
              </a:spcBef>
            </a:pPr>
            <a:r>
              <a:rPr lang="en-US" sz="1000" dirty="0" smtClean="0">
                <a:solidFill>
                  <a:srgbClr val="FFFFFF"/>
                </a:solidFill>
                <a:latin typeface="Helvetica"/>
                <a:ea typeface="+mn-ea"/>
                <a:cs typeface="Helvetica"/>
              </a:rPr>
              <a:t>Andromeda </a:t>
            </a:r>
          </a:p>
          <a:p>
            <a:pPr eaLnBrk="0" hangingPunct="0">
              <a:spcBef>
                <a:spcPts val="0"/>
              </a:spcBef>
            </a:pPr>
            <a:r>
              <a:rPr lang="en-US" sz="1000" dirty="0" smtClean="0">
                <a:solidFill>
                  <a:srgbClr val="FFFFFF"/>
                </a:solidFill>
                <a:latin typeface="Helvetica"/>
                <a:ea typeface="+mn-ea"/>
                <a:cs typeface="Helvetica"/>
              </a:rPr>
              <a:t>Galaxy (@0.8 </a:t>
            </a:r>
            <a:r>
              <a:rPr lang="en-US" sz="1000" dirty="0" err="1" smtClean="0">
                <a:solidFill>
                  <a:srgbClr val="FFFFFF"/>
                </a:solidFill>
                <a:latin typeface="Helvetica"/>
                <a:ea typeface="+mn-ea"/>
                <a:cs typeface="Helvetica"/>
              </a:rPr>
              <a:t>Mpc</a:t>
            </a:r>
            <a:r>
              <a:rPr lang="en-US" sz="1000" dirty="0" smtClean="0">
                <a:solidFill>
                  <a:srgbClr val="FFFFFF"/>
                </a:solidFill>
                <a:latin typeface="Helvetica"/>
                <a:ea typeface="+mn-ea"/>
                <a:cs typeface="Helvetica"/>
              </a:rPr>
              <a:t>)</a:t>
            </a:r>
            <a:endParaRPr lang="en-US" sz="1000" dirty="0">
              <a:solidFill>
                <a:srgbClr val="FFFFFF"/>
              </a:solidFill>
              <a:latin typeface="Helvetica"/>
              <a:ea typeface="+mn-ea"/>
              <a:cs typeface="Helvetica"/>
            </a:endParaRPr>
          </a:p>
        </p:txBody>
      </p:sp>
      <p:sp>
        <p:nvSpPr>
          <p:cNvPr id="38" name="Rectangle 37"/>
          <p:cNvSpPr/>
          <p:nvPr/>
        </p:nvSpPr>
        <p:spPr>
          <a:xfrm>
            <a:off x="7010171" y="1006072"/>
            <a:ext cx="889987" cy="284693"/>
          </a:xfrm>
          <a:prstGeom prst="rect">
            <a:avLst/>
          </a:prstGeom>
        </p:spPr>
        <p:txBody>
          <a:bodyPr wrap="none">
            <a:spAutoFit/>
          </a:bodyPr>
          <a:lstStyle/>
          <a:p>
            <a:pPr eaLnBrk="0" hangingPunct="0">
              <a:lnSpc>
                <a:spcPct val="130000"/>
              </a:lnSpc>
              <a:spcBef>
                <a:spcPct val="20000"/>
              </a:spcBef>
            </a:pPr>
            <a:r>
              <a:rPr lang="en-US" sz="1000" dirty="0" smtClean="0">
                <a:solidFill>
                  <a:srgbClr val="FFFFFF"/>
                </a:solidFill>
                <a:latin typeface="Helvetica"/>
                <a:ea typeface="+mn-ea"/>
                <a:cs typeface="Helvetica"/>
              </a:rPr>
              <a:t>Local Group</a:t>
            </a:r>
            <a:endParaRPr lang="en-US" sz="1000" dirty="0">
              <a:solidFill>
                <a:srgbClr val="FFFFFF"/>
              </a:solidFill>
              <a:latin typeface="Helvetica"/>
              <a:ea typeface="+mn-ea"/>
              <a:cs typeface="Helvetica"/>
            </a:endParaRPr>
          </a:p>
        </p:txBody>
      </p:sp>
      <p:sp>
        <p:nvSpPr>
          <p:cNvPr id="39" name="Oval 38"/>
          <p:cNvSpPr/>
          <p:nvPr/>
        </p:nvSpPr>
        <p:spPr bwMode="auto">
          <a:xfrm rot="1136675">
            <a:off x="6153841" y="688177"/>
            <a:ext cx="2306966" cy="1470025"/>
          </a:xfrm>
          <a:prstGeom prst="ellipse">
            <a:avLst/>
          </a:prstGeom>
          <a:noFill/>
          <a:ln w="9525"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a:solidFill>
                <a:srgbClr val="294390"/>
              </a:solidFill>
              <a:latin typeface="Comic Sans MS" charset="0"/>
              <a:ea typeface="+mn-ea"/>
              <a:cs typeface="+mn-cs"/>
            </a:endParaRPr>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Fermi-LAT observations of the Earth’s limb</a:t>
            </a:r>
            <a:endParaRPr lang="en-US" dirty="0"/>
          </a:p>
        </p:txBody>
      </p:sp>
      <p:pic>
        <p:nvPicPr>
          <p:cNvPr id="7" name="Picture 6" descr="planetearth1.jpg"/>
          <p:cNvPicPr>
            <a:picLocks noChangeAspect="1"/>
          </p:cNvPicPr>
          <p:nvPr/>
        </p:nvPicPr>
        <p:blipFill>
          <a:blip r:embed="rId2"/>
          <a:srcRect t="18572"/>
          <a:stretch>
            <a:fillRect/>
          </a:stretch>
        </p:blipFill>
        <p:spPr>
          <a:xfrm>
            <a:off x="1" y="2705100"/>
            <a:ext cx="4775200" cy="3865039"/>
          </a:xfrm>
          <a:prstGeom prst="rect">
            <a:avLst/>
          </a:prstGeom>
        </p:spPr>
      </p:pic>
      <p:pic>
        <p:nvPicPr>
          <p:cNvPr id="16" name="Picture 15" descr="LAT.png"/>
          <p:cNvPicPr>
            <a:picLocks noChangeAspect="1"/>
          </p:cNvPicPr>
          <p:nvPr/>
        </p:nvPicPr>
        <p:blipFill>
          <a:blip r:embed="rId3"/>
          <a:srcRect l="5013" t="17836" r="7070" b="21345"/>
          <a:stretch>
            <a:fillRect/>
          </a:stretch>
        </p:blipFill>
        <p:spPr>
          <a:xfrm rot="20090603">
            <a:off x="3018256" y="3346424"/>
            <a:ext cx="2171700" cy="660400"/>
          </a:xfrm>
          <a:prstGeom prst="rect">
            <a:avLst/>
          </a:prstGeom>
        </p:spPr>
      </p:pic>
      <p:cxnSp>
        <p:nvCxnSpPr>
          <p:cNvPr id="18" name="Straight Connector 17"/>
          <p:cNvCxnSpPr/>
          <p:nvPr/>
        </p:nvCxnSpPr>
        <p:spPr bwMode="auto">
          <a:xfrm>
            <a:off x="654046" y="1236129"/>
            <a:ext cx="1500611" cy="1126046"/>
          </a:xfrm>
          <a:prstGeom prst="line">
            <a:avLst/>
          </a:prstGeom>
          <a:solidFill>
            <a:schemeClr val="bg1"/>
          </a:solidFill>
          <a:ln w="9525" cap="flat" cmpd="sng" algn="ctr">
            <a:solidFill>
              <a:schemeClr val="bg1"/>
            </a:solidFill>
            <a:prstDash val="solid"/>
            <a:round/>
            <a:headEnd type="none" w="med" len="med"/>
            <a:tailEnd type="arrow" w="sm" len="med"/>
          </a:ln>
          <a:effectLst/>
        </p:spPr>
      </p:cxnSp>
      <p:sp>
        <p:nvSpPr>
          <p:cNvPr id="20" name="Freeform 26"/>
          <p:cNvSpPr>
            <a:spLocks/>
          </p:cNvSpPr>
          <p:nvPr/>
        </p:nvSpPr>
        <p:spPr bwMode="auto">
          <a:xfrm rot="15600000">
            <a:off x="2543602" y="2235173"/>
            <a:ext cx="57150" cy="666750"/>
          </a:xfrm>
          <a:custGeom>
            <a:avLst/>
            <a:gdLst/>
            <a:ahLst/>
            <a:cxnLst>
              <a:cxn ang="0">
                <a:pos x="109" y="680"/>
              </a:cxn>
              <a:cxn ang="0">
                <a:pos x="197" y="615"/>
              </a:cxn>
              <a:cxn ang="0">
                <a:pos x="27" y="571"/>
              </a:cxn>
              <a:cxn ang="0">
                <a:pos x="197" y="491"/>
              </a:cxn>
              <a:cxn ang="0">
                <a:pos x="22" y="441"/>
              </a:cxn>
              <a:cxn ang="0">
                <a:pos x="202" y="368"/>
              </a:cxn>
              <a:cxn ang="0">
                <a:pos x="17" y="325"/>
              </a:cxn>
              <a:cxn ang="0">
                <a:pos x="197" y="252"/>
              </a:cxn>
              <a:cxn ang="0">
                <a:pos x="12" y="201"/>
              </a:cxn>
              <a:cxn ang="0">
                <a:pos x="128" y="144"/>
              </a:cxn>
              <a:cxn ang="0">
                <a:pos x="72" y="96"/>
              </a:cxn>
              <a:cxn ang="0">
                <a:pos x="64" y="0"/>
              </a:cxn>
            </a:cxnLst>
            <a:rect l="0" t="0" r="r" b="b"/>
            <a:pathLst>
              <a:path w="210" h="680">
                <a:moveTo>
                  <a:pt x="109" y="680"/>
                </a:moveTo>
                <a:cubicBezTo>
                  <a:pt x="124" y="668"/>
                  <a:pt x="210" y="633"/>
                  <a:pt x="197" y="615"/>
                </a:cubicBezTo>
                <a:cubicBezTo>
                  <a:pt x="183" y="597"/>
                  <a:pt x="27" y="592"/>
                  <a:pt x="27" y="571"/>
                </a:cubicBezTo>
                <a:cubicBezTo>
                  <a:pt x="27" y="550"/>
                  <a:pt x="197" y="513"/>
                  <a:pt x="197" y="491"/>
                </a:cubicBezTo>
                <a:cubicBezTo>
                  <a:pt x="196" y="470"/>
                  <a:pt x="22" y="462"/>
                  <a:pt x="22" y="441"/>
                </a:cubicBezTo>
                <a:cubicBezTo>
                  <a:pt x="23" y="420"/>
                  <a:pt x="202" y="387"/>
                  <a:pt x="202" y="368"/>
                </a:cubicBezTo>
                <a:cubicBezTo>
                  <a:pt x="201" y="349"/>
                  <a:pt x="18" y="344"/>
                  <a:pt x="17" y="325"/>
                </a:cubicBezTo>
                <a:cubicBezTo>
                  <a:pt x="16" y="306"/>
                  <a:pt x="197" y="273"/>
                  <a:pt x="197" y="252"/>
                </a:cubicBezTo>
                <a:cubicBezTo>
                  <a:pt x="196" y="231"/>
                  <a:pt x="24" y="219"/>
                  <a:pt x="12" y="201"/>
                </a:cubicBezTo>
                <a:cubicBezTo>
                  <a:pt x="0" y="183"/>
                  <a:pt x="118" y="161"/>
                  <a:pt x="128" y="144"/>
                </a:cubicBezTo>
                <a:cubicBezTo>
                  <a:pt x="138" y="127"/>
                  <a:pt x="83" y="120"/>
                  <a:pt x="72" y="96"/>
                </a:cubicBezTo>
                <a:cubicBezTo>
                  <a:pt x="61" y="72"/>
                  <a:pt x="66" y="20"/>
                  <a:pt x="64" y="0"/>
                </a:cubicBezTo>
              </a:path>
            </a:pathLst>
          </a:custGeom>
          <a:noFill/>
          <a:ln w="28575" cap="flat" cmpd="sng">
            <a:solidFill>
              <a:srgbClr val="00CCFF"/>
            </a:solidFill>
            <a:prstDash val="solid"/>
            <a:round/>
            <a:headEnd type="none" w="med" len="med"/>
            <a:tailEnd type="arrow" w="med" len="med"/>
          </a:ln>
          <a:effectLst>
            <a:outerShdw blurRad="50800" dist="38100" dir="2700000">
              <a:srgbClr val="000000">
                <a:alpha val="43000"/>
              </a:srgbClr>
            </a:outerShdw>
          </a:effectLst>
          <a:scene3d>
            <a:camera prst="orthographicFront">
              <a:rot lat="0" lon="0" rev="7800000"/>
            </a:camera>
            <a:lightRig rig="threePt" dir="t"/>
          </a:scene3d>
        </p:spPr>
        <p:txBody>
          <a:bodyPr>
            <a:prstTxWarp prst="textNoShape">
              <a:avLst/>
            </a:prstTxWarp>
          </a:bodyPr>
          <a:lstStyle/>
          <a:p>
            <a:pPr eaLnBrk="0" hangingPunct="0">
              <a:lnSpc>
                <a:spcPct val="130000"/>
              </a:lnSpc>
              <a:spcBef>
                <a:spcPct val="20000"/>
              </a:spcBef>
            </a:pPr>
            <a:endParaRPr lang="en-US" sz="2000">
              <a:solidFill>
                <a:srgbClr val="294390"/>
              </a:solidFill>
              <a:latin typeface="Comic Sans MS" pitchFamily="-108" charset="0"/>
            </a:endParaRPr>
          </a:p>
        </p:txBody>
      </p:sp>
      <p:sp>
        <p:nvSpPr>
          <p:cNvPr id="21" name="Freeform 26"/>
          <p:cNvSpPr>
            <a:spLocks/>
          </p:cNvSpPr>
          <p:nvPr/>
        </p:nvSpPr>
        <p:spPr bwMode="auto">
          <a:xfrm rot="15600000">
            <a:off x="3324651" y="2889223"/>
            <a:ext cx="57150" cy="666750"/>
          </a:xfrm>
          <a:custGeom>
            <a:avLst/>
            <a:gdLst/>
            <a:ahLst/>
            <a:cxnLst>
              <a:cxn ang="0">
                <a:pos x="109" y="680"/>
              </a:cxn>
              <a:cxn ang="0">
                <a:pos x="197" y="615"/>
              </a:cxn>
              <a:cxn ang="0">
                <a:pos x="27" y="571"/>
              </a:cxn>
              <a:cxn ang="0">
                <a:pos x="197" y="491"/>
              </a:cxn>
              <a:cxn ang="0">
                <a:pos x="22" y="441"/>
              </a:cxn>
              <a:cxn ang="0">
                <a:pos x="202" y="368"/>
              </a:cxn>
              <a:cxn ang="0">
                <a:pos x="17" y="325"/>
              </a:cxn>
              <a:cxn ang="0">
                <a:pos x="197" y="252"/>
              </a:cxn>
              <a:cxn ang="0">
                <a:pos x="12" y="201"/>
              </a:cxn>
              <a:cxn ang="0">
                <a:pos x="128" y="144"/>
              </a:cxn>
              <a:cxn ang="0">
                <a:pos x="72" y="96"/>
              </a:cxn>
              <a:cxn ang="0">
                <a:pos x="64" y="0"/>
              </a:cxn>
            </a:cxnLst>
            <a:rect l="0" t="0" r="r" b="b"/>
            <a:pathLst>
              <a:path w="210" h="680">
                <a:moveTo>
                  <a:pt x="109" y="680"/>
                </a:moveTo>
                <a:cubicBezTo>
                  <a:pt x="124" y="668"/>
                  <a:pt x="210" y="633"/>
                  <a:pt x="197" y="615"/>
                </a:cubicBezTo>
                <a:cubicBezTo>
                  <a:pt x="183" y="597"/>
                  <a:pt x="27" y="592"/>
                  <a:pt x="27" y="571"/>
                </a:cubicBezTo>
                <a:cubicBezTo>
                  <a:pt x="27" y="550"/>
                  <a:pt x="197" y="513"/>
                  <a:pt x="197" y="491"/>
                </a:cubicBezTo>
                <a:cubicBezTo>
                  <a:pt x="196" y="470"/>
                  <a:pt x="22" y="462"/>
                  <a:pt x="22" y="441"/>
                </a:cubicBezTo>
                <a:cubicBezTo>
                  <a:pt x="23" y="420"/>
                  <a:pt x="202" y="387"/>
                  <a:pt x="202" y="368"/>
                </a:cubicBezTo>
                <a:cubicBezTo>
                  <a:pt x="201" y="349"/>
                  <a:pt x="18" y="344"/>
                  <a:pt x="17" y="325"/>
                </a:cubicBezTo>
                <a:cubicBezTo>
                  <a:pt x="16" y="306"/>
                  <a:pt x="197" y="273"/>
                  <a:pt x="197" y="252"/>
                </a:cubicBezTo>
                <a:cubicBezTo>
                  <a:pt x="196" y="231"/>
                  <a:pt x="24" y="219"/>
                  <a:pt x="12" y="201"/>
                </a:cubicBezTo>
                <a:cubicBezTo>
                  <a:pt x="0" y="183"/>
                  <a:pt x="118" y="161"/>
                  <a:pt x="128" y="144"/>
                </a:cubicBezTo>
                <a:cubicBezTo>
                  <a:pt x="138" y="127"/>
                  <a:pt x="83" y="120"/>
                  <a:pt x="72" y="96"/>
                </a:cubicBezTo>
                <a:cubicBezTo>
                  <a:pt x="61" y="72"/>
                  <a:pt x="66" y="20"/>
                  <a:pt x="64" y="0"/>
                </a:cubicBezTo>
              </a:path>
            </a:pathLst>
          </a:custGeom>
          <a:noFill/>
          <a:ln w="28575" cap="flat" cmpd="sng">
            <a:solidFill>
              <a:srgbClr val="00CCFF"/>
            </a:solidFill>
            <a:prstDash val="solid"/>
            <a:round/>
            <a:headEnd type="none" w="med" len="med"/>
            <a:tailEnd type="arrow" w="med" len="med"/>
          </a:ln>
          <a:effectLst>
            <a:outerShdw blurRad="50800" dist="38100" dir="2700000">
              <a:srgbClr val="000000">
                <a:alpha val="43000"/>
              </a:srgbClr>
            </a:outerShdw>
          </a:effectLst>
          <a:scene3d>
            <a:camera prst="orthographicFront">
              <a:rot lat="0" lon="0" rev="7800000"/>
            </a:camera>
            <a:lightRig rig="threePt" dir="t"/>
          </a:scene3d>
        </p:spPr>
        <p:txBody>
          <a:bodyPr>
            <a:prstTxWarp prst="textNoShape">
              <a:avLst/>
            </a:prstTxWarp>
          </a:bodyPr>
          <a:lstStyle/>
          <a:p>
            <a:pPr eaLnBrk="0" hangingPunct="0">
              <a:lnSpc>
                <a:spcPct val="130000"/>
              </a:lnSpc>
              <a:spcBef>
                <a:spcPct val="20000"/>
              </a:spcBef>
            </a:pPr>
            <a:endParaRPr lang="en-US" sz="2000">
              <a:solidFill>
                <a:srgbClr val="294390"/>
              </a:solidFill>
              <a:latin typeface="Comic Sans MS" pitchFamily="-108" charset="0"/>
            </a:endParaRPr>
          </a:p>
        </p:txBody>
      </p:sp>
      <p:cxnSp>
        <p:nvCxnSpPr>
          <p:cNvPr id="23" name="Straight Connector 22"/>
          <p:cNvCxnSpPr/>
          <p:nvPr/>
        </p:nvCxnSpPr>
        <p:spPr bwMode="auto">
          <a:xfrm rot="16200000" flipH="1">
            <a:off x="1974476" y="2334394"/>
            <a:ext cx="335756" cy="11906"/>
          </a:xfrm>
          <a:prstGeom prst="line">
            <a:avLst/>
          </a:prstGeom>
          <a:solidFill>
            <a:schemeClr val="bg1"/>
          </a:solidFill>
          <a:ln w="9525" cap="flat" cmpd="sng" algn="ctr">
            <a:solidFill>
              <a:schemeClr val="bg1"/>
            </a:solidFill>
            <a:prstDash val="solid"/>
            <a:round/>
            <a:headEnd type="none" w="med" len="med"/>
            <a:tailEnd type="none" w="med" len="med"/>
          </a:ln>
          <a:effectLst/>
        </p:spPr>
      </p:cxnSp>
      <p:cxnSp>
        <p:nvCxnSpPr>
          <p:cNvPr id="28" name="Straight Connector 27"/>
          <p:cNvCxnSpPr/>
          <p:nvPr/>
        </p:nvCxnSpPr>
        <p:spPr bwMode="auto">
          <a:xfrm rot="10800000" flipV="1">
            <a:off x="2059407" y="2216125"/>
            <a:ext cx="406400" cy="171450"/>
          </a:xfrm>
          <a:prstGeom prst="line">
            <a:avLst/>
          </a:prstGeom>
          <a:solidFill>
            <a:schemeClr val="bg1"/>
          </a:solidFill>
          <a:ln w="9525" cap="flat" cmpd="sng" algn="ctr">
            <a:solidFill>
              <a:schemeClr val="bg1"/>
            </a:solidFill>
            <a:prstDash val="solid"/>
            <a:round/>
            <a:headEnd type="none" w="med" len="med"/>
            <a:tailEnd type="none" w="med" len="med"/>
          </a:ln>
          <a:effectLst/>
        </p:spPr>
      </p:cxnSp>
      <p:cxnSp>
        <p:nvCxnSpPr>
          <p:cNvPr id="31" name="Straight Connector 30"/>
          <p:cNvCxnSpPr/>
          <p:nvPr/>
        </p:nvCxnSpPr>
        <p:spPr bwMode="auto">
          <a:xfrm rot="10800000">
            <a:off x="2148307" y="2355825"/>
            <a:ext cx="330200" cy="44450"/>
          </a:xfrm>
          <a:prstGeom prst="line">
            <a:avLst/>
          </a:prstGeom>
          <a:solidFill>
            <a:schemeClr val="bg1"/>
          </a:solidFill>
          <a:ln w="9525" cap="flat" cmpd="sng" algn="ctr">
            <a:solidFill>
              <a:schemeClr val="bg1"/>
            </a:solidFill>
            <a:prstDash val="solid"/>
            <a:round/>
            <a:headEnd type="none" w="med" len="med"/>
            <a:tailEnd type="none" w="med" len="med"/>
          </a:ln>
          <a:effectLst/>
        </p:spPr>
      </p:cxnSp>
      <p:sp>
        <p:nvSpPr>
          <p:cNvPr id="38" name="Text Box 13"/>
          <p:cNvSpPr txBox="1">
            <a:spLocks noChangeArrowheads="1"/>
          </p:cNvSpPr>
          <p:nvPr/>
        </p:nvSpPr>
        <p:spPr bwMode="auto">
          <a:xfrm>
            <a:off x="779888" y="886322"/>
            <a:ext cx="327308" cy="477054"/>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342900" indent="-342900" eaLnBrk="0" hangingPunct="0">
              <a:lnSpc>
                <a:spcPct val="130000"/>
              </a:lnSpc>
              <a:spcBef>
                <a:spcPct val="20000"/>
              </a:spcBef>
            </a:pPr>
            <a:r>
              <a:rPr lang="en-US" sz="2000" dirty="0" err="1">
                <a:solidFill>
                  <a:prstClr val="white"/>
                </a:solidFill>
                <a:latin typeface="Viner Hand ITC" pitchFamily="66" charset="0"/>
              </a:rPr>
              <a:t>p</a:t>
            </a:r>
            <a:endParaRPr lang="en-US" sz="2000" dirty="0">
              <a:solidFill>
                <a:prstClr val="white"/>
              </a:solidFill>
              <a:latin typeface="Viner Hand ITC" pitchFamily="66" charset="0"/>
            </a:endParaRPr>
          </a:p>
        </p:txBody>
      </p:sp>
      <p:sp>
        <p:nvSpPr>
          <p:cNvPr id="39" name="Rectangle 27"/>
          <p:cNvSpPr>
            <a:spLocks noChangeArrowheads="1"/>
          </p:cNvSpPr>
          <p:nvPr/>
        </p:nvSpPr>
        <p:spPr bwMode="auto">
          <a:xfrm>
            <a:off x="2838352" y="3033686"/>
            <a:ext cx="328185" cy="477054"/>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marL="342900" indent="-342900" eaLnBrk="0" hangingPunct="0">
              <a:lnSpc>
                <a:spcPct val="130000"/>
              </a:lnSpc>
              <a:spcBef>
                <a:spcPct val="20000"/>
              </a:spcBef>
            </a:pPr>
            <a:r>
              <a:rPr lang="en-US" sz="2000" dirty="0" err="1" smtClean="0">
                <a:solidFill>
                  <a:prstClr val="white"/>
                </a:solidFill>
                <a:latin typeface="Lucida Grande"/>
                <a:ea typeface="Lucida Grande"/>
                <a:cs typeface="Lucida Grande"/>
                <a:sym typeface="Mathematica1" pitchFamily="2" charset="2"/>
              </a:rPr>
              <a:t>γ</a:t>
            </a:r>
            <a:endParaRPr lang="en-US" sz="2000" dirty="0">
              <a:solidFill>
                <a:prstClr val="white"/>
              </a:solidFill>
              <a:latin typeface="Comic Sans MS" pitchFamily="-108" charset="0"/>
              <a:sym typeface="Mathematica1" pitchFamily="2" charset="2"/>
            </a:endParaRPr>
          </a:p>
        </p:txBody>
      </p:sp>
      <p:cxnSp>
        <p:nvCxnSpPr>
          <p:cNvPr id="44" name="Straight Connector 43"/>
          <p:cNvCxnSpPr/>
          <p:nvPr/>
        </p:nvCxnSpPr>
        <p:spPr bwMode="auto">
          <a:xfrm rot="5400000" flipH="1" flipV="1">
            <a:off x="2002257" y="2425675"/>
            <a:ext cx="215900" cy="76200"/>
          </a:xfrm>
          <a:prstGeom prst="line">
            <a:avLst/>
          </a:prstGeom>
          <a:solidFill>
            <a:schemeClr val="bg1"/>
          </a:solidFill>
          <a:ln w="9525" cap="flat" cmpd="sng" algn="ctr">
            <a:solidFill>
              <a:schemeClr val="bg1"/>
            </a:solidFill>
            <a:prstDash val="solid"/>
            <a:round/>
            <a:headEnd type="none" w="med" len="med"/>
            <a:tailEnd type="none" w="med" len="med"/>
          </a:ln>
          <a:effectLst/>
        </p:spPr>
      </p:cxnSp>
      <p:pic>
        <p:nvPicPr>
          <p:cNvPr id="46" name="Picture 45" descr="Earth2FermiSymp2012_7.tiff"/>
          <p:cNvPicPr>
            <a:picLocks noChangeAspect="1"/>
          </p:cNvPicPr>
          <p:nvPr/>
        </p:nvPicPr>
        <p:blipFill>
          <a:blip r:embed="rId4"/>
          <a:stretch>
            <a:fillRect/>
          </a:stretch>
        </p:blipFill>
        <p:spPr>
          <a:xfrm>
            <a:off x="5215465" y="1258379"/>
            <a:ext cx="3632379" cy="2479494"/>
          </a:xfrm>
          <a:prstGeom prst="rect">
            <a:avLst/>
          </a:prstGeom>
        </p:spPr>
      </p:pic>
      <p:pic>
        <p:nvPicPr>
          <p:cNvPr id="47" name="Picture 46" descr="prelim-albflx_EarthTheta2_LL.gif"/>
          <p:cNvPicPr>
            <a:picLocks noChangeAspect="1"/>
          </p:cNvPicPr>
          <p:nvPr/>
        </p:nvPicPr>
        <p:blipFill>
          <a:blip r:embed="rId5"/>
          <a:srcRect l="51296" t="53864" r="4630"/>
          <a:stretch>
            <a:fillRect/>
          </a:stretch>
        </p:blipFill>
        <p:spPr>
          <a:xfrm>
            <a:off x="5215466" y="3928527"/>
            <a:ext cx="3656567" cy="2470679"/>
          </a:xfrm>
          <a:prstGeom prst="rect">
            <a:avLst/>
          </a:prstGeom>
        </p:spPr>
      </p:pic>
      <p:sp>
        <p:nvSpPr>
          <p:cNvPr id="49" name="TextBox 48"/>
          <p:cNvSpPr txBox="1"/>
          <p:nvPr/>
        </p:nvSpPr>
        <p:spPr>
          <a:xfrm>
            <a:off x="5736166" y="1263660"/>
            <a:ext cx="948267" cy="595548"/>
          </a:xfrm>
          <a:prstGeom prst="rect">
            <a:avLst/>
          </a:prstGeom>
          <a:noFill/>
        </p:spPr>
        <p:txBody>
          <a:bodyPr wrap="square" rtlCol="0">
            <a:spAutoFit/>
          </a:bodyPr>
          <a:lstStyle/>
          <a:p>
            <a:pPr algn="ctr" eaLnBrk="0" hangingPunct="0">
              <a:lnSpc>
                <a:spcPct val="90000"/>
              </a:lnSpc>
              <a:spcBef>
                <a:spcPct val="20000"/>
              </a:spcBef>
            </a:pPr>
            <a:r>
              <a:rPr lang="en-US" sz="1800" dirty="0" smtClean="0">
                <a:solidFill>
                  <a:srgbClr val="1F497D"/>
                </a:solidFill>
                <a:latin typeface="Times New Roman"/>
                <a:cs typeface="Times New Roman"/>
              </a:rPr>
              <a:t>Column density</a:t>
            </a:r>
            <a:endParaRPr lang="en-US" sz="1800" dirty="0">
              <a:solidFill>
                <a:srgbClr val="1F497D"/>
              </a:solidFill>
              <a:latin typeface="Times New Roman"/>
              <a:cs typeface="Times New Roman"/>
            </a:endParaRPr>
          </a:p>
        </p:txBody>
      </p:sp>
      <p:sp>
        <p:nvSpPr>
          <p:cNvPr id="50" name="TextBox 49"/>
          <p:cNvSpPr txBox="1"/>
          <p:nvPr/>
        </p:nvSpPr>
        <p:spPr>
          <a:xfrm>
            <a:off x="5698070" y="4064001"/>
            <a:ext cx="1066801" cy="844847"/>
          </a:xfrm>
          <a:prstGeom prst="rect">
            <a:avLst/>
          </a:prstGeom>
          <a:solidFill>
            <a:schemeClr val="bg1"/>
          </a:solidFill>
        </p:spPr>
        <p:txBody>
          <a:bodyPr wrap="square" rtlCol="0">
            <a:spAutoFit/>
          </a:bodyPr>
          <a:lstStyle/>
          <a:p>
            <a:pPr algn="ctr" eaLnBrk="0" hangingPunct="0">
              <a:lnSpc>
                <a:spcPct val="90000"/>
              </a:lnSpc>
              <a:spcBef>
                <a:spcPct val="20000"/>
              </a:spcBef>
            </a:pPr>
            <a:r>
              <a:rPr lang="en-US" sz="1800" dirty="0" smtClean="0">
                <a:solidFill>
                  <a:srgbClr val="1F497D"/>
                </a:solidFill>
                <a:latin typeface="Times New Roman"/>
                <a:cs typeface="Times New Roman"/>
              </a:rPr>
              <a:t>Emission profile &gt;30 </a:t>
            </a:r>
            <a:r>
              <a:rPr lang="en-US" sz="1800" dirty="0" err="1" smtClean="0">
                <a:solidFill>
                  <a:srgbClr val="1F497D"/>
                </a:solidFill>
                <a:latin typeface="Times New Roman"/>
                <a:cs typeface="Times New Roman"/>
              </a:rPr>
              <a:t>GeV</a:t>
            </a:r>
            <a:endParaRPr lang="en-US" sz="1800" dirty="0">
              <a:solidFill>
                <a:srgbClr val="1F497D"/>
              </a:solidFill>
              <a:latin typeface="Times New Roman"/>
              <a:cs typeface="Times New Roman"/>
            </a:endParaRPr>
          </a:p>
        </p:txBody>
      </p:sp>
      <p:sp>
        <p:nvSpPr>
          <p:cNvPr id="51" name="TextBox 50"/>
          <p:cNvSpPr txBox="1"/>
          <p:nvPr/>
        </p:nvSpPr>
        <p:spPr>
          <a:xfrm>
            <a:off x="6527796" y="5647266"/>
            <a:ext cx="1066801" cy="346249"/>
          </a:xfrm>
          <a:prstGeom prst="rect">
            <a:avLst/>
          </a:prstGeom>
          <a:noFill/>
        </p:spPr>
        <p:txBody>
          <a:bodyPr wrap="square" rtlCol="0">
            <a:spAutoFit/>
          </a:bodyPr>
          <a:lstStyle/>
          <a:p>
            <a:pPr algn="ctr" eaLnBrk="0" hangingPunct="0">
              <a:lnSpc>
                <a:spcPct val="90000"/>
              </a:lnSpc>
              <a:spcBef>
                <a:spcPct val="20000"/>
              </a:spcBef>
            </a:pPr>
            <a:r>
              <a:rPr lang="en-US" sz="1800" dirty="0" smtClean="0">
                <a:solidFill>
                  <a:srgbClr val="1F497D"/>
                </a:solidFill>
                <a:latin typeface="Times New Roman"/>
                <a:cs typeface="Times New Roman"/>
              </a:rPr>
              <a:t>PSF</a:t>
            </a:r>
            <a:endParaRPr lang="en-US" sz="1800" dirty="0">
              <a:solidFill>
                <a:srgbClr val="1F497D"/>
              </a:solidFill>
              <a:latin typeface="Times New Roman"/>
              <a:cs typeface="Times New Roman"/>
            </a:endParaRPr>
          </a:p>
        </p:txBody>
      </p:sp>
      <p:cxnSp>
        <p:nvCxnSpPr>
          <p:cNvPr id="22" name="Straight Connector 21"/>
          <p:cNvCxnSpPr/>
          <p:nvPr/>
        </p:nvCxnSpPr>
        <p:spPr bwMode="auto">
          <a:xfrm rot="5400000" flipH="1" flipV="1">
            <a:off x="6874141" y="2607744"/>
            <a:ext cx="1457062" cy="796"/>
          </a:xfrm>
          <a:prstGeom prst="line">
            <a:avLst/>
          </a:prstGeom>
          <a:solidFill>
            <a:schemeClr val="bg1"/>
          </a:solidFill>
          <a:ln w="15875" cap="flat" cmpd="sng" algn="ctr">
            <a:solidFill>
              <a:srgbClr val="FF0000"/>
            </a:solidFill>
            <a:prstDash val="dash"/>
            <a:round/>
            <a:headEnd type="none" w="med" len="med"/>
            <a:tailEnd type="none" w="med" len="med"/>
          </a:ln>
          <a:effectLst/>
        </p:spPr>
      </p:cxnSp>
      <p:cxnSp>
        <p:nvCxnSpPr>
          <p:cNvPr id="26" name="Straight Connector 25"/>
          <p:cNvCxnSpPr/>
          <p:nvPr/>
        </p:nvCxnSpPr>
        <p:spPr bwMode="auto">
          <a:xfrm rot="5400000" flipH="1" flipV="1">
            <a:off x="8034073" y="2607747"/>
            <a:ext cx="1490929" cy="791"/>
          </a:xfrm>
          <a:prstGeom prst="line">
            <a:avLst/>
          </a:prstGeom>
          <a:solidFill>
            <a:schemeClr val="bg1"/>
          </a:solidFill>
          <a:ln w="15875" cap="flat" cmpd="sng" algn="ctr">
            <a:solidFill>
              <a:srgbClr val="FF0000"/>
            </a:solidFill>
            <a:prstDash val="dash"/>
            <a:round/>
            <a:headEnd type="none" w="med" len="med"/>
            <a:tailEnd type="none" w="med" len="med"/>
          </a:ln>
          <a:effectLst/>
        </p:spPr>
      </p:cxnSp>
      <p:sp>
        <p:nvSpPr>
          <p:cNvPr id="32" name="TextBox 31"/>
          <p:cNvSpPr txBox="1"/>
          <p:nvPr/>
        </p:nvSpPr>
        <p:spPr>
          <a:xfrm>
            <a:off x="7608309" y="1504962"/>
            <a:ext cx="1389641" cy="523220"/>
          </a:xfrm>
          <a:prstGeom prst="rect">
            <a:avLst/>
          </a:prstGeom>
          <a:noFill/>
        </p:spPr>
        <p:txBody>
          <a:bodyPr wrap="square" rtlCol="0">
            <a:spAutoFit/>
          </a:bodyPr>
          <a:lstStyle/>
          <a:p>
            <a:pPr eaLnBrk="0" hangingPunct="0">
              <a:spcBef>
                <a:spcPct val="20000"/>
              </a:spcBef>
            </a:pPr>
            <a:r>
              <a:rPr lang="en-US" sz="1400" kern="0" dirty="0" smtClean="0">
                <a:solidFill>
                  <a:prstClr val="black"/>
                </a:solidFill>
                <a:latin typeface="Times New Roman"/>
                <a:ea typeface="ＭＳ Ｐゴシック" charset="-128"/>
                <a:cs typeface="Times New Roman"/>
              </a:rPr>
              <a:t>thin target: </a:t>
            </a:r>
            <a:r>
              <a:rPr lang="en-US" sz="1400" dirty="0" smtClean="0">
                <a:solidFill>
                  <a:prstClr val="black"/>
                </a:solidFill>
                <a:latin typeface="Times New Roman"/>
                <a:cs typeface="Times New Roman"/>
              </a:rPr>
              <a:t>68.4°≤θ≤70.0°</a:t>
            </a:r>
            <a:endParaRPr lang="en-US" sz="1400" dirty="0">
              <a:solidFill>
                <a:prstClr val="black"/>
              </a:solidFill>
              <a:latin typeface="Times New Roman"/>
              <a:cs typeface="Times New Roman"/>
            </a:endParaRPr>
          </a:p>
        </p:txBody>
      </p:sp>
      <p:cxnSp>
        <p:nvCxnSpPr>
          <p:cNvPr id="34" name="Straight Connector 33"/>
          <p:cNvCxnSpPr/>
          <p:nvPr/>
        </p:nvCxnSpPr>
        <p:spPr bwMode="auto">
          <a:xfrm rot="5400000" flipH="1" flipV="1">
            <a:off x="7602273" y="5435603"/>
            <a:ext cx="1169197" cy="792"/>
          </a:xfrm>
          <a:prstGeom prst="line">
            <a:avLst/>
          </a:prstGeom>
          <a:solidFill>
            <a:schemeClr val="bg1"/>
          </a:solidFill>
          <a:ln w="15875" cap="flat" cmpd="sng" algn="ctr">
            <a:solidFill>
              <a:srgbClr val="FF0000"/>
            </a:solidFill>
            <a:prstDash val="solid"/>
            <a:round/>
            <a:headEnd type="none" w="med" len="med"/>
            <a:tailEnd type="none" w="med" len="med"/>
          </a:ln>
          <a:effectLst/>
        </p:spPr>
      </p:cxnSp>
      <p:sp>
        <p:nvSpPr>
          <p:cNvPr id="35" name="TextBox 34"/>
          <p:cNvSpPr txBox="1"/>
          <p:nvPr/>
        </p:nvSpPr>
        <p:spPr>
          <a:xfrm rot="16200000">
            <a:off x="7865535" y="4038601"/>
            <a:ext cx="1117597" cy="761234"/>
          </a:xfrm>
          <a:prstGeom prst="rect">
            <a:avLst/>
          </a:prstGeom>
          <a:noFill/>
        </p:spPr>
        <p:txBody>
          <a:bodyPr wrap="square" rtlCol="0">
            <a:spAutoFit/>
          </a:bodyPr>
          <a:lstStyle/>
          <a:p>
            <a:pPr algn="ctr" eaLnBrk="0" hangingPunct="0">
              <a:lnSpc>
                <a:spcPct val="90000"/>
              </a:lnSpc>
              <a:spcBef>
                <a:spcPct val="20000"/>
              </a:spcBef>
            </a:pPr>
            <a:r>
              <a:rPr lang="en-US" sz="1600" dirty="0" smtClean="0">
                <a:solidFill>
                  <a:srgbClr val="1F497D"/>
                </a:solidFill>
                <a:latin typeface="Times New Roman"/>
                <a:cs typeface="Times New Roman"/>
              </a:rPr>
              <a:t>Diffuse emission dominates</a:t>
            </a:r>
            <a:endParaRPr lang="en-US" sz="1600" dirty="0">
              <a:solidFill>
                <a:srgbClr val="1F497D"/>
              </a:solidFill>
              <a:latin typeface="Times New Roman"/>
              <a:cs typeface="Times New Roman"/>
            </a:endParaRPr>
          </a:p>
        </p:txBody>
      </p:sp>
      <p:cxnSp>
        <p:nvCxnSpPr>
          <p:cNvPr id="37" name="Straight Connector 36"/>
          <p:cNvCxnSpPr/>
          <p:nvPr/>
        </p:nvCxnSpPr>
        <p:spPr bwMode="auto">
          <a:xfrm rot="10800000" flipV="1">
            <a:off x="8229601" y="4961467"/>
            <a:ext cx="465669" cy="8466"/>
          </a:xfrm>
          <a:prstGeom prst="line">
            <a:avLst/>
          </a:prstGeom>
          <a:solidFill>
            <a:schemeClr val="bg1"/>
          </a:solidFill>
          <a:ln w="15875" cap="flat" cmpd="sng" algn="ctr">
            <a:solidFill>
              <a:srgbClr val="FF0000"/>
            </a:solidFill>
            <a:prstDash val="solid"/>
            <a:round/>
            <a:headEnd type="arrow" w="med" len="med"/>
            <a:tailEnd type="none" w="med" len="med"/>
          </a:ln>
          <a:effectLst/>
        </p:spPr>
      </p:cxnSp>
      <p:cxnSp>
        <p:nvCxnSpPr>
          <p:cNvPr id="52" name="Straight Connector 51"/>
          <p:cNvCxnSpPr/>
          <p:nvPr/>
        </p:nvCxnSpPr>
        <p:spPr bwMode="auto">
          <a:xfrm rot="5400000" flipH="1" flipV="1">
            <a:off x="6781006" y="5461002"/>
            <a:ext cx="1152262" cy="792"/>
          </a:xfrm>
          <a:prstGeom prst="line">
            <a:avLst/>
          </a:prstGeom>
          <a:solidFill>
            <a:schemeClr val="bg1"/>
          </a:solidFill>
          <a:ln w="15875" cap="flat" cmpd="sng" algn="ctr">
            <a:solidFill>
              <a:srgbClr val="FF0000"/>
            </a:solidFill>
            <a:prstDash val="solid"/>
            <a:round/>
            <a:headEnd type="none" w="med" len="med"/>
            <a:tailEnd type="none" w="med" len="med"/>
          </a:ln>
          <a:effectLst/>
        </p:spPr>
      </p:cxnSp>
      <p:sp>
        <p:nvSpPr>
          <p:cNvPr id="55" name="Rectangle 54"/>
          <p:cNvSpPr/>
          <p:nvPr/>
        </p:nvSpPr>
        <p:spPr>
          <a:xfrm>
            <a:off x="0" y="4587348"/>
            <a:ext cx="3746500" cy="2072362"/>
          </a:xfrm>
          <a:prstGeom prst="rect">
            <a:avLst/>
          </a:prstGeom>
        </p:spPr>
        <p:txBody>
          <a:bodyPr wrap="square">
            <a:spAutoFit/>
          </a:bodyPr>
          <a:lstStyle/>
          <a:p>
            <a:pPr marL="228600" indent="-228600" eaLnBrk="0" hangingPunct="0">
              <a:spcBef>
                <a:spcPts val="1032"/>
              </a:spcBef>
              <a:buFont typeface="Wingdings" charset="2"/>
              <a:buChar char="²"/>
            </a:pPr>
            <a:r>
              <a:rPr lang="en-US" sz="1600" kern="0" dirty="0" smtClean="0">
                <a:solidFill>
                  <a:srgbClr val="FFFFFF"/>
                </a:solidFill>
                <a:latin typeface="Times New Roman"/>
                <a:ea typeface="ＭＳ Ｐゴシック" charset="-128"/>
                <a:cs typeface="Times New Roman"/>
              </a:rPr>
              <a:t>Due to its proximity, the Earth is the brightest </a:t>
            </a:r>
            <a:r>
              <a:rPr lang="en-US" sz="1600" kern="0" dirty="0" err="1" smtClean="0">
                <a:solidFill>
                  <a:srgbClr val="FFFFFF"/>
                </a:solidFill>
                <a:latin typeface="Times New Roman"/>
                <a:ea typeface="ＭＳ Ｐゴシック" charset="-128"/>
                <a:cs typeface="Times New Roman"/>
              </a:rPr>
              <a:t>γ</a:t>
            </a:r>
            <a:r>
              <a:rPr lang="en-US" sz="1600" kern="0" dirty="0" smtClean="0">
                <a:solidFill>
                  <a:srgbClr val="FFFFFF"/>
                </a:solidFill>
                <a:latin typeface="Times New Roman"/>
                <a:ea typeface="ＭＳ Ｐゴシック" charset="-128"/>
                <a:cs typeface="Times New Roman"/>
              </a:rPr>
              <a:t>-ray source on the sky</a:t>
            </a:r>
          </a:p>
          <a:p>
            <a:pPr marL="228600" indent="-228600" eaLnBrk="0" hangingPunct="0">
              <a:spcBef>
                <a:spcPts val="1032"/>
              </a:spcBef>
              <a:buFont typeface="Wingdings" charset="2"/>
              <a:buChar char="²"/>
            </a:pPr>
            <a:r>
              <a:rPr lang="en-US" sz="1600" kern="0" dirty="0" smtClean="0">
                <a:solidFill>
                  <a:srgbClr val="FFFFFF"/>
                </a:solidFill>
                <a:latin typeface="Times New Roman"/>
                <a:ea typeface="ＭＳ Ｐゴシック" charset="-128"/>
                <a:cs typeface="Times New Roman"/>
              </a:rPr>
              <a:t>The emission is produced by the CR cascades in the atmosphere</a:t>
            </a:r>
          </a:p>
          <a:p>
            <a:pPr marL="228600" indent="-228600" eaLnBrk="0" hangingPunct="0">
              <a:spcBef>
                <a:spcPts val="1032"/>
              </a:spcBef>
              <a:buFont typeface="Wingdings" charset="2"/>
              <a:buChar char="²"/>
            </a:pPr>
            <a:r>
              <a:rPr lang="en-US" sz="1600" kern="0" dirty="0" smtClean="0">
                <a:solidFill>
                  <a:srgbClr val="FFFFFF"/>
                </a:solidFill>
                <a:latin typeface="Times New Roman"/>
                <a:ea typeface="ＭＳ Ｐゴシック" charset="-128"/>
                <a:cs typeface="Times New Roman"/>
              </a:rPr>
              <a:t>Most energetic </a:t>
            </a:r>
            <a:r>
              <a:rPr lang="en-US" sz="1600" kern="0" dirty="0" err="1" smtClean="0">
                <a:solidFill>
                  <a:srgbClr val="FFFFFF"/>
                </a:solidFill>
                <a:latin typeface="Times New Roman"/>
                <a:ea typeface="ＭＳ Ｐゴシック" charset="-128"/>
                <a:cs typeface="Times New Roman"/>
              </a:rPr>
              <a:t>γ</a:t>
            </a:r>
            <a:r>
              <a:rPr lang="en-US" sz="1600" kern="0" dirty="0" smtClean="0">
                <a:solidFill>
                  <a:srgbClr val="FFFFFF"/>
                </a:solidFill>
                <a:latin typeface="Times New Roman"/>
                <a:ea typeface="ＭＳ Ｐゴシック" charset="-128"/>
                <a:cs typeface="Times New Roman"/>
              </a:rPr>
              <a:t>-rays are produced by </a:t>
            </a:r>
            <a:r>
              <a:rPr lang="en-US" sz="1600" kern="0" dirty="0" err="1" smtClean="0">
                <a:solidFill>
                  <a:srgbClr val="FFFFFF"/>
                </a:solidFill>
                <a:latin typeface="Times New Roman"/>
                <a:ea typeface="ＭＳ Ｐゴシック" charset="-128"/>
                <a:cs typeface="Times New Roman"/>
              </a:rPr>
              <a:t>CRs</a:t>
            </a:r>
            <a:r>
              <a:rPr lang="en-US" sz="1600" kern="0" dirty="0" smtClean="0">
                <a:solidFill>
                  <a:srgbClr val="FFFFFF"/>
                </a:solidFill>
                <a:latin typeface="Times New Roman"/>
                <a:ea typeface="ＭＳ Ｐゴシック" charset="-128"/>
                <a:cs typeface="Times New Roman"/>
              </a:rPr>
              <a:t> hitting the top of the atmosphere at tangential directions (thin target) </a:t>
            </a:r>
            <a:endParaRPr lang="en-US" sz="1600" dirty="0">
              <a:solidFill>
                <a:srgbClr val="294390"/>
              </a:solidFill>
              <a:latin typeface="Comic Sans MS" pitchFamily="-108" charset="0"/>
            </a:endParaRPr>
          </a:p>
        </p:txBody>
      </p:sp>
      <p:sp>
        <p:nvSpPr>
          <p:cNvPr id="56" name="TextBox 55"/>
          <p:cNvSpPr txBox="1"/>
          <p:nvPr/>
        </p:nvSpPr>
        <p:spPr>
          <a:xfrm rot="2395175">
            <a:off x="6444546" y="1033347"/>
            <a:ext cx="1331228" cy="539635"/>
          </a:xfrm>
          <a:prstGeom prst="rect">
            <a:avLst/>
          </a:prstGeom>
          <a:noFill/>
        </p:spPr>
        <p:txBody>
          <a:bodyPr wrap="square" rtlCol="0">
            <a:spAutoFit/>
          </a:bodyPr>
          <a:lstStyle/>
          <a:p>
            <a:pPr algn="ctr" eaLnBrk="0" hangingPunct="0">
              <a:lnSpc>
                <a:spcPct val="90000"/>
              </a:lnSpc>
              <a:spcBef>
                <a:spcPct val="20000"/>
              </a:spcBef>
            </a:pPr>
            <a:r>
              <a:rPr lang="en-US" sz="1600" dirty="0" smtClean="0">
                <a:solidFill>
                  <a:srgbClr val="FF0000"/>
                </a:solidFill>
                <a:latin typeface="Times New Roman"/>
                <a:cs typeface="Times New Roman"/>
              </a:rPr>
              <a:t>Atmospheric model</a:t>
            </a:r>
            <a:endParaRPr lang="en-US" sz="1600" dirty="0">
              <a:solidFill>
                <a:srgbClr val="FF0000"/>
              </a:solidFill>
              <a:latin typeface="Times New Roman"/>
              <a:cs typeface="Times New Roman"/>
            </a:endParaRPr>
          </a:p>
        </p:txBody>
      </p:sp>
      <p:sp>
        <p:nvSpPr>
          <p:cNvPr id="57" name="TextBox 56"/>
          <p:cNvSpPr txBox="1"/>
          <p:nvPr/>
        </p:nvSpPr>
        <p:spPr>
          <a:xfrm>
            <a:off x="5771446" y="2220795"/>
            <a:ext cx="1331228" cy="539635"/>
          </a:xfrm>
          <a:prstGeom prst="rect">
            <a:avLst/>
          </a:prstGeom>
          <a:noFill/>
        </p:spPr>
        <p:txBody>
          <a:bodyPr wrap="square" rtlCol="0">
            <a:spAutoFit/>
          </a:bodyPr>
          <a:lstStyle/>
          <a:p>
            <a:pPr algn="ctr" eaLnBrk="0" hangingPunct="0">
              <a:lnSpc>
                <a:spcPct val="90000"/>
              </a:lnSpc>
              <a:spcBef>
                <a:spcPct val="20000"/>
              </a:spcBef>
            </a:pPr>
            <a:r>
              <a:rPr lang="en-US" sz="1600" dirty="0" err="1" smtClean="0">
                <a:solidFill>
                  <a:srgbClr val="FF0000"/>
                </a:solidFill>
                <a:latin typeface="Times New Roman"/>
                <a:cs typeface="Times New Roman"/>
              </a:rPr>
              <a:t>γ</a:t>
            </a:r>
            <a:r>
              <a:rPr lang="en-US" sz="1600" dirty="0" smtClean="0">
                <a:solidFill>
                  <a:srgbClr val="FF0000"/>
                </a:solidFill>
                <a:latin typeface="Times New Roman"/>
                <a:cs typeface="Times New Roman"/>
              </a:rPr>
              <a:t>-ray flux &gt;3.6 </a:t>
            </a:r>
            <a:r>
              <a:rPr lang="en-US" sz="1600" dirty="0" err="1" smtClean="0">
                <a:solidFill>
                  <a:srgbClr val="FF0000"/>
                </a:solidFill>
                <a:latin typeface="Times New Roman"/>
                <a:cs typeface="Times New Roman"/>
              </a:rPr>
              <a:t>GeV</a:t>
            </a:r>
            <a:r>
              <a:rPr lang="en-US" sz="1600" dirty="0" smtClean="0">
                <a:solidFill>
                  <a:srgbClr val="FF0000"/>
                </a:solidFill>
                <a:latin typeface="Times New Roman"/>
                <a:cs typeface="Times New Roman"/>
              </a:rPr>
              <a:t> </a:t>
            </a:r>
            <a:endParaRPr lang="en-US" sz="1600" dirty="0">
              <a:solidFill>
                <a:srgbClr val="FF0000"/>
              </a:solidFill>
              <a:latin typeface="Times New Roman"/>
              <a:cs typeface="Times New Roman"/>
            </a:endParaRPr>
          </a:p>
        </p:txBody>
      </p:sp>
      <p:grpSp>
        <p:nvGrpSpPr>
          <p:cNvPr id="2" name="Group 57"/>
          <p:cNvGrpSpPr>
            <a:grpSpLocks noChangeAspect="1"/>
          </p:cNvGrpSpPr>
          <p:nvPr/>
        </p:nvGrpSpPr>
        <p:grpSpPr>
          <a:xfrm>
            <a:off x="2400300" y="726238"/>
            <a:ext cx="2698163" cy="1401011"/>
            <a:chOff x="651933" y="2319867"/>
            <a:chExt cx="6062663" cy="3148013"/>
          </a:xfrm>
        </p:grpSpPr>
        <p:pic>
          <p:nvPicPr>
            <p:cNvPr id="59" name="Picture 58" descr="prelim-flux.gif"/>
            <p:cNvPicPr>
              <a:picLocks noChangeAspect="1"/>
            </p:cNvPicPr>
            <p:nvPr/>
          </p:nvPicPr>
          <p:blipFill>
            <a:blip r:embed="rId6"/>
            <a:srcRect l="33698" t="50126"/>
            <a:stretch>
              <a:fillRect/>
            </a:stretch>
          </p:blipFill>
          <p:spPr>
            <a:xfrm>
              <a:off x="651933" y="2319867"/>
              <a:ext cx="6062663" cy="3148013"/>
            </a:xfrm>
            <a:prstGeom prst="rect">
              <a:avLst/>
            </a:prstGeom>
          </p:spPr>
        </p:pic>
        <p:sp>
          <p:nvSpPr>
            <p:cNvPr id="60" name="Rectangle 59"/>
            <p:cNvSpPr/>
            <p:nvPr/>
          </p:nvSpPr>
          <p:spPr bwMode="auto">
            <a:xfrm>
              <a:off x="880532" y="2328334"/>
              <a:ext cx="1786467" cy="3302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a:solidFill>
                  <a:srgbClr val="294390"/>
                </a:solidFill>
                <a:latin typeface="Comic Sans MS" charset="0"/>
              </a:endParaRPr>
            </a:p>
          </p:txBody>
        </p:sp>
        <p:cxnSp>
          <p:nvCxnSpPr>
            <p:cNvPr id="61" name="Straight Connector 60"/>
            <p:cNvCxnSpPr/>
            <p:nvPr/>
          </p:nvCxnSpPr>
          <p:spPr bwMode="auto">
            <a:xfrm>
              <a:off x="812800" y="2345267"/>
              <a:ext cx="1947333" cy="1588"/>
            </a:xfrm>
            <a:prstGeom prst="line">
              <a:avLst/>
            </a:prstGeom>
            <a:solidFill>
              <a:schemeClr val="bg1"/>
            </a:solidFill>
            <a:ln w="31750" cap="flat" cmpd="sng" algn="ctr">
              <a:solidFill>
                <a:schemeClr val="tx1">
                  <a:lumMod val="75000"/>
                  <a:lumOff val="25000"/>
                </a:schemeClr>
              </a:solidFill>
              <a:prstDash val="solid"/>
              <a:round/>
              <a:headEnd type="none" w="med" len="med"/>
              <a:tailEnd type="none" w="med" len="med"/>
            </a:ln>
            <a:effectLst/>
          </p:spPr>
        </p:cxnSp>
      </p:grpSp>
      <p:cxnSp>
        <p:nvCxnSpPr>
          <p:cNvPr id="62" name="Straight Connector 61"/>
          <p:cNvCxnSpPr/>
          <p:nvPr/>
        </p:nvCxnSpPr>
        <p:spPr bwMode="auto">
          <a:xfrm>
            <a:off x="5721350" y="2032000"/>
            <a:ext cx="2034120" cy="11"/>
          </a:xfrm>
          <a:prstGeom prst="line">
            <a:avLst/>
          </a:prstGeom>
          <a:solidFill>
            <a:schemeClr val="bg1"/>
          </a:solidFill>
          <a:ln w="15875" cap="flat" cmpd="sng" algn="ctr">
            <a:solidFill>
              <a:srgbClr val="FF0000"/>
            </a:solidFill>
            <a:prstDash val="dash"/>
            <a:round/>
            <a:headEnd type="none" w="med" len="med"/>
            <a:tailEnd type="none" w="med" len="med"/>
          </a:ln>
          <a:effectLst/>
        </p:spPr>
      </p:cxnSp>
      <p:sp>
        <p:nvSpPr>
          <p:cNvPr id="64" name="TextBox 63"/>
          <p:cNvSpPr txBox="1"/>
          <p:nvPr/>
        </p:nvSpPr>
        <p:spPr>
          <a:xfrm>
            <a:off x="5409496" y="1769945"/>
            <a:ext cx="1331228" cy="289823"/>
          </a:xfrm>
          <a:prstGeom prst="rect">
            <a:avLst/>
          </a:prstGeom>
          <a:noFill/>
        </p:spPr>
        <p:txBody>
          <a:bodyPr wrap="square" rtlCol="0">
            <a:spAutoFit/>
          </a:bodyPr>
          <a:lstStyle/>
          <a:p>
            <a:pPr algn="ctr" eaLnBrk="0" hangingPunct="0">
              <a:lnSpc>
                <a:spcPct val="90000"/>
              </a:lnSpc>
              <a:spcBef>
                <a:spcPct val="20000"/>
              </a:spcBef>
            </a:pPr>
            <a:r>
              <a:rPr lang="en-US" sz="1400" dirty="0" smtClean="0">
                <a:solidFill>
                  <a:srgbClr val="FF0000"/>
                </a:solidFill>
                <a:latin typeface="Times New Roman"/>
                <a:cs typeface="Times New Roman"/>
              </a:rPr>
              <a:t>2 </a:t>
            </a:r>
            <a:r>
              <a:rPr lang="en-US" sz="1400" dirty="0" err="1" smtClean="0">
                <a:solidFill>
                  <a:srgbClr val="FF0000"/>
                </a:solidFill>
                <a:latin typeface="Times New Roman"/>
                <a:cs typeface="Times New Roman"/>
              </a:rPr>
              <a:t>g</a:t>
            </a:r>
            <a:r>
              <a:rPr lang="en-US" sz="1400" dirty="0" smtClean="0">
                <a:solidFill>
                  <a:srgbClr val="FF0000"/>
                </a:solidFill>
                <a:latin typeface="Times New Roman"/>
                <a:cs typeface="Times New Roman"/>
              </a:rPr>
              <a:t> cm</a:t>
            </a:r>
            <a:r>
              <a:rPr lang="en-US" sz="1400" baseline="30000" dirty="0" smtClean="0">
                <a:solidFill>
                  <a:srgbClr val="FF0000"/>
                </a:solidFill>
                <a:latin typeface="Times New Roman"/>
                <a:cs typeface="Times New Roman"/>
              </a:rPr>
              <a:t>-2</a:t>
            </a:r>
            <a:endParaRPr lang="en-US" sz="1400" baseline="30000" dirty="0">
              <a:solidFill>
                <a:srgbClr val="FF0000"/>
              </a:solidFill>
              <a:latin typeface="Times New Roman"/>
              <a:cs typeface="Times New Roman"/>
            </a:endParaRPr>
          </a:p>
        </p:txBody>
      </p:sp>
      <p:sp>
        <p:nvSpPr>
          <p:cNvPr id="65" name="TextBox 64"/>
          <p:cNvSpPr txBox="1"/>
          <p:nvPr/>
        </p:nvSpPr>
        <p:spPr>
          <a:xfrm>
            <a:off x="3212396" y="1528645"/>
            <a:ext cx="1331228" cy="318036"/>
          </a:xfrm>
          <a:prstGeom prst="rect">
            <a:avLst/>
          </a:prstGeom>
          <a:noFill/>
        </p:spPr>
        <p:txBody>
          <a:bodyPr wrap="square" rtlCol="0">
            <a:spAutoFit/>
          </a:bodyPr>
          <a:lstStyle/>
          <a:p>
            <a:pPr algn="ctr" eaLnBrk="0" hangingPunct="0">
              <a:lnSpc>
                <a:spcPct val="90000"/>
              </a:lnSpc>
              <a:spcBef>
                <a:spcPct val="20000"/>
              </a:spcBef>
            </a:pPr>
            <a:r>
              <a:rPr lang="en-US" sz="1600" dirty="0" err="1" smtClean="0">
                <a:solidFill>
                  <a:prstClr val="white"/>
                </a:solidFill>
                <a:latin typeface="Times New Roman"/>
                <a:cs typeface="Times New Roman"/>
              </a:rPr>
              <a:t>γ</a:t>
            </a:r>
            <a:r>
              <a:rPr lang="en-US" sz="1600" dirty="0" smtClean="0">
                <a:solidFill>
                  <a:prstClr val="white"/>
                </a:solidFill>
                <a:latin typeface="Times New Roman"/>
                <a:cs typeface="Times New Roman"/>
              </a:rPr>
              <a:t>-ray flux </a:t>
            </a:r>
            <a:endParaRPr lang="en-US" sz="1600" dirty="0">
              <a:solidFill>
                <a:prstClr val="white"/>
              </a:solidFill>
              <a:latin typeface="Times New Roman"/>
              <a:cs typeface="Times New Roman"/>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ages from SPC2014_v2.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3"/>
              <a:stretch>
                <a:fillRect/>
              </a:stretch>
            </p:blipFill>
          </mc:Fallback>
        </mc:AlternateContent>
        <p:spPr>
          <a:xfrm>
            <a:off x="-1" y="-1587"/>
            <a:ext cx="9144001" cy="6858000"/>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200px-Sun_image2.gif"/>
          <p:cNvPicPr>
            <a:picLocks noChangeAspect="1"/>
          </p:cNvPicPr>
          <p:nvPr/>
        </p:nvPicPr>
        <p:blipFill>
          <a:blip r:embed="rId2"/>
          <a:srcRect b="6506"/>
          <a:stretch>
            <a:fillRect/>
          </a:stretch>
        </p:blipFill>
        <p:spPr>
          <a:xfrm>
            <a:off x="0" y="0"/>
            <a:ext cx="5918200" cy="5533192"/>
          </a:xfrm>
          <a:prstGeom prst="rect">
            <a:avLst/>
          </a:prstGeom>
        </p:spPr>
      </p:pic>
      <p:sp>
        <p:nvSpPr>
          <p:cNvPr id="2635778" name="Rectangle 2"/>
          <p:cNvSpPr>
            <a:spLocks noGrp="1" noChangeArrowheads="1"/>
          </p:cNvSpPr>
          <p:nvPr>
            <p:ph type="title"/>
          </p:nvPr>
        </p:nvSpPr>
        <p:spPr/>
        <p:txBody>
          <a:bodyPr/>
          <a:lstStyle/>
          <a:p>
            <a:r>
              <a:rPr lang="en-US" dirty="0" smtClean="0"/>
              <a:t>Solar system</a:t>
            </a:r>
            <a:endParaRPr lang="en-US" dirty="0"/>
          </a:p>
        </p:txBody>
      </p:sp>
      <p:sp>
        <p:nvSpPr>
          <p:cNvPr id="2635779" name="Rectangle 3"/>
          <p:cNvSpPr>
            <a:spLocks noGrp="1" noChangeArrowheads="1"/>
          </p:cNvSpPr>
          <p:nvPr>
            <p:ph type="body" idx="1"/>
          </p:nvPr>
        </p:nvSpPr>
        <p:spPr>
          <a:xfrm>
            <a:off x="5930901" y="3987800"/>
            <a:ext cx="3213099" cy="1882775"/>
          </a:xfrm>
        </p:spPr>
        <p:txBody>
          <a:bodyPr/>
          <a:lstStyle/>
          <a:p>
            <a:r>
              <a:rPr lang="en-US" dirty="0" smtClean="0"/>
              <a:t>Averaged </a:t>
            </a:r>
            <a:r>
              <a:rPr lang="en-US" dirty="0"/>
              <a:t>over one year</a:t>
            </a:r>
            <a:r>
              <a:rPr lang="en-US" dirty="0" smtClean="0"/>
              <a:t>, the </a:t>
            </a:r>
            <a:r>
              <a:rPr lang="en-US" dirty="0"/>
              <a:t>ecliptic</a:t>
            </a:r>
            <a:r>
              <a:rPr lang="en-US" dirty="0" smtClean="0"/>
              <a:t> is </a:t>
            </a:r>
            <a:r>
              <a:rPr lang="en-US" dirty="0"/>
              <a:t>seen as a bright stripe on the sky, but the emission comes from all </a:t>
            </a:r>
            <a:r>
              <a:rPr lang="en-US" dirty="0" smtClean="0"/>
              <a:t>directions</a:t>
            </a:r>
          </a:p>
        </p:txBody>
      </p:sp>
      <p:pic>
        <p:nvPicPr>
          <p:cNvPr id="28" name="Picture 27"/>
          <p:cNvPicPr>
            <a:picLocks noChangeAspect="1"/>
          </p:cNvPicPr>
          <p:nvPr/>
        </p:nvPicPr>
        <p:blipFill>
          <a:blip r:embed="rId3"/>
          <a:stretch>
            <a:fillRect/>
          </a:stretch>
        </p:blipFill>
        <p:spPr>
          <a:xfrm>
            <a:off x="431430" y="3556000"/>
            <a:ext cx="5435970" cy="2776137"/>
          </a:xfrm>
          <a:prstGeom prst="rect">
            <a:avLst/>
          </a:prstGeom>
        </p:spPr>
      </p:pic>
      <p:sp>
        <p:nvSpPr>
          <p:cNvPr id="29" name="TextBox 28"/>
          <p:cNvSpPr txBox="1"/>
          <p:nvPr/>
        </p:nvSpPr>
        <p:spPr>
          <a:xfrm>
            <a:off x="1409700" y="3822700"/>
            <a:ext cx="1371600" cy="1015663"/>
          </a:xfrm>
          <a:prstGeom prst="rect">
            <a:avLst/>
          </a:prstGeom>
          <a:noFill/>
        </p:spPr>
        <p:txBody>
          <a:bodyPr wrap="square" rtlCol="0">
            <a:spAutoFit/>
          </a:bodyPr>
          <a:lstStyle/>
          <a:p>
            <a:pPr eaLnBrk="0" hangingPunct="0">
              <a:spcBef>
                <a:spcPct val="20000"/>
              </a:spcBef>
            </a:pPr>
            <a:r>
              <a:rPr lang="en-US" sz="2000" dirty="0" smtClean="0">
                <a:solidFill>
                  <a:prstClr val="white"/>
                </a:solidFill>
                <a:latin typeface="Times New Roman"/>
                <a:cs typeface="Times New Roman"/>
              </a:rPr>
              <a:t>Tracks of the Sun and Moon</a:t>
            </a:r>
            <a:endParaRPr lang="en-US" sz="2000" dirty="0">
              <a:solidFill>
                <a:prstClr val="white"/>
              </a:solidFill>
              <a:latin typeface="Times New Roman"/>
              <a:cs typeface="Times New Roman"/>
            </a:endParaRPr>
          </a:p>
        </p:txBody>
      </p:sp>
      <p:cxnSp>
        <p:nvCxnSpPr>
          <p:cNvPr id="31" name="Straight Arrow Connector 30"/>
          <p:cNvCxnSpPr/>
          <p:nvPr/>
        </p:nvCxnSpPr>
        <p:spPr bwMode="auto">
          <a:xfrm>
            <a:off x="2501900" y="4508500"/>
            <a:ext cx="609600" cy="368300"/>
          </a:xfrm>
          <a:prstGeom prst="straightConnector1">
            <a:avLst/>
          </a:prstGeom>
          <a:solidFill>
            <a:schemeClr val="bg1"/>
          </a:solidFill>
          <a:ln w="19050" cap="flat" cmpd="sng" algn="ctr">
            <a:solidFill>
              <a:schemeClr val="bg1"/>
            </a:solidFill>
            <a:prstDash val="solid"/>
            <a:round/>
            <a:headEnd type="none" w="med" len="med"/>
            <a:tailEnd type="arrow" w="med" len="med"/>
          </a:ln>
          <a:effectLst/>
        </p:spPr>
      </p:cxnSp>
      <p:sp>
        <p:nvSpPr>
          <p:cNvPr id="20" name="TextBox 19"/>
          <p:cNvSpPr txBox="1"/>
          <p:nvPr/>
        </p:nvSpPr>
        <p:spPr>
          <a:xfrm>
            <a:off x="3251752" y="3650053"/>
            <a:ext cx="1292639" cy="400110"/>
          </a:xfrm>
          <a:prstGeom prst="rect">
            <a:avLst/>
          </a:prstGeom>
          <a:noFill/>
        </p:spPr>
        <p:txBody>
          <a:bodyPr wrap="square" rtlCol="0">
            <a:spAutoFit/>
          </a:bodyPr>
          <a:lstStyle/>
          <a:p>
            <a:pPr eaLnBrk="0" hangingPunct="0">
              <a:spcBef>
                <a:spcPct val="20000"/>
              </a:spcBef>
            </a:pPr>
            <a:r>
              <a:rPr lang="en-US" sz="2000" dirty="0" smtClean="0">
                <a:solidFill>
                  <a:prstClr val="white"/>
                </a:solidFill>
                <a:latin typeface="Times New Roman"/>
                <a:cs typeface="Times New Roman"/>
              </a:rPr>
              <a:t>Solar IC</a:t>
            </a:r>
            <a:endParaRPr lang="en-US" sz="2000" dirty="0">
              <a:solidFill>
                <a:prstClr val="white"/>
              </a:solidFill>
              <a:latin typeface="Times New Roman"/>
              <a:cs typeface="Times New Roman"/>
            </a:endParaRPr>
          </a:p>
        </p:txBody>
      </p:sp>
      <p:pic>
        <p:nvPicPr>
          <p:cNvPr id="21" name="Picture 20"/>
          <p:cNvPicPr>
            <a:picLocks noChangeAspect="1"/>
          </p:cNvPicPr>
          <p:nvPr/>
        </p:nvPicPr>
        <p:blipFill>
          <a:blip r:embed="rId4"/>
          <a:stretch>
            <a:fillRect/>
          </a:stretch>
        </p:blipFill>
        <p:spPr>
          <a:xfrm>
            <a:off x="4229100" y="319618"/>
            <a:ext cx="4645110" cy="2927350"/>
          </a:xfrm>
          <a:prstGeom prst="rect">
            <a:avLst/>
          </a:prstGeom>
        </p:spPr>
      </p:pic>
      <p:sp>
        <p:nvSpPr>
          <p:cNvPr id="22" name="Rectangle 3"/>
          <p:cNvSpPr txBox="1">
            <a:spLocks noChangeArrowheads="1"/>
          </p:cNvSpPr>
          <p:nvPr/>
        </p:nvSpPr>
        <p:spPr bwMode="auto">
          <a:xfrm>
            <a:off x="304800" y="1054100"/>
            <a:ext cx="4049486" cy="1882775"/>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marL="342900" indent="-342900" eaLnBrk="0" hangingPunct="0">
              <a:spcBef>
                <a:spcPct val="20000"/>
              </a:spcBef>
            </a:pPr>
            <a:r>
              <a:rPr lang="en-US" sz="2000" kern="0" dirty="0" smtClean="0">
                <a:solidFill>
                  <a:srgbClr val="FFFFFF"/>
                </a:solidFill>
                <a:latin typeface="Wingdings"/>
                <a:ea typeface="Wingdings"/>
                <a:cs typeface="Wingdings"/>
              </a:rPr>
              <a:t>				</a:t>
            </a:r>
            <a:endParaRPr lang="en-US" sz="2000" kern="0" dirty="0" smtClean="0">
              <a:solidFill>
                <a:srgbClr val="FFFFFF"/>
              </a:solidFill>
              <a:latin typeface="Times New Roman"/>
              <a:ea typeface="ＭＳ Ｐゴシック" charset="-128"/>
              <a:cs typeface="Times New Roman"/>
            </a:endParaRPr>
          </a:p>
          <a:p>
            <a:pPr marL="342900" indent="-342900" eaLnBrk="0" hangingPunct="0">
              <a:spcBef>
                <a:spcPct val="20000"/>
              </a:spcBef>
              <a:buFont typeface="Wingdings" charset="2"/>
              <a:buChar char="²"/>
              <a:defRPr/>
            </a:pPr>
            <a:r>
              <a:rPr lang="en-US" sz="2000" kern="0" dirty="0" smtClean="0">
                <a:solidFill>
                  <a:srgbClr val="FFFFFF"/>
                </a:solidFill>
                <a:latin typeface="Times New Roman"/>
                <a:ea typeface="ＭＳ Ｐゴシック" charset="-128"/>
                <a:cs typeface="Times New Roman"/>
              </a:rPr>
              <a:t>Raw data sliced by 2 months interval, background removed; </a:t>
            </a:r>
            <a:r>
              <a:rPr lang="en-US" sz="2000" kern="0" dirty="0" err="1" smtClean="0">
                <a:solidFill>
                  <a:srgbClr val="FFFFFF"/>
                </a:solidFill>
                <a:latin typeface="Wingdings"/>
                <a:ea typeface="Wingdings"/>
                <a:cs typeface="Wingdings"/>
              </a:rPr>
              <a:t></a:t>
            </a:r>
            <a:r>
              <a:rPr lang="en-US" sz="2000" kern="0" dirty="0" smtClean="0">
                <a:solidFill>
                  <a:srgbClr val="FFFFFF"/>
                </a:solidFill>
                <a:latin typeface="Wingdings"/>
                <a:ea typeface="Wingdings"/>
                <a:cs typeface="Wingdings"/>
              </a:rPr>
              <a:t> </a:t>
            </a:r>
            <a:r>
              <a:rPr lang="en-US" sz="2000" kern="0" dirty="0" smtClean="0">
                <a:solidFill>
                  <a:srgbClr val="FFFFFF"/>
                </a:solidFill>
                <a:latin typeface="Times New Roman"/>
                <a:ea typeface="Wingdings"/>
                <a:cs typeface="Times New Roman"/>
              </a:rPr>
              <a:t>the solar track is clearly visible</a:t>
            </a:r>
            <a:r>
              <a:rPr lang="en-US" sz="2000" kern="0" dirty="0" smtClean="0">
                <a:solidFill>
                  <a:srgbClr val="FFFFFF"/>
                </a:solidFill>
                <a:latin typeface="Wingdings"/>
                <a:ea typeface="Wingdings"/>
                <a:cs typeface="Wingdings"/>
              </a:rPr>
              <a:t>	</a:t>
            </a:r>
            <a:r>
              <a:rPr lang="en-US" sz="2000" kern="0" dirty="0" smtClean="0">
                <a:solidFill>
                  <a:srgbClr val="FFFFFF"/>
                </a:solidFill>
                <a:latin typeface="Times New Roman"/>
                <a:ea typeface="ＭＳ Ｐゴシック" charset="-128"/>
                <a:cs typeface="Times New Roman"/>
              </a:rPr>
              <a:t> </a:t>
            </a:r>
            <a:endParaRPr lang="en-US" sz="2000" kern="0" dirty="0">
              <a:solidFill>
                <a:srgbClr val="FFFFFF"/>
              </a:solidFill>
              <a:latin typeface="Times New Roman"/>
              <a:ea typeface="ＭＳ Ｐゴシック" charset="-128"/>
              <a:cs typeface="Times New Roman"/>
            </a:endParaRPr>
          </a:p>
        </p:txBody>
      </p:sp>
      <p:sp>
        <p:nvSpPr>
          <p:cNvPr id="10" name="TextBox 9"/>
          <p:cNvSpPr txBox="1"/>
          <p:nvPr/>
        </p:nvSpPr>
        <p:spPr>
          <a:xfrm>
            <a:off x="4673600" y="469900"/>
            <a:ext cx="3683846" cy="477054"/>
          </a:xfrm>
          <a:prstGeom prst="rect">
            <a:avLst/>
          </a:prstGeom>
          <a:noFill/>
        </p:spPr>
        <p:txBody>
          <a:bodyPr wrap="none" rtlCol="0">
            <a:spAutoFit/>
          </a:bodyPr>
          <a:lstStyle/>
          <a:p>
            <a:pPr eaLnBrk="0" hangingPunct="0">
              <a:lnSpc>
                <a:spcPct val="130000"/>
              </a:lnSpc>
              <a:spcBef>
                <a:spcPct val="20000"/>
              </a:spcBef>
            </a:pPr>
            <a:r>
              <a:rPr lang="en-US" sz="2000" dirty="0" smtClean="0">
                <a:solidFill>
                  <a:prstClr val="white"/>
                </a:solidFill>
                <a:latin typeface="Times New Roman"/>
                <a:cs typeface="Times New Roman"/>
              </a:rPr>
              <a:t>Fermi-LAT (Galactic coordinates)</a:t>
            </a:r>
            <a:endParaRPr lang="en-US" sz="2000" dirty="0">
              <a:solidFill>
                <a:prstClr val="white"/>
              </a:solidFill>
              <a:latin typeface="Times New Roman"/>
              <a:cs typeface="Times New Roman"/>
            </a:endParaRPr>
          </a:p>
        </p:txBody>
      </p:sp>
      <p:sp>
        <p:nvSpPr>
          <p:cNvPr id="11" name="Rectangle 10"/>
          <p:cNvSpPr/>
          <p:nvPr/>
        </p:nvSpPr>
        <p:spPr>
          <a:xfrm>
            <a:off x="3475582" y="5260573"/>
            <a:ext cx="2143335" cy="400110"/>
          </a:xfrm>
          <a:prstGeom prst="rect">
            <a:avLst/>
          </a:prstGeom>
        </p:spPr>
        <p:txBody>
          <a:bodyPr wrap="none">
            <a:spAutoFit/>
          </a:bodyPr>
          <a:lstStyle/>
          <a:p>
            <a:pPr marL="342900" indent="-342900" eaLnBrk="0" hangingPunct="0">
              <a:spcBef>
                <a:spcPct val="20000"/>
              </a:spcBef>
            </a:pPr>
            <a:r>
              <a:rPr lang="en-US" sz="2000" kern="0" dirty="0" smtClean="0">
                <a:solidFill>
                  <a:srgbClr val="FFFFFF"/>
                </a:solidFill>
                <a:latin typeface="Times New Roman"/>
                <a:ea typeface="Wingdings"/>
                <a:cs typeface="Times New Roman"/>
              </a:rPr>
              <a:t>Model calculations</a:t>
            </a:r>
            <a:endParaRPr lang="en-US" sz="2000" kern="0" dirty="0" smtClean="0">
              <a:solidFill>
                <a:srgbClr val="FFFFFF"/>
              </a:solidFill>
              <a:latin typeface="Times New Roman"/>
              <a:ea typeface="ＭＳ Ｐゴシック" charset="-128"/>
              <a:cs typeface="Times New Roman"/>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200px-Sun_image2.gif"/>
          <p:cNvPicPr>
            <a:picLocks noChangeAspect="1"/>
          </p:cNvPicPr>
          <p:nvPr/>
        </p:nvPicPr>
        <p:blipFill>
          <a:blip r:embed="rId2"/>
          <a:srcRect b="4781"/>
          <a:stretch>
            <a:fillRect/>
          </a:stretch>
        </p:blipFill>
        <p:spPr>
          <a:xfrm>
            <a:off x="0" y="-1"/>
            <a:ext cx="5028328" cy="4787901"/>
          </a:xfrm>
          <a:prstGeom prst="rect">
            <a:avLst/>
          </a:prstGeom>
        </p:spPr>
      </p:pic>
      <p:sp>
        <p:nvSpPr>
          <p:cNvPr id="2" name="Title 1"/>
          <p:cNvSpPr>
            <a:spLocks noGrp="1"/>
          </p:cNvSpPr>
          <p:nvPr>
            <p:ph type="title"/>
          </p:nvPr>
        </p:nvSpPr>
        <p:spPr>
          <a:xfrm>
            <a:off x="389467" y="136525"/>
            <a:ext cx="8610600" cy="533400"/>
          </a:xfrm>
        </p:spPr>
        <p:txBody>
          <a:bodyPr/>
          <a:lstStyle/>
          <a:p>
            <a:r>
              <a:rPr lang="en-US" dirty="0" smtClean="0"/>
              <a:t>Fermi-LAT observations of the Sun (Abdo+’2011)</a:t>
            </a:r>
            <a:endParaRPr lang="en-US" dirty="0"/>
          </a:p>
        </p:txBody>
      </p:sp>
      <p:pic>
        <p:nvPicPr>
          <p:cNvPr id="4" name="Picture 3"/>
          <p:cNvPicPr>
            <a:picLocks noChangeAspect="1"/>
          </p:cNvPicPr>
          <p:nvPr/>
        </p:nvPicPr>
        <p:blipFill>
          <a:blip r:embed="rId3"/>
          <a:srcRect b="49698"/>
          <a:stretch>
            <a:fillRect/>
          </a:stretch>
        </p:blipFill>
        <p:spPr>
          <a:xfrm>
            <a:off x="406400" y="784909"/>
            <a:ext cx="4051300" cy="3006036"/>
          </a:xfrm>
          <a:prstGeom prst="rect">
            <a:avLst/>
          </a:prstGeom>
          <a:effectLst>
            <a:outerShdw blurRad="50800" dist="38100" dir="2700000">
              <a:srgbClr val="000000">
                <a:alpha val="43000"/>
              </a:srgbClr>
            </a:outerShdw>
          </a:effectLst>
        </p:spPr>
      </p:pic>
      <p:pic>
        <p:nvPicPr>
          <p:cNvPr id="5" name="Picture 4"/>
          <p:cNvPicPr>
            <a:picLocks noChangeAspect="1"/>
          </p:cNvPicPr>
          <p:nvPr/>
        </p:nvPicPr>
        <p:blipFill>
          <a:blip r:embed="rId4"/>
          <a:stretch>
            <a:fillRect/>
          </a:stretch>
        </p:blipFill>
        <p:spPr>
          <a:xfrm>
            <a:off x="5003800" y="836056"/>
            <a:ext cx="3441700" cy="2935209"/>
          </a:xfrm>
          <a:prstGeom prst="rect">
            <a:avLst/>
          </a:prstGeom>
          <a:effectLst>
            <a:outerShdw blurRad="50800" dist="38100" dir="2700000">
              <a:srgbClr val="000000">
                <a:alpha val="43000"/>
              </a:srgbClr>
            </a:outerShdw>
          </a:effectLst>
        </p:spPr>
      </p:pic>
      <p:pic>
        <p:nvPicPr>
          <p:cNvPr id="6" name="Picture 5"/>
          <p:cNvPicPr>
            <a:picLocks noChangeAspect="1"/>
          </p:cNvPicPr>
          <p:nvPr/>
        </p:nvPicPr>
        <p:blipFill>
          <a:blip r:embed="rId5"/>
          <a:stretch>
            <a:fillRect/>
          </a:stretch>
        </p:blipFill>
        <p:spPr>
          <a:xfrm>
            <a:off x="412750" y="3858309"/>
            <a:ext cx="4044950" cy="2984694"/>
          </a:xfrm>
          <a:prstGeom prst="rect">
            <a:avLst/>
          </a:prstGeom>
          <a:effectLst>
            <a:outerShdw blurRad="50800" dist="38100" dir="2700000">
              <a:srgbClr val="000000">
                <a:alpha val="43000"/>
              </a:srgbClr>
            </a:outerShdw>
          </a:effectLst>
        </p:spPr>
      </p:pic>
      <p:pic>
        <p:nvPicPr>
          <p:cNvPr id="7" name="Picture 6"/>
          <p:cNvPicPr>
            <a:picLocks noChangeAspect="1"/>
          </p:cNvPicPr>
          <p:nvPr/>
        </p:nvPicPr>
        <p:blipFill>
          <a:blip r:embed="rId6"/>
          <a:stretch>
            <a:fillRect/>
          </a:stretch>
        </p:blipFill>
        <p:spPr>
          <a:xfrm>
            <a:off x="5003800" y="3824277"/>
            <a:ext cx="3454400" cy="2974964"/>
          </a:xfrm>
          <a:prstGeom prst="rect">
            <a:avLst/>
          </a:prstGeom>
          <a:effectLst>
            <a:outerShdw blurRad="50800" dist="38100" dir="2700000">
              <a:srgbClr val="000000">
                <a:alpha val="43000"/>
              </a:srgbClr>
            </a:outerShdw>
          </a:effectLst>
        </p:spPr>
      </p:pic>
      <p:sp>
        <p:nvSpPr>
          <p:cNvPr id="8" name="TextBox 7"/>
          <p:cNvSpPr txBox="1"/>
          <p:nvPr/>
        </p:nvSpPr>
        <p:spPr>
          <a:xfrm>
            <a:off x="1142999" y="930959"/>
            <a:ext cx="1582103" cy="553998"/>
          </a:xfrm>
          <a:prstGeom prst="rect">
            <a:avLst/>
          </a:prstGeom>
          <a:noFill/>
          <a:effectLst/>
        </p:spPr>
        <p:txBody>
          <a:bodyPr wrap="square" rtlCol="0">
            <a:spAutoFit/>
          </a:bodyPr>
          <a:lstStyle/>
          <a:p>
            <a:pPr eaLnBrk="0" hangingPunct="0">
              <a:lnSpc>
                <a:spcPct val="130000"/>
              </a:lnSpc>
              <a:spcBef>
                <a:spcPct val="20000"/>
              </a:spcBef>
            </a:pPr>
            <a:r>
              <a:rPr lang="en-US" dirty="0" smtClean="0">
                <a:solidFill>
                  <a:srgbClr val="FF0000"/>
                </a:solidFill>
                <a:latin typeface="Times New Roman"/>
                <a:cs typeface="Times New Roman"/>
              </a:rPr>
              <a:t>Profiles</a:t>
            </a:r>
            <a:endParaRPr lang="en-US" dirty="0">
              <a:solidFill>
                <a:srgbClr val="FF0000"/>
              </a:solidFill>
              <a:latin typeface="Times New Roman"/>
              <a:cs typeface="Times New Roman"/>
            </a:endParaRPr>
          </a:p>
        </p:txBody>
      </p:sp>
      <p:sp>
        <p:nvSpPr>
          <p:cNvPr id="10" name="TextBox 9"/>
          <p:cNvSpPr txBox="1"/>
          <p:nvPr/>
        </p:nvSpPr>
        <p:spPr>
          <a:xfrm>
            <a:off x="914400" y="3966259"/>
            <a:ext cx="2146300" cy="830997"/>
          </a:xfrm>
          <a:prstGeom prst="rect">
            <a:avLst/>
          </a:prstGeom>
          <a:noFill/>
          <a:effectLst/>
        </p:spPr>
        <p:txBody>
          <a:bodyPr wrap="square" rtlCol="0">
            <a:spAutoFit/>
          </a:bodyPr>
          <a:lstStyle/>
          <a:p>
            <a:pPr eaLnBrk="0" hangingPunct="0">
              <a:spcBef>
                <a:spcPts val="0"/>
              </a:spcBef>
            </a:pPr>
            <a:r>
              <a:rPr lang="en-US" dirty="0" smtClean="0">
                <a:solidFill>
                  <a:srgbClr val="FF0000"/>
                </a:solidFill>
                <a:latin typeface="Times New Roman"/>
                <a:cs typeface="Times New Roman"/>
              </a:rPr>
              <a:t>IC emission profile</a:t>
            </a:r>
            <a:endParaRPr lang="en-US" dirty="0">
              <a:solidFill>
                <a:srgbClr val="FF0000"/>
              </a:solidFill>
              <a:latin typeface="Times New Roman"/>
              <a:cs typeface="Times New Roman"/>
            </a:endParaRPr>
          </a:p>
        </p:txBody>
      </p:sp>
      <p:sp>
        <p:nvSpPr>
          <p:cNvPr id="11" name="TextBox 10"/>
          <p:cNvSpPr txBox="1"/>
          <p:nvPr/>
        </p:nvSpPr>
        <p:spPr>
          <a:xfrm>
            <a:off x="5905500" y="2857500"/>
            <a:ext cx="2351524" cy="553998"/>
          </a:xfrm>
          <a:prstGeom prst="rect">
            <a:avLst/>
          </a:prstGeom>
          <a:noFill/>
          <a:effectLst/>
        </p:spPr>
        <p:txBody>
          <a:bodyPr wrap="square" rtlCol="0">
            <a:spAutoFit/>
          </a:bodyPr>
          <a:lstStyle/>
          <a:p>
            <a:pPr eaLnBrk="0" hangingPunct="0">
              <a:lnSpc>
                <a:spcPct val="130000"/>
              </a:lnSpc>
              <a:spcBef>
                <a:spcPct val="20000"/>
              </a:spcBef>
            </a:pPr>
            <a:r>
              <a:rPr lang="en-US" dirty="0" smtClean="0">
                <a:solidFill>
                  <a:srgbClr val="FF0000"/>
                </a:solidFill>
                <a:latin typeface="Times New Roman"/>
                <a:cs typeface="Times New Roman"/>
              </a:rPr>
              <a:t>IC spectrum</a:t>
            </a:r>
            <a:endParaRPr lang="en-US" dirty="0">
              <a:solidFill>
                <a:srgbClr val="FF0000"/>
              </a:solidFill>
              <a:latin typeface="Times New Roman"/>
              <a:cs typeface="Times New Roman"/>
            </a:endParaRPr>
          </a:p>
        </p:txBody>
      </p:sp>
      <p:sp>
        <p:nvSpPr>
          <p:cNvPr id="12" name="TextBox 11"/>
          <p:cNvSpPr txBox="1"/>
          <p:nvPr/>
        </p:nvSpPr>
        <p:spPr>
          <a:xfrm>
            <a:off x="5638800" y="4724400"/>
            <a:ext cx="2730615" cy="553998"/>
          </a:xfrm>
          <a:prstGeom prst="rect">
            <a:avLst/>
          </a:prstGeom>
          <a:noFill/>
          <a:effectLst/>
        </p:spPr>
        <p:txBody>
          <a:bodyPr wrap="square" rtlCol="0">
            <a:spAutoFit/>
          </a:bodyPr>
          <a:lstStyle/>
          <a:p>
            <a:pPr eaLnBrk="0" hangingPunct="0">
              <a:lnSpc>
                <a:spcPct val="130000"/>
              </a:lnSpc>
              <a:spcBef>
                <a:spcPct val="20000"/>
              </a:spcBef>
            </a:pPr>
            <a:r>
              <a:rPr lang="en-US" dirty="0" smtClean="0">
                <a:solidFill>
                  <a:srgbClr val="FF0000"/>
                </a:solidFill>
                <a:latin typeface="Times New Roman"/>
                <a:cs typeface="Times New Roman"/>
              </a:rPr>
              <a:t>Disk spectrum</a:t>
            </a:r>
            <a:endParaRPr lang="en-US" dirty="0">
              <a:solidFill>
                <a:srgbClr val="FF0000"/>
              </a:solidFill>
              <a:latin typeface="Times New Roman"/>
              <a:cs typeface="Times New Roman"/>
            </a:endParaRPr>
          </a:p>
        </p:txBody>
      </p:sp>
      <p:sp>
        <p:nvSpPr>
          <p:cNvPr id="13" name="TextBox 12"/>
          <p:cNvSpPr txBox="1"/>
          <p:nvPr/>
        </p:nvSpPr>
        <p:spPr>
          <a:xfrm>
            <a:off x="5410200" y="4102100"/>
            <a:ext cx="1326004" cy="400110"/>
          </a:xfrm>
          <a:prstGeom prst="rect">
            <a:avLst/>
          </a:prstGeom>
          <a:noFill/>
        </p:spPr>
        <p:txBody>
          <a:bodyPr wrap="none" rtlCol="0">
            <a:spAutoFit/>
          </a:bodyPr>
          <a:lstStyle/>
          <a:p>
            <a:pPr eaLnBrk="0" hangingPunct="0">
              <a:lnSpc>
                <a:spcPct val="130000"/>
              </a:lnSpc>
              <a:spcBef>
                <a:spcPct val="20000"/>
              </a:spcBef>
            </a:pPr>
            <a:r>
              <a:rPr lang="en-US" sz="1600" dirty="0" smtClean="0">
                <a:solidFill>
                  <a:prstClr val="black"/>
                </a:solidFill>
                <a:latin typeface="Times New Roman"/>
                <a:cs typeface="Times New Roman"/>
              </a:rPr>
              <a:t>Seckel+’1991</a:t>
            </a:r>
            <a:endParaRPr lang="en-US" sz="1600" dirty="0">
              <a:solidFill>
                <a:prstClr val="black"/>
              </a:solidFill>
              <a:latin typeface="Times New Roman"/>
              <a:cs typeface="Times New Roman"/>
            </a:endParaRPr>
          </a:p>
        </p:txBody>
      </p:sp>
      <p:sp>
        <p:nvSpPr>
          <p:cNvPr id="15" name="TextBox 14"/>
          <p:cNvSpPr txBox="1"/>
          <p:nvPr/>
        </p:nvSpPr>
        <p:spPr>
          <a:xfrm rot="16200000">
            <a:off x="6997205" y="3632200"/>
            <a:ext cx="3565449" cy="461665"/>
          </a:xfrm>
          <a:prstGeom prst="rect">
            <a:avLst/>
          </a:prstGeom>
          <a:noFill/>
        </p:spPr>
        <p:txBody>
          <a:bodyPr wrap="none" rtlCol="0">
            <a:spAutoFit/>
          </a:bodyPr>
          <a:lstStyle/>
          <a:p>
            <a:r>
              <a:rPr lang="en-US" dirty="0" smtClean="0">
                <a:solidFill>
                  <a:srgbClr val="FFFF00"/>
                </a:solidFill>
                <a:latin typeface="Times New Roman"/>
                <a:cs typeface="Times New Roman"/>
              </a:rPr>
              <a:t>New analysis is in progress</a:t>
            </a:r>
            <a:endParaRPr lang="en-US" dirty="0">
              <a:solidFill>
                <a:srgbClr val="FFFF00"/>
              </a:solidFill>
              <a:latin typeface="Times New Roman"/>
              <a:cs typeface="Times New Roman"/>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449080main_img_feature_1650_4x3_946-710.jpg"/>
          <p:cNvPicPr>
            <a:picLocks noChangeAspect="1"/>
          </p:cNvPicPr>
          <p:nvPr/>
        </p:nvPicPr>
        <p:blipFill>
          <a:blip r:embed="rId2"/>
          <a:stretch>
            <a:fillRect/>
          </a:stretch>
        </p:blipFill>
        <p:spPr>
          <a:xfrm rot="10800000">
            <a:off x="3175" y="-12700"/>
            <a:ext cx="9137650" cy="6858000"/>
          </a:xfrm>
          <a:prstGeom prst="rect">
            <a:avLst/>
          </a:prstGeom>
        </p:spPr>
      </p:pic>
      <p:sp>
        <p:nvSpPr>
          <p:cNvPr id="2" name="Title 1"/>
          <p:cNvSpPr>
            <a:spLocks noGrp="1"/>
          </p:cNvSpPr>
          <p:nvPr>
            <p:ph type="title"/>
          </p:nvPr>
        </p:nvSpPr>
        <p:spPr/>
        <p:txBody>
          <a:bodyPr/>
          <a:lstStyle/>
          <a:p>
            <a:r>
              <a:rPr lang="en-US" dirty="0" smtClean="0"/>
              <a:t>Solar Flares</a:t>
            </a:r>
            <a:endParaRPr lang="en-US" dirty="0"/>
          </a:p>
        </p:txBody>
      </p:sp>
      <p:pic>
        <p:nvPicPr>
          <p:cNvPr id="12" name="Picture 2"/>
          <p:cNvPicPr>
            <a:picLocks noChangeArrowheads="1"/>
          </p:cNvPicPr>
          <p:nvPr/>
        </p:nvPicPr>
        <p:blipFill>
          <a:blip r:embed="rId3"/>
          <a:srcRect/>
          <a:stretch>
            <a:fillRect/>
          </a:stretch>
        </p:blipFill>
        <p:spPr bwMode="auto">
          <a:xfrm>
            <a:off x="0" y="769751"/>
            <a:ext cx="5348831" cy="5676914"/>
          </a:xfrm>
          <a:prstGeom prst="rect">
            <a:avLst/>
          </a:prstGeom>
          <a:noFill/>
          <a:ln w="25400" cap="flat">
            <a:noFill/>
            <a:round/>
            <a:headEnd/>
            <a:tailEnd/>
          </a:ln>
          <a:effectLst>
            <a:outerShdw blurRad="50800" dist="38099" dir="5400000" algn="ctr" rotWithShape="0">
              <a:srgbClr val="808080">
                <a:alpha val="74997"/>
              </a:srgbClr>
            </a:outerShdw>
          </a:effectLst>
        </p:spPr>
      </p:pic>
      <p:sp>
        <p:nvSpPr>
          <p:cNvPr id="13" name="Rectangle 3"/>
          <p:cNvSpPr>
            <a:spLocks/>
          </p:cNvSpPr>
          <p:nvPr/>
        </p:nvSpPr>
        <p:spPr bwMode="auto">
          <a:xfrm>
            <a:off x="5268289" y="273155"/>
            <a:ext cx="3848724" cy="6584845"/>
          </a:xfrm>
          <a:prstGeom prst="rect">
            <a:avLst/>
          </a:prstGeom>
          <a:noFill/>
          <a:ln w="9525">
            <a:noFill/>
            <a:miter lim="800000"/>
            <a:headEnd/>
            <a:tailEnd/>
          </a:ln>
        </p:spPr>
        <p:txBody>
          <a:bodyPr lIns="0" tIns="0" rIns="57798" bIns="0">
            <a:prstTxWarp prst="textNoShape">
              <a:avLst/>
            </a:prstTxWarp>
          </a:bodyPr>
          <a:lstStyle/>
          <a:p>
            <a:pPr fontAlgn="auto">
              <a:spcBef>
                <a:spcPts val="675"/>
              </a:spcBef>
              <a:spcAft>
                <a:spcPts val="0"/>
              </a:spcAft>
              <a:defRPr/>
            </a:pPr>
            <a:r>
              <a:rPr lang="en-US" sz="2000" kern="0" dirty="0">
                <a:solidFill>
                  <a:srgbClr val="FFFFFF"/>
                </a:solidFill>
                <a:latin typeface="Times New Roman"/>
                <a:ea typeface="Arial" pitchFamily="-104" charset="0"/>
                <a:cs typeface="Times New Roman"/>
                <a:sym typeface="Arial" pitchFamily="-104" charset="0"/>
              </a:rPr>
              <a:t>The March 7, 2012, X5.4 solar flare was the second most intense in 5 years. Fermi observed gamma-ray flux at &gt;100 </a:t>
            </a:r>
            <a:r>
              <a:rPr lang="en-US" sz="2000" kern="0" dirty="0" err="1" smtClean="0">
                <a:solidFill>
                  <a:srgbClr val="FFFFFF"/>
                </a:solidFill>
                <a:latin typeface="Times New Roman"/>
                <a:ea typeface="Arial" pitchFamily="-104" charset="0"/>
                <a:cs typeface="Times New Roman"/>
                <a:sym typeface="Arial" pitchFamily="-104" charset="0"/>
              </a:rPr>
              <a:t>MeV</a:t>
            </a:r>
            <a:r>
              <a:rPr lang="en-US" sz="2000" kern="0" dirty="0" smtClean="0">
                <a:solidFill>
                  <a:srgbClr val="FFFFFF"/>
                </a:solidFill>
                <a:latin typeface="Times New Roman"/>
                <a:ea typeface="Arial" pitchFamily="-104" charset="0"/>
                <a:cs typeface="Times New Roman"/>
                <a:sym typeface="Arial" pitchFamily="-104" charset="0"/>
              </a:rPr>
              <a:t>: </a:t>
            </a:r>
          </a:p>
          <a:p>
            <a:pPr fontAlgn="auto">
              <a:spcBef>
                <a:spcPts val="675"/>
              </a:spcBef>
              <a:spcAft>
                <a:spcPts val="0"/>
              </a:spcAft>
              <a:defRPr/>
            </a:pPr>
            <a:endParaRPr lang="en-US" sz="2000" kern="0" dirty="0" smtClean="0">
              <a:solidFill>
                <a:srgbClr val="FFFFFF"/>
              </a:solidFill>
              <a:latin typeface="Times New Roman"/>
              <a:ea typeface="Arial" pitchFamily="-104" charset="0"/>
              <a:cs typeface="Times New Roman"/>
              <a:sym typeface="Arial" pitchFamily="-104" charset="0"/>
            </a:endParaRPr>
          </a:p>
          <a:p>
            <a:pPr marL="514350" indent="-514350" fontAlgn="auto">
              <a:spcBef>
                <a:spcPts val="675"/>
              </a:spcBef>
              <a:spcAft>
                <a:spcPts val="0"/>
              </a:spcAft>
              <a:buFont typeface="Wingdings" charset="2"/>
              <a:buChar char="²"/>
              <a:defRPr/>
            </a:pPr>
            <a:r>
              <a:rPr lang="en-US" sz="2000" kern="0" dirty="0" smtClean="0">
                <a:solidFill>
                  <a:srgbClr val="FFFFFF"/>
                </a:solidFill>
                <a:latin typeface="Times New Roman"/>
                <a:ea typeface="Arial" pitchFamily="-104" charset="0"/>
                <a:cs typeface="Times New Roman"/>
                <a:sym typeface="Arial" pitchFamily="-104" charset="0"/>
              </a:rPr>
              <a:t>1,000 </a:t>
            </a:r>
            <a:r>
              <a:rPr lang="en-US" sz="2000" kern="0" dirty="0">
                <a:solidFill>
                  <a:srgbClr val="FFFFFF"/>
                </a:solidFill>
                <a:latin typeface="Times New Roman"/>
                <a:ea typeface="Arial" pitchFamily="-104" charset="0"/>
                <a:cs typeface="Times New Roman"/>
                <a:sym typeface="Arial" pitchFamily="-104" charset="0"/>
              </a:rPr>
              <a:t>times</a:t>
            </a:r>
            <a:r>
              <a:rPr lang="en-US" sz="2000" kern="0" dirty="0" smtClean="0">
                <a:solidFill>
                  <a:srgbClr val="FFFFFF"/>
                </a:solidFill>
                <a:latin typeface="Times New Roman"/>
                <a:ea typeface="Arial" pitchFamily="-104" charset="0"/>
                <a:cs typeface="Times New Roman"/>
                <a:sym typeface="Arial" pitchFamily="-104" charset="0"/>
              </a:rPr>
              <a:t> brighter </a:t>
            </a:r>
            <a:r>
              <a:rPr lang="en-US" sz="2000" kern="0" dirty="0">
                <a:solidFill>
                  <a:srgbClr val="FFFFFF"/>
                </a:solidFill>
                <a:latin typeface="Times New Roman"/>
                <a:ea typeface="Arial" pitchFamily="-104" charset="0"/>
                <a:cs typeface="Times New Roman"/>
                <a:sym typeface="Arial" pitchFamily="-104" charset="0"/>
              </a:rPr>
              <a:t>than the steady Sun’s</a:t>
            </a:r>
            <a:endParaRPr lang="en-US" sz="2000" kern="0" dirty="0" smtClean="0">
              <a:solidFill>
                <a:srgbClr val="FFFFFF"/>
              </a:solidFill>
              <a:latin typeface="Times New Roman"/>
              <a:ea typeface="Arial" pitchFamily="-104" charset="0"/>
              <a:cs typeface="Times New Roman"/>
              <a:sym typeface="Arial" pitchFamily="-104" charset="0"/>
            </a:endParaRPr>
          </a:p>
          <a:p>
            <a:pPr marL="514350" indent="-514350" fontAlgn="auto">
              <a:spcBef>
                <a:spcPts val="675"/>
              </a:spcBef>
              <a:spcAft>
                <a:spcPts val="0"/>
              </a:spcAft>
              <a:buFont typeface="Wingdings" charset="2"/>
              <a:buChar char="²"/>
              <a:defRPr/>
            </a:pPr>
            <a:r>
              <a:rPr lang="en-US" sz="2000" kern="0" dirty="0" smtClean="0">
                <a:solidFill>
                  <a:srgbClr val="FFFFFF"/>
                </a:solidFill>
                <a:latin typeface="Times New Roman"/>
                <a:ea typeface="Arial" pitchFamily="-104" charset="0"/>
                <a:cs typeface="Times New Roman"/>
                <a:sym typeface="Arial" pitchFamily="-104" charset="0"/>
              </a:rPr>
              <a:t>100 </a:t>
            </a:r>
            <a:r>
              <a:rPr lang="en-US" sz="2000" kern="0" dirty="0">
                <a:solidFill>
                  <a:srgbClr val="FFFFFF"/>
                </a:solidFill>
                <a:latin typeface="Times New Roman"/>
                <a:ea typeface="Arial" pitchFamily="-104" charset="0"/>
                <a:cs typeface="Times New Roman"/>
                <a:sym typeface="Arial" pitchFamily="-104" charset="0"/>
              </a:rPr>
              <a:t>times</a:t>
            </a:r>
            <a:r>
              <a:rPr lang="en-US" sz="2000" kern="0" dirty="0" smtClean="0">
                <a:solidFill>
                  <a:srgbClr val="FFFFFF"/>
                </a:solidFill>
                <a:latin typeface="Times New Roman"/>
                <a:ea typeface="Arial" pitchFamily="-104" charset="0"/>
                <a:cs typeface="Times New Roman"/>
                <a:sym typeface="Arial" pitchFamily="-104" charset="0"/>
              </a:rPr>
              <a:t> brighter </a:t>
            </a:r>
            <a:r>
              <a:rPr lang="en-US" sz="2000" kern="0" dirty="0">
                <a:solidFill>
                  <a:srgbClr val="FFFFFF"/>
                </a:solidFill>
                <a:latin typeface="Times New Roman"/>
                <a:ea typeface="Arial" pitchFamily="-104" charset="0"/>
                <a:cs typeface="Times New Roman"/>
                <a:sym typeface="Arial" pitchFamily="-104" charset="0"/>
              </a:rPr>
              <a:t>than the Vela pulsar’s </a:t>
            </a:r>
            <a:endParaRPr lang="en-US" sz="2000" kern="0" dirty="0" smtClean="0">
              <a:solidFill>
                <a:srgbClr val="FFFFFF"/>
              </a:solidFill>
              <a:latin typeface="Times New Roman"/>
              <a:ea typeface="Arial" pitchFamily="-104" charset="0"/>
              <a:cs typeface="Times New Roman"/>
              <a:sym typeface="Arial" pitchFamily="-104" charset="0"/>
            </a:endParaRPr>
          </a:p>
          <a:p>
            <a:pPr marL="514350" indent="-514350" fontAlgn="auto">
              <a:spcBef>
                <a:spcPts val="675"/>
              </a:spcBef>
              <a:spcAft>
                <a:spcPts val="0"/>
              </a:spcAft>
              <a:buFont typeface="Wingdings" charset="2"/>
              <a:buChar char="²"/>
              <a:defRPr/>
            </a:pPr>
            <a:r>
              <a:rPr lang="en-US" sz="2000" kern="0" dirty="0" smtClean="0">
                <a:solidFill>
                  <a:srgbClr val="FFFFFF"/>
                </a:solidFill>
                <a:latin typeface="Times New Roman"/>
                <a:ea typeface="Arial" pitchFamily="-104" charset="0"/>
                <a:cs typeface="Times New Roman"/>
                <a:sym typeface="Arial" pitchFamily="-104" charset="0"/>
              </a:rPr>
              <a:t>50 </a:t>
            </a:r>
            <a:r>
              <a:rPr lang="en-US" sz="2000" kern="0" dirty="0">
                <a:solidFill>
                  <a:srgbClr val="FFFFFF"/>
                </a:solidFill>
                <a:latin typeface="Times New Roman"/>
                <a:ea typeface="Arial" pitchFamily="-104" charset="0"/>
                <a:cs typeface="Times New Roman"/>
                <a:sym typeface="Arial" pitchFamily="-104" charset="0"/>
              </a:rPr>
              <a:t>times</a:t>
            </a:r>
            <a:r>
              <a:rPr lang="en-US" sz="2000" kern="0" dirty="0" smtClean="0">
                <a:solidFill>
                  <a:srgbClr val="FFFFFF"/>
                </a:solidFill>
                <a:latin typeface="Times New Roman"/>
                <a:ea typeface="Arial" pitchFamily="-104" charset="0"/>
                <a:cs typeface="Times New Roman"/>
                <a:sym typeface="Arial" pitchFamily="-104" charset="0"/>
              </a:rPr>
              <a:t> brighter </a:t>
            </a:r>
            <a:r>
              <a:rPr lang="en-US" sz="2000" kern="0" dirty="0">
                <a:solidFill>
                  <a:srgbClr val="FFFFFF"/>
                </a:solidFill>
                <a:latin typeface="Times New Roman"/>
                <a:ea typeface="Arial" pitchFamily="-104" charset="0"/>
                <a:cs typeface="Times New Roman"/>
                <a:sym typeface="Arial" pitchFamily="-104" charset="0"/>
              </a:rPr>
              <a:t>than the Crab “</a:t>
            </a:r>
            <a:r>
              <a:rPr lang="en-US" sz="2000" i="1" kern="0" dirty="0" err="1">
                <a:solidFill>
                  <a:srgbClr val="FFFFFF"/>
                </a:solidFill>
                <a:latin typeface="Times New Roman"/>
                <a:ea typeface="Arial" pitchFamily="-104" charset="0"/>
                <a:cs typeface="Times New Roman"/>
                <a:sym typeface="Arial" pitchFamily="-104" charset="0"/>
              </a:rPr>
              <a:t>superflare</a:t>
            </a:r>
            <a:r>
              <a:rPr lang="en-US" sz="2000" kern="0" dirty="0">
                <a:solidFill>
                  <a:srgbClr val="FFFFFF"/>
                </a:solidFill>
                <a:latin typeface="Times New Roman"/>
                <a:ea typeface="Arial" pitchFamily="-104" charset="0"/>
                <a:cs typeface="Times New Roman"/>
                <a:sym typeface="Arial" pitchFamily="-104" charset="0"/>
              </a:rPr>
              <a:t>” of April 2011</a:t>
            </a:r>
            <a:endParaRPr lang="en-US" sz="2000" kern="0" dirty="0">
              <a:solidFill>
                <a:srgbClr val="FFFFFF"/>
              </a:solidFill>
              <a:latin typeface="Times New Roman"/>
              <a:ea typeface="Lucida Grande" pitchFamily="-104" charset="0"/>
              <a:cs typeface="Times New Roman"/>
              <a:sym typeface="Arial" pitchFamily="-104" charset="0"/>
            </a:endParaRPr>
          </a:p>
          <a:p>
            <a:pPr marL="514350" indent="-514350" fontAlgn="auto">
              <a:spcBef>
                <a:spcPts val="675"/>
              </a:spcBef>
              <a:spcAft>
                <a:spcPts val="0"/>
              </a:spcAft>
              <a:buFont typeface="Wingdings" charset="2"/>
              <a:buChar char="²"/>
              <a:defRPr/>
            </a:pPr>
            <a:r>
              <a:rPr lang="en-US" sz="2000" kern="0" dirty="0">
                <a:solidFill>
                  <a:srgbClr val="FFFFFF"/>
                </a:solidFill>
                <a:latin typeface="Times New Roman"/>
                <a:ea typeface="Arial" pitchFamily="-104" charset="0"/>
                <a:cs typeface="Times New Roman"/>
                <a:sym typeface="Arial" pitchFamily="-104" charset="0"/>
              </a:rPr>
              <a:t>Highest-energy</a:t>
            </a:r>
            <a:r>
              <a:rPr lang="en-US" sz="2000" kern="0" dirty="0" smtClean="0">
                <a:solidFill>
                  <a:srgbClr val="FFFFFF"/>
                </a:solidFill>
                <a:latin typeface="Times New Roman"/>
                <a:ea typeface="Arial" pitchFamily="-104" charset="0"/>
                <a:cs typeface="Times New Roman"/>
                <a:sym typeface="Arial" pitchFamily="-104" charset="0"/>
              </a:rPr>
              <a:t> photon </a:t>
            </a:r>
            <a:r>
              <a:rPr lang="en-US" sz="2000" kern="0" dirty="0">
                <a:solidFill>
                  <a:srgbClr val="D90B00"/>
                </a:solidFill>
                <a:latin typeface="Times New Roman"/>
                <a:ea typeface="Arial" pitchFamily="-104" charset="0"/>
                <a:cs typeface="Times New Roman"/>
                <a:sym typeface="Arial" pitchFamily="-104" charset="0"/>
              </a:rPr>
              <a:t>(4 </a:t>
            </a:r>
            <a:r>
              <a:rPr lang="en-US" sz="2000" kern="0" dirty="0" err="1">
                <a:solidFill>
                  <a:srgbClr val="D90B00"/>
                </a:solidFill>
                <a:latin typeface="Times New Roman"/>
                <a:ea typeface="Arial" pitchFamily="-104" charset="0"/>
                <a:cs typeface="Times New Roman"/>
                <a:sym typeface="Arial" pitchFamily="-104" charset="0"/>
              </a:rPr>
              <a:t>GeV</a:t>
            </a:r>
            <a:r>
              <a:rPr lang="en-US" sz="2000" kern="0" dirty="0">
                <a:solidFill>
                  <a:srgbClr val="D90B00"/>
                </a:solidFill>
                <a:latin typeface="Times New Roman"/>
                <a:ea typeface="Arial" pitchFamily="-104" charset="0"/>
                <a:cs typeface="Times New Roman"/>
                <a:sym typeface="Arial" pitchFamily="-104" charset="0"/>
              </a:rPr>
              <a:t>) </a:t>
            </a:r>
            <a:r>
              <a:rPr lang="en-US" sz="2000" kern="0" dirty="0">
                <a:solidFill>
                  <a:srgbClr val="FFFFFF"/>
                </a:solidFill>
                <a:latin typeface="Times New Roman"/>
                <a:ea typeface="Arial" pitchFamily="-104" charset="0"/>
                <a:cs typeface="Times New Roman"/>
                <a:sym typeface="Arial" pitchFamily="-104" charset="0"/>
              </a:rPr>
              <a:t>ever detected from a solar flare!</a:t>
            </a:r>
          </a:p>
          <a:p>
            <a:pPr marL="514350" indent="-514350" fontAlgn="auto">
              <a:spcBef>
                <a:spcPts val="675"/>
              </a:spcBef>
              <a:spcAft>
                <a:spcPts val="0"/>
              </a:spcAft>
              <a:buFont typeface="Wingdings" charset="2"/>
              <a:buChar char="²"/>
              <a:defRPr/>
            </a:pPr>
            <a:r>
              <a:rPr lang="en-US" sz="2000" kern="0" dirty="0">
                <a:solidFill>
                  <a:srgbClr val="FFFFFF"/>
                </a:solidFill>
                <a:latin typeface="Times New Roman"/>
                <a:ea typeface="Arial" pitchFamily="-104" charset="0"/>
                <a:cs typeface="Times New Roman"/>
                <a:sym typeface="Arial" pitchFamily="-104" charset="0"/>
              </a:rPr>
              <a:t>The high-energy emission lasted about 20 hours – the </a:t>
            </a:r>
            <a:r>
              <a:rPr lang="en-US" sz="2000" kern="0" dirty="0">
                <a:solidFill>
                  <a:srgbClr val="FF0000"/>
                </a:solidFill>
                <a:latin typeface="Times New Roman"/>
                <a:ea typeface="Arial" pitchFamily="-104" charset="0"/>
                <a:cs typeface="Times New Roman"/>
                <a:sym typeface="Arial" pitchFamily="-104" charset="0"/>
              </a:rPr>
              <a:t>longest ever seen </a:t>
            </a:r>
            <a:r>
              <a:rPr lang="en-US" sz="2000" kern="0" dirty="0">
                <a:solidFill>
                  <a:srgbClr val="FFFFFF"/>
                </a:solidFill>
                <a:latin typeface="Times New Roman"/>
                <a:ea typeface="Arial" pitchFamily="-104" charset="0"/>
                <a:cs typeface="Times New Roman"/>
                <a:sym typeface="Arial" pitchFamily="-104" charset="0"/>
              </a:rPr>
              <a:t>from a solar flare.</a:t>
            </a:r>
          </a:p>
        </p:txBody>
      </p:sp>
      <p:sp>
        <p:nvSpPr>
          <p:cNvPr id="9" name="TextBox 8"/>
          <p:cNvSpPr txBox="1"/>
          <p:nvPr/>
        </p:nvSpPr>
        <p:spPr>
          <a:xfrm>
            <a:off x="0" y="6517859"/>
            <a:ext cx="1108296" cy="338554"/>
          </a:xfrm>
          <a:prstGeom prst="rect">
            <a:avLst/>
          </a:prstGeom>
          <a:noFill/>
        </p:spPr>
        <p:txBody>
          <a:bodyPr wrap="none" rtlCol="0">
            <a:spAutoFit/>
          </a:bodyPr>
          <a:lstStyle/>
          <a:p>
            <a:r>
              <a:rPr lang="en-US" sz="1600" dirty="0" err="1" smtClean="0">
                <a:solidFill>
                  <a:prstClr val="black"/>
                </a:solidFill>
              </a:rPr>
              <a:t>N.Omodei</a:t>
            </a:r>
            <a:endParaRPr lang="en-US" sz="1600" dirty="0">
              <a:solidFill>
                <a:prstClr val="black"/>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449080main_img_feature_1650_4x3_946-710.jpg"/>
          <p:cNvPicPr>
            <a:picLocks noChangeAspect="1"/>
          </p:cNvPicPr>
          <p:nvPr/>
        </p:nvPicPr>
        <p:blipFill>
          <a:blip r:embed="rId3"/>
          <a:stretch>
            <a:fillRect/>
          </a:stretch>
        </p:blipFill>
        <p:spPr>
          <a:xfrm rot="10800000">
            <a:off x="3175" y="-12700"/>
            <a:ext cx="9137650" cy="6858000"/>
          </a:xfrm>
          <a:prstGeom prst="rect">
            <a:avLst/>
          </a:prstGeom>
        </p:spPr>
      </p:pic>
      <p:pic>
        <p:nvPicPr>
          <p:cNvPr id="10" name="Picture 13"/>
          <p:cNvPicPr>
            <a:picLocks noChangeAspect="1" noChangeArrowheads="1"/>
          </p:cNvPicPr>
          <p:nvPr/>
        </p:nvPicPr>
        <p:blipFill>
          <a:blip r:embed="rId4"/>
          <a:srcRect t="8281"/>
          <a:stretch>
            <a:fillRect/>
          </a:stretch>
        </p:blipFill>
        <p:spPr bwMode="auto">
          <a:xfrm>
            <a:off x="177800" y="1396984"/>
            <a:ext cx="4566920" cy="445431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Localization of Solar Flares</a:t>
            </a:r>
            <a:endParaRPr lang="en-US" dirty="0"/>
          </a:p>
        </p:txBody>
      </p:sp>
      <p:sp>
        <p:nvSpPr>
          <p:cNvPr id="9" name="Rectangle 11"/>
          <p:cNvSpPr txBox="1">
            <a:spLocks noChangeArrowheads="1"/>
          </p:cNvSpPr>
          <p:nvPr/>
        </p:nvSpPr>
        <p:spPr bwMode="auto">
          <a:xfrm>
            <a:off x="4900613" y="1612900"/>
            <a:ext cx="3824287" cy="41529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indent="-342900">
              <a:spcBef>
                <a:spcPts val="700"/>
              </a:spcBef>
              <a:buSzPct val="100000"/>
              <a:buFont typeface="Wingdings" charset="2"/>
              <a:buChar char="²"/>
              <a:defRPr/>
            </a:pPr>
            <a:r>
              <a:rPr lang="en-US" sz="2000" kern="0" dirty="0" smtClean="0">
                <a:solidFill>
                  <a:srgbClr val="FFFFFF"/>
                </a:solidFill>
                <a:latin typeface="Arial"/>
                <a:ea typeface="ヒラギノ角ゴ ProN W6"/>
                <a:cs typeface="ヒラギノ角ゴ ProN W6"/>
                <a:sym typeface="Arial" pitchFamily="-104" charset="0"/>
              </a:rPr>
              <a:t>For the first time &gt;100 </a:t>
            </a:r>
            <a:r>
              <a:rPr lang="en-US" sz="2000" kern="0" dirty="0" err="1" smtClean="0">
                <a:solidFill>
                  <a:srgbClr val="FFFFFF"/>
                </a:solidFill>
                <a:latin typeface="Arial"/>
                <a:ea typeface="ヒラギノ角ゴ ProN W6"/>
                <a:cs typeface="ヒラギノ角ゴ ProN W6"/>
                <a:sym typeface="Arial" pitchFamily="-104" charset="0"/>
              </a:rPr>
              <a:t>MeV</a:t>
            </a:r>
            <a:r>
              <a:rPr lang="en-US" sz="2000" kern="0" dirty="0" smtClean="0">
                <a:solidFill>
                  <a:srgbClr val="FFFFFF"/>
                </a:solidFill>
                <a:latin typeface="Arial"/>
                <a:ea typeface="ヒラギノ角ゴ ProN W6"/>
                <a:cs typeface="ヒラギノ角ゴ ProN W6"/>
                <a:sym typeface="Arial" pitchFamily="-104" charset="0"/>
              </a:rPr>
              <a:t> emission was localized on the solar disk thanks to the </a:t>
            </a:r>
            <a:r>
              <a:rPr lang="en-US" sz="2000" kern="0" dirty="0" err="1" smtClean="0">
                <a:solidFill>
                  <a:srgbClr val="FFFFFF"/>
                </a:solidFill>
                <a:latin typeface="Arial"/>
                <a:ea typeface="ヒラギノ角ゴ ProN W6"/>
                <a:cs typeface="ヒラギノ角ゴ ProN W6"/>
                <a:sym typeface="Arial" pitchFamily="-104" charset="0"/>
              </a:rPr>
              <a:t>LAT’s</a:t>
            </a:r>
            <a:r>
              <a:rPr lang="en-US" sz="2000" kern="0" dirty="0" smtClean="0">
                <a:solidFill>
                  <a:srgbClr val="FFFFFF"/>
                </a:solidFill>
                <a:latin typeface="Arial"/>
                <a:ea typeface="ヒラギノ角ゴ ProN W6"/>
                <a:cs typeface="ヒラギノ角ゴ ProN W6"/>
                <a:sym typeface="Arial" pitchFamily="-104" charset="0"/>
              </a:rPr>
              <a:t> improved angular resolution (green circle)</a:t>
            </a:r>
          </a:p>
          <a:p>
            <a:pPr marL="342900" indent="-342900">
              <a:spcBef>
                <a:spcPts val="700"/>
              </a:spcBef>
              <a:buSzPct val="100000"/>
              <a:buFont typeface="Wingdings" charset="2"/>
              <a:buChar char="²"/>
              <a:defRPr/>
            </a:pPr>
            <a:endParaRPr lang="en-US" sz="2000" b="1" kern="0" dirty="0" smtClean="0">
              <a:solidFill>
                <a:srgbClr val="FFFFFF"/>
              </a:solidFill>
              <a:latin typeface="Arial"/>
              <a:ea typeface="ヒラギノ角ゴ ProN W6"/>
              <a:cs typeface="ヒラギノ角ゴ ProN W6"/>
              <a:sym typeface="Arial" pitchFamily="-104" charset="0"/>
            </a:endParaRPr>
          </a:p>
          <a:p>
            <a:pPr marL="342900" indent="-342900">
              <a:spcBef>
                <a:spcPts val="700"/>
              </a:spcBef>
              <a:buSzPct val="100000"/>
              <a:buFont typeface="Wingdings" charset="2"/>
              <a:buChar char="²"/>
              <a:defRPr/>
            </a:pPr>
            <a:r>
              <a:rPr lang="en-US" sz="2000" kern="0" dirty="0" smtClean="0">
                <a:solidFill>
                  <a:srgbClr val="FFFFFF"/>
                </a:solidFill>
                <a:latin typeface="Arial"/>
                <a:ea typeface="ヒラギノ角ゴ ProN W6"/>
                <a:cs typeface="ヒラギノ角ゴ ProN W6"/>
                <a:sym typeface="Arial" pitchFamily="-104" charset="0"/>
              </a:rPr>
              <a:t>Location consistent with region of flare, even at later times</a:t>
            </a:r>
          </a:p>
          <a:p>
            <a:pPr marL="342900" indent="-342900">
              <a:spcBef>
                <a:spcPts val="700"/>
              </a:spcBef>
              <a:buSzPct val="100000"/>
              <a:buFont typeface="Wingdings" charset="2"/>
              <a:buChar char="²"/>
              <a:defRPr/>
            </a:pPr>
            <a:endParaRPr lang="en-US" sz="2000" kern="0" dirty="0" smtClean="0">
              <a:solidFill>
                <a:srgbClr val="FFFFFF"/>
              </a:solidFill>
              <a:latin typeface="Arial"/>
              <a:ea typeface="ヒラギノ角ゴ ProN W6"/>
              <a:cs typeface="ヒラギノ角ゴ ProN W6"/>
              <a:sym typeface="Arial" pitchFamily="-104" charset="0"/>
            </a:endParaRPr>
          </a:p>
          <a:p>
            <a:pPr marL="342900" indent="-342900">
              <a:spcBef>
                <a:spcPts val="700"/>
              </a:spcBef>
              <a:buSzPct val="100000"/>
              <a:buFont typeface="Wingdings" charset="2"/>
              <a:buChar char="²"/>
              <a:defRPr/>
            </a:pPr>
            <a:r>
              <a:rPr lang="en-US" sz="2000" kern="0" dirty="0" smtClean="0">
                <a:solidFill>
                  <a:srgbClr val="FFFFFF"/>
                </a:solidFill>
                <a:latin typeface="Arial"/>
                <a:ea typeface="ヒラギノ角ゴ ProN W6"/>
                <a:cs typeface="ヒラギノ角ゴ ProN W6"/>
                <a:sym typeface="Arial" pitchFamily="-104" charset="0"/>
              </a:rPr>
              <a:t>This suggests some local acceleration or trapping phenomenon</a:t>
            </a:r>
            <a:endParaRPr lang="en-US" sz="2000" kern="0" dirty="0">
              <a:solidFill>
                <a:srgbClr val="FFFFFF"/>
              </a:solidFill>
              <a:latin typeface="Arial"/>
              <a:ea typeface="ヒラギノ角ゴ ProN W6"/>
              <a:cs typeface="ヒラギノ角ゴ ProN W6"/>
              <a:sym typeface="Arial" pitchFamily="-104" charset="0"/>
            </a:endParaRPr>
          </a:p>
        </p:txBody>
      </p:sp>
      <p:sp>
        <p:nvSpPr>
          <p:cNvPr id="7" name="TextBox 6"/>
          <p:cNvSpPr txBox="1"/>
          <p:nvPr/>
        </p:nvSpPr>
        <p:spPr>
          <a:xfrm>
            <a:off x="0" y="6517859"/>
            <a:ext cx="1108296" cy="338554"/>
          </a:xfrm>
          <a:prstGeom prst="rect">
            <a:avLst/>
          </a:prstGeom>
          <a:noFill/>
        </p:spPr>
        <p:txBody>
          <a:bodyPr wrap="none" rtlCol="0">
            <a:spAutoFit/>
          </a:bodyPr>
          <a:lstStyle/>
          <a:p>
            <a:r>
              <a:rPr lang="en-US" sz="1600" dirty="0" err="1" smtClean="0">
                <a:solidFill>
                  <a:prstClr val="black"/>
                </a:solidFill>
              </a:rPr>
              <a:t>N.Omodei</a:t>
            </a:r>
            <a:endParaRPr lang="en-US" sz="1600" dirty="0">
              <a:solidFill>
                <a:prstClr val="black"/>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241300" y="241300"/>
            <a:ext cx="2373959" cy="830993"/>
          </a:xfrm>
          <a:prstGeom prst="rect">
            <a:avLst/>
          </a:prstGeom>
          <a:noFill/>
          <a:ln w="9525">
            <a:noFill/>
            <a:miter lim="800000"/>
            <a:headEnd/>
            <a:tailEnd/>
          </a:ln>
        </p:spPr>
        <p:txBody>
          <a:bodyPr wrap="none" lIns="91436" tIns="45718" rIns="91436" bIns="45718">
            <a:prstTxWarp prst="textNoShape">
              <a:avLst/>
            </a:prstTxWarp>
            <a:spAutoFit/>
          </a:bodyPr>
          <a:lstStyle/>
          <a:p>
            <a:r>
              <a:rPr lang="en-US" dirty="0"/>
              <a:t>June 11, 2008</a:t>
            </a:r>
          </a:p>
          <a:p>
            <a:r>
              <a:rPr lang="en-US" dirty="0"/>
              <a:t>12:05 pm (EDT)</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rot="21020115">
            <a:off x="-334268" y="896721"/>
            <a:ext cx="4706016" cy="5895956"/>
          </a:xfrm>
          <a:prstGeom prst="rect">
            <a:avLst/>
          </a:prstGeom>
        </p:spPr>
      </p:pic>
      <p:grpSp>
        <p:nvGrpSpPr>
          <p:cNvPr id="4" name="Group 24"/>
          <p:cNvGrpSpPr/>
          <p:nvPr/>
        </p:nvGrpSpPr>
        <p:grpSpPr>
          <a:xfrm rot="1585815">
            <a:off x="2912534" y="842428"/>
            <a:ext cx="3488267" cy="2590808"/>
            <a:chOff x="2793999" y="1079501"/>
            <a:chExt cx="3488267" cy="2590808"/>
          </a:xfrm>
        </p:grpSpPr>
        <p:pic>
          <p:nvPicPr>
            <p:cNvPr id="5" name="Picture 4"/>
            <p:cNvPicPr>
              <a:picLocks noChangeAspect="1"/>
            </p:cNvPicPr>
            <p:nvPr/>
          </p:nvPicPr>
          <p:blipFill>
            <a:blip r:embed="rId3"/>
            <a:stretch>
              <a:fillRect/>
            </a:stretch>
          </p:blipFill>
          <p:spPr>
            <a:xfrm rot="207272">
              <a:off x="2825775" y="1083740"/>
              <a:ext cx="3456491" cy="2586569"/>
            </a:xfrm>
            <a:prstGeom prst="rect">
              <a:avLst/>
            </a:prstGeom>
            <a:effectLst>
              <a:outerShdw blurRad="50800" dist="38100" dir="2700000">
                <a:srgbClr val="000000">
                  <a:alpha val="43000"/>
                </a:srgbClr>
              </a:outerShdw>
            </a:effectLst>
          </p:spPr>
        </p:pic>
        <p:sp>
          <p:nvSpPr>
            <p:cNvPr id="10" name="TextBox 9"/>
            <p:cNvSpPr txBox="1"/>
            <p:nvPr/>
          </p:nvSpPr>
          <p:spPr>
            <a:xfrm rot="213303">
              <a:off x="3132665" y="1079501"/>
              <a:ext cx="2036510" cy="477054"/>
            </a:xfrm>
            <a:prstGeom prst="rect">
              <a:avLst/>
            </a:prstGeom>
            <a:noFill/>
          </p:spPr>
          <p:txBody>
            <a:bodyPr wrap="none" rtlCol="0">
              <a:spAutoFit/>
            </a:bodyPr>
            <a:lstStyle/>
            <a:p>
              <a:r>
                <a:rPr lang="en-US" dirty="0" smtClean="0">
                  <a:solidFill>
                    <a:srgbClr val="FFFF00"/>
                  </a:solidFill>
                  <a:latin typeface="Times New Roman"/>
                  <a:cs typeface="Times New Roman"/>
                </a:rPr>
                <a:t>Optical/IR/X-rays</a:t>
              </a:r>
              <a:endParaRPr lang="en-US" dirty="0">
                <a:solidFill>
                  <a:srgbClr val="FFFF00"/>
                </a:solidFill>
                <a:latin typeface="Times New Roman"/>
                <a:cs typeface="Times New Roman"/>
              </a:endParaRPr>
            </a:p>
          </p:txBody>
        </p:sp>
        <p:cxnSp>
          <p:nvCxnSpPr>
            <p:cNvPr id="12" name="Straight Arrow Connector 11"/>
            <p:cNvCxnSpPr/>
            <p:nvPr/>
          </p:nvCxnSpPr>
          <p:spPr bwMode="auto">
            <a:xfrm>
              <a:off x="2793999" y="3331633"/>
              <a:ext cx="3285067" cy="186267"/>
            </a:xfrm>
            <a:prstGeom prst="straightConnector1">
              <a:avLst/>
            </a:prstGeom>
            <a:solidFill>
              <a:schemeClr val="bg1"/>
            </a:solidFill>
            <a:ln w="9525" cap="flat" cmpd="sng" algn="ctr">
              <a:solidFill>
                <a:srgbClr val="FFFF00"/>
              </a:solidFill>
              <a:prstDash val="solid"/>
              <a:round/>
              <a:headEnd type="arrow"/>
              <a:tailEnd type="arrow"/>
            </a:ln>
            <a:effectLst>
              <a:outerShdw blurRad="50800" dist="38100" dir="2700000">
                <a:srgbClr val="000000">
                  <a:alpha val="43000"/>
                </a:srgbClr>
              </a:outerShdw>
            </a:effectLst>
          </p:spPr>
        </p:cxnSp>
        <p:sp>
          <p:nvSpPr>
            <p:cNvPr id="17" name="TextBox 16"/>
            <p:cNvSpPr txBox="1"/>
            <p:nvPr/>
          </p:nvSpPr>
          <p:spPr>
            <a:xfrm rot="167903">
              <a:off x="4031987" y="2942167"/>
              <a:ext cx="746594" cy="477054"/>
            </a:xfrm>
            <a:prstGeom prst="rect">
              <a:avLst/>
            </a:prstGeom>
            <a:noFill/>
          </p:spPr>
          <p:txBody>
            <a:bodyPr wrap="none" rtlCol="0">
              <a:spAutoFit/>
            </a:bodyPr>
            <a:lstStyle/>
            <a:p>
              <a:r>
                <a:rPr lang="en-US" dirty="0" smtClean="0">
                  <a:solidFill>
                    <a:srgbClr val="FFFF00"/>
                  </a:solidFill>
                  <a:latin typeface="Times New Roman"/>
                  <a:cs typeface="Times New Roman"/>
                </a:rPr>
                <a:t>~0.3°</a:t>
              </a:r>
              <a:endParaRPr lang="en-US" dirty="0">
                <a:solidFill>
                  <a:srgbClr val="FFFF00"/>
                </a:solidFill>
                <a:latin typeface="Times New Roman"/>
                <a:cs typeface="Times New Roman"/>
              </a:endParaRPr>
            </a:p>
          </p:txBody>
        </p:sp>
      </p:grpSp>
      <p:cxnSp>
        <p:nvCxnSpPr>
          <p:cNvPr id="24" name="Straight Connector 23"/>
          <p:cNvCxnSpPr/>
          <p:nvPr/>
        </p:nvCxnSpPr>
        <p:spPr bwMode="auto">
          <a:xfrm rot="16200000" flipH="1">
            <a:off x="232826" y="1858433"/>
            <a:ext cx="4538133" cy="3937000"/>
          </a:xfrm>
          <a:prstGeom prst="line">
            <a:avLst/>
          </a:prstGeom>
          <a:solidFill>
            <a:schemeClr val="bg1"/>
          </a:solidFill>
          <a:ln w="9525" cap="flat" cmpd="sng" algn="ctr">
            <a:solidFill>
              <a:schemeClr val="tx1"/>
            </a:solidFill>
            <a:prstDash val="dash"/>
            <a:round/>
            <a:headEnd type="none" w="med" len="med"/>
            <a:tailEnd type="none" w="med" len="med"/>
          </a:ln>
          <a:effectLst/>
        </p:spPr>
      </p:cxnSp>
      <p:grpSp>
        <p:nvGrpSpPr>
          <p:cNvPr id="11" name="Group 25"/>
          <p:cNvGrpSpPr/>
          <p:nvPr/>
        </p:nvGrpSpPr>
        <p:grpSpPr>
          <a:xfrm rot="1919439">
            <a:off x="5955479" y="486834"/>
            <a:ext cx="3188521" cy="3200400"/>
            <a:chOff x="5938545" y="1198034"/>
            <a:chExt cx="3188521" cy="3200400"/>
          </a:xfrm>
        </p:grpSpPr>
        <p:pic>
          <p:nvPicPr>
            <p:cNvPr id="6" name="Picture 5"/>
            <p:cNvPicPr>
              <a:picLocks noChangeAspect="1"/>
            </p:cNvPicPr>
            <p:nvPr/>
          </p:nvPicPr>
          <p:blipFill>
            <a:blip r:embed="rId4"/>
            <a:stretch>
              <a:fillRect/>
            </a:stretch>
          </p:blipFill>
          <p:spPr>
            <a:xfrm rot="21049592">
              <a:off x="5938545" y="1256030"/>
              <a:ext cx="2979420" cy="3074670"/>
            </a:xfrm>
            <a:prstGeom prst="rect">
              <a:avLst/>
            </a:prstGeom>
            <a:effectLst>
              <a:outerShdw blurRad="50800" dist="38100" dir="2700000">
                <a:srgbClr val="000000">
                  <a:alpha val="43000"/>
                </a:srgbClr>
              </a:outerShdw>
            </a:effectLst>
          </p:spPr>
        </p:pic>
        <p:sp>
          <p:nvSpPr>
            <p:cNvPr id="9" name="TextBox 8"/>
            <p:cNvSpPr txBox="1"/>
            <p:nvPr/>
          </p:nvSpPr>
          <p:spPr>
            <a:xfrm rot="21085874">
              <a:off x="6502398" y="1198034"/>
              <a:ext cx="1994682" cy="477054"/>
            </a:xfrm>
            <a:prstGeom prst="rect">
              <a:avLst/>
            </a:prstGeom>
            <a:noFill/>
          </p:spPr>
          <p:txBody>
            <a:bodyPr wrap="none" rtlCol="0">
              <a:spAutoFit/>
            </a:bodyPr>
            <a:lstStyle/>
            <a:p>
              <a:r>
                <a:rPr lang="en-US" dirty="0" smtClean="0">
                  <a:solidFill>
                    <a:srgbClr val="FFFF00"/>
                  </a:solidFill>
                  <a:latin typeface="Times New Roman"/>
                  <a:cs typeface="Times New Roman"/>
                </a:rPr>
                <a:t>HESS </a:t>
              </a:r>
              <a:r>
                <a:rPr lang="en-US" dirty="0" err="1" smtClean="0">
                  <a:solidFill>
                    <a:srgbClr val="FFFF00"/>
                  </a:solidFill>
                  <a:latin typeface="Times New Roman"/>
                  <a:cs typeface="Times New Roman"/>
                </a:rPr>
                <a:t>TeV</a:t>
              </a:r>
              <a:r>
                <a:rPr lang="en-US" dirty="0" smtClean="0">
                  <a:solidFill>
                    <a:srgbClr val="FFFF00"/>
                  </a:solidFill>
                  <a:latin typeface="Times New Roman"/>
                  <a:cs typeface="Times New Roman"/>
                </a:rPr>
                <a:t> </a:t>
              </a:r>
              <a:r>
                <a:rPr lang="en-US" dirty="0" err="1" smtClean="0">
                  <a:solidFill>
                    <a:srgbClr val="FFFF00"/>
                  </a:solidFill>
                  <a:latin typeface="Times New Roman"/>
                  <a:cs typeface="Times New Roman"/>
                </a:rPr>
                <a:t>γ</a:t>
              </a:r>
              <a:r>
                <a:rPr lang="en-US" dirty="0" smtClean="0">
                  <a:solidFill>
                    <a:srgbClr val="FFFF00"/>
                  </a:solidFill>
                  <a:latin typeface="Times New Roman"/>
                  <a:cs typeface="Times New Roman"/>
                </a:rPr>
                <a:t>-rays</a:t>
              </a:r>
              <a:endParaRPr lang="en-US" dirty="0">
                <a:solidFill>
                  <a:srgbClr val="FFFF00"/>
                </a:solidFill>
                <a:latin typeface="Times New Roman"/>
                <a:cs typeface="Times New Roman"/>
              </a:endParaRPr>
            </a:p>
          </p:txBody>
        </p:sp>
        <p:cxnSp>
          <p:nvCxnSpPr>
            <p:cNvPr id="15" name="Straight Arrow Connector 14"/>
            <p:cNvCxnSpPr/>
            <p:nvPr/>
          </p:nvCxnSpPr>
          <p:spPr bwMode="auto">
            <a:xfrm flipV="1">
              <a:off x="6231466" y="3907367"/>
              <a:ext cx="2895600" cy="491067"/>
            </a:xfrm>
            <a:prstGeom prst="straightConnector1">
              <a:avLst/>
            </a:prstGeom>
            <a:solidFill>
              <a:schemeClr val="bg1"/>
            </a:solidFill>
            <a:ln w="9525" cap="flat" cmpd="sng" algn="ctr">
              <a:solidFill>
                <a:srgbClr val="FFFF00"/>
              </a:solidFill>
              <a:prstDash val="solid"/>
              <a:round/>
              <a:headEnd type="arrow"/>
              <a:tailEnd type="arrow"/>
            </a:ln>
            <a:effectLst>
              <a:outerShdw blurRad="50800" dist="38100" dir="2700000">
                <a:srgbClr val="000000">
                  <a:alpha val="43000"/>
                </a:srgbClr>
              </a:outerShdw>
            </a:effectLst>
          </p:spPr>
        </p:cxnSp>
        <p:sp>
          <p:nvSpPr>
            <p:cNvPr id="18" name="TextBox 17"/>
            <p:cNvSpPr txBox="1"/>
            <p:nvPr/>
          </p:nvSpPr>
          <p:spPr>
            <a:xfrm rot="21070919">
              <a:off x="6830147" y="3784601"/>
              <a:ext cx="772141" cy="477054"/>
            </a:xfrm>
            <a:prstGeom prst="rect">
              <a:avLst/>
            </a:prstGeom>
            <a:noFill/>
          </p:spPr>
          <p:txBody>
            <a:bodyPr wrap="none" rtlCol="0">
              <a:spAutoFit/>
            </a:bodyPr>
            <a:lstStyle/>
            <a:p>
              <a:r>
                <a:rPr lang="en-US" dirty="0" err="1" smtClean="0">
                  <a:solidFill>
                    <a:srgbClr val="FFFF00"/>
                  </a:solidFill>
                  <a:latin typeface="Times New Roman"/>
                  <a:cs typeface="Times New Roman"/>
                </a:rPr>
                <a:t>l</a:t>
              </a:r>
              <a:r>
                <a:rPr lang="en-US" dirty="0" smtClean="0">
                  <a:solidFill>
                    <a:srgbClr val="FFFF00"/>
                  </a:solidFill>
                  <a:latin typeface="Times New Roman"/>
                  <a:cs typeface="Times New Roman"/>
                </a:rPr>
                <a:t>=±2°</a:t>
              </a:r>
              <a:endParaRPr lang="en-US" dirty="0">
                <a:solidFill>
                  <a:srgbClr val="FFFF00"/>
                </a:solidFill>
                <a:latin typeface="Times New Roman"/>
                <a:cs typeface="Times New Roman"/>
              </a:endParaRPr>
            </a:p>
          </p:txBody>
        </p:sp>
      </p:grpSp>
      <p:sp>
        <p:nvSpPr>
          <p:cNvPr id="2" name="Title 1"/>
          <p:cNvSpPr>
            <a:spLocks noGrp="1"/>
          </p:cNvSpPr>
          <p:nvPr>
            <p:ph type="title"/>
          </p:nvPr>
        </p:nvSpPr>
        <p:spPr>
          <a:xfrm>
            <a:off x="342876" y="43388"/>
            <a:ext cx="7156451" cy="533400"/>
          </a:xfrm>
        </p:spPr>
        <p:txBody>
          <a:bodyPr/>
          <a:lstStyle/>
          <a:p>
            <a:r>
              <a:rPr lang="en-US" dirty="0" smtClean="0"/>
              <a:t>Inner Galaxy at different wavelengths</a:t>
            </a:r>
            <a:endParaRPr lang="en-US" dirty="0"/>
          </a:p>
        </p:txBody>
      </p:sp>
      <p:sp>
        <p:nvSpPr>
          <p:cNvPr id="27" name="TextBox 26"/>
          <p:cNvSpPr txBox="1"/>
          <p:nvPr/>
        </p:nvSpPr>
        <p:spPr>
          <a:xfrm rot="1405313">
            <a:off x="6537650" y="2043846"/>
            <a:ext cx="1717537" cy="400110"/>
          </a:xfrm>
          <a:prstGeom prst="rect">
            <a:avLst/>
          </a:prstGeom>
          <a:noFill/>
        </p:spPr>
        <p:txBody>
          <a:bodyPr wrap="none" rtlCol="0">
            <a:spAutoFit/>
          </a:bodyPr>
          <a:lstStyle/>
          <a:p>
            <a:r>
              <a:rPr lang="en-US" sz="1600" dirty="0" smtClean="0">
                <a:solidFill>
                  <a:srgbClr val="FFFF00"/>
                </a:solidFill>
                <a:latin typeface="Times New Roman"/>
                <a:cs typeface="Times New Roman"/>
              </a:rPr>
              <a:t>Illuminated clouds</a:t>
            </a:r>
            <a:endParaRPr lang="en-US" sz="1600" dirty="0">
              <a:solidFill>
                <a:srgbClr val="FFFF00"/>
              </a:solidFill>
              <a:latin typeface="Times New Roman"/>
              <a:cs typeface="Times New Roman"/>
            </a:endParaRPr>
          </a:p>
        </p:txBody>
      </p:sp>
      <p:sp>
        <p:nvSpPr>
          <p:cNvPr id="3" name="Content Placeholder 2"/>
          <p:cNvSpPr>
            <a:spLocks noGrp="1"/>
          </p:cNvSpPr>
          <p:nvPr>
            <p:ph idx="1"/>
          </p:nvPr>
        </p:nvSpPr>
        <p:spPr>
          <a:xfrm>
            <a:off x="4842933" y="3869270"/>
            <a:ext cx="4097867" cy="1485898"/>
          </a:xfrm>
        </p:spPr>
        <p:txBody>
          <a:bodyPr/>
          <a:lstStyle/>
          <a:p>
            <a:pPr>
              <a:spcBef>
                <a:spcPts val="0"/>
              </a:spcBef>
              <a:buFont typeface="Wingdings" charset="2"/>
              <a:buChar char="²"/>
            </a:pPr>
            <a:endParaRPr lang="en-US" sz="1600" dirty="0" smtClean="0"/>
          </a:p>
          <a:p>
            <a:pPr>
              <a:spcBef>
                <a:spcPts val="0"/>
              </a:spcBef>
              <a:spcAft>
                <a:spcPts val="1200"/>
              </a:spcAft>
            </a:pPr>
            <a:r>
              <a:rPr lang="en-US" sz="1600" dirty="0" smtClean="0"/>
              <a:t>Harbors a SMBH ~4×10</a:t>
            </a:r>
            <a:r>
              <a:rPr lang="en-US" sz="1600" baseline="30000" dirty="0" smtClean="0"/>
              <a:t>6</a:t>
            </a:r>
            <a:r>
              <a:rPr lang="en-US" sz="1600" dirty="0" smtClean="0"/>
              <a:t> M</a:t>
            </a:r>
            <a:r>
              <a:rPr lang="en-US" sz="1600" baseline="-25000" dirty="0" smtClean="0">
                <a:latin typeface="Wingdings"/>
                <a:ea typeface="Wingdings"/>
                <a:cs typeface="Wingdings"/>
              </a:rPr>
              <a:t></a:t>
            </a:r>
          </a:p>
          <a:p>
            <a:pPr>
              <a:spcBef>
                <a:spcPts val="0"/>
              </a:spcBef>
              <a:spcAft>
                <a:spcPts val="1200"/>
              </a:spcAft>
            </a:pPr>
            <a:r>
              <a:rPr lang="en-US" sz="1600" dirty="0" smtClean="0">
                <a:ea typeface="Wingdings"/>
              </a:rPr>
              <a:t>Flaring activity of SMBH: large flare ~100 years ago, and faint flares</a:t>
            </a:r>
          </a:p>
          <a:p>
            <a:pPr>
              <a:spcBef>
                <a:spcPts val="0"/>
              </a:spcBef>
              <a:spcAft>
                <a:spcPts val="1200"/>
              </a:spcAft>
            </a:pPr>
            <a:r>
              <a:rPr lang="en-US" sz="1600" dirty="0" smtClean="0">
                <a:ea typeface="Wingdings"/>
              </a:rPr>
              <a:t>Huge over-density of dark matter</a:t>
            </a:r>
          </a:p>
          <a:p>
            <a:pPr>
              <a:spcBef>
                <a:spcPts val="0"/>
              </a:spcBef>
              <a:spcAft>
                <a:spcPts val="1200"/>
              </a:spcAft>
            </a:pPr>
            <a:r>
              <a:rPr lang="en-US" sz="1600" dirty="0" smtClean="0">
                <a:ea typeface="Wingdings"/>
              </a:rPr>
              <a:t>1000s of stars in the innermost parsec</a:t>
            </a:r>
          </a:p>
          <a:p>
            <a:pPr>
              <a:spcBef>
                <a:spcPts val="0"/>
              </a:spcBef>
              <a:spcAft>
                <a:spcPts val="1200"/>
              </a:spcAft>
            </a:pPr>
            <a:r>
              <a:rPr lang="en-US" sz="1600" dirty="0" smtClean="0">
                <a:ea typeface="Wingdings"/>
              </a:rPr>
              <a:t>Large concentration of binary systems and compact objects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descr="ICRC15-Murgia 15.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3"/>
              <a:stretch>
                <a:fillRect/>
              </a:stretch>
            </p:blipFill>
          </mc:Fallback>
        </mc:AlternateContent>
        <p:spPr>
          <a:xfrm>
            <a:off x="0" y="0"/>
            <a:ext cx="9144000" cy="6858000"/>
          </a:xfrm>
          <a:prstGeom prst="rect">
            <a:avLst/>
          </a:prstGeom>
        </p:spPr>
      </p:pic>
      <p:sp>
        <p:nvSpPr>
          <p:cNvPr id="5" name="TextBox 4"/>
          <p:cNvSpPr txBox="1"/>
          <p:nvPr/>
        </p:nvSpPr>
        <p:spPr>
          <a:xfrm>
            <a:off x="0" y="0"/>
            <a:ext cx="4153501" cy="338554"/>
          </a:xfrm>
          <a:prstGeom prst="rect">
            <a:avLst/>
          </a:prstGeom>
          <a:noFill/>
        </p:spPr>
        <p:txBody>
          <a:bodyPr wrap="none" rtlCol="0">
            <a:spAutoFit/>
          </a:bodyPr>
          <a:lstStyle/>
          <a:p>
            <a:r>
              <a:rPr lang="en-US" sz="1600" dirty="0" smtClean="0">
                <a:latin typeface="Helvetica"/>
                <a:cs typeface="Helvetica"/>
              </a:rPr>
              <a:t>S. </a:t>
            </a:r>
            <a:r>
              <a:rPr lang="en-US" sz="1600" dirty="0" err="1" smtClean="0">
                <a:latin typeface="Helvetica"/>
                <a:cs typeface="Helvetica"/>
              </a:rPr>
              <a:t>Murgia</a:t>
            </a:r>
            <a:r>
              <a:rPr lang="en-US" sz="1600" dirty="0" smtClean="0">
                <a:latin typeface="Helvetica"/>
                <a:cs typeface="Helvetica"/>
              </a:rPr>
              <a:t> ICRC 2015 (</a:t>
            </a:r>
            <a:r>
              <a:rPr lang="en-US" sz="1600" dirty="0" err="1" smtClean="0"/>
              <a:t>ApJ</a:t>
            </a:r>
            <a:r>
              <a:rPr lang="en-US" sz="1600" dirty="0" smtClean="0"/>
              <a:t> 819 [2016] 44A</a:t>
            </a:r>
            <a:r>
              <a:rPr lang="en-US" sz="1600" dirty="0" smtClean="0">
                <a:latin typeface="Helvetica"/>
                <a:cs typeface="Helvetica"/>
              </a:rPr>
              <a:t>)</a:t>
            </a:r>
            <a:endParaRPr lang="en-US" sz="1600" dirty="0">
              <a:latin typeface="Helvetica"/>
              <a:cs typeface="Helvetica"/>
            </a:endParaRPr>
          </a:p>
        </p:txBody>
      </p:sp>
      <p:sp>
        <p:nvSpPr>
          <p:cNvPr id="7" name="Title 1"/>
          <p:cNvSpPr txBox="1">
            <a:spLocks/>
          </p:cNvSpPr>
          <p:nvPr/>
        </p:nvSpPr>
        <p:spPr bwMode="auto">
          <a:xfrm>
            <a:off x="727808" y="276225"/>
            <a:ext cx="7419242"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0" cap="none" spc="0" normalizeH="0" baseline="0" noProof="0" dirty="0" smtClean="0">
                <a:ln>
                  <a:noFill/>
                </a:ln>
                <a:solidFill>
                  <a:srgbClr val="000000"/>
                </a:solidFill>
                <a:effectLst/>
                <a:uLnTx/>
                <a:uFillTx/>
                <a:latin typeface="Times New Roman"/>
                <a:ea typeface="ＭＳ Ｐゴシック" charset="-128"/>
                <a:cs typeface="Times New Roman"/>
              </a:rPr>
              <a:t>Fermi</a:t>
            </a:r>
            <a:r>
              <a:rPr kumimoji="0" lang="en-US" sz="3600" b="0" i="0" u="none" strike="noStrike" kern="0" cap="none" spc="0" normalizeH="0" baseline="0" noProof="0" dirty="0" smtClean="0">
                <a:ln>
                  <a:noFill/>
                </a:ln>
                <a:solidFill>
                  <a:srgbClr val="000000"/>
                </a:solidFill>
                <a:effectLst/>
                <a:uLnTx/>
                <a:uFillTx/>
                <a:latin typeface="Times New Roman"/>
                <a:ea typeface="ＭＳ Ｐゴシック" charset="-128"/>
                <a:cs typeface="Times New Roman"/>
              </a:rPr>
              <a:t>-LAT Study of the Inner Galaxy</a:t>
            </a:r>
            <a:endParaRPr kumimoji="0" lang="en-US" sz="3600" b="0" i="0" u="none" strike="noStrike" kern="0" cap="none" spc="0" normalizeH="0" baseline="0" noProof="0" dirty="0">
              <a:ln>
                <a:noFill/>
              </a:ln>
              <a:solidFill>
                <a:srgbClr val="000000"/>
              </a:solidFill>
              <a:effectLst/>
              <a:uLnTx/>
              <a:uFillTx/>
              <a:latin typeface="Times New Roman"/>
              <a:ea typeface="ＭＳ Ｐゴシック" charset="-128"/>
              <a:cs typeface="Times New Roman"/>
            </a:endParaRP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72272" y="136525"/>
            <a:ext cx="7454072" cy="533400"/>
          </a:xfrm>
        </p:spPr>
        <p:txBody>
          <a:bodyPr/>
          <a:lstStyle/>
          <a:p>
            <a:r>
              <a:rPr lang="en-US" dirty="0" smtClean="0"/>
              <a:t>Sources in the inner Galaxy</a:t>
            </a:r>
            <a:endParaRPr lang="en-US" dirty="0"/>
          </a:p>
        </p:txBody>
      </p:sp>
      <p:sp>
        <p:nvSpPr>
          <p:cNvPr id="3" name="Content Placeholder 2"/>
          <p:cNvSpPr>
            <a:spLocks noGrp="1"/>
          </p:cNvSpPr>
          <p:nvPr>
            <p:ph idx="1"/>
          </p:nvPr>
        </p:nvSpPr>
        <p:spPr>
          <a:xfrm>
            <a:off x="457199" y="1210744"/>
            <a:ext cx="4368801" cy="4318001"/>
          </a:xfrm>
        </p:spPr>
        <p:txBody>
          <a:bodyPr/>
          <a:lstStyle/>
          <a:p>
            <a:r>
              <a:rPr lang="en-US" sz="1800" dirty="0" smtClean="0">
                <a:solidFill>
                  <a:schemeClr val="bg1"/>
                </a:solidFill>
                <a:ea typeface="Wingdings"/>
              </a:rPr>
              <a:t>Fixing the background model allows the sources to be detected</a:t>
            </a:r>
          </a:p>
          <a:p>
            <a:r>
              <a:rPr lang="en-US" sz="1800" dirty="0" smtClean="0">
                <a:solidFill>
                  <a:schemeClr val="bg1"/>
                </a:solidFill>
                <a:ea typeface="Wingdings"/>
              </a:rPr>
              <a:t>The sources’ position and spectra depend on the background model</a:t>
            </a:r>
          </a:p>
          <a:p>
            <a:r>
              <a:rPr lang="en-US" sz="1800" dirty="0" smtClean="0">
                <a:solidFill>
                  <a:schemeClr val="bg1"/>
                </a:solidFill>
                <a:ea typeface="Wingdings"/>
              </a:rPr>
              <a:t>The brightest sources (TS</a:t>
            </a:r>
            <a:r>
              <a:rPr lang="en-US" sz="1800" dirty="0" smtClean="0">
                <a:ea typeface="Wingdings"/>
              </a:rPr>
              <a:t>≥25) are not very much model-dependent </a:t>
            </a:r>
            <a:endParaRPr lang="en-US" sz="1800" dirty="0" smtClean="0">
              <a:solidFill>
                <a:schemeClr val="tx1"/>
              </a:solidFill>
              <a:ea typeface="Wingdings"/>
            </a:endParaRPr>
          </a:p>
          <a:p>
            <a:pPr>
              <a:buNone/>
            </a:pPr>
            <a:endParaRPr lang="en-US" sz="2400" dirty="0" smtClean="0">
              <a:solidFill>
                <a:srgbClr val="FF0000"/>
              </a:solidFill>
              <a:latin typeface="Wingdings"/>
              <a:ea typeface="Wingdings"/>
              <a:cs typeface="Wingdings"/>
            </a:endParaRPr>
          </a:p>
          <a:p>
            <a:pPr>
              <a:buNone/>
            </a:pPr>
            <a:r>
              <a:rPr lang="en-US" sz="2400" dirty="0" err="1" smtClean="0">
                <a:solidFill>
                  <a:srgbClr val="FF0000"/>
                </a:solidFill>
                <a:latin typeface="Wingdings"/>
                <a:ea typeface="Wingdings"/>
                <a:cs typeface="Wingdings"/>
              </a:rPr>
              <a:t></a:t>
            </a:r>
            <a:r>
              <a:rPr lang="en-US" sz="1800" dirty="0" smtClean="0">
                <a:ea typeface="Wingdings"/>
              </a:rPr>
              <a:t> − 1FIG sources TS≥25</a:t>
            </a:r>
            <a:endParaRPr lang="en-US" sz="1800" dirty="0" smtClean="0"/>
          </a:p>
          <a:p>
            <a:pPr>
              <a:buNone/>
            </a:pPr>
            <a:r>
              <a:rPr lang="en-US" sz="1800" dirty="0" smtClean="0">
                <a:solidFill>
                  <a:srgbClr val="FF0000"/>
                </a:solidFill>
              </a:rPr>
              <a:t>×</a:t>
            </a:r>
            <a:r>
              <a:rPr lang="en-US" sz="1800" dirty="0" smtClean="0"/>
              <a:t> − 1FIG source candidates TS≤25</a:t>
            </a:r>
          </a:p>
          <a:p>
            <a:pPr>
              <a:buNone/>
            </a:pPr>
            <a:r>
              <a:rPr lang="en-US" sz="1800" dirty="0" smtClean="0">
                <a:solidFill>
                  <a:srgbClr val="FFFF00"/>
                </a:solidFill>
              </a:rPr>
              <a:t>+</a:t>
            </a:r>
            <a:r>
              <a:rPr lang="en-US" sz="1800" dirty="0" smtClean="0"/>
              <a:t> − 3FGL sources with multi-wavelengths associations </a:t>
            </a:r>
          </a:p>
          <a:p>
            <a:pPr>
              <a:buNone/>
            </a:pPr>
            <a:r>
              <a:rPr lang="en-US" sz="1800" dirty="0" smtClean="0"/>
              <a:t>(1FIG = 1</a:t>
            </a:r>
            <a:r>
              <a:rPr lang="en-US" sz="1800" baseline="30000" dirty="0" smtClean="0"/>
              <a:t>st</a:t>
            </a:r>
            <a:r>
              <a:rPr lang="en-US" sz="1800" dirty="0" smtClean="0"/>
              <a:t> Fermi Inner Galaxy Catalog)</a:t>
            </a:r>
          </a:p>
          <a:p>
            <a:pPr>
              <a:buNone/>
            </a:pPr>
            <a:endParaRPr lang="en-US" sz="1800" dirty="0" smtClean="0"/>
          </a:p>
        </p:txBody>
      </p:sp>
      <p:grpSp>
        <p:nvGrpSpPr>
          <p:cNvPr id="6" name="Group 9"/>
          <p:cNvGrpSpPr/>
          <p:nvPr/>
        </p:nvGrpSpPr>
        <p:grpSpPr>
          <a:xfrm>
            <a:off x="5046130" y="0"/>
            <a:ext cx="4074023" cy="6858000"/>
            <a:chOff x="4859856" y="0"/>
            <a:chExt cx="4074023" cy="6858000"/>
          </a:xfrm>
        </p:grpSpPr>
        <p:pic>
          <p:nvPicPr>
            <p:cNvPr id="7" name="Picture 6"/>
            <p:cNvPicPr>
              <a:picLocks noChangeAspect="1"/>
            </p:cNvPicPr>
            <p:nvPr/>
          </p:nvPicPr>
          <p:blipFill>
            <a:blip r:embed="rId2"/>
            <a:stretch>
              <a:fillRect/>
            </a:stretch>
          </p:blipFill>
          <p:spPr>
            <a:xfrm>
              <a:off x="5047033" y="3142194"/>
              <a:ext cx="3505741" cy="3715806"/>
            </a:xfrm>
            <a:prstGeom prst="rect">
              <a:avLst/>
            </a:prstGeom>
          </p:spPr>
        </p:pic>
        <p:grpSp>
          <p:nvGrpSpPr>
            <p:cNvPr id="10" name="Group 5"/>
            <p:cNvGrpSpPr/>
            <p:nvPr/>
          </p:nvGrpSpPr>
          <p:grpSpPr>
            <a:xfrm>
              <a:off x="4859856" y="0"/>
              <a:ext cx="4013200" cy="3479800"/>
              <a:chOff x="2768600" y="3225800"/>
              <a:chExt cx="4013200" cy="3479800"/>
            </a:xfrm>
          </p:grpSpPr>
          <p:sp>
            <p:nvSpPr>
              <p:cNvPr id="5" name="Rectangle 4"/>
              <p:cNvSpPr/>
              <p:nvPr/>
            </p:nvSpPr>
            <p:spPr bwMode="auto">
              <a:xfrm>
                <a:off x="2768600" y="3225800"/>
                <a:ext cx="4013200" cy="3479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30000"/>
                  </a:lnSpc>
                  <a:spcBef>
                    <a:spcPct val="20000"/>
                  </a:spcBef>
                  <a:spcAft>
                    <a:spcPct val="0"/>
                  </a:spcAft>
                  <a:buClrTx/>
                  <a:buSzTx/>
                  <a:buFontTx/>
                  <a:buNone/>
                  <a:tabLst/>
                </a:pPr>
                <a:endParaRPr kumimoji="0" lang="en-US" sz="2000" b="0" i="0" u="none" strike="noStrike" cap="none" normalizeH="0" baseline="0">
                  <a:ln>
                    <a:noFill/>
                  </a:ln>
                  <a:solidFill>
                    <a:srgbClr val="294390"/>
                  </a:solidFill>
                  <a:effectLst/>
                  <a:latin typeface="Comic Sans MS" charset="0"/>
                </a:endParaRPr>
              </a:p>
            </p:txBody>
          </p:sp>
          <p:pic>
            <p:nvPicPr>
              <p:cNvPr id="4" name="Picture 3" descr="source_overlay_1fig_counts.pdf"/>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4"/>
                  <a:stretch>
                    <a:fillRect/>
                  </a:stretch>
                </p:blipFill>
              </mc:Fallback>
            </mc:AlternateContent>
            <p:spPr>
              <a:xfrm>
                <a:off x="2769128" y="3305704"/>
                <a:ext cx="3911601" cy="3378200"/>
              </a:xfrm>
              <a:prstGeom prst="rect">
                <a:avLst/>
              </a:prstGeom>
            </p:spPr>
          </p:pic>
        </p:grpSp>
        <p:sp>
          <p:nvSpPr>
            <p:cNvPr id="8" name="TextBox 7"/>
            <p:cNvSpPr txBox="1"/>
            <p:nvPr/>
          </p:nvSpPr>
          <p:spPr>
            <a:xfrm>
              <a:off x="5291666" y="5831953"/>
              <a:ext cx="1456266" cy="584776"/>
            </a:xfrm>
            <a:prstGeom prst="rect">
              <a:avLst/>
            </a:prstGeom>
            <a:noFill/>
          </p:spPr>
          <p:txBody>
            <a:bodyPr wrap="square" rtlCol="0">
              <a:spAutoFit/>
            </a:bodyPr>
            <a:lstStyle/>
            <a:p>
              <a:pPr>
                <a:lnSpc>
                  <a:spcPct val="100000"/>
                </a:lnSpc>
              </a:pPr>
              <a:r>
                <a:rPr lang="en-US" sz="1600" dirty="0" smtClean="0">
                  <a:solidFill>
                    <a:srgbClr val="FFFFFF"/>
                  </a:solidFill>
                  <a:latin typeface="Times New Roman"/>
                  <a:cs typeface="Times New Roman"/>
                </a:rPr>
                <a:t>Fermi counts 1-100 </a:t>
              </a:r>
              <a:r>
                <a:rPr lang="en-US" sz="1600" dirty="0" err="1" smtClean="0">
                  <a:solidFill>
                    <a:srgbClr val="FFFFFF"/>
                  </a:solidFill>
                  <a:latin typeface="Times New Roman"/>
                  <a:cs typeface="Times New Roman"/>
                </a:rPr>
                <a:t>GeV</a:t>
              </a:r>
              <a:endParaRPr lang="en-US" sz="1600" dirty="0">
                <a:solidFill>
                  <a:srgbClr val="FFFFFF"/>
                </a:solidFill>
                <a:latin typeface="Times New Roman"/>
                <a:cs typeface="Times New Roman"/>
              </a:endParaRPr>
            </a:p>
          </p:txBody>
        </p:sp>
        <p:sp>
          <p:nvSpPr>
            <p:cNvPr id="9" name="TextBox 8"/>
            <p:cNvSpPr txBox="1"/>
            <p:nvPr/>
          </p:nvSpPr>
          <p:spPr>
            <a:xfrm rot="16200000">
              <a:off x="7471890" y="1614005"/>
              <a:ext cx="2616202" cy="307777"/>
            </a:xfrm>
            <a:prstGeom prst="rect">
              <a:avLst/>
            </a:prstGeom>
            <a:noFill/>
          </p:spPr>
          <p:txBody>
            <a:bodyPr wrap="square" rtlCol="0">
              <a:spAutoFit/>
            </a:bodyPr>
            <a:lstStyle/>
            <a:p>
              <a:pPr>
                <a:lnSpc>
                  <a:spcPct val="100000"/>
                </a:lnSpc>
              </a:pPr>
              <a:r>
                <a:rPr lang="en-US" sz="1400" dirty="0" smtClean="0">
                  <a:solidFill>
                    <a:schemeClr val="bg1"/>
                  </a:solidFill>
                  <a:latin typeface="Times New Roman"/>
                  <a:cs typeface="Times New Roman"/>
                </a:rPr>
                <a:t>Counts per 0.05</a:t>
              </a:r>
              <a:r>
                <a:rPr lang="en-US" sz="1400" baseline="30000" dirty="0" smtClean="0">
                  <a:solidFill>
                    <a:schemeClr val="bg1"/>
                  </a:solidFill>
                  <a:latin typeface="Times New Roman"/>
                  <a:cs typeface="Times New Roman"/>
                </a:rPr>
                <a:t>2</a:t>
              </a:r>
              <a:r>
                <a:rPr lang="en-US" sz="1400" dirty="0" smtClean="0">
                  <a:solidFill>
                    <a:schemeClr val="bg1"/>
                  </a:solidFill>
                  <a:latin typeface="Times New Roman"/>
                  <a:cs typeface="Times New Roman"/>
                </a:rPr>
                <a:t> degree pixel</a:t>
              </a:r>
              <a:endParaRPr lang="en-US" sz="1400" dirty="0">
                <a:solidFill>
                  <a:schemeClr val="bg1"/>
                </a:solidFill>
                <a:latin typeface="Times New Roman"/>
                <a:cs typeface="Times New Roman"/>
              </a:endParaRPr>
            </a:p>
          </p:txBody>
        </p:sp>
      </p:grpSp>
      <p:grpSp>
        <p:nvGrpSpPr>
          <p:cNvPr id="11" name="Group 37"/>
          <p:cNvGrpSpPr/>
          <p:nvPr/>
        </p:nvGrpSpPr>
        <p:grpSpPr>
          <a:xfrm>
            <a:off x="5409139" y="296333"/>
            <a:ext cx="297394" cy="3581399"/>
            <a:chOff x="5409139" y="296333"/>
            <a:chExt cx="297394" cy="3581399"/>
          </a:xfrm>
        </p:grpSpPr>
        <p:cxnSp>
          <p:nvCxnSpPr>
            <p:cNvPr id="21" name="Straight Arrow Connector 20"/>
            <p:cNvCxnSpPr/>
            <p:nvPr/>
          </p:nvCxnSpPr>
          <p:spPr bwMode="auto">
            <a:xfrm>
              <a:off x="5435600" y="296333"/>
              <a:ext cx="270933" cy="262467"/>
            </a:xfrm>
            <a:prstGeom prst="straightConnector1">
              <a:avLst/>
            </a:prstGeom>
            <a:solidFill>
              <a:schemeClr val="bg1"/>
            </a:solidFill>
            <a:ln w="19050" cap="flat" cmpd="sng" algn="ctr">
              <a:solidFill>
                <a:schemeClr val="bg1"/>
              </a:solidFill>
              <a:prstDash val="solid"/>
              <a:round/>
              <a:headEnd type="none" w="med" len="med"/>
              <a:tailEnd type="arrow" w="med" len="med"/>
            </a:ln>
            <a:effectLst/>
          </p:spPr>
        </p:cxnSp>
        <p:cxnSp>
          <p:nvCxnSpPr>
            <p:cNvPr id="22" name="Straight Arrow Connector 21"/>
            <p:cNvCxnSpPr/>
            <p:nvPr/>
          </p:nvCxnSpPr>
          <p:spPr bwMode="auto">
            <a:xfrm>
              <a:off x="5409139" y="3615265"/>
              <a:ext cx="270933" cy="262467"/>
            </a:xfrm>
            <a:prstGeom prst="straightConnector1">
              <a:avLst/>
            </a:prstGeom>
            <a:solidFill>
              <a:schemeClr val="bg1"/>
            </a:solidFill>
            <a:ln w="19050" cap="flat" cmpd="sng" algn="ctr">
              <a:solidFill>
                <a:schemeClr val="bg1"/>
              </a:solidFill>
              <a:prstDash val="solid"/>
              <a:round/>
              <a:headEnd type="none" w="med" len="med"/>
              <a:tailEnd type="arrow" w="med" len="med"/>
            </a:ln>
            <a:effectLst/>
          </p:spPr>
        </p:cxnSp>
      </p:grpSp>
      <p:grpSp>
        <p:nvGrpSpPr>
          <p:cNvPr id="12" name="Group 40"/>
          <p:cNvGrpSpPr/>
          <p:nvPr/>
        </p:nvGrpSpPr>
        <p:grpSpPr>
          <a:xfrm>
            <a:off x="5603875" y="1439334"/>
            <a:ext cx="297394" cy="3581399"/>
            <a:chOff x="5603875" y="1439334"/>
            <a:chExt cx="297394" cy="3581399"/>
          </a:xfrm>
        </p:grpSpPr>
        <p:cxnSp>
          <p:nvCxnSpPr>
            <p:cNvPr id="23" name="Straight Arrow Connector 22"/>
            <p:cNvCxnSpPr/>
            <p:nvPr/>
          </p:nvCxnSpPr>
          <p:spPr bwMode="auto">
            <a:xfrm>
              <a:off x="5630336" y="1439334"/>
              <a:ext cx="270933" cy="262467"/>
            </a:xfrm>
            <a:prstGeom prst="straightConnector1">
              <a:avLst/>
            </a:prstGeom>
            <a:solidFill>
              <a:schemeClr val="bg1"/>
            </a:solidFill>
            <a:ln w="19050" cap="flat" cmpd="sng" algn="ctr">
              <a:solidFill>
                <a:srgbClr val="FFFFFF"/>
              </a:solidFill>
              <a:prstDash val="solid"/>
              <a:round/>
              <a:headEnd type="none" w="med" len="med"/>
              <a:tailEnd type="arrow" w="med" len="med"/>
            </a:ln>
            <a:effectLst/>
          </p:spPr>
        </p:cxnSp>
        <p:cxnSp>
          <p:nvCxnSpPr>
            <p:cNvPr id="24" name="Straight Arrow Connector 23"/>
            <p:cNvCxnSpPr/>
            <p:nvPr/>
          </p:nvCxnSpPr>
          <p:spPr bwMode="auto">
            <a:xfrm>
              <a:off x="5603875" y="4758266"/>
              <a:ext cx="270933" cy="262467"/>
            </a:xfrm>
            <a:prstGeom prst="straightConnector1">
              <a:avLst/>
            </a:prstGeom>
            <a:solidFill>
              <a:schemeClr val="bg1"/>
            </a:solidFill>
            <a:ln w="19050" cap="flat" cmpd="sng" algn="ctr">
              <a:solidFill>
                <a:schemeClr val="bg1"/>
              </a:solidFill>
              <a:prstDash val="solid"/>
              <a:round/>
              <a:headEnd type="none" w="med" len="med"/>
              <a:tailEnd type="arrow" w="med" len="med"/>
            </a:ln>
            <a:effectLst/>
          </p:spPr>
        </p:cxnSp>
      </p:grpSp>
      <p:grpSp>
        <p:nvGrpSpPr>
          <p:cNvPr id="13" name="Group 35"/>
          <p:cNvGrpSpPr/>
          <p:nvPr/>
        </p:nvGrpSpPr>
        <p:grpSpPr>
          <a:xfrm>
            <a:off x="7094006" y="1075267"/>
            <a:ext cx="297394" cy="3581399"/>
            <a:chOff x="7094006" y="1075267"/>
            <a:chExt cx="297394" cy="3581399"/>
          </a:xfrm>
        </p:grpSpPr>
        <p:cxnSp>
          <p:nvCxnSpPr>
            <p:cNvPr id="25" name="Straight Arrow Connector 24"/>
            <p:cNvCxnSpPr/>
            <p:nvPr/>
          </p:nvCxnSpPr>
          <p:spPr bwMode="auto">
            <a:xfrm>
              <a:off x="7120467" y="1075267"/>
              <a:ext cx="270933" cy="262467"/>
            </a:xfrm>
            <a:prstGeom prst="straightConnector1">
              <a:avLst/>
            </a:prstGeom>
            <a:solidFill>
              <a:schemeClr val="bg1"/>
            </a:solidFill>
            <a:ln w="19050" cap="flat" cmpd="sng" algn="ctr">
              <a:solidFill>
                <a:srgbClr val="FFFFFF"/>
              </a:solidFill>
              <a:prstDash val="solid"/>
              <a:round/>
              <a:headEnd type="none" w="med" len="med"/>
              <a:tailEnd type="arrow" w="med" len="med"/>
            </a:ln>
            <a:effectLst/>
          </p:spPr>
        </p:cxnSp>
        <p:cxnSp>
          <p:nvCxnSpPr>
            <p:cNvPr id="26" name="Straight Arrow Connector 25"/>
            <p:cNvCxnSpPr/>
            <p:nvPr/>
          </p:nvCxnSpPr>
          <p:spPr bwMode="auto">
            <a:xfrm>
              <a:off x="7094006" y="4394199"/>
              <a:ext cx="270933" cy="262467"/>
            </a:xfrm>
            <a:prstGeom prst="straightConnector1">
              <a:avLst/>
            </a:prstGeom>
            <a:solidFill>
              <a:schemeClr val="bg1"/>
            </a:solidFill>
            <a:ln w="19050" cap="flat" cmpd="sng" algn="ctr">
              <a:solidFill>
                <a:schemeClr val="bg1"/>
              </a:solidFill>
              <a:prstDash val="solid"/>
              <a:round/>
              <a:headEnd type="none" w="med" len="med"/>
              <a:tailEnd type="arrow" w="med" len="med"/>
            </a:ln>
            <a:effectLst/>
          </p:spPr>
        </p:cxnSp>
      </p:grpSp>
      <p:grpSp>
        <p:nvGrpSpPr>
          <p:cNvPr id="14" name="Group 36"/>
          <p:cNvGrpSpPr/>
          <p:nvPr/>
        </p:nvGrpSpPr>
        <p:grpSpPr>
          <a:xfrm>
            <a:off x="7204072" y="1676400"/>
            <a:ext cx="297394" cy="3581399"/>
            <a:chOff x="7204072" y="1676400"/>
            <a:chExt cx="297394" cy="3581399"/>
          </a:xfrm>
        </p:grpSpPr>
        <p:cxnSp>
          <p:nvCxnSpPr>
            <p:cNvPr id="27" name="Straight Arrow Connector 26"/>
            <p:cNvCxnSpPr/>
            <p:nvPr/>
          </p:nvCxnSpPr>
          <p:spPr bwMode="auto">
            <a:xfrm>
              <a:off x="7230533" y="1676400"/>
              <a:ext cx="270933" cy="262467"/>
            </a:xfrm>
            <a:prstGeom prst="straightConnector1">
              <a:avLst/>
            </a:prstGeom>
            <a:solidFill>
              <a:schemeClr val="bg1"/>
            </a:solidFill>
            <a:ln w="19050" cap="flat" cmpd="sng" algn="ctr">
              <a:solidFill>
                <a:srgbClr val="FFFFFF"/>
              </a:solidFill>
              <a:prstDash val="solid"/>
              <a:round/>
              <a:headEnd type="none" w="med" len="med"/>
              <a:tailEnd type="arrow" w="med" len="med"/>
            </a:ln>
            <a:effectLst/>
          </p:spPr>
        </p:cxnSp>
        <p:cxnSp>
          <p:nvCxnSpPr>
            <p:cNvPr id="28" name="Straight Arrow Connector 27"/>
            <p:cNvCxnSpPr/>
            <p:nvPr/>
          </p:nvCxnSpPr>
          <p:spPr bwMode="auto">
            <a:xfrm>
              <a:off x="7204072" y="4995332"/>
              <a:ext cx="270933" cy="262467"/>
            </a:xfrm>
            <a:prstGeom prst="straightConnector1">
              <a:avLst/>
            </a:prstGeom>
            <a:solidFill>
              <a:schemeClr val="bg1"/>
            </a:solidFill>
            <a:ln w="19050" cap="flat" cmpd="sng" algn="ctr">
              <a:solidFill>
                <a:schemeClr val="bg1"/>
              </a:solidFill>
              <a:prstDash val="solid"/>
              <a:round/>
              <a:headEnd type="none" w="med" len="med"/>
              <a:tailEnd type="arrow" w="med" len="med"/>
            </a:ln>
            <a:effectLst/>
          </p:spPr>
        </p:cxnSp>
      </p:grpSp>
      <p:grpSp>
        <p:nvGrpSpPr>
          <p:cNvPr id="15" name="Group 34"/>
          <p:cNvGrpSpPr/>
          <p:nvPr/>
        </p:nvGrpSpPr>
        <p:grpSpPr>
          <a:xfrm>
            <a:off x="7356473" y="1016000"/>
            <a:ext cx="297394" cy="3581399"/>
            <a:chOff x="7356473" y="1016000"/>
            <a:chExt cx="297394" cy="3581399"/>
          </a:xfrm>
        </p:grpSpPr>
        <p:cxnSp>
          <p:nvCxnSpPr>
            <p:cNvPr id="29" name="Straight Arrow Connector 28"/>
            <p:cNvCxnSpPr/>
            <p:nvPr/>
          </p:nvCxnSpPr>
          <p:spPr bwMode="auto">
            <a:xfrm>
              <a:off x="7382934" y="1016000"/>
              <a:ext cx="270933" cy="262467"/>
            </a:xfrm>
            <a:prstGeom prst="straightConnector1">
              <a:avLst/>
            </a:prstGeom>
            <a:solidFill>
              <a:schemeClr val="bg1"/>
            </a:solidFill>
            <a:ln w="19050" cap="flat" cmpd="sng" algn="ctr">
              <a:solidFill>
                <a:srgbClr val="FFFFFF"/>
              </a:solidFill>
              <a:prstDash val="solid"/>
              <a:round/>
              <a:headEnd type="none" w="med" len="med"/>
              <a:tailEnd type="arrow" w="med" len="med"/>
            </a:ln>
            <a:effectLst/>
          </p:spPr>
        </p:cxnSp>
        <p:cxnSp>
          <p:nvCxnSpPr>
            <p:cNvPr id="30" name="Straight Arrow Connector 29"/>
            <p:cNvCxnSpPr/>
            <p:nvPr/>
          </p:nvCxnSpPr>
          <p:spPr bwMode="auto">
            <a:xfrm>
              <a:off x="7356473" y="4334932"/>
              <a:ext cx="270933" cy="262467"/>
            </a:xfrm>
            <a:prstGeom prst="straightConnector1">
              <a:avLst/>
            </a:prstGeom>
            <a:solidFill>
              <a:schemeClr val="bg1"/>
            </a:solidFill>
            <a:ln w="19050" cap="flat" cmpd="sng" algn="ctr">
              <a:solidFill>
                <a:schemeClr val="bg1"/>
              </a:solidFill>
              <a:prstDash val="solid"/>
              <a:round/>
              <a:headEnd type="none" w="med" len="med"/>
              <a:tailEnd type="arrow" w="med" len="med"/>
            </a:ln>
            <a:effectLst/>
          </p:spPr>
        </p:cxnSp>
      </p:grpSp>
      <p:grpSp>
        <p:nvGrpSpPr>
          <p:cNvPr id="16" name="Group 38"/>
          <p:cNvGrpSpPr/>
          <p:nvPr/>
        </p:nvGrpSpPr>
        <p:grpSpPr>
          <a:xfrm>
            <a:off x="5900206" y="922866"/>
            <a:ext cx="297394" cy="3581399"/>
            <a:chOff x="5900206" y="922866"/>
            <a:chExt cx="297394" cy="3581399"/>
          </a:xfrm>
        </p:grpSpPr>
        <p:cxnSp>
          <p:nvCxnSpPr>
            <p:cNvPr id="31" name="Straight Arrow Connector 30"/>
            <p:cNvCxnSpPr/>
            <p:nvPr/>
          </p:nvCxnSpPr>
          <p:spPr bwMode="auto">
            <a:xfrm>
              <a:off x="5926667" y="922866"/>
              <a:ext cx="270933" cy="262467"/>
            </a:xfrm>
            <a:prstGeom prst="straightConnector1">
              <a:avLst/>
            </a:prstGeom>
            <a:solidFill>
              <a:schemeClr val="bg1"/>
            </a:solidFill>
            <a:ln w="19050" cap="flat" cmpd="sng" algn="ctr">
              <a:solidFill>
                <a:srgbClr val="FFFFFF"/>
              </a:solidFill>
              <a:prstDash val="solid"/>
              <a:round/>
              <a:headEnd type="none" w="med" len="med"/>
              <a:tailEnd type="arrow" w="med" len="med"/>
            </a:ln>
            <a:effectLst/>
          </p:spPr>
        </p:cxnSp>
        <p:cxnSp>
          <p:nvCxnSpPr>
            <p:cNvPr id="32" name="Straight Arrow Connector 31"/>
            <p:cNvCxnSpPr/>
            <p:nvPr/>
          </p:nvCxnSpPr>
          <p:spPr bwMode="auto">
            <a:xfrm>
              <a:off x="5900206" y="4241798"/>
              <a:ext cx="270933" cy="262467"/>
            </a:xfrm>
            <a:prstGeom prst="straightConnector1">
              <a:avLst/>
            </a:prstGeom>
            <a:solidFill>
              <a:schemeClr val="bg1"/>
            </a:solidFill>
            <a:ln w="19050" cap="flat" cmpd="sng" algn="ctr">
              <a:solidFill>
                <a:schemeClr val="bg1"/>
              </a:solidFill>
              <a:prstDash val="solid"/>
              <a:round/>
              <a:headEnd type="none" w="med" len="med"/>
              <a:tailEnd type="arrow" w="med" len="med"/>
            </a:ln>
            <a:effectLst/>
          </p:spPr>
        </p:cxnSp>
      </p:grpSp>
      <p:grpSp>
        <p:nvGrpSpPr>
          <p:cNvPr id="17" name="Group 39"/>
          <p:cNvGrpSpPr/>
          <p:nvPr/>
        </p:nvGrpSpPr>
        <p:grpSpPr>
          <a:xfrm>
            <a:off x="5197473" y="1659467"/>
            <a:ext cx="297394" cy="3581399"/>
            <a:chOff x="5197473" y="1659467"/>
            <a:chExt cx="297394" cy="3581399"/>
          </a:xfrm>
        </p:grpSpPr>
        <p:cxnSp>
          <p:nvCxnSpPr>
            <p:cNvPr id="33" name="Straight Arrow Connector 32"/>
            <p:cNvCxnSpPr/>
            <p:nvPr/>
          </p:nvCxnSpPr>
          <p:spPr bwMode="auto">
            <a:xfrm>
              <a:off x="5223934" y="1659467"/>
              <a:ext cx="270933" cy="262467"/>
            </a:xfrm>
            <a:prstGeom prst="straightConnector1">
              <a:avLst/>
            </a:prstGeom>
            <a:solidFill>
              <a:schemeClr val="bg1"/>
            </a:solidFill>
            <a:ln w="19050" cap="flat" cmpd="sng" algn="ctr">
              <a:solidFill>
                <a:schemeClr val="bg1"/>
              </a:solidFill>
              <a:prstDash val="solid"/>
              <a:round/>
              <a:headEnd type="none" w="med" len="med"/>
              <a:tailEnd type="arrow" w="med" len="med"/>
            </a:ln>
            <a:effectLst/>
          </p:spPr>
        </p:cxnSp>
        <p:cxnSp>
          <p:nvCxnSpPr>
            <p:cNvPr id="34" name="Straight Arrow Connector 33"/>
            <p:cNvCxnSpPr/>
            <p:nvPr/>
          </p:nvCxnSpPr>
          <p:spPr bwMode="auto">
            <a:xfrm>
              <a:off x="5197473" y="4978399"/>
              <a:ext cx="270933" cy="262467"/>
            </a:xfrm>
            <a:prstGeom prst="straightConnector1">
              <a:avLst/>
            </a:prstGeom>
            <a:solidFill>
              <a:schemeClr val="bg1"/>
            </a:solidFill>
            <a:ln w="19050" cap="flat" cmpd="sng" algn="ctr">
              <a:solidFill>
                <a:schemeClr val="tx1"/>
              </a:solidFill>
              <a:prstDash val="solid"/>
              <a:round/>
              <a:headEnd type="none" w="med" len="med"/>
              <a:tailEnd type="arrow" w="med" len="med"/>
            </a:ln>
            <a:effectLst/>
          </p:spPr>
        </p:cxnSp>
      </p:gr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sources </a:t>
            </a:r>
            <a:endParaRPr lang="en-US" dirty="0"/>
          </a:p>
        </p:txBody>
      </p:sp>
      <p:sp>
        <p:nvSpPr>
          <p:cNvPr id="3" name="Content Placeholder 2"/>
          <p:cNvSpPr>
            <a:spLocks noGrp="1"/>
          </p:cNvSpPr>
          <p:nvPr>
            <p:ph idx="1"/>
          </p:nvPr>
        </p:nvSpPr>
        <p:spPr/>
        <p:txBody>
          <a:bodyPr/>
          <a:lstStyle/>
          <a:p>
            <a:endParaRPr lang="en-US"/>
          </a:p>
        </p:txBody>
      </p:sp>
      <p:pic>
        <p:nvPicPr>
          <p:cNvPr id="4" name="Picture 3" descr="ICRC15-Murgia 28.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3"/>
              <a:stretch>
                <a:fillRect/>
              </a:stretch>
            </p:blipFill>
          </mc:Fallback>
        </mc:AlternateContent>
        <p:spPr>
          <a:xfrm>
            <a:off x="-1587" y="0"/>
            <a:ext cx="9144000" cy="6858000"/>
          </a:xfrm>
          <a:prstGeom prst="rect">
            <a:avLst/>
          </a:prstGeom>
        </p:spPr>
      </p:pic>
      <p:sp>
        <p:nvSpPr>
          <p:cNvPr id="5" name="TextBox 4"/>
          <p:cNvSpPr txBox="1"/>
          <p:nvPr/>
        </p:nvSpPr>
        <p:spPr>
          <a:xfrm>
            <a:off x="0" y="0"/>
            <a:ext cx="2134719" cy="338554"/>
          </a:xfrm>
          <a:prstGeom prst="rect">
            <a:avLst/>
          </a:prstGeom>
          <a:noFill/>
        </p:spPr>
        <p:txBody>
          <a:bodyPr wrap="none" rtlCol="0">
            <a:spAutoFit/>
          </a:bodyPr>
          <a:lstStyle/>
          <a:p>
            <a:r>
              <a:rPr lang="en-US" sz="1600" dirty="0" smtClean="0">
                <a:solidFill>
                  <a:srgbClr val="000000"/>
                </a:solidFill>
                <a:latin typeface="Helvetica"/>
                <a:cs typeface="Helvetica"/>
              </a:rPr>
              <a:t>S. </a:t>
            </a:r>
            <a:r>
              <a:rPr lang="en-US" sz="1600" dirty="0" err="1" smtClean="0">
                <a:solidFill>
                  <a:srgbClr val="000000"/>
                </a:solidFill>
                <a:latin typeface="Helvetica"/>
                <a:cs typeface="Helvetica"/>
              </a:rPr>
              <a:t>Murgia</a:t>
            </a:r>
            <a:r>
              <a:rPr lang="en-US" sz="1600" dirty="0" smtClean="0">
                <a:solidFill>
                  <a:srgbClr val="000000"/>
                </a:solidFill>
                <a:latin typeface="Helvetica"/>
                <a:cs typeface="Helvetica"/>
              </a:rPr>
              <a:t> ICRC 2015</a:t>
            </a:r>
            <a:endParaRPr lang="en-US" sz="1600" dirty="0">
              <a:solidFill>
                <a:srgbClr val="000000"/>
              </a:solidFill>
              <a:latin typeface="Helvetica"/>
              <a:cs typeface="Helvetica"/>
            </a:endParaRPr>
          </a:p>
        </p:txBody>
      </p:sp>
      <p:sp>
        <p:nvSpPr>
          <p:cNvPr id="6" name="TextBox 5"/>
          <p:cNvSpPr txBox="1"/>
          <p:nvPr/>
        </p:nvSpPr>
        <p:spPr>
          <a:xfrm>
            <a:off x="6140338" y="287867"/>
            <a:ext cx="2993127" cy="461665"/>
          </a:xfrm>
          <a:prstGeom prst="rect">
            <a:avLst/>
          </a:prstGeom>
          <a:noFill/>
        </p:spPr>
        <p:txBody>
          <a:bodyPr wrap="none" rtlCol="0">
            <a:spAutoFit/>
          </a:bodyPr>
          <a:lstStyle/>
          <a:p>
            <a:r>
              <a:rPr lang="en-US" dirty="0" smtClean="0">
                <a:latin typeface="Times New Roman"/>
                <a:cs typeface="Times New Roman"/>
              </a:rPr>
              <a:t>Point sources removed</a:t>
            </a:r>
            <a:endParaRPr lang="en-US" dirty="0">
              <a:latin typeface="Times New Roman"/>
              <a:cs typeface="Times New Roman"/>
            </a:endParaRPr>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ICRC15-Murgia 31.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3"/>
              <a:stretch>
                <a:fillRect/>
              </a:stretch>
            </p:blipFill>
          </mc:Fallback>
        </mc:AlternateContent>
        <p:spPr>
          <a:xfrm>
            <a:off x="-1587" y="-1587"/>
            <a:ext cx="9144000" cy="6858000"/>
          </a:xfrm>
          <a:prstGeom prst="rect">
            <a:avLst/>
          </a:prstGeom>
        </p:spPr>
      </p:pic>
      <p:sp>
        <p:nvSpPr>
          <p:cNvPr id="5" name="TextBox 4"/>
          <p:cNvSpPr txBox="1"/>
          <p:nvPr/>
        </p:nvSpPr>
        <p:spPr>
          <a:xfrm>
            <a:off x="0" y="0"/>
            <a:ext cx="2134719" cy="338554"/>
          </a:xfrm>
          <a:prstGeom prst="rect">
            <a:avLst/>
          </a:prstGeom>
          <a:noFill/>
        </p:spPr>
        <p:txBody>
          <a:bodyPr wrap="none" rtlCol="0">
            <a:spAutoFit/>
          </a:bodyPr>
          <a:lstStyle/>
          <a:p>
            <a:r>
              <a:rPr lang="en-US" sz="1600" dirty="0" smtClean="0">
                <a:solidFill>
                  <a:srgbClr val="000000"/>
                </a:solidFill>
                <a:latin typeface="Helvetica"/>
                <a:cs typeface="Helvetica"/>
              </a:rPr>
              <a:t>S. </a:t>
            </a:r>
            <a:r>
              <a:rPr lang="en-US" sz="1600" dirty="0" err="1" smtClean="0">
                <a:solidFill>
                  <a:srgbClr val="000000"/>
                </a:solidFill>
                <a:latin typeface="Helvetica"/>
                <a:cs typeface="Helvetica"/>
              </a:rPr>
              <a:t>Murgia</a:t>
            </a:r>
            <a:r>
              <a:rPr lang="en-US" sz="1600" dirty="0" smtClean="0">
                <a:solidFill>
                  <a:srgbClr val="000000"/>
                </a:solidFill>
                <a:latin typeface="Helvetica"/>
                <a:cs typeface="Helvetica"/>
              </a:rPr>
              <a:t> ICRC 2015</a:t>
            </a:r>
            <a:endParaRPr lang="en-US" sz="1600" dirty="0">
              <a:solidFill>
                <a:srgbClr val="000000"/>
              </a:solidFill>
              <a:latin typeface="Helvetica"/>
              <a:cs typeface="Helvetica"/>
            </a:endParaRPr>
          </a:p>
        </p:txBody>
      </p:sp>
      <p:sp>
        <p:nvSpPr>
          <p:cNvPr id="6" name="TextBox 5"/>
          <p:cNvSpPr txBox="1"/>
          <p:nvPr/>
        </p:nvSpPr>
        <p:spPr>
          <a:xfrm>
            <a:off x="956738" y="4165601"/>
            <a:ext cx="1744205" cy="276999"/>
          </a:xfrm>
          <a:prstGeom prst="rect">
            <a:avLst/>
          </a:prstGeom>
          <a:solidFill>
            <a:schemeClr val="bg1"/>
          </a:solidFill>
        </p:spPr>
        <p:txBody>
          <a:bodyPr wrap="none" lIns="0" tIns="0" rIns="0" bIns="0" rtlCol="0">
            <a:spAutoFit/>
          </a:bodyPr>
          <a:lstStyle/>
          <a:p>
            <a:r>
              <a:rPr lang="en-US" sz="1800" dirty="0" smtClean="0"/>
              <a:t>With NFW profile</a:t>
            </a:r>
            <a:endParaRPr lang="en-US" sz="1800" dirty="0"/>
          </a:p>
        </p:txBody>
      </p:sp>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42901" y="263525"/>
            <a:ext cx="4991100" cy="533400"/>
          </a:xfrm>
        </p:spPr>
        <p:txBody>
          <a:bodyPr/>
          <a:lstStyle/>
          <a:p>
            <a:r>
              <a:rPr lang="en-US" dirty="0" smtClean="0"/>
              <a:t>NFW component in different background models</a:t>
            </a:r>
            <a:endParaRPr lang="en-US" dirty="0"/>
          </a:p>
        </p:txBody>
      </p:sp>
      <p:sp>
        <p:nvSpPr>
          <p:cNvPr id="3" name="Content Placeholder 2"/>
          <p:cNvSpPr>
            <a:spLocks noGrp="1"/>
          </p:cNvSpPr>
          <p:nvPr>
            <p:ph idx="1"/>
          </p:nvPr>
        </p:nvSpPr>
        <p:spPr>
          <a:xfrm>
            <a:off x="304800" y="1104900"/>
            <a:ext cx="4902200" cy="1358900"/>
          </a:xfrm>
        </p:spPr>
        <p:txBody>
          <a:bodyPr/>
          <a:lstStyle/>
          <a:p>
            <a:r>
              <a:rPr lang="en-US" sz="1800" dirty="0" smtClean="0"/>
              <a:t>NFW = Navarro-</a:t>
            </a:r>
            <a:r>
              <a:rPr lang="en-US" sz="1800" dirty="0" err="1" smtClean="0"/>
              <a:t>Frenk</a:t>
            </a:r>
            <a:r>
              <a:rPr lang="en-US" sz="1800" dirty="0" smtClean="0"/>
              <a:t>-White</a:t>
            </a:r>
          </a:p>
          <a:p>
            <a:r>
              <a:rPr lang="en-US" sz="1800" dirty="0" smtClean="0"/>
              <a:t>NFW – is a peaked profile predicted in DM simulations</a:t>
            </a:r>
            <a:endParaRPr lang="en-US" sz="1800" dirty="0"/>
          </a:p>
        </p:txBody>
      </p:sp>
      <p:pic>
        <p:nvPicPr>
          <p:cNvPr id="6" name="Picture 5"/>
          <p:cNvPicPr>
            <a:picLocks noChangeAspect="1"/>
          </p:cNvPicPr>
          <p:nvPr/>
        </p:nvPicPr>
        <p:blipFill>
          <a:blip r:embed="rId2"/>
          <a:stretch>
            <a:fillRect/>
          </a:stretch>
        </p:blipFill>
        <p:spPr>
          <a:xfrm>
            <a:off x="76200" y="2576320"/>
            <a:ext cx="6337300" cy="4161029"/>
          </a:xfrm>
          <a:prstGeom prst="rect">
            <a:avLst/>
          </a:prstGeom>
        </p:spPr>
      </p:pic>
      <p:pic>
        <p:nvPicPr>
          <p:cNvPr id="5" name="Picture 4"/>
          <p:cNvPicPr>
            <a:picLocks noChangeAspect="1"/>
          </p:cNvPicPr>
          <p:nvPr/>
        </p:nvPicPr>
        <p:blipFill>
          <a:blip r:embed="rId3"/>
          <a:stretch>
            <a:fillRect/>
          </a:stretch>
        </p:blipFill>
        <p:spPr>
          <a:xfrm>
            <a:off x="5415702" y="76200"/>
            <a:ext cx="3626698" cy="3930650"/>
          </a:xfrm>
          <a:prstGeom prst="rect">
            <a:avLst/>
          </a:prstGeom>
          <a:effectLst>
            <a:outerShdw blurRad="50800" dist="38100" dir="2700000">
              <a:srgbClr val="000000">
                <a:alpha val="43000"/>
              </a:srgbClr>
            </a:outerShdw>
          </a:effectLst>
        </p:spPr>
      </p:pic>
      <p:pic>
        <p:nvPicPr>
          <p:cNvPr id="7" name="Picture 6"/>
          <p:cNvPicPr>
            <a:picLocks noChangeAspect="1"/>
          </p:cNvPicPr>
          <p:nvPr/>
        </p:nvPicPr>
        <p:blipFill>
          <a:blip r:embed="rId4"/>
          <a:stretch>
            <a:fillRect/>
          </a:stretch>
        </p:blipFill>
        <p:spPr>
          <a:xfrm>
            <a:off x="2246018" y="1790700"/>
            <a:ext cx="2250251" cy="660400"/>
          </a:xfrm>
          <a:prstGeom prst="rect">
            <a:avLst/>
          </a:prstGeom>
          <a:solidFill>
            <a:srgbClr val="FFFFFF"/>
          </a:solidFill>
        </p:spPr>
      </p:pic>
      <p:sp>
        <p:nvSpPr>
          <p:cNvPr id="8" name="Content Placeholder 2"/>
          <p:cNvSpPr txBox="1">
            <a:spLocks/>
          </p:cNvSpPr>
          <p:nvPr/>
        </p:nvSpPr>
        <p:spPr bwMode="auto">
          <a:xfrm>
            <a:off x="6438900" y="4394200"/>
            <a:ext cx="2641600" cy="13589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Wingdings" charset="2"/>
              <a:buChar char="²"/>
              <a:tabLst/>
              <a:defRPr/>
            </a:pPr>
            <a:r>
              <a:rPr kumimoji="0" lang="en-US" sz="1800" b="0" i="0" u="none" strike="noStrike" kern="0" cap="none" spc="0" normalizeH="0" baseline="0" noProof="0" dirty="0" smtClean="0">
                <a:ln>
                  <a:noFill/>
                </a:ln>
                <a:solidFill>
                  <a:srgbClr val="FFFFFF"/>
                </a:solidFill>
                <a:effectLst/>
                <a:uLnTx/>
                <a:uFillTx/>
                <a:latin typeface="Times New Roman"/>
                <a:ea typeface="ＭＳ Ｐゴシック" charset="-128"/>
                <a:cs typeface="Times New Roman"/>
              </a:rPr>
              <a:t>Components of the emission observed</a:t>
            </a:r>
            <a:r>
              <a:rPr kumimoji="0" lang="en-US" sz="1800" b="0" i="0" u="none" strike="noStrike" kern="0" cap="none" spc="0" normalizeH="0" noProof="0" dirty="0" smtClean="0">
                <a:ln>
                  <a:noFill/>
                </a:ln>
                <a:solidFill>
                  <a:srgbClr val="FFFFFF"/>
                </a:solidFill>
                <a:effectLst/>
                <a:uLnTx/>
                <a:uFillTx/>
                <a:latin typeface="Times New Roman"/>
                <a:ea typeface="ＭＳ Ｐゴシック" charset="-128"/>
                <a:cs typeface="Times New Roman"/>
              </a:rPr>
              <a:t> in the inner 15°×15° (one of the models)</a:t>
            </a:r>
          </a:p>
          <a:p>
            <a:pPr marL="342900" marR="0" lvl="0" indent="-342900" algn="l" defTabSz="914400" rtl="0" eaLnBrk="0" fontAlgn="base" latinLnBrk="0" hangingPunct="0">
              <a:lnSpc>
                <a:spcPct val="100000"/>
              </a:lnSpc>
              <a:spcBef>
                <a:spcPct val="20000"/>
              </a:spcBef>
              <a:spcAft>
                <a:spcPct val="0"/>
              </a:spcAft>
              <a:buClrTx/>
              <a:buSzTx/>
              <a:buFont typeface="Wingdings" charset="2"/>
              <a:buChar char="²"/>
              <a:tabLst/>
              <a:defRPr/>
            </a:pPr>
            <a:r>
              <a:rPr lang="en-US" sz="1800" kern="0" baseline="0" dirty="0" smtClean="0">
                <a:solidFill>
                  <a:srgbClr val="FFFFFF"/>
                </a:solidFill>
                <a:latin typeface="Times New Roman"/>
                <a:ea typeface="ＭＳ Ｐゴシック" charset="-128"/>
                <a:cs typeface="Times New Roman"/>
              </a:rPr>
              <a:t>Spectrum</a:t>
            </a:r>
            <a:r>
              <a:rPr lang="en-US" sz="1800" kern="0" dirty="0" smtClean="0">
                <a:solidFill>
                  <a:srgbClr val="FFFFFF"/>
                </a:solidFill>
                <a:latin typeface="Times New Roman"/>
                <a:ea typeface="ＭＳ Ｐゴシック" charset="-128"/>
                <a:cs typeface="Times New Roman"/>
              </a:rPr>
              <a:t> of the NFW component in different models</a:t>
            </a:r>
            <a:endParaRPr kumimoji="0" lang="en-US" sz="1800" b="0" i="0" u="none" strike="noStrike" kern="0" cap="none" spc="0" normalizeH="0" baseline="0" noProof="0" dirty="0" smtClean="0">
              <a:ln>
                <a:noFill/>
              </a:ln>
              <a:solidFill>
                <a:srgbClr val="FFFFFF"/>
              </a:solidFill>
              <a:effectLst/>
              <a:uLnTx/>
              <a:uFillTx/>
              <a:latin typeface="Times New Roman"/>
              <a:ea typeface="ＭＳ Ｐゴシック" charset="-128"/>
              <a:cs typeface="Times New Roman"/>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press release</a:t>
            </a:r>
            <a:endParaRPr lang="en-US" dirty="0"/>
          </a:p>
        </p:txBody>
      </p:sp>
      <p:pic>
        <p:nvPicPr>
          <p:cNvPr id="4" name="Picture 3" descr="498881main_DF1_Fermi_all-sky_1-10_GeV.jpg"/>
          <p:cNvPicPr>
            <a:picLocks noChangeAspect="1"/>
          </p:cNvPicPr>
          <p:nvPr/>
        </p:nvPicPr>
        <p:blipFill>
          <a:blip r:embed="rId2"/>
          <a:stretch>
            <a:fillRect/>
          </a:stretch>
        </p:blipFill>
        <p:spPr>
          <a:xfrm>
            <a:off x="592659" y="775759"/>
            <a:ext cx="7376583" cy="4144205"/>
          </a:xfrm>
          <a:prstGeom prst="rect">
            <a:avLst/>
          </a:prstGeom>
        </p:spPr>
      </p:pic>
      <p:sp>
        <p:nvSpPr>
          <p:cNvPr id="5" name="Rectangle 4"/>
          <p:cNvSpPr/>
          <p:nvPr/>
        </p:nvSpPr>
        <p:spPr>
          <a:xfrm>
            <a:off x="148165" y="4728586"/>
            <a:ext cx="8477251" cy="1785104"/>
          </a:xfrm>
          <a:prstGeom prst="rect">
            <a:avLst/>
          </a:prstGeom>
        </p:spPr>
        <p:txBody>
          <a:bodyPr wrap="square">
            <a:spAutoFit/>
          </a:bodyPr>
          <a:lstStyle/>
          <a:p>
            <a:pPr marL="342900" indent="-342900" eaLnBrk="0" hangingPunct="0">
              <a:lnSpc>
                <a:spcPct val="100000"/>
              </a:lnSpc>
              <a:spcBef>
                <a:spcPts val="1200"/>
              </a:spcBef>
              <a:buFont typeface="Wingdings" charset="2"/>
              <a:buChar char="²"/>
            </a:pPr>
            <a:r>
              <a:rPr lang="en-US" sz="1800" kern="0" dirty="0" smtClean="0">
                <a:solidFill>
                  <a:schemeClr val="tx1"/>
                </a:solidFill>
                <a:latin typeface="Times New Roman"/>
                <a:ea typeface="ＭＳ Ｐゴシック" charset="-128"/>
                <a:cs typeface="Times New Roman"/>
              </a:rPr>
              <a:t>Models reproduce the main features of the diffuse emission quite well</a:t>
            </a:r>
          </a:p>
          <a:p>
            <a:pPr marL="342900" indent="-342900" eaLnBrk="0" hangingPunct="0">
              <a:lnSpc>
                <a:spcPct val="100000"/>
              </a:lnSpc>
              <a:spcBef>
                <a:spcPts val="1200"/>
              </a:spcBef>
              <a:buFont typeface="Wingdings" charset="2"/>
              <a:buChar char="²"/>
            </a:pPr>
            <a:r>
              <a:rPr lang="en-US" sz="1800" kern="0" dirty="0" smtClean="0">
                <a:solidFill>
                  <a:srgbClr val="FFFF00"/>
                </a:solidFill>
                <a:latin typeface="Times New Roman"/>
                <a:ea typeface="ＭＳ Ｐゴシック" charset="-128"/>
                <a:cs typeface="Times New Roman"/>
              </a:rPr>
              <a:t>Discrepancies between the physical model and high-resolution data (residuals) are the gold mines of new phenomena!</a:t>
            </a:r>
          </a:p>
          <a:p>
            <a:pPr marL="342900" indent="-342900" eaLnBrk="0" hangingPunct="0">
              <a:lnSpc>
                <a:spcPct val="100000"/>
              </a:lnSpc>
              <a:spcBef>
                <a:spcPts val="1200"/>
              </a:spcBef>
              <a:buFont typeface="Wingdings" charset="2"/>
              <a:buChar char="²"/>
            </a:pPr>
            <a:r>
              <a:rPr lang="en-US" sz="1800" kern="0" dirty="0" smtClean="0">
                <a:solidFill>
                  <a:schemeClr val="tx1"/>
                </a:solidFill>
                <a:latin typeface="Times New Roman"/>
                <a:ea typeface="ＭＳ Ｐゴシック" charset="-128"/>
                <a:cs typeface="Times New Roman"/>
              </a:rPr>
              <a:t>Every extended source and/or process that is not included into the model pops up and exposes itself as a residual</a:t>
            </a:r>
          </a:p>
        </p:txBody>
      </p:sp>
      <p:sp>
        <p:nvSpPr>
          <p:cNvPr id="6" name="TextBox 5"/>
          <p:cNvSpPr txBox="1"/>
          <p:nvPr/>
        </p:nvSpPr>
        <p:spPr>
          <a:xfrm>
            <a:off x="8324996" y="2802472"/>
            <a:ext cx="713281" cy="400110"/>
          </a:xfrm>
          <a:prstGeom prst="rect">
            <a:avLst/>
          </a:prstGeom>
          <a:noFill/>
        </p:spPr>
        <p:txBody>
          <a:bodyPr wrap="none" rtlCol="0">
            <a:spAutoFit/>
          </a:bodyPr>
          <a:lstStyle/>
          <a:p>
            <a:r>
              <a:rPr lang="en-US" sz="2000" dirty="0" smtClean="0">
                <a:solidFill>
                  <a:srgbClr val="FFFFFF"/>
                </a:solidFill>
              </a:rPr>
              <a:t>±55°</a:t>
            </a:r>
            <a:endParaRPr lang="en-US" sz="2000" dirty="0">
              <a:solidFill>
                <a:srgbClr val="FFFFFF"/>
              </a:solidFill>
            </a:endParaRPr>
          </a:p>
        </p:txBody>
      </p:sp>
      <p:cxnSp>
        <p:nvCxnSpPr>
          <p:cNvPr id="8" name="Straight Connector 7"/>
          <p:cNvCxnSpPr/>
          <p:nvPr/>
        </p:nvCxnSpPr>
        <p:spPr bwMode="auto">
          <a:xfrm flipV="1">
            <a:off x="4411133" y="1970088"/>
            <a:ext cx="3928527" cy="2645"/>
          </a:xfrm>
          <a:prstGeom prst="line">
            <a:avLst/>
          </a:prstGeom>
          <a:solidFill>
            <a:schemeClr val="bg1"/>
          </a:solidFill>
          <a:ln w="9525" cap="flat" cmpd="sng" algn="ctr">
            <a:solidFill>
              <a:schemeClr val="bg1"/>
            </a:solidFill>
            <a:prstDash val="solid"/>
            <a:round/>
            <a:headEnd type="none" w="med" len="med"/>
            <a:tailEnd type="none" w="med" len="med"/>
          </a:ln>
          <a:effectLst/>
        </p:spPr>
      </p:cxnSp>
      <p:cxnSp>
        <p:nvCxnSpPr>
          <p:cNvPr id="10" name="Straight Connector 9"/>
          <p:cNvCxnSpPr/>
          <p:nvPr/>
        </p:nvCxnSpPr>
        <p:spPr bwMode="auto">
          <a:xfrm flipV="1">
            <a:off x="4377271" y="4103688"/>
            <a:ext cx="3928527" cy="2645"/>
          </a:xfrm>
          <a:prstGeom prst="line">
            <a:avLst/>
          </a:prstGeom>
          <a:solidFill>
            <a:schemeClr val="bg1"/>
          </a:solidFill>
          <a:ln w="9525" cap="flat" cmpd="sng" algn="ctr">
            <a:solidFill>
              <a:schemeClr val="bg1"/>
            </a:solidFill>
            <a:prstDash val="solid"/>
            <a:round/>
            <a:headEnd type="none" w="med" len="med"/>
            <a:tailEnd type="none" w="med" len="med"/>
          </a:ln>
          <a:effectLst/>
        </p:spPr>
      </p:cxnSp>
      <p:cxnSp>
        <p:nvCxnSpPr>
          <p:cNvPr id="12" name="Straight Arrow Connector 11"/>
          <p:cNvCxnSpPr/>
          <p:nvPr/>
        </p:nvCxnSpPr>
        <p:spPr bwMode="auto">
          <a:xfrm rot="16200000" flipH="1">
            <a:off x="7281320" y="3031060"/>
            <a:ext cx="2082800" cy="13"/>
          </a:xfrm>
          <a:prstGeom prst="straightConnector1">
            <a:avLst/>
          </a:prstGeom>
          <a:solidFill>
            <a:schemeClr val="bg1"/>
          </a:solidFill>
          <a:ln w="9525" cap="flat" cmpd="sng" algn="ctr">
            <a:solidFill>
              <a:srgbClr val="FFFFFF"/>
            </a:solidFill>
            <a:prstDash val="solid"/>
            <a:round/>
            <a:headEnd type="arrow"/>
            <a:tailEnd type="arrow"/>
          </a:ln>
          <a:effectLst/>
        </p:spPr>
      </p:cxn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87" y="341317"/>
            <a:ext cx="9144000" cy="5143500"/>
          </a:xfrm>
          <a:prstGeom prst="rect">
            <a:avLst/>
          </a:prstGeom>
        </p:spPr>
      </p:pic>
      <p:sp>
        <p:nvSpPr>
          <p:cNvPr id="2" name="Title 1"/>
          <p:cNvSpPr>
            <a:spLocks noGrp="1"/>
          </p:cNvSpPr>
          <p:nvPr>
            <p:ph type="title"/>
          </p:nvPr>
        </p:nvSpPr>
        <p:spPr/>
        <p:txBody>
          <a:bodyPr/>
          <a:lstStyle/>
          <a:p>
            <a:r>
              <a:rPr lang="en-US" dirty="0" smtClean="0"/>
              <a:t>Fermi Bubbles</a:t>
            </a:r>
            <a:endParaRPr lang="en-US" dirty="0"/>
          </a:p>
        </p:txBody>
      </p:sp>
      <p:sp>
        <p:nvSpPr>
          <p:cNvPr id="5" name="Rectangle 4"/>
          <p:cNvSpPr/>
          <p:nvPr/>
        </p:nvSpPr>
        <p:spPr>
          <a:xfrm>
            <a:off x="338665" y="4906386"/>
            <a:ext cx="8477251" cy="1315745"/>
          </a:xfrm>
          <a:prstGeom prst="rect">
            <a:avLst/>
          </a:prstGeom>
        </p:spPr>
        <p:txBody>
          <a:bodyPr wrap="square">
            <a:spAutoFit/>
          </a:bodyPr>
          <a:lstStyle/>
          <a:p>
            <a:pPr marL="342900" indent="-342900" eaLnBrk="0" hangingPunct="0">
              <a:lnSpc>
                <a:spcPct val="100000"/>
              </a:lnSpc>
              <a:spcBef>
                <a:spcPts val="300"/>
              </a:spcBef>
              <a:buFont typeface="Wingdings" charset="2"/>
              <a:buChar char="²"/>
            </a:pPr>
            <a:r>
              <a:rPr lang="en-US" sz="1800" kern="0" dirty="0" smtClean="0">
                <a:solidFill>
                  <a:srgbClr val="FFFFFF"/>
                </a:solidFill>
                <a:latin typeface="Times New Roman"/>
                <a:ea typeface="ＭＳ Ｐゴシック" charset="-128"/>
                <a:cs typeface="Times New Roman"/>
              </a:rPr>
              <a:t>Artist’s concept of Fermi Bubbles</a:t>
            </a:r>
          </a:p>
          <a:p>
            <a:pPr marL="342900" indent="-342900" eaLnBrk="0" hangingPunct="0">
              <a:lnSpc>
                <a:spcPct val="100000"/>
              </a:lnSpc>
              <a:spcBef>
                <a:spcPts val="300"/>
              </a:spcBef>
            </a:pPr>
            <a:r>
              <a:rPr lang="en-US" sz="1800" kern="0" dirty="0" smtClean="0">
                <a:solidFill>
                  <a:srgbClr val="FFFFFF"/>
                </a:solidFill>
                <a:latin typeface="Times New Roman"/>
                <a:ea typeface="ＭＳ Ｐゴシック" charset="-128"/>
                <a:cs typeface="Times New Roman"/>
              </a:rPr>
              <a:t>Puzzles: </a:t>
            </a:r>
          </a:p>
          <a:p>
            <a:pPr marL="342900" indent="-342900" eaLnBrk="0" hangingPunct="0">
              <a:lnSpc>
                <a:spcPct val="100000"/>
              </a:lnSpc>
              <a:spcBef>
                <a:spcPts val="300"/>
              </a:spcBef>
              <a:buFont typeface="Wingdings" charset="2"/>
              <a:buChar char="²"/>
            </a:pPr>
            <a:r>
              <a:rPr lang="en-US" sz="1800" kern="0" dirty="0" smtClean="0">
                <a:solidFill>
                  <a:srgbClr val="FFFFFF"/>
                </a:solidFill>
                <a:latin typeface="Times New Roman"/>
                <a:ea typeface="ＭＳ Ｐゴシック" charset="-128"/>
                <a:cs typeface="Times New Roman"/>
              </a:rPr>
              <a:t>The spectrum is “flat” (ongoing acceleration!)</a:t>
            </a:r>
          </a:p>
          <a:p>
            <a:pPr marL="342900" indent="-342900" eaLnBrk="0" hangingPunct="0">
              <a:lnSpc>
                <a:spcPct val="100000"/>
              </a:lnSpc>
              <a:spcBef>
                <a:spcPts val="300"/>
              </a:spcBef>
              <a:buFont typeface="Wingdings" charset="2"/>
              <a:buChar char="²"/>
            </a:pPr>
            <a:r>
              <a:rPr lang="en-US" sz="1800" kern="0" dirty="0" smtClean="0">
                <a:solidFill>
                  <a:srgbClr val="FFFFFF"/>
                </a:solidFill>
                <a:latin typeface="Times New Roman"/>
                <a:ea typeface="ＭＳ Ｐゴシック" charset="-128"/>
                <a:cs typeface="Times New Roman"/>
              </a:rPr>
              <a:t>The spectrum is uniform over these huge structures! (what is the mechanism?)</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Fitting the Bubbles</a:t>
            </a:r>
            <a:endParaRPr lang="en-US" dirty="0"/>
          </a:p>
        </p:txBody>
      </p:sp>
      <p:pic>
        <p:nvPicPr>
          <p:cNvPr id="5" name="Picture 4" descr="apj499903f6_hr.jpg"/>
          <p:cNvPicPr>
            <a:picLocks noChangeAspect="1"/>
          </p:cNvPicPr>
          <p:nvPr/>
        </p:nvPicPr>
        <p:blipFill>
          <a:blip r:embed="rId2"/>
          <a:stretch>
            <a:fillRect/>
          </a:stretch>
        </p:blipFill>
        <p:spPr>
          <a:xfrm>
            <a:off x="287870" y="3301740"/>
            <a:ext cx="8610600" cy="3454656"/>
          </a:xfrm>
          <a:prstGeom prst="rect">
            <a:avLst/>
          </a:prstGeom>
        </p:spPr>
      </p:pic>
      <p:pic>
        <p:nvPicPr>
          <p:cNvPr id="7" name="Picture 6" descr="apj499903f5_hr.jpg"/>
          <p:cNvPicPr>
            <a:picLocks noChangeAspect="1"/>
          </p:cNvPicPr>
          <p:nvPr/>
        </p:nvPicPr>
        <p:blipFill>
          <a:blip r:embed="rId3"/>
          <a:stretch>
            <a:fillRect/>
          </a:stretch>
        </p:blipFill>
        <p:spPr>
          <a:xfrm>
            <a:off x="643466" y="748226"/>
            <a:ext cx="7673860" cy="2521853"/>
          </a:xfrm>
          <a:prstGeom prst="rect">
            <a:avLst/>
          </a:prstGeom>
        </p:spPr>
      </p:pic>
      <p:sp>
        <p:nvSpPr>
          <p:cNvPr id="8" name="TextBox 7"/>
          <p:cNvSpPr txBox="1"/>
          <p:nvPr/>
        </p:nvSpPr>
        <p:spPr>
          <a:xfrm>
            <a:off x="1253067" y="3471333"/>
            <a:ext cx="2727555" cy="400110"/>
          </a:xfrm>
          <a:prstGeom prst="rect">
            <a:avLst/>
          </a:prstGeom>
          <a:noFill/>
        </p:spPr>
        <p:txBody>
          <a:bodyPr wrap="none" rtlCol="0">
            <a:spAutoFit/>
          </a:bodyPr>
          <a:lstStyle/>
          <a:p>
            <a:r>
              <a:rPr lang="en-US" sz="2000" dirty="0" smtClean="0">
                <a:solidFill>
                  <a:srgbClr val="FF0000"/>
                </a:solidFill>
                <a:latin typeface="Times New Roman"/>
                <a:cs typeface="Times New Roman"/>
              </a:rPr>
              <a:t>Residuals are mostly flat</a:t>
            </a:r>
            <a:endParaRPr lang="en-US" sz="2000" dirty="0">
              <a:solidFill>
                <a:srgbClr val="FF0000"/>
              </a:solidFill>
              <a:latin typeface="Times New Roman"/>
              <a:cs typeface="Times New Roman"/>
            </a:endParaRPr>
          </a:p>
        </p:txBody>
      </p:sp>
      <p:cxnSp>
        <p:nvCxnSpPr>
          <p:cNvPr id="10" name="Straight Arrow Connector 9"/>
          <p:cNvCxnSpPr/>
          <p:nvPr/>
        </p:nvCxnSpPr>
        <p:spPr bwMode="auto">
          <a:xfrm>
            <a:off x="5029200" y="5503334"/>
            <a:ext cx="347133" cy="211666"/>
          </a:xfrm>
          <a:prstGeom prst="straightConnector1">
            <a:avLst/>
          </a:prstGeom>
          <a:solidFill>
            <a:schemeClr val="bg1"/>
          </a:solidFill>
          <a:ln w="9525" cap="flat" cmpd="sng" algn="ctr">
            <a:solidFill>
              <a:schemeClr val="accent2">
                <a:lumMod val="75000"/>
              </a:schemeClr>
            </a:solidFill>
            <a:prstDash val="solid"/>
            <a:round/>
            <a:headEnd type="none" w="med" len="med"/>
            <a:tailEnd type="arrow"/>
          </a:ln>
          <a:effectLst/>
        </p:spPr>
      </p:cxnSp>
      <p:sp>
        <p:nvSpPr>
          <p:cNvPr id="11" name="TextBox 10"/>
          <p:cNvSpPr txBox="1"/>
          <p:nvPr/>
        </p:nvSpPr>
        <p:spPr>
          <a:xfrm>
            <a:off x="4521201" y="5207002"/>
            <a:ext cx="857226" cy="338554"/>
          </a:xfrm>
          <a:prstGeom prst="rect">
            <a:avLst/>
          </a:prstGeom>
          <a:noFill/>
        </p:spPr>
        <p:txBody>
          <a:bodyPr wrap="none" rtlCol="0">
            <a:spAutoFit/>
          </a:bodyPr>
          <a:lstStyle/>
          <a:p>
            <a:r>
              <a:rPr lang="en-US" sz="1600" dirty="0" smtClean="0">
                <a:solidFill>
                  <a:srgbClr val="FF0000"/>
                </a:solidFill>
                <a:latin typeface="Times New Roman"/>
                <a:cs typeface="Times New Roman"/>
              </a:rPr>
              <a:t>Bubbles</a:t>
            </a:r>
            <a:endParaRPr lang="en-US" sz="1600" dirty="0">
              <a:solidFill>
                <a:srgbClr val="FF0000"/>
              </a:solidFill>
              <a:latin typeface="Times New Roman"/>
              <a:cs typeface="Times New Roman"/>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Spectrum of the Bubbles</a:t>
            </a:r>
            <a:endParaRPr lang="en-US" dirty="0"/>
          </a:p>
        </p:txBody>
      </p:sp>
      <p:sp>
        <p:nvSpPr>
          <p:cNvPr id="5" name="Content Placeholder 4"/>
          <p:cNvSpPr>
            <a:spLocks noGrp="1"/>
          </p:cNvSpPr>
          <p:nvPr>
            <p:ph idx="1"/>
          </p:nvPr>
        </p:nvSpPr>
        <p:spPr>
          <a:xfrm>
            <a:off x="6045199" y="1447800"/>
            <a:ext cx="2954867" cy="3615267"/>
          </a:xfrm>
        </p:spPr>
        <p:txBody>
          <a:bodyPr/>
          <a:lstStyle/>
          <a:p>
            <a:pPr>
              <a:spcAft>
                <a:spcPts val="2400"/>
              </a:spcAft>
            </a:pPr>
            <a:r>
              <a:rPr lang="en-US" dirty="0" smtClean="0"/>
              <a:t>The North and South lobes have very similar spectra</a:t>
            </a:r>
          </a:p>
          <a:p>
            <a:pPr>
              <a:spcAft>
                <a:spcPts val="2400"/>
              </a:spcAft>
            </a:pPr>
            <a:r>
              <a:rPr lang="en-US" dirty="0" smtClean="0"/>
              <a:t>The spectrum is very flat which testifies that the particle acceleration is ongoing</a:t>
            </a:r>
          </a:p>
          <a:p>
            <a:pPr>
              <a:spcAft>
                <a:spcPts val="2400"/>
              </a:spcAft>
            </a:pPr>
            <a:r>
              <a:rPr lang="en-US" dirty="0" smtClean="0"/>
              <a:t>Power-law with an exponential cutoff: index 1.9±0.2, cutoff energy 110±50 </a:t>
            </a:r>
            <a:r>
              <a:rPr lang="en-US" dirty="0" err="1" smtClean="0"/>
              <a:t>GeV</a:t>
            </a:r>
            <a:endParaRPr lang="en-US" dirty="0" smtClean="0"/>
          </a:p>
        </p:txBody>
      </p:sp>
      <p:grpSp>
        <p:nvGrpSpPr>
          <p:cNvPr id="3" name="Group 7"/>
          <p:cNvGrpSpPr/>
          <p:nvPr/>
        </p:nvGrpSpPr>
        <p:grpSpPr>
          <a:xfrm>
            <a:off x="169332" y="1236133"/>
            <a:ext cx="5901267" cy="5054600"/>
            <a:chOff x="169332" y="1236133"/>
            <a:chExt cx="5901267" cy="5054600"/>
          </a:xfrm>
        </p:grpSpPr>
        <p:sp>
          <p:nvSpPr>
            <p:cNvPr id="7" name="Rectangle 6"/>
            <p:cNvSpPr/>
            <p:nvPr/>
          </p:nvSpPr>
          <p:spPr bwMode="auto">
            <a:xfrm>
              <a:off x="169332" y="1236133"/>
              <a:ext cx="5901267" cy="50546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30000"/>
                </a:lnSpc>
                <a:spcBef>
                  <a:spcPct val="20000"/>
                </a:spcBef>
                <a:spcAft>
                  <a:spcPct val="0"/>
                </a:spcAft>
                <a:buClrTx/>
                <a:buSzTx/>
                <a:buFontTx/>
                <a:buNone/>
                <a:tabLst/>
              </a:pPr>
              <a:endParaRPr kumimoji="0" lang="en-US" sz="2000" b="0" i="0" u="none" strike="noStrike" cap="none" normalizeH="0" baseline="0">
                <a:ln>
                  <a:noFill/>
                </a:ln>
                <a:solidFill>
                  <a:srgbClr val="294390"/>
                </a:solidFill>
                <a:effectLst/>
                <a:latin typeface="Comic Sans MS" charset="0"/>
              </a:endParaRPr>
            </a:p>
          </p:txBody>
        </p:sp>
        <p:pic>
          <p:nvPicPr>
            <p:cNvPr id="6" name="Picture 5" descr="apj499903f32_hr.jpg"/>
            <p:cNvPicPr>
              <a:picLocks noChangeAspect="1"/>
            </p:cNvPicPr>
            <p:nvPr/>
          </p:nvPicPr>
          <p:blipFill>
            <a:blip r:embed="rId2"/>
            <a:stretch>
              <a:fillRect/>
            </a:stretch>
          </p:blipFill>
          <p:spPr>
            <a:xfrm>
              <a:off x="287865" y="1396109"/>
              <a:ext cx="5672667" cy="4773337"/>
            </a:xfrm>
            <a:prstGeom prst="rect">
              <a:avLst/>
            </a:prstGeom>
          </p:spPr>
        </p:pic>
      </p:grpSp>
      <p:sp>
        <p:nvSpPr>
          <p:cNvPr id="9" name="TextBox 8"/>
          <p:cNvSpPr txBox="1"/>
          <p:nvPr/>
        </p:nvSpPr>
        <p:spPr>
          <a:xfrm>
            <a:off x="965200" y="5274733"/>
            <a:ext cx="1736172" cy="400110"/>
          </a:xfrm>
          <a:prstGeom prst="rect">
            <a:avLst/>
          </a:prstGeom>
          <a:noFill/>
        </p:spPr>
        <p:txBody>
          <a:bodyPr wrap="none" rtlCol="0">
            <a:spAutoFit/>
          </a:bodyPr>
          <a:lstStyle/>
          <a:p>
            <a:r>
              <a:rPr lang="en-US" sz="1600" dirty="0" smtClean="0">
                <a:latin typeface="Times New Roman"/>
                <a:cs typeface="Times New Roman"/>
              </a:rPr>
              <a:t>Ackermann+’2014</a:t>
            </a:r>
            <a:endParaRPr lang="en-US" sz="1600" dirty="0">
              <a:latin typeface="Times New Roman"/>
              <a:cs typeface="Times New Roman"/>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3" descr="Fermibooth08.jpg"/>
          <p:cNvPicPr>
            <a:picLocks noChangeAspect="1"/>
          </p:cNvPicPr>
          <p:nvPr/>
        </p:nvPicPr>
        <p:blipFill>
          <a:blip r:embed="rId2"/>
          <a:srcRect l="-116" t="17642" r="16510" b="44450"/>
          <a:stretch>
            <a:fillRect/>
          </a:stretch>
        </p:blipFill>
        <p:spPr bwMode="auto">
          <a:xfrm>
            <a:off x="12700" y="-25400"/>
            <a:ext cx="9131300" cy="6883400"/>
          </a:xfrm>
          <a:prstGeom prst="rect">
            <a:avLst/>
          </a:prstGeom>
          <a:noFill/>
          <a:ln w="9525">
            <a:noFill/>
            <a:miter lim="800000"/>
            <a:headEnd/>
            <a:tailEnd/>
          </a:ln>
        </p:spPr>
      </p:pic>
      <p:sp>
        <p:nvSpPr>
          <p:cNvPr id="3" name="Content Placeholder 2"/>
          <p:cNvSpPr>
            <a:spLocks noGrp="1"/>
          </p:cNvSpPr>
          <p:nvPr>
            <p:ph idx="1"/>
          </p:nvPr>
        </p:nvSpPr>
        <p:spPr>
          <a:xfrm>
            <a:off x="5292725" y="1033463"/>
            <a:ext cx="3317875" cy="846137"/>
          </a:xfrm>
        </p:spPr>
        <p:txBody>
          <a:bodyPr/>
          <a:lstStyle/>
          <a:p>
            <a:pPr marL="127000" indent="9525">
              <a:buFont typeface="Wingdings 2" charset="2"/>
              <a:buNone/>
              <a:defRPr/>
            </a:pPr>
            <a:r>
              <a:rPr lang="en-US" sz="1800" b="1" dirty="0" smtClean="0">
                <a:effectLst>
                  <a:outerShdw blurRad="38100" dist="38100" dir="2700000" algn="tl">
                    <a:srgbClr val="5A6378"/>
                  </a:outerShdw>
                </a:effectLst>
                <a:latin typeface="Arial" pitchFamily="-108" charset="0"/>
                <a:ea typeface="Arial" pitchFamily="-108" charset="0"/>
                <a:cs typeface="Arial" pitchFamily="-108" charset="0"/>
              </a:rPr>
              <a:t>       Large Area Telescope</a:t>
            </a:r>
          </a:p>
          <a:p>
            <a:pPr marL="127000" indent="9525">
              <a:buFont typeface="Wingdings 2" charset="2"/>
              <a:buNone/>
              <a:defRPr/>
            </a:pPr>
            <a:r>
              <a:rPr lang="en-US" sz="1800" b="1" dirty="0" smtClean="0">
                <a:effectLst>
                  <a:outerShdw blurRad="38100" dist="38100" dir="2700000" algn="tl">
                    <a:srgbClr val="5A6378"/>
                  </a:outerShdw>
                </a:effectLst>
                <a:latin typeface="Arial" pitchFamily="-108" charset="0"/>
                <a:ea typeface="Arial" pitchFamily="-108" charset="0"/>
                <a:cs typeface="Arial" pitchFamily="-108" charset="0"/>
              </a:rPr>
              <a:t>	20 </a:t>
            </a:r>
            <a:r>
              <a:rPr lang="en-US" sz="1800" b="1" dirty="0" err="1" smtClean="0">
                <a:effectLst>
                  <a:outerShdw blurRad="38100" dist="38100" dir="2700000" algn="tl">
                    <a:srgbClr val="5A6378"/>
                  </a:outerShdw>
                </a:effectLst>
                <a:latin typeface="Arial" pitchFamily="-108" charset="0"/>
                <a:ea typeface="Arial" pitchFamily="-108" charset="0"/>
                <a:cs typeface="Arial" pitchFamily="-108" charset="0"/>
              </a:rPr>
              <a:t>MeV</a:t>
            </a:r>
            <a:r>
              <a:rPr lang="en-US" sz="1800" b="1" dirty="0" smtClean="0">
                <a:effectLst>
                  <a:outerShdw blurRad="38100" dist="38100" dir="2700000" algn="tl">
                    <a:srgbClr val="5A6378"/>
                  </a:outerShdw>
                </a:effectLst>
                <a:latin typeface="Arial" pitchFamily="-108" charset="0"/>
                <a:ea typeface="Arial" pitchFamily="-108" charset="0"/>
                <a:cs typeface="Arial" pitchFamily="-108" charset="0"/>
              </a:rPr>
              <a:t> − &gt;300 GeV</a:t>
            </a:r>
          </a:p>
        </p:txBody>
      </p:sp>
      <p:sp>
        <p:nvSpPr>
          <p:cNvPr id="8" name="Content Placeholder 2"/>
          <p:cNvSpPr txBox="1">
            <a:spLocks/>
          </p:cNvSpPr>
          <p:nvPr/>
        </p:nvSpPr>
        <p:spPr bwMode="auto">
          <a:xfrm>
            <a:off x="5580063" y="3378200"/>
            <a:ext cx="3297237" cy="825500"/>
          </a:xfrm>
          <a:prstGeom prst="rect">
            <a:avLst/>
          </a:prstGeom>
          <a:noFill/>
          <a:ln w="9525">
            <a:noFill/>
            <a:miter lim="800000"/>
            <a:headEnd/>
            <a:tailEnd/>
          </a:ln>
        </p:spPr>
        <p:txBody>
          <a:bodyPr lIns="91436" tIns="45718" rIns="91436" bIns="45718">
            <a:prstTxWarp prst="textNoShape">
              <a:avLst/>
            </a:prstTxWarp>
          </a:bodyPr>
          <a:lstStyle/>
          <a:p>
            <a:pPr marL="127000" indent="9525" eaLnBrk="0" hangingPunct="0">
              <a:spcBef>
                <a:spcPct val="20000"/>
              </a:spcBef>
              <a:buClr>
                <a:srgbClr val="F9F9F9"/>
              </a:buClr>
              <a:buSzPct val="65000"/>
              <a:buFont typeface="Wingdings 2" charset="2"/>
              <a:buNone/>
              <a:defRPr/>
            </a:pPr>
            <a:r>
              <a:rPr lang="en-US" sz="1600" b="1" dirty="0">
                <a:effectLst>
                  <a:outerShdw blurRad="38100" dist="38100" dir="2700000" algn="tl">
                    <a:srgbClr val="5A6378"/>
                  </a:outerShdw>
                </a:effectLst>
              </a:rPr>
              <a:t>Gamma-ray Burst Monitor</a:t>
            </a:r>
          </a:p>
          <a:p>
            <a:pPr marL="127000" indent="9525" eaLnBrk="0" hangingPunct="0">
              <a:spcBef>
                <a:spcPct val="20000"/>
              </a:spcBef>
              <a:buClr>
                <a:srgbClr val="F9F9F9"/>
              </a:buClr>
              <a:buSzPct val="65000"/>
              <a:buFont typeface="Wingdings 2" charset="2"/>
              <a:buNone/>
              <a:defRPr/>
            </a:pPr>
            <a:r>
              <a:rPr lang="en-US" sz="1800" b="1" dirty="0">
                <a:effectLst>
                  <a:outerShdw blurRad="38100" dist="38100" dir="2700000" algn="tl">
                    <a:srgbClr val="5A6378"/>
                  </a:outerShdw>
                </a:effectLst>
              </a:rPr>
              <a:t>    </a:t>
            </a:r>
            <a:r>
              <a:rPr lang="en-US" sz="1800" b="1" dirty="0" smtClean="0">
                <a:effectLst>
                  <a:outerShdw blurRad="38100" dist="38100" dir="2700000" algn="tl">
                    <a:srgbClr val="5A6378"/>
                  </a:outerShdw>
                </a:effectLst>
              </a:rPr>
              <a:t> 10 </a:t>
            </a:r>
            <a:r>
              <a:rPr lang="en-US" sz="1800" b="1" dirty="0">
                <a:effectLst>
                  <a:outerShdw blurRad="38100" dist="38100" dir="2700000" algn="tl">
                    <a:srgbClr val="5A6378"/>
                  </a:outerShdw>
                </a:effectLst>
              </a:rPr>
              <a:t>keV – 30 MeV</a:t>
            </a:r>
            <a:endParaRPr lang="en-US" b="1" dirty="0">
              <a:effectLst>
                <a:outerShdw blurRad="38100" dist="38100" dir="2700000" algn="tl">
                  <a:srgbClr val="5A6378"/>
                </a:outerShdw>
              </a:effectLst>
            </a:endParaRPr>
          </a:p>
        </p:txBody>
      </p:sp>
      <p:cxnSp>
        <p:nvCxnSpPr>
          <p:cNvPr id="10" name="Straight Arrow Connector 9"/>
          <p:cNvCxnSpPr/>
          <p:nvPr/>
        </p:nvCxnSpPr>
        <p:spPr>
          <a:xfrm rot="10800000">
            <a:off x="4876800" y="3048000"/>
            <a:ext cx="863600" cy="457200"/>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0800000" flipV="1">
            <a:off x="5346700" y="1301750"/>
            <a:ext cx="531813" cy="349250"/>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8850313" y="0"/>
            <a:ext cx="293687" cy="379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4825" name="Picture 4" descr="LAT_cutaway.jpg"/>
          <p:cNvPicPr>
            <a:picLocks noChangeAspect="1"/>
          </p:cNvPicPr>
          <p:nvPr/>
        </p:nvPicPr>
        <p:blipFill>
          <a:blip r:embed="rId3"/>
          <a:srcRect/>
          <a:stretch>
            <a:fillRect/>
          </a:stretch>
        </p:blipFill>
        <p:spPr bwMode="auto">
          <a:xfrm>
            <a:off x="307974" y="654045"/>
            <a:ext cx="3019425" cy="3076711"/>
          </a:xfrm>
          <a:prstGeom prst="rect">
            <a:avLst/>
          </a:prstGeom>
          <a:noFill/>
          <a:ln w="9525">
            <a:noFill/>
            <a:miter lim="800000"/>
            <a:headEnd/>
            <a:tailEnd/>
          </a:ln>
        </p:spPr>
      </p:pic>
      <p:sp>
        <p:nvSpPr>
          <p:cNvPr id="34826" name="TextBox 11"/>
          <p:cNvSpPr txBox="1">
            <a:spLocks noChangeArrowheads="1"/>
          </p:cNvSpPr>
          <p:nvPr/>
        </p:nvSpPr>
        <p:spPr bwMode="auto">
          <a:xfrm>
            <a:off x="503767" y="3694104"/>
            <a:ext cx="7797800" cy="3048527"/>
          </a:xfrm>
          <a:prstGeom prst="rect">
            <a:avLst/>
          </a:prstGeom>
          <a:noFill/>
          <a:ln w="9525">
            <a:noFill/>
            <a:miter lim="800000"/>
            <a:headEnd/>
            <a:tailEnd/>
          </a:ln>
        </p:spPr>
        <p:txBody>
          <a:bodyPr>
            <a:prstTxWarp prst="textNoShape">
              <a:avLst/>
            </a:prstTxWarp>
            <a:spAutoFit/>
          </a:bodyPr>
          <a:lstStyle/>
          <a:p>
            <a:pPr marL="342900" indent="-342900">
              <a:spcBef>
                <a:spcPts val="600"/>
              </a:spcBef>
              <a:spcAft>
                <a:spcPts val="600"/>
              </a:spcAft>
              <a:buFont typeface="Wingdings" charset="2"/>
              <a:buChar char="²"/>
            </a:pPr>
            <a:r>
              <a:rPr lang="en-US" sz="2000" dirty="0">
                <a:latin typeface="Times New Roman"/>
                <a:cs typeface="Times New Roman"/>
              </a:rPr>
              <a:t>The LAT is a unique resource </a:t>
            </a:r>
            <a:r>
              <a:rPr lang="en-US" sz="2000" dirty="0" smtClean="0">
                <a:latin typeface="Times New Roman"/>
                <a:cs typeface="Times New Roman"/>
              </a:rPr>
              <a:t>providing </a:t>
            </a:r>
          </a:p>
          <a:p>
            <a:pPr marL="685800" lvl="1" indent="-342900">
              <a:spcAft>
                <a:spcPts val="600"/>
              </a:spcAft>
              <a:buFont typeface="Wingdings" charset="2"/>
              <a:buChar char=""/>
            </a:pPr>
            <a:r>
              <a:rPr lang="en-US" sz="1800" i="1" dirty="0" smtClean="0">
                <a:latin typeface="Times New Roman"/>
                <a:cs typeface="Times New Roman"/>
              </a:rPr>
              <a:t>Broad </a:t>
            </a:r>
            <a:r>
              <a:rPr lang="en-US" sz="1800" i="1" dirty="0">
                <a:latin typeface="Times New Roman"/>
                <a:cs typeface="Times New Roman"/>
              </a:rPr>
              <a:t>energy coverage, overlap with </a:t>
            </a:r>
            <a:r>
              <a:rPr lang="en-US" sz="1800" i="1" dirty="0" err="1" smtClean="0">
                <a:latin typeface="Times New Roman"/>
                <a:cs typeface="Times New Roman"/>
              </a:rPr>
              <a:t>ACTs</a:t>
            </a:r>
            <a:endParaRPr lang="en-US" sz="1800" i="1" dirty="0" smtClean="0">
              <a:latin typeface="Times New Roman"/>
              <a:cs typeface="Times New Roman"/>
            </a:endParaRPr>
          </a:p>
          <a:p>
            <a:pPr marL="685800" lvl="1" indent="-342900">
              <a:spcAft>
                <a:spcPts val="600"/>
              </a:spcAft>
              <a:buFont typeface="Wingdings" charset="2"/>
              <a:buChar char=""/>
            </a:pPr>
            <a:r>
              <a:rPr lang="en-US" sz="1800" i="1" dirty="0" smtClean="0">
                <a:latin typeface="Times New Roman"/>
                <a:cs typeface="Times New Roman"/>
              </a:rPr>
              <a:t>Large </a:t>
            </a:r>
            <a:r>
              <a:rPr lang="en-US" sz="1800" i="1" dirty="0" err="1">
                <a:latin typeface="Times New Roman"/>
                <a:cs typeface="Times New Roman"/>
              </a:rPr>
              <a:t>FoV</a:t>
            </a:r>
            <a:r>
              <a:rPr lang="en-US" sz="1800" i="1" dirty="0">
                <a:latin typeface="Times New Roman"/>
                <a:cs typeface="Times New Roman"/>
              </a:rPr>
              <a:t>: all-sky coverage every 3 hours – </a:t>
            </a:r>
            <a:r>
              <a:rPr lang="en-US" sz="1800" i="1" dirty="0" smtClean="0">
                <a:latin typeface="Times New Roman"/>
                <a:cs typeface="Times New Roman"/>
              </a:rPr>
              <a:t>transients</a:t>
            </a:r>
            <a:endParaRPr lang="en-US" sz="2000" dirty="0" smtClean="0">
              <a:latin typeface="Times New Roman"/>
              <a:cs typeface="Times New Roman"/>
            </a:endParaRPr>
          </a:p>
          <a:p>
            <a:pPr marL="342900" indent="-342900">
              <a:lnSpc>
                <a:spcPct val="90000"/>
              </a:lnSpc>
              <a:spcAft>
                <a:spcPts val="600"/>
              </a:spcAft>
              <a:buFont typeface="Wingdings" charset="2"/>
              <a:buChar char="²"/>
              <a:defRPr/>
            </a:pPr>
            <a:r>
              <a:rPr lang="en-US" sz="2000" dirty="0" smtClean="0">
                <a:solidFill>
                  <a:srgbClr val="FFFFFF"/>
                </a:solidFill>
                <a:latin typeface="Times New Roman"/>
                <a:cs typeface="Times New Roman"/>
              </a:rPr>
              <a:t>Observatory is operating smoothly</a:t>
            </a:r>
          </a:p>
          <a:p>
            <a:pPr marL="685800" lvl="1" indent="-342900" eaLnBrk="1" hangingPunct="1">
              <a:lnSpc>
                <a:spcPct val="90000"/>
              </a:lnSpc>
              <a:spcAft>
                <a:spcPts val="600"/>
              </a:spcAft>
              <a:buFont typeface="Wingdings" charset="2"/>
              <a:buChar char=""/>
              <a:defRPr/>
            </a:pPr>
            <a:r>
              <a:rPr lang="en-US" sz="1800" i="1" dirty="0" smtClean="0">
                <a:solidFill>
                  <a:srgbClr val="FFFFFF"/>
                </a:solidFill>
                <a:latin typeface="Times New Roman"/>
                <a:cs typeface="Times New Roman"/>
              </a:rPr>
              <a:t>Instruments and spacecraft operate as designed, no degradation in science performance since launch</a:t>
            </a:r>
          </a:p>
          <a:p>
            <a:pPr marL="342900" indent="-342900">
              <a:lnSpc>
                <a:spcPct val="90000"/>
              </a:lnSpc>
              <a:spcAft>
                <a:spcPts val="600"/>
              </a:spcAft>
              <a:buFont typeface="Wingdings" charset="2"/>
              <a:buChar char="²"/>
              <a:defRPr/>
            </a:pPr>
            <a:r>
              <a:rPr lang="en-US" sz="2000" dirty="0" smtClean="0">
                <a:solidFill>
                  <a:srgbClr val="FFFFFF"/>
                </a:solidFill>
                <a:latin typeface="Times New Roman"/>
                <a:cs typeface="Times New Roman"/>
              </a:rPr>
              <a:t>Observation Modes</a:t>
            </a:r>
          </a:p>
          <a:p>
            <a:pPr marL="685800" lvl="1" indent="-342900">
              <a:lnSpc>
                <a:spcPct val="90000"/>
              </a:lnSpc>
              <a:spcAft>
                <a:spcPts val="600"/>
              </a:spcAft>
              <a:buFont typeface="Wingdings" charset="2"/>
              <a:buChar char=""/>
              <a:defRPr/>
            </a:pPr>
            <a:r>
              <a:rPr lang="en-US" sz="1800" i="1" dirty="0" smtClean="0">
                <a:solidFill>
                  <a:srgbClr val="FFFFFF"/>
                </a:solidFill>
                <a:latin typeface="Times New Roman"/>
                <a:cs typeface="Times New Roman"/>
              </a:rPr>
              <a:t>Dec 2013 – Dec 2014 in Galactic Center biased survey mode</a:t>
            </a:r>
          </a:p>
          <a:p>
            <a:pPr marL="685800" lvl="1" indent="-342900">
              <a:lnSpc>
                <a:spcPct val="90000"/>
              </a:lnSpc>
              <a:spcAft>
                <a:spcPts val="600"/>
              </a:spcAft>
              <a:buFont typeface="Wingdings" charset="2"/>
              <a:buChar char=""/>
              <a:defRPr/>
            </a:pPr>
            <a:r>
              <a:rPr lang="en-US" sz="1800" i="1" dirty="0" smtClean="0">
                <a:solidFill>
                  <a:srgbClr val="FFFFFF"/>
                </a:solidFill>
                <a:latin typeface="Times New Roman"/>
                <a:cs typeface="Times New Roman"/>
              </a:rPr>
              <a:t>Currently in 50° rock sky survey</a:t>
            </a:r>
            <a:endParaRPr lang="en-US" sz="2000" dirty="0" smtClean="0">
              <a:solidFill>
                <a:srgbClr val="FFFFFF"/>
              </a:solidFill>
              <a:latin typeface="Times New Roman"/>
              <a:cs typeface="Times New Roman"/>
            </a:endParaRPr>
          </a:p>
        </p:txBody>
      </p:sp>
      <p:sp>
        <p:nvSpPr>
          <p:cNvPr id="12" name="Title 1"/>
          <p:cNvSpPr txBox="1">
            <a:spLocks/>
          </p:cNvSpPr>
          <p:nvPr/>
        </p:nvSpPr>
        <p:spPr bwMode="auto">
          <a:xfrm>
            <a:off x="629479" y="51855"/>
            <a:ext cx="7454072" cy="5334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eaLnBrk="0" hangingPunct="0"/>
            <a:r>
              <a:rPr lang="en-US" sz="3200" kern="0" dirty="0" smtClean="0">
                <a:solidFill>
                  <a:srgbClr val="FFFFFF"/>
                </a:solidFill>
                <a:latin typeface="Times New Roman"/>
                <a:ea typeface="ＭＳ Ｐゴシック" charset="-128"/>
                <a:cs typeface="Times New Roman"/>
              </a:rPr>
              <a:t>Fermi Gamma-ray Space Telescope</a:t>
            </a:r>
            <a:endParaRPr kumimoji="0" lang="en-US" sz="3200" b="0" i="0" u="none" strike="noStrike" kern="0" cap="none" spc="0" normalizeH="0" baseline="0" noProof="0" dirty="0">
              <a:ln>
                <a:noFill/>
              </a:ln>
              <a:solidFill>
                <a:schemeClr val="bg1"/>
              </a:solidFill>
              <a:effectLst/>
              <a:uLnTx/>
              <a:uFillTx/>
              <a:latin typeface="Times New Roman"/>
              <a:ea typeface="ＭＳ Ｐゴシック" charset="-128"/>
              <a:cs typeface="Times New Roman"/>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Substructures and longitude strips</a:t>
            </a:r>
            <a:endParaRPr lang="en-US" dirty="0"/>
          </a:p>
        </p:txBody>
      </p:sp>
      <p:sp>
        <p:nvSpPr>
          <p:cNvPr id="4" name="Rectangle 3"/>
          <p:cNvSpPr/>
          <p:nvPr/>
        </p:nvSpPr>
        <p:spPr>
          <a:xfrm>
            <a:off x="6857999" y="1553561"/>
            <a:ext cx="2082801" cy="3988785"/>
          </a:xfrm>
          <a:prstGeom prst="rect">
            <a:avLst/>
          </a:prstGeom>
        </p:spPr>
        <p:txBody>
          <a:bodyPr wrap="square">
            <a:spAutoFit/>
          </a:bodyPr>
          <a:lstStyle/>
          <a:p>
            <a:pPr marL="342900" lvl="0" indent="-342900" eaLnBrk="0" hangingPunct="0">
              <a:spcBef>
                <a:spcPct val="20000"/>
              </a:spcBef>
              <a:spcAft>
                <a:spcPts val="1800"/>
              </a:spcAft>
              <a:buFont typeface="Wingdings" charset="2"/>
              <a:buChar char="²"/>
            </a:pPr>
            <a:r>
              <a:rPr lang="en-US" sz="1800" kern="0" dirty="0" smtClean="0">
                <a:solidFill>
                  <a:srgbClr val="FFFFFF"/>
                </a:solidFill>
                <a:latin typeface="Times New Roman"/>
                <a:ea typeface="ＭＳ Ｐゴシック" charset="-128"/>
                <a:cs typeface="Times New Roman"/>
              </a:rPr>
              <a:t>The lobes are uniform</a:t>
            </a:r>
          </a:p>
          <a:p>
            <a:pPr marL="342900" lvl="0" indent="-342900" eaLnBrk="0" hangingPunct="0">
              <a:spcBef>
                <a:spcPct val="20000"/>
              </a:spcBef>
              <a:spcAft>
                <a:spcPts val="1800"/>
              </a:spcAft>
              <a:buFont typeface="Wingdings" charset="2"/>
              <a:buChar char="²"/>
            </a:pPr>
            <a:r>
              <a:rPr lang="en-US" sz="1800" kern="0" dirty="0" smtClean="0">
                <a:solidFill>
                  <a:srgbClr val="FFFFFF"/>
                </a:solidFill>
                <a:latin typeface="Times New Roman"/>
                <a:ea typeface="ＭＳ Ｐゴシック" charset="-128"/>
                <a:cs typeface="Times New Roman"/>
              </a:rPr>
              <a:t>The spectrum of the “cocoon” is pretty much the same as the spectrum of the whole lobes</a:t>
            </a:r>
          </a:p>
          <a:p>
            <a:pPr marL="342900" lvl="0" indent="-342900" eaLnBrk="0" hangingPunct="0">
              <a:spcBef>
                <a:spcPct val="20000"/>
              </a:spcBef>
              <a:spcAft>
                <a:spcPts val="1800"/>
              </a:spcAft>
              <a:buFont typeface="Wingdings" charset="2"/>
              <a:buChar char="²"/>
            </a:pPr>
            <a:r>
              <a:rPr lang="en-US" sz="1800" kern="0" dirty="0" smtClean="0">
                <a:solidFill>
                  <a:srgbClr val="FFFFFF"/>
                </a:solidFill>
                <a:latin typeface="Times New Roman"/>
                <a:ea typeface="ＭＳ Ｐゴシック" charset="-128"/>
                <a:cs typeface="Times New Roman"/>
              </a:rPr>
              <a:t>No spectral variations with the Galactic longitude</a:t>
            </a:r>
          </a:p>
        </p:txBody>
      </p:sp>
      <p:pic>
        <p:nvPicPr>
          <p:cNvPr id="5" name="Picture 4" descr="apj499903f24_hr.jpg"/>
          <p:cNvPicPr>
            <a:picLocks noChangeAspect="1"/>
          </p:cNvPicPr>
          <p:nvPr/>
        </p:nvPicPr>
        <p:blipFill>
          <a:blip r:embed="rId2"/>
          <a:stretch>
            <a:fillRect/>
          </a:stretch>
        </p:blipFill>
        <p:spPr>
          <a:xfrm>
            <a:off x="67737" y="754060"/>
            <a:ext cx="6804216" cy="3072870"/>
          </a:xfrm>
          <a:prstGeom prst="rect">
            <a:avLst/>
          </a:prstGeom>
        </p:spPr>
      </p:pic>
      <p:pic>
        <p:nvPicPr>
          <p:cNvPr id="6" name="Picture 5" descr="apj499903f33_hr.jpg"/>
          <p:cNvPicPr>
            <a:picLocks noChangeAspect="1"/>
          </p:cNvPicPr>
          <p:nvPr/>
        </p:nvPicPr>
        <p:blipFill>
          <a:blip r:embed="rId3"/>
          <a:stretch>
            <a:fillRect/>
          </a:stretch>
        </p:blipFill>
        <p:spPr>
          <a:xfrm>
            <a:off x="67736" y="3917945"/>
            <a:ext cx="6807200" cy="2789059"/>
          </a:xfrm>
          <a:prstGeom prst="rect">
            <a:avLst/>
          </a:prstGeom>
        </p:spPr>
      </p:pic>
      <p:sp>
        <p:nvSpPr>
          <p:cNvPr id="8" name="Rectangle 7"/>
          <p:cNvSpPr/>
          <p:nvPr/>
        </p:nvSpPr>
        <p:spPr>
          <a:xfrm>
            <a:off x="2504809" y="4383499"/>
            <a:ext cx="1996936" cy="400110"/>
          </a:xfrm>
          <a:prstGeom prst="rect">
            <a:avLst/>
          </a:prstGeom>
        </p:spPr>
        <p:txBody>
          <a:bodyPr wrap="none">
            <a:spAutoFit/>
          </a:bodyPr>
          <a:lstStyle/>
          <a:p>
            <a:r>
              <a:rPr lang="en-US" sz="2000" dirty="0" smtClean="0">
                <a:solidFill>
                  <a:srgbClr val="FF0000"/>
                </a:solidFill>
                <a:latin typeface="Times New Roman"/>
                <a:cs typeface="Times New Roman"/>
              </a:rPr>
              <a:t>10° latitude strips</a:t>
            </a:r>
            <a:endParaRPr lang="en-US" sz="2000" dirty="0">
              <a:solidFill>
                <a:srgbClr val="FF0000"/>
              </a:solidFill>
              <a:latin typeface="Times New Roman"/>
              <a:cs typeface="Times New Roman"/>
            </a:endParaRPr>
          </a:p>
        </p:txBody>
      </p:sp>
      <p:sp>
        <p:nvSpPr>
          <p:cNvPr id="9" name="Rectangle 8"/>
          <p:cNvSpPr/>
          <p:nvPr/>
        </p:nvSpPr>
        <p:spPr>
          <a:xfrm>
            <a:off x="1260209" y="4027902"/>
            <a:ext cx="795861" cy="400110"/>
          </a:xfrm>
          <a:prstGeom prst="rect">
            <a:avLst/>
          </a:prstGeom>
        </p:spPr>
        <p:txBody>
          <a:bodyPr wrap="none">
            <a:spAutoFit/>
          </a:bodyPr>
          <a:lstStyle/>
          <a:p>
            <a:r>
              <a:rPr lang="en-US" sz="2000" dirty="0" smtClean="0">
                <a:solidFill>
                  <a:srgbClr val="FF0000"/>
                </a:solidFill>
                <a:latin typeface="Times New Roman"/>
                <a:cs typeface="Times New Roman"/>
              </a:rPr>
              <a:t>North</a:t>
            </a:r>
            <a:endParaRPr lang="en-US" sz="2000" dirty="0">
              <a:solidFill>
                <a:srgbClr val="FF0000"/>
              </a:solidFill>
              <a:latin typeface="Times New Roman"/>
              <a:cs typeface="Times New Roman"/>
            </a:endParaRPr>
          </a:p>
        </p:txBody>
      </p:sp>
      <p:sp>
        <p:nvSpPr>
          <p:cNvPr id="10" name="Rectangle 9"/>
          <p:cNvSpPr/>
          <p:nvPr/>
        </p:nvSpPr>
        <p:spPr>
          <a:xfrm>
            <a:off x="4917809" y="4027902"/>
            <a:ext cx="783287" cy="400110"/>
          </a:xfrm>
          <a:prstGeom prst="rect">
            <a:avLst/>
          </a:prstGeom>
        </p:spPr>
        <p:txBody>
          <a:bodyPr wrap="none">
            <a:spAutoFit/>
          </a:bodyPr>
          <a:lstStyle/>
          <a:p>
            <a:r>
              <a:rPr lang="en-US" sz="2000" dirty="0" smtClean="0">
                <a:solidFill>
                  <a:srgbClr val="FF0000"/>
                </a:solidFill>
                <a:latin typeface="Times New Roman"/>
                <a:cs typeface="Times New Roman"/>
              </a:rPr>
              <a:t>South</a:t>
            </a:r>
            <a:endParaRPr lang="en-US" sz="2000" dirty="0">
              <a:solidFill>
                <a:srgbClr val="FF0000"/>
              </a:solidFill>
              <a:latin typeface="Times New Roman"/>
              <a:cs typeface="Times New Roman"/>
            </a:endParaRPr>
          </a:p>
        </p:txBody>
      </p:sp>
      <p:pic>
        <p:nvPicPr>
          <p:cNvPr id="11" name="Picture 10" descr="apj499903f5_hr.jpg"/>
          <p:cNvPicPr>
            <a:picLocks noChangeAspect="1"/>
          </p:cNvPicPr>
          <p:nvPr/>
        </p:nvPicPr>
        <p:blipFill>
          <a:blip r:embed="rId4"/>
          <a:srcRect l="50863"/>
          <a:stretch>
            <a:fillRect/>
          </a:stretch>
        </p:blipFill>
        <p:spPr>
          <a:xfrm>
            <a:off x="25401" y="662600"/>
            <a:ext cx="1574801" cy="1053223"/>
          </a:xfrm>
          <a:prstGeom prst="rect">
            <a:avLst/>
          </a:prstGeom>
          <a:effectLst>
            <a:outerShdw blurRad="50800" dist="38100" dir="2700000">
              <a:srgbClr val="000000">
                <a:alpha val="43000"/>
              </a:srgbClr>
            </a:outerShdw>
          </a:effectLst>
        </p:spPr>
      </p:pic>
      <p:sp>
        <p:nvSpPr>
          <p:cNvPr id="7" name="TextBox 6"/>
          <p:cNvSpPr txBox="1"/>
          <p:nvPr/>
        </p:nvSpPr>
        <p:spPr>
          <a:xfrm>
            <a:off x="1540923" y="1007539"/>
            <a:ext cx="3586914" cy="400110"/>
          </a:xfrm>
          <a:prstGeom prst="rect">
            <a:avLst/>
          </a:prstGeom>
          <a:noFill/>
        </p:spPr>
        <p:txBody>
          <a:bodyPr wrap="none" rtlCol="0">
            <a:spAutoFit/>
          </a:bodyPr>
          <a:lstStyle/>
          <a:p>
            <a:r>
              <a:rPr lang="en-US" sz="2000" dirty="0" smtClean="0">
                <a:solidFill>
                  <a:srgbClr val="FF0000"/>
                </a:solidFill>
                <a:latin typeface="Times New Roman"/>
                <a:cs typeface="Times New Roman"/>
              </a:rPr>
              <a:t>“Cocoon” template and spectrum</a:t>
            </a:r>
            <a:endParaRPr lang="en-US" sz="2000" dirty="0">
              <a:solidFill>
                <a:srgbClr val="FF0000"/>
              </a:solidFill>
              <a:latin typeface="Times New Roman"/>
              <a:cs typeface="Times New Roman"/>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Edges: the width of the boundary</a:t>
            </a:r>
            <a:endParaRPr lang="en-US" dirty="0"/>
          </a:p>
        </p:txBody>
      </p:sp>
      <p:sp>
        <p:nvSpPr>
          <p:cNvPr id="3" name="Content Placeholder 2"/>
          <p:cNvSpPr>
            <a:spLocks noGrp="1"/>
          </p:cNvSpPr>
          <p:nvPr>
            <p:ph idx="1"/>
          </p:nvPr>
        </p:nvSpPr>
        <p:spPr>
          <a:xfrm>
            <a:off x="406400" y="3945470"/>
            <a:ext cx="4910667" cy="2599266"/>
          </a:xfrm>
        </p:spPr>
        <p:txBody>
          <a:bodyPr/>
          <a:lstStyle/>
          <a:p>
            <a:pPr>
              <a:spcBef>
                <a:spcPts val="0"/>
              </a:spcBef>
              <a:spcAft>
                <a:spcPts val="0"/>
              </a:spcAft>
            </a:pPr>
            <a:r>
              <a:rPr lang="en-US" dirty="0" smtClean="0"/>
              <a:t>Three energy ranges (68% PSF): </a:t>
            </a:r>
          </a:p>
          <a:p>
            <a:pPr lvl="1">
              <a:spcBef>
                <a:spcPts val="0"/>
              </a:spcBef>
              <a:spcAft>
                <a:spcPts val="0"/>
              </a:spcAft>
            </a:pPr>
            <a:r>
              <a:rPr lang="en-US" sz="2000" dirty="0" smtClean="0"/>
              <a:t>1–3 </a:t>
            </a:r>
            <a:r>
              <a:rPr lang="en-US" sz="2000" dirty="0" err="1" smtClean="0"/>
              <a:t>GeV</a:t>
            </a:r>
            <a:r>
              <a:rPr lang="en-US" sz="2000" dirty="0" smtClean="0"/>
              <a:t> (0.5°)</a:t>
            </a:r>
          </a:p>
          <a:p>
            <a:pPr lvl="1">
              <a:spcBef>
                <a:spcPts val="0"/>
              </a:spcBef>
              <a:spcAft>
                <a:spcPts val="0"/>
              </a:spcAft>
            </a:pPr>
            <a:r>
              <a:rPr lang="en-US" sz="2000" dirty="0" smtClean="0"/>
              <a:t> 3–10 </a:t>
            </a:r>
            <a:r>
              <a:rPr lang="en-US" sz="2000" dirty="0" err="1" smtClean="0"/>
              <a:t>GeV</a:t>
            </a:r>
            <a:r>
              <a:rPr lang="en-US" sz="2000" dirty="0" smtClean="0"/>
              <a:t> (0.25°)</a:t>
            </a:r>
          </a:p>
          <a:p>
            <a:pPr lvl="1">
              <a:spcBef>
                <a:spcPts val="0"/>
              </a:spcBef>
              <a:spcAft>
                <a:spcPts val="0"/>
              </a:spcAft>
            </a:pPr>
            <a:r>
              <a:rPr lang="en-US" sz="2000" dirty="0" smtClean="0"/>
              <a:t>10–500 </a:t>
            </a:r>
            <a:r>
              <a:rPr lang="en-US" sz="2000" dirty="0" err="1" smtClean="0"/>
              <a:t>GeV</a:t>
            </a:r>
            <a:r>
              <a:rPr lang="en-US" sz="2000" dirty="0" smtClean="0"/>
              <a:t> (0.12°)</a:t>
            </a:r>
          </a:p>
          <a:p>
            <a:pPr lvl="1">
              <a:spcBef>
                <a:spcPts val="0"/>
              </a:spcBef>
              <a:spcAft>
                <a:spcPts val="0"/>
              </a:spcAft>
            </a:pPr>
            <a:endParaRPr lang="en-US" sz="2000" dirty="0" smtClean="0"/>
          </a:p>
          <a:p>
            <a:pPr>
              <a:spcBef>
                <a:spcPts val="0"/>
              </a:spcBef>
              <a:spcAft>
                <a:spcPts val="0"/>
              </a:spcAft>
            </a:pPr>
            <a:r>
              <a:rPr lang="en-US" dirty="0" smtClean="0"/>
              <a:t>The edges of the Bubbles are well defined</a:t>
            </a:r>
          </a:p>
          <a:p>
            <a:pPr>
              <a:spcBef>
                <a:spcPts val="0"/>
              </a:spcBef>
              <a:spcAft>
                <a:spcPts val="0"/>
              </a:spcAft>
            </a:pPr>
            <a:r>
              <a:rPr lang="en-US" dirty="0" smtClean="0"/>
              <a:t>The width is &lt;6°, about 3.4°</a:t>
            </a:r>
            <a:r>
              <a:rPr lang="en-US" baseline="-25000" dirty="0" smtClean="0"/>
              <a:t>−2.6</a:t>
            </a:r>
            <a:r>
              <a:rPr lang="en-US" baseline="30000" dirty="0" smtClean="0"/>
              <a:t>+3.7</a:t>
            </a:r>
            <a:r>
              <a:rPr lang="en-US" dirty="0" smtClean="0"/>
              <a:t> in average</a:t>
            </a:r>
          </a:p>
        </p:txBody>
      </p:sp>
      <p:pic>
        <p:nvPicPr>
          <p:cNvPr id="4" name="Picture 3"/>
          <p:cNvPicPr>
            <a:picLocks noChangeAspect="1"/>
          </p:cNvPicPr>
          <p:nvPr/>
        </p:nvPicPr>
        <p:blipFill>
          <a:blip r:embed="rId2"/>
          <a:srcRect l="50773"/>
          <a:stretch>
            <a:fillRect/>
          </a:stretch>
        </p:blipFill>
        <p:spPr>
          <a:xfrm>
            <a:off x="5547383" y="682030"/>
            <a:ext cx="3478079" cy="6099773"/>
          </a:xfrm>
          <a:prstGeom prst="rect">
            <a:avLst/>
          </a:prstGeom>
        </p:spPr>
      </p:pic>
      <p:sp>
        <p:nvSpPr>
          <p:cNvPr id="5" name="TextBox 4"/>
          <p:cNvSpPr txBox="1"/>
          <p:nvPr/>
        </p:nvSpPr>
        <p:spPr>
          <a:xfrm>
            <a:off x="6189149" y="914403"/>
            <a:ext cx="1715183" cy="646331"/>
          </a:xfrm>
          <a:prstGeom prst="rect">
            <a:avLst/>
          </a:prstGeom>
          <a:solidFill>
            <a:srgbClr val="FFFFFF"/>
          </a:solidFill>
        </p:spPr>
        <p:txBody>
          <a:bodyPr wrap="none" rtlCol="0">
            <a:spAutoFit/>
          </a:bodyPr>
          <a:lstStyle/>
          <a:p>
            <a:r>
              <a:rPr lang="en-US" sz="1200" dirty="0" smtClean="0">
                <a:solidFill>
                  <a:srgbClr val="FF0000"/>
                </a:solidFill>
                <a:latin typeface="Times New Roman"/>
                <a:cs typeface="Times New Roman"/>
              </a:rPr>
              <a:t>Edge </a:t>
            </a:r>
            <a:r>
              <a:rPr lang="en-US" sz="1200" i="1" dirty="0" err="1" smtClean="0">
                <a:solidFill>
                  <a:srgbClr val="FF0000"/>
                </a:solidFill>
                <a:latin typeface="Times New Roman"/>
                <a:cs typeface="Times New Roman"/>
              </a:rPr>
              <a:t>b,l</a:t>
            </a:r>
            <a:r>
              <a:rPr lang="en-US" sz="1200" dirty="0" smtClean="0">
                <a:solidFill>
                  <a:srgbClr val="FF0000"/>
                </a:solidFill>
                <a:latin typeface="Times New Roman"/>
                <a:cs typeface="Times New Roman"/>
              </a:rPr>
              <a:t>=(25.5°, 342.0°)</a:t>
            </a:r>
          </a:p>
          <a:p>
            <a:r>
              <a:rPr lang="en-US" sz="1200" i="1" dirty="0" err="1" smtClean="0">
                <a:solidFill>
                  <a:srgbClr val="FF0000"/>
                </a:solidFill>
                <a:latin typeface="Times New Roman"/>
                <a:cs typeface="Times New Roman"/>
              </a:rPr>
              <a:t>Δφ</a:t>
            </a:r>
            <a:r>
              <a:rPr lang="en-US" sz="1200" dirty="0" smtClean="0">
                <a:solidFill>
                  <a:srgbClr val="FF0000"/>
                </a:solidFill>
                <a:latin typeface="Times New Roman"/>
                <a:cs typeface="Times New Roman"/>
              </a:rPr>
              <a:t>=1.7°±1.3°</a:t>
            </a:r>
          </a:p>
          <a:p>
            <a:r>
              <a:rPr lang="en-US" sz="1200" i="1" dirty="0" smtClean="0">
                <a:solidFill>
                  <a:srgbClr val="FF0000"/>
                </a:solidFill>
                <a:latin typeface="Times New Roman"/>
                <a:cs typeface="Times New Roman"/>
              </a:rPr>
              <a:t>E=</a:t>
            </a:r>
            <a:r>
              <a:rPr lang="en-US" sz="1200" dirty="0" smtClean="0">
                <a:solidFill>
                  <a:srgbClr val="FF0000"/>
                </a:solidFill>
                <a:latin typeface="Times New Roman"/>
                <a:cs typeface="Times New Roman"/>
              </a:rPr>
              <a:t>10-500 </a:t>
            </a:r>
            <a:r>
              <a:rPr lang="en-US" sz="1200" dirty="0" err="1" smtClean="0">
                <a:solidFill>
                  <a:srgbClr val="FF0000"/>
                </a:solidFill>
                <a:latin typeface="Times New Roman"/>
                <a:cs typeface="Times New Roman"/>
              </a:rPr>
              <a:t>GeV</a:t>
            </a:r>
            <a:endParaRPr lang="en-US" sz="1200" dirty="0">
              <a:solidFill>
                <a:srgbClr val="FF0000"/>
              </a:solidFill>
              <a:latin typeface="Times New Roman"/>
              <a:cs typeface="Times New Roman"/>
            </a:endParaRPr>
          </a:p>
        </p:txBody>
      </p:sp>
      <p:sp>
        <p:nvSpPr>
          <p:cNvPr id="6" name="TextBox 5"/>
          <p:cNvSpPr txBox="1"/>
          <p:nvPr/>
        </p:nvSpPr>
        <p:spPr>
          <a:xfrm>
            <a:off x="6189150" y="4123271"/>
            <a:ext cx="1638239" cy="646331"/>
          </a:xfrm>
          <a:prstGeom prst="rect">
            <a:avLst/>
          </a:prstGeom>
          <a:solidFill>
            <a:srgbClr val="FFFFFF"/>
          </a:solidFill>
        </p:spPr>
        <p:txBody>
          <a:bodyPr wrap="none" rtlCol="0">
            <a:spAutoFit/>
          </a:bodyPr>
          <a:lstStyle/>
          <a:p>
            <a:r>
              <a:rPr lang="en-US" sz="1200" dirty="0" smtClean="0">
                <a:solidFill>
                  <a:srgbClr val="FF0000"/>
                </a:solidFill>
                <a:latin typeface="Times New Roman"/>
                <a:cs typeface="Times New Roman"/>
              </a:rPr>
              <a:t>Edge </a:t>
            </a:r>
            <a:r>
              <a:rPr lang="en-US" sz="1200" i="1" dirty="0" err="1" smtClean="0">
                <a:solidFill>
                  <a:srgbClr val="FF0000"/>
                </a:solidFill>
                <a:latin typeface="Times New Roman"/>
                <a:cs typeface="Times New Roman"/>
              </a:rPr>
              <a:t>b,l</a:t>
            </a:r>
            <a:r>
              <a:rPr lang="en-US" sz="1200" dirty="0" smtClean="0">
                <a:solidFill>
                  <a:srgbClr val="FF0000"/>
                </a:solidFill>
                <a:latin typeface="Times New Roman"/>
                <a:cs typeface="Times New Roman"/>
              </a:rPr>
              <a:t>=(25.0°, 13.4°)</a:t>
            </a:r>
          </a:p>
          <a:p>
            <a:r>
              <a:rPr lang="en-US" sz="1200" i="1" dirty="0" err="1" smtClean="0">
                <a:solidFill>
                  <a:srgbClr val="FF0000"/>
                </a:solidFill>
                <a:latin typeface="Times New Roman"/>
                <a:cs typeface="Times New Roman"/>
              </a:rPr>
              <a:t>Δφ</a:t>
            </a:r>
            <a:r>
              <a:rPr lang="en-US" sz="1200" dirty="0" smtClean="0">
                <a:solidFill>
                  <a:srgbClr val="FF0000"/>
                </a:solidFill>
                <a:latin typeface="Times New Roman"/>
                <a:cs typeface="Times New Roman"/>
              </a:rPr>
              <a:t>=3.0°±1.2°</a:t>
            </a:r>
          </a:p>
          <a:p>
            <a:r>
              <a:rPr lang="en-US" sz="1200" i="1" dirty="0" smtClean="0">
                <a:solidFill>
                  <a:srgbClr val="FF0000"/>
                </a:solidFill>
                <a:latin typeface="Times New Roman"/>
                <a:cs typeface="Times New Roman"/>
              </a:rPr>
              <a:t>E=</a:t>
            </a:r>
            <a:r>
              <a:rPr lang="en-US" sz="1200" dirty="0" smtClean="0">
                <a:solidFill>
                  <a:srgbClr val="FF0000"/>
                </a:solidFill>
                <a:latin typeface="Times New Roman"/>
                <a:cs typeface="Times New Roman"/>
              </a:rPr>
              <a:t>10-500 </a:t>
            </a:r>
            <a:r>
              <a:rPr lang="en-US" sz="1200" dirty="0" err="1" smtClean="0">
                <a:solidFill>
                  <a:srgbClr val="FF0000"/>
                </a:solidFill>
                <a:latin typeface="Times New Roman"/>
                <a:cs typeface="Times New Roman"/>
              </a:rPr>
              <a:t>GeV</a:t>
            </a:r>
            <a:endParaRPr lang="en-US" sz="1200" dirty="0">
              <a:solidFill>
                <a:srgbClr val="FF0000"/>
              </a:solidFill>
              <a:latin typeface="Times New Roman"/>
              <a:cs typeface="Times New Roman"/>
            </a:endParaRPr>
          </a:p>
        </p:txBody>
      </p:sp>
      <p:pic>
        <p:nvPicPr>
          <p:cNvPr id="7" name="Picture 6" descr="apj499903f30_hr.jpg"/>
          <p:cNvPicPr>
            <a:picLocks noChangeAspect="1"/>
          </p:cNvPicPr>
          <p:nvPr/>
        </p:nvPicPr>
        <p:blipFill>
          <a:blip r:embed="rId3"/>
          <a:stretch>
            <a:fillRect/>
          </a:stretch>
        </p:blipFill>
        <p:spPr>
          <a:xfrm>
            <a:off x="664633" y="669394"/>
            <a:ext cx="4474633" cy="3124058"/>
          </a:xfrm>
          <a:prstGeom prst="rect">
            <a:avLst/>
          </a:prstGeo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21"/>
          </p:nvPr>
        </p:nvSpPr>
        <p:spPr>
          <a:xfrm>
            <a:off x="237065" y="1689100"/>
            <a:ext cx="3932767" cy="1498602"/>
          </a:xfrm>
        </p:spPr>
        <p:txBody>
          <a:bodyPr/>
          <a:lstStyle/>
          <a:p>
            <a:pPr marL="228600" indent="-228600">
              <a:buFont typeface="Arial"/>
              <a:buChar char="•"/>
            </a:pPr>
            <a:r>
              <a:rPr lang="en-US" dirty="0" smtClean="0"/>
              <a:t>Low-energy cut off at half the </a:t>
            </a:r>
            <a:r>
              <a:rPr lang="en-US" dirty="0" smtClean="0">
                <a:latin typeface="Symbol" charset="2"/>
                <a:cs typeface="Symbol" charset="2"/>
              </a:rPr>
              <a:t>p</a:t>
            </a:r>
            <a:r>
              <a:rPr lang="en-US" baseline="30000" dirty="0" smtClean="0"/>
              <a:t>0</a:t>
            </a:r>
            <a:r>
              <a:rPr lang="en-US" dirty="0" smtClean="0"/>
              <a:t> mass</a:t>
            </a:r>
          </a:p>
          <a:p>
            <a:pPr marL="228600" indent="-228600">
              <a:buFont typeface="Arial"/>
              <a:buChar char="•"/>
            </a:pPr>
            <a:r>
              <a:rPr lang="en-US" dirty="0" smtClean="0"/>
              <a:t>Clear evidence for SNR as </a:t>
            </a:r>
            <a:r>
              <a:rPr lang="en-US" dirty="0" err="1" smtClean="0"/>
              <a:t>hadronic</a:t>
            </a:r>
            <a:r>
              <a:rPr lang="en-US" dirty="0" smtClean="0"/>
              <a:t> acceleration sites</a:t>
            </a:r>
          </a:p>
          <a:p>
            <a:endParaRPr lang="en-US" dirty="0"/>
          </a:p>
        </p:txBody>
      </p:sp>
      <p:pic>
        <p:nvPicPr>
          <p:cNvPr id="9" name="Picture 8" descr="F2.large.jpg"/>
          <p:cNvPicPr>
            <a:picLocks noChangeAspect="1"/>
          </p:cNvPicPr>
          <p:nvPr/>
        </p:nvPicPr>
        <p:blipFill>
          <a:blip r:embed="rId2"/>
          <a:stretch>
            <a:fillRect/>
          </a:stretch>
        </p:blipFill>
        <p:spPr>
          <a:xfrm>
            <a:off x="1995" y="3619500"/>
            <a:ext cx="9142005" cy="3124200"/>
          </a:xfrm>
          <a:prstGeom prst="rect">
            <a:avLst/>
          </a:prstGeom>
        </p:spPr>
      </p:pic>
      <p:pic>
        <p:nvPicPr>
          <p:cNvPr id="11" name="Picture 10" descr="F3.large.jpg"/>
          <p:cNvPicPr>
            <a:picLocks noChangeAspect="1"/>
          </p:cNvPicPr>
          <p:nvPr/>
        </p:nvPicPr>
        <p:blipFill>
          <a:blip r:embed="rId3"/>
          <a:stretch>
            <a:fillRect/>
          </a:stretch>
        </p:blipFill>
        <p:spPr>
          <a:xfrm>
            <a:off x="4353201" y="584200"/>
            <a:ext cx="4789212" cy="2988872"/>
          </a:xfrm>
          <a:prstGeom prst="rect">
            <a:avLst/>
          </a:prstGeom>
        </p:spPr>
      </p:pic>
      <p:sp>
        <p:nvSpPr>
          <p:cNvPr id="12" name="TextBox 11"/>
          <p:cNvSpPr txBox="1"/>
          <p:nvPr/>
        </p:nvSpPr>
        <p:spPr>
          <a:xfrm>
            <a:off x="6362700" y="533400"/>
            <a:ext cx="1660280" cy="369332"/>
          </a:xfrm>
          <a:prstGeom prst="rect">
            <a:avLst/>
          </a:prstGeom>
          <a:noFill/>
        </p:spPr>
        <p:txBody>
          <a:bodyPr wrap="none" rtlCol="0">
            <a:spAutoFit/>
          </a:bodyPr>
          <a:lstStyle/>
          <a:p>
            <a:r>
              <a:rPr lang="en-US" sz="1800" dirty="0" smtClean="0"/>
              <a:t>proton spectra</a:t>
            </a:r>
            <a:endParaRPr lang="en-US" sz="1800" dirty="0"/>
          </a:p>
        </p:txBody>
      </p:sp>
      <p:sp>
        <p:nvSpPr>
          <p:cNvPr id="2" name="Title 1"/>
          <p:cNvSpPr>
            <a:spLocks noGrp="1"/>
          </p:cNvSpPr>
          <p:nvPr>
            <p:ph type="title"/>
          </p:nvPr>
        </p:nvSpPr>
        <p:spPr>
          <a:xfrm>
            <a:off x="190500" y="136524"/>
            <a:ext cx="8102599" cy="765175"/>
          </a:xfrm>
          <a:effectLst>
            <a:outerShdw blurRad="50800" dist="38100" dir="2700000">
              <a:srgbClr val="000000">
                <a:alpha val="84000"/>
              </a:srgbClr>
            </a:outerShdw>
          </a:effectLst>
        </p:spPr>
        <p:txBody>
          <a:bodyPr/>
          <a:lstStyle/>
          <a:p>
            <a:r>
              <a:rPr lang="en-US" dirty="0" smtClean="0"/>
              <a:t>Fermi-LAT spectra of IC443 &amp; W44:</a:t>
            </a:r>
            <a:br>
              <a:rPr lang="en-US" dirty="0" smtClean="0"/>
            </a:br>
            <a:r>
              <a:rPr lang="en-US" dirty="0" smtClean="0"/>
              <a:t>π</a:t>
            </a:r>
            <a:r>
              <a:rPr lang="en-US" baseline="30000" dirty="0" smtClean="0"/>
              <a:t>0</a:t>
            </a:r>
            <a:r>
              <a:rPr lang="en-US" dirty="0" smtClean="0"/>
              <a:t> decay </a:t>
            </a:r>
            <a:r>
              <a:rPr lang="en-US" dirty="0" err="1" smtClean="0"/>
              <a:t>γ</a:t>
            </a:r>
            <a:r>
              <a:rPr lang="en-US" dirty="0" smtClean="0"/>
              <a:t>-rays</a:t>
            </a:r>
            <a:endParaRPr lang="en-US"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06142" y="143933"/>
            <a:ext cx="4365854" cy="695323"/>
          </a:xfrm>
        </p:spPr>
        <p:txBody>
          <a:bodyPr/>
          <a:lstStyle/>
          <a:p>
            <a:r>
              <a:rPr lang="en-US" sz="2800" dirty="0" smtClean="0"/>
              <a:t>Crab: Recent flares of the synchrotron component</a:t>
            </a:r>
            <a:endParaRPr lang="en-US" sz="2800" dirty="0"/>
          </a:p>
        </p:txBody>
      </p:sp>
      <p:sp>
        <p:nvSpPr>
          <p:cNvPr id="3" name="Content Placeholder 2"/>
          <p:cNvSpPr>
            <a:spLocks noGrp="1"/>
          </p:cNvSpPr>
          <p:nvPr>
            <p:ph idx="1"/>
          </p:nvPr>
        </p:nvSpPr>
        <p:spPr>
          <a:xfrm>
            <a:off x="211668" y="1083730"/>
            <a:ext cx="3953932" cy="2328333"/>
          </a:xfrm>
        </p:spPr>
        <p:txBody>
          <a:bodyPr/>
          <a:lstStyle/>
          <a:p>
            <a:r>
              <a:rPr lang="en-US" sz="1600" dirty="0" smtClean="0"/>
              <a:t>Average flux ~6×10</a:t>
            </a:r>
            <a:r>
              <a:rPr lang="en-US" sz="1600" baseline="30000" dirty="0" smtClean="0"/>
              <a:t>-7</a:t>
            </a:r>
            <a:r>
              <a:rPr lang="en-US" sz="1600" dirty="0" smtClean="0"/>
              <a:t> phot/cm</a:t>
            </a:r>
            <a:r>
              <a:rPr lang="en-US" sz="1600" baseline="30000" dirty="0" smtClean="0"/>
              <a:t>2</a:t>
            </a:r>
            <a:r>
              <a:rPr lang="en-US" sz="1600" dirty="0" smtClean="0"/>
              <a:t>/sec above 100 </a:t>
            </a:r>
            <a:r>
              <a:rPr lang="en-US" sz="1600" dirty="0" err="1" smtClean="0"/>
              <a:t>MeV</a:t>
            </a:r>
            <a:endParaRPr lang="en-US" sz="1600" dirty="0" smtClean="0"/>
          </a:p>
          <a:p>
            <a:r>
              <a:rPr lang="en-US" sz="1600" dirty="0" smtClean="0"/>
              <a:t>Two flares with flux increase by a factor of ~5 (years: 2009, 2010)</a:t>
            </a:r>
          </a:p>
          <a:p>
            <a:r>
              <a:rPr lang="en-US" sz="1600" dirty="0" smtClean="0"/>
              <a:t>A flare with flux increase by a factor of ~30 (year: 2011)</a:t>
            </a:r>
          </a:p>
          <a:p>
            <a:r>
              <a:rPr lang="en-US" sz="1600" dirty="0" smtClean="0"/>
              <a:t>Compact emission region &lt;0.0004 pc ~ 80 AU – diameter of the Pluto’s orbit!</a:t>
            </a:r>
          </a:p>
          <a:p>
            <a:r>
              <a:rPr lang="en-US" sz="1600" dirty="0" smtClean="0"/>
              <a:t>No change in the pulsed emission</a:t>
            </a:r>
            <a:endParaRPr lang="en-US" sz="1600" dirty="0"/>
          </a:p>
        </p:txBody>
      </p:sp>
      <p:pic>
        <p:nvPicPr>
          <p:cNvPr id="4" name="Picture 3" descr="Lemoine_PSR_PWN_apc2012 12.pdf"/>
          <p:cNvPicPr>
            <a:picLocks noChangeAspect="1"/>
          </p:cNvPicPr>
          <p:nvPr/>
        </p:nvPicPr>
        <mc:AlternateContent xmlns:ma="http://schemas.microsoft.com/office/mac/drawingml/2008/main">
          <mc:Choice Requires="ma">
            <p:blipFill>
              <a:blip r:embed="rId2"/>
              <a:srcRect t="29039" r="36279" b="36979"/>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3"/>
              <a:srcRect t="29039" r="36279" b="36979"/>
              <a:stretch>
                <a:fillRect/>
              </a:stretch>
            </p:blipFill>
          </mc:Fallback>
        </mc:AlternateContent>
        <p:spPr>
          <a:xfrm>
            <a:off x="193145" y="3639079"/>
            <a:ext cx="8051376" cy="3217334"/>
          </a:xfrm>
          <a:prstGeom prst="rect">
            <a:avLst/>
          </a:prstGeom>
        </p:spPr>
      </p:pic>
      <p:pic>
        <p:nvPicPr>
          <p:cNvPr id="5" name="Picture 4" descr="Lemoine_PSR_PWN_apc2012 12.pdf"/>
          <p:cNvPicPr>
            <a:picLocks noChangeAspect="1"/>
          </p:cNvPicPr>
          <p:nvPr/>
        </p:nvPicPr>
        <mc:AlternateContent xmlns:ma="http://schemas.microsoft.com/office/mac/drawingml/2008/main">
          <mc:Choice Requires="ma">
            <p:blipFill>
              <a:blip r:embed="rId2"/>
              <a:srcRect l="63611" t="28730" b="36855"/>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3"/>
              <a:srcRect l="63611" t="28730" b="36855"/>
              <a:stretch>
                <a:fillRect/>
              </a:stretch>
            </p:blipFill>
          </mc:Fallback>
        </mc:AlternateContent>
        <p:spPr>
          <a:xfrm>
            <a:off x="4209104" y="135462"/>
            <a:ext cx="4934897" cy="3497121"/>
          </a:xfrm>
          <a:prstGeom prst="rect">
            <a:avLst/>
          </a:prstGeom>
        </p:spPr>
      </p:pic>
      <p:sp>
        <p:nvSpPr>
          <p:cNvPr id="6" name="Oval 5"/>
          <p:cNvSpPr/>
          <p:nvPr/>
        </p:nvSpPr>
        <p:spPr bwMode="auto">
          <a:xfrm>
            <a:off x="7306731" y="3852333"/>
            <a:ext cx="914400" cy="2760133"/>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30000"/>
              </a:lnSpc>
              <a:spcBef>
                <a:spcPct val="20000"/>
              </a:spcBef>
              <a:spcAft>
                <a:spcPct val="0"/>
              </a:spcAft>
              <a:buClrTx/>
              <a:buSzTx/>
              <a:buFontTx/>
              <a:buNone/>
              <a:tabLst/>
            </a:pPr>
            <a:endParaRPr kumimoji="0" lang="en-US" sz="2000" b="0" i="0" u="none" strike="noStrike" cap="none" normalizeH="0" baseline="0">
              <a:ln>
                <a:noFill/>
              </a:ln>
              <a:solidFill>
                <a:srgbClr val="294390"/>
              </a:solidFill>
              <a:effectLst/>
              <a:latin typeface="Comic Sans MS" charset="0"/>
            </a:endParaRPr>
          </a:p>
        </p:txBody>
      </p:sp>
      <p:sp>
        <p:nvSpPr>
          <p:cNvPr id="8" name="Oval 7"/>
          <p:cNvSpPr/>
          <p:nvPr/>
        </p:nvSpPr>
        <p:spPr bwMode="auto">
          <a:xfrm>
            <a:off x="1981198" y="5342467"/>
            <a:ext cx="702736" cy="1354666"/>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30000"/>
              </a:lnSpc>
              <a:spcBef>
                <a:spcPct val="20000"/>
              </a:spcBef>
              <a:spcAft>
                <a:spcPct val="0"/>
              </a:spcAft>
              <a:buClrTx/>
              <a:buSzTx/>
              <a:buFontTx/>
              <a:buNone/>
              <a:tabLst/>
            </a:pPr>
            <a:endParaRPr kumimoji="0" lang="en-US" sz="2000" b="0" i="0" u="none" strike="noStrike" cap="none" normalizeH="0" baseline="0">
              <a:ln>
                <a:noFill/>
              </a:ln>
              <a:solidFill>
                <a:srgbClr val="294390"/>
              </a:solidFill>
              <a:effectLst/>
              <a:latin typeface="Comic Sans MS" charset="0"/>
            </a:endParaRPr>
          </a:p>
        </p:txBody>
      </p:sp>
      <p:sp>
        <p:nvSpPr>
          <p:cNvPr id="9" name="Oval 8"/>
          <p:cNvSpPr/>
          <p:nvPr/>
        </p:nvSpPr>
        <p:spPr bwMode="auto">
          <a:xfrm>
            <a:off x="6019798" y="5469475"/>
            <a:ext cx="702736" cy="1354666"/>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30000"/>
              </a:lnSpc>
              <a:spcBef>
                <a:spcPct val="20000"/>
              </a:spcBef>
              <a:spcAft>
                <a:spcPct val="0"/>
              </a:spcAft>
              <a:buClrTx/>
              <a:buSzTx/>
              <a:buFontTx/>
              <a:buNone/>
              <a:tabLst/>
            </a:pPr>
            <a:endParaRPr kumimoji="0" lang="en-US" sz="2000" b="0" i="0" u="none" strike="noStrike" cap="none" normalizeH="0" baseline="0">
              <a:ln>
                <a:noFill/>
              </a:ln>
              <a:solidFill>
                <a:srgbClr val="294390"/>
              </a:solidFill>
              <a:effectLst/>
              <a:latin typeface="Comic Sans MS"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srgbClr val="000000">
                <a:alpha val="43000"/>
              </a:srgbClr>
            </a:outerShdw>
          </a:effectLst>
        </p:spPr>
        <p:txBody>
          <a:bodyPr/>
          <a:lstStyle/>
          <a:p>
            <a:r>
              <a:rPr lang="en-US" dirty="0" smtClean="0"/>
              <a:t>Milky Way as an electron calorimeter</a:t>
            </a:r>
            <a:endParaRPr lang="en-US" dirty="0"/>
          </a:p>
        </p:txBody>
      </p:sp>
      <p:sp>
        <p:nvSpPr>
          <p:cNvPr id="3" name="Content Placeholder 2"/>
          <p:cNvSpPr>
            <a:spLocks noGrp="1"/>
          </p:cNvSpPr>
          <p:nvPr>
            <p:ph idx="1"/>
          </p:nvPr>
        </p:nvSpPr>
        <p:spPr>
          <a:xfrm>
            <a:off x="203200" y="660400"/>
            <a:ext cx="6870700" cy="1138773"/>
          </a:xfrm>
          <a:effectLst>
            <a:outerShdw blurRad="50800" dist="38100" dir="2700000">
              <a:srgbClr val="000000">
                <a:alpha val="43000"/>
              </a:srgbClr>
            </a:outerShdw>
          </a:effectLst>
        </p:spPr>
        <p:txBody>
          <a:bodyPr>
            <a:spAutoFit/>
          </a:bodyPr>
          <a:lstStyle/>
          <a:p>
            <a:pPr>
              <a:buFont typeface="Wingdings" charset="2"/>
              <a:buChar char="²"/>
            </a:pPr>
            <a:r>
              <a:rPr lang="en-US" dirty="0" smtClean="0"/>
              <a:t>Calculations for </a:t>
            </a:r>
            <a:r>
              <a:rPr lang="en-US" dirty="0" err="1" smtClean="0"/>
              <a:t>Z</a:t>
            </a:r>
            <a:r>
              <a:rPr lang="en-US" baseline="-25000" dirty="0" err="1" smtClean="0"/>
              <a:t>halo</a:t>
            </a:r>
            <a:r>
              <a:rPr lang="en-US" dirty="0" smtClean="0"/>
              <a:t>= 4 </a:t>
            </a:r>
            <a:r>
              <a:rPr lang="en-US" dirty="0" err="1" smtClean="0"/>
              <a:t>kpc</a:t>
            </a:r>
            <a:endParaRPr lang="en-US" dirty="0" smtClean="0"/>
          </a:p>
          <a:p>
            <a:pPr>
              <a:buFont typeface="Wingdings" charset="2"/>
              <a:buChar char="²"/>
            </a:pPr>
            <a:r>
              <a:rPr lang="en-US" dirty="0" smtClean="0"/>
              <a:t>Leptons lose ~60% of their energy</a:t>
            </a:r>
          </a:p>
          <a:p>
            <a:pPr>
              <a:buFont typeface="Wingdings" charset="2"/>
              <a:buChar char="²"/>
            </a:pPr>
            <a:r>
              <a:rPr lang="en-US" dirty="0" err="1" smtClean="0"/>
              <a:t>γ</a:t>
            </a:r>
            <a:r>
              <a:rPr lang="en-US" dirty="0" smtClean="0"/>
              <a:t>-rays: 50-50 by nucleons and by leptons</a:t>
            </a:r>
            <a:endParaRPr lang="en-US" dirty="0"/>
          </a:p>
        </p:txBody>
      </p:sp>
      <p:cxnSp>
        <p:nvCxnSpPr>
          <p:cNvPr id="4" name="Straight Arrow Connector 3"/>
          <p:cNvCxnSpPr/>
          <p:nvPr/>
        </p:nvCxnSpPr>
        <p:spPr bwMode="auto">
          <a:xfrm>
            <a:off x="3119968" y="4872564"/>
            <a:ext cx="899585" cy="823388"/>
          </a:xfrm>
          <a:prstGeom prst="straightConnector1">
            <a:avLst/>
          </a:prstGeom>
          <a:solidFill>
            <a:schemeClr val="bg1"/>
          </a:solidFill>
          <a:ln w="12700" cap="flat" cmpd="sng" algn="ctr">
            <a:solidFill>
              <a:srgbClr val="FFFFFF"/>
            </a:solidFill>
            <a:prstDash val="solid"/>
            <a:round/>
            <a:headEnd type="none" w="med" len="med"/>
            <a:tailEnd type="arrow" w="med" len="med"/>
          </a:ln>
          <a:effectLst>
            <a:outerShdw blurRad="50800" dist="38100" dir="2700000">
              <a:srgbClr val="000000">
                <a:alpha val="43000"/>
              </a:srgbClr>
            </a:outerShdw>
          </a:effectLst>
        </p:spPr>
      </p:cxnSp>
      <p:cxnSp>
        <p:nvCxnSpPr>
          <p:cNvPr id="5" name="Straight Arrow Connector 4"/>
          <p:cNvCxnSpPr/>
          <p:nvPr/>
        </p:nvCxnSpPr>
        <p:spPr bwMode="auto">
          <a:xfrm rot="10800000" flipV="1">
            <a:off x="3889521" y="1604432"/>
            <a:ext cx="1516447" cy="611477"/>
          </a:xfrm>
          <a:prstGeom prst="straightConnector1">
            <a:avLst/>
          </a:prstGeom>
          <a:solidFill>
            <a:schemeClr val="bg1"/>
          </a:solidFill>
          <a:ln w="12700" cap="flat" cmpd="sng" algn="ctr">
            <a:solidFill>
              <a:srgbClr val="FFFFFF"/>
            </a:solidFill>
            <a:prstDash val="solid"/>
            <a:round/>
            <a:headEnd type="none" w="med" len="med"/>
            <a:tailEnd type="arrow" w="med" len="med"/>
          </a:ln>
          <a:effectLst>
            <a:outerShdw blurRad="50800" dist="38100" dir="2700000">
              <a:srgbClr val="000000">
                <a:alpha val="43000"/>
              </a:srgbClr>
            </a:outerShdw>
          </a:effectLst>
        </p:spPr>
      </p:cxnSp>
      <p:cxnSp>
        <p:nvCxnSpPr>
          <p:cNvPr id="6" name="Straight Arrow Connector 5"/>
          <p:cNvCxnSpPr/>
          <p:nvPr/>
        </p:nvCxnSpPr>
        <p:spPr bwMode="auto">
          <a:xfrm>
            <a:off x="3280833" y="4567767"/>
            <a:ext cx="935567" cy="347133"/>
          </a:xfrm>
          <a:prstGeom prst="straightConnector1">
            <a:avLst/>
          </a:prstGeom>
          <a:solidFill>
            <a:schemeClr val="bg1"/>
          </a:solidFill>
          <a:ln w="12700" cap="flat" cmpd="sng" algn="ctr">
            <a:solidFill>
              <a:srgbClr val="FFFFFF"/>
            </a:solidFill>
            <a:prstDash val="solid"/>
            <a:round/>
            <a:headEnd type="none" w="med" len="med"/>
            <a:tailEnd type="arrow" w="med" len="med"/>
          </a:ln>
          <a:effectLst>
            <a:outerShdw blurRad="50800" dist="38100" dir="2700000">
              <a:srgbClr val="000000">
                <a:alpha val="43000"/>
              </a:srgbClr>
            </a:outerShdw>
          </a:effectLst>
        </p:spPr>
      </p:cxnSp>
      <p:cxnSp>
        <p:nvCxnSpPr>
          <p:cNvPr id="7" name="Straight Arrow Connector 6"/>
          <p:cNvCxnSpPr/>
          <p:nvPr/>
        </p:nvCxnSpPr>
        <p:spPr bwMode="auto">
          <a:xfrm flipV="1">
            <a:off x="3289300" y="3986213"/>
            <a:ext cx="1007533" cy="234421"/>
          </a:xfrm>
          <a:prstGeom prst="straightConnector1">
            <a:avLst/>
          </a:prstGeom>
          <a:solidFill>
            <a:schemeClr val="bg1"/>
          </a:solidFill>
          <a:ln w="12700" cap="flat" cmpd="sng" algn="ctr">
            <a:solidFill>
              <a:srgbClr val="FFFFFF"/>
            </a:solidFill>
            <a:prstDash val="solid"/>
            <a:round/>
            <a:headEnd type="none" w="med" len="med"/>
            <a:tailEnd type="arrow" w="med" len="med"/>
          </a:ln>
          <a:effectLst>
            <a:outerShdw blurRad="50800" dist="38100" dir="2700000">
              <a:srgbClr val="000000">
                <a:alpha val="43000"/>
              </a:srgbClr>
            </a:outerShdw>
          </a:effectLst>
        </p:spPr>
      </p:cxnSp>
      <p:cxnSp>
        <p:nvCxnSpPr>
          <p:cNvPr id="8" name="Straight Arrow Connector 7"/>
          <p:cNvCxnSpPr/>
          <p:nvPr/>
        </p:nvCxnSpPr>
        <p:spPr bwMode="auto">
          <a:xfrm rot="5400000">
            <a:off x="533398" y="3759200"/>
            <a:ext cx="2810937" cy="719668"/>
          </a:xfrm>
          <a:prstGeom prst="straightConnector1">
            <a:avLst/>
          </a:prstGeom>
          <a:solidFill>
            <a:schemeClr val="bg1"/>
          </a:solidFill>
          <a:ln w="12700" cap="flat" cmpd="sng" algn="ctr">
            <a:solidFill>
              <a:srgbClr val="FFFFFF"/>
            </a:solidFill>
            <a:prstDash val="solid"/>
            <a:round/>
            <a:headEnd type="none" w="med" len="med"/>
            <a:tailEnd type="arrow" w="med" len="med"/>
          </a:ln>
          <a:effectLst>
            <a:outerShdw blurRad="50800" dist="38100" dir="2700000">
              <a:srgbClr val="000000">
                <a:alpha val="43000"/>
              </a:srgbClr>
            </a:outerShdw>
          </a:effectLst>
        </p:spPr>
      </p:cxnSp>
      <p:cxnSp>
        <p:nvCxnSpPr>
          <p:cNvPr id="9" name="Straight Arrow Connector 8"/>
          <p:cNvCxnSpPr/>
          <p:nvPr/>
        </p:nvCxnSpPr>
        <p:spPr bwMode="auto">
          <a:xfrm rot="10800000" flipV="1">
            <a:off x="5969000" y="4339166"/>
            <a:ext cx="1130302" cy="575734"/>
          </a:xfrm>
          <a:prstGeom prst="straightConnector1">
            <a:avLst/>
          </a:prstGeom>
          <a:solidFill>
            <a:schemeClr val="bg1"/>
          </a:solidFill>
          <a:ln w="12700" cap="flat" cmpd="sng" algn="ctr">
            <a:solidFill>
              <a:srgbClr val="FFFFFF"/>
            </a:solidFill>
            <a:prstDash val="solid"/>
            <a:round/>
            <a:headEnd type="none" w="med" len="med"/>
            <a:tailEnd type="arrow" w="med" len="med"/>
          </a:ln>
          <a:effectLst>
            <a:outerShdw blurRad="50800" dist="38100" dir="2700000">
              <a:srgbClr val="000000">
                <a:alpha val="43000"/>
              </a:srgbClr>
            </a:outerShdw>
          </a:effectLst>
        </p:spPr>
      </p:cxnSp>
      <p:cxnSp>
        <p:nvCxnSpPr>
          <p:cNvPr id="10" name="Straight Arrow Connector 9"/>
          <p:cNvCxnSpPr/>
          <p:nvPr/>
        </p:nvCxnSpPr>
        <p:spPr bwMode="auto">
          <a:xfrm rot="10800000">
            <a:off x="5911851" y="3981451"/>
            <a:ext cx="1119719" cy="78317"/>
          </a:xfrm>
          <a:prstGeom prst="straightConnector1">
            <a:avLst/>
          </a:prstGeom>
          <a:solidFill>
            <a:schemeClr val="bg1"/>
          </a:solidFill>
          <a:ln w="12700" cap="flat" cmpd="sng" algn="ctr">
            <a:solidFill>
              <a:srgbClr val="FFFFFF"/>
            </a:solidFill>
            <a:prstDash val="solid"/>
            <a:round/>
            <a:headEnd type="none" w="med" len="med"/>
            <a:tailEnd type="arrow" w="med" len="med"/>
          </a:ln>
          <a:effectLst>
            <a:outerShdw blurRad="50800" dist="38100" dir="2700000">
              <a:srgbClr val="000000">
                <a:alpha val="43000"/>
              </a:srgbClr>
            </a:outerShdw>
          </a:effectLst>
        </p:spPr>
      </p:cxnSp>
      <p:cxnSp>
        <p:nvCxnSpPr>
          <p:cNvPr id="11" name="Straight Arrow Connector 10"/>
          <p:cNvCxnSpPr/>
          <p:nvPr/>
        </p:nvCxnSpPr>
        <p:spPr bwMode="auto">
          <a:xfrm rot="10800000">
            <a:off x="5765800" y="3060701"/>
            <a:ext cx="1358902" cy="694267"/>
          </a:xfrm>
          <a:prstGeom prst="straightConnector1">
            <a:avLst/>
          </a:prstGeom>
          <a:solidFill>
            <a:schemeClr val="bg1"/>
          </a:solidFill>
          <a:ln w="12700" cap="flat" cmpd="sng" algn="ctr">
            <a:solidFill>
              <a:srgbClr val="FFFFFF"/>
            </a:solidFill>
            <a:prstDash val="solid"/>
            <a:round/>
            <a:headEnd type="none" w="med" len="med"/>
            <a:tailEnd type="arrow" w="med" len="med"/>
          </a:ln>
          <a:effectLst>
            <a:outerShdw blurRad="50800" dist="38100" dir="2700000">
              <a:srgbClr val="000000">
                <a:alpha val="43000"/>
              </a:srgbClr>
            </a:outerShdw>
          </a:effectLst>
        </p:spPr>
      </p:cxnSp>
      <p:cxnSp>
        <p:nvCxnSpPr>
          <p:cNvPr id="12" name="Straight Arrow Connector 11"/>
          <p:cNvCxnSpPr/>
          <p:nvPr/>
        </p:nvCxnSpPr>
        <p:spPr bwMode="auto">
          <a:xfrm flipV="1">
            <a:off x="3179233" y="3060700"/>
            <a:ext cx="1246717" cy="829734"/>
          </a:xfrm>
          <a:prstGeom prst="straightConnector1">
            <a:avLst/>
          </a:prstGeom>
          <a:solidFill>
            <a:schemeClr val="bg1"/>
          </a:solidFill>
          <a:ln w="12700" cap="flat" cmpd="sng" algn="ctr">
            <a:solidFill>
              <a:srgbClr val="FFFFFF"/>
            </a:solidFill>
            <a:prstDash val="solid"/>
            <a:round/>
            <a:headEnd type="none" w="med" len="med"/>
            <a:tailEnd type="arrow" w="med" len="med"/>
          </a:ln>
          <a:effectLst>
            <a:outerShdw blurRad="50800" dist="38100" dir="2700000">
              <a:srgbClr val="000000">
                <a:alpha val="43000"/>
              </a:srgbClr>
            </a:outerShdw>
          </a:effectLst>
        </p:spPr>
      </p:cxnSp>
      <p:cxnSp>
        <p:nvCxnSpPr>
          <p:cNvPr id="13" name="Straight Arrow Connector 12"/>
          <p:cNvCxnSpPr/>
          <p:nvPr/>
        </p:nvCxnSpPr>
        <p:spPr bwMode="auto">
          <a:xfrm rot="16200000" flipH="1">
            <a:off x="6506635" y="2357968"/>
            <a:ext cx="1667932" cy="550331"/>
          </a:xfrm>
          <a:prstGeom prst="straightConnector1">
            <a:avLst/>
          </a:prstGeom>
          <a:solidFill>
            <a:schemeClr val="bg1"/>
          </a:solidFill>
          <a:ln w="12700" cap="flat" cmpd="sng" algn="ctr">
            <a:solidFill>
              <a:srgbClr val="FFFFFF"/>
            </a:solidFill>
            <a:prstDash val="solid"/>
            <a:round/>
            <a:headEnd type="none" w="med" len="med"/>
            <a:tailEnd type="arrow" w="med" len="med"/>
          </a:ln>
          <a:effectLst>
            <a:outerShdw blurRad="50800" dist="38100" dir="2700000">
              <a:srgbClr val="000000">
                <a:alpha val="43000"/>
              </a:srgbClr>
            </a:outerShdw>
          </a:effectLst>
        </p:spPr>
      </p:cxnSp>
      <p:cxnSp>
        <p:nvCxnSpPr>
          <p:cNvPr id="14" name="Straight Arrow Connector 13"/>
          <p:cNvCxnSpPr/>
          <p:nvPr/>
        </p:nvCxnSpPr>
        <p:spPr bwMode="auto">
          <a:xfrm rot="16200000" flipH="1">
            <a:off x="2167463" y="3149599"/>
            <a:ext cx="855133" cy="50800"/>
          </a:xfrm>
          <a:prstGeom prst="straightConnector1">
            <a:avLst/>
          </a:prstGeom>
          <a:solidFill>
            <a:schemeClr val="bg1"/>
          </a:solidFill>
          <a:ln w="12700" cap="flat" cmpd="sng" algn="ctr">
            <a:solidFill>
              <a:srgbClr val="FFFFFF"/>
            </a:solidFill>
            <a:prstDash val="solid"/>
            <a:round/>
            <a:headEnd type="none" w="med" len="med"/>
            <a:tailEnd type="arrow" w="med" len="med"/>
          </a:ln>
          <a:effectLst>
            <a:outerShdw blurRad="50800" dist="38100" dir="2700000">
              <a:srgbClr val="000000">
                <a:alpha val="43000"/>
              </a:srgbClr>
            </a:outerShdw>
          </a:effectLst>
        </p:spPr>
      </p:cxnSp>
      <p:cxnSp>
        <p:nvCxnSpPr>
          <p:cNvPr id="15" name="Straight Arrow Connector 14"/>
          <p:cNvCxnSpPr/>
          <p:nvPr/>
        </p:nvCxnSpPr>
        <p:spPr bwMode="auto">
          <a:xfrm rot="5400000">
            <a:off x="1680638" y="2688168"/>
            <a:ext cx="448730" cy="330201"/>
          </a:xfrm>
          <a:prstGeom prst="straightConnector1">
            <a:avLst/>
          </a:prstGeom>
          <a:solidFill>
            <a:schemeClr val="bg1"/>
          </a:solidFill>
          <a:ln w="12700" cap="flat" cmpd="sng" algn="ctr">
            <a:solidFill>
              <a:srgbClr val="FFFFFF"/>
            </a:solidFill>
            <a:prstDash val="solid"/>
            <a:round/>
            <a:headEnd type="none" w="med" len="med"/>
            <a:tailEnd type="arrow" w="med" len="med"/>
          </a:ln>
          <a:effectLst>
            <a:outerShdw blurRad="50800" dist="38100" dir="2700000">
              <a:srgbClr val="000000">
                <a:alpha val="43000"/>
              </a:srgbClr>
            </a:outerShdw>
          </a:effectLst>
        </p:spPr>
      </p:cxnSp>
      <p:cxnSp>
        <p:nvCxnSpPr>
          <p:cNvPr id="16" name="Straight Arrow Connector 15"/>
          <p:cNvCxnSpPr/>
          <p:nvPr/>
        </p:nvCxnSpPr>
        <p:spPr bwMode="auto">
          <a:xfrm rot="5400000">
            <a:off x="6147860" y="4583641"/>
            <a:ext cx="1136651" cy="1087970"/>
          </a:xfrm>
          <a:prstGeom prst="straightConnector1">
            <a:avLst/>
          </a:prstGeom>
          <a:solidFill>
            <a:schemeClr val="bg1"/>
          </a:solidFill>
          <a:ln w="12700" cap="flat" cmpd="sng" algn="ctr">
            <a:solidFill>
              <a:srgbClr val="FFFFFF"/>
            </a:solidFill>
            <a:prstDash val="solid"/>
            <a:round/>
            <a:headEnd type="none" w="med" len="med"/>
            <a:tailEnd type="arrow" w="med" len="med"/>
          </a:ln>
          <a:effectLst>
            <a:outerShdw blurRad="50800" dist="38100" dir="2700000">
              <a:srgbClr val="000000">
                <a:alpha val="43000"/>
              </a:srgbClr>
            </a:outerShdw>
          </a:effectLst>
        </p:spPr>
      </p:cxnSp>
      <p:sp>
        <p:nvSpPr>
          <p:cNvPr id="17" name="Rounded Rectangle 16"/>
          <p:cNvSpPr/>
          <p:nvPr/>
        </p:nvSpPr>
        <p:spPr bwMode="auto">
          <a:xfrm>
            <a:off x="4053971" y="5512488"/>
            <a:ext cx="2077039" cy="783193"/>
          </a:xfrm>
          <a:prstGeom prst="roundRect">
            <a:avLst/>
          </a:prstGeom>
          <a:solidFill>
            <a:srgbClr val="000090"/>
          </a:solidFill>
          <a:ln w="12700" cap="flat" cmpd="sng" algn="ctr">
            <a:solidFill>
              <a:srgbClr val="FFFFFF"/>
            </a:solidFill>
            <a:prstDash val="solid"/>
            <a:round/>
            <a:headEnd type="none" w="med" len="med"/>
            <a:tailEnd type="none" w="med" len="med"/>
          </a:ln>
          <a:effectLst>
            <a:outerShdw blurRad="50800" dist="38100" dir="2700000">
              <a:srgbClr val="000000">
                <a:alpha val="43000"/>
              </a:srgbClr>
            </a:outerShdw>
          </a:effectLst>
        </p:spPr>
        <p:txBody>
          <a:bodyPr vert="horz" wrap="none" lIns="91440" tIns="45720" rIns="91440" bIns="45720" numCol="1" rtlCol="0" anchor="ctr" anchorCtr="1" compatLnSpc="1">
            <a:prstTxWarp prst="textNoShape">
              <a:avLst/>
            </a:prstTxWarp>
            <a:spAutoFit/>
          </a:bodyPr>
          <a:lstStyle/>
          <a:p>
            <a:pPr algn="ctr">
              <a:lnSpc>
                <a:spcPct val="100000"/>
              </a:lnSpc>
              <a:spcBef>
                <a:spcPts val="0"/>
              </a:spcBef>
            </a:pPr>
            <a:r>
              <a:rPr lang="en-US" dirty="0" smtClean="0">
                <a:solidFill>
                  <a:srgbClr val="FFFFFF"/>
                </a:solidFill>
                <a:latin typeface="Times New Roman"/>
                <a:cs typeface="Times New Roman"/>
              </a:rPr>
              <a:t>Total gamma rays</a:t>
            </a:r>
          </a:p>
          <a:p>
            <a:pPr algn="ctr">
              <a:lnSpc>
                <a:spcPct val="100000"/>
              </a:lnSpc>
              <a:spcBef>
                <a:spcPts val="0"/>
              </a:spcBef>
            </a:pPr>
            <a:r>
              <a:rPr lang="en-US" dirty="0" smtClean="0">
                <a:solidFill>
                  <a:srgbClr val="FFFFFF"/>
                </a:solidFill>
                <a:latin typeface="Times New Roman"/>
                <a:cs typeface="Times New Roman"/>
              </a:rPr>
              <a:t>1.6%</a:t>
            </a:r>
            <a:endParaRPr lang="en-US" dirty="0">
              <a:solidFill>
                <a:srgbClr val="FFFFFF"/>
              </a:solidFill>
              <a:latin typeface="Times New Roman"/>
              <a:cs typeface="Times New Roman"/>
            </a:endParaRPr>
          </a:p>
        </p:txBody>
      </p:sp>
      <p:sp>
        <p:nvSpPr>
          <p:cNvPr id="18" name="Rounded Rectangle 17"/>
          <p:cNvSpPr/>
          <p:nvPr/>
        </p:nvSpPr>
        <p:spPr bwMode="auto">
          <a:xfrm>
            <a:off x="782519" y="5579014"/>
            <a:ext cx="1345977" cy="646986"/>
          </a:xfrm>
          <a:prstGeom prst="roundRect">
            <a:avLst/>
          </a:prstGeom>
          <a:solidFill>
            <a:srgbClr val="000090"/>
          </a:solidFill>
          <a:ln w="12700" cap="flat" cmpd="sng" algn="ctr">
            <a:solidFill>
              <a:srgbClr val="FFFFFF"/>
            </a:solidFill>
            <a:prstDash val="solid"/>
            <a:round/>
            <a:headEnd type="none" w="med" len="med"/>
            <a:tailEnd type="none" w="med" len="med"/>
          </a:ln>
          <a:effectLst>
            <a:outerShdw blurRad="50800" dist="38100" dir="2700000">
              <a:srgbClr val="000000">
                <a:alpha val="43000"/>
              </a:srgbClr>
            </a:outerShdw>
          </a:effectLst>
        </p:spPr>
        <p:txBody>
          <a:bodyPr vert="horz" wrap="none" lIns="91440" tIns="45720" rIns="91440" bIns="45720" numCol="1" rtlCol="0" anchor="ctr" anchorCtr="1" compatLnSpc="1">
            <a:prstTxWarp prst="textNoShape">
              <a:avLst/>
            </a:prstTxWarp>
            <a:spAutoFit/>
          </a:bodyPr>
          <a:lstStyle/>
          <a:p>
            <a:pPr algn="ctr">
              <a:lnSpc>
                <a:spcPct val="100000"/>
              </a:lnSpc>
              <a:spcBef>
                <a:spcPts val="0"/>
              </a:spcBef>
            </a:pPr>
            <a:r>
              <a:rPr lang="en-US" sz="1600" dirty="0" smtClean="0">
                <a:solidFill>
                  <a:srgbClr val="FFFFFF"/>
                </a:solidFill>
                <a:latin typeface="Times New Roman"/>
                <a:cs typeface="Times New Roman"/>
              </a:rPr>
              <a:t>Neutral </a:t>
            </a:r>
            <a:r>
              <a:rPr lang="en-US" sz="1600" dirty="0" err="1" smtClean="0">
                <a:solidFill>
                  <a:srgbClr val="FFFFFF"/>
                </a:solidFill>
                <a:latin typeface="Times New Roman"/>
                <a:cs typeface="Times New Roman"/>
              </a:rPr>
              <a:t>pions</a:t>
            </a:r>
            <a:endParaRPr lang="en-US" sz="1600" dirty="0" smtClean="0">
              <a:solidFill>
                <a:srgbClr val="FFFFFF"/>
              </a:solidFill>
              <a:latin typeface="Times New Roman"/>
              <a:cs typeface="Times New Roman"/>
            </a:endParaRPr>
          </a:p>
          <a:p>
            <a:pPr algn="ctr">
              <a:lnSpc>
                <a:spcPct val="100000"/>
              </a:lnSpc>
              <a:spcBef>
                <a:spcPts val="0"/>
              </a:spcBef>
            </a:pPr>
            <a:r>
              <a:rPr lang="en-US" sz="1600" dirty="0" smtClean="0">
                <a:solidFill>
                  <a:srgbClr val="FFFFFF"/>
                </a:solidFill>
                <a:latin typeface="Times New Roman"/>
                <a:cs typeface="Times New Roman"/>
              </a:rPr>
              <a:t>0.85%</a:t>
            </a:r>
            <a:endParaRPr lang="en-US" sz="1600" dirty="0">
              <a:solidFill>
                <a:srgbClr val="FFFFFF"/>
              </a:solidFill>
              <a:latin typeface="Times New Roman"/>
              <a:cs typeface="Times New Roman"/>
            </a:endParaRPr>
          </a:p>
        </p:txBody>
      </p:sp>
      <p:sp>
        <p:nvSpPr>
          <p:cNvPr id="19" name="Rounded Rectangle 18"/>
          <p:cNvSpPr/>
          <p:nvPr/>
        </p:nvSpPr>
        <p:spPr bwMode="auto">
          <a:xfrm>
            <a:off x="4468201" y="2738940"/>
            <a:ext cx="1257048" cy="646986"/>
          </a:xfrm>
          <a:prstGeom prst="roundRect">
            <a:avLst/>
          </a:prstGeom>
          <a:solidFill>
            <a:srgbClr val="000090"/>
          </a:solidFill>
          <a:ln w="12700" cap="flat" cmpd="sng" algn="ctr">
            <a:solidFill>
              <a:srgbClr val="FFFFFF"/>
            </a:solidFill>
            <a:prstDash val="solid"/>
            <a:round/>
            <a:headEnd type="none" w="med" len="med"/>
            <a:tailEnd type="none" w="med" len="med"/>
          </a:ln>
          <a:effectLst>
            <a:outerShdw blurRad="50800" dist="38100" dir="2700000">
              <a:srgbClr val="000000">
                <a:alpha val="43000"/>
              </a:srgbClr>
            </a:outerShdw>
          </a:effectLst>
        </p:spPr>
        <p:txBody>
          <a:bodyPr vert="horz" wrap="none" lIns="91440" tIns="45720" rIns="91440" bIns="45720" numCol="1" rtlCol="0" anchor="ctr" anchorCtr="1" compatLnSpc="1">
            <a:prstTxWarp prst="textNoShape">
              <a:avLst/>
            </a:prstTxWarp>
            <a:spAutoFit/>
          </a:bodyPr>
          <a:lstStyle/>
          <a:p>
            <a:pPr algn="ctr">
              <a:lnSpc>
                <a:spcPct val="100000"/>
              </a:lnSpc>
              <a:spcBef>
                <a:spcPts val="0"/>
              </a:spcBef>
            </a:pPr>
            <a:r>
              <a:rPr lang="en-US" sz="1600" dirty="0" smtClean="0">
                <a:solidFill>
                  <a:srgbClr val="FFFFFF"/>
                </a:solidFill>
                <a:latin typeface="Times New Roman"/>
                <a:cs typeface="Times New Roman"/>
              </a:rPr>
              <a:t>Synchrotron</a:t>
            </a:r>
          </a:p>
          <a:p>
            <a:pPr algn="ctr">
              <a:lnSpc>
                <a:spcPct val="100000"/>
              </a:lnSpc>
              <a:spcBef>
                <a:spcPts val="0"/>
              </a:spcBef>
            </a:pPr>
            <a:r>
              <a:rPr lang="en-US" sz="1600" dirty="0" smtClean="0">
                <a:solidFill>
                  <a:srgbClr val="FFFFFF"/>
                </a:solidFill>
                <a:latin typeface="Times New Roman"/>
                <a:cs typeface="Times New Roman"/>
              </a:rPr>
              <a:t>0.35%</a:t>
            </a:r>
            <a:endParaRPr lang="en-US" sz="1600" dirty="0">
              <a:solidFill>
                <a:srgbClr val="FFFFFF"/>
              </a:solidFill>
              <a:latin typeface="Times New Roman"/>
              <a:cs typeface="Times New Roman"/>
            </a:endParaRPr>
          </a:p>
        </p:txBody>
      </p:sp>
      <p:sp>
        <p:nvSpPr>
          <p:cNvPr id="20" name="Rounded Rectangle 19"/>
          <p:cNvSpPr/>
          <p:nvPr/>
        </p:nvSpPr>
        <p:spPr bwMode="auto">
          <a:xfrm>
            <a:off x="4323735" y="3661811"/>
            <a:ext cx="1541408" cy="646986"/>
          </a:xfrm>
          <a:prstGeom prst="roundRect">
            <a:avLst/>
          </a:prstGeom>
          <a:solidFill>
            <a:srgbClr val="000090"/>
          </a:solidFill>
          <a:ln w="12700" cap="flat" cmpd="sng" algn="ctr">
            <a:solidFill>
              <a:srgbClr val="FFFFFF"/>
            </a:solidFill>
            <a:prstDash val="solid"/>
            <a:round/>
            <a:headEnd type="none" w="med" len="med"/>
            <a:tailEnd type="none" w="med" len="med"/>
          </a:ln>
          <a:effectLst>
            <a:outerShdw blurRad="50800" dist="38100" dir="2700000">
              <a:srgbClr val="000000">
                <a:alpha val="43000"/>
              </a:srgbClr>
            </a:outerShdw>
          </a:effectLst>
        </p:spPr>
        <p:txBody>
          <a:bodyPr vert="horz" wrap="none" lIns="91440" tIns="45720" rIns="91440" bIns="45720" numCol="1" rtlCol="0" anchor="ctr" anchorCtr="1" compatLnSpc="1">
            <a:prstTxWarp prst="textNoShape">
              <a:avLst/>
            </a:prstTxWarp>
            <a:spAutoFit/>
          </a:bodyPr>
          <a:lstStyle/>
          <a:p>
            <a:pPr algn="ctr">
              <a:lnSpc>
                <a:spcPct val="100000"/>
              </a:lnSpc>
              <a:spcBef>
                <a:spcPts val="0"/>
              </a:spcBef>
            </a:pPr>
            <a:r>
              <a:rPr lang="en-US" sz="1600" dirty="0" err="1" smtClean="0">
                <a:solidFill>
                  <a:srgbClr val="FFFFFF"/>
                </a:solidFill>
                <a:latin typeface="Times New Roman"/>
                <a:cs typeface="Times New Roman"/>
              </a:rPr>
              <a:t>Bremsstrahlung</a:t>
            </a:r>
            <a:endParaRPr lang="en-US" sz="1600" dirty="0" smtClean="0">
              <a:solidFill>
                <a:srgbClr val="FFFFFF"/>
              </a:solidFill>
              <a:latin typeface="Times New Roman"/>
              <a:cs typeface="Times New Roman"/>
            </a:endParaRPr>
          </a:p>
          <a:p>
            <a:pPr algn="ctr">
              <a:lnSpc>
                <a:spcPct val="100000"/>
              </a:lnSpc>
              <a:spcBef>
                <a:spcPts val="0"/>
              </a:spcBef>
            </a:pPr>
            <a:r>
              <a:rPr lang="en-US" sz="1600" dirty="0" smtClean="0">
                <a:solidFill>
                  <a:srgbClr val="FFFFFF"/>
                </a:solidFill>
                <a:latin typeface="Times New Roman"/>
                <a:cs typeface="Times New Roman"/>
              </a:rPr>
              <a:t>0.15%</a:t>
            </a:r>
            <a:endParaRPr lang="en-US" sz="1600" dirty="0">
              <a:solidFill>
                <a:srgbClr val="FFFFFF"/>
              </a:solidFill>
              <a:latin typeface="Times New Roman"/>
              <a:cs typeface="Times New Roman"/>
            </a:endParaRPr>
          </a:p>
        </p:txBody>
      </p:sp>
      <p:sp>
        <p:nvSpPr>
          <p:cNvPr id="21" name="Rounded Rectangle 20"/>
          <p:cNvSpPr/>
          <p:nvPr/>
        </p:nvSpPr>
        <p:spPr bwMode="auto">
          <a:xfrm>
            <a:off x="4263072" y="4584684"/>
            <a:ext cx="1665660" cy="646986"/>
          </a:xfrm>
          <a:prstGeom prst="roundRect">
            <a:avLst/>
          </a:prstGeom>
          <a:solidFill>
            <a:srgbClr val="000090"/>
          </a:solidFill>
          <a:ln w="12700" cap="flat" cmpd="sng" algn="ctr">
            <a:solidFill>
              <a:srgbClr val="FFFFFF"/>
            </a:solidFill>
            <a:prstDash val="solid"/>
            <a:round/>
            <a:headEnd type="none" w="med" len="med"/>
            <a:tailEnd type="none" w="med" len="med"/>
          </a:ln>
          <a:effectLst>
            <a:outerShdw blurRad="50800" dist="38100" dir="2700000">
              <a:srgbClr val="000000">
                <a:alpha val="43000"/>
              </a:srgbClr>
            </a:outerShdw>
          </a:effectLst>
        </p:spPr>
        <p:txBody>
          <a:bodyPr vert="horz" wrap="none" lIns="91440" tIns="45720" rIns="91440" bIns="45720" numCol="1" rtlCol="0" anchor="ctr" anchorCtr="1" compatLnSpc="1">
            <a:prstTxWarp prst="textNoShape">
              <a:avLst/>
            </a:prstTxWarp>
            <a:spAutoFit/>
          </a:bodyPr>
          <a:lstStyle/>
          <a:p>
            <a:pPr algn="ctr">
              <a:lnSpc>
                <a:spcPct val="100000"/>
              </a:lnSpc>
              <a:spcBef>
                <a:spcPts val="0"/>
              </a:spcBef>
            </a:pPr>
            <a:r>
              <a:rPr lang="en-US" sz="1600" dirty="0" smtClean="0">
                <a:solidFill>
                  <a:srgbClr val="FFFFFF"/>
                </a:solidFill>
                <a:latin typeface="Times New Roman"/>
                <a:cs typeface="Times New Roman"/>
              </a:rPr>
              <a:t>Inverse Compton</a:t>
            </a:r>
          </a:p>
          <a:p>
            <a:pPr algn="ctr">
              <a:lnSpc>
                <a:spcPct val="100000"/>
              </a:lnSpc>
              <a:spcBef>
                <a:spcPts val="0"/>
              </a:spcBef>
            </a:pPr>
            <a:r>
              <a:rPr lang="en-US" sz="1600" dirty="0" smtClean="0">
                <a:solidFill>
                  <a:srgbClr val="FFFFFF"/>
                </a:solidFill>
                <a:latin typeface="Times New Roman"/>
                <a:cs typeface="Times New Roman"/>
              </a:rPr>
              <a:t>0.58%</a:t>
            </a:r>
            <a:endParaRPr lang="en-US" sz="1600" dirty="0">
              <a:solidFill>
                <a:srgbClr val="FFFFFF"/>
              </a:solidFill>
              <a:latin typeface="Times New Roman"/>
              <a:cs typeface="Times New Roman"/>
            </a:endParaRPr>
          </a:p>
        </p:txBody>
      </p:sp>
      <p:sp>
        <p:nvSpPr>
          <p:cNvPr id="22" name="Oval 21"/>
          <p:cNvSpPr/>
          <p:nvPr/>
        </p:nvSpPr>
        <p:spPr bwMode="auto">
          <a:xfrm>
            <a:off x="7099312" y="3492480"/>
            <a:ext cx="1301082" cy="1168539"/>
          </a:xfrm>
          <a:prstGeom prst="ellipse">
            <a:avLst/>
          </a:prstGeom>
          <a:solidFill>
            <a:srgbClr val="000090"/>
          </a:solidFill>
          <a:ln w="12700" cap="flat" cmpd="sng" algn="ctr">
            <a:solidFill>
              <a:srgbClr val="FFFFFF"/>
            </a:solidFill>
            <a:prstDash val="solid"/>
            <a:round/>
            <a:headEnd type="none" w="med" len="med"/>
            <a:tailEnd type="none" w="med" len="med"/>
          </a:ln>
          <a:effectLst>
            <a:outerShdw blurRad="50800" dist="38100" dir="2700000">
              <a:srgbClr val="000000">
                <a:alpha val="43000"/>
              </a:srgbClr>
            </a:outerShdw>
          </a:effectLst>
        </p:spPr>
        <p:txBody>
          <a:bodyPr vert="horz" wrap="none" lIns="91440" tIns="45720" rIns="91440" bIns="45720" numCol="1" rtlCol="0" anchor="t" anchorCtr="0" compatLnSpc="1">
            <a:prstTxWarp prst="textNoShape">
              <a:avLst/>
            </a:prstTxWarp>
            <a:spAutoFit/>
          </a:bodyPr>
          <a:lstStyle/>
          <a:p>
            <a:pPr algn="ctr">
              <a:lnSpc>
                <a:spcPct val="100000"/>
              </a:lnSpc>
              <a:spcBef>
                <a:spcPts val="0"/>
              </a:spcBef>
            </a:pPr>
            <a:r>
              <a:rPr lang="en-US" sz="1600" dirty="0" smtClean="0">
                <a:solidFill>
                  <a:srgbClr val="FFFFFF"/>
                </a:solidFill>
                <a:latin typeface="Times New Roman"/>
                <a:cs typeface="Times New Roman"/>
              </a:rPr>
              <a:t>Primary</a:t>
            </a:r>
          </a:p>
          <a:p>
            <a:pPr algn="ctr">
              <a:lnSpc>
                <a:spcPct val="100000"/>
              </a:lnSpc>
              <a:spcBef>
                <a:spcPts val="0"/>
              </a:spcBef>
            </a:pPr>
            <a:r>
              <a:rPr lang="en-US" sz="1600" dirty="0" smtClean="0">
                <a:solidFill>
                  <a:srgbClr val="FFFFFF"/>
                </a:solidFill>
                <a:latin typeface="Times New Roman"/>
                <a:cs typeface="Times New Roman"/>
              </a:rPr>
              <a:t>electrons</a:t>
            </a:r>
          </a:p>
          <a:p>
            <a:pPr algn="ctr">
              <a:lnSpc>
                <a:spcPct val="100000"/>
              </a:lnSpc>
              <a:spcBef>
                <a:spcPts val="0"/>
              </a:spcBef>
            </a:pPr>
            <a:r>
              <a:rPr lang="en-US" sz="1600" dirty="0" smtClean="0">
                <a:solidFill>
                  <a:srgbClr val="FFFFFF"/>
                </a:solidFill>
                <a:latin typeface="Times New Roman"/>
                <a:cs typeface="Times New Roman"/>
              </a:rPr>
              <a:t>1.41%</a:t>
            </a:r>
            <a:endParaRPr lang="en-US" sz="1600" dirty="0">
              <a:solidFill>
                <a:srgbClr val="FFFFFF"/>
              </a:solidFill>
              <a:latin typeface="Times New Roman"/>
              <a:cs typeface="Times New Roman"/>
            </a:endParaRPr>
          </a:p>
        </p:txBody>
      </p:sp>
      <p:sp>
        <p:nvSpPr>
          <p:cNvPr id="23" name="Oval 22"/>
          <p:cNvSpPr/>
          <p:nvPr/>
        </p:nvSpPr>
        <p:spPr bwMode="auto">
          <a:xfrm>
            <a:off x="1564927" y="1849954"/>
            <a:ext cx="2286980" cy="822305"/>
          </a:xfrm>
          <a:prstGeom prst="ellipse">
            <a:avLst/>
          </a:prstGeom>
          <a:solidFill>
            <a:srgbClr val="000090"/>
          </a:solidFill>
          <a:ln w="12700" cap="flat" cmpd="sng" algn="ctr">
            <a:solidFill>
              <a:srgbClr val="FFFFFF"/>
            </a:solidFill>
            <a:prstDash val="solid"/>
            <a:round/>
            <a:headEnd type="none" w="med" len="med"/>
            <a:tailEnd type="none" w="med" len="med"/>
          </a:ln>
          <a:effectLst>
            <a:outerShdw blurRad="50800" dist="38100" dir="2700000">
              <a:srgbClr val="000000">
                <a:alpha val="43000"/>
              </a:srgbClr>
            </a:outerShdw>
          </a:effectLst>
        </p:spPr>
        <p:txBody>
          <a:bodyPr vert="horz" wrap="none" lIns="91440" tIns="45720" rIns="91440" bIns="45720" numCol="1" rtlCol="0" anchor="t" anchorCtr="0" compatLnSpc="1">
            <a:prstTxWarp prst="textNoShape">
              <a:avLst/>
            </a:prstTxWarp>
            <a:spAutoFit/>
          </a:bodyPr>
          <a:lstStyle/>
          <a:p>
            <a:pPr algn="ctr">
              <a:lnSpc>
                <a:spcPct val="100000"/>
              </a:lnSpc>
              <a:spcBef>
                <a:spcPts val="0"/>
              </a:spcBef>
            </a:pPr>
            <a:r>
              <a:rPr lang="en-US" sz="1600" dirty="0" smtClean="0">
                <a:solidFill>
                  <a:srgbClr val="FFFFFF"/>
                </a:solidFill>
                <a:latin typeface="Times New Roman"/>
                <a:cs typeface="Times New Roman"/>
              </a:rPr>
              <a:t>Primary nucleons</a:t>
            </a:r>
          </a:p>
          <a:p>
            <a:pPr algn="ctr">
              <a:lnSpc>
                <a:spcPct val="100000"/>
              </a:lnSpc>
              <a:spcBef>
                <a:spcPts val="0"/>
              </a:spcBef>
            </a:pPr>
            <a:r>
              <a:rPr lang="en-US" sz="1600" dirty="0" smtClean="0">
                <a:solidFill>
                  <a:srgbClr val="FFFFFF"/>
                </a:solidFill>
                <a:latin typeface="Times New Roman"/>
                <a:cs typeface="Times New Roman"/>
              </a:rPr>
              <a:t>98.6%</a:t>
            </a:r>
            <a:endParaRPr lang="en-US" sz="1600" dirty="0">
              <a:solidFill>
                <a:srgbClr val="FFFFFF"/>
              </a:solidFill>
              <a:latin typeface="Times New Roman"/>
              <a:cs typeface="Times New Roman"/>
            </a:endParaRPr>
          </a:p>
        </p:txBody>
      </p:sp>
      <p:sp>
        <p:nvSpPr>
          <p:cNvPr id="24" name="Oval 23"/>
          <p:cNvSpPr/>
          <p:nvPr/>
        </p:nvSpPr>
        <p:spPr bwMode="auto">
          <a:xfrm>
            <a:off x="5356577" y="931845"/>
            <a:ext cx="2052762" cy="908864"/>
          </a:xfrm>
          <a:prstGeom prst="ellipse">
            <a:avLst/>
          </a:prstGeom>
          <a:solidFill>
            <a:srgbClr val="000090"/>
          </a:solidFill>
          <a:ln w="12700" cap="flat" cmpd="sng" algn="ctr">
            <a:solidFill>
              <a:srgbClr val="FFFFFF"/>
            </a:solidFill>
            <a:prstDash val="solid"/>
            <a:round/>
            <a:headEnd type="none" w="med" len="med"/>
            <a:tailEnd type="none" w="med" len="med"/>
          </a:ln>
          <a:effectLst>
            <a:outerShdw blurRad="50800" dist="38100" dir="2700000">
              <a:srgbClr val="000000">
                <a:alpha val="43000"/>
              </a:srgbClr>
            </a:outerShdw>
          </a:effectLst>
        </p:spPr>
        <p:txBody>
          <a:bodyPr vert="horz" wrap="none" lIns="91440" tIns="45720" rIns="91440" bIns="45720" numCol="1" rtlCol="0" anchor="t" anchorCtr="0" compatLnSpc="1">
            <a:prstTxWarp prst="textNoShape">
              <a:avLst/>
            </a:prstTxWarp>
            <a:spAutoFit/>
          </a:bodyPr>
          <a:lstStyle/>
          <a:p>
            <a:pPr algn="ctr">
              <a:lnSpc>
                <a:spcPct val="100000"/>
              </a:lnSpc>
              <a:spcBef>
                <a:spcPts val="0"/>
              </a:spcBef>
            </a:pPr>
            <a:r>
              <a:rPr lang="en-US" dirty="0" smtClean="0">
                <a:solidFill>
                  <a:srgbClr val="FFFFFF"/>
                </a:solidFill>
                <a:latin typeface="Times New Roman"/>
                <a:cs typeface="Times New Roman"/>
              </a:rPr>
              <a:t>Cosmic rays</a:t>
            </a:r>
          </a:p>
          <a:p>
            <a:pPr algn="ctr">
              <a:lnSpc>
                <a:spcPct val="100000"/>
              </a:lnSpc>
              <a:spcBef>
                <a:spcPts val="0"/>
              </a:spcBef>
            </a:pPr>
            <a:r>
              <a:rPr lang="en-US" sz="1600" dirty="0" smtClean="0">
                <a:solidFill>
                  <a:srgbClr val="FFFFFF"/>
                </a:solidFill>
                <a:latin typeface="Times New Roman"/>
                <a:cs typeface="Times New Roman"/>
              </a:rPr>
              <a:t>7.90×10</a:t>
            </a:r>
            <a:r>
              <a:rPr lang="en-US" sz="1600" baseline="30000" dirty="0" smtClean="0">
                <a:solidFill>
                  <a:srgbClr val="FFFFFF"/>
                </a:solidFill>
                <a:latin typeface="Times New Roman"/>
                <a:cs typeface="Times New Roman"/>
              </a:rPr>
              <a:t>40</a:t>
            </a:r>
            <a:r>
              <a:rPr lang="en-US" sz="1600" dirty="0" smtClean="0">
                <a:solidFill>
                  <a:srgbClr val="FFFFFF"/>
                </a:solidFill>
                <a:latin typeface="Times New Roman"/>
                <a:cs typeface="Times New Roman"/>
              </a:rPr>
              <a:t> erg/</a:t>
            </a:r>
            <a:r>
              <a:rPr lang="en-US" sz="1600" dirty="0" err="1" smtClean="0">
                <a:solidFill>
                  <a:srgbClr val="FFFFFF"/>
                </a:solidFill>
                <a:latin typeface="Times New Roman"/>
                <a:cs typeface="Times New Roman"/>
              </a:rPr>
              <a:t>s</a:t>
            </a:r>
            <a:endParaRPr lang="en-US" sz="1600" dirty="0">
              <a:solidFill>
                <a:srgbClr val="FFFFFF"/>
              </a:solidFill>
              <a:latin typeface="Times New Roman"/>
              <a:cs typeface="Times New Roman"/>
            </a:endParaRPr>
          </a:p>
        </p:txBody>
      </p:sp>
      <p:sp>
        <p:nvSpPr>
          <p:cNvPr id="25" name="Oval 24"/>
          <p:cNvSpPr/>
          <p:nvPr/>
        </p:nvSpPr>
        <p:spPr bwMode="auto">
          <a:xfrm>
            <a:off x="2037773" y="3657600"/>
            <a:ext cx="1217792" cy="1384935"/>
          </a:xfrm>
          <a:prstGeom prst="ellipse">
            <a:avLst/>
          </a:prstGeom>
          <a:solidFill>
            <a:srgbClr val="000090"/>
          </a:solidFill>
          <a:ln w="12700" cap="flat" cmpd="sng" algn="ctr">
            <a:solidFill>
              <a:srgbClr val="FFFFFF"/>
            </a:solidFill>
            <a:prstDash val="solid"/>
            <a:round/>
            <a:headEnd type="none" w="med" len="med"/>
            <a:tailEnd type="none" w="med" len="med"/>
          </a:ln>
          <a:effectLst>
            <a:outerShdw blurRad="50800" dist="38100" dir="2700000">
              <a:srgbClr val="000000">
                <a:alpha val="43000"/>
              </a:srgbClr>
            </a:outerShdw>
          </a:effectLst>
        </p:spPr>
        <p:txBody>
          <a:bodyPr vert="horz" wrap="none" lIns="0" tIns="0" rIns="0" bIns="0" numCol="1" rtlCol="0" anchor="t" anchorCtr="0" compatLnSpc="1">
            <a:prstTxWarp prst="textNoShape">
              <a:avLst/>
            </a:prstTxWarp>
            <a:spAutoFit/>
          </a:bodyPr>
          <a:lstStyle/>
          <a:p>
            <a:pPr algn="ctr">
              <a:lnSpc>
                <a:spcPct val="100000"/>
              </a:lnSpc>
              <a:spcBef>
                <a:spcPts val="0"/>
              </a:spcBef>
            </a:pPr>
            <a:r>
              <a:rPr lang="en-US" sz="1600" dirty="0" smtClean="0">
                <a:solidFill>
                  <a:srgbClr val="FFFFFF"/>
                </a:solidFill>
                <a:latin typeface="Times New Roman"/>
                <a:cs typeface="Times New Roman"/>
              </a:rPr>
              <a:t>Secondary</a:t>
            </a:r>
          </a:p>
          <a:p>
            <a:pPr algn="ctr">
              <a:lnSpc>
                <a:spcPct val="100000"/>
              </a:lnSpc>
              <a:spcBef>
                <a:spcPts val="0"/>
              </a:spcBef>
            </a:pPr>
            <a:r>
              <a:rPr lang="en-US" sz="1600" dirty="0" smtClean="0">
                <a:solidFill>
                  <a:srgbClr val="FFFFFF"/>
                </a:solidFill>
                <a:latin typeface="Times New Roman"/>
                <a:cs typeface="Times New Roman"/>
              </a:rPr>
              <a:t>leptons</a:t>
            </a:r>
          </a:p>
          <a:p>
            <a:pPr algn="ctr">
              <a:lnSpc>
                <a:spcPct val="100000"/>
              </a:lnSpc>
              <a:spcBef>
                <a:spcPts val="0"/>
              </a:spcBef>
            </a:pPr>
            <a:r>
              <a:rPr lang="en-US" sz="1600" dirty="0" err="1" smtClean="0">
                <a:solidFill>
                  <a:srgbClr val="FFFFFF"/>
                </a:solidFill>
                <a:latin typeface="Times New Roman"/>
                <a:cs typeface="Times New Roman"/>
              </a:rPr>
              <a:t>e</a:t>
            </a:r>
            <a:r>
              <a:rPr lang="en-US" sz="1600" baseline="30000" dirty="0" smtClean="0">
                <a:solidFill>
                  <a:srgbClr val="FFFFFF"/>
                </a:solidFill>
                <a:latin typeface="Times New Roman"/>
                <a:cs typeface="Times New Roman"/>
              </a:rPr>
              <a:t>+</a:t>
            </a:r>
            <a:r>
              <a:rPr lang="en-US" sz="1600" dirty="0" smtClean="0">
                <a:solidFill>
                  <a:srgbClr val="FFFFFF"/>
                </a:solidFill>
                <a:latin typeface="Times New Roman"/>
                <a:cs typeface="Times New Roman"/>
              </a:rPr>
              <a:t>:</a:t>
            </a:r>
            <a:r>
              <a:rPr lang="en-US" sz="1600" baseline="30000" dirty="0" smtClean="0">
                <a:solidFill>
                  <a:srgbClr val="FFFFFF"/>
                </a:solidFill>
                <a:latin typeface="Times New Roman"/>
                <a:cs typeface="Times New Roman"/>
              </a:rPr>
              <a:t> </a:t>
            </a:r>
            <a:r>
              <a:rPr lang="en-US" sz="1600" dirty="0" smtClean="0">
                <a:solidFill>
                  <a:srgbClr val="FFFFFF"/>
                </a:solidFill>
                <a:latin typeface="Times New Roman"/>
                <a:cs typeface="Times New Roman"/>
              </a:rPr>
              <a:t>0.33%</a:t>
            </a:r>
          </a:p>
          <a:p>
            <a:pPr algn="ctr">
              <a:lnSpc>
                <a:spcPct val="100000"/>
              </a:lnSpc>
              <a:spcBef>
                <a:spcPts val="0"/>
              </a:spcBef>
            </a:pPr>
            <a:r>
              <a:rPr lang="en-US" sz="1600" dirty="0" smtClean="0">
                <a:solidFill>
                  <a:srgbClr val="FFFFFF"/>
                </a:solidFill>
                <a:latin typeface="Times New Roman"/>
                <a:cs typeface="Times New Roman"/>
              </a:rPr>
              <a:t> e</a:t>
            </a:r>
            <a:r>
              <a:rPr lang="en-US" sz="1600" baseline="30000" dirty="0" smtClean="0">
                <a:solidFill>
                  <a:srgbClr val="FFFFFF"/>
                </a:solidFill>
                <a:latin typeface="Times New Roman"/>
                <a:ea typeface="ＭＳ ゴシック"/>
                <a:cs typeface="Times New Roman"/>
              </a:rPr>
              <a:t>−</a:t>
            </a:r>
            <a:r>
              <a:rPr lang="en-US" sz="1600" dirty="0" smtClean="0">
                <a:solidFill>
                  <a:srgbClr val="FFFFFF"/>
                </a:solidFill>
                <a:latin typeface="Times New Roman"/>
                <a:ea typeface="ＭＳ ゴシック"/>
                <a:cs typeface="Times New Roman"/>
              </a:rPr>
              <a:t>: </a:t>
            </a:r>
            <a:r>
              <a:rPr lang="en-US" sz="1600" dirty="0" smtClean="0">
                <a:solidFill>
                  <a:srgbClr val="FFFFFF"/>
                </a:solidFill>
                <a:latin typeface="Times New Roman"/>
                <a:cs typeface="Times New Roman"/>
              </a:rPr>
              <a:t>0.10%</a:t>
            </a:r>
          </a:p>
        </p:txBody>
      </p:sp>
      <p:sp>
        <p:nvSpPr>
          <p:cNvPr id="26" name="Isosceles Triangle 25"/>
          <p:cNvSpPr>
            <a:spLocks noChangeAspect="1"/>
          </p:cNvSpPr>
          <p:nvPr/>
        </p:nvSpPr>
        <p:spPr bwMode="auto">
          <a:xfrm rot="10800000">
            <a:off x="768762" y="3106222"/>
            <a:ext cx="1348551" cy="1155519"/>
          </a:xfrm>
          <a:prstGeom prst="triangle">
            <a:avLst/>
          </a:prstGeom>
          <a:solidFill>
            <a:srgbClr val="000090"/>
          </a:solidFill>
          <a:ln w="12700" cap="flat" cmpd="sng" algn="ctr">
            <a:solidFill>
              <a:srgbClr val="FFFFFF"/>
            </a:solidFill>
            <a:prstDash val="solid"/>
            <a:round/>
            <a:headEnd type="none" w="med" len="med"/>
            <a:tailEnd type="none" w="med" len="med"/>
          </a:ln>
          <a:effectLst>
            <a:outerShdw blurRad="50800" dist="38100" dir="2700000">
              <a:srgbClr val="000000">
                <a:alpha val="43000"/>
              </a:srgbClr>
            </a:outerShdw>
          </a:effectLst>
        </p:spPr>
        <p:txBody>
          <a:bodyPr vert="horz" wrap="none" lIns="0" tIns="0" rIns="0" bIns="91440" numCol="1" rtlCol="0" anchor="ctr" anchorCtr="1" compatLnSpc="1">
            <a:prstTxWarp prst="textNoShape">
              <a:avLst/>
            </a:prstTxWarp>
            <a:noAutofit/>
            <a:scene3d>
              <a:camera prst="orthographicFront">
                <a:rot lat="0" lon="0" rev="10800000"/>
              </a:camera>
              <a:lightRig rig="threePt" dir="t"/>
            </a:scene3d>
          </a:bodyPr>
          <a:lstStyle/>
          <a:p>
            <a:pPr algn="ctr">
              <a:lnSpc>
                <a:spcPct val="100000"/>
              </a:lnSpc>
              <a:spcBef>
                <a:spcPts val="0"/>
              </a:spcBef>
            </a:pPr>
            <a:r>
              <a:rPr lang="en-US" sz="1600" dirty="0" smtClean="0">
                <a:solidFill>
                  <a:srgbClr val="FFFFFF"/>
                </a:solidFill>
                <a:latin typeface="Times New Roman"/>
                <a:cs typeface="Times New Roman"/>
              </a:rPr>
              <a:t>Ionization</a:t>
            </a:r>
          </a:p>
          <a:p>
            <a:pPr algn="ctr">
              <a:lnSpc>
                <a:spcPct val="100000"/>
              </a:lnSpc>
              <a:spcBef>
                <a:spcPts val="0"/>
              </a:spcBef>
            </a:pPr>
            <a:r>
              <a:rPr lang="en-US" sz="1600" dirty="0" smtClean="0">
                <a:solidFill>
                  <a:srgbClr val="FFFFFF"/>
                </a:solidFill>
                <a:latin typeface="Times New Roman"/>
                <a:cs typeface="Times New Roman"/>
              </a:rPr>
              <a:t>losses</a:t>
            </a:r>
          </a:p>
          <a:p>
            <a:pPr algn="ctr">
              <a:lnSpc>
                <a:spcPct val="100000"/>
              </a:lnSpc>
              <a:spcBef>
                <a:spcPts val="0"/>
              </a:spcBef>
            </a:pPr>
            <a:r>
              <a:rPr lang="en-US" sz="1600" dirty="0" smtClean="0">
                <a:solidFill>
                  <a:srgbClr val="FFFFFF"/>
                </a:solidFill>
                <a:latin typeface="Times New Roman"/>
                <a:cs typeface="Times New Roman"/>
              </a:rPr>
              <a:t>1%</a:t>
            </a:r>
          </a:p>
          <a:p>
            <a:pPr algn="ctr">
              <a:lnSpc>
                <a:spcPct val="100000"/>
              </a:lnSpc>
              <a:spcBef>
                <a:spcPts val="0"/>
              </a:spcBef>
            </a:pPr>
            <a:endParaRPr lang="en-US" sz="1600" dirty="0">
              <a:solidFill>
                <a:srgbClr val="FFFFFF"/>
              </a:solidFill>
              <a:latin typeface="Times New Roman"/>
              <a:cs typeface="Times New Roman"/>
            </a:endParaRPr>
          </a:p>
        </p:txBody>
      </p:sp>
      <p:cxnSp>
        <p:nvCxnSpPr>
          <p:cNvPr id="27" name="Straight Arrow Connector 26"/>
          <p:cNvCxnSpPr/>
          <p:nvPr/>
        </p:nvCxnSpPr>
        <p:spPr bwMode="auto">
          <a:xfrm>
            <a:off x="2171700" y="5897563"/>
            <a:ext cx="1835150" cy="1587"/>
          </a:xfrm>
          <a:prstGeom prst="straightConnector1">
            <a:avLst/>
          </a:prstGeom>
          <a:solidFill>
            <a:schemeClr val="bg1"/>
          </a:solidFill>
          <a:ln w="12700" cap="flat" cmpd="sng" algn="ctr">
            <a:solidFill>
              <a:srgbClr val="FFFFFF"/>
            </a:solidFill>
            <a:prstDash val="solid"/>
            <a:round/>
            <a:headEnd type="none" w="med" len="med"/>
            <a:tailEnd type="arrow" w="med" len="med"/>
          </a:ln>
          <a:effectLst>
            <a:outerShdw blurRad="50800" dist="38100" dir="2700000">
              <a:srgbClr val="000000">
                <a:alpha val="43000"/>
              </a:srgbClr>
            </a:outerShdw>
          </a:effectLst>
        </p:spPr>
      </p:cxnSp>
      <p:sp>
        <p:nvSpPr>
          <p:cNvPr id="28" name="Rectangle 27"/>
          <p:cNvSpPr/>
          <p:nvPr/>
        </p:nvSpPr>
        <p:spPr>
          <a:xfrm rot="20754674">
            <a:off x="3176843" y="3811008"/>
            <a:ext cx="1199467" cy="307777"/>
          </a:xfrm>
          <a:prstGeom prst="rect">
            <a:avLst/>
          </a:prstGeom>
          <a:noFill/>
          <a:ln w="25400" cap="flat" cmpd="sng" algn="ctr">
            <a:noFill/>
            <a:prstDash val="solid"/>
            <a:round/>
            <a:headEnd type="none" w="med" len="med"/>
            <a:tailEnd w="med" len="med"/>
          </a:ln>
          <a:effectLst>
            <a:outerShdw blurRad="50800" dist="38100" dir="2700000">
              <a:srgbClr val="000000">
                <a:alpha val="43000"/>
              </a:srgbClr>
            </a:outerShdw>
          </a:effectLst>
        </p:spPr>
        <p:txBody>
          <a:bodyPr wrap="none">
            <a:spAutoFit/>
          </a:bodyPr>
          <a:lstStyle/>
          <a:p>
            <a:pPr algn="ctr">
              <a:lnSpc>
                <a:spcPct val="100000"/>
              </a:lnSpc>
              <a:spcBef>
                <a:spcPts val="0"/>
              </a:spcBef>
            </a:pPr>
            <a:r>
              <a:rPr lang="en-US" sz="1400" dirty="0" smtClean="0">
                <a:solidFill>
                  <a:prstClr val="white"/>
                </a:solidFill>
                <a:latin typeface="Helvetica CY"/>
                <a:cs typeface="Helvetica CY"/>
              </a:rPr>
              <a:t>0.06%  (13.5%)</a:t>
            </a:r>
            <a:endParaRPr lang="en-US" sz="1400" dirty="0">
              <a:solidFill>
                <a:prstClr val="white"/>
              </a:solidFill>
              <a:latin typeface="Helvetica CY"/>
              <a:cs typeface="Helvetica CY"/>
            </a:endParaRPr>
          </a:p>
        </p:txBody>
      </p:sp>
      <p:sp>
        <p:nvSpPr>
          <p:cNvPr id="29" name="Rectangle 28"/>
          <p:cNvSpPr/>
          <p:nvPr/>
        </p:nvSpPr>
        <p:spPr>
          <a:xfrm rot="240000">
            <a:off x="5966835" y="3739597"/>
            <a:ext cx="1117589" cy="307777"/>
          </a:xfrm>
          <a:prstGeom prst="rect">
            <a:avLst/>
          </a:prstGeom>
          <a:noFill/>
          <a:ln w="25400" cap="flat" cmpd="sng" algn="ctr">
            <a:noFill/>
            <a:prstDash val="solid"/>
            <a:round/>
            <a:headEnd type="none" w="med" len="med"/>
            <a:tailEnd w="med" len="med"/>
          </a:ln>
          <a:effectLst>
            <a:outerShdw blurRad="50800" dist="38100" dir="2700000">
              <a:srgbClr val="000000">
                <a:alpha val="43000"/>
              </a:srgbClr>
            </a:outerShdw>
          </a:effectLst>
        </p:spPr>
        <p:txBody>
          <a:bodyPr wrap="none">
            <a:spAutoFit/>
          </a:bodyPr>
          <a:lstStyle/>
          <a:p>
            <a:pPr algn="ctr">
              <a:lnSpc>
                <a:spcPct val="100000"/>
              </a:lnSpc>
              <a:spcBef>
                <a:spcPts val="0"/>
              </a:spcBef>
            </a:pPr>
            <a:r>
              <a:rPr lang="en-US" sz="1400" dirty="0" smtClean="0">
                <a:solidFill>
                  <a:prstClr val="white"/>
                </a:solidFill>
                <a:latin typeface="Helvetica CY"/>
                <a:cs typeface="Helvetica CY"/>
              </a:rPr>
              <a:t>0.09%  (6.6%)</a:t>
            </a:r>
            <a:endParaRPr lang="en-US" sz="1400" dirty="0">
              <a:solidFill>
                <a:prstClr val="white"/>
              </a:solidFill>
              <a:latin typeface="Helvetica CY"/>
              <a:cs typeface="Helvetica CY"/>
            </a:endParaRPr>
          </a:p>
        </p:txBody>
      </p:sp>
      <p:sp>
        <p:nvSpPr>
          <p:cNvPr id="30" name="Rectangle 29"/>
          <p:cNvSpPr/>
          <p:nvPr/>
        </p:nvSpPr>
        <p:spPr>
          <a:xfrm rot="1196974">
            <a:off x="3195315" y="4448132"/>
            <a:ext cx="1117589" cy="307777"/>
          </a:xfrm>
          <a:prstGeom prst="rect">
            <a:avLst/>
          </a:prstGeom>
          <a:noFill/>
          <a:ln w="25400" cap="flat" cmpd="sng" algn="ctr">
            <a:noFill/>
            <a:prstDash val="solid"/>
            <a:round/>
            <a:headEnd type="none" w="med" len="med"/>
            <a:tailEnd w="med" len="med"/>
          </a:ln>
          <a:effectLst>
            <a:outerShdw blurRad="50800" dist="38100" dir="2700000">
              <a:srgbClr val="000000">
                <a:alpha val="43000"/>
              </a:srgbClr>
            </a:outerShdw>
          </a:effectLst>
        </p:spPr>
        <p:txBody>
          <a:bodyPr wrap="none">
            <a:spAutoFit/>
          </a:bodyPr>
          <a:lstStyle/>
          <a:p>
            <a:pPr algn="ctr">
              <a:lnSpc>
                <a:spcPct val="100000"/>
              </a:lnSpc>
              <a:spcBef>
                <a:spcPts val="0"/>
              </a:spcBef>
            </a:pPr>
            <a:r>
              <a:rPr lang="en-US" sz="1400" dirty="0" smtClean="0">
                <a:solidFill>
                  <a:prstClr val="white"/>
                </a:solidFill>
                <a:latin typeface="Helvetica CY"/>
                <a:cs typeface="Helvetica CY"/>
              </a:rPr>
              <a:t>0.1%  (21.1%)</a:t>
            </a:r>
            <a:endParaRPr lang="en-US" sz="1400" dirty="0">
              <a:solidFill>
                <a:prstClr val="white"/>
              </a:solidFill>
              <a:latin typeface="Helvetica CY"/>
              <a:cs typeface="Helvetica CY"/>
            </a:endParaRPr>
          </a:p>
        </p:txBody>
      </p:sp>
      <p:sp>
        <p:nvSpPr>
          <p:cNvPr id="31" name="Rectangle 30"/>
          <p:cNvSpPr/>
          <p:nvPr/>
        </p:nvSpPr>
        <p:spPr>
          <a:xfrm rot="19996932">
            <a:off x="5937305" y="4340171"/>
            <a:ext cx="1117589" cy="307777"/>
          </a:xfrm>
          <a:prstGeom prst="rect">
            <a:avLst/>
          </a:prstGeom>
          <a:noFill/>
          <a:ln w="25400" cap="flat" cmpd="sng" algn="ctr">
            <a:noFill/>
            <a:prstDash val="solid"/>
            <a:round/>
            <a:headEnd type="none" w="med" len="med"/>
            <a:tailEnd w="med" len="med"/>
          </a:ln>
          <a:effectLst>
            <a:outerShdw blurRad="50800" dist="38100" dir="2700000">
              <a:srgbClr val="000000">
                <a:alpha val="43000"/>
              </a:srgbClr>
            </a:outerShdw>
          </a:effectLst>
        </p:spPr>
        <p:txBody>
          <a:bodyPr wrap="none">
            <a:spAutoFit/>
          </a:bodyPr>
          <a:lstStyle/>
          <a:p>
            <a:pPr algn="ctr">
              <a:lnSpc>
                <a:spcPct val="100000"/>
              </a:lnSpc>
              <a:spcBef>
                <a:spcPts val="0"/>
              </a:spcBef>
            </a:pPr>
            <a:r>
              <a:rPr lang="en-US" sz="1400" dirty="0" smtClean="0">
                <a:solidFill>
                  <a:prstClr val="white"/>
                </a:solidFill>
                <a:latin typeface="Helvetica CY"/>
                <a:cs typeface="Helvetica CY"/>
              </a:rPr>
              <a:t>0.5%  (34.8%)</a:t>
            </a:r>
            <a:endParaRPr lang="en-US" sz="1400" dirty="0">
              <a:solidFill>
                <a:prstClr val="white"/>
              </a:solidFill>
              <a:latin typeface="Helvetica CY"/>
              <a:cs typeface="Helvetica CY"/>
            </a:endParaRPr>
          </a:p>
        </p:txBody>
      </p:sp>
      <p:sp>
        <p:nvSpPr>
          <p:cNvPr id="32" name="Rectangle 31"/>
          <p:cNvSpPr/>
          <p:nvPr/>
        </p:nvSpPr>
        <p:spPr>
          <a:xfrm rot="19560008">
            <a:off x="3041383" y="3280783"/>
            <a:ext cx="1199467" cy="307777"/>
          </a:xfrm>
          <a:prstGeom prst="rect">
            <a:avLst/>
          </a:prstGeom>
          <a:noFill/>
          <a:ln w="25400" cap="flat" cmpd="sng" algn="ctr">
            <a:noFill/>
            <a:prstDash val="solid"/>
            <a:round/>
            <a:headEnd type="none" w="med" len="med"/>
            <a:tailEnd w="med" len="med"/>
          </a:ln>
          <a:effectLst>
            <a:outerShdw blurRad="50800" dist="38100" dir="2700000">
              <a:srgbClr val="000000">
                <a:alpha val="43000"/>
              </a:srgbClr>
            </a:outerShdw>
          </a:effectLst>
        </p:spPr>
        <p:txBody>
          <a:bodyPr wrap="none">
            <a:spAutoFit/>
          </a:bodyPr>
          <a:lstStyle/>
          <a:p>
            <a:pPr algn="ctr">
              <a:lnSpc>
                <a:spcPct val="100000"/>
              </a:lnSpc>
              <a:spcBef>
                <a:spcPts val="0"/>
              </a:spcBef>
            </a:pPr>
            <a:r>
              <a:rPr lang="en-US" sz="1400" dirty="0" smtClean="0">
                <a:solidFill>
                  <a:prstClr val="white"/>
                </a:solidFill>
                <a:latin typeface="Helvetica CY"/>
                <a:cs typeface="Helvetica CY"/>
              </a:rPr>
              <a:t>0.06%  (13.4%)</a:t>
            </a:r>
            <a:endParaRPr lang="en-US" sz="1400" dirty="0">
              <a:solidFill>
                <a:prstClr val="white"/>
              </a:solidFill>
              <a:latin typeface="Helvetica CY"/>
              <a:cs typeface="Helvetica CY"/>
            </a:endParaRPr>
          </a:p>
        </p:txBody>
      </p:sp>
      <p:sp>
        <p:nvSpPr>
          <p:cNvPr id="33" name="Rectangle 32"/>
          <p:cNvSpPr/>
          <p:nvPr/>
        </p:nvSpPr>
        <p:spPr>
          <a:xfrm rot="1600547">
            <a:off x="5953944" y="3166486"/>
            <a:ext cx="1199467" cy="307777"/>
          </a:xfrm>
          <a:prstGeom prst="rect">
            <a:avLst/>
          </a:prstGeom>
          <a:noFill/>
          <a:ln w="25400" cap="flat" cmpd="sng" algn="ctr">
            <a:noFill/>
            <a:prstDash val="solid"/>
            <a:round/>
            <a:headEnd type="none" w="med" len="med"/>
            <a:tailEnd w="med" len="med"/>
          </a:ln>
          <a:effectLst>
            <a:outerShdw blurRad="50800" dist="38100" dir="2700000">
              <a:srgbClr val="000000">
                <a:alpha val="43000"/>
              </a:srgbClr>
            </a:outerShdw>
          </a:effectLst>
        </p:spPr>
        <p:txBody>
          <a:bodyPr wrap="none">
            <a:spAutoFit/>
          </a:bodyPr>
          <a:lstStyle/>
          <a:p>
            <a:pPr algn="ctr">
              <a:lnSpc>
                <a:spcPct val="100000"/>
              </a:lnSpc>
              <a:spcBef>
                <a:spcPts val="0"/>
              </a:spcBef>
            </a:pPr>
            <a:r>
              <a:rPr lang="en-US" sz="1400" dirty="0" smtClean="0">
                <a:solidFill>
                  <a:prstClr val="white"/>
                </a:solidFill>
                <a:latin typeface="Helvetica CY"/>
                <a:cs typeface="Helvetica CY"/>
              </a:rPr>
              <a:t>0.29%  (20.8%)</a:t>
            </a:r>
            <a:endParaRPr lang="en-US" sz="1400" dirty="0">
              <a:solidFill>
                <a:prstClr val="white"/>
              </a:solidFill>
              <a:latin typeface="Helvetica CY"/>
              <a:cs typeface="Helvetica CY"/>
            </a:endParaRPr>
          </a:p>
        </p:txBody>
      </p:sp>
      <p:sp>
        <p:nvSpPr>
          <p:cNvPr id="34" name="Rectangle 33"/>
          <p:cNvSpPr/>
          <p:nvPr/>
        </p:nvSpPr>
        <p:spPr>
          <a:xfrm rot="2519482">
            <a:off x="3024117" y="5007493"/>
            <a:ext cx="1199467" cy="307777"/>
          </a:xfrm>
          <a:prstGeom prst="rect">
            <a:avLst/>
          </a:prstGeom>
          <a:noFill/>
          <a:ln w="25400" cap="flat" cmpd="sng" algn="ctr">
            <a:noFill/>
            <a:prstDash val="solid"/>
            <a:round/>
            <a:headEnd type="none" w="med" len="med"/>
            <a:tailEnd w="med" len="med"/>
          </a:ln>
          <a:effectLst>
            <a:outerShdw blurRad="50800" dist="38100" dir="2700000">
              <a:srgbClr val="000000">
                <a:alpha val="43000"/>
              </a:srgbClr>
            </a:outerShdw>
          </a:effectLst>
        </p:spPr>
        <p:txBody>
          <a:bodyPr wrap="none">
            <a:spAutoFit/>
          </a:bodyPr>
          <a:lstStyle/>
          <a:p>
            <a:pPr algn="ctr">
              <a:lnSpc>
                <a:spcPct val="100000"/>
              </a:lnSpc>
              <a:spcBef>
                <a:spcPts val="0"/>
              </a:spcBef>
            </a:pPr>
            <a:r>
              <a:rPr lang="en-US" sz="1400" dirty="0" smtClean="0">
                <a:solidFill>
                  <a:prstClr val="white"/>
                </a:solidFill>
                <a:latin typeface="Helvetica CY"/>
                <a:cs typeface="Helvetica CY"/>
              </a:rPr>
              <a:t>0.16%  (34.6%)</a:t>
            </a:r>
            <a:endParaRPr lang="en-US" sz="1400" dirty="0">
              <a:solidFill>
                <a:prstClr val="white"/>
              </a:solidFill>
              <a:latin typeface="Helvetica CY"/>
              <a:cs typeface="Helvetica CY"/>
            </a:endParaRPr>
          </a:p>
        </p:txBody>
      </p:sp>
      <p:sp>
        <p:nvSpPr>
          <p:cNvPr id="35" name="Rectangle 34"/>
          <p:cNvSpPr/>
          <p:nvPr/>
        </p:nvSpPr>
        <p:spPr>
          <a:xfrm rot="18790281">
            <a:off x="6041631" y="4869913"/>
            <a:ext cx="1199467" cy="307777"/>
          </a:xfrm>
          <a:prstGeom prst="rect">
            <a:avLst/>
          </a:prstGeom>
          <a:noFill/>
          <a:ln w="25400" cap="flat" cmpd="sng" algn="ctr">
            <a:noFill/>
            <a:prstDash val="solid"/>
            <a:round/>
            <a:headEnd type="none" w="med" len="med"/>
            <a:tailEnd w="med" len="med"/>
          </a:ln>
          <a:effectLst>
            <a:outerShdw blurRad="50800" dist="38100" dir="2700000">
              <a:srgbClr val="000000">
                <a:alpha val="43000"/>
              </a:srgbClr>
            </a:outerShdw>
          </a:effectLst>
        </p:spPr>
        <p:txBody>
          <a:bodyPr wrap="none">
            <a:spAutoFit/>
          </a:bodyPr>
          <a:lstStyle/>
          <a:p>
            <a:pPr algn="ctr">
              <a:lnSpc>
                <a:spcPct val="100000"/>
              </a:lnSpc>
              <a:spcBef>
                <a:spcPts val="0"/>
              </a:spcBef>
            </a:pPr>
            <a:r>
              <a:rPr lang="en-US" sz="1400" dirty="0" smtClean="0">
                <a:solidFill>
                  <a:prstClr val="white"/>
                </a:solidFill>
                <a:latin typeface="Helvetica CY"/>
                <a:cs typeface="Helvetica CY"/>
              </a:rPr>
              <a:t>0.59%  (41.4%)</a:t>
            </a:r>
            <a:endParaRPr lang="en-US" sz="1400" dirty="0">
              <a:solidFill>
                <a:prstClr val="white"/>
              </a:solidFill>
              <a:latin typeface="Helvetica CY"/>
              <a:cs typeface="Helvetica CY"/>
            </a:endParaRPr>
          </a:p>
        </p:txBody>
      </p:sp>
      <p:sp>
        <p:nvSpPr>
          <p:cNvPr id="36" name="Rectangle 35"/>
          <p:cNvSpPr/>
          <p:nvPr/>
        </p:nvSpPr>
        <p:spPr>
          <a:xfrm>
            <a:off x="6194804" y="6054706"/>
            <a:ext cx="3012696" cy="738664"/>
          </a:xfrm>
          <a:prstGeom prst="rect">
            <a:avLst/>
          </a:prstGeom>
          <a:effectLst>
            <a:outerShdw blurRad="50800" dist="38100" dir="2700000">
              <a:srgbClr val="000000">
                <a:alpha val="43000"/>
              </a:srgbClr>
            </a:outerShdw>
          </a:effectLst>
        </p:spPr>
        <p:txBody>
          <a:bodyPr wrap="square">
            <a:spAutoFit/>
          </a:bodyPr>
          <a:lstStyle/>
          <a:p>
            <a:pPr marL="114300" indent="-114300">
              <a:lnSpc>
                <a:spcPct val="100000"/>
              </a:lnSpc>
              <a:spcBef>
                <a:spcPts val="0"/>
              </a:spcBef>
            </a:pPr>
            <a:r>
              <a:rPr lang="en-US" sz="1400" dirty="0" smtClean="0">
                <a:solidFill>
                  <a:prstClr val="white"/>
                </a:solidFill>
                <a:latin typeface="Times New Roman"/>
                <a:cs typeface="Times New Roman"/>
              </a:rPr>
              <a:t>* The percentages in brackets show the values relative to the luminosity of their respective lepton populations</a:t>
            </a:r>
          </a:p>
        </p:txBody>
      </p:sp>
      <p:sp>
        <p:nvSpPr>
          <p:cNvPr id="37" name="Rectangle 36"/>
          <p:cNvSpPr/>
          <p:nvPr/>
        </p:nvSpPr>
        <p:spPr>
          <a:xfrm>
            <a:off x="6747933" y="5456610"/>
            <a:ext cx="2396067" cy="477054"/>
          </a:xfrm>
          <a:prstGeom prst="rect">
            <a:avLst/>
          </a:prstGeom>
        </p:spPr>
        <p:txBody>
          <a:bodyPr wrap="square">
            <a:spAutoFit/>
          </a:bodyPr>
          <a:lstStyle/>
          <a:p>
            <a:r>
              <a:rPr lang="en-US" kern="0" dirty="0" smtClean="0">
                <a:solidFill>
                  <a:prstClr val="white"/>
                </a:solidFill>
                <a:latin typeface="Times New Roman"/>
                <a:ea typeface="ＭＳ Ｐゴシック" charset="-128"/>
                <a:cs typeface="Times New Roman"/>
              </a:rPr>
              <a:t>Strong+’2011</a:t>
            </a:r>
            <a:endParaRPr lang="en-US" dirty="0">
              <a:solidFill>
                <a:prstClr val="white"/>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Starforming</a:t>
            </a:r>
            <a:r>
              <a:rPr lang="en-US" dirty="0" smtClean="0"/>
              <a:t> Galaxies</a:t>
            </a:r>
            <a:endParaRPr lang="en-US" dirty="0"/>
          </a:p>
        </p:txBody>
      </p:sp>
      <p:pic>
        <p:nvPicPr>
          <p:cNvPr id="4" name="Content Placeholder 3" descr="sed_all_starforming_galaxies_P7V6.gif"/>
          <p:cNvPicPr>
            <a:picLocks noGrp="1" noChangeAspect="1"/>
          </p:cNvPicPr>
          <p:nvPr>
            <p:ph idx="1"/>
          </p:nvPr>
        </p:nvPicPr>
        <p:blipFill>
          <a:blip r:embed="rId2"/>
          <a:srcRect l="-1617" r="-1617"/>
          <a:stretch>
            <a:fillRect/>
          </a:stretch>
        </p:blipFill>
        <p:spPr>
          <a:xfrm>
            <a:off x="457200" y="1600200"/>
            <a:ext cx="8229600" cy="4525963"/>
          </a:xfrm>
        </p:spPr>
      </p:pic>
      <p:sp>
        <p:nvSpPr>
          <p:cNvPr id="5" name="Rectangle 4"/>
          <p:cNvSpPr/>
          <p:nvPr/>
        </p:nvSpPr>
        <p:spPr>
          <a:xfrm rot="16200000">
            <a:off x="1266532" y="4482400"/>
            <a:ext cx="1831827" cy="369332"/>
          </a:xfrm>
          <a:prstGeom prst="rect">
            <a:avLst/>
          </a:prstGeom>
        </p:spPr>
        <p:txBody>
          <a:bodyPr wrap="none">
            <a:spAutoFit/>
          </a:bodyPr>
          <a:lstStyle/>
          <a:p>
            <a:r>
              <a:rPr lang="en-US" sz="1800" dirty="0" smtClean="0">
                <a:solidFill>
                  <a:srgbClr val="FF0000"/>
                </a:solidFill>
                <a:latin typeface="Times New Roman"/>
                <a:cs typeface="Times New Roman"/>
              </a:rPr>
              <a:t>escape dominated </a:t>
            </a:r>
            <a:endParaRPr lang="en-US" sz="1800" dirty="0">
              <a:solidFill>
                <a:srgbClr val="FF0000"/>
              </a:solidFill>
              <a:latin typeface="Times New Roman"/>
              <a:cs typeface="Times New Roman"/>
            </a:endParaRPr>
          </a:p>
        </p:txBody>
      </p:sp>
      <p:sp>
        <p:nvSpPr>
          <p:cNvPr id="6" name="Rectangle 5"/>
          <p:cNvSpPr/>
          <p:nvPr/>
        </p:nvSpPr>
        <p:spPr>
          <a:xfrm rot="16200000">
            <a:off x="815497" y="2687459"/>
            <a:ext cx="2276697" cy="369332"/>
          </a:xfrm>
          <a:prstGeom prst="rect">
            <a:avLst/>
          </a:prstGeom>
        </p:spPr>
        <p:txBody>
          <a:bodyPr wrap="none">
            <a:spAutoFit/>
          </a:bodyPr>
          <a:lstStyle/>
          <a:p>
            <a:r>
              <a:rPr lang="en-US" sz="1800" dirty="0" smtClean="0">
                <a:solidFill>
                  <a:srgbClr val="FF0000"/>
                </a:solidFill>
                <a:latin typeface="Times New Roman"/>
                <a:cs typeface="Times New Roman"/>
              </a:rPr>
              <a:t>energy-loss dominated </a:t>
            </a:r>
            <a:endParaRPr lang="en-US" sz="1800" dirty="0">
              <a:solidFill>
                <a:srgbClr val="FF0000"/>
              </a:solidFill>
              <a:latin typeface="Times New Roman"/>
              <a:cs typeface="Times New Roman"/>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Cosmic Rays as a Universal Phenomenon</a:t>
            </a:r>
            <a:endParaRPr lang="en-US" dirty="0"/>
          </a:p>
        </p:txBody>
      </p:sp>
      <p:sp>
        <p:nvSpPr>
          <p:cNvPr id="3" name="Content Placeholder 2"/>
          <p:cNvSpPr>
            <a:spLocks noGrp="1"/>
          </p:cNvSpPr>
          <p:nvPr>
            <p:ph idx="1"/>
          </p:nvPr>
        </p:nvSpPr>
        <p:spPr>
          <a:xfrm>
            <a:off x="5334000" y="1161922"/>
            <a:ext cx="3808414" cy="5410200"/>
          </a:xfrm>
        </p:spPr>
        <p:txBody>
          <a:bodyPr/>
          <a:lstStyle/>
          <a:p>
            <a:pPr>
              <a:spcAft>
                <a:spcPts val="1800"/>
              </a:spcAft>
            </a:pPr>
            <a:r>
              <a:rPr lang="en-US" dirty="0" err="1" smtClean="0"/>
              <a:t>γ</a:t>
            </a:r>
            <a:r>
              <a:rPr lang="en-US" dirty="0" smtClean="0"/>
              <a:t>-ray luminosity vs. IR luminosity for normal galaxies detected with Fermi-LAT</a:t>
            </a:r>
          </a:p>
          <a:p>
            <a:pPr>
              <a:spcAft>
                <a:spcPts val="1800"/>
              </a:spcAft>
            </a:pPr>
            <a:r>
              <a:rPr lang="en-US" dirty="0" smtClean="0"/>
              <a:t>The </a:t>
            </a:r>
            <a:r>
              <a:rPr lang="en-US" dirty="0" err="1" smtClean="0"/>
              <a:t>γ</a:t>
            </a:r>
            <a:r>
              <a:rPr lang="en-US" dirty="0" smtClean="0"/>
              <a:t>-ray luminosity scales linearly (index ~1.1) with the total emission of hot stars reprocessed by dust − a tracer of star formation</a:t>
            </a:r>
          </a:p>
          <a:p>
            <a:pPr>
              <a:spcAft>
                <a:spcPts val="1800"/>
              </a:spcAft>
            </a:pPr>
            <a:r>
              <a:rPr lang="en-US" dirty="0" smtClean="0"/>
              <a:t>The ratio approaches the calorimetric limit in star-burst galaxies</a:t>
            </a:r>
          </a:p>
          <a:p>
            <a:pPr>
              <a:spcAft>
                <a:spcPts val="1800"/>
              </a:spcAft>
            </a:pPr>
            <a:r>
              <a:rPr lang="en-US" dirty="0" smtClean="0"/>
              <a:t>An evidence of the SNR-CR connection in normal star-forming galaxies</a:t>
            </a:r>
          </a:p>
          <a:p>
            <a:endParaRPr lang="en-US" dirty="0"/>
          </a:p>
        </p:txBody>
      </p:sp>
      <p:pic>
        <p:nvPicPr>
          <p:cNvPr id="4" name="Picture 3" descr="Luminosity_Ratio.tiff"/>
          <p:cNvPicPr>
            <a:picLocks noChangeAspect="1"/>
          </p:cNvPicPr>
          <p:nvPr/>
        </p:nvPicPr>
        <p:blipFill>
          <a:blip r:embed="rId2"/>
          <a:stretch>
            <a:fillRect/>
          </a:stretch>
        </p:blipFill>
        <p:spPr>
          <a:xfrm>
            <a:off x="203200" y="1152525"/>
            <a:ext cx="4826000" cy="5111750"/>
          </a:xfrm>
          <a:prstGeom prst="rect">
            <a:avLst/>
          </a:prstGeom>
        </p:spPr>
      </p:pic>
      <p:sp>
        <p:nvSpPr>
          <p:cNvPr id="5" name="TextBox 4"/>
          <p:cNvSpPr txBox="1"/>
          <p:nvPr/>
        </p:nvSpPr>
        <p:spPr>
          <a:xfrm>
            <a:off x="986366" y="5276860"/>
            <a:ext cx="1401234" cy="346249"/>
          </a:xfrm>
          <a:prstGeom prst="rect">
            <a:avLst/>
          </a:prstGeom>
          <a:noFill/>
        </p:spPr>
        <p:txBody>
          <a:bodyPr wrap="square" rtlCol="0">
            <a:spAutoFit/>
          </a:bodyPr>
          <a:lstStyle/>
          <a:p>
            <a:pPr algn="ctr">
              <a:lnSpc>
                <a:spcPct val="90000"/>
              </a:lnSpc>
            </a:pPr>
            <a:r>
              <a:rPr lang="en-US" sz="1800" dirty="0" smtClean="0">
                <a:solidFill>
                  <a:srgbClr val="FF0000"/>
                </a:solidFill>
                <a:latin typeface="Times New Roman"/>
                <a:cs typeface="Times New Roman"/>
              </a:rPr>
              <a:t>Thin target</a:t>
            </a:r>
            <a:endParaRPr lang="en-US" sz="1800" dirty="0">
              <a:solidFill>
                <a:srgbClr val="FF0000"/>
              </a:solidFill>
              <a:latin typeface="Times New Roman"/>
              <a:cs typeface="Times New Roman"/>
            </a:endParaRPr>
          </a:p>
        </p:txBody>
      </p:sp>
      <p:sp>
        <p:nvSpPr>
          <p:cNvPr id="6" name="TextBox 5"/>
          <p:cNvSpPr txBox="1"/>
          <p:nvPr/>
        </p:nvSpPr>
        <p:spPr>
          <a:xfrm>
            <a:off x="3517901" y="5276860"/>
            <a:ext cx="1524000" cy="346249"/>
          </a:xfrm>
          <a:prstGeom prst="rect">
            <a:avLst/>
          </a:prstGeom>
          <a:noFill/>
        </p:spPr>
        <p:txBody>
          <a:bodyPr wrap="square" rtlCol="0">
            <a:spAutoFit/>
          </a:bodyPr>
          <a:lstStyle/>
          <a:p>
            <a:pPr algn="ctr">
              <a:lnSpc>
                <a:spcPct val="90000"/>
              </a:lnSpc>
            </a:pPr>
            <a:r>
              <a:rPr lang="en-US" sz="1800" dirty="0" smtClean="0">
                <a:solidFill>
                  <a:srgbClr val="FF0000"/>
                </a:solidFill>
                <a:latin typeface="Times New Roman"/>
                <a:cs typeface="Times New Roman"/>
              </a:rPr>
              <a:t>Thick target</a:t>
            </a:r>
            <a:endParaRPr lang="en-US" sz="1800" dirty="0">
              <a:solidFill>
                <a:srgbClr val="FF0000"/>
              </a:solidFill>
              <a:latin typeface="Times New Roman"/>
              <a:cs typeface="Times New Roman"/>
            </a:endParaRPr>
          </a:p>
        </p:txBody>
      </p:sp>
      <p:sp>
        <p:nvSpPr>
          <p:cNvPr id="7" name="Rectangle 6"/>
          <p:cNvSpPr/>
          <p:nvPr/>
        </p:nvSpPr>
        <p:spPr>
          <a:xfrm>
            <a:off x="947023" y="3863573"/>
            <a:ext cx="1793505" cy="438582"/>
          </a:xfrm>
          <a:prstGeom prst="rect">
            <a:avLst/>
          </a:prstGeom>
        </p:spPr>
        <p:txBody>
          <a:bodyPr wrap="none">
            <a:spAutoFit/>
          </a:bodyPr>
          <a:lstStyle/>
          <a:p>
            <a:r>
              <a:rPr lang="en-US" sz="1800" dirty="0" smtClean="0">
                <a:solidFill>
                  <a:srgbClr val="FF0000"/>
                </a:solidFill>
                <a:latin typeface="Times New Roman"/>
                <a:cs typeface="Times New Roman"/>
              </a:rPr>
              <a:t>calorimetric limit </a:t>
            </a:r>
            <a:endParaRPr lang="en-US" sz="1800" dirty="0">
              <a:solidFill>
                <a:srgbClr val="FF0000"/>
              </a:solidFill>
              <a:latin typeface="Times New Roman"/>
              <a:cs typeface="Times New Roman"/>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29479" y="136525"/>
            <a:ext cx="8345188" cy="533400"/>
          </a:xfrm>
        </p:spPr>
        <p:txBody>
          <a:bodyPr/>
          <a:lstStyle/>
          <a:p>
            <a:r>
              <a:rPr lang="en-US" dirty="0" smtClean="0"/>
              <a:t>1st Fermi catalog of gamma-ray bursts (2008-11)</a:t>
            </a:r>
            <a:endParaRPr lang="en-US" dirty="0"/>
          </a:p>
        </p:txBody>
      </p:sp>
      <p:sp>
        <p:nvSpPr>
          <p:cNvPr id="5" name="Content Placeholder 4"/>
          <p:cNvSpPr>
            <a:spLocks noGrp="1"/>
          </p:cNvSpPr>
          <p:nvPr>
            <p:ph idx="1"/>
          </p:nvPr>
        </p:nvSpPr>
        <p:spPr>
          <a:xfrm>
            <a:off x="4445000" y="914400"/>
            <a:ext cx="4445000" cy="1837267"/>
          </a:xfrm>
        </p:spPr>
        <p:txBody>
          <a:bodyPr/>
          <a:lstStyle/>
          <a:p>
            <a:r>
              <a:rPr lang="en-US" dirty="0" smtClean="0"/>
              <a:t>Pass 6</a:t>
            </a:r>
          </a:p>
          <a:p>
            <a:r>
              <a:rPr lang="en-US" dirty="0" smtClean="0"/>
              <a:t>35 </a:t>
            </a:r>
            <a:r>
              <a:rPr lang="en-US" dirty="0" err="1" smtClean="0"/>
              <a:t>GRBs</a:t>
            </a:r>
            <a:r>
              <a:rPr lang="en-US" dirty="0" smtClean="0"/>
              <a:t> (E&gt;20 </a:t>
            </a:r>
            <a:r>
              <a:rPr lang="en-US" dirty="0" err="1" smtClean="0"/>
              <a:t>MeV</a:t>
            </a:r>
            <a:r>
              <a:rPr lang="en-US" dirty="0" smtClean="0"/>
              <a:t>) out of 733 </a:t>
            </a:r>
            <a:r>
              <a:rPr lang="en-US" dirty="0" err="1" smtClean="0"/>
              <a:t>GRBs</a:t>
            </a:r>
            <a:r>
              <a:rPr lang="en-US" dirty="0" smtClean="0"/>
              <a:t> detected by the GBM</a:t>
            </a:r>
          </a:p>
          <a:p>
            <a:r>
              <a:rPr lang="en-US" dirty="0" smtClean="0"/>
              <a:t>Fermi-LAT </a:t>
            </a:r>
            <a:r>
              <a:rPr lang="en-US" dirty="0" err="1" smtClean="0"/>
              <a:t>GRBs</a:t>
            </a:r>
            <a:r>
              <a:rPr lang="en-US" dirty="0" smtClean="0"/>
              <a:t> in the brighter site</a:t>
            </a:r>
            <a:endParaRPr lang="en-US" dirty="0"/>
          </a:p>
        </p:txBody>
      </p:sp>
      <p:pic>
        <p:nvPicPr>
          <p:cNvPr id="6" name="Picture 5" descr="apjs483967f19_hr.jpg"/>
          <p:cNvPicPr>
            <a:picLocks noChangeAspect="1"/>
          </p:cNvPicPr>
          <p:nvPr/>
        </p:nvPicPr>
        <p:blipFill>
          <a:blip r:embed="rId2"/>
          <a:stretch>
            <a:fillRect/>
          </a:stretch>
        </p:blipFill>
        <p:spPr>
          <a:xfrm>
            <a:off x="4585934" y="2844800"/>
            <a:ext cx="4365979" cy="3859213"/>
          </a:xfrm>
          <a:prstGeom prst="rect">
            <a:avLst/>
          </a:prstGeom>
        </p:spPr>
      </p:pic>
      <p:pic>
        <p:nvPicPr>
          <p:cNvPr id="7" name="Picture 6" descr="apjs483967f21_hr.jpg"/>
          <p:cNvPicPr>
            <a:picLocks noChangeAspect="1"/>
          </p:cNvPicPr>
          <p:nvPr/>
        </p:nvPicPr>
        <p:blipFill>
          <a:blip r:embed="rId3"/>
          <a:stretch>
            <a:fillRect/>
          </a:stretch>
        </p:blipFill>
        <p:spPr>
          <a:xfrm>
            <a:off x="271574" y="939800"/>
            <a:ext cx="4095471" cy="3708400"/>
          </a:xfrm>
          <a:prstGeom prst="rect">
            <a:avLst/>
          </a:prstGeom>
        </p:spPr>
      </p:pic>
      <p:sp>
        <p:nvSpPr>
          <p:cNvPr id="8" name="Rectangle 7"/>
          <p:cNvSpPr/>
          <p:nvPr/>
        </p:nvSpPr>
        <p:spPr>
          <a:xfrm>
            <a:off x="0" y="6313901"/>
            <a:ext cx="2390398" cy="369332"/>
          </a:xfrm>
          <a:prstGeom prst="rect">
            <a:avLst/>
          </a:prstGeom>
        </p:spPr>
        <p:txBody>
          <a:bodyPr wrap="none">
            <a:spAutoFit/>
          </a:bodyPr>
          <a:lstStyle/>
          <a:p>
            <a:r>
              <a:rPr lang="en-US" sz="1800" dirty="0" err="1" smtClean="0">
                <a:solidFill>
                  <a:schemeClr val="bg1"/>
                </a:solidFill>
              </a:rPr>
              <a:t>ApJS</a:t>
            </a:r>
            <a:r>
              <a:rPr lang="en-US" sz="1800" dirty="0" smtClean="0">
                <a:solidFill>
                  <a:schemeClr val="bg1"/>
                </a:solidFill>
              </a:rPr>
              <a:t> 209 (2013) 11A</a:t>
            </a:r>
            <a:endParaRPr lang="en-US" sz="1800" dirty="0">
              <a:solidFill>
                <a:schemeClr val="bg1"/>
              </a:solidFill>
            </a:endParaRPr>
          </a:p>
        </p:txBody>
      </p:sp>
      <p:sp>
        <p:nvSpPr>
          <p:cNvPr id="9" name="TextBox 8"/>
          <p:cNvSpPr txBox="1"/>
          <p:nvPr/>
        </p:nvSpPr>
        <p:spPr>
          <a:xfrm>
            <a:off x="736601" y="1388552"/>
            <a:ext cx="697627" cy="400110"/>
          </a:xfrm>
          <a:prstGeom prst="rect">
            <a:avLst/>
          </a:prstGeom>
          <a:noFill/>
        </p:spPr>
        <p:txBody>
          <a:bodyPr wrap="none" rtlCol="0">
            <a:spAutoFit/>
          </a:bodyPr>
          <a:lstStyle/>
          <a:p>
            <a:r>
              <a:rPr lang="en-US" sz="2000" dirty="0" smtClean="0">
                <a:solidFill>
                  <a:srgbClr val="FF0000"/>
                </a:solidFill>
                <a:latin typeface="Times"/>
                <a:cs typeface="Times"/>
              </a:rPr>
              <a:t>short</a:t>
            </a:r>
            <a:endParaRPr lang="en-US" sz="2000" dirty="0">
              <a:solidFill>
                <a:srgbClr val="FF0000"/>
              </a:solidFill>
              <a:latin typeface="Times"/>
              <a:cs typeface="Times"/>
            </a:endParaRPr>
          </a:p>
        </p:txBody>
      </p:sp>
      <p:sp>
        <p:nvSpPr>
          <p:cNvPr id="10" name="TextBox 9"/>
          <p:cNvSpPr txBox="1"/>
          <p:nvPr/>
        </p:nvSpPr>
        <p:spPr>
          <a:xfrm>
            <a:off x="2023533" y="1388552"/>
            <a:ext cx="640645" cy="400110"/>
          </a:xfrm>
          <a:prstGeom prst="rect">
            <a:avLst/>
          </a:prstGeom>
          <a:noFill/>
        </p:spPr>
        <p:txBody>
          <a:bodyPr wrap="none" rtlCol="0">
            <a:spAutoFit/>
          </a:bodyPr>
          <a:lstStyle/>
          <a:p>
            <a:r>
              <a:rPr lang="en-US" sz="2000" dirty="0" smtClean="0">
                <a:solidFill>
                  <a:srgbClr val="0000FF"/>
                </a:solidFill>
                <a:latin typeface="Times"/>
                <a:cs typeface="Times"/>
              </a:rPr>
              <a:t>long</a:t>
            </a:r>
            <a:endParaRPr lang="en-US" sz="2000" dirty="0">
              <a:solidFill>
                <a:srgbClr val="0000FF"/>
              </a:solidFill>
              <a:latin typeface="Times"/>
              <a:cs typeface="Times"/>
            </a:endParaRPr>
          </a:p>
        </p:txBody>
      </p:sp>
      <p:sp>
        <p:nvSpPr>
          <p:cNvPr id="11" name="Rectangle 10"/>
          <p:cNvSpPr/>
          <p:nvPr/>
        </p:nvSpPr>
        <p:spPr>
          <a:xfrm>
            <a:off x="414866" y="4935436"/>
            <a:ext cx="4080933" cy="1015663"/>
          </a:xfrm>
          <a:prstGeom prst="rect">
            <a:avLst/>
          </a:prstGeom>
        </p:spPr>
        <p:txBody>
          <a:bodyPr wrap="square">
            <a:spAutoFit/>
          </a:bodyPr>
          <a:lstStyle/>
          <a:p>
            <a:r>
              <a:rPr lang="en-US" sz="2000" dirty="0" smtClean="0">
                <a:solidFill>
                  <a:schemeClr val="bg1"/>
                </a:solidFill>
                <a:latin typeface="Times New Roman"/>
                <a:cs typeface="Times New Roman"/>
              </a:rPr>
              <a:t>The highest energy photons come at random time during the burst and afterglow </a:t>
            </a:r>
            <a:endParaRPr lang="en-US" sz="2000" dirty="0">
              <a:solidFill>
                <a:schemeClr val="bg1"/>
              </a:solidFill>
              <a:latin typeface="Times New Roman"/>
              <a:cs typeface="Times New Roman"/>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10" name="Picture 9"/>
          <p:cNvPicPr>
            <a:picLocks noChangeAspect="1"/>
          </p:cNvPicPr>
          <p:nvPr/>
        </p:nvPicPr>
        <p:blipFill>
          <a:blip r:embed="rId2"/>
          <a:stretch>
            <a:fillRect/>
          </a:stretch>
        </p:blipFill>
        <p:spPr>
          <a:xfrm>
            <a:off x="0" y="855133"/>
            <a:ext cx="9144000" cy="5945306"/>
          </a:xfrm>
          <a:prstGeom prst="rect">
            <a:avLst/>
          </a:prstGeom>
        </p:spPr>
      </p:pic>
      <p:sp>
        <p:nvSpPr>
          <p:cNvPr id="11" name="Rounded Rectangle 10"/>
          <p:cNvSpPr/>
          <p:nvPr/>
        </p:nvSpPr>
        <p:spPr bwMode="auto">
          <a:xfrm>
            <a:off x="3877733" y="1727197"/>
            <a:ext cx="1092191" cy="4114803"/>
          </a:xfrm>
          <a:prstGeom prst="roundRect">
            <a:avLst/>
          </a:prstGeom>
          <a:noFill/>
          <a:ln w="3175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30000"/>
              </a:lnSpc>
              <a:spcBef>
                <a:spcPct val="20000"/>
              </a:spcBef>
              <a:spcAft>
                <a:spcPct val="0"/>
              </a:spcAft>
              <a:buClrTx/>
              <a:buSzTx/>
              <a:buFontTx/>
              <a:buNone/>
              <a:tabLst/>
            </a:pPr>
            <a:endParaRPr kumimoji="0" lang="en-US" sz="2000" b="0" i="0" u="none" strike="noStrike" cap="none" normalizeH="0" baseline="0">
              <a:ln>
                <a:noFill/>
              </a:ln>
              <a:solidFill>
                <a:srgbClr val="294390"/>
              </a:solidFill>
              <a:effectLst/>
              <a:latin typeface="Comic Sans MS" charset="0"/>
            </a:endParaRPr>
          </a:p>
        </p:txBody>
      </p:sp>
      <p:sp>
        <p:nvSpPr>
          <p:cNvPr id="8" name="Rectangle 7"/>
          <p:cNvSpPr/>
          <p:nvPr/>
        </p:nvSpPr>
        <p:spPr>
          <a:xfrm>
            <a:off x="2166142" y="6288502"/>
            <a:ext cx="1621858" cy="400110"/>
          </a:xfrm>
          <a:prstGeom prst="rect">
            <a:avLst/>
          </a:prstGeom>
        </p:spPr>
        <p:txBody>
          <a:bodyPr wrap="none">
            <a:spAutoFit/>
          </a:bodyPr>
          <a:lstStyle/>
          <a:p>
            <a:r>
              <a:rPr lang="en-US" sz="2000" dirty="0" smtClean="0">
                <a:solidFill>
                  <a:srgbClr val="FF0000"/>
                </a:solidFill>
                <a:latin typeface="Times New Roman"/>
                <a:cs typeface="Times New Roman"/>
              </a:rPr>
              <a:t>Topchiev+’16</a:t>
            </a:r>
            <a:endParaRPr lang="en-US" sz="2000" dirty="0">
              <a:solidFill>
                <a:srgbClr val="FF0000"/>
              </a:solidFill>
              <a:latin typeface="Times New Roman"/>
              <a:cs typeface="Times New Roman"/>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7109" y="297388"/>
            <a:ext cx="2824692" cy="533400"/>
          </a:xfrm>
        </p:spPr>
        <p:txBody>
          <a:bodyPr/>
          <a:lstStyle/>
          <a:p>
            <a:r>
              <a:rPr lang="en-US" dirty="0" smtClean="0"/>
              <a:t>Lines in </a:t>
            </a:r>
            <a:br>
              <a:rPr lang="en-US" dirty="0" smtClean="0"/>
            </a:br>
            <a:r>
              <a:rPr lang="en-US" dirty="0" smtClean="0"/>
              <a:t>gamma-rays?</a:t>
            </a:r>
            <a:endParaRPr lang="en-US" dirty="0"/>
          </a:p>
        </p:txBody>
      </p:sp>
      <p:sp>
        <p:nvSpPr>
          <p:cNvPr id="3" name="Content Placeholder 2"/>
          <p:cNvSpPr>
            <a:spLocks noGrp="1"/>
          </p:cNvSpPr>
          <p:nvPr>
            <p:ph sz="half" idx="1"/>
          </p:nvPr>
        </p:nvSpPr>
        <p:spPr>
          <a:xfrm>
            <a:off x="143933" y="1752600"/>
            <a:ext cx="2429934" cy="4461932"/>
          </a:xfrm>
        </p:spPr>
        <p:txBody>
          <a:bodyPr/>
          <a:lstStyle/>
          <a:p>
            <a:pPr>
              <a:spcBef>
                <a:spcPts val="1680"/>
              </a:spcBef>
            </a:pPr>
            <a:r>
              <a:rPr lang="en-US" dirty="0" smtClean="0"/>
              <a:t>Better energy resolution of GAMMA-400 (smaller bins)</a:t>
            </a:r>
          </a:p>
          <a:p>
            <a:pPr>
              <a:spcBef>
                <a:spcPts val="1680"/>
              </a:spcBef>
            </a:pPr>
            <a:r>
              <a:rPr lang="en-US" dirty="0" smtClean="0"/>
              <a:t>More sensitive to potential gamma-ray lines</a:t>
            </a:r>
            <a:endParaRPr lang="en-US" dirty="0"/>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7" name="Picture 6"/>
          <p:cNvPicPr>
            <a:picLocks noChangeAspect="1"/>
          </p:cNvPicPr>
          <p:nvPr/>
        </p:nvPicPr>
        <p:blipFill>
          <a:blip r:embed="rId2"/>
          <a:stretch>
            <a:fillRect/>
          </a:stretch>
        </p:blipFill>
        <p:spPr>
          <a:xfrm>
            <a:off x="2571751" y="351586"/>
            <a:ext cx="6544733" cy="3066803"/>
          </a:xfrm>
          <a:prstGeom prst="rect">
            <a:avLst/>
          </a:prstGeom>
        </p:spPr>
      </p:pic>
      <p:pic>
        <p:nvPicPr>
          <p:cNvPr id="8" name="Picture 7"/>
          <p:cNvPicPr>
            <a:picLocks noChangeAspect="1"/>
          </p:cNvPicPr>
          <p:nvPr/>
        </p:nvPicPr>
        <p:blipFill>
          <a:blip r:embed="rId3"/>
          <a:stretch>
            <a:fillRect/>
          </a:stretch>
        </p:blipFill>
        <p:spPr>
          <a:xfrm>
            <a:off x="2588684" y="3440950"/>
            <a:ext cx="6555316" cy="3019115"/>
          </a:xfrm>
          <a:prstGeom prst="rect">
            <a:avLst/>
          </a:prstGeom>
        </p:spPr>
      </p:pic>
      <p:sp>
        <p:nvSpPr>
          <p:cNvPr id="9" name="TextBox 8"/>
          <p:cNvSpPr txBox="1"/>
          <p:nvPr/>
        </p:nvSpPr>
        <p:spPr>
          <a:xfrm>
            <a:off x="3960282" y="1773755"/>
            <a:ext cx="1351652" cy="400110"/>
          </a:xfrm>
          <a:prstGeom prst="rect">
            <a:avLst/>
          </a:prstGeom>
          <a:noFill/>
          <a:ln>
            <a:noFill/>
          </a:ln>
        </p:spPr>
        <p:txBody>
          <a:bodyPr wrap="none" rtlCol="0">
            <a:spAutoFit/>
          </a:bodyPr>
          <a:lstStyle/>
          <a:p>
            <a:r>
              <a:rPr lang="en-US" sz="2000" dirty="0" smtClean="0">
                <a:solidFill>
                  <a:srgbClr val="408000"/>
                </a:solidFill>
                <a:latin typeface="Times New Roman"/>
                <a:cs typeface="Times New Roman"/>
              </a:rPr>
              <a:t>Fermi-LAT</a:t>
            </a:r>
            <a:endParaRPr lang="en-US" sz="2000" dirty="0">
              <a:solidFill>
                <a:srgbClr val="408000"/>
              </a:solidFill>
              <a:latin typeface="Times New Roman"/>
              <a:cs typeface="Times New Roman"/>
            </a:endParaRPr>
          </a:p>
        </p:txBody>
      </p:sp>
      <p:sp>
        <p:nvSpPr>
          <p:cNvPr id="10" name="TextBox 9"/>
          <p:cNvSpPr txBox="1"/>
          <p:nvPr/>
        </p:nvSpPr>
        <p:spPr>
          <a:xfrm>
            <a:off x="3714749" y="4720155"/>
            <a:ext cx="1666567" cy="400110"/>
          </a:xfrm>
          <a:prstGeom prst="rect">
            <a:avLst/>
          </a:prstGeom>
          <a:noFill/>
          <a:ln>
            <a:noFill/>
          </a:ln>
        </p:spPr>
        <p:txBody>
          <a:bodyPr wrap="none" rtlCol="0">
            <a:spAutoFit/>
          </a:bodyPr>
          <a:lstStyle/>
          <a:p>
            <a:r>
              <a:rPr lang="en-US" sz="2000" dirty="0" smtClean="0">
                <a:solidFill>
                  <a:srgbClr val="FF0000"/>
                </a:solidFill>
                <a:latin typeface="Times New Roman"/>
                <a:cs typeface="Times New Roman"/>
              </a:rPr>
              <a:t>GAMMA-400</a:t>
            </a:r>
            <a:endParaRPr lang="en-US" sz="2000" dirty="0">
              <a:solidFill>
                <a:srgbClr val="FF0000"/>
              </a:solidFill>
              <a:latin typeface="Times New Roman"/>
              <a:cs typeface="Times New Roman"/>
            </a:endParaRPr>
          </a:p>
        </p:txBody>
      </p:sp>
      <p:sp>
        <p:nvSpPr>
          <p:cNvPr id="11" name="Rectangle 10"/>
          <p:cNvSpPr/>
          <p:nvPr/>
        </p:nvSpPr>
        <p:spPr>
          <a:xfrm>
            <a:off x="794542" y="6017569"/>
            <a:ext cx="1621858" cy="400110"/>
          </a:xfrm>
          <a:prstGeom prst="rect">
            <a:avLst/>
          </a:prstGeom>
        </p:spPr>
        <p:txBody>
          <a:bodyPr wrap="none">
            <a:spAutoFit/>
          </a:bodyPr>
          <a:lstStyle/>
          <a:p>
            <a:r>
              <a:rPr lang="en-US" sz="2000" dirty="0" smtClean="0">
                <a:solidFill>
                  <a:srgbClr val="FF0000"/>
                </a:solidFill>
                <a:latin typeface="Times New Roman"/>
                <a:cs typeface="Times New Roman"/>
              </a:rPr>
              <a:t>Topchiev+’16</a:t>
            </a:r>
            <a:endParaRPr lang="en-US" sz="2000" dirty="0">
              <a:solidFill>
                <a:srgbClr val="FF0000"/>
              </a:solidFill>
              <a:latin typeface="Times New Roman"/>
              <a:cs typeface="Times New Roman"/>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 8 is here!</a:t>
            </a:r>
            <a:endParaRPr lang="en-US" dirty="0"/>
          </a:p>
        </p:txBody>
      </p:sp>
      <p:sp>
        <p:nvSpPr>
          <p:cNvPr id="3" name="Content Placeholder 2"/>
          <p:cNvSpPr>
            <a:spLocks noGrp="1"/>
          </p:cNvSpPr>
          <p:nvPr>
            <p:ph idx="1"/>
          </p:nvPr>
        </p:nvSpPr>
        <p:spPr>
          <a:xfrm>
            <a:off x="127000" y="914400"/>
            <a:ext cx="3378200" cy="5613400"/>
          </a:xfrm>
        </p:spPr>
        <p:txBody>
          <a:bodyPr/>
          <a:lstStyle/>
          <a:p>
            <a:pPr>
              <a:spcAft>
                <a:spcPts val="600"/>
              </a:spcAft>
            </a:pPr>
            <a:r>
              <a:rPr lang="en-US" dirty="0" smtClean="0"/>
              <a:t>Provided a substantial improvement in the capabilities of the LAT</a:t>
            </a:r>
          </a:p>
          <a:p>
            <a:pPr lvl="1">
              <a:spcAft>
                <a:spcPts val="600"/>
              </a:spcAft>
            </a:pPr>
            <a:r>
              <a:rPr lang="en-US" dirty="0" smtClean="0"/>
              <a:t>40% increase in point-source sensitivity</a:t>
            </a:r>
          </a:p>
          <a:p>
            <a:pPr lvl="1">
              <a:spcAft>
                <a:spcPts val="600"/>
              </a:spcAft>
            </a:pPr>
            <a:r>
              <a:rPr lang="en-US" dirty="0" smtClean="0"/>
              <a:t>Up to ×2 gain in acceptance at very low (&lt;100 </a:t>
            </a:r>
            <a:r>
              <a:rPr lang="en-US" dirty="0" err="1" smtClean="0"/>
              <a:t>MeV</a:t>
            </a:r>
            <a:r>
              <a:rPr lang="en-US" dirty="0" smtClean="0"/>
              <a:t>) and very high (&gt;100 </a:t>
            </a:r>
            <a:r>
              <a:rPr lang="en-US" dirty="0" err="1" smtClean="0"/>
              <a:t>GeV</a:t>
            </a:r>
            <a:r>
              <a:rPr lang="en-US" dirty="0" smtClean="0"/>
              <a:t>) energies</a:t>
            </a:r>
          </a:p>
          <a:p>
            <a:pPr>
              <a:spcAft>
                <a:spcPts val="600"/>
              </a:spcAft>
            </a:pPr>
            <a:r>
              <a:rPr lang="en-US" dirty="0" smtClean="0"/>
              <a:t>Updates: data and software releases</a:t>
            </a:r>
          </a:p>
          <a:p>
            <a:pPr lvl="1">
              <a:spcAft>
                <a:spcPts val="600"/>
              </a:spcAft>
            </a:pPr>
            <a:r>
              <a:rPr lang="en-US" dirty="0" smtClean="0"/>
              <a:t>In-flight </a:t>
            </a:r>
            <a:r>
              <a:rPr lang="en-US" dirty="0" err="1" smtClean="0"/>
              <a:t>IRFs</a:t>
            </a:r>
            <a:endParaRPr lang="en-US" dirty="0" smtClean="0"/>
          </a:p>
          <a:p>
            <a:pPr lvl="1">
              <a:spcAft>
                <a:spcPts val="600"/>
              </a:spcAft>
            </a:pPr>
            <a:r>
              <a:rPr lang="en-US" dirty="0" smtClean="0"/>
              <a:t>Cal-only event class</a:t>
            </a:r>
          </a:p>
          <a:p>
            <a:pPr lvl="1">
              <a:spcAft>
                <a:spcPts val="600"/>
              </a:spcAft>
            </a:pPr>
            <a:r>
              <a:rPr lang="en-US" dirty="0" smtClean="0"/>
              <a:t>New Science Tool features</a:t>
            </a:r>
          </a:p>
          <a:p>
            <a:pPr lvl="1">
              <a:spcAft>
                <a:spcPts val="600"/>
              </a:spcAft>
              <a:buNone/>
            </a:pPr>
            <a:endParaRPr lang="en-US" dirty="0" smtClean="0"/>
          </a:p>
          <a:p>
            <a:pPr lvl="1">
              <a:spcAft>
                <a:spcPts val="600"/>
              </a:spcAft>
              <a:buNone/>
            </a:pPr>
            <a:endParaRPr lang="en-US" dirty="0" smtClean="0"/>
          </a:p>
        </p:txBody>
      </p:sp>
      <p:pic>
        <p:nvPicPr>
          <p:cNvPr id="4" name="Picture 3"/>
          <p:cNvPicPr>
            <a:picLocks noChangeAspect="1"/>
          </p:cNvPicPr>
          <p:nvPr/>
        </p:nvPicPr>
        <p:blipFill>
          <a:blip r:embed="rId2"/>
          <a:stretch>
            <a:fillRect/>
          </a:stretch>
        </p:blipFill>
        <p:spPr>
          <a:xfrm>
            <a:off x="3523629" y="1346200"/>
            <a:ext cx="5377484" cy="4038600"/>
          </a:xfrm>
          <a:prstGeom prst="rect">
            <a:avLst/>
          </a:prstGeo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63486"/>
            <a:ext cx="9144000" cy="4825597"/>
          </a:xfrm>
          <a:prstGeom prst="rect">
            <a:avLst/>
          </a:prstGeom>
        </p:spPr>
      </p:pic>
      <p:sp>
        <p:nvSpPr>
          <p:cNvPr id="2" name="Title 1"/>
          <p:cNvSpPr>
            <a:spLocks noGrp="1"/>
          </p:cNvSpPr>
          <p:nvPr>
            <p:ph type="title"/>
          </p:nvPr>
        </p:nvSpPr>
        <p:spPr>
          <a:xfrm>
            <a:off x="705679" y="1321859"/>
            <a:ext cx="7454072" cy="533400"/>
          </a:xfrm>
        </p:spPr>
        <p:txBody>
          <a:bodyPr/>
          <a:lstStyle/>
          <a:p>
            <a:pPr algn="ctr"/>
            <a:r>
              <a:rPr lang="en-US" dirty="0" smtClean="0">
                <a:solidFill>
                  <a:srgbClr val="FFFF00"/>
                </a:solidFill>
              </a:rPr>
              <a:t>Thank you!</a:t>
            </a:r>
            <a:endParaRPr lang="en-US" dirty="0">
              <a:solidFill>
                <a:srgbClr val="FFFF00"/>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 8 Performance</a:t>
            </a:r>
            <a:endParaRPr lang="en-US" dirty="0"/>
          </a:p>
        </p:txBody>
      </p:sp>
      <p:sp>
        <p:nvSpPr>
          <p:cNvPr id="3" name="Content Placeholder 2"/>
          <p:cNvSpPr>
            <a:spLocks noGrp="1"/>
          </p:cNvSpPr>
          <p:nvPr>
            <p:ph idx="1"/>
          </p:nvPr>
        </p:nvSpPr>
        <p:spPr>
          <a:xfrm>
            <a:off x="143931" y="702731"/>
            <a:ext cx="4588933" cy="3115733"/>
          </a:xfrm>
        </p:spPr>
        <p:txBody>
          <a:bodyPr/>
          <a:lstStyle/>
          <a:p>
            <a:r>
              <a:rPr lang="en-US" sz="1600" dirty="0" smtClean="0"/>
              <a:t>Significant improvement in the angular resolution</a:t>
            </a:r>
          </a:p>
          <a:p>
            <a:r>
              <a:rPr lang="en-US" sz="1600" dirty="0" smtClean="0"/>
              <a:t>Additional event selection classes</a:t>
            </a:r>
          </a:p>
          <a:p>
            <a:r>
              <a:rPr lang="en-US" sz="1600" dirty="0" smtClean="0"/>
              <a:t>On-axis 68% containment (class 3)</a:t>
            </a:r>
          </a:p>
          <a:p>
            <a:pPr lvl="1"/>
            <a:r>
              <a:rPr lang="en-US" sz="1400" dirty="0" smtClean="0"/>
              <a:t>3° at 100 </a:t>
            </a:r>
            <a:r>
              <a:rPr lang="en-US" sz="1400" dirty="0" err="1" smtClean="0"/>
              <a:t>MeV</a:t>
            </a:r>
            <a:endParaRPr lang="en-US" sz="1400" dirty="0" smtClean="0"/>
          </a:p>
          <a:p>
            <a:pPr lvl="1"/>
            <a:r>
              <a:rPr lang="en-US" sz="1400" dirty="0" smtClean="0"/>
              <a:t>0.4° at 1 </a:t>
            </a:r>
            <a:r>
              <a:rPr lang="en-US" sz="1400" dirty="0" err="1" smtClean="0"/>
              <a:t>GeV</a:t>
            </a:r>
            <a:endParaRPr lang="en-US" sz="1400" dirty="0" smtClean="0"/>
          </a:p>
          <a:p>
            <a:pPr lvl="1"/>
            <a:r>
              <a:rPr lang="en-US" sz="1400" dirty="0" smtClean="0"/>
              <a:t>0.07° (~4.2’) at 10 </a:t>
            </a:r>
            <a:r>
              <a:rPr lang="en-US" sz="1400" dirty="0" err="1" smtClean="0"/>
              <a:t>GeV</a:t>
            </a:r>
            <a:endParaRPr lang="en-US" sz="1400" dirty="0" smtClean="0"/>
          </a:p>
          <a:p>
            <a:pPr lvl="1"/>
            <a:r>
              <a:rPr lang="en-US" sz="1400" dirty="0" smtClean="0"/>
              <a:t>0.035° (~2.1’) at &gt;100 </a:t>
            </a:r>
            <a:r>
              <a:rPr lang="en-US" sz="1400" dirty="0" err="1" smtClean="0"/>
              <a:t>GeV</a:t>
            </a:r>
            <a:endParaRPr lang="en-US" sz="1600" dirty="0" smtClean="0"/>
          </a:p>
          <a:p>
            <a:pPr>
              <a:spcBef>
                <a:spcPts val="624"/>
              </a:spcBef>
            </a:pPr>
            <a:r>
              <a:rPr lang="en-US" sz="1600" dirty="0" smtClean="0">
                <a:solidFill>
                  <a:srgbClr val="FFFF00"/>
                </a:solidFill>
              </a:rPr>
              <a:t>Cf. HESS 2 angular resolution is ~0.05° at best</a:t>
            </a:r>
          </a:p>
          <a:p>
            <a:pPr>
              <a:spcBef>
                <a:spcPts val="624"/>
              </a:spcBef>
            </a:pPr>
            <a:r>
              <a:rPr lang="en-US" sz="1600" dirty="0" smtClean="0"/>
              <a:t>Significant reduction in the systematic uncertainty of the Effective Area</a:t>
            </a:r>
          </a:p>
          <a:p>
            <a:pPr lvl="1">
              <a:buNone/>
            </a:pPr>
            <a:endParaRPr lang="en-US" sz="1600" dirty="0" smtClean="0"/>
          </a:p>
          <a:p>
            <a:endParaRPr lang="en-US" sz="1600" dirty="0" smtClean="0"/>
          </a:p>
        </p:txBody>
      </p:sp>
      <p:pic>
        <p:nvPicPr>
          <p:cNvPr id="4" name="Picture 3"/>
          <p:cNvPicPr>
            <a:picLocks noChangeAspect="1"/>
          </p:cNvPicPr>
          <p:nvPr/>
        </p:nvPicPr>
        <p:blipFill>
          <a:blip r:embed="rId2"/>
          <a:stretch>
            <a:fillRect/>
          </a:stretch>
        </p:blipFill>
        <p:spPr>
          <a:xfrm>
            <a:off x="4753181" y="604562"/>
            <a:ext cx="4246880" cy="2905760"/>
          </a:xfrm>
          <a:prstGeom prst="rect">
            <a:avLst/>
          </a:prstGeom>
        </p:spPr>
      </p:pic>
      <p:pic>
        <p:nvPicPr>
          <p:cNvPr id="5" name="Picture 4"/>
          <p:cNvPicPr>
            <a:picLocks noChangeAspect="1"/>
          </p:cNvPicPr>
          <p:nvPr/>
        </p:nvPicPr>
        <p:blipFill>
          <a:blip r:embed="rId3"/>
          <a:stretch>
            <a:fillRect/>
          </a:stretch>
        </p:blipFill>
        <p:spPr>
          <a:xfrm>
            <a:off x="4751594" y="3682685"/>
            <a:ext cx="4246880" cy="2905760"/>
          </a:xfrm>
          <a:prstGeom prst="rect">
            <a:avLst/>
          </a:prstGeom>
        </p:spPr>
      </p:pic>
      <p:pic>
        <p:nvPicPr>
          <p:cNvPr id="6" name="Picture 5"/>
          <p:cNvPicPr>
            <a:picLocks noChangeAspect="1"/>
          </p:cNvPicPr>
          <p:nvPr/>
        </p:nvPicPr>
        <p:blipFill>
          <a:blip r:embed="rId4"/>
          <a:stretch>
            <a:fillRect/>
          </a:stretch>
        </p:blipFill>
        <p:spPr>
          <a:xfrm>
            <a:off x="364067" y="3539066"/>
            <a:ext cx="4064000" cy="3048000"/>
          </a:xfrm>
          <a:prstGeom prst="rect">
            <a:avLst/>
          </a:prstGeom>
        </p:spPr>
      </p:pic>
      <p:sp>
        <p:nvSpPr>
          <p:cNvPr id="8" name="Rectangle 7"/>
          <p:cNvSpPr/>
          <p:nvPr/>
        </p:nvSpPr>
        <p:spPr bwMode="auto">
          <a:xfrm>
            <a:off x="982133" y="5698065"/>
            <a:ext cx="1540934" cy="39793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42900" marR="0" indent="-342900" algn="l" defTabSz="914400" rtl="0" eaLnBrk="0" fontAlgn="base" latinLnBrk="0" hangingPunct="0">
              <a:lnSpc>
                <a:spcPct val="130000"/>
              </a:lnSpc>
              <a:spcBef>
                <a:spcPct val="20000"/>
              </a:spcBef>
              <a:spcAft>
                <a:spcPct val="0"/>
              </a:spcAft>
              <a:buClrTx/>
              <a:buSzTx/>
              <a:buFontTx/>
              <a:buNone/>
              <a:tabLst/>
            </a:pPr>
            <a:endParaRPr kumimoji="0" lang="en-US" sz="2000" b="0" i="0" u="none" strike="noStrike" cap="none" normalizeH="0" baseline="0" dirty="0">
              <a:ln>
                <a:noFill/>
              </a:ln>
              <a:solidFill>
                <a:srgbClr val="FFFFFF"/>
              </a:solidFill>
              <a:effectLst/>
              <a:latin typeface="Comic Sans MS" charset="0"/>
            </a:endParaRPr>
          </a:p>
        </p:txBody>
      </p:sp>
      <p:sp>
        <p:nvSpPr>
          <p:cNvPr id="9" name="TextBox 8"/>
          <p:cNvSpPr txBox="1"/>
          <p:nvPr/>
        </p:nvSpPr>
        <p:spPr>
          <a:xfrm>
            <a:off x="2116666" y="5587999"/>
            <a:ext cx="582211" cy="400110"/>
          </a:xfrm>
          <a:prstGeom prst="rect">
            <a:avLst/>
          </a:prstGeom>
          <a:noFill/>
        </p:spPr>
        <p:txBody>
          <a:bodyPr wrap="none" rtlCol="0">
            <a:spAutoFit/>
          </a:bodyPr>
          <a:lstStyle/>
          <a:p>
            <a:r>
              <a:rPr lang="en-US" sz="2000" dirty="0" err="1" smtClean="0">
                <a:solidFill>
                  <a:srgbClr val="FF0000"/>
                </a:solidFill>
                <a:latin typeface="Times"/>
                <a:cs typeface="Times"/>
              </a:rPr>
              <a:t>A</a:t>
            </a:r>
            <a:r>
              <a:rPr lang="en-US" sz="2000" baseline="-25000" dirty="0" err="1" smtClean="0">
                <a:solidFill>
                  <a:srgbClr val="FF0000"/>
                </a:solidFill>
                <a:latin typeface="Times"/>
                <a:cs typeface="Times"/>
              </a:rPr>
              <a:t>eff</a:t>
            </a:r>
            <a:endParaRPr lang="en-US" sz="2000" baseline="-25000" dirty="0">
              <a:solidFill>
                <a:srgbClr val="FF0000"/>
              </a:solidFill>
              <a:latin typeface="Times"/>
              <a:cs typeface="Times"/>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energy gamma-ray emission processes</a:t>
            </a:r>
            <a:endParaRPr lang="en-US" dirty="0"/>
          </a:p>
        </p:txBody>
      </p:sp>
      <p:sp>
        <p:nvSpPr>
          <p:cNvPr id="3" name="Content Placeholder 2"/>
          <p:cNvSpPr>
            <a:spLocks noGrp="1"/>
          </p:cNvSpPr>
          <p:nvPr>
            <p:ph idx="1"/>
          </p:nvPr>
        </p:nvSpPr>
        <p:spPr>
          <a:xfrm>
            <a:off x="4571997" y="1202268"/>
            <a:ext cx="4392614" cy="4758267"/>
          </a:xfrm>
        </p:spPr>
        <p:txBody>
          <a:bodyPr/>
          <a:lstStyle/>
          <a:p>
            <a:pPr>
              <a:spcAft>
                <a:spcPts val="9000"/>
              </a:spcAft>
            </a:pPr>
            <a:r>
              <a:rPr lang="en-US" i="1" dirty="0" smtClean="0"/>
              <a:t>pp −&gt; π</a:t>
            </a:r>
            <a:r>
              <a:rPr lang="en-US" i="1" baseline="30000" dirty="0" smtClean="0"/>
              <a:t>0</a:t>
            </a:r>
            <a:r>
              <a:rPr lang="en-US" i="1" dirty="0" smtClean="0"/>
              <a:t>(2γ)+X − </a:t>
            </a:r>
            <a:r>
              <a:rPr lang="en-US" dirty="0" smtClean="0"/>
              <a:t>neutral </a:t>
            </a:r>
            <a:r>
              <a:rPr lang="en-US" dirty="0" err="1" smtClean="0"/>
              <a:t>pion</a:t>
            </a:r>
            <a:r>
              <a:rPr lang="en-US" dirty="0" smtClean="0"/>
              <a:t> production and decay</a:t>
            </a:r>
          </a:p>
          <a:p>
            <a:pPr>
              <a:spcAft>
                <a:spcPts val="9000"/>
              </a:spcAft>
            </a:pPr>
            <a:r>
              <a:rPr lang="en-US" dirty="0" smtClean="0"/>
              <a:t>Inverse Compton scattering</a:t>
            </a:r>
          </a:p>
          <a:p>
            <a:pPr>
              <a:spcAft>
                <a:spcPts val="9000"/>
              </a:spcAft>
            </a:pPr>
            <a:r>
              <a:rPr lang="en-US" dirty="0" err="1" smtClean="0"/>
              <a:t>Bremsstrahlung</a:t>
            </a:r>
            <a:endParaRPr lang="en-US" dirty="0" smtClean="0"/>
          </a:p>
          <a:p>
            <a:pPr>
              <a:spcAft>
                <a:spcPts val="9000"/>
              </a:spcAft>
            </a:pPr>
            <a:r>
              <a:rPr lang="en-US" dirty="0" smtClean="0"/>
              <a:t>Curvature (or synchrotron) radiation</a:t>
            </a:r>
            <a:endParaRPr lang="en-US" dirty="0"/>
          </a:p>
        </p:txBody>
      </p:sp>
      <p:grpSp>
        <p:nvGrpSpPr>
          <p:cNvPr id="4" name="Group 109"/>
          <p:cNvGrpSpPr>
            <a:grpSpLocks noChangeAspect="1"/>
          </p:cNvGrpSpPr>
          <p:nvPr/>
        </p:nvGrpSpPr>
        <p:grpSpPr>
          <a:xfrm>
            <a:off x="423332" y="778933"/>
            <a:ext cx="3843868" cy="2433798"/>
            <a:chOff x="423332" y="778932"/>
            <a:chExt cx="5672364" cy="3591535"/>
          </a:xfrm>
        </p:grpSpPr>
        <p:sp>
          <p:nvSpPr>
            <p:cNvPr id="101" name="Freeform 100"/>
            <p:cNvSpPr/>
            <p:nvPr/>
          </p:nvSpPr>
          <p:spPr bwMode="auto">
            <a:xfrm rot="19038049">
              <a:off x="5202765" y="1350435"/>
              <a:ext cx="795867" cy="174977"/>
            </a:xfrm>
            <a:custGeom>
              <a:avLst/>
              <a:gdLst>
                <a:gd name="connsiteX0" fmla="*/ 0 w 855134"/>
                <a:gd name="connsiteY0" fmla="*/ 152400 h 204611"/>
                <a:gd name="connsiteX1" fmla="*/ 93134 w 855134"/>
                <a:gd name="connsiteY1" fmla="*/ 42333 h 204611"/>
                <a:gd name="connsiteX2" fmla="*/ 254000 w 855134"/>
                <a:gd name="connsiteY2" fmla="*/ 169333 h 204611"/>
                <a:gd name="connsiteX3" fmla="*/ 440267 w 855134"/>
                <a:gd name="connsiteY3" fmla="*/ 8467 h 204611"/>
                <a:gd name="connsiteX4" fmla="*/ 668867 w 855134"/>
                <a:gd name="connsiteY4" fmla="*/ 203200 h 204611"/>
                <a:gd name="connsiteX5" fmla="*/ 855134 w 855134"/>
                <a:gd name="connsiteY5" fmla="*/ 0 h 204611"/>
                <a:gd name="connsiteX0" fmla="*/ 0 w 855134"/>
                <a:gd name="connsiteY0" fmla="*/ 152400 h 204611"/>
                <a:gd name="connsiteX1" fmla="*/ 93134 w 855134"/>
                <a:gd name="connsiteY1" fmla="*/ 42333 h 204611"/>
                <a:gd name="connsiteX2" fmla="*/ 254000 w 855134"/>
                <a:gd name="connsiteY2" fmla="*/ 169333 h 204611"/>
                <a:gd name="connsiteX3" fmla="*/ 440267 w 855134"/>
                <a:gd name="connsiteY3" fmla="*/ 8467 h 204611"/>
                <a:gd name="connsiteX4" fmla="*/ 668867 w 855134"/>
                <a:gd name="connsiteY4" fmla="*/ 203200 h 204611"/>
                <a:gd name="connsiteX5" fmla="*/ 855134 w 855134"/>
                <a:gd name="connsiteY5" fmla="*/ 0 h 204611"/>
                <a:gd name="connsiteX0" fmla="*/ 0 w 855134"/>
                <a:gd name="connsiteY0" fmla="*/ 152400 h 174977"/>
                <a:gd name="connsiteX1" fmla="*/ 93134 w 855134"/>
                <a:gd name="connsiteY1" fmla="*/ 42333 h 174977"/>
                <a:gd name="connsiteX2" fmla="*/ 254000 w 855134"/>
                <a:gd name="connsiteY2" fmla="*/ 169333 h 174977"/>
                <a:gd name="connsiteX3" fmla="*/ 440267 w 855134"/>
                <a:gd name="connsiteY3" fmla="*/ 8467 h 174977"/>
                <a:gd name="connsiteX4" fmla="*/ 668867 w 855134"/>
                <a:gd name="connsiteY4" fmla="*/ 148167 h 174977"/>
                <a:gd name="connsiteX5" fmla="*/ 855134 w 855134"/>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68867 w 795867"/>
                <a:gd name="connsiteY4" fmla="*/ 148167 h 174977"/>
                <a:gd name="connsiteX5" fmla="*/ 795867 w 795867"/>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18067 w 795867"/>
                <a:gd name="connsiteY4" fmla="*/ 148167 h 174977"/>
                <a:gd name="connsiteX5" fmla="*/ 795867 w 795867"/>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18067 w 795867"/>
                <a:gd name="connsiteY4" fmla="*/ 148167 h 174977"/>
                <a:gd name="connsiteX5" fmla="*/ 795867 w 795867"/>
                <a:gd name="connsiteY5" fmla="*/ 0 h 17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867" h="174977">
                  <a:moveTo>
                    <a:pt x="0" y="152400"/>
                  </a:moveTo>
                  <a:cubicBezTo>
                    <a:pt x="25400" y="95955"/>
                    <a:pt x="50801" y="39511"/>
                    <a:pt x="93134" y="42333"/>
                  </a:cubicBezTo>
                  <a:cubicBezTo>
                    <a:pt x="135467" y="45155"/>
                    <a:pt x="196145" y="174977"/>
                    <a:pt x="254000" y="169333"/>
                  </a:cubicBezTo>
                  <a:cubicBezTo>
                    <a:pt x="311856" y="163689"/>
                    <a:pt x="379589" y="11995"/>
                    <a:pt x="440267" y="8467"/>
                  </a:cubicBezTo>
                  <a:cubicBezTo>
                    <a:pt x="500945" y="4939"/>
                    <a:pt x="558800" y="149578"/>
                    <a:pt x="618067" y="148167"/>
                  </a:cubicBezTo>
                  <a:cubicBezTo>
                    <a:pt x="677334" y="146756"/>
                    <a:pt x="795867" y="0"/>
                    <a:pt x="795867" y="0"/>
                  </a:cubicBezTo>
                </a:path>
              </a:pathLst>
            </a:custGeom>
            <a:noFill/>
            <a:ln w="25400" cap="flat" cmpd="sng" algn="ctr">
              <a:solidFill>
                <a:srgbClr val="0080FF"/>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dirty="0">
                <a:solidFill>
                  <a:srgbClr val="294390"/>
                </a:solidFill>
                <a:latin typeface="Comic Sans MS" charset="0"/>
              </a:endParaRPr>
            </a:p>
          </p:txBody>
        </p:sp>
        <p:sp>
          <p:nvSpPr>
            <p:cNvPr id="102" name="Freeform 101"/>
            <p:cNvSpPr/>
            <p:nvPr/>
          </p:nvSpPr>
          <p:spPr bwMode="auto">
            <a:xfrm rot="2223523">
              <a:off x="5291666" y="2129366"/>
              <a:ext cx="795867" cy="174977"/>
            </a:xfrm>
            <a:custGeom>
              <a:avLst/>
              <a:gdLst>
                <a:gd name="connsiteX0" fmla="*/ 0 w 855134"/>
                <a:gd name="connsiteY0" fmla="*/ 152400 h 204611"/>
                <a:gd name="connsiteX1" fmla="*/ 93134 w 855134"/>
                <a:gd name="connsiteY1" fmla="*/ 42333 h 204611"/>
                <a:gd name="connsiteX2" fmla="*/ 254000 w 855134"/>
                <a:gd name="connsiteY2" fmla="*/ 169333 h 204611"/>
                <a:gd name="connsiteX3" fmla="*/ 440267 w 855134"/>
                <a:gd name="connsiteY3" fmla="*/ 8467 h 204611"/>
                <a:gd name="connsiteX4" fmla="*/ 668867 w 855134"/>
                <a:gd name="connsiteY4" fmla="*/ 203200 h 204611"/>
                <a:gd name="connsiteX5" fmla="*/ 855134 w 855134"/>
                <a:gd name="connsiteY5" fmla="*/ 0 h 204611"/>
                <a:gd name="connsiteX0" fmla="*/ 0 w 855134"/>
                <a:gd name="connsiteY0" fmla="*/ 152400 h 204611"/>
                <a:gd name="connsiteX1" fmla="*/ 93134 w 855134"/>
                <a:gd name="connsiteY1" fmla="*/ 42333 h 204611"/>
                <a:gd name="connsiteX2" fmla="*/ 254000 w 855134"/>
                <a:gd name="connsiteY2" fmla="*/ 169333 h 204611"/>
                <a:gd name="connsiteX3" fmla="*/ 440267 w 855134"/>
                <a:gd name="connsiteY3" fmla="*/ 8467 h 204611"/>
                <a:gd name="connsiteX4" fmla="*/ 668867 w 855134"/>
                <a:gd name="connsiteY4" fmla="*/ 203200 h 204611"/>
                <a:gd name="connsiteX5" fmla="*/ 855134 w 855134"/>
                <a:gd name="connsiteY5" fmla="*/ 0 h 204611"/>
                <a:gd name="connsiteX0" fmla="*/ 0 w 855134"/>
                <a:gd name="connsiteY0" fmla="*/ 152400 h 174977"/>
                <a:gd name="connsiteX1" fmla="*/ 93134 w 855134"/>
                <a:gd name="connsiteY1" fmla="*/ 42333 h 174977"/>
                <a:gd name="connsiteX2" fmla="*/ 254000 w 855134"/>
                <a:gd name="connsiteY2" fmla="*/ 169333 h 174977"/>
                <a:gd name="connsiteX3" fmla="*/ 440267 w 855134"/>
                <a:gd name="connsiteY3" fmla="*/ 8467 h 174977"/>
                <a:gd name="connsiteX4" fmla="*/ 668867 w 855134"/>
                <a:gd name="connsiteY4" fmla="*/ 148167 h 174977"/>
                <a:gd name="connsiteX5" fmla="*/ 855134 w 855134"/>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68867 w 795867"/>
                <a:gd name="connsiteY4" fmla="*/ 148167 h 174977"/>
                <a:gd name="connsiteX5" fmla="*/ 795867 w 795867"/>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18067 w 795867"/>
                <a:gd name="connsiteY4" fmla="*/ 148167 h 174977"/>
                <a:gd name="connsiteX5" fmla="*/ 795867 w 795867"/>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18067 w 795867"/>
                <a:gd name="connsiteY4" fmla="*/ 148167 h 174977"/>
                <a:gd name="connsiteX5" fmla="*/ 795867 w 795867"/>
                <a:gd name="connsiteY5" fmla="*/ 0 h 17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867" h="174977">
                  <a:moveTo>
                    <a:pt x="0" y="152400"/>
                  </a:moveTo>
                  <a:cubicBezTo>
                    <a:pt x="25400" y="95955"/>
                    <a:pt x="50801" y="39511"/>
                    <a:pt x="93134" y="42333"/>
                  </a:cubicBezTo>
                  <a:cubicBezTo>
                    <a:pt x="135467" y="45155"/>
                    <a:pt x="196145" y="174977"/>
                    <a:pt x="254000" y="169333"/>
                  </a:cubicBezTo>
                  <a:cubicBezTo>
                    <a:pt x="311856" y="163689"/>
                    <a:pt x="379589" y="11995"/>
                    <a:pt x="440267" y="8467"/>
                  </a:cubicBezTo>
                  <a:cubicBezTo>
                    <a:pt x="500945" y="4939"/>
                    <a:pt x="558800" y="149578"/>
                    <a:pt x="618067" y="148167"/>
                  </a:cubicBezTo>
                  <a:cubicBezTo>
                    <a:pt x="677334" y="146756"/>
                    <a:pt x="795867" y="0"/>
                    <a:pt x="795867" y="0"/>
                  </a:cubicBezTo>
                </a:path>
              </a:pathLst>
            </a:custGeom>
            <a:noFill/>
            <a:ln w="25400" cap="flat" cmpd="sng" algn="ctr">
              <a:solidFill>
                <a:srgbClr val="0080FF"/>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dirty="0">
                <a:solidFill>
                  <a:srgbClr val="294390"/>
                </a:solidFill>
                <a:latin typeface="Comic Sans MS" charset="0"/>
              </a:endParaRPr>
            </a:p>
          </p:txBody>
        </p:sp>
        <p:sp>
          <p:nvSpPr>
            <p:cNvPr id="103" name="Freeform 102"/>
            <p:cNvSpPr/>
            <p:nvPr/>
          </p:nvSpPr>
          <p:spPr bwMode="auto">
            <a:xfrm rot="4766712">
              <a:off x="2671233" y="3306232"/>
              <a:ext cx="795867" cy="174977"/>
            </a:xfrm>
            <a:custGeom>
              <a:avLst/>
              <a:gdLst>
                <a:gd name="connsiteX0" fmla="*/ 0 w 855134"/>
                <a:gd name="connsiteY0" fmla="*/ 152400 h 204611"/>
                <a:gd name="connsiteX1" fmla="*/ 93134 w 855134"/>
                <a:gd name="connsiteY1" fmla="*/ 42333 h 204611"/>
                <a:gd name="connsiteX2" fmla="*/ 254000 w 855134"/>
                <a:gd name="connsiteY2" fmla="*/ 169333 h 204611"/>
                <a:gd name="connsiteX3" fmla="*/ 440267 w 855134"/>
                <a:gd name="connsiteY3" fmla="*/ 8467 h 204611"/>
                <a:gd name="connsiteX4" fmla="*/ 668867 w 855134"/>
                <a:gd name="connsiteY4" fmla="*/ 203200 h 204611"/>
                <a:gd name="connsiteX5" fmla="*/ 855134 w 855134"/>
                <a:gd name="connsiteY5" fmla="*/ 0 h 204611"/>
                <a:gd name="connsiteX0" fmla="*/ 0 w 855134"/>
                <a:gd name="connsiteY0" fmla="*/ 152400 h 204611"/>
                <a:gd name="connsiteX1" fmla="*/ 93134 w 855134"/>
                <a:gd name="connsiteY1" fmla="*/ 42333 h 204611"/>
                <a:gd name="connsiteX2" fmla="*/ 254000 w 855134"/>
                <a:gd name="connsiteY2" fmla="*/ 169333 h 204611"/>
                <a:gd name="connsiteX3" fmla="*/ 440267 w 855134"/>
                <a:gd name="connsiteY3" fmla="*/ 8467 h 204611"/>
                <a:gd name="connsiteX4" fmla="*/ 668867 w 855134"/>
                <a:gd name="connsiteY4" fmla="*/ 203200 h 204611"/>
                <a:gd name="connsiteX5" fmla="*/ 855134 w 855134"/>
                <a:gd name="connsiteY5" fmla="*/ 0 h 204611"/>
                <a:gd name="connsiteX0" fmla="*/ 0 w 855134"/>
                <a:gd name="connsiteY0" fmla="*/ 152400 h 174977"/>
                <a:gd name="connsiteX1" fmla="*/ 93134 w 855134"/>
                <a:gd name="connsiteY1" fmla="*/ 42333 h 174977"/>
                <a:gd name="connsiteX2" fmla="*/ 254000 w 855134"/>
                <a:gd name="connsiteY2" fmla="*/ 169333 h 174977"/>
                <a:gd name="connsiteX3" fmla="*/ 440267 w 855134"/>
                <a:gd name="connsiteY3" fmla="*/ 8467 h 174977"/>
                <a:gd name="connsiteX4" fmla="*/ 668867 w 855134"/>
                <a:gd name="connsiteY4" fmla="*/ 148167 h 174977"/>
                <a:gd name="connsiteX5" fmla="*/ 855134 w 855134"/>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68867 w 795867"/>
                <a:gd name="connsiteY4" fmla="*/ 148167 h 174977"/>
                <a:gd name="connsiteX5" fmla="*/ 795867 w 795867"/>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18067 w 795867"/>
                <a:gd name="connsiteY4" fmla="*/ 148167 h 174977"/>
                <a:gd name="connsiteX5" fmla="*/ 795867 w 795867"/>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18067 w 795867"/>
                <a:gd name="connsiteY4" fmla="*/ 148167 h 174977"/>
                <a:gd name="connsiteX5" fmla="*/ 795867 w 795867"/>
                <a:gd name="connsiteY5" fmla="*/ 0 h 17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867" h="174977">
                  <a:moveTo>
                    <a:pt x="0" y="152400"/>
                  </a:moveTo>
                  <a:cubicBezTo>
                    <a:pt x="25400" y="95955"/>
                    <a:pt x="50801" y="39511"/>
                    <a:pt x="93134" y="42333"/>
                  </a:cubicBezTo>
                  <a:cubicBezTo>
                    <a:pt x="135467" y="45155"/>
                    <a:pt x="196145" y="174977"/>
                    <a:pt x="254000" y="169333"/>
                  </a:cubicBezTo>
                  <a:cubicBezTo>
                    <a:pt x="311856" y="163689"/>
                    <a:pt x="379589" y="11995"/>
                    <a:pt x="440267" y="8467"/>
                  </a:cubicBezTo>
                  <a:cubicBezTo>
                    <a:pt x="500945" y="4939"/>
                    <a:pt x="558800" y="149578"/>
                    <a:pt x="618067" y="148167"/>
                  </a:cubicBezTo>
                  <a:cubicBezTo>
                    <a:pt x="677334" y="146756"/>
                    <a:pt x="795867" y="0"/>
                    <a:pt x="795867" y="0"/>
                  </a:cubicBezTo>
                </a:path>
              </a:pathLst>
            </a:custGeom>
            <a:noFill/>
            <a:ln w="25400" cap="flat" cmpd="sng" algn="ctr">
              <a:solidFill>
                <a:srgbClr val="0080FF"/>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dirty="0">
                <a:solidFill>
                  <a:srgbClr val="294390"/>
                </a:solidFill>
                <a:latin typeface="Comic Sans MS" charset="0"/>
              </a:endParaRPr>
            </a:p>
          </p:txBody>
        </p:sp>
        <p:sp>
          <p:nvSpPr>
            <p:cNvPr id="104" name="Freeform 103"/>
            <p:cNvSpPr/>
            <p:nvPr/>
          </p:nvSpPr>
          <p:spPr bwMode="auto">
            <a:xfrm rot="21267486">
              <a:off x="3115733" y="2662768"/>
              <a:ext cx="795867" cy="174977"/>
            </a:xfrm>
            <a:custGeom>
              <a:avLst/>
              <a:gdLst>
                <a:gd name="connsiteX0" fmla="*/ 0 w 855134"/>
                <a:gd name="connsiteY0" fmla="*/ 152400 h 204611"/>
                <a:gd name="connsiteX1" fmla="*/ 93134 w 855134"/>
                <a:gd name="connsiteY1" fmla="*/ 42333 h 204611"/>
                <a:gd name="connsiteX2" fmla="*/ 254000 w 855134"/>
                <a:gd name="connsiteY2" fmla="*/ 169333 h 204611"/>
                <a:gd name="connsiteX3" fmla="*/ 440267 w 855134"/>
                <a:gd name="connsiteY3" fmla="*/ 8467 h 204611"/>
                <a:gd name="connsiteX4" fmla="*/ 668867 w 855134"/>
                <a:gd name="connsiteY4" fmla="*/ 203200 h 204611"/>
                <a:gd name="connsiteX5" fmla="*/ 855134 w 855134"/>
                <a:gd name="connsiteY5" fmla="*/ 0 h 204611"/>
                <a:gd name="connsiteX0" fmla="*/ 0 w 855134"/>
                <a:gd name="connsiteY0" fmla="*/ 152400 h 204611"/>
                <a:gd name="connsiteX1" fmla="*/ 93134 w 855134"/>
                <a:gd name="connsiteY1" fmla="*/ 42333 h 204611"/>
                <a:gd name="connsiteX2" fmla="*/ 254000 w 855134"/>
                <a:gd name="connsiteY2" fmla="*/ 169333 h 204611"/>
                <a:gd name="connsiteX3" fmla="*/ 440267 w 855134"/>
                <a:gd name="connsiteY3" fmla="*/ 8467 h 204611"/>
                <a:gd name="connsiteX4" fmla="*/ 668867 w 855134"/>
                <a:gd name="connsiteY4" fmla="*/ 203200 h 204611"/>
                <a:gd name="connsiteX5" fmla="*/ 855134 w 855134"/>
                <a:gd name="connsiteY5" fmla="*/ 0 h 204611"/>
                <a:gd name="connsiteX0" fmla="*/ 0 w 855134"/>
                <a:gd name="connsiteY0" fmla="*/ 152400 h 174977"/>
                <a:gd name="connsiteX1" fmla="*/ 93134 w 855134"/>
                <a:gd name="connsiteY1" fmla="*/ 42333 h 174977"/>
                <a:gd name="connsiteX2" fmla="*/ 254000 w 855134"/>
                <a:gd name="connsiteY2" fmla="*/ 169333 h 174977"/>
                <a:gd name="connsiteX3" fmla="*/ 440267 w 855134"/>
                <a:gd name="connsiteY3" fmla="*/ 8467 h 174977"/>
                <a:gd name="connsiteX4" fmla="*/ 668867 w 855134"/>
                <a:gd name="connsiteY4" fmla="*/ 148167 h 174977"/>
                <a:gd name="connsiteX5" fmla="*/ 855134 w 855134"/>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68867 w 795867"/>
                <a:gd name="connsiteY4" fmla="*/ 148167 h 174977"/>
                <a:gd name="connsiteX5" fmla="*/ 795867 w 795867"/>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18067 w 795867"/>
                <a:gd name="connsiteY4" fmla="*/ 148167 h 174977"/>
                <a:gd name="connsiteX5" fmla="*/ 795867 w 795867"/>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18067 w 795867"/>
                <a:gd name="connsiteY4" fmla="*/ 148167 h 174977"/>
                <a:gd name="connsiteX5" fmla="*/ 795867 w 795867"/>
                <a:gd name="connsiteY5" fmla="*/ 0 h 17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867" h="174977">
                  <a:moveTo>
                    <a:pt x="0" y="152400"/>
                  </a:moveTo>
                  <a:cubicBezTo>
                    <a:pt x="25400" y="95955"/>
                    <a:pt x="50801" y="39511"/>
                    <a:pt x="93134" y="42333"/>
                  </a:cubicBezTo>
                  <a:cubicBezTo>
                    <a:pt x="135467" y="45155"/>
                    <a:pt x="196145" y="174977"/>
                    <a:pt x="254000" y="169333"/>
                  </a:cubicBezTo>
                  <a:cubicBezTo>
                    <a:pt x="311856" y="163689"/>
                    <a:pt x="379589" y="11995"/>
                    <a:pt x="440267" y="8467"/>
                  </a:cubicBezTo>
                  <a:cubicBezTo>
                    <a:pt x="500945" y="4939"/>
                    <a:pt x="558800" y="149578"/>
                    <a:pt x="618067" y="148167"/>
                  </a:cubicBezTo>
                  <a:cubicBezTo>
                    <a:pt x="677334" y="146756"/>
                    <a:pt x="795867" y="0"/>
                    <a:pt x="795867" y="0"/>
                  </a:cubicBezTo>
                </a:path>
              </a:pathLst>
            </a:custGeom>
            <a:noFill/>
            <a:ln w="25400" cap="flat" cmpd="sng" algn="ctr">
              <a:solidFill>
                <a:srgbClr val="0080FF"/>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dirty="0">
                <a:solidFill>
                  <a:srgbClr val="294390"/>
                </a:solidFill>
                <a:latin typeface="Comic Sans MS" charset="0"/>
              </a:endParaRPr>
            </a:p>
          </p:txBody>
        </p:sp>
        <p:sp>
          <p:nvSpPr>
            <p:cNvPr id="25" name="Oval 24"/>
            <p:cNvSpPr>
              <a:spLocks noChangeAspect="1"/>
            </p:cNvSpPr>
            <p:nvPr/>
          </p:nvSpPr>
          <p:spPr bwMode="auto">
            <a:xfrm>
              <a:off x="2798233" y="2586566"/>
              <a:ext cx="457200" cy="457200"/>
            </a:xfrm>
            <a:prstGeom prst="ellipse">
              <a:avLst/>
            </a:prstGeom>
            <a:gradFill flip="none" rotWithShape="1">
              <a:gsLst>
                <a:gs pos="47000">
                  <a:schemeClr val="accent6">
                    <a:lumMod val="75000"/>
                  </a:schemeClr>
                </a:gs>
                <a:gs pos="0">
                  <a:srgbClr val="FFFFFF"/>
                </a:gs>
                <a:gs pos="100000">
                  <a:srgbClr val="423730"/>
                </a:gs>
              </a:gsLst>
              <a:path path="circle">
                <a:fillToRect r="100000" b="100000"/>
              </a:path>
              <a:tileRect l="-100000" t="-100000"/>
            </a:gradFill>
            <a:ln w="9525" cap="flat" cmpd="sng" algn="ctr">
              <a:solidFill>
                <a:schemeClr val="bg1"/>
              </a:solidFill>
              <a:prstDash val="solid"/>
              <a:round/>
              <a:headEnd type="none" w="med" len="med"/>
              <a:tailEnd type="none" w="med" len="med"/>
            </a:ln>
            <a:effectLst/>
          </p:spPr>
          <p:txBody>
            <a:bodyPr vert="horz" wrap="none" lIns="91440" tIns="0" rIns="91440" bIns="91440" numCol="1" rtlCol="0" anchor="ctr" anchorCtr="1" compatLnSpc="1">
              <a:prstTxWarp prst="textNoShape">
                <a:avLst/>
              </a:prstTxWarp>
              <a:noAutofit/>
            </a:bodyPr>
            <a:lstStyle/>
            <a:p>
              <a:pPr marL="342900" indent="-342900" eaLnBrk="0" hangingPunct="0">
                <a:lnSpc>
                  <a:spcPct val="130000"/>
                </a:lnSpc>
                <a:spcBef>
                  <a:spcPct val="20000"/>
                </a:spcBef>
              </a:pPr>
              <a:r>
                <a:rPr lang="en-US" sz="2000" dirty="0" smtClean="0">
                  <a:solidFill>
                    <a:srgbClr val="FFFFFF"/>
                  </a:solidFill>
                  <a:latin typeface="Times New Roman"/>
                  <a:cs typeface="Times New Roman"/>
                </a:rPr>
                <a:t>π</a:t>
              </a:r>
              <a:r>
                <a:rPr lang="en-US" sz="2000" baseline="30000" dirty="0" smtClean="0">
                  <a:solidFill>
                    <a:srgbClr val="FFFFFF"/>
                  </a:solidFill>
                  <a:latin typeface="Times New Roman"/>
                  <a:cs typeface="Times New Roman"/>
                </a:rPr>
                <a:t>0</a:t>
              </a:r>
              <a:endParaRPr lang="en-US" sz="2000" baseline="30000" dirty="0">
                <a:solidFill>
                  <a:srgbClr val="FFFFFF"/>
                </a:solidFill>
                <a:latin typeface="Times New Roman"/>
                <a:cs typeface="Times New Roman"/>
              </a:endParaRPr>
            </a:p>
          </p:txBody>
        </p:sp>
        <p:cxnSp>
          <p:nvCxnSpPr>
            <p:cNvPr id="31" name="Straight Arrow Connector 30"/>
            <p:cNvCxnSpPr>
              <a:stCxn id="71" idx="6"/>
              <a:endCxn id="72" idx="2"/>
            </p:cNvCxnSpPr>
            <p:nvPr/>
          </p:nvCxnSpPr>
          <p:spPr bwMode="auto">
            <a:xfrm flipV="1">
              <a:off x="1063412" y="2072639"/>
              <a:ext cx="875453" cy="16933"/>
            </a:xfrm>
            <a:prstGeom prst="straightConnector1">
              <a:avLst/>
            </a:prstGeom>
            <a:solidFill>
              <a:schemeClr val="bg1"/>
            </a:solidFill>
            <a:ln w="38100" cap="flat" cmpd="sng" algn="ctr">
              <a:solidFill>
                <a:srgbClr val="FFFFFF"/>
              </a:solidFill>
              <a:prstDash val="solid"/>
              <a:round/>
              <a:headEnd type="none" w="med" len="med"/>
              <a:tailEnd type="stealth" w="lg" len="lg"/>
            </a:ln>
            <a:effectLst/>
          </p:spPr>
        </p:cxnSp>
        <p:cxnSp>
          <p:nvCxnSpPr>
            <p:cNvPr id="33" name="Straight Arrow Connector 32"/>
            <p:cNvCxnSpPr>
              <a:stCxn id="72" idx="6"/>
              <a:endCxn id="99" idx="2"/>
            </p:cNvCxnSpPr>
            <p:nvPr/>
          </p:nvCxnSpPr>
          <p:spPr bwMode="auto">
            <a:xfrm flipV="1">
              <a:off x="2578945" y="1866900"/>
              <a:ext cx="2454488" cy="205739"/>
            </a:xfrm>
            <a:prstGeom prst="straightConnector1">
              <a:avLst/>
            </a:prstGeom>
            <a:solidFill>
              <a:schemeClr val="bg1"/>
            </a:solidFill>
            <a:ln w="25400" cap="flat" cmpd="sng" algn="ctr">
              <a:solidFill>
                <a:srgbClr val="FFFFFF"/>
              </a:solidFill>
              <a:prstDash val="dash"/>
              <a:round/>
              <a:headEnd type="none" w="med" len="med"/>
              <a:tailEnd type="stealth" w="lg" len="lg"/>
            </a:ln>
            <a:effectLst/>
          </p:spPr>
        </p:cxnSp>
        <p:cxnSp>
          <p:nvCxnSpPr>
            <p:cNvPr id="34" name="Straight Arrow Connector 33"/>
            <p:cNvCxnSpPr>
              <a:stCxn id="72" idx="6"/>
              <a:endCxn id="95" idx="2"/>
            </p:cNvCxnSpPr>
            <p:nvPr/>
          </p:nvCxnSpPr>
          <p:spPr bwMode="auto">
            <a:xfrm>
              <a:off x="2578945" y="2072639"/>
              <a:ext cx="1332654" cy="16933"/>
            </a:xfrm>
            <a:prstGeom prst="straightConnector1">
              <a:avLst/>
            </a:prstGeom>
            <a:solidFill>
              <a:schemeClr val="bg1"/>
            </a:solidFill>
            <a:ln w="25400" cap="flat" cmpd="sng" algn="ctr">
              <a:solidFill>
                <a:srgbClr val="FFFFFF"/>
              </a:solidFill>
              <a:prstDash val="dash"/>
              <a:round/>
              <a:headEnd type="none" w="med" len="med"/>
              <a:tailEnd type="stealth" w="lg" len="lg"/>
            </a:ln>
            <a:effectLst/>
          </p:spPr>
        </p:cxnSp>
        <p:cxnSp>
          <p:nvCxnSpPr>
            <p:cNvPr id="35" name="Straight Arrow Connector 34"/>
            <p:cNvCxnSpPr>
              <a:stCxn id="72" idx="7"/>
              <a:endCxn id="96" idx="3"/>
            </p:cNvCxnSpPr>
            <p:nvPr/>
          </p:nvCxnSpPr>
          <p:spPr bwMode="auto">
            <a:xfrm rot="5400000" flipH="1" flipV="1">
              <a:off x="2506374" y="1304108"/>
              <a:ext cx="521063" cy="563397"/>
            </a:xfrm>
            <a:prstGeom prst="straightConnector1">
              <a:avLst/>
            </a:prstGeom>
            <a:solidFill>
              <a:schemeClr val="bg1"/>
            </a:solidFill>
            <a:ln w="25400" cap="flat" cmpd="sng" algn="ctr">
              <a:solidFill>
                <a:srgbClr val="FFFFFF"/>
              </a:solidFill>
              <a:prstDash val="dash"/>
              <a:round/>
              <a:headEnd type="none" w="med" len="med"/>
              <a:tailEnd type="stealth" w="lg" len="lg"/>
            </a:ln>
            <a:effectLst/>
          </p:spPr>
        </p:cxnSp>
        <p:cxnSp>
          <p:nvCxnSpPr>
            <p:cNvPr id="36" name="Straight Arrow Connector 35"/>
            <p:cNvCxnSpPr>
              <a:stCxn id="72" idx="5"/>
              <a:endCxn id="25" idx="1"/>
            </p:cNvCxnSpPr>
            <p:nvPr/>
          </p:nvCxnSpPr>
          <p:spPr bwMode="auto">
            <a:xfrm rot="16200000" flipH="1">
              <a:off x="2497907" y="2286240"/>
              <a:ext cx="354580" cy="379981"/>
            </a:xfrm>
            <a:prstGeom prst="straightConnector1">
              <a:avLst/>
            </a:prstGeom>
            <a:solidFill>
              <a:schemeClr val="bg1"/>
            </a:solidFill>
            <a:ln w="25400" cap="flat" cmpd="sng" algn="ctr">
              <a:solidFill>
                <a:srgbClr val="FFFFFF"/>
              </a:solidFill>
              <a:prstDash val="dash"/>
              <a:round/>
              <a:headEnd type="none" w="med" len="med"/>
              <a:tailEnd type="stealth" w="lg" len="lg"/>
            </a:ln>
            <a:effectLst/>
          </p:spPr>
        </p:cxnSp>
        <p:sp>
          <p:nvSpPr>
            <p:cNvPr id="71" name="Oval 70"/>
            <p:cNvSpPr>
              <a:spLocks noChangeAspect="1"/>
            </p:cNvSpPr>
            <p:nvPr/>
          </p:nvSpPr>
          <p:spPr bwMode="auto">
            <a:xfrm>
              <a:off x="423332" y="1769532"/>
              <a:ext cx="640080" cy="640080"/>
            </a:xfrm>
            <a:prstGeom prst="ellipse">
              <a:avLst/>
            </a:prstGeom>
            <a:gradFill flip="none" rotWithShape="1">
              <a:gsLst>
                <a:gs pos="0">
                  <a:schemeClr val="tx1"/>
                </a:gs>
                <a:gs pos="40000">
                  <a:srgbClr val="F00C30"/>
                </a:gs>
                <a:gs pos="69000">
                  <a:srgbClr val="930711"/>
                </a:gs>
              </a:gsLst>
              <a:path path="circle">
                <a:fillToRect r="100000" b="100000"/>
              </a:path>
              <a:tileRect l="-100000" t="-100000"/>
            </a:gradFill>
            <a:ln w="9525" cap="flat" cmpd="sng" algn="ctr">
              <a:solidFill>
                <a:schemeClr val="bg1"/>
              </a:solidFill>
              <a:prstDash val="solid"/>
              <a:round/>
              <a:headEnd type="none" w="med" len="med"/>
              <a:tailEnd type="none" w="med" len="med"/>
            </a:ln>
            <a:effectLst/>
          </p:spPr>
          <p:txBody>
            <a:bodyPr vert="horz" wrap="none" lIns="91440" tIns="0" rIns="91440" bIns="91440" numCol="1" rtlCol="0" anchor="ctr" anchorCtr="1" compatLnSpc="1">
              <a:prstTxWarp prst="textNoShape">
                <a:avLst/>
              </a:prstTxWarp>
              <a:noAutofit/>
            </a:bodyPr>
            <a:lstStyle/>
            <a:p>
              <a:pPr marL="342900" indent="-342900" eaLnBrk="0" hangingPunct="0">
                <a:lnSpc>
                  <a:spcPct val="130000"/>
                </a:lnSpc>
                <a:spcBef>
                  <a:spcPct val="20000"/>
                </a:spcBef>
              </a:pPr>
              <a:r>
                <a:rPr lang="en-US" sz="2000" i="1" dirty="0" err="1" smtClean="0">
                  <a:solidFill>
                    <a:prstClr val="white"/>
                  </a:solidFill>
                  <a:latin typeface="Times New Roman"/>
                  <a:cs typeface="Times New Roman"/>
                </a:rPr>
                <a:t>p</a:t>
              </a:r>
              <a:endParaRPr lang="en-US" sz="2000" i="1" dirty="0">
                <a:solidFill>
                  <a:prstClr val="white"/>
                </a:solidFill>
                <a:latin typeface="Times New Roman"/>
                <a:cs typeface="Times New Roman"/>
              </a:endParaRPr>
            </a:p>
          </p:txBody>
        </p:sp>
        <p:sp>
          <p:nvSpPr>
            <p:cNvPr id="72" name="Oval 71"/>
            <p:cNvSpPr>
              <a:spLocks noChangeAspect="1"/>
            </p:cNvSpPr>
            <p:nvPr/>
          </p:nvSpPr>
          <p:spPr bwMode="auto">
            <a:xfrm>
              <a:off x="1938865" y="1752599"/>
              <a:ext cx="640080" cy="640080"/>
            </a:xfrm>
            <a:prstGeom prst="ellipse">
              <a:avLst/>
            </a:prstGeom>
            <a:gradFill flip="none" rotWithShape="1">
              <a:gsLst>
                <a:gs pos="0">
                  <a:schemeClr val="tx1"/>
                </a:gs>
                <a:gs pos="40000">
                  <a:srgbClr val="F00C30"/>
                </a:gs>
                <a:gs pos="69000">
                  <a:srgbClr val="930711"/>
                </a:gs>
              </a:gsLst>
              <a:path path="circle">
                <a:fillToRect r="100000" b="100000"/>
              </a:path>
              <a:tileRect l="-100000" t="-100000"/>
            </a:gradFill>
            <a:ln w="9525" cap="flat" cmpd="sng" algn="ctr">
              <a:solidFill>
                <a:schemeClr val="bg1"/>
              </a:solidFill>
              <a:prstDash val="solid"/>
              <a:round/>
              <a:headEnd type="none" w="med" len="med"/>
              <a:tailEnd type="none" w="med" len="med"/>
            </a:ln>
            <a:effectLst/>
          </p:spPr>
          <p:txBody>
            <a:bodyPr vert="horz" wrap="none" lIns="91440" tIns="0" rIns="91440" bIns="91440" numCol="1" rtlCol="0" anchor="ctr" anchorCtr="1" compatLnSpc="1">
              <a:prstTxWarp prst="textNoShape">
                <a:avLst/>
              </a:prstTxWarp>
              <a:noAutofit/>
            </a:bodyPr>
            <a:lstStyle/>
            <a:p>
              <a:pPr marL="342900" indent="-342900" eaLnBrk="0" hangingPunct="0">
                <a:lnSpc>
                  <a:spcPct val="130000"/>
                </a:lnSpc>
                <a:spcBef>
                  <a:spcPct val="20000"/>
                </a:spcBef>
              </a:pPr>
              <a:r>
                <a:rPr lang="en-US" sz="2000" i="1" dirty="0" err="1" smtClean="0">
                  <a:solidFill>
                    <a:srgbClr val="FFFFFF"/>
                  </a:solidFill>
                  <a:latin typeface="Times New Roman"/>
                  <a:cs typeface="Times New Roman"/>
                </a:rPr>
                <a:t>p</a:t>
              </a:r>
              <a:endParaRPr lang="en-US" sz="2000" i="1" dirty="0">
                <a:solidFill>
                  <a:srgbClr val="FFFFFF"/>
                </a:solidFill>
                <a:latin typeface="Times New Roman"/>
                <a:cs typeface="Times New Roman"/>
              </a:endParaRPr>
            </a:p>
          </p:txBody>
        </p:sp>
        <p:sp>
          <p:nvSpPr>
            <p:cNvPr id="95" name="Oval 94"/>
            <p:cNvSpPr>
              <a:spLocks noChangeAspect="1"/>
            </p:cNvSpPr>
            <p:nvPr/>
          </p:nvSpPr>
          <p:spPr bwMode="auto">
            <a:xfrm>
              <a:off x="3911599" y="1769532"/>
              <a:ext cx="640080" cy="640080"/>
            </a:xfrm>
            <a:prstGeom prst="ellipse">
              <a:avLst/>
            </a:prstGeom>
            <a:gradFill flip="none" rotWithShape="1">
              <a:gsLst>
                <a:gs pos="0">
                  <a:schemeClr val="tx1"/>
                </a:gs>
                <a:gs pos="40000">
                  <a:srgbClr val="F00C30"/>
                </a:gs>
                <a:gs pos="69000">
                  <a:srgbClr val="930711"/>
                </a:gs>
              </a:gsLst>
              <a:path path="circle">
                <a:fillToRect r="100000" b="100000"/>
              </a:path>
              <a:tileRect l="-100000" t="-100000"/>
            </a:gradFill>
            <a:ln w="9525" cap="flat" cmpd="sng" algn="ctr">
              <a:solidFill>
                <a:schemeClr val="bg1"/>
              </a:solidFill>
              <a:prstDash val="solid"/>
              <a:round/>
              <a:headEnd type="none" w="med" len="med"/>
              <a:tailEnd type="none" w="med" len="med"/>
            </a:ln>
            <a:effectLst/>
          </p:spPr>
          <p:txBody>
            <a:bodyPr vert="horz" wrap="none" lIns="91440" tIns="0" rIns="91440" bIns="91440" numCol="1" rtlCol="0" anchor="ctr" anchorCtr="1" compatLnSpc="1">
              <a:prstTxWarp prst="textNoShape">
                <a:avLst/>
              </a:prstTxWarp>
              <a:noAutofit/>
            </a:bodyPr>
            <a:lstStyle/>
            <a:p>
              <a:pPr marL="342900" indent="-342900" eaLnBrk="0" hangingPunct="0">
                <a:lnSpc>
                  <a:spcPct val="130000"/>
                </a:lnSpc>
                <a:spcBef>
                  <a:spcPct val="20000"/>
                </a:spcBef>
              </a:pPr>
              <a:r>
                <a:rPr lang="en-US" sz="2000" i="1" dirty="0" err="1" smtClean="0">
                  <a:solidFill>
                    <a:prstClr val="white"/>
                  </a:solidFill>
                  <a:latin typeface="Times New Roman"/>
                  <a:cs typeface="Times New Roman"/>
                </a:rPr>
                <a:t>p</a:t>
              </a:r>
              <a:endParaRPr lang="en-US" sz="2000" i="1" dirty="0">
                <a:solidFill>
                  <a:prstClr val="white"/>
                </a:solidFill>
                <a:latin typeface="Times New Roman"/>
                <a:cs typeface="Times New Roman"/>
              </a:endParaRPr>
            </a:p>
          </p:txBody>
        </p:sp>
        <p:sp>
          <p:nvSpPr>
            <p:cNvPr id="96" name="Oval 95"/>
            <p:cNvSpPr>
              <a:spLocks noChangeAspect="1"/>
            </p:cNvSpPr>
            <p:nvPr/>
          </p:nvSpPr>
          <p:spPr bwMode="auto">
            <a:xfrm>
              <a:off x="2954866" y="778932"/>
              <a:ext cx="640080" cy="640080"/>
            </a:xfrm>
            <a:prstGeom prst="ellipse">
              <a:avLst/>
            </a:prstGeom>
            <a:gradFill flip="none" rotWithShape="1">
              <a:gsLst>
                <a:gs pos="0">
                  <a:schemeClr val="tx1"/>
                </a:gs>
                <a:gs pos="40000">
                  <a:srgbClr val="F00C30"/>
                </a:gs>
                <a:gs pos="69000">
                  <a:srgbClr val="930711"/>
                </a:gs>
              </a:gsLst>
              <a:path path="circle">
                <a:fillToRect r="100000" b="100000"/>
              </a:path>
              <a:tileRect l="-100000" t="-100000"/>
            </a:gradFill>
            <a:ln w="9525" cap="flat" cmpd="sng" algn="ctr">
              <a:solidFill>
                <a:schemeClr val="bg1"/>
              </a:solidFill>
              <a:prstDash val="solid"/>
              <a:round/>
              <a:headEnd type="none" w="med" len="med"/>
              <a:tailEnd type="none" w="med" len="med"/>
            </a:ln>
            <a:effectLst/>
          </p:spPr>
          <p:txBody>
            <a:bodyPr vert="horz" wrap="none" lIns="91440" tIns="0" rIns="91440" bIns="91440" numCol="1" rtlCol="0" anchor="ctr" anchorCtr="1" compatLnSpc="1">
              <a:prstTxWarp prst="textNoShape">
                <a:avLst/>
              </a:prstTxWarp>
              <a:noAutofit/>
            </a:bodyPr>
            <a:lstStyle/>
            <a:p>
              <a:pPr marL="342900" indent="-342900" eaLnBrk="0" hangingPunct="0">
                <a:lnSpc>
                  <a:spcPct val="130000"/>
                </a:lnSpc>
                <a:spcBef>
                  <a:spcPct val="20000"/>
                </a:spcBef>
              </a:pPr>
              <a:r>
                <a:rPr lang="en-US" sz="2000" i="1" dirty="0" err="1" smtClean="0">
                  <a:solidFill>
                    <a:prstClr val="white"/>
                  </a:solidFill>
                  <a:latin typeface="Times New Roman"/>
                  <a:cs typeface="Times New Roman"/>
                </a:rPr>
                <a:t>p</a:t>
              </a:r>
              <a:endParaRPr lang="en-US" sz="2000" i="1" dirty="0">
                <a:solidFill>
                  <a:prstClr val="white"/>
                </a:solidFill>
                <a:latin typeface="Times New Roman"/>
                <a:cs typeface="Times New Roman"/>
              </a:endParaRPr>
            </a:p>
          </p:txBody>
        </p:sp>
        <p:sp>
          <p:nvSpPr>
            <p:cNvPr id="99" name="Oval 98"/>
            <p:cNvSpPr>
              <a:spLocks noChangeAspect="1"/>
            </p:cNvSpPr>
            <p:nvPr/>
          </p:nvSpPr>
          <p:spPr bwMode="auto">
            <a:xfrm>
              <a:off x="5033433" y="1638300"/>
              <a:ext cx="457200" cy="457200"/>
            </a:xfrm>
            <a:prstGeom prst="ellipse">
              <a:avLst/>
            </a:prstGeom>
            <a:gradFill flip="none" rotWithShape="1">
              <a:gsLst>
                <a:gs pos="47000">
                  <a:schemeClr val="accent6">
                    <a:lumMod val="75000"/>
                  </a:schemeClr>
                </a:gs>
                <a:gs pos="0">
                  <a:srgbClr val="FFFFFF"/>
                </a:gs>
                <a:gs pos="100000">
                  <a:srgbClr val="423730"/>
                </a:gs>
              </a:gsLst>
              <a:path path="circle">
                <a:fillToRect r="100000" b="100000"/>
              </a:path>
              <a:tileRect l="-100000" t="-100000"/>
            </a:gradFill>
            <a:ln w="9525" cap="flat" cmpd="sng" algn="ctr">
              <a:solidFill>
                <a:schemeClr val="bg1"/>
              </a:solidFill>
              <a:prstDash val="solid"/>
              <a:round/>
              <a:headEnd type="none" w="med" len="med"/>
              <a:tailEnd type="none" w="med" len="med"/>
            </a:ln>
            <a:effectLst/>
          </p:spPr>
          <p:txBody>
            <a:bodyPr vert="horz" wrap="none" lIns="91440" tIns="0" rIns="91440" bIns="91440" numCol="1" rtlCol="0" anchor="ctr" anchorCtr="1" compatLnSpc="1">
              <a:prstTxWarp prst="textNoShape">
                <a:avLst/>
              </a:prstTxWarp>
              <a:noAutofit/>
            </a:bodyPr>
            <a:lstStyle/>
            <a:p>
              <a:pPr marL="342900" indent="-342900" eaLnBrk="0" hangingPunct="0">
                <a:lnSpc>
                  <a:spcPct val="130000"/>
                </a:lnSpc>
                <a:spcBef>
                  <a:spcPct val="20000"/>
                </a:spcBef>
              </a:pPr>
              <a:r>
                <a:rPr lang="en-US" sz="2000" dirty="0" smtClean="0">
                  <a:solidFill>
                    <a:srgbClr val="FFFFFF"/>
                  </a:solidFill>
                  <a:latin typeface="Times New Roman"/>
                  <a:cs typeface="Times New Roman"/>
                </a:rPr>
                <a:t>π</a:t>
              </a:r>
              <a:r>
                <a:rPr lang="en-US" sz="2000" baseline="30000" dirty="0" smtClean="0">
                  <a:solidFill>
                    <a:srgbClr val="FFFFFF"/>
                  </a:solidFill>
                  <a:latin typeface="Times New Roman"/>
                  <a:cs typeface="Times New Roman"/>
                </a:rPr>
                <a:t>0</a:t>
              </a:r>
              <a:endParaRPr lang="en-US" sz="2000" dirty="0">
                <a:solidFill>
                  <a:srgbClr val="FFFFFF"/>
                </a:solidFill>
                <a:latin typeface="Times New Roman"/>
                <a:cs typeface="Times New Roman"/>
              </a:endParaRPr>
            </a:p>
          </p:txBody>
        </p:sp>
        <p:sp>
          <p:nvSpPr>
            <p:cNvPr id="105" name="Rectangle 104"/>
            <p:cNvSpPr/>
            <p:nvPr/>
          </p:nvSpPr>
          <p:spPr>
            <a:xfrm>
              <a:off x="3683178" y="2510958"/>
              <a:ext cx="300080" cy="1294422"/>
            </a:xfrm>
            <a:prstGeom prst="rect">
              <a:avLst/>
            </a:prstGeom>
          </p:spPr>
          <p:txBody>
            <a:bodyPr wrap="square">
              <a:spAutoFit/>
            </a:bodyPr>
            <a:lstStyle/>
            <a:p>
              <a:pPr marL="342900" indent="-342900" eaLnBrk="0" hangingPunct="0">
                <a:lnSpc>
                  <a:spcPct val="130000"/>
                </a:lnSpc>
                <a:spcBef>
                  <a:spcPct val="20000"/>
                </a:spcBef>
              </a:pPr>
              <a:r>
                <a:rPr lang="en-US" sz="2000" dirty="0" err="1" smtClean="0">
                  <a:solidFill>
                    <a:prstClr val="white"/>
                  </a:solidFill>
                  <a:latin typeface="Times New Roman"/>
                  <a:cs typeface="Times New Roman"/>
                </a:rPr>
                <a:t>γ</a:t>
              </a:r>
              <a:endParaRPr lang="en-US" sz="2000" dirty="0">
                <a:solidFill>
                  <a:prstClr val="white"/>
                </a:solidFill>
                <a:latin typeface="Times New Roman"/>
                <a:cs typeface="Times New Roman"/>
              </a:endParaRPr>
            </a:p>
          </p:txBody>
        </p:sp>
        <p:sp>
          <p:nvSpPr>
            <p:cNvPr id="106" name="Rectangle 105"/>
            <p:cNvSpPr/>
            <p:nvPr/>
          </p:nvSpPr>
          <p:spPr>
            <a:xfrm>
              <a:off x="5719412" y="2326873"/>
              <a:ext cx="300080" cy="1294422"/>
            </a:xfrm>
            <a:prstGeom prst="rect">
              <a:avLst/>
            </a:prstGeom>
          </p:spPr>
          <p:txBody>
            <a:bodyPr wrap="square">
              <a:spAutoFit/>
            </a:bodyPr>
            <a:lstStyle/>
            <a:p>
              <a:pPr marL="342900" indent="-342900" eaLnBrk="0" hangingPunct="0">
                <a:lnSpc>
                  <a:spcPct val="130000"/>
                </a:lnSpc>
                <a:spcBef>
                  <a:spcPct val="20000"/>
                </a:spcBef>
              </a:pPr>
              <a:r>
                <a:rPr lang="en-US" sz="2000" dirty="0" err="1" smtClean="0">
                  <a:solidFill>
                    <a:prstClr val="white"/>
                  </a:solidFill>
                  <a:latin typeface="Times New Roman"/>
                  <a:cs typeface="Times New Roman"/>
                </a:rPr>
                <a:t>γ</a:t>
              </a:r>
              <a:endParaRPr lang="en-US" sz="2000" dirty="0">
                <a:solidFill>
                  <a:prstClr val="white"/>
                </a:solidFill>
                <a:latin typeface="Times New Roman"/>
                <a:cs typeface="Times New Roman"/>
              </a:endParaRPr>
            </a:p>
          </p:txBody>
        </p:sp>
        <p:sp>
          <p:nvSpPr>
            <p:cNvPr id="107" name="Rectangle 106"/>
            <p:cNvSpPr/>
            <p:nvPr/>
          </p:nvSpPr>
          <p:spPr>
            <a:xfrm>
              <a:off x="5795616" y="1014539"/>
              <a:ext cx="300080" cy="1294422"/>
            </a:xfrm>
            <a:prstGeom prst="rect">
              <a:avLst/>
            </a:prstGeom>
          </p:spPr>
          <p:txBody>
            <a:bodyPr wrap="square">
              <a:spAutoFit/>
            </a:bodyPr>
            <a:lstStyle/>
            <a:p>
              <a:pPr marL="342900" indent="-342900" eaLnBrk="0" hangingPunct="0">
                <a:lnSpc>
                  <a:spcPct val="130000"/>
                </a:lnSpc>
                <a:spcBef>
                  <a:spcPct val="20000"/>
                </a:spcBef>
              </a:pPr>
              <a:r>
                <a:rPr lang="en-US" sz="2000" dirty="0" err="1" smtClean="0">
                  <a:solidFill>
                    <a:prstClr val="white"/>
                  </a:solidFill>
                  <a:latin typeface="Times New Roman"/>
                  <a:cs typeface="Times New Roman"/>
                </a:rPr>
                <a:t>γ</a:t>
              </a:r>
              <a:endParaRPr lang="en-US" sz="2000" dirty="0">
                <a:solidFill>
                  <a:prstClr val="white"/>
                </a:solidFill>
                <a:latin typeface="Times New Roman"/>
                <a:cs typeface="Times New Roman"/>
              </a:endParaRPr>
            </a:p>
          </p:txBody>
        </p:sp>
        <p:sp>
          <p:nvSpPr>
            <p:cNvPr id="108" name="Rectangle 107"/>
            <p:cNvSpPr/>
            <p:nvPr/>
          </p:nvSpPr>
          <p:spPr>
            <a:xfrm>
              <a:off x="3162483" y="3076045"/>
              <a:ext cx="300080" cy="1294422"/>
            </a:xfrm>
            <a:prstGeom prst="rect">
              <a:avLst/>
            </a:prstGeom>
          </p:spPr>
          <p:txBody>
            <a:bodyPr wrap="square">
              <a:spAutoFit/>
            </a:bodyPr>
            <a:lstStyle/>
            <a:p>
              <a:pPr marL="342900" indent="-342900" eaLnBrk="0" hangingPunct="0">
                <a:lnSpc>
                  <a:spcPct val="130000"/>
                </a:lnSpc>
                <a:spcBef>
                  <a:spcPct val="20000"/>
                </a:spcBef>
              </a:pPr>
              <a:r>
                <a:rPr lang="en-US" sz="2000" dirty="0" err="1" smtClean="0">
                  <a:solidFill>
                    <a:prstClr val="white"/>
                  </a:solidFill>
                  <a:latin typeface="Times New Roman"/>
                  <a:cs typeface="Times New Roman"/>
                </a:rPr>
                <a:t>γ</a:t>
              </a:r>
              <a:endParaRPr lang="en-US" sz="2000" dirty="0">
                <a:solidFill>
                  <a:prstClr val="white"/>
                </a:solidFill>
                <a:latin typeface="Times New Roman"/>
                <a:cs typeface="Times New Roman"/>
              </a:endParaRPr>
            </a:p>
          </p:txBody>
        </p:sp>
      </p:grpSp>
      <p:cxnSp>
        <p:nvCxnSpPr>
          <p:cNvPr id="111" name="Straight Arrow Connector 110"/>
          <p:cNvCxnSpPr>
            <a:endCxn id="112" idx="2"/>
          </p:cNvCxnSpPr>
          <p:nvPr/>
        </p:nvCxnSpPr>
        <p:spPr bwMode="auto">
          <a:xfrm flipV="1">
            <a:off x="186243" y="3725125"/>
            <a:ext cx="745747" cy="17148"/>
          </a:xfrm>
          <a:prstGeom prst="straightConnector1">
            <a:avLst/>
          </a:prstGeom>
          <a:solidFill>
            <a:schemeClr val="bg1"/>
          </a:solidFill>
          <a:ln w="25400" cap="flat" cmpd="sng" algn="ctr">
            <a:solidFill>
              <a:srgbClr val="FFFFFF"/>
            </a:solidFill>
            <a:prstDash val="solid"/>
            <a:round/>
            <a:headEnd type="none" w="med" len="med"/>
            <a:tailEnd type="stealth" w="lg" len="lg"/>
          </a:ln>
          <a:effectLst/>
        </p:spPr>
      </p:cxnSp>
      <p:sp>
        <p:nvSpPr>
          <p:cNvPr id="112" name="Oval 111"/>
          <p:cNvSpPr>
            <a:spLocks noChangeAspect="1"/>
          </p:cNvSpPr>
          <p:nvPr/>
        </p:nvSpPr>
        <p:spPr bwMode="auto">
          <a:xfrm>
            <a:off x="931990" y="3570214"/>
            <a:ext cx="309821" cy="309821"/>
          </a:xfrm>
          <a:prstGeom prst="ellipse">
            <a:avLst/>
          </a:prstGeom>
          <a:gradFill flip="none" rotWithShape="1">
            <a:gsLst>
              <a:gs pos="47000">
                <a:srgbClr val="5E5C5B"/>
              </a:gs>
              <a:gs pos="0">
                <a:srgbClr val="FFFFFF"/>
              </a:gs>
              <a:gs pos="100000">
                <a:srgbClr val="423730"/>
              </a:gs>
            </a:gsLst>
            <a:path path="circle">
              <a:fillToRect r="100000" b="100000"/>
            </a:path>
            <a:tileRect l="-100000" t="-100000"/>
          </a:gradFill>
          <a:ln w="9525" cap="flat" cmpd="sng" algn="ctr">
            <a:solidFill>
              <a:schemeClr val="bg1"/>
            </a:solidFill>
            <a:prstDash val="solid"/>
            <a:round/>
            <a:headEnd type="none" w="med" len="med"/>
            <a:tailEnd type="none" w="med" len="med"/>
          </a:ln>
          <a:effectLst/>
        </p:spPr>
        <p:txBody>
          <a:bodyPr vert="horz" wrap="none" lIns="91440" tIns="0" rIns="91440" bIns="91440" numCol="1" rtlCol="0" anchor="ctr" anchorCtr="1" compatLnSpc="1">
            <a:prstTxWarp prst="textNoShape">
              <a:avLst/>
            </a:prstTxWarp>
            <a:noAutofit/>
          </a:bodyPr>
          <a:lstStyle/>
          <a:p>
            <a:pPr marL="342900" indent="-342900" eaLnBrk="0" hangingPunct="0">
              <a:lnSpc>
                <a:spcPct val="130000"/>
              </a:lnSpc>
              <a:spcBef>
                <a:spcPct val="20000"/>
              </a:spcBef>
            </a:pPr>
            <a:r>
              <a:rPr lang="en-US" sz="2000" i="1" dirty="0" err="1" smtClean="0">
                <a:solidFill>
                  <a:srgbClr val="FFFFFF"/>
                </a:solidFill>
                <a:latin typeface="Times New Roman"/>
                <a:cs typeface="Times New Roman"/>
              </a:rPr>
              <a:t>e</a:t>
            </a:r>
            <a:endParaRPr lang="en-US" sz="2000" i="1" dirty="0">
              <a:solidFill>
                <a:srgbClr val="FFFFFF"/>
              </a:solidFill>
              <a:latin typeface="Times New Roman"/>
              <a:cs typeface="Times New Roman"/>
            </a:endParaRPr>
          </a:p>
        </p:txBody>
      </p:sp>
      <p:sp>
        <p:nvSpPr>
          <p:cNvPr id="116" name="Freeform 115"/>
          <p:cNvSpPr/>
          <p:nvPr/>
        </p:nvSpPr>
        <p:spPr bwMode="auto">
          <a:xfrm rot="8776881">
            <a:off x="1103208" y="3260303"/>
            <a:ext cx="1031076" cy="126891"/>
          </a:xfrm>
          <a:custGeom>
            <a:avLst/>
            <a:gdLst>
              <a:gd name="connsiteX0" fmla="*/ 0 w 855134"/>
              <a:gd name="connsiteY0" fmla="*/ 152400 h 204611"/>
              <a:gd name="connsiteX1" fmla="*/ 93134 w 855134"/>
              <a:gd name="connsiteY1" fmla="*/ 42333 h 204611"/>
              <a:gd name="connsiteX2" fmla="*/ 254000 w 855134"/>
              <a:gd name="connsiteY2" fmla="*/ 169333 h 204611"/>
              <a:gd name="connsiteX3" fmla="*/ 440267 w 855134"/>
              <a:gd name="connsiteY3" fmla="*/ 8467 h 204611"/>
              <a:gd name="connsiteX4" fmla="*/ 668867 w 855134"/>
              <a:gd name="connsiteY4" fmla="*/ 203200 h 204611"/>
              <a:gd name="connsiteX5" fmla="*/ 855134 w 855134"/>
              <a:gd name="connsiteY5" fmla="*/ 0 h 204611"/>
              <a:gd name="connsiteX0" fmla="*/ 0 w 855134"/>
              <a:gd name="connsiteY0" fmla="*/ 152400 h 204611"/>
              <a:gd name="connsiteX1" fmla="*/ 93134 w 855134"/>
              <a:gd name="connsiteY1" fmla="*/ 42333 h 204611"/>
              <a:gd name="connsiteX2" fmla="*/ 254000 w 855134"/>
              <a:gd name="connsiteY2" fmla="*/ 169333 h 204611"/>
              <a:gd name="connsiteX3" fmla="*/ 440267 w 855134"/>
              <a:gd name="connsiteY3" fmla="*/ 8467 h 204611"/>
              <a:gd name="connsiteX4" fmla="*/ 668867 w 855134"/>
              <a:gd name="connsiteY4" fmla="*/ 203200 h 204611"/>
              <a:gd name="connsiteX5" fmla="*/ 855134 w 855134"/>
              <a:gd name="connsiteY5" fmla="*/ 0 h 204611"/>
              <a:gd name="connsiteX0" fmla="*/ 0 w 855134"/>
              <a:gd name="connsiteY0" fmla="*/ 152400 h 174977"/>
              <a:gd name="connsiteX1" fmla="*/ 93134 w 855134"/>
              <a:gd name="connsiteY1" fmla="*/ 42333 h 174977"/>
              <a:gd name="connsiteX2" fmla="*/ 254000 w 855134"/>
              <a:gd name="connsiteY2" fmla="*/ 169333 h 174977"/>
              <a:gd name="connsiteX3" fmla="*/ 440267 w 855134"/>
              <a:gd name="connsiteY3" fmla="*/ 8467 h 174977"/>
              <a:gd name="connsiteX4" fmla="*/ 668867 w 855134"/>
              <a:gd name="connsiteY4" fmla="*/ 148167 h 174977"/>
              <a:gd name="connsiteX5" fmla="*/ 855134 w 855134"/>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68867 w 795867"/>
              <a:gd name="connsiteY4" fmla="*/ 148167 h 174977"/>
              <a:gd name="connsiteX5" fmla="*/ 795867 w 795867"/>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18067 w 795867"/>
              <a:gd name="connsiteY4" fmla="*/ 148167 h 174977"/>
              <a:gd name="connsiteX5" fmla="*/ 795867 w 795867"/>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18067 w 795867"/>
              <a:gd name="connsiteY4" fmla="*/ 148167 h 174977"/>
              <a:gd name="connsiteX5" fmla="*/ 795867 w 795867"/>
              <a:gd name="connsiteY5" fmla="*/ 0 h 17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867" h="174977">
                <a:moveTo>
                  <a:pt x="0" y="152400"/>
                </a:moveTo>
                <a:cubicBezTo>
                  <a:pt x="25400" y="95955"/>
                  <a:pt x="50801" y="39511"/>
                  <a:pt x="93134" y="42333"/>
                </a:cubicBezTo>
                <a:cubicBezTo>
                  <a:pt x="135467" y="45155"/>
                  <a:pt x="196145" y="174977"/>
                  <a:pt x="254000" y="169333"/>
                </a:cubicBezTo>
                <a:cubicBezTo>
                  <a:pt x="311856" y="163689"/>
                  <a:pt x="379589" y="11995"/>
                  <a:pt x="440267" y="8467"/>
                </a:cubicBezTo>
                <a:cubicBezTo>
                  <a:pt x="500945" y="4939"/>
                  <a:pt x="558800" y="149578"/>
                  <a:pt x="618067" y="148167"/>
                </a:cubicBezTo>
                <a:cubicBezTo>
                  <a:pt x="677334" y="146756"/>
                  <a:pt x="795867" y="0"/>
                  <a:pt x="795867" y="0"/>
                </a:cubicBezTo>
              </a:path>
            </a:pathLst>
          </a:custGeom>
          <a:noFill/>
          <a:ln w="25400"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dirty="0">
              <a:solidFill>
                <a:srgbClr val="294390"/>
              </a:solidFill>
              <a:latin typeface="Comic Sans MS" charset="0"/>
            </a:endParaRPr>
          </a:p>
        </p:txBody>
      </p:sp>
      <p:sp>
        <p:nvSpPr>
          <p:cNvPr id="117" name="Freeform 116"/>
          <p:cNvSpPr/>
          <p:nvPr/>
        </p:nvSpPr>
        <p:spPr bwMode="auto">
          <a:xfrm rot="680478">
            <a:off x="1277730" y="3659961"/>
            <a:ext cx="652648" cy="158512"/>
          </a:xfrm>
          <a:custGeom>
            <a:avLst/>
            <a:gdLst>
              <a:gd name="connsiteX0" fmla="*/ 0 w 855134"/>
              <a:gd name="connsiteY0" fmla="*/ 152400 h 204611"/>
              <a:gd name="connsiteX1" fmla="*/ 93134 w 855134"/>
              <a:gd name="connsiteY1" fmla="*/ 42333 h 204611"/>
              <a:gd name="connsiteX2" fmla="*/ 254000 w 855134"/>
              <a:gd name="connsiteY2" fmla="*/ 169333 h 204611"/>
              <a:gd name="connsiteX3" fmla="*/ 440267 w 855134"/>
              <a:gd name="connsiteY3" fmla="*/ 8467 h 204611"/>
              <a:gd name="connsiteX4" fmla="*/ 668867 w 855134"/>
              <a:gd name="connsiteY4" fmla="*/ 203200 h 204611"/>
              <a:gd name="connsiteX5" fmla="*/ 855134 w 855134"/>
              <a:gd name="connsiteY5" fmla="*/ 0 h 204611"/>
              <a:gd name="connsiteX0" fmla="*/ 0 w 855134"/>
              <a:gd name="connsiteY0" fmla="*/ 152400 h 204611"/>
              <a:gd name="connsiteX1" fmla="*/ 93134 w 855134"/>
              <a:gd name="connsiteY1" fmla="*/ 42333 h 204611"/>
              <a:gd name="connsiteX2" fmla="*/ 254000 w 855134"/>
              <a:gd name="connsiteY2" fmla="*/ 169333 h 204611"/>
              <a:gd name="connsiteX3" fmla="*/ 440267 w 855134"/>
              <a:gd name="connsiteY3" fmla="*/ 8467 h 204611"/>
              <a:gd name="connsiteX4" fmla="*/ 668867 w 855134"/>
              <a:gd name="connsiteY4" fmla="*/ 203200 h 204611"/>
              <a:gd name="connsiteX5" fmla="*/ 855134 w 855134"/>
              <a:gd name="connsiteY5" fmla="*/ 0 h 204611"/>
              <a:gd name="connsiteX0" fmla="*/ 0 w 855134"/>
              <a:gd name="connsiteY0" fmla="*/ 152400 h 174977"/>
              <a:gd name="connsiteX1" fmla="*/ 93134 w 855134"/>
              <a:gd name="connsiteY1" fmla="*/ 42333 h 174977"/>
              <a:gd name="connsiteX2" fmla="*/ 254000 w 855134"/>
              <a:gd name="connsiteY2" fmla="*/ 169333 h 174977"/>
              <a:gd name="connsiteX3" fmla="*/ 440267 w 855134"/>
              <a:gd name="connsiteY3" fmla="*/ 8467 h 174977"/>
              <a:gd name="connsiteX4" fmla="*/ 668867 w 855134"/>
              <a:gd name="connsiteY4" fmla="*/ 148167 h 174977"/>
              <a:gd name="connsiteX5" fmla="*/ 855134 w 855134"/>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68867 w 795867"/>
              <a:gd name="connsiteY4" fmla="*/ 148167 h 174977"/>
              <a:gd name="connsiteX5" fmla="*/ 795867 w 795867"/>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18067 w 795867"/>
              <a:gd name="connsiteY4" fmla="*/ 148167 h 174977"/>
              <a:gd name="connsiteX5" fmla="*/ 795867 w 795867"/>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18067 w 795867"/>
              <a:gd name="connsiteY4" fmla="*/ 148167 h 174977"/>
              <a:gd name="connsiteX5" fmla="*/ 795867 w 795867"/>
              <a:gd name="connsiteY5" fmla="*/ 0 h 17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867" h="174977">
                <a:moveTo>
                  <a:pt x="0" y="152400"/>
                </a:moveTo>
                <a:cubicBezTo>
                  <a:pt x="25400" y="95955"/>
                  <a:pt x="50801" y="39511"/>
                  <a:pt x="93134" y="42333"/>
                </a:cubicBezTo>
                <a:cubicBezTo>
                  <a:pt x="135467" y="45155"/>
                  <a:pt x="196145" y="174977"/>
                  <a:pt x="254000" y="169333"/>
                </a:cubicBezTo>
                <a:cubicBezTo>
                  <a:pt x="311856" y="163689"/>
                  <a:pt x="379589" y="11995"/>
                  <a:pt x="440267" y="8467"/>
                </a:cubicBezTo>
                <a:cubicBezTo>
                  <a:pt x="500945" y="4939"/>
                  <a:pt x="558800" y="149578"/>
                  <a:pt x="618067" y="148167"/>
                </a:cubicBezTo>
                <a:cubicBezTo>
                  <a:pt x="677334" y="146756"/>
                  <a:pt x="795867" y="0"/>
                  <a:pt x="795867" y="0"/>
                </a:cubicBezTo>
              </a:path>
            </a:pathLst>
          </a:custGeom>
          <a:noFill/>
          <a:ln w="25400" cap="flat" cmpd="sng" algn="ctr">
            <a:solidFill>
              <a:srgbClr val="0080FF"/>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dirty="0">
              <a:solidFill>
                <a:srgbClr val="294390"/>
              </a:solidFill>
              <a:latin typeface="Comic Sans MS" charset="0"/>
            </a:endParaRPr>
          </a:p>
        </p:txBody>
      </p:sp>
      <p:sp>
        <p:nvSpPr>
          <p:cNvPr id="118" name="Oval 117"/>
          <p:cNvSpPr>
            <a:spLocks noChangeAspect="1"/>
          </p:cNvSpPr>
          <p:nvPr/>
        </p:nvSpPr>
        <p:spPr bwMode="auto">
          <a:xfrm>
            <a:off x="2980249" y="4769150"/>
            <a:ext cx="433749" cy="433749"/>
          </a:xfrm>
          <a:prstGeom prst="ellipse">
            <a:avLst/>
          </a:prstGeom>
          <a:gradFill flip="none" rotWithShape="1">
            <a:gsLst>
              <a:gs pos="0">
                <a:schemeClr val="tx1"/>
              </a:gs>
              <a:gs pos="40000">
                <a:srgbClr val="F00C30"/>
              </a:gs>
              <a:gs pos="69000">
                <a:srgbClr val="930711"/>
              </a:gs>
            </a:gsLst>
            <a:path path="circle">
              <a:fillToRect r="100000" b="100000"/>
            </a:path>
            <a:tileRect l="-100000" t="-100000"/>
          </a:gradFill>
          <a:ln w="9525" cap="flat" cmpd="sng" algn="ctr">
            <a:solidFill>
              <a:schemeClr val="bg1"/>
            </a:solidFill>
            <a:prstDash val="solid"/>
            <a:round/>
            <a:headEnd type="none" w="med" len="med"/>
            <a:tailEnd type="none" w="med" len="med"/>
          </a:ln>
          <a:effectLst/>
        </p:spPr>
        <p:txBody>
          <a:bodyPr vert="horz" wrap="none" lIns="91440" tIns="0" rIns="91440" bIns="91440" numCol="1" rtlCol="0" anchor="ctr" anchorCtr="1" compatLnSpc="1">
            <a:prstTxWarp prst="textNoShape">
              <a:avLst/>
            </a:prstTxWarp>
            <a:noAutofit/>
          </a:bodyPr>
          <a:lstStyle/>
          <a:p>
            <a:pPr marL="342900" indent="-342900" eaLnBrk="0" hangingPunct="0">
              <a:lnSpc>
                <a:spcPct val="130000"/>
              </a:lnSpc>
              <a:spcBef>
                <a:spcPct val="20000"/>
              </a:spcBef>
            </a:pPr>
            <a:r>
              <a:rPr lang="en-US" sz="2000" i="1" dirty="0" err="1" smtClean="0">
                <a:solidFill>
                  <a:prstClr val="white"/>
                </a:solidFill>
                <a:latin typeface="Times New Roman"/>
                <a:cs typeface="Times New Roman"/>
              </a:rPr>
              <a:t>p</a:t>
            </a:r>
            <a:endParaRPr lang="en-US" sz="2000" i="1" dirty="0">
              <a:solidFill>
                <a:prstClr val="white"/>
              </a:solidFill>
              <a:latin typeface="Times New Roman"/>
              <a:cs typeface="Times New Roman"/>
            </a:endParaRPr>
          </a:p>
        </p:txBody>
      </p:sp>
      <p:sp>
        <p:nvSpPr>
          <p:cNvPr id="119" name="Oval 118"/>
          <p:cNvSpPr>
            <a:spLocks noChangeAspect="1"/>
          </p:cNvSpPr>
          <p:nvPr/>
        </p:nvSpPr>
        <p:spPr bwMode="auto">
          <a:xfrm>
            <a:off x="2726250" y="4546605"/>
            <a:ext cx="914400" cy="914400"/>
          </a:xfrm>
          <a:prstGeom prst="ellipse">
            <a:avLst/>
          </a:prstGeom>
          <a:no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a:solidFill>
                <a:srgbClr val="294390"/>
              </a:solidFill>
              <a:latin typeface="Comic Sans MS" charset="0"/>
            </a:endParaRPr>
          </a:p>
        </p:txBody>
      </p:sp>
      <p:sp>
        <p:nvSpPr>
          <p:cNvPr id="120" name="Oval 119"/>
          <p:cNvSpPr>
            <a:spLocks noChangeAspect="1"/>
          </p:cNvSpPr>
          <p:nvPr/>
        </p:nvSpPr>
        <p:spPr bwMode="auto">
          <a:xfrm>
            <a:off x="2557598" y="4958746"/>
            <a:ext cx="309821" cy="309821"/>
          </a:xfrm>
          <a:prstGeom prst="ellipse">
            <a:avLst/>
          </a:prstGeom>
          <a:gradFill flip="none" rotWithShape="1">
            <a:gsLst>
              <a:gs pos="47000">
                <a:srgbClr val="5E5C5B"/>
              </a:gs>
              <a:gs pos="0">
                <a:srgbClr val="FFFFFF"/>
              </a:gs>
              <a:gs pos="100000">
                <a:srgbClr val="423730"/>
              </a:gs>
            </a:gsLst>
            <a:path path="circle">
              <a:fillToRect r="100000" b="100000"/>
            </a:path>
            <a:tileRect l="-100000" t="-100000"/>
          </a:gradFill>
          <a:ln w="9525" cap="flat" cmpd="sng" algn="ctr">
            <a:solidFill>
              <a:schemeClr val="bg1"/>
            </a:solidFill>
            <a:prstDash val="solid"/>
            <a:round/>
            <a:headEnd type="none" w="med" len="med"/>
            <a:tailEnd type="none" w="med" len="med"/>
          </a:ln>
          <a:effectLst/>
        </p:spPr>
        <p:txBody>
          <a:bodyPr vert="horz" wrap="none" lIns="91440" tIns="0" rIns="91440" bIns="91440" numCol="1" rtlCol="0" anchor="ctr" anchorCtr="1" compatLnSpc="1">
            <a:prstTxWarp prst="textNoShape">
              <a:avLst/>
            </a:prstTxWarp>
            <a:noAutofit/>
          </a:bodyPr>
          <a:lstStyle/>
          <a:p>
            <a:pPr marL="342900" indent="-342900" eaLnBrk="0" hangingPunct="0">
              <a:lnSpc>
                <a:spcPct val="130000"/>
              </a:lnSpc>
              <a:spcBef>
                <a:spcPct val="20000"/>
              </a:spcBef>
            </a:pPr>
            <a:r>
              <a:rPr lang="en-US" sz="2000" i="1" dirty="0" err="1" smtClean="0">
                <a:solidFill>
                  <a:srgbClr val="FFFFFF"/>
                </a:solidFill>
                <a:latin typeface="Times New Roman"/>
                <a:cs typeface="Times New Roman"/>
              </a:rPr>
              <a:t>e</a:t>
            </a:r>
            <a:endParaRPr lang="en-US" sz="2000" i="1" dirty="0">
              <a:solidFill>
                <a:srgbClr val="FFFFFF"/>
              </a:solidFill>
              <a:latin typeface="Times New Roman"/>
              <a:cs typeface="Times New Roman"/>
            </a:endParaRPr>
          </a:p>
        </p:txBody>
      </p:sp>
      <p:sp>
        <p:nvSpPr>
          <p:cNvPr id="121" name="Oval 120"/>
          <p:cNvSpPr>
            <a:spLocks noChangeAspect="1"/>
          </p:cNvSpPr>
          <p:nvPr/>
        </p:nvSpPr>
        <p:spPr bwMode="auto">
          <a:xfrm>
            <a:off x="4073125" y="4789415"/>
            <a:ext cx="309821" cy="309821"/>
          </a:xfrm>
          <a:prstGeom prst="ellipse">
            <a:avLst/>
          </a:prstGeom>
          <a:gradFill flip="none" rotWithShape="1">
            <a:gsLst>
              <a:gs pos="47000">
                <a:srgbClr val="5E5C5B"/>
              </a:gs>
              <a:gs pos="0">
                <a:srgbClr val="FFFFFF"/>
              </a:gs>
              <a:gs pos="100000">
                <a:srgbClr val="423730"/>
              </a:gs>
            </a:gsLst>
            <a:path path="circle">
              <a:fillToRect r="100000" b="100000"/>
            </a:path>
            <a:tileRect l="-100000" t="-100000"/>
          </a:gradFill>
          <a:ln w="9525" cap="flat" cmpd="sng" algn="ctr">
            <a:solidFill>
              <a:schemeClr val="bg1"/>
            </a:solidFill>
            <a:prstDash val="solid"/>
            <a:round/>
            <a:headEnd type="none" w="med" len="med"/>
            <a:tailEnd type="none" w="med" len="med"/>
          </a:ln>
          <a:effectLst/>
        </p:spPr>
        <p:txBody>
          <a:bodyPr vert="horz" wrap="none" lIns="91440" tIns="0" rIns="91440" bIns="91440" numCol="1" rtlCol="0" anchor="ctr" anchorCtr="1" compatLnSpc="1">
            <a:prstTxWarp prst="textNoShape">
              <a:avLst/>
            </a:prstTxWarp>
            <a:noAutofit/>
          </a:bodyPr>
          <a:lstStyle/>
          <a:p>
            <a:pPr marL="342900" indent="-342900" eaLnBrk="0" hangingPunct="0">
              <a:lnSpc>
                <a:spcPct val="130000"/>
              </a:lnSpc>
              <a:spcBef>
                <a:spcPct val="20000"/>
              </a:spcBef>
            </a:pPr>
            <a:r>
              <a:rPr lang="en-US" sz="2000" i="1" dirty="0" err="1" smtClean="0">
                <a:solidFill>
                  <a:srgbClr val="FFFFFF"/>
                </a:solidFill>
                <a:latin typeface="Times New Roman"/>
                <a:cs typeface="Times New Roman"/>
              </a:rPr>
              <a:t>e</a:t>
            </a:r>
            <a:endParaRPr lang="en-US" sz="2000" i="1" dirty="0">
              <a:solidFill>
                <a:srgbClr val="FFFFFF"/>
              </a:solidFill>
              <a:latin typeface="Times New Roman"/>
              <a:cs typeface="Times New Roman"/>
            </a:endParaRPr>
          </a:p>
        </p:txBody>
      </p:sp>
      <p:sp>
        <p:nvSpPr>
          <p:cNvPr id="122" name="Freeform 121"/>
          <p:cNvSpPr/>
          <p:nvPr/>
        </p:nvSpPr>
        <p:spPr bwMode="auto">
          <a:xfrm>
            <a:off x="2074312" y="4332117"/>
            <a:ext cx="2040466" cy="476955"/>
          </a:xfrm>
          <a:custGeom>
            <a:avLst/>
            <a:gdLst>
              <a:gd name="connsiteX0" fmla="*/ 0 w 2040466"/>
              <a:gd name="connsiteY0" fmla="*/ 53622 h 476955"/>
              <a:gd name="connsiteX1" fmla="*/ 1371600 w 2040466"/>
              <a:gd name="connsiteY1" fmla="*/ 70555 h 476955"/>
              <a:gd name="connsiteX2" fmla="*/ 2040466 w 2040466"/>
              <a:gd name="connsiteY2" fmla="*/ 476955 h 476955"/>
              <a:gd name="connsiteX3" fmla="*/ 2040466 w 2040466"/>
              <a:gd name="connsiteY3" fmla="*/ 476955 h 476955"/>
            </a:gdLst>
            <a:ahLst/>
            <a:cxnLst>
              <a:cxn ang="0">
                <a:pos x="connsiteX0" y="connsiteY0"/>
              </a:cxn>
              <a:cxn ang="0">
                <a:pos x="connsiteX1" y="connsiteY1"/>
              </a:cxn>
              <a:cxn ang="0">
                <a:pos x="connsiteX2" y="connsiteY2"/>
              </a:cxn>
              <a:cxn ang="0">
                <a:pos x="connsiteX3" y="connsiteY3"/>
              </a:cxn>
            </a:cxnLst>
            <a:rect l="l" t="t" r="r" b="b"/>
            <a:pathLst>
              <a:path w="2040466" h="476955">
                <a:moveTo>
                  <a:pt x="0" y="53622"/>
                </a:moveTo>
                <a:cubicBezTo>
                  <a:pt x="515761" y="26811"/>
                  <a:pt x="1031522" y="0"/>
                  <a:pt x="1371600" y="70555"/>
                </a:cubicBezTo>
                <a:cubicBezTo>
                  <a:pt x="1711678" y="141110"/>
                  <a:pt x="2040466" y="476955"/>
                  <a:pt x="2040466" y="476955"/>
                </a:cubicBezTo>
                <a:lnTo>
                  <a:pt x="2040466" y="476955"/>
                </a:lnTo>
              </a:path>
            </a:pathLst>
          </a:custGeom>
          <a:noFill/>
          <a:ln w="15875" cap="flat" cmpd="sng" algn="ctr">
            <a:solidFill>
              <a:srgbClr val="FFFFFF"/>
            </a:solidFill>
            <a:prstDash val="solid"/>
            <a:round/>
            <a:headEnd type="none" w="med" len="med"/>
            <a:tailEnd type="arrow" w="med" len="med"/>
          </a:ln>
          <a:effectLst/>
        </p:spPr>
        <p:txBody>
          <a:bodyPr vert="horz" wrap="non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a:solidFill>
                <a:srgbClr val="294390"/>
              </a:solidFill>
              <a:latin typeface="Comic Sans MS" charset="0"/>
            </a:endParaRPr>
          </a:p>
        </p:txBody>
      </p:sp>
      <p:sp>
        <p:nvSpPr>
          <p:cNvPr id="123" name="Freeform 122"/>
          <p:cNvSpPr/>
          <p:nvPr/>
        </p:nvSpPr>
        <p:spPr bwMode="auto">
          <a:xfrm rot="19155942">
            <a:off x="3526843" y="4014483"/>
            <a:ext cx="743597" cy="175078"/>
          </a:xfrm>
          <a:custGeom>
            <a:avLst/>
            <a:gdLst>
              <a:gd name="connsiteX0" fmla="*/ 0 w 855134"/>
              <a:gd name="connsiteY0" fmla="*/ 152400 h 204611"/>
              <a:gd name="connsiteX1" fmla="*/ 93134 w 855134"/>
              <a:gd name="connsiteY1" fmla="*/ 42333 h 204611"/>
              <a:gd name="connsiteX2" fmla="*/ 254000 w 855134"/>
              <a:gd name="connsiteY2" fmla="*/ 169333 h 204611"/>
              <a:gd name="connsiteX3" fmla="*/ 440267 w 855134"/>
              <a:gd name="connsiteY3" fmla="*/ 8467 h 204611"/>
              <a:gd name="connsiteX4" fmla="*/ 668867 w 855134"/>
              <a:gd name="connsiteY4" fmla="*/ 203200 h 204611"/>
              <a:gd name="connsiteX5" fmla="*/ 855134 w 855134"/>
              <a:gd name="connsiteY5" fmla="*/ 0 h 204611"/>
              <a:gd name="connsiteX0" fmla="*/ 0 w 855134"/>
              <a:gd name="connsiteY0" fmla="*/ 152400 h 204611"/>
              <a:gd name="connsiteX1" fmla="*/ 93134 w 855134"/>
              <a:gd name="connsiteY1" fmla="*/ 42333 h 204611"/>
              <a:gd name="connsiteX2" fmla="*/ 254000 w 855134"/>
              <a:gd name="connsiteY2" fmla="*/ 169333 h 204611"/>
              <a:gd name="connsiteX3" fmla="*/ 440267 w 855134"/>
              <a:gd name="connsiteY3" fmla="*/ 8467 h 204611"/>
              <a:gd name="connsiteX4" fmla="*/ 668867 w 855134"/>
              <a:gd name="connsiteY4" fmla="*/ 203200 h 204611"/>
              <a:gd name="connsiteX5" fmla="*/ 855134 w 855134"/>
              <a:gd name="connsiteY5" fmla="*/ 0 h 204611"/>
              <a:gd name="connsiteX0" fmla="*/ 0 w 855134"/>
              <a:gd name="connsiteY0" fmla="*/ 152400 h 174977"/>
              <a:gd name="connsiteX1" fmla="*/ 93134 w 855134"/>
              <a:gd name="connsiteY1" fmla="*/ 42333 h 174977"/>
              <a:gd name="connsiteX2" fmla="*/ 254000 w 855134"/>
              <a:gd name="connsiteY2" fmla="*/ 169333 h 174977"/>
              <a:gd name="connsiteX3" fmla="*/ 440267 w 855134"/>
              <a:gd name="connsiteY3" fmla="*/ 8467 h 174977"/>
              <a:gd name="connsiteX4" fmla="*/ 668867 w 855134"/>
              <a:gd name="connsiteY4" fmla="*/ 148167 h 174977"/>
              <a:gd name="connsiteX5" fmla="*/ 855134 w 855134"/>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68867 w 795867"/>
              <a:gd name="connsiteY4" fmla="*/ 148167 h 174977"/>
              <a:gd name="connsiteX5" fmla="*/ 795867 w 795867"/>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18067 w 795867"/>
              <a:gd name="connsiteY4" fmla="*/ 148167 h 174977"/>
              <a:gd name="connsiteX5" fmla="*/ 795867 w 795867"/>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18067 w 795867"/>
              <a:gd name="connsiteY4" fmla="*/ 148167 h 174977"/>
              <a:gd name="connsiteX5" fmla="*/ 795867 w 795867"/>
              <a:gd name="connsiteY5" fmla="*/ 0 h 17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867" h="174977">
                <a:moveTo>
                  <a:pt x="0" y="152400"/>
                </a:moveTo>
                <a:cubicBezTo>
                  <a:pt x="25400" y="95955"/>
                  <a:pt x="50801" y="39511"/>
                  <a:pt x="93134" y="42333"/>
                </a:cubicBezTo>
                <a:cubicBezTo>
                  <a:pt x="135467" y="45155"/>
                  <a:pt x="196145" y="174977"/>
                  <a:pt x="254000" y="169333"/>
                </a:cubicBezTo>
                <a:cubicBezTo>
                  <a:pt x="311856" y="163689"/>
                  <a:pt x="379589" y="11995"/>
                  <a:pt x="440267" y="8467"/>
                </a:cubicBezTo>
                <a:cubicBezTo>
                  <a:pt x="500945" y="4939"/>
                  <a:pt x="558800" y="149578"/>
                  <a:pt x="618067" y="148167"/>
                </a:cubicBezTo>
                <a:cubicBezTo>
                  <a:pt x="677334" y="146756"/>
                  <a:pt x="795867" y="0"/>
                  <a:pt x="795867" y="0"/>
                </a:cubicBezTo>
              </a:path>
            </a:pathLst>
          </a:custGeom>
          <a:noFill/>
          <a:ln w="25400" cap="flat" cmpd="sng" algn="ctr">
            <a:solidFill>
              <a:srgbClr val="0080FF"/>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dirty="0">
              <a:solidFill>
                <a:srgbClr val="294390"/>
              </a:solidFill>
              <a:latin typeface="Comic Sans MS" charset="0"/>
            </a:endParaRPr>
          </a:p>
        </p:txBody>
      </p:sp>
      <p:sp>
        <p:nvSpPr>
          <p:cNvPr id="124" name="Rectangle 123"/>
          <p:cNvSpPr/>
          <p:nvPr/>
        </p:nvSpPr>
        <p:spPr>
          <a:xfrm>
            <a:off x="1760048" y="3275698"/>
            <a:ext cx="203349" cy="877163"/>
          </a:xfrm>
          <a:prstGeom prst="rect">
            <a:avLst/>
          </a:prstGeom>
        </p:spPr>
        <p:txBody>
          <a:bodyPr wrap="square">
            <a:spAutoFit/>
          </a:bodyPr>
          <a:lstStyle/>
          <a:p>
            <a:pPr marL="342900" indent="-342900" eaLnBrk="0" hangingPunct="0">
              <a:lnSpc>
                <a:spcPct val="130000"/>
              </a:lnSpc>
              <a:spcBef>
                <a:spcPct val="20000"/>
              </a:spcBef>
            </a:pPr>
            <a:r>
              <a:rPr lang="en-US" sz="2000" dirty="0" err="1" smtClean="0">
                <a:solidFill>
                  <a:prstClr val="white"/>
                </a:solidFill>
                <a:latin typeface="Times New Roman"/>
                <a:cs typeface="Times New Roman"/>
              </a:rPr>
              <a:t>γ</a:t>
            </a:r>
            <a:endParaRPr lang="en-US" sz="2000" dirty="0">
              <a:solidFill>
                <a:prstClr val="white"/>
              </a:solidFill>
              <a:latin typeface="Times New Roman"/>
              <a:cs typeface="Times New Roman"/>
            </a:endParaRPr>
          </a:p>
        </p:txBody>
      </p:sp>
      <p:sp>
        <p:nvSpPr>
          <p:cNvPr id="125" name="Rectangle 124"/>
          <p:cNvSpPr/>
          <p:nvPr/>
        </p:nvSpPr>
        <p:spPr>
          <a:xfrm>
            <a:off x="4105323" y="3622831"/>
            <a:ext cx="203349" cy="877163"/>
          </a:xfrm>
          <a:prstGeom prst="rect">
            <a:avLst/>
          </a:prstGeom>
        </p:spPr>
        <p:txBody>
          <a:bodyPr wrap="square">
            <a:spAutoFit/>
          </a:bodyPr>
          <a:lstStyle/>
          <a:p>
            <a:pPr marL="342900" indent="-342900" eaLnBrk="0" hangingPunct="0">
              <a:lnSpc>
                <a:spcPct val="130000"/>
              </a:lnSpc>
              <a:spcBef>
                <a:spcPct val="20000"/>
              </a:spcBef>
            </a:pPr>
            <a:r>
              <a:rPr lang="en-US" sz="2000" dirty="0" err="1" smtClean="0">
                <a:solidFill>
                  <a:prstClr val="white"/>
                </a:solidFill>
                <a:latin typeface="Times New Roman"/>
                <a:cs typeface="Times New Roman"/>
              </a:rPr>
              <a:t>γ</a:t>
            </a:r>
            <a:endParaRPr lang="en-US" sz="2000" dirty="0">
              <a:solidFill>
                <a:prstClr val="white"/>
              </a:solidFill>
              <a:latin typeface="Times New Roman"/>
              <a:cs typeface="Times New Roman"/>
            </a:endParaRPr>
          </a:p>
        </p:txBody>
      </p:sp>
      <p:sp>
        <p:nvSpPr>
          <p:cNvPr id="126" name="TextBox 125"/>
          <p:cNvSpPr txBox="1"/>
          <p:nvPr/>
        </p:nvSpPr>
        <p:spPr>
          <a:xfrm>
            <a:off x="1244577" y="2921006"/>
            <a:ext cx="512772" cy="477054"/>
          </a:xfrm>
          <a:prstGeom prst="rect">
            <a:avLst/>
          </a:prstGeom>
          <a:noFill/>
        </p:spPr>
        <p:txBody>
          <a:bodyPr wrap="none" rtlCol="0">
            <a:spAutoFit/>
          </a:bodyPr>
          <a:lstStyle/>
          <a:p>
            <a:pPr eaLnBrk="0" hangingPunct="0">
              <a:lnSpc>
                <a:spcPct val="130000"/>
              </a:lnSpc>
              <a:spcBef>
                <a:spcPct val="20000"/>
              </a:spcBef>
            </a:pPr>
            <a:r>
              <a:rPr lang="en-US" sz="2000" i="1" dirty="0" err="1" smtClean="0">
                <a:solidFill>
                  <a:srgbClr val="FFFFFF"/>
                </a:solidFill>
                <a:latin typeface="Times New Roman"/>
                <a:cs typeface="Times New Roman"/>
              </a:rPr>
              <a:t>hν</a:t>
            </a:r>
            <a:endParaRPr lang="en-US" sz="2000" i="1" dirty="0">
              <a:solidFill>
                <a:srgbClr val="FFFFFF"/>
              </a:solidFill>
              <a:latin typeface="Times New Roman"/>
              <a:cs typeface="Times New Roman"/>
            </a:endParaRPr>
          </a:p>
        </p:txBody>
      </p:sp>
      <p:cxnSp>
        <p:nvCxnSpPr>
          <p:cNvPr id="37" name="Straight Connector 36"/>
          <p:cNvCxnSpPr/>
          <p:nvPr/>
        </p:nvCxnSpPr>
        <p:spPr bwMode="auto">
          <a:xfrm>
            <a:off x="5481320" y="1341120"/>
            <a:ext cx="822960" cy="822960"/>
          </a:xfrm>
          <a:prstGeom prst="line">
            <a:avLst/>
          </a:prstGeom>
          <a:solidFill>
            <a:schemeClr val="bg1"/>
          </a:solidFill>
          <a:ln w="9525" cap="flat" cmpd="sng" algn="ctr">
            <a:noFill/>
            <a:prstDash val="solid"/>
            <a:round/>
            <a:headEnd type="none" w="med" len="med"/>
            <a:tailEnd type="triangle" w="lg"/>
          </a:ln>
          <a:effectLst/>
        </p:spPr>
      </p:cxnSp>
      <p:sp>
        <p:nvSpPr>
          <p:cNvPr id="39" name="Oval 38"/>
          <p:cNvSpPr>
            <a:spLocks noChangeAspect="1"/>
          </p:cNvSpPr>
          <p:nvPr/>
        </p:nvSpPr>
        <p:spPr bwMode="auto">
          <a:xfrm>
            <a:off x="1871791" y="5569397"/>
            <a:ext cx="305968" cy="305968"/>
          </a:xfrm>
          <a:prstGeom prst="ellipse">
            <a:avLst/>
          </a:prstGeom>
          <a:gradFill flip="none" rotWithShape="1">
            <a:gsLst>
              <a:gs pos="47000">
                <a:srgbClr val="5E5C5B"/>
              </a:gs>
              <a:gs pos="0">
                <a:srgbClr val="FFFFFF"/>
              </a:gs>
              <a:gs pos="100000">
                <a:srgbClr val="423730"/>
              </a:gs>
            </a:gsLst>
            <a:path path="circle">
              <a:fillToRect r="100000" b="100000"/>
            </a:path>
            <a:tileRect l="-100000" t="-100000"/>
          </a:gradFill>
          <a:ln w="9525" cap="flat" cmpd="sng" algn="ctr">
            <a:solidFill>
              <a:schemeClr val="bg1"/>
            </a:solidFill>
            <a:prstDash val="solid"/>
            <a:round/>
            <a:headEnd type="none" w="med" len="med"/>
            <a:tailEnd type="none" w="med" len="med"/>
          </a:ln>
          <a:effectLst/>
        </p:spPr>
        <p:txBody>
          <a:bodyPr vert="horz" wrap="none" lIns="91440" tIns="0" rIns="91440" bIns="91440" numCol="1" rtlCol="0" anchor="ctr" anchorCtr="1" compatLnSpc="1">
            <a:prstTxWarp prst="textNoShape">
              <a:avLst/>
            </a:prstTxWarp>
            <a:noAutofit/>
          </a:bodyPr>
          <a:lstStyle/>
          <a:p>
            <a:pPr marL="342900" indent="-342900" eaLnBrk="0" hangingPunct="0">
              <a:lnSpc>
                <a:spcPct val="130000"/>
              </a:lnSpc>
              <a:spcBef>
                <a:spcPct val="20000"/>
              </a:spcBef>
            </a:pPr>
            <a:r>
              <a:rPr lang="en-US" sz="2000" i="1" dirty="0" err="1" smtClean="0">
                <a:solidFill>
                  <a:srgbClr val="FFFFFF"/>
                </a:solidFill>
                <a:latin typeface="Times New Roman"/>
                <a:cs typeface="Times New Roman"/>
              </a:rPr>
              <a:t>e</a:t>
            </a:r>
            <a:endParaRPr lang="en-US" sz="2000" i="1" dirty="0">
              <a:solidFill>
                <a:srgbClr val="FFFFFF"/>
              </a:solidFill>
              <a:latin typeface="Times New Roman"/>
              <a:cs typeface="Times New Roman"/>
            </a:endParaRPr>
          </a:p>
        </p:txBody>
      </p:sp>
      <p:sp>
        <p:nvSpPr>
          <p:cNvPr id="40" name="Freeform 39"/>
          <p:cNvSpPr/>
          <p:nvPr/>
        </p:nvSpPr>
        <p:spPr bwMode="auto">
          <a:xfrm flipV="1">
            <a:off x="203177" y="5808132"/>
            <a:ext cx="1718757" cy="605586"/>
          </a:xfrm>
          <a:custGeom>
            <a:avLst/>
            <a:gdLst>
              <a:gd name="connsiteX0" fmla="*/ 0 w 2040466"/>
              <a:gd name="connsiteY0" fmla="*/ 53622 h 476955"/>
              <a:gd name="connsiteX1" fmla="*/ 1371600 w 2040466"/>
              <a:gd name="connsiteY1" fmla="*/ 70555 h 476955"/>
              <a:gd name="connsiteX2" fmla="*/ 2040466 w 2040466"/>
              <a:gd name="connsiteY2" fmla="*/ 476955 h 476955"/>
              <a:gd name="connsiteX3" fmla="*/ 2040466 w 2040466"/>
              <a:gd name="connsiteY3" fmla="*/ 476955 h 476955"/>
              <a:gd name="connsiteX0" fmla="*/ 0 w 2040466"/>
              <a:gd name="connsiteY0" fmla="*/ 347838 h 771171"/>
              <a:gd name="connsiteX1" fmla="*/ 1371600 w 2040466"/>
              <a:gd name="connsiteY1" fmla="*/ 364771 h 771171"/>
              <a:gd name="connsiteX2" fmla="*/ 2040466 w 2040466"/>
              <a:gd name="connsiteY2" fmla="*/ 771171 h 771171"/>
              <a:gd name="connsiteX3" fmla="*/ 2040466 w 2040466"/>
              <a:gd name="connsiteY3" fmla="*/ 771171 h 771171"/>
              <a:gd name="connsiteX0" fmla="*/ 0 w 2040466"/>
              <a:gd name="connsiteY0" fmla="*/ 347838 h 771171"/>
              <a:gd name="connsiteX1" fmla="*/ 1371600 w 2040466"/>
              <a:gd name="connsiteY1" fmla="*/ 364771 h 771171"/>
              <a:gd name="connsiteX2" fmla="*/ 2040466 w 2040466"/>
              <a:gd name="connsiteY2" fmla="*/ 771171 h 771171"/>
              <a:gd name="connsiteX3" fmla="*/ 2040466 w 2040466"/>
              <a:gd name="connsiteY3" fmla="*/ 771171 h 771171"/>
              <a:gd name="connsiteX0" fmla="*/ 0 w 2040466"/>
              <a:gd name="connsiteY0" fmla="*/ -1 h 423332"/>
              <a:gd name="connsiteX1" fmla="*/ 2040466 w 2040466"/>
              <a:gd name="connsiteY1" fmla="*/ 423332 h 423332"/>
              <a:gd name="connsiteX2" fmla="*/ 2040466 w 2040466"/>
              <a:gd name="connsiteY2" fmla="*/ 423332 h 423332"/>
              <a:gd name="connsiteX0" fmla="*/ 0 w 2040466"/>
              <a:gd name="connsiteY0" fmla="*/ 200377 h 623710"/>
              <a:gd name="connsiteX1" fmla="*/ 1253789 w 2040466"/>
              <a:gd name="connsiteY1" fmla="*/ 0 h 623710"/>
              <a:gd name="connsiteX2" fmla="*/ 2040466 w 2040466"/>
              <a:gd name="connsiteY2" fmla="*/ 623710 h 623710"/>
              <a:gd name="connsiteX3" fmla="*/ 2040466 w 2040466"/>
              <a:gd name="connsiteY3" fmla="*/ 623710 h 623710"/>
              <a:gd name="connsiteX0" fmla="*/ 0 w 2040466"/>
              <a:gd name="connsiteY0" fmla="*/ 200377 h 623710"/>
              <a:gd name="connsiteX1" fmla="*/ 1253789 w 2040466"/>
              <a:gd name="connsiteY1" fmla="*/ 0 h 623710"/>
              <a:gd name="connsiteX2" fmla="*/ 2040466 w 2040466"/>
              <a:gd name="connsiteY2" fmla="*/ 623710 h 623710"/>
              <a:gd name="connsiteX3" fmla="*/ 2040466 w 2040466"/>
              <a:gd name="connsiteY3" fmla="*/ 623710 h 623710"/>
              <a:gd name="connsiteX0" fmla="*/ 0 w 2040466"/>
              <a:gd name="connsiteY0" fmla="*/ 270932 h 694265"/>
              <a:gd name="connsiteX1" fmla="*/ 1253789 w 2040466"/>
              <a:gd name="connsiteY1" fmla="*/ 70555 h 694265"/>
              <a:gd name="connsiteX2" fmla="*/ 2040466 w 2040466"/>
              <a:gd name="connsiteY2" fmla="*/ 694265 h 694265"/>
              <a:gd name="connsiteX3" fmla="*/ 2040466 w 2040466"/>
              <a:gd name="connsiteY3" fmla="*/ 694265 h 694265"/>
              <a:gd name="connsiteX0" fmla="*/ 0 w 1663516"/>
              <a:gd name="connsiteY0" fmla="*/ 462018 h 656048"/>
              <a:gd name="connsiteX1" fmla="*/ 876839 w 1663516"/>
              <a:gd name="connsiteY1" fmla="*/ 32338 h 656048"/>
              <a:gd name="connsiteX2" fmla="*/ 1663516 w 1663516"/>
              <a:gd name="connsiteY2" fmla="*/ 656048 h 656048"/>
              <a:gd name="connsiteX3" fmla="*/ 1663516 w 1663516"/>
              <a:gd name="connsiteY3" fmla="*/ 656048 h 656048"/>
              <a:gd name="connsiteX0" fmla="*/ 0 w 1663516"/>
              <a:gd name="connsiteY0" fmla="*/ 462018 h 656048"/>
              <a:gd name="connsiteX1" fmla="*/ 876839 w 1663516"/>
              <a:gd name="connsiteY1" fmla="*/ 32338 h 656048"/>
              <a:gd name="connsiteX2" fmla="*/ 1663516 w 1663516"/>
              <a:gd name="connsiteY2" fmla="*/ 656048 h 656048"/>
              <a:gd name="connsiteX3" fmla="*/ 1663516 w 1663516"/>
              <a:gd name="connsiteY3" fmla="*/ 656048 h 656048"/>
            </a:gdLst>
            <a:ahLst/>
            <a:cxnLst>
              <a:cxn ang="0">
                <a:pos x="connsiteX0" y="connsiteY0"/>
              </a:cxn>
              <a:cxn ang="0">
                <a:pos x="connsiteX1" y="connsiteY1"/>
              </a:cxn>
              <a:cxn ang="0">
                <a:pos x="connsiteX2" y="connsiteY2"/>
              </a:cxn>
              <a:cxn ang="0">
                <a:pos x="connsiteX3" y="connsiteY3"/>
              </a:cxn>
            </a:cxnLst>
            <a:rect l="l" t="t" r="r" b="b"/>
            <a:pathLst>
              <a:path w="1663516" h="656048">
                <a:moveTo>
                  <a:pt x="0" y="462018"/>
                </a:moveTo>
                <a:cubicBezTo>
                  <a:pt x="344179" y="74200"/>
                  <a:pt x="599586" y="0"/>
                  <a:pt x="876839" y="32338"/>
                </a:cubicBezTo>
                <a:cubicBezTo>
                  <a:pt x="1154092" y="64676"/>
                  <a:pt x="1532403" y="552096"/>
                  <a:pt x="1663516" y="656048"/>
                </a:cubicBezTo>
                <a:lnTo>
                  <a:pt x="1663516" y="656048"/>
                </a:lnTo>
              </a:path>
            </a:pathLst>
          </a:custGeom>
          <a:noFill/>
          <a:ln w="15875" cap="flat" cmpd="sng" algn="ctr">
            <a:solidFill>
              <a:srgbClr val="FFFFFF"/>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a:solidFill>
                <a:srgbClr val="294390"/>
              </a:solidFill>
              <a:latin typeface="Comic Sans MS" charset="0"/>
            </a:endParaRPr>
          </a:p>
        </p:txBody>
      </p:sp>
      <p:sp>
        <p:nvSpPr>
          <p:cNvPr id="41" name="Freeform 40"/>
          <p:cNvSpPr/>
          <p:nvPr/>
        </p:nvSpPr>
        <p:spPr bwMode="auto">
          <a:xfrm rot="1616592">
            <a:off x="1536212" y="6234505"/>
            <a:ext cx="734350" cy="105667"/>
          </a:xfrm>
          <a:custGeom>
            <a:avLst/>
            <a:gdLst>
              <a:gd name="connsiteX0" fmla="*/ 0 w 855134"/>
              <a:gd name="connsiteY0" fmla="*/ 152400 h 204611"/>
              <a:gd name="connsiteX1" fmla="*/ 93134 w 855134"/>
              <a:gd name="connsiteY1" fmla="*/ 42333 h 204611"/>
              <a:gd name="connsiteX2" fmla="*/ 254000 w 855134"/>
              <a:gd name="connsiteY2" fmla="*/ 169333 h 204611"/>
              <a:gd name="connsiteX3" fmla="*/ 440267 w 855134"/>
              <a:gd name="connsiteY3" fmla="*/ 8467 h 204611"/>
              <a:gd name="connsiteX4" fmla="*/ 668867 w 855134"/>
              <a:gd name="connsiteY4" fmla="*/ 203200 h 204611"/>
              <a:gd name="connsiteX5" fmla="*/ 855134 w 855134"/>
              <a:gd name="connsiteY5" fmla="*/ 0 h 204611"/>
              <a:gd name="connsiteX0" fmla="*/ 0 w 855134"/>
              <a:gd name="connsiteY0" fmla="*/ 152400 h 204611"/>
              <a:gd name="connsiteX1" fmla="*/ 93134 w 855134"/>
              <a:gd name="connsiteY1" fmla="*/ 42333 h 204611"/>
              <a:gd name="connsiteX2" fmla="*/ 254000 w 855134"/>
              <a:gd name="connsiteY2" fmla="*/ 169333 h 204611"/>
              <a:gd name="connsiteX3" fmla="*/ 440267 w 855134"/>
              <a:gd name="connsiteY3" fmla="*/ 8467 h 204611"/>
              <a:gd name="connsiteX4" fmla="*/ 668867 w 855134"/>
              <a:gd name="connsiteY4" fmla="*/ 203200 h 204611"/>
              <a:gd name="connsiteX5" fmla="*/ 855134 w 855134"/>
              <a:gd name="connsiteY5" fmla="*/ 0 h 204611"/>
              <a:gd name="connsiteX0" fmla="*/ 0 w 855134"/>
              <a:gd name="connsiteY0" fmla="*/ 152400 h 174977"/>
              <a:gd name="connsiteX1" fmla="*/ 93134 w 855134"/>
              <a:gd name="connsiteY1" fmla="*/ 42333 h 174977"/>
              <a:gd name="connsiteX2" fmla="*/ 254000 w 855134"/>
              <a:gd name="connsiteY2" fmla="*/ 169333 h 174977"/>
              <a:gd name="connsiteX3" fmla="*/ 440267 w 855134"/>
              <a:gd name="connsiteY3" fmla="*/ 8467 h 174977"/>
              <a:gd name="connsiteX4" fmla="*/ 668867 w 855134"/>
              <a:gd name="connsiteY4" fmla="*/ 148167 h 174977"/>
              <a:gd name="connsiteX5" fmla="*/ 855134 w 855134"/>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68867 w 795867"/>
              <a:gd name="connsiteY4" fmla="*/ 148167 h 174977"/>
              <a:gd name="connsiteX5" fmla="*/ 795867 w 795867"/>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18067 w 795867"/>
              <a:gd name="connsiteY4" fmla="*/ 148167 h 174977"/>
              <a:gd name="connsiteX5" fmla="*/ 795867 w 795867"/>
              <a:gd name="connsiteY5" fmla="*/ 0 h 174977"/>
              <a:gd name="connsiteX0" fmla="*/ 0 w 795867"/>
              <a:gd name="connsiteY0" fmla="*/ 152400 h 174977"/>
              <a:gd name="connsiteX1" fmla="*/ 93134 w 795867"/>
              <a:gd name="connsiteY1" fmla="*/ 42333 h 174977"/>
              <a:gd name="connsiteX2" fmla="*/ 254000 w 795867"/>
              <a:gd name="connsiteY2" fmla="*/ 169333 h 174977"/>
              <a:gd name="connsiteX3" fmla="*/ 440267 w 795867"/>
              <a:gd name="connsiteY3" fmla="*/ 8467 h 174977"/>
              <a:gd name="connsiteX4" fmla="*/ 618067 w 795867"/>
              <a:gd name="connsiteY4" fmla="*/ 148167 h 174977"/>
              <a:gd name="connsiteX5" fmla="*/ 795867 w 795867"/>
              <a:gd name="connsiteY5" fmla="*/ 0 h 17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867" h="174977">
                <a:moveTo>
                  <a:pt x="0" y="152400"/>
                </a:moveTo>
                <a:cubicBezTo>
                  <a:pt x="25400" y="95955"/>
                  <a:pt x="50801" y="39511"/>
                  <a:pt x="93134" y="42333"/>
                </a:cubicBezTo>
                <a:cubicBezTo>
                  <a:pt x="135467" y="45155"/>
                  <a:pt x="196145" y="174977"/>
                  <a:pt x="254000" y="169333"/>
                </a:cubicBezTo>
                <a:cubicBezTo>
                  <a:pt x="311856" y="163689"/>
                  <a:pt x="379589" y="11995"/>
                  <a:pt x="440267" y="8467"/>
                </a:cubicBezTo>
                <a:cubicBezTo>
                  <a:pt x="500945" y="4939"/>
                  <a:pt x="558800" y="149578"/>
                  <a:pt x="618067" y="148167"/>
                </a:cubicBezTo>
                <a:cubicBezTo>
                  <a:pt x="677334" y="146756"/>
                  <a:pt x="795867" y="0"/>
                  <a:pt x="795867" y="0"/>
                </a:cubicBezTo>
              </a:path>
            </a:pathLst>
          </a:custGeom>
          <a:noFill/>
          <a:ln w="25400" cap="flat" cmpd="sng" algn="ctr">
            <a:solidFill>
              <a:srgbClr val="0080FF"/>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spAutoFit/>
          </a:bodyPr>
          <a:lstStyle/>
          <a:p>
            <a:pPr marL="342900" indent="-342900" eaLnBrk="0" hangingPunct="0">
              <a:lnSpc>
                <a:spcPct val="130000"/>
              </a:lnSpc>
              <a:spcBef>
                <a:spcPct val="20000"/>
              </a:spcBef>
            </a:pPr>
            <a:endParaRPr lang="en-US" sz="2000" dirty="0">
              <a:solidFill>
                <a:srgbClr val="294390"/>
              </a:solidFill>
              <a:latin typeface="Comic Sans MS" charset="0"/>
            </a:endParaRPr>
          </a:p>
        </p:txBody>
      </p:sp>
      <p:sp>
        <p:nvSpPr>
          <p:cNvPr id="42" name="TextBox 41"/>
          <p:cNvSpPr txBox="1"/>
          <p:nvPr/>
        </p:nvSpPr>
        <p:spPr>
          <a:xfrm>
            <a:off x="778933" y="5952066"/>
            <a:ext cx="406932" cy="461665"/>
          </a:xfrm>
          <a:prstGeom prst="rect">
            <a:avLst/>
          </a:prstGeom>
          <a:noFill/>
        </p:spPr>
        <p:txBody>
          <a:bodyPr wrap="none" rtlCol="0">
            <a:spAutoFit/>
          </a:bodyPr>
          <a:lstStyle/>
          <a:p>
            <a:r>
              <a:rPr lang="en-US" b="1" dirty="0" smtClean="0">
                <a:solidFill>
                  <a:prstClr val="white"/>
                </a:solidFill>
              </a:rPr>
              <a:t>B</a:t>
            </a:r>
            <a:endParaRPr lang="en-US" b="1" dirty="0">
              <a:solidFill>
                <a:prstClr val="white"/>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Fermi-LAT </a:t>
            </a:r>
            <a:r>
              <a:rPr lang="en-US" dirty="0" err="1" smtClean="0">
                <a:solidFill>
                  <a:srgbClr val="FFFFFF"/>
                </a:solidFill>
              </a:rPr>
              <a:t>skymap</a:t>
            </a:r>
            <a:r>
              <a:rPr lang="en-US" dirty="0" smtClean="0">
                <a:solidFill>
                  <a:srgbClr val="FFFFFF"/>
                </a:solidFill>
              </a:rPr>
              <a:t> &gt;1 </a:t>
            </a:r>
            <a:r>
              <a:rPr lang="en-US" dirty="0" err="1" smtClean="0">
                <a:solidFill>
                  <a:srgbClr val="FFFFFF"/>
                </a:solidFill>
              </a:rPr>
              <a:t>GeV</a:t>
            </a:r>
            <a:r>
              <a:rPr lang="en-US" dirty="0" smtClean="0"/>
              <a:t>, 48 months</a:t>
            </a:r>
            <a:endParaRPr lang="en-US" dirty="0"/>
          </a:p>
        </p:txBody>
      </p:sp>
      <p:sp>
        <p:nvSpPr>
          <p:cNvPr id="10" name="Content Placeholder 9"/>
          <p:cNvSpPr>
            <a:spLocks noGrp="1"/>
          </p:cNvSpPr>
          <p:nvPr>
            <p:ph idx="1"/>
          </p:nvPr>
        </p:nvSpPr>
        <p:spPr>
          <a:xfrm>
            <a:off x="368300" y="5638800"/>
            <a:ext cx="8432800" cy="762000"/>
          </a:xfrm>
        </p:spPr>
        <p:txBody>
          <a:bodyPr/>
          <a:lstStyle/>
          <a:p>
            <a:pPr lvl="0" eaLnBrk="1" hangingPunct="1">
              <a:lnSpc>
                <a:spcPct val="90000"/>
              </a:lnSpc>
              <a:buNone/>
              <a:defRPr/>
            </a:pPr>
            <a:r>
              <a:rPr lang="en-US" dirty="0" smtClean="0">
                <a:latin typeface="Book Antiqua"/>
                <a:cs typeface="ＭＳ Ｐゴシック" pitchFamily="-104" charset="-128"/>
              </a:rPr>
              <a:t>	4-year sky map, &gt;1 </a:t>
            </a:r>
            <a:r>
              <a:rPr lang="en-US" dirty="0" err="1" smtClean="0">
                <a:latin typeface="Book Antiqua"/>
                <a:cs typeface="ＭＳ Ｐゴシック" pitchFamily="-104" charset="-128"/>
              </a:rPr>
              <a:t>GeV</a:t>
            </a:r>
            <a:r>
              <a:rPr lang="en-US" dirty="0" smtClean="0">
                <a:latin typeface="Book Antiqua"/>
                <a:cs typeface="ＭＳ Ｐゴシック" pitchFamily="-104" charset="-128"/>
              </a:rPr>
              <a:t>, front converting (best </a:t>
            </a:r>
            <a:r>
              <a:rPr lang="en-US" dirty="0" err="1" smtClean="0">
                <a:latin typeface="Book Antiqua"/>
                <a:cs typeface="ＭＳ Ｐゴシック" pitchFamily="-104" charset="-128"/>
              </a:rPr>
              <a:t>psf</a:t>
            </a:r>
            <a:r>
              <a:rPr lang="en-US" dirty="0" smtClean="0">
                <a:latin typeface="Book Antiqua"/>
                <a:cs typeface="ＭＳ Ｐゴシック" pitchFamily="-104" charset="-128"/>
              </a:rPr>
              <a:t>) (4.52M events)</a:t>
            </a:r>
          </a:p>
          <a:p>
            <a:r>
              <a:rPr lang="en-US" dirty="0" smtClean="0"/>
              <a:t>LAT: ~275B triggers, 225M Source class events </a:t>
            </a:r>
          </a:p>
          <a:p>
            <a:pPr>
              <a:tabLst>
                <a:tab pos="2514600" algn="l"/>
                <a:tab pos="3200400" algn="l"/>
              </a:tabLst>
            </a:pPr>
            <a:r>
              <a:rPr lang="en-US" dirty="0" smtClean="0"/>
              <a:t>GBM: &gt;1000 </a:t>
            </a:r>
            <a:r>
              <a:rPr lang="en-US" dirty="0" err="1" smtClean="0"/>
              <a:t>GRBs</a:t>
            </a:r>
            <a:r>
              <a:rPr lang="ru-RU" dirty="0" smtClean="0"/>
              <a:t>	</a:t>
            </a:r>
            <a:r>
              <a:rPr lang="en-US" dirty="0" smtClean="0"/>
              <a:t>	</a:t>
            </a:r>
            <a:r>
              <a:rPr lang="ru-RU" dirty="0" smtClean="0">
                <a:solidFill>
                  <a:srgbClr val="FFFF00"/>
                </a:solidFill>
                <a:latin typeface="Wingdings"/>
                <a:ea typeface="Wingdings"/>
                <a:cs typeface="Wingdings"/>
              </a:rPr>
              <a:t></a:t>
            </a:r>
            <a:r>
              <a:rPr lang="en-US" dirty="0" smtClean="0">
                <a:solidFill>
                  <a:srgbClr val="FFFF00"/>
                </a:solidFill>
              </a:rPr>
              <a:t>In 8 years LAT collected ~2 </a:t>
            </a:r>
            <a:r>
              <a:rPr lang="en-US" dirty="0" err="1" smtClean="0">
                <a:solidFill>
                  <a:srgbClr val="FFFF00"/>
                </a:solidFill>
              </a:rPr>
              <a:t>PetaBytes</a:t>
            </a:r>
            <a:r>
              <a:rPr lang="en-US" dirty="0" smtClean="0">
                <a:solidFill>
                  <a:srgbClr val="FFFF00"/>
                </a:solidFill>
              </a:rPr>
              <a:t> of data! </a:t>
            </a:r>
          </a:p>
          <a:p>
            <a:pPr lvl="0" eaLnBrk="1" hangingPunct="1">
              <a:lnSpc>
                <a:spcPct val="90000"/>
              </a:lnSpc>
              <a:buFontTx/>
              <a:buChar char="•"/>
              <a:defRPr/>
            </a:pPr>
            <a:endParaRPr lang="en-US" dirty="0" smtClean="0">
              <a:latin typeface="Book Antiqua"/>
              <a:cs typeface="ＭＳ Ｐゴシック" pitchFamily="-104" charset="-128"/>
            </a:endParaRPr>
          </a:p>
        </p:txBody>
      </p:sp>
      <p:pic>
        <p:nvPicPr>
          <p:cNvPr id="8" name="Picture 7" descr="cmap_mol_48m_gt1000_front_gal_0p1_white.png"/>
          <p:cNvPicPr>
            <a:picLocks noChangeAspect="1"/>
          </p:cNvPicPr>
          <p:nvPr/>
        </p:nvPicPr>
        <p:blipFill>
          <a:blip r:embed="rId3">
            <a:clrChange>
              <a:clrFrom>
                <a:srgbClr val="FFFFFF"/>
              </a:clrFrom>
              <a:clrTo>
                <a:srgbClr val="FFFFFF">
                  <a:alpha val="0"/>
                </a:srgbClr>
              </a:clrTo>
            </a:clrChange>
          </a:blip>
          <a:srcRect l="3841" t="3713" r="3969" b="3329"/>
          <a:stretch>
            <a:fillRect/>
          </a:stretch>
        </p:blipFill>
        <p:spPr>
          <a:xfrm>
            <a:off x="0" y="977900"/>
            <a:ext cx="9144000" cy="4610100"/>
          </a:xfrm>
          <a:prstGeom prst="rect">
            <a:avLst/>
          </a:prstGeom>
          <a:solidFill>
            <a:sysClr val="windowText" lastClr="000000"/>
          </a:solidFill>
        </p:spPr>
      </p:pic>
      <p:sp>
        <p:nvSpPr>
          <p:cNvPr id="5" name="Content Placeholder 4"/>
          <p:cNvSpPr txBox="1">
            <a:spLocks/>
          </p:cNvSpPr>
          <p:nvPr/>
        </p:nvSpPr>
        <p:spPr bwMode="auto">
          <a:xfrm>
            <a:off x="6057900" y="944055"/>
            <a:ext cx="3073400" cy="4212167"/>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marL="342900" indent="-342900" eaLnBrk="0" hangingPunct="0">
              <a:lnSpc>
                <a:spcPct val="130000"/>
              </a:lnSpc>
              <a:spcBef>
                <a:spcPct val="20000"/>
              </a:spcBef>
              <a:spcAft>
                <a:spcPts val="600"/>
              </a:spcAft>
              <a:buFont typeface="Wingdings" charset="2"/>
              <a:buChar char="²"/>
              <a:defRPr/>
            </a:pPr>
            <a:r>
              <a:rPr lang="en-US" sz="1800" kern="0" dirty="0" smtClean="0">
                <a:solidFill>
                  <a:srgbClr val="FFFFFF"/>
                </a:solidFill>
                <a:latin typeface="Times New Roman"/>
                <a:ea typeface="ＭＳ Ｐゴシック" charset="-128"/>
                <a:cs typeface="Times New Roman"/>
              </a:rPr>
              <a:t>Shows where accelerated particles meet targets (gas, photons)</a:t>
            </a:r>
          </a:p>
          <a:p>
            <a:pPr marL="342900" indent="-342900" eaLnBrk="0" hangingPunct="0">
              <a:lnSpc>
                <a:spcPct val="130000"/>
              </a:lnSpc>
              <a:spcBef>
                <a:spcPct val="20000"/>
              </a:spcBef>
              <a:spcAft>
                <a:spcPts val="600"/>
              </a:spcAft>
              <a:buFont typeface="Wingdings" charset="2"/>
              <a:buChar char="²"/>
              <a:defRPr/>
            </a:pPr>
            <a:r>
              <a:rPr lang="en-US" sz="1800" kern="0" dirty="0" smtClean="0">
                <a:solidFill>
                  <a:srgbClr val="FFFFFF"/>
                </a:solidFill>
                <a:latin typeface="Times New Roman"/>
                <a:ea typeface="ＭＳ Ｐゴシック" charset="-128"/>
                <a:cs typeface="Times New Roman"/>
              </a:rPr>
              <a:t>~80% of the emission is diffuse</a:t>
            </a:r>
          </a:p>
          <a:p>
            <a:pPr marL="342900" indent="-342900" eaLnBrk="0" hangingPunct="0">
              <a:lnSpc>
                <a:spcPct val="130000"/>
              </a:lnSpc>
              <a:spcBef>
                <a:spcPct val="20000"/>
              </a:spcBef>
              <a:buFont typeface="Wingdings" charset="2"/>
              <a:buChar char="²"/>
              <a:defRPr/>
            </a:pPr>
            <a:endParaRPr lang="en-US" sz="1800" kern="0" dirty="0" smtClean="0">
              <a:solidFill>
                <a:srgbClr val="FFFFFF"/>
              </a:solidFill>
              <a:latin typeface="Times New Roman"/>
              <a:ea typeface="ＭＳ Ｐゴシック" charset="-128"/>
              <a:cs typeface="Times New Roman"/>
            </a:endParaRPr>
          </a:p>
          <a:p>
            <a:pPr marL="342900" indent="-342900" eaLnBrk="0" hangingPunct="0">
              <a:lnSpc>
                <a:spcPct val="130000"/>
              </a:lnSpc>
              <a:spcBef>
                <a:spcPct val="20000"/>
              </a:spcBef>
              <a:buFont typeface="Wingdings" charset="2"/>
              <a:buChar char="²"/>
              <a:defRPr/>
            </a:pPr>
            <a:r>
              <a:rPr lang="en-US" sz="1800" kern="0" dirty="0" smtClean="0">
                <a:solidFill>
                  <a:srgbClr val="FFFFFF"/>
                </a:solidFill>
                <a:latin typeface="Times New Roman"/>
                <a:ea typeface="ＭＳ Ｐゴシック" charset="-128"/>
                <a:cs typeface="Times New Roman"/>
              </a:rPr>
              <a:t>Our Galaxy provides the best opportunity to study </a:t>
            </a:r>
            <a:r>
              <a:rPr lang="en-US" sz="1800" kern="0" dirty="0" err="1" smtClean="0">
                <a:solidFill>
                  <a:srgbClr val="FFFFFF"/>
                </a:solidFill>
                <a:latin typeface="Times New Roman"/>
                <a:ea typeface="ＭＳ Ｐゴシック" charset="-128"/>
                <a:cs typeface="Times New Roman"/>
              </a:rPr>
              <a:t>CRs</a:t>
            </a:r>
            <a:r>
              <a:rPr lang="en-US" sz="1800" kern="0" dirty="0" smtClean="0">
                <a:solidFill>
                  <a:srgbClr val="FFFFFF"/>
                </a:solidFill>
                <a:latin typeface="Times New Roman"/>
                <a:ea typeface="ＭＳ Ｐゴシック" charset="-128"/>
                <a:cs typeface="Times New Roman"/>
              </a:rPr>
              <a:t>: direct and indirect measurements with excellent resolution</a:t>
            </a:r>
          </a:p>
          <a:p>
            <a:pPr marL="342900" indent="-342900" eaLnBrk="0" hangingPunct="0">
              <a:lnSpc>
                <a:spcPct val="130000"/>
              </a:lnSpc>
              <a:spcBef>
                <a:spcPct val="20000"/>
              </a:spcBef>
              <a:buFont typeface="Wingdings" charset="2"/>
              <a:buChar char="²"/>
              <a:defRPr/>
            </a:pPr>
            <a:endParaRPr lang="en-US" sz="1800" kern="0" dirty="0" smtClean="0">
              <a:solidFill>
                <a:srgbClr val="FFFFFF"/>
              </a:solidFill>
              <a:latin typeface="Times New Roman"/>
              <a:ea typeface="ＭＳ Ｐゴシック" charset="-128"/>
              <a:cs typeface="Times New Roman"/>
            </a:endParaRPr>
          </a:p>
          <a:p>
            <a:pPr marL="342900" indent="-342900" eaLnBrk="0" hangingPunct="0">
              <a:lnSpc>
                <a:spcPct val="130000"/>
              </a:lnSpc>
              <a:spcBef>
                <a:spcPct val="20000"/>
              </a:spcBef>
              <a:buFont typeface="Wingdings" charset="2"/>
              <a:buChar char="²"/>
              <a:defRPr/>
            </a:pPr>
            <a:endParaRPr lang="en-US" sz="1800" kern="0" dirty="0">
              <a:solidFill>
                <a:srgbClr val="FFFFFF"/>
              </a:solidFill>
              <a:latin typeface="Times New Roman"/>
              <a:ea typeface="ＭＳ Ｐゴシック" charset="-128"/>
              <a:cs typeface="Times New Roman"/>
            </a:endParaRP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5100689" y="6104466"/>
            <a:ext cx="633360" cy="641880"/>
          </a:xfrm>
          <a:prstGeom prst="rect">
            <a:avLst/>
          </a:prstGeom>
        </p:spPr>
      </p:pic>
      <p:cxnSp>
        <p:nvCxnSpPr>
          <p:cNvPr id="94" name="Straight Connector 93"/>
          <p:cNvCxnSpPr>
            <a:cxnSpLocks noChangeShapeType="1"/>
          </p:cNvCxnSpPr>
          <p:nvPr/>
        </p:nvCxnSpPr>
        <p:spPr bwMode="auto">
          <a:xfrm rot="10800000" flipV="1">
            <a:off x="4047076" y="6553199"/>
            <a:ext cx="1126059" cy="4231"/>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cxnSp>
        <p:nvCxnSpPr>
          <p:cNvPr id="112" name="Straight Connector 111"/>
          <p:cNvCxnSpPr>
            <a:cxnSpLocks noChangeShapeType="1"/>
          </p:cNvCxnSpPr>
          <p:nvPr/>
        </p:nvCxnSpPr>
        <p:spPr bwMode="auto">
          <a:xfrm rot="10800000" flipV="1">
            <a:off x="4064000" y="6153150"/>
            <a:ext cx="338138" cy="6350"/>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pic>
        <p:nvPicPr>
          <p:cNvPr id="19459" name="Picture 93" descr="Screen shot 2012-02-20 at 11.19.05 AM.png"/>
          <p:cNvPicPr>
            <a:picLocks noChangeAspect="1"/>
          </p:cNvPicPr>
          <p:nvPr/>
        </p:nvPicPr>
        <p:blipFill>
          <a:blip r:embed="rId4"/>
          <a:srcRect/>
          <a:stretch>
            <a:fillRect/>
          </a:stretch>
        </p:blipFill>
        <p:spPr bwMode="auto">
          <a:xfrm>
            <a:off x="4379913" y="5911850"/>
            <a:ext cx="715962" cy="592138"/>
          </a:xfrm>
          <a:prstGeom prst="rect">
            <a:avLst/>
          </a:prstGeom>
          <a:noFill/>
          <a:ln w="9525">
            <a:noFill/>
            <a:miter lim="800000"/>
            <a:headEnd/>
            <a:tailEnd/>
          </a:ln>
        </p:spPr>
      </p:pic>
      <p:sp>
        <p:nvSpPr>
          <p:cNvPr id="106" name="TextBox 57"/>
          <p:cNvSpPr txBox="1">
            <a:spLocks noChangeArrowheads="1"/>
          </p:cNvSpPr>
          <p:nvPr/>
        </p:nvSpPr>
        <p:spPr bwMode="auto">
          <a:xfrm>
            <a:off x="1384300" y="5956300"/>
            <a:ext cx="2667000" cy="707886"/>
          </a:xfrm>
          <a:prstGeom prst="rect">
            <a:avLst/>
          </a:prstGeom>
          <a:noFill/>
          <a:ln w="9525">
            <a:solidFill>
              <a:srgbClr val="FFFFFF"/>
            </a:solidFill>
            <a:miter lim="800000"/>
            <a:headEnd/>
            <a:tailEnd/>
          </a:ln>
        </p:spPr>
        <p:txBody>
          <a:bodyPr>
            <a:spAutoFit/>
          </a:bodyPr>
          <a:lstStyle/>
          <a:p>
            <a:pPr eaLnBrk="0" hangingPunct="0">
              <a:spcBef>
                <a:spcPts val="0"/>
              </a:spcBef>
              <a:defRPr/>
            </a:pPr>
            <a:r>
              <a:rPr lang="en-US" sz="2000" dirty="0">
                <a:solidFill>
                  <a:srgbClr val="FFFFFF"/>
                </a:solidFill>
                <a:latin typeface="Calibri"/>
                <a:ea typeface="Arial" pitchFamily="1" charset="0"/>
                <a:cs typeface="Calibri"/>
              </a:rPr>
              <a:t>Terrestrial </a:t>
            </a:r>
            <a:r>
              <a:rPr lang="en-US" sz="2000" dirty="0" err="1">
                <a:solidFill>
                  <a:srgbClr val="FFFFFF"/>
                </a:solidFill>
                <a:latin typeface="Calibri"/>
                <a:ea typeface="Arial" pitchFamily="1" charset="0"/>
                <a:cs typeface="Calibri"/>
              </a:rPr>
              <a:t>γ</a:t>
            </a:r>
            <a:r>
              <a:rPr lang="en-US" sz="2000" dirty="0">
                <a:solidFill>
                  <a:srgbClr val="FFFFFF"/>
                </a:solidFill>
                <a:latin typeface="Calibri"/>
                <a:ea typeface="Arial" pitchFamily="1" charset="0"/>
                <a:cs typeface="Calibri"/>
              </a:rPr>
              <a:t>-ray </a:t>
            </a:r>
            <a:r>
              <a:rPr lang="en-US" sz="2000" dirty="0" smtClean="0">
                <a:solidFill>
                  <a:srgbClr val="FFFFFF"/>
                </a:solidFill>
                <a:latin typeface="Calibri"/>
                <a:ea typeface="Arial" pitchFamily="1" charset="0"/>
                <a:cs typeface="Calibri"/>
              </a:rPr>
              <a:t>Flashes</a:t>
            </a:r>
          </a:p>
          <a:p>
            <a:pPr eaLnBrk="0" hangingPunct="0">
              <a:spcBef>
                <a:spcPts val="0"/>
              </a:spcBef>
              <a:defRPr/>
            </a:pPr>
            <a:r>
              <a:rPr lang="en-US" sz="2000" dirty="0" smtClean="0">
                <a:solidFill>
                  <a:srgbClr val="FFFFFF"/>
                </a:solidFill>
                <a:latin typeface="Calibri"/>
                <a:ea typeface="Arial" pitchFamily="1" charset="0"/>
                <a:cs typeface="Calibri"/>
              </a:rPr>
              <a:t>&amp; Earth’s limb</a:t>
            </a:r>
            <a:endParaRPr lang="en-US" sz="2000" dirty="0">
              <a:solidFill>
                <a:srgbClr val="FFFFFF"/>
              </a:solidFill>
              <a:latin typeface="Calibri"/>
              <a:ea typeface="Arial" pitchFamily="1" charset="0"/>
              <a:cs typeface="Calibri"/>
            </a:endParaRPr>
          </a:p>
        </p:txBody>
      </p:sp>
      <p:cxnSp>
        <p:nvCxnSpPr>
          <p:cNvPr id="110" name="Straight Connector 109"/>
          <p:cNvCxnSpPr>
            <a:cxnSpLocks noChangeShapeType="1"/>
          </p:cNvCxnSpPr>
          <p:nvPr/>
        </p:nvCxnSpPr>
        <p:spPr bwMode="auto">
          <a:xfrm rot="10800000">
            <a:off x="992188" y="6115050"/>
            <a:ext cx="384175" cy="1588"/>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sp>
        <p:nvSpPr>
          <p:cNvPr id="3104770" name="Rectangle 2"/>
          <p:cNvSpPr>
            <a:spLocks noGrp="1" noChangeArrowheads="1"/>
          </p:cNvSpPr>
          <p:nvPr>
            <p:ph type="title" idx="4294967295"/>
          </p:nvPr>
        </p:nvSpPr>
        <p:spPr>
          <a:xfrm>
            <a:off x="566737" y="-45511"/>
            <a:ext cx="7679795" cy="828675"/>
          </a:xfrm>
          <a:effectLst>
            <a:outerShdw blurRad="50800" dist="38100" dir="2700000">
              <a:srgbClr val="FFFFFF">
                <a:alpha val="43000"/>
              </a:srgbClr>
            </a:outerShdw>
          </a:effectLst>
        </p:spPr>
        <p:txBody>
          <a:bodyPr>
            <a:normAutofit fontScale="90000"/>
          </a:bodyPr>
          <a:lstStyle/>
          <a:p>
            <a:pPr eaLnBrk="1" hangingPunct="1">
              <a:defRPr/>
            </a:pPr>
            <a:r>
              <a:rPr lang="en-US" i="1" dirty="0">
                <a:cs typeface="ＭＳ Ｐゴシック" pitchFamily="-104" charset="-128"/>
              </a:rPr>
              <a:t>Fermi </a:t>
            </a:r>
            <a:r>
              <a:rPr lang="en-US" dirty="0">
                <a:cs typeface="ＭＳ Ｐゴシック" pitchFamily="-104" charset="-128"/>
              </a:rPr>
              <a:t>Highlights and </a:t>
            </a:r>
            <a:r>
              <a:rPr lang="en-US" dirty="0" smtClean="0">
                <a:solidFill>
                  <a:srgbClr val="FFFF00"/>
                </a:solidFill>
                <a:cs typeface="ＭＳ Ｐゴシック" pitchFamily="-104" charset="-128"/>
              </a:rPr>
              <a:t>Discoveries (</a:t>
            </a:r>
            <a:r>
              <a:rPr lang="en-US" dirty="0" err="1" smtClean="0">
                <a:solidFill>
                  <a:srgbClr val="FFFF00"/>
                </a:solidFill>
                <a:cs typeface="ＭＳ Ｐゴシック" pitchFamily="-104" charset="-128"/>
              </a:rPr>
              <a:t>GeV</a:t>
            </a:r>
            <a:r>
              <a:rPr lang="en-US" dirty="0" smtClean="0">
                <a:solidFill>
                  <a:srgbClr val="FFFF00"/>
                </a:solidFill>
                <a:cs typeface="ＭＳ Ｐゴシック" pitchFamily="-104" charset="-128"/>
              </a:rPr>
              <a:t> range)</a:t>
            </a:r>
            <a:endParaRPr lang="en-US" dirty="0">
              <a:solidFill>
                <a:srgbClr val="FFFF00"/>
              </a:solidFill>
              <a:cs typeface="ＭＳ Ｐゴシック" pitchFamily="-104" charset="-128"/>
            </a:endParaRPr>
          </a:p>
        </p:txBody>
      </p:sp>
      <p:grpSp>
        <p:nvGrpSpPr>
          <p:cNvPr id="2" name="Group 97"/>
          <p:cNvGrpSpPr>
            <a:grpSpLocks/>
          </p:cNvGrpSpPr>
          <p:nvPr/>
        </p:nvGrpSpPr>
        <p:grpSpPr bwMode="auto">
          <a:xfrm>
            <a:off x="5470525" y="695325"/>
            <a:ext cx="2659063" cy="889000"/>
            <a:chOff x="5309190" y="5392862"/>
            <a:chExt cx="2658569" cy="889000"/>
          </a:xfrm>
        </p:grpSpPr>
        <p:grpSp>
          <p:nvGrpSpPr>
            <p:cNvPr id="3" name="Group 99"/>
            <p:cNvGrpSpPr>
              <a:grpSpLocks/>
            </p:cNvGrpSpPr>
            <p:nvPr/>
          </p:nvGrpSpPr>
          <p:grpSpPr bwMode="auto">
            <a:xfrm>
              <a:off x="6254756" y="5880100"/>
              <a:ext cx="1713003" cy="376238"/>
              <a:chOff x="6432387" y="5981700"/>
              <a:chExt cx="1713181" cy="375673"/>
            </a:xfrm>
          </p:grpSpPr>
          <p:sp>
            <p:nvSpPr>
              <p:cNvPr id="19529" name="TextBox 105"/>
              <p:cNvSpPr txBox="1">
                <a:spLocks noChangeArrowheads="1"/>
              </p:cNvSpPr>
              <p:nvPr/>
            </p:nvSpPr>
            <p:spPr bwMode="auto">
              <a:xfrm>
                <a:off x="6821364" y="5981700"/>
                <a:ext cx="803355" cy="375673"/>
              </a:xfrm>
              <a:prstGeom prst="rect">
                <a:avLst/>
              </a:prstGeom>
              <a:noFill/>
              <a:ln w="9525">
                <a:solidFill>
                  <a:srgbClr val="FFFFFF"/>
                </a:solidFill>
                <a:miter lim="800000"/>
                <a:headEnd/>
                <a:tailEnd/>
              </a:ln>
            </p:spPr>
            <p:txBody>
              <a:bodyPr wrap="none">
                <a:prstTxWarp prst="textNoShape">
                  <a:avLst/>
                </a:prstTxWarp>
                <a:spAutoFit/>
              </a:bodyPr>
              <a:lstStyle/>
              <a:p>
                <a:pPr eaLnBrk="0" hangingPunct="0">
                  <a:lnSpc>
                    <a:spcPct val="130000"/>
                  </a:lnSpc>
                  <a:spcBef>
                    <a:spcPct val="20000"/>
                  </a:spcBef>
                </a:pPr>
                <a:r>
                  <a:rPr lang="en-US" sz="1800">
                    <a:solidFill>
                      <a:srgbClr val="FFFFFF"/>
                    </a:solidFill>
                    <a:latin typeface="Arial" pitchFamily="-104" charset="0"/>
                    <a:ea typeface="Symbol" pitchFamily="-104" charset="2"/>
                    <a:cs typeface="Symbol" pitchFamily="-104" charset="2"/>
                  </a:rPr>
                  <a:t>GRBs</a:t>
                </a:r>
                <a:endParaRPr lang="en-US" sz="1800">
                  <a:solidFill>
                    <a:srgbClr val="FFFFFF"/>
                  </a:solidFill>
                  <a:latin typeface="Arial" pitchFamily="-104" charset="0"/>
                  <a:ea typeface="Arial" pitchFamily="-104" charset="0"/>
                  <a:cs typeface="Arial" pitchFamily="-104" charset="0"/>
                </a:endParaRPr>
              </a:p>
            </p:txBody>
          </p:sp>
          <p:cxnSp>
            <p:nvCxnSpPr>
              <p:cNvPr id="69" name="Straight Connector 68"/>
              <p:cNvCxnSpPr>
                <a:cxnSpLocks noChangeShapeType="1"/>
              </p:cNvCxnSpPr>
              <p:nvPr/>
            </p:nvCxnSpPr>
            <p:spPr bwMode="auto">
              <a:xfrm rot="10800000">
                <a:off x="7624911" y="6197401"/>
                <a:ext cx="520657" cy="1585"/>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cxnSp>
            <p:nvCxnSpPr>
              <p:cNvPr id="70" name="Straight Connector 69"/>
              <p:cNvCxnSpPr>
                <a:cxnSpLocks noChangeShapeType="1"/>
              </p:cNvCxnSpPr>
              <p:nvPr/>
            </p:nvCxnSpPr>
            <p:spPr bwMode="auto">
              <a:xfrm rot="10800000">
                <a:off x="6432795" y="6197401"/>
                <a:ext cx="412716" cy="1585"/>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pic>
          <p:nvPicPr>
            <p:cNvPr id="19528" name="Picture 5"/>
            <p:cNvPicPr>
              <a:picLocks noChangeAspect="1"/>
            </p:cNvPicPr>
            <p:nvPr/>
          </p:nvPicPr>
          <p:blipFill>
            <a:blip r:embed="rId5">
              <a:lum bright="-16000" contrast="24000"/>
            </a:blip>
            <a:srcRect t="35120"/>
            <a:stretch>
              <a:fillRect/>
            </a:stretch>
          </p:blipFill>
          <p:spPr bwMode="auto">
            <a:xfrm>
              <a:off x="5309190" y="5392862"/>
              <a:ext cx="930275" cy="889000"/>
            </a:xfrm>
            <a:prstGeom prst="rect">
              <a:avLst/>
            </a:prstGeom>
            <a:noFill/>
            <a:ln w="9525">
              <a:solidFill>
                <a:srgbClr val="FFFFFF"/>
              </a:solidFill>
              <a:miter lim="800000"/>
              <a:headEnd/>
              <a:tailEnd/>
            </a:ln>
          </p:spPr>
        </p:pic>
      </p:grpSp>
      <p:grpSp>
        <p:nvGrpSpPr>
          <p:cNvPr id="4" name="Group 97"/>
          <p:cNvGrpSpPr>
            <a:grpSpLocks/>
          </p:cNvGrpSpPr>
          <p:nvPr/>
        </p:nvGrpSpPr>
        <p:grpSpPr bwMode="auto">
          <a:xfrm>
            <a:off x="4902200" y="3294063"/>
            <a:ext cx="4175125" cy="806450"/>
            <a:chOff x="4988333" y="3586558"/>
            <a:chExt cx="4175747" cy="806450"/>
          </a:xfrm>
        </p:grpSpPr>
        <p:cxnSp>
          <p:nvCxnSpPr>
            <p:cNvPr id="93" name="Straight Connector 92"/>
            <p:cNvCxnSpPr>
              <a:cxnSpLocks noChangeShapeType="1"/>
            </p:cNvCxnSpPr>
            <p:nvPr/>
          </p:nvCxnSpPr>
          <p:spPr bwMode="auto">
            <a:xfrm rot="10800000">
              <a:off x="7238156" y="3859608"/>
              <a:ext cx="457268" cy="1587"/>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sp>
          <p:nvSpPr>
            <p:cNvPr id="19524" name="TextBox 62"/>
            <p:cNvSpPr txBox="1">
              <a:spLocks noChangeArrowheads="1"/>
            </p:cNvSpPr>
            <p:nvPr/>
          </p:nvSpPr>
          <p:spPr bwMode="auto">
            <a:xfrm>
              <a:off x="5584568" y="3644900"/>
              <a:ext cx="1668070" cy="400110"/>
            </a:xfrm>
            <a:prstGeom prst="rect">
              <a:avLst/>
            </a:prstGeom>
            <a:noFill/>
            <a:ln w="9525">
              <a:solidFill>
                <a:srgbClr val="FFFFFF"/>
              </a:solidFill>
              <a:miter lim="800000"/>
              <a:headEnd/>
              <a:tailEnd/>
            </a:ln>
          </p:spPr>
          <p:txBody>
            <a:bodyPr wrap="none">
              <a:prstTxWarp prst="textNoShape">
                <a:avLst/>
              </a:prstTxWarp>
              <a:spAutoFit/>
            </a:bodyPr>
            <a:lstStyle/>
            <a:p>
              <a:pPr eaLnBrk="0" hangingPunct="0">
                <a:lnSpc>
                  <a:spcPct val="130000"/>
                </a:lnSpc>
                <a:spcBef>
                  <a:spcPct val="20000"/>
                </a:spcBef>
              </a:pPr>
              <a:r>
                <a:rPr lang="en-US" sz="2000">
                  <a:solidFill>
                    <a:srgbClr val="FFFF00"/>
                  </a:solidFill>
                  <a:latin typeface="Calibri" pitchFamily="-104" charset="0"/>
                  <a:ea typeface="Symbol" pitchFamily="-104" charset="2"/>
                  <a:cs typeface="Symbol" pitchFamily="-104" charset="2"/>
                </a:rPr>
                <a:t>Fermi Bubbles</a:t>
              </a:r>
              <a:endParaRPr lang="en-US" sz="2000">
                <a:solidFill>
                  <a:srgbClr val="FFFF00"/>
                </a:solidFill>
                <a:latin typeface="Calibri" pitchFamily="-104" charset="0"/>
                <a:ea typeface="Arial" pitchFamily="-104" charset="0"/>
                <a:cs typeface="Arial" pitchFamily="-104" charset="0"/>
              </a:endParaRPr>
            </a:p>
          </p:txBody>
        </p:sp>
        <p:pic>
          <p:nvPicPr>
            <p:cNvPr id="19525" name="Picture 19" descr="fermi1.jpg"/>
            <p:cNvPicPr>
              <a:picLocks noChangeAspect="1"/>
            </p:cNvPicPr>
            <p:nvPr/>
          </p:nvPicPr>
          <p:blipFill>
            <a:blip r:embed="rId6"/>
            <a:srcRect/>
            <a:stretch>
              <a:fillRect/>
            </a:stretch>
          </p:blipFill>
          <p:spPr bwMode="auto">
            <a:xfrm>
              <a:off x="7551180" y="3586558"/>
              <a:ext cx="1612900" cy="806450"/>
            </a:xfrm>
            <a:prstGeom prst="rect">
              <a:avLst/>
            </a:prstGeom>
            <a:noFill/>
            <a:ln w="9525">
              <a:solidFill>
                <a:srgbClr val="FFFFFF"/>
              </a:solidFill>
              <a:miter lim="800000"/>
              <a:headEnd/>
              <a:tailEnd/>
            </a:ln>
          </p:spPr>
        </p:pic>
        <p:cxnSp>
          <p:nvCxnSpPr>
            <p:cNvPr id="92" name="Straight Connector 91"/>
            <p:cNvCxnSpPr>
              <a:cxnSpLocks noChangeShapeType="1"/>
            </p:cNvCxnSpPr>
            <p:nvPr/>
          </p:nvCxnSpPr>
          <p:spPr bwMode="auto">
            <a:xfrm rot="10800000">
              <a:off x="4988333" y="3848495"/>
              <a:ext cx="604928" cy="1588"/>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grpSp>
        <p:nvGrpSpPr>
          <p:cNvPr id="5" name="Group 93"/>
          <p:cNvGrpSpPr>
            <a:grpSpLocks/>
          </p:cNvGrpSpPr>
          <p:nvPr/>
        </p:nvGrpSpPr>
        <p:grpSpPr bwMode="auto">
          <a:xfrm>
            <a:off x="739775" y="3925888"/>
            <a:ext cx="2651127" cy="636587"/>
            <a:chOff x="3200335" y="2600632"/>
            <a:chExt cx="2651561" cy="636089"/>
          </a:xfrm>
        </p:grpSpPr>
        <p:sp>
          <p:nvSpPr>
            <p:cNvPr id="19519" name="TextBox 63"/>
            <p:cNvSpPr txBox="1">
              <a:spLocks noChangeArrowheads="1"/>
            </p:cNvSpPr>
            <p:nvPr/>
          </p:nvSpPr>
          <p:spPr bwMode="auto">
            <a:xfrm>
              <a:off x="4369546" y="2722417"/>
              <a:ext cx="847046" cy="476681"/>
            </a:xfrm>
            <a:prstGeom prst="rect">
              <a:avLst/>
            </a:prstGeom>
            <a:noFill/>
            <a:ln w="9525">
              <a:solidFill>
                <a:srgbClr val="FFFFFF"/>
              </a:solidFill>
              <a:miter lim="800000"/>
              <a:headEnd/>
              <a:tailEnd/>
            </a:ln>
          </p:spPr>
          <p:txBody>
            <a:bodyPr wrap="none">
              <a:prstTxWarp prst="textNoShape">
                <a:avLst/>
              </a:prstTxWarp>
              <a:spAutoFit/>
            </a:bodyPr>
            <a:lstStyle/>
            <a:p>
              <a:pPr eaLnBrk="0" hangingPunct="0">
                <a:lnSpc>
                  <a:spcPct val="130000"/>
                </a:lnSpc>
                <a:spcBef>
                  <a:spcPct val="20000"/>
                </a:spcBef>
              </a:pPr>
              <a:r>
                <a:rPr lang="en-US" sz="2000" dirty="0" smtClean="0">
                  <a:solidFill>
                    <a:srgbClr val="FFFF00"/>
                  </a:solidFill>
                  <a:latin typeface="Calibri" pitchFamily="-104" charset="0"/>
                  <a:ea typeface="Symbol" pitchFamily="-104" charset="2"/>
                  <a:cs typeface="Symbol" pitchFamily="-104" charset="2"/>
                </a:rPr>
                <a:t>Novae</a:t>
              </a:r>
              <a:endParaRPr lang="en-US" sz="2000" dirty="0">
                <a:solidFill>
                  <a:srgbClr val="000000"/>
                </a:solidFill>
                <a:latin typeface="Calibri" pitchFamily="-104" charset="0"/>
                <a:ea typeface="Arial" pitchFamily="-104" charset="0"/>
                <a:cs typeface="Arial" pitchFamily="-104" charset="0"/>
              </a:endParaRPr>
            </a:p>
          </p:txBody>
        </p:sp>
        <p:pic>
          <p:nvPicPr>
            <p:cNvPr id="19520" name="Picture 24"/>
            <p:cNvPicPr>
              <a:picLocks noChangeAspect="1"/>
            </p:cNvPicPr>
            <p:nvPr/>
          </p:nvPicPr>
          <p:blipFill>
            <a:blip r:embed="rId7"/>
            <a:srcRect l="11369" t="6087" r="6998" b="9894"/>
            <a:stretch>
              <a:fillRect/>
            </a:stretch>
          </p:blipFill>
          <p:spPr bwMode="auto">
            <a:xfrm>
              <a:off x="3200335" y="2600632"/>
              <a:ext cx="645305" cy="636089"/>
            </a:xfrm>
            <a:prstGeom prst="rect">
              <a:avLst/>
            </a:prstGeom>
            <a:noFill/>
            <a:ln w="9525">
              <a:solidFill>
                <a:srgbClr val="FFFFFF"/>
              </a:solidFill>
              <a:miter lim="800000"/>
              <a:headEnd/>
              <a:tailEnd/>
            </a:ln>
          </p:spPr>
        </p:pic>
        <p:cxnSp>
          <p:nvCxnSpPr>
            <p:cNvPr id="88" name="Straight Connector 87"/>
            <p:cNvCxnSpPr>
              <a:cxnSpLocks noChangeShapeType="1"/>
            </p:cNvCxnSpPr>
            <p:nvPr/>
          </p:nvCxnSpPr>
          <p:spPr bwMode="auto">
            <a:xfrm rot="10800000">
              <a:off x="3844966" y="2959126"/>
              <a:ext cx="531900" cy="1586"/>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cxnSp>
          <p:nvCxnSpPr>
            <p:cNvPr id="89" name="Straight Connector 88"/>
            <p:cNvCxnSpPr>
              <a:cxnSpLocks noChangeShapeType="1"/>
              <a:endCxn id="19519" idx="3"/>
            </p:cNvCxnSpPr>
            <p:nvPr/>
          </p:nvCxnSpPr>
          <p:spPr bwMode="auto">
            <a:xfrm rot="10800000" flipV="1">
              <a:off x="5216593" y="2950665"/>
              <a:ext cx="635303" cy="10091"/>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grpSp>
        <p:nvGrpSpPr>
          <p:cNvPr id="7" name="Group 102"/>
          <p:cNvGrpSpPr>
            <a:grpSpLocks/>
          </p:cNvGrpSpPr>
          <p:nvPr/>
        </p:nvGrpSpPr>
        <p:grpSpPr bwMode="auto">
          <a:xfrm>
            <a:off x="3859213" y="3843338"/>
            <a:ext cx="3565525" cy="669925"/>
            <a:chOff x="749885" y="2417750"/>
            <a:chExt cx="3566338" cy="669925"/>
          </a:xfrm>
        </p:grpSpPr>
        <p:cxnSp>
          <p:nvCxnSpPr>
            <p:cNvPr id="90" name="Straight Connector 89"/>
            <p:cNvCxnSpPr>
              <a:cxnSpLocks noChangeShapeType="1"/>
            </p:cNvCxnSpPr>
            <p:nvPr/>
          </p:nvCxnSpPr>
          <p:spPr bwMode="auto">
            <a:xfrm rot="10800000">
              <a:off x="2899850" y="2768587"/>
              <a:ext cx="852681" cy="1588"/>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sp>
          <p:nvSpPr>
            <p:cNvPr id="19516" name="TextBox 61"/>
            <p:cNvSpPr txBox="1">
              <a:spLocks noChangeArrowheads="1"/>
            </p:cNvSpPr>
            <p:nvPr/>
          </p:nvSpPr>
          <p:spPr bwMode="auto">
            <a:xfrm>
              <a:off x="1374392" y="2552658"/>
              <a:ext cx="1524801" cy="400110"/>
            </a:xfrm>
            <a:prstGeom prst="rect">
              <a:avLst/>
            </a:prstGeom>
            <a:noFill/>
            <a:ln w="9525">
              <a:solidFill>
                <a:srgbClr val="FFFFFF"/>
              </a:solidFill>
              <a:miter lim="800000"/>
              <a:headEnd/>
              <a:tailEnd/>
            </a:ln>
          </p:spPr>
          <p:txBody>
            <a:bodyPr wrap="none">
              <a:prstTxWarp prst="textNoShape">
                <a:avLst/>
              </a:prstTxWarp>
              <a:spAutoFit/>
            </a:bodyPr>
            <a:lstStyle/>
            <a:p>
              <a:pPr eaLnBrk="0" hangingPunct="0">
                <a:lnSpc>
                  <a:spcPct val="130000"/>
                </a:lnSpc>
                <a:spcBef>
                  <a:spcPct val="20000"/>
                </a:spcBef>
              </a:pPr>
              <a:r>
                <a:rPr lang="en-US" sz="2000">
                  <a:solidFill>
                    <a:srgbClr val="FFFF00"/>
                  </a:solidFill>
                  <a:latin typeface="Calibri" pitchFamily="-104" charset="0"/>
                  <a:ea typeface="Symbol" pitchFamily="-104" charset="2"/>
                  <a:cs typeface="Symbol" pitchFamily="-104" charset="2"/>
                </a:rPr>
                <a:t>SNRs &amp; PWN</a:t>
              </a:r>
              <a:endParaRPr lang="en-US" sz="2000">
                <a:solidFill>
                  <a:srgbClr val="000000"/>
                </a:solidFill>
                <a:latin typeface="Calibri" pitchFamily="-104" charset="0"/>
                <a:ea typeface="Arial" pitchFamily="-104" charset="0"/>
                <a:cs typeface="Arial" pitchFamily="-104" charset="0"/>
              </a:endParaRPr>
            </a:p>
          </p:txBody>
        </p:sp>
        <p:pic>
          <p:nvPicPr>
            <p:cNvPr id="19517" name="Picture 19"/>
            <p:cNvPicPr>
              <a:picLocks noChangeAspect="1"/>
            </p:cNvPicPr>
            <p:nvPr/>
          </p:nvPicPr>
          <p:blipFill>
            <a:blip r:embed="rId8"/>
            <a:srcRect/>
            <a:stretch>
              <a:fillRect/>
            </a:stretch>
          </p:blipFill>
          <p:spPr bwMode="auto">
            <a:xfrm>
              <a:off x="3752720" y="2417750"/>
              <a:ext cx="563503" cy="669925"/>
            </a:xfrm>
            <a:prstGeom prst="rect">
              <a:avLst/>
            </a:prstGeom>
            <a:noFill/>
            <a:ln w="9525">
              <a:solidFill>
                <a:srgbClr val="FFFFFF"/>
              </a:solidFill>
              <a:miter lim="800000"/>
              <a:headEnd/>
              <a:tailEnd/>
            </a:ln>
          </p:spPr>
        </p:pic>
        <p:cxnSp>
          <p:nvCxnSpPr>
            <p:cNvPr id="91" name="Straight Connector 90"/>
            <p:cNvCxnSpPr>
              <a:cxnSpLocks noChangeShapeType="1"/>
            </p:cNvCxnSpPr>
            <p:nvPr/>
          </p:nvCxnSpPr>
          <p:spPr bwMode="auto">
            <a:xfrm rot="10800000">
              <a:off x="749885" y="2720962"/>
              <a:ext cx="639908" cy="1588"/>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grpSp>
        <p:nvGrpSpPr>
          <p:cNvPr id="8" name="Group 76"/>
          <p:cNvGrpSpPr>
            <a:grpSpLocks/>
          </p:cNvGrpSpPr>
          <p:nvPr/>
        </p:nvGrpSpPr>
        <p:grpSpPr bwMode="auto">
          <a:xfrm>
            <a:off x="3859213" y="1279525"/>
            <a:ext cx="3397250" cy="836613"/>
            <a:chOff x="3657687" y="5163336"/>
            <a:chExt cx="3397049" cy="836424"/>
          </a:xfrm>
        </p:grpSpPr>
        <p:sp>
          <p:nvSpPr>
            <p:cNvPr id="19511" name="TextBox 105"/>
            <p:cNvSpPr txBox="1">
              <a:spLocks noChangeArrowheads="1"/>
            </p:cNvSpPr>
            <p:nvPr/>
          </p:nvSpPr>
          <p:spPr bwMode="auto">
            <a:xfrm>
              <a:off x="5435304" y="5599650"/>
              <a:ext cx="919844" cy="400110"/>
            </a:xfrm>
            <a:prstGeom prst="rect">
              <a:avLst/>
            </a:prstGeom>
            <a:noFill/>
            <a:ln w="9525">
              <a:solidFill>
                <a:srgbClr val="FFFFFF"/>
              </a:solidFill>
              <a:miter lim="800000"/>
              <a:headEnd/>
              <a:tailEnd/>
            </a:ln>
          </p:spPr>
          <p:txBody>
            <a:bodyPr wrap="none">
              <a:prstTxWarp prst="textNoShape">
                <a:avLst/>
              </a:prstTxWarp>
              <a:spAutoFit/>
            </a:bodyPr>
            <a:lstStyle/>
            <a:p>
              <a:pPr eaLnBrk="0" hangingPunct="0">
                <a:lnSpc>
                  <a:spcPct val="130000"/>
                </a:lnSpc>
                <a:spcBef>
                  <a:spcPct val="20000"/>
                </a:spcBef>
              </a:pPr>
              <a:r>
                <a:rPr lang="en-US" sz="2000">
                  <a:solidFill>
                    <a:srgbClr val="FFFFFF"/>
                  </a:solidFill>
                  <a:latin typeface="Calibri" pitchFamily="-104" charset="0"/>
                  <a:ea typeface="Symbol" pitchFamily="-104" charset="2"/>
                  <a:cs typeface="Symbol" pitchFamily="-104" charset="2"/>
                </a:rPr>
                <a:t>Blazars</a:t>
              </a:r>
              <a:endParaRPr lang="en-US" sz="2000">
                <a:solidFill>
                  <a:srgbClr val="FFFFFF"/>
                </a:solidFill>
                <a:latin typeface="Calibri" pitchFamily="-104" charset="0"/>
                <a:ea typeface="Arial" pitchFamily="-104" charset="0"/>
                <a:cs typeface="Arial" pitchFamily="-104" charset="0"/>
              </a:endParaRPr>
            </a:p>
          </p:txBody>
        </p:sp>
        <p:cxnSp>
          <p:nvCxnSpPr>
            <p:cNvPr id="108" name="Straight Connector 107"/>
            <p:cNvCxnSpPr>
              <a:cxnSpLocks noChangeShapeType="1"/>
            </p:cNvCxnSpPr>
            <p:nvPr/>
          </p:nvCxnSpPr>
          <p:spPr bwMode="auto">
            <a:xfrm rot="10800000">
              <a:off x="6395962" y="5764863"/>
              <a:ext cx="658774" cy="1587"/>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pic>
          <p:nvPicPr>
            <p:cNvPr id="19513" name="Picture 64" descr="Blazars in radio and gamma-ray collage14.jpg"/>
            <p:cNvPicPr>
              <a:picLocks noChangeAspect="1"/>
            </p:cNvPicPr>
            <p:nvPr/>
          </p:nvPicPr>
          <p:blipFill>
            <a:blip r:embed="rId9"/>
            <a:srcRect/>
            <a:stretch>
              <a:fillRect/>
            </a:stretch>
          </p:blipFill>
          <p:spPr bwMode="auto">
            <a:xfrm>
              <a:off x="3657687" y="5163336"/>
              <a:ext cx="1414666" cy="795867"/>
            </a:xfrm>
            <a:prstGeom prst="rect">
              <a:avLst/>
            </a:prstGeom>
            <a:noFill/>
            <a:ln w="9525">
              <a:solidFill>
                <a:srgbClr val="FFFFFF"/>
              </a:solidFill>
              <a:miter lim="800000"/>
              <a:headEnd/>
              <a:tailEnd/>
            </a:ln>
          </p:spPr>
        </p:pic>
        <p:cxnSp>
          <p:nvCxnSpPr>
            <p:cNvPr id="107" name="Straight Connector 106"/>
            <p:cNvCxnSpPr>
              <a:cxnSpLocks noChangeShapeType="1"/>
            </p:cNvCxnSpPr>
            <p:nvPr/>
          </p:nvCxnSpPr>
          <p:spPr bwMode="auto">
            <a:xfrm rot="10800000">
              <a:off x="5095877" y="5766450"/>
              <a:ext cx="339705" cy="1588"/>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grpSp>
        <p:nvGrpSpPr>
          <p:cNvPr id="9" name="Group 75"/>
          <p:cNvGrpSpPr>
            <a:grpSpLocks/>
          </p:cNvGrpSpPr>
          <p:nvPr/>
        </p:nvGrpSpPr>
        <p:grpSpPr bwMode="auto">
          <a:xfrm>
            <a:off x="2309813" y="1800225"/>
            <a:ext cx="4189412" cy="773113"/>
            <a:chOff x="2892380" y="4746154"/>
            <a:chExt cx="4188577" cy="772246"/>
          </a:xfrm>
        </p:grpSpPr>
        <p:sp>
          <p:nvSpPr>
            <p:cNvPr id="19507" name="TextBox 102"/>
            <p:cNvSpPr txBox="1">
              <a:spLocks noChangeArrowheads="1"/>
            </p:cNvSpPr>
            <p:nvPr/>
          </p:nvSpPr>
          <p:spPr bwMode="auto">
            <a:xfrm>
              <a:off x="4217988" y="5118122"/>
              <a:ext cx="1697876" cy="400278"/>
            </a:xfrm>
            <a:prstGeom prst="rect">
              <a:avLst/>
            </a:prstGeom>
            <a:noFill/>
            <a:ln w="9525">
              <a:solidFill>
                <a:srgbClr val="FFFFFF"/>
              </a:solidFill>
              <a:miter lim="800000"/>
              <a:headEnd/>
              <a:tailEnd/>
            </a:ln>
          </p:spPr>
          <p:txBody>
            <a:bodyPr wrap="none">
              <a:prstTxWarp prst="textNoShape">
                <a:avLst/>
              </a:prstTxWarp>
              <a:spAutoFit/>
            </a:bodyPr>
            <a:lstStyle/>
            <a:p>
              <a:pPr eaLnBrk="0" hangingPunct="0">
                <a:lnSpc>
                  <a:spcPct val="130000"/>
                </a:lnSpc>
                <a:spcBef>
                  <a:spcPct val="20000"/>
                </a:spcBef>
              </a:pPr>
              <a:r>
                <a:rPr lang="en-US" sz="2000">
                  <a:solidFill>
                    <a:srgbClr val="FFFFFF"/>
                  </a:solidFill>
                  <a:latin typeface="Calibri" pitchFamily="-104" charset="0"/>
                  <a:ea typeface="Symbol" pitchFamily="-104" charset="2"/>
                  <a:cs typeface="Symbol" pitchFamily="-104" charset="2"/>
                </a:rPr>
                <a:t>Radio Galaxies</a:t>
              </a:r>
              <a:endParaRPr lang="en-US" sz="2000">
                <a:solidFill>
                  <a:srgbClr val="FFFFFF"/>
                </a:solidFill>
                <a:latin typeface="Calibri" pitchFamily="-104" charset="0"/>
                <a:ea typeface="Arial" pitchFamily="-104" charset="0"/>
                <a:cs typeface="Arial" pitchFamily="-104" charset="0"/>
              </a:endParaRPr>
            </a:p>
          </p:txBody>
        </p:sp>
        <p:cxnSp>
          <p:nvCxnSpPr>
            <p:cNvPr id="105" name="Straight Connector 104"/>
            <p:cNvCxnSpPr>
              <a:cxnSpLocks noChangeShapeType="1"/>
            </p:cNvCxnSpPr>
            <p:nvPr/>
          </p:nvCxnSpPr>
          <p:spPr bwMode="auto">
            <a:xfrm rot="10800000">
              <a:off x="5931836" y="5336042"/>
              <a:ext cx="1149121" cy="1586"/>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pic>
          <p:nvPicPr>
            <p:cNvPr id="19509" name="Picture 10"/>
            <p:cNvPicPr>
              <a:picLocks noChangeAspect="1"/>
            </p:cNvPicPr>
            <p:nvPr/>
          </p:nvPicPr>
          <p:blipFill>
            <a:blip r:embed="rId10"/>
            <a:srcRect l="17204" t="3679" r="8023" b="19398"/>
            <a:stretch>
              <a:fillRect/>
            </a:stretch>
          </p:blipFill>
          <p:spPr bwMode="auto">
            <a:xfrm>
              <a:off x="2892380" y="4746154"/>
              <a:ext cx="685800" cy="754380"/>
            </a:xfrm>
            <a:prstGeom prst="rect">
              <a:avLst/>
            </a:prstGeom>
            <a:noFill/>
            <a:ln w="9525">
              <a:solidFill>
                <a:srgbClr val="FFFFFF"/>
              </a:solidFill>
              <a:miter lim="800000"/>
              <a:headEnd/>
              <a:tailEnd/>
            </a:ln>
          </p:spPr>
        </p:pic>
        <p:cxnSp>
          <p:nvCxnSpPr>
            <p:cNvPr id="104" name="Straight Connector 103"/>
            <p:cNvCxnSpPr>
              <a:cxnSpLocks noChangeShapeType="1"/>
            </p:cNvCxnSpPr>
            <p:nvPr/>
          </p:nvCxnSpPr>
          <p:spPr bwMode="auto">
            <a:xfrm rot="10800000">
              <a:off x="3606613" y="5334457"/>
              <a:ext cx="604716" cy="1585"/>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grpSp>
        <p:nvGrpSpPr>
          <p:cNvPr id="10" name="Group 115"/>
          <p:cNvGrpSpPr>
            <a:grpSpLocks/>
          </p:cNvGrpSpPr>
          <p:nvPr/>
        </p:nvGrpSpPr>
        <p:grpSpPr bwMode="auto">
          <a:xfrm>
            <a:off x="5956300" y="2455863"/>
            <a:ext cx="3187700" cy="703262"/>
            <a:chOff x="5913844" y="2554944"/>
            <a:chExt cx="3187164" cy="703263"/>
          </a:xfrm>
        </p:grpSpPr>
        <p:cxnSp>
          <p:nvCxnSpPr>
            <p:cNvPr id="115" name="Straight Connector 114"/>
            <p:cNvCxnSpPr>
              <a:cxnSpLocks noChangeShapeType="1"/>
            </p:cNvCxnSpPr>
            <p:nvPr/>
          </p:nvCxnSpPr>
          <p:spPr bwMode="auto">
            <a:xfrm rot="10800000">
              <a:off x="8028038" y="3002620"/>
              <a:ext cx="282527" cy="1587"/>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pic>
          <p:nvPicPr>
            <p:cNvPr id="19504" name="Picture 93" descr="LMC_labeled_226.jpg"/>
            <p:cNvPicPr>
              <a:picLocks noChangeAspect="1"/>
            </p:cNvPicPr>
            <p:nvPr/>
          </p:nvPicPr>
          <p:blipFill>
            <a:blip r:embed="rId11"/>
            <a:srcRect/>
            <a:stretch>
              <a:fillRect/>
            </a:stretch>
          </p:blipFill>
          <p:spPr bwMode="auto">
            <a:xfrm>
              <a:off x="8165971" y="2554944"/>
              <a:ext cx="935037" cy="703263"/>
            </a:xfrm>
            <a:prstGeom prst="rect">
              <a:avLst/>
            </a:prstGeom>
            <a:noFill/>
            <a:ln w="9525">
              <a:solidFill>
                <a:srgbClr val="FFFFFF"/>
              </a:solidFill>
              <a:miter lim="800000"/>
              <a:headEnd/>
              <a:tailEnd/>
            </a:ln>
          </p:spPr>
        </p:pic>
        <p:sp>
          <p:nvSpPr>
            <p:cNvPr id="19505" name="TextBox 94"/>
            <p:cNvSpPr txBox="1">
              <a:spLocks noChangeArrowheads="1"/>
            </p:cNvSpPr>
            <p:nvPr/>
          </p:nvSpPr>
          <p:spPr bwMode="auto">
            <a:xfrm>
              <a:off x="6597037" y="2809825"/>
              <a:ext cx="1413343" cy="400110"/>
            </a:xfrm>
            <a:prstGeom prst="rect">
              <a:avLst/>
            </a:prstGeom>
            <a:noFill/>
            <a:ln w="9525">
              <a:solidFill>
                <a:srgbClr val="FFFFFF"/>
              </a:solidFill>
              <a:miter lim="800000"/>
              <a:headEnd/>
              <a:tailEnd/>
            </a:ln>
          </p:spPr>
          <p:txBody>
            <a:bodyPr wrap="none">
              <a:prstTxWarp prst="textNoShape">
                <a:avLst/>
              </a:prstTxWarp>
              <a:spAutoFit/>
            </a:bodyPr>
            <a:lstStyle/>
            <a:p>
              <a:pPr eaLnBrk="0" hangingPunct="0">
                <a:lnSpc>
                  <a:spcPct val="130000"/>
                </a:lnSpc>
                <a:spcBef>
                  <a:spcPct val="20000"/>
                </a:spcBef>
              </a:pPr>
              <a:r>
                <a:rPr lang="en-US" sz="2000">
                  <a:solidFill>
                    <a:srgbClr val="FFFFFF"/>
                  </a:solidFill>
                  <a:latin typeface="Calibri" pitchFamily="-104" charset="0"/>
                  <a:ea typeface="Symbol" pitchFamily="-104" charset="2"/>
                  <a:cs typeface="Symbol" pitchFamily="-104" charset="2"/>
                </a:rPr>
                <a:t>LMC &amp; </a:t>
              </a:r>
              <a:r>
                <a:rPr lang="en-US" sz="2000">
                  <a:solidFill>
                    <a:srgbClr val="FFFF00"/>
                  </a:solidFill>
                  <a:latin typeface="Calibri" pitchFamily="-104" charset="0"/>
                  <a:ea typeface="Symbol" pitchFamily="-104" charset="2"/>
                  <a:cs typeface="Symbol" pitchFamily="-104" charset="2"/>
                </a:rPr>
                <a:t>SMC</a:t>
              </a:r>
              <a:endParaRPr lang="en-US" sz="2000">
                <a:solidFill>
                  <a:srgbClr val="FFFF00"/>
                </a:solidFill>
                <a:latin typeface="Calibri" pitchFamily="-104" charset="0"/>
                <a:ea typeface="Arial" pitchFamily="-104" charset="0"/>
                <a:cs typeface="Arial" pitchFamily="-104" charset="0"/>
              </a:endParaRPr>
            </a:p>
          </p:txBody>
        </p:sp>
        <p:cxnSp>
          <p:nvCxnSpPr>
            <p:cNvPr id="97" name="Straight Connector 96"/>
            <p:cNvCxnSpPr>
              <a:cxnSpLocks noChangeShapeType="1"/>
            </p:cNvCxnSpPr>
            <p:nvPr/>
          </p:nvCxnSpPr>
          <p:spPr bwMode="auto">
            <a:xfrm rot="10800000">
              <a:off x="5913844" y="3081995"/>
              <a:ext cx="650766" cy="1587"/>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grpSp>
        <p:nvGrpSpPr>
          <p:cNvPr id="11" name="Group 113"/>
          <p:cNvGrpSpPr>
            <a:grpSpLocks/>
          </p:cNvGrpSpPr>
          <p:nvPr/>
        </p:nvGrpSpPr>
        <p:grpSpPr bwMode="auto">
          <a:xfrm>
            <a:off x="1201738" y="2317750"/>
            <a:ext cx="4562475" cy="712788"/>
            <a:chOff x="1202210" y="2317675"/>
            <a:chExt cx="4562001" cy="713579"/>
          </a:xfrm>
        </p:grpSpPr>
        <p:grpSp>
          <p:nvGrpSpPr>
            <p:cNvPr id="12" name="Group 74"/>
            <p:cNvGrpSpPr>
              <a:grpSpLocks/>
            </p:cNvGrpSpPr>
            <p:nvPr/>
          </p:nvGrpSpPr>
          <p:grpSpPr bwMode="auto">
            <a:xfrm>
              <a:off x="1202210" y="2317675"/>
              <a:ext cx="4562001" cy="713579"/>
              <a:chOff x="1930400" y="4334731"/>
              <a:chExt cx="4562001" cy="713579"/>
            </a:xfrm>
          </p:grpSpPr>
          <p:cxnSp>
            <p:nvCxnSpPr>
              <p:cNvPr id="101" name="Straight Connector 100"/>
              <p:cNvCxnSpPr/>
              <p:nvPr/>
            </p:nvCxnSpPr>
            <p:spPr>
              <a:xfrm rot="10800000">
                <a:off x="5503491" y="4867134"/>
                <a:ext cx="988910" cy="158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19501" name="Picture 3"/>
              <p:cNvPicPr>
                <a:picLocks noChangeAspect="1"/>
              </p:cNvPicPr>
              <p:nvPr/>
            </p:nvPicPr>
            <p:blipFill>
              <a:blip r:embed="rId12"/>
              <a:srcRect l="15334" t="54388" r="19688" b="5779"/>
              <a:stretch>
                <a:fillRect/>
              </a:stretch>
            </p:blipFill>
            <p:spPr bwMode="auto">
              <a:xfrm>
                <a:off x="1930400" y="4334731"/>
                <a:ext cx="685800" cy="685800"/>
              </a:xfrm>
              <a:prstGeom prst="rect">
                <a:avLst/>
              </a:prstGeom>
              <a:noFill/>
              <a:ln w="9525">
                <a:solidFill>
                  <a:schemeClr val="tx1"/>
                </a:solidFill>
                <a:miter lim="800000"/>
                <a:headEnd/>
                <a:tailEnd/>
              </a:ln>
            </p:spPr>
          </p:pic>
          <p:sp>
            <p:nvSpPr>
              <p:cNvPr id="19502" name="TextBox 98"/>
              <p:cNvSpPr txBox="1">
                <a:spLocks noChangeArrowheads="1"/>
              </p:cNvSpPr>
              <p:nvPr/>
            </p:nvSpPr>
            <p:spPr bwMode="auto">
              <a:xfrm>
                <a:off x="3379788" y="4648200"/>
                <a:ext cx="2113279" cy="400110"/>
              </a:xfrm>
              <a:prstGeom prst="rect">
                <a:avLst/>
              </a:prstGeom>
              <a:noFill/>
              <a:ln w="9525">
                <a:solidFill>
                  <a:srgbClr val="FFFFFF"/>
                </a:solidFill>
                <a:miter lim="800000"/>
                <a:headEnd/>
                <a:tailEnd/>
              </a:ln>
            </p:spPr>
            <p:txBody>
              <a:bodyPr wrap="none">
                <a:prstTxWarp prst="textNoShape">
                  <a:avLst/>
                </a:prstTxWarp>
                <a:spAutoFit/>
              </a:bodyPr>
              <a:lstStyle/>
              <a:p>
                <a:pPr eaLnBrk="0" hangingPunct="0">
                  <a:lnSpc>
                    <a:spcPct val="130000"/>
                  </a:lnSpc>
                  <a:spcBef>
                    <a:spcPct val="20000"/>
                  </a:spcBef>
                </a:pPr>
                <a:r>
                  <a:rPr lang="en-US" sz="2000">
                    <a:solidFill>
                      <a:srgbClr val="FFFF00"/>
                    </a:solidFill>
                    <a:latin typeface="Calibri" pitchFamily="-104" charset="0"/>
                    <a:ea typeface="Symbol" pitchFamily="-104" charset="2"/>
                    <a:cs typeface="Symbol" pitchFamily="-104" charset="2"/>
                  </a:rPr>
                  <a:t>Starburst Galaxies</a:t>
                </a:r>
                <a:endParaRPr lang="en-US" sz="2000">
                  <a:solidFill>
                    <a:srgbClr val="000000"/>
                  </a:solidFill>
                  <a:latin typeface="Calibri" pitchFamily="-104" charset="0"/>
                  <a:ea typeface="Arial" pitchFamily="-104" charset="0"/>
                  <a:cs typeface="Arial" pitchFamily="-104" charset="0"/>
                </a:endParaRPr>
              </a:p>
            </p:txBody>
          </p:sp>
        </p:grpSp>
        <p:cxnSp>
          <p:nvCxnSpPr>
            <p:cNvPr id="102" name="Straight Connector 101"/>
            <p:cNvCxnSpPr>
              <a:cxnSpLocks noChangeShapeType="1"/>
            </p:cNvCxnSpPr>
            <p:nvPr/>
          </p:nvCxnSpPr>
          <p:spPr bwMode="auto">
            <a:xfrm rot="10800000">
              <a:off x="1935559" y="2848488"/>
              <a:ext cx="717475" cy="1590"/>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grpSp>
        <p:nvGrpSpPr>
          <p:cNvPr id="13" name="Group 99"/>
          <p:cNvGrpSpPr>
            <a:grpSpLocks/>
          </p:cNvGrpSpPr>
          <p:nvPr/>
        </p:nvGrpSpPr>
        <p:grpSpPr bwMode="auto">
          <a:xfrm>
            <a:off x="2603500" y="4194175"/>
            <a:ext cx="6211888" cy="838200"/>
            <a:chOff x="2372987" y="2092726"/>
            <a:chExt cx="6211988" cy="838200"/>
          </a:xfrm>
        </p:grpSpPr>
        <p:cxnSp>
          <p:nvCxnSpPr>
            <p:cNvPr id="86" name="Straight Connector 85"/>
            <p:cNvCxnSpPr>
              <a:cxnSpLocks noChangeShapeType="1"/>
            </p:cNvCxnSpPr>
            <p:nvPr/>
          </p:nvCxnSpPr>
          <p:spPr bwMode="auto">
            <a:xfrm rot="10800000" flipV="1">
              <a:off x="2372987" y="2645176"/>
              <a:ext cx="1435123" cy="6350"/>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sp>
          <p:nvSpPr>
            <p:cNvPr id="19495" name="TextBox 60"/>
            <p:cNvSpPr txBox="1">
              <a:spLocks noChangeArrowheads="1"/>
            </p:cNvSpPr>
            <p:nvPr/>
          </p:nvSpPr>
          <p:spPr bwMode="auto">
            <a:xfrm>
              <a:off x="3785705" y="2410226"/>
              <a:ext cx="1609009" cy="400110"/>
            </a:xfrm>
            <a:prstGeom prst="rect">
              <a:avLst/>
            </a:prstGeom>
            <a:noFill/>
            <a:ln w="9525">
              <a:solidFill>
                <a:srgbClr val="FFFFFF"/>
              </a:solidFill>
              <a:miter lim="800000"/>
              <a:headEnd/>
              <a:tailEnd/>
            </a:ln>
          </p:spPr>
          <p:txBody>
            <a:bodyPr wrap="none">
              <a:prstTxWarp prst="textNoShape">
                <a:avLst/>
              </a:prstTxWarp>
              <a:spAutoFit/>
            </a:bodyPr>
            <a:lstStyle/>
            <a:p>
              <a:pPr eaLnBrk="0" hangingPunct="0">
                <a:lnSpc>
                  <a:spcPct val="130000"/>
                </a:lnSpc>
                <a:spcBef>
                  <a:spcPct val="20000"/>
                </a:spcBef>
              </a:pPr>
              <a:r>
                <a:rPr lang="en-US" sz="2000">
                  <a:solidFill>
                    <a:srgbClr val="FFFF00"/>
                  </a:solidFill>
                  <a:latin typeface="Calibri" pitchFamily="-104" charset="0"/>
                  <a:ea typeface="Arial" pitchFamily="-104" charset="0"/>
                  <a:cs typeface="Arial" pitchFamily="-104" charset="0"/>
                </a:rPr>
                <a:t>γ-ray Binaries</a:t>
              </a:r>
              <a:endParaRPr lang="en-US" sz="2000">
                <a:solidFill>
                  <a:srgbClr val="000000"/>
                </a:solidFill>
                <a:latin typeface="Calibri" pitchFamily="-104" charset="0"/>
                <a:ea typeface="Arial" pitchFamily="-104" charset="0"/>
                <a:cs typeface="Arial" pitchFamily="-104" charset="0"/>
              </a:endParaRPr>
            </a:p>
          </p:txBody>
        </p:sp>
        <p:cxnSp>
          <p:nvCxnSpPr>
            <p:cNvPr id="87" name="Straight Connector 86"/>
            <p:cNvCxnSpPr>
              <a:cxnSpLocks noChangeShapeType="1"/>
            </p:cNvCxnSpPr>
            <p:nvPr/>
          </p:nvCxnSpPr>
          <p:spPr bwMode="auto">
            <a:xfrm rot="10800000" flipV="1">
              <a:off x="5370235" y="2613426"/>
              <a:ext cx="2008220" cy="0"/>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pic>
          <p:nvPicPr>
            <p:cNvPr id="19497" name="Picture 3" descr="B1259 binary pulsar_pair.jpg"/>
            <p:cNvPicPr>
              <a:picLocks noChangeAspect="1"/>
            </p:cNvPicPr>
            <p:nvPr/>
          </p:nvPicPr>
          <p:blipFill>
            <a:blip r:embed="rId13"/>
            <a:srcRect/>
            <a:stretch>
              <a:fillRect/>
            </a:stretch>
          </p:blipFill>
          <p:spPr bwMode="auto">
            <a:xfrm>
              <a:off x="7300688" y="2092726"/>
              <a:ext cx="1284287" cy="838200"/>
            </a:xfrm>
            <a:prstGeom prst="rect">
              <a:avLst/>
            </a:prstGeom>
            <a:noFill/>
            <a:ln w="9525">
              <a:solidFill>
                <a:srgbClr val="FFFFFF"/>
              </a:solidFill>
              <a:miter lim="800000"/>
              <a:headEnd/>
              <a:tailEnd/>
            </a:ln>
          </p:spPr>
        </p:pic>
      </p:grpSp>
      <p:grpSp>
        <p:nvGrpSpPr>
          <p:cNvPr id="14" name="Group 79"/>
          <p:cNvGrpSpPr>
            <a:grpSpLocks/>
          </p:cNvGrpSpPr>
          <p:nvPr/>
        </p:nvGrpSpPr>
        <p:grpSpPr bwMode="auto">
          <a:xfrm>
            <a:off x="882650" y="3209925"/>
            <a:ext cx="3892550" cy="635000"/>
            <a:chOff x="1918129" y="1778000"/>
            <a:chExt cx="3894182" cy="635000"/>
          </a:xfrm>
        </p:grpSpPr>
        <p:cxnSp>
          <p:nvCxnSpPr>
            <p:cNvPr id="84" name="Straight Connector 83"/>
            <p:cNvCxnSpPr>
              <a:cxnSpLocks noChangeShapeType="1"/>
            </p:cNvCxnSpPr>
            <p:nvPr/>
          </p:nvCxnSpPr>
          <p:spPr bwMode="auto">
            <a:xfrm rot="10800000">
              <a:off x="2369168" y="2019300"/>
              <a:ext cx="586034" cy="0"/>
            </a:xfrm>
            <a:prstGeom prst="line">
              <a:avLst/>
            </a:prstGeom>
            <a:noFill/>
            <a:ln w="12700">
              <a:solidFill>
                <a:schemeClr val="tx1"/>
              </a:solidFill>
              <a:round/>
              <a:headEnd/>
              <a:tailEnd/>
            </a:ln>
            <a:effectLst>
              <a:outerShdw blurRad="130000" dist="101600" dir="2700000" algn="tl" rotWithShape="0">
                <a:srgbClr val="000000">
                  <a:alpha val="34999"/>
                </a:srgbClr>
              </a:outerShdw>
            </a:effectLst>
          </p:spPr>
        </p:cxnSp>
        <p:sp>
          <p:nvSpPr>
            <p:cNvPr id="19491" name="TextBox 59"/>
            <p:cNvSpPr txBox="1">
              <a:spLocks noChangeArrowheads="1"/>
            </p:cNvSpPr>
            <p:nvPr/>
          </p:nvSpPr>
          <p:spPr bwMode="auto">
            <a:xfrm>
              <a:off x="2987722" y="1778000"/>
              <a:ext cx="1963397" cy="400110"/>
            </a:xfrm>
            <a:prstGeom prst="rect">
              <a:avLst/>
            </a:prstGeom>
            <a:noFill/>
            <a:ln w="9525">
              <a:solidFill>
                <a:schemeClr val="tx1"/>
              </a:solidFill>
              <a:miter lim="800000"/>
              <a:headEnd/>
              <a:tailEnd/>
            </a:ln>
          </p:spPr>
          <p:txBody>
            <a:bodyPr wrap="none">
              <a:prstTxWarp prst="textNoShape">
                <a:avLst/>
              </a:prstTxWarp>
              <a:spAutoFit/>
            </a:bodyPr>
            <a:lstStyle/>
            <a:p>
              <a:pPr eaLnBrk="0" hangingPunct="0">
                <a:lnSpc>
                  <a:spcPct val="130000"/>
                </a:lnSpc>
                <a:spcBef>
                  <a:spcPct val="20000"/>
                </a:spcBef>
              </a:pPr>
              <a:r>
                <a:rPr lang="en-US" sz="2000">
                  <a:solidFill>
                    <a:srgbClr val="FFFF00"/>
                  </a:solidFill>
                  <a:latin typeface="Calibri" pitchFamily="-104" charset="0"/>
                  <a:ea typeface="Arial" pitchFamily="-104" charset="0"/>
                  <a:cs typeface="Arial" pitchFamily="-104" charset="0"/>
                </a:rPr>
                <a:t>Globular Clusters</a:t>
              </a:r>
              <a:endParaRPr lang="en-US" sz="2000">
                <a:solidFill>
                  <a:srgbClr val="000000"/>
                </a:solidFill>
                <a:latin typeface="Calibri" pitchFamily="-104" charset="0"/>
                <a:ea typeface="Arial" pitchFamily="-104" charset="0"/>
                <a:cs typeface="Arial" pitchFamily="-104" charset="0"/>
              </a:endParaRPr>
            </a:p>
          </p:txBody>
        </p:sp>
        <p:pic>
          <p:nvPicPr>
            <p:cNvPr id="19492" name="Picture 15"/>
            <p:cNvPicPr>
              <a:picLocks noChangeAspect="1"/>
            </p:cNvPicPr>
            <p:nvPr/>
          </p:nvPicPr>
          <p:blipFill>
            <a:blip r:embed="rId14"/>
            <a:srcRect l="15909" t="4633" r="6818" b="10173"/>
            <a:stretch>
              <a:fillRect/>
            </a:stretch>
          </p:blipFill>
          <p:spPr bwMode="auto">
            <a:xfrm>
              <a:off x="1918129" y="1778000"/>
              <a:ext cx="644480" cy="635000"/>
            </a:xfrm>
            <a:prstGeom prst="rect">
              <a:avLst/>
            </a:prstGeom>
            <a:noFill/>
            <a:ln w="9525">
              <a:solidFill>
                <a:schemeClr val="tx1"/>
              </a:solidFill>
              <a:miter lim="800000"/>
              <a:headEnd/>
              <a:tailEnd/>
            </a:ln>
          </p:spPr>
        </p:pic>
        <p:cxnSp>
          <p:nvCxnSpPr>
            <p:cNvPr id="85" name="Straight Connector 84"/>
            <p:cNvCxnSpPr>
              <a:cxnSpLocks noChangeShapeType="1"/>
            </p:cNvCxnSpPr>
            <p:nvPr/>
          </p:nvCxnSpPr>
          <p:spPr bwMode="auto">
            <a:xfrm rot="10800000">
              <a:off x="4964231" y="2005013"/>
              <a:ext cx="848080" cy="1587"/>
            </a:xfrm>
            <a:prstGeom prst="line">
              <a:avLst/>
            </a:prstGeom>
            <a:noFill/>
            <a:ln w="12700">
              <a:solidFill>
                <a:schemeClr val="tx1"/>
              </a:solidFill>
              <a:round/>
              <a:headEnd/>
              <a:tailEnd/>
            </a:ln>
            <a:effectLst>
              <a:outerShdw blurRad="130000" dist="101600" dir="2700000" algn="tl" rotWithShape="0">
                <a:srgbClr val="000000">
                  <a:alpha val="34999"/>
                </a:srgbClr>
              </a:outerShdw>
            </a:effectLst>
          </p:spPr>
        </p:cxnSp>
      </p:grpSp>
      <p:grpSp>
        <p:nvGrpSpPr>
          <p:cNvPr id="15" name="Group 108"/>
          <p:cNvGrpSpPr>
            <a:grpSpLocks/>
          </p:cNvGrpSpPr>
          <p:nvPr/>
        </p:nvGrpSpPr>
        <p:grpSpPr bwMode="auto">
          <a:xfrm>
            <a:off x="1531938" y="5461000"/>
            <a:ext cx="4608512" cy="596900"/>
            <a:chOff x="1181100" y="749300"/>
            <a:chExt cx="4608860" cy="597978"/>
          </a:xfrm>
        </p:grpSpPr>
        <p:cxnSp>
          <p:nvCxnSpPr>
            <p:cNvPr id="74" name="Straight Connector 73"/>
            <p:cNvCxnSpPr>
              <a:cxnSpLocks noChangeShapeType="1"/>
            </p:cNvCxnSpPr>
            <p:nvPr/>
          </p:nvCxnSpPr>
          <p:spPr bwMode="auto">
            <a:xfrm rot="10800000">
              <a:off x="4899306" y="952867"/>
              <a:ext cx="411193" cy="1591"/>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sp>
          <p:nvSpPr>
            <p:cNvPr id="19487" name="TextBox 57"/>
            <p:cNvSpPr txBox="1">
              <a:spLocks noChangeArrowheads="1"/>
            </p:cNvSpPr>
            <p:nvPr/>
          </p:nvSpPr>
          <p:spPr bwMode="auto">
            <a:xfrm>
              <a:off x="1778000" y="749300"/>
              <a:ext cx="3140578" cy="400110"/>
            </a:xfrm>
            <a:prstGeom prst="rect">
              <a:avLst/>
            </a:prstGeom>
            <a:noFill/>
            <a:ln w="9525">
              <a:solidFill>
                <a:srgbClr val="FFFFFF"/>
              </a:solidFill>
              <a:miter lim="800000"/>
              <a:headEnd/>
              <a:tailEnd/>
            </a:ln>
          </p:spPr>
          <p:txBody>
            <a:bodyPr wrap="none">
              <a:prstTxWarp prst="textNoShape">
                <a:avLst/>
              </a:prstTxWarp>
              <a:spAutoFit/>
            </a:bodyPr>
            <a:lstStyle/>
            <a:p>
              <a:pPr eaLnBrk="0" hangingPunct="0">
                <a:lnSpc>
                  <a:spcPct val="130000"/>
                </a:lnSpc>
                <a:spcBef>
                  <a:spcPct val="20000"/>
                </a:spcBef>
              </a:pPr>
              <a:r>
                <a:rPr lang="en-US" sz="2000">
                  <a:solidFill>
                    <a:srgbClr val="FFFFFF"/>
                  </a:solidFill>
                  <a:latin typeface="Calibri" pitchFamily="-104" charset="0"/>
                  <a:ea typeface="Arial" pitchFamily="-104" charset="0"/>
                  <a:cs typeface="Arial" pitchFamily="-104" charset="0"/>
                </a:rPr>
                <a:t>Sun: flares </a:t>
              </a:r>
              <a:r>
                <a:rPr lang="en-US" sz="2000">
                  <a:solidFill>
                    <a:srgbClr val="FFFF00"/>
                  </a:solidFill>
                  <a:latin typeface="Calibri" pitchFamily="-104" charset="0"/>
                  <a:ea typeface="Arial" pitchFamily="-104" charset="0"/>
                  <a:cs typeface="Arial" pitchFamily="-104" charset="0"/>
                </a:rPr>
                <a:t>&amp; CR interactions</a:t>
              </a:r>
            </a:p>
          </p:txBody>
        </p:sp>
        <p:pic>
          <p:nvPicPr>
            <p:cNvPr id="19488" name="Picture 70" descr="sun_tour.jpg"/>
            <p:cNvPicPr>
              <a:picLocks noChangeAspect="1"/>
            </p:cNvPicPr>
            <p:nvPr/>
          </p:nvPicPr>
          <p:blipFill>
            <a:blip r:embed="rId15"/>
            <a:srcRect/>
            <a:stretch>
              <a:fillRect/>
            </a:stretch>
          </p:blipFill>
          <p:spPr bwMode="auto">
            <a:xfrm rot="10800000" flipV="1">
              <a:off x="5193060" y="769428"/>
              <a:ext cx="596900" cy="577850"/>
            </a:xfrm>
            <a:prstGeom prst="rect">
              <a:avLst/>
            </a:prstGeom>
            <a:noFill/>
            <a:ln w="9525">
              <a:solidFill>
                <a:srgbClr val="FFFFFF"/>
              </a:solidFill>
              <a:miter lim="800000"/>
              <a:headEnd/>
              <a:tailEnd/>
            </a:ln>
          </p:spPr>
        </p:pic>
        <p:cxnSp>
          <p:nvCxnSpPr>
            <p:cNvPr id="73" name="Straight Connector 72"/>
            <p:cNvCxnSpPr>
              <a:cxnSpLocks noChangeShapeType="1"/>
            </p:cNvCxnSpPr>
            <p:nvPr/>
          </p:nvCxnSpPr>
          <p:spPr bwMode="auto">
            <a:xfrm rot="10800000" flipV="1">
              <a:off x="1181100" y="959228"/>
              <a:ext cx="609646" cy="6361"/>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grpSp>
        <p:nvGrpSpPr>
          <p:cNvPr id="16" name="Group 78"/>
          <p:cNvGrpSpPr>
            <a:grpSpLocks/>
          </p:cNvGrpSpPr>
          <p:nvPr/>
        </p:nvGrpSpPr>
        <p:grpSpPr bwMode="auto">
          <a:xfrm>
            <a:off x="2252663" y="5014913"/>
            <a:ext cx="5891212" cy="754062"/>
            <a:chOff x="1816100" y="1282700"/>
            <a:chExt cx="5891622" cy="754464"/>
          </a:xfrm>
        </p:grpSpPr>
        <p:sp>
          <p:nvSpPr>
            <p:cNvPr id="19483" name="TextBox 58"/>
            <p:cNvSpPr txBox="1">
              <a:spLocks noChangeArrowheads="1"/>
            </p:cNvSpPr>
            <p:nvPr/>
          </p:nvSpPr>
          <p:spPr bwMode="auto">
            <a:xfrm>
              <a:off x="2425700" y="1282700"/>
              <a:ext cx="3871197" cy="400110"/>
            </a:xfrm>
            <a:prstGeom prst="rect">
              <a:avLst/>
            </a:prstGeom>
            <a:noFill/>
            <a:ln w="9525">
              <a:solidFill>
                <a:srgbClr val="FFFFFF"/>
              </a:solidFill>
              <a:miter lim="800000"/>
              <a:headEnd/>
              <a:tailEnd/>
            </a:ln>
          </p:spPr>
          <p:txBody>
            <a:bodyPr wrap="none">
              <a:prstTxWarp prst="textNoShape">
                <a:avLst/>
              </a:prstTxWarp>
              <a:spAutoFit/>
            </a:bodyPr>
            <a:lstStyle/>
            <a:p>
              <a:pPr eaLnBrk="0" hangingPunct="0">
                <a:lnSpc>
                  <a:spcPct val="130000"/>
                </a:lnSpc>
                <a:spcBef>
                  <a:spcPct val="20000"/>
                </a:spcBef>
              </a:pPr>
              <a:r>
                <a:rPr lang="en-US" sz="2000">
                  <a:solidFill>
                    <a:srgbClr val="FFFFFF"/>
                  </a:solidFill>
                  <a:latin typeface="Calibri" pitchFamily="-104" charset="0"/>
                  <a:ea typeface="Arial" pitchFamily="-104" charset="0"/>
                  <a:cs typeface="Arial" pitchFamily="-104" charset="0"/>
                </a:rPr>
                <a:t>Pulsars: isolated, </a:t>
              </a:r>
              <a:r>
                <a:rPr lang="en-US" sz="2000">
                  <a:solidFill>
                    <a:srgbClr val="FFFF00"/>
                  </a:solidFill>
                  <a:latin typeface="Calibri" pitchFamily="-104" charset="0"/>
                  <a:ea typeface="Arial" pitchFamily="-104" charset="0"/>
                  <a:cs typeface="Arial" pitchFamily="-104" charset="0"/>
                </a:rPr>
                <a:t>binaries, &amp; MSPs</a:t>
              </a:r>
            </a:p>
          </p:txBody>
        </p:sp>
        <p:pic>
          <p:nvPicPr>
            <p:cNvPr id="19484" name="Picture 2"/>
            <p:cNvPicPr>
              <a:picLocks noChangeAspect="1" noChangeArrowheads="1"/>
            </p:cNvPicPr>
            <p:nvPr/>
          </p:nvPicPr>
          <p:blipFill>
            <a:blip r:embed="rId16"/>
            <a:srcRect/>
            <a:stretch>
              <a:fillRect/>
            </a:stretch>
          </p:blipFill>
          <p:spPr bwMode="auto">
            <a:xfrm>
              <a:off x="6818722" y="1368826"/>
              <a:ext cx="889000" cy="668338"/>
            </a:xfrm>
            <a:prstGeom prst="rect">
              <a:avLst/>
            </a:prstGeom>
            <a:noFill/>
            <a:ln w="9525">
              <a:solidFill>
                <a:srgbClr val="FFFFFF"/>
              </a:solidFill>
              <a:miter lim="800000"/>
              <a:headEnd/>
              <a:tailEnd/>
            </a:ln>
          </p:spPr>
        </p:pic>
        <p:cxnSp>
          <p:nvCxnSpPr>
            <p:cNvPr id="82" name="Straight Connector 81"/>
            <p:cNvCxnSpPr>
              <a:cxnSpLocks noChangeShapeType="1"/>
            </p:cNvCxnSpPr>
            <p:nvPr/>
          </p:nvCxnSpPr>
          <p:spPr bwMode="auto">
            <a:xfrm rot="10800000" flipV="1">
              <a:off x="1816100" y="1505068"/>
              <a:ext cx="609642" cy="6353"/>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grpSp>
      <p:sp>
        <p:nvSpPr>
          <p:cNvPr id="19475" name="TextBox 57"/>
          <p:cNvSpPr txBox="1">
            <a:spLocks noChangeArrowheads="1"/>
          </p:cNvSpPr>
          <p:nvPr/>
        </p:nvSpPr>
        <p:spPr bwMode="auto">
          <a:xfrm>
            <a:off x="6577554" y="5917668"/>
            <a:ext cx="2456391" cy="838691"/>
          </a:xfrm>
          <a:prstGeom prst="rect">
            <a:avLst/>
          </a:prstGeom>
          <a:noFill/>
          <a:ln w="9525">
            <a:solidFill>
              <a:srgbClr val="FFFFFF"/>
            </a:solidFill>
            <a:miter lim="800000"/>
            <a:headEnd/>
            <a:tailEnd/>
          </a:ln>
        </p:spPr>
        <p:txBody>
          <a:bodyPr wrap="square">
            <a:prstTxWarp prst="textNoShape">
              <a:avLst/>
            </a:prstTxWarp>
            <a:spAutoFit/>
          </a:bodyPr>
          <a:lstStyle/>
          <a:p>
            <a:pPr eaLnBrk="0" hangingPunct="0">
              <a:lnSpc>
                <a:spcPct val="130000"/>
              </a:lnSpc>
              <a:spcBef>
                <a:spcPct val="20000"/>
              </a:spcBef>
            </a:pPr>
            <a:r>
              <a:rPr lang="en-US" sz="2000" dirty="0">
                <a:solidFill>
                  <a:srgbClr val="FFFF00"/>
                </a:solidFill>
                <a:latin typeface="Calibri" pitchFamily="-104" charset="0"/>
                <a:ea typeface="Arial" pitchFamily="-104" charset="0"/>
                <a:cs typeface="Arial" pitchFamily="-104" charset="0"/>
              </a:rPr>
              <a:t>Unidentified Sources </a:t>
            </a:r>
            <a:r>
              <a:rPr lang="en-US" sz="1800" dirty="0" smtClean="0">
                <a:solidFill>
                  <a:srgbClr val="FFFF00"/>
                </a:solidFill>
                <a:latin typeface="Calibri" pitchFamily="-104" charset="0"/>
                <a:ea typeface="Arial" pitchFamily="-104" charset="0"/>
                <a:cs typeface="Arial" pitchFamily="-104" charset="0"/>
              </a:rPr>
              <a:t>(1010/3033) 3FGL</a:t>
            </a:r>
            <a:endParaRPr lang="en-US" sz="1800" dirty="0">
              <a:solidFill>
                <a:srgbClr val="FFFF00"/>
              </a:solidFill>
              <a:latin typeface="Calibri" pitchFamily="-104" charset="0"/>
              <a:ea typeface="Arial" pitchFamily="-104" charset="0"/>
              <a:cs typeface="Arial" pitchFamily="-104" charset="0"/>
            </a:endParaRPr>
          </a:p>
        </p:txBody>
      </p:sp>
      <p:sp>
        <p:nvSpPr>
          <p:cNvPr id="6" name="Notched Right Arrow 5"/>
          <p:cNvSpPr/>
          <p:nvPr/>
        </p:nvSpPr>
        <p:spPr bwMode="auto">
          <a:xfrm rot="19690626">
            <a:off x="-104775" y="3338513"/>
            <a:ext cx="9424988" cy="736600"/>
          </a:xfrm>
          <a:prstGeom prst="notchedRightArrow">
            <a:avLst>
              <a:gd name="adj1" fmla="val 41250"/>
              <a:gd name="adj2" fmla="val 72874"/>
            </a:avLst>
          </a:prstGeom>
          <a:gradFill flip="none" rotWithShape="1">
            <a:gsLst>
              <a:gs pos="100000">
                <a:srgbClr val="263BFF"/>
              </a:gs>
              <a:gs pos="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eaLnBrk="0" hangingPunct="0">
              <a:lnSpc>
                <a:spcPct val="130000"/>
              </a:lnSpc>
              <a:spcBef>
                <a:spcPct val="20000"/>
              </a:spcBef>
              <a:defRPr/>
            </a:pPr>
            <a:endParaRPr lang="en-US" sz="1800">
              <a:solidFill>
                <a:srgbClr val="FFFFFF"/>
              </a:solidFill>
              <a:latin typeface="Book Antiqua" pitchFamily="1" charset="0"/>
              <a:cs typeface="ＭＳ Ｐゴシック" pitchFamily="1" charset="-128"/>
            </a:endParaRPr>
          </a:p>
        </p:txBody>
      </p:sp>
      <p:sp>
        <p:nvSpPr>
          <p:cNvPr id="19477" name="TextBox 55"/>
          <p:cNvSpPr txBox="1">
            <a:spLocks noChangeArrowheads="1"/>
          </p:cNvSpPr>
          <p:nvPr/>
        </p:nvSpPr>
        <p:spPr bwMode="auto">
          <a:xfrm rot="-1920000">
            <a:off x="2121380" y="4600724"/>
            <a:ext cx="1278565" cy="461665"/>
          </a:xfrm>
          <a:prstGeom prst="rect">
            <a:avLst/>
          </a:prstGeom>
          <a:noFill/>
          <a:ln w="9525">
            <a:noFill/>
            <a:miter lim="800000"/>
            <a:headEnd/>
            <a:tailEnd/>
          </a:ln>
        </p:spPr>
        <p:txBody>
          <a:bodyPr wrap="none">
            <a:prstTxWarp prst="textNoShape">
              <a:avLst/>
            </a:prstTxWarp>
            <a:spAutoFit/>
          </a:bodyPr>
          <a:lstStyle/>
          <a:p>
            <a:pPr eaLnBrk="0" hangingPunct="0">
              <a:lnSpc>
                <a:spcPct val="130000"/>
              </a:lnSpc>
              <a:spcBef>
                <a:spcPct val="20000"/>
              </a:spcBef>
            </a:pPr>
            <a:r>
              <a:rPr lang="en-US" sz="2000" b="1" dirty="0">
                <a:solidFill>
                  <a:srgbClr val="FFFF00"/>
                </a:solidFill>
                <a:latin typeface="Times New Roman"/>
                <a:ea typeface="Arial" pitchFamily="-104" charset="0"/>
                <a:cs typeface="Times New Roman"/>
              </a:rPr>
              <a:t>Galactic</a:t>
            </a:r>
          </a:p>
        </p:txBody>
      </p:sp>
      <p:sp>
        <p:nvSpPr>
          <p:cNvPr id="19478" name="TextBox 56"/>
          <p:cNvSpPr txBox="1">
            <a:spLocks noChangeArrowheads="1"/>
          </p:cNvSpPr>
          <p:nvPr/>
        </p:nvSpPr>
        <p:spPr bwMode="auto">
          <a:xfrm rot="-1920000">
            <a:off x="5677431" y="2179786"/>
            <a:ext cx="1945214" cy="461665"/>
          </a:xfrm>
          <a:prstGeom prst="rect">
            <a:avLst/>
          </a:prstGeom>
          <a:noFill/>
          <a:ln w="9525">
            <a:noFill/>
            <a:miter lim="800000"/>
            <a:headEnd/>
            <a:tailEnd/>
          </a:ln>
        </p:spPr>
        <p:txBody>
          <a:bodyPr wrap="none">
            <a:prstTxWarp prst="textNoShape">
              <a:avLst/>
            </a:prstTxWarp>
            <a:spAutoFit/>
          </a:bodyPr>
          <a:lstStyle/>
          <a:p>
            <a:pPr eaLnBrk="0" hangingPunct="0">
              <a:lnSpc>
                <a:spcPct val="130000"/>
              </a:lnSpc>
              <a:spcBef>
                <a:spcPct val="20000"/>
              </a:spcBef>
            </a:pPr>
            <a:r>
              <a:rPr lang="en-US" sz="2000" b="1" dirty="0">
                <a:solidFill>
                  <a:srgbClr val="FF6600"/>
                </a:solidFill>
                <a:latin typeface="Times New Roman"/>
                <a:ea typeface="Arial" pitchFamily="-104" charset="0"/>
                <a:cs typeface="Times New Roman"/>
              </a:rPr>
              <a:t>Extragalactic</a:t>
            </a:r>
          </a:p>
        </p:txBody>
      </p:sp>
      <p:grpSp>
        <p:nvGrpSpPr>
          <p:cNvPr id="17" name="Group 105"/>
          <p:cNvGrpSpPr>
            <a:grpSpLocks/>
          </p:cNvGrpSpPr>
          <p:nvPr/>
        </p:nvGrpSpPr>
        <p:grpSpPr bwMode="auto">
          <a:xfrm>
            <a:off x="293688" y="1035050"/>
            <a:ext cx="1587500" cy="1076325"/>
            <a:chOff x="152400" y="1892300"/>
            <a:chExt cx="2315603" cy="1604963"/>
          </a:xfrm>
        </p:grpSpPr>
        <p:pic>
          <p:nvPicPr>
            <p:cNvPr id="19481" name="Picture 6"/>
            <p:cNvPicPr>
              <a:picLocks noChangeAspect="1"/>
            </p:cNvPicPr>
            <p:nvPr/>
          </p:nvPicPr>
          <p:blipFill>
            <a:blip r:embed="rId17"/>
            <a:srcRect/>
            <a:stretch>
              <a:fillRect/>
            </a:stretch>
          </p:blipFill>
          <p:spPr bwMode="auto">
            <a:xfrm>
              <a:off x="152400" y="1892300"/>
              <a:ext cx="2286000" cy="1604963"/>
            </a:xfrm>
            <a:prstGeom prst="rect">
              <a:avLst/>
            </a:prstGeom>
            <a:noFill/>
            <a:ln w="9525">
              <a:noFill/>
              <a:miter lim="800000"/>
              <a:headEnd/>
              <a:tailEnd/>
            </a:ln>
          </p:spPr>
        </p:pic>
        <p:sp>
          <p:nvSpPr>
            <p:cNvPr id="19482" name="TextBox 99"/>
            <p:cNvSpPr txBox="1">
              <a:spLocks noChangeArrowheads="1"/>
            </p:cNvSpPr>
            <p:nvPr/>
          </p:nvSpPr>
          <p:spPr bwMode="auto">
            <a:xfrm>
              <a:off x="319399" y="2869718"/>
              <a:ext cx="2148604" cy="504836"/>
            </a:xfrm>
            <a:prstGeom prst="rect">
              <a:avLst/>
            </a:prstGeom>
            <a:noFill/>
            <a:ln w="9525">
              <a:noFill/>
              <a:miter lim="800000"/>
              <a:headEnd/>
              <a:tailEnd/>
            </a:ln>
          </p:spPr>
          <p:txBody>
            <a:bodyPr>
              <a:prstTxWarp prst="textNoShape">
                <a:avLst/>
              </a:prstTxWarp>
              <a:spAutoFit/>
            </a:bodyPr>
            <a:lstStyle/>
            <a:p>
              <a:pPr eaLnBrk="0" hangingPunct="0">
                <a:lnSpc>
                  <a:spcPct val="130000"/>
                </a:lnSpc>
                <a:spcBef>
                  <a:spcPct val="20000"/>
                </a:spcBef>
              </a:pPr>
              <a:r>
                <a:rPr lang="en-US" sz="1600">
                  <a:solidFill>
                    <a:srgbClr val="000000"/>
                  </a:solidFill>
                  <a:latin typeface="Arial" pitchFamily="-104" charset="0"/>
                  <a:ea typeface="Arial" pitchFamily="-104" charset="0"/>
                  <a:cs typeface="Arial" pitchFamily="-104" charset="0"/>
                </a:rPr>
                <a:t>e</a:t>
              </a:r>
              <a:r>
                <a:rPr lang="en-US" sz="1600" baseline="30000">
                  <a:solidFill>
                    <a:srgbClr val="000000"/>
                  </a:solidFill>
                  <a:latin typeface="Arial" pitchFamily="-104" charset="0"/>
                  <a:ea typeface="Arial" pitchFamily="-104" charset="0"/>
                  <a:cs typeface="Arial" pitchFamily="-104" charset="0"/>
                </a:rPr>
                <a:t>+</a:t>
              </a:r>
              <a:r>
                <a:rPr lang="en-US" sz="1600">
                  <a:solidFill>
                    <a:srgbClr val="000000"/>
                  </a:solidFill>
                  <a:latin typeface="Arial" pitchFamily="-104" charset="0"/>
                  <a:ea typeface="Arial" pitchFamily="-104" charset="0"/>
                  <a:cs typeface="Arial" pitchFamily="-104" charset="0"/>
                </a:rPr>
                <a:t>e</a:t>
              </a:r>
              <a:r>
                <a:rPr lang="en-US" sz="1600" baseline="30000">
                  <a:solidFill>
                    <a:srgbClr val="000000"/>
                  </a:solidFill>
                  <a:latin typeface="Arial" pitchFamily="-104" charset="0"/>
                  <a:ea typeface="Arial" pitchFamily="-104" charset="0"/>
                  <a:cs typeface="Arial" pitchFamily="-104" charset="0"/>
                </a:rPr>
                <a:t>-</a:t>
              </a:r>
              <a:r>
                <a:rPr lang="en-US" sz="1600">
                  <a:solidFill>
                    <a:srgbClr val="000000"/>
                  </a:solidFill>
                  <a:latin typeface="Arial" pitchFamily="-104" charset="0"/>
                  <a:ea typeface="Arial" pitchFamily="-104" charset="0"/>
                  <a:cs typeface="Arial" pitchFamily="-104" charset="0"/>
                </a:rPr>
                <a:t> spectrum</a:t>
              </a:r>
            </a:p>
          </p:txBody>
        </p:sp>
      </p:grpSp>
      <p:cxnSp>
        <p:nvCxnSpPr>
          <p:cNvPr id="80" name="Straight Connector 79"/>
          <p:cNvCxnSpPr>
            <a:cxnSpLocks noChangeShapeType="1"/>
          </p:cNvCxnSpPr>
          <p:nvPr/>
        </p:nvCxnSpPr>
        <p:spPr bwMode="auto">
          <a:xfrm rot="10800000" flipV="1">
            <a:off x="6723063" y="5237163"/>
            <a:ext cx="804862" cy="0"/>
          </a:xfrm>
          <a:prstGeom prst="line">
            <a:avLst/>
          </a:prstGeom>
          <a:noFill/>
          <a:ln w="12700">
            <a:solidFill>
              <a:srgbClr val="FFFFFF"/>
            </a:solidFill>
            <a:round/>
            <a:headEnd/>
            <a:tailEnd/>
          </a:ln>
          <a:effectLst>
            <a:outerShdw blurRad="130000" dist="101600" dir="2700000" algn="tl" rotWithShape="0">
              <a:srgbClr val="000000">
                <a:alpha val="34999"/>
              </a:srgbClr>
            </a:outerShdw>
          </a:effectLst>
        </p:spPr>
      </p:cxnSp>
      <p:cxnSp>
        <p:nvCxnSpPr>
          <p:cNvPr id="77" name="Straight Connector 76"/>
          <p:cNvCxnSpPr/>
          <p:nvPr/>
        </p:nvCxnSpPr>
        <p:spPr bwMode="auto">
          <a:xfrm>
            <a:off x="5410198" y="6019798"/>
            <a:ext cx="232723" cy="165076"/>
          </a:xfrm>
          <a:prstGeom prst="line">
            <a:avLst/>
          </a:prstGeom>
          <a:solidFill>
            <a:schemeClr val="bg1"/>
          </a:solidFill>
          <a:ln w="6350" cap="flat" cmpd="sng" algn="ctr">
            <a:solidFill>
              <a:schemeClr val="tx1"/>
            </a:solidFill>
            <a:prstDash val="solid"/>
            <a:round/>
            <a:headEnd type="none" w="med" len="med"/>
            <a:tailEnd type="stealth" w="sm" len="med"/>
          </a:ln>
          <a:effectLst/>
        </p:spPr>
      </p:cxnSp>
      <p:sp>
        <p:nvSpPr>
          <p:cNvPr id="78" name="Freeform 26"/>
          <p:cNvSpPr>
            <a:spLocks/>
          </p:cNvSpPr>
          <p:nvPr/>
        </p:nvSpPr>
        <p:spPr bwMode="auto">
          <a:xfrm rot="15600000">
            <a:off x="5799169" y="6162964"/>
            <a:ext cx="45719" cy="304932"/>
          </a:xfrm>
          <a:custGeom>
            <a:avLst/>
            <a:gdLst/>
            <a:ahLst/>
            <a:cxnLst>
              <a:cxn ang="0">
                <a:pos x="109" y="680"/>
              </a:cxn>
              <a:cxn ang="0">
                <a:pos x="197" y="615"/>
              </a:cxn>
              <a:cxn ang="0">
                <a:pos x="27" y="571"/>
              </a:cxn>
              <a:cxn ang="0">
                <a:pos x="197" y="491"/>
              </a:cxn>
              <a:cxn ang="0">
                <a:pos x="22" y="441"/>
              </a:cxn>
              <a:cxn ang="0">
                <a:pos x="202" y="368"/>
              </a:cxn>
              <a:cxn ang="0">
                <a:pos x="17" y="325"/>
              </a:cxn>
              <a:cxn ang="0">
                <a:pos x="197" y="252"/>
              </a:cxn>
              <a:cxn ang="0">
                <a:pos x="12" y="201"/>
              </a:cxn>
              <a:cxn ang="0">
                <a:pos x="128" y="144"/>
              </a:cxn>
              <a:cxn ang="0">
                <a:pos x="72" y="96"/>
              </a:cxn>
              <a:cxn ang="0">
                <a:pos x="64" y="0"/>
              </a:cxn>
            </a:cxnLst>
            <a:rect l="0" t="0" r="r" b="b"/>
            <a:pathLst>
              <a:path w="210" h="680">
                <a:moveTo>
                  <a:pt x="109" y="680"/>
                </a:moveTo>
                <a:cubicBezTo>
                  <a:pt x="124" y="668"/>
                  <a:pt x="210" y="633"/>
                  <a:pt x="197" y="615"/>
                </a:cubicBezTo>
                <a:cubicBezTo>
                  <a:pt x="183" y="597"/>
                  <a:pt x="27" y="592"/>
                  <a:pt x="27" y="571"/>
                </a:cubicBezTo>
                <a:cubicBezTo>
                  <a:pt x="27" y="550"/>
                  <a:pt x="197" y="513"/>
                  <a:pt x="197" y="491"/>
                </a:cubicBezTo>
                <a:cubicBezTo>
                  <a:pt x="196" y="470"/>
                  <a:pt x="22" y="462"/>
                  <a:pt x="22" y="441"/>
                </a:cubicBezTo>
                <a:cubicBezTo>
                  <a:pt x="23" y="420"/>
                  <a:pt x="202" y="387"/>
                  <a:pt x="202" y="368"/>
                </a:cubicBezTo>
                <a:cubicBezTo>
                  <a:pt x="201" y="349"/>
                  <a:pt x="18" y="344"/>
                  <a:pt x="17" y="325"/>
                </a:cubicBezTo>
                <a:cubicBezTo>
                  <a:pt x="16" y="306"/>
                  <a:pt x="197" y="273"/>
                  <a:pt x="197" y="252"/>
                </a:cubicBezTo>
                <a:cubicBezTo>
                  <a:pt x="196" y="231"/>
                  <a:pt x="24" y="219"/>
                  <a:pt x="12" y="201"/>
                </a:cubicBezTo>
                <a:cubicBezTo>
                  <a:pt x="0" y="183"/>
                  <a:pt x="118" y="161"/>
                  <a:pt x="128" y="144"/>
                </a:cubicBezTo>
                <a:cubicBezTo>
                  <a:pt x="138" y="127"/>
                  <a:pt x="83" y="120"/>
                  <a:pt x="72" y="96"/>
                </a:cubicBezTo>
                <a:cubicBezTo>
                  <a:pt x="61" y="72"/>
                  <a:pt x="66" y="20"/>
                  <a:pt x="64" y="0"/>
                </a:cubicBezTo>
              </a:path>
            </a:pathLst>
          </a:custGeom>
          <a:noFill/>
          <a:ln w="12700" cap="flat" cmpd="sng" algn="ctr">
            <a:solidFill>
              <a:srgbClr val="00CCFF"/>
            </a:solidFill>
            <a:prstDash val="solid"/>
            <a:round/>
            <a:headEnd type="none" w="med" len="med"/>
            <a:tailEnd type="arrow" w="med" len="med"/>
          </a:ln>
          <a:effectLst>
            <a:outerShdw blurRad="50800" dist="38100" dir="2700000">
              <a:srgbClr val="000000">
                <a:alpha val="43000"/>
              </a:srgbClr>
            </a:outerShdw>
          </a:effectLst>
          <a:scene3d>
            <a:camera prst="orthographicFront">
              <a:rot lat="0" lon="0" rev="7800000"/>
            </a:camera>
            <a:lightRig rig="threePt" dir="t"/>
          </a:scene3d>
        </p:spPr>
        <p:txBody>
          <a:bodyPr>
            <a:prstTxWarp prst="textNoShape">
              <a:avLst/>
            </a:prstTxWarp>
          </a:bodyPr>
          <a:lstStyle/>
          <a:p>
            <a:pPr eaLnBrk="0" hangingPunct="0">
              <a:lnSpc>
                <a:spcPct val="130000"/>
              </a:lnSpc>
              <a:spcBef>
                <a:spcPct val="20000"/>
              </a:spcBef>
            </a:pPr>
            <a:endParaRPr lang="en-US" sz="2000">
              <a:solidFill>
                <a:srgbClr val="294390"/>
              </a:solidFill>
              <a:latin typeface="Comic Sans MS" pitchFamily="-108" charset="0"/>
              <a:ea typeface="+mn-ea"/>
              <a:cs typeface="+mn-cs"/>
            </a:endParaRPr>
          </a:p>
        </p:txBody>
      </p:sp>
      <p:cxnSp>
        <p:nvCxnSpPr>
          <p:cNvPr id="79" name="Straight Connector 78"/>
          <p:cNvCxnSpPr/>
          <p:nvPr/>
        </p:nvCxnSpPr>
        <p:spPr bwMode="auto">
          <a:xfrm rot="10800000" flipV="1">
            <a:off x="5566831" y="6134096"/>
            <a:ext cx="173566" cy="55036"/>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81" name="Straight Connector 80"/>
          <p:cNvCxnSpPr/>
          <p:nvPr/>
        </p:nvCxnSpPr>
        <p:spPr bwMode="auto">
          <a:xfrm rot="10800000">
            <a:off x="5636573" y="6178526"/>
            <a:ext cx="137692" cy="19074"/>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rot="5400000" flipH="1" flipV="1">
            <a:off x="5600632" y="6208227"/>
            <a:ext cx="65639" cy="6238"/>
          </a:xfrm>
          <a:prstGeom prst="line">
            <a:avLst/>
          </a:prstGeom>
          <a:solidFill>
            <a:schemeClr val="bg1"/>
          </a:solidFill>
          <a:ln w="9525" cap="flat" cmpd="sng" algn="ctr">
            <a:solidFill>
              <a:schemeClr val="tx1"/>
            </a:solidFill>
            <a:prstDash val="solid"/>
            <a:round/>
            <a:headEnd type="none" w="med" len="med"/>
            <a:tailEnd type="none" w="med" len="med"/>
          </a:ln>
          <a:effectLst/>
        </p:spPr>
      </p:cxn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pjs514012f15_hr.jpg"/>
          <p:cNvPicPr>
            <a:picLocks noChangeAspect="1"/>
          </p:cNvPicPr>
          <p:nvPr/>
        </p:nvPicPr>
        <p:blipFill>
          <a:blip r:embed="rId2"/>
          <a:srcRect b="38248"/>
          <a:stretch>
            <a:fillRect/>
          </a:stretch>
        </p:blipFill>
        <p:spPr>
          <a:xfrm>
            <a:off x="2837391" y="29635"/>
            <a:ext cx="6315075" cy="3962399"/>
          </a:xfrm>
          <a:prstGeom prst="rect">
            <a:avLst/>
          </a:prstGeom>
        </p:spPr>
      </p:pic>
      <p:sp>
        <p:nvSpPr>
          <p:cNvPr id="3" name="Rectangle 2"/>
          <p:cNvSpPr/>
          <p:nvPr/>
        </p:nvSpPr>
        <p:spPr>
          <a:xfrm>
            <a:off x="110067" y="0"/>
            <a:ext cx="2751667" cy="1348061"/>
          </a:xfrm>
          <a:prstGeom prst="rect">
            <a:avLst/>
          </a:prstGeom>
        </p:spPr>
        <p:txBody>
          <a:bodyPr wrap="square">
            <a:spAutoFit/>
          </a:bodyPr>
          <a:lstStyle/>
          <a:p>
            <a:pPr eaLnBrk="0" hangingPunct="0">
              <a:lnSpc>
                <a:spcPct val="130000"/>
              </a:lnSpc>
              <a:spcBef>
                <a:spcPct val="20000"/>
              </a:spcBef>
              <a:defRPr/>
            </a:pPr>
            <a:r>
              <a:rPr lang="en-US" sz="3200" dirty="0" smtClean="0">
                <a:solidFill>
                  <a:srgbClr val="FFFFFF"/>
                </a:solidFill>
                <a:latin typeface="Times New Roman"/>
                <a:ea typeface="ＭＳ Ｐゴシック" charset="-128"/>
                <a:cs typeface="Times New Roman"/>
              </a:rPr>
              <a:t>3FGL Catalog:         3033 sources</a:t>
            </a:r>
            <a:endParaRPr lang="en-US" sz="3200" dirty="0">
              <a:solidFill>
                <a:srgbClr val="FFFFFF"/>
              </a:solidFill>
              <a:latin typeface="Times New Roman"/>
              <a:ea typeface="ＭＳ Ｐゴシック" charset="-128"/>
              <a:cs typeface="Times New Roman"/>
            </a:endParaRPr>
          </a:p>
        </p:txBody>
      </p:sp>
      <p:sp>
        <p:nvSpPr>
          <p:cNvPr id="4" name="TextBox 3"/>
          <p:cNvSpPr txBox="1"/>
          <p:nvPr/>
        </p:nvSpPr>
        <p:spPr>
          <a:xfrm>
            <a:off x="76203" y="1367090"/>
            <a:ext cx="2802466" cy="2769989"/>
          </a:xfrm>
          <a:prstGeom prst="rect">
            <a:avLst/>
          </a:prstGeom>
          <a:noFill/>
        </p:spPr>
        <p:txBody>
          <a:bodyPr wrap="square" rtlCol="0">
            <a:spAutoFit/>
          </a:bodyPr>
          <a:lstStyle/>
          <a:p>
            <a:pPr marL="228600" indent="-228600" eaLnBrk="0" hangingPunct="0">
              <a:spcBef>
                <a:spcPts val="0"/>
              </a:spcBef>
              <a:spcAft>
                <a:spcPts val="600"/>
              </a:spcAft>
              <a:buFont typeface="Wingdings" charset="2"/>
              <a:buChar char="²"/>
            </a:pPr>
            <a:r>
              <a:rPr lang="en-US" sz="1600" dirty="0" smtClean="0">
                <a:solidFill>
                  <a:prstClr val="white"/>
                </a:solidFill>
                <a:latin typeface="Times"/>
                <a:ea typeface="+mn-ea"/>
                <a:cs typeface="Times"/>
              </a:rPr>
              <a:t>4 years (P7 reprocessed)</a:t>
            </a:r>
          </a:p>
          <a:p>
            <a:pPr marL="228600" indent="-228600" eaLnBrk="0" hangingPunct="0">
              <a:spcBef>
                <a:spcPts val="0"/>
              </a:spcBef>
              <a:spcAft>
                <a:spcPts val="600"/>
              </a:spcAft>
              <a:buFont typeface="Wingdings" charset="2"/>
              <a:buChar char="²"/>
            </a:pPr>
            <a:r>
              <a:rPr lang="en-US" sz="1600" dirty="0" smtClean="0">
                <a:solidFill>
                  <a:prstClr val="white"/>
                </a:solidFill>
                <a:latin typeface="Times"/>
                <a:ea typeface="+mn-ea"/>
                <a:cs typeface="Times"/>
              </a:rPr>
              <a:t>0.1 – 100 (300) </a:t>
            </a:r>
            <a:r>
              <a:rPr lang="en-US" sz="1600" dirty="0" err="1" smtClean="0">
                <a:solidFill>
                  <a:prstClr val="white"/>
                </a:solidFill>
                <a:latin typeface="Times"/>
                <a:ea typeface="+mn-ea"/>
                <a:cs typeface="Times"/>
              </a:rPr>
              <a:t>GeV</a:t>
            </a:r>
            <a:endParaRPr lang="en-US" sz="1600" dirty="0" smtClean="0">
              <a:solidFill>
                <a:prstClr val="white"/>
              </a:solidFill>
              <a:latin typeface="Times"/>
              <a:ea typeface="+mn-ea"/>
              <a:cs typeface="Times"/>
            </a:endParaRPr>
          </a:p>
          <a:p>
            <a:pPr marL="228600" indent="-228600" eaLnBrk="0" hangingPunct="0">
              <a:spcBef>
                <a:spcPts val="0"/>
              </a:spcBef>
              <a:spcAft>
                <a:spcPts val="600"/>
              </a:spcAft>
              <a:buFont typeface="Wingdings" charset="2"/>
              <a:buChar char="²"/>
            </a:pPr>
            <a:r>
              <a:rPr lang="en-US" sz="1600" dirty="0" smtClean="0">
                <a:solidFill>
                  <a:prstClr val="white"/>
                </a:solidFill>
                <a:latin typeface="Times"/>
                <a:ea typeface="+mn-ea"/>
                <a:cs typeface="Times"/>
              </a:rPr>
              <a:t>5 (14) energy bins uniformly spaced in log E</a:t>
            </a:r>
          </a:p>
          <a:p>
            <a:pPr marL="228600" indent="-228600" eaLnBrk="0" hangingPunct="0">
              <a:spcBef>
                <a:spcPts val="0"/>
              </a:spcBef>
              <a:spcAft>
                <a:spcPts val="600"/>
              </a:spcAft>
              <a:buFont typeface="Wingdings" charset="2"/>
              <a:buChar char="²"/>
            </a:pPr>
            <a:r>
              <a:rPr lang="en-US" sz="1600" dirty="0" smtClean="0">
                <a:solidFill>
                  <a:prstClr val="white"/>
                </a:solidFill>
                <a:latin typeface="Times"/>
                <a:ea typeface="+mn-ea"/>
                <a:cs typeface="Times"/>
              </a:rPr>
              <a:t>20 extended sources</a:t>
            </a:r>
          </a:p>
          <a:p>
            <a:pPr marL="228600" indent="-228600" eaLnBrk="0" hangingPunct="0">
              <a:spcBef>
                <a:spcPts val="0"/>
              </a:spcBef>
              <a:spcAft>
                <a:spcPts val="600"/>
              </a:spcAft>
              <a:buFont typeface="Wingdings" charset="2"/>
              <a:buChar char="²"/>
            </a:pPr>
            <a:r>
              <a:rPr lang="en-US" sz="1600" dirty="0" smtClean="0">
                <a:solidFill>
                  <a:prstClr val="white"/>
                </a:solidFill>
                <a:latin typeface="Times"/>
                <a:ea typeface="+mn-ea"/>
                <a:cs typeface="Times"/>
              </a:rPr>
              <a:t>Identified – 238</a:t>
            </a:r>
          </a:p>
          <a:p>
            <a:pPr marL="228600" indent="-228600" eaLnBrk="0" hangingPunct="0">
              <a:spcBef>
                <a:spcPts val="0"/>
              </a:spcBef>
              <a:spcAft>
                <a:spcPts val="600"/>
              </a:spcAft>
              <a:buFont typeface="Wingdings" charset="2"/>
              <a:buChar char="²"/>
            </a:pPr>
            <a:r>
              <a:rPr lang="en-US" sz="1600" dirty="0" smtClean="0">
                <a:solidFill>
                  <a:prstClr val="white"/>
                </a:solidFill>
                <a:latin typeface="Times"/>
                <a:ea typeface="+mn-ea"/>
                <a:cs typeface="Times"/>
              </a:rPr>
              <a:t>Associated – 1745</a:t>
            </a:r>
          </a:p>
          <a:p>
            <a:pPr marL="228600" indent="-228600" eaLnBrk="0" hangingPunct="0">
              <a:spcBef>
                <a:spcPts val="0"/>
              </a:spcBef>
              <a:spcAft>
                <a:spcPts val="600"/>
              </a:spcAft>
              <a:buFont typeface="Wingdings" charset="2"/>
              <a:buChar char="²"/>
            </a:pPr>
            <a:r>
              <a:rPr lang="en-US" sz="1600" dirty="0" smtClean="0">
                <a:solidFill>
                  <a:srgbClr val="FF0000"/>
                </a:solidFill>
                <a:latin typeface="Times"/>
                <a:ea typeface="+mn-ea"/>
                <a:cs typeface="Times"/>
              </a:rPr>
              <a:t>Unidentified ~1/3 of all sources</a:t>
            </a:r>
            <a:endParaRPr lang="en-US" sz="1600" dirty="0">
              <a:solidFill>
                <a:srgbClr val="FF0000"/>
              </a:solidFill>
              <a:latin typeface="Times"/>
              <a:ea typeface="+mn-ea"/>
              <a:cs typeface="Times"/>
            </a:endParaRPr>
          </a:p>
        </p:txBody>
      </p:sp>
      <p:pic>
        <p:nvPicPr>
          <p:cNvPr id="5" name="Picture 4" descr="apjs514012f15_hr.jpg"/>
          <p:cNvPicPr>
            <a:picLocks noChangeAspect="1"/>
          </p:cNvPicPr>
          <p:nvPr/>
        </p:nvPicPr>
        <p:blipFill>
          <a:blip r:embed="rId2"/>
          <a:srcRect t="61283"/>
          <a:stretch>
            <a:fillRect/>
          </a:stretch>
        </p:blipFill>
        <p:spPr>
          <a:xfrm>
            <a:off x="1652588" y="3909331"/>
            <a:ext cx="7491412" cy="2947082"/>
          </a:xfrm>
          <a:prstGeom prst="rect">
            <a:avLst/>
          </a:prstGeom>
        </p:spPr>
      </p:pic>
      <p:sp>
        <p:nvSpPr>
          <p:cNvPr id="6" name="Rectangle 5"/>
          <p:cNvSpPr/>
          <p:nvPr/>
        </p:nvSpPr>
        <p:spPr>
          <a:xfrm>
            <a:off x="146195" y="4747569"/>
            <a:ext cx="1411672" cy="584776"/>
          </a:xfrm>
          <a:prstGeom prst="rect">
            <a:avLst/>
          </a:prstGeom>
        </p:spPr>
        <p:txBody>
          <a:bodyPr wrap="square">
            <a:spAutoFit/>
          </a:bodyPr>
          <a:lstStyle/>
          <a:p>
            <a:r>
              <a:rPr lang="en-US" sz="1600" dirty="0" smtClean="0">
                <a:solidFill>
                  <a:srgbClr val="FFFF00"/>
                </a:solidFill>
                <a:latin typeface="Times New Roman"/>
                <a:ea typeface="ＭＳ Ｐゴシック" charset="-128"/>
                <a:cs typeface="Times New Roman"/>
              </a:rPr>
              <a:t>4FGL Catalog – in progress</a:t>
            </a:r>
            <a:endParaRPr lang="en-US" sz="1600" dirty="0">
              <a:solidFill>
                <a:srgbClr val="FFFF00"/>
              </a:solidFill>
            </a:endParaRP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Apex">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SAS Day 1">
  <a:themeElements>
    <a:clrScheme name="SAS Day 1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SAS Day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AS Day 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AS Day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AS Day 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AS Day 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AS Day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AS Day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AS Day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AS Day 1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galprop">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galprop">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342900" marR="0" indent="-342900" algn="l" defTabSz="914400" rtl="0" eaLnBrk="0" fontAlgn="base" latinLnBrk="0" hangingPunct="0">
          <a:lnSpc>
            <a:spcPct val="130000"/>
          </a:lnSpc>
          <a:spcBef>
            <a:spcPct val="20000"/>
          </a:spcBef>
          <a:spcAft>
            <a:spcPct val="0"/>
          </a:spcAft>
          <a:buClrTx/>
          <a:buSzTx/>
          <a:buFontTx/>
          <a:buNone/>
          <a:tabLst/>
          <a:defRPr kumimoji="0" lang="en-US" sz="2000" b="0" i="0" u="none" strike="noStrike" cap="none" normalizeH="0" baseline="0">
            <a:ln>
              <a:noFill/>
            </a:ln>
            <a:solidFill>
              <a:srgbClr val="294390"/>
            </a:solidFill>
            <a:effectLst/>
            <a:latin typeface="Comic Sans MS"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342900" marR="0" indent="-342900" algn="l" defTabSz="914400" rtl="0" eaLnBrk="0" fontAlgn="base" latinLnBrk="0" hangingPunct="0">
          <a:lnSpc>
            <a:spcPct val="130000"/>
          </a:lnSpc>
          <a:spcBef>
            <a:spcPct val="20000"/>
          </a:spcBef>
          <a:spcAft>
            <a:spcPct val="0"/>
          </a:spcAft>
          <a:buClrTx/>
          <a:buSzTx/>
          <a:buFontTx/>
          <a:buNone/>
          <a:tabLst/>
          <a:defRPr kumimoji="0" lang="en-US" sz="2000" b="0" i="0" u="none" strike="noStrike" cap="none" normalizeH="0" baseline="0">
            <a:ln>
              <a:noFill/>
            </a:ln>
            <a:solidFill>
              <a:srgbClr val="294390"/>
            </a:solidFill>
            <a:effectLst/>
            <a:latin typeface="Comic Sans MS" charset="0"/>
          </a:defRPr>
        </a:defPPr>
      </a:lstStyle>
    </a:lnDef>
  </a:objectDefaults>
  <a:extraClrSchemeLst>
    <a:extraClrScheme>
      <a:clrScheme name="3_galpr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galpr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galpr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galpr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galpr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galpr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galpr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6_galprop">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galprop">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342900" marR="0" indent="-342900" algn="l" defTabSz="914400" rtl="0" eaLnBrk="0" fontAlgn="base" latinLnBrk="0" hangingPunct="0">
          <a:lnSpc>
            <a:spcPct val="130000"/>
          </a:lnSpc>
          <a:spcBef>
            <a:spcPct val="20000"/>
          </a:spcBef>
          <a:spcAft>
            <a:spcPct val="0"/>
          </a:spcAft>
          <a:buClrTx/>
          <a:buSzTx/>
          <a:buFontTx/>
          <a:buNone/>
          <a:tabLst/>
          <a:defRPr kumimoji="0" lang="en-US" sz="2000" b="0" i="0" u="none" strike="noStrike" cap="none" normalizeH="0" baseline="0">
            <a:ln>
              <a:noFill/>
            </a:ln>
            <a:solidFill>
              <a:srgbClr val="294390"/>
            </a:solidFill>
            <a:effectLst/>
            <a:latin typeface="Comic Sans MS"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342900" marR="0" indent="-342900" algn="l" defTabSz="914400" rtl="0" eaLnBrk="0" fontAlgn="base" latinLnBrk="0" hangingPunct="0">
          <a:lnSpc>
            <a:spcPct val="130000"/>
          </a:lnSpc>
          <a:spcBef>
            <a:spcPct val="20000"/>
          </a:spcBef>
          <a:spcAft>
            <a:spcPct val="0"/>
          </a:spcAft>
          <a:buClrTx/>
          <a:buSzTx/>
          <a:buFontTx/>
          <a:buNone/>
          <a:tabLst/>
          <a:defRPr kumimoji="0" lang="en-US" sz="2000" b="0" i="0" u="none" strike="noStrike" cap="none" normalizeH="0" baseline="0">
            <a:ln>
              <a:noFill/>
            </a:ln>
            <a:solidFill>
              <a:srgbClr val="294390"/>
            </a:solidFill>
            <a:effectLst/>
            <a:latin typeface="Comic Sans MS" charset="0"/>
          </a:defRPr>
        </a:defPPr>
      </a:lstStyle>
    </a:lnDef>
  </a:objectDefaults>
  <a:extraClrSchemeLst>
    <a:extraClrScheme>
      <a:clrScheme name="3_galpr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galpr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galpr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galpr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galpr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galpr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galpr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galprop">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galprop">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342900" marR="0" indent="-342900" algn="l" defTabSz="914400" rtl="0" eaLnBrk="0" fontAlgn="base" latinLnBrk="0" hangingPunct="0">
          <a:lnSpc>
            <a:spcPct val="130000"/>
          </a:lnSpc>
          <a:spcBef>
            <a:spcPct val="20000"/>
          </a:spcBef>
          <a:spcAft>
            <a:spcPct val="0"/>
          </a:spcAft>
          <a:buClrTx/>
          <a:buSzTx/>
          <a:buFontTx/>
          <a:buNone/>
          <a:tabLst/>
          <a:defRPr kumimoji="0" lang="en-US" sz="2000" b="0" i="0" u="none" strike="noStrike" cap="none" normalizeH="0" baseline="0">
            <a:ln>
              <a:noFill/>
            </a:ln>
            <a:solidFill>
              <a:srgbClr val="294390"/>
            </a:solidFill>
            <a:effectLst/>
            <a:latin typeface="Comic Sans MS"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342900" marR="0" indent="-342900" algn="l" defTabSz="914400" rtl="0" eaLnBrk="0" fontAlgn="base" latinLnBrk="0" hangingPunct="0">
          <a:lnSpc>
            <a:spcPct val="130000"/>
          </a:lnSpc>
          <a:spcBef>
            <a:spcPct val="20000"/>
          </a:spcBef>
          <a:spcAft>
            <a:spcPct val="0"/>
          </a:spcAft>
          <a:buClrTx/>
          <a:buSzTx/>
          <a:buFontTx/>
          <a:buNone/>
          <a:tabLst/>
          <a:defRPr kumimoji="0" lang="en-US" sz="2000" b="0" i="0" u="none" strike="noStrike" cap="none" normalizeH="0" baseline="0">
            <a:ln>
              <a:noFill/>
            </a:ln>
            <a:solidFill>
              <a:srgbClr val="294390"/>
            </a:solidFill>
            <a:effectLst/>
            <a:latin typeface="Comic Sans MS" charset="0"/>
          </a:defRPr>
        </a:defPPr>
      </a:lstStyle>
    </a:lnDef>
  </a:objectDefaults>
  <a:extraClrSchemeLst>
    <a:extraClrScheme>
      <a:clrScheme name="3_galpr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galpr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galpr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galpr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galpr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galpr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galpr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9_galprop">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galprop">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342900" marR="0" indent="-342900" algn="l" defTabSz="914400" rtl="0" eaLnBrk="0" fontAlgn="base" latinLnBrk="0" hangingPunct="0">
          <a:lnSpc>
            <a:spcPct val="130000"/>
          </a:lnSpc>
          <a:spcBef>
            <a:spcPct val="20000"/>
          </a:spcBef>
          <a:spcAft>
            <a:spcPct val="0"/>
          </a:spcAft>
          <a:buClrTx/>
          <a:buSzTx/>
          <a:buFontTx/>
          <a:buNone/>
          <a:tabLst/>
          <a:defRPr kumimoji="0" lang="en-US" sz="2000" b="0" i="0" u="none" strike="noStrike" cap="none" normalizeH="0" baseline="0">
            <a:ln>
              <a:noFill/>
            </a:ln>
            <a:solidFill>
              <a:srgbClr val="294390"/>
            </a:solidFill>
            <a:effectLst/>
            <a:latin typeface="Comic Sans MS"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342900" marR="0" indent="-342900" algn="l" defTabSz="914400" rtl="0" eaLnBrk="0" fontAlgn="base" latinLnBrk="0" hangingPunct="0">
          <a:lnSpc>
            <a:spcPct val="130000"/>
          </a:lnSpc>
          <a:spcBef>
            <a:spcPct val="20000"/>
          </a:spcBef>
          <a:spcAft>
            <a:spcPct val="0"/>
          </a:spcAft>
          <a:buClrTx/>
          <a:buSzTx/>
          <a:buFontTx/>
          <a:buNone/>
          <a:tabLst/>
          <a:defRPr kumimoji="0" lang="en-US" sz="2000" b="0" i="0" u="none" strike="noStrike" cap="none" normalizeH="0" baseline="0">
            <a:ln>
              <a:noFill/>
            </a:ln>
            <a:solidFill>
              <a:srgbClr val="294390"/>
            </a:solidFill>
            <a:effectLst/>
            <a:latin typeface="Comic Sans MS" charset="0"/>
          </a:defRPr>
        </a:defPPr>
      </a:lstStyle>
    </a:lnDef>
  </a:objectDefaults>
  <a:extraClrSchemeLst>
    <a:extraClrScheme>
      <a:clrScheme name="3_galpr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galpr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galpr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galpr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galpr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galpr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galpr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0_galprop">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galprop">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342900" marR="0" indent="-342900" algn="l" defTabSz="914400" rtl="0" eaLnBrk="0" fontAlgn="base" latinLnBrk="0" hangingPunct="0">
          <a:lnSpc>
            <a:spcPct val="130000"/>
          </a:lnSpc>
          <a:spcBef>
            <a:spcPct val="20000"/>
          </a:spcBef>
          <a:spcAft>
            <a:spcPct val="0"/>
          </a:spcAft>
          <a:buClrTx/>
          <a:buSzTx/>
          <a:buFontTx/>
          <a:buNone/>
          <a:tabLst/>
          <a:defRPr kumimoji="0" lang="en-US" sz="2000" b="0" i="0" u="none" strike="noStrike" cap="none" normalizeH="0" baseline="0">
            <a:ln>
              <a:noFill/>
            </a:ln>
            <a:solidFill>
              <a:srgbClr val="294390"/>
            </a:solidFill>
            <a:effectLst/>
            <a:latin typeface="Comic Sans MS"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342900" marR="0" indent="-342900" algn="l" defTabSz="914400" rtl="0" eaLnBrk="0" fontAlgn="base" latinLnBrk="0" hangingPunct="0">
          <a:lnSpc>
            <a:spcPct val="130000"/>
          </a:lnSpc>
          <a:spcBef>
            <a:spcPct val="20000"/>
          </a:spcBef>
          <a:spcAft>
            <a:spcPct val="0"/>
          </a:spcAft>
          <a:buClrTx/>
          <a:buSzTx/>
          <a:buFontTx/>
          <a:buNone/>
          <a:tabLst/>
          <a:defRPr kumimoji="0" lang="en-US" sz="2000" b="0" i="0" u="none" strike="noStrike" cap="none" normalizeH="0" baseline="0">
            <a:ln>
              <a:noFill/>
            </a:ln>
            <a:solidFill>
              <a:srgbClr val="294390"/>
            </a:solidFill>
            <a:effectLst/>
            <a:latin typeface="Comic Sans MS" charset="0"/>
          </a:defRPr>
        </a:defPPr>
      </a:lstStyle>
    </a:lnDef>
  </a:objectDefaults>
  <a:extraClrSchemeLst>
    <a:extraClrScheme>
      <a:clrScheme name="3_galpr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galpr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galpr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galpr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galpr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galpr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galpr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1_galprop">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galprop">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342900" marR="0" indent="-342900" algn="l" defTabSz="914400" rtl="0" eaLnBrk="0" fontAlgn="base" latinLnBrk="0" hangingPunct="0">
          <a:lnSpc>
            <a:spcPct val="130000"/>
          </a:lnSpc>
          <a:spcBef>
            <a:spcPct val="20000"/>
          </a:spcBef>
          <a:spcAft>
            <a:spcPct val="0"/>
          </a:spcAft>
          <a:buClrTx/>
          <a:buSzTx/>
          <a:buFontTx/>
          <a:buNone/>
          <a:tabLst/>
          <a:defRPr kumimoji="0" lang="en-US" sz="2000" b="0" i="0" u="none" strike="noStrike" cap="none" normalizeH="0" baseline="0">
            <a:ln>
              <a:noFill/>
            </a:ln>
            <a:solidFill>
              <a:srgbClr val="294390"/>
            </a:solidFill>
            <a:effectLst/>
            <a:latin typeface="Comic Sans MS"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342900" marR="0" indent="-342900" algn="l" defTabSz="914400" rtl="0" eaLnBrk="0" fontAlgn="base" latinLnBrk="0" hangingPunct="0">
          <a:lnSpc>
            <a:spcPct val="130000"/>
          </a:lnSpc>
          <a:spcBef>
            <a:spcPct val="20000"/>
          </a:spcBef>
          <a:spcAft>
            <a:spcPct val="0"/>
          </a:spcAft>
          <a:buClrTx/>
          <a:buSzTx/>
          <a:buFontTx/>
          <a:buNone/>
          <a:tabLst/>
          <a:defRPr kumimoji="0" lang="en-US" sz="2000" b="0" i="0" u="none" strike="noStrike" cap="none" normalizeH="0" baseline="0">
            <a:ln>
              <a:noFill/>
            </a:ln>
            <a:solidFill>
              <a:srgbClr val="294390"/>
            </a:solidFill>
            <a:effectLst/>
            <a:latin typeface="Comic Sans MS" charset="0"/>
          </a:defRPr>
        </a:defPPr>
      </a:lstStyle>
    </a:lnDef>
  </a:objectDefaults>
  <a:extraClrSchemeLst>
    <a:extraClrScheme>
      <a:clrScheme name="3_galpr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galpr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galpr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galpr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galpr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galpr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galpr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Apex</Template>
  <TotalTime>79245</TotalTime>
  <Words>2349</Words>
  <Application>Microsoft Macintosh PowerPoint</Application>
  <PresentationFormat>On-screen Show (4:3)</PresentationFormat>
  <Paragraphs>395</Paragraphs>
  <Slides>40</Slides>
  <Notes>5</Notes>
  <HiddenSlides>0</HiddenSlides>
  <MMClips>0</MMClips>
  <ScaleCrop>false</ScaleCrop>
  <HeadingPairs>
    <vt:vector size="4" baseType="variant">
      <vt:variant>
        <vt:lpstr>Design Template</vt:lpstr>
      </vt:variant>
      <vt:variant>
        <vt:i4>9</vt:i4>
      </vt:variant>
      <vt:variant>
        <vt:lpstr>Slide Titles</vt:lpstr>
      </vt:variant>
      <vt:variant>
        <vt:i4>40</vt:i4>
      </vt:variant>
    </vt:vector>
  </HeadingPairs>
  <TitlesOfParts>
    <vt:vector size="49" baseType="lpstr">
      <vt:lpstr>Apex</vt:lpstr>
      <vt:lpstr>2_Apex</vt:lpstr>
      <vt:lpstr>SAS Day 1</vt:lpstr>
      <vt:lpstr>13_galprop</vt:lpstr>
      <vt:lpstr>16_galprop</vt:lpstr>
      <vt:lpstr>17_galprop</vt:lpstr>
      <vt:lpstr>19_galprop</vt:lpstr>
      <vt:lpstr>20_galprop</vt:lpstr>
      <vt:lpstr>21_galprop</vt:lpstr>
      <vt:lpstr>Slide 1</vt:lpstr>
      <vt:lpstr>Slide 2</vt:lpstr>
      <vt:lpstr>Slide 3</vt:lpstr>
      <vt:lpstr>Pass 8 is here!</vt:lpstr>
      <vt:lpstr>Pass 8 Performance</vt:lpstr>
      <vt:lpstr>High energy gamma-ray emission processes</vt:lpstr>
      <vt:lpstr>Fermi-LAT skymap &gt;1 GeV, 48 months</vt:lpstr>
      <vt:lpstr>Fermi Highlights and Discoveries (GeV range)</vt:lpstr>
      <vt:lpstr>Slide 9</vt:lpstr>
      <vt:lpstr>1FHL: Fermi-LAT skymap &gt;10 GeV</vt:lpstr>
      <vt:lpstr>2FHL:“TeVatron map” – Fermi Sky 50 GeV–2 TeV</vt:lpstr>
      <vt:lpstr>Comparison with HESS Galactic Plane survey</vt:lpstr>
      <vt:lpstr>Cosmic Scales</vt:lpstr>
      <vt:lpstr>Fermi-LAT observations of the Earth’s limb</vt:lpstr>
      <vt:lpstr>Slide 15</vt:lpstr>
      <vt:lpstr>Solar system</vt:lpstr>
      <vt:lpstr>Fermi-LAT observations of the Sun (Abdo+’2011)</vt:lpstr>
      <vt:lpstr>Solar Flares</vt:lpstr>
      <vt:lpstr>Localization of Solar Flares</vt:lpstr>
      <vt:lpstr>Inner Galaxy at different wavelengths</vt:lpstr>
      <vt:lpstr>Slide 21</vt:lpstr>
      <vt:lpstr>Sources in the inner Galaxy</vt:lpstr>
      <vt:lpstr>Point sources </vt:lpstr>
      <vt:lpstr>Slide 24</vt:lpstr>
      <vt:lpstr>NFW component in different background models</vt:lpstr>
      <vt:lpstr>NASA press release</vt:lpstr>
      <vt:lpstr>Fermi Bubbles</vt:lpstr>
      <vt:lpstr>Fitting the Bubbles</vt:lpstr>
      <vt:lpstr>Spectrum of the Bubbles</vt:lpstr>
      <vt:lpstr>Substructures and longitude strips</vt:lpstr>
      <vt:lpstr>Edges: the width of the boundary</vt:lpstr>
      <vt:lpstr>Fermi-LAT spectra of IC443 &amp; W44: π0 decay γ-rays</vt:lpstr>
      <vt:lpstr>Crab: Recent flares of the synchrotron component</vt:lpstr>
      <vt:lpstr>Milky Way as an electron calorimeter</vt:lpstr>
      <vt:lpstr>Starforming Galaxies</vt:lpstr>
      <vt:lpstr>Cosmic Rays as a Universal Phenomenon</vt:lpstr>
      <vt:lpstr>1st Fermi catalog of gamma-ray bursts (2008-11)</vt:lpstr>
      <vt:lpstr>What’s next?</vt:lpstr>
      <vt:lpstr>Lines in  gamma-rays?</vt:lpstr>
      <vt:lpstr>Thank you!</vt:lpstr>
    </vt:vector>
  </TitlesOfParts>
  <Company>Sony Electronics,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GLAST Large Area Telescope:  First Light</dc:title>
  <dc:creator>Peter</dc:creator>
  <cp:lastModifiedBy>Igor Moskalenko</cp:lastModifiedBy>
  <cp:revision>1497</cp:revision>
  <cp:lastPrinted>2011-12-10T02:29:15Z</cp:lastPrinted>
  <dcterms:created xsi:type="dcterms:W3CDTF">2016-10-10T19:36:52Z</dcterms:created>
  <dcterms:modified xsi:type="dcterms:W3CDTF">2016-10-10T19:37:03Z</dcterms:modified>
</cp:coreProperties>
</file>