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91" r:id="rId3"/>
    <p:sldId id="292" r:id="rId4"/>
    <p:sldId id="295" r:id="rId5"/>
    <p:sldId id="299" r:id="rId6"/>
    <p:sldId id="300" r:id="rId7"/>
    <p:sldId id="301" r:id="rId8"/>
    <p:sldId id="303" r:id="rId9"/>
    <p:sldId id="294" r:id="rId10"/>
    <p:sldId id="306" r:id="rId11"/>
    <p:sldId id="297" r:id="rId12"/>
    <p:sldId id="304" r:id="rId13"/>
    <p:sldId id="305" r:id="rId14"/>
    <p:sldId id="259" r:id="rId15"/>
    <p:sldId id="293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8B8"/>
    <a:srgbClr val="FFC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3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30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0.wmf"/><Relationship Id="rId1" Type="http://schemas.openxmlformats.org/officeDocument/2006/relationships/image" Target="../media/image32.wmf"/><Relationship Id="rId5" Type="http://schemas.openxmlformats.org/officeDocument/2006/relationships/image" Target="../media/image53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EDECAD3E-CC88-42DD-8132-CE49147CFC06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7BA44949-320F-4908-94D7-B7DF0EE5B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84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3B8F-A185-4F74-AC59-7DB4F3377B8A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AC65-3860-4B02-A66A-295D5FD9F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7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4A91-601F-4467-B63E-7C26AB9B0BD9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80FF-3B6E-44F6-B561-73411C56D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1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F9A2-CD66-474E-8D27-9B291DAE8EDB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CDB8-488A-4D96-B327-C7D2CF0A5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690D-E0F3-4969-9F77-365382A6A6C1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D093-58C9-4045-9D2D-591A6DDB9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6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CC17-3206-44D7-A31C-EBCA4A9299AD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FD52-577D-4B95-BE95-C3CB3B40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6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E036-D146-4647-9B60-E6F852A2A8D8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DE5D-716C-4659-AD88-B04276B45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4DA6-A6DC-4942-8297-6A4335DFDA1D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AD9F-D992-449E-8666-8FA6C3090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7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9031-2522-4892-884B-8580140A2408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F5AE-0F72-4540-8616-D593B82E5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E4DE-7F71-4BBE-969C-BF9B48BE8927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65F0-9CD7-4433-8A11-469A860BB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0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6B61-F3F1-45E6-8A7F-1BE53738CCCC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520E-9E46-4067-811F-AD950F48B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9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1439-1C1D-4768-909F-E8F2DF1E7BA3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7E87-BCBB-4CA3-B9D2-C3D8DBF3C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0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6E4D1E-7803-446C-9C5C-4BAECC6B1523}" type="datetime1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40178-1073-490C-98D2-3DD4BCF48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45" r:id="rId5"/>
    <p:sldLayoutId id="2147483738" r:id="rId6"/>
    <p:sldLayoutId id="2147483739" r:id="rId7"/>
    <p:sldLayoutId id="2147483746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spc="-1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32.bin"/><Relationship Id="rId30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51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49.bin"/><Relationship Id="rId30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20.e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5.bin"/><Relationship Id="rId3" Type="http://schemas.openxmlformats.org/officeDocument/2006/relationships/oleObject" Target="../embeddings/oleObject74.bin"/><Relationship Id="rId21" Type="http://schemas.openxmlformats.org/officeDocument/2006/relationships/image" Target="../media/image72.wmf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84.bin"/><Relationship Id="rId5" Type="http://schemas.openxmlformats.org/officeDocument/2006/relationships/oleObject" Target="../embeddings/oleObject75.bin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71.wmf"/><Relationship Id="rId4" Type="http://schemas.openxmlformats.org/officeDocument/2006/relationships/image" Target="../media/image64.wmf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9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89.wmf"/><Relationship Id="rId3" Type="http://schemas.openxmlformats.org/officeDocument/2006/relationships/oleObject" Target="../embeddings/oleObject94.bin"/><Relationship Id="rId7" Type="http://schemas.openxmlformats.org/officeDocument/2006/relationships/image" Target="../media/image92.png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6.wmf"/><Relationship Id="rId11" Type="http://schemas.openxmlformats.org/officeDocument/2006/relationships/image" Target="../media/image88.wmf"/><Relationship Id="rId5" Type="http://schemas.openxmlformats.org/officeDocument/2006/relationships/oleObject" Target="../embeddings/oleObject95.bin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97.bin"/><Relationship Id="rId4" Type="http://schemas.openxmlformats.org/officeDocument/2006/relationships/image" Target="../media/image85.wmf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96.wmf"/><Relationship Id="rId3" Type="http://schemas.openxmlformats.org/officeDocument/2006/relationships/image" Target="../media/image97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95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03.wmf"/><Relationship Id="rId22" Type="http://schemas.openxmlformats.org/officeDocument/2006/relationships/image" Target="../media/image10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09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19.bin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e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46213" y="374650"/>
            <a:ext cx="7680325" cy="2693988"/>
          </a:xfrm>
          <a:solidFill>
            <a:schemeClr val="bg1"/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Effect </a:t>
            </a:r>
            <a:r>
              <a:rPr kumimoji="0"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of graphene monolayer </a:t>
            </a: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</a:br>
            <a:r>
              <a:rPr kumimoji="0"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on </a:t>
            </a:r>
            <a:r>
              <a:rPr kumimoji="0"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the transition radiation yield </a:t>
            </a:r>
            <a: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/>
            </a:r>
            <a:br>
              <a:rPr kumimoji="0"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</a:br>
            <a:r>
              <a:rPr kumimoji="0"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of </a:t>
            </a:r>
            <a:r>
              <a:rPr kumimoji="0"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the radiators based on polyethylene foils</a:t>
            </a:r>
            <a:endParaRPr kumimoji="0"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068638"/>
            <a:ext cx="9144000" cy="17287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A.S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Romaniouk</a:t>
            </a:r>
            <a:r>
              <a:rPr kumimoji="0"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u="sng" dirty="0" smtClean="0">
                <a:latin typeface="Times New Roman" pitchFamily="18" charset="0"/>
                <a:cs typeface="Times New Roman" pitchFamily="18" charset="0"/>
              </a:rPr>
              <a:t>A.A. Tishchenko</a:t>
            </a:r>
            <a:r>
              <a:rPr kumimoji="0" lang="en-US" sz="2000" u="sng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Boldyrev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T. Brooks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E.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Celebi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S.A. Cetin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M. Cherry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Derendarz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K.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Desh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K.</a:t>
            </a:r>
            <a:r>
              <a:rPr kumimoji="0"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Fillipov</a:t>
            </a:r>
            <a:r>
              <a:rPr kumimoji="0"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P. Fusco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9,10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Gurbuz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Joos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J. Kaminski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Konovalov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F.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Loparko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9,10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A.Maevsky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N.Maziotta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9,10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Rembser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E.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Selebi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D.Yu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. Sergeeva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Setin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S. Smirnov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P.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Spinelli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9,10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M.N. Strikhanov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Teterin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V.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Tikhomirov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1,11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K.</a:t>
            </a:r>
            <a:r>
              <a:rPr kumimoji="0"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dirty="0" err="1" smtClean="0">
                <a:latin typeface="Times New Roman" pitchFamily="18" charset="0"/>
                <a:cs typeface="Times New Roman" pitchFamily="18" charset="0"/>
              </a:rPr>
              <a:t>Vorobev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dirty="0" smtClean="0">
                <a:latin typeface="Times New Roman" pitchFamily="18" charset="0"/>
                <a:cs typeface="Times New Roman" pitchFamily="18" charset="0"/>
              </a:rPr>
              <a:t>, K. Zhukov</a:t>
            </a:r>
            <a:r>
              <a:rPr kumimoji="0" lang="ru-RU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endParaRPr kumimoji="0"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735263" y="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grpSp>
        <p:nvGrpSpPr>
          <p:cNvPr id="6149" name="Группа 8"/>
          <p:cNvGrpSpPr>
            <a:grpSpLocks noChangeAspect="1"/>
          </p:cNvGrpSpPr>
          <p:nvPr/>
        </p:nvGrpSpPr>
        <p:grpSpPr bwMode="auto">
          <a:xfrm>
            <a:off x="193675" y="430213"/>
            <a:ext cx="1431925" cy="1439862"/>
            <a:chOff x="490081" y="956989"/>
            <a:chExt cx="4174495" cy="4199387"/>
          </a:xfrm>
        </p:grpSpPr>
        <p:sp>
          <p:nvSpPr>
            <p:cNvPr id="10" name="Овал 9"/>
            <p:cNvSpPr/>
            <p:nvPr/>
          </p:nvSpPr>
          <p:spPr>
            <a:xfrm>
              <a:off x="490081" y="956989"/>
              <a:ext cx="4174495" cy="41993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" name="Picture 10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41" y="1149197"/>
              <a:ext cx="3839376" cy="381497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115616" y="5085184"/>
            <a:ext cx="6604276" cy="120032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algn="ctr">
              <a:defRPr/>
            </a:pPr>
            <a:endParaRPr kumimoji="0"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kumimoji="0"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kumimoji="0"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kumimoji="0"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kumimoji="0"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kumimoji="0"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4013" y="5067300"/>
          <a:ext cx="6096000" cy="17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73238">
                <a:tc>
                  <a:txBody>
                    <a:bodyPr/>
                    <a:lstStyle/>
                    <a:p>
                      <a:pPr marL="0" indent="0" algn="ctr" eaLnBrk="1" hangingPunct="1">
                        <a:buNone/>
                      </a:pPr>
                      <a:r>
                        <a:rPr kumimoji="0" lang="en-US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MEPhI</a:t>
                      </a:r>
                      <a:endParaRPr kumimoji="0" lang="ru-RU" sz="1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MSU</a:t>
                      </a: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CERN</a:t>
                      </a: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Bogazici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University</a:t>
                      </a: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Istanbul </a:t>
                      </a:r>
                      <a:r>
                        <a:rPr kumimoji="0" lang="en-US" sz="18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Bilgi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University</a:t>
                      </a:r>
                    </a:p>
                    <a:p>
                      <a:endParaRPr lang="ru-RU" sz="1800" b="0" i="1" dirty="0"/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Louisiana State University</a:t>
                      </a: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Polish Academy of Sciences</a:t>
                      </a: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Bonn University</a:t>
                      </a: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Bari University</a:t>
                      </a:r>
                    </a:p>
                    <a:p>
                      <a:pPr marL="0" indent="0" algn="ctr" eaLnBrk="1" hangingPunct="1">
                        <a:buNone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INFN, </a:t>
                      </a:r>
                      <a:r>
                        <a:rPr kumimoji="0" lang="en-US" sz="18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Sezione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Bari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Lebedev</a:t>
                      </a:r>
                      <a:r>
                        <a:rPr kumimoji="0" lang="en-US" sz="1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Phys. Institute</a:t>
                      </a: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10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 dirty="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 dirty="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21969" y="369888"/>
            <a:ext cx="8856663" cy="720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Radiation from a </a:t>
            </a:r>
            <a:r>
              <a:rPr kumimoji="0"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monolayer</a:t>
            </a:r>
            <a:endParaRPr kumimoji="0" lang="en-US" sz="2200" i="1" dirty="0" smtClean="0"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45214"/>
              </p:ext>
            </p:extLst>
          </p:nvPr>
        </p:nvGraphicFramePr>
        <p:xfrm>
          <a:off x="899592" y="2852936"/>
          <a:ext cx="76200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" name="Equation" r:id="rId3" imgW="4724280" imgH="863280" progId="Equation.DSMT4">
                  <p:embed/>
                </p:oleObj>
              </mc:Choice>
              <mc:Fallback>
                <p:oleObj name="Equation" r:id="rId3" imgW="4724280" imgH="8632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936"/>
                        <a:ext cx="7620000" cy="1400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666297"/>
              </p:ext>
            </p:extLst>
          </p:nvPr>
        </p:nvGraphicFramePr>
        <p:xfrm>
          <a:off x="1243013" y="1269152"/>
          <a:ext cx="74771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" name="Equation" r:id="rId5" imgW="5740200" imgH="812520" progId="Equation.DSMT4">
                  <p:embed/>
                </p:oleObj>
              </mc:Choice>
              <mc:Fallback>
                <p:oleObj name="Equation" r:id="rId5" imgW="5740200" imgH="81252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269152"/>
                        <a:ext cx="74771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5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11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 dirty="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 dirty="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21969" y="369888"/>
            <a:ext cx="8856663" cy="720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Radiation from a film</a:t>
            </a:r>
            <a:endParaRPr kumimoji="0" lang="en-US" sz="2200" i="1" dirty="0" smtClean="0">
              <a:cs typeface="Arial" pitchFamily="34" charset="0"/>
            </a:endParaRPr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72712" y="6189897"/>
            <a:ext cx="8819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A.P. Potylitsyn, M.I. </a:t>
            </a:r>
            <a:r>
              <a:rPr kumimoji="0" lang="en-US" sz="1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Ryazanov</a:t>
            </a: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M.N. Strikhanov, A.A. Tishchenko, Diffraction Radiation from Relativistic Particles, Springer, 2011</a:t>
            </a:r>
            <a:endParaRPr kumimoji="0" lang="en-US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39700" y="969963"/>
            <a:ext cx="2488084" cy="2208212"/>
            <a:chOff x="139700" y="969963"/>
            <a:chExt cx="2488084" cy="220821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39700" y="1503180"/>
              <a:ext cx="2488084" cy="1674995"/>
              <a:chOff x="139700" y="1503180"/>
              <a:chExt cx="2488084" cy="1674995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139700" y="1503180"/>
                <a:ext cx="1708709" cy="1674995"/>
                <a:chOff x="139700" y="1503180"/>
                <a:chExt cx="1708709" cy="1674995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51520" y="1503180"/>
                  <a:ext cx="1596889" cy="1674995"/>
                  <a:chOff x="251520" y="1503180"/>
                  <a:chExt cx="1596889" cy="1674995"/>
                </a:xfrm>
              </p:grpSpPr>
              <p:grpSp>
                <p:nvGrpSpPr>
                  <p:cNvPr id="7" name="Группа 6"/>
                  <p:cNvGrpSpPr/>
                  <p:nvPr/>
                </p:nvGrpSpPr>
                <p:grpSpPr>
                  <a:xfrm>
                    <a:off x="251520" y="1503180"/>
                    <a:ext cx="1596889" cy="1224136"/>
                    <a:chOff x="251520" y="1503180"/>
                    <a:chExt cx="1596889" cy="1224136"/>
                  </a:xfrm>
                </p:grpSpPr>
                <p:grpSp>
                  <p:nvGrpSpPr>
                    <p:cNvPr id="27" name="Группа 26"/>
                    <p:cNvGrpSpPr/>
                    <p:nvPr/>
                  </p:nvGrpSpPr>
                  <p:grpSpPr>
                    <a:xfrm>
                      <a:off x="251520" y="1503180"/>
                      <a:ext cx="1596889" cy="1224136"/>
                      <a:chOff x="283029" y="0"/>
                      <a:chExt cx="1137038" cy="914400"/>
                    </a:xfrm>
                  </p:grpSpPr>
                  <p:sp>
                    <p:nvSpPr>
                      <p:cNvPr id="30" name="Прямоугольник 29"/>
                      <p:cNvSpPr/>
                      <p:nvPr/>
                    </p:nvSpPr>
                    <p:spPr>
                      <a:xfrm>
                        <a:off x="483326" y="0"/>
                        <a:ext cx="570411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32" name="Прямая со стрелкой 31"/>
                      <p:cNvCxnSpPr/>
                      <p:nvPr/>
                    </p:nvCxnSpPr>
                    <p:spPr>
                      <a:xfrm>
                        <a:off x="283029" y="457200"/>
                        <a:ext cx="1137038" cy="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solid"/>
                        <a:headEnd type="oval"/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aphicFrame>
                  <p:nvGraphicFramePr>
                    <p:cNvPr id="6" name="Объект 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428443542"/>
                        </p:ext>
                      </p:extLst>
                    </p:nvPr>
                  </p:nvGraphicFramePr>
                  <p:xfrm>
                    <a:off x="1435460" y="1790948"/>
                    <a:ext cx="369093" cy="25033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3630" name="Equation" r:id="rId3" imgW="126720" imgH="139680" progId="Equation.DSMT4">
                            <p:embed/>
                          </p:oleObj>
                        </mc:Choice>
                        <mc:Fallback>
                          <p:oleObj name="Equation" r:id="rId3" imgW="126720" imgH="139680" progId="Equation.DSMT4">
                            <p:embed/>
                            <p:pic>
                              <p:nvPicPr>
                                <p:cNvPr id="0" name="Объект 1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35460" y="1790948"/>
                                  <a:ext cx="369093" cy="25033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34" name="Прямая со стрелкой 33"/>
                  <p:cNvCxnSpPr/>
                  <p:nvPr/>
                </p:nvCxnSpPr>
                <p:spPr>
                  <a:xfrm>
                    <a:off x="537436" y="2852936"/>
                    <a:ext cx="798445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35" name="Объект 3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69057881"/>
                      </p:ext>
                    </p:extLst>
                  </p:nvPr>
                </p:nvGraphicFramePr>
                <p:xfrm>
                  <a:off x="731838" y="2859088"/>
                  <a:ext cx="404812" cy="31908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31" name="Equation" r:id="rId5" imgW="139680" imgH="177480" progId="Equation.DSMT4">
                          <p:embed/>
                        </p:oleObj>
                      </mc:Choice>
                      <mc:Fallback>
                        <p:oleObj name="Equation" r:id="rId5" imgW="139680" imgH="177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1838" y="2859088"/>
                                <a:ext cx="404812" cy="31908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36" name="Объект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6821890"/>
                    </p:ext>
                  </p:extLst>
                </p:nvPr>
              </p:nvGraphicFramePr>
              <p:xfrm>
                <a:off x="139700" y="1790700"/>
                <a:ext cx="331788" cy="250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632" name="Equation" r:id="rId7" imgW="114120" imgH="139680" progId="Equation.DSMT4">
                        <p:embed/>
                      </p:oleObj>
                    </mc:Choice>
                    <mc:Fallback>
                      <p:oleObj name="Equation" r:id="rId7" imgW="1141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9700" y="1790700"/>
                              <a:ext cx="331788" cy="250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39" name="Прямая со стрелкой 38"/>
              <p:cNvCxnSpPr/>
              <p:nvPr/>
            </p:nvCxnSpPr>
            <p:spPr>
              <a:xfrm>
                <a:off x="323528" y="2115248"/>
                <a:ext cx="230425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Объект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1801966"/>
                  </p:ext>
                </p:extLst>
              </p:nvPr>
            </p:nvGraphicFramePr>
            <p:xfrm>
              <a:off x="2235200" y="1801813"/>
              <a:ext cx="392113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33" name="Equation" r:id="rId9" imgW="126720" imgH="126720" progId="Equation.DSMT4">
                      <p:embed/>
                    </p:oleObj>
                  </mc:Choice>
                  <mc:Fallback>
                    <p:oleObj name="Equation" r:id="rId9" imgW="126720" imgH="1267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200" y="1801813"/>
                            <a:ext cx="392113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1" name="Прямая со стрелкой 40"/>
            <p:cNvCxnSpPr/>
            <p:nvPr/>
          </p:nvCxnSpPr>
          <p:spPr>
            <a:xfrm flipV="1">
              <a:off x="537436" y="981906"/>
              <a:ext cx="0" cy="19430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Объект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7722"/>
                </p:ext>
              </p:extLst>
            </p:nvPr>
          </p:nvGraphicFramePr>
          <p:xfrm>
            <a:off x="603250" y="969963"/>
            <a:ext cx="431800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34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250" y="969963"/>
                          <a:ext cx="431800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718796"/>
              </p:ext>
            </p:extLst>
          </p:nvPr>
        </p:nvGraphicFramePr>
        <p:xfrm>
          <a:off x="3068638" y="1858963"/>
          <a:ext cx="53403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" name="Equation" r:id="rId13" imgW="3759120" imgH="571320" progId="Equation.DSMT4">
                  <p:embed/>
                </p:oleObj>
              </mc:Choice>
              <mc:Fallback>
                <p:oleObj name="Equation" r:id="rId13" imgW="3759120" imgH="571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1858963"/>
                        <a:ext cx="5340350" cy="8112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1008B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260483"/>
              </p:ext>
            </p:extLst>
          </p:nvPr>
        </p:nvGraphicFramePr>
        <p:xfrm>
          <a:off x="3419872" y="2727316"/>
          <a:ext cx="4795552" cy="61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6" name="Equation" r:id="rId15" imgW="3949560" imgH="507960" progId="Equation.DSMT4">
                  <p:embed/>
                </p:oleObj>
              </mc:Choice>
              <mc:Fallback>
                <p:oleObj name="Equation" r:id="rId15" imgW="394956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727316"/>
                        <a:ext cx="4795552" cy="617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40786"/>
              </p:ext>
            </p:extLst>
          </p:nvPr>
        </p:nvGraphicFramePr>
        <p:xfrm>
          <a:off x="709536" y="2293144"/>
          <a:ext cx="4476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7" name="Equation" r:id="rId17" imgW="368280" imgH="253800" progId="Equation.DSMT4">
                  <p:embed/>
                </p:oleObj>
              </mc:Choice>
              <mc:Fallback>
                <p:oleObj name="Equation" r:id="rId17" imgW="368280" imgH="253800" progId="Equation.DSMT4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36" y="2293144"/>
                        <a:ext cx="4476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40523"/>
              </p:ext>
            </p:extLst>
          </p:nvPr>
        </p:nvGraphicFramePr>
        <p:xfrm>
          <a:off x="4738687" y="1030645"/>
          <a:ext cx="1401250" cy="6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8" name="Equation" r:id="rId19" imgW="901440" imgH="431640" progId="Equation.DSMT4">
                  <p:embed/>
                </p:oleObj>
              </mc:Choice>
              <mc:Fallback>
                <p:oleObj name="Equation" r:id="rId19" imgW="901440" imgH="431640" progId="Equation.DSMT4">
                  <p:embed/>
                  <p:pic>
                    <p:nvPicPr>
                      <p:cNvPr id="0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7" y="1030645"/>
                        <a:ext cx="1401250" cy="6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936"/>
              </p:ext>
            </p:extLst>
          </p:nvPr>
        </p:nvGraphicFramePr>
        <p:xfrm>
          <a:off x="3237456" y="5661248"/>
          <a:ext cx="3384550" cy="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9" name="Equation" r:id="rId21" imgW="3593880" imgH="406080" progId="Equation.DSMT4">
                  <p:embed/>
                </p:oleObj>
              </mc:Choice>
              <mc:Fallback>
                <p:oleObj name="Equation" r:id="rId21" imgW="3593880" imgH="40608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456" y="5661248"/>
                        <a:ext cx="3384550" cy="38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69" name="Группа 7168"/>
          <p:cNvGrpSpPr/>
          <p:nvPr/>
        </p:nvGrpSpPr>
        <p:grpSpPr>
          <a:xfrm>
            <a:off x="5940152" y="3426358"/>
            <a:ext cx="2270316" cy="1956037"/>
            <a:chOff x="2339752" y="3538538"/>
            <a:chExt cx="2270316" cy="1956037"/>
          </a:xfrm>
        </p:grpSpPr>
        <p:grpSp>
          <p:nvGrpSpPr>
            <p:cNvPr id="7168" name="Группа 7167"/>
            <p:cNvGrpSpPr/>
            <p:nvPr/>
          </p:nvGrpSpPr>
          <p:grpSpPr>
            <a:xfrm>
              <a:off x="2411760" y="3538538"/>
              <a:ext cx="2198308" cy="1956037"/>
              <a:chOff x="2411760" y="3538538"/>
              <a:chExt cx="2198308" cy="1956037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2411760" y="3538538"/>
                <a:ext cx="2198308" cy="1956037"/>
                <a:chOff x="507356" y="3560017"/>
                <a:chExt cx="2198308" cy="1956037"/>
              </a:xfrm>
            </p:grpSpPr>
            <p:grpSp>
              <p:nvGrpSpPr>
                <p:cNvPr id="51" name="Группа 50"/>
                <p:cNvGrpSpPr/>
                <p:nvPr/>
              </p:nvGrpSpPr>
              <p:grpSpPr>
                <a:xfrm>
                  <a:off x="507356" y="3560017"/>
                  <a:ext cx="2198308" cy="1956037"/>
                  <a:chOff x="323528" y="968907"/>
                  <a:chExt cx="2198308" cy="1956037"/>
                </a:xfrm>
              </p:grpSpPr>
              <p:grpSp>
                <p:nvGrpSpPr>
                  <p:cNvPr id="52" name="Группа 51"/>
                  <p:cNvGrpSpPr/>
                  <p:nvPr/>
                </p:nvGrpSpPr>
                <p:grpSpPr>
                  <a:xfrm>
                    <a:off x="323528" y="1503180"/>
                    <a:ext cx="2198308" cy="1224136"/>
                    <a:chOff x="323528" y="1503180"/>
                    <a:chExt cx="2198308" cy="1224136"/>
                  </a:xfrm>
                </p:grpSpPr>
                <p:sp>
                  <p:nvSpPr>
                    <p:cNvPr id="65" name="Прямоугольник 64"/>
                    <p:cNvSpPr/>
                    <p:nvPr/>
                  </p:nvSpPr>
                  <p:spPr>
                    <a:xfrm>
                      <a:off x="532823" y="1503180"/>
                      <a:ext cx="801102" cy="122413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aphicFrame>
                  <p:nvGraphicFramePr>
                    <p:cNvPr id="57" name="Объект 5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852188003"/>
                        </p:ext>
                      </p:extLst>
                    </p:nvPr>
                  </p:nvGraphicFramePr>
                  <p:xfrm>
                    <a:off x="2129723" y="1839125"/>
                    <a:ext cx="392113" cy="2286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3640" name="Equation" r:id="rId23" imgW="126720" imgH="126720" progId="Equation.DSMT4">
                            <p:embed/>
                          </p:oleObj>
                        </mc:Choice>
                        <mc:Fallback>
                          <p:oleObj name="Equation" r:id="rId23" imgW="126720" imgH="12672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4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129723" y="1839125"/>
                                  <a:ext cx="392113" cy="2286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56" name="Прямая со стрелкой 55"/>
                    <p:cNvCxnSpPr/>
                    <p:nvPr/>
                  </p:nvCxnSpPr>
                  <p:spPr>
                    <a:xfrm>
                      <a:off x="323528" y="2115248"/>
                      <a:ext cx="200225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  <a:headEnd type="none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Прямая со стрелкой 52"/>
                  <p:cNvCxnSpPr/>
                  <p:nvPr/>
                </p:nvCxnSpPr>
                <p:spPr>
                  <a:xfrm flipV="1">
                    <a:off x="537436" y="981906"/>
                    <a:ext cx="0" cy="1943038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54" name="Объект 5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7316011"/>
                      </p:ext>
                    </p:extLst>
                  </p:nvPr>
                </p:nvGraphicFramePr>
                <p:xfrm>
                  <a:off x="602581" y="968907"/>
                  <a:ext cx="430212" cy="2984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41" name="Equation" r:id="rId25" imgW="139680" imgH="164880" progId="Equation.DSMT4">
                          <p:embed/>
                        </p:oleObj>
                      </mc:Choice>
                      <mc:Fallback>
                        <p:oleObj name="Equation" r:id="rId25" imgW="13968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02581" y="968907"/>
                                <a:ext cx="430212" cy="2984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7" name="Прямоугольник 46"/>
                <p:cNvSpPr/>
                <p:nvPr/>
              </p:nvSpPr>
              <p:spPr>
                <a:xfrm>
                  <a:off x="1443461" y="4094290"/>
                  <a:ext cx="120012" cy="122413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79" name="Объект 7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8965811"/>
                  </p:ext>
                </p:extLst>
              </p:nvPr>
            </p:nvGraphicFramePr>
            <p:xfrm>
              <a:off x="3612910" y="4397891"/>
              <a:ext cx="369093" cy="250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42" name="Equation" r:id="rId27" imgW="126720" imgH="139680" progId="Equation.DSMT4">
                      <p:embed/>
                    </p:oleObj>
                  </mc:Choice>
                  <mc:Fallback>
                    <p:oleObj name="Equation" r:id="rId27" imgW="12672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2910" y="4397891"/>
                            <a:ext cx="369093" cy="250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5" name="Прямая со стрелкой 84"/>
            <p:cNvCxnSpPr/>
            <p:nvPr/>
          </p:nvCxnSpPr>
          <p:spPr>
            <a:xfrm flipV="1">
              <a:off x="2339752" y="4678019"/>
              <a:ext cx="1673709" cy="686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2051720" y="3439357"/>
            <a:ext cx="2270316" cy="1956037"/>
            <a:chOff x="2339752" y="3538538"/>
            <a:chExt cx="2270316" cy="1956037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2411760" y="3538538"/>
              <a:ext cx="2198308" cy="1956037"/>
              <a:chOff x="2411760" y="3538538"/>
              <a:chExt cx="2198308" cy="1956037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2411760" y="3538538"/>
                <a:ext cx="2198308" cy="1956037"/>
                <a:chOff x="507356" y="3560017"/>
                <a:chExt cx="2198308" cy="1956037"/>
              </a:xfrm>
            </p:grpSpPr>
            <p:grpSp>
              <p:nvGrpSpPr>
                <p:cNvPr id="86" name="Группа 85"/>
                <p:cNvGrpSpPr/>
                <p:nvPr/>
              </p:nvGrpSpPr>
              <p:grpSpPr>
                <a:xfrm>
                  <a:off x="507356" y="3560017"/>
                  <a:ext cx="2198308" cy="1956037"/>
                  <a:chOff x="323528" y="968907"/>
                  <a:chExt cx="2198308" cy="1956037"/>
                </a:xfrm>
              </p:grpSpPr>
              <p:grpSp>
                <p:nvGrpSpPr>
                  <p:cNvPr id="88" name="Группа 87"/>
                  <p:cNvGrpSpPr/>
                  <p:nvPr/>
                </p:nvGrpSpPr>
                <p:grpSpPr>
                  <a:xfrm>
                    <a:off x="323528" y="1503180"/>
                    <a:ext cx="2198308" cy="1224136"/>
                    <a:chOff x="323528" y="1503180"/>
                    <a:chExt cx="2198308" cy="1224136"/>
                  </a:xfrm>
                </p:grpSpPr>
                <p:sp>
                  <p:nvSpPr>
                    <p:cNvPr id="91" name="Прямоугольник 90"/>
                    <p:cNvSpPr/>
                    <p:nvPr/>
                  </p:nvSpPr>
                  <p:spPr>
                    <a:xfrm>
                      <a:off x="532823" y="1503180"/>
                      <a:ext cx="801102" cy="122413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aphicFrame>
                  <p:nvGraphicFramePr>
                    <p:cNvPr id="92" name="Объект 9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986302242"/>
                        </p:ext>
                      </p:extLst>
                    </p:nvPr>
                  </p:nvGraphicFramePr>
                  <p:xfrm>
                    <a:off x="2129723" y="1839125"/>
                    <a:ext cx="392113" cy="2286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3643" name="Equation" r:id="rId28" imgW="126720" imgH="126720" progId="Equation.DSMT4">
                            <p:embed/>
                          </p:oleObj>
                        </mc:Choice>
                        <mc:Fallback>
                          <p:oleObj name="Equation" r:id="rId28" imgW="126720" imgH="12672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4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129723" y="1839125"/>
                                  <a:ext cx="392113" cy="2286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93" name="Прямая со стрелкой 92"/>
                    <p:cNvCxnSpPr/>
                    <p:nvPr/>
                  </p:nvCxnSpPr>
                  <p:spPr>
                    <a:xfrm>
                      <a:off x="323528" y="2115248"/>
                      <a:ext cx="2002252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  <a:headEnd type="none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9" name="Прямая со стрелкой 88"/>
                  <p:cNvCxnSpPr/>
                  <p:nvPr/>
                </p:nvCxnSpPr>
                <p:spPr>
                  <a:xfrm flipV="1">
                    <a:off x="537436" y="981906"/>
                    <a:ext cx="0" cy="1943038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90" name="Объект 8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2094481"/>
                      </p:ext>
                    </p:extLst>
                  </p:nvPr>
                </p:nvGraphicFramePr>
                <p:xfrm>
                  <a:off x="602581" y="968907"/>
                  <a:ext cx="430212" cy="2984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44" name="Equation" r:id="rId29" imgW="139680" imgH="164880" progId="Equation.DSMT4">
                          <p:embed/>
                        </p:oleObj>
                      </mc:Choice>
                      <mc:Fallback>
                        <p:oleObj name="Equation" r:id="rId29" imgW="13968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02581" y="968907"/>
                                <a:ext cx="430212" cy="2984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87" name="Прямоугольник 86"/>
                <p:cNvSpPr/>
                <p:nvPr/>
              </p:nvSpPr>
              <p:spPr>
                <a:xfrm>
                  <a:off x="724000" y="4094290"/>
                  <a:ext cx="120012" cy="122413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84" name="Объект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5943884"/>
                  </p:ext>
                </p:extLst>
              </p:nvPr>
            </p:nvGraphicFramePr>
            <p:xfrm>
              <a:off x="3612910" y="4397891"/>
              <a:ext cx="369093" cy="250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45" name="Equation" r:id="rId30" imgW="126720" imgH="139680" progId="Equation.DSMT4">
                      <p:embed/>
                    </p:oleObj>
                  </mc:Choice>
                  <mc:Fallback>
                    <p:oleObj name="Equation" r:id="rId30" imgW="12672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2910" y="4397891"/>
                            <a:ext cx="369093" cy="250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2" name="Прямая со стрелкой 81"/>
            <p:cNvCxnSpPr/>
            <p:nvPr/>
          </p:nvCxnSpPr>
          <p:spPr>
            <a:xfrm flipV="1">
              <a:off x="2339752" y="4678019"/>
              <a:ext cx="1673709" cy="686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9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12</a:t>
            </a:r>
            <a:endParaRPr kumimoji="0" lang="ru-RU" sz="18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02274"/>
              </p:ext>
            </p:extLst>
          </p:nvPr>
        </p:nvGraphicFramePr>
        <p:xfrm>
          <a:off x="4174333" y="2996952"/>
          <a:ext cx="495443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2" name="Equation" r:id="rId3" imgW="7353000" imgH="1028520" progId="Equation.DSMT4">
                  <p:embed/>
                </p:oleObj>
              </mc:Choice>
              <mc:Fallback>
                <p:oleObj name="Equation" r:id="rId3" imgW="735300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333" y="2996952"/>
                        <a:ext cx="4954437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87899"/>
              </p:ext>
            </p:extLst>
          </p:nvPr>
        </p:nvGraphicFramePr>
        <p:xfrm>
          <a:off x="2257721" y="3645024"/>
          <a:ext cx="1206301" cy="72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3" name="Equation" r:id="rId5" imgW="1473120" imgH="888840" progId="Equation.DSMT4">
                  <p:embed/>
                </p:oleObj>
              </mc:Choice>
              <mc:Fallback>
                <p:oleObj name="Equation" r:id="rId5" imgW="14731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7721" y="3645024"/>
                        <a:ext cx="1206301" cy="72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5830" y="493294"/>
            <a:ext cx="184319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i="1" u="sng" dirty="0" smtClean="0">
                <a:solidFill>
                  <a:srgbClr val="C00000"/>
                </a:solidFill>
              </a:rPr>
              <a:t>Vacuum-Matter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32240" y="530881"/>
            <a:ext cx="184319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i="1" u="sng" dirty="0" smtClean="0">
                <a:solidFill>
                  <a:srgbClr val="C00000"/>
                </a:solidFill>
              </a:rPr>
              <a:t>Matter-Vacuum</a:t>
            </a:r>
            <a:endParaRPr lang="en-US" b="1" i="1" dirty="0">
              <a:solidFill>
                <a:srgbClr val="C00000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6651552" y="973401"/>
            <a:ext cx="1451365" cy="1891900"/>
            <a:chOff x="4024915" y="4768244"/>
            <a:chExt cx="1451365" cy="1891900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4024915" y="4768244"/>
              <a:ext cx="1234329" cy="1891900"/>
              <a:chOff x="5037131" y="4199663"/>
              <a:chExt cx="1320626" cy="2232248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5037131" y="4199663"/>
                <a:ext cx="801102" cy="22322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5731049" y="4199663"/>
                <a:ext cx="120012" cy="22322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149649" y="4907782"/>
                <a:ext cx="1208108" cy="874330"/>
                <a:chOff x="1981297" y="3056999"/>
                <a:chExt cx="1208108" cy="874330"/>
              </a:xfrm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1981297" y="3505211"/>
                  <a:ext cx="1208107" cy="270116"/>
                  <a:chOff x="645341" y="2126293"/>
                  <a:chExt cx="1208107" cy="270116"/>
                </a:xfrm>
              </p:grpSpPr>
              <p:cxnSp>
                <p:nvCxnSpPr>
                  <p:cNvPr id="64" name="Прямая со стрелкой 63"/>
                  <p:cNvCxnSpPr/>
                  <p:nvPr/>
                </p:nvCxnSpPr>
                <p:spPr>
                  <a:xfrm>
                    <a:off x="789357" y="2126293"/>
                    <a:ext cx="1064091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  <a:headEnd type="oval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65" name="Объект 6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38347539"/>
                      </p:ext>
                    </p:extLst>
                  </p:nvPr>
                </p:nvGraphicFramePr>
                <p:xfrm>
                  <a:off x="645341" y="2145584"/>
                  <a:ext cx="331788" cy="2508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2264" name="Equation" r:id="rId7" imgW="114120" imgH="139680" progId="Equation.DSMT4">
                          <p:embed/>
                        </p:oleObj>
                      </mc:Choice>
                      <mc:Fallback>
                        <p:oleObj name="Equation" r:id="rId7" imgW="11412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5341" y="2145584"/>
                                <a:ext cx="331788" cy="25082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62" name="Объект 6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21174118"/>
                    </p:ext>
                  </p:extLst>
                </p:nvPr>
              </p:nvGraphicFramePr>
              <p:xfrm>
                <a:off x="2820312" y="3126395"/>
                <a:ext cx="369093" cy="2503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265" name="Equation" r:id="rId9" imgW="126720" imgH="139680" progId="Equation.DSMT4">
                        <p:embed/>
                      </p:oleObj>
                    </mc:Choice>
                    <mc:Fallback>
                      <p:oleObj name="Equation" r:id="rId9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20312" y="3126395"/>
                              <a:ext cx="369093" cy="2503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3" name="Овал 62"/>
                <p:cNvSpPr/>
                <p:nvPr/>
              </p:nvSpPr>
              <p:spPr>
                <a:xfrm>
                  <a:off x="2004622" y="3056999"/>
                  <a:ext cx="288033" cy="87433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9400008"/>
                </p:ext>
              </p:extLst>
            </p:nvPr>
          </p:nvGraphicFramePr>
          <p:xfrm>
            <a:off x="4130080" y="4797481"/>
            <a:ext cx="13462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6" name="Equation" r:id="rId11" imgW="1002960" imgH="241200" progId="Equation.DSMT4">
                    <p:embed/>
                  </p:oleObj>
                </mc:Choice>
                <mc:Fallback>
                  <p:oleObj name="Equation" r:id="rId11" imgW="10029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080" y="4797481"/>
                          <a:ext cx="1346200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22"/>
          <p:cNvGrpSpPr/>
          <p:nvPr/>
        </p:nvGrpSpPr>
        <p:grpSpPr>
          <a:xfrm>
            <a:off x="1114101" y="973401"/>
            <a:ext cx="5933628" cy="1891900"/>
            <a:chOff x="3369352" y="4768243"/>
            <a:chExt cx="5933628" cy="18919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369352" y="4768243"/>
              <a:ext cx="1889891" cy="1891900"/>
              <a:chOff x="3369352" y="4768243"/>
              <a:chExt cx="1889891" cy="1891900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3627388" y="4768243"/>
                <a:ext cx="1631855" cy="1891900"/>
                <a:chOff x="4611812" y="4199663"/>
                <a:chExt cx="1745945" cy="2232248"/>
              </a:xfrm>
            </p:grpSpPr>
            <p:sp>
              <p:nvSpPr>
                <p:cNvPr id="41" name="Прямоугольник 40"/>
                <p:cNvSpPr/>
                <p:nvPr/>
              </p:nvSpPr>
              <p:spPr>
                <a:xfrm>
                  <a:off x="5037131" y="4199663"/>
                  <a:ext cx="801102" cy="223224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5041744" y="4199663"/>
                  <a:ext cx="120012" cy="223224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3" name="Группа 42"/>
                <p:cNvGrpSpPr/>
                <p:nvPr/>
              </p:nvGrpSpPr>
              <p:grpSpPr>
                <a:xfrm>
                  <a:off x="4611812" y="4783463"/>
                  <a:ext cx="1745945" cy="1122967"/>
                  <a:chOff x="1443460" y="2932680"/>
                  <a:chExt cx="1745945" cy="1122967"/>
                </a:xfrm>
              </p:grpSpPr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1443460" y="3088198"/>
                    <a:ext cx="1745944" cy="415805"/>
                    <a:chOff x="107504" y="1709280"/>
                    <a:chExt cx="1745944" cy="415805"/>
                  </a:xfrm>
                </p:grpSpPr>
                <p:cxnSp>
                  <p:nvCxnSpPr>
                    <p:cNvPr id="47" name="Прямая со стрелкой 46"/>
                    <p:cNvCxnSpPr/>
                    <p:nvPr/>
                  </p:nvCxnSpPr>
                  <p:spPr>
                    <a:xfrm>
                      <a:off x="256559" y="2125085"/>
                      <a:ext cx="1596889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  <a:headEnd type="oval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48" name="Объект 4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220734396"/>
                        </p:ext>
                      </p:extLst>
                    </p:nvPr>
                  </p:nvGraphicFramePr>
                  <p:xfrm>
                    <a:off x="107504" y="1709280"/>
                    <a:ext cx="331788" cy="25082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2267" name="Equation" r:id="rId13" imgW="114120" imgH="139680" progId="Equation.DSMT4">
                            <p:embed/>
                          </p:oleObj>
                        </mc:Choice>
                        <mc:Fallback>
                          <p:oleObj name="Equation" r:id="rId13" imgW="114120" imgH="13968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07504" y="1709280"/>
                                  <a:ext cx="331788" cy="25082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aphicFrame>
                <p:nvGraphicFramePr>
                  <p:cNvPr id="45" name="Объект 4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75500283"/>
                      </p:ext>
                    </p:extLst>
                  </p:nvPr>
                </p:nvGraphicFramePr>
                <p:xfrm>
                  <a:off x="2820312" y="3126395"/>
                  <a:ext cx="369093" cy="2503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2268" name="Equation" r:id="rId14" imgW="126720" imgH="139680" progId="Equation.DSMT4">
                          <p:embed/>
                        </p:oleObj>
                      </mc:Choice>
                      <mc:Fallback>
                        <p:oleObj name="Equation" r:id="rId14" imgW="12672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20312" y="3126395"/>
                                <a:ext cx="369093" cy="25033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6" name="Овал 45"/>
                  <p:cNvSpPr/>
                  <p:nvPr/>
                </p:nvSpPr>
                <p:spPr>
                  <a:xfrm>
                    <a:off x="1443460" y="2932680"/>
                    <a:ext cx="288032" cy="112296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aphicFrame>
            <p:nvGraphicFramePr>
              <p:cNvPr id="40" name="Объект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9047917"/>
                  </p:ext>
                </p:extLst>
              </p:nvPr>
            </p:nvGraphicFramePr>
            <p:xfrm>
              <a:off x="3369352" y="4943657"/>
              <a:ext cx="375617" cy="345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69" name="Equation" r:id="rId15" imgW="279360" imgH="241200" progId="Equation.DSMT4">
                      <p:embed/>
                    </p:oleObj>
                  </mc:Choice>
                  <mc:Fallback>
                    <p:oleObj name="Equation" r:id="rId15" imgW="2793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9352" y="4943657"/>
                            <a:ext cx="375617" cy="345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5" name="Прямая со стрелкой 24"/>
            <p:cNvCxnSpPr/>
            <p:nvPr/>
          </p:nvCxnSpPr>
          <p:spPr>
            <a:xfrm>
              <a:off x="3766703" y="5263032"/>
              <a:ext cx="553627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3761993" y="6214782"/>
              <a:ext cx="55191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867251"/>
              </p:ext>
            </p:extLst>
          </p:nvPr>
        </p:nvGraphicFramePr>
        <p:xfrm>
          <a:off x="242951" y="2865301"/>
          <a:ext cx="32863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0" name="Equation" r:id="rId17" imgW="4876560" imgH="1028520" progId="Equation.DSMT4">
                  <p:embed/>
                </p:oleObj>
              </mc:Choice>
              <mc:Fallback>
                <p:oleObj name="Equation" r:id="rId17" imgW="487656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51" y="2865301"/>
                        <a:ext cx="328638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Объект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85491"/>
              </p:ext>
            </p:extLst>
          </p:nvPr>
        </p:nvGraphicFramePr>
        <p:xfrm>
          <a:off x="631513" y="3789040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1" name="Equation" r:id="rId19" imgW="1244520" imgH="355320" progId="Equation.DSMT4">
                  <p:embed/>
                </p:oleObj>
              </mc:Choice>
              <mc:Fallback>
                <p:oleObj name="Equation" r:id="rId19" imgW="12445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1513" y="3789040"/>
                        <a:ext cx="1244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Объект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104084"/>
              </p:ext>
            </p:extLst>
          </p:nvPr>
        </p:nvGraphicFramePr>
        <p:xfrm>
          <a:off x="5206936" y="3861048"/>
          <a:ext cx="152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2" name="Equation" r:id="rId21" imgW="1523880" imgH="355320" progId="Equation.DSMT4">
                  <p:embed/>
                </p:oleObj>
              </mc:Choice>
              <mc:Fallback>
                <p:oleObj name="Equation" r:id="rId21" imgW="1523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936" y="3861048"/>
                        <a:ext cx="152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Объект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39263"/>
              </p:ext>
            </p:extLst>
          </p:nvPr>
        </p:nvGraphicFramePr>
        <p:xfrm>
          <a:off x="7229391" y="3645024"/>
          <a:ext cx="131297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3" name="Equation" r:id="rId23" imgW="1523880" imgH="1002960" progId="Equation.DSMT4">
                  <p:embed/>
                </p:oleObj>
              </mc:Choice>
              <mc:Fallback>
                <p:oleObj name="Equation" r:id="rId23" imgW="152388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391" y="3645024"/>
                        <a:ext cx="1312977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520508"/>
              </p:ext>
            </p:extLst>
          </p:nvPr>
        </p:nvGraphicFramePr>
        <p:xfrm>
          <a:off x="4572000" y="4437112"/>
          <a:ext cx="461084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4" name="Equation" r:id="rId25" imgW="3733560" imgH="761760" progId="Equation.DSMT4">
                  <p:embed/>
                </p:oleObj>
              </mc:Choice>
              <mc:Fallback>
                <p:oleObj name="Equation" r:id="rId25" imgW="3733560" imgH="761760" progId="Equation.DSMT4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37112"/>
                        <a:ext cx="4610849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710687"/>
              </p:ext>
            </p:extLst>
          </p:nvPr>
        </p:nvGraphicFramePr>
        <p:xfrm>
          <a:off x="60074" y="4509120"/>
          <a:ext cx="439529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5" name="Equation" r:id="rId27" imgW="3733560" imgH="736560" progId="Equation.DSMT4">
                  <p:embed/>
                </p:oleObj>
              </mc:Choice>
              <mc:Fallback>
                <p:oleObj name="Equation" r:id="rId27" imgW="3733560" imgH="736560" progId="Equation.DSMT4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4" y="4509120"/>
                        <a:ext cx="439529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09941"/>
              </p:ext>
            </p:extLst>
          </p:nvPr>
        </p:nvGraphicFramePr>
        <p:xfrm>
          <a:off x="3491880" y="5517232"/>
          <a:ext cx="2950457" cy="102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6" name="Equation" r:id="rId29" imgW="1854000" imgH="647640" progId="Equation.DSMT4">
                  <p:embed/>
                </p:oleObj>
              </mc:Choice>
              <mc:Fallback>
                <p:oleObj name="Equation" r:id="rId29" imgW="1854000" imgH="64764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517232"/>
                        <a:ext cx="2950457" cy="1027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3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7950" y="522288"/>
            <a:ext cx="8856663" cy="720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Conclusion</a:t>
            </a: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13</a:t>
            </a:r>
            <a:endParaRPr kumimoji="0" lang="ru-RU" sz="18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152511" y="943149"/>
            <a:ext cx="41314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i="1" u="sng" dirty="0" smtClean="0">
                <a:solidFill>
                  <a:srgbClr val="C00000"/>
                </a:solidFill>
                <a:latin typeface="+mj-lt"/>
              </a:rPr>
              <a:t>Experiment</a:t>
            </a:r>
            <a:endParaRPr lang="en-US" b="1" i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</a:rPr>
              <a:t>Gr_PE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PEGr_rev</a:t>
            </a:r>
            <a:r>
              <a:rPr lang="en-US" dirty="0" smtClean="0">
                <a:latin typeface="+mj-lt"/>
              </a:rPr>
              <a:t>) &gt; </a:t>
            </a:r>
            <a:r>
              <a:rPr lang="en-US" dirty="0" err="1" smtClean="0">
                <a:latin typeface="+mj-lt"/>
              </a:rPr>
              <a:t>PE_Gr</a:t>
            </a:r>
            <a:endParaRPr lang="en-US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 smtClean="0"/>
              <a:t>PE_Gr</a:t>
            </a:r>
            <a:r>
              <a:rPr lang="en-US" dirty="0" smtClean="0"/>
              <a:t> = PE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Spectrum extension – NO</a:t>
            </a:r>
          </a:p>
          <a:p>
            <a:pPr>
              <a:lnSpc>
                <a:spcPct val="150000"/>
              </a:lnSpc>
              <a:defRPr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The effect of graphene 1-2%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26657" y="882650"/>
            <a:ext cx="39789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i="1" u="sng" dirty="0" smtClean="0">
                <a:solidFill>
                  <a:srgbClr val="C00000"/>
                </a:solidFill>
                <a:latin typeface="+mj-lt"/>
              </a:rPr>
              <a:t>Theory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 smtClean="0"/>
              <a:t>Gr_PE</a:t>
            </a:r>
            <a:r>
              <a:rPr lang="en-US" dirty="0" smtClean="0"/>
              <a:t>(</a:t>
            </a:r>
            <a:r>
              <a:rPr lang="en-US" dirty="0" err="1" smtClean="0"/>
              <a:t>PEGr_rev</a:t>
            </a:r>
            <a:r>
              <a:rPr lang="en-US" dirty="0"/>
              <a:t>) &gt; </a:t>
            </a:r>
            <a:r>
              <a:rPr lang="en-US" dirty="0" err="1" smtClean="0"/>
              <a:t>PE_Gr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lnSpc>
                <a:spcPct val="150000"/>
              </a:lnSpc>
              <a:defRPr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 smtClean="0"/>
              <a:t>PE_Gr</a:t>
            </a:r>
            <a:r>
              <a:rPr lang="en-US" dirty="0" smtClean="0"/>
              <a:t> = </a:t>
            </a:r>
            <a:r>
              <a:rPr lang="en-US" dirty="0" err="1" smtClean="0"/>
              <a:t>PE+Gr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/>
              <a:t>Spectrum </a:t>
            </a:r>
            <a:r>
              <a:rPr lang="en-US" dirty="0" smtClean="0"/>
              <a:t>extension </a:t>
            </a:r>
            <a:r>
              <a:rPr lang="en-US" dirty="0"/>
              <a:t>– </a:t>
            </a:r>
            <a:r>
              <a:rPr lang="en-US" dirty="0" smtClean="0"/>
              <a:t>NO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/>
              <a:t>The effect of </a:t>
            </a:r>
            <a:r>
              <a:rPr lang="en-US" dirty="0" smtClean="0"/>
              <a:t>graphene</a:t>
            </a:r>
            <a:endParaRPr lang="en-US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4572000" y="1798155"/>
            <a:ext cx="4110397" cy="1891900"/>
            <a:chOff x="3369352" y="4768243"/>
            <a:chExt cx="4110397" cy="18919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369352" y="4768243"/>
              <a:ext cx="4110397" cy="1891900"/>
              <a:chOff x="3369352" y="4768243"/>
              <a:chExt cx="4110397" cy="189190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3369352" y="4768243"/>
                <a:ext cx="1889891" cy="1891900"/>
                <a:chOff x="3369352" y="4768243"/>
                <a:chExt cx="1889891" cy="1891900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3627388" y="4768243"/>
                  <a:ext cx="1631855" cy="1891900"/>
                  <a:chOff x="4611812" y="4199663"/>
                  <a:chExt cx="1745945" cy="2232248"/>
                </a:xfrm>
              </p:grpSpPr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5037131" y="4199663"/>
                    <a:ext cx="801102" cy="2232248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041744" y="4199663"/>
                    <a:ext cx="120012" cy="2232248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25" name="Группа 24"/>
                  <p:cNvGrpSpPr/>
                  <p:nvPr/>
                </p:nvGrpSpPr>
                <p:grpSpPr>
                  <a:xfrm>
                    <a:off x="4611812" y="4783463"/>
                    <a:ext cx="1745945" cy="1122967"/>
                    <a:chOff x="1443460" y="2932680"/>
                    <a:chExt cx="1745945" cy="1122967"/>
                  </a:xfrm>
                </p:grpSpPr>
                <p:grpSp>
                  <p:nvGrpSpPr>
                    <p:cNvPr id="31" name="Группа 30"/>
                    <p:cNvGrpSpPr/>
                    <p:nvPr/>
                  </p:nvGrpSpPr>
                  <p:grpSpPr>
                    <a:xfrm>
                      <a:off x="1443460" y="3088198"/>
                      <a:ext cx="1745944" cy="415805"/>
                      <a:chOff x="107504" y="1709280"/>
                      <a:chExt cx="1745944" cy="415805"/>
                    </a:xfrm>
                  </p:grpSpPr>
                  <p:cxnSp>
                    <p:nvCxnSpPr>
                      <p:cNvPr id="36" name="Прямая со стрелкой 35"/>
                      <p:cNvCxnSpPr/>
                      <p:nvPr/>
                    </p:nvCxnSpPr>
                    <p:spPr>
                      <a:xfrm>
                        <a:off x="256559" y="2125085"/>
                        <a:ext cx="1596889" cy="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solid"/>
                        <a:headEnd type="oval"/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34" name="Объект 3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552409541"/>
                          </p:ext>
                        </p:extLst>
                      </p:nvPr>
                    </p:nvGraphicFramePr>
                    <p:xfrm>
                      <a:off x="107504" y="1709280"/>
                      <a:ext cx="331788" cy="25082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43158" name="Equation" r:id="rId3" imgW="114120" imgH="139680" progId="Equation.DSMT4">
                              <p:embed/>
                            </p:oleObj>
                          </mc:Choice>
                          <mc:Fallback>
                            <p:oleObj name="Equation" r:id="rId3" imgW="114120" imgH="1396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07504" y="1709280"/>
                                    <a:ext cx="331788" cy="25082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aphicFrame>
                  <p:nvGraphicFramePr>
                    <p:cNvPr id="27" name="Объект 2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661479049"/>
                        </p:ext>
                      </p:extLst>
                    </p:nvPr>
                  </p:nvGraphicFramePr>
                  <p:xfrm>
                    <a:off x="2820312" y="3126395"/>
                    <a:ext cx="369093" cy="25033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3159" name="Equation" r:id="rId5" imgW="126720" imgH="139680" progId="Equation.DSMT4">
                            <p:embed/>
                          </p:oleObj>
                        </mc:Choice>
                        <mc:Fallback>
                          <p:oleObj name="Equation" r:id="rId5" imgW="126720" imgH="13968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20312" y="3126395"/>
                                  <a:ext cx="369093" cy="250331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28" name="Овал 27"/>
                    <p:cNvSpPr/>
                    <p:nvPr/>
                  </p:nvSpPr>
                  <p:spPr>
                    <a:xfrm>
                      <a:off x="1443460" y="2932680"/>
                      <a:ext cx="288032" cy="112296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aphicFrame>
              <p:nvGraphicFramePr>
                <p:cNvPr id="39" name="Объект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0475692"/>
                    </p:ext>
                  </p:extLst>
                </p:nvPr>
              </p:nvGraphicFramePr>
              <p:xfrm>
                <a:off x="3369352" y="4943657"/>
                <a:ext cx="375617" cy="34514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160" name="Equation" r:id="rId7" imgW="279360" imgH="241200" progId="Equation.DSMT4">
                        <p:embed/>
                      </p:oleObj>
                    </mc:Choice>
                    <mc:Fallback>
                      <p:oleObj name="Equation" r:id="rId7" imgW="27936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9352" y="4943657"/>
                              <a:ext cx="375617" cy="34514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0" name="Группа 39"/>
              <p:cNvGrpSpPr/>
              <p:nvPr/>
            </p:nvGrpSpPr>
            <p:grpSpPr>
              <a:xfrm>
                <a:off x="6028384" y="4768243"/>
                <a:ext cx="1451365" cy="1891900"/>
                <a:chOff x="4024915" y="4768244"/>
                <a:chExt cx="1451365" cy="1891900"/>
              </a:xfrm>
            </p:grpSpPr>
            <p:grpSp>
              <p:nvGrpSpPr>
                <p:cNvPr id="41" name="Группа 40"/>
                <p:cNvGrpSpPr/>
                <p:nvPr/>
              </p:nvGrpSpPr>
              <p:grpSpPr>
                <a:xfrm>
                  <a:off x="4024915" y="4768244"/>
                  <a:ext cx="1234329" cy="1891900"/>
                  <a:chOff x="5037131" y="4199663"/>
                  <a:chExt cx="1320626" cy="2232248"/>
                </a:xfrm>
              </p:grpSpPr>
              <p:sp>
                <p:nvSpPr>
                  <p:cNvPr id="43" name="Прямоугольник 42"/>
                  <p:cNvSpPr/>
                  <p:nvPr/>
                </p:nvSpPr>
                <p:spPr>
                  <a:xfrm>
                    <a:off x="5037131" y="4199663"/>
                    <a:ext cx="801102" cy="2232248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4" name="Прямоугольник 43"/>
                  <p:cNvSpPr/>
                  <p:nvPr/>
                </p:nvSpPr>
                <p:spPr>
                  <a:xfrm>
                    <a:off x="5731049" y="4199663"/>
                    <a:ext cx="120012" cy="2232248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45" name="Группа 44"/>
                  <p:cNvGrpSpPr/>
                  <p:nvPr/>
                </p:nvGrpSpPr>
                <p:grpSpPr>
                  <a:xfrm>
                    <a:off x="5149649" y="4907782"/>
                    <a:ext cx="1208108" cy="874330"/>
                    <a:chOff x="1981297" y="3056999"/>
                    <a:chExt cx="1208108" cy="874330"/>
                  </a:xfrm>
                </p:grpSpPr>
                <p:grpSp>
                  <p:nvGrpSpPr>
                    <p:cNvPr id="49" name="Группа 48"/>
                    <p:cNvGrpSpPr/>
                    <p:nvPr/>
                  </p:nvGrpSpPr>
                  <p:grpSpPr>
                    <a:xfrm>
                      <a:off x="1981297" y="3505211"/>
                      <a:ext cx="1208107" cy="270116"/>
                      <a:chOff x="645341" y="2126293"/>
                      <a:chExt cx="1208107" cy="270116"/>
                    </a:xfrm>
                  </p:grpSpPr>
                  <p:cxnSp>
                    <p:nvCxnSpPr>
                      <p:cNvPr id="51" name="Прямая со стрелкой 50"/>
                      <p:cNvCxnSpPr/>
                      <p:nvPr/>
                    </p:nvCxnSpPr>
                    <p:spPr>
                      <a:xfrm>
                        <a:off x="789357" y="2126293"/>
                        <a:ext cx="1064091" cy="0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solid"/>
                        <a:headEnd type="oval"/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52" name="Объект 5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427653510"/>
                          </p:ext>
                        </p:extLst>
                      </p:nvPr>
                    </p:nvGraphicFramePr>
                    <p:xfrm>
                      <a:off x="645341" y="2145584"/>
                      <a:ext cx="331788" cy="25082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43161" name="Equation" r:id="rId9" imgW="114120" imgH="139680" progId="Equation.DSMT4">
                              <p:embed/>
                            </p:oleObj>
                          </mc:Choice>
                          <mc:Fallback>
                            <p:oleObj name="Equation" r:id="rId9" imgW="114120" imgH="13968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645341" y="2145584"/>
                                    <a:ext cx="331788" cy="25082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aphicFrame>
                  <p:nvGraphicFramePr>
                    <p:cNvPr id="47" name="Объект 4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037655949"/>
                        </p:ext>
                      </p:extLst>
                    </p:nvPr>
                  </p:nvGraphicFramePr>
                  <p:xfrm>
                    <a:off x="2820312" y="3126395"/>
                    <a:ext cx="369093" cy="25033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43162" name="Equation" r:id="rId10" imgW="126720" imgH="139680" progId="Equation.DSMT4">
                            <p:embed/>
                          </p:oleObj>
                        </mc:Choice>
                        <mc:Fallback>
                          <p:oleObj name="Equation" r:id="rId10" imgW="126720" imgH="13968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20312" y="3126395"/>
                                  <a:ext cx="369093" cy="250331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48" name="Овал 47"/>
                    <p:cNvSpPr/>
                    <p:nvPr/>
                  </p:nvSpPr>
                  <p:spPr>
                    <a:xfrm>
                      <a:off x="2004622" y="3056999"/>
                      <a:ext cx="288033" cy="874330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aphicFrame>
              <p:nvGraphicFramePr>
                <p:cNvPr id="42" name="Объект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05649007"/>
                    </p:ext>
                  </p:extLst>
                </p:nvPr>
              </p:nvGraphicFramePr>
              <p:xfrm>
                <a:off x="4130080" y="4797481"/>
                <a:ext cx="1346200" cy="344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163" name="Equation" r:id="rId11" imgW="1002960" imgH="241200" progId="Equation.DSMT4">
                        <p:embed/>
                      </p:oleObj>
                    </mc:Choice>
                    <mc:Fallback>
                      <p:oleObj name="Equation" r:id="rId11" imgW="100296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30080" y="4797481"/>
                              <a:ext cx="1346200" cy="3444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cxnSp>
          <p:nvCxnSpPr>
            <p:cNvPr id="53" name="Прямая со стрелкой 52"/>
            <p:cNvCxnSpPr/>
            <p:nvPr/>
          </p:nvCxnSpPr>
          <p:spPr>
            <a:xfrm>
              <a:off x="3766703" y="5263032"/>
              <a:ext cx="26360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761993" y="6214782"/>
              <a:ext cx="26360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110763"/>
              </p:ext>
            </p:extLst>
          </p:nvPr>
        </p:nvGraphicFramePr>
        <p:xfrm>
          <a:off x="7666499" y="5294987"/>
          <a:ext cx="13096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4" name="Equation" r:id="rId13" imgW="774360" imgH="457200" progId="Equation.DSMT4">
                  <p:embed/>
                </p:oleObj>
              </mc:Choice>
              <mc:Fallback>
                <p:oleObj name="Equation" r:id="rId13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499" y="5294987"/>
                        <a:ext cx="1309687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8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388" y="1557338"/>
            <a:ext cx="8672512" cy="3024187"/>
          </a:xfrm>
          <a:solidFill>
            <a:schemeClr val="bg1"/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sz="4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Thank you</a:t>
            </a:r>
            <a:br>
              <a:rPr kumimoji="0" lang="en-US" sz="4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</a:br>
            <a:r>
              <a:rPr kumimoji="0" lang="en-US" sz="4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rPr>
              <a:t>for your attention!</a:t>
            </a:r>
            <a:endParaRPr kumimoji="0" lang="ru-RU" sz="4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9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28E7CDE4-387F-4552-AAE4-A0C817459A89}" type="slidenum">
              <a:rPr kumimoji="0" lang="ru-RU" sz="1800" smtClean="0"/>
              <a:pPr algn="ctr" eaLnBrk="1" hangingPunct="1"/>
              <a:t>16</a:t>
            </a:fld>
            <a:endParaRPr kumimoji="0" lang="ru-RU" sz="1800" smtClean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125" y="458788"/>
            <a:ext cx="8856663" cy="72072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Local field effects</a:t>
            </a: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</p:txBody>
      </p:sp>
      <p:graphicFrame>
        <p:nvGraphicFramePr>
          <p:cNvPr id="9221" name="Объект 8"/>
          <p:cNvGraphicFramePr>
            <a:graphicFrameLocks noChangeAspect="1"/>
          </p:cNvGraphicFramePr>
          <p:nvPr/>
        </p:nvGraphicFramePr>
        <p:xfrm>
          <a:off x="755650" y="1473200"/>
          <a:ext cx="35099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" name="Equation" r:id="rId3" imgW="43891200" imgH="5854700" progId="Equation.DSMT4">
                  <p:embed/>
                </p:oleObj>
              </mc:Choice>
              <mc:Fallback>
                <p:oleObj name="Equation" r:id="rId3" imgW="43891200" imgH="585470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73200"/>
                        <a:ext cx="35099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Объект 9"/>
          <p:cNvGraphicFramePr>
            <a:graphicFrameLocks noChangeAspect="1"/>
          </p:cNvGraphicFramePr>
          <p:nvPr/>
        </p:nvGraphicFramePr>
        <p:xfrm>
          <a:off x="960438" y="2287588"/>
          <a:ext cx="3043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" name="Equation" r:id="rId5" imgW="38036500" imgH="5562600" progId="Equation.DSMT4">
                  <p:embed/>
                </p:oleObj>
              </mc:Choice>
              <mc:Fallback>
                <p:oleObj name="Equation" r:id="rId5" imgW="38036500" imgH="55626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2287588"/>
                        <a:ext cx="304323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Объект 10"/>
          <p:cNvGraphicFramePr>
            <a:graphicFrameLocks noChangeAspect="1"/>
          </p:cNvGraphicFramePr>
          <p:nvPr/>
        </p:nvGraphicFramePr>
        <p:xfrm>
          <a:off x="1233488" y="3357563"/>
          <a:ext cx="6203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" name="Equation" r:id="rId7" imgW="77533500" imgH="5562600" progId="Equation.DSMT4">
                  <p:embed/>
                </p:oleObj>
              </mc:Choice>
              <mc:Fallback>
                <p:oleObj name="Equation" r:id="rId7" imgW="77533500" imgH="55626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3357563"/>
                        <a:ext cx="6203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Объект 11"/>
          <p:cNvGraphicFramePr>
            <a:graphicFrameLocks noChangeAspect="1"/>
          </p:cNvGraphicFramePr>
          <p:nvPr/>
        </p:nvGraphicFramePr>
        <p:xfrm>
          <a:off x="4030663" y="4095750"/>
          <a:ext cx="2387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" name="Equation" r:id="rId9" imgW="29845000" imgH="5854700" progId="Equation.DSMT4">
                  <p:embed/>
                </p:oleObj>
              </mc:Choice>
              <mc:Fallback>
                <p:oleObj name="Equation" r:id="rId9" imgW="29845000" imgH="58547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23876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Объект 12"/>
          <p:cNvGraphicFramePr>
            <a:graphicFrameLocks noChangeAspect="1"/>
          </p:cNvGraphicFramePr>
          <p:nvPr/>
        </p:nvGraphicFramePr>
        <p:xfrm>
          <a:off x="5148263" y="1817688"/>
          <a:ext cx="27162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" name="Equation" r:id="rId11" imgW="33934400" imgH="5854700" progId="Equation.DSMT4">
                  <p:embed/>
                </p:oleObj>
              </mc:Choice>
              <mc:Fallback>
                <p:oleObj name="Equation" r:id="rId11" imgW="33934400" imgH="585470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817688"/>
                        <a:ext cx="27162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Прямоугольник 13"/>
          <p:cNvSpPr>
            <a:spLocks noChangeArrowheads="1"/>
          </p:cNvSpPr>
          <p:nvPr/>
        </p:nvSpPr>
        <p:spPr bwMode="auto">
          <a:xfrm>
            <a:off x="288925" y="10525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One simple example</a:t>
            </a:r>
          </a:p>
        </p:txBody>
      </p:sp>
      <p:sp>
        <p:nvSpPr>
          <p:cNvPr id="9227" name="Прямоугольник 14"/>
          <p:cNvSpPr>
            <a:spLocks noChangeArrowheads="1"/>
          </p:cNvSpPr>
          <p:nvPr/>
        </p:nvSpPr>
        <p:spPr bwMode="auto">
          <a:xfrm>
            <a:off x="476250" y="1916113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where </a:t>
            </a:r>
          </a:p>
        </p:txBody>
      </p:sp>
      <p:sp>
        <p:nvSpPr>
          <p:cNvPr id="9228" name="Прямоугольник 15"/>
          <p:cNvSpPr>
            <a:spLocks noChangeArrowheads="1"/>
          </p:cNvSpPr>
          <p:nvPr/>
        </p:nvSpPr>
        <p:spPr bwMode="auto">
          <a:xfrm>
            <a:off x="5508625" y="1146175"/>
            <a:ext cx="181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material equation</a:t>
            </a:r>
          </a:p>
        </p:txBody>
      </p:sp>
      <p:sp>
        <p:nvSpPr>
          <p:cNvPr id="9229" name="Прямоугольник 16"/>
          <p:cNvSpPr>
            <a:spLocks noChangeArrowheads="1"/>
          </p:cNvSpPr>
          <p:nvPr/>
        </p:nvSpPr>
        <p:spPr bwMode="auto">
          <a:xfrm>
            <a:off x="323850" y="2781300"/>
            <a:ext cx="4011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Polarization is an average dipole moment</a:t>
            </a:r>
          </a:p>
        </p:txBody>
      </p:sp>
      <p:graphicFrame>
        <p:nvGraphicFramePr>
          <p:cNvPr id="9230" name="Объект 1"/>
          <p:cNvGraphicFramePr>
            <a:graphicFrameLocks noChangeAspect="1"/>
          </p:cNvGraphicFramePr>
          <p:nvPr/>
        </p:nvGraphicFramePr>
        <p:xfrm>
          <a:off x="965200" y="4078288"/>
          <a:ext cx="23828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" name="Equation" r:id="rId13" imgW="28384500" imgH="5562600" progId="Equation.DSMT4">
                  <p:embed/>
                </p:oleObj>
              </mc:Choice>
              <mc:Fallback>
                <p:oleObj name="Equation" r:id="rId13" imgW="28384500" imgH="5562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078288"/>
                        <a:ext cx="23828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Прямоугольник 17"/>
          <p:cNvSpPr>
            <a:spLocks noChangeArrowheads="1"/>
          </p:cNvSpPr>
          <p:nvPr/>
        </p:nvSpPr>
        <p:spPr bwMode="auto">
          <a:xfrm>
            <a:off x="484188" y="4103688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If</a:t>
            </a:r>
          </a:p>
        </p:txBody>
      </p:sp>
      <p:sp>
        <p:nvSpPr>
          <p:cNvPr id="9232" name="Прямоугольник 18"/>
          <p:cNvSpPr>
            <a:spLocks noChangeArrowheads="1"/>
          </p:cNvSpPr>
          <p:nvPr/>
        </p:nvSpPr>
        <p:spPr bwMode="auto">
          <a:xfrm>
            <a:off x="3348038" y="4078288"/>
            <a:ext cx="63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then </a:t>
            </a:r>
          </a:p>
        </p:txBody>
      </p:sp>
      <p:sp>
        <p:nvSpPr>
          <p:cNvPr id="9233" name="Прямоугольник 19"/>
          <p:cNvSpPr>
            <a:spLocks noChangeArrowheads="1"/>
          </p:cNvSpPr>
          <p:nvPr/>
        </p:nvSpPr>
        <p:spPr bwMode="auto">
          <a:xfrm>
            <a:off x="296863" y="4872038"/>
            <a:ext cx="787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 b="1">
                <a:latin typeface="Times New Roman" pitchFamily="18" charset="0"/>
                <a:cs typeface="Times New Roman" pitchFamily="18" charset="0"/>
              </a:rPr>
              <a:t>But what is this effectve field        ? </a:t>
            </a:r>
          </a:p>
          <a:p>
            <a:endParaRPr kumimoji="0"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b="1">
                <a:latin typeface="Times New Roman" pitchFamily="18" charset="0"/>
                <a:cs typeface="Times New Roman" pitchFamily="18" charset="0"/>
              </a:rPr>
              <a:t>Average field, effectively acting upon single particles the substance consists of.</a:t>
            </a:r>
          </a:p>
        </p:txBody>
      </p:sp>
      <p:graphicFrame>
        <p:nvGraphicFramePr>
          <p:cNvPr id="9234" name="Объект 2"/>
          <p:cNvGraphicFramePr>
            <a:graphicFrameLocks noChangeAspect="1"/>
          </p:cNvGraphicFramePr>
          <p:nvPr/>
        </p:nvGraphicFramePr>
        <p:xfrm>
          <a:off x="3260725" y="4889500"/>
          <a:ext cx="4064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" name="Equation" r:id="rId15" imgW="6146800" imgH="4394200" progId="Equation.DSMT4">
                  <p:embed/>
                </p:oleObj>
              </mc:Choice>
              <mc:Fallback>
                <p:oleObj name="Equation" r:id="rId15" imgW="6146800" imgH="43942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4889500"/>
                        <a:ext cx="4064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Объект 4"/>
          <p:cNvGraphicFramePr>
            <a:graphicFrameLocks noChangeAspect="1"/>
          </p:cNvGraphicFramePr>
          <p:nvPr/>
        </p:nvGraphicFramePr>
        <p:xfrm>
          <a:off x="263525" y="5992813"/>
          <a:ext cx="62515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" name="Equation" r:id="rId17" imgW="78117700" imgH="6146800" progId="Equation.DSMT4">
                  <p:embed/>
                </p:oleObj>
              </mc:Choice>
              <mc:Fallback>
                <p:oleObj name="Equation" r:id="rId17" imgW="78117700" imgH="61468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992813"/>
                        <a:ext cx="62515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Объект 5"/>
          <p:cNvGraphicFramePr>
            <a:graphicFrameLocks noChangeAspect="1"/>
          </p:cNvGraphicFramePr>
          <p:nvPr/>
        </p:nvGraphicFramePr>
        <p:xfrm>
          <a:off x="7451725" y="6002338"/>
          <a:ext cx="10350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" name="Equation" r:id="rId19" imgW="12877800" imgH="5854700" progId="Equation.DSMT4">
                  <p:embed/>
                </p:oleObj>
              </mc:Choice>
              <mc:Fallback>
                <p:oleObj name="Equation" r:id="rId19" imgW="12877800" imgH="58547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002338"/>
                        <a:ext cx="10350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6675438" y="6165850"/>
            <a:ext cx="576262" cy="1428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2" name="Стрелка вправо 21"/>
          <p:cNvSpPr/>
          <p:nvPr/>
        </p:nvSpPr>
        <p:spPr>
          <a:xfrm rot="20279210">
            <a:off x="6505575" y="3125788"/>
            <a:ext cx="831850" cy="1127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9239" name="Объект 22"/>
          <p:cNvGraphicFramePr>
            <a:graphicFrameLocks noChangeAspect="1"/>
          </p:cNvGraphicFramePr>
          <p:nvPr/>
        </p:nvGraphicFramePr>
        <p:xfrm>
          <a:off x="7451725" y="2787650"/>
          <a:ext cx="644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" name="Equation" r:id="rId21" imgW="9067800" imgH="5562600" progId="Equation.DSMT4">
                  <p:embed/>
                </p:oleObj>
              </mc:Choice>
              <mc:Fallback>
                <p:oleObj name="Equation" r:id="rId21" imgW="9067800" imgH="5562600" progId="Equation.DSMT4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787650"/>
                        <a:ext cx="6445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Прямоугольник 23"/>
          <p:cNvSpPr>
            <a:spLocks noChangeArrowheads="1"/>
          </p:cNvSpPr>
          <p:nvPr/>
        </p:nvSpPr>
        <p:spPr bwMode="auto">
          <a:xfrm>
            <a:off x="6588125" y="3927475"/>
            <a:ext cx="2232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ru-RU">
                <a:latin typeface="Times New Roman" pitchFamily="18" charset="0"/>
                <a:cs typeface="Times New Roman" pitchFamily="18" charset="0"/>
              </a:rPr>
              <a:t>as. No interactions, </a:t>
            </a:r>
          </a:p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no structure, </a:t>
            </a:r>
          </a:p>
          <a:p>
            <a:r>
              <a:rPr kumimoji="0" lang="ru-RU">
                <a:latin typeface="Times New Roman" pitchFamily="18" charset="0"/>
                <a:cs typeface="Times New Roman" pitchFamily="18" charset="0"/>
              </a:rPr>
              <a:t>no correlations.</a:t>
            </a:r>
          </a:p>
        </p:txBody>
      </p:sp>
      <p:sp>
        <p:nvSpPr>
          <p:cNvPr id="9241" name="Прямоугольник 24"/>
          <p:cNvSpPr>
            <a:spLocks noChangeArrowheads="1"/>
          </p:cNvSpPr>
          <p:nvPr/>
        </p:nvSpPr>
        <p:spPr bwMode="auto">
          <a:xfrm>
            <a:off x="4787900" y="4849813"/>
            <a:ext cx="123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 field</a:t>
            </a:r>
          </a:p>
        </p:txBody>
      </p:sp>
      <p:sp>
        <p:nvSpPr>
          <p:cNvPr id="26" name="Стрелка вправо 25"/>
          <p:cNvSpPr/>
          <p:nvPr/>
        </p:nvSpPr>
        <p:spPr>
          <a:xfrm rot="19753463">
            <a:off x="4306888" y="5338763"/>
            <a:ext cx="588962" cy="4603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1BB8DA61-E34A-4E47-9DE6-F1045B7B2F04}" type="slidenum">
              <a:rPr kumimoji="0" lang="ru-RU" sz="1800" smtClean="0"/>
              <a:pPr algn="ctr" eaLnBrk="1" hangingPunct="1"/>
              <a:t>17</a:t>
            </a:fld>
            <a:endParaRPr kumimoji="0" lang="ru-RU" sz="1800" smtClean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pSp>
        <p:nvGrpSpPr>
          <p:cNvPr id="10247" name="Группа 14"/>
          <p:cNvGrpSpPr>
            <a:grpSpLocks/>
          </p:cNvGrpSpPr>
          <p:nvPr/>
        </p:nvGrpSpPr>
        <p:grpSpPr bwMode="auto">
          <a:xfrm>
            <a:off x="184150" y="3141663"/>
            <a:ext cx="8229600" cy="1204912"/>
            <a:chOff x="-568981" y="2098661"/>
            <a:chExt cx="7707227" cy="1204973"/>
          </a:xfrm>
        </p:grpSpPr>
        <p:graphicFrame>
          <p:nvGraphicFramePr>
            <p:cNvPr id="10263" name="Объект 10"/>
            <p:cNvGraphicFramePr>
              <a:graphicFrameLocks noChangeAspect="1"/>
            </p:cNvGraphicFramePr>
            <p:nvPr/>
          </p:nvGraphicFramePr>
          <p:xfrm>
            <a:off x="395042" y="2498771"/>
            <a:ext cx="6743204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5" name="Equation" r:id="rId3" imgW="93916500" imgH="11112500" progId="Equation.DSMT4">
                    <p:embed/>
                  </p:oleObj>
                </mc:Choice>
                <mc:Fallback>
                  <p:oleObj name="Equation" r:id="rId3" imgW="93916500" imgH="11112500" progId="Equation.DSMT4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042" y="2498771"/>
                          <a:ext cx="6743204" cy="804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-568981" y="2098661"/>
              <a:ext cx="1633921" cy="400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000" dirty="0">
                  <a:latin typeface="Times New Roman" pitchFamily="18" charset="0"/>
                  <a:cs typeface="Times New Roman" pitchFamily="18" charset="0"/>
                </a:rPr>
                <a:t>Exact solution</a:t>
              </a:r>
              <a:endParaRPr kumimoji="0"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132263" y="3221038"/>
            <a:ext cx="358775" cy="200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0253" name="Объект 27"/>
          <p:cNvGraphicFramePr>
            <a:graphicFrameLocks noChangeAspect="1"/>
          </p:cNvGraphicFramePr>
          <p:nvPr/>
        </p:nvGraphicFramePr>
        <p:xfrm>
          <a:off x="1044575" y="692150"/>
          <a:ext cx="6694488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" name="Equation" r:id="rId5" imgW="80746600" imgH="31597600" progId="Equation.DSMT4">
                  <p:embed/>
                </p:oleObj>
              </mc:Choice>
              <mc:Fallback>
                <p:oleObj name="Equation" r:id="rId5" imgW="80746600" imgH="31597600" progId="Equation.DSMT4">
                  <p:embed/>
                  <p:pic>
                    <p:nvPicPr>
                      <p:cNvPr id="0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692150"/>
                        <a:ext cx="6694488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Прямоугольник 28"/>
          <p:cNvSpPr>
            <a:spLocks noChangeArrowheads="1"/>
          </p:cNvSpPr>
          <p:nvPr/>
        </p:nvSpPr>
        <p:spPr bwMode="auto">
          <a:xfrm>
            <a:off x="107950" y="401638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sz="2000">
                <a:latin typeface="Times New Roman" pitchFamily="18" charset="0"/>
                <a:cs typeface="Times New Roman" pitchFamily="18" charset="0"/>
              </a:rPr>
              <a:t>Maxwell</a:t>
            </a:r>
            <a:r>
              <a:rPr kumimoji="0" lang="en-US" altLang="ru-RU" sz="2000"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>
                <a:latin typeface="Times New Roman" pitchFamily="18" charset="0"/>
                <a:cs typeface="Times New Roman" pitchFamily="18" charset="0"/>
              </a:rPr>
              <a:t>s equations</a:t>
            </a:r>
          </a:p>
        </p:txBody>
      </p:sp>
      <p:graphicFrame>
        <p:nvGraphicFramePr>
          <p:cNvPr id="10255" name="Объект 31"/>
          <p:cNvGraphicFramePr>
            <a:graphicFrameLocks noChangeAspect="1"/>
          </p:cNvGraphicFramePr>
          <p:nvPr/>
        </p:nvGraphicFramePr>
        <p:xfrm>
          <a:off x="107950" y="4724400"/>
          <a:ext cx="5149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" name="Equation" r:id="rId7" imgW="52082700" imgH="6146800" progId="Equation.DSMT4">
                  <p:embed/>
                </p:oleObj>
              </mc:Choice>
              <mc:Fallback>
                <p:oleObj name="Equation" r:id="rId7" imgW="52082700" imgH="6146800" progId="Equation.DSMT4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724400"/>
                        <a:ext cx="5149850" cy="5746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Стрелка вправо 32"/>
          <p:cNvSpPr/>
          <p:nvPr/>
        </p:nvSpPr>
        <p:spPr>
          <a:xfrm rot="2909401">
            <a:off x="5313363" y="5094288"/>
            <a:ext cx="576262" cy="14446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0257" name="Объект 33"/>
          <p:cNvGraphicFramePr>
            <a:graphicFrameLocks noChangeAspect="1"/>
          </p:cNvGraphicFramePr>
          <p:nvPr/>
        </p:nvGraphicFramePr>
        <p:xfrm>
          <a:off x="5791200" y="5260975"/>
          <a:ext cx="33416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" name="Equation" r:id="rId9" imgW="1651000" imgH="342900" progId="Equation.3">
                  <p:embed/>
                </p:oleObj>
              </mc:Choice>
              <mc:Fallback>
                <p:oleObj name="Equation" r:id="rId9" imgW="1651000" imgH="342900" progId="Equation.3">
                  <p:embed/>
                  <p:pic>
                    <p:nvPicPr>
                      <p:cNvPr id="0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60975"/>
                        <a:ext cx="33416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трелка вправо 34"/>
          <p:cNvSpPr/>
          <p:nvPr/>
        </p:nvSpPr>
        <p:spPr>
          <a:xfrm rot="8015086">
            <a:off x="5437187" y="6048376"/>
            <a:ext cx="576263" cy="14446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0259" name="Объект 35"/>
          <p:cNvGraphicFramePr>
            <a:graphicFrameLocks noChangeAspect="1"/>
          </p:cNvGraphicFramePr>
          <p:nvPr/>
        </p:nvGraphicFramePr>
        <p:xfrm>
          <a:off x="147638" y="6091238"/>
          <a:ext cx="50942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" name="Equation" r:id="rId11" imgW="51498500" imgH="6146800" progId="Equation.DSMT4">
                  <p:embed/>
                </p:oleObj>
              </mc:Choice>
              <mc:Fallback>
                <p:oleObj name="Equation" r:id="rId11" imgW="51498500" imgH="6146800" progId="Equation.DSMT4">
                  <p:embed/>
                  <p:pic>
                    <p:nvPicPr>
                      <p:cNvPr id="0" name="Объект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6091238"/>
                        <a:ext cx="5094287" cy="5746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0" name="Группа 38"/>
          <p:cNvGrpSpPr>
            <a:grpSpLocks/>
          </p:cNvGrpSpPr>
          <p:nvPr/>
        </p:nvGrpSpPr>
        <p:grpSpPr bwMode="auto">
          <a:xfrm>
            <a:off x="7235825" y="5916613"/>
            <a:ext cx="1330325" cy="487362"/>
            <a:chOff x="7236296" y="5916776"/>
            <a:chExt cx="1330113" cy="486506"/>
          </a:xfrm>
        </p:grpSpPr>
        <p:graphicFrame>
          <p:nvGraphicFramePr>
            <p:cNvPr id="10261" name="Объект 36"/>
            <p:cNvGraphicFramePr>
              <a:graphicFrameLocks noChangeAspect="1"/>
            </p:cNvGraphicFramePr>
            <p:nvPr/>
          </p:nvGraphicFramePr>
          <p:xfrm>
            <a:off x="7236296" y="6005467"/>
            <a:ext cx="1137543" cy="397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0" name="Equation" r:id="rId13" imgW="15798800" imgH="5854700" progId="Equation.DSMT4">
                    <p:embed/>
                  </p:oleObj>
                </mc:Choice>
                <mc:Fallback>
                  <p:oleObj name="Equation" r:id="rId13" imgW="15798800" imgH="5854700" progId="Equation.DSMT4">
                    <p:embed/>
                    <p:pic>
                      <p:nvPicPr>
                        <p:cNvPr id="0" name="Объект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6005467"/>
                          <a:ext cx="1137543" cy="397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Прямоугольник 37"/>
            <p:cNvSpPr/>
            <p:nvPr/>
          </p:nvSpPr>
          <p:spPr>
            <a:xfrm>
              <a:off x="8262480" y="5916776"/>
              <a:ext cx="303929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?</a:t>
              </a:r>
              <a:endParaRPr kumimoji="0"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11B429A7-CF4F-4C8C-BB3C-E2E87576C8F4}" type="slidenum">
              <a:rPr kumimoji="0" lang="ru-RU" sz="1800" smtClean="0"/>
              <a:pPr algn="ctr" eaLnBrk="1" hangingPunct="1"/>
              <a:t>18</a:t>
            </a:fld>
            <a:endParaRPr kumimoji="0" lang="ru-RU" sz="1800" smtClean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25" name="Стрелка вправо 24"/>
          <p:cNvSpPr/>
          <p:nvPr/>
        </p:nvSpPr>
        <p:spPr>
          <a:xfrm rot="7690538">
            <a:off x="2709069" y="1372394"/>
            <a:ext cx="360363" cy="200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1276" name="Объект 35"/>
          <p:cNvGraphicFramePr>
            <a:graphicFrameLocks noChangeAspect="1"/>
          </p:cNvGraphicFramePr>
          <p:nvPr/>
        </p:nvGraphicFramePr>
        <p:xfrm>
          <a:off x="1806575" y="549275"/>
          <a:ext cx="51784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0" name="Equation" r:id="rId3" imgW="52374800" imgH="5854700" progId="Equation.DSMT4">
                  <p:embed/>
                </p:oleObj>
              </mc:Choice>
              <mc:Fallback>
                <p:oleObj name="Equation" r:id="rId3" imgW="52374800" imgH="5854700" progId="Equation.DSMT4">
                  <p:embed/>
                  <p:pic>
                    <p:nvPicPr>
                      <p:cNvPr id="0" name="Объект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549275"/>
                        <a:ext cx="5178425" cy="547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трелка вправо 21"/>
          <p:cNvSpPr/>
          <p:nvPr/>
        </p:nvSpPr>
        <p:spPr>
          <a:xfrm rot="3795274">
            <a:off x="5380732" y="1374507"/>
            <a:ext cx="360040" cy="200055"/>
          </a:xfrm>
          <a:prstGeom prst="rightArrow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1278" name="Объект 1"/>
          <p:cNvGraphicFramePr>
            <a:graphicFrameLocks noChangeAspect="1"/>
          </p:cNvGraphicFramePr>
          <p:nvPr/>
        </p:nvGraphicFramePr>
        <p:xfrm>
          <a:off x="4137025" y="3752850"/>
          <a:ext cx="50069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" name="Equation" r:id="rId5" imgW="73723500" imgH="11112500" progId="Equation.DSMT4">
                  <p:embed/>
                </p:oleObj>
              </mc:Choice>
              <mc:Fallback>
                <p:oleObj name="Equation" r:id="rId5" imgW="73723500" imgH="111125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3752850"/>
                        <a:ext cx="50069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Box 2"/>
          <p:cNvSpPr txBox="1">
            <a:spLocks noChangeArrowheads="1"/>
          </p:cNvSpPr>
          <p:nvPr/>
        </p:nvSpPr>
        <p:spPr bwMode="auto">
          <a:xfrm>
            <a:off x="3348038" y="1474788"/>
            <a:ext cx="185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400" b="1">
                <a:latin typeface="Times New Roman" pitchFamily="18" charset="0"/>
                <a:cs typeface="Times New Roman" pitchFamily="18" charset="0"/>
              </a:rPr>
              <a:t>averaging</a:t>
            </a:r>
            <a:endParaRPr kumimoji="0"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Box 26"/>
          <p:cNvSpPr txBox="1">
            <a:spLocks noChangeArrowheads="1"/>
          </p:cNvSpPr>
          <p:nvPr/>
        </p:nvSpPr>
        <p:spPr bwMode="auto">
          <a:xfrm>
            <a:off x="217488" y="1857375"/>
            <a:ext cx="2684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>
                <a:latin typeface="Times New Roman" pitchFamily="18" charset="0"/>
                <a:cs typeface="Times New Roman" pitchFamily="18" charset="0"/>
              </a:rPr>
              <a:t>over positions of all </a:t>
            </a:r>
            <a:r>
              <a:rPr kumimoji="0"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>
                <a:latin typeface="Times New Roman" pitchFamily="18" charset="0"/>
                <a:cs typeface="Times New Roman" pitchFamily="18" charset="0"/>
              </a:rPr>
              <a:t> the particles</a:t>
            </a:r>
            <a:endParaRPr kumimoji="0"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29"/>
          <p:cNvSpPr txBox="1">
            <a:spLocks noChangeArrowheads="1"/>
          </p:cNvSpPr>
          <p:nvPr/>
        </p:nvSpPr>
        <p:spPr bwMode="auto">
          <a:xfrm>
            <a:off x="5561013" y="1811338"/>
            <a:ext cx="3308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>
                <a:latin typeface="Times New Roman" pitchFamily="18" charset="0"/>
                <a:cs typeface="Times New Roman" pitchFamily="18" charset="0"/>
              </a:rPr>
              <a:t>over positions of the rest particles relative to the given one</a:t>
            </a:r>
            <a:endParaRPr kumimoji="0"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82" name="Группа 58"/>
          <p:cNvGrpSpPr>
            <a:grpSpLocks/>
          </p:cNvGrpSpPr>
          <p:nvPr/>
        </p:nvGrpSpPr>
        <p:grpSpPr bwMode="auto">
          <a:xfrm>
            <a:off x="6081713" y="2636838"/>
            <a:ext cx="2266950" cy="1258887"/>
            <a:chOff x="6082156" y="2621193"/>
            <a:chExt cx="2266037" cy="1259479"/>
          </a:xfrm>
        </p:grpSpPr>
        <p:grpSp>
          <p:nvGrpSpPr>
            <p:cNvPr id="11303" name="Группа 56"/>
            <p:cNvGrpSpPr>
              <a:grpSpLocks/>
            </p:cNvGrpSpPr>
            <p:nvPr/>
          </p:nvGrpSpPr>
          <p:grpSpPr bwMode="auto">
            <a:xfrm>
              <a:off x="6082156" y="2621193"/>
              <a:ext cx="2266037" cy="972711"/>
              <a:chOff x="6082156" y="2621193"/>
              <a:chExt cx="2266037" cy="972711"/>
            </a:xfrm>
          </p:grpSpPr>
          <p:grpSp>
            <p:nvGrpSpPr>
              <p:cNvPr id="11305" name="Группа 50"/>
              <p:cNvGrpSpPr>
                <a:grpSpLocks/>
              </p:cNvGrpSpPr>
              <p:nvPr/>
            </p:nvGrpSpPr>
            <p:grpSpPr bwMode="auto">
              <a:xfrm>
                <a:off x="6082156" y="2621193"/>
                <a:ext cx="2266037" cy="972711"/>
                <a:chOff x="6082156" y="2621193"/>
                <a:chExt cx="2266037" cy="972711"/>
              </a:xfrm>
            </p:grpSpPr>
            <p:pic>
              <p:nvPicPr>
                <p:cNvPr id="37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2156" y="2621193"/>
                  <a:ext cx="2266037" cy="9727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11308" name="Объект 49"/>
                <p:cNvGraphicFramePr>
                  <a:graphicFrameLocks noChangeAspect="1"/>
                </p:cNvGraphicFramePr>
                <p:nvPr/>
              </p:nvGraphicFramePr>
              <p:xfrm>
                <a:off x="8084602" y="2924944"/>
                <a:ext cx="263431" cy="2929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52" name="Equation" r:id="rId8" imgW="2921000" imgH="3213100" progId="Equation.DSMT4">
                        <p:embed/>
                      </p:oleObj>
                    </mc:Choice>
                    <mc:Fallback>
                      <p:oleObj name="Equation" r:id="rId8" imgW="2921000" imgH="3213100" progId="Equation.DSMT4">
                        <p:embed/>
                        <p:pic>
                          <p:nvPicPr>
                            <p:cNvPr id="0" name="Объект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84602" y="2924944"/>
                              <a:ext cx="263431" cy="2929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52" name="Прямая со стрелкой 51"/>
              <p:cNvCxnSpPr/>
              <p:nvPr/>
            </p:nvCxnSpPr>
            <p:spPr>
              <a:xfrm flipH="1" flipV="1">
                <a:off x="6875586" y="2853077"/>
                <a:ext cx="1152061" cy="36529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304" name="Объект 57"/>
            <p:cNvGraphicFramePr>
              <a:graphicFrameLocks noChangeAspect="1"/>
            </p:cNvGraphicFramePr>
            <p:nvPr/>
          </p:nvGraphicFramePr>
          <p:xfrm>
            <a:off x="7427092" y="3270328"/>
            <a:ext cx="738030" cy="610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3" name="Equation" r:id="rId10" imgW="6731000" imgH="5562600" progId="Equation.DSMT4">
                    <p:embed/>
                  </p:oleObj>
                </mc:Choice>
                <mc:Fallback>
                  <p:oleObj name="Equation" r:id="rId10" imgW="6731000" imgH="5562600" progId="Equation.DSMT4">
                    <p:embed/>
                    <p:pic>
                      <p:nvPicPr>
                        <p:cNvPr id="0" name="Объект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7092" y="3270328"/>
                          <a:ext cx="738030" cy="610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283" name="Объект 60"/>
          <p:cNvGraphicFramePr>
            <a:graphicFrameLocks noChangeAspect="1"/>
          </p:cNvGraphicFramePr>
          <p:nvPr/>
        </p:nvGraphicFramePr>
        <p:xfrm>
          <a:off x="6923088" y="4522788"/>
          <a:ext cx="22098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4" name="Equation" r:id="rId12" imgW="28384500" imgH="7023100" progId="Equation.DSMT4">
                  <p:embed/>
                </p:oleObj>
              </mc:Choice>
              <mc:Fallback>
                <p:oleObj name="Equation" r:id="rId12" imgW="28384500" imgH="7023100" progId="Equation.DSMT4">
                  <p:embed/>
                  <p:pic>
                    <p:nvPicPr>
                      <p:cNvPr id="0" name="Объект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522788"/>
                        <a:ext cx="22098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Объект 61"/>
          <p:cNvGraphicFramePr>
            <a:graphicFrameLocks noChangeAspect="1"/>
          </p:cNvGraphicFramePr>
          <p:nvPr/>
        </p:nvGraphicFramePr>
        <p:xfrm>
          <a:off x="4903788" y="5013325"/>
          <a:ext cx="31464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" name="Equation" r:id="rId14" imgW="41541700" imgH="10528300" progId="Equation.DSMT4">
                  <p:embed/>
                </p:oleObj>
              </mc:Choice>
              <mc:Fallback>
                <p:oleObj name="Equation" r:id="rId14" imgW="41541700" imgH="10528300" progId="Equation.DSMT4">
                  <p:embed/>
                  <p:pic>
                    <p:nvPicPr>
                      <p:cNvPr id="0" name="Объект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5013325"/>
                        <a:ext cx="31464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Объект 62"/>
          <p:cNvGraphicFramePr>
            <a:graphicFrameLocks noChangeAspect="1"/>
          </p:cNvGraphicFramePr>
          <p:nvPr/>
        </p:nvGraphicFramePr>
        <p:xfrm>
          <a:off x="430213" y="6076950"/>
          <a:ext cx="24431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6" name="Equation" r:id="rId16" imgW="24282400" imgH="5854700" progId="Equation.DSMT4">
                  <p:embed/>
                </p:oleObj>
              </mc:Choice>
              <mc:Fallback>
                <p:oleObj name="Equation" r:id="rId16" imgW="24282400" imgH="5854700" progId="Equation.DSMT4">
                  <p:embed/>
                  <p:pic>
                    <p:nvPicPr>
                      <p:cNvPr id="0" name="Объект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6076950"/>
                        <a:ext cx="2443162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Объект 63"/>
          <p:cNvGraphicFramePr>
            <a:graphicFrameLocks noChangeAspect="1"/>
          </p:cNvGraphicFramePr>
          <p:nvPr/>
        </p:nvGraphicFramePr>
        <p:xfrm>
          <a:off x="11113" y="4576763"/>
          <a:ext cx="40878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7" name="Equation" r:id="rId18" imgW="60274200" imgH="6731000" progId="Equation.DSMT4">
                  <p:embed/>
                </p:oleObj>
              </mc:Choice>
              <mc:Fallback>
                <p:oleObj name="Equation" r:id="rId18" imgW="60274200" imgH="6731000" progId="Equation.DSMT4">
                  <p:embed/>
                  <p:pic>
                    <p:nvPicPr>
                      <p:cNvPr id="0" name="Объект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4576763"/>
                        <a:ext cx="40878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Объект 64"/>
          <p:cNvGraphicFramePr>
            <a:graphicFrameLocks noChangeAspect="1"/>
          </p:cNvGraphicFramePr>
          <p:nvPr/>
        </p:nvGraphicFramePr>
        <p:xfrm>
          <a:off x="5157788" y="6062663"/>
          <a:ext cx="26209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" name="Equation" r:id="rId20" imgW="26035000" imgH="6146800" progId="Equation.DSMT4">
                  <p:embed/>
                </p:oleObj>
              </mc:Choice>
              <mc:Fallback>
                <p:oleObj name="Equation" r:id="rId20" imgW="26035000" imgH="6146800" progId="Equation.DSMT4">
                  <p:embed/>
                  <p:pic>
                    <p:nvPicPr>
                      <p:cNvPr id="0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6062663"/>
                        <a:ext cx="2620962" cy="622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>
            <a:off x="4140200" y="2559050"/>
            <a:ext cx="0" cy="416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Группа 71"/>
          <p:cNvGrpSpPr>
            <a:grpSpLocks/>
          </p:cNvGrpSpPr>
          <p:nvPr/>
        </p:nvGrpSpPr>
        <p:grpSpPr bwMode="auto">
          <a:xfrm>
            <a:off x="217488" y="2636838"/>
            <a:ext cx="2454275" cy="1525587"/>
            <a:chOff x="217730" y="2636912"/>
            <a:chExt cx="2454386" cy="1525968"/>
          </a:xfrm>
        </p:grpSpPr>
        <p:grpSp>
          <p:nvGrpSpPr>
            <p:cNvPr id="11292" name="Группа 69"/>
            <p:cNvGrpSpPr>
              <a:grpSpLocks/>
            </p:cNvGrpSpPr>
            <p:nvPr/>
          </p:nvGrpSpPr>
          <p:grpSpPr bwMode="auto">
            <a:xfrm>
              <a:off x="217730" y="2636912"/>
              <a:ext cx="2454386" cy="1525968"/>
              <a:chOff x="217730" y="2636912"/>
              <a:chExt cx="2454386" cy="1525968"/>
            </a:xfrm>
          </p:grpSpPr>
          <p:grpSp>
            <p:nvGrpSpPr>
              <p:cNvPr id="11294" name="Группа 48"/>
              <p:cNvGrpSpPr>
                <a:grpSpLocks/>
              </p:cNvGrpSpPr>
              <p:nvPr/>
            </p:nvGrpSpPr>
            <p:grpSpPr bwMode="auto">
              <a:xfrm>
                <a:off x="217730" y="2636912"/>
                <a:ext cx="2454386" cy="1525968"/>
                <a:chOff x="217730" y="2636912"/>
                <a:chExt cx="2454386" cy="1525968"/>
              </a:xfrm>
            </p:grpSpPr>
            <p:grpSp>
              <p:nvGrpSpPr>
                <p:cNvPr id="11296" name="Группа 46"/>
                <p:cNvGrpSpPr>
                  <a:grpSpLocks/>
                </p:cNvGrpSpPr>
                <p:nvPr/>
              </p:nvGrpSpPr>
              <p:grpSpPr bwMode="auto">
                <a:xfrm>
                  <a:off x="217730" y="2636912"/>
                  <a:ext cx="2454386" cy="1440160"/>
                  <a:chOff x="217730" y="2636912"/>
                  <a:chExt cx="2454386" cy="1440160"/>
                </a:xfrm>
              </p:grpSpPr>
              <p:pic>
                <p:nvPicPr>
                  <p:cNvPr id="3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079" y="2636912"/>
                    <a:ext cx="2266037" cy="9727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1299" name="Группа 15"/>
                  <p:cNvGrpSpPr>
                    <a:grpSpLocks/>
                  </p:cNvGrpSpPr>
                  <p:nvPr/>
                </p:nvGrpSpPr>
                <p:grpSpPr bwMode="auto">
                  <a:xfrm>
                    <a:off x="217730" y="3429000"/>
                    <a:ext cx="648072" cy="648072"/>
                    <a:chOff x="217730" y="3429000"/>
                    <a:chExt cx="648072" cy="648072"/>
                  </a:xfrm>
                </p:grpSpPr>
                <p:cxnSp>
                  <p:nvCxnSpPr>
                    <p:cNvPr id="10" name="Прямая со стрелкой 9"/>
                    <p:cNvCxnSpPr/>
                    <p:nvPr/>
                  </p:nvCxnSpPr>
                  <p:spPr>
                    <a:xfrm flipV="1">
                      <a:off x="217730" y="3429272"/>
                      <a:ext cx="0" cy="64786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Прямая со стрелкой 37"/>
                    <p:cNvCxnSpPr/>
                    <p:nvPr/>
                  </p:nvCxnSpPr>
                  <p:spPr>
                    <a:xfrm>
                      <a:off x="217730" y="4077134"/>
                      <a:ext cx="647729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1" name="Прямая со стрелкой 40"/>
                  <p:cNvCxnSpPr/>
                  <p:nvPr/>
                </p:nvCxnSpPr>
                <p:spPr>
                  <a:xfrm flipV="1">
                    <a:off x="217730" y="3233961"/>
                    <a:ext cx="2122583" cy="84317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11297" name="Объект 47"/>
                <p:cNvGraphicFramePr>
                  <a:graphicFrameLocks noChangeAspect="1"/>
                </p:cNvGraphicFramePr>
                <p:nvPr/>
              </p:nvGraphicFramePr>
              <p:xfrm>
                <a:off x="1170116" y="3649271"/>
                <a:ext cx="485075" cy="5136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59" name="Equation" r:id="rId22" imgW="4978400" imgH="5270500" progId="Equation.DSMT4">
                        <p:embed/>
                      </p:oleObj>
                    </mc:Choice>
                    <mc:Fallback>
                      <p:oleObj name="Equation" r:id="rId22" imgW="4978400" imgH="5270500" progId="Equation.DSMT4">
                        <p:embed/>
                        <p:pic>
                          <p:nvPicPr>
                            <p:cNvPr id="0" name="Объект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70116" y="3649271"/>
                              <a:ext cx="485075" cy="51360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22492" y="2868745"/>
                <a:ext cx="893803" cy="1208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293" name="Объект 70"/>
            <p:cNvGraphicFramePr>
              <a:graphicFrameLocks noChangeAspect="1"/>
            </p:cNvGraphicFramePr>
            <p:nvPr/>
          </p:nvGraphicFramePr>
          <p:xfrm>
            <a:off x="380727" y="2636912"/>
            <a:ext cx="485075" cy="513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0" name="Equation" r:id="rId24" imgW="4978400" imgH="5270500" progId="Equation.DSMT4">
                    <p:embed/>
                  </p:oleObj>
                </mc:Choice>
                <mc:Fallback>
                  <p:oleObj name="Equation" r:id="rId24" imgW="4978400" imgH="5270500" progId="Equation.DSMT4">
                    <p:embed/>
                    <p:pic>
                      <p:nvPicPr>
                        <p:cNvPr id="0" name="Объект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727" y="2636912"/>
                          <a:ext cx="485075" cy="513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290" name="Объект 72"/>
          <p:cNvGraphicFramePr>
            <a:graphicFrameLocks noChangeAspect="1"/>
          </p:cNvGraphicFramePr>
          <p:nvPr/>
        </p:nvGraphicFramePr>
        <p:xfrm>
          <a:off x="2260600" y="5157788"/>
          <a:ext cx="1212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1" name="Equation" r:id="rId26" imgW="16967200" imgH="9067800" progId="Equation.DSMT4">
                  <p:embed/>
                </p:oleObj>
              </mc:Choice>
              <mc:Fallback>
                <p:oleObj name="Equation" r:id="rId26" imgW="16967200" imgH="9067800" progId="Equation.DSMT4">
                  <p:embed/>
                  <p:pic>
                    <p:nvPicPr>
                      <p:cNvPr id="0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157788"/>
                        <a:ext cx="1212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1" name="TextBox 73"/>
          <p:cNvSpPr txBox="1">
            <a:spLocks noChangeArrowheads="1"/>
          </p:cNvSpPr>
          <p:nvPr/>
        </p:nvSpPr>
        <p:spPr bwMode="auto">
          <a:xfrm>
            <a:off x="0" y="5229225"/>
            <a:ext cx="268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en-US">
                <a:latin typeface="Times New Roman" pitchFamily="18" charset="0"/>
                <a:cs typeface="Times New Roman" pitchFamily="18" charset="0"/>
              </a:rPr>
              <a:t>Uniform distribution</a:t>
            </a:r>
            <a:endParaRPr kumimoji="0"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582CF9B0-1A2B-4AD4-B8F5-8D0BF78BBAB9}" type="slidenum">
              <a:rPr kumimoji="0" lang="ru-RU" sz="1800" smtClean="0"/>
              <a:pPr algn="ctr" eaLnBrk="1" hangingPunct="1"/>
              <a:t>19</a:t>
            </a:fld>
            <a:endParaRPr kumimoji="0" lang="ru-RU" sz="1800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2299" name="Объект 62"/>
          <p:cNvGraphicFramePr>
            <a:graphicFrameLocks noChangeAspect="1"/>
          </p:cNvGraphicFramePr>
          <p:nvPr/>
        </p:nvGraphicFramePr>
        <p:xfrm>
          <a:off x="496888" y="455613"/>
          <a:ext cx="2708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7" name="Equation" r:id="rId3" imgW="26911300" imgH="5854700" progId="Equation.DSMT4">
                  <p:embed/>
                </p:oleObj>
              </mc:Choice>
              <mc:Fallback>
                <p:oleObj name="Equation" r:id="rId3" imgW="26911300" imgH="5854700" progId="Equation.DSMT4">
                  <p:embed/>
                  <p:pic>
                    <p:nvPicPr>
                      <p:cNvPr id="0" name="Объект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455613"/>
                        <a:ext cx="2708275" cy="592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Объект 64"/>
          <p:cNvGraphicFramePr>
            <a:graphicFrameLocks noChangeAspect="1"/>
          </p:cNvGraphicFramePr>
          <p:nvPr/>
        </p:nvGraphicFramePr>
        <p:xfrm>
          <a:off x="5249863" y="441325"/>
          <a:ext cx="2619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8" name="Equation" r:id="rId5" imgW="26035000" imgH="6146800" progId="Equation.DSMT4">
                  <p:embed/>
                </p:oleObj>
              </mc:Choice>
              <mc:Fallback>
                <p:oleObj name="Equation" r:id="rId5" imgW="26035000" imgH="6146800" progId="Equation.DSMT4">
                  <p:embed/>
                  <p:pic>
                    <p:nvPicPr>
                      <p:cNvPr id="0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441325"/>
                        <a:ext cx="2619375" cy="622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TextBox 7"/>
          <p:cNvSpPr txBox="1">
            <a:spLocks noChangeArrowheads="1"/>
          </p:cNvSpPr>
          <p:nvPr/>
        </p:nvSpPr>
        <p:spPr bwMode="auto">
          <a:xfrm>
            <a:off x="3432175" y="487363"/>
            <a:ext cx="61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en-US" sz="2400" b="1">
                <a:latin typeface="Times New Roman" pitchFamily="18" charset="0"/>
                <a:cs typeface="Times New Roman" pitchFamily="18" charset="0"/>
              </a:rPr>
              <a:t>(1)</a:t>
            </a:r>
            <a:endParaRPr kumimoji="0"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Box 52"/>
          <p:cNvSpPr txBox="1">
            <a:spLocks noChangeArrowheads="1"/>
          </p:cNvSpPr>
          <p:nvPr/>
        </p:nvSpPr>
        <p:spPr bwMode="auto">
          <a:xfrm>
            <a:off x="8188325" y="487363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kumimoji="0"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03" name="Объект 13"/>
          <p:cNvGraphicFramePr>
            <a:graphicFrameLocks noChangeAspect="1"/>
          </p:cNvGraphicFramePr>
          <p:nvPr/>
        </p:nvGraphicFramePr>
        <p:xfrm>
          <a:off x="3098800" y="1758950"/>
          <a:ext cx="29448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9" name="Equation" r:id="rId7" imgW="29260800" imgH="6146800" progId="Equation.DSMT4">
                  <p:embed/>
                </p:oleObj>
              </mc:Choice>
              <mc:Fallback>
                <p:oleObj name="Equation" r:id="rId7" imgW="29260800" imgH="614680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1758950"/>
                        <a:ext cx="29448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4" name="Группа 17"/>
          <p:cNvGrpSpPr>
            <a:grpSpLocks/>
          </p:cNvGrpSpPr>
          <p:nvPr/>
        </p:nvGrpSpPr>
        <p:grpSpPr bwMode="auto">
          <a:xfrm>
            <a:off x="2881313" y="896938"/>
            <a:ext cx="3033712" cy="785812"/>
            <a:chOff x="3054543" y="1098375"/>
            <a:chExt cx="3034914" cy="786364"/>
          </a:xfrm>
        </p:grpSpPr>
        <p:grpSp>
          <p:nvGrpSpPr>
            <p:cNvPr id="12320" name="Группа 14"/>
            <p:cNvGrpSpPr>
              <a:grpSpLocks/>
            </p:cNvGrpSpPr>
            <p:nvPr/>
          </p:nvGrpSpPr>
          <p:grpSpPr bwMode="auto">
            <a:xfrm>
              <a:off x="3054543" y="1185161"/>
              <a:ext cx="3034914" cy="699578"/>
              <a:chOff x="3054543" y="1185161"/>
              <a:chExt cx="3034914" cy="699578"/>
            </a:xfrm>
          </p:grpSpPr>
          <p:grpSp>
            <p:nvGrpSpPr>
              <p:cNvPr id="12322" name="Группа 12"/>
              <p:cNvGrpSpPr>
                <a:grpSpLocks/>
              </p:cNvGrpSpPr>
              <p:nvPr/>
            </p:nvGrpSpPr>
            <p:grpSpPr bwMode="auto">
              <a:xfrm>
                <a:off x="3054543" y="1329916"/>
                <a:ext cx="3034914" cy="554823"/>
                <a:chOff x="3054543" y="1506025"/>
                <a:chExt cx="3034914" cy="554823"/>
              </a:xfrm>
            </p:grpSpPr>
            <p:sp>
              <p:nvSpPr>
                <p:cNvPr id="11" name="Дуга 10"/>
                <p:cNvSpPr/>
                <p:nvPr/>
              </p:nvSpPr>
              <p:spPr>
                <a:xfrm rot="5400000">
                  <a:off x="4411550" y="149416"/>
                  <a:ext cx="320900" cy="3034914"/>
                </a:xfrm>
                <a:prstGeom prst="arc">
                  <a:avLst>
                    <a:gd name="adj1" fmla="val 16200000"/>
                    <a:gd name="adj2" fmla="val 5447109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ru-RU"/>
                </a:p>
              </p:txBody>
            </p:sp>
            <p:sp>
              <p:nvSpPr>
                <p:cNvPr id="12" name="Стрелка вниз 11"/>
                <p:cNvSpPr/>
                <p:nvPr/>
              </p:nvSpPr>
              <p:spPr>
                <a:xfrm>
                  <a:off x="4355976" y="1844824"/>
                  <a:ext cx="432048" cy="216024"/>
                </a:xfrm>
                <a:prstGeom prst="downArrow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ru-RU"/>
                </a:p>
              </p:txBody>
            </p:sp>
          </p:grpSp>
          <p:sp>
            <p:nvSpPr>
              <p:cNvPr id="12323" name="TextBox 54"/>
              <p:cNvSpPr txBox="1">
                <a:spLocks noChangeArrowheads="1"/>
              </p:cNvSpPr>
              <p:nvPr/>
            </p:nvSpPr>
            <p:spPr bwMode="auto">
              <a:xfrm>
                <a:off x="4265966" y="1185161"/>
                <a:ext cx="738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kumimoji="0"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2321" name="Объект 16"/>
            <p:cNvGraphicFramePr>
              <a:graphicFrameLocks noChangeAspect="1"/>
            </p:cNvGraphicFramePr>
            <p:nvPr/>
          </p:nvGraphicFramePr>
          <p:xfrm>
            <a:off x="4192328" y="1098375"/>
            <a:ext cx="712434" cy="463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0" name="Equation" r:id="rId9" imgW="5854700" imgH="3797300" progId="Equation.DSMT4">
                    <p:embed/>
                  </p:oleObj>
                </mc:Choice>
                <mc:Fallback>
                  <p:oleObj name="Equation" r:id="rId9" imgW="5854700" imgH="3797300" progId="Equation.DSMT4">
                    <p:embed/>
                    <p:pic>
                      <p:nvPicPr>
                        <p:cNvPr id="0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2328" y="1098375"/>
                          <a:ext cx="712434" cy="463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05" name="Объект 19"/>
          <p:cNvGraphicFramePr>
            <a:graphicFrameLocks noChangeAspect="1"/>
          </p:cNvGraphicFramePr>
          <p:nvPr/>
        </p:nvGraphicFramePr>
        <p:xfrm>
          <a:off x="33338" y="2581275"/>
          <a:ext cx="48307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1" name="Equation" r:id="rId11" imgW="65824100" imgH="12293600" progId="Equation.DSMT4">
                  <p:embed/>
                </p:oleObj>
              </mc:Choice>
              <mc:Fallback>
                <p:oleObj name="Equation" r:id="rId11" imgW="65824100" imgH="12293600" progId="Equation.DSMT4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2581275"/>
                        <a:ext cx="4830762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Стрелка вниз 59"/>
          <p:cNvSpPr/>
          <p:nvPr/>
        </p:nvSpPr>
        <p:spPr>
          <a:xfrm rot="16200000">
            <a:off x="4813128" y="2887406"/>
            <a:ext cx="432048" cy="47705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2309" name="Объект 23"/>
          <p:cNvGraphicFramePr>
            <a:graphicFrameLocks noChangeAspect="1"/>
          </p:cNvGraphicFramePr>
          <p:nvPr/>
        </p:nvGraphicFramePr>
        <p:xfrm>
          <a:off x="5360988" y="2933700"/>
          <a:ext cx="12271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" name="Equation" r:id="rId13" imgW="12877800" imgH="5854700" progId="Equation.DSMT4">
                  <p:embed/>
                </p:oleObj>
              </mc:Choice>
              <mc:Fallback>
                <p:oleObj name="Equation" r:id="rId13" imgW="12877800" imgH="5854700" progId="Equation.DSMT4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2933700"/>
                        <a:ext cx="1227137" cy="557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TextBox 27"/>
          <p:cNvSpPr txBox="1">
            <a:spLocks noChangeArrowheads="1"/>
          </p:cNvSpPr>
          <p:nvPr/>
        </p:nvSpPr>
        <p:spPr bwMode="auto">
          <a:xfrm>
            <a:off x="80963" y="3692525"/>
            <a:ext cx="3097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en-US" sz="2400" b="1">
                <a:latin typeface="Times New Roman" pitchFamily="18" charset="0"/>
                <a:cs typeface="Times New Roman" pitchFamily="18" charset="0"/>
              </a:rPr>
              <a:t>OR from </a:t>
            </a:r>
            <a:r>
              <a:rPr kumimoji="0"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kumimoji="0" lang="en-US" sz="2400" b="1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11" name="Объект 28"/>
          <p:cNvGraphicFramePr>
            <a:graphicFrameLocks noChangeAspect="1"/>
          </p:cNvGraphicFramePr>
          <p:nvPr/>
        </p:nvGraphicFramePr>
        <p:xfrm>
          <a:off x="1997075" y="3903663"/>
          <a:ext cx="20891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" name="Equation" r:id="rId15" imgW="20777200" imgH="12877800" progId="Equation.DSMT4">
                  <p:embed/>
                </p:oleObj>
              </mc:Choice>
              <mc:Fallback>
                <p:oleObj name="Equation" r:id="rId15" imgW="20777200" imgH="12877800" progId="Equation.DSMT4">
                  <p:embed/>
                  <p:pic>
                    <p:nvPicPr>
                      <p:cNvPr id="0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903663"/>
                        <a:ext cx="208915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Стрелка вниз 65"/>
          <p:cNvSpPr/>
          <p:nvPr/>
        </p:nvSpPr>
        <p:spPr>
          <a:xfrm rot="16200000">
            <a:off x="4682626" y="4414609"/>
            <a:ext cx="432048" cy="47705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2315" name="TextBox 68"/>
          <p:cNvSpPr txBox="1">
            <a:spLocks noChangeArrowheads="1"/>
          </p:cNvSpPr>
          <p:nvPr/>
        </p:nvSpPr>
        <p:spPr bwMode="auto">
          <a:xfrm>
            <a:off x="5805488" y="4192588"/>
            <a:ext cx="3111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40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kumimoji="0"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>
                <a:latin typeface="Times New Roman" pitchFamily="18" charset="0"/>
                <a:cs typeface="Times New Roman" pitchFamily="18" charset="0"/>
              </a:rPr>
              <a:t>of the scattering/radiation problems</a:t>
            </a:r>
            <a:endParaRPr kumimoji="0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6" name="TextBox 74"/>
          <p:cNvSpPr txBox="1">
            <a:spLocks noChangeArrowheads="1"/>
          </p:cNvSpPr>
          <p:nvPr/>
        </p:nvSpPr>
        <p:spPr bwMode="auto">
          <a:xfrm>
            <a:off x="6588125" y="2771775"/>
            <a:ext cx="262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000">
                <a:latin typeface="Times New Roman" pitchFamily="18" charset="0"/>
                <a:cs typeface="Times New Roman" pitchFamily="18" charset="0"/>
              </a:rPr>
              <a:t>dielectric function</a:t>
            </a:r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 with local field effects</a:t>
            </a:r>
          </a:p>
        </p:txBody>
      </p:sp>
      <p:sp>
        <p:nvSpPr>
          <p:cNvPr id="12317" name="Прямоугольник 1"/>
          <p:cNvSpPr>
            <a:spLocks noChangeArrowheads="1"/>
          </p:cNvSpPr>
          <p:nvPr/>
        </p:nvSpPr>
        <p:spPr bwMode="auto">
          <a:xfrm>
            <a:off x="25400" y="5260975"/>
            <a:ext cx="791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M.I. </a:t>
            </a:r>
            <a:r>
              <a:rPr kumimoji="0"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Ryazanov</a:t>
            </a:r>
            <a:r>
              <a:rPr kumimoji="0"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A.A. Tishchenko, </a:t>
            </a:r>
            <a:r>
              <a:rPr kumimoji="0" lang="en-US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Clausius</a:t>
            </a:r>
            <a:r>
              <a:rPr kumimoji="0"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Mossotti</a:t>
            </a:r>
            <a:r>
              <a:rPr kumimoji="0"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-type relation for planar monolayers, </a:t>
            </a:r>
            <a:r>
              <a:rPr kumimoji="0"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JETP </a:t>
            </a:r>
            <a:r>
              <a:rPr kumimoji="0"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kumimoji="0"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539 (2006)</a:t>
            </a:r>
            <a:r>
              <a:rPr kumimoji="0"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GB" sz="1600" i="1" dirty="0">
                <a:latin typeface="Times New Roman" pitchFamily="18" charset="0"/>
                <a:cs typeface="Times New Roman" pitchFamily="18" charset="0"/>
              </a:rPr>
              <a:t>Local field effect in diffraction radiation from a periodical system of dielectric spheres</a:t>
            </a:r>
            <a:r>
              <a:rPr kumimoji="0" lang="en-GB" sz="1600" dirty="0">
                <a:latin typeface="Times New Roman" pitchFamily="18" charset="0"/>
                <a:cs typeface="Times New Roman" pitchFamily="18" charset="0"/>
              </a:rPr>
              <a:t>, NIM B </a:t>
            </a:r>
            <a:r>
              <a:rPr kumimoji="0" lang="en-GB" sz="1600" b="1" dirty="0">
                <a:latin typeface="Times New Roman" pitchFamily="18" charset="0"/>
                <a:cs typeface="Times New Roman" pitchFamily="18" charset="0"/>
              </a:rPr>
              <a:t>266</a:t>
            </a:r>
            <a:r>
              <a:rPr kumimoji="0" lang="en-GB" sz="1600" dirty="0">
                <a:latin typeface="Times New Roman" pitchFamily="18" charset="0"/>
                <a:cs typeface="Times New Roman" pitchFamily="18" charset="0"/>
              </a:rPr>
              <a:t>, 3811 (2008)</a:t>
            </a:r>
            <a:r>
              <a:rPr kumimoji="0"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Стрелка вправо 33"/>
          <p:cNvSpPr/>
          <p:nvPr/>
        </p:nvSpPr>
        <p:spPr>
          <a:xfrm rot="9772226" flipV="1">
            <a:off x="4618038" y="5280025"/>
            <a:ext cx="2127250" cy="444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2319" name="Объект 2"/>
          <p:cNvGraphicFramePr>
            <a:graphicFrameLocks noChangeAspect="1"/>
          </p:cNvGraphicFramePr>
          <p:nvPr/>
        </p:nvGraphicFramePr>
        <p:xfrm>
          <a:off x="1806575" y="6165850"/>
          <a:ext cx="49466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" name="Equation" r:id="rId17" imgW="50025300" imgH="5854700" progId="Equation.DSMT4">
                  <p:embed/>
                </p:oleObj>
              </mc:Choice>
              <mc:Fallback>
                <p:oleObj name="Equation" r:id="rId17" imgW="50025300" imgH="58547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6165850"/>
                        <a:ext cx="4946650" cy="547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smtClean="0"/>
              <a:t>2</a:t>
            </a:r>
            <a:endParaRPr kumimoji="0" lang="ru-RU" sz="180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07950" y="522288"/>
            <a:ext cx="8856663" cy="720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Motivation</a:t>
            </a: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</p:txBody>
      </p:sp>
      <p:grpSp>
        <p:nvGrpSpPr>
          <p:cNvPr id="7175" name="Группа 10"/>
          <p:cNvGrpSpPr>
            <a:grpSpLocks/>
          </p:cNvGrpSpPr>
          <p:nvPr/>
        </p:nvGrpSpPr>
        <p:grpSpPr bwMode="auto">
          <a:xfrm>
            <a:off x="320675" y="1019175"/>
            <a:ext cx="2924202" cy="2841873"/>
            <a:chOff x="320301" y="1018409"/>
            <a:chExt cx="4111812" cy="3729804"/>
          </a:xfrm>
        </p:grpSpPr>
        <p:grpSp>
          <p:nvGrpSpPr>
            <p:cNvPr id="7183" name="Группа 8"/>
            <p:cNvGrpSpPr>
              <a:grpSpLocks/>
            </p:cNvGrpSpPr>
            <p:nvPr/>
          </p:nvGrpSpPr>
          <p:grpSpPr bwMode="auto">
            <a:xfrm>
              <a:off x="320301" y="1122520"/>
              <a:ext cx="4111812" cy="3625693"/>
              <a:chOff x="755576" y="1095375"/>
              <a:chExt cx="4111812" cy="3625693"/>
            </a:xfrm>
          </p:grpSpPr>
          <p:graphicFrame>
            <p:nvGraphicFramePr>
              <p:cNvPr id="7185" name="Объект 2"/>
              <p:cNvGraphicFramePr>
                <a:graphicFrameLocks noChangeAspect="1"/>
              </p:cNvGraphicFramePr>
              <p:nvPr/>
            </p:nvGraphicFramePr>
            <p:xfrm>
              <a:off x="4587988" y="4005064"/>
              <a:ext cx="279400" cy="249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1" name="Equation" r:id="rId3" imgW="228600" imgH="203040" progId="Equation.DSMT4">
                      <p:embed/>
                    </p:oleObj>
                  </mc:Choice>
                  <mc:Fallback>
                    <p:oleObj name="Equation" r:id="rId3" imgW="228600" imgH="203040" progId="Equation.DSMT4">
                      <p:embed/>
                      <p:pic>
                        <p:nvPicPr>
                          <p:cNvPr id="0" name="Объект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7988" y="4005064"/>
                            <a:ext cx="279400" cy="249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6" name="Объект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6638637"/>
                  </p:ext>
                </p:extLst>
              </p:nvPr>
            </p:nvGraphicFramePr>
            <p:xfrm>
              <a:off x="3184825" y="4330543"/>
              <a:ext cx="1011238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22" name="Equation" r:id="rId5" imgW="825480" imgH="317160" progId="Equation.DSMT4">
                      <p:embed/>
                    </p:oleObj>
                  </mc:Choice>
                  <mc:Fallback>
                    <p:oleObj name="Equation" r:id="rId5" imgW="825480" imgH="317160" progId="Equation.DSMT4">
                      <p:embed/>
                      <p:pic>
                        <p:nvPicPr>
                          <p:cNvPr id="0" name="Объект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4825" y="4330543"/>
                            <a:ext cx="1011238" cy="390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87" name="Группа 7"/>
              <p:cNvGrpSpPr>
                <a:grpSpLocks/>
              </p:cNvGrpSpPr>
              <p:nvPr/>
            </p:nvGrpSpPr>
            <p:grpSpPr bwMode="auto">
              <a:xfrm>
                <a:off x="755576" y="1095375"/>
                <a:ext cx="3971925" cy="3319463"/>
                <a:chOff x="755576" y="1095375"/>
                <a:chExt cx="3971925" cy="3319463"/>
              </a:xfrm>
            </p:grpSpPr>
            <p:graphicFrame>
              <p:nvGraphicFramePr>
                <p:cNvPr id="7188" name="Объект 1"/>
                <p:cNvGraphicFramePr>
                  <a:graphicFrameLocks noChangeAspect="1"/>
                </p:cNvGraphicFramePr>
                <p:nvPr/>
              </p:nvGraphicFramePr>
              <p:xfrm>
                <a:off x="899592" y="1095375"/>
                <a:ext cx="217487" cy="295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623" name="Equation" r:id="rId7" imgW="177480" imgH="241200" progId="Equation.DSMT4">
                        <p:embed/>
                      </p:oleObj>
                    </mc:Choice>
                    <mc:Fallback>
                      <p:oleObj name="Equation" r:id="rId7" imgW="177480" imgH="241200" progId="Equation.DSMT4">
                        <p:embed/>
                        <p:pic>
                          <p:nvPicPr>
                            <p:cNvPr id="0" name="Объект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99592" y="1095375"/>
                              <a:ext cx="217487" cy="295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7189" name="Picture 10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576" y="1243013"/>
                  <a:ext cx="3971925" cy="317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" name="Прямоугольник 9"/>
            <p:cNvSpPr/>
            <p:nvPr/>
          </p:nvSpPr>
          <p:spPr>
            <a:xfrm>
              <a:off x="1153777" y="1018409"/>
              <a:ext cx="1595510" cy="369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j-lt"/>
                </a:rPr>
                <a:t>TR spectrum</a:t>
              </a:r>
              <a:endParaRPr lang="ru-RU" b="1" dirty="0">
                <a:latin typeface="+mj-lt"/>
              </a:endParaRPr>
            </a:p>
          </p:txBody>
        </p:sp>
      </p:grpSp>
      <p:graphicFrame>
        <p:nvGraphicFramePr>
          <p:cNvPr id="7176" name="Объект 11"/>
          <p:cNvGraphicFramePr>
            <a:graphicFrameLocks noChangeAspect="1"/>
          </p:cNvGraphicFramePr>
          <p:nvPr/>
        </p:nvGraphicFramePr>
        <p:xfrm>
          <a:off x="6588125" y="1987550"/>
          <a:ext cx="17843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" name="Equation" r:id="rId10" imgW="1460160" imgH="711000" progId="Equation.DSMT4">
                  <p:embed/>
                </p:oleObj>
              </mc:Choice>
              <mc:Fallback>
                <p:oleObj name="Equation" r:id="rId10" imgW="1460160" imgH="7110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987550"/>
                        <a:ext cx="178435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6588125" y="1019175"/>
            <a:ext cx="2171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+mj-lt"/>
              </a:rPr>
              <a:t>Cut off frequency</a:t>
            </a:r>
            <a:endParaRPr lang="ru-RU" b="1" dirty="0">
              <a:latin typeface="+mj-lt"/>
            </a:endParaRPr>
          </a:p>
        </p:txBody>
      </p:sp>
      <p:graphicFrame>
        <p:nvGraphicFramePr>
          <p:cNvPr id="7178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19687"/>
              </p:ext>
            </p:extLst>
          </p:nvPr>
        </p:nvGraphicFramePr>
        <p:xfrm>
          <a:off x="5919787" y="3627720"/>
          <a:ext cx="28400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5" name="Equation" r:id="rId12" imgW="2323800" imgH="355320" progId="Equation.DSMT4">
                  <p:embed/>
                </p:oleObj>
              </mc:Choice>
              <mc:Fallback>
                <p:oleObj name="Equation" r:id="rId12" imgW="2323800" imgH="35532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7" y="3627720"/>
                        <a:ext cx="28400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791200" y="1527175"/>
            <a:ext cx="2095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Plasma frequency:</a:t>
            </a:r>
            <a:endParaRPr lang="ru-RU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91200" y="2898775"/>
            <a:ext cx="12747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Graphene:</a:t>
            </a:r>
            <a:endParaRPr lang="ru-RU" dirty="0">
              <a:latin typeface="+mj-lt"/>
            </a:endParaRPr>
          </a:p>
        </p:txBody>
      </p:sp>
      <p:pic>
        <p:nvPicPr>
          <p:cNvPr id="7181" name="Picture 1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6" y="4266715"/>
            <a:ext cx="2173287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0" y="4437112"/>
            <a:ext cx="6156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latin typeface="+mj-lt"/>
              </a:rPr>
              <a:t>Boundaries conditions </a:t>
            </a:r>
            <a:r>
              <a:rPr lang="en-US" b="1" dirty="0" smtClean="0">
                <a:latin typeface="+mj-lt"/>
              </a:rPr>
              <a:t>for </a:t>
            </a:r>
            <a:r>
              <a:rPr lang="en-GB" b="1" dirty="0" smtClean="0">
                <a:latin typeface="+mj-lt"/>
              </a:rPr>
              <a:t>film – two boundaries.</a:t>
            </a:r>
          </a:p>
          <a:p>
            <a:pPr algn="ctr">
              <a:defRPr/>
            </a:pPr>
            <a:endParaRPr lang="en-GB" b="1" dirty="0">
              <a:latin typeface="+mj-lt"/>
            </a:endParaRPr>
          </a:p>
          <a:p>
            <a:pPr algn="ctr">
              <a:defRPr/>
            </a:pPr>
            <a:r>
              <a:rPr lang="en-GB" b="1" dirty="0" smtClean="0">
                <a:latin typeface="+mj-lt"/>
              </a:rPr>
              <a:t>Monolayer – only one boundary.    Intensity of TR?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675" y="5571124"/>
            <a:ext cx="7056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 smtClean="0"/>
              <a:t>Intensity_TR_film</a:t>
            </a:r>
            <a:r>
              <a:rPr lang="en-GB" dirty="0" smtClean="0"/>
              <a:t>        </a:t>
            </a:r>
            <a:r>
              <a:rPr lang="en-GB" dirty="0" err="1" smtClean="0"/>
              <a:t>Intensity_TR_monolayer</a:t>
            </a:r>
            <a:endParaRPr lang="en-GB" dirty="0"/>
          </a:p>
        </p:txBody>
      </p:sp>
      <p:graphicFrame>
        <p:nvGraphicFramePr>
          <p:cNvPr id="23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24431"/>
              </p:ext>
            </p:extLst>
          </p:nvPr>
        </p:nvGraphicFramePr>
        <p:xfrm>
          <a:off x="2199192" y="5442999"/>
          <a:ext cx="3000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" name="Equation" r:id="rId15" imgW="342720" imgH="469800" progId="Equation.DSMT4">
                  <p:embed/>
                </p:oleObj>
              </mc:Choice>
              <mc:Fallback>
                <p:oleObj name="Equation" r:id="rId15" imgW="342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192" y="5442999"/>
                        <a:ext cx="3000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49211" y="6321925"/>
            <a:ext cx="424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Are there any gain?</a:t>
            </a:r>
            <a:endParaRPr lang="en-GB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2B73F2FD-47EC-43D9-8E4E-BAD01FE977E7}" type="slidenum">
              <a:rPr kumimoji="0" lang="ru-RU" sz="1800" smtClean="0"/>
              <a:pPr algn="ctr" eaLnBrk="1" hangingPunct="1"/>
              <a:t>20</a:t>
            </a:fld>
            <a:endParaRPr kumimoji="0" lang="ru-RU" sz="1800" smtClean="0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15875" y="4135438"/>
            <a:ext cx="9059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ru-RU" b="1">
                <a:latin typeface="Times New Roman" pitchFamily="18" charset="0"/>
                <a:cs typeface="Times New Roman" pitchFamily="18" charset="0"/>
              </a:rPr>
              <a:t>Giant surface </a:t>
            </a:r>
            <a:r>
              <a:rPr kumimoji="0" lang="ru-RU">
                <a:latin typeface="Times New Roman" pitchFamily="18" charset="0"/>
                <a:cs typeface="Times New Roman" pitchFamily="18" charset="0"/>
              </a:rPr>
              <a:t>phenomena: </a:t>
            </a:r>
          </a:p>
          <a:p>
            <a:pPr algn="ctr"/>
            <a:r>
              <a:rPr kumimoji="0" lang="ru-RU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kumimoji="0" lang="en-US">
                <a:solidFill>
                  <a:srgbClr val="000000"/>
                </a:solidFill>
                <a:latin typeface="Times New Roman" pitchFamily="18" charset="0"/>
              </a:rPr>
              <a:t>iant </a:t>
            </a:r>
            <a:r>
              <a:rPr kumimoji="0" lang="en-US" b="1">
                <a:solidFill>
                  <a:srgbClr val="000000"/>
                </a:solidFill>
                <a:latin typeface="Times New Roman" pitchFamily="18" charset="0"/>
              </a:rPr>
              <a:t>Raman scattering</a:t>
            </a:r>
            <a:r>
              <a:rPr kumimoji="0" lang="ru-RU">
                <a:solidFill>
                  <a:srgbClr val="000000"/>
                </a:solidFill>
                <a:latin typeface="Times New Roman" pitchFamily="18" charset="0"/>
              </a:rPr>
              <a:t>, giant second </a:t>
            </a:r>
            <a:r>
              <a:rPr kumimoji="0" lang="ru-RU" b="1">
                <a:solidFill>
                  <a:srgbClr val="000000"/>
                </a:solidFill>
                <a:latin typeface="Times New Roman" pitchFamily="18" charset="0"/>
              </a:rPr>
              <a:t>harmonic generation</a:t>
            </a:r>
            <a:r>
              <a:rPr kumimoji="0" lang="ru-RU">
                <a:solidFill>
                  <a:srgbClr val="000000"/>
                </a:solidFill>
                <a:latin typeface="Times New Roman" pitchFamily="18" charset="0"/>
              </a:rPr>
              <a:t>, giant </a:t>
            </a:r>
            <a:r>
              <a:rPr kumimoji="0" lang="ru-RU" b="1">
                <a:solidFill>
                  <a:srgbClr val="000000"/>
                </a:solidFill>
                <a:latin typeface="Times New Roman" pitchFamily="18" charset="0"/>
              </a:rPr>
              <a:t>luminescence</a:t>
            </a:r>
            <a:r>
              <a:rPr kumimoji="0" lang="ru-RU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0" lang="ru-RU" b="1">
                <a:solidFill>
                  <a:srgbClr val="000000"/>
                </a:solidFill>
                <a:latin typeface="Times New Roman" pitchFamily="18" charset="0"/>
              </a:rPr>
              <a:t>absorption</a:t>
            </a:r>
            <a:r>
              <a:rPr kumimoji="0"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ru-RU" i="1">
                <a:solidFill>
                  <a:srgbClr val="000000"/>
                </a:solidFill>
                <a:latin typeface="Times New Roman" pitchFamily="18" charset="0"/>
              </a:rPr>
              <a:t>etc</a:t>
            </a:r>
            <a:r>
              <a:rPr kumimoji="0"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3318" name="Объект 7"/>
          <p:cNvGraphicFramePr>
            <a:graphicFrameLocks noChangeAspect="1"/>
          </p:cNvGraphicFramePr>
          <p:nvPr/>
        </p:nvGraphicFramePr>
        <p:xfrm>
          <a:off x="1195388" y="1214438"/>
          <a:ext cx="20716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" name="Equation" r:id="rId3" imgW="33350200" imgH="10820400" progId="Equation.DSMT4">
                  <p:embed/>
                </p:oleObj>
              </mc:Choice>
              <mc:Fallback>
                <p:oleObj name="Equation" r:id="rId3" imgW="33350200" imgH="108204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214438"/>
                        <a:ext cx="207168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3320" name="Объект 9"/>
          <p:cNvGraphicFramePr>
            <a:graphicFrameLocks noChangeAspect="1"/>
          </p:cNvGraphicFramePr>
          <p:nvPr/>
        </p:nvGraphicFramePr>
        <p:xfrm>
          <a:off x="5126038" y="1139825"/>
          <a:ext cx="22177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" name="Equation" r:id="rId5" imgW="33058100" imgH="10820400" progId="Equation.DSMT4">
                  <p:embed/>
                </p:oleObj>
              </mc:Choice>
              <mc:Fallback>
                <p:oleObj name="Equation" r:id="rId5" imgW="33058100" imgH="108204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139825"/>
                        <a:ext cx="22177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11188" y="765175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Clausius-Mossotti relation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4572000" y="765175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Lorenz-Lorentz relation</a:t>
            </a: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2124075" y="411163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0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1">
                <a:latin typeface="Times New Roman" pitchFamily="18" charset="0"/>
                <a:cs typeface="Times New Roman" pitchFamily="18" charset="0"/>
              </a:rPr>
              <a:t>ocal field effects with no spatial dispersion</a:t>
            </a:r>
          </a:p>
        </p:txBody>
      </p:sp>
      <p:sp>
        <p:nvSpPr>
          <p:cNvPr id="6" name="Овал 5"/>
          <p:cNvSpPr/>
          <p:nvPr/>
        </p:nvSpPr>
        <p:spPr>
          <a:xfrm>
            <a:off x="1824038" y="1484313"/>
            <a:ext cx="1447800" cy="43021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3325" name="TextBox 13"/>
          <p:cNvSpPr txBox="1">
            <a:spLocks noChangeArrowheads="1"/>
          </p:cNvSpPr>
          <p:nvPr/>
        </p:nvSpPr>
        <p:spPr bwMode="auto">
          <a:xfrm>
            <a:off x="1979613" y="2043113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>
                <a:latin typeface="Times New Roman" pitchFamily="18" charset="0"/>
                <a:cs typeface="Times New Roman" pitchFamily="18" charset="0"/>
              </a:rPr>
              <a:t>Polarization catastrophe</a:t>
            </a:r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» or «</a:t>
            </a:r>
            <a:r>
              <a:rPr kumimoji="0" lang="el-GR" sz="2000">
                <a:latin typeface="Times New Roman" pitchFamily="18" charset="0"/>
                <a:cs typeface="Times New Roman" pitchFamily="18" charset="0"/>
              </a:rPr>
              <a:t>4π/3 </a:t>
            </a:r>
            <a:r>
              <a:rPr kumimoji="0" lang="en-US" sz="2000">
                <a:latin typeface="Times New Roman" pitchFamily="18" charset="0"/>
                <a:cs typeface="Times New Roman" pitchFamily="18" charset="0"/>
              </a:rPr>
              <a:t>catastrophe</a:t>
            </a:r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» (Kittel, Feinman) </a:t>
            </a:r>
          </a:p>
        </p:txBody>
      </p:sp>
      <p:pic>
        <p:nvPicPr>
          <p:cNvPr id="13326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943100"/>
            <a:ext cx="1333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7343775" y="1801813"/>
            <a:ext cx="1800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1600">
                <a:latin typeface="Times New Roman" pitchFamily="18" charset="0"/>
                <a:cs typeface="Times New Roman" pitchFamily="18" charset="0"/>
              </a:rPr>
              <a:t>C. Kittel, </a:t>
            </a:r>
            <a:r>
              <a:rPr kumimoji="0" lang="ru-RU" sz="1600" i="1">
                <a:latin typeface="Times New Roman" pitchFamily="18" charset="0"/>
                <a:cs typeface="Times New Roman" pitchFamily="18" charset="0"/>
              </a:rPr>
              <a:t>Introduction to Solid State Physics</a:t>
            </a:r>
            <a:r>
              <a:rPr kumimoji="0" lang="ru-RU" sz="1600">
                <a:latin typeface="Times New Roman" pitchFamily="18" charset="0"/>
                <a:cs typeface="Times New Roman" pitchFamily="18" charset="0"/>
              </a:rPr>
              <a:t>, Wiley, 1953.</a:t>
            </a:r>
          </a:p>
        </p:txBody>
      </p:sp>
      <p:graphicFrame>
        <p:nvGraphicFramePr>
          <p:cNvPr id="13328" name="Объект 14"/>
          <p:cNvGraphicFramePr>
            <a:graphicFrameLocks noChangeAspect="1"/>
          </p:cNvGraphicFramePr>
          <p:nvPr/>
        </p:nvGraphicFramePr>
        <p:xfrm>
          <a:off x="2198688" y="4810125"/>
          <a:ext cx="6985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" name="Equation" r:id="rId8" imgW="7315200" imgH="5270500" progId="Equation.DSMT4">
                  <p:embed/>
                </p:oleObj>
              </mc:Choice>
              <mc:Fallback>
                <p:oleObj name="Equation" r:id="rId8" imgW="7315200" imgH="5270500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4810125"/>
                        <a:ext cx="6985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TextBox 20"/>
          <p:cNvSpPr txBox="1">
            <a:spLocks noChangeArrowheads="1"/>
          </p:cNvSpPr>
          <p:nvPr/>
        </p:nvSpPr>
        <p:spPr bwMode="auto">
          <a:xfrm>
            <a:off x="-41275" y="4859338"/>
            <a:ext cx="229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00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nhancement factor</a:t>
            </a:r>
          </a:p>
        </p:txBody>
      </p:sp>
      <p:graphicFrame>
        <p:nvGraphicFramePr>
          <p:cNvPr id="13330" name="Объект 15"/>
          <p:cNvGraphicFramePr>
            <a:graphicFrameLocks noChangeAspect="1"/>
          </p:cNvGraphicFramePr>
          <p:nvPr/>
        </p:nvGraphicFramePr>
        <p:xfrm>
          <a:off x="3265488" y="5059363"/>
          <a:ext cx="56245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" name="Equation" r:id="rId10" imgW="71678800" imgH="11112500" progId="Equation.DSMT4">
                  <p:embed/>
                </p:oleObj>
              </mc:Choice>
              <mc:Fallback>
                <p:oleObj name="Equation" r:id="rId10" imgW="71678800" imgH="1111250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5059363"/>
                        <a:ext cx="56245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Объект 19"/>
          <p:cNvGraphicFramePr>
            <a:graphicFrameLocks noChangeAspect="1"/>
          </p:cNvGraphicFramePr>
          <p:nvPr/>
        </p:nvGraphicFramePr>
        <p:xfrm>
          <a:off x="1952625" y="5949950"/>
          <a:ext cx="28289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" name="Equation" r:id="rId12" imgW="42125900" imgH="10236200" progId="Equation.DSMT4">
                  <p:embed/>
                </p:oleObj>
              </mc:Choice>
              <mc:Fallback>
                <p:oleObj name="Equation" r:id="rId12" imgW="42125900" imgH="10236200" progId="Equation.DSMT4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5949950"/>
                        <a:ext cx="28289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Объект 22"/>
          <p:cNvGraphicFramePr>
            <a:graphicFrameLocks noChangeAspect="1"/>
          </p:cNvGraphicFramePr>
          <p:nvPr/>
        </p:nvGraphicFramePr>
        <p:xfrm>
          <a:off x="4824413" y="6086475"/>
          <a:ext cx="38465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" name="Equation" r:id="rId14" imgW="57340500" imgH="5562600" progId="Equation.DSMT4">
                  <p:embed/>
                </p:oleObj>
              </mc:Choice>
              <mc:Fallback>
                <p:oleObj name="Equation" r:id="rId14" imgW="57340500" imgH="5562600" progId="Equation.DSMT4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6086475"/>
                        <a:ext cx="384651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Овал 26"/>
          <p:cNvSpPr/>
          <p:nvPr/>
        </p:nvSpPr>
        <p:spPr>
          <a:xfrm>
            <a:off x="7777163" y="5935663"/>
            <a:ext cx="576262" cy="6445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8" name="Овал 27"/>
          <p:cNvSpPr/>
          <p:nvPr/>
        </p:nvSpPr>
        <p:spPr>
          <a:xfrm>
            <a:off x="3348038" y="5935663"/>
            <a:ext cx="1152525" cy="8604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4" name="Овал 23"/>
          <p:cNvSpPr/>
          <p:nvPr/>
        </p:nvSpPr>
        <p:spPr>
          <a:xfrm>
            <a:off x="593770" y="5327375"/>
            <a:ext cx="9144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sunrise" dir="t"/>
          </a:scene3d>
          <a:sp3d extrusionH="762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3336" name="TextBox 29"/>
          <p:cNvSpPr txBox="1">
            <a:spLocks noChangeArrowheads="1"/>
          </p:cNvSpPr>
          <p:nvPr/>
        </p:nvSpPr>
        <p:spPr bwMode="auto">
          <a:xfrm>
            <a:off x="0" y="6338888"/>
            <a:ext cx="229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Spherical particle</a:t>
            </a:r>
          </a:p>
        </p:txBody>
      </p:sp>
      <p:sp>
        <p:nvSpPr>
          <p:cNvPr id="13337" name="Прямоугольник 24"/>
          <p:cNvSpPr>
            <a:spLocks noChangeArrowheads="1"/>
          </p:cNvSpPr>
          <p:nvPr/>
        </p:nvSpPr>
        <p:spPr bwMode="auto">
          <a:xfrm>
            <a:off x="123825" y="3284538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sz="1600">
                <a:latin typeface="Times New Roman" pitchFamily="18" charset="0"/>
                <a:cs typeface="Times New Roman" pitchFamily="18" charset="0"/>
              </a:rPr>
              <a:t>A.K. Sarychev, V.M. Shalaev, </a:t>
            </a:r>
            <a:r>
              <a:rPr kumimoji="0" lang="en-US" sz="1600" i="1">
                <a:latin typeface="Times New Roman" pitchFamily="18" charset="0"/>
                <a:cs typeface="Times New Roman" pitchFamily="18" charset="0"/>
              </a:rPr>
              <a:t>Electrodynamics of Metamaterials, </a:t>
            </a:r>
            <a:r>
              <a:rPr kumimoji="0" lang="en-US" sz="1600">
                <a:latin typeface="Times New Roman" pitchFamily="18" charset="0"/>
                <a:cs typeface="Times New Roman" pitchFamily="18" charset="0"/>
              </a:rPr>
              <a:t>World Scientific, 2007</a:t>
            </a:r>
            <a:r>
              <a:rPr kumimoji="0" 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38" name="TextBox 25"/>
          <p:cNvSpPr txBox="1">
            <a:spLocks noChangeArrowheads="1"/>
          </p:cNvSpPr>
          <p:nvPr/>
        </p:nvSpPr>
        <p:spPr bwMode="auto">
          <a:xfrm>
            <a:off x="42863" y="2892425"/>
            <a:ext cx="416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Metamaterials – magnetic properties</a:t>
            </a:r>
          </a:p>
        </p:txBody>
      </p:sp>
      <p:sp>
        <p:nvSpPr>
          <p:cNvPr id="13339" name="Прямоугольник 28"/>
          <p:cNvSpPr>
            <a:spLocks noChangeArrowheads="1"/>
          </p:cNvSpPr>
          <p:nvPr/>
        </p:nvSpPr>
        <p:spPr bwMode="auto">
          <a:xfrm>
            <a:off x="4364038" y="3255963"/>
            <a:ext cx="4921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M.V. </a:t>
            </a:r>
            <a:r>
              <a:rPr kumimoji="0" lang="en-GB" sz="1500">
                <a:latin typeface="Times New Roman" pitchFamily="18" charset="0"/>
                <a:cs typeface="Times New Roman" pitchFamily="18" charset="0"/>
              </a:rPr>
              <a:t>Gorkunov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kumimoji="0" lang="en-GB" sz="1500">
                <a:latin typeface="Times New Roman" pitchFamily="18" charset="0"/>
                <a:cs typeface="Times New Roman" pitchFamily="18" charset="0"/>
              </a:rPr>
              <a:t>, Eur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GB" sz="1500">
                <a:latin typeface="Times New Roman" pitchFamily="18" charset="0"/>
                <a:cs typeface="Times New Roman" pitchFamily="18" charset="0"/>
              </a:rPr>
              <a:t>Phys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GB" sz="1500"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GB" sz="1500">
                <a:latin typeface="Times New Roman" pitchFamily="18" charset="0"/>
                <a:cs typeface="Times New Roman" pitchFamily="18" charset="0"/>
              </a:rPr>
              <a:t> B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>
                <a:latin typeface="Times New Roman" pitchFamily="18" charset="0"/>
                <a:cs typeface="Times New Roman" pitchFamily="18" charset="0"/>
              </a:rPr>
              <a:t>28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, 263 (2002).</a:t>
            </a:r>
          </a:p>
          <a:p>
            <a:r>
              <a:rPr kumimoji="0" lang="en-US" sz="1500">
                <a:latin typeface="Times New Roman" pitchFamily="18" charset="0"/>
                <a:cs typeface="Times New Roman" pitchFamily="18" charset="0"/>
              </a:rPr>
              <a:t>J. Kästel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>
                <a:latin typeface="Times New Roman" pitchFamily="18" charset="0"/>
                <a:cs typeface="Times New Roman" pitchFamily="18" charset="0"/>
              </a:rPr>
              <a:t>M. Fleischhauer, Phys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1500">
                <a:latin typeface="Times New Roman" pitchFamily="18" charset="0"/>
                <a:cs typeface="Times New Roman" pitchFamily="18" charset="0"/>
              </a:rPr>
              <a:t>Rev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1500">
                <a:latin typeface="Times New Roman" pitchFamily="18" charset="0"/>
                <a:cs typeface="Times New Roman" pitchFamily="18" charset="0"/>
              </a:rPr>
              <a:t> A </a:t>
            </a:r>
            <a:r>
              <a:rPr kumimoji="0" lang="en-US" sz="1500" b="1">
                <a:latin typeface="Times New Roman" pitchFamily="18" charset="0"/>
                <a:cs typeface="Times New Roman" pitchFamily="18" charset="0"/>
              </a:rPr>
              <a:t>76</a:t>
            </a:r>
            <a:r>
              <a:rPr kumimoji="0" lang="en-US" sz="1500">
                <a:latin typeface="Times New Roman" pitchFamily="18" charset="0"/>
                <a:cs typeface="Times New Roman" pitchFamily="18" charset="0"/>
              </a:rPr>
              <a:t>, 062509 (2007)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O.V. Porvatkina</a:t>
            </a:r>
            <a:r>
              <a:rPr kumimoji="0" lang="ru-RU" sz="15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A.A. Tishchenko, M.N. Strikhanov, J. Phys.: 		          Conf.Ser. </a:t>
            </a:r>
            <a:r>
              <a:rPr kumimoji="0" lang="ru-RU" sz="1500" b="1">
                <a:latin typeface="Times New Roman" pitchFamily="18" charset="0"/>
                <a:cs typeface="Times New Roman" pitchFamily="18" charset="0"/>
              </a:rPr>
              <a:t>541</a:t>
            </a:r>
            <a:r>
              <a:rPr kumimoji="0" lang="ru-RU" sz="1500">
                <a:latin typeface="Times New Roman" pitchFamily="18" charset="0"/>
                <a:cs typeface="Times New Roman" pitchFamily="18" charset="0"/>
              </a:rPr>
              <a:t>, 012024 (2014).</a:t>
            </a:r>
          </a:p>
        </p:txBody>
      </p:sp>
      <p:sp>
        <p:nvSpPr>
          <p:cNvPr id="13340" name="TextBox 30"/>
          <p:cNvSpPr txBox="1">
            <a:spLocks noChangeArrowheads="1"/>
          </p:cNvSpPr>
          <p:nvPr/>
        </p:nvSpPr>
        <p:spPr bwMode="auto">
          <a:xfrm>
            <a:off x="4572000" y="2878138"/>
            <a:ext cx="450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Local field effects in magnetic materials</a:t>
            </a:r>
          </a:p>
        </p:txBody>
      </p:sp>
      <p:sp>
        <p:nvSpPr>
          <p:cNvPr id="32" name="Овал 31"/>
          <p:cNvSpPr/>
          <p:nvPr/>
        </p:nvSpPr>
        <p:spPr>
          <a:xfrm>
            <a:off x="2155825" y="4746625"/>
            <a:ext cx="784225" cy="5810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3342" name="Объект 1"/>
          <p:cNvGraphicFramePr>
            <a:graphicFrameLocks noChangeAspect="1"/>
          </p:cNvGraphicFramePr>
          <p:nvPr/>
        </p:nvGraphicFramePr>
        <p:xfrm>
          <a:off x="42863" y="6022975"/>
          <a:ext cx="9223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" name="Equation" r:id="rId16" imgW="11696700" imgH="5562600" progId="Equation.DSMT4">
                  <p:embed/>
                </p:oleObj>
              </mc:Choice>
              <mc:Fallback>
                <p:oleObj name="Equation" r:id="rId16" imgW="11696700" imgH="5562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6022975"/>
                        <a:ext cx="9223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42CA9FDF-AD61-4B5A-B34F-48023000E22A}" type="slidenum">
              <a:rPr kumimoji="0" lang="ru-RU" sz="1800" smtClean="0"/>
              <a:pPr algn="ctr" eaLnBrk="1" hangingPunct="1"/>
              <a:t>21</a:t>
            </a:fld>
            <a:endParaRPr kumimoji="0" lang="ru-RU" sz="1800" smtClean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-107950" y="981075"/>
            <a:ext cx="324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3D system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2124075" y="476250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0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1">
                <a:latin typeface="Times New Roman" pitchFamily="18" charset="0"/>
                <a:cs typeface="Times New Roman" pitchFamily="18" charset="0"/>
              </a:rPr>
              <a:t>ocal field effects with spatial dispersion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67008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4346" name="Объект 15"/>
          <p:cNvGraphicFramePr>
            <a:graphicFrameLocks noChangeAspect="1"/>
          </p:cNvGraphicFramePr>
          <p:nvPr/>
        </p:nvGraphicFramePr>
        <p:xfrm>
          <a:off x="1871663" y="3357563"/>
          <a:ext cx="5073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" name="Equation" r:id="rId4" imgW="50317400" imgH="5854700" progId="Equation.DSMT4">
                  <p:embed/>
                </p:oleObj>
              </mc:Choice>
              <mc:Fallback>
                <p:oleObj name="Equation" r:id="rId4" imgW="50317400" imgH="585470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3357563"/>
                        <a:ext cx="50736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Объект 16"/>
          <p:cNvGraphicFramePr>
            <a:graphicFrameLocks noChangeAspect="1"/>
          </p:cNvGraphicFramePr>
          <p:nvPr/>
        </p:nvGraphicFramePr>
        <p:xfrm>
          <a:off x="684213" y="4110038"/>
          <a:ext cx="73437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" name="Equation" r:id="rId6" imgW="91871800" imgH="10820400" progId="Equation.DSMT4">
                  <p:embed/>
                </p:oleObj>
              </mc:Choice>
              <mc:Fallback>
                <p:oleObj name="Equation" r:id="rId6" imgW="91871800" imgH="108204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10038"/>
                        <a:ext cx="73437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/>
          <p:cNvSpPr/>
          <p:nvPr/>
        </p:nvSpPr>
        <p:spPr>
          <a:xfrm>
            <a:off x="7383463" y="4221163"/>
            <a:ext cx="574675" cy="6445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8" name="Овал 17"/>
          <p:cNvSpPr/>
          <p:nvPr/>
        </p:nvSpPr>
        <p:spPr>
          <a:xfrm>
            <a:off x="2339975" y="3357563"/>
            <a:ext cx="360363" cy="57626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4350" name="Объект 5"/>
          <p:cNvGraphicFramePr>
            <a:graphicFrameLocks noChangeAspect="1"/>
          </p:cNvGraphicFramePr>
          <p:nvPr/>
        </p:nvGraphicFramePr>
        <p:xfrm>
          <a:off x="6015038" y="5589588"/>
          <a:ext cx="27352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" name="Equation" r:id="rId8" imgW="33350200" imgH="10820400" progId="Equation.DSMT4">
                  <p:embed/>
                </p:oleObj>
              </mc:Choice>
              <mc:Fallback>
                <p:oleObj name="Equation" r:id="rId8" imgW="33350200" imgH="108204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5589588"/>
                        <a:ext cx="27352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4352" name="Объект 9"/>
          <p:cNvGraphicFramePr>
            <a:graphicFrameLocks noChangeAspect="1"/>
          </p:cNvGraphicFramePr>
          <p:nvPr/>
        </p:nvGraphicFramePr>
        <p:xfrm>
          <a:off x="107950" y="5770563"/>
          <a:ext cx="4972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" name="Equation" r:id="rId10" imgW="53251100" imgH="5270500" progId="Equation.DSMT4">
                  <p:embed/>
                </p:oleObj>
              </mc:Choice>
              <mc:Fallback>
                <p:oleObj name="Equation" r:id="rId10" imgW="53251100" imgH="52705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770563"/>
                        <a:ext cx="4972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трелка вправо 18"/>
          <p:cNvSpPr/>
          <p:nvPr/>
        </p:nvSpPr>
        <p:spPr>
          <a:xfrm flipV="1">
            <a:off x="5292725" y="5864225"/>
            <a:ext cx="493713" cy="3444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017760"/>
              </p:ext>
            </p:extLst>
          </p:nvPr>
        </p:nvGraphicFramePr>
        <p:xfrm>
          <a:off x="2700338" y="4997450"/>
          <a:ext cx="4572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Equation" r:id="rId12" imgW="2705100" imgH="520700" progId="Equation.DSMT4">
                  <p:embed/>
                </p:oleObj>
              </mc:Choice>
              <mc:Fallback>
                <p:oleObj name="Equation" r:id="rId12" imgW="2705100" imgH="520700" progId="Equation.DSMT4">
                  <p:embed/>
                  <p:pic>
                    <p:nvPicPr>
                      <p:cNvPr id="0" name="Объект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997450"/>
                        <a:ext cx="45720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53425" y="6529388"/>
            <a:ext cx="1066800" cy="32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11B49FAB-3310-40B3-8BD7-0BA137A5509A}" type="slidenum">
              <a:rPr kumimoji="0" lang="ru-RU" sz="1800" smtClean="0"/>
              <a:pPr algn="ctr" eaLnBrk="1" hangingPunct="1"/>
              <a:t>22</a:t>
            </a:fld>
            <a:endParaRPr kumimoji="0" lang="ru-RU" sz="1800" smtClean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-468313" y="554038"/>
            <a:ext cx="3240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2D system</a:t>
            </a: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2124075" y="414338"/>
            <a:ext cx="54006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0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1">
                <a:latin typeface="Times New Roman" pitchFamily="18" charset="0"/>
                <a:cs typeface="Times New Roman" pitchFamily="18" charset="0"/>
              </a:rPr>
              <a:t>ocal field effects with spatial dispersion</a:t>
            </a: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69" name="Объект 15"/>
          <p:cNvGraphicFramePr>
            <a:graphicFrameLocks noChangeAspect="1"/>
          </p:cNvGraphicFramePr>
          <p:nvPr/>
        </p:nvGraphicFramePr>
        <p:xfrm>
          <a:off x="2038350" y="3933825"/>
          <a:ext cx="41957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" name="Equation" r:id="rId3" imgW="55880000" imgH="5854700" progId="Equation.DSMT4">
                  <p:embed/>
                </p:oleObj>
              </mc:Choice>
              <mc:Fallback>
                <p:oleObj name="Equation" r:id="rId3" imgW="55880000" imgH="585470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933825"/>
                        <a:ext cx="41957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Объект 16"/>
          <p:cNvGraphicFramePr>
            <a:graphicFrameLocks noChangeAspect="1"/>
          </p:cNvGraphicFramePr>
          <p:nvPr/>
        </p:nvGraphicFramePr>
        <p:xfrm>
          <a:off x="701675" y="4365625"/>
          <a:ext cx="73453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" name="Equation" r:id="rId5" imgW="91871800" imgH="6731000" progId="Equation.DSMT4">
                  <p:embed/>
                </p:oleObj>
              </mc:Choice>
              <mc:Fallback>
                <p:oleObj name="Equation" r:id="rId5" imgW="91871800" imgH="67310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365625"/>
                        <a:ext cx="73453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72" name="Объект 7"/>
          <p:cNvGraphicFramePr>
            <a:graphicFrameLocks noChangeAspect="1"/>
          </p:cNvGraphicFramePr>
          <p:nvPr/>
        </p:nvGraphicFramePr>
        <p:xfrm>
          <a:off x="6659563" y="1268413"/>
          <a:ext cx="23225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" name="Equation" r:id="rId7" imgW="1651000" imgH="533400" progId="Equation.DSMT4">
                  <p:embed/>
                </p:oleObj>
              </mc:Choice>
              <mc:Fallback>
                <p:oleObj name="Equation" r:id="rId7" imgW="1651000" imgH="5334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268413"/>
                        <a:ext cx="2322512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74" name="Объект 11"/>
          <p:cNvGraphicFramePr>
            <a:graphicFrameLocks noChangeAspect="1"/>
          </p:cNvGraphicFramePr>
          <p:nvPr/>
        </p:nvGraphicFramePr>
        <p:xfrm>
          <a:off x="107950" y="1773238"/>
          <a:ext cx="81359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" name="Equation" r:id="rId9" imgW="4241800" imgH="457200" progId="Equation.DSMT4">
                  <p:embed/>
                </p:oleObj>
              </mc:Choice>
              <mc:Fallback>
                <p:oleObj name="Equation" r:id="rId9" imgW="4241800" imgH="4572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773238"/>
                        <a:ext cx="81359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76" name="Объект 17"/>
          <p:cNvGraphicFramePr>
            <a:graphicFrameLocks noChangeAspect="1"/>
          </p:cNvGraphicFramePr>
          <p:nvPr/>
        </p:nvGraphicFramePr>
        <p:xfrm>
          <a:off x="2771775" y="885825"/>
          <a:ext cx="45862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" name="Equation" r:id="rId11" imgW="2311400" imgH="254000" progId="Equation.DSMT4">
                  <p:embed/>
                </p:oleObj>
              </mc:Choice>
              <mc:Fallback>
                <p:oleObj name="Equation" r:id="rId11" imgW="2311400" imgH="25400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885825"/>
                        <a:ext cx="45862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537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79" name="Объект 21"/>
          <p:cNvGraphicFramePr>
            <a:graphicFrameLocks noChangeAspect="1"/>
          </p:cNvGraphicFramePr>
          <p:nvPr/>
        </p:nvGraphicFramePr>
        <p:xfrm>
          <a:off x="876300" y="5141913"/>
          <a:ext cx="71294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9" name="Equation" r:id="rId13" imgW="104152700" imgH="11112500" progId="Equation.DSMT4">
                  <p:embed/>
                </p:oleObj>
              </mc:Choice>
              <mc:Fallback>
                <p:oleObj name="Equation" r:id="rId13" imgW="104152700" imgH="11112500" progId="Equation.DSMT4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141913"/>
                        <a:ext cx="712946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81" name="Объект 23"/>
          <p:cNvGraphicFramePr>
            <a:graphicFrameLocks noChangeAspect="1"/>
          </p:cNvGraphicFramePr>
          <p:nvPr/>
        </p:nvGraphicFramePr>
        <p:xfrm>
          <a:off x="871538" y="2636838"/>
          <a:ext cx="66754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0" name="Equation" r:id="rId15" imgW="88353900" imgH="11696700" progId="Equation.DSMT4">
                  <p:embed/>
                </p:oleObj>
              </mc:Choice>
              <mc:Fallback>
                <p:oleObj name="Equation" r:id="rId15" imgW="88353900" imgH="11696700" progId="Equation.DSMT4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2636838"/>
                        <a:ext cx="6675437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83" name="Объект 2"/>
          <p:cNvGraphicFramePr>
            <a:graphicFrameLocks noChangeAspect="1"/>
          </p:cNvGraphicFramePr>
          <p:nvPr/>
        </p:nvGraphicFramePr>
        <p:xfrm>
          <a:off x="0" y="6237288"/>
          <a:ext cx="87677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1" name="Equation" r:id="rId17" imgW="164719000" imgH="9944100" progId="Equation.DSMT4">
                  <p:embed/>
                </p:oleObj>
              </mc:Choice>
              <mc:Fallback>
                <p:oleObj name="Equation" r:id="rId17" imgW="164719000" imgH="99441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7288"/>
                        <a:ext cx="87677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5385" name="Объект 25"/>
          <p:cNvGraphicFramePr>
            <a:graphicFrameLocks noChangeAspect="1"/>
          </p:cNvGraphicFramePr>
          <p:nvPr/>
        </p:nvGraphicFramePr>
        <p:xfrm>
          <a:off x="30163" y="1066800"/>
          <a:ext cx="24050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" name="Equation" r:id="rId19" imgW="1866900" imgH="482600" progId="Equation.DSMT4">
                  <p:embed/>
                </p:oleObj>
              </mc:Choice>
              <mc:Fallback>
                <p:oleObj name="Equation" r:id="rId19" imgW="1866900" imgH="482600" progId="Equation.DSMT4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1066800"/>
                        <a:ext cx="24050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Овал 26"/>
          <p:cNvSpPr/>
          <p:nvPr/>
        </p:nvSpPr>
        <p:spPr>
          <a:xfrm>
            <a:off x="250825" y="2565400"/>
            <a:ext cx="7770813" cy="100806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8" name="Овал 27"/>
          <p:cNvSpPr/>
          <p:nvPr/>
        </p:nvSpPr>
        <p:spPr>
          <a:xfrm>
            <a:off x="395288" y="4941888"/>
            <a:ext cx="7958137" cy="1295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31" name="Овал 30"/>
          <p:cNvSpPr/>
          <p:nvPr/>
        </p:nvSpPr>
        <p:spPr>
          <a:xfrm>
            <a:off x="4354513" y="2997200"/>
            <a:ext cx="2228850" cy="523875"/>
          </a:xfrm>
          <a:prstGeom prst="ellipse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32" name="Овал 31"/>
          <p:cNvSpPr/>
          <p:nvPr/>
        </p:nvSpPr>
        <p:spPr>
          <a:xfrm>
            <a:off x="4932363" y="5516563"/>
            <a:ext cx="3421062" cy="576262"/>
          </a:xfrm>
          <a:prstGeom prst="ellipse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graphicFrame>
        <p:nvGraphicFramePr>
          <p:cNvPr id="15390" name="Объект 32"/>
          <p:cNvGraphicFramePr>
            <a:graphicFrameLocks noChangeAspect="1"/>
          </p:cNvGraphicFramePr>
          <p:nvPr/>
        </p:nvGraphicFramePr>
        <p:xfrm>
          <a:off x="7812088" y="3255963"/>
          <a:ext cx="12239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" name="Equation" r:id="rId21" imgW="16090900" imgH="5270500" progId="Equation.DSMT4">
                  <p:embed/>
                </p:oleObj>
              </mc:Choice>
              <mc:Fallback>
                <p:oleObj name="Equation" r:id="rId21" imgW="16090900" imgH="5270500" progId="Equation.DSMT4">
                  <p:embed/>
                  <p:pic>
                    <p:nvPicPr>
                      <p:cNvPr id="0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3255963"/>
                        <a:ext cx="12239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Стрелка вправо 33"/>
          <p:cNvSpPr/>
          <p:nvPr/>
        </p:nvSpPr>
        <p:spPr>
          <a:xfrm rot="16734018" flipV="1">
            <a:off x="7639844" y="5029994"/>
            <a:ext cx="1274763" cy="47625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35" name="Стрелка вправо 34"/>
          <p:cNvSpPr/>
          <p:nvPr/>
        </p:nvSpPr>
        <p:spPr>
          <a:xfrm rot="1042396">
            <a:off x="6529388" y="3597275"/>
            <a:ext cx="1662112" cy="46038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15393" name="TextBox 35"/>
          <p:cNvSpPr txBox="1">
            <a:spLocks noChangeArrowheads="1"/>
          </p:cNvSpPr>
          <p:nvPr/>
        </p:nvSpPr>
        <p:spPr bwMode="auto">
          <a:xfrm>
            <a:off x="7735888" y="3897313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iffer!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53425" y="6529388"/>
            <a:ext cx="1066800" cy="32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9D284B42-EE4B-4E69-B413-9CEFCA3E87B9}" type="slidenum">
              <a:rPr kumimoji="0" lang="ru-RU" sz="1800" smtClean="0"/>
              <a:pPr algn="ctr" eaLnBrk="1" hangingPunct="1"/>
              <a:t>23</a:t>
            </a:fld>
            <a:endParaRPr kumimoji="0" lang="ru-RU" sz="1800" smtClean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2124075" y="414338"/>
            <a:ext cx="54006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20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1">
                <a:latin typeface="Times New Roman" pitchFamily="18" charset="0"/>
                <a:cs typeface="Times New Roman" pitchFamily="18" charset="0"/>
              </a:rPr>
              <a:t>ocal field effects with spatial dispersion</a:t>
            </a: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sp>
        <p:nvSpPr>
          <p:cNvPr id="16399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/>
          </a:p>
        </p:txBody>
      </p:sp>
      <p:graphicFrame>
        <p:nvGraphicFramePr>
          <p:cNvPr id="16400" name="Объект 19"/>
          <p:cNvGraphicFramePr>
            <a:graphicFrameLocks noChangeAspect="1"/>
          </p:cNvGraphicFramePr>
          <p:nvPr/>
        </p:nvGraphicFramePr>
        <p:xfrm>
          <a:off x="2339975" y="1049338"/>
          <a:ext cx="3816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0" name="Equation" r:id="rId3" imgW="50317400" imgH="5854700" progId="Equation.DSMT4">
                  <p:embed/>
                </p:oleObj>
              </mc:Choice>
              <mc:Fallback>
                <p:oleObj name="Equation" r:id="rId3" imgW="50317400" imgH="5854700" progId="Equation.DSMT4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049338"/>
                        <a:ext cx="38163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Объект 28"/>
          <p:cNvGraphicFramePr>
            <a:graphicFrameLocks noChangeAspect="1"/>
          </p:cNvGraphicFramePr>
          <p:nvPr/>
        </p:nvGraphicFramePr>
        <p:xfrm>
          <a:off x="827088" y="1484313"/>
          <a:ext cx="66976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1" name="Equation" r:id="rId5" imgW="91871800" imgH="10820400" progId="Equation.DSMT4">
                  <p:embed/>
                </p:oleObj>
              </mc:Choice>
              <mc:Fallback>
                <p:oleObj name="Equation" r:id="rId5" imgW="91871800" imgH="10820400" progId="Equation.DSMT4">
                  <p:embed/>
                  <p:pic>
                    <p:nvPicPr>
                      <p:cNvPr id="0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84313"/>
                        <a:ext cx="669766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Объект 29"/>
          <p:cNvGraphicFramePr>
            <a:graphicFrameLocks noChangeAspect="1"/>
          </p:cNvGraphicFramePr>
          <p:nvPr/>
        </p:nvGraphicFramePr>
        <p:xfrm>
          <a:off x="2843213" y="2565400"/>
          <a:ext cx="5149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2" name="Equation" r:id="rId7" imgW="64363600" imgH="10820400" progId="Equation.DSMT4">
                  <p:embed/>
                </p:oleObj>
              </mc:Choice>
              <mc:Fallback>
                <p:oleObj name="Equation" r:id="rId7" imgW="64363600" imgH="10820400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565400"/>
                        <a:ext cx="51498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Box 36"/>
          <p:cNvSpPr txBox="1">
            <a:spLocks noChangeArrowheads="1"/>
          </p:cNvSpPr>
          <p:nvPr/>
        </p:nvSpPr>
        <p:spPr bwMode="auto">
          <a:xfrm>
            <a:off x="-252413" y="2420938"/>
            <a:ext cx="324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On the other hand</a:t>
            </a:r>
          </a:p>
          <a:p>
            <a:pPr algn="ctr" eaLnBrk="1" hangingPunct="1"/>
            <a:r>
              <a:rPr kumimoji="0" lang="ru-RU" sz="1600">
                <a:latin typeface="Times New Roman" pitchFamily="18" charset="0"/>
                <a:cs typeface="Times New Roman" pitchFamily="18" charset="0"/>
              </a:rPr>
              <a:t>(for simplicity alpha is scalar)</a:t>
            </a:r>
          </a:p>
        </p:txBody>
      </p:sp>
      <p:sp>
        <p:nvSpPr>
          <p:cNvPr id="16404" name="TextBox 37"/>
          <p:cNvSpPr txBox="1">
            <a:spLocks noChangeArrowheads="1"/>
          </p:cNvSpPr>
          <p:nvPr/>
        </p:nvSpPr>
        <p:spPr bwMode="auto">
          <a:xfrm>
            <a:off x="-396875" y="692150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We have obtained</a:t>
            </a:r>
          </a:p>
        </p:txBody>
      </p:sp>
      <p:sp>
        <p:nvSpPr>
          <p:cNvPr id="16405" name="TextBox 38"/>
          <p:cNvSpPr txBox="1">
            <a:spLocks noChangeArrowheads="1"/>
          </p:cNvSpPr>
          <p:nvPr/>
        </p:nvSpPr>
        <p:spPr bwMode="auto">
          <a:xfrm>
            <a:off x="-430213" y="3573463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latin typeface="Times New Roman" pitchFamily="18" charset="0"/>
                <a:cs typeface="Times New Roman" pitchFamily="18" charset="0"/>
              </a:rPr>
              <a:t>Concequently</a:t>
            </a:r>
          </a:p>
        </p:txBody>
      </p:sp>
      <p:graphicFrame>
        <p:nvGraphicFramePr>
          <p:cNvPr id="16406" name="Объект 39"/>
          <p:cNvGraphicFramePr>
            <a:graphicFrameLocks noChangeAspect="1"/>
          </p:cNvGraphicFramePr>
          <p:nvPr/>
        </p:nvGraphicFramePr>
        <p:xfrm>
          <a:off x="969963" y="3951288"/>
          <a:ext cx="673893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3" name="Equation" r:id="rId9" imgW="84264500" imgH="12877800" progId="Equation.DSMT4">
                  <p:embed/>
                </p:oleObj>
              </mc:Choice>
              <mc:Fallback>
                <p:oleObj name="Equation" r:id="rId9" imgW="84264500" imgH="12877800" progId="Equation.DSMT4">
                  <p:embed/>
                  <p:pic>
                    <p:nvPicPr>
                      <p:cNvPr id="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951288"/>
                        <a:ext cx="6738937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Объект 40"/>
          <p:cNvGraphicFramePr>
            <a:graphicFrameLocks noChangeAspect="1"/>
          </p:cNvGraphicFramePr>
          <p:nvPr/>
        </p:nvGraphicFramePr>
        <p:xfrm>
          <a:off x="1619250" y="5229225"/>
          <a:ext cx="57673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4" name="Equation" r:id="rId11" imgW="62318900" imgH="6438900" progId="Equation.DSMT4">
                  <p:embed/>
                </p:oleObj>
              </mc:Choice>
              <mc:Fallback>
                <p:oleObj name="Equation" r:id="rId11" imgW="62318900" imgH="6438900" progId="Equation.DSMT4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29225"/>
                        <a:ext cx="576738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TextBox 41"/>
          <p:cNvSpPr txBox="1">
            <a:spLocks noChangeArrowheads="1"/>
          </p:cNvSpPr>
          <p:nvPr/>
        </p:nvSpPr>
        <p:spPr bwMode="auto">
          <a:xfrm>
            <a:off x="125413" y="6016625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 b="1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Main components of dielectric permittivity tensor are linked? not independent?!</a:t>
            </a:r>
          </a:p>
          <a:p>
            <a:pPr algn="just" eaLnBrk="1" hangingPunct="1"/>
            <a:r>
              <a:rPr kumimoji="0" lang="ru-RU" sz="2000" b="1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kumimoji="0" lang="ru-RU" sz="2000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reminds Kramers-Kronig relations, but physically differ</a:t>
            </a:r>
            <a:r>
              <a:rPr kumimoji="0" lang="ru-RU" sz="2000" b="1">
                <a:solidFill>
                  <a:srgbClr val="1008B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3" name="Овал 42"/>
          <p:cNvSpPr/>
          <p:nvPr/>
        </p:nvSpPr>
        <p:spPr>
          <a:xfrm>
            <a:off x="1042988" y="5084763"/>
            <a:ext cx="7058025" cy="93186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3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07950" y="522288"/>
            <a:ext cx="8856663" cy="720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Experimental data</a:t>
            </a: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062"/>
          <a:stretch/>
        </p:blipFill>
        <p:spPr bwMode="auto">
          <a:xfrm>
            <a:off x="3929394" y="4276994"/>
            <a:ext cx="5197831" cy="211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3109" y="3789040"/>
            <a:ext cx="43293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latin typeface="+mj-lt"/>
              </a:rPr>
              <a:t>41 polyethylene films of </a:t>
            </a:r>
            <a:r>
              <a:rPr lang="en-GB" dirty="0" smtClean="0">
                <a:latin typeface="+mn-lt"/>
              </a:rPr>
              <a:t>12.5 </a:t>
            </a:r>
            <a:r>
              <a:rPr lang="el-GR" dirty="0" smtClean="0">
                <a:latin typeface="+mn-lt"/>
              </a:rPr>
              <a:t>μ</a:t>
            </a:r>
            <a:r>
              <a:rPr lang="en-US" dirty="0" smtClean="0">
                <a:latin typeface="+mn-lt"/>
              </a:rPr>
              <a:t>m thick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~240 </a:t>
            </a:r>
            <a:r>
              <a:rPr lang="el-GR" dirty="0"/>
              <a:t>μ</a:t>
            </a:r>
            <a:r>
              <a:rPr lang="en-US" dirty="0" smtClean="0"/>
              <a:t>m gap between films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39 films have a monolayer of graphene on one side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The first and the last films without graphene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Polyethylene foils (10 mm)</a:t>
            </a:r>
            <a:endParaRPr lang="ru-RU" dirty="0">
              <a:latin typeface="+mn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1243013"/>
            <a:ext cx="8210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4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07949" y="390489"/>
            <a:ext cx="8856663" cy="720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Experimental data</a:t>
            </a: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200" i="1" dirty="0" smtClean="0"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3019" y="4315476"/>
            <a:ext cx="3692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Comparison of differential </a:t>
            </a:r>
            <a:r>
              <a:rPr lang="en-US" dirty="0" err="1" smtClean="0">
                <a:latin typeface="+mj-lt"/>
              </a:rPr>
              <a:t>dE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dX+TR</a:t>
            </a:r>
            <a:r>
              <a:rPr lang="en-US" dirty="0" smtClean="0">
                <a:latin typeface="+mj-lt"/>
              </a:rPr>
              <a:t> spectrums of PE and </a:t>
            </a:r>
            <a:r>
              <a:rPr lang="en-US" dirty="0" err="1" smtClean="0">
                <a:latin typeface="+mj-lt"/>
              </a:rPr>
              <a:t>PEGr</a:t>
            </a:r>
            <a:r>
              <a:rPr lang="en-US" dirty="0" smtClean="0">
                <a:latin typeface="+mj-lt"/>
              </a:rPr>
              <a:t> radiators</a:t>
            </a:r>
            <a:endParaRPr lang="ru-RU" dirty="0">
              <a:latin typeface="+mn-lt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2" y="2996952"/>
            <a:ext cx="4797970" cy="383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11214"/>
            <a:ext cx="8210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5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</a:t>
            </a:r>
            <a:r>
              <a:rPr kumimoji="0" lang="en-US" b="1" i="1" dirty="0" smtClean="0">
                <a:solidFill>
                  <a:schemeClr val="bg1"/>
                </a:solidFill>
              </a:rPr>
              <a:t>, </a:t>
            </a:r>
            <a:r>
              <a:rPr kumimoji="0" lang="en-US" b="1" i="1" dirty="0">
                <a:solidFill>
                  <a:schemeClr val="bg1"/>
                </a:solidFill>
              </a:rPr>
              <a:t>Moscow,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6" b="6482"/>
          <a:stretch/>
        </p:blipFill>
        <p:spPr bwMode="auto">
          <a:xfrm>
            <a:off x="-25537" y="1782785"/>
            <a:ext cx="9010801" cy="46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9494" y="6294187"/>
            <a:ext cx="8585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Comparison of differential </a:t>
            </a:r>
            <a:r>
              <a:rPr lang="en-US" dirty="0" err="1" smtClean="0">
                <a:latin typeface="+mj-lt"/>
              </a:rPr>
              <a:t>dE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dX+TR</a:t>
            </a:r>
            <a:r>
              <a:rPr lang="en-US" dirty="0" smtClean="0">
                <a:latin typeface="+mj-lt"/>
              </a:rPr>
              <a:t> spectrums of PE and </a:t>
            </a:r>
            <a:r>
              <a:rPr lang="en-US" dirty="0" err="1" smtClean="0">
                <a:latin typeface="+mj-lt"/>
              </a:rPr>
              <a:t>PEGr_rev</a:t>
            </a:r>
            <a:r>
              <a:rPr lang="en-US" dirty="0" smtClean="0">
                <a:latin typeface="+mj-lt"/>
              </a:rPr>
              <a:t> radiators</a:t>
            </a:r>
            <a:endParaRPr lang="ru-RU" dirty="0">
              <a:latin typeface="+mn-lt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30" y="425450"/>
            <a:ext cx="65532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6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820" y="5679078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Probability to exceed threshold for electrons (</a:t>
            </a:r>
            <a:r>
              <a:rPr lang="en-US" dirty="0" err="1" smtClean="0">
                <a:latin typeface="+mj-lt"/>
              </a:rPr>
              <a:t>P</a:t>
            </a:r>
            <a:r>
              <a:rPr lang="en-US" baseline="-25000" dirty="0" err="1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) VS probability to exceed threshold for </a:t>
            </a:r>
            <a:r>
              <a:rPr lang="en-US" dirty="0" err="1" smtClean="0">
                <a:latin typeface="+mj-lt"/>
              </a:rPr>
              <a:t>pions</a:t>
            </a:r>
            <a:r>
              <a:rPr lang="en-US" dirty="0" smtClean="0">
                <a:latin typeface="+mj-lt"/>
              </a:rPr>
              <a:t> (P</a:t>
            </a:r>
            <a:r>
              <a:rPr lang="en-US" baseline="-25000" dirty="0" smtClean="0">
                <a:latin typeface="Bookman Old Style"/>
              </a:rPr>
              <a:t></a:t>
            </a:r>
            <a:r>
              <a:rPr lang="en-US" dirty="0" smtClean="0">
                <a:latin typeface="+mj-lt"/>
              </a:rPr>
              <a:t>) for PE and </a:t>
            </a:r>
            <a:r>
              <a:rPr lang="en-US" dirty="0" err="1" smtClean="0">
                <a:latin typeface="+mj-lt"/>
              </a:rPr>
              <a:t>PEGr_rev</a:t>
            </a:r>
            <a:r>
              <a:rPr lang="en-US" dirty="0" smtClean="0">
                <a:latin typeface="+mj-lt"/>
              </a:rPr>
              <a:t> radiators (left) for PE and </a:t>
            </a:r>
            <a:r>
              <a:rPr lang="en-US" dirty="0" err="1" smtClean="0">
                <a:latin typeface="+mj-lt"/>
              </a:rPr>
              <a:t>PEGr</a:t>
            </a:r>
            <a:r>
              <a:rPr lang="en-US" dirty="0" smtClean="0">
                <a:latin typeface="+mj-lt"/>
              </a:rPr>
              <a:t> (right)</a:t>
            </a:r>
            <a:endParaRPr lang="ru-RU" dirty="0"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48"/>
            <a:ext cx="90868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7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0638" y="10588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013" y="1916113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482" y="861983"/>
            <a:ext cx="8496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Is this an effect of graphene monolayer?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If yes, is it connected to Graphene properties?</a:t>
            </a:r>
          </a:p>
          <a:p>
            <a:pPr algn="ctr">
              <a:defRPr/>
            </a:pPr>
            <a:endParaRPr lang="en-US" sz="2400" b="1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i="1" u="sng" dirty="0" smtClean="0">
                <a:solidFill>
                  <a:srgbClr val="C00000"/>
                </a:solidFill>
                <a:latin typeface="+mj-lt"/>
              </a:rPr>
              <a:t>Statements and questions: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In the soft part of the spectrum (6-8 keV) the effect is statistically significant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At TR range &gt; 15 keV excess may have statistics origin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If the effect we see comes from graphene monolayer why only one orientation</a:t>
            </a:r>
          </a:p>
        </p:txBody>
      </p:sp>
    </p:spTree>
    <p:extLst>
      <p:ext uri="{BB962C8B-B14F-4D97-AF65-F5344CB8AC3E}">
        <p14:creationId xmlns:p14="http://schemas.microsoft.com/office/powerpoint/2010/main" val="37111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1BB8DA61-E34A-4E47-9DE6-F1045B7B2F04}" type="slidenum">
              <a:rPr kumimoji="0" lang="ru-RU" sz="1800" smtClean="0">
                <a:solidFill>
                  <a:prstClr val="black"/>
                </a:solidFill>
              </a:rPr>
              <a:pPr algn="ctr" eaLnBrk="1" hangingPunct="1"/>
              <a:t>8</a:t>
            </a:fld>
            <a:endParaRPr kumimoji="0" lang="ru-RU" sz="1800" smtClean="0">
              <a:solidFill>
                <a:prstClr val="black"/>
              </a:solidFill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grpSp>
        <p:nvGrpSpPr>
          <p:cNvPr id="10247" name="Группа 14"/>
          <p:cNvGrpSpPr>
            <a:grpSpLocks/>
          </p:cNvGrpSpPr>
          <p:nvPr/>
        </p:nvGrpSpPr>
        <p:grpSpPr bwMode="auto">
          <a:xfrm>
            <a:off x="184150" y="3141663"/>
            <a:ext cx="8229600" cy="1204912"/>
            <a:chOff x="-568981" y="2098661"/>
            <a:chExt cx="7707227" cy="1204973"/>
          </a:xfrm>
        </p:grpSpPr>
        <p:graphicFrame>
          <p:nvGraphicFramePr>
            <p:cNvPr id="10263" name="Объект 10"/>
            <p:cNvGraphicFramePr>
              <a:graphicFrameLocks noChangeAspect="1"/>
            </p:cNvGraphicFramePr>
            <p:nvPr/>
          </p:nvGraphicFramePr>
          <p:xfrm>
            <a:off x="395042" y="2498771"/>
            <a:ext cx="6743204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0" name="Equation" r:id="rId3" imgW="93916500" imgH="11112500" progId="Equation.DSMT4">
                    <p:embed/>
                  </p:oleObj>
                </mc:Choice>
                <mc:Fallback>
                  <p:oleObj name="Equation" r:id="rId3" imgW="93916500" imgH="11112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042" y="2498771"/>
                          <a:ext cx="6743204" cy="804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-568981" y="2098661"/>
              <a:ext cx="1633921" cy="4000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Exact solution</a:t>
              </a:r>
              <a:endParaRPr kumimoji="0"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132263" y="3221038"/>
            <a:ext cx="358775" cy="200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white"/>
              </a:solidFill>
            </a:endParaRP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graphicFrame>
        <p:nvGraphicFramePr>
          <p:cNvPr id="10253" name="Объект 27"/>
          <p:cNvGraphicFramePr>
            <a:graphicFrameLocks noChangeAspect="1"/>
          </p:cNvGraphicFramePr>
          <p:nvPr/>
        </p:nvGraphicFramePr>
        <p:xfrm>
          <a:off x="1044575" y="692150"/>
          <a:ext cx="6694488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" name="Equation" r:id="rId5" imgW="80746600" imgH="31597600" progId="Equation.DSMT4">
                  <p:embed/>
                </p:oleObj>
              </mc:Choice>
              <mc:Fallback>
                <p:oleObj name="Equation" r:id="rId5" imgW="80746600" imgH="3159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692150"/>
                        <a:ext cx="6694488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Прямоугольник 28"/>
          <p:cNvSpPr>
            <a:spLocks noChangeArrowheads="1"/>
          </p:cNvSpPr>
          <p:nvPr/>
        </p:nvSpPr>
        <p:spPr bwMode="auto">
          <a:xfrm>
            <a:off x="107950" y="401638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Maxwell</a:t>
            </a:r>
            <a:r>
              <a:rPr kumimoji="0" lang="en-US" alt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equations</a:t>
            </a:r>
          </a:p>
        </p:txBody>
      </p:sp>
      <p:graphicFrame>
        <p:nvGraphicFramePr>
          <p:cNvPr id="10255" name="Объект 31"/>
          <p:cNvGraphicFramePr>
            <a:graphicFrameLocks noChangeAspect="1"/>
          </p:cNvGraphicFramePr>
          <p:nvPr/>
        </p:nvGraphicFramePr>
        <p:xfrm>
          <a:off x="107950" y="4724400"/>
          <a:ext cx="5149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2" name="Equation" r:id="rId7" imgW="52082700" imgH="6146800" progId="Equation.DSMT4">
                  <p:embed/>
                </p:oleObj>
              </mc:Choice>
              <mc:Fallback>
                <p:oleObj name="Equation" r:id="rId7" imgW="52082700" imgH="614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724400"/>
                        <a:ext cx="5149850" cy="5746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Стрелка вправо 32"/>
          <p:cNvSpPr/>
          <p:nvPr/>
        </p:nvSpPr>
        <p:spPr>
          <a:xfrm rot="2909401">
            <a:off x="5313363" y="5094288"/>
            <a:ext cx="576262" cy="14446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black"/>
              </a:solidFill>
            </a:endParaRPr>
          </a:p>
        </p:txBody>
      </p:sp>
      <p:graphicFrame>
        <p:nvGraphicFramePr>
          <p:cNvPr id="10257" name="Объект 33"/>
          <p:cNvGraphicFramePr>
            <a:graphicFrameLocks noChangeAspect="1"/>
          </p:cNvGraphicFramePr>
          <p:nvPr/>
        </p:nvGraphicFramePr>
        <p:xfrm>
          <a:off x="5791200" y="5260975"/>
          <a:ext cx="33416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3" name="Equation" r:id="rId9" imgW="1651000" imgH="342900" progId="Equation.3">
                  <p:embed/>
                </p:oleObj>
              </mc:Choice>
              <mc:Fallback>
                <p:oleObj name="Equation" r:id="rId9" imgW="16510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60975"/>
                        <a:ext cx="33416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трелка вправо 34"/>
          <p:cNvSpPr/>
          <p:nvPr/>
        </p:nvSpPr>
        <p:spPr>
          <a:xfrm rot="8015086">
            <a:off x="5437187" y="6048376"/>
            <a:ext cx="576263" cy="14446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black"/>
              </a:solidFill>
            </a:endParaRPr>
          </a:p>
        </p:txBody>
      </p:sp>
      <p:graphicFrame>
        <p:nvGraphicFramePr>
          <p:cNvPr id="10259" name="Объект 35"/>
          <p:cNvGraphicFramePr>
            <a:graphicFrameLocks noChangeAspect="1"/>
          </p:cNvGraphicFramePr>
          <p:nvPr/>
        </p:nvGraphicFramePr>
        <p:xfrm>
          <a:off x="147638" y="6091238"/>
          <a:ext cx="50942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4" name="Equation" r:id="rId11" imgW="51498500" imgH="6146800" progId="Equation.DSMT4">
                  <p:embed/>
                </p:oleObj>
              </mc:Choice>
              <mc:Fallback>
                <p:oleObj name="Equation" r:id="rId11" imgW="51498500" imgH="614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6091238"/>
                        <a:ext cx="5094287" cy="5746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1412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0" name="Группа 38"/>
          <p:cNvGrpSpPr>
            <a:grpSpLocks/>
          </p:cNvGrpSpPr>
          <p:nvPr/>
        </p:nvGrpSpPr>
        <p:grpSpPr bwMode="auto">
          <a:xfrm>
            <a:off x="7235825" y="5916613"/>
            <a:ext cx="1330325" cy="487362"/>
            <a:chOff x="7236296" y="5916776"/>
            <a:chExt cx="1330113" cy="486506"/>
          </a:xfrm>
        </p:grpSpPr>
        <p:graphicFrame>
          <p:nvGraphicFramePr>
            <p:cNvPr id="10261" name="Объект 36"/>
            <p:cNvGraphicFramePr>
              <a:graphicFrameLocks noChangeAspect="1"/>
            </p:cNvGraphicFramePr>
            <p:nvPr/>
          </p:nvGraphicFramePr>
          <p:xfrm>
            <a:off x="7236296" y="6005467"/>
            <a:ext cx="1137543" cy="397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5" name="Equation" r:id="rId13" imgW="15798800" imgH="5854700" progId="Equation.DSMT4">
                    <p:embed/>
                  </p:oleObj>
                </mc:Choice>
                <mc:Fallback>
                  <p:oleObj name="Equation" r:id="rId13" imgW="15798800" imgH="5854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6005467"/>
                          <a:ext cx="1137543" cy="397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Прямоугольник 37"/>
            <p:cNvSpPr/>
            <p:nvPr/>
          </p:nvSpPr>
          <p:spPr>
            <a:xfrm>
              <a:off x="8262480" y="5916776"/>
              <a:ext cx="303929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400" b="1" dirty="0">
                  <a:ln w="1905"/>
                  <a:gradFill>
                    <a:gsLst>
                      <a:gs pos="0">
                        <a:srgbClr val="F14124">
                          <a:shade val="20000"/>
                          <a:satMod val="200000"/>
                        </a:srgbClr>
                      </a:gs>
                      <a:gs pos="78000">
                        <a:srgbClr val="F14124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14124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/>
                </a:rPr>
                <a:t>?</a:t>
              </a:r>
              <a:endParaRPr kumimoji="0" lang="ru-RU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endParaRPr>
            </a:p>
          </p:txBody>
        </p:sp>
      </p:grp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19863"/>
            <a:ext cx="1066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en-US" sz="1800" dirty="0" smtClean="0"/>
              <a:t>9</a:t>
            </a:r>
            <a:endParaRPr kumimoji="0" lang="ru-RU" sz="1800" dirty="0" smtClean="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kumimoji="0" lang="en-US" b="1" i="1" dirty="0">
                <a:solidFill>
                  <a:schemeClr val="bg1"/>
                </a:solidFill>
              </a:rPr>
              <a:t>Alexey Tishchenko	                        ICPPA-2016, </a:t>
            </a:r>
            <a:r>
              <a:rPr kumimoji="0" lang="en-US" b="1" i="1" dirty="0" smtClean="0">
                <a:solidFill>
                  <a:schemeClr val="bg1"/>
                </a:solidFill>
              </a:rPr>
              <a:t>Moscow</a:t>
            </a:r>
            <a:r>
              <a:rPr kumimoji="0" lang="en-US" b="1" i="1" dirty="0">
                <a:solidFill>
                  <a:schemeClr val="bg1"/>
                </a:solidFill>
              </a:rPr>
              <a:t>, October 10-14</a:t>
            </a:r>
            <a:endParaRPr kumimoji="0" lang="ru-RU" b="1" i="1" dirty="0">
              <a:solidFill>
                <a:schemeClr val="bg1"/>
              </a:solidFill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1443" y="2283217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en-US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43818" y="3140467"/>
            <a:ext cx="185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30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72711" y="6021288"/>
            <a:ext cx="881976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M.I. </a:t>
            </a:r>
            <a:r>
              <a:rPr kumimoji="0" lang="en-US" sz="16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Ryazanov</a:t>
            </a:r>
            <a:r>
              <a:rPr kumimoji="0"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A.A. Tishchenko, </a:t>
            </a: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JETP </a:t>
            </a:r>
            <a:r>
              <a:rPr kumimoji="0"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kumimoji="0"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539 (</a:t>
            </a: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2006)</a:t>
            </a:r>
            <a:endParaRPr kumimoji="0" lang="en-US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M.I. </a:t>
            </a:r>
            <a:r>
              <a:rPr kumimoji="0" lang="en-US" sz="1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Ryazanov</a:t>
            </a: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A.A. Tishchenko,</a:t>
            </a:r>
            <a:r>
              <a:rPr kumimoji="0" lang="en-GB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NIM B </a:t>
            </a:r>
            <a:r>
              <a:rPr kumimoji="0" lang="en-GB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266</a:t>
            </a:r>
            <a:r>
              <a:rPr kumimoji="0" lang="en-GB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3811 (2008</a:t>
            </a:r>
            <a:r>
              <a:rPr kumimoji="0" lang="en-GB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endParaRPr kumimoji="0"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042486"/>
              </p:ext>
            </p:extLst>
          </p:nvPr>
        </p:nvGraphicFramePr>
        <p:xfrm>
          <a:off x="2340557" y="1776805"/>
          <a:ext cx="480536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2" name="Equation" r:id="rId3" imgW="2628720" imgH="380880" progId="Equation.DSMT4">
                  <p:embed/>
                </p:oleObj>
              </mc:Choice>
              <mc:Fallback>
                <p:oleObj name="Equation" r:id="rId3" imgW="2628720" imgH="38088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557" y="1776805"/>
                        <a:ext cx="4805363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62541"/>
              </p:ext>
            </p:extLst>
          </p:nvPr>
        </p:nvGraphicFramePr>
        <p:xfrm>
          <a:off x="2915816" y="620688"/>
          <a:ext cx="3538745" cy="8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3" name="Equation" r:id="rId5" imgW="2666880" imgH="609480" progId="Equation.DSMT4">
                  <p:embed/>
                </p:oleObj>
              </mc:Choice>
              <mc:Fallback>
                <p:oleObj name="Equation" r:id="rId5" imgW="2666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620688"/>
                        <a:ext cx="3538745" cy="8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85817"/>
              </p:ext>
            </p:extLst>
          </p:nvPr>
        </p:nvGraphicFramePr>
        <p:xfrm>
          <a:off x="539552" y="3046010"/>
          <a:ext cx="36052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4" name="Equation" r:id="rId7" imgW="2717640" imgH="355320" progId="Equation.DSMT4">
                  <p:embed/>
                </p:oleObj>
              </mc:Choice>
              <mc:Fallback>
                <p:oleObj name="Equation" r:id="rId7" imgW="2717640" imgH="35532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046010"/>
                        <a:ext cx="360521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59572"/>
              </p:ext>
            </p:extLst>
          </p:nvPr>
        </p:nvGraphicFramePr>
        <p:xfrm>
          <a:off x="4932040" y="2946957"/>
          <a:ext cx="3635192" cy="83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5" name="Equation" r:id="rId9" imgW="3022560" imgH="698400" progId="Equation.DSMT4">
                  <p:embed/>
                </p:oleObj>
              </mc:Choice>
              <mc:Fallback>
                <p:oleObj name="Equation" r:id="rId9" imgW="3022560" imgH="69840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946957"/>
                        <a:ext cx="3635192" cy="839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389369"/>
              </p:ext>
            </p:extLst>
          </p:nvPr>
        </p:nvGraphicFramePr>
        <p:xfrm>
          <a:off x="899592" y="4146316"/>
          <a:ext cx="4883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6" name="Equation" r:id="rId11" imgW="4787640" imgH="1002960" progId="Equation.DSMT4">
                  <p:embed/>
                </p:oleObj>
              </mc:Choice>
              <mc:Fallback>
                <p:oleObj name="Equation" r:id="rId11" imgW="4787640" imgH="100296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146316"/>
                        <a:ext cx="48831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5984441" y="4333080"/>
            <a:ext cx="3163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A.A</a:t>
            </a: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Tishchenko et al., PRE (2004); NIMB (2005)</a:t>
            </a:r>
            <a:endParaRPr kumimoji="0" lang="en-US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2709</TotalTime>
  <Words>905</Words>
  <Application>Microsoft Office PowerPoint</Application>
  <PresentationFormat>Экран (4:3)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Ясность</vt:lpstr>
      <vt:lpstr>Equation</vt:lpstr>
      <vt:lpstr>MathType 6.0 Equation</vt:lpstr>
      <vt:lpstr>Effect of graphene monolayer  on the transition radiation yield  of the radiators based on polyethylene foils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220</cp:revision>
  <dcterms:created xsi:type="dcterms:W3CDTF">2015-07-03T09:20:34Z</dcterms:created>
  <dcterms:modified xsi:type="dcterms:W3CDTF">2016-10-11T11:59:09Z</dcterms:modified>
</cp:coreProperties>
</file>