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sldIdLst>
    <p:sldId id="539" r:id="rId2"/>
    <p:sldId id="565" r:id="rId3"/>
    <p:sldId id="531" r:id="rId4"/>
    <p:sldId id="532" r:id="rId5"/>
    <p:sldId id="534" r:id="rId6"/>
    <p:sldId id="537" r:id="rId7"/>
    <p:sldId id="538" r:id="rId8"/>
    <p:sldId id="473" r:id="rId9"/>
    <p:sldId id="460" r:id="rId10"/>
    <p:sldId id="284" r:id="rId11"/>
    <p:sldId id="475" r:id="rId12"/>
    <p:sldId id="479" r:id="rId13"/>
    <p:sldId id="480" r:id="rId14"/>
    <p:sldId id="566" r:id="rId15"/>
    <p:sldId id="564" r:id="rId16"/>
    <p:sldId id="563" r:id="rId17"/>
    <p:sldId id="575" r:id="rId18"/>
    <p:sldId id="589" r:id="rId19"/>
    <p:sldId id="590" r:id="rId20"/>
    <p:sldId id="592" r:id="rId21"/>
    <p:sldId id="577" r:id="rId22"/>
    <p:sldId id="578" r:id="rId23"/>
    <p:sldId id="579" r:id="rId24"/>
    <p:sldId id="580" r:id="rId25"/>
    <p:sldId id="594" r:id="rId26"/>
    <p:sldId id="582" r:id="rId27"/>
    <p:sldId id="583" r:id="rId28"/>
    <p:sldId id="584" r:id="rId29"/>
    <p:sldId id="585" r:id="rId30"/>
    <p:sldId id="586" r:id="rId31"/>
    <p:sldId id="587" r:id="rId32"/>
    <p:sldId id="562" r:id="rId33"/>
    <p:sldId id="573" r:id="rId34"/>
    <p:sldId id="574" r:id="rId35"/>
    <p:sldId id="543" r:id="rId36"/>
    <p:sldId id="545" r:id="rId37"/>
    <p:sldId id="549" r:id="rId38"/>
    <p:sldId id="550" r:id="rId39"/>
    <p:sldId id="551" r:id="rId40"/>
    <p:sldId id="569" r:id="rId41"/>
    <p:sldId id="570" r:id="rId42"/>
    <p:sldId id="571" r:id="rId43"/>
    <p:sldId id="553" r:id="rId44"/>
    <p:sldId id="572" r:id="rId45"/>
    <p:sldId id="596" r:id="rId46"/>
    <p:sldId id="595" r:id="rId47"/>
    <p:sldId id="552" r:id="rId48"/>
    <p:sldId id="567" r:id="rId49"/>
    <p:sldId id="597" r:id="rId50"/>
    <p:sldId id="484" r:id="rId5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0000FF"/>
    <a:srgbClr val="008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59" autoAdjust="0"/>
    <p:restoredTop sz="94762" autoAdjust="0"/>
  </p:normalViewPr>
  <p:slideViewPr>
    <p:cSldViewPr>
      <p:cViewPr varScale="1">
        <p:scale>
          <a:sx n="64" d="100"/>
          <a:sy n="64" d="100"/>
        </p:scale>
        <p:origin x="-123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3FC2BF-0224-4F9F-91EF-D90CF0E9BF62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7C45BA-ADE2-4E09-8B2F-68C5B331A36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1E523-9D4A-4848-BF41-FED85D11B852}" type="slidenum">
              <a:rPr lang="ru-RU" smtClean="0"/>
              <a:pPr/>
              <a:t>25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  <p:sp>
        <p:nvSpPr>
          <p:cNvPr id="931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12813"/>
            <a:fld id="{0840D662-FCC0-4AC5-B8E9-FEF8879659F5}" type="slidenum">
              <a:rPr lang="ru-RU" smtClean="0"/>
              <a:pPr defTabSz="912813"/>
              <a:t>33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6656A-C73E-4F3B-9CCC-09858ECB846D}" type="datetimeFigureOut">
              <a:rPr lang="ru-RU" smtClean="0"/>
              <a:pPr/>
              <a:t>11.10.2016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15BF6-20AC-497F-81DE-F23EDAEAF67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indico.cfr.mephi.ru/event/4/" TargetMode="Externa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oleObject" Target="../embeddings/oleObject7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9.bin"/><Relationship Id="rId10" Type="http://schemas.openxmlformats.org/officeDocument/2006/relationships/image" Target="../media/image36.emf"/><Relationship Id="rId4" Type="http://schemas.openxmlformats.org/officeDocument/2006/relationships/oleObject" Target="../embeddings/oleObject8.bin"/><Relationship Id="rId9" Type="http://schemas.openxmlformats.org/officeDocument/2006/relationships/slide" Target="slide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2.png"/><Relationship Id="rId11" Type="http://schemas.openxmlformats.org/officeDocument/2006/relationships/oleObject" Target="../embeddings/oleObject15.bin"/><Relationship Id="rId5" Type="http://schemas.openxmlformats.org/officeDocument/2006/relationships/image" Target="../media/image41.png"/><Relationship Id="rId10" Type="http://schemas.openxmlformats.org/officeDocument/2006/relationships/oleObject" Target="../embeddings/oleObject14.bin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oleObject" Target="../embeddings/oleObject1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file:///C:\user\varlamov\NIST\newfig.jpg" TargetMode="Externa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7.bin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2" Type="http://schemas.openxmlformats.org/officeDocument/2006/relationships/image" Target="../media/image56.w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66.tif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11" Type="http://schemas.openxmlformats.org/officeDocument/2006/relationships/image" Target="../media/image5.jpeg"/><Relationship Id="rId5" Type="http://schemas.openxmlformats.org/officeDocument/2006/relationships/image" Target="../media/image72.wmf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w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" Target="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28728" y="3429000"/>
            <a:ext cx="64294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A.P. Serebrov, </a:t>
            </a:r>
          </a:p>
          <a:p>
            <a:pPr algn="ctr"/>
            <a:r>
              <a:rPr lang="en-US" sz="2400" i="1" dirty="0" smtClean="0">
                <a:solidFill>
                  <a:srgbClr val="0000FF"/>
                </a:solidFill>
              </a:rPr>
              <a:t>PNPI Scientific Research Center KI,</a:t>
            </a:r>
          </a:p>
          <a:p>
            <a:pPr algn="ctr"/>
            <a:r>
              <a:rPr lang="en-US" sz="2400" i="1" dirty="0" smtClean="0">
                <a:solidFill>
                  <a:srgbClr val="0000FF"/>
                </a:solidFill>
              </a:rPr>
              <a:t> </a:t>
            </a:r>
            <a:r>
              <a:rPr lang="en-US" sz="2400" i="1" dirty="0" err="1" smtClean="0">
                <a:solidFill>
                  <a:srgbClr val="0000FF"/>
                </a:solidFill>
              </a:rPr>
              <a:t>Gatchina</a:t>
            </a:r>
            <a:r>
              <a:rPr lang="en-US" sz="2400" i="1" dirty="0" smtClean="0">
                <a:solidFill>
                  <a:srgbClr val="0000FF"/>
                </a:solidFill>
              </a:rPr>
              <a:t>, Russia</a:t>
            </a:r>
            <a:endParaRPr lang="ru-RU" sz="2400" i="1" dirty="0">
              <a:solidFill>
                <a:srgbClr val="0000FF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5143512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hlinkClick r:id="rId2"/>
              </a:rPr>
              <a:t>The 2nd international conference on particle physics and  astrophysics</a:t>
            </a:r>
            <a:r>
              <a:rPr lang="en-US" sz="2000" b="1" dirty="0" smtClean="0"/>
              <a:t> </a:t>
            </a:r>
            <a:r>
              <a:rPr lang="en-US" sz="2000" dirty="0" smtClean="0"/>
              <a:t>Moscow, Russia, 10-14 of October 2016</a:t>
            </a:r>
            <a:endParaRPr lang="en-US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28662" y="857232"/>
            <a:ext cx="7143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Research of fundamental interactions with use of </a:t>
            </a:r>
            <a:r>
              <a:rPr lang="en-US" sz="3600" b="1" dirty="0" err="1" smtClean="0">
                <a:solidFill>
                  <a:srgbClr val="FF0000"/>
                </a:solidFill>
              </a:rPr>
              <a:t>ultracold</a:t>
            </a:r>
            <a:r>
              <a:rPr lang="en-US" sz="3600" b="1" dirty="0" smtClean="0">
                <a:solidFill>
                  <a:srgbClr val="FF0000"/>
                </a:solidFill>
              </a:rPr>
              <a:t> neutrons in PNPI NRC KI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642938" y="357188"/>
            <a:ext cx="7345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2400" b="1" dirty="0">
                <a:solidFill>
                  <a:srgbClr val="0000FF"/>
                </a:solidFill>
                <a:sym typeface="Symbol" pitchFamily="18" charset="2"/>
              </a:rPr>
              <a:t>Preparation of  Cs-magnetometers at </a:t>
            </a:r>
            <a:r>
              <a:rPr lang="en-US" sz="2400" b="1" dirty="0" smtClean="0">
                <a:solidFill>
                  <a:srgbClr val="0000FF"/>
                </a:solidFill>
                <a:sym typeface="Symbol" pitchFamily="18" charset="2"/>
              </a:rPr>
              <a:t>PTI</a:t>
            </a:r>
            <a:endParaRPr lang="en-US" sz="2400" b="1" dirty="0">
              <a:solidFill>
                <a:srgbClr val="0000FF"/>
              </a:solidFill>
              <a:sym typeface="Symbol" pitchFamily="18" charset="2"/>
            </a:endParaRPr>
          </a:p>
        </p:txBody>
      </p:sp>
      <p:pic>
        <p:nvPicPr>
          <p:cNvPr id="36868" name="Picture 5" descr="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3" y="1500188"/>
            <a:ext cx="2814637" cy="507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IMGP2384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lum bright="12000"/>
          </a:blip>
          <a:srcRect/>
          <a:stretch>
            <a:fillRect/>
          </a:stretch>
        </p:blipFill>
        <p:spPr bwMode="auto">
          <a:xfrm>
            <a:off x="4286250" y="1285875"/>
            <a:ext cx="28575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 descr="IMGP2390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lum bright="18000"/>
          </a:blip>
          <a:srcRect/>
          <a:stretch>
            <a:fillRect/>
          </a:stretch>
        </p:blipFill>
        <p:spPr bwMode="auto">
          <a:xfrm>
            <a:off x="4357688" y="3643313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875" y="142875"/>
            <a:ext cx="2592388" cy="3455988"/>
          </a:xfrm>
          <a:solidFill>
            <a:srgbClr val="FFFFFF"/>
          </a:solidFill>
        </p:spPr>
      </p:pic>
      <p:pic>
        <p:nvPicPr>
          <p:cNvPr id="44038" name="Picture 6" descr="P419008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750" y="2500313"/>
            <a:ext cx="3087688" cy="41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9" name="Прямоугольник 6"/>
          <p:cNvSpPr>
            <a:spLocks noChangeArrowheads="1"/>
          </p:cNvSpPr>
          <p:nvPr/>
        </p:nvSpPr>
        <p:spPr bwMode="auto">
          <a:xfrm>
            <a:off x="3143250" y="142875"/>
            <a:ext cx="571503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The best result with HV</a:t>
            </a:r>
            <a:br>
              <a:rPr lang="en-US" sz="2800" b="1" dirty="0" smtClean="0">
                <a:solidFill>
                  <a:srgbClr val="FF0000"/>
                </a:solidFill>
              </a:rPr>
            </a:br>
            <a:r>
              <a:rPr lang="en-US" sz="2800" b="1" dirty="0" smtClean="0">
                <a:solidFill>
                  <a:srgbClr val="FF0000"/>
                </a:solidFill>
              </a:rPr>
              <a:t>(+_)175kV/ 8.7cm = 20kV/cm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8" name="Picture 2" descr="C:\Мои документы\P5080027_новый разм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44824"/>
            <a:ext cx="4083669" cy="4375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000100" y="1000108"/>
          <a:ext cx="6912769" cy="1890354"/>
        </p:xfrm>
        <a:graphic>
          <a:graphicData uri="http://schemas.openxmlformats.org/drawingml/2006/table">
            <a:tbl>
              <a:tblPr/>
              <a:tblGrid>
                <a:gridCol w="1727650"/>
                <a:gridCol w="1728373"/>
                <a:gridCol w="1728373"/>
                <a:gridCol w="1728373"/>
              </a:tblGrid>
              <a:tr h="34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en-US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Old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</a:rPr>
                        <a:t>New</a:t>
                      </a:r>
                      <a:endParaRPr lang="ru-RU" sz="1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All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</a:rPr>
                        <a:t>EDM</a:t>
                      </a:r>
                      <a:endParaRPr lang="ru-RU" sz="18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</a:rPr>
                        <a:t>0.7±4.0</a:t>
                      </a:r>
                      <a:endParaRPr lang="ru-RU" sz="18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66FF"/>
                          </a:solidFill>
                          <a:latin typeface="Times New Roman"/>
                          <a:ea typeface="Times New Roman"/>
                        </a:rPr>
                        <a:t>0.363±4.68</a:t>
                      </a:r>
                      <a:endParaRPr lang="ru-RU" sz="1800" b="1" dirty="0">
                        <a:solidFill>
                          <a:srgbClr val="0066FF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</a:rPr>
                        <a:t>0.56±3.04</a:t>
                      </a:r>
                      <a:endParaRPr lang="ru-RU" sz="1800" b="1" dirty="0">
                        <a:solidFill>
                          <a:srgbClr val="FF0000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b="1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/>
                        </a:rPr>
                        <a:t></a:t>
                      </a:r>
                      <a:endParaRPr lang="ru-RU" sz="24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-22.8±9.2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-10.04±5.98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</a:rPr>
                        <a:t>-13.8±5.01</a:t>
                      </a:r>
                      <a:endParaRPr lang="ru-RU" sz="1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i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N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-14.5±4.4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18.62±5.15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-0.53±3.35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638">
                <a:tc>
                  <a:txBody>
                    <a:bodyPr/>
                    <a:lstStyle/>
                    <a:p>
                      <a:r>
                        <a:rPr lang="en-US" sz="32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z</a:t>
                      </a:r>
                      <a:endParaRPr lang="ru-RU" sz="3200" dirty="0"/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-0.8±4.0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>
                          <a:latin typeface="Times New Roman"/>
                          <a:ea typeface="Times New Roman"/>
                        </a:rPr>
                        <a:t>3.68±4.72</a:t>
                      </a:r>
                      <a:endParaRPr lang="ru-RU" sz="1800" b="1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800" b="1" dirty="0">
                          <a:latin typeface="Times New Roman"/>
                          <a:ea typeface="Times New Roman"/>
                        </a:rPr>
                        <a:t>1.05±3.05</a:t>
                      </a:r>
                      <a:endParaRPr lang="ru-RU" sz="1800" b="1" dirty="0"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6500826" y="3714752"/>
            <a:ext cx="15841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90% CL</a:t>
            </a:r>
            <a:endParaRPr kumimoji="0" 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5286380" y="3071810"/>
            <a:ext cx="36433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/</a:t>
            </a:r>
            <a:r>
              <a:rPr kumimoji="0" lang="en-US" sz="24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nEDM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/  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Calibri" pitchFamily="34" charset="0"/>
              </a:rPr>
              <a:t>≤ 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Calibri" pitchFamily="34" charset="0"/>
                <a:cs typeface="Calibri" pitchFamily="34" charset="0"/>
              </a:rPr>
              <a:t>5.5∙10</a:t>
            </a:r>
            <a:r>
              <a:rPr kumimoji="0" lang="en-US" sz="2400" b="1" i="0" u="none" strike="noStrike" cap="none" normalizeH="0" baseline="30000" dirty="0" smtClean="0">
                <a:ln>
                  <a:noFill/>
                </a:ln>
                <a:solidFill>
                  <a:srgbClr val="FF0000"/>
                </a:solidFill>
                <a:effectLst/>
                <a:latin typeface="Book Antiqua" pitchFamily="18" charset="0"/>
                <a:ea typeface="Calibri" pitchFamily="34" charset="0"/>
                <a:cs typeface="Calibri" pitchFamily="34" charset="0"/>
              </a:rPr>
              <a:t>-26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kumimoji="0" lang="en-US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 Antiqua" pitchFamily="18" charset="0"/>
                <a:ea typeface="Calibri" pitchFamily="34" charset="0"/>
                <a:cs typeface="Calibri" pitchFamily="34" charset="0"/>
              </a:rPr>
              <a:t>e∙cm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7" name="Object 9"/>
          <p:cNvGraphicFramePr>
            <a:graphicFrameLocks noChangeAspect="1"/>
          </p:cNvGraphicFramePr>
          <p:nvPr/>
        </p:nvGraphicFramePr>
        <p:xfrm>
          <a:off x="214282" y="2643182"/>
          <a:ext cx="5786478" cy="3970237"/>
        </p:xfrm>
        <a:graphic>
          <a:graphicData uri="http://schemas.openxmlformats.org/presentationml/2006/ole">
            <p:oleObj spid="_x0000_s415746" name="Graph" r:id="rId3" imgW="31501020" imgH="21602676" progId="Origin50.Graph">
              <p:embed/>
            </p:oleObj>
          </a:graphicData>
        </a:graphic>
      </p:graphicFrame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357166"/>
            <a:ext cx="76438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Results of measurements in units</a:t>
            </a:r>
            <a:endParaRPr lang="en-U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4876" y="3286124"/>
            <a:ext cx="372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</a:t>
            </a:r>
            <a:endParaRPr lang="ru-RU" sz="2800" b="1" dirty="0"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357422" y="3286124"/>
            <a:ext cx="723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dirty="0" smtClean="0">
                <a:solidFill>
                  <a:srgbClr val="0066FF"/>
                </a:solidFill>
                <a:latin typeface="Times New Roman"/>
                <a:ea typeface="Times New Roman"/>
              </a:rPr>
              <a:t>EDM</a:t>
            </a:r>
            <a:endParaRPr lang="ru-RU" b="1" dirty="0">
              <a:solidFill>
                <a:srgbClr val="0066FF"/>
              </a:solidFill>
              <a:latin typeface="Times New Roman"/>
              <a:ea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500298" y="4786322"/>
            <a:ext cx="3513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0"/>
              </a:spcAft>
            </a:pPr>
            <a:r>
              <a:rPr lang="en-US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endParaRPr lang="ru-RU" b="1" dirty="0">
              <a:latin typeface="Times New Roman"/>
              <a:ea typeface="Times New Roman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786314" y="4714884"/>
            <a:ext cx="343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860032" y="404664"/>
            <a:ext cx="126028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Book Antiqua" pitchFamily="18" charset="0"/>
                <a:ea typeface="Calibri" pitchFamily="34" charset="0"/>
                <a:cs typeface="Calibri" pitchFamily="34" charset="0"/>
              </a:rPr>
              <a:t>10</a:t>
            </a:r>
            <a:r>
              <a:rPr lang="en-US" sz="2000" b="1" baseline="30000" dirty="0" smtClean="0">
                <a:solidFill>
                  <a:srgbClr val="FF0000"/>
                </a:solidFill>
                <a:latin typeface="Book Antiqua" pitchFamily="18" charset="0"/>
                <a:ea typeface="Calibri" pitchFamily="34" charset="0"/>
                <a:cs typeface="Calibri" pitchFamily="34" charset="0"/>
              </a:rPr>
              <a:t>-26</a:t>
            </a:r>
            <a:r>
              <a:rPr lang="en-US" sz="2000" dirty="0" smtClean="0">
                <a:latin typeface="Book Antiqua" pitchFamily="18" charset="0"/>
                <a:ea typeface="Calibri" pitchFamily="34" charset="0"/>
                <a:cs typeface="Calibri" pitchFamily="34" charset="0"/>
              </a:rPr>
              <a:t> </a:t>
            </a:r>
            <a:r>
              <a:rPr lang="en-US" sz="2000" dirty="0" err="1" smtClean="0">
                <a:latin typeface="Book Antiqua" pitchFamily="18" charset="0"/>
                <a:ea typeface="Calibri" pitchFamily="34" charset="0"/>
                <a:cs typeface="Calibri" pitchFamily="34" charset="0"/>
              </a:rPr>
              <a:t>e∙cm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1187450" y="2060575"/>
          <a:ext cx="6626225" cy="1008063"/>
        </p:xfrm>
        <a:graphic>
          <a:graphicData uri="http://schemas.openxmlformats.org/presentationml/2006/ole">
            <p:oleObj spid="_x0000_s416770" name="Equation" r:id="rId3" imgW="1612800" imgH="203040" progId="Equation.DSMT4">
              <p:embed/>
            </p:oleObj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419872" y="3573016"/>
            <a:ext cx="233062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4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90% CL</a:t>
            </a:r>
            <a:endParaRPr kumimoji="0" lang="en-US" sz="4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371" name="Rectangle 3"/>
          <p:cNvSpPr>
            <a:spLocks noChangeArrowheads="1"/>
          </p:cNvSpPr>
          <p:nvPr/>
        </p:nvSpPr>
        <p:spPr bwMode="auto">
          <a:xfrm>
            <a:off x="1979712" y="1196752"/>
            <a:ext cx="457849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4000" b="1" i="1" u="none" strike="noStrike" cap="none" normalizeH="0" baseline="0" dirty="0" smtClean="0">
                <a:ln>
                  <a:noFill/>
                </a:ln>
                <a:solidFill>
                  <a:srgbClr val="0066FF"/>
                </a:solidFill>
                <a:effectLst/>
                <a:latin typeface="Book Antiqua" pitchFamily="18" charset="0"/>
                <a:ea typeface="Calibri" pitchFamily="34" charset="0"/>
                <a:cs typeface="Times New Roman" pitchFamily="18" charset="0"/>
              </a:rPr>
              <a:t>OUR current result</a:t>
            </a:r>
            <a:endParaRPr kumimoji="0" lang="en-US" sz="4000" b="0" i="0" u="none" strike="noStrike" cap="none" normalizeH="0" baseline="0" dirty="0" smtClean="0">
              <a:ln>
                <a:noFill/>
              </a:ln>
              <a:solidFill>
                <a:srgbClr val="0066FF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373" name="Object 5"/>
          <p:cNvGraphicFramePr>
            <a:graphicFrameLocks noChangeAspect="1"/>
          </p:cNvGraphicFramePr>
          <p:nvPr/>
        </p:nvGraphicFramePr>
        <p:xfrm>
          <a:off x="5004048" y="5589240"/>
          <a:ext cx="3384376" cy="504056"/>
        </p:xfrm>
        <a:graphic>
          <a:graphicData uri="http://schemas.openxmlformats.org/presentationml/2006/ole">
            <p:oleObj spid="_x0000_s416771" name="Equation" r:id="rId4" imgW="1485900" imgH="203200" progId="Equation.DSMT4">
              <p:embed/>
            </p:oleObj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6156176" y="6237312"/>
            <a:ext cx="8595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90% CL</a:t>
            </a:r>
            <a:endParaRPr kumimoji="0" lang="en-US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83968" y="4725144"/>
            <a:ext cx="4265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Present limit of RAL/Sussex</a:t>
            </a:r>
            <a:endParaRPr lang="en-US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21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3000372"/>
            <a:ext cx="8556575" cy="3195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21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571480"/>
            <a:ext cx="6715140" cy="2309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0211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214290"/>
            <a:ext cx="64674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2864833" y="3244334"/>
            <a:ext cx="341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The  measurement of </a:t>
            </a:r>
            <a:r>
              <a:rPr lang="en-US" b="1" dirty="0" err="1" smtClean="0"/>
              <a:t>nEDM</a:t>
            </a:r>
            <a:r>
              <a:rPr lang="en-US" b="1" dirty="0" smtClean="0"/>
              <a:t> at ILL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D:\fomin1\pnpi_2013b\talk_edm\var2\Располож установки КОВШ в Гренобле-3-Model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444261" y="1019909"/>
            <a:ext cx="4255737" cy="553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179512" y="188640"/>
            <a:ext cx="8785225" cy="84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2700" b="1" i="1" dirty="0" smtClean="0">
                <a:solidFill>
                  <a:srgbClr val="FF3399"/>
                </a:solidFill>
                <a:latin typeface="Book Antiqua" pitchFamily="18" charset="0"/>
              </a:rPr>
              <a:t>EDM spectrometer</a:t>
            </a:r>
          </a:p>
          <a:p>
            <a:pPr algn="ctr" eaLnBrk="1" hangingPunct="1">
              <a:lnSpc>
                <a:spcPct val="90000"/>
              </a:lnSpc>
            </a:pPr>
            <a:r>
              <a:rPr lang="en-US" sz="2700" b="1" i="1" dirty="0" smtClean="0">
                <a:solidFill>
                  <a:srgbClr val="FF3399"/>
                </a:solidFill>
                <a:latin typeface="Book Antiqua" pitchFamily="18" charset="0"/>
              </a:rPr>
              <a:t>at the PF2 EDM position </a:t>
            </a:r>
            <a:endParaRPr lang="ru-RU" sz="2700" b="1" i="1" dirty="0">
              <a:solidFill>
                <a:srgbClr val="FF3399"/>
              </a:solidFill>
              <a:latin typeface="Book Antiqua" pitchFamily="18" charset="0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7236296" y="1556792"/>
            <a:ext cx="1512168" cy="4431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b="1" dirty="0" smtClean="0">
                <a:solidFill>
                  <a:srgbClr val="0066FF"/>
                </a:solidFill>
                <a:latin typeface="Arial" charset="0"/>
              </a:rPr>
              <a:t>EDM spectrometer</a:t>
            </a:r>
            <a:endParaRPr lang="ru-RU" sz="1600" b="1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755576" y="1556792"/>
            <a:ext cx="756084" cy="22159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b="1" dirty="0" smtClean="0">
                <a:solidFill>
                  <a:srgbClr val="0066FF"/>
                </a:solidFill>
                <a:latin typeface="Arial" charset="0"/>
              </a:rPr>
              <a:t>turbine</a:t>
            </a:r>
            <a:endParaRPr lang="ru-RU" sz="1600" b="1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642910" y="4857760"/>
            <a:ext cx="1512168" cy="4431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600" b="1" dirty="0">
                <a:solidFill>
                  <a:srgbClr val="0066FF"/>
                </a:solidFill>
                <a:latin typeface="Arial" charset="0"/>
              </a:rPr>
              <a:t>i</a:t>
            </a:r>
            <a:r>
              <a:rPr lang="en-US" sz="1600" b="1" dirty="0" smtClean="0">
                <a:solidFill>
                  <a:srgbClr val="0066FF"/>
                </a:solidFill>
                <a:latin typeface="Arial" charset="0"/>
              </a:rPr>
              <a:t>nstallation </a:t>
            </a:r>
          </a:p>
          <a:p>
            <a:pPr eaLnBrk="1" hangingPunct="1">
              <a:lnSpc>
                <a:spcPct val="90000"/>
              </a:lnSpc>
            </a:pPr>
            <a:r>
              <a:rPr lang="en-US" sz="1600" b="1" dirty="0" smtClean="0">
                <a:solidFill>
                  <a:srgbClr val="0066FF"/>
                </a:solidFill>
                <a:latin typeface="Arial" charset="0"/>
              </a:rPr>
              <a:t>“Big </a:t>
            </a:r>
            <a:r>
              <a:rPr lang="en-US" sz="1600" b="1" dirty="0" err="1" smtClean="0">
                <a:solidFill>
                  <a:srgbClr val="0066FF"/>
                </a:solidFill>
                <a:latin typeface="Arial" charset="0"/>
              </a:rPr>
              <a:t>gravitrap</a:t>
            </a:r>
            <a:r>
              <a:rPr lang="en-US" sz="1600" b="1" dirty="0" smtClean="0">
                <a:solidFill>
                  <a:srgbClr val="0066FF"/>
                </a:solidFill>
                <a:latin typeface="Arial" charset="0"/>
              </a:rPr>
              <a:t>”</a:t>
            </a:r>
            <a:endParaRPr lang="ru-RU" sz="1600" b="1" dirty="0">
              <a:solidFill>
                <a:srgbClr val="0066FF"/>
              </a:solidFill>
              <a:latin typeface="Arial" charset="0"/>
            </a:endParaRPr>
          </a:p>
        </p:txBody>
      </p:sp>
      <p:cxnSp>
        <p:nvCxnSpPr>
          <p:cNvPr id="8" name="Прямая соединительная линия 7"/>
          <p:cNvCxnSpPr>
            <a:stCxn id="5" idx="3"/>
          </p:cNvCxnSpPr>
          <p:nvPr/>
        </p:nvCxnSpPr>
        <p:spPr>
          <a:xfrm>
            <a:off x="1511660" y="1667592"/>
            <a:ext cx="1620180" cy="249240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2087724" y="4475904"/>
            <a:ext cx="1620180" cy="537272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6012160" y="1772816"/>
            <a:ext cx="1080120" cy="576064"/>
          </a:xfrm>
          <a:prstGeom prst="line">
            <a:avLst/>
          </a:prstGeom>
          <a:ln w="19050">
            <a:solidFill>
              <a:srgbClr val="0066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C:\Documents and Settings\ASUS\Мои документы\P10908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6372200" y="3861048"/>
            <a:ext cx="2448272" cy="1835935"/>
          </a:xfrm>
          <a:prstGeom prst="rect">
            <a:avLst/>
          </a:prstGeom>
          <a:noFill/>
        </p:spPr>
      </p:pic>
      <p:pic>
        <p:nvPicPr>
          <p:cNvPr id="12" name="Рисунок 8" descr="PA31000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96952"/>
            <a:ext cx="2308953" cy="1728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714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min1\pnpi_2016a\talk_edm\var2\EDM review1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43" t="5706" r="8080" b="5706"/>
          <a:stretch/>
        </p:blipFill>
        <p:spPr bwMode="auto">
          <a:xfrm>
            <a:off x="251520" y="188640"/>
            <a:ext cx="8640000" cy="6391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1628800"/>
            <a:ext cx="84969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Neutron lifetime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</a:p>
          <a:p>
            <a:pPr algn="ctr"/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ultracold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neutron</a:t>
            </a:r>
            <a:endParaRPr lang="ru-RU" sz="3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2"/>
          <p:cNvSpPr>
            <a:spLocks noChangeArrowheads="1"/>
          </p:cNvSpPr>
          <p:nvPr/>
        </p:nvSpPr>
        <p:spPr bwMode="auto">
          <a:xfrm>
            <a:off x="1258888" y="3357563"/>
            <a:ext cx="504825" cy="360362"/>
          </a:xfrm>
          <a:prstGeom prst="rect">
            <a:avLst/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rgbClr val="000000"/>
              </a:solidFill>
            </a:endParaRPr>
          </a:p>
        </p:txBody>
      </p:sp>
      <p:sp>
        <p:nvSpPr>
          <p:cNvPr id="1034" name="Text Box 3"/>
          <p:cNvSpPr txBox="1">
            <a:spLocks noChangeArrowheads="1"/>
          </p:cNvSpPr>
          <p:nvPr/>
        </p:nvSpPr>
        <p:spPr bwMode="auto">
          <a:xfrm>
            <a:off x="323850" y="2816225"/>
            <a:ext cx="3816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rgbClr val="0000FF"/>
                </a:solidFill>
              </a:rPr>
              <a:t>CKM mixing matrix:</a:t>
            </a:r>
            <a:endParaRPr lang="ru-RU" sz="2000">
              <a:solidFill>
                <a:srgbClr val="FF0000"/>
              </a:solidFill>
              <a:sym typeface="Math1" pitchFamily="2" charset="2"/>
            </a:endParaRPr>
          </a:p>
        </p:txBody>
      </p:sp>
      <p:sp>
        <p:nvSpPr>
          <p:cNvPr id="1035" name="Rectangle 4"/>
          <p:cNvSpPr>
            <a:spLocks noChangeArrowheads="1"/>
          </p:cNvSpPr>
          <p:nvPr/>
        </p:nvSpPr>
        <p:spPr bwMode="auto">
          <a:xfrm>
            <a:off x="2481263" y="140493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>
              <a:solidFill>
                <a:srgbClr val="000000"/>
              </a:solidFill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>
            <p:ph sz="quarter" idx="4294967295"/>
          </p:nvPr>
        </p:nvGraphicFramePr>
        <p:xfrm>
          <a:off x="981075" y="5014913"/>
          <a:ext cx="1858963" cy="547687"/>
        </p:xfrm>
        <a:graphic>
          <a:graphicData uri="http://schemas.openxmlformats.org/presentationml/2006/ole">
            <p:oleObj spid="_x0000_s445442" name="Equation" r:id="rId3" imgW="889000" imgH="228600" progId="Equation.DSMT4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932363" y="3689350"/>
          <a:ext cx="3354387" cy="938213"/>
        </p:xfrm>
        <a:graphic>
          <a:graphicData uri="http://schemas.openxmlformats.org/presentationml/2006/ole">
            <p:oleObj spid="_x0000_s445443" name="Equation" r:id="rId4" imgW="1803400" imgH="469900" progId="Equation.DSMT4">
              <p:embed/>
            </p:oleObj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306888" y="4754563"/>
          <a:ext cx="2598737" cy="939800"/>
        </p:xfrm>
        <a:graphic>
          <a:graphicData uri="http://schemas.openxmlformats.org/presentationml/2006/ole">
            <p:oleObj spid="_x0000_s445444" name="Equation" r:id="rId5" imgW="1397000" imgH="469900" progId="Equation.DSMT4">
              <p:embed/>
            </p:oleObj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4356100" y="2630488"/>
          <a:ext cx="4678363" cy="989012"/>
        </p:xfrm>
        <a:graphic>
          <a:graphicData uri="http://schemas.openxmlformats.org/presentationml/2006/ole">
            <p:oleObj spid="_x0000_s445445" name="Equation" r:id="rId6" imgW="2514600" imgH="495300" progId="Equation.DSMT4">
              <p:embed/>
            </p:oleObj>
          </a:graphicData>
        </a:graphic>
      </p:graphicFrame>
      <p:sp>
        <p:nvSpPr>
          <p:cNvPr id="1036" name="Rectangle 9"/>
          <p:cNvSpPr>
            <a:spLocks noChangeArrowheads="1"/>
          </p:cNvSpPr>
          <p:nvPr/>
        </p:nvSpPr>
        <p:spPr bwMode="auto">
          <a:xfrm>
            <a:off x="4067175" y="4697413"/>
            <a:ext cx="3024188" cy="10810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rgbClr val="000000"/>
              </a:solidFill>
            </a:endParaRPr>
          </a:p>
        </p:txBody>
      </p:sp>
      <p:sp>
        <p:nvSpPr>
          <p:cNvPr id="1037" name="Text Box 10"/>
          <p:cNvSpPr txBox="1">
            <a:spLocks noChangeArrowheads="1"/>
          </p:cNvSpPr>
          <p:nvPr/>
        </p:nvSpPr>
        <p:spPr bwMode="auto">
          <a:xfrm>
            <a:off x="144463" y="6021388"/>
            <a:ext cx="88201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Required experimental accuracy for </a:t>
            </a:r>
            <a:r>
              <a:rPr lang="en-US" sz="2200" b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en-US" sz="2200" b="1" baseline="-2500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200" b="1">
                <a:solidFill>
                  <a:srgbClr val="FF0000"/>
                </a:solidFill>
                <a:sym typeface="Symbol" pitchFamily="18" charset="2"/>
              </a:rPr>
              <a:t> and A </a:t>
            </a:r>
          </a:p>
          <a:p>
            <a:pPr algn="ctr"/>
            <a:r>
              <a:rPr lang="en-US" sz="2200" b="1">
                <a:solidFill>
                  <a:srgbClr val="FF0000"/>
                </a:solidFill>
                <a:sym typeface="Symbol" pitchFamily="18" charset="2"/>
              </a:rPr>
              <a:t>has to be about 10</a:t>
            </a:r>
            <a:r>
              <a:rPr lang="en-US" sz="2200" b="1" baseline="30000">
                <a:solidFill>
                  <a:srgbClr val="FF0000"/>
                </a:solidFill>
                <a:sym typeface="Symbol" pitchFamily="18" charset="2"/>
              </a:rPr>
              <a:t>-3</a:t>
            </a:r>
            <a:r>
              <a:rPr lang="en-US" sz="2200" b="1">
                <a:solidFill>
                  <a:srgbClr val="FF0000"/>
                </a:solidFill>
                <a:sym typeface="Symbol" pitchFamily="18" charset="2"/>
              </a:rPr>
              <a:t> and better.</a:t>
            </a:r>
            <a:endParaRPr lang="en-US" sz="2200" b="1" baseline="3000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1038" name="Text Box 11"/>
          <p:cNvSpPr txBox="1">
            <a:spLocks noChangeArrowheads="1"/>
          </p:cNvSpPr>
          <p:nvPr/>
        </p:nvSpPr>
        <p:spPr bwMode="auto">
          <a:xfrm>
            <a:off x="755650" y="115888"/>
            <a:ext cx="7632700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7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Neutron decay and Standard Model</a:t>
            </a:r>
            <a:endParaRPr lang="el-GR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graphicFrame>
        <p:nvGraphicFramePr>
          <p:cNvPr id="1030" name="Object 6"/>
          <p:cNvGraphicFramePr>
            <a:graphicFrameLocks noChangeAspect="1"/>
          </p:cNvGraphicFramePr>
          <p:nvPr/>
        </p:nvGraphicFramePr>
        <p:xfrm>
          <a:off x="4376738" y="3335338"/>
          <a:ext cx="1016000" cy="355600"/>
        </p:xfrm>
        <a:graphic>
          <a:graphicData uri="http://schemas.openxmlformats.org/presentationml/2006/ole">
            <p:oleObj spid="_x0000_s445446" name="Equation" r:id="rId7" imgW="507780" imgH="177723" progId="Equation.DSMT4">
              <p:embed/>
            </p:oleObj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/>
        </p:nvGraphicFramePr>
        <p:xfrm>
          <a:off x="5508625" y="3330575"/>
          <a:ext cx="1016000" cy="355600"/>
        </p:xfrm>
        <a:graphic>
          <a:graphicData uri="http://schemas.openxmlformats.org/presentationml/2006/ole">
            <p:oleObj spid="_x0000_s445447" name="Equation" r:id="rId8" imgW="507780" imgH="177723" progId="Equation.DSMT4">
              <p:embed/>
            </p:oleObj>
          </a:graphicData>
        </a:graphic>
      </p:graphicFrame>
      <p:sp>
        <p:nvSpPr>
          <p:cNvPr id="1039" name="Line 14"/>
          <p:cNvSpPr>
            <a:spLocks noChangeShapeType="1"/>
          </p:cNvSpPr>
          <p:nvPr/>
        </p:nvSpPr>
        <p:spPr bwMode="auto">
          <a:xfrm flipV="1">
            <a:off x="4930775" y="3186113"/>
            <a:ext cx="2889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1040" name="Line 15"/>
          <p:cNvSpPr>
            <a:spLocks noChangeShapeType="1"/>
          </p:cNvSpPr>
          <p:nvPr/>
        </p:nvSpPr>
        <p:spPr bwMode="auto">
          <a:xfrm flipV="1">
            <a:off x="5867400" y="3186113"/>
            <a:ext cx="288925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pic>
        <p:nvPicPr>
          <p:cNvPr id="1041" name="Picture 16" descr="21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27088" y="485775"/>
            <a:ext cx="6751637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2" name="Text Box 17"/>
          <p:cNvSpPr txBox="1">
            <a:spLocks noChangeArrowheads="1"/>
          </p:cNvSpPr>
          <p:nvPr/>
        </p:nvSpPr>
        <p:spPr bwMode="auto">
          <a:xfrm>
            <a:off x="7200900" y="4627563"/>
            <a:ext cx="194310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W.Marciano</a:t>
            </a:r>
          </a:p>
          <a:p>
            <a:r>
              <a:rPr lang="en-US">
                <a:solidFill>
                  <a:srgbClr val="0000FF"/>
                </a:solidFill>
              </a:rPr>
              <a:t>A.Sirlin</a:t>
            </a:r>
          </a:p>
          <a:p>
            <a:r>
              <a:rPr lang="en-US">
                <a:solidFill>
                  <a:srgbClr val="0000FF"/>
                </a:solidFill>
              </a:rPr>
              <a:t>PRL 96, 032002 (2006)</a:t>
            </a:r>
          </a:p>
        </p:txBody>
      </p:sp>
      <p:graphicFrame>
        <p:nvGraphicFramePr>
          <p:cNvPr id="1032" name="Object 8"/>
          <p:cNvGraphicFramePr>
            <a:graphicFrameLocks noChangeAspect="1"/>
          </p:cNvGraphicFramePr>
          <p:nvPr>
            <p:ph sz="quarter" idx="4294967295"/>
          </p:nvPr>
        </p:nvGraphicFramePr>
        <p:xfrm>
          <a:off x="269875" y="3259138"/>
          <a:ext cx="3581400" cy="1422400"/>
        </p:xfrm>
        <a:graphic>
          <a:graphicData uri="http://schemas.openxmlformats.org/presentationml/2006/ole">
            <p:oleObj spid="_x0000_s445448" name="Equation" r:id="rId11" imgW="1790700" imgH="711200" progId="Equation.DSMT4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2" descr="990053_2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25" y="1320800"/>
            <a:ext cx="2879725" cy="477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3" descr="Pages from PhysRevD_71_021302_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6238" y="1806575"/>
            <a:ext cx="23860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4" descr="Pages from PhysRevD_71_021302_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4975" y="2525713"/>
            <a:ext cx="1724025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5" descr="Pages from PhysRevD_71_021302_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675" y="3101975"/>
            <a:ext cx="1601788" cy="28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Pages from PhysRevD_71_021302_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675" y="3749675"/>
            <a:ext cx="108743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7" descr="Pages from PhysRevD_71_021302_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87675" y="4325938"/>
            <a:ext cx="1835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8" descr="Pages from PhysRevD_71_021302_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87675" y="4902200"/>
            <a:ext cx="319246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3019425" y="5549900"/>
          <a:ext cx="3368675" cy="758825"/>
        </p:xfrm>
        <a:graphic>
          <a:graphicData uri="http://schemas.openxmlformats.org/presentationml/2006/ole">
            <p:oleObj spid="_x0000_s446466" name="Equation" r:id="rId10" imgW="2425700" imgH="508000" progId="Equation.DSMT4">
              <p:embed/>
            </p:oleObj>
          </a:graphicData>
        </a:graphic>
      </p:graphicFrame>
      <p:graphicFrame>
        <p:nvGraphicFramePr>
          <p:cNvPr id="2051" name="Object 3"/>
          <p:cNvGraphicFramePr>
            <a:graphicFrameLocks noChangeAspect="1"/>
          </p:cNvGraphicFramePr>
          <p:nvPr/>
        </p:nvGraphicFramePr>
        <p:xfrm>
          <a:off x="2908300" y="1041400"/>
          <a:ext cx="2327275" cy="587375"/>
        </p:xfrm>
        <a:graphic>
          <a:graphicData uri="http://schemas.openxmlformats.org/presentationml/2006/ole">
            <p:oleObj spid="_x0000_s446467" name="Equation" r:id="rId11" imgW="1663700" imgH="419100" progId="Equation.DSMT4">
              <p:embed/>
            </p:oleObj>
          </a:graphicData>
        </a:graphic>
      </p:graphicFrame>
      <p:pic>
        <p:nvPicPr>
          <p:cNvPr id="2059" name="Picture 11" descr="02b"/>
          <p:cNvPicPr>
            <a:picLocks noChangeAspect="1" noChangeArrowheads="1"/>
          </p:cNvPicPr>
          <p:nvPr/>
        </p:nvPicPr>
        <p:blipFill>
          <a:blip r:embed="rId12" cstate="print"/>
          <a:srcRect l="1784" t="1747" r="3658"/>
          <a:stretch>
            <a:fillRect/>
          </a:stretch>
        </p:blipFill>
        <p:spPr bwMode="auto">
          <a:xfrm>
            <a:off x="5508625" y="1125538"/>
            <a:ext cx="3598863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5940425" y="3557588"/>
            <a:ext cx="208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FF"/>
                </a:solidFill>
                <a:sym typeface="Symbol" pitchFamily="18" charset="2"/>
              </a:rPr>
              <a:t></a:t>
            </a:r>
            <a:r>
              <a:rPr lang="en-US" sz="1400" baseline="-25000">
                <a:solidFill>
                  <a:srgbClr val="0000FF"/>
                </a:solidFill>
                <a:sym typeface="Symbol" pitchFamily="18" charset="2"/>
              </a:rPr>
              <a:t>n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, “Gravitrap” result</a:t>
            </a:r>
          </a:p>
        </p:txBody>
      </p:sp>
      <p:sp>
        <p:nvSpPr>
          <p:cNvPr id="2061" name="Text Box 13"/>
          <p:cNvSpPr txBox="1">
            <a:spLocks noChangeArrowheads="1"/>
          </p:cNvSpPr>
          <p:nvPr/>
        </p:nvSpPr>
        <p:spPr bwMode="auto">
          <a:xfrm>
            <a:off x="5940425" y="1846263"/>
            <a:ext cx="20875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400">
                <a:solidFill>
                  <a:srgbClr val="0000FF"/>
                </a:solidFill>
                <a:sym typeface="Symbol" pitchFamily="18" charset="2"/>
              </a:rPr>
              <a:t></a:t>
            </a:r>
            <a:r>
              <a:rPr lang="en-US" sz="1400" baseline="-25000">
                <a:solidFill>
                  <a:srgbClr val="0000FF"/>
                </a:solidFill>
                <a:sym typeface="Symbol" pitchFamily="18" charset="2"/>
              </a:rPr>
              <a:t>n</a:t>
            </a:r>
            <a:r>
              <a:rPr lang="en-US" sz="1400">
                <a:solidFill>
                  <a:srgbClr val="0000FF"/>
                </a:solidFill>
                <a:sym typeface="Symbol" pitchFamily="18" charset="2"/>
              </a:rPr>
              <a:t>, old world average</a:t>
            </a:r>
          </a:p>
        </p:txBody>
      </p:sp>
      <p:sp>
        <p:nvSpPr>
          <p:cNvPr id="2062" name="Line 14"/>
          <p:cNvSpPr>
            <a:spLocks noChangeShapeType="1"/>
          </p:cNvSpPr>
          <p:nvPr/>
        </p:nvSpPr>
        <p:spPr bwMode="auto">
          <a:xfrm>
            <a:off x="6588125" y="2133600"/>
            <a:ext cx="0" cy="6477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063" name="Line 15"/>
          <p:cNvSpPr>
            <a:spLocks noChangeShapeType="1"/>
          </p:cNvSpPr>
          <p:nvPr/>
        </p:nvSpPr>
        <p:spPr bwMode="auto">
          <a:xfrm flipV="1">
            <a:off x="6588125" y="3068638"/>
            <a:ext cx="0" cy="576262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971550" y="44450"/>
            <a:ext cx="7632700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27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Neutron decay and cosmology   (2005)</a:t>
            </a:r>
            <a:endParaRPr lang="el-GR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106363" y="549275"/>
            <a:ext cx="89296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rgbClr val="009900"/>
                </a:solidFill>
              </a:rPr>
              <a:t>G. J. Mathews, T. Kajino, T. Shima, </a:t>
            </a:r>
            <a:r>
              <a:rPr lang="pt-BR">
                <a:solidFill>
                  <a:srgbClr val="009900"/>
                </a:solidFill>
              </a:rPr>
              <a:t>Phys. Rev. D 71, 021302(R) (2005)</a:t>
            </a:r>
            <a:endParaRPr lang="en-US">
              <a:solidFill>
                <a:srgbClr val="009900"/>
              </a:solidFill>
            </a:endParaRPr>
          </a:p>
        </p:txBody>
      </p:sp>
      <p:sp>
        <p:nvSpPr>
          <p:cNvPr id="2066" name="Text Box 18"/>
          <p:cNvSpPr txBox="1">
            <a:spLocks noChangeArrowheads="1"/>
          </p:cNvSpPr>
          <p:nvPr/>
        </p:nvSpPr>
        <p:spPr bwMode="auto">
          <a:xfrm>
            <a:off x="-36513" y="6308725"/>
            <a:ext cx="9144001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 b="1">
                <a:solidFill>
                  <a:srgbClr val="FF0000"/>
                </a:solidFill>
              </a:rPr>
              <a:t>New </a:t>
            </a:r>
            <a:r>
              <a:rPr lang="en-US" sz="2200" b="1">
                <a:solidFill>
                  <a:srgbClr val="FF0000"/>
                </a:solidFill>
                <a:sym typeface="Symbol" pitchFamily="18" charset="2"/>
              </a:rPr>
              <a:t></a:t>
            </a:r>
            <a:r>
              <a:rPr lang="en-US" sz="2200" b="1" baseline="-2500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200" b="1">
                <a:solidFill>
                  <a:srgbClr val="FF0000"/>
                </a:solidFill>
                <a:sym typeface="Symbol" pitchFamily="18" charset="2"/>
              </a:rPr>
              <a:t>=(878.50.8) s confirms n</a:t>
            </a:r>
            <a:r>
              <a:rPr lang="en-US" sz="2200" b="1" baseline="-25000">
                <a:solidFill>
                  <a:srgbClr val="FF0000"/>
                </a:solidFill>
                <a:sym typeface="Symbol" pitchFamily="18" charset="2"/>
              </a:rPr>
              <a:t>b</a:t>
            </a:r>
            <a:r>
              <a:rPr lang="en-US" sz="2200" b="1">
                <a:solidFill>
                  <a:srgbClr val="FF0000"/>
                </a:solidFill>
                <a:sym typeface="Symbol" pitchFamily="18" charset="2"/>
              </a:rPr>
              <a:t>/n</a:t>
            </a:r>
            <a:r>
              <a:rPr lang="en-US" sz="2200" b="1" baseline="-25000">
                <a:solidFill>
                  <a:srgbClr val="FF0000"/>
                </a:solidFill>
                <a:sym typeface="Symbol" pitchFamily="18" charset="2"/>
              </a:rPr>
              <a:t></a:t>
            </a:r>
            <a:r>
              <a:rPr lang="en-US" sz="2200" b="1">
                <a:solidFill>
                  <a:srgbClr val="FF0000"/>
                </a:solidFill>
                <a:sym typeface="Symbol" pitchFamily="18" charset="2"/>
              </a:rPr>
              <a:t> from CMB.</a:t>
            </a:r>
            <a:endParaRPr lang="en-US" sz="2200" b="1" baseline="30000">
              <a:solidFill>
                <a:srgbClr val="FF0000"/>
              </a:solidFill>
              <a:sym typeface="Symbol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egsa1"/>
          <p:cNvPicPr/>
          <p:nvPr/>
        </p:nvPicPr>
        <p:blipFill>
          <a:blip r:embed="rId2" cstate="screen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00034" y="357166"/>
            <a:ext cx="821537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D:\fomin1\pnpi_2016a\mainz\talk_lifetime\var1\Graph1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06775" y="1304925"/>
            <a:ext cx="5491163" cy="500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Oval 72"/>
          <p:cNvSpPr>
            <a:spLocks noChangeArrowheads="1"/>
          </p:cNvSpPr>
          <p:nvPr/>
        </p:nvSpPr>
        <p:spPr bwMode="auto">
          <a:xfrm>
            <a:off x="6286500" y="2143125"/>
            <a:ext cx="1511300" cy="433388"/>
          </a:xfrm>
          <a:prstGeom prst="ellipse">
            <a:avLst/>
          </a:prstGeom>
          <a:solidFill>
            <a:schemeClr val="bg1"/>
          </a:solidFill>
          <a:ln w="19050">
            <a:solidFill>
              <a:srgbClr val="FF00FF"/>
            </a:solidFill>
            <a:round/>
            <a:headEnd/>
            <a:tailEnd/>
          </a:ln>
        </p:spPr>
        <p:txBody>
          <a:bodyPr wrap="none" anchor="ctr"/>
          <a:lstStyle/>
          <a:p>
            <a:pPr eaLnBrk="0" hangingPunct="0"/>
            <a:endParaRPr lang="ru-RU">
              <a:solidFill>
                <a:srgbClr val="000000"/>
              </a:solidFill>
            </a:endParaRPr>
          </a:p>
        </p:txBody>
      </p:sp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1203325" y="1951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40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47109" name="Text Box 3"/>
          <p:cNvSpPr txBox="1">
            <a:spLocks noChangeArrowheads="1"/>
          </p:cNvSpPr>
          <p:nvPr/>
        </p:nvSpPr>
        <p:spPr bwMode="auto">
          <a:xfrm>
            <a:off x="2955925" y="-14288"/>
            <a:ext cx="615315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sz="2700" b="1">
                <a:solidFill>
                  <a:srgbClr val="FF3399"/>
                </a:solidFill>
                <a:latin typeface="Times New Roman" pitchFamily="18" charset="0"/>
                <a:sym typeface="Symbol" pitchFamily="18" charset="2"/>
              </a:rPr>
              <a:t>Neutron lifetime measurements </a:t>
            </a:r>
          </a:p>
          <a:p>
            <a:pPr algn="ctr">
              <a:buClr>
                <a:srgbClr val="FF0000"/>
              </a:buClr>
            </a:pPr>
            <a:r>
              <a:rPr lang="en-US" sz="2700" b="1">
                <a:solidFill>
                  <a:srgbClr val="FF3399"/>
                </a:solidFill>
                <a:latin typeface="Times New Roman" pitchFamily="18" charset="0"/>
                <a:sym typeface="Symbol" pitchFamily="18" charset="2"/>
              </a:rPr>
              <a:t>(history of experimental results)</a:t>
            </a:r>
            <a:endParaRPr lang="ru-RU" sz="2700" b="1">
              <a:solidFill>
                <a:srgbClr val="FF3399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47110" name="Rectangle 4"/>
          <p:cNvSpPr>
            <a:spLocks noChangeArrowheads="1"/>
          </p:cNvSpPr>
          <p:nvPr/>
        </p:nvSpPr>
        <p:spPr bwMode="auto">
          <a:xfrm>
            <a:off x="0" y="29860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>
              <a:solidFill>
                <a:srgbClr val="000000"/>
              </a:solidFill>
            </a:endParaRPr>
          </a:p>
        </p:txBody>
      </p:sp>
      <p:sp>
        <p:nvSpPr>
          <p:cNvPr id="47111" name="Rectangle 5"/>
          <p:cNvSpPr>
            <a:spLocks noChangeArrowheads="1"/>
          </p:cNvSpPr>
          <p:nvPr/>
        </p:nvSpPr>
        <p:spPr bwMode="auto">
          <a:xfrm>
            <a:off x="0" y="29575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endParaRPr lang="ru-RU">
              <a:solidFill>
                <a:srgbClr val="000000"/>
              </a:solidFill>
            </a:endParaRPr>
          </a:p>
        </p:txBody>
      </p:sp>
      <p:sp>
        <p:nvSpPr>
          <p:cNvPr id="47112" name="Text Box 71"/>
          <p:cNvSpPr txBox="1">
            <a:spLocks noChangeArrowheads="1"/>
          </p:cNvSpPr>
          <p:nvPr/>
        </p:nvSpPr>
        <p:spPr bwMode="auto">
          <a:xfrm>
            <a:off x="6357938" y="2143125"/>
            <a:ext cx="15113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200" b="1">
                <a:solidFill>
                  <a:srgbClr val="FF3399"/>
                </a:solidFill>
                <a:sym typeface="Symbol" pitchFamily="18" charset="2"/>
              </a:rPr>
              <a:t></a:t>
            </a:r>
            <a:r>
              <a:rPr lang="en-US" sz="2200" b="1" baseline="-25000">
                <a:solidFill>
                  <a:srgbClr val="FF3399"/>
                </a:solidFill>
                <a:sym typeface="Symbol" pitchFamily="18" charset="2"/>
              </a:rPr>
              <a:t>n</a:t>
            </a:r>
            <a:r>
              <a:rPr lang="en-US" sz="2200" b="1">
                <a:solidFill>
                  <a:srgbClr val="FF3399"/>
                </a:solidFill>
                <a:sym typeface="Symbol" pitchFamily="18" charset="2"/>
              </a:rPr>
              <a:t>=6.5</a:t>
            </a:r>
          </a:p>
        </p:txBody>
      </p:sp>
      <p:graphicFrame>
        <p:nvGraphicFramePr>
          <p:cNvPr id="12" name="Group 6"/>
          <p:cNvGraphicFramePr>
            <a:graphicFrameLocks/>
          </p:cNvGraphicFramePr>
          <p:nvPr/>
        </p:nvGraphicFramePr>
        <p:xfrm>
          <a:off x="142875" y="407988"/>
          <a:ext cx="2844832" cy="6189584"/>
        </p:xfrm>
        <a:graphic>
          <a:graphicData uri="http://schemas.openxmlformats.org/drawingml/2006/table">
            <a:tbl>
              <a:tblPr/>
              <a:tblGrid>
                <a:gridCol w="1116044"/>
                <a:gridCol w="1728788"/>
              </a:tblGrid>
              <a:tr h="2857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Lifetime τ[s]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339933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Ref./Year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339933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880.2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1.2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Arzumanov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2015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887.7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2.3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A.T.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Yue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2013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881.6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2.1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Arzumanov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2012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882.5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2.1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A.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Steyerl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+mn-lt"/>
                          <a:cs typeface="Times New Roman" pitchFamily="18" charset="0"/>
                        </a:rPr>
                        <a:t> et al. 2012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880.7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1.8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lang="en-US" sz="1000" b="1" i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A. </a:t>
                      </a:r>
                      <a:r>
                        <a:rPr lang="en-US" sz="1000" b="1" i="0" kern="1200" baseline="0" dirty="0" err="1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Pichlmaier</a:t>
                      </a:r>
                      <a:r>
                        <a:rPr lang="en-US" sz="1000" b="1" i="0" kern="1200" baseline="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et al. 2010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+mn-lt"/>
                        <a:cs typeface="Times New Roman" pitchFamily="18" charset="0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87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.2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.9</a:t>
                      </a:r>
                      <a:endParaRPr kumimoji="0" lang="en-US" sz="1000" b="1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  <a:defRPr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Ezhov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2007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878.5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0.8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A. Serebrov et al. 2004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miter lim="800000"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886.3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3.42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M.S. Dewey et al. 2003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885.4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0.95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Arzumanov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2000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889.2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4.8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J. Byrne et al. 1995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882.6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2.7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W. Mampe et al. 1993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888.4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3.1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1.1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V. </a:t>
                      </a:r>
                      <a:r>
                        <a:rPr kumimoji="0" lang="de-DE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Nesvizhevski</a:t>
                      </a:r>
                      <a:r>
                        <a:rPr kumimoji="0" lang="de-DE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et al. 1992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893.6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3.8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3.7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J. Byrne et al. 1990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887.6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3.0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Mampe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1989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872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8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Kharitonov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1989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878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27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14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R.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Kossakowski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1989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877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10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W. Paul et al. 1989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891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9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P.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Spivac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1988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876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10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19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J. Last et al. 1988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870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17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M. Arnold et al. 1987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903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13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Y.Y.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Kosvintsev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1986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937 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18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J. Byrne et al. 1980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881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8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L. </a:t>
                      </a:r>
                      <a:r>
                        <a:rPr kumimoji="0" lang="en-US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Bondarenko</a:t>
                      </a: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et al. 1978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459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918 </a:t>
                      </a: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  <a:sym typeface="Symbol" pitchFamily="18" charset="2"/>
                        </a:rPr>
                        <a:t></a:t>
                      </a: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 14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Arial" pitchFamily="34" charset="0"/>
                        <a:cs typeface="Times New Roman" pitchFamily="18" charset="0"/>
                        <a:sym typeface="Symbol" pitchFamily="18" charset="2"/>
                      </a:endParaRP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150000"/>
                        <a:buFontTx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C.J. Christensen et al. 1972</a:t>
                      </a:r>
                    </a:p>
                  </a:txBody>
                  <a:tcPr marL="36000" marR="36000" marT="46797" marB="46797" horzOverflow="overflow">
                    <a:lnL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993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8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96752"/>
            <a:ext cx="3736975" cy="473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412776"/>
            <a:ext cx="33813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69" name="Picture 4" descr="C:\user\varlamov\NIST\newfig.jpg"/>
          <p:cNvPicPr>
            <a:picLocks noChangeAspect="1" noChangeArrowheads="1"/>
          </p:cNvPicPr>
          <p:nvPr/>
        </p:nvPicPr>
        <p:blipFill>
          <a:blip r:embed="rId5" r:link="rId6" cstate="print"/>
          <a:srcRect/>
          <a:stretch>
            <a:fillRect/>
          </a:stretch>
        </p:blipFill>
        <p:spPr bwMode="auto">
          <a:xfrm>
            <a:off x="3924300" y="1844675"/>
            <a:ext cx="5048250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70" name="Прямоугольник 6"/>
          <p:cNvSpPr>
            <a:spLocks noChangeArrowheads="1"/>
          </p:cNvSpPr>
          <p:nvPr/>
        </p:nvSpPr>
        <p:spPr bwMode="auto">
          <a:xfrm>
            <a:off x="3959423" y="620688"/>
            <a:ext cx="518457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dirty="0" err="1" smtClean="0"/>
              <a:t>A.Serebrov</a:t>
            </a:r>
            <a:r>
              <a:rPr lang="en-US" dirty="0" smtClean="0"/>
              <a:t> </a:t>
            </a:r>
            <a:r>
              <a:rPr lang="en-US" dirty="0"/>
              <a:t>et al. , Phys </a:t>
            </a:r>
            <a:r>
              <a:rPr lang="en-US" dirty="0" err="1"/>
              <a:t>Lett</a:t>
            </a:r>
            <a:r>
              <a:rPr lang="en-US" dirty="0"/>
              <a:t> B 605, (2005) 72-78 : </a:t>
            </a:r>
            <a:endParaRPr lang="en-US" dirty="0" smtClean="0"/>
          </a:p>
          <a:p>
            <a:pPr algn="ctr"/>
            <a:r>
              <a:rPr lang="en-US" dirty="0" smtClean="0"/>
              <a:t>      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878.5 </a:t>
            </a:r>
            <a:r>
              <a:rPr lang="ru-RU" b="1" dirty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</a:t>
            </a:r>
            <a:r>
              <a:rPr lang="en-US" b="1" dirty="0">
                <a:solidFill>
                  <a:srgbClr val="FF0000"/>
                </a:solidFill>
                <a:cs typeface="Times New Roman" pitchFamily="18" charset="0"/>
              </a:rPr>
              <a:t> 0.8 s</a:t>
            </a:r>
            <a:endParaRPr lang="ru-RU" dirty="0"/>
          </a:p>
        </p:txBody>
      </p:sp>
      <p:sp>
        <p:nvSpPr>
          <p:cNvPr id="62471" name="Прямоугольник 7"/>
          <p:cNvSpPr>
            <a:spLocks noChangeArrowheads="1"/>
          </p:cNvSpPr>
          <p:nvPr/>
        </p:nvSpPr>
        <p:spPr bwMode="auto">
          <a:xfrm>
            <a:off x="4140200" y="1196975"/>
            <a:ext cx="4572000" cy="53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i="1">
                <a:solidFill>
                  <a:srgbClr val="339933"/>
                </a:solidFill>
                <a:latin typeface="Times New Roman" pitchFamily="18" charset="0"/>
              </a:rPr>
              <a:t>2002-2004 (</a:t>
            </a:r>
            <a:r>
              <a:rPr lang="en-US" sz="1600" b="1" i="1">
                <a:solidFill>
                  <a:srgbClr val="339933"/>
                </a:solidFill>
                <a:latin typeface="Times New Roman" pitchFamily="18" charset="0"/>
              </a:rPr>
              <a:t>PNPI</a:t>
            </a:r>
            <a:r>
              <a:rPr lang="ru-RU" sz="1600" b="1" i="1">
                <a:solidFill>
                  <a:srgbClr val="339933"/>
                </a:solidFill>
                <a:latin typeface="Times New Roman" pitchFamily="18" charset="0"/>
              </a:rPr>
              <a:t>-</a:t>
            </a:r>
            <a:r>
              <a:rPr lang="en-US" sz="1600" b="1" i="1">
                <a:solidFill>
                  <a:srgbClr val="339933"/>
                </a:solidFill>
                <a:latin typeface="Times New Roman" pitchFamily="18" charset="0"/>
              </a:rPr>
              <a:t>JINR</a:t>
            </a:r>
            <a:r>
              <a:rPr lang="ru-RU" sz="1600" b="1" i="1">
                <a:solidFill>
                  <a:srgbClr val="339933"/>
                </a:solidFill>
                <a:latin typeface="Times New Roman" pitchFamily="18" charset="0"/>
              </a:rPr>
              <a:t>-</a:t>
            </a:r>
            <a:r>
              <a:rPr lang="en-US" sz="1600" b="1" i="1">
                <a:solidFill>
                  <a:srgbClr val="339933"/>
                </a:solidFill>
                <a:latin typeface="Times New Roman" pitchFamily="18" charset="0"/>
              </a:rPr>
              <a:t>ILL)</a:t>
            </a:r>
            <a:r>
              <a:rPr lang="ru-RU" sz="1600" b="1" i="1">
                <a:solidFill>
                  <a:srgbClr val="339933"/>
                </a:solidFill>
                <a:latin typeface="Times New Roman" pitchFamily="18" charset="0"/>
              </a:rPr>
              <a:t>,</a:t>
            </a:r>
            <a:r>
              <a:rPr lang="en-US" sz="1600" b="1" i="1">
                <a:solidFill>
                  <a:srgbClr val="339933"/>
                </a:solidFill>
                <a:latin typeface="Times New Roman" pitchFamily="18" charset="0"/>
              </a:rPr>
              <a:t>   ILL reactor, Grenoble</a:t>
            </a:r>
          </a:p>
        </p:txBody>
      </p:sp>
      <p:sp>
        <p:nvSpPr>
          <p:cNvPr id="62472" name="Прямоугольник 8"/>
          <p:cNvSpPr>
            <a:spLocks noChangeArrowheads="1"/>
          </p:cNvSpPr>
          <p:nvPr/>
        </p:nvSpPr>
        <p:spPr bwMode="auto">
          <a:xfrm>
            <a:off x="6227763" y="4292600"/>
            <a:ext cx="1281112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solidFill>
                  <a:srgbClr val="FF3399"/>
                </a:solidFill>
                <a:latin typeface="Book Antiqua" pitchFamily="18" charset="0"/>
              </a:rPr>
              <a:t>Gravitrap </a:t>
            </a:r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6021288"/>
            <a:ext cx="1385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PNPI</a:t>
            </a:r>
            <a:endParaRPr lang="ru-RU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878.5 </a:t>
            </a:r>
            <a:r>
              <a:rPr lang="ru-RU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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 0.8 s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267744" y="6021288"/>
            <a:ext cx="1584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PDG 2006</a:t>
            </a:r>
            <a:endParaRPr lang="ru-RU" dirty="0" smtClean="0"/>
          </a:p>
          <a:p>
            <a:pPr algn="ctr"/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885.7 </a:t>
            </a:r>
            <a:r>
              <a:rPr lang="ru-RU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</a:t>
            </a:r>
            <a:r>
              <a:rPr lang="en-US" b="1" dirty="0" smtClean="0">
                <a:solidFill>
                  <a:srgbClr val="FF0000"/>
                </a:solidFill>
                <a:cs typeface="Times New Roman" pitchFamily="18" charset="0"/>
              </a:rPr>
              <a:t> 0.8 s</a:t>
            </a:r>
            <a:endParaRPr lang="ru-RU" dirty="0"/>
          </a:p>
        </p:txBody>
      </p:sp>
      <p:graphicFrame>
        <p:nvGraphicFramePr>
          <p:cNvPr id="364545" name="Object 1"/>
          <p:cNvGraphicFramePr>
            <a:graphicFrameLocks noChangeAspect="1"/>
          </p:cNvGraphicFramePr>
          <p:nvPr/>
        </p:nvGraphicFramePr>
        <p:xfrm>
          <a:off x="5404093" y="5733256"/>
          <a:ext cx="2088231" cy="648072"/>
        </p:xfrm>
        <a:graphic>
          <a:graphicData uri="http://schemas.openxmlformats.org/presentationml/2006/ole">
            <p:oleObj spid="_x0000_s429058" name="Equation" r:id="rId7" imgW="736600" imgH="228600" progId="Equation.DSMT4">
              <p:embed/>
            </p:oleObj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4427984" y="5013176"/>
            <a:ext cx="44478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Discrepancy with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PDG   7</a:t>
            </a:r>
            <a:r>
              <a:rPr lang="ru-RU" sz="2800" b="1" dirty="0" smtClean="0">
                <a:solidFill>
                  <a:srgbClr val="FF0000"/>
                </a:solidFill>
              </a:rPr>
              <a:t>.2 </a:t>
            </a:r>
            <a:r>
              <a:rPr lang="en-US" sz="2800" b="1" dirty="0" smtClean="0">
                <a:solidFill>
                  <a:srgbClr val="FF0000"/>
                </a:solidFill>
              </a:rPr>
              <a:t>s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0"/>
            <a:ext cx="8316636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Neutron lifetime measurement with gravitational trap 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of </a:t>
            </a:r>
            <a:r>
              <a:rPr lang="en-US" sz="2800" b="1" dirty="0" err="1" smtClean="0">
                <a:solidFill>
                  <a:srgbClr val="FF0000"/>
                </a:solidFill>
              </a:rPr>
              <a:t>ultacold</a:t>
            </a:r>
            <a:r>
              <a:rPr lang="en-US" sz="2800" b="1" dirty="0" smtClean="0">
                <a:solidFill>
                  <a:srgbClr val="FF0000"/>
                </a:solidFill>
              </a:rPr>
              <a:t> neutrons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440"/>
            <a:ext cx="5436096" cy="494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4" name="Text Box 5"/>
          <p:cNvSpPr txBox="1">
            <a:spLocks noChangeArrowheads="1"/>
          </p:cNvSpPr>
          <p:nvPr/>
        </p:nvSpPr>
        <p:spPr bwMode="auto">
          <a:xfrm>
            <a:off x="5220072" y="980728"/>
            <a:ext cx="3816424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Our measurements of neutron lifetime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 878.5 </a:t>
            </a:r>
            <a:r>
              <a:rPr lang="ru-RU" sz="2800" b="1" dirty="0" smtClean="0">
                <a:solidFill>
                  <a:srgbClr val="FF0000"/>
                </a:solidFill>
                <a:cs typeface="Times New Roman" pitchFamily="18" charset="0"/>
                <a:sym typeface="Symbol" pitchFamily="18" charset="2"/>
              </a:rPr>
              <a:t></a:t>
            </a:r>
            <a:r>
              <a:rPr lang="en-US" sz="2800" b="1" dirty="0" smtClean="0">
                <a:solidFill>
                  <a:srgbClr val="FF0000"/>
                </a:solidFill>
                <a:cs typeface="Times New Roman" pitchFamily="18" charset="0"/>
              </a:rPr>
              <a:t> 0.8 s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liquidated the problem of discrepancy in determination of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from neutron decay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685" name="Picture 3" descr="D:\work1\pnpi_2010b\talk\var1\CT10152_Страница_10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5445224"/>
            <a:ext cx="4679950" cy="119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10625" name="Object 1"/>
          <p:cNvGraphicFramePr>
            <a:graphicFrameLocks noChangeAspect="1"/>
          </p:cNvGraphicFramePr>
          <p:nvPr/>
        </p:nvGraphicFramePr>
        <p:xfrm>
          <a:off x="8495928" y="3068960"/>
          <a:ext cx="648072" cy="686194"/>
        </p:xfrm>
        <a:graphic>
          <a:graphicData uri="http://schemas.openxmlformats.org/presentationml/2006/ole">
            <p:oleObj spid="_x0000_s430082" name="Equation" r:id="rId5" imgW="215806" imgH="228501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3" name="Прямоугольник 6"/>
          <p:cNvSpPr>
            <a:spLocks noChangeArrowheads="1"/>
          </p:cNvSpPr>
          <p:nvPr/>
        </p:nvSpPr>
        <p:spPr bwMode="auto">
          <a:xfrm>
            <a:off x="323850" y="260350"/>
            <a:ext cx="80946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i="1">
                <a:solidFill>
                  <a:srgbClr val="0000FF"/>
                </a:solidFill>
                <a:latin typeface="Book Antiqua" pitchFamily="18" charset="0"/>
              </a:rPr>
              <a:t>Neutron lifetime data after author corrections of experimental results</a:t>
            </a:r>
            <a:endParaRPr lang="ru-RU" sz="2000" i="1">
              <a:solidFill>
                <a:srgbClr val="0000FF"/>
              </a:solidFill>
              <a:latin typeface="Book Antiqua" pitchFamily="18" charset="0"/>
            </a:endParaRPr>
          </a:p>
        </p:txBody>
      </p:sp>
      <p:pic>
        <p:nvPicPr>
          <p:cNvPr id="60424" name="Picture 2"/>
          <p:cNvPicPr>
            <a:picLocks noChangeAspect="1" noChangeArrowheads="1"/>
          </p:cNvPicPr>
          <p:nvPr/>
        </p:nvPicPr>
        <p:blipFill>
          <a:blip r:embed="rId2" cstate="print"/>
          <a:srcRect b="63286"/>
          <a:stretch>
            <a:fillRect/>
          </a:stretch>
        </p:blipFill>
        <p:spPr bwMode="auto">
          <a:xfrm>
            <a:off x="683568" y="1412776"/>
            <a:ext cx="7920037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5" name="Прямоугольник 8"/>
          <p:cNvSpPr>
            <a:spLocks noChangeArrowheads="1"/>
          </p:cNvSpPr>
          <p:nvPr/>
        </p:nvSpPr>
        <p:spPr bwMode="auto">
          <a:xfrm>
            <a:off x="3635896" y="836712"/>
            <a:ext cx="11922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buClr>
                <a:srgbClr val="FF0000"/>
              </a:buClr>
            </a:pPr>
            <a:r>
              <a:rPr lang="en-US" b="1" dirty="0">
                <a:solidFill>
                  <a:srgbClr val="FF3399"/>
                </a:solidFill>
                <a:latin typeface="Times New Roman" pitchFamily="18" charset="0"/>
                <a:sym typeface="Symbol" pitchFamily="18" charset="2"/>
              </a:rPr>
              <a:t>PDG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7" name="Text Box 16"/>
          <p:cNvSpPr txBox="1">
            <a:spLocks noChangeArrowheads="1"/>
          </p:cNvSpPr>
          <p:nvPr/>
        </p:nvSpPr>
        <p:spPr bwMode="auto">
          <a:xfrm>
            <a:off x="971550" y="260350"/>
            <a:ext cx="76327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/>
            <a:r>
              <a:rPr lang="en-US" sz="28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Neutron lifetime from </a:t>
            </a:r>
          </a:p>
          <a:p>
            <a:pPr marL="342900" indent="-342900" algn="ctr"/>
            <a:r>
              <a:rPr lang="en-US" sz="2800" b="1">
                <a:solidFill>
                  <a:srgbClr val="FF3399"/>
                </a:solidFill>
                <a:latin typeface="Times New Roman" pitchFamily="18" charset="0"/>
                <a:cs typeface="Times New Roman" pitchFamily="18" charset="0"/>
              </a:rPr>
              <a:t>UCN storage experiments and beam experiments </a:t>
            </a:r>
            <a:endParaRPr lang="ru-RU" sz="2800" b="1">
              <a:solidFill>
                <a:srgbClr val="FF33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948" name="Picture 3" descr="D:\fomin1\pnpi_2011\w8_lifetime\Graph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13" y="1819275"/>
            <a:ext cx="4679950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9" name="Picture 5" descr="D:\fomin1\pnpi_2011\w8_lifetime\var2\Graph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1916113"/>
            <a:ext cx="4464050" cy="336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0" name="Text Box 18"/>
          <p:cNvSpPr txBox="1">
            <a:spLocks noChangeArrowheads="1"/>
          </p:cNvSpPr>
          <p:nvPr/>
        </p:nvSpPr>
        <p:spPr bwMode="auto">
          <a:xfrm>
            <a:off x="1979613" y="5229225"/>
            <a:ext cx="5113337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200">
                <a:solidFill>
                  <a:srgbClr val="FF0000"/>
                </a:solidFill>
                <a:sym typeface="Symbol" pitchFamily="18" charset="2"/>
              </a:rPr>
              <a:t>∆</a:t>
            </a:r>
            <a:r>
              <a:rPr lang="en-US" sz="2200" baseline="-2500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200">
                <a:solidFill>
                  <a:srgbClr val="FF0000"/>
                </a:solidFill>
                <a:sym typeface="Symbol" pitchFamily="18" charset="2"/>
              </a:rPr>
              <a:t>=9.8(2.96) s   (3.3)</a:t>
            </a:r>
            <a:endParaRPr lang="en-US" sz="2200" baseline="30000">
              <a:solidFill>
                <a:srgbClr val="FF0000"/>
              </a:solidFill>
              <a:sym typeface="Symbol" pitchFamily="18" charset="2"/>
            </a:endParaRPr>
          </a:p>
        </p:txBody>
      </p:sp>
      <p:sp>
        <p:nvSpPr>
          <p:cNvPr id="82951" name="Прямоугольник 6"/>
          <p:cNvSpPr>
            <a:spLocks noChangeArrowheads="1"/>
          </p:cNvSpPr>
          <p:nvPr/>
        </p:nvSpPr>
        <p:spPr bwMode="auto">
          <a:xfrm>
            <a:off x="611188" y="1196975"/>
            <a:ext cx="77771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i="1"/>
              <a:t>A.P. Serebrov and A.K. Fomin / Physics Procedia 17 (2011) 199–205</a:t>
            </a:r>
            <a:endParaRPr lang="ru-RU"/>
          </a:p>
        </p:txBody>
      </p:sp>
      <p:sp>
        <p:nvSpPr>
          <p:cNvPr id="82952" name="Прямоугольник 9"/>
          <p:cNvSpPr>
            <a:spLocks noChangeArrowheads="1"/>
          </p:cNvSpPr>
          <p:nvPr/>
        </p:nvSpPr>
        <p:spPr bwMode="auto">
          <a:xfrm>
            <a:off x="5940425" y="5876925"/>
            <a:ext cx="2668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PRL 111, 222501 (2013)</a:t>
            </a:r>
            <a:endParaRPr lang="ru-RU"/>
          </a:p>
        </p:txBody>
      </p:sp>
      <p:sp>
        <p:nvSpPr>
          <p:cNvPr id="82953" name="Прямоугольник 10"/>
          <p:cNvSpPr>
            <a:spLocks noChangeArrowheads="1"/>
          </p:cNvSpPr>
          <p:nvPr/>
        </p:nvSpPr>
        <p:spPr bwMode="auto">
          <a:xfrm>
            <a:off x="2735263" y="5805488"/>
            <a:ext cx="32035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sym typeface="Symbol" pitchFamily="18" charset="2"/>
              </a:rPr>
              <a:t>∆</a:t>
            </a:r>
            <a:r>
              <a:rPr lang="en-US" sz="2400" b="1" baseline="-25000">
                <a:solidFill>
                  <a:srgbClr val="FF0000"/>
                </a:solidFill>
                <a:sym typeface="Symbol" pitchFamily="18" charset="2"/>
              </a:rPr>
              <a:t>n</a:t>
            </a:r>
            <a:r>
              <a:rPr lang="en-US" sz="2400" b="1">
                <a:solidFill>
                  <a:srgbClr val="FF0000"/>
                </a:solidFill>
                <a:sym typeface="Symbol" pitchFamily="18" charset="2"/>
              </a:rPr>
              <a:t>=8.4(2.2) s   (3.8)</a:t>
            </a:r>
            <a:endParaRPr lang="en-US" sz="2400" b="1" baseline="30000">
              <a:solidFill>
                <a:srgbClr val="FF0000"/>
              </a:solidFill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 descr="F:\DCIM\100MSDCF\DSC027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4727335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3" name="Rectangle 1"/>
          <p:cNvSpPr>
            <a:spLocks noChangeArrowheads="1"/>
          </p:cNvSpPr>
          <p:nvPr/>
        </p:nvSpPr>
        <p:spPr bwMode="auto">
          <a:xfrm>
            <a:off x="1283458" y="-2232"/>
            <a:ext cx="657712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indent="252413" algn="ctr"/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New installation of PNPI </a:t>
            </a:r>
            <a:r>
              <a:rPr lang="ru-RU" sz="24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– </a:t>
            </a:r>
            <a:r>
              <a:rPr lang="en-US" sz="2400" b="1" dirty="0" smtClean="0">
                <a:solidFill>
                  <a:srgbClr val="FF0000"/>
                </a:solidFill>
                <a:ea typeface="Times New Roman" pitchFamily="18" charset="0"/>
                <a:cs typeface="Arial" pitchFamily="34" charset="0"/>
              </a:rPr>
              <a:t>Big Gravitational Trap</a:t>
            </a:r>
            <a:endParaRPr lang="ru-RU" sz="2400" dirty="0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6" name="Рисунок 1" descr="fig1-Model_b"/>
          <p:cNvPicPr>
            <a:picLocks noChangeAspect="1" noChangeArrowheads="1"/>
          </p:cNvPicPr>
          <p:nvPr/>
        </p:nvPicPr>
        <p:blipFill>
          <a:blip r:embed="rId4" cstate="print"/>
          <a:srcRect t="6813" b="6538"/>
          <a:stretch>
            <a:fillRect/>
          </a:stretch>
        </p:blipFill>
        <p:spPr bwMode="auto">
          <a:xfrm>
            <a:off x="5156736" y="620689"/>
            <a:ext cx="380775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004049" y="3356992"/>
            <a:ext cx="4139952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700" dirty="0" smtClean="0"/>
              <a:t> </a:t>
            </a:r>
            <a:r>
              <a:rPr lang="en-US" sz="2700" b="1" dirty="0" smtClean="0">
                <a:solidFill>
                  <a:srgbClr val="FF0000"/>
                </a:solidFill>
                <a:cs typeface="Times New Roman" pitchFamily="18" charset="0"/>
              </a:rPr>
              <a:t>Result of current measurement</a:t>
            </a:r>
            <a:endParaRPr lang="ru-RU" sz="2700" b="1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algn="ctr"/>
            <a:r>
              <a:rPr lang="en-US" sz="2800" b="1" dirty="0" smtClean="0">
                <a:solidFill>
                  <a:srgbClr val="0000FF"/>
                </a:solidFill>
              </a:rPr>
              <a:t>880.4±1.0stat </a:t>
            </a:r>
            <a:r>
              <a:rPr lang="en-US" sz="2800" b="1" dirty="0">
                <a:solidFill>
                  <a:srgbClr val="0000FF"/>
                </a:solidFill>
              </a:rPr>
              <a:t>±</a:t>
            </a:r>
            <a:r>
              <a:rPr lang="en-US" sz="2800" b="1" dirty="0" smtClean="0">
                <a:solidFill>
                  <a:srgbClr val="0000FF"/>
                </a:solidFill>
              </a:rPr>
              <a:t>0.6sys</a:t>
            </a:r>
            <a:r>
              <a:rPr lang="ru-RU" sz="2700" b="1" dirty="0" smtClean="0">
                <a:solidFill>
                  <a:srgbClr val="0000FF"/>
                </a:solidFill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  <a:cs typeface="Times New Roman" pitchFamily="18" charset="0"/>
              </a:rPr>
              <a:t>confirm </a:t>
            </a:r>
          </a:p>
          <a:p>
            <a:pPr algn="ctr"/>
            <a:r>
              <a:rPr lang="en-US" sz="2700" b="1" dirty="0" smtClean="0">
                <a:solidFill>
                  <a:srgbClr val="FF0000"/>
                </a:solidFill>
                <a:cs typeface="Times New Roman" pitchFamily="18" charset="0"/>
              </a:rPr>
              <a:t>the </a:t>
            </a:r>
            <a:r>
              <a:rPr lang="ru-RU" sz="2700" b="1" dirty="0" smtClean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rgbClr val="FF0000"/>
                </a:solidFill>
                <a:cs typeface="Times New Roman" pitchFamily="18" charset="0"/>
              </a:rPr>
              <a:t>previous PNPI result </a:t>
            </a:r>
          </a:p>
          <a:p>
            <a:pPr algn="ctr"/>
            <a:r>
              <a:rPr lang="en-US" sz="2700" b="1" dirty="0" smtClean="0">
                <a:solidFill>
                  <a:srgbClr val="FF0000"/>
                </a:solidFill>
                <a:cs typeface="Times New Roman" pitchFamily="18" charset="0"/>
              </a:rPr>
              <a:t>and new world average </a:t>
            </a:r>
          </a:p>
          <a:p>
            <a:pPr algn="ctr"/>
            <a:r>
              <a:rPr lang="en-US" sz="2700" b="1" dirty="0" smtClean="0">
                <a:solidFill>
                  <a:srgbClr val="FF0000"/>
                </a:solidFill>
                <a:cs typeface="Times New Roman" pitchFamily="18" charset="0"/>
              </a:rPr>
              <a:t>neutron lifetime</a:t>
            </a:r>
          </a:p>
          <a:p>
            <a:pPr algn="ctr"/>
            <a:r>
              <a:rPr lang="en-US" sz="1600" b="1" dirty="0" smtClean="0">
                <a:cs typeface="Times New Roman" pitchFamily="18" charset="0"/>
              </a:rPr>
              <a:t>(Experimental report ILL 11/09/2016)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836712"/>
            <a:ext cx="89289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Other experiments with UCN</a:t>
            </a:r>
          </a:p>
          <a:p>
            <a:pPr algn="ctr"/>
            <a:endParaRPr lang="en-US" sz="2800" dirty="0" smtClean="0"/>
          </a:p>
          <a:p>
            <a:pPr marL="514350" indent="-514350" algn="ctr">
              <a:buAutoNum type="arabicPeriod"/>
            </a:pPr>
            <a:r>
              <a:rPr lang="en-US" sz="3200" dirty="0" smtClean="0"/>
              <a:t>Restriction for oscillations  </a:t>
            </a:r>
          </a:p>
          <a:p>
            <a:pPr marL="514350" indent="-514350" algn="ctr"/>
            <a:r>
              <a:rPr lang="en-US" sz="3200" dirty="0" smtClean="0"/>
              <a:t>   neutron – mirror neutron:   </a:t>
            </a:r>
            <a:r>
              <a:rPr lang="en-US" sz="3200" b="1" dirty="0" smtClean="0">
                <a:solidFill>
                  <a:srgbClr val="FF0000"/>
                </a:solidFill>
              </a:rPr>
              <a:t>414s</a:t>
            </a:r>
          </a:p>
          <a:p>
            <a:pPr algn="ctr"/>
            <a:endParaRPr lang="en-US" sz="2800" dirty="0" smtClean="0"/>
          </a:p>
          <a:p>
            <a:pPr algn="ctr"/>
            <a:r>
              <a:rPr lang="en-US" sz="2800" dirty="0" smtClean="0"/>
              <a:t> </a:t>
            </a:r>
            <a:r>
              <a:rPr lang="en-US" sz="3200" dirty="0" smtClean="0"/>
              <a:t>2. The </a:t>
            </a:r>
            <a:r>
              <a:rPr lang="en-US" sz="3200" dirty="0" err="1" smtClean="0"/>
              <a:t>Axion</a:t>
            </a:r>
            <a:r>
              <a:rPr lang="en-US" sz="3200" dirty="0" smtClean="0"/>
              <a:t> limit for T-violating forces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Рисунок 3" descr="IMGP95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788" y="478462"/>
            <a:ext cx="4278188" cy="5704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5" descr="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8976" y="188640"/>
            <a:ext cx="4645024" cy="1018087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572000" y="2780928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000" b="1" i="1" dirty="0" smtClean="0">
                <a:latin typeface="Book Antiqua" pitchFamily="18" charset="0"/>
              </a:rPr>
              <a:t>The best restriction for oscillations neutron –mirror neutron: </a:t>
            </a:r>
          </a:p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Book Antiqua" pitchFamily="18" charset="0"/>
              </a:rPr>
              <a:t>414s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92080" y="1412776"/>
            <a:ext cx="3744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i="1" dirty="0" smtClean="0">
                <a:solidFill>
                  <a:srgbClr val="C00000"/>
                </a:solidFill>
                <a:latin typeface="Book Antiqua" pitchFamily="18" charset="0"/>
              </a:rPr>
              <a:t>PNPI installation search for neutron – mirror neutron oscillations </a:t>
            </a:r>
            <a:endParaRPr lang="ru-RU" sz="2400" dirty="0">
              <a:solidFill>
                <a:srgbClr val="C00000"/>
              </a:solidFill>
            </a:endParaRPr>
          </a:p>
        </p:txBody>
      </p:sp>
      <p:cxnSp>
        <p:nvCxnSpPr>
          <p:cNvPr id="12" name="Прямая со стрелкой 11"/>
          <p:cNvCxnSpPr>
            <a:stCxn id="10" idx="1"/>
          </p:cNvCxnSpPr>
          <p:nvPr/>
        </p:nvCxnSpPr>
        <p:spPr>
          <a:xfrm flipH="1">
            <a:off x="4499992" y="2012941"/>
            <a:ext cx="792088" cy="4079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27"/>
          <p:cNvGrpSpPr>
            <a:grpSpLocks/>
          </p:cNvGrpSpPr>
          <p:nvPr/>
        </p:nvGrpSpPr>
        <p:grpSpPr bwMode="auto">
          <a:xfrm>
            <a:off x="4572000" y="3789040"/>
            <a:ext cx="4320480" cy="2500561"/>
            <a:chOff x="4071938" y="1857375"/>
            <a:chExt cx="4929187" cy="2428875"/>
          </a:xfrm>
        </p:grpSpPr>
        <p:sp>
          <p:nvSpPr>
            <p:cNvPr id="13" name="Text Box 87"/>
            <p:cNvSpPr txBox="1">
              <a:spLocks noChangeArrowheads="1"/>
            </p:cNvSpPr>
            <p:nvPr/>
          </p:nvSpPr>
          <p:spPr bwMode="auto">
            <a:xfrm>
              <a:off x="4071938" y="1916112"/>
              <a:ext cx="23574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FF"/>
                  </a:solidFill>
                  <a:latin typeface="+mn-lt"/>
                  <a:cs typeface="+mn-cs"/>
                </a:rPr>
                <a:t>H=0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+mn-cs"/>
                  <a:sym typeface="Symbol" pitchFamily="18" charset="2"/>
                </a:rPr>
                <a:t> (H&lt;10</a:t>
              </a:r>
              <a:r>
                <a:rPr lang="en-US" baseline="30000" dirty="0">
                  <a:solidFill>
                    <a:srgbClr val="0000FF"/>
                  </a:solidFill>
                  <a:latin typeface="+mj-lt"/>
                  <a:cs typeface="+mn-cs"/>
                  <a:sym typeface="Symbol" pitchFamily="18" charset="2"/>
                </a:rPr>
                <a:t>-4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+mn-cs"/>
                  <a:sym typeface="Symbol" pitchFamily="18" charset="2"/>
                </a:rPr>
                <a:t> Gauss)</a:t>
              </a:r>
              <a:endParaRPr lang="en-US" dirty="0">
                <a:solidFill>
                  <a:srgbClr val="0000FF"/>
                </a:solidFill>
                <a:latin typeface="+mn-lt"/>
                <a:cs typeface="+mn-cs"/>
              </a:endParaRPr>
            </a:p>
          </p:txBody>
        </p:sp>
        <p:sp>
          <p:nvSpPr>
            <p:cNvPr id="14" name="Text Box 87"/>
            <p:cNvSpPr txBox="1">
              <a:spLocks noChangeArrowheads="1"/>
            </p:cNvSpPr>
            <p:nvPr/>
          </p:nvSpPr>
          <p:spPr bwMode="auto">
            <a:xfrm>
              <a:off x="6643688" y="1916112"/>
              <a:ext cx="23574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0000FF"/>
                  </a:solidFill>
                  <a:latin typeface="+mn-lt"/>
                  <a:cs typeface="+mn-cs"/>
                </a:rPr>
                <a:t>H</a:t>
              </a:r>
              <a:r>
                <a:rPr lang="en-US" dirty="0">
                  <a:solidFill>
                    <a:srgbClr val="0000FF"/>
                  </a:solidFill>
                  <a:latin typeface="+mn-lt"/>
                  <a:cs typeface="+mn-cs"/>
                  <a:sym typeface="Symbol"/>
                </a:rPr>
                <a:t></a:t>
              </a:r>
              <a:r>
                <a:rPr lang="en-US" dirty="0">
                  <a:solidFill>
                    <a:srgbClr val="0000FF"/>
                  </a:solidFill>
                  <a:latin typeface="+mn-lt"/>
                  <a:cs typeface="+mn-cs"/>
                </a:rPr>
                <a:t>0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+mn-cs"/>
                  <a:sym typeface="Symbol" pitchFamily="18" charset="2"/>
                </a:rPr>
                <a:t> (H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+mn-cs"/>
                  <a:sym typeface="Symbol"/>
                </a:rPr>
                <a:t>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+mn-cs"/>
                  <a:sym typeface="Symbol" pitchFamily="18" charset="2"/>
                </a:rPr>
                <a:t>0</a:t>
              </a:r>
              <a:r>
                <a:rPr lang="ru-RU" dirty="0">
                  <a:solidFill>
                    <a:srgbClr val="0000FF"/>
                  </a:solidFill>
                  <a:latin typeface="+mj-lt"/>
                  <a:cs typeface="+mn-cs"/>
                  <a:sym typeface="Symbol" pitchFamily="18" charset="2"/>
                </a:rPr>
                <a:t>.2</a:t>
              </a:r>
              <a:r>
                <a:rPr lang="en-US" dirty="0">
                  <a:solidFill>
                    <a:srgbClr val="0000FF"/>
                  </a:solidFill>
                  <a:latin typeface="+mj-lt"/>
                  <a:cs typeface="+mn-cs"/>
                  <a:sym typeface="Symbol" pitchFamily="18" charset="2"/>
                </a:rPr>
                <a:t> Gauss)</a:t>
              </a:r>
              <a:endParaRPr lang="en-US" dirty="0">
                <a:solidFill>
                  <a:srgbClr val="0000FF"/>
                </a:solidFill>
                <a:latin typeface="+mn-lt"/>
                <a:cs typeface="+mn-cs"/>
              </a:endParaRPr>
            </a:p>
          </p:txBody>
        </p:sp>
        <p:cxnSp>
          <p:nvCxnSpPr>
            <p:cNvPr id="15" name="Прямая соединительная линия 6"/>
            <p:cNvCxnSpPr>
              <a:cxnSpLocks noChangeShapeType="1"/>
            </p:cNvCxnSpPr>
            <p:nvPr/>
          </p:nvCxnSpPr>
          <p:spPr bwMode="auto">
            <a:xfrm rot="5400000">
              <a:off x="5285581" y="3071019"/>
              <a:ext cx="2428875" cy="1588"/>
            </a:xfrm>
            <a:prstGeom prst="line">
              <a:avLst/>
            </a:prstGeom>
            <a:noFill/>
            <a:ln w="3175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cxnSp>
        <p:sp>
          <p:nvSpPr>
            <p:cNvPr id="16" name="Прямоугольник 12"/>
            <p:cNvSpPr>
              <a:spLocks noChangeArrowheads="1"/>
            </p:cNvSpPr>
            <p:nvPr/>
          </p:nvSpPr>
          <p:spPr bwMode="auto">
            <a:xfrm>
              <a:off x="4286250" y="3000375"/>
              <a:ext cx="1857375" cy="85725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17" name="Прямая соединительная линия 18"/>
            <p:cNvCxnSpPr>
              <a:cxnSpLocks noChangeShapeType="1"/>
              <a:endCxn id="16" idx="3"/>
            </p:cNvCxnSpPr>
            <p:nvPr/>
          </p:nvCxnSpPr>
          <p:spPr bwMode="auto">
            <a:xfrm rot="5400000" flipH="1" flipV="1">
              <a:off x="5786437" y="3500438"/>
              <a:ext cx="428625" cy="285750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8" name="Прямая соединительная линия 18"/>
            <p:cNvCxnSpPr>
              <a:cxnSpLocks noChangeShapeType="1"/>
            </p:cNvCxnSpPr>
            <p:nvPr/>
          </p:nvCxnSpPr>
          <p:spPr bwMode="auto">
            <a:xfrm rot="16200000" flipV="1">
              <a:off x="5357813" y="3357562"/>
              <a:ext cx="857250" cy="142875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19" name="Прямая соединительная линия 18"/>
            <p:cNvCxnSpPr>
              <a:cxnSpLocks noChangeShapeType="1"/>
            </p:cNvCxnSpPr>
            <p:nvPr/>
          </p:nvCxnSpPr>
          <p:spPr bwMode="auto">
            <a:xfrm rot="5400000" flipH="1" flipV="1">
              <a:off x="5179219" y="3321844"/>
              <a:ext cx="857250" cy="214312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20" name="Прямая соединительная линия 18"/>
            <p:cNvCxnSpPr>
              <a:cxnSpLocks noChangeShapeType="1"/>
            </p:cNvCxnSpPr>
            <p:nvPr/>
          </p:nvCxnSpPr>
          <p:spPr bwMode="auto">
            <a:xfrm rot="10800000">
              <a:off x="4572000" y="3000375"/>
              <a:ext cx="928688" cy="857250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21" name="Прямая соединительная линия 18"/>
            <p:cNvCxnSpPr>
              <a:cxnSpLocks noChangeShapeType="1"/>
            </p:cNvCxnSpPr>
            <p:nvPr/>
          </p:nvCxnSpPr>
          <p:spPr bwMode="auto">
            <a:xfrm rot="16200000" flipV="1">
              <a:off x="4214813" y="3357562"/>
              <a:ext cx="857250" cy="142875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22" name="Прямая соединительная линия 18"/>
            <p:cNvCxnSpPr>
              <a:cxnSpLocks noChangeShapeType="1"/>
            </p:cNvCxnSpPr>
            <p:nvPr/>
          </p:nvCxnSpPr>
          <p:spPr bwMode="auto">
            <a:xfrm rot="5400000" flipH="1" flipV="1">
              <a:off x="4429126" y="2857500"/>
              <a:ext cx="1071562" cy="357187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prstDash val="dash"/>
              <a:miter lim="800000"/>
              <a:headEnd type="none" w="sm" len="sm"/>
              <a:tailEnd type="arrow" w="lg" len="lg"/>
            </a:ln>
          </p:spPr>
        </p:cxnSp>
        <p:sp>
          <p:nvSpPr>
            <p:cNvPr id="23" name="Text Box 87"/>
            <p:cNvSpPr txBox="1">
              <a:spLocks noChangeArrowheads="1"/>
            </p:cNvSpPr>
            <p:nvPr/>
          </p:nvSpPr>
          <p:spPr bwMode="auto">
            <a:xfrm>
              <a:off x="5143500" y="2500313"/>
              <a:ext cx="4191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Arial" charset="0"/>
                </a:rPr>
                <a:t>n</a:t>
              </a:r>
              <a:r>
                <a:rPr lang="en-US" dirty="0">
                  <a:solidFill>
                    <a:srgbClr val="0000FF"/>
                  </a:solidFill>
                  <a:latin typeface="Arial" charset="0"/>
                  <a:sym typeface="Symbol" pitchFamily="18" charset="2"/>
                </a:rPr>
                <a:t></a:t>
              </a:r>
              <a:endParaRPr lang="en-US" dirty="0">
                <a:solidFill>
                  <a:srgbClr val="0000FF"/>
                </a:solidFill>
                <a:latin typeface="Arial" charset="0"/>
              </a:endParaRPr>
            </a:p>
          </p:txBody>
        </p:sp>
        <p:sp>
          <p:nvSpPr>
            <p:cNvPr id="24" name="Прямоугольник 33"/>
            <p:cNvSpPr>
              <a:spLocks noChangeArrowheads="1"/>
            </p:cNvSpPr>
            <p:nvPr/>
          </p:nvSpPr>
          <p:spPr bwMode="auto">
            <a:xfrm>
              <a:off x="6858000" y="3000375"/>
              <a:ext cx="1857375" cy="857250"/>
            </a:xfrm>
            <a:prstGeom prst="rect">
              <a:avLst/>
            </a:prstGeom>
            <a:noFill/>
            <a:ln w="19050" algn="ctr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/>
            <a:lstStyle/>
            <a:p>
              <a:endParaRPr lang="ru-RU"/>
            </a:p>
          </p:txBody>
        </p:sp>
        <p:cxnSp>
          <p:nvCxnSpPr>
            <p:cNvPr id="25" name="Прямая соединительная линия 18"/>
            <p:cNvCxnSpPr>
              <a:cxnSpLocks noChangeShapeType="1"/>
              <a:endCxn id="24" idx="3"/>
            </p:cNvCxnSpPr>
            <p:nvPr/>
          </p:nvCxnSpPr>
          <p:spPr bwMode="auto">
            <a:xfrm rot="5400000" flipH="1" flipV="1">
              <a:off x="8358187" y="3500438"/>
              <a:ext cx="428625" cy="285750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26" name="Прямая соединительная линия 18"/>
            <p:cNvCxnSpPr>
              <a:cxnSpLocks noChangeShapeType="1"/>
            </p:cNvCxnSpPr>
            <p:nvPr/>
          </p:nvCxnSpPr>
          <p:spPr bwMode="auto">
            <a:xfrm rot="16200000" flipV="1">
              <a:off x="7929563" y="3357562"/>
              <a:ext cx="857250" cy="142875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27" name="Прямая соединительная линия 18"/>
            <p:cNvCxnSpPr>
              <a:cxnSpLocks noChangeShapeType="1"/>
            </p:cNvCxnSpPr>
            <p:nvPr/>
          </p:nvCxnSpPr>
          <p:spPr bwMode="auto">
            <a:xfrm rot="5400000" flipH="1" flipV="1">
              <a:off x="7750969" y="3321844"/>
              <a:ext cx="857250" cy="214312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28" name="Прямая соединительная линия 18"/>
            <p:cNvCxnSpPr>
              <a:cxnSpLocks noChangeShapeType="1"/>
            </p:cNvCxnSpPr>
            <p:nvPr/>
          </p:nvCxnSpPr>
          <p:spPr bwMode="auto">
            <a:xfrm rot="10800000">
              <a:off x="7143750" y="3000375"/>
              <a:ext cx="928688" cy="857250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29" name="Прямая соединительная линия 18"/>
            <p:cNvCxnSpPr>
              <a:cxnSpLocks noChangeShapeType="1"/>
            </p:cNvCxnSpPr>
            <p:nvPr/>
          </p:nvCxnSpPr>
          <p:spPr bwMode="auto">
            <a:xfrm rot="16200000" flipV="1">
              <a:off x="6786563" y="3357562"/>
              <a:ext cx="857250" cy="142875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  <p:cxnSp>
          <p:nvCxnSpPr>
            <p:cNvPr id="30" name="Прямая соединительная линия 18"/>
            <p:cNvCxnSpPr>
              <a:cxnSpLocks noChangeShapeType="1"/>
            </p:cNvCxnSpPr>
            <p:nvPr/>
          </p:nvCxnSpPr>
          <p:spPr bwMode="auto">
            <a:xfrm rot="5400000" flipH="1" flipV="1">
              <a:off x="7000875" y="3286125"/>
              <a:ext cx="857250" cy="285750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arrow" w="lg" len="lg"/>
            </a:ln>
          </p:spPr>
        </p:cxnSp>
        <p:cxnSp>
          <p:nvCxnSpPr>
            <p:cNvPr id="31" name="Прямая соединительная линия 18"/>
            <p:cNvCxnSpPr>
              <a:cxnSpLocks noChangeShapeType="1"/>
            </p:cNvCxnSpPr>
            <p:nvPr/>
          </p:nvCxnSpPr>
          <p:spPr bwMode="auto">
            <a:xfrm rot="5400000" flipH="1" flipV="1">
              <a:off x="4607719" y="3679031"/>
              <a:ext cx="285750" cy="71438"/>
            </a:xfrm>
            <a:prstGeom prst="line">
              <a:avLst/>
            </a:prstGeom>
            <a:noFill/>
            <a:ln w="19050" algn="ctr">
              <a:solidFill>
                <a:srgbClr val="00B0F0"/>
              </a:solidFill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8684612" cy="419593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500034" y="2376000"/>
            <a:ext cx="7572428" cy="28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6" descr="D:\work1\pnpi_2009\talk1\var1\fig1a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4750" y="1714500"/>
            <a:ext cx="5400675" cy="339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2" descr="D:\work1\pnpi_2008c\talk\var3\Graph12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71625"/>
            <a:ext cx="4319588" cy="338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7"/>
          <p:cNvSpPr txBox="1">
            <a:spLocks noChangeArrowheads="1"/>
          </p:cNvSpPr>
          <p:nvPr/>
        </p:nvSpPr>
        <p:spPr bwMode="auto">
          <a:xfrm>
            <a:off x="5357813" y="5357813"/>
            <a:ext cx="2286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Clr>
                <a:srgbClr val="FF0000"/>
              </a:buClr>
            </a:pPr>
            <a:r>
              <a:rPr lang="en-US">
                <a:solidFill>
                  <a:srgbClr val="0000FF"/>
                </a:solidFill>
              </a:rPr>
              <a:t>magnetic field down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376579" y="260648"/>
            <a:ext cx="63566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The </a:t>
            </a:r>
            <a:r>
              <a:rPr lang="en-US" sz="3200" b="1" dirty="0" err="1" smtClean="0">
                <a:solidFill>
                  <a:srgbClr val="FF0000"/>
                </a:solidFill>
              </a:rPr>
              <a:t>Axion</a:t>
            </a:r>
            <a:r>
              <a:rPr lang="en-US" sz="3200" b="1" dirty="0" smtClean="0">
                <a:solidFill>
                  <a:srgbClr val="FF0000"/>
                </a:solidFill>
              </a:rPr>
              <a:t> limit for T-violating forces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min1\pnpi_2016a\talk_edm\var2\EDM review1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43" t="5706" r="8080" b="5706"/>
          <a:stretch/>
        </p:blipFill>
        <p:spPr bwMode="auto">
          <a:xfrm>
            <a:off x="251520" y="188640"/>
            <a:ext cx="8640000" cy="6391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58888" y="260350"/>
            <a:ext cx="6264275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>
                <a:solidFill>
                  <a:srgbClr val="0000FF"/>
                </a:solidFill>
                <a:latin typeface="Times New Roman" pitchFamily="18" charset="0"/>
              </a:rPr>
              <a:t>Result of measurements   </a:t>
            </a:r>
          </a:p>
          <a:p>
            <a:pPr algn="ctr">
              <a:lnSpc>
                <a:spcPct val="90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(JETP Letters, 2010, Vol. 91, no. 1, pp. 6-10)</a:t>
            </a:r>
            <a:endParaRPr lang="ru-RU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0" y="4714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/>
            <a:r>
              <a:rPr lang="en-US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en-US">
              <a:ea typeface="Calibri" pitchFamily="34" charset="0"/>
              <a:cs typeface="Arial" pitchFamily="34" charset="0"/>
            </a:endParaRPr>
          </a:p>
        </p:txBody>
      </p:sp>
      <p:sp>
        <p:nvSpPr>
          <p:cNvPr id="4103" name="Rectangle 8"/>
          <p:cNvSpPr>
            <a:spLocks noChangeArrowheads="1"/>
          </p:cNvSpPr>
          <p:nvPr/>
        </p:nvSpPr>
        <p:spPr bwMode="auto">
          <a:xfrm>
            <a:off x="395288" y="5681663"/>
            <a:ext cx="799306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en-US" sz="1200">
                <a:ea typeface="Calibri" pitchFamily="34" charset="0"/>
                <a:cs typeface="TimesNewRoman"/>
              </a:rPr>
              <a:t>1 – UCN depolarization (this work); 2 – shift of resonance (this work); 3 – gravitational levels [5]; 4 – </a:t>
            </a:r>
            <a:r>
              <a:rPr lang="en-US" sz="1200">
                <a:solidFill>
                  <a:srgbClr val="0000FF"/>
                </a:solidFill>
                <a:ea typeface="Calibri" pitchFamily="34" charset="0"/>
                <a:cs typeface="TimesNewRoman"/>
              </a:rPr>
              <a:t>[12]</a:t>
            </a:r>
            <a:r>
              <a:rPr lang="en-US" sz="1200">
                <a:ea typeface="Calibri" pitchFamily="34" charset="0"/>
                <a:cs typeface="TimesNewRoman"/>
              </a:rPr>
              <a:t>;</a:t>
            </a:r>
            <a:r>
              <a:rPr lang="en-US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5 – astrophysical restriction of axion mass </a:t>
            </a:r>
            <a:r>
              <a:rPr lang="en-US" sz="120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[13]</a:t>
            </a:r>
            <a:r>
              <a:rPr lang="en-US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; 6 – cosmological restriction of axion mass in model of cold dark matter </a:t>
            </a:r>
            <a:r>
              <a:rPr lang="en-US" sz="1200">
                <a:solidFill>
                  <a:srgbClr val="0000FF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[13]</a:t>
            </a:r>
            <a:r>
              <a:rPr lang="en-US" sz="120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On the upper horizontal axis the mass range of intermediate boson (axion) is shown in correspondence with formula </a:t>
            </a:r>
            <a:endParaRPr lang="en-US">
              <a:cs typeface="Arial" pitchFamily="34" charset="0"/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7429500" y="6072188"/>
          <a:ext cx="696913" cy="234950"/>
        </p:xfrm>
        <a:graphic>
          <a:graphicData uri="http://schemas.openxmlformats.org/presentationml/2006/ole">
            <p:oleObj spid="_x0000_s431106" r:id="rId3" imgW="673100" imgH="228600" progId="Equation.DSMT4">
              <p:embed/>
            </p:oleObj>
          </a:graphicData>
        </a:graphic>
      </p:graphicFrame>
      <p:pic>
        <p:nvPicPr>
          <p:cNvPr id="412674" name="Picture 2" descr="C:\Users\Alexey Fomin\Pictures\Рисунок1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000" y="810000"/>
            <a:ext cx="7339716" cy="46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44003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595274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500298" y="3286124"/>
            <a:ext cx="4643470" cy="2880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5598" y="2132856"/>
            <a:ext cx="8864222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Future </a:t>
            </a:r>
            <a:r>
              <a:rPr lang="en-US" sz="4800" b="1" dirty="0" smtClean="0">
                <a:solidFill>
                  <a:srgbClr val="00B050"/>
                </a:solidFill>
              </a:rPr>
              <a:t>prospects with UCN source</a:t>
            </a:r>
            <a:endParaRPr lang="en-US" sz="4800" b="1" dirty="0" smtClean="0">
              <a:solidFill>
                <a:srgbClr val="00B050"/>
              </a:solidFill>
            </a:endParaRPr>
          </a:p>
          <a:p>
            <a:pPr algn="ctr"/>
            <a:r>
              <a:rPr lang="en-US" sz="4800" b="1" dirty="0" smtClean="0">
                <a:solidFill>
                  <a:srgbClr val="00B050"/>
                </a:solidFill>
              </a:rPr>
              <a:t>in </a:t>
            </a:r>
            <a:r>
              <a:rPr lang="en-US" sz="4800" b="1" dirty="0" err="1" smtClean="0">
                <a:solidFill>
                  <a:srgbClr val="00B050"/>
                </a:solidFill>
              </a:rPr>
              <a:t>Gatchina</a:t>
            </a:r>
            <a:endParaRPr lang="ru-RU" sz="48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2" descr="D:\fomin1\pnpi_2009\pnpi\var1\fig1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1124745"/>
            <a:ext cx="7431796" cy="5733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</a:rPr>
              <a:t>Sources of </a:t>
            </a:r>
            <a:r>
              <a:rPr lang="en-US" sz="2700" b="1" dirty="0" err="1" smtClean="0">
                <a:solidFill>
                  <a:srgbClr val="0000FF"/>
                </a:solidFill>
                <a:latin typeface="Times New Roman" pitchFamily="18" charset="0"/>
              </a:rPr>
              <a:t>ultracold</a:t>
            </a: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</a:rPr>
              <a:t> neutrons</a:t>
            </a:r>
          </a:p>
          <a:p>
            <a:pPr algn="ctr">
              <a:lnSpc>
                <a:spcPct val="90000"/>
              </a:lnSpc>
            </a:pP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</a:rPr>
              <a:t>History of development and prospect</a:t>
            </a:r>
            <a:endParaRPr lang="en-US" sz="27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35862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E1EBBA2D-92F7-466A-B32A-202069FADE82}" type="slidenum">
              <a:rPr lang="ru-RU" smtClean="0"/>
              <a:pPr/>
              <a:t>33</a:t>
            </a:fld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62" descr="Рисунок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7050" y="5156200"/>
            <a:ext cx="2222500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7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FD40E7F-1D16-4637-8370-155728C48B8F}" type="slidenum">
              <a:rPr lang="ru-RU" smtClean="0"/>
              <a:pPr/>
              <a:t>34</a:t>
            </a:fld>
            <a:endParaRPr lang="ru-RU" smtClean="0"/>
          </a:p>
        </p:txBody>
      </p:sp>
      <p:pic>
        <p:nvPicPr>
          <p:cNvPr id="21508" name="Picture 156" descr="edm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88" y="2276475"/>
            <a:ext cx="32385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 Box 4"/>
          <p:cNvSpPr txBox="1">
            <a:spLocks noChangeArrowheads="1"/>
          </p:cNvSpPr>
          <p:nvPr/>
        </p:nvSpPr>
        <p:spPr bwMode="auto">
          <a:xfrm>
            <a:off x="250825" y="44450"/>
            <a:ext cx="8642350" cy="466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700" b="1" dirty="0" smtClean="0">
                <a:solidFill>
                  <a:srgbClr val="0000FF"/>
                </a:solidFill>
                <a:latin typeface="Times New Roman" pitchFamily="18" charset="0"/>
              </a:rPr>
              <a:t>Intensive sources of UCN   in PNPI</a:t>
            </a:r>
            <a:endParaRPr lang="en-US" sz="27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pic>
        <p:nvPicPr>
          <p:cNvPr id="21510" name="Picture 5" descr="03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188" y="620713"/>
            <a:ext cx="1573212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1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 cstate="print">
            <a:lum bright="-18000"/>
          </a:blip>
          <a:srcRect/>
          <a:stretch>
            <a:fillRect/>
          </a:stretch>
        </p:blipFill>
        <p:spPr bwMode="auto">
          <a:xfrm>
            <a:off x="179388" y="2943225"/>
            <a:ext cx="2159000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12" descr="UCN_fig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5011738"/>
            <a:ext cx="1587500" cy="180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3" descr="Pages from moreinf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4663" y="5014913"/>
            <a:ext cx="1223962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4" descr="hnf1"/>
          <p:cNvPicPr>
            <a:picLocks noChangeAspect="1" noChangeArrowheads="1"/>
          </p:cNvPicPr>
          <p:nvPr/>
        </p:nvPicPr>
        <p:blipFill>
          <a:blip r:embed="rId8" cstate="print">
            <a:lum bright="12000"/>
          </a:blip>
          <a:srcRect/>
          <a:stretch>
            <a:fillRect/>
          </a:stretch>
        </p:blipFill>
        <p:spPr bwMode="auto">
          <a:xfrm>
            <a:off x="179388" y="5300663"/>
            <a:ext cx="2201862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5" descr="DSCN5333sharp"/>
          <p:cNvPicPr>
            <a:picLocks noChangeAspect="1" noChangeArrowheads="1"/>
          </p:cNvPicPr>
          <p:nvPr/>
        </p:nvPicPr>
        <p:blipFill>
          <a:blip r:embed="rId9" cstate="print">
            <a:lum bright="6000"/>
          </a:blip>
          <a:srcRect/>
          <a:stretch>
            <a:fillRect/>
          </a:stretch>
        </p:blipFill>
        <p:spPr bwMode="auto">
          <a:xfrm>
            <a:off x="5651500" y="5092700"/>
            <a:ext cx="1079500" cy="157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6" name="Picture 161" descr="Рисунок2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48038" y="531813"/>
            <a:ext cx="1778000" cy="17097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1517" name="Picture 163" descr="05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29350" y="765175"/>
            <a:ext cx="2663825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8" name="AutoShape 165">
            <a:hlinkClick r:id="" action="ppaction://noaction"/>
          </p:cNvPr>
          <p:cNvSpPr>
            <a:spLocks noChangeArrowheads="1"/>
          </p:cNvSpPr>
          <p:nvPr/>
        </p:nvSpPr>
        <p:spPr bwMode="auto">
          <a:xfrm>
            <a:off x="8748713" y="115888"/>
            <a:ext cx="361950" cy="360362"/>
          </a:xfrm>
          <a:prstGeom prst="rightArrow">
            <a:avLst>
              <a:gd name="adj1" fmla="val 50000"/>
              <a:gd name="adj2" fmla="val 44887"/>
            </a:avLst>
          </a:prstGeom>
          <a:solidFill>
            <a:schemeClr val="accent1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Группа 18"/>
          <p:cNvGrpSpPr>
            <a:grpSpLocks/>
          </p:cNvGrpSpPr>
          <p:nvPr/>
        </p:nvGrpSpPr>
        <p:grpSpPr bwMode="auto">
          <a:xfrm>
            <a:off x="1928813" y="600075"/>
            <a:ext cx="785812" cy="369888"/>
            <a:chOff x="2071670" y="600055"/>
            <a:chExt cx="785811" cy="369332"/>
          </a:xfrm>
        </p:grpSpPr>
        <p:sp>
          <p:nvSpPr>
            <p:cNvPr id="21544" name="Text Box 10"/>
            <p:cNvSpPr txBox="1">
              <a:spLocks noChangeArrowheads="1"/>
            </p:cNvSpPr>
            <p:nvPr/>
          </p:nvSpPr>
          <p:spPr bwMode="auto">
            <a:xfrm>
              <a:off x="2071670" y="600055"/>
              <a:ext cx="78581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1974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16" name="Овал 7"/>
            <p:cNvSpPr>
              <a:spLocks noChangeArrowheads="1"/>
            </p:cNvSpPr>
            <p:nvPr/>
          </p:nvSpPr>
          <p:spPr bwMode="auto">
            <a:xfrm>
              <a:off x="2106595" y="639683"/>
              <a:ext cx="647699" cy="28849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3" name="Группа 19"/>
          <p:cNvGrpSpPr>
            <a:grpSpLocks/>
          </p:cNvGrpSpPr>
          <p:nvPr/>
        </p:nvGrpSpPr>
        <p:grpSpPr bwMode="auto">
          <a:xfrm>
            <a:off x="2000250" y="3916363"/>
            <a:ext cx="785813" cy="369887"/>
            <a:chOff x="2000232" y="3916924"/>
            <a:chExt cx="785811" cy="369332"/>
          </a:xfrm>
        </p:grpSpPr>
        <p:sp>
          <p:nvSpPr>
            <p:cNvPr id="21542" name="Text Box 10"/>
            <p:cNvSpPr txBox="1">
              <a:spLocks noChangeArrowheads="1"/>
            </p:cNvSpPr>
            <p:nvPr/>
          </p:nvSpPr>
          <p:spPr bwMode="auto">
            <a:xfrm>
              <a:off x="2000232" y="3916924"/>
              <a:ext cx="78581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1996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18" name="Овал 7"/>
            <p:cNvSpPr>
              <a:spLocks noChangeArrowheads="1"/>
            </p:cNvSpPr>
            <p:nvPr/>
          </p:nvSpPr>
          <p:spPr bwMode="auto">
            <a:xfrm>
              <a:off x="2035157" y="3956551"/>
              <a:ext cx="647698" cy="28849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4" name="Группа 20"/>
          <p:cNvGrpSpPr>
            <a:grpSpLocks/>
          </p:cNvGrpSpPr>
          <p:nvPr/>
        </p:nvGrpSpPr>
        <p:grpSpPr bwMode="auto">
          <a:xfrm>
            <a:off x="142875" y="5072063"/>
            <a:ext cx="785813" cy="369887"/>
            <a:chOff x="2000232" y="3916924"/>
            <a:chExt cx="785811" cy="369332"/>
          </a:xfrm>
        </p:grpSpPr>
        <p:sp>
          <p:nvSpPr>
            <p:cNvPr id="21540" name="Text Box 10"/>
            <p:cNvSpPr txBox="1">
              <a:spLocks noChangeArrowheads="1"/>
            </p:cNvSpPr>
            <p:nvPr/>
          </p:nvSpPr>
          <p:spPr bwMode="auto">
            <a:xfrm>
              <a:off x="2000232" y="3916924"/>
              <a:ext cx="78581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1999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23" name="Овал 7"/>
            <p:cNvSpPr>
              <a:spLocks noChangeArrowheads="1"/>
            </p:cNvSpPr>
            <p:nvPr/>
          </p:nvSpPr>
          <p:spPr bwMode="auto">
            <a:xfrm>
              <a:off x="2035157" y="3956551"/>
              <a:ext cx="647698" cy="28849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5" name="Группа 26"/>
          <p:cNvGrpSpPr>
            <a:grpSpLocks/>
          </p:cNvGrpSpPr>
          <p:nvPr/>
        </p:nvGrpSpPr>
        <p:grpSpPr bwMode="auto">
          <a:xfrm>
            <a:off x="2463800" y="5110163"/>
            <a:ext cx="663575" cy="290512"/>
            <a:chOff x="2463752" y="5169600"/>
            <a:chExt cx="663745" cy="289823"/>
          </a:xfrm>
        </p:grpSpPr>
        <p:sp>
          <p:nvSpPr>
            <p:cNvPr id="21538" name="Text Box 10"/>
            <p:cNvSpPr txBox="1">
              <a:spLocks noChangeArrowheads="1"/>
            </p:cNvSpPr>
            <p:nvPr/>
          </p:nvSpPr>
          <p:spPr bwMode="auto">
            <a:xfrm>
              <a:off x="2556000" y="5169600"/>
              <a:ext cx="571497" cy="25200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2001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26" name="Овал 7"/>
            <p:cNvSpPr>
              <a:spLocks noChangeArrowheads="1"/>
            </p:cNvSpPr>
            <p:nvPr/>
          </p:nvSpPr>
          <p:spPr bwMode="auto">
            <a:xfrm>
              <a:off x="2463752" y="5171183"/>
              <a:ext cx="647866" cy="28824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6" name="Группа 30"/>
          <p:cNvGrpSpPr>
            <a:grpSpLocks/>
          </p:cNvGrpSpPr>
          <p:nvPr/>
        </p:nvGrpSpPr>
        <p:grpSpPr bwMode="auto">
          <a:xfrm>
            <a:off x="4979988" y="5084763"/>
            <a:ext cx="657225" cy="288925"/>
            <a:chOff x="4979825" y="5143512"/>
            <a:chExt cx="656872" cy="289823"/>
          </a:xfrm>
        </p:grpSpPr>
        <p:sp>
          <p:nvSpPr>
            <p:cNvPr id="21536" name="Text Box 10"/>
            <p:cNvSpPr txBox="1">
              <a:spLocks noChangeArrowheads="1"/>
            </p:cNvSpPr>
            <p:nvPr/>
          </p:nvSpPr>
          <p:spPr bwMode="auto">
            <a:xfrm>
              <a:off x="5065200" y="5143512"/>
              <a:ext cx="571497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2002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30" name="Овал 7"/>
            <p:cNvSpPr>
              <a:spLocks noChangeArrowheads="1"/>
            </p:cNvSpPr>
            <p:nvPr/>
          </p:nvSpPr>
          <p:spPr bwMode="auto">
            <a:xfrm>
              <a:off x="4979825" y="5145104"/>
              <a:ext cx="647352" cy="28823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" name="Группа 31"/>
          <p:cNvGrpSpPr>
            <a:grpSpLocks/>
          </p:cNvGrpSpPr>
          <p:nvPr/>
        </p:nvGrpSpPr>
        <p:grpSpPr bwMode="auto">
          <a:xfrm>
            <a:off x="4929188" y="630238"/>
            <a:ext cx="785812" cy="369887"/>
            <a:chOff x="2071670" y="600055"/>
            <a:chExt cx="785811" cy="369332"/>
          </a:xfrm>
        </p:grpSpPr>
        <p:sp>
          <p:nvSpPr>
            <p:cNvPr id="21534" name="Text Box 10"/>
            <p:cNvSpPr txBox="1">
              <a:spLocks noChangeArrowheads="1"/>
            </p:cNvSpPr>
            <p:nvPr/>
          </p:nvSpPr>
          <p:spPr bwMode="auto">
            <a:xfrm>
              <a:off x="2071670" y="600055"/>
              <a:ext cx="78581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1980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34" name="Овал 7"/>
            <p:cNvSpPr>
              <a:spLocks noChangeArrowheads="1"/>
            </p:cNvSpPr>
            <p:nvPr/>
          </p:nvSpPr>
          <p:spPr bwMode="auto">
            <a:xfrm>
              <a:off x="2106595" y="639682"/>
              <a:ext cx="647699" cy="28849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8" name="Группа 43"/>
          <p:cNvGrpSpPr>
            <a:grpSpLocks/>
          </p:cNvGrpSpPr>
          <p:nvPr/>
        </p:nvGrpSpPr>
        <p:grpSpPr bwMode="auto">
          <a:xfrm>
            <a:off x="6108700" y="5084763"/>
            <a:ext cx="668338" cy="288925"/>
            <a:chOff x="6109200" y="5084216"/>
            <a:chExt cx="668505" cy="289823"/>
          </a:xfrm>
        </p:grpSpPr>
        <p:sp>
          <p:nvSpPr>
            <p:cNvPr id="21532" name="Text Box 10"/>
            <p:cNvSpPr txBox="1">
              <a:spLocks noChangeArrowheads="1"/>
            </p:cNvSpPr>
            <p:nvPr/>
          </p:nvSpPr>
          <p:spPr bwMode="auto">
            <a:xfrm>
              <a:off x="6109200" y="5084216"/>
              <a:ext cx="642942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0" rIns="0" bIns="0"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2004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43" name="Овал 7"/>
            <p:cNvSpPr>
              <a:spLocks noChangeArrowheads="1"/>
            </p:cNvSpPr>
            <p:nvPr/>
          </p:nvSpPr>
          <p:spPr bwMode="auto">
            <a:xfrm>
              <a:off x="6129843" y="5085808"/>
              <a:ext cx="647862" cy="28823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9" name="Группа 44"/>
          <p:cNvGrpSpPr>
            <a:grpSpLocks/>
          </p:cNvGrpSpPr>
          <p:nvPr/>
        </p:nvGrpSpPr>
        <p:grpSpPr bwMode="auto">
          <a:xfrm>
            <a:off x="8429625" y="5072063"/>
            <a:ext cx="668338" cy="290512"/>
            <a:chOff x="6109200" y="5084216"/>
            <a:chExt cx="668505" cy="289823"/>
          </a:xfrm>
        </p:grpSpPr>
        <p:sp>
          <p:nvSpPr>
            <p:cNvPr id="21530" name="Text Box 10"/>
            <p:cNvSpPr txBox="1">
              <a:spLocks noChangeArrowheads="1"/>
            </p:cNvSpPr>
            <p:nvPr/>
          </p:nvSpPr>
          <p:spPr bwMode="auto">
            <a:xfrm>
              <a:off x="6109200" y="5084216"/>
              <a:ext cx="642942" cy="2769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lIns="90000" tIns="0" rIns="0" bIns="0"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2006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47" name="Овал 7"/>
            <p:cNvSpPr>
              <a:spLocks noChangeArrowheads="1"/>
            </p:cNvSpPr>
            <p:nvPr/>
          </p:nvSpPr>
          <p:spPr bwMode="auto">
            <a:xfrm>
              <a:off x="6129843" y="5085799"/>
              <a:ext cx="647862" cy="288240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10" name="Группа 53"/>
          <p:cNvGrpSpPr>
            <a:grpSpLocks/>
          </p:cNvGrpSpPr>
          <p:nvPr/>
        </p:nvGrpSpPr>
        <p:grpSpPr bwMode="auto">
          <a:xfrm>
            <a:off x="8358188" y="642938"/>
            <a:ext cx="785812" cy="369887"/>
            <a:chOff x="2071670" y="600055"/>
            <a:chExt cx="785811" cy="369332"/>
          </a:xfrm>
        </p:grpSpPr>
        <p:sp>
          <p:nvSpPr>
            <p:cNvPr id="21528" name="Text Box 10"/>
            <p:cNvSpPr txBox="1">
              <a:spLocks noChangeArrowheads="1"/>
            </p:cNvSpPr>
            <p:nvPr/>
          </p:nvSpPr>
          <p:spPr bwMode="auto">
            <a:xfrm>
              <a:off x="2071670" y="600055"/>
              <a:ext cx="785811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>
                  <a:solidFill>
                    <a:srgbClr val="FF33CC"/>
                  </a:solidFill>
                  <a:sym typeface="Symbol" pitchFamily="18" charset="2"/>
                </a:rPr>
                <a:t>1986</a:t>
              </a:r>
              <a:endParaRPr lang="ru-RU">
                <a:solidFill>
                  <a:srgbClr val="FF33CC"/>
                </a:solidFill>
                <a:sym typeface="Math1" pitchFamily="2" charset="2"/>
              </a:endParaRPr>
            </a:p>
          </p:txBody>
        </p:sp>
        <p:sp>
          <p:nvSpPr>
            <p:cNvPr id="56" name="Овал 7"/>
            <p:cNvSpPr>
              <a:spLocks noChangeArrowheads="1"/>
            </p:cNvSpPr>
            <p:nvPr/>
          </p:nvSpPr>
          <p:spPr bwMode="auto">
            <a:xfrm>
              <a:off x="2106595" y="639682"/>
              <a:ext cx="647699" cy="288491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  <a:headEnd type="none" w="sm" len="sm"/>
              <a:tailEnd type="none" w="sm" len="sm"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8" descr="D:\fomin1\pnpi_2013a\stend\var0\Wwrm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500042"/>
            <a:ext cx="3122773" cy="4352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Прямоугольник 58"/>
          <p:cNvSpPr/>
          <p:nvPr/>
        </p:nvSpPr>
        <p:spPr>
          <a:xfrm>
            <a:off x="214283" y="5072074"/>
            <a:ext cx="3429024" cy="555823"/>
          </a:xfrm>
          <a:prstGeom prst="rect">
            <a:avLst/>
          </a:prstGeom>
          <a:noFill/>
        </p:spPr>
        <p:txBody>
          <a:bodyPr wrap="square" lIns="62769" tIns="31384" rIns="62769" bIns="31384">
            <a:spAutoFit/>
          </a:bodyPr>
          <a:lstStyle/>
          <a:p>
            <a:pPr defTabSz="251094">
              <a:defRPr/>
            </a:pPr>
            <a:endParaRPr lang="ru-RU" sz="800" b="1" kern="0" dirty="0">
              <a:solidFill>
                <a:sysClr val="windowText" lastClr="000000"/>
              </a:solidFill>
              <a:cs typeface="Arial" charset="0"/>
            </a:endParaRPr>
          </a:p>
          <a:p>
            <a:pPr defTabSz="251094">
              <a:defRPr/>
            </a:pPr>
            <a:r>
              <a:rPr lang="en-US" sz="1200" b="1" kern="0" dirty="0" smtClean="0">
                <a:solidFill>
                  <a:sysClr val="windowText" lastClr="000000"/>
                </a:solidFill>
                <a:cs typeface="Arial" charset="0"/>
              </a:rPr>
              <a:t>The resource of basic elements of the reactor provides its further operation within 25 years.</a:t>
            </a:r>
            <a:endParaRPr lang="ru-RU" sz="1200" b="1" kern="0" dirty="0">
              <a:solidFill>
                <a:sysClr val="windowText" lastClr="000000"/>
              </a:solidFill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14810" y="507207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defTabSz="251094">
              <a:defRPr/>
            </a:pPr>
            <a:r>
              <a:rPr lang="en-US" sz="1200" b="1" kern="0" dirty="0" smtClean="0">
                <a:cs typeface="Arial" charset="0"/>
              </a:rPr>
              <a:t>The scheme of experimental installations on the BBP-M reactor after installation in a thermal column of the reactor of UCN source with </a:t>
            </a:r>
            <a:r>
              <a:rPr lang="en-US" sz="1200" b="1" kern="0" dirty="0" err="1" smtClean="0">
                <a:cs typeface="Arial" charset="0"/>
              </a:rPr>
              <a:t>superfluid</a:t>
            </a:r>
            <a:r>
              <a:rPr lang="en-US" sz="1200" b="1" kern="0" dirty="0" smtClean="0">
                <a:cs typeface="Arial" charset="0"/>
              </a:rPr>
              <a:t> helium at a temperature of 1.2K.</a:t>
            </a:r>
            <a:endParaRPr lang="ru-RU" sz="1200" b="1" kern="0" dirty="0">
              <a:cs typeface="Arial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4744" y="142853"/>
            <a:ext cx="52864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Prospects for UCN source </a:t>
            </a:r>
          </a:p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at WWR-M reactor</a:t>
            </a:r>
          </a:p>
          <a:p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8" name="Picture 2" descr="pla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7620" y="1142984"/>
            <a:ext cx="4860000" cy="368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7" descr="mode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4325" y="1844675"/>
            <a:ext cx="4427538" cy="441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07950" y="2333625"/>
            <a:ext cx="1368425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He   </a:t>
            </a:r>
            <a:r>
              <a:rPr lang="ru-RU">
                <a:solidFill>
                  <a:srgbClr val="0000FF"/>
                </a:solidFill>
              </a:rPr>
              <a:t>Т=1.2 К</a:t>
            </a:r>
            <a:endParaRPr lang="en-US" baseline="-25000">
              <a:solidFill>
                <a:srgbClr val="0000FF"/>
              </a:solidFill>
            </a:endParaRPr>
          </a:p>
        </p:txBody>
      </p:sp>
      <p:sp>
        <p:nvSpPr>
          <p:cNvPr id="18437" name="Line 6"/>
          <p:cNvSpPr>
            <a:spLocks noChangeShapeType="1"/>
          </p:cNvSpPr>
          <p:nvPr/>
        </p:nvSpPr>
        <p:spPr bwMode="auto">
          <a:xfrm flipH="1" flipV="1">
            <a:off x="1428750" y="2465388"/>
            <a:ext cx="2024063" cy="606425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439" name="Line 8"/>
          <p:cNvSpPr>
            <a:spLocks noChangeShapeType="1"/>
          </p:cNvSpPr>
          <p:nvPr/>
        </p:nvSpPr>
        <p:spPr bwMode="auto">
          <a:xfrm flipH="1" flipV="1">
            <a:off x="1428750" y="2928938"/>
            <a:ext cx="1558925" cy="500062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07950" y="3654425"/>
            <a:ext cx="1439863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Pb   </a:t>
            </a:r>
            <a:r>
              <a:rPr lang="ru-RU">
                <a:solidFill>
                  <a:srgbClr val="0000FF"/>
                </a:solidFill>
              </a:rPr>
              <a:t>Т=300 К</a:t>
            </a:r>
            <a:endParaRPr lang="en-US" baseline="-25000">
              <a:solidFill>
                <a:srgbClr val="0000FF"/>
              </a:solidFill>
            </a:endParaRPr>
          </a:p>
        </p:txBody>
      </p:sp>
      <p:sp>
        <p:nvSpPr>
          <p:cNvPr id="18441" name="Line 10"/>
          <p:cNvSpPr>
            <a:spLocks noChangeShapeType="1"/>
          </p:cNvSpPr>
          <p:nvPr/>
        </p:nvSpPr>
        <p:spPr bwMode="auto">
          <a:xfrm flipH="1" flipV="1">
            <a:off x="1476375" y="3357563"/>
            <a:ext cx="952500" cy="357187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16" name="Text Box 11"/>
          <p:cNvSpPr txBox="1">
            <a:spLocks noChangeArrowheads="1"/>
          </p:cNvSpPr>
          <p:nvPr/>
        </p:nvSpPr>
        <p:spPr bwMode="auto">
          <a:xfrm>
            <a:off x="6372225" y="5429250"/>
            <a:ext cx="1943100" cy="5492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ru-RU">
                <a:solidFill>
                  <a:srgbClr val="0000FF"/>
                </a:solidFill>
              </a:rPr>
              <a:t>Ф=10</a:t>
            </a:r>
            <a:r>
              <a:rPr lang="ru-RU" baseline="30000">
                <a:solidFill>
                  <a:srgbClr val="0000FF"/>
                </a:solidFill>
              </a:rPr>
              <a:t>14</a:t>
            </a:r>
            <a:r>
              <a:rPr lang="ru-RU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n/(cm</a:t>
            </a:r>
            <a:r>
              <a:rPr lang="ru-RU" baseline="30000">
                <a:solidFill>
                  <a:srgbClr val="0000FF"/>
                </a:solidFill>
              </a:rPr>
              <a:t>2</a:t>
            </a:r>
            <a:r>
              <a:rPr lang="en-US">
                <a:solidFill>
                  <a:srgbClr val="0000FF"/>
                </a:solidFill>
              </a:rPr>
              <a:t>s)</a:t>
            </a:r>
          </a:p>
          <a:p>
            <a:pPr eaLnBrk="1" hangingPunct="1"/>
            <a:r>
              <a:rPr lang="en-US">
                <a:solidFill>
                  <a:srgbClr val="0000FF"/>
                </a:solidFill>
              </a:rPr>
              <a:t>Q</a:t>
            </a:r>
            <a:r>
              <a:rPr lang="ru-RU">
                <a:solidFill>
                  <a:srgbClr val="0000FF"/>
                </a:solidFill>
              </a:rPr>
              <a:t>=</a:t>
            </a:r>
            <a:r>
              <a:rPr lang="en-US">
                <a:solidFill>
                  <a:srgbClr val="0000FF"/>
                </a:solidFill>
              </a:rPr>
              <a:t>15</a:t>
            </a:r>
            <a:r>
              <a:rPr lang="ru-RU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MW</a:t>
            </a:r>
            <a:endParaRPr lang="en-US" baseline="-25000">
              <a:solidFill>
                <a:srgbClr val="0000FF"/>
              </a:solidFill>
            </a:endParaRPr>
          </a:p>
        </p:txBody>
      </p:sp>
      <p:sp>
        <p:nvSpPr>
          <p:cNvPr id="18443" name="Line 12"/>
          <p:cNvSpPr>
            <a:spLocks noChangeShapeType="1"/>
          </p:cNvSpPr>
          <p:nvPr/>
        </p:nvSpPr>
        <p:spPr bwMode="auto">
          <a:xfrm flipH="1">
            <a:off x="2987675" y="5715000"/>
            <a:ext cx="3227388" cy="263525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445" name="Line 14"/>
          <p:cNvSpPr>
            <a:spLocks noChangeShapeType="1"/>
          </p:cNvSpPr>
          <p:nvPr/>
        </p:nvSpPr>
        <p:spPr bwMode="auto">
          <a:xfrm flipH="1">
            <a:off x="3714750" y="2392363"/>
            <a:ext cx="2441575" cy="465137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8446" name="Freeform 15"/>
          <p:cNvSpPr>
            <a:spLocks/>
          </p:cNvSpPr>
          <p:nvPr/>
        </p:nvSpPr>
        <p:spPr bwMode="auto">
          <a:xfrm>
            <a:off x="3929063" y="3214688"/>
            <a:ext cx="2298700" cy="404812"/>
          </a:xfrm>
          <a:custGeom>
            <a:avLst/>
            <a:gdLst>
              <a:gd name="T0" fmla="*/ 2147483647 w 1249"/>
              <a:gd name="T1" fmla="*/ 2147483647 h 232"/>
              <a:gd name="T2" fmla="*/ 0 w 1249"/>
              <a:gd name="T3" fmla="*/ 0 h 232"/>
              <a:gd name="T4" fmla="*/ 0 60000 65536"/>
              <a:gd name="T5" fmla="*/ 0 60000 65536"/>
              <a:gd name="T6" fmla="*/ 0 w 1249"/>
              <a:gd name="T7" fmla="*/ 0 h 232"/>
              <a:gd name="T8" fmla="*/ 1249 w 1249"/>
              <a:gd name="T9" fmla="*/ 232 h 23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49" h="232">
                <a:moveTo>
                  <a:pt x="1249" y="232"/>
                </a:moveTo>
                <a:lnTo>
                  <a:pt x="0" y="0"/>
                </a:lnTo>
              </a:path>
            </a:pathLst>
          </a:cu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20" name="Text Box 17"/>
          <p:cNvSpPr txBox="1">
            <a:spLocks noChangeArrowheads="1"/>
          </p:cNvSpPr>
          <p:nvPr/>
        </p:nvSpPr>
        <p:spPr bwMode="auto">
          <a:xfrm>
            <a:off x="6215063" y="3071813"/>
            <a:ext cx="2087562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Al, Q</a:t>
            </a:r>
            <a:r>
              <a:rPr lang="en-US" baseline="-25000">
                <a:solidFill>
                  <a:srgbClr val="0000FF"/>
                </a:solidFill>
              </a:rPr>
              <a:t>Al</a:t>
            </a:r>
            <a:r>
              <a:rPr lang="en-US">
                <a:solidFill>
                  <a:srgbClr val="0000FF"/>
                </a:solidFill>
              </a:rPr>
              <a:t>=13 W</a:t>
            </a:r>
          </a:p>
        </p:txBody>
      </p:sp>
      <p:sp>
        <p:nvSpPr>
          <p:cNvPr id="18448" name="Line 18"/>
          <p:cNvSpPr>
            <a:spLocks noChangeShapeType="1"/>
          </p:cNvSpPr>
          <p:nvPr/>
        </p:nvSpPr>
        <p:spPr bwMode="auto">
          <a:xfrm flipH="1" flipV="1">
            <a:off x="4284663" y="4138613"/>
            <a:ext cx="1943100" cy="361950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22" name="Text Box 19"/>
          <p:cNvSpPr txBox="1">
            <a:spLocks noChangeArrowheads="1"/>
          </p:cNvSpPr>
          <p:nvPr/>
        </p:nvSpPr>
        <p:spPr bwMode="auto">
          <a:xfrm>
            <a:off x="6372225" y="4365625"/>
            <a:ext cx="2087563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C, Q</a:t>
            </a:r>
            <a:r>
              <a:rPr lang="en-US" baseline="-25000">
                <a:solidFill>
                  <a:srgbClr val="0000FF"/>
                </a:solidFill>
              </a:rPr>
              <a:t>C</a:t>
            </a:r>
            <a:r>
              <a:rPr lang="en-US">
                <a:solidFill>
                  <a:srgbClr val="0000FF"/>
                </a:solidFill>
              </a:rPr>
              <a:t>=700 W</a:t>
            </a:r>
          </a:p>
        </p:txBody>
      </p:sp>
      <p:sp>
        <p:nvSpPr>
          <p:cNvPr id="18450" name="Line 20"/>
          <p:cNvSpPr>
            <a:spLocks noChangeShapeType="1"/>
          </p:cNvSpPr>
          <p:nvPr/>
        </p:nvSpPr>
        <p:spPr bwMode="auto">
          <a:xfrm flipH="1" flipV="1">
            <a:off x="3714750" y="4797425"/>
            <a:ext cx="2571750" cy="274638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24" name="Text Box 21"/>
          <p:cNvSpPr txBox="1">
            <a:spLocks noChangeArrowheads="1"/>
          </p:cNvSpPr>
          <p:nvPr/>
        </p:nvSpPr>
        <p:spPr bwMode="auto">
          <a:xfrm>
            <a:off x="6372225" y="4940300"/>
            <a:ext cx="2087563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Pb, Q</a:t>
            </a:r>
            <a:r>
              <a:rPr lang="en-US" baseline="-25000">
                <a:solidFill>
                  <a:srgbClr val="0000FF"/>
                </a:solidFill>
              </a:rPr>
              <a:t>Pb</a:t>
            </a:r>
            <a:r>
              <a:rPr lang="en-US">
                <a:solidFill>
                  <a:srgbClr val="0000FF"/>
                </a:solidFill>
              </a:rPr>
              <a:t>=</a:t>
            </a:r>
            <a:r>
              <a:rPr lang="ru-RU">
                <a:solidFill>
                  <a:srgbClr val="0000FF"/>
                </a:solidFill>
              </a:rPr>
              <a:t>1</a:t>
            </a:r>
            <a:r>
              <a:rPr lang="en-US">
                <a:solidFill>
                  <a:srgbClr val="0000FF"/>
                </a:solidFill>
              </a:rPr>
              <a:t>5 </a:t>
            </a:r>
            <a:r>
              <a:rPr lang="ru-RU">
                <a:solidFill>
                  <a:srgbClr val="0000FF"/>
                </a:solidFill>
              </a:rPr>
              <a:t>к</a:t>
            </a:r>
            <a:r>
              <a:rPr lang="en-US">
                <a:solidFill>
                  <a:srgbClr val="0000FF"/>
                </a:solidFill>
              </a:rPr>
              <a:t>W</a:t>
            </a:r>
          </a:p>
        </p:txBody>
      </p:sp>
      <p:sp>
        <p:nvSpPr>
          <p:cNvPr id="17425" name="AutoShape 22"/>
          <p:cNvSpPr>
            <a:spLocks/>
          </p:cNvSpPr>
          <p:nvPr/>
        </p:nvSpPr>
        <p:spPr bwMode="auto">
          <a:xfrm>
            <a:off x="7429500" y="2286000"/>
            <a:ext cx="358775" cy="1152525"/>
          </a:xfrm>
          <a:prstGeom prst="rightBrace">
            <a:avLst>
              <a:gd name="adj1" fmla="val 29640"/>
              <a:gd name="adj2" fmla="val 49171"/>
            </a:avLst>
          </a:prstGeom>
          <a:noFill/>
          <a:ln w="12700">
            <a:solidFill>
              <a:schemeClr val="accent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7426" name="Text Box 23"/>
          <p:cNvSpPr txBox="1">
            <a:spLocks noChangeArrowheads="1"/>
          </p:cNvSpPr>
          <p:nvPr/>
        </p:nvSpPr>
        <p:spPr bwMode="auto">
          <a:xfrm>
            <a:off x="7858125" y="2714625"/>
            <a:ext cx="647700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1</a:t>
            </a:r>
            <a:r>
              <a:rPr lang="ru-RU">
                <a:solidFill>
                  <a:srgbClr val="0000FF"/>
                </a:solidFill>
              </a:rPr>
              <a:t>9</a:t>
            </a:r>
            <a:r>
              <a:rPr lang="en-US">
                <a:solidFill>
                  <a:srgbClr val="0000FF"/>
                </a:solidFill>
              </a:rPr>
              <a:t> W</a:t>
            </a:r>
          </a:p>
        </p:txBody>
      </p:sp>
      <p:sp>
        <p:nvSpPr>
          <p:cNvPr id="17427" name="Номер слайда 2"/>
          <p:cNvSpPr>
            <a:spLocks noGrp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484FF68-AB90-40D4-8C0A-D619473764B2}" type="slidenum">
              <a:rPr lang="ru-RU" smtClean="0"/>
              <a:pPr/>
              <a:t>36</a:t>
            </a:fld>
            <a:endParaRPr lang="ru-RU" smtClean="0"/>
          </a:p>
        </p:txBody>
      </p:sp>
      <p:sp>
        <p:nvSpPr>
          <p:cNvPr id="17428" name="Text Box 7"/>
          <p:cNvSpPr txBox="1">
            <a:spLocks noChangeArrowheads="1"/>
          </p:cNvSpPr>
          <p:nvPr/>
        </p:nvSpPr>
        <p:spPr bwMode="auto">
          <a:xfrm>
            <a:off x="107950" y="2795588"/>
            <a:ext cx="1392238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LD</a:t>
            </a:r>
            <a:r>
              <a:rPr lang="ru-RU" baseline="-25000">
                <a:solidFill>
                  <a:srgbClr val="0000FF"/>
                </a:solidFill>
              </a:rPr>
              <a:t>2</a:t>
            </a:r>
            <a:r>
              <a:rPr lang="en-US">
                <a:solidFill>
                  <a:srgbClr val="0000FF"/>
                </a:solidFill>
              </a:rPr>
              <a:t>   </a:t>
            </a:r>
            <a:r>
              <a:rPr lang="ru-RU">
                <a:solidFill>
                  <a:srgbClr val="0000FF"/>
                </a:solidFill>
              </a:rPr>
              <a:t>Т=20 К</a:t>
            </a:r>
            <a:endParaRPr lang="en-US" baseline="-25000">
              <a:solidFill>
                <a:srgbClr val="0000FF"/>
              </a:solidFill>
            </a:endParaRPr>
          </a:p>
        </p:txBody>
      </p:sp>
      <p:sp>
        <p:nvSpPr>
          <p:cNvPr id="17429" name="Text Box 7"/>
          <p:cNvSpPr txBox="1">
            <a:spLocks noChangeArrowheads="1"/>
          </p:cNvSpPr>
          <p:nvPr/>
        </p:nvSpPr>
        <p:spPr bwMode="auto">
          <a:xfrm>
            <a:off x="107950" y="3225800"/>
            <a:ext cx="1223963" cy="27463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C   </a:t>
            </a:r>
            <a:r>
              <a:rPr lang="ru-RU">
                <a:solidFill>
                  <a:srgbClr val="0000FF"/>
                </a:solidFill>
              </a:rPr>
              <a:t>Т=</a:t>
            </a:r>
            <a:r>
              <a:rPr lang="en-US">
                <a:solidFill>
                  <a:srgbClr val="0000FF"/>
                </a:solidFill>
              </a:rPr>
              <a:t>30</a:t>
            </a:r>
            <a:r>
              <a:rPr lang="ru-RU">
                <a:solidFill>
                  <a:srgbClr val="0000FF"/>
                </a:solidFill>
              </a:rPr>
              <a:t>0 К</a:t>
            </a:r>
            <a:endParaRPr lang="en-US" baseline="-25000">
              <a:solidFill>
                <a:srgbClr val="0000FF"/>
              </a:solidFill>
            </a:endParaRPr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 flipH="1" flipV="1">
            <a:off x="1500188" y="3786188"/>
            <a:ext cx="839787" cy="717550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31" name="Text Box 19"/>
          <p:cNvSpPr txBox="1">
            <a:spLocks noChangeArrowheads="1"/>
          </p:cNvSpPr>
          <p:nvPr/>
        </p:nvSpPr>
        <p:spPr bwMode="auto">
          <a:xfrm>
            <a:off x="6357938" y="3929063"/>
            <a:ext cx="2087562" cy="274637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</a:rPr>
              <a:t>LD</a:t>
            </a:r>
            <a:r>
              <a:rPr lang="en-US" baseline="-25000">
                <a:solidFill>
                  <a:srgbClr val="0000FF"/>
                </a:solidFill>
              </a:rPr>
              <a:t>2</a:t>
            </a:r>
            <a:r>
              <a:rPr lang="en-US">
                <a:solidFill>
                  <a:srgbClr val="0000FF"/>
                </a:solidFill>
              </a:rPr>
              <a:t>, Q</a:t>
            </a:r>
            <a:r>
              <a:rPr lang="en-US" baseline="-25000">
                <a:solidFill>
                  <a:srgbClr val="0000FF"/>
                </a:solidFill>
              </a:rPr>
              <a:t>LD2+Al</a:t>
            </a:r>
            <a:r>
              <a:rPr lang="en-US">
                <a:solidFill>
                  <a:srgbClr val="0000FF"/>
                </a:solidFill>
              </a:rPr>
              <a:t>=100 W</a:t>
            </a:r>
          </a:p>
        </p:txBody>
      </p:sp>
      <p:sp>
        <p:nvSpPr>
          <p:cNvPr id="27" name="Line 18"/>
          <p:cNvSpPr>
            <a:spLocks noChangeShapeType="1"/>
          </p:cNvSpPr>
          <p:nvPr/>
        </p:nvSpPr>
        <p:spPr bwMode="auto">
          <a:xfrm flipH="1" flipV="1">
            <a:off x="3929063" y="3643313"/>
            <a:ext cx="2298700" cy="428625"/>
          </a:xfrm>
          <a:prstGeom prst="line">
            <a:avLst/>
          </a:prstGeom>
          <a:ln w="12700">
            <a:headEnd/>
            <a:tailEnd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7433" name="Rectangle 28"/>
          <p:cNvSpPr>
            <a:spLocks noChangeArrowheads="1"/>
          </p:cNvSpPr>
          <p:nvPr/>
        </p:nvSpPr>
        <p:spPr bwMode="auto">
          <a:xfrm>
            <a:off x="142875" y="160338"/>
            <a:ext cx="8858250" cy="841375"/>
          </a:xfrm>
          <a:prstGeom prst="rect">
            <a:avLst/>
          </a:prstGeom>
          <a:noFill/>
          <a:ln w="3175">
            <a:noFill/>
            <a:miter lim="800000"/>
            <a:headEnd type="none" w="sm" len="sm"/>
            <a:tailEnd type="none" w="sm" len="sm"/>
          </a:ln>
        </p:spPr>
        <p:txBody>
          <a:bodyPr anchor="ctr">
            <a:spAutoFit/>
          </a:bodyPr>
          <a:lstStyle/>
          <a:p>
            <a:pPr algn="ctr" eaLnBrk="1" hangingPunct="1">
              <a:lnSpc>
                <a:spcPct val="90000"/>
              </a:lnSpc>
            </a:pPr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MCNP neutron flux calculation results and heat generation</a:t>
            </a:r>
            <a:r>
              <a:rPr lang="en-US" sz="27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in thermal column of  WWR-M reactor at 15 MW</a:t>
            </a:r>
          </a:p>
        </p:txBody>
      </p:sp>
      <p:sp>
        <p:nvSpPr>
          <p:cNvPr id="17434" name="Прямоугольник 27"/>
          <p:cNvSpPr>
            <a:spLocks noChangeArrowheads="1"/>
          </p:cNvSpPr>
          <p:nvPr/>
        </p:nvSpPr>
        <p:spPr bwMode="auto">
          <a:xfrm>
            <a:off x="6215063" y="1357313"/>
            <a:ext cx="292893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>
                <a:solidFill>
                  <a:srgbClr val="0000FF"/>
                </a:solidFill>
                <a:sym typeface="Symbol" pitchFamily="18" charset="2"/>
              </a:rPr>
              <a:t></a:t>
            </a:r>
            <a:r>
              <a:rPr lang="en-US" baseline="-25000">
                <a:solidFill>
                  <a:srgbClr val="0000FF"/>
                </a:solidFill>
                <a:sym typeface="Symbol" pitchFamily="18" charset="2"/>
              </a:rPr>
              <a:t>ucn</a:t>
            </a:r>
            <a:r>
              <a:rPr lang="ru-RU">
                <a:solidFill>
                  <a:srgbClr val="0000FF"/>
                </a:solidFill>
                <a:sym typeface="Symbol" pitchFamily="18" charset="2"/>
              </a:rPr>
              <a:t>=</a:t>
            </a:r>
            <a:r>
              <a:rPr lang="ru-RU">
                <a:solidFill>
                  <a:srgbClr val="0000FF"/>
                </a:solidFill>
                <a:cs typeface="Arial" pitchFamily="34" charset="0"/>
                <a:sym typeface="Symbol" pitchFamily="18" charset="2"/>
              </a:rPr>
              <a:t>10</a:t>
            </a:r>
            <a:r>
              <a:rPr lang="ru-RU" baseline="30000">
                <a:solidFill>
                  <a:srgbClr val="0000FF"/>
                </a:solidFill>
                <a:cs typeface="Arial" pitchFamily="34" charset="0"/>
                <a:sym typeface="Symbol" pitchFamily="18" charset="2"/>
              </a:rPr>
              <a:t>4</a:t>
            </a:r>
            <a:r>
              <a:rPr lang="ru-RU">
                <a:solidFill>
                  <a:srgbClr val="0000FF"/>
                </a:solidFill>
                <a:cs typeface="Arial" pitchFamily="34" charset="0"/>
                <a:sym typeface="Symbol" pitchFamily="18" charset="2"/>
              </a:rPr>
              <a:t> с</a:t>
            </a:r>
            <a:r>
              <a:rPr lang="en-US">
                <a:solidFill>
                  <a:srgbClr val="0000FF"/>
                </a:solidFill>
                <a:cs typeface="Arial" pitchFamily="34" charset="0"/>
                <a:sym typeface="Symbol" pitchFamily="18" charset="2"/>
              </a:rPr>
              <a:t>m</a:t>
            </a:r>
            <a:r>
              <a:rPr lang="ru-RU" baseline="30000">
                <a:solidFill>
                  <a:srgbClr val="0000FF"/>
                </a:solidFill>
                <a:cs typeface="Arial" pitchFamily="34" charset="0"/>
                <a:sym typeface="Symbol" pitchFamily="18" charset="2"/>
              </a:rPr>
              <a:t>-3</a:t>
            </a:r>
            <a:r>
              <a:rPr lang="ru-RU">
                <a:solidFill>
                  <a:srgbClr val="0000FF"/>
                </a:solidFill>
                <a:cs typeface="Arial" pitchFamily="34" charset="0"/>
                <a:sym typeface="Symbol" pitchFamily="18" charset="2"/>
              </a:rPr>
              <a:t>   (=10 </a:t>
            </a:r>
            <a:r>
              <a:rPr lang="en-US">
                <a:solidFill>
                  <a:srgbClr val="0000FF"/>
                </a:solidFill>
                <a:cs typeface="Arial" pitchFamily="34" charset="0"/>
                <a:sym typeface="Symbol" pitchFamily="18" charset="2"/>
              </a:rPr>
              <a:t>s</a:t>
            </a:r>
            <a:r>
              <a:rPr lang="ru-RU">
                <a:solidFill>
                  <a:srgbClr val="0000FF"/>
                </a:solidFill>
                <a:cs typeface="Arial" pitchFamily="34" charset="0"/>
                <a:sym typeface="Symbol" pitchFamily="18" charset="2"/>
              </a:rPr>
              <a:t>)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Ф=4.5</a:t>
            </a:r>
            <a:r>
              <a:rPr lang="ru-RU">
                <a:solidFill>
                  <a:srgbClr val="0000FF"/>
                </a:solidFill>
                <a:cs typeface="Arial" pitchFamily="34" charset="0"/>
              </a:rPr>
              <a:t>∙</a:t>
            </a:r>
            <a:r>
              <a:rPr lang="ru-RU">
                <a:solidFill>
                  <a:srgbClr val="0000FF"/>
                </a:solidFill>
              </a:rPr>
              <a:t>10</a:t>
            </a:r>
            <a:r>
              <a:rPr lang="ru-RU" baseline="30000">
                <a:solidFill>
                  <a:srgbClr val="0000FF"/>
                </a:solidFill>
              </a:rPr>
              <a:t>12</a:t>
            </a:r>
            <a:r>
              <a:rPr lang="ru-RU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n/(</a:t>
            </a:r>
            <a:r>
              <a:rPr lang="ru-RU">
                <a:solidFill>
                  <a:srgbClr val="0000FF"/>
                </a:solidFill>
              </a:rPr>
              <a:t>с</a:t>
            </a:r>
            <a:r>
              <a:rPr lang="en-US">
                <a:solidFill>
                  <a:srgbClr val="0000FF"/>
                </a:solidFill>
              </a:rPr>
              <a:t>m</a:t>
            </a:r>
            <a:r>
              <a:rPr lang="ru-RU" baseline="30000">
                <a:solidFill>
                  <a:srgbClr val="0000FF"/>
                </a:solidFill>
              </a:rPr>
              <a:t>2</a:t>
            </a:r>
            <a:r>
              <a:rPr lang="en-US">
                <a:solidFill>
                  <a:srgbClr val="0000FF"/>
                </a:solidFill>
              </a:rPr>
              <a:t>s)</a:t>
            </a:r>
          </a:p>
          <a:p>
            <a:pPr eaLnBrk="1" hangingPunct="1"/>
            <a:r>
              <a:rPr lang="ru-RU">
                <a:solidFill>
                  <a:srgbClr val="0000FF"/>
                </a:solidFill>
              </a:rPr>
              <a:t>Ф(</a:t>
            </a:r>
            <a:r>
              <a:rPr lang="ru-RU">
                <a:solidFill>
                  <a:srgbClr val="0000FF"/>
                </a:solidFill>
                <a:sym typeface="Symbol" pitchFamily="18" charset="2"/>
              </a:rPr>
              <a:t>=9 А)</a:t>
            </a:r>
            <a:r>
              <a:rPr lang="ru-RU">
                <a:solidFill>
                  <a:srgbClr val="0000FF"/>
                </a:solidFill>
              </a:rPr>
              <a:t>=3∙10</a:t>
            </a:r>
            <a:r>
              <a:rPr lang="ru-RU" baseline="30000">
                <a:solidFill>
                  <a:srgbClr val="0000FF"/>
                </a:solidFill>
              </a:rPr>
              <a:t>10</a:t>
            </a:r>
            <a:r>
              <a:rPr lang="ru-RU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0000FF"/>
                </a:solidFill>
              </a:rPr>
              <a:t>n/(</a:t>
            </a:r>
            <a:r>
              <a:rPr lang="ru-RU">
                <a:solidFill>
                  <a:srgbClr val="0000FF"/>
                </a:solidFill>
              </a:rPr>
              <a:t>с</a:t>
            </a:r>
            <a:r>
              <a:rPr lang="en-US">
                <a:solidFill>
                  <a:srgbClr val="0000FF"/>
                </a:solidFill>
              </a:rPr>
              <a:t>m</a:t>
            </a:r>
            <a:r>
              <a:rPr lang="ru-RU" baseline="30000">
                <a:solidFill>
                  <a:srgbClr val="0000FF"/>
                </a:solidFill>
              </a:rPr>
              <a:t>2</a:t>
            </a:r>
            <a:r>
              <a:rPr lang="en-US">
                <a:solidFill>
                  <a:srgbClr val="0000FF"/>
                </a:solidFill>
              </a:rPr>
              <a:t>sA)</a:t>
            </a:r>
            <a:endParaRPr lang="ru-RU">
              <a:solidFill>
                <a:srgbClr val="0000FF"/>
              </a:solidFill>
            </a:endParaRPr>
          </a:p>
          <a:p>
            <a:pPr eaLnBrk="1" hangingPunct="1"/>
            <a:r>
              <a:rPr lang="en-US">
                <a:solidFill>
                  <a:srgbClr val="0000FF"/>
                </a:solidFill>
              </a:rPr>
              <a:t>Q</a:t>
            </a:r>
            <a:r>
              <a:rPr lang="en-US" baseline="-25000">
                <a:solidFill>
                  <a:srgbClr val="0000FF"/>
                </a:solidFill>
              </a:rPr>
              <a:t>He</a:t>
            </a:r>
            <a:r>
              <a:rPr lang="en-US">
                <a:solidFill>
                  <a:srgbClr val="0000FF"/>
                </a:solidFill>
              </a:rPr>
              <a:t>=6 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D:\fomin1\pnpi_2009b\talk1\var4\he2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2924944"/>
            <a:ext cx="4624387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214282" y="928670"/>
            <a:ext cx="8497887" cy="164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</a:rPr>
              <a:t>UCNs are generated in helium from cold neutrons of 9</a:t>
            </a:r>
            <a:r>
              <a:rPr lang="en-US" dirty="0">
                <a:solidFill>
                  <a:srgbClr val="0000FF"/>
                </a:solidFill>
                <a:cs typeface="Arial" pitchFamily="34" charset="0"/>
              </a:rPr>
              <a:t>Ǻ</a:t>
            </a:r>
            <a:r>
              <a:rPr lang="en-US" dirty="0">
                <a:solidFill>
                  <a:srgbClr val="0000FF"/>
                </a:solidFill>
              </a:rPr>
              <a:t> wavelength (12 K energy). It is correspond with phonon energy: cold </a:t>
            </a:r>
            <a:r>
              <a:rPr lang="en-US" dirty="0" smtClean="0">
                <a:solidFill>
                  <a:srgbClr val="0000FF"/>
                </a:solidFill>
              </a:rPr>
              <a:t>neutron produces  </a:t>
            </a:r>
            <a:r>
              <a:rPr lang="en-US" dirty="0">
                <a:solidFill>
                  <a:srgbClr val="0000FF"/>
                </a:solidFill>
              </a:rPr>
              <a:t>phonon, practically stops and becomes an </a:t>
            </a:r>
            <a:r>
              <a:rPr lang="en-US" dirty="0" err="1">
                <a:solidFill>
                  <a:srgbClr val="0000FF"/>
                </a:solidFill>
              </a:rPr>
              <a:t>ultracold</a:t>
            </a:r>
            <a:r>
              <a:rPr lang="en-US" dirty="0">
                <a:solidFill>
                  <a:srgbClr val="0000FF"/>
                </a:solidFill>
              </a:rPr>
              <a:t> one.  UCN can “lives” in </a:t>
            </a:r>
            <a:r>
              <a:rPr lang="en-US" dirty="0" err="1">
                <a:solidFill>
                  <a:srgbClr val="0000FF"/>
                </a:solidFill>
              </a:rPr>
              <a:t>superfluid</a:t>
            </a:r>
            <a:r>
              <a:rPr lang="en-US" dirty="0">
                <a:solidFill>
                  <a:srgbClr val="0000FF"/>
                </a:solidFill>
              </a:rPr>
              <a:t> helium for  tens or hundreds of seconds until a phonon be captured. 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rgbClr val="0000FF"/>
                </a:solidFill>
              </a:rPr>
              <a:t>Cold neutrons (9Ǻ)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penetrate through the wall of a trap, but </a:t>
            </a:r>
            <a:r>
              <a:rPr lang="en-US" dirty="0" err="1">
                <a:solidFill>
                  <a:srgbClr val="0000FF"/>
                </a:solidFill>
              </a:rPr>
              <a:t>ultracold</a:t>
            </a:r>
            <a:r>
              <a:rPr lang="en-US" dirty="0">
                <a:solidFill>
                  <a:srgbClr val="0000FF"/>
                </a:solidFill>
              </a:rPr>
              <a:t> neutrons (500Ǻ)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are reflected, that is why UCN can be accumulated up to the density defined by the time of storage in the trap filled with </a:t>
            </a:r>
            <a:r>
              <a:rPr lang="en-US" dirty="0" err="1">
                <a:solidFill>
                  <a:srgbClr val="0000FF"/>
                </a:solidFill>
              </a:rPr>
              <a:t>superfluid</a:t>
            </a:r>
            <a:r>
              <a:rPr lang="en-US" dirty="0">
                <a:solidFill>
                  <a:srgbClr val="0000FF"/>
                </a:solidFill>
              </a:rPr>
              <a:t> helium. </a:t>
            </a:r>
            <a:endParaRPr lang="ru-RU" dirty="0">
              <a:solidFill>
                <a:srgbClr val="0000FF"/>
              </a:solidFill>
            </a:endParaRPr>
          </a:p>
        </p:txBody>
      </p:sp>
      <p:sp>
        <p:nvSpPr>
          <p:cNvPr id="16390" name="Text Box 5"/>
          <p:cNvSpPr txBox="1">
            <a:spLocks noChangeArrowheads="1"/>
          </p:cNvSpPr>
          <p:nvPr/>
        </p:nvSpPr>
        <p:spPr bwMode="auto">
          <a:xfrm>
            <a:off x="395536" y="4509120"/>
            <a:ext cx="1928813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dirty="0">
                <a:solidFill>
                  <a:srgbClr val="0000FF"/>
                </a:solidFill>
              </a:rPr>
              <a:t>CN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  <a:sym typeface="Symbol" pitchFamily="18" charset="2"/>
              </a:rPr>
              <a:t>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=</a:t>
            </a:r>
            <a:r>
              <a:rPr lang="ru-RU" dirty="0">
                <a:solidFill>
                  <a:srgbClr val="0000FF"/>
                </a:solidFill>
              </a:rPr>
              <a:t>9 Å</a:t>
            </a:r>
            <a:r>
              <a:rPr lang="en-US" dirty="0">
                <a:solidFill>
                  <a:srgbClr val="0000FF"/>
                </a:solidFill>
              </a:rPr>
              <a:t>, T=12 K</a:t>
            </a:r>
            <a:r>
              <a:rPr lang="ru-RU" dirty="0">
                <a:solidFill>
                  <a:srgbClr val="0000FF"/>
                </a:solidFill>
              </a:rPr>
              <a:t> 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6391" name="Text Box 5"/>
          <p:cNvSpPr txBox="1">
            <a:spLocks noChangeArrowheads="1"/>
          </p:cNvSpPr>
          <p:nvPr/>
        </p:nvSpPr>
        <p:spPr bwMode="auto">
          <a:xfrm>
            <a:off x="5143504" y="3929066"/>
            <a:ext cx="2714625" cy="27622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dirty="0">
                <a:solidFill>
                  <a:srgbClr val="0000FF"/>
                </a:solidFill>
              </a:rPr>
              <a:t>UCN</a:t>
            </a:r>
            <a:r>
              <a:rPr lang="ru-RU" dirty="0">
                <a:solidFill>
                  <a:srgbClr val="0000FF"/>
                </a:solidFill>
              </a:rPr>
              <a:t> </a:t>
            </a:r>
            <a:r>
              <a:rPr lang="ru-RU" dirty="0">
                <a:solidFill>
                  <a:srgbClr val="0000FF"/>
                </a:solidFill>
                <a:sym typeface="Symbol" pitchFamily="18" charset="2"/>
              </a:rPr>
              <a:t></a:t>
            </a:r>
            <a:r>
              <a:rPr lang="en-US" dirty="0">
                <a:solidFill>
                  <a:srgbClr val="0000FF"/>
                </a:solidFill>
                <a:sym typeface="Symbol" pitchFamily="18" charset="2"/>
              </a:rPr>
              <a:t>=</a:t>
            </a:r>
            <a:r>
              <a:rPr lang="ru-RU" dirty="0">
                <a:solidFill>
                  <a:srgbClr val="0000FF"/>
                </a:solidFill>
              </a:rPr>
              <a:t>500 Å</a:t>
            </a:r>
            <a:r>
              <a:rPr lang="en-US" dirty="0">
                <a:solidFill>
                  <a:srgbClr val="0000FF"/>
                </a:solidFill>
              </a:rPr>
              <a:t>, T=10</a:t>
            </a:r>
            <a:r>
              <a:rPr lang="en-US" baseline="30000" dirty="0">
                <a:solidFill>
                  <a:srgbClr val="0000FF"/>
                </a:solidFill>
              </a:rPr>
              <a:t>-3</a:t>
            </a:r>
            <a:r>
              <a:rPr lang="en-US" dirty="0">
                <a:solidFill>
                  <a:srgbClr val="0000FF"/>
                </a:solidFill>
              </a:rPr>
              <a:t> K</a:t>
            </a:r>
            <a:r>
              <a:rPr lang="ru-RU" dirty="0">
                <a:solidFill>
                  <a:srgbClr val="0000FF"/>
                </a:solidFill>
              </a:rPr>
              <a:t> 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16392" name="Text Box 5"/>
          <p:cNvSpPr txBox="1">
            <a:spLocks noChangeArrowheads="1"/>
          </p:cNvSpPr>
          <p:nvPr/>
        </p:nvSpPr>
        <p:spPr bwMode="auto">
          <a:xfrm>
            <a:off x="4139952" y="4221088"/>
            <a:ext cx="785813" cy="27622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dirty="0">
                <a:solidFill>
                  <a:srgbClr val="0000FF"/>
                </a:solidFill>
              </a:rPr>
              <a:t>phonon</a:t>
            </a:r>
            <a:endParaRPr lang="en-US" baseline="-25000" dirty="0">
              <a:solidFill>
                <a:srgbClr val="0000FF"/>
              </a:solidFill>
            </a:endParaRPr>
          </a:p>
        </p:txBody>
      </p:sp>
      <p:sp>
        <p:nvSpPr>
          <p:cNvPr id="3358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2786050" y="214290"/>
            <a:ext cx="319645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Principle of a source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0525" y="827209"/>
            <a:ext cx="7824813" cy="5587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1357290" y="1500174"/>
            <a:ext cx="42927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PNPI workshop is ready to begin production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071538" y="285728"/>
            <a:ext cx="6572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UCN source inside  the thermal column of the WWR-M reactor</a:t>
            </a:r>
            <a:endParaRPr lang="ru-RU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fomin1\pnpi_2016a\talk_edm\var3\EDM review 4_Страница_3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25" t="3540" r="6173" b="3352"/>
          <a:stretch/>
        </p:blipFill>
        <p:spPr bwMode="auto">
          <a:xfrm>
            <a:off x="252480" y="180243"/>
            <a:ext cx="8640000" cy="656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310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D:\fomin1\pnpi_2012b\edm\var2\Ed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47" y="980728"/>
            <a:ext cx="5727097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15616" y="116632"/>
            <a:ext cx="66391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/>
              <a:t>Gatchina</a:t>
            </a:r>
            <a:r>
              <a:rPr lang="en-US" sz="3600" dirty="0" smtClean="0"/>
              <a:t> EDM spectrometer 1975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868144" y="908720"/>
            <a:ext cx="313184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The first result for </a:t>
            </a:r>
            <a:r>
              <a:rPr lang="en-US" sz="2000" b="1" dirty="0" err="1" smtClean="0">
                <a:solidFill>
                  <a:srgbClr val="FF0000"/>
                </a:solidFill>
              </a:rPr>
              <a:t>nEDM</a:t>
            </a:r>
            <a:r>
              <a:rPr lang="en-US" sz="2000" b="1" dirty="0" smtClean="0">
                <a:solidFill>
                  <a:srgbClr val="FF0000"/>
                </a:solidFill>
              </a:rPr>
              <a:t> with UCN method </a:t>
            </a:r>
          </a:p>
          <a:p>
            <a:pPr algn="ctr"/>
            <a:r>
              <a:rPr lang="ru-RU" sz="2000" b="1" dirty="0" smtClean="0">
                <a:sym typeface="Symbol"/>
              </a:rPr>
              <a:t></a:t>
            </a:r>
            <a:r>
              <a:rPr lang="ru-RU" sz="2000" b="1" dirty="0" err="1" smtClean="0"/>
              <a:t>d</a:t>
            </a:r>
            <a:r>
              <a:rPr lang="ru-RU" sz="2000" b="1" baseline="-25000" dirty="0" err="1" smtClean="0"/>
              <a:t>n</a:t>
            </a:r>
            <a:r>
              <a:rPr lang="ru-RU" sz="2000" b="1" dirty="0" smtClean="0">
                <a:sym typeface="Symbol"/>
              </a:rPr>
              <a:t></a:t>
            </a:r>
            <a:r>
              <a:rPr lang="ru-RU" sz="2000" b="1" dirty="0" smtClean="0"/>
              <a:t>&lt; 1.6</a:t>
            </a:r>
            <a:r>
              <a:rPr lang="ru-RU" sz="2000" b="1" dirty="0" smtClean="0">
                <a:sym typeface="Symbol"/>
              </a:rPr>
              <a:t></a:t>
            </a:r>
            <a:r>
              <a:rPr lang="ru-RU" sz="2000" b="1" dirty="0" smtClean="0"/>
              <a:t>10</a:t>
            </a:r>
            <a:r>
              <a:rPr lang="ru-RU" sz="2000" b="1" baseline="30000" dirty="0" smtClean="0"/>
              <a:t>-24 </a:t>
            </a:r>
            <a:r>
              <a:rPr lang="ru-RU" sz="2000" b="1" i="1" dirty="0" smtClean="0"/>
              <a:t> </a:t>
            </a:r>
            <a:r>
              <a:rPr lang="ru-RU" sz="2000" b="1" i="1" dirty="0" err="1" smtClean="0"/>
              <a:t>е</a:t>
            </a:r>
            <a:r>
              <a:rPr lang="ru-RU" sz="2000" b="1" dirty="0" err="1" smtClean="0">
                <a:sym typeface="Symbol"/>
              </a:rPr>
              <a:t></a:t>
            </a:r>
            <a:r>
              <a:rPr lang="ru-RU" sz="2000" b="1" dirty="0" err="1" smtClean="0"/>
              <a:t>см</a:t>
            </a:r>
            <a:endParaRPr lang="en-US" sz="2000" b="1" dirty="0" smtClean="0"/>
          </a:p>
          <a:p>
            <a:pPr algn="ctr"/>
            <a:r>
              <a:rPr lang="ru-RU" sz="2000" b="1" dirty="0" smtClean="0"/>
              <a:t> (90% C.L.)</a:t>
            </a:r>
            <a:r>
              <a:rPr lang="en-US" sz="2000" b="1" dirty="0" smtClean="0"/>
              <a:t> </a:t>
            </a:r>
          </a:p>
          <a:p>
            <a:pPr algn="ctr"/>
            <a:r>
              <a:rPr lang="en-US" dirty="0" err="1" smtClean="0"/>
              <a:t>Altarev</a:t>
            </a:r>
            <a:r>
              <a:rPr lang="en-US" dirty="0" smtClean="0"/>
              <a:t> I.S. et al.,</a:t>
            </a:r>
          </a:p>
          <a:p>
            <a:pPr algn="ctr"/>
            <a:r>
              <a:rPr lang="en-US" dirty="0" smtClean="0"/>
              <a:t> Nuclear Physics A341 (1980) 269-283 </a:t>
            </a:r>
            <a:endParaRPr lang="ru-RU" dirty="0"/>
          </a:p>
        </p:txBody>
      </p:sp>
      <p:pic>
        <p:nvPicPr>
          <p:cNvPr id="4055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3429000"/>
            <a:ext cx="1876425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980728"/>
            <a:ext cx="2605117" cy="519526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65" y="2496865"/>
            <a:ext cx="5560541" cy="35244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9557" y="195721"/>
            <a:ext cx="5189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pumps system with a total capacity of</a:t>
            </a:r>
            <a:r>
              <a:rPr lang="en-US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120000 </a:t>
            </a:r>
            <a:r>
              <a:rPr lang="en-US" b="1" dirty="0" err="1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cub.m</a:t>
            </a:r>
            <a:r>
              <a:rPr lang="en-US" b="1" dirty="0" smtClean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/hour</a:t>
            </a:r>
            <a:endParaRPr lang="ru-RU" b="1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5705" y="703552"/>
            <a:ext cx="4417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pumps are equipped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2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heaters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that warm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helium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 to the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 temperature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1660" y="1488384"/>
            <a:ext cx="50477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Vacuum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pumps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 controlled by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frequency converter, allowing to adjust the pump performance (according </a:t>
            </a:r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helium </a:t>
            </a:r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temperature)</a:t>
            </a:r>
            <a:endParaRPr lang="ru-RU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0245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886700" cy="1027070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Cryogenic building at WWR-M reactor</a:t>
            </a:r>
            <a:b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</a:b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Full-scale UCNS model complex with superfluid helium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50" y="1392196"/>
            <a:ext cx="6961101" cy="49171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82583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332656"/>
            <a:ext cx="6206154" cy="1152128"/>
          </a:xfrm>
        </p:spPr>
        <p:txBody>
          <a:bodyPr>
            <a:no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Full-scale UCNS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model complex </a:t>
            </a:r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with superfluid </a:t>
            </a:r>
            <a:r>
              <a:rPr lang="en-US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+mn-lt"/>
              </a:rPr>
              <a:t>helium has been constructed and launched</a:t>
            </a:r>
            <a:r>
              <a:rPr lang="ru-RU" sz="2800" b="1" dirty="0" smtClean="0">
                <a:solidFill>
                  <a:srgbClr val="FF0000"/>
                </a:solidFill>
              </a:rPr>
              <a:t/>
            </a:r>
            <a:br>
              <a:rPr lang="ru-RU" sz="2800" b="1" dirty="0" smtClean="0">
                <a:solidFill>
                  <a:srgbClr val="FF0000"/>
                </a:solidFill>
              </a:rPr>
            </a:b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 descr="C:\Users\Виталий\Downloads\Untitled_Panorama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05064"/>
            <a:ext cx="3093802" cy="208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E:\photos\IMAG1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1484784"/>
            <a:ext cx="6534726" cy="2453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E:\photos\IMAG11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005064"/>
            <a:ext cx="2909288" cy="2186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27039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i="1" dirty="0" smtClean="0">
                <a:solidFill>
                  <a:srgbClr val="FF0000"/>
                </a:solidFill>
                <a:latin typeface="Book Antiqua" pitchFamily="18" charset="0"/>
                <a:ea typeface="Times New Roman" pitchFamily="18" charset="0"/>
                <a:cs typeface="Arial" pitchFamily="34" charset="0"/>
              </a:rPr>
              <a:t>Complex of the available equipment for UCN source on the WWR-M reactor and a complex of the available experimental installations.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857232"/>
            <a:ext cx="8778166" cy="413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42844" y="5072074"/>
            <a:ext cx="885831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rgbClr val="C00000"/>
                </a:solidFill>
              </a:rPr>
              <a:t>1. </a:t>
            </a:r>
            <a:r>
              <a:rPr lang="en-US" sz="1400" b="1" dirty="0" smtClean="0">
                <a:solidFill>
                  <a:srgbClr val="0066FF"/>
                </a:solidFill>
              </a:rPr>
              <a:t>WWR-M reactor </a:t>
            </a:r>
            <a:r>
              <a:rPr lang="en-US" sz="1400" b="1" dirty="0" smtClean="0">
                <a:solidFill>
                  <a:srgbClr val="C00000"/>
                </a:solidFill>
              </a:rPr>
              <a:t>2. </a:t>
            </a:r>
            <a:r>
              <a:rPr lang="en-US" sz="1400" b="1" dirty="0" err="1" smtClean="0">
                <a:solidFill>
                  <a:srgbClr val="0066FF"/>
                </a:solidFill>
              </a:rPr>
              <a:t>Intr</a:t>
            </a:r>
            <a:r>
              <a:rPr lang="en-US" sz="1400" b="1" dirty="0" smtClean="0">
                <a:solidFill>
                  <a:srgbClr val="0066FF"/>
                </a:solidFill>
              </a:rPr>
              <a:t>-channel part of UCN source in the thermal column of the reactor. </a:t>
            </a:r>
            <a:r>
              <a:rPr lang="en-US" sz="1400" b="1" dirty="0" smtClean="0">
                <a:solidFill>
                  <a:srgbClr val="C00000"/>
                </a:solidFill>
              </a:rPr>
              <a:t>3. </a:t>
            </a:r>
            <a:r>
              <a:rPr lang="en-US" sz="1400" b="1" dirty="0" smtClean="0">
                <a:solidFill>
                  <a:srgbClr val="0066FF"/>
                </a:solidFill>
              </a:rPr>
              <a:t>Neutron guide system. </a:t>
            </a:r>
            <a:r>
              <a:rPr lang="en-US" sz="1400" b="1" dirty="0" smtClean="0">
                <a:solidFill>
                  <a:srgbClr val="C00000"/>
                </a:solidFill>
              </a:rPr>
              <a:t>4. </a:t>
            </a:r>
            <a:r>
              <a:rPr lang="en-US" sz="1400" b="1" dirty="0" smtClean="0">
                <a:solidFill>
                  <a:srgbClr val="0066FF"/>
                </a:solidFill>
              </a:rPr>
              <a:t>The cryostat for </a:t>
            </a:r>
            <a:r>
              <a:rPr lang="en-US" sz="1400" b="1" dirty="0" err="1" smtClean="0">
                <a:solidFill>
                  <a:srgbClr val="0066FF"/>
                </a:solidFill>
              </a:rPr>
              <a:t>superfluid</a:t>
            </a:r>
            <a:r>
              <a:rPr lang="en-US" sz="1400" b="1" dirty="0" smtClean="0">
                <a:solidFill>
                  <a:srgbClr val="0066FF"/>
                </a:solidFill>
              </a:rPr>
              <a:t> helium.</a:t>
            </a:r>
            <a:r>
              <a:rPr lang="en-US" sz="1400" b="1" dirty="0" smtClean="0">
                <a:solidFill>
                  <a:srgbClr val="C00000"/>
                </a:solidFill>
              </a:rPr>
              <a:t> 5. </a:t>
            </a:r>
            <a:r>
              <a:rPr lang="en-US" sz="1400" b="1" dirty="0" smtClean="0">
                <a:solidFill>
                  <a:srgbClr val="0066FF"/>
                </a:solidFill>
              </a:rPr>
              <a:t>He refrigerator on 15K.</a:t>
            </a:r>
            <a:r>
              <a:rPr lang="en-US" sz="1400" b="1" dirty="0" smtClean="0">
                <a:solidFill>
                  <a:srgbClr val="C00000"/>
                </a:solidFill>
              </a:rPr>
              <a:t> 6. </a:t>
            </a:r>
            <a:r>
              <a:rPr lang="en-US" sz="1400" b="1" dirty="0" smtClean="0">
                <a:solidFill>
                  <a:srgbClr val="0066FF"/>
                </a:solidFill>
              </a:rPr>
              <a:t>He liquefier. </a:t>
            </a:r>
            <a:r>
              <a:rPr lang="en-US" sz="1400" b="1" dirty="0" smtClean="0">
                <a:solidFill>
                  <a:srgbClr val="C00000"/>
                </a:solidFill>
              </a:rPr>
              <a:t>7. </a:t>
            </a:r>
            <a:r>
              <a:rPr lang="en-US" sz="1400" b="1" dirty="0" smtClean="0">
                <a:solidFill>
                  <a:srgbClr val="0066FF"/>
                </a:solidFill>
              </a:rPr>
              <a:t>System of vacuum pumping. </a:t>
            </a:r>
            <a:r>
              <a:rPr lang="en-US" sz="1400" b="1" dirty="0" smtClean="0">
                <a:solidFill>
                  <a:srgbClr val="C00000"/>
                </a:solidFill>
              </a:rPr>
              <a:t>8. </a:t>
            </a:r>
            <a:r>
              <a:rPr lang="en-US" sz="1400" b="1" dirty="0" smtClean="0">
                <a:solidFill>
                  <a:srgbClr val="0066FF"/>
                </a:solidFill>
              </a:rPr>
              <a:t>Cleaning block He. </a:t>
            </a:r>
            <a:r>
              <a:rPr lang="en-US" sz="1400" b="1" dirty="0" smtClean="0">
                <a:solidFill>
                  <a:srgbClr val="C00000"/>
                </a:solidFill>
              </a:rPr>
              <a:t>9. </a:t>
            </a:r>
            <a:r>
              <a:rPr lang="en-US" sz="1400" b="1" dirty="0" smtClean="0">
                <a:solidFill>
                  <a:srgbClr val="0066FF"/>
                </a:solidFill>
              </a:rPr>
              <a:t>Compressor for refrigerator. </a:t>
            </a:r>
            <a:r>
              <a:rPr lang="en-US" sz="1400" b="1" dirty="0" smtClean="0">
                <a:solidFill>
                  <a:srgbClr val="C00000"/>
                </a:solidFill>
              </a:rPr>
              <a:t>10. </a:t>
            </a:r>
            <a:r>
              <a:rPr lang="en-US" sz="1400" b="1" dirty="0" smtClean="0">
                <a:solidFill>
                  <a:srgbClr val="0066FF"/>
                </a:solidFill>
              </a:rPr>
              <a:t>Compressor for He liquefier. </a:t>
            </a:r>
            <a:r>
              <a:rPr lang="en-US" sz="1400" b="1" dirty="0" smtClean="0">
                <a:solidFill>
                  <a:srgbClr val="C00000"/>
                </a:solidFill>
              </a:rPr>
              <a:t>11. </a:t>
            </a:r>
            <a:r>
              <a:rPr lang="en-US" sz="1400" b="1" dirty="0" smtClean="0">
                <a:solidFill>
                  <a:srgbClr val="0066FF"/>
                </a:solidFill>
              </a:rPr>
              <a:t>He </a:t>
            </a:r>
            <a:r>
              <a:rPr lang="en-US" sz="1400" b="1" dirty="0" err="1" smtClean="0">
                <a:solidFill>
                  <a:srgbClr val="0066FF"/>
                </a:solidFill>
              </a:rPr>
              <a:t>dewar</a:t>
            </a:r>
            <a:r>
              <a:rPr lang="en-US" sz="1400" b="1" dirty="0" smtClean="0">
                <a:solidFill>
                  <a:srgbClr val="0066FF"/>
                </a:solidFill>
              </a:rPr>
              <a:t>. </a:t>
            </a:r>
            <a:r>
              <a:rPr lang="en-US" sz="1400" b="1" dirty="0" smtClean="0">
                <a:solidFill>
                  <a:srgbClr val="C00000"/>
                </a:solidFill>
              </a:rPr>
              <a:t>12. </a:t>
            </a:r>
            <a:r>
              <a:rPr lang="en-US" sz="1400" b="1" dirty="0" smtClean="0">
                <a:solidFill>
                  <a:srgbClr val="0066FF"/>
                </a:solidFill>
              </a:rPr>
              <a:t>He gas-holder. </a:t>
            </a:r>
            <a:r>
              <a:rPr lang="en-US" sz="1400" b="1" dirty="0" smtClean="0">
                <a:solidFill>
                  <a:srgbClr val="C00000"/>
                </a:solidFill>
              </a:rPr>
              <a:t>13. </a:t>
            </a:r>
            <a:r>
              <a:rPr lang="en-US" sz="1400" b="1" dirty="0" smtClean="0">
                <a:solidFill>
                  <a:srgbClr val="0066FF"/>
                </a:solidFill>
              </a:rPr>
              <a:t>Downloading compressors He in cylinders. </a:t>
            </a:r>
            <a:r>
              <a:rPr lang="en-US" sz="1400" b="1" dirty="0" smtClean="0">
                <a:solidFill>
                  <a:srgbClr val="C00000"/>
                </a:solidFill>
              </a:rPr>
              <a:t>14. </a:t>
            </a:r>
            <a:r>
              <a:rPr lang="en-US" sz="1400" b="1" dirty="0" smtClean="0">
                <a:solidFill>
                  <a:srgbClr val="0066FF"/>
                </a:solidFill>
              </a:rPr>
              <a:t>Balloon cell. </a:t>
            </a:r>
            <a:r>
              <a:rPr lang="en-US" sz="1400" b="1" dirty="0" smtClean="0">
                <a:solidFill>
                  <a:srgbClr val="C00000"/>
                </a:solidFill>
              </a:rPr>
              <a:t>15. </a:t>
            </a:r>
            <a:r>
              <a:rPr lang="en-US" sz="1400" b="1" dirty="0" smtClean="0">
                <a:solidFill>
                  <a:srgbClr val="0066FF"/>
                </a:solidFill>
              </a:rPr>
              <a:t>He receivers. </a:t>
            </a:r>
            <a:r>
              <a:rPr lang="en-US" sz="1400" b="1" dirty="0" smtClean="0">
                <a:solidFill>
                  <a:srgbClr val="C00000"/>
                </a:solidFill>
              </a:rPr>
              <a:t>16. </a:t>
            </a:r>
            <a:r>
              <a:rPr lang="en-US" sz="1400" b="1" dirty="0" smtClean="0">
                <a:solidFill>
                  <a:srgbClr val="0066FF"/>
                </a:solidFill>
              </a:rPr>
              <a:t>D2 receivers. </a:t>
            </a:r>
            <a:r>
              <a:rPr lang="en-US" sz="1400" b="1" dirty="0" smtClean="0">
                <a:solidFill>
                  <a:srgbClr val="C00000"/>
                </a:solidFill>
              </a:rPr>
              <a:t>17. </a:t>
            </a:r>
            <a:r>
              <a:rPr lang="en-US" sz="1400" b="1" dirty="0" smtClean="0">
                <a:solidFill>
                  <a:srgbClr val="0066FF"/>
                </a:solidFill>
              </a:rPr>
              <a:t>Gravitational trap for measurement of neutron lifetime. </a:t>
            </a:r>
            <a:r>
              <a:rPr lang="en-US" sz="1400" b="1" dirty="0" smtClean="0">
                <a:solidFill>
                  <a:srgbClr val="C00000"/>
                </a:solidFill>
              </a:rPr>
              <a:t>18. </a:t>
            </a:r>
            <a:r>
              <a:rPr lang="en-US" sz="1400" b="1" dirty="0" smtClean="0">
                <a:solidFill>
                  <a:srgbClr val="0066FF"/>
                </a:solidFill>
              </a:rPr>
              <a:t>EDM spectrometer. </a:t>
            </a:r>
            <a:r>
              <a:rPr lang="en-US" sz="1400" b="1" dirty="0" smtClean="0">
                <a:solidFill>
                  <a:srgbClr val="C00000"/>
                </a:solidFill>
              </a:rPr>
              <a:t>19. </a:t>
            </a:r>
            <a:r>
              <a:rPr lang="en-US" sz="1400" b="1" dirty="0" smtClean="0">
                <a:solidFill>
                  <a:srgbClr val="0066FF"/>
                </a:solidFill>
              </a:rPr>
              <a:t>A magnetic trap for measurement of neutron lifetime. </a:t>
            </a:r>
            <a:r>
              <a:rPr lang="en-US" sz="1400" b="1" dirty="0" smtClean="0">
                <a:solidFill>
                  <a:srgbClr val="C00000"/>
                </a:solidFill>
              </a:rPr>
              <a:t>20. </a:t>
            </a:r>
            <a:r>
              <a:rPr lang="en-US" sz="1400" b="1" dirty="0" err="1" smtClean="0">
                <a:solidFill>
                  <a:srgbClr val="0066FF"/>
                </a:solidFill>
              </a:rPr>
              <a:t>Reflectometer</a:t>
            </a:r>
            <a:r>
              <a:rPr lang="en-US" sz="1400" b="1" dirty="0" smtClean="0">
                <a:solidFill>
                  <a:srgbClr val="0066FF"/>
                </a:solidFill>
              </a:rPr>
              <a:t>. </a:t>
            </a:r>
            <a:r>
              <a:rPr lang="en-US" sz="1400" b="1" dirty="0" smtClean="0">
                <a:solidFill>
                  <a:srgbClr val="C00000"/>
                </a:solidFill>
              </a:rPr>
              <a:t>21. </a:t>
            </a:r>
            <a:r>
              <a:rPr lang="en-US" sz="1400" b="1" dirty="0" smtClean="0">
                <a:solidFill>
                  <a:srgbClr val="0066FF"/>
                </a:solidFill>
              </a:rPr>
              <a:t>Spin-echo a spectrometer with VCN. </a:t>
            </a:r>
            <a:r>
              <a:rPr lang="en-US" sz="1400" b="1" dirty="0" smtClean="0">
                <a:solidFill>
                  <a:srgbClr val="C00000"/>
                </a:solidFill>
              </a:rPr>
              <a:t>22. </a:t>
            </a:r>
            <a:r>
              <a:rPr lang="en-US" sz="1400" b="1" dirty="0" smtClean="0">
                <a:solidFill>
                  <a:srgbClr val="0066FF"/>
                </a:solidFill>
              </a:rPr>
              <a:t>Installation for search of mirror dark matter. </a:t>
            </a:r>
            <a:r>
              <a:rPr lang="en-US" sz="1400" b="1" dirty="0" smtClean="0">
                <a:solidFill>
                  <a:srgbClr val="C00000"/>
                </a:solidFill>
              </a:rPr>
              <a:t>23. </a:t>
            </a:r>
            <a:r>
              <a:rPr lang="en-US" sz="1400" b="1" dirty="0" smtClean="0">
                <a:solidFill>
                  <a:srgbClr val="0066FF"/>
                </a:solidFill>
              </a:rPr>
              <a:t>WWR-M reactor ramp.</a:t>
            </a:r>
            <a:endParaRPr lang="ru-RU" sz="1400" b="1" dirty="0">
              <a:solidFill>
                <a:srgbClr val="0066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UCN source </a:t>
            </a:r>
            <a:r>
              <a:rPr lang="en-US" sz="4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at </a:t>
            </a:r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</a:rPr>
              <a:t>WWR-M reactor</a:t>
            </a:r>
            <a:endParaRPr lang="ru-RU" sz="40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39552" y="1556792"/>
            <a:ext cx="773069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The WWR-M reactor at PNPI is going to be equipped with a high density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ultacold</a:t>
            </a:r>
            <a:r>
              <a:rPr lang="en-US" sz="2800" b="1" dirty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 neutron source.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Our </a:t>
            </a:r>
            <a:r>
              <a:rPr lang="en-US" sz="2800" b="1" dirty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source aims at obtaining a density of UCN up to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 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10</a:t>
            </a:r>
            <a:r>
              <a:rPr lang="en-US" sz="2800" b="1" baseline="30000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4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 n/сm</a:t>
            </a:r>
            <a:r>
              <a:rPr lang="en-US" sz="2800" b="1" baseline="30000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3 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in the experimental trap, </a:t>
            </a:r>
            <a:r>
              <a:rPr lang="en-US" sz="2800" b="1" dirty="0" smtClean="0">
                <a:solidFill>
                  <a:srgbClr val="FF0000"/>
                </a:solidFill>
                <a:latin typeface="+mj-lt"/>
                <a:ea typeface="Calibri" pitchFamily="34" charset="0"/>
                <a:cs typeface="Times New Roman" pitchFamily="18" charset="0"/>
              </a:rPr>
              <a:t>100 times</a:t>
            </a:r>
            <a:r>
              <a:rPr lang="en-US" sz="2800" b="1" dirty="0" smtClean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2800" b="1" dirty="0">
                <a:solidFill>
                  <a:srgbClr val="0000FF"/>
                </a:solidFill>
                <a:latin typeface="+mj-lt"/>
                <a:ea typeface="Calibri" pitchFamily="34" charset="0"/>
                <a:cs typeface="Times New Roman" pitchFamily="18" charset="0"/>
              </a:rPr>
              <a:t>greater then in existing sources presently available in the world. </a:t>
            </a:r>
            <a:endParaRPr lang="ru-RU" sz="2800" b="1" dirty="0">
              <a:solidFill>
                <a:srgbClr val="0000FF"/>
              </a:solidFill>
              <a:latin typeface="+mj-lt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6176" y="5949280"/>
            <a:ext cx="2880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i="1" dirty="0" smtClean="0">
                <a:latin typeface="Book Antiqua" pitchFamily="18" charset="0"/>
                <a:ea typeface="Times New Roman" pitchFamily="18" charset="0"/>
                <a:cs typeface="Arial" pitchFamily="34" charset="0"/>
              </a:rPr>
              <a:t>In more details see</a:t>
            </a:r>
          </a:p>
          <a:p>
            <a:r>
              <a:rPr lang="en-US" b="1" i="1" dirty="0" smtClean="0">
                <a:latin typeface="Book Antiqua" pitchFamily="18" charset="0"/>
                <a:cs typeface="Arial" pitchFamily="34" charset="0"/>
              </a:rPr>
              <a:t>Poster –V. </a:t>
            </a:r>
            <a:r>
              <a:rPr lang="en-US" b="1" i="1" dirty="0" err="1" smtClean="0">
                <a:latin typeface="Book Antiqua" pitchFamily="18" charset="0"/>
                <a:cs typeface="Arial" pitchFamily="34" charset="0"/>
              </a:rPr>
              <a:t>Laymkin</a:t>
            </a:r>
            <a:r>
              <a:rPr lang="en-US" b="1" i="1" dirty="0" smtClean="0">
                <a:latin typeface="Book Antiqua" pitchFamily="18" charset="0"/>
                <a:cs typeface="Arial" pitchFamily="34" charset="0"/>
              </a:rPr>
              <a:t> 14 </a:t>
            </a:r>
            <a:r>
              <a:rPr lang="en-US" b="1" i="1" dirty="0" err="1" smtClean="0">
                <a:latin typeface="Book Antiqua" pitchFamily="18" charset="0"/>
                <a:cs typeface="Arial" pitchFamily="34" charset="0"/>
              </a:rPr>
              <a:t>oct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445103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D:\fomin1\pnpi_2015b\talk_nnbar\var1\План оборудования для Фомина1.wmf"/>
          <p:cNvPicPr>
            <a:picLocks noChangeAspect="1" noChangeArrowheads="1"/>
          </p:cNvPicPr>
          <p:nvPr/>
        </p:nvPicPr>
        <p:blipFill>
          <a:blip r:embed="rId2" cstate="print"/>
          <a:srcRect l="22450" r="19708"/>
          <a:stretch>
            <a:fillRect/>
          </a:stretch>
        </p:blipFill>
        <p:spPr bwMode="auto">
          <a:xfrm>
            <a:off x="611189" y="482600"/>
            <a:ext cx="7653296" cy="618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071538" y="0"/>
            <a:ext cx="692948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ru-RU" sz="2400" b="1" dirty="0" smtClean="0">
                <a:latin typeface="Times New Roman" pitchFamily="18" charset="0"/>
              </a:rPr>
              <a:t>Experimental installations </a:t>
            </a:r>
          </a:p>
          <a:p>
            <a:pPr algn="ctr">
              <a:lnSpc>
                <a:spcPct val="90000"/>
              </a:lnSpc>
            </a:pPr>
            <a:r>
              <a:rPr lang="en-US" altLang="ru-RU" sz="2400" b="1" dirty="0" smtClean="0">
                <a:latin typeface="Times New Roman" pitchFamily="18" charset="0"/>
              </a:rPr>
              <a:t>on WWR-M reactor UCN source</a:t>
            </a:r>
            <a:endParaRPr lang="ru-RU" altLang="ru-RU" sz="2400" b="1" dirty="0">
              <a:latin typeface="Times New Roman" pitchFamily="18" charset="0"/>
            </a:endParaRP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6804025" y="3546475"/>
            <a:ext cx="684213" cy="274638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ru-RU">
                <a:solidFill>
                  <a:srgbClr val="0000FF"/>
                </a:solidFill>
              </a:rPr>
              <a:t>nEDM</a:t>
            </a:r>
            <a:endParaRPr lang="en-US" altLang="ru-RU" baseline="-25000">
              <a:solidFill>
                <a:srgbClr val="0000FF"/>
              </a:solidFill>
            </a:endParaRP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1187450" y="2133600"/>
            <a:ext cx="1296988" cy="27622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ru-RU">
                <a:solidFill>
                  <a:srgbClr val="0000FF"/>
                </a:solidFill>
                <a:sym typeface="Symbol" pitchFamily="18" charset="2"/>
              </a:rPr>
              <a:t></a:t>
            </a:r>
            <a:r>
              <a:rPr lang="en-US" altLang="ru-RU" baseline="-25000">
                <a:solidFill>
                  <a:srgbClr val="0000FF"/>
                </a:solidFill>
                <a:sym typeface="Symbol" pitchFamily="18" charset="2"/>
              </a:rPr>
              <a:t>n</a:t>
            </a:r>
            <a:r>
              <a:rPr lang="en-US" altLang="ru-RU">
                <a:solidFill>
                  <a:srgbClr val="0000FF"/>
                </a:solidFill>
                <a:sym typeface="Symbol" pitchFamily="18" charset="2"/>
              </a:rPr>
              <a:t> , Gravitrap</a:t>
            </a:r>
            <a:endParaRPr lang="en-US" altLang="ru-RU" baseline="-25000">
              <a:solidFill>
                <a:srgbClr val="0000FF"/>
              </a:solidFill>
            </a:endParaRPr>
          </a:p>
        </p:txBody>
      </p:sp>
      <p:sp>
        <p:nvSpPr>
          <p:cNvPr id="18438" name="Text Box 5"/>
          <p:cNvSpPr txBox="1">
            <a:spLocks noChangeArrowheads="1"/>
          </p:cNvSpPr>
          <p:nvPr/>
        </p:nvSpPr>
        <p:spPr bwMode="auto">
          <a:xfrm>
            <a:off x="1403350" y="4068763"/>
            <a:ext cx="1655763" cy="27622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ru-RU">
                <a:solidFill>
                  <a:srgbClr val="0000FF"/>
                </a:solidFill>
                <a:sym typeface="Symbol" pitchFamily="18" charset="2"/>
              </a:rPr>
              <a:t></a:t>
            </a:r>
            <a:r>
              <a:rPr lang="en-US" altLang="ru-RU" baseline="-25000">
                <a:solidFill>
                  <a:srgbClr val="0000FF"/>
                </a:solidFill>
                <a:sym typeface="Symbol" pitchFamily="18" charset="2"/>
              </a:rPr>
              <a:t>n</a:t>
            </a:r>
            <a:r>
              <a:rPr lang="en-US" altLang="ru-RU">
                <a:solidFill>
                  <a:srgbClr val="0000FF"/>
                </a:solidFill>
                <a:sym typeface="Symbol" pitchFamily="18" charset="2"/>
              </a:rPr>
              <a:t> , magnetic trap</a:t>
            </a:r>
            <a:endParaRPr lang="en-US" altLang="ru-RU" baseline="-25000">
              <a:solidFill>
                <a:srgbClr val="0000FF"/>
              </a:solidFill>
            </a:endParaRPr>
          </a:p>
        </p:txBody>
      </p:sp>
      <p:sp>
        <p:nvSpPr>
          <p:cNvPr id="18439" name="Text Box 5"/>
          <p:cNvSpPr txBox="1">
            <a:spLocks noChangeArrowheads="1"/>
          </p:cNvSpPr>
          <p:nvPr/>
        </p:nvSpPr>
        <p:spPr bwMode="auto">
          <a:xfrm>
            <a:off x="2573338" y="5602288"/>
            <a:ext cx="558800" cy="274637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ru-RU">
                <a:solidFill>
                  <a:srgbClr val="0000FF"/>
                </a:solidFill>
              </a:rPr>
              <a:t>n</a:t>
            </a:r>
            <a:r>
              <a:rPr lang="en-US" altLang="ru-RU">
                <a:solidFill>
                  <a:srgbClr val="0000FF"/>
                </a:solidFill>
                <a:sym typeface="Symbol" pitchFamily="18" charset="2"/>
              </a:rPr>
              <a:t>n</a:t>
            </a:r>
            <a:endParaRPr lang="en-US" altLang="ru-RU" baseline="-25000">
              <a:solidFill>
                <a:srgbClr val="0000FF"/>
              </a:solidFill>
            </a:endParaRPr>
          </a:p>
        </p:txBody>
      </p:sp>
      <p:sp>
        <p:nvSpPr>
          <p:cNvPr id="18440" name="Text Box 5"/>
          <p:cNvSpPr txBox="1">
            <a:spLocks noChangeArrowheads="1"/>
          </p:cNvSpPr>
          <p:nvPr/>
        </p:nvSpPr>
        <p:spPr bwMode="auto">
          <a:xfrm>
            <a:off x="5165725" y="4954588"/>
            <a:ext cx="558800" cy="276225"/>
          </a:xfrm>
          <a:prstGeom prst="rect">
            <a:avLst/>
          </a:prstGeom>
          <a:solidFill>
            <a:schemeClr val="bg1"/>
          </a:solidFill>
          <a:ln w="1905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 hangingPunct="1"/>
            <a:r>
              <a:rPr lang="en-US" altLang="ru-RU">
                <a:solidFill>
                  <a:srgbClr val="0000FF"/>
                </a:solidFill>
              </a:rPr>
              <a:t>n</a:t>
            </a:r>
            <a:r>
              <a:rPr lang="en-US" altLang="ru-RU">
                <a:solidFill>
                  <a:srgbClr val="0000FF"/>
                </a:solidFill>
                <a:sym typeface="Symbol" pitchFamily="18" charset="2"/>
              </a:rPr>
              <a:t>ñ</a:t>
            </a:r>
            <a:endParaRPr lang="en-US" altLang="ru-RU" baseline="-2500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/>
          </a:blip>
          <a:srcRect b="56143"/>
          <a:stretch>
            <a:fillRect/>
          </a:stretch>
        </p:blipFill>
        <p:spPr>
          <a:xfrm>
            <a:off x="395536" y="260648"/>
            <a:ext cx="3960439" cy="2780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pasted-image.pdf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0" y="3861048"/>
            <a:ext cx="8820472" cy="2214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Рисунок 5"/>
          <p:cNvPicPr/>
          <p:nvPr/>
        </p:nvPicPr>
        <p:blipFill>
          <a:blip r:embed="rId4" cstate="print"/>
          <a:srcRect l="13581" t="11294" r="52036" b="42353"/>
          <a:stretch>
            <a:fillRect/>
          </a:stretch>
        </p:blipFill>
        <p:spPr bwMode="auto">
          <a:xfrm>
            <a:off x="4788024" y="908720"/>
            <a:ext cx="3960440" cy="2774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4887500" y="116632"/>
            <a:ext cx="35328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Neutron – anti-neutron oscillations</a:t>
            </a:r>
          </a:p>
          <a:p>
            <a:pPr algn="ctr"/>
            <a:r>
              <a:rPr lang="en-US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at WWR-M reactor</a:t>
            </a:r>
            <a:endParaRPr lang="ru-RU" b="1" i="1" dirty="0"/>
          </a:p>
        </p:txBody>
      </p:sp>
      <p:sp>
        <p:nvSpPr>
          <p:cNvPr id="8" name="Стрелка вниз 7"/>
          <p:cNvSpPr/>
          <p:nvPr/>
        </p:nvSpPr>
        <p:spPr>
          <a:xfrm>
            <a:off x="2627784" y="3140968"/>
            <a:ext cx="360040" cy="72008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7308304" y="764704"/>
            <a:ext cx="360040" cy="151216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491880" y="5517232"/>
            <a:ext cx="1944216" cy="5760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804248" y="3573016"/>
            <a:ext cx="21091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i="1" dirty="0" smtClean="0">
                <a:latin typeface="Book Antiqua" pitchFamily="18" charset="0"/>
                <a:ea typeface="Times New Roman" pitchFamily="18" charset="0"/>
                <a:cs typeface="Arial" pitchFamily="34" charset="0"/>
              </a:rPr>
              <a:t>In more details see</a:t>
            </a:r>
          </a:p>
          <a:p>
            <a:r>
              <a:rPr lang="en-US" sz="1400" b="1" i="1" dirty="0" smtClean="0">
                <a:latin typeface="Book Antiqua" pitchFamily="18" charset="0"/>
                <a:cs typeface="Arial" pitchFamily="34" charset="0"/>
              </a:rPr>
              <a:t>Poster –A </a:t>
            </a:r>
            <a:r>
              <a:rPr lang="en-US" sz="1400" b="1" i="1" dirty="0" err="1" smtClean="0">
                <a:latin typeface="Book Antiqua" pitchFamily="18" charset="0"/>
                <a:cs typeface="Arial" pitchFamily="34" charset="0"/>
              </a:rPr>
              <a:t>Fomin</a:t>
            </a:r>
            <a:r>
              <a:rPr lang="en-US" sz="1400" b="1" i="1" dirty="0" smtClean="0">
                <a:latin typeface="Book Antiqua" pitchFamily="18" charset="0"/>
                <a:cs typeface="Arial" pitchFamily="34" charset="0"/>
              </a:rPr>
              <a:t>  12 </a:t>
            </a:r>
            <a:r>
              <a:rPr lang="en-US" sz="1400" b="1" i="1" dirty="0" err="1" smtClean="0">
                <a:latin typeface="Book Antiqua" pitchFamily="18" charset="0"/>
                <a:cs typeface="Arial" pitchFamily="34" charset="0"/>
              </a:rPr>
              <a:t>oct</a:t>
            </a:r>
            <a:endParaRPr lang="ru-RU" sz="140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omin1\pnpi_2016a\talk_edm\var2\EDM review1.tif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243" t="5706" r="8080" b="5706"/>
          <a:stretch/>
        </p:blipFill>
        <p:spPr bwMode="auto">
          <a:xfrm>
            <a:off x="179512" y="188640"/>
            <a:ext cx="8640000" cy="63919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Piegsa1"/>
          <p:cNvPicPr/>
          <p:nvPr/>
        </p:nvPicPr>
        <p:blipFill>
          <a:blip r:embed="rId2" cstate="screen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00034" y="357166"/>
            <a:ext cx="8215370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8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48680"/>
            <a:ext cx="8964488" cy="587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3" descr="05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052736"/>
            <a:ext cx="3635425" cy="5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7832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</a:rPr>
              <a:t>Gatchina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</a:rPr>
              <a:t> source of UCN and polarized cold neutrons   1985 -1996</a:t>
            </a:r>
            <a:endParaRPr lang="ru-RU" sz="2400" dirty="0">
              <a:solidFill>
                <a:srgbClr val="0066F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90872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ym typeface="Symbol"/>
              </a:rPr>
              <a:t></a:t>
            </a:r>
            <a:r>
              <a:rPr lang="ru-RU" b="1" dirty="0" err="1" smtClean="0"/>
              <a:t>d</a:t>
            </a:r>
            <a:r>
              <a:rPr lang="ru-RU" b="1" baseline="-25000" dirty="0" err="1" smtClean="0"/>
              <a:t>n</a:t>
            </a:r>
            <a:r>
              <a:rPr lang="ru-RU" b="1" dirty="0" smtClean="0">
                <a:sym typeface="Symbol"/>
              </a:rPr>
              <a:t></a:t>
            </a:r>
            <a:r>
              <a:rPr lang="ru-RU" b="1" dirty="0" smtClean="0"/>
              <a:t>&lt; </a:t>
            </a:r>
            <a:r>
              <a:rPr lang="en-US" b="1" dirty="0" smtClean="0"/>
              <a:t>9</a:t>
            </a:r>
            <a:r>
              <a:rPr lang="ru-RU" b="1" dirty="0" smtClean="0"/>
              <a:t>.</a:t>
            </a:r>
            <a:r>
              <a:rPr lang="en-US" b="1" dirty="0" smtClean="0"/>
              <a:t>7</a:t>
            </a:r>
            <a:r>
              <a:rPr lang="ru-RU" b="1" dirty="0" smtClean="0">
                <a:sym typeface="Symbol"/>
              </a:rPr>
              <a:t></a:t>
            </a:r>
            <a:r>
              <a:rPr lang="ru-RU" b="1" dirty="0" smtClean="0"/>
              <a:t>10</a:t>
            </a:r>
            <a:r>
              <a:rPr lang="ru-RU" b="1" baseline="30000" dirty="0" smtClean="0"/>
              <a:t>-2</a:t>
            </a:r>
            <a:r>
              <a:rPr lang="en-US" b="1" baseline="30000" dirty="0" smtClean="0"/>
              <a:t>6</a:t>
            </a:r>
            <a:r>
              <a:rPr lang="ru-RU" b="1" baseline="30000" dirty="0" smtClean="0"/>
              <a:t> </a:t>
            </a:r>
            <a:r>
              <a:rPr lang="ru-RU" b="1" i="1" dirty="0" smtClean="0"/>
              <a:t> </a:t>
            </a:r>
            <a:r>
              <a:rPr lang="ru-RU" b="1" i="1" dirty="0" err="1" smtClean="0"/>
              <a:t>е</a:t>
            </a:r>
            <a:r>
              <a:rPr lang="ru-RU" b="1" dirty="0" err="1" smtClean="0">
                <a:sym typeface="Symbol"/>
              </a:rPr>
              <a:t></a:t>
            </a:r>
            <a:r>
              <a:rPr lang="ru-RU" b="1" dirty="0" err="1" smtClean="0"/>
              <a:t>см</a:t>
            </a:r>
            <a:endParaRPr lang="en-US" b="1" dirty="0" smtClean="0"/>
          </a:p>
          <a:p>
            <a:pPr algn="ctr"/>
            <a:r>
              <a:rPr lang="ru-RU" b="1" dirty="0" smtClean="0"/>
              <a:t> (90% C.L.)</a:t>
            </a:r>
            <a:r>
              <a:rPr lang="en-US" b="1" dirty="0" smtClean="0"/>
              <a:t> </a:t>
            </a:r>
            <a:endParaRPr lang="ru-RU" dirty="0"/>
          </a:p>
        </p:txBody>
      </p:sp>
      <p:pic>
        <p:nvPicPr>
          <p:cNvPr id="3962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7699" y="2348881"/>
            <a:ext cx="4466789" cy="3606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268760"/>
            <a:ext cx="8229600" cy="3528392"/>
          </a:xfrm>
        </p:spPr>
        <p:txBody>
          <a:bodyPr>
            <a:noAutofit/>
          </a:bodyPr>
          <a:lstStyle/>
          <a:p>
            <a:r>
              <a:rPr lang="en-US" sz="4000" b="1" i="1" dirty="0" smtClean="0">
                <a:solidFill>
                  <a:srgbClr val="FF0000"/>
                </a:solidFill>
                <a:latin typeface="Book Antiqua" pitchFamily="18" charset="0"/>
              </a:rPr>
              <a:t>Thank you for attention  </a:t>
            </a:r>
            <a:br>
              <a:rPr lang="en-US" sz="4000" b="1" i="1" dirty="0" smtClean="0">
                <a:solidFill>
                  <a:srgbClr val="FF0000"/>
                </a:solidFill>
                <a:latin typeface="Book Antiqua" pitchFamily="18" charset="0"/>
              </a:rPr>
            </a:br>
            <a:endParaRPr lang="ru-RU" sz="4000" b="1" i="1" dirty="0">
              <a:solidFill>
                <a:srgbClr val="0066FF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4"/>
          <p:cNvSpPr txBox="1">
            <a:spLocks noChangeArrowheads="1"/>
          </p:cNvSpPr>
          <p:nvPr/>
        </p:nvSpPr>
        <p:spPr bwMode="auto">
          <a:xfrm>
            <a:off x="287338" y="176213"/>
            <a:ext cx="8642350" cy="56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b="1">
                <a:solidFill>
                  <a:srgbClr val="0000FF"/>
                </a:solidFill>
                <a:latin typeface="Times New Roman" pitchFamily="18" charset="0"/>
              </a:rPr>
              <a:t>September 2008  -  </a:t>
            </a:r>
            <a:r>
              <a:rPr lang="en-US" sz="1600" b="1">
                <a:solidFill>
                  <a:srgbClr val="0000FF"/>
                </a:solidFill>
              </a:rPr>
              <a:t>Assembly and testing of detectors, magnetometers and electronics.</a:t>
            </a:r>
            <a:r>
              <a:rPr lang="en-US" sz="1600" b="1">
                <a:solidFill>
                  <a:srgbClr val="0000FF"/>
                </a:solidFill>
                <a:latin typeface="Times New Roman" pitchFamily="18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sz="1600" b="1">
                <a:solidFill>
                  <a:srgbClr val="0000FF"/>
                </a:solidFill>
              </a:rPr>
              <a:t>October 2008  -  Start of the first measurements with the neutrons</a:t>
            </a:r>
          </a:p>
        </p:txBody>
      </p:sp>
      <p:pic>
        <p:nvPicPr>
          <p:cNvPr id="14340" name="Picture 5" descr="D:\work1\pnpi_2008c\talk\var1\Retro EDM September2008 0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930275"/>
            <a:ext cx="4068762" cy="542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D:\work1\pnpi_2008c\talk\var1\Retro EDM September2008 0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8050" y="928688"/>
            <a:ext cx="4068763" cy="542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42566" y="188640"/>
            <a:ext cx="41761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3399"/>
                </a:solidFill>
                <a:latin typeface="Book Antiqua" pitchFamily="18" charset="0"/>
              </a:rPr>
              <a:t>Scheme of EDM spectrometer</a:t>
            </a:r>
            <a:endParaRPr lang="ru-RU" sz="2400" i="1" dirty="0">
              <a:latin typeface="Book Antiqua" pitchFamily="18" charset="0"/>
            </a:endParaRPr>
          </a:p>
        </p:txBody>
      </p:sp>
      <p:pic>
        <p:nvPicPr>
          <p:cNvPr id="96258" name="Picture 2" descr="D:\fomin1\pnpi_2013b\talk_edm\var2\scheme.wm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7" r="3824"/>
          <a:stretch/>
        </p:blipFill>
        <p:spPr bwMode="auto">
          <a:xfrm>
            <a:off x="844062" y="1556792"/>
            <a:ext cx="7587761" cy="3751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30175" y="1017588"/>
            <a:ext cx="1705521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m</a:t>
            </a: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agnetic field coils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 flipV="1">
            <a:off x="1043609" y="1285201"/>
            <a:ext cx="985315" cy="135171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130175" y="3432764"/>
            <a:ext cx="625401" cy="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79513" y="3126160"/>
            <a:ext cx="432047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FF0000"/>
                </a:solidFill>
                <a:latin typeface="Arial" charset="0"/>
                <a:sym typeface="Symbol" pitchFamily="18" charset="2"/>
              </a:rPr>
              <a:t>UCN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907704" y="1001621"/>
            <a:ext cx="1178545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t</a:t>
            </a: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op UCN trap 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 flipV="1">
            <a:off x="2542566" y="1269234"/>
            <a:ext cx="949315" cy="197234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203848" y="980728"/>
            <a:ext cx="1872209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4 top magnetometers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 flipV="1">
            <a:off x="4238377" y="1269234"/>
            <a:ext cx="1053704" cy="151169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79513" y="4638328"/>
            <a:ext cx="780752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polarizer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42875" y="3465307"/>
            <a:ext cx="570398" cy="1158655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2843808" y="5662800"/>
            <a:ext cx="1512168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b</a:t>
            </a: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ottom UCN trap 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H="1" flipV="1">
            <a:off x="3491881" y="3637791"/>
            <a:ext cx="216023" cy="197234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Box 5"/>
          <p:cNvSpPr txBox="1">
            <a:spLocks noChangeArrowheads="1"/>
          </p:cNvSpPr>
          <p:nvPr/>
        </p:nvSpPr>
        <p:spPr bwMode="auto">
          <a:xfrm>
            <a:off x="4644008" y="5660774"/>
            <a:ext cx="2133823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±</a:t>
            </a: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 high voltage electrode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 flipH="1" flipV="1">
            <a:off x="3995937" y="3429000"/>
            <a:ext cx="1512167" cy="222454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6948264" y="5661248"/>
            <a:ext cx="2160239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4 bottom magnetometers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 flipH="1" flipV="1">
            <a:off x="5292081" y="4077072"/>
            <a:ext cx="2113115" cy="1533061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7596336" y="4365104"/>
            <a:ext cx="563924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flipper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 flipH="1" flipV="1">
            <a:off x="7405196" y="3789040"/>
            <a:ext cx="407164" cy="49361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5"/>
          <p:cNvSpPr txBox="1">
            <a:spLocks noChangeArrowheads="1"/>
          </p:cNvSpPr>
          <p:nvPr/>
        </p:nvSpPr>
        <p:spPr bwMode="auto">
          <a:xfrm>
            <a:off x="7308304" y="2276872"/>
            <a:ext cx="860371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analyzers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H="1">
            <a:off x="6814800" y="2564904"/>
            <a:ext cx="936104" cy="6766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 Box 5"/>
          <p:cNvSpPr txBox="1">
            <a:spLocks noChangeArrowheads="1"/>
          </p:cNvSpPr>
          <p:nvPr/>
        </p:nvSpPr>
        <p:spPr bwMode="auto">
          <a:xfrm>
            <a:off x="7164288" y="980728"/>
            <a:ext cx="1969668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2 direct UCN detectors 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3" name="Прямая соединительная линия 42"/>
          <p:cNvCxnSpPr/>
          <p:nvPr/>
        </p:nvCxnSpPr>
        <p:spPr>
          <a:xfrm flipH="1">
            <a:off x="8218762" y="1285200"/>
            <a:ext cx="97654" cy="174190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 Box 5"/>
          <p:cNvSpPr txBox="1">
            <a:spLocks noChangeArrowheads="1"/>
          </p:cNvSpPr>
          <p:nvPr/>
        </p:nvSpPr>
        <p:spPr bwMode="auto">
          <a:xfrm>
            <a:off x="5148064" y="980728"/>
            <a:ext cx="1918764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2 side UCN detectors 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47" name="Прямая соединительная линия 46"/>
          <p:cNvCxnSpPr/>
          <p:nvPr/>
        </p:nvCxnSpPr>
        <p:spPr>
          <a:xfrm>
            <a:off x="6372200" y="1285200"/>
            <a:ext cx="442600" cy="100800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Box 5"/>
          <p:cNvSpPr txBox="1">
            <a:spLocks noChangeArrowheads="1"/>
          </p:cNvSpPr>
          <p:nvPr/>
        </p:nvSpPr>
        <p:spPr bwMode="auto">
          <a:xfrm>
            <a:off x="179512" y="5662800"/>
            <a:ext cx="2372343" cy="2308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r</a:t>
            </a: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esonance frequency coils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 flipV="1">
            <a:off x="1756061" y="4035846"/>
            <a:ext cx="1375779" cy="1626954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Box 5"/>
          <p:cNvSpPr txBox="1">
            <a:spLocks noChangeArrowheads="1"/>
          </p:cNvSpPr>
          <p:nvPr/>
        </p:nvSpPr>
        <p:spPr bwMode="auto">
          <a:xfrm>
            <a:off x="152972" y="1844824"/>
            <a:ext cx="913434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1500" dirty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m</a:t>
            </a: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agnetic </a:t>
            </a:r>
          </a:p>
          <a:p>
            <a:pPr eaLnBrk="1" hangingPunct="1">
              <a:buClr>
                <a:srgbClr val="FF0000"/>
              </a:buClr>
            </a:pPr>
            <a:r>
              <a:rPr lang="en-US" sz="1500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screens</a:t>
            </a:r>
            <a:endParaRPr lang="en-US" sz="1500" dirty="0">
              <a:solidFill>
                <a:srgbClr val="FF0000"/>
              </a:solidFill>
              <a:latin typeface="Arial" charset="0"/>
            </a:endParaRPr>
          </a:p>
        </p:txBody>
      </p:sp>
      <p:cxnSp>
        <p:nvCxnSpPr>
          <p:cNvPr id="67" name="Прямая соединительная линия 66"/>
          <p:cNvCxnSpPr/>
          <p:nvPr/>
        </p:nvCxnSpPr>
        <p:spPr>
          <a:xfrm flipH="1" flipV="1">
            <a:off x="943200" y="2156152"/>
            <a:ext cx="299368" cy="236137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6804248" y="2564904"/>
            <a:ext cx="936104" cy="676672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740352" y="2564904"/>
            <a:ext cx="144016" cy="72008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flipH="1" flipV="1">
            <a:off x="3851920" y="1556792"/>
            <a:ext cx="288032" cy="144016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/>
          <p:cNvSpPr/>
          <p:nvPr/>
        </p:nvSpPr>
        <p:spPr>
          <a:xfrm>
            <a:off x="3347864" y="1268760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Arial" charset="0"/>
                <a:sym typeface="Symbol" pitchFamily="18" charset="2"/>
              </a:rPr>
              <a:t>valves</a:t>
            </a:r>
            <a:endParaRPr lang="ru-RU" dirty="0"/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 flipV="1">
            <a:off x="3491880" y="1556792"/>
            <a:ext cx="216024" cy="144016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3851920" y="3068960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>
            <a:off x="3851920" y="3501008"/>
            <a:ext cx="0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380623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F:\R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643050"/>
            <a:ext cx="7248752" cy="5087156"/>
          </a:xfrm>
          <a:prstGeom prst="rect">
            <a:avLst/>
          </a:prstGeom>
          <a:noFill/>
        </p:spPr>
      </p:pic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357158" y="215444"/>
            <a:ext cx="807249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</a:t>
            </a:r>
            <a:r>
              <a:rPr kumimoji="0" lang="en-US" sz="28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Resonance curves for holding time 100s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89094" name="Rectangle 6"/>
          <p:cNvSpPr>
            <a:spLocks noChangeArrowheads="1"/>
          </p:cNvSpPr>
          <p:nvPr/>
        </p:nvSpPr>
        <p:spPr bwMode="auto">
          <a:xfrm>
            <a:off x="22860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1785918" y="785794"/>
          <a:ext cx="2058987" cy="928694"/>
        </p:xfrm>
        <a:graphic>
          <a:graphicData uri="http://schemas.openxmlformats.org/presentationml/2006/ole">
            <p:oleObj spid="_x0000_s403458" name="Equation" r:id="rId4" imgW="1028254" imgH="431613" progId="Equation.DSMT4">
              <p:embed/>
            </p:oleObj>
          </a:graphicData>
        </a:graphic>
      </p:graphicFrame>
      <p:graphicFrame>
        <p:nvGraphicFramePr>
          <p:cNvPr id="89097" name="Object 9"/>
          <p:cNvGraphicFramePr>
            <a:graphicFrameLocks noChangeAspect="1"/>
          </p:cNvGraphicFramePr>
          <p:nvPr/>
        </p:nvGraphicFramePr>
        <p:xfrm>
          <a:off x="4572000" y="1000108"/>
          <a:ext cx="2693988" cy="457200"/>
        </p:xfrm>
        <a:graphic>
          <a:graphicData uri="http://schemas.openxmlformats.org/presentationml/2006/ole">
            <p:oleObj spid="_x0000_s403459" name="Equation" r:id="rId5" imgW="1346200" imgH="228600" progId="Equation.DSMT4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16632"/>
            <a:ext cx="84673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3399"/>
                </a:solidFill>
                <a:latin typeface="Book Antiqua" pitchFamily="18" charset="0"/>
              </a:rPr>
              <a:t>Principal scheme of measurements with false effect control</a:t>
            </a:r>
            <a:endParaRPr lang="ru-RU" sz="2400" i="1" dirty="0">
              <a:latin typeface="Book Antiqua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63772093"/>
              </p:ext>
            </p:extLst>
          </p:nvPr>
        </p:nvGraphicFramePr>
        <p:xfrm>
          <a:off x="0" y="2420888"/>
          <a:ext cx="4013200" cy="3708400"/>
        </p:xfrm>
        <a:graphic>
          <a:graphicData uri="http://schemas.openxmlformats.org/presentationml/2006/ole">
            <p:oleObj spid="_x0000_s397314" name="Equation" r:id="rId3" imgW="2006280" imgH="1854000" progId="Equation.DSMT4">
              <p:embed/>
            </p:oleObj>
          </a:graphicData>
        </a:graphic>
      </p:graphicFrame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52827" y="710192"/>
            <a:ext cx="1959133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top trap</a:t>
            </a:r>
          </a:p>
          <a:p>
            <a:pPr eaLnBrk="1" hangingPunct="1">
              <a:buClr>
                <a:srgbClr val="FF0000"/>
              </a:buClr>
            </a:pP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 bottom trap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3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 top 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trap</a:t>
            </a:r>
          </a:p>
          <a:p>
            <a:pPr eaLnBrk="1" hangingPunct="1">
              <a:buClr>
                <a:srgbClr val="FF0000"/>
              </a:buClr>
            </a:pPr>
            <a:r>
              <a:rPr lang="en-US" sz="2400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sz="2400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4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- bottom trap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6" name="Правая фигурная скобка 5"/>
          <p:cNvSpPr/>
          <p:nvPr/>
        </p:nvSpPr>
        <p:spPr>
          <a:xfrm>
            <a:off x="4269051" y="728776"/>
            <a:ext cx="216024" cy="684000"/>
          </a:xfrm>
          <a:prstGeom prst="rightBrace">
            <a:avLst>
              <a:gd name="adj1" fmla="val 8333"/>
              <a:gd name="adj2" fmla="val 48810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629091" y="882084"/>
            <a:ext cx="195913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d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irect detectors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8" name="Правая фигурная скобка 7"/>
          <p:cNvSpPr/>
          <p:nvPr/>
        </p:nvSpPr>
        <p:spPr>
          <a:xfrm>
            <a:off x="4269051" y="1520864"/>
            <a:ext cx="216024" cy="684000"/>
          </a:xfrm>
          <a:prstGeom prst="rightBrace">
            <a:avLst>
              <a:gd name="adj1" fmla="val 8333"/>
              <a:gd name="adj2" fmla="val 48810"/>
            </a:avLst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4629091" y="1620748"/>
            <a:ext cx="1959133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s</a:t>
            </a:r>
            <a:r>
              <a:rPr lang="en-US" sz="2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ide detectors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357685" y="2555613"/>
            <a:ext cx="4750819" cy="392415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EDM</a:t>
            </a:r>
            <a:r>
              <a:rPr lang="en-US" sz="2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EDM effect</a:t>
            </a:r>
          </a:p>
          <a:p>
            <a:pPr eaLnBrk="1" hangingPunct="1">
              <a:buClr>
                <a:srgbClr val="FF0000"/>
              </a:buClr>
            </a:pPr>
            <a:endParaRPr lang="en-US" sz="15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/>
              </a:rPr>
              <a:t>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 is effect of influence of electric polarity changing on the resonance conditions (magnetic field or frequency)</a:t>
            </a:r>
          </a:p>
          <a:p>
            <a:pPr eaLnBrk="1" hangingPunct="1">
              <a:buClr>
                <a:srgbClr val="FF0000"/>
              </a:buClr>
            </a:pPr>
            <a:endParaRPr lang="en-US" sz="2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22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N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effect of influence of electric polarity changing on the detector counting rate</a:t>
            </a:r>
          </a:p>
          <a:p>
            <a:pPr eaLnBrk="1" hangingPunct="1">
              <a:buClr>
                <a:srgbClr val="FF0000"/>
              </a:buClr>
            </a:pP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hangingPunct="1">
              <a:buClr>
                <a:srgbClr val="FF0000"/>
              </a:buClr>
            </a:pP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z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is compensation of all effects, including EDM effects </a:t>
            </a:r>
            <a:endParaRPr lang="en-US" sz="22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14282" y="6519446"/>
            <a:ext cx="5544616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buClr>
                <a:srgbClr val="FF0000"/>
              </a:buClr>
            </a:pPr>
            <a:r>
              <a:rPr lang="en-US" sz="22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(*)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Difference of measurements for 90</a:t>
            </a:r>
            <a:r>
              <a:rPr lang="en-US" sz="22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r>
              <a:rPr lang="en-US" sz="2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and 180</a:t>
            </a:r>
            <a:r>
              <a:rPr lang="en-US" sz="2200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o</a:t>
            </a:r>
            <a:endParaRPr lang="en-US" sz="2200" baseline="30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05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13111</TotalTime>
  <Words>1766</Words>
  <Application>Microsoft Office PowerPoint</Application>
  <PresentationFormat>Экран (4:3)</PresentationFormat>
  <Paragraphs>277</Paragraphs>
  <Slides>50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50</vt:i4>
      </vt:variant>
    </vt:vector>
  </HeadingPairs>
  <TitlesOfParts>
    <vt:vector size="54" baseType="lpstr">
      <vt:lpstr>Тема Office</vt:lpstr>
      <vt:lpstr>Equation</vt:lpstr>
      <vt:lpstr>Graph</vt:lpstr>
      <vt:lpstr>MathType 6.0 Equation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Cryogenic building at WWR-M reactor Full-scale UCNS model complex with superfluid helium</vt:lpstr>
      <vt:lpstr>Full-scale UCNS model complex with superfluid helium has been constructed and launched </vt:lpstr>
      <vt:lpstr>Слайд 43</vt:lpstr>
      <vt:lpstr>UCN source at WWR-M reactor</vt:lpstr>
      <vt:lpstr>Слайд 45</vt:lpstr>
      <vt:lpstr>Слайд 46</vt:lpstr>
      <vt:lpstr>Слайд 47</vt:lpstr>
      <vt:lpstr>Слайд 48</vt:lpstr>
      <vt:lpstr>Слайд 49</vt:lpstr>
      <vt:lpstr>Thank you for attention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ASUS</dc:creator>
  <cp:lastModifiedBy>Анатолий</cp:lastModifiedBy>
  <cp:revision>305</cp:revision>
  <dcterms:created xsi:type="dcterms:W3CDTF">2012-05-20T11:35:05Z</dcterms:created>
  <dcterms:modified xsi:type="dcterms:W3CDTF">2016-10-12T08:38:05Z</dcterms:modified>
</cp:coreProperties>
</file>