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7" r:id="rId1"/>
    <p:sldMasterId id="2147483910" r:id="rId2"/>
    <p:sldMasterId id="2147483920" r:id="rId3"/>
  </p:sldMasterIdLst>
  <p:notesMasterIdLst>
    <p:notesMasterId r:id="rId20"/>
  </p:notesMasterIdLst>
  <p:sldIdLst>
    <p:sldId id="344" r:id="rId4"/>
    <p:sldId id="351" r:id="rId5"/>
    <p:sldId id="316" r:id="rId6"/>
    <p:sldId id="318" r:id="rId7"/>
    <p:sldId id="345" r:id="rId8"/>
    <p:sldId id="346" r:id="rId9"/>
    <p:sldId id="347" r:id="rId10"/>
    <p:sldId id="332" r:id="rId11"/>
    <p:sldId id="333" r:id="rId12"/>
    <p:sldId id="334" r:id="rId13"/>
    <p:sldId id="348" r:id="rId14"/>
    <p:sldId id="349" r:id="rId15"/>
    <p:sldId id="350" r:id="rId16"/>
    <p:sldId id="341" r:id="rId17"/>
    <p:sldId id="342" r:id="rId18"/>
    <p:sldId id="34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E1"/>
    <a:srgbClr val="CC9900"/>
    <a:srgbClr val="FFCC66"/>
    <a:srgbClr val="FF33CC"/>
    <a:srgbClr val="FF7D11"/>
    <a:srgbClr val="97FFAB"/>
    <a:srgbClr val="FE9C9C"/>
    <a:srgbClr val="9BFAFF"/>
    <a:srgbClr val="16E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94353" autoAdjust="0"/>
  </p:normalViewPr>
  <p:slideViewPr>
    <p:cSldViewPr>
      <p:cViewPr varScale="1">
        <p:scale>
          <a:sx n="102" d="100"/>
          <a:sy n="102" d="100"/>
        </p:scale>
        <p:origin x="1512" y="54"/>
      </p:cViewPr>
      <p:guideLst>
        <p:guide orient="horz" pos="2160"/>
        <p:guide pos="2880"/>
      </p:guideLst>
    </p:cSldViewPr>
  </p:slideViewPr>
  <p:outlineViewPr>
    <p:cViewPr>
      <p:scale>
        <a:sx n="33" d="100"/>
        <a:sy n="33" d="100"/>
      </p:scale>
      <p:origin x="0" y="150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0E97F-E122-4BC4-B4E6-38BCEDEF65E4}" type="datetimeFigureOut">
              <a:rPr lang="ru-RU" smtClean="0"/>
              <a:pPr/>
              <a:t>14.10.2016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1E692-8C27-4452-916F-B59E1B137A64}" type="slidenum">
              <a:rPr lang="ru-RU" smtClean="0"/>
              <a:pPr/>
              <a:t>‹#›</a:t>
            </a:fld>
            <a:endParaRPr lang="ru-RU"/>
          </a:p>
        </p:txBody>
      </p:sp>
    </p:spTree>
    <p:extLst>
      <p:ext uri="{BB962C8B-B14F-4D97-AF65-F5344CB8AC3E}">
        <p14:creationId xmlns:p14="http://schemas.microsoft.com/office/powerpoint/2010/main" val="9856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E1E692-8C27-4452-916F-B59E1B137A64}" type="slidenum">
              <a:rPr lang="ru-RU" smtClean="0"/>
              <a:pPr/>
              <a:t>1</a:t>
            </a:fld>
            <a:endParaRPr lang="ru-RU"/>
          </a:p>
        </p:txBody>
      </p:sp>
    </p:spTree>
    <p:extLst>
      <p:ext uri="{BB962C8B-B14F-4D97-AF65-F5344CB8AC3E}">
        <p14:creationId xmlns:p14="http://schemas.microsoft.com/office/powerpoint/2010/main" val="276854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E1E692-8C27-4452-916F-B59E1B137A64}" type="slidenum">
              <a:rPr lang="ru-RU" smtClean="0"/>
              <a:pPr/>
              <a:t>4</a:t>
            </a:fld>
            <a:endParaRPr lang="ru-RU"/>
          </a:p>
        </p:txBody>
      </p:sp>
    </p:spTree>
    <p:extLst>
      <p:ext uri="{BB962C8B-B14F-4D97-AF65-F5344CB8AC3E}">
        <p14:creationId xmlns:p14="http://schemas.microsoft.com/office/powerpoint/2010/main" val="316664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E1E692-8C27-4452-916F-B59E1B137A64}" type="slidenum">
              <a:rPr lang="ru-RU" smtClean="0"/>
              <a:pPr/>
              <a:t>5</a:t>
            </a:fld>
            <a:endParaRPr lang="ru-RU"/>
          </a:p>
        </p:txBody>
      </p:sp>
    </p:spTree>
    <p:extLst>
      <p:ext uri="{BB962C8B-B14F-4D97-AF65-F5344CB8AC3E}">
        <p14:creationId xmlns:p14="http://schemas.microsoft.com/office/powerpoint/2010/main" val="398261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E1E692-8C27-4452-916F-B59E1B137A64}" type="slidenum">
              <a:rPr lang="ru-RU" smtClean="0"/>
              <a:pPr/>
              <a:t>6</a:t>
            </a:fld>
            <a:endParaRPr lang="ru-RU"/>
          </a:p>
        </p:txBody>
      </p:sp>
    </p:spTree>
    <p:extLst>
      <p:ext uri="{BB962C8B-B14F-4D97-AF65-F5344CB8AC3E}">
        <p14:creationId xmlns:p14="http://schemas.microsoft.com/office/powerpoint/2010/main" val="246140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E1E692-8C27-4452-916F-B59E1B137A64}" type="slidenum">
              <a:rPr lang="ru-RU" smtClean="0"/>
              <a:pPr/>
              <a:t>8</a:t>
            </a:fld>
            <a:endParaRPr lang="ru-RU"/>
          </a:p>
        </p:txBody>
      </p:sp>
    </p:spTree>
    <p:extLst>
      <p:ext uri="{BB962C8B-B14F-4D97-AF65-F5344CB8AC3E}">
        <p14:creationId xmlns:p14="http://schemas.microsoft.com/office/powerpoint/2010/main" val="312695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E1E692-8C27-4452-916F-B59E1B137A64}" type="slidenum">
              <a:rPr lang="ru-RU" smtClean="0"/>
              <a:pPr/>
              <a:t>9</a:t>
            </a:fld>
            <a:endParaRPr lang="ru-RU"/>
          </a:p>
        </p:txBody>
      </p:sp>
    </p:spTree>
    <p:extLst>
      <p:ext uri="{BB962C8B-B14F-4D97-AF65-F5344CB8AC3E}">
        <p14:creationId xmlns:p14="http://schemas.microsoft.com/office/powerpoint/2010/main" val="111063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ru-RU"/>
          </a:p>
        </p:txBody>
      </p:sp>
    </p:spTree>
    <p:extLst>
      <p:ext uri="{BB962C8B-B14F-4D97-AF65-F5344CB8AC3E}">
        <p14:creationId xmlns:p14="http://schemas.microsoft.com/office/powerpoint/2010/main" val="23990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ru-RU"/>
          </a:p>
        </p:txBody>
      </p:sp>
    </p:spTree>
    <p:extLst>
      <p:ext uri="{BB962C8B-B14F-4D97-AF65-F5344CB8AC3E}">
        <p14:creationId xmlns:p14="http://schemas.microsoft.com/office/powerpoint/2010/main" val="21147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a:t>Образец заголовка</a:t>
            </a:r>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a:t>Образец заголовка</a:t>
            </a:r>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a:t>Образец заголовка</a:t>
            </a:r>
            <a:endParaRPr lang="en-US"/>
          </a:p>
        </p:txBody>
      </p:sp>
      <p:sp>
        <p:nvSpPr>
          <p:cNvPr id="10" name="Date Placeholder 9"/>
          <p:cNvSpPr>
            <a:spLocks noGrp="1"/>
          </p:cNvSpPr>
          <p:nvPr>
            <p:ph type="dt" sz="half" idx="10"/>
          </p:nvPr>
        </p:nvSpPr>
        <p:spPr/>
        <p:txBody>
          <a:bodyPr/>
          <a:lstStyle/>
          <a:p>
            <a:r>
              <a:rPr lang="ru-RU"/>
              <a:t>3/20/2014</a:t>
            </a:r>
            <a:endParaRPr lang="en-US"/>
          </a:p>
        </p:txBody>
      </p:sp>
      <p:sp>
        <p:nvSpPr>
          <p:cNvPr id="11" name="Slide Number Placeholder 10"/>
          <p:cNvSpPr>
            <a:spLocks noGrp="1"/>
          </p:cNvSpPr>
          <p:nvPr>
            <p:ph type="sldNum" sz="quarter" idx="11"/>
          </p:nvPr>
        </p:nvSpPr>
        <p:spPr/>
        <p:txBody>
          <a:bodyPr/>
          <a:lstStyle/>
          <a:p>
            <a:fld id="{E7F13AF2-DCC4-4842-96BC-1B9869901C37}"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a:t>Образец заголовка</a:t>
            </a:r>
            <a:endParaRPr lang="en-US"/>
          </a:p>
        </p:txBody>
      </p:sp>
      <p:sp>
        <p:nvSpPr>
          <p:cNvPr id="8" name="Date Placeholder 7"/>
          <p:cNvSpPr>
            <a:spLocks noGrp="1"/>
          </p:cNvSpPr>
          <p:nvPr>
            <p:ph type="dt" sz="half" idx="10"/>
          </p:nvPr>
        </p:nvSpPr>
        <p:spPr/>
        <p:txBody>
          <a:bodyPr/>
          <a:lstStyle/>
          <a:p>
            <a:r>
              <a:rPr lang="ru-RU"/>
              <a:t>3/20/2014</a:t>
            </a:r>
            <a:endParaRPr lang="en-US"/>
          </a:p>
        </p:txBody>
      </p:sp>
      <p:sp>
        <p:nvSpPr>
          <p:cNvPr id="10" name="Slide Number Placeholder 9"/>
          <p:cNvSpPr>
            <a:spLocks noGrp="1"/>
          </p:cNvSpPr>
          <p:nvPr>
            <p:ph type="sldNum" sz="quarter" idx="11"/>
          </p:nvPr>
        </p:nvSpPr>
        <p:spPr/>
        <p:txBody>
          <a:bodyPr/>
          <a:lstStyle/>
          <a:p>
            <a:fld id="{F87E4FA9-8002-4F92-A4B5-7AC80F760C21}"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a:t>Образец заголовка</a:t>
            </a:r>
            <a:endParaRPr lang="en-US"/>
          </a:p>
        </p:txBody>
      </p:sp>
      <p:sp>
        <p:nvSpPr>
          <p:cNvPr id="7" name="Date Placeholder 6"/>
          <p:cNvSpPr>
            <a:spLocks noGrp="1"/>
          </p:cNvSpPr>
          <p:nvPr>
            <p:ph type="dt" sz="half" idx="10"/>
          </p:nvPr>
        </p:nvSpPr>
        <p:spPr/>
        <p:txBody>
          <a:bodyPr/>
          <a:lstStyle/>
          <a:p>
            <a:r>
              <a:rPr lang="ru-RU"/>
              <a:t>3/20/2014</a:t>
            </a:r>
            <a:endParaRPr lang="en-US"/>
          </a:p>
        </p:txBody>
      </p:sp>
      <p:sp>
        <p:nvSpPr>
          <p:cNvPr id="8" name="Slide Number Placeholder 7"/>
          <p:cNvSpPr>
            <a:spLocks noGrp="1"/>
          </p:cNvSpPr>
          <p:nvPr>
            <p:ph type="sldNum" sz="quarter" idx="11"/>
          </p:nvPr>
        </p:nvSpPr>
        <p:spPr/>
        <p:txBody>
          <a:bodyPr/>
          <a:lstStyle/>
          <a:p>
            <a:fld id="{66C9E71F-78A0-4868-970E-5692D76DECF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ru-RU"/>
              <a:t>3/20/2014</a:t>
            </a:r>
            <a:endParaRPr lang="en-US"/>
          </a:p>
        </p:txBody>
      </p:sp>
      <p:sp>
        <p:nvSpPr>
          <p:cNvPr id="6" name="Slide Number Placeholder 5"/>
          <p:cNvSpPr>
            <a:spLocks noGrp="1"/>
          </p:cNvSpPr>
          <p:nvPr>
            <p:ph type="sldNum" sz="quarter" idx="11"/>
          </p:nvPr>
        </p:nvSpPr>
        <p:spPr/>
        <p:txBody>
          <a:bodyPr/>
          <a:lstStyle/>
          <a:p>
            <a:fld id="{66C9E71F-78A0-4868-970E-5692D76DECFE}" type="slidenum">
              <a:rPr lang="en-US" smtClean="0"/>
              <a:pP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Rectangle 11"/>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a:t>Образец заголовка</a:t>
            </a:r>
            <a:endParaRPr lang="en-US"/>
          </a:p>
        </p:txBody>
      </p:sp>
      <p:sp>
        <p:nvSpPr>
          <p:cNvPr id="10" name="Date Placeholder 9"/>
          <p:cNvSpPr>
            <a:spLocks noGrp="1"/>
          </p:cNvSpPr>
          <p:nvPr>
            <p:ph type="dt" sz="half" idx="10"/>
          </p:nvPr>
        </p:nvSpPr>
        <p:spPr/>
        <p:txBody>
          <a:bodyPr/>
          <a:lstStyle/>
          <a:p>
            <a:r>
              <a:rPr lang="ru-RU"/>
              <a:t>3/20/2014</a:t>
            </a:r>
            <a:endParaRPr lang="en-US"/>
          </a:p>
        </p:txBody>
      </p:sp>
      <p:sp>
        <p:nvSpPr>
          <p:cNvPr id="12" name="Slide Number Placeholder 11"/>
          <p:cNvSpPr>
            <a:spLocks noGrp="1"/>
          </p:cNvSpPr>
          <p:nvPr>
            <p:ph type="sldNum" sz="quarter" idx="11"/>
          </p:nvPr>
        </p:nvSpPr>
        <p:spPr/>
        <p:txBody>
          <a:bodyPr/>
          <a:lstStyle/>
          <a:p>
            <a:fld id="{F87E4FA9-8002-4F92-A4B5-7AC80F760C21}"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a:t>Образец заголовка</a:t>
            </a:r>
            <a:endParaRPr lang="en-US"/>
          </a:p>
        </p:txBody>
      </p:sp>
      <p:sp>
        <p:nvSpPr>
          <p:cNvPr id="8" name="Date Placeholder 7"/>
          <p:cNvSpPr>
            <a:spLocks noGrp="1"/>
          </p:cNvSpPr>
          <p:nvPr>
            <p:ph type="dt" sz="half" idx="10"/>
          </p:nvPr>
        </p:nvSpPr>
        <p:spPr/>
        <p:txBody>
          <a:bodyPr/>
          <a:lstStyle/>
          <a:p>
            <a:r>
              <a:rPr lang="ru-RU"/>
              <a:t>3/20/2014</a:t>
            </a:r>
            <a:endParaRPr lang="en-US"/>
          </a:p>
        </p:txBody>
      </p:sp>
      <p:sp>
        <p:nvSpPr>
          <p:cNvPr id="9" name="Slide Number Placeholder 8"/>
          <p:cNvSpPr>
            <a:spLocks noGrp="1"/>
          </p:cNvSpPr>
          <p:nvPr>
            <p:ph type="sldNum" sz="quarter" idx="11"/>
          </p:nvPr>
        </p:nvSpPr>
        <p:spPr/>
        <p:txBody>
          <a:bodyPr/>
          <a:lstStyle/>
          <a:p>
            <a:fld id="{66C9E71F-78A0-4868-970E-5692D76DECF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a:t>щелкните, чтобы…</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7" name="Rectangle 17"/>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a:t>Образец заголовка</a:t>
            </a:r>
            <a:endParaRPr lang="en-US"/>
          </a:p>
        </p:txBody>
      </p:sp>
      <p:sp>
        <p:nvSpPr>
          <p:cNvPr id="9" name="Date Placeholder 8"/>
          <p:cNvSpPr>
            <a:spLocks noGrp="1"/>
          </p:cNvSpPr>
          <p:nvPr>
            <p:ph type="dt" sz="half" idx="10"/>
          </p:nvPr>
        </p:nvSpPr>
        <p:spPr/>
        <p:txBody>
          <a:bodyPr/>
          <a:lstStyle/>
          <a:p>
            <a:r>
              <a:rPr lang="ru-RU"/>
              <a:t>3/20/2014</a:t>
            </a:r>
            <a:endParaRPr lang="en-US"/>
          </a:p>
        </p:txBody>
      </p:sp>
      <p:sp>
        <p:nvSpPr>
          <p:cNvPr id="10" name="Slide Number Placeholder 9"/>
          <p:cNvSpPr>
            <a:spLocks noGrp="1"/>
          </p:cNvSpPr>
          <p:nvPr>
            <p:ph type="sldNum" sz="quarter" idx="11"/>
          </p:nvPr>
        </p:nvSpPr>
        <p:spPr/>
        <p:txBody>
          <a:bodyPr/>
          <a:lstStyle/>
          <a:p>
            <a:fld id="{F87E4FA9-8002-4F92-A4B5-7AC80F760C21}"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a:t>Образец заголовка</a:t>
            </a:r>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7.png"/><Relationship Id="rId4" Type="http://schemas.openxmlformats.org/officeDocument/2006/relationships/slideLayout" Target="../slideLayouts/slideLayout17.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a:t>Образец заголовка</a:t>
            </a:r>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a:t>Образец заголовка</a:t>
            </a:r>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 bg1="lt1" tx1="dk1" bg2="lt2" tx2="dk2" accent1="accent1" accent2="accent2" accent3="accent3" accent4="accent4" accent5="accent5" accent6="accent6" hlink="hlink" folHlink="folHlink"/>
  <p:sldLayoutIdLst>
    <p:sldLayoutId id="2147483911"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r>
              <a:rPr lang="ru-RU"/>
              <a:t>3/20/2014</a:t>
            </a:r>
            <a:endParaRPr lang="en-US" sz="1000"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Lst>
  <p:transition>
    <p:fade/>
  </p:transition>
  <p:hf hdr="0" ftr="0" dt="0"/>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124744"/>
            <a:ext cx="7920880" cy="3528392"/>
          </a:xfrm>
        </p:spPr>
        <p:txBody>
          <a:bodyPr>
            <a:noAutofit/>
          </a:bodyPr>
          <a:lstStyle/>
          <a:p>
            <a:pPr algn="ctr"/>
            <a:r>
              <a:rPr lang="en-US" sz="3600" b="1" dirty="0">
                <a:solidFill>
                  <a:schemeClr val="tx2"/>
                </a:solidFill>
              </a:rPr>
              <a:t>Complex function block of processing and transferring asynchronous data for the IC of reading out the signals of multichannel detectors</a:t>
            </a:r>
            <a:br>
              <a:rPr lang="en-US" sz="4400" b="1" dirty="0">
                <a:solidFill>
                  <a:schemeClr val="tx2"/>
                </a:solidFill>
              </a:rPr>
            </a:br>
            <a:br>
              <a:rPr lang="en-US" sz="4400" b="1" dirty="0">
                <a:solidFill>
                  <a:schemeClr val="tx2"/>
                </a:solidFill>
              </a:rPr>
            </a:br>
            <a:r>
              <a:rPr lang="en-US" sz="2400" b="1" dirty="0">
                <a:solidFill>
                  <a:schemeClr val="tx2"/>
                </a:solidFill>
              </a:rPr>
              <a:t>P. Ivanov, E. Atkin, A. </a:t>
            </a:r>
            <a:r>
              <a:rPr lang="en-US" sz="2400" b="1" dirty="0" err="1">
                <a:solidFill>
                  <a:schemeClr val="tx2"/>
                </a:solidFill>
              </a:rPr>
              <a:t>Voronin</a:t>
            </a:r>
            <a:r>
              <a:rPr lang="en-US" sz="2400" b="1" dirty="0">
                <a:solidFill>
                  <a:schemeClr val="tx2"/>
                </a:solidFill>
              </a:rPr>
              <a:t>, D. </a:t>
            </a:r>
            <a:r>
              <a:rPr lang="en-US" sz="2400" b="1" dirty="0" err="1">
                <a:solidFill>
                  <a:schemeClr val="tx2"/>
                </a:solidFill>
              </a:rPr>
              <a:t>Normanov</a:t>
            </a:r>
            <a:r>
              <a:rPr lang="en-US" sz="2400" b="1" dirty="0">
                <a:solidFill>
                  <a:schemeClr val="tx2"/>
                </a:solidFill>
              </a:rPr>
              <a:t>, V. </a:t>
            </a:r>
            <a:r>
              <a:rPr lang="en-US" sz="2400" b="1" dirty="0" err="1">
                <a:solidFill>
                  <a:schemeClr val="tx2"/>
                </a:solidFill>
              </a:rPr>
              <a:t>Shumkin</a:t>
            </a:r>
            <a:br>
              <a:rPr lang="en-US" sz="2400" b="1" dirty="0">
                <a:solidFill>
                  <a:schemeClr val="tx2"/>
                </a:solidFill>
              </a:rPr>
            </a:br>
            <a:r>
              <a:rPr lang="en-US" sz="2400" b="1" i="1" dirty="0">
                <a:solidFill>
                  <a:schemeClr val="tx2"/>
                </a:solidFill>
              </a:rPr>
              <a:t>National Research Nuclear University </a:t>
            </a:r>
            <a:r>
              <a:rPr lang="en-US" sz="2400" b="1" i="1" dirty="0" err="1">
                <a:solidFill>
                  <a:schemeClr val="tx2"/>
                </a:solidFill>
              </a:rPr>
              <a:t>MEPhI</a:t>
            </a:r>
            <a:endParaRPr lang="ru-RU" sz="4400" b="1" i="1" dirty="0">
              <a:solidFill>
                <a:schemeClr val="tx2"/>
              </a:solidFill>
            </a:endParaRPr>
          </a:p>
        </p:txBody>
      </p:sp>
      <p:pic>
        <p:nvPicPr>
          <p:cNvPr id="1026" name="Picture 2" descr="C:\Users\Eugene\Desktop\Презентация CBM Meeting 2014\logo_mephi2.gif"/>
          <p:cNvPicPr>
            <a:picLocks noChangeAspect="1" noChangeArrowheads="1"/>
          </p:cNvPicPr>
          <p:nvPr/>
        </p:nvPicPr>
        <p:blipFill>
          <a:blip r:embed="rId3" cstate="print"/>
          <a:srcRect/>
          <a:stretch>
            <a:fillRect/>
          </a:stretch>
        </p:blipFill>
        <p:spPr bwMode="auto">
          <a:xfrm>
            <a:off x="7668344" y="5013176"/>
            <a:ext cx="1391853" cy="1368152"/>
          </a:xfrm>
          <a:prstGeom prst="rect">
            <a:avLst/>
          </a:prstGeom>
          <a:noFill/>
        </p:spPr>
      </p:pic>
      <p:sp>
        <p:nvSpPr>
          <p:cNvPr id="7" name="TextBox 22"/>
          <p:cNvSpPr txBox="1">
            <a:spLocks noChangeArrowheads="1"/>
          </p:cNvSpPr>
          <p:nvPr/>
        </p:nvSpPr>
        <p:spPr bwMode="auto">
          <a:xfrm>
            <a:off x="395536" y="5445224"/>
            <a:ext cx="7245029" cy="646331"/>
          </a:xfrm>
          <a:prstGeom prst="rect">
            <a:avLst/>
          </a:prstGeom>
          <a:noFill/>
          <a:ln w="9525">
            <a:noFill/>
            <a:miter lim="800000"/>
            <a:headEnd/>
            <a:tailEnd/>
          </a:ln>
        </p:spPr>
        <p:txBody>
          <a:bodyPr wrap="square">
            <a:spAutoFit/>
          </a:bodyPr>
          <a:lstStyle/>
          <a:p>
            <a:pPr algn="ctr"/>
            <a:r>
              <a:rPr lang="en-US" b="1" dirty="0">
                <a:solidFill>
                  <a:schemeClr val="tx2"/>
                </a:solidFill>
                <a:latin typeface="+mj-lt"/>
              </a:rPr>
              <a:t>The 2nd International Conference on Particle Physics and Astrophysics Moscow, Oct. 2016</a:t>
            </a:r>
            <a:endParaRPr lang="ru-RU" b="1" dirty="0">
              <a:solidFill>
                <a:schemeClr val="tx2"/>
              </a:solidFill>
              <a:latin typeface="+mj-lt"/>
            </a:endParaRPr>
          </a:p>
        </p:txBody>
      </p:sp>
    </p:spTree>
    <p:extLst>
      <p:ext uri="{BB962C8B-B14F-4D97-AF65-F5344CB8AC3E}">
        <p14:creationId xmlns:p14="http://schemas.microsoft.com/office/powerpoint/2010/main" val="325831743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3270" y="0"/>
            <a:ext cx="8229600" cy="1210231"/>
          </a:xfrm>
        </p:spPr>
        <p:txBody>
          <a:bodyPr>
            <a:normAutofit/>
          </a:bodyPr>
          <a:lstStyle/>
          <a:p>
            <a:pPr algn="ctr"/>
            <a:r>
              <a:rPr lang="en-US" sz="4400" dirty="0"/>
              <a:t>Peak detector</a:t>
            </a:r>
            <a:endParaRPr lang="ru-RU" sz="4400" dirty="0"/>
          </a:p>
        </p:txBody>
      </p:sp>
      <p:sp>
        <p:nvSpPr>
          <p:cNvPr id="4" name="Номер слайда 3"/>
          <p:cNvSpPr>
            <a:spLocks noGrp="1"/>
          </p:cNvSpPr>
          <p:nvPr>
            <p:ph type="sldNum" sz="quarter" idx="11"/>
          </p:nvPr>
        </p:nvSpPr>
        <p:spPr>
          <a:xfrm>
            <a:off x="8701608" y="6381750"/>
            <a:ext cx="550912" cy="476250"/>
          </a:xfrm>
        </p:spPr>
        <p:txBody>
          <a:bodyPr/>
          <a:lstStyle/>
          <a:p>
            <a:fld id="{F87E4FA9-8002-4F92-A4B5-7AC80F760C21}" type="slidenum">
              <a:rPr lang="en-US" sz="2400" smtClean="0"/>
              <a:pPr/>
              <a:t>10</a:t>
            </a:fld>
            <a:endParaRPr lang="en-US" sz="2400" dirty="0"/>
          </a:p>
        </p:txBody>
      </p:sp>
      <p:sp>
        <p:nvSpPr>
          <p:cNvPr id="5" name="Прямоугольник 4"/>
          <p:cNvSpPr/>
          <p:nvPr/>
        </p:nvSpPr>
        <p:spPr>
          <a:xfrm>
            <a:off x="5488765" y="1844824"/>
            <a:ext cx="3672408" cy="4801314"/>
          </a:xfrm>
          <a:prstGeom prst="rect">
            <a:avLst/>
          </a:prstGeom>
        </p:spPr>
        <p:txBody>
          <a:bodyPr wrap="square">
            <a:spAutoFit/>
          </a:bodyPr>
          <a:lstStyle/>
          <a:p>
            <a:r>
              <a:rPr lang="en-US" b="1" kern="0" dirty="0">
                <a:solidFill>
                  <a:sysClr val="windowText" lastClr="000000"/>
                </a:solidFill>
                <a:latin typeface="Times New Roman" panose="02020603050405020304" pitchFamily="18" charset="0"/>
                <a:cs typeface="Times New Roman" panose="02020603050405020304" pitchFamily="18" charset="0"/>
              </a:rPr>
              <a:t>States</a:t>
            </a:r>
            <a:r>
              <a:rPr lang="ru-RU" b="1" kern="0" dirty="0">
                <a:solidFill>
                  <a:sysClr val="windowText" lastClr="000000"/>
                </a:solidFill>
                <a:latin typeface="Times New Roman" panose="02020603050405020304" pitchFamily="18" charset="0"/>
                <a:cs typeface="Times New Roman" panose="02020603050405020304" pitchFamily="18" charset="0"/>
              </a:rPr>
              <a:t>:</a:t>
            </a:r>
            <a:endParaRPr lang="en-US" b="1" kern="0" dirty="0">
              <a:solidFill>
                <a:sysClr val="windowText" lastClr="000000"/>
              </a:solidFill>
              <a:latin typeface="Times New Roman" panose="02020603050405020304" pitchFamily="18" charset="0"/>
              <a:cs typeface="Times New Roman" panose="02020603050405020304" pitchFamily="18" charset="0"/>
            </a:endParaRPr>
          </a:p>
          <a:p>
            <a:r>
              <a:rPr lang="en-US" b="1" kern="0" dirty="0">
                <a:solidFill>
                  <a:sysClr val="windowText" lastClr="000000"/>
                </a:solidFill>
                <a:latin typeface="Times New Roman" panose="02020603050405020304" pitchFamily="18" charset="0"/>
                <a:cs typeface="Times New Roman" panose="02020603050405020304" pitchFamily="18" charset="0"/>
              </a:rPr>
              <a:t>IDLE</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en-US" b="1" kern="0" dirty="0">
                <a:solidFill>
                  <a:sysClr val="windowText" lastClr="000000"/>
                </a:solidFill>
                <a:latin typeface="Times New Roman" panose="02020603050405020304" pitchFamily="18" charset="0"/>
                <a:cs typeface="Times New Roman" panose="02020603050405020304" pitchFamily="18" charset="0"/>
              </a:rPr>
              <a:t>GNT0</a:t>
            </a:r>
            <a:r>
              <a:rPr lang="ru-RU" b="1" kern="0" dirty="0">
                <a:solidFill>
                  <a:sysClr val="windowText" lastClr="000000"/>
                </a:solidFill>
                <a:latin typeface="Times New Roman" panose="02020603050405020304" pitchFamily="18" charset="0"/>
                <a:cs typeface="Times New Roman" panose="02020603050405020304" pitchFamily="18" charset="0"/>
              </a:rPr>
              <a:t> – </a:t>
            </a:r>
            <a:r>
              <a:rPr lang="en-US" b="1" kern="0" dirty="0">
                <a:solidFill>
                  <a:sysClr val="windowText" lastClr="000000"/>
                </a:solidFill>
                <a:latin typeface="Times New Roman" panose="02020603050405020304" pitchFamily="18" charset="0"/>
                <a:cs typeface="Times New Roman" panose="02020603050405020304" pitchFamily="18" charset="0"/>
              </a:rPr>
              <a:t>data processing</a:t>
            </a:r>
          </a:p>
          <a:p>
            <a:r>
              <a:rPr lang="en-US" b="1" kern="0" dirty="0">
                <a:solidFill>
                  <a:sysClr val="windowText" lastClr="000000"/>
                </a:solidFill>
                <a:latin typeface="Times New Roman" panose="02020603050405020304" pitchFamily="18" charset="0"/>
                <a:cs typeface="Times New Roman" panose="02020603050405020304" pitchFamily="18" charset="0"/>
              </a:rPr>
              <a:t>GNT1</a:t>
            </a:r>
            <a:r>
              <a:rPr lang="ru-RU" b="1" kern="0" dirty="0">
                <a:solidFill>
                  <a:sysClr val="windowText" lastClr="000000"/>
                </a:solidFill>
                <a:latin typeface="Times New Roman" panose="02020603050405020304" pitchFamily="18" charset="0"/>
                <a:cs typeface="Times New Roman" panose="02020603050405020304" pitchFamily="18" charset="0"/>
              </a:rPr>
              <a:t> – </a:t>
            </a:r>
            <a:r>
              <a:rPr lang="en-US" b="1" kern="0" dirty="0">
                <a:solidFill>
                  <a:sysClr val="windowText" lastClr="000000"/>
                </a:solidFill>
                <a:latin typeface="Times New Roman" panose="02020603050405020304" pitchFamily="18" charset="0"/>
                <a:cs typeface="Times New Roman" panose="02020603050405020304" pitchFamily="18" charset="0"/>
              </a:rPr>
              <a:t>peak time found and saved</a:t>
            </a:r>
            <a:r>
              <a:rPr lang="ru-RU" b="1" kern="0" dirty="0">
                <a:solidFill>
                  <a:sysClr val="windowText" lastClr="000000"/>
                </a:solidFill>
                <a:latin typeface="Times New Roman" panose="02020603050405020304" pitchFamily="18" charset="0"/>
                <a:cs typeface="Times New Roman" panose="02020603050405020304" pitchFamily="18" charset="0"/>
              </a:rPr>
              <a:t>, </a:t>
            </a:r>
            <a:r>
              <a:rPr lang="en-US" b="1" kern="0" dirty="0">
                <a:solidFill>
                  <a:sysClr val="windowText" lastClr="000000"/>
                </a:solidFill>
                <a:latin typeface="Times New Roman" panose="02020603050405020304" pitchFamily="18" charset="0"/>
                <a:cs typeface="Times New Roman" panose="02020603050405020304" pitchFamily="18" charset="0"/>
              </a:rPr>
              <a:t>new incoming data is ignored, waiting for read enable signal</a:t>
            </a:r>
          </a:p>
          <a:p>
            <a:endParaRPr lang="en-US" b="1" kern="0" dirty="0">
              <a:solidFill>
                <a:sysClr val="windowText" lastClr="000000"/>
              </a:solidFill>
              <a:latin typeface="Times New Roman" panose="02020603050405020304" pitchFamily="18" charset="0"/>
              <a:cs typeface="Times New Roman" panose="02020603050405020304" pitchFamily="18" charset="0"/>
            </a:endParaRPr>
          </a:p>
          <a:p>
            <a:r>
              <a:rPr lang="en-US" b="1" kern="0" dirty="0">
                <a:solidFill>
                  <a:sysClr val="windowText" lastClr="000000"/>
                </a:solidFill>
                <a:latin typeface="Times New Roman" panose="02020603050405020304" pitchFamily="18" charset="0"/>
                <a:cs typeface="Times New Roman" panose="02020603050405020304" pitchFamily="18" charset="0"/>
              </a:rPr>
              <a:t>Main characteristics:</a:t>
            </a:r>
          </a:p>
          <a:p>
            <a:pPr marL="285750" indent="-285750">
              <a:buFontTx/>
              <a:buChar char="-"/>
            </a:pPr>
            <a:r>
              <a:rPr lang="en-US" b="1" kern="0" dirty="0">
                <a:solidFill>
                  <a:sysClr val="windowText" lastClr="000000"/>
                </a:solidFill>
                <a:latin typeface="Times New Roman" panose="02020603050405020304" pitchFamily="18" charset="0"/>
                <a:cs typeface="Times New Roman" panose="02020603050405020304" pitchFamily="18" charset="0"/>
              </a:rPr>
              <a:t>2 modes: simple and smart</a:t>
            </a:r>
          </a:p>
          <a:p>
            <a:pPr marL="285750" indent="-285750">
              <a:buFontTx/>
              <a:buChar char="-"/>
            </a:pPr>
            <a:r>
              <a:rPr lang="en-US" b="1" kern="0" dirty="0">
                <a:solidFill>
                  <a:sysClr val="windowText" lastClr="000000"/>
                </a:solidFill>
                <a:latin typeface="Times New Roman" panose="02020603050405020304" pitchFamily="18" charset="0"/>
                <a:cs typeface="Times New Roman" panose="02020603050405020304" pitchFamily="18" charset="0"/>
              </a:rPr>
              <a:t>prevention of the false peak detection due to the noise</a:t>
            </a:r>
          </a:p>
          <a:p>
            <a:pPr marL="285750" indent="-285750">
              <a:buFontTx/>
              <a:buChar char="-"/>
            </a:pPr>
            <a:r>
              <a:rPr lang="en-US" b="1" kern="0" dirty="0">
                <a:solidFill>
                  <a:sysClr val="windowText" lastClr="000000"/>
                </a:solidFill>
                <a:latin typeface="Times New Roman" panose="02020603050405020304" pitchFamily="18" charset="0"/>
                <a:cs typeface="Times New Roman" panose="02020603050405020304" pitchFamily="18" charset="0"/>
              </a:rPr>
              <a:t>adjustable sensitivity level for noise detection</a:t>
            </a:r>
          </a:p>
          <a:p>
            <a:pPr marL="285750" indent="-285750">
              <a:buFontTx/>
              <a:buChar char="-"/>
            </a:pPr>
            <a:r>
              <a:rPr lang="en-US" b="1" kern="0" dirty="0">
                <a:solidFill>
                  <a:sysClr val="windowText" lastClr="000000"/>
                </a:solidFill>
                <a:latin typeface="Times New Roman" panose="02020603050405020304" pitchFamily="18" charset="0"/>
                <a:cs typeface="Times New Roman" panose="02020603050405020304" pitchFamily="18" charset="0"/>
              </a:rPr>
              <a:t>adjustable peak detection condition</a:t>
            </a:r>
          </a:p>
          <a:p>
            <a:pPr marL="285750" indent="-285750">
              <a:buFontTx/>
              <a:buChar char="-"/>
            </a:pPr>
            <a:r>
              <a:rPr lang="en-US" b="1" kern="0" dirty="0">
                <a:solidFill>
                  <a:sysClr val="windowText" lastClr="000000"/>
                </a:solidFill>
                <a:latin typeface="Times New Roman" panose="02020603050405020304" pitchFamily="18" charset="0"/>
                <a:cs typeface="Times New Roman" panose="02020603050405020304" pitchFamily="18" charset="0"/>
              </a:rPr>
              <a:t>overlay detection</a:t>
            </a:r>
          </a:p>
        </p:txBody>
      </p:sp>
      <p:pic>
        <p:nvPicPr>
          <p:cNvPr id="7" name="Рисунок 6"/>
          <p:cNvPicPr>
            <a:picLocks noChangeAspect="1"/>
          </p:cNvPicPr>
          <p:nvPr/>
        </p:nvPicPr>
        <p:blipFill>
          <a:blip r:embed="rId2"/>
          <a:stretch>
            <a:fillRect/>
          </a:stretch>
        </p:blipFill>
        <p:spPr>
          <a:xfrm>
            <a:off x="35497" y="2060848"/>
            <a:ext cx="5328591" cy="3804960"/>
          </a:xfrm>
          <a:prstGeom prst="rect">
            <a:avLst/>
          </a:prstGeom>
        </p:spPr>
      </p:pic>
      <p:sp>
        <p:nvSpPr>
          <p:cNvPr id="6" name="Прямоугольник 5"/>
          <p:cNvSpPr/>
          <p:nvPr/>
        </p:nvSpPr>
        <p:spPr>
          <a:xfrm>
            <a:off x="1691680" y="1475492"/>
            <a:ext cx="2232248" cy="400110"/>
          </a:xfrm>
          <a:prstGeom prst="rect">
            <a:avLst/>
          </a:prstGeom>
        </p:spPr>
        <p:txBody>
          <a:bodyPr wrap="square">
            <a:spAutoFit/>
          </a:bodyPr>
          <a:lstStyle/>
          <a:p>
            <a:r>
              <a:rPr lang="en-US" sz="2000" b="1" kern="0" dirty="0">
                <a:solidFill>
                  <a:sysClr val="windowText" lastClr="000000"/>
                </a:solidFill>
                <a:latin typeface="Times New Roman" panose="02020603050405020304" pitchFamily="18" charset="0"/>
                <a:cs typeface="Times New Roman" panose="02020603050405020304" pitchFamily="18" charset="0"/>
              </a:rPr>
              <a:t>State diagram</a:t>
            </a:r>
          </a:p>
        </p:txBody>
      </p:sp>
    </p:spTree>
    <p:extLst>
      <p:ext uri="{BB962C8B-B14F-4D97-AF65-F5344CB8AC3E}">
        <p14:creationId xmlns:p14="http://schemas.microsoft.com/office/powerpoint/2010/main" val="40489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107863"/>
            <a:ext cx="9036496" cy="1016881"/>
          </a:xfrm>
        </p:spPr>
        <p:txBody>
          <a:bodyPr>
            <a:normAutofit/>
          </a:bodyPr>
          <a:lstStyle/>
          <a:p>
            <a:pPr algn="ctr"/>
            <a:r>
              <a:rPr lang="en-US" sz="4400" dirty="0"/>
              <a:t>GBT synchronization</a:t>
            </a:r>
            <a:endParaRPr lang="ru-RU" sz="4400" dirty="0"/>
          </a:p>
        </p:txBody>
      </p:sp>
      <p:sp>
        <p:nvSpPr>
          <p:cNvPr id="4" name="Номер слайда 3"/>
          <p:cNvSpPr>
            <a:spLocks noGrp="1"/>
          </p:cNvSpPr>
          <p:nvPr>
            <p:ph type="sldNum" sz="quarter" idx="11"/>
          </p:nvPr>
        </p:nvSpPr>
        <p:spPr>
          <a:xfrm>
            <a:off x="8604448" y="6381750"/>
            <a:ext cx="539552" cy="476250"/>
          </a:xfrm>
        </p:spPr>
        <p:txBody>
          <a:bodyPr/>
          <a:lstStyle/>
          <a:p>
            <a:fld id="{F87E4FA9-8002-4F92-A4B5-7AC80F760C21}" type="slidenum">
              <a:rPr lang="en-US" sz="2400" smtClean="0"/>
              <a:pPr/>
              <a:t>11</a:t>
            </a:fld>
            <a:endParaRPr lang="en-US" sz="2400" dirty="0"/>
          </a:p>
        </p:txBody>
      </p:sp>
      <p:graphicFrame>
        <p:nvGraphicFramePr>
          <p:cNvPr id="6" name="Таблица 5"/>
          <p:cNvGraphicFramePr>
            <a:graphicFrameLocks noGrp="1"/>
          </p:cNvGraphicFramePr>
          <p:nvPr>
            <p:extLst>
              <p:ext uri="{D42A27DB-BD31-4B8C-83A1-F6EECF244321}">
                <p14:modId xmlns:p14="http://schemas.microsoft.com/office/powerpoint/2010/main" val="3006437507"/>
              </p:ext>
            </p:extLst>
          </p:nvPr>
        </p:nvGraphicFramePr>
        <p:xfrm>
          <a:off x="367836" y="1484784"/>
          <a:ext cx="8524659" cy="2448275"/>
        </p:xfrm>
        <a:graphic>
          <a:graphicData uri="http://schemas.openxmlformats.org/drawingml/2006/table">
            <a:tbl>
              <a:tblPr>
                <a:tableStyleId>{5C22544A-7EE6-4342-B048-85BDC9FD1C3A}</a:tableStyleId>
              </a:tblPr>
              <a:tblGrid>
                <a:gridCol w="655743">
                  <a:extLst>
                    <a:ext uri="{9D8B030D-6E8A-4147-A177-3AD203B41FA5}">
                      <a16:colId xmlns:a16="http://schemas.microsoft.com/office/drawing/2014/main" val="1067895284"/>
                    </a:ext>
                  </a:extLst>
                </a:gridCol>
                <a:gridCol w="218581">
                  <a:extLst>
                    <a:ext uri="{9D8B030D-6E8A-4147-A177-3AD203B41FA5}">
                      <a16:colId xmlns:a16="http://schemas.microsoft.com/office/drawing/2014/main" val="3704477392"/>
                    </a:ext>
                  </a:extLst>
                </a:gridCol>
                <a:gridCol w="218581">
                  <a:extLst>
                    <a:ext uri="{9D8B030D-6E8A-4147-A177-3AD203B41FA5}">
                      <a16:colId xmlns:a16="http://schemas.microsoft.com/office/drawing/2014/main" val="1378001280"/>
                    </a:ext>
                  </a:extLst>
                </a:gridCol>
                <a:gridCol w="218581">
                  <a:extLst>
                    <a:ext uri="{9D8B030D-6E8A-4147-A177-3AD203B41FA5}">
                      <a16:colId xmlns:a16="http://schemas.microsoft.com/office/drawing/2014/main" val="969377354"/>
                    </a:ext>
                  </a:extLst>
                </a:gridCol>
                <a:gridCol w="218581">
                  <a:extLst>
                    <a:ext uri="{9D8B030D-6E8A-4147-A177-3AD203B41FA5}">
                      <a16:colId xmlns:a16="http://schemas.microsoft.com/office/drawing/2014/main" val="4065946133"/>
                    </a:ext>
                  </a:extLst>
                </a:gridCol>
                <a:gridCol w="218581">
                  <a:extLst>
                    <a:ext uri="{9D8B030D-6E8A-4147-A177-3AD203B41FA5}">
                      <a16:colId xmlns:a16="http://schemas.microsoft.com/office/drawing/2014/main" val="3249233214"/>
                    </a:ext>
                  </a:extLst>
                </a:gridCol>
                <a:gridCol w="218581">
                  <a:extLst>
                    <a:ext uri="{9D8B030D-6E8A-4147-A177-3AD203B41FA5}">
                      <a16:colId xmlns:a16="http://schemas.microsoft.com/office/drawing/2014/main" val="1168260948"/>
                    </a:ext>
                  </a:extLst>
                </a:gridCol>
                <a:gridCol w="218581">
                  <a:extLst>
                    <a:ext uri="{9D8B030D-6E8A-4147-A177-3AD203B41FA5}">
                      <a16:colId xmlns:a16="http://schemas.microsoft.com/office/drawing/2014/main" val="224525393"/>
                    </a:ext>
                  </a:extLst>
                </a:gridCol>
                <a:gridCol w="218581">
                  <a:extLst>
                    <a:ext uri="{9D8B030D-6E8A-4147-A177-3AD203B41FA5}">
                      <a16:colId xmlns:a16="http://schemas.microsoft.com/office/drawing/2014/main" val="8501756"/>
                    </a:ext>
                  </a:extLst>
                </a:gridCol>
                <a:gridCol w="218581">
                  <a:extLst>
                    <a:ext uri="{9D8B030D-6E8A-4147-A177-3AD203B41FA5}">
                      <a16:colId xmlns:a16="http://schemas.microsoft.com/office/drawing/2014/main" val="521466177"/>
                    </a:ext>
                  </a:extLst>
                </a:gridCol>
                <a:gridCol w="218581">
                  <a:extLst>
                    <a:ext uri="{9D8B030D-6E8A-4147-A177-3AD203B41FA5}">
                      <a16:colId xmlns:a16="http://schemas.microsoft.com/office/drawing/2014/main" val="91382882"/>
                    </a:ext>
                  </a:extLst>
                </a:gridCol>
                <a:gridCol w="218581">
                  <a:extLst>
                    <a:ext uri="{9D8B030D-6E8A-4147-A177-3AD203B41FA5}">
                      <a16:colId xmlns:a16="http://schemas.microsoft.com/office/drawing/2014/main" val="2251446763"/>
                    </a:ext>
                  </a:extLst>
                </a:gridCol>
                <a:gridCol w="218581">
                  <a:extLst>
                    <a:ext uri="{9D8B030D-6E8A-4147-A177-3AD203B41FA5}">
                      <a16:colId xmlns:a16="http://schemas.microsoft.com/office/drawing/2014/main" val="4216558330"/>
                    </a:ext>
                  </a:extLst>
                </a:gridCol>
                <a:gridCol w="218581">
                  <a:extLst>
                    <a:ext uri="{9D8B030D-6E8A-4147-A177-3AD203B41FA5}">
                      <a16:colId xmlns:a16="http://schemas.microsoft.com/office/drawing/2014/main" val="1230495708"/>
                    </a:ext>
                  </a:extLst>
                </a:gridCol>
                <a:gridCol w="218581">
                  <a:extLst>
                    <a:ext uri="{9D8B030D-6E8A-4147-A177-3AD203B41FA5}">
                      <a16:colId xmlns:a16="http://schemas.microsoft.com/office/drawing/2014/main" val="3431182727"/>
                    </a:ext>
                  </a:extLst>
                </a:gridCol>
                <a:gridCol w="218581">
                  <a:extLst>
                    <a:ext uri="{9D8B030D-6E8A-4147-A177-3AD203B41FA5}">
                      <a16:colId xmlns:a16="http://schemas.microsoft.com/office/drawing/2014/main" val="1671941427"/>
                    </a:ext>
                  </a:extLst>
                </a:gridCol>
                <a:gridCol w="218581">
                  <a:extLst>
                    <a:ext uri="{9D8B030D-6E8A-4147-A177-3AD203B41FA5}">
                      <a16:colId xmlns:a16="http://schemas.microsoft.com/office/drawing/2014/main" val="1043930"/>
                    </a:ext>
                  </a:extLst>
                </a:gridCol>
                <a:gridCol w="218581">
                  <a:extLst>
                    <a:ext uri="{9D8B030D-6E8A-4147-A177-3AD203B41FA5}">
                      <a16:colId xmlns:a16="http://schemas.microsoft.com/office/drawing/2014/main" val="1035775729"/>
                    </a:ext>
                  </a:extLst>
                </a:gridCol>
                <a:gridCol w="218581">
                  <a:extLst>
                    <a:ext uri="{9D8B030D-6E8A-4147-A177-3AD203B41FA5}">
                      <a16:colId xmlns:a16="http://schemas.microsoft.com/office/drawing/2014/main" val="1728558244"/>
                    </a:ext>
                  </a:extLst>
                </a:gridCol>
                <a:gridCol w="218581">
                  <a:extLst>
                    <a:ext uri="{9D8B030D-6E8A-4147-A177-3AD203B41FA5}">
                      <a16:colId xmlns:a16="http://schemas.microsoft.com/office/drawing/2014/main" val="60332954"/>
                    </a:ext>
                  </a:extLst>
                </a:gridCol>
                <a:gridCol w="218581">
                  <a:extLst>
                    <a:ext uri="{9D8B030D-6E8A-4147-A177-3AD203B41FA5}">
                      <a16:colId xmlns:a16="http://schemas.microsoft.com/office/drawing/2014/main" val="851855142"/>
                    </a:ext>
                  </a:extLst>
                </a:gridCol>
                <a:gridCol w="218581">
                  <a:extLst>
                    <a:ext uri="{9D8B030D-6E8A-4147-A177-3AD203B41FA5}">
                      <a16:colId xmlns:a16="http://schemas.microsoft.com/office/drawing/2014/main" val="304833410"/>
                    </a:ext>
                  </a:extLst>
                </a:gridCol>
                <a:gridCol w="218581">
                  <a:extLst>
                    <a:ext uri="{9D8B030D-6E8A-4147-A177-3AD203B41FA5}">
                      <a16:colId xmlns:a16="http://schemas.microsoft.com/office/drawing/2014/main" val="765789992"/>
                    </a:ext>
                  </a:extLst>
                </a:gridCol>
                <a:gridCol w="218581">
                  <a:extLst>
                    <a:ext uri="{9D8B030D-6E8A-4147-A177-3AD203B41FA5}">
                      <a16:colId xmlns:a16="http://schemas.microsoft.com/office/drawing/2014/main" val="3824071055"/>
                    </a:ext>
                  </a:extLst>
                </a:gridCol>
                <a:gridCol w="218581">
                  <a:extLst>
                    <a:ext uri="{9D8B030D-6E8A-4147-A177-3AD203B41FA5}">
                      <a16:colId xmlns:a16="http://schemas.microsoft.com/office/drawing/2014/main" val="567311205"/>
                    </a:ext>
                  </a:extLst>
                </a:gridCol>
                <a:gridCol w="218581">
                  <a:extLst>
                    <a:ext uri="{9D8B030D-6E8A-4147-A177-3AD203B41FA5}">
                      <a16:colId xmlns:a16="http://schemas.microsoft.com/office/drawing/2014/main" val="2662627059"/>
                    </a:ext>
                  </a:extLst>
                </a:gridCol>
                <a:gridCol w="218581">
                  <a:extLst>
                    <a:ext uri="{9D8B030D-6E8A-4147-A177-3AD203B41FA5}">
                      <a16:colId xmlns:a16="http://schemas.microsoft.com/office/drawing/2014/main" val="933531859"/>
                    </a:ext>
                  </a:extLst>
                </a:gridCol>
                <a:gridCol w="218581">
                  <a:extLst>
                    <a:ext uri="{9D8B030D-6E8A-4147-A177-3AD203B41FA5}">
                      <a16:colId xmlns:a16="http://schemas.microsoft.com/office/drawing/2014/main" val="401924221"/>
                    </a:ext>
                  </a:extLst>
                </a:gridCol>
                <a:gridCol w="218581">
                  <a:extLst>
                    <a:ext uri="{9D8B030D-6E8A-4147-A177-3AD203B41FA5}">
                      <a16:colId xmlns:a16="http://schemas.microsoft.com/office/drawing/2014/main" val="2066825562"/>
                    </a:ext>
                  </a:extLst>
                </a:gridCol>
                <a:gridCol w="218581">
                  <a:extLst>
                    <a:ext uri="{9D8B030D-6E8A-4147-A177-3AD203B41FA5}">
                      <a16:colId xmlns:a16="http://schemas.microsoft.com/office/drawing/2014/main" val="2705984668"/>
                    </a:ext>
                  </a:extLst>
                </a:gridCol>
                <a:gridCol w="218581">
                  <a:extLst>
                    <a:ext uri="{9D8B030D-6E8A-4147-A177-3AD203B41FA5}">
                      <a16:colId xmlns:a16="http://schemas.microsoft.com/office/drawing/2014/main" val="161748505"/>
                    </a:ext>
                  </a:extLst>
                </a:gridCol>
                <a:gridCol w="218581">
                  <a:extLst>
                    <a:ext uri="{9D8B030D-6E8A-4147-A177-3AD203B41FA5}">
                      <a16:colId xmlns:a16="http://schemas.microsoft.com/office/drawing/2014/main" val="2677200564"/>
                    </a:ext>
                  </a:extLst>
                </a:gridCol>
                <a:gridCol w="218581">
                  <a:extLst>
                    <a:ext uri="{9D8B030D-6E8A-4147-A177-3AD203B41FA5}">
                      <a16:colId xmlns:a16="http://schemas.microsoft.com/office/drawing/2014/main" val="1496226178"/>
                    </a:ext>
                  </a:extLst>
                </a:gridCol>
                <a:gridCol w="218581">
                  <a:extLst>
                    <a:ext uri="{9D8B030D-6E8A-4147-A177-3AD203B41FA5}">
                      <a16:colId xmlns:a16="http://schemas.microsoft.com/office/drawing/2014/main" val="470816117"/>
                    </a:ext>
                  </a:extLst>
                </a:gridCol>
                <a:gridCol w="218581">
                  <a:extLst>
                    <a:ext uri="{9D8B030D-6E8A-4147-A177-3AD203B41FA5}">
                      <a16:colId xmlns:a16="http://schemas.microsoft.com/office/drawing/2014/main" val="2454850932"/>
                    </a:ext>
                  </a:extLst>
                </a:gridCol>
                <a:gridCol w="218581">
                  <a:extLst>
                    <a:ext uri="{9D8B030D-6E8A-4147-A177-3AD203B41FA5}">
                      <a16:colId xmlns:a16="http://schemas.microsoft.com/office/drawing/2014/main" val="2838662173"/>
                    </a:ext>
                  </a:extLst>
                </a:gridCol>
                <a:gridCol w="218581">
                  <a:extLst>
                    <a:ext uri="{9D8B030D-6E8A-4147-A177-3AD203B41FA5}">
                      <a16:colId xmlns:a16="http://schemas.microsoft.com/office/drawing/2014/main" val="3649934078"/>
                    </a:ext>
                  </a:extLst>
                </a:gridCol>
              </a:tblGrid>
              <a:tr h="528306">
                <a:tc gridSpan="37">
                  <a:txBody>
                    <a:bodyPr/>
                    <a:lstStyle/>
                    <a:p>
                      <a:pPr algn="ctr" fontAlgn="ctr"/>
                      <a:r>
                        <a:rPr lang="en-US" sz="2800" u="none" strike="noStrike" dirty="0">
                          <a:effectLst/>
                          <a:latin typeface="Times New Roman" panose="02020603050405020304" pitchFamily="18" charset="0"/>
                          <a:cs typeface="Times New Roman" panose="02020603050405020304" pitchFamily="18" charset="0"/>
                        </a:rPr>
                        <a:t>Regular link synchronization procedure</a:t>
                      </a:r>
                      <a:endParaRPr lang="en-US" sz="2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extLst>
                  <a:ext uri="{0D108BD9-81ED-4DB2-BD59-A6C34878D82A}">
                    <a16:rowId xmlns:a16="http://schemas.microsoft.com/office/drawing/2014/main" val="2966961358"/>
                  </a:ext>
                </a:extLst>
              </a:tr>
              <a:tr h="376465">
                <a:tc gridSpan="5">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Sending START of Synch</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gridSpan="4">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Waiting for SOS from all </a:t>
                      </a:r>
                      <a:r>
                        <a:rPr lang="en-US" sz="600" u="none" strike="noStrike" dirty="0" err="1">
                          <a:effectLst/>
                          <a:latin typeface="Times New Roman" panose="02020603050405020304" pitchFamily="18" charset="0"/>
                          <a:cs typeface="Times New Roman" panose="02020603050405020304" pitchFamily="18" charset="0"/>
                        </a:rPr>
                        <a:t>asics</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gridSpan="4">
                  <a:txBody>
                    <a:bodyPr/>
                    <a:lstStyle/>
                    <a:p>
                      <a:pPr algn="ctr" fontAlgn="ctr"/>
                      <a:r>
                        <a:rPr lang="en-US" sz="600" u="none" strike="noStrike">
                          <a:effectLst/>
                          <a:latin typeface="Times New Roman" panose="02020603050405020304" pitchFamily="18" charset="0"/>
                          <a:cs typeface="Times New Roman" panose="02020603050405020304" pitchFamily="18" charset="0"/>
                        </a:rPr>
                        <a:t>CLK delay adjustment determining optimal setting</a:t>
                      </a:r>
                      <a:endParaRPr lang="en-US" sz="600" b="0" i="1"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gridSpan="3">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Data delay adjustment</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End of Synch</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gridSpan="4">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Waiting</a:t>
                      </a:r>
                      <a:r>
                        <a:rPr lang="en-US" sz="600" u="none" strike="noStrike" baseline="0" dirty="0">
                          <a:effectLst/>
                          <a:latin typeface="Times New Roman" panose="02020603050405020304" pitchFamily="18" charset="0"/>
                          <a:cs typeface="Times New Roman" panose="02020603050405020304" pitchFamily="18" charset="0"/>
                        </a:rPr>
                        <a:t> for</a:t>
                      </a:r>
                      <a:r>
                        <a:rPr lang="en-US" sz="600" u="none" strike="noStrike" dirty="0">
                          <a:effectLst/>
                          <a:latin typeface="Times New Roman" panose="02020603050405020304" pitchFamily="18" charset="0"/>
                          <a:cs typeface="Times New Roman" panose="02020603050405020304" pitchFamily="18" charset="0"/>
                        </a:rPr>
                        <a:t> EOS from all CBM_MUCH</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Sending FRAME</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gridSpan="2">
                  <a:txBody>
                    <a:bodyPr/>
                    <a:lstStyle/>
                    <a:p>
                      <a:pPr algn="ctr" fontAlgn="ctr"/>
                      <a:endParaRPr lang="ru-RU" sz="600" b="0" i="1"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 is</a:t>
                      </a:r>
                    </a:p>
                    <a:p>
                      <a:pPr algn="ctr" fontAlgn="ctr"/>
                      <a:r>
                        <a:rPr lang="en-US" sz="600" u="none" strike="noStrike" dirty="0">
                          <a:effectLst/>
                          <a:latin typeface="Times New Roman" panose="02020603050405020304" pitchFamily="18" charset="0"/>
                          <a:cs typeface="Times New Roman" panose="02020603050405020304" pitchFamily="18" charset="0"/>
                        </a:rPr>
                        <a:t>detected </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tc gridSpan="2">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endParaRPr lang="ru-RU"/>
                    </a:p>
                  </a:txBody>
                  <a:tcPr/>
                </a:tc>
                <a:extLst>
                  <a:ext uri="{0D108BD9-81ED-4DB2-BD59-A6C34878D82A}">
                    <a16:rowId xmlns:a16="http://schemas.microsoft.com/office/drawing/2014/main" val="1499582840"/>
                  </a:ext>
                </a:extLst>
              </a:tr>
              <a:tr h="125488">
                <a:tc gridSpan="37">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extLst>
                  <a:ext uri="{0D108BD9-81ED-4DB2-BD59-A6C34878D82A}">
                    <a16:rowId xmlns:a16="http://schemas.microsoft.com/office/drawing/2014/main" val="3826396104"/>
                  </a:ext>
                </a:extLst>
              </a:tr>
              <a:tr h="250977">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Downlink</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9BFAFF"/>
                    </a:solidFill>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SOS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SOS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SOS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SOS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SOS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SOS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K28.1</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FF0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K28.1</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FF0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K28.1</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FF0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K28.1</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FF0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chemeClr val="accent1"/>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chemeClr val="accent1"/>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chemeClr val="accent1"/>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chemeClr val="accent1"/>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FRAME</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92D05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FRAME</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92D05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FRAME</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92D05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FRAME</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92D050"/>
                    </a:solidFill>
                  </a:tcPr>
                </a:tc>
                <a:tc hMerge="1">
                  <a:txBody>
                    <a:bodyPr/>
                    <a:lstStyle/>
                    <a:p>
                      <a:endParaRPr lang="ru-RU"/>
                    </a:p>
                  </a:txBody>
                  <a:tcPr/>
                </a:tc>
                <a:extLst>
                  <a:ext uri="{0D108BD9-81ED-4DB2-BD59-A6C34878D82A}">
                    <a16:rowId xmlns:a16="http://schemas.microsoft.com/office/drawing/2014/main" val="1814613731"/>
                  </a:ext>
                </a:extLst>
              </a:tr>
              <a:tr h="376464">
                <a:tc gridSpan="37">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extLst>
                  <a:ext uri="{0D108BD9-81ED-4DB2-BD59-A6C34878D82A}">
                    <a16:rowId xmlns:a16="http://schemas.microsoft.com/office/drawing/2014/main" val="1267773458"/>
                  </a:ext>
                </a:extLst>
              </a:tr>
              <a:tr h="263526">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Uplink</a:t>
                      </a:r>
                      <a:endParaRPr lang="en-US"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9BFAFF"/>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0000"/>
                    </a:solidFill>
                  </a:tcPr>
                </a:tc>
                <a:tc>
                  <a:txBody>
                    <a:bodyPr/>
                    <a:lstStyle/>
                    <a:p>
                      <a:pPr algn="ctr" fontAlgn="ctr"/>
                      <a:r>
                        <a:rPr lang="en-US" sz="1000" u="none" strike="noStrike" dirty="0" err="1">
                          <a:effectLst/>
                          <a:latin typeface="Times New Roman" panose="02020603050405020304" pitchFamily="18" charset="0"/>
                          <a:cs typeface="Times New Roman" panose="02020603050405020304" pitchFamily="18" charset="0"/>
                        </a:rPr>
                        <a:t>sos</a:t>
                      </a:r>
                      <a:endParaRPr lang="en-US"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a:txBody>
                    <a:bodyPr/>
                    <a:lstStyle/>
                    <a:p>
                      <a:pPr algn="ctr" fontAlgn="ctr"/>
                      <a:r>
                        <a:rPr lang="en-US" sz="1000" u="none" strike="noStrike" dirty="0" err="1">
                          <a:effectLst/>
                          <a:latin typeface="Times New Roman" panose="02020603050405020304" pitchFamily="18" charset="0"/>
                          <a:cs typeface="Times New Roman" panose="02020603050405020304" pitchFamily="18" charset="0"/>
                        </a:rPr>
                        <a:t>sos</a:t>
                      </a:r>
                      <a:endParaRPr lang="en-US"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a:txBody>
                    <a:bodyPr/>
                    <a:lstStyle/>
                    <a:p>
                      <a:pPr algn="ctr" fontAlgn="ctr"/>
                      <a:r>
                        <a:rPr lang="en-US" sz="1000" u="none" strike="noStrike" dirty="0" err="1">
                          <a:effectLst/>
                          <a:latin typeface="Times New Roman" panose="02020603050405020304" pitchFamily="18" charset="0"/>
                          <a:cs typeface="Times New Roman" panose="02020603050405020304" pitchFamily="18" charset="0"/>
                        </a:rPr>
                        <a:t>sos</a:t>
                      </a:r>
                      <a:endParaRPr lang="en-US"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a:txBody>
                    <a:bodyPr/>
                    <a:lstStyle/>
                    <a:p>
                      <a:pPr algn="ctr" fontAlgn="ctr"/>
                      <a:r>
                        <a:rPr lang="en-US" sz="1000" u="none" strike="noStrike" dirty="0" err="1">
                          <a:effectLst/>
                          <a:latin typeface="Times New Roman" panose="02020603050405020304" pitchFamily="18" charset="0"/>
                          <a:cs typeface="Times New Roman" panose="02020603050405020304" pitchFamily="18" charset="0"/>
                        </a:rPr>
                        <a:t>sos</a:t>
                      </a:r>
                      <a:endParaRPr lang="en-US"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a:txBody>
                    <a:bodyPr/>
                    <a:lstStyle/>
                    <a:p>
                      <a:pPr algn="ctr" fontAlgn="ctr"/>
                      <a:r>
                        <a:rPr lang="en-US" sz="1000" u="none" strike="noStrike" dirty="0" err="1">
                          <a:effectLst/>
                          <a:latin typeface="Times New Roman" panose="02020603050405020304" pitchFamily="18" charset="0"/>
                          <a:cs typeface="Times New Roman" panose="02020603050405020304" pitchFamily="18" charset="0"/>
                        </a:rPr>
                        <a:t>sos</a:t>
                      </a:r>
                      <a:endParaRPr lang="en-US"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a:txBody>
                    <a:bodyPr/>
                    <a:lstStyle/>
                    <a:p>
                      <a:pPr algn="ctr" fontAlgn="ctr"/>
                      <a:r>
                        <a:rPr lang="en-US" sz="1000" u="none" strike="noStrike" dirty="0" err="1">
                          <a:effectLst/>
                          <a:latin typeface="Times New Roman" panose="02020603050405020304" pitchFamily="18" charset="0"/>
                          <a:cs typeface="Times New Roman" panose="02020603050405020304" pitchFamily="18" charset="0"/>
                        </a:rPr>
                        <a:t>sos</a:t>
                      </a:r>
                      <a:endParaRPr lang="en-US"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a:txBody>
                    <a:bodyPr/>
                    <a:lstStyle/>
                    <a:p>
                      <a:pPr algn="ctr" fontAlgn="ctr"/>
                      <a:r>
                        <a:rPr lang="en-US" sz="1000" u="none" strike="noStrike" dirty="0" err="1">
                          <a:effectLst/>
                          <a:latin typeface="Times New Roman" panose="02020603050405020304" pitchFamily="18" charset="0"/>
                          <a:cs typeface="Times New Roman" panose="02020603050405020304" pitchFamily="18" charset="0"/>
                        </a:rPr>
                        <a:t>sos</a:t>
                      </a:r>
                      <a:endParaRPr lang="en-US"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a:txBody>
                    <a:bodyPr/>
                    <a:lstStyle/>
                    <a:p>
                      <a:pPr algn="ctr" fontAlgn="ctr"/>
                      <a:r>
                        <a:rPr lang="en-US" sz="1000" u="none" strike="noStrike" dirty="0" err="1">
                          <a:effectLst/>
                          <a:latin typeface="Times New Roman" panose="02020603050405020304" pitchFamily="18" charset="0"/>
                          <a:cs typeface="Times New Roman" panose="02020603050405020304" pitchFamily="18" charset="0"/>
                        </a:rPr>
                        <a:t>sos</a:t>
                      </a:r>
                      <a:endParaRPr lang="en-US"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C000"/>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k28.1</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FF00"/>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k28.1</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FF00"/>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k28.1</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FF00"/>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k28.1</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FF00"/>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k28.1</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FF00"/>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k28.1</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FF00"/>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k28.1</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FF00"/>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k28.1</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FF00"/>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EOS</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chemeClr val="accent1"/>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EOS</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chemeClr val="accent1"/>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EOS</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chemeClr val="accent1"/>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EOS</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chemeClr val="accent1"/>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EOS</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chemeClr val="accent1"/>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EOS</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chemeClr val="accent1"/>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EOS</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chemeClr val="accent1"/>
                    </a:solidFill>
                  </a:tcPr>
                </a:tc>
                <a:tc>
                  <a:txBody>
                    <a:bodyPr/>
                    <a:lstStyle/>
                    <a:p>
                      <a:pPr algn="ctr" fontAlgn="ctr"/>
                      <a:r>
                        <a:rPr lang="en-US" sz="700" u="none" strike="noStrike" dirty="0">
                          <a:effectLst/>
                          <a:latin typeface="Times New Roman" panose="02020603050405020304" pitchFamily="18" charset="0"/>
                          <a:cs typeface="Times New Roman" panose="02020603050405020304" pitchFamily="18" charset="0"/>
                        </a:rPr>
                        <a:t>EOS</a:t>
                      </a:r>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chemeClr val="accent1"/>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FF0000"/>
                    </a:solidFill>
                  </a:tcPr>
                </a:tc>
                <a:tc>
                  <a:txBody>
                    <a:bodyPr/>
                    <a:lstStyle/>
                    <a:p>
                      <a:pPr algn="ctr" fontAlgn="ctr"/>
                      <a:r>
                        <a:rPr lang="en-US" sz="400" u="none" strike="noStrike" dirty="0">
                          <a:effectLst/>
                          <a:latin typeface="Times New Roman" panose="02020603050405020304" pitchFamily="18" charset="0"/>
                          <a:cs typeface="Times New Roman" panose="02020603050405020304" pitchFamily="18" charset="0"/>
                        </a:rPr>
                        <a:t>FRAME</a:t>
                      </a:r>
                      <a:endParaRPr lang="en-US" sz="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92D050"/>
                    </a:solidFill>
                  </a:tcPr>
                </a:tc>
                <a:tc>
                  <a:txBody>
                    <a:bodyPr/>
                    <a:lstStyle/>
                    <a:p>
                      <a:pPr algn="ctr" fontAlgn="ctr"/>
                      <a:r>
                        <a:rPr lang="en-US" sz="400" u="none" strike="noStrike" dirty="0">
                          <a:effectLst/>
                          <a:latin typeface="Times New Roman" panose="02020603050405020304" pitchFamily="18" charset="0"/>
                          <a:cs typeface="Times New Roman" panose="02020603050405020304" pitchFamily="18" charset="0"/>
                        </a:rPr>
                        <a:t>FRAME</a:t>
                      </a:r>
                      <a:endParaRPr lang="en-US" sz="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92D050"/>
                    </a:solidFill>
                  </a:tcPr>
                </a:tc>
                <a:tc>
                  <a:txBody>
                    <a:bodyPr/>
                    <a:lstStyle/>
                    <a:p>
                      <a:pPr algn="ctr" fontAlgn="ctr"/>
                      <a:r>
                        <a:rPr lang="en-US" sz="400" u="none" strike="noStrike" dirty="0">
                          <a:effectLst/>
                          <a:latin typeface="Times New Roman" panose="02020603050405020304" pitchFamily="18" charset="0"/>
                          <a:cs typeface="Times New Roman" panose="02020603050405020304" pitchFamily="18" charset="0"/>
                        </a:rPr>
                        <a:t>FRAME</a:t>
                      </a:r>
                      <a:endParaRPr lang="en-US" sz="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solidFill>
                      <a:srgbClr val="92D050"/>
                    </a:solidFill>
                  </a:tcPr>
                </a:tc>
                <a:extLst>
                  <a:ext uri="{0D108BD9-81ED-4DB2-BD59-A6C34878D82A}">
                    <a16:rowId xmlns:a16="http://schemas.microsoft.com/office/drawing/2014/main" val="2862004360"/>
                  </a:ext>
                </a:extLst>
              </a:tr>
              <a:tr h="125488">
                <a:tc gridSpan="37">
                  <a:txBody>
                    <a:bodyPr/>
                    <a:lstStyle/>
                    <a:p>
                      <a:pPr algn="l"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tc hMerge="1">
                  <a:txBody>
                    <a:bodyPr/>
                    <a:lstStyle/>
                    <a:p>
                      <a:pPr algn="l"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b"/>
                </a:tc>
                <a:extLst>
                  <a:ext uri="{0D108BD9-81ED-4DB2-BD59-A6C34878D82A}">
                    <a16:rowId xmlns:a16="http://schemas.microsoft.com/office/drawing/2014/main" val="3530747652"/>
                  </a:ext>
                </a:extLst>
              </a:tr>
              <a:tr h="401561">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After RESET or when synchronization is required</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gridSpan="4">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Handling</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a:txBody>
                    <a:bodyPr/>
                    <a:lstStyle/>
                    <a:p>
                      <a:pPr algn="ctr" fontAlgn="ctr"/>
                      <a:r>
                        <a:rPr lang="en-US" sz="600" u="none" strike="noStrike">
                          <a:effectLst/>
                          <a:latin typeface="Times New Roman" panose="02020603050405020304" pitchFamily="18" charset="0"/>
                          <a:cs typeface="Times New Roman" panose="02020603050405020304" pitchFamily="18" charset="0"/>
                        </a:rPr>
                        <a:t>Forming a package</a:t>
                      </a:r>
                      <a:endParaRPr lang="en-US" sz="600" b="0" i="1"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a:txBody>
                    <a:bodyPr/>
                    <a:lstStyle/>
                    <a:p>
                      <a:pPr algn="l" fontAlgn="ctr"/>
                      <a:r>
                        <a:rPr lang="en-US" sz="600" u="none" strike="noStrike">
                          <a:effectLst/>
                          <a:latin typeface="Times New Roman" panose="02020603050405020304" pitchFamily="18" charset="0"/>
                          <a:cs typeface="Times New Roman" panose="02020603050405020304" pitchFamily="18" charset="0"/>
                        </a:rPr>
                        <a:t>Send STATRT of Synch</a:t>
                      </a:r>
                      <a:endParaRPr lang="en-US" sz="600" b="0" i="1"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gridSpan="23">
                  <a:txBody>
                    <a:bodyPr/>
                    <a:lstStyle/>
                    <a:p>
                      <a:pPr algn="l"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500" u="none" strike="noStrike" dirty="0">
                          <a:effectLst/>
                          <a:latin typeface="Times New Roman" panose="02020603050405020304" pitchFamily="18" charset="0"/>
                          <a:cs typeface="Times New Roman" panose="02020603050405020304" pitchFamily="18" charset="0"/>
                        </a:rPr>
                        <a:t>req.</a:t>
                      </a:r>
                      <a:r>
                        <a:rPr lang="en-US" sz="500" u="none" strike="noStrike" baseline="0" dirty="0">
                          <a:effectLst/>
                          <a:latin typeface="Times New Roman" panose="02020603050405020304" pitchFamily="18" charset="0"/>
                          <a:cs typeface="Times New Roman" panose="02020603050405020304" pitchFamily="18" charset="0"/>
                        </a:rPr>
                        <a:t> before sending frames</a:t>
                      </a:r>
                      <a:r>
                        <a:rPr lang="en-US" sz="600" u="none" strike="noStrike" dirty="0">
                          <a:effectLst/>
                          <a:latin typeface="Times New Roman" panose="02020603050405020304" pitchFamily="18" charset="0"/>
                          <a:cs typeface="Times New Roman" panose="02020603050405020304" pitchFamily="18" charset="0"/>
                        </a:rPr>
                        <a:t> </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gridSpan="3">
                  <a:txBody>
                    <a:bodyPr/>
                    <a:lstStyle/>
                    <a:p>
                      <a:pPr algn="l" fontAlgn="ctr"/>
                      <a:r>
                        <a:rPr lang="en-US" sz="600" u="none" strike="noStrike" dirty="0">
                          <a:effectLst/>
                          <a:latin typeface="Times New Roman" panose="02020603050405020304" pitchFamily="18" charset="0"/>
                          <a:cs typeface="Times New Roman" panose="02020603050405020304" pitchFamily="18" charset="0"/>
                        </a:rPr>
                        <a:t>Sending FRAMES</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l"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3297" marR="3297" marT="3297" marB="0" anchor="ctr"/>
                </a:tc>
                <a:extLst>
                  <a:ext uri="{0D108BD9-81ED-4DB2-BD59-A6C34878D82A}">
                    <a16:rowId xmlns:a16="http://schemas.microsoft.com/office/drawing/2014/main" val="87869854"/>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3193770120"/>
              </p:ext>
            </p:extLst>
          </p:nvPr>
        </p:nvGraphicFramePr>
        <p:xfrm>
          <a:off x="362114" y="4166980"/>
          <a:ext cx="8530383" cy="1772930"/>
        </p:xfrm>
        <a:graphic>
          <a:graphicData uri="http://schemas.openxmlformats.org/drawingml/2006/table">
            <a:tbl>
              <a:tblPr>
                <a:tableStyleId>{5C22544A-7EE6-4342-B048-85BDC9FD1C3A}</a:tableStyleId>
              </a:tblPr>
              <a:tblGrid>
                <a:gridCol w="947820">
                  <a:extLst>
                    <a:ext uri="{9D8B030D-6E8A-4147-A177-3AD203B41FA5}">
                      <a16:colId xmlns:a16="http://schemas.microsoft.com/office/drawing/2014/main" val="1279472159"/>
                    </a:ext>
                  </a:extLst>
                </a:gridCol>
                <a:gridCol w="315940">
                  <a:extLst>
                    <a:ext uri="{9D8B030D-6E8A-4147-A177-3AD203B41FA5}">
                      <a16:colId xmlns:a16="http://schemas.microsoft.com/office/drawing/2014/main" val="3507001210"/>
                    </a:ext>
                  </a:extLst>
                </a:gridCol>
                <a:gridCol w="315940">
                  <a:extLst>
                    <a:ext uri="{9D8B030D-6E8A-4147-A177-3AD203B41FA5}">
                      <a16:colId xmlns:a16="http://schemas.microsoft.com/office/drawing/2014/main" val="700286310"/>
                    </a:ext>
                  </a:extLst>
                </a:gridCol>
                <a:gridCol w="157970">
                  <a:extLst>
                    <a:ext uri="{9D8B030D-6E8A-4147-A177-3AD203B41FA5}">
                      <a16:colId xmlns:a16="http://schemas.microsoft.com/office/drawing/2014/main" val="2037760601"/>
                    </a:ext>
                  </a:extLst>
                </a:gridCol>
                <a:gridCol w="157970">
                  <a:extLst>
                    <a:ext uri="{9D8B030D-6E8A-4147-A177-3AD203B41FA5}">
                      <a16:colId xmlns:a16="http://schemas.microsoft.com/office/drawing/2014/main" val="187305191"/>
                    </a:ext>
                  </a:extLst>
                </a:gridCol>
                <a:gridCol w="315940">
                  <a:extLst>
                    <a:ext uri="{9D8B030D-6E8A-4147-A177-3AD203B41FA5}">
                      <a16:colId xmlns:a16="http://schemas.microsoft.com/office/drawing/2014/main" val="1213734536"/>
                    </a:ext>
                  </a:extLst>
                </a:gridCol>
                <a:gridCol w="315940">
                  <a:extLst>
                    <a:ext uri="{9D8B030D-6E8A-4147-A177-3AD203B41FA5}">
                      <a16:colId xmlns:a16="http://schemas.microsoft.com/office/drawing/2014/main" val="815774846"/>
                    </a:ext>
                  </a:extLst>
                </a:gridCol>
                <a:gridCol w="315940">
                  <a:extLst>
                    <a:ext uri="{9D8B030D-6E8A-4147-A177-3AD203B41FA5}">
                      <a16:colId xmlns:a16="http://schemas.microsoft.com/office/drawing/2014/main" val="4185683647"/>
                    </a:ext>
                  </a:extLst>
                </a:gridCol>
                <a:gridCol w="315940">
                  <a:extLst>
                    <a:ext uri="{9D8B030D-6E8A-4147-A177-3AD203B41FA5}">
                      <a16:colId xmlns:a16="http://schemas.microsoft.com/office/drawing/2014/main" val="616683871"/>
                    </a:ext>
                  </a:extLst>
                </a:gridCol>
                <a:gridCol w="315940">
                  <a:extLst>
                    <a:ext uri="{9D8B030D-6E8A-4147-A177-3AD203B41FA5}">
                      <a16:colId xmlns:a16="http://schemas.microsoft.com/office/drawing/2014/main" val="3352069249"/>
                    </a:ext>
                  </a:extLst>
                </a:gridCol>
                <a:gridCol w="315940">
                  <a:extLst>
                    <a:ext uri="{9D8B030D-6E8A-4147-A177-3AD203B41FA5}">
                      <a16:colId xmlns:a16="http://schemas.microsoft.com/office/drawing/2014/main" val="1794270342"/>
                    </a:ext>
                  </a:extLst>
                </a:gridCol>
                <a:gridCol w="315940">
                  <a:extLst>
                    <a:ext uri="{9D8B030D-6E8A-4147-A177-3AD203B41FA5}">
                      <a16:colId xmlns:a16="http://schemas.microsoft.com/office/drawing/2014/main" val="2341323192"/>
                    </a:ext>
                  </a:extLst>
                </a:gridCol>
                <a:gridCol w="315940">
                  <a:extLst>
                    <a:ext uri="{9D8B030D-6E8A-4147-A177-3AD203B41FA5}">
                      <a16:colId xmlns:a16="http://schemas.microsoft.com/office/drawing/2014/main" val="294397134"/>
                    </a:ext>
                  </a:extLst>
                </a:gridCol>
                <a:gridCol w="315940">
                  <a:extLst>
                    <a:ext uri="{9D8B030D-6E8A-4147-A177-3AD203B41FA5}">
                      <a16:colId xmlns:a16="http://schemas.microsoft.com/office/drawing/2014/main" val="2997830512"/>
                    </a:ext>
                  </a:extLst>
                </a:gridCol>
                <a:gridCol w="315941">
                  <a:extLst>
                    <a:ext uri="{9D8B030D-6E8A-4147-A177-3AD203B41FA5}">
                      <a16:colId xmlns:a16="http://schemas.microsoft.com/office/drawing/2014/main" val="1453615087"/>
                    </a:ext>
                  </a:extLst>
                </a:gridCol>
                <a:gridCol w="315940">
                  <a:extLst>
                    <a:ext uri="{9D8B030D-6E8A-4147-A177-3AD203B41FA5}">
                      <a16:colId xmlns:a16="http://schemas.microsoft.com/office/drawing/2014/main" val="1636213207"/>
                    </a:ext>
                  </a:extLst>
                </a:gridCol>
                <a:gridCol w="315941">
                  <a:extLst>
                    <a:ext uri="{9D8B030D-6E8A-4147-A177-3AD203B41FA5}">
                      <a16:colId xmlns:a16="http://schemas.microsoft.com/office/drawing/2014/main" val="3305010657"/>
                    </a:ext>
                  </a:extLst>
                </a:gridCol>
                <a:gridCol w="315940">
                  <a:extLst>
                    <a:ext uri="{9D8B030D-6E8A-4147-A177-3AD203B41FA5}">
                      <a16:colId xmlns:a16="http://schemas.microsoft.com/office/drawing/2014/main" val="3235430444"/>
                    </a:ext>
                  </a:extLst>
                </a:gridCol>
                <a:gridCol w="315940">
                  <a:extLst>
                    <a:ext uri="{9D8B030D-6E8A-4147-A177-3AD203B41FA5}">
                      <a16:colId xmlns:a16="http://schemas.microsoft.com/office/drawing/2014/main" val="1309700664"/>
                    </a:ext>
                  </a:extLst>
                </a:gridCol>
                <a:gridCol w="315941">
                  <a:extLst>
                    <a:ext uri="{9D8B030D-6E8A-4147-A177-3AD203B41FA5}">
                      <a16:colId xmlns:a16="http://schemas.microsoft.com/office/drawing/2014/main" val="3975376473"/>
                    </a:ext>
                  </a:extLst>
                </a:gridCol>
                <a:gridCol w="315940">
                  <a:extLst>
                    <a:ext uri="{9D8B030D-6E8A-4147-A177-3AD203B41FA5}">
                      <a16:colId xmlns:a16="http://schemas.microsoft.com/office/drawing/2014/main" val="2092261864"/>
                    </a:ext>
                  </a:extLst>
                </a:gridCol>
                <a:gridCol w="315940">
                  <a:extLst>
                    <a:ext uri="{9D8B030D-6E8A-4147-A177-3AD203B41FA5}">
                      <a16:colId xmlns:a16="http://schemas.microsoft.com/office/drawing/2014/main" val="2136108921"/>
                    </a:ext>
                  </a:extLst>
                </a:gridCol>
                <a:gridCol w="315940">
                  <a:extLst>
                    <a:ext uri="{9D8B030D-6E8A-4147-A177-3AD203B41FA5}">
                      <a16:colId xmlns:a16="http://schemas.microsoft.com/office/drawing/2014/main" val="1670890252"/>
                    </a:ext>
                  </a:extLst>
                </a:gridCol>
                <a:gridCol w="315940">
                  <a:extLst>
                    <a:ext uri="{9D8B030D-6E8A-4147-A177-3AD203B41FA5}">
                      <a16:colId xmlns:a16="http://schemas.microsoft.com/office/drawing/2014/main" val="1569961516"/>
                    </a:ext>
                  </a:extLst>
                </a:gridCol>
                <a:gridCol w="315940">
                  <a:extLst>
                    <a:ext uri="{9D8B030D-6E8A-4147-A177-3AD203B41FA5}">
                      <a16:colId xmlns:a16="http://schemas.microsoft.com/office/drawing/2014/main" val="185651735"/>
                    </a:ext>
                  </a:extLst>
                </a:gridCol>
                <a:gridCol w="315940">
                  <a:extLst>
                    <a:ext uri="{9D8B030D-6E8A-4147-A177-3AD203B41FA5}">
                      <a16:colId xmlns:a16="http://schemas.microsoft.com/office/drawing/2014/main" val="1978486106"/>
                    </a:ext>
                  </a:extLst>
                </a:gridCol>
              </a:tblGrid>
              <a:tr h="345661">
                <a:tc gridSpan="26">
                  <a:txBody>
                    <a:bodyPr/>
                    <a:lstStyle/>
                    <a:p>
                      <a:pPr algn="ctr" fontAlgn="ctr"/>
                      <a:r>
                        <a:rPr lang="en-US" sz="2000" u="none" strike="noStrike" dirty="0">
                          <a:effectLst/>
                          <a:latin typeface="Times New Roman" panose="02020603050405020304" pitchFamily="18" charset="0"/>
                          <a:cs typeface="Times New Roman" panose="02020603050405020304" pitchFamily="18" charset="0"/>
                        </a:rPr>
                        <a:t>Quick link synchronization procedure</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600" b="0" i="0" u="none" strike="noStrike">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dirty="0">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dirty="0">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dirty="0">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dirty="0">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dirty="0">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dirty="0">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dirty="0">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dirty="0">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dirty="0">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a:solidFill>
                          <a:srgbClr val="000000"/>
                        </a:solidFill>
                        <a:effectLst/>
                        <a:latin typeface="Calibri" panose="020F0502020204030204" pitchFamily="34" charset="0"/>
                      </a:endParaRPr>
                    </a:p>
                  </a:txBody>
                  <a:tcPr marL="4763" marR="4763" marT="4763" marB="0" anchor="b"/>
                </a:tc>
                <a:tc hMerge="1">
                  <a:txBody>
                    <a:bodyPr/>
                    <a:lstStyle/>
                    <a:p>
                      <a:pPr algn="l" fontAlgn="b"/>
                      <a:endParaRPr lang="ru-RU" sz="6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224824266"/>
                  </a:ext>
                </a:extLst>
              </a:tr>
              <a:tr h="221809">
                <a:tc gridSpan="3">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1"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gridSpan="5">
                  <a:txBody>
                    <a:bodyPr/>
                    <a:lstStyle/>
                    <a:p>
                      <a:pPr algn="ctr" fontAlgn="ctr"/>
                      <a:r>
                        <a:rPr lang="en-US" sz="600" u="none" strike="noStrike">
                          <a:effectLst/>
                          <a:latin typeface="Times New Roman" panose="02020603050405020304" pitchFamily="18" charset="0"/>
                          <a:cs typeface="Times New Roman" panose="02020603050405020304" pitchFamily="18" charset="0"/>
                        </a:rPr>
                        <a:t>Set pre-determined delays in GBTx</a:t>
                      </a:r>
                      <a:endParaRPr lang="en-US" sz="600" b="0" i="1"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gridSpan="2">
                  <a:txBody>
                    <a:bodyPr/>
                    <a:lstStyle/>
                    <a:p>
                      <a:pPr algn="ctr" fontAlgn="ctr"/>
                      <a:r>
                        <a:rPr lang="en-US" sz="600" u="none" strike="noStrike">
                          <a:effectLst/>
                          <a:latin typeface="Times New Roman" panose="02020603050405020304" pitchFamily="18" charset="0"/>
                          <a:cs typeface="Times New Roman" panose="02020603050405020304" pitchFamily="18" charset="0"/>
                        </a:rPr>
                        <a:t>Wait EOS from all CBM_MUCH</a:t>
                      </a:r>
                      <a:endParaRPr lang="en-US" sz="600" b="0" i="1"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endParaRPr lang="ru-RU"/>
                    </a:p>
                  </a:txBody>
                  <a:tcPr/>
                </a:tc>
                <a:tc gridSpan="4">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 is</a:t>
                      </a:r>
                    </a:p>
                    <a:p>
                      <a:pPr algn="ctr" fontAlgn="ctr"/>
                      <a:r>
                        <a:rPr lang="en-US" sz="600" u="none" strike="noStrike" dirty="0">
                          <a:effectLst/>
                          <a:latin typeface="Times New Roman" panose="02020603050405020304" pitchFamily="18" charset="0"/>
                          <a:cs typeface="Times New Roman" panose="02020603050405020304" pitchFamily="18" charset="0"/>
                        </a:rPr>
                        <a:t>detected </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endParaRPr lang="ru-RU"/>
                    </a:p>
                  </a:txBody>
                  <a:tcPr/>
                </a:tc>
                <a:tc gridSpan="2">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2234711440"/>
                  </a:ext>
                </a:extLst>
              </a:tr>
              <a:tr h="113719">
                <a:tc gridSpan="26">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endParaRPr lang="ru-RU"/>
                    </a:p>
                  </a:txBody>
                  <a:tcP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749325451"/>
                  </a:ext>
                </a:extLst>
              </a:tr>
              <a:tr h="118223">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Downlink</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9BFAFF"/>
                    </a:solidFill>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K28.1</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FF00"/>
                    </a:solidFill>
                  </a:tcPr>
                </a:tc>
                <a:tc hMerge="1">
                  <a:txBody>
                    <a:bodyPr/>
                    <a:lstStyle/>
                    <a:p>
                      <a:pPr algn="ctr" fontAlgn="ct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gridSpan="3">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K28.1</a:t>
                      </a:r>
                      <a:r>
                        <a:rPr lang="ru-RU" sz="600"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FF00"/>
                    </a:solidFill>
                  </a:tcPr>
                </a:tc>
                <a:tc hMerge="1">
                  <a:txBody>
                    <a:bodyPr/>
                    <a:lstStyle/>
                    <a:p>
                      <a:endParaRPr lang="ru-RU"/>
                    </a:p>
                  </a:txBody>
                  <a:tcPr/>
                </a:tc>
                <a:tc hMerge="1">
                  <a:txBody>
                    <a:bodyPr/>
                    <a:lstStyle/>
                    <a:p>
                      <a:pPr algn="ctr" fontAlgn="ct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K28.1</a:t>
                      </a:r>
                      <a:r>
                        <a:rPr lang="ru-RU" sz="600"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FF00"/>
                    </a:solidFill>
                  </a:tcPr>
                </a:tc>
                <a:tc hMerge="1">
                  <a:txBody>
                    <a:bodyPr/>
                    <a:lstStyle/>
                    <a:p>
                      <a:pPr algn="ctr" fontAlgn="ct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K28.1</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FF00"/>
                    </a:solidFill>
                  </a:tcPr>
                </a:tc>
                <a:tc hMerge="1">
                  <a:txBody>
                    <a:bodyPr/>
                    <a:lstStyle/>
                    <a:p>
                      <a:pPr algn="ctr" fontAlgn="ct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r>
                        <a:rPr lang="ru-RU" sz="600"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solidFill>
                  </a:tcPr>
                </a:tc>
                <a:tc hMerge="1">
                  <a:txBody>
                    <a:bodyPr/>
                    <a:lstStyle/>
                    <a:p>
                      <a:pPr algn="ctr" fontAlgn="ct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solidFill>
                  </a:tcPr>
                </a:tc>
                <a:tc hMerge="1">
                  <a:txBody>
                    <a:bodyPr/>
                    <a:lstStyle/>
                    <a:p>
                      <a:pPr algn="ctr" fontAlgn="ct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FRAME</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92D05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FRAME</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92D05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FRAME</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92D050"/>
                    </a:solidFill>
                  </a:tcPr>
                </a:tc>
                <a:tc hMerge="1">
                  <a:txBody>
                    <a:bodyPr/>
                    <a:lstStyle/>
                    <a:p>
                      <a:endParaRPr lang="ru-RU"/>
                    </a:p>
                  </a:txBody>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FRAME</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92D050"/>
                    </a:solidFill>
                  </a:tcPr>
                </a:tc>
                <a:tc hMerge="1">
                  <a:txBody>
                    <a:bodyPr/>
                    <a:lstStyle/>
                    <a:p>
                      <a:endParaRPr lang="ru-RU"/>
                    </a:p>
                  </a:txBody>
                  <a:tcPr/>
                </a:tc>
                <a:extLst>
                  <a:ext uri="{0D108BD9-81ED-4DB2-BD59-A6C34878D82A}">
                    <a16:rowId xmlns:a16="http://schemas.microsoft.com/office/drawing/2014/main" val="3257277697"/>
                  </a:ext>
                </a:extLst>
              </a:tr>
              <a:tr h="341157">
                <a:tc gridSpan="26">
                  <a:txBody>
                    <a:bodyPr/>
                    <a:lstStyle/>
                    <a:p>
                      <a:pPr algn="ctr" fontAlgn="ct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endParaRPr lang="ru-RU"/>
                    </a:p>
                  </a:txBody>
                  <a:tcP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859710155"/>
                  </a:ext>
                </a:extLst>
              </a:tr>
              <a:tr h="118223">
                <a:tc>
                  <a:txBody>
                    <a:bodyPr/>
                    <a:lstStyle/>
                    <a:p>
                      <a:pPr algn="ctr" fontAlgn="ctr"/>
                      <a:r>
                        <a:rPr lang="en-US" sz="1000" u="none" strike="noStrike" dirty="0">
                          <a:effectLst/>
                          <a:latin typeface="Times New Roman" panose="02020603050405020304" pitchFamily="18" charset="0"/>
                          <a:cs typeface="Times New Roman" panose="02020603050405020304" pitchFamily="18" charset="0"/>
                        </a:rPr>
                        <a:t>Uplink</a:t>
                      </a:r>
                      <a:endParaRPr lang="en-US"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9BFAFF"/>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gridSpan="2">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hMerge="1">
                  <a:txBody>
                    <a:bodyPr/>
                    <a:lstStyle/>
                    <a:p>
                      <a:endParaRPr lang="ru-RU"/>
                    </a:p>
                  </a:txBody>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EOS</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chemeClr val="accent1"/>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K28.5</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FF000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FRAME</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92D05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FRAME</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92D050"/>
                    </a:solidFill>
                  </a:tcPr>
                </a:tc>
                <a:tc>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FRAME</a:t>
                      </a:r>
                      <a:endParaRPr lang="en-US"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solidFill>
                      <a:srgbClr val="92D050"/>
                    </a:solidFill>
                  </a:tcPr>
                </a:tc>
                <a:extLst>
                  <a:ext uri="{0D108BD9-81ED-4DB2-BD59-A6C34878D82A}">
                    <a16:rowId xmlns:a16="http://schemas.microsoft.com/office/drawing/2014/main" val="1511627798"/>
                  </a:ext>
                </a:extLst>
              </a:tr>
              <a:tr h="113719">
                <a:tc gridSpan="26">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endParaRPr lang="ru-RU"/>
                    </a:p>
                  </a:txBody>
                  <a:tcPr/>
                </a:tc>
                <a:tc hMerge="1">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3885017461"/>
                  </a:ext>
                </a:extLst>
              </a:tr>
              <a:tr h="337779">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gridSpan="3">
                  <a:txBody>
                    <a:bodyPr/>
                    <a:lstStyle/>
                    <a:p>
                      <a:pPr algn="ctr" fontAlgn="ctr"/>
                      <a:r>
                        <a:rPr lang="en-US" sz="600" u="none" strike="noStrike" dirty="0">
                          <a:effectLst/>
                          <a:latin typeface="Times New Roman" panose="02020603050405020304" pitchFamily="18" charset="0"/>
                          <a:cs typeface="Times New Roman" panose="02020603050405020304" pitchFamily="18" charset="0"/>
                        </a:rPr>
                        <a:t>After RESET or when synchronization is required</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gridSpan="18">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ct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a:txBody>
                    <a:bodyPr/>
                    <a:lstStyle/>
                    <a:p>
                      <a:pPr algn="ctr" fontAlgn="ctr"/>
                      <a:r>
                        <a:rPr lang="en-US" sz="500" u="none" strike="noStrike" dirty="0">
                          <a:effectLst/>
                          <a:latin typeface="Times New Roman" panose="02020603050405020304" pitchFamily="18" charset="0"/>
                          <a:cs typeface="Times New Roman" panose="02020603050405020304" pitchFamily="18" charset="0"/>
                        </a:rPr>
                        <a:t>req.</a:t>
                      </a:r>
                      <a:r>
                        <a:rPr lang="en-US" sz="500" u="none" strike="noStrike" baseline="0" dirty="0">
                          <a:effectLst/>
                          <a:latin typeface="Times New Roman" panose="02020603050405020304" pitchFamily="18" charset="0"/>
                          <a:cs typeface="Times New Roman" panose="02020603050405020304" pitchFamily="18" charset="0"/>
                        </a:rPr>
                        <a:t> before sending frames</a:t>
                      </a:r>
                      <a:endParaRPr lang="en-US" sz="5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gridSpan="3">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600" u="none" strike="noStrike" dirty="0">
                          <a:effectLst/>
                          <a:latin typeface="Times New Roman" panose="02020603050405020304" pitchFamily="18" charset="0"/>
                          <a:cs typeface="Times New Roman" panose="02020603050405020304" pitchFamily="18" charset="0"/>
                        </a:rPr>
                        <a:t>Sending FRAMES</a:t>
                      </a:r>
                      <a:endParaRPr lang="en-US" sz="600" b="0" i="1"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tc hMerge="1">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ctr"/>
                </a:tc>
                <a:extLst>
                  <a:ext uri="{0D108BD9-81ED-4DB2-BD59-A6C34878D82A}">
                    <a16:rowId xmlns:a16="http://schemas.microsoft.com/office/drawing/2014/main" val="1923568261"/>
                  </a:ext>
                </a:extLst>
              </a:tr>
            </a:tbl>
          </a:graphicData>
        </a:graphic>
      </p:graphicFrame>
      <p:cxnSp>
        <p:nvCxnSpPr>
          <p:cNvPr id="9" name="Прямая со стрелкой 8"/>
          <p:cNvCxnSpPr/>
          <p:nvPr/>
        </p:nvCxnSpPr>
        <p:spPr>
          <a:xfrm>
            <a:off x="1475656" y="2780928"/>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2987824" y="2780928"/>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067944" y="2780928"/>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4716016" y="2780928"/>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5796136" y="2780928"/>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6516216" y="2780928"/>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7596336" y="2780928"/>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8244408" y="2780928"/>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V="1">
            <a:off x="8460432" y="2780928"/>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4499992" y="4941168"/>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V="1">
            <a:off x="5436096" y="5013176"/>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7020272" y="4941168"/>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7956376" y="5013176"/>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8244408" y="5013176"/>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34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107863"/>
            <a:ext cx="9036496" cy="944873"/>
          </a:xfrm>
        </p:spPr>
        <p:txBody>
          <a:bodyPr>
            <a:normAutofit/>
          </a:bodyPr>
          <a:lstStyle/>
          <a:p>
            <a:pPr algn="ctr"/>
            <a:r>
              <a:rPr lang="en-US" sz="4400" dirty="0"/>
              <a:t>GBT outgoing frames</a:t>
            </a:r>
            <a:endParaRPr lang="ru-RU" sz="4400" dirty="0"/>
          </a:p>
        </p:txBody>
      </p:sp>
      <p:sp>
        <p:nvSpPr>
          <p:cNvPr id="4" name="Номер слайда 3"/>
          <p:cNvSpPr>
            <a:spLocks noGrp="1"/>
          </p:cNvSpPr>
          <p:nvPr>
            <p:ph type="sldNum" sz="quarter" idx="11"/>
          </p:nvPr>
        </p:nvSpPr>
        <p:spPr>
          <a:xfrm>
            <a:off x="8604448" y="6381750"/>
            <a:ext cx="539552" cy="476250"/>
          </a:xfrm>
        </p:spPr>
        <p:txBody>
          <a:bodyPr/>
          <a:lstStyle/>
          <a:p>
            <a:fld id="{F87E4FA9-8002-4F92-A4B5-7AC80F760C21}" type="slidenum">
              <a:rPr lang="en-US" sz="2400" smtClean="0"/>
              <a:pPr/>
              <a:t>12</a:t>
            </a:fld>
            <a:endParaRPr lang="en-US" sz="2400" dirty="0"/>
          </a:p>
        </p:txBody>
      </p:sp>
      <p:sp>
        <p:nvSpPr>
          <p:cNvPr id="5" name="Прямоугольник 4"/>
          <p:cNvSpPr/>
          <p:nvPr/>
        </p:nvSpPr>
        <p:spPr>
          <a:xfrm>
            <a:off x="5724128" y="4365104"/>
            <a:ext cx="3419873" cy="1754326"/>
          </a:xfrm>
          <a:prstGeom prst="rect">
            <a:avLst/>
          </a:prstGeom>
        </p:spPr>
        <p:txBody>
          <a:bodyPr wrap="square">
            <a:spAutoFit/>
          </a:bodyPr>
          <a:lstStyle/>
          <a:p>
            <a:r>
              <a:rPr lang="en-US" b="1" kern="0" dirty="0">
                <a:solidFill>
                  <a:sysClr val="windowText" lastClr="000000"/>
                </a:solidFill>
                <a:latin typeface="Times New Roman" panose="02020603050405020304" pitchFamily="18" charset="0"/>
                <a:cs typeface="Times New Roman" panose="02020603050405020304" pitchFamily="18" charset="0"/>
              </a:rPr>
              <a:t>SOS – start of synchronization</a:t>
            </a:r>
          </a:p>
          <a:p>
            <a:r>
              <a:rPr lang="en-US" b="1" kern="0" dirty="0">
                <a:solidFill>
                  <a:sysClr val="windowText" lastClr="000000"/>
                </a:solidFill>
                <a:latin typeface="Times New Roman" panose="02020603050405020304" pitchFamily="18" charset="0"/>
                <a:cs typeface="Times New Roman" panose="02020603050405020304" pitchFamily="18" charset="0"/>
              </a:rPr>
              <a:t>EOS – end of synchronization</a:t>
            </a:r>
          </a:p>
          <a:p>
            <a:r>
              <a:rPr lang="en-US" b="1" kern="0" dirty="0">
                <a:solidFill>
                  <a:sysClr val="windowText" lastClr="000000"/>
                </a:solidFill>
                <a:latin typeface="Times New Roman" panose="02020603050405020304" pitchFamily="18" charset="0"/>
                <a:cs typeface="Times New Roman" panose="02020603050405020304" pitchFamily="18" charset="0"/>
              </a:rPr>
              <a:t>K28.5 – waiting for synchronization</a:t>
            </a:r>
          </a:p>
          <a:p>
            <a:r>
              <a:rPr lang="en-US" b="1" kern="0" dirty="0">
                <a:solidFill>
                  <a:sysClr val="windowText" lastClr="000000"/>
                </a:solidFill>
                <a:latin typeface="Times New Roman" panose="02020603050405020304" pitchFamily="18" charset="0"/>
                <a:cs typeface="Times New Roman" panose="02020603050405020304" pitchFamily="18" charset="0"/>
              </a:rPr>
              <a:t>K28.1 – calculated latch (control word)</a:t>
            </a:r>
          </a:p>
        </p:txBody>
      </p:sp>
      <p:graphicFrame>
        <p:nvGraphicFramePr>
          <p:cNvPr id="2" name="Таблица 1"/>
          <p:cNvGraphicFramePr>
            <a:graphicFrameLocks noGrp="1"/>
          </p:cNvGraphicFramePr>
          <p:nvPr>
            <p:extLst/>
          </p:nvPr>
        </p:nvGraphicFramePr>
        <p:xfrm>
          <a:off x="467544" y="2866748"/>
          <a:ext cx="8229588" cy="1142759"/>
        </p:xfrm>
        <a:graphic>
          <a:graphicData uri="http://schemas.openxmlformats.org/drawingml/2006/table">
            <a:tbl>
              <a:tblPr>
                <a:tableStyleId>{5C22544A-7EE6-4342-B048-85BDC9FD1C3A}</a:tableStyleId>
              </a:tblPr>
              <a:tblGrid>
                <a:gridCol w="746964">
                  <a:extLst>
                    <a:ext uri="{9D8B030D-6E8A-4147-A177-3AD203B41FA5}">
                      <a16:colId xmlns:a16="http://schemas.microsoft.com/office/drawing/2014/main" val="328368357"/>
                    </a:ext>
                  </a:extLst>
                </a:gridCol>
                <a:gridCol w="233832">
                  <a:extLst>
                    <a:ext uri="{9D8B030D-6E8A-4147-A177-3AD203B41FA5}">
                      <a16:colId xmlns:a16="http://schemas.microsoft.com/office/drawing/2014/main" val="300198370"/>
                    </a:ext>
                  </a:extLst>
                </a:gridCol>
                <a:gridCol w="233832">
                  <a:extLst>
                    <a:ext uri="{9D8B030D-6E8A-4147-A177-3AD203B41FA5}">
                      <a16:colId xmlns:a16="http://schemas.microsoft.com/office/drawing/2014/main" val="3435253375"/>
                    </a:ext>
                  </a:extLst>
                </a:gridCol>
                <a:gridCol w="233832">
                  <a:extLst>
                    <a:ext uri="{9D8B030D-6E8A-4147-A177-3AD203B41FA5}">
                      <a16:colId xmlns:a16="http://schemas.microsoft.com/office/drawing/2014/main" val="2232686447"/>
                    </a:ext>
                  </a:extLst>
                </a:gridCol>
                <a:gridCol w="233832">
                  <a:extLst>
                    <a:ext uri="{9D8B030D-6E8A-4147-A177-3AD203B41FA5}">
                      <a16:colId xmlns:a16="http://schemas.microsoft.com/office/drawing/2014/main" val="3407539275"/>
                    </a:ext>
                  </a:extLst>
                </a:gridCol>
                <a:gridCol w="233832">
                  <a:extLst>
                    <a:ext uri="{9D8B030D-6E8A-4147-A177-3AD203B41FA5}">
                      <a16:colId xmlns:a16="http://schemas.microsoft.com/office/drawing/2014/main" val="774175862"/>
                    </a:ext>
                  </a:extLst>
                </a:gridCol>
                <a:gridCol w="233832">
                  <a:extLst>
                    <a:ext uri="{9D8B030D-6E8A-4147-A177-3AD203B41FA5}">
                      <a16:colId xmlns:a16="http://schemas.microsoft.com/office/drawing/2014/main" val="2711171555"/>
                    </a:ext>
                  </a:extLst>
                </a:gridCol>
                <a:gridCol w="233832">
                  <a:extLst>
                    <a:ext uri="{9D8B030D-6E8A-4147-A177-3AD203B41FA5}">
                      <a16:colId xmlns:a16="http://schemas.microsoft.com/office/drawing/2014/main" val="3115252484"/>
                    </a:ext>
                  </a:extLst>
                </a:gridCol>
                <a:gridCol w="233832">
                  <a:extLst>
                    <a:ext uri="{9D8B030D-6E8A-4147-A177-3AD203B41FA5}">
                      <a16:colId xmlns:a16="http://schemas.microsoft.com/office/drawing/2014/main" val="1324611749"/>
                    </a:ext>
                  </a:extLst>
                </a:gridCol>
                <a:gridCol w="233832">
                  <a:extLst>
                    <a:ext uri="{9D8B030D-6E8A-4147-A177-3AD203B41FA5}">
                      <a16:colId xmlns:a16="http://schemas.microsoft.com/office/drawing/2014/main" val="2149545848"/>
                    </a:ext>
                  </a:extLst>
                </a:gridCol>
                <a:gridCol w="233832">
                  <a:extLst>
                    <a:ext uri="{9D8B030D-6E8A-4147-A177-3AD203B41FA5}">
                      <a16:colId xmlns:a16="http://schemas.microsoft.com/office/drawing/2014/main" val="3702545236"/>
                    </a:ext>
                  </a:extLst>
                </a:gridCol>
                <a:gridCol w="233832">
                  <a:extLst>
                    <a:ext uri="{9D8B030D-6E8A-4147-A177-3AD203B41FA5}">
                      <a16:colId xmlns:a16="http://schemas.microsoft.com/office/drawing/2014/main" val="3788871531"/>
                    </a:ext>
                  </a:extLst>
                </a:gridCol>
                <a:gridCol w="233832">
                  <a:extLst>
                    <a:ext uri="{9D8B030D-6E8A-4147-A177-3AD203B41FA5}">
                      <a16:colId xmlns:a16="http://schemas.microsoft.com/office/drawing/2014/main" val="2999142920"/>
                    </a:ext>
                  </a:extLst>
                </a:gridCol>
                <a:gridCol w="233832">
                  <a:extLst>
                    <a:ext uri="{9D8B030D-6E8A-4147-A177-3AD203B41FA5}">
                      <a16:colId xmlns:a16="http://schemas.microsoft.com/office/drawing/2014/main" val="3500749315"/>
                    </a:ext>
                  </a:extLst>
                </a:gridCol>
                <a:gridCol w="233832">
                  <a:extLst>
                    <a:ext uri="{9D8B030D-6E8A-4147-A177-3AD203B41FA5}">
                      <a16:colId xmlns:a16="http://schemas.microsoft.com/office/drawing/2014/main" val="2745027472"/>
                    </a:ext>
                  </a:extLst>
                </a:gridCol>
                <a:gridCol w="233832">
                  <a:extLst>
                    <a:ext uri="{9D8B030D-6E8A-4147-A177-3AD203B41FA5}">
                      <a16:colId xmlns:a16="http://schemas.microsoft.com/office/drawing/2014/main" val="2854829316"/>
                    </a:ext>
                  </a:extLst>
                </a:gridCol>
                <a:gridCol w="233832">
                  <a:extLst>
                    <a:ext uri="{9D8B030D-6E8A-4147-A177-3AD203B41FA5}">
                      <a16:colId xmlns:a16="http://schemas.microsoft.com/office/drawing/2014/main" val="3505239447"/>
                    </a:ext>
                  </a:extLst>
                </a:gridCol>
                <a:gridCol w="233832">
                  <a:extLst>
                    <a:ext uri="{9D8B030D-6E8A-4147-A177-3AD203B41FA5}">
                      <a16:colId xmlns:a16="http://schemas.microsoft.com/office/drawing/2014/main" val="752151912"/>
                    </a:ext>
                  </a:extLst>
                </a:gridCol>
                <a:gridCol w="233832">
                  <a:extLst>
                    <a:ext uri="{9D8B030D-6E8A-4147-A177-3AD203B41FA5}">
                      <a16:colId xmlns:a16="http://schemas.microsoft.com/office/drawing/2014/main" val="3584192228"/>
                    </a:ext>
                  </a:extLst>
                </a:gridCol>
                <a:gridCol w="233832">
                  <a:extLst>
                    <a:ext uri="{9D8B030D-6E8A-4147-A177-3AD203B41FA5}">
                      <a16:colId xmlns:a16="http://schemas.microsoft.com/office/drawing/2014/main" val="4204552711"/>
                    </a:ext>
                  </a:extLst>
                </a:gridCol>
                <a:gridCol w="233832">
                  <a:extLst>
                    <a:ext uri="{9D8B030D-6E8A-4147-A177-3AD203B41FA5}">
                      <a16:colId xmlns:a16="http://schemas.microsoft.com/office/drawing/2014/main" val="2947991228"/>
                    </a:ext>
                  </a:extLst>
                </a:gridCol>
                <a:gridCol w="233832">
                  <a:extLst>
                    <a:ext uri="{9D8B030D-6E8A-4147-A177-3AD203B41FA5}">
                      <a16:colId xmlns:a16="http://schemas.microsoft.com/office/drawing/2014/main" val="303667241"/>
                    </a:ext>
                  </a:extLst>
                </a:gridCol>
                <a:gridCol w="233832">
                  <a:extLst>
                    <a:ext uri="{9D8B030D-6E8A-4147-A177-3AD203B41FA5}">
                      <a16:colId xmlns:a16="http://schemas.microsoft.com/office/drawing/2014/main" val="3515100670"/>
                    </a:ext>
                  </a:extLst>
                </a:gridCol>
                <a:gridCol w="233832">
                  <a:extLst>
                    <a:ext uri="{9D8B030D-6E8A-4147-A177-3AD203B41FA5}">
                      <a16:colId xmlns:a16="http://schemas.microsoft.com/office/drawing/2014/main" val="2472498867"/>
                    </a:ext>
                  </a:extLst>
                </a:gridCol>
                <a:gridCol w="233832">
                  <a:extLst>
                    <a:ext uri="{9D8B030D-6E8A-4147-A177-3AD203B41FA5}">
                      <a16:colId xmlns:a16="http://schemas.microsoft.com/office/drawing/2014/main" val="4180321656"/>
                    </a:ext>
                  </a:extLst>
                </a:gridCol>
                <a:gridCol w="233832">
                  <a:extLst>
                    <a:ext uri="{9D8B030D-6E8A-4147-A177-3AD203B41FA5}">
                      <a16:colId xmlns:a16="http://schemas.microsoft.com/office/drawing/2014/main" val="2858259994"/>
                    </a:ext>
                  </a:extLst>
                </a:gridCol>
                <a:gridCol w="233832">
                  <a:extLst>
                    <a:ext uri="{9D8B030D-6E8A-4147-A177-3AD203B41FA5}">
                      <a16:colId xmlns:a16="http://schemas.microsoft.com/office/drawing/2014/main" val="236951513"/>
                    </a:ext>
                  </a:extLst>
                </a:gridCol>
                <a:gridCol w="233832">
                  <a:extLst>
                    <a:ext uri="{9D8B030D-6E8A-4147-A177-3AD203B41FA5}">
                      <a16:colId xmlns:a16="http://schemas.microsoft.com/office/drawing/2014/main" val="2750728753"/>
                    </a:ext>
                  </a:extLst>
                </a:gridCol>
                <a:gridCol w="233832">
                  <a:extLst>
                    <a:ext uri="{9D8B030D-6E8A-4147-A177-3AD203B41FA5}">
                      <a16:colId xmlns:a16="http://schemas.microsoft.com/office/drawing/2014/main" val="2007986821"/>
                    </a:ext>
                  </a:extLst>
                </a:gridCol>
                <a:gridCol w="233832">
                  <a:extLst>
                    <a:ext uri="{9D8B030D-6E8A-4147-A177-3AD203B41FA5}">
                      <a16:colId xmlns:a16="http://schemas.microsoft.com/office/drawing/2014/main" val="4060061084"/>
                    </a:ext>
                  </a:extLst>
                </a:gridCol>
                <a:gridCol w="233832">
                  <a:extLst>
                    <a:ext uri="{9D8B030D-6E8A-4147-A177-3AD203B41FA5}">
                      <a16:colId xmlns:a16="http://schemas.microsoft.com/office/drawing/2014/main" val="3022240849"/>
                    </a:ext>
                  </a:extLst>
                </a:gridCol>
                <a:gridCol w="233832">
                  <a:extLst>
                    <a:ext uri="{9D8B030D-6E8A-4147-A177-3AD203B41FA5}">
                      <a16:colId xmlns:a16="http://schemas.microsoft.com/office/drawing/2014/main" val="1833572308"/>
                    </a:ext>
                  </a:extLst>
                </a:gridCol>
                <a:gridCol w="233832">
                  <a:extLst>
                    <a:ext uri="{9D8B030D-6E8A-4147-A177-3AD203B41FA5}">
                      <a16:colId xmlns:a16="http://schemas.microsoft.com/office/drawing/2014/main" val="3125996780"/>
                    </a:ext>
                  </a:extLst>
                </a:gridCol>
              </a:tblGrid>
              <a:tr h="129941">
                <a:tc>
                  <a:txBody>
                    <a:bodyPr/>
                    <a:lstStyle/>
                    <a:p>
                      <a:pPr algn="l" fontAlgn="b"/>
                      <a:r>
                        <a:rPr lang="ru-RU" sz="900" u="none" strike="noStrike">
                          <a:effectLst/>
                          <a:latin typeface="Times New Roman" panose="02020603050405020304" pitchFamily="18" charset="0"/>
                          <a:cs typeface="Times New Roman" panose="02020603050405020304" pitchFamily="18" charset="0"/>
                        </a:rPr>
                        <a:t> </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b"/>
                </a:tc>
                <a:tc gridSpan="8">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BYTE0</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BYTE1</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BYTE2</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BYTE3</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93970912"/>
                  </a:ext>
                </a:extLst>
              </a:tr>
              <a:tr h="136438">
                <a:tc>
                  <a:txBody>
                    <a:bodyPr/>
                    <a:lstStyle/>
                    <a:p>
                      <a:pPr algn="l" fontAlgn="b"/>
                      <a:r>
                        <a:rPr lang="en-US" sz="900" u="none" strike="noStrike" dirty="0">
                          <a:effectLst/>
                          <a:latin typeface="Times New Roman" panose="02020603050405020304" pitchFamily="18" charset="0"/>
                          <a:cs typeface="Times New Roman" panose="02020603050405020304" pitchFamily="18" charset="0"/>
                        </a:rPr>
                        <a:t>TYPE</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b">
                    <a:solidFill>
                      <a:srgbClr val="00B0F0"/>
                    </a:soli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31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30</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6</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extLst>
                  <a:ext uri="{0D108BD9-81ED-4DB2-BD59-A6C34878D82A}">
                    <a16:rowId xmlns:a16="http://schemas.microsoft.com/office/drawing/2014/main" val="2857492655"/>
                  </a:ext>
                </a:extLst>
              </a:tr>
              <a:tr h="129941">
                <a:tc>
                  <a:txBody>
                    <a:bodyPr/>
                    <a:lstStyle/>
                    <a:p>
                      <a:pPr algn="l" fontAlgn="b"/>
                      <a:r>
                        <a:rPr lang="en-US" sz="900" u="none" strike="noStrike" dirty="0">
                          <a:effectLst/>
                          <a:latin typeface="Times New Roman" panose="02020603050405020304" pitchFamily="18" charset="0"/>
                          <a:cs typeface="Times New Roman" panose="02020603050405020304" pitchFamily="18" charset="0"/>
                        </a:rPr>
                        <a:t>K28.5</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b">
                    <a:solidFill>
                      <a:srgbClr val="00B0F0"/>
                    </a:soli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extLst>
                  <a:ext uri="{0D108BD9-81ED-4DB2-BD59-A6C34878D82A}">
                    <a16:rowId xmlns:a16="http://schemas.microsoft.com/office/drawing/2014/main" val="2740712295"/>
                  </a:ext>
                </a:extLst>
              </a:tr>
              <a:tr h="136438">
                <a:tc>
                  <a:txBody>
                    <a:bodyPr/>
                    <a:lstStyle/>
                    <a:p>
                      <a:pPr algn="l" fontAlgn="b"/>
                      <a:r>
                        <a:rPr lang="en-US" sz="900" u="none" strike="noStrike" dirty="0">
                          <a:effectLst/>
                          <a:latin typeface="Times New Roman" panose="02020603050405020304" pitchFamily="18" charset="0"/>
                          <a:cs typeface="Times New Roman" panose="02020603050405020304" pitchFamily="18" charset="0"/>
                        </a:rPr>
                        <a:t>K28.1</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b">
                    <a:solidFill>
                      <a:srgbClr val="00B0F0"/>
                    </a:soli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extLst>
                  <a:ext uri="{0D108BD9-81ED-4DB2-BD59-A6C34878D82A}">
                    <a16:rowId xmlns:a16="http://schemas.microsoft.com/office/drawing/2014/main" val="646795428"/>
                  </a:ext>
                </a:extLst>
              </a:tr>
              <a:tr h="136438">
                <a:tc>
                  <a:txBody>
                    <a:bodyPr/>
                    <a:lstStyle/>
                    <a:p>
                      <a:pPr algn="l" fontAlgn="b"/>
                      <a:r>
                        <a:rPr lang="en-US" sz="900" u="none" strike="noStrike" dirty="0">
                          <a:effectLst/>
                          <a:latin typeface="Times New Roman" panose="02020603050405020304" pitchFamily="18" charset="0"/>
                          <a:cs typeface="Times New Roman" panose="02020603050405020304" pitchFamily="18" charset="0"/>
                        </a:rPr>
                        <a:t>Dummy HIT</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b">
                    <a:solidFill>
                      <a:srgbClr val="00B0F0"/>
                    </a:soli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extLst>
                  <a:ext uri="{0D108BD9-81ED-4DB2-BD59-A6C34878D82A}">
                    <a16:rowId xmlns:a16="http://schemas.microsoft.com/office/drawing/2014/main" val="3526602616"/>
                  </a:ext>
                </a:extLst>
              </a:tr>
              <a:tr h="129941">
                <a:tc>
                  <a:txBody>
                    <a:bodyPr/>
                    <a:lstStyle/>
                    <a:p>
                      <a:pPr algn="l" fontAlgn="b"/>
                      <a:r>
                        <a:rPr lang="en-US" sz="900" u="none" strike="noStrike" dirty="0">
                          <a:effectLst/>
                          <a:latin typeface="Times New Roman" panose="02020603050405020304" pitchFamily="18" charset="0"/>
                          <a:cs typeface="Times New Roman" panose="02020603050405020304" pitchFamily="18" charset="0"/>
                        </a:rPr>
                        <a:t>HIT</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b">
                    <a:solidFill>
                      <a:srgbClr val="00B0F0"/>
                    </a:soli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gridSpan="5">
                  <a:txBody>
                    <a:bodyPr/>
                    <a:lstStyle/>
                    <a:p>
                      <a:pPr algn="ctr" fontAlgn="ctr"/>
                      <a:r>
                        <a:rPr lang="en-US" sz="900" u="none" strike="noStrike">
                          <a:effectLst/>
                          <a:latin typeface="Times New Roman" panose="02020603050405020304" pitchFamily="18" charset="0"/>
                          <a:cs typeface="Times New Roman" panose="02020603050405020304" pitchFamily="18" charset="0"/>
                        </a:rPr>
                        <a:t>5 bit Number channel</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fontAlgn="ctr"/>
                      <a:r>
                        <a:rPr lang="en-US" sz="900" u="none" strike="noStrike">
                          <a:effectLst/>
                          <a:latin typeface="Times New Roman" panose="02020603050405020304" pitchFamily="18" charset="0"/>
                          <a:cs typeface="Times New Roman" panose="02020603050405020304" pitchFamily="18" charset="0"/>
                        </a:rPr>
                        <a:t>S</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hMerge="1">
                  <a:txBody>
                    <a:bodyPr/>
                    <a:lstStyle/>
                    <a:p>
                      <a:endParaRPr lang="ru-RU"/>
                    </a:p>
                  </a:txBody>
                  <a:tcPr/>
                </a:tc>
                <a:tc gridSpan="8">
                  <a:txBody>
                    <a:bodyPr/>
                    <a:lstStyle/>
                    <a:p>
                      <a:pPr algn="ctr" fontAlgn="ctr"/>
                      <a:r>
                        <a:rPr lang="en-US" sz="900" u="none" strike="noStrike">
                          <a:effectLst/>
                          <a:latin typeface="Times New Roman" panose="02020603050405020304" pitchFamily="18" charset="0"/>
                          <a:cs typeface="Times New Roman" panose="02020603050405020304" pitchFamily="18" charset="0"/>
                        </a:rPr>
                        <a:t>8 bit ADC</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14">
                  <a:txBody>
                    <a:bodyPr/>
                    <a:lstStyle/>
                    <a:p>
                      <a:pPr algn="ctr" fontAlgn="ctr"/>
                      <a:r>
                        <a:rPr lang="en-US" sz="900" u="none" strike="noStrike">
                          <a:effectLst/>
                          <a:latin typeface="Times New Roman" panose="02020603050405020304" pitchFamily="18" charset="0"/>
                          <a:cs typeface="Times New Roman" panose="02020603050405020304" pitchFamily="18" charset="0"/>
                        </a:rPr>
                        <a:t>14 bit time stamp</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en-US" sz="900" b="0" i="0" u="none" strike="noStrike" dirty="0">
                          <a:solidFill>
                            <a:srgbClr val="000000"/>
                          </a:solidFill>
                          <a:effectLst/>
                          <a:latin typeface="Times New Roman" panose="02020603050405020304" pitchFamily="18" charset="0"/>
                          <a:cs typeface="Times New Roman" panose="02020603050405020304" pitchFamily="18" charset="0"/>
                        </a:rPr>
                        <a:t>Res</a:t>
                      </a:r>
                    </a:p>
                  </a:txBody>
                  <a:tcPr marL="6497" marR="6497" marT="6497" marB="0" anchor="ctr"/>
                </a:tc>
                <a:extLst>
                  <a:ext uri="{0D108BD9-81ED-4DB2-BD59-A6C34878D82A}">
                    <a16:rowId xmlns:a16="http://schemas.microsoft.com/office/drawing/2014/main" val="2527310927"/>
                  </a:ext>
                </a:extLst>
              </a:tr>
              <a:tr h="129941">
                <a:tc>
                  <a:txBody>
                    <a:bodyPr/>
                    <a:lstStyle/>
                    <a:p>
                      <a:pPr algn="l" fontAlgn="b"/>
                      <a:r>
                        <a:rPr lang="en-US" sz="900" u="none" strike="noStrike" dirty="0">
                          <a:effectLst/>
                          <a:latin typeface="Times New Roman" panose="02020603050405020304" pitchFamily="18" charset="0"/>
                          <a:cs typeface="Times New Roman" panose="02020603050405020304" pitchFamily="18" charset="0"/>
                        </a:rPr>
                        <a:t>ACK</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b">
                    <a:solidFill>
                      <a:srgbClr val="00B0F0"/>
                    </a:soli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gridSpan="2">
                  <a:txBody>
                    <a:bodyPr/>
                    <a:lstStyle/>
                    <a:p>
                      <a:pPr algn="ctr" fontAlgn="ctr"/>
                      <a:r>
                        <a:rPr lang="en-US" sz="900" u="none" strike="noStrike">
                          <a:effectLst/>
                          <a:latin typeface="Times New Roman" panose="02020603050405020304" pitchFamily="18" charset="0"/>
                          <a:cs typeface="Times New Roman" panose="02020603050405020304" pitchFamily="18" charset="0"/>
                        </a:rPr>
                        <a:t>2 bit ACK</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hMerge="1">
                  <a:txBody>
                    <a:bodyPr/>
                    <a:lstStyle/>
                    <a:p>
                      <a:endParaRPr lang="ru-RU"/>
                    </a:p>
                  </a:txBody>
                  <a:tcPr/>
                </a:tc>
                <a:tc gridSpan="4">
                  <a:txBody>
                    <a:bodyPr/>
                    <a:lstStyle/>
                    <a:p>
                      <a:pPr algn="ctr" fontAlgn="ctr"/>
                      <a:r>
                        <a:rPr lang="en-US" sz="900" u="none" strike="noStrike">
                          <a:effectLst/>
                          <a:latin typeface="Times New Roman" panose="02020603050405020304" pitchFamily="18" charset="0"/>
                          <a:cs typeface="Times New Roman" panose="02020603050405020304" pitchFamily="18" charset="0"/>
                        </a:rPr>
                        <a:t> 4 bit Sequence number</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CP</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gridSpan="4">
                  <a:txBody>
                    <a:bodyPr/>
                    <a:lstStyle/>
                    <a:p>
                      <a:pPr algn="ctr" fontAlgn="ctr"/>
                      <a:r>
                        <a:rPr lang="en-US" sz="900" u="none" strike="noStrike">
                          <a:effectLst/>
                          <a:latin typeface="Times New Roman" panose="02020603050405020304" pitchFamily="18" charset="0"/>
                          <a:cs typeface="Times New Roman" panose="02020603050405020304" pitchFamily="18" charset="0"/>
                        </a:rPr>
                        <a:t>4 bit status value</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15">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15 bit register content</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4 bit CRC</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7" marR="6497" marT="6497"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26152604"/>
                  </a:ext>
                </a:extLst>
              </a:tr>
            </a:tbl>
          </a:graphicData>
        </a:graphic>
      </p:graphicFrame>
      <p:graphicFrame>
        <p:nvGraphicFramePr>
          <p:cNvPr id="6" name="Таблица 5"/>
          <p:cNvGraphicFramePr>
            <a:graphicFrameLocks noGrp="1"/>
          </p:cNvGraphicFramePr>
          <p:nvPr>
            <p:extLst/>
          </p:nvPr>
        </p:nvGraphicFramePr>
        <p:xfrm>
          <a:off x="467544" y="1801002"/>
          <a:ext cx="8229581" cy="569812"/>
        </p:xfrm>
        <a:graphic>
          <a:graphicData uri="http://schemas.openxmlformats.org/drawingml/2006/table">
            <a:tbl>
              <a:tblPr>
                <a:tableStyleId>{5C22544A-7EE6-4342-B048-85BDC9FD1C3A}</a:tableStyleId>
              </a:tblPr>
              <a:tblGrid>
                <a:gridCol w="608621">
                  <a:extLst>
                    <a:ext uri="{9D8B030D-6E8A-4147-A177-3AD203B41FA5}">
                      <a16:colId xmlns:a16="http://schemas.microsoft.com/office/drawing/2014/main" val="3792780205"/>
                    </a:ext>
                  </a:extLst>
                </a:gridCol>
                <a:gridCol w="190524">
                  <a:extLst>
                    <a:ext uri="{9D8B030D-6E8A-4147-A177-3AD203B41FA5}">
                      <a16:colId xmlns:a16="http://schemas.microsoft.com/office/drawing/2014/main" val="884218597"/>
                    </a:ext>
                  </a:extLst>
                </a:gridCol>
                <a:gridCol w="190524">
                  <a:extLst>
                    <a:ext uri="{9D8B030D-6E8A-4147-A177-3AD203B41FA5}">
                      <a16:colId xmlns:a16="http://schemas.microsoft.com/office/drawing/2014/main" val="2448928305"/>
                    </a:ext>
                  </a:extLst>
                </a:gridCol>
                <a:gridCol w="190524">
                  <a:extLst>
                    <a:ext uri="{9D8B030D-6E8A-4147-A177-3AD203B41FA5}">
                      <a16:colId xmlns:a16="http://schemas.microsoft.com/office/drawing/2014/main" val="2376153957"/>
                    </a:ext>
                  </a:extLst>
                </a:gridCol>
                <a:gridCol w="190524">
                  <a:extLst>
                    <a:ext uri="{9D8B030D-6E8A-4147-A177-3AD203B41FA5}">
                      <a16:colId xmlns:a16="http://schemas.microsoft.com/office/drawing/2014/main" val="2615053379"/>
                    </a:ext>
                  </a:extLst>
                </a:gridCol>
                <a:gridCol w="190524">
                  <a:extLst>
                    <a:ext uri="{9D8B030D-6E8A-4147-A177-3AD203B41FA5}">
                      <a16:colId xmlns:a16="http://schemas.microsoft.com/office/drawing/2014/main" val="4082106556"/>
                    </a:ext>
                  </a:extLst>
                </a:gridCol>
                <a:gridCol w="190524">
                  <a:extLst>
                    <a:ext uri="{9D8B030D-6E8A-4147-A177-3AD203B41FA5}">
                      <a16:colId xmlns:a16="http://schemas.microsoft.com/office/drawing/2014/main" val="2815734958"/>
                    </a:ext>
                  </a:extLst>
                </a:gridCol>
                <a:gridCol w="190524">
                  <a:extLst>
                    <a:ext uri="{9D8B030D-6E8A-4147-A177-3AD203B41FA5}">
                      <a16:colId xmlns:a16="http://schemas.microsoft.com/office/drawing/2014/main" val="3692177755"/>
                    </a:ext>
                  </a:extLst>
                </a:gridCol>
                <a:gridCol w="190524">
                  <a:extLst>
                    <a:ext uri="{9D8B030D-6E8A-4147-A177-3AD203B41FA5}">
                      <a16:colId xmlns:a16="http://schemas.microsoft.com/office/drawing/2014/main" val="555119522"/>
                    </a:ext>
                  </a:extLst>
                </a:gridCol>
                <a:gridCol w="190524">
                  <a:extLst>
                    <a:ext uri="{9D8B030D-6E8A-4147-A177-3AD203B41FA5}">
                      <a16:colId xmlns:a16="http://schemas.microsoft.com/office/drawing/2014/main" val="2596878929"/>
                    </a:ext>
                  </a:extLst>
                </a:gridCol>
                <a:gridCol w="190524">
                  <a:extLst>
                    <a:ext uri="{9D8B030D-6E8A-4147-A177-3AD203B41FA5}">
                      <a16:colId xmlns:a16="http://schemas.microsoft.com/office/drawing/2014/main" val="2053389889"/>
                    </a:ext>
                  </a:extLst>
                </a:gridCol>
                <a:gridCol w="190524">
                  <a:extLst>
                    <a:ext uri="{9D8B030D-6E8A-4147-A177-3AD203B41FA5}">
                      <a16:colId xmlns:a16="http://schemas.microsoft.com/office/drawing/2014/main" val="601862971"/>
                    </a:ext>
                  </a:extLst>
                </a:gridCol>
                <a:gridCol w="190524">
                  <a:extLst>
                    <a:ext uri="{9D8B030D-6E8A-4147-A177-3AD203B41FA5}">
                      <a16:colId xmlns:a16="http://schemas.microsoft.com/office/drawing/2014/main" val="3639223644"/>
                    </a:ext>
                  </a:extLst>
                </a:gridCol>
                <a:gridCol w="190524">
                  <a:extLst>
                    <a:ext uri="{9D8B030D-6E8A-4147-A177-3AD203B41FA5}">
                      <a16:colId xmlns:a16="http://schemas.microsoft.com/office/drawing/2014/main" val="516835327"/>
                    </a:ext>
                  </a:extLst>
                </a:gridCol>
                <a:gridCol w="190524">
                  <a:extLst>
                    <a:ext uri="{9D8B030D-6E8A-4147-A177-3AD203B41FA5}">
                      <a16:colId xmlns:a16="http://schemas.microsoft.com/office/drawing/2014/main" val="4152340574"/>
                    </a:ext>
                  </a:extLst>
                </a:gridCol>
                <a:gridCol w="190524">
                  <a:extLst>
                    <a:ext uri="{9D8B030D-6E8A-4147-A177-3AD203B41FA5}">
                      <a16:colId xmlns:a16="http://schemas.microsoft.com/office/drawing/2014/main" val="2189126545"/>
                    </a:ext>
                  </a:extLst>
                </a:gridCol>
                <a:gridCol w="190524">
                  <a:extLst>
                    <a:ext uri="{9D8B030D-6E8A-4147-A177-3AD203B41FA5}">
                      <a16:colId xmlns:a16="http://schemas.microsoft.com/office/drawing/2014/main" val="1568392522"/>
                    </a:ext>
                  </a:extLst>
                </a:gridCol>
                <a:gridCol w="190524">
                  <a:extLst>
                    <a:ext uri="{9D8B030D-6E8A-4147-A177-3AD203B41FA5}">
                      <a16:colId xmlns:a16="http://schemas.microsoft.com/office/drawing/2014/main" val="1160193806"/>
                    </a:ext>
                  </a:extLst>
                </a:gridCol>
                <a:gridCol w="190524">
                  <a:extLst>
                    <a:ext uri="{9D8B030D-6E8A-4147-A177-3AD203B41FA5}">
                      <a16:colId xmlns:a16="http://schemas.microsoft.com/office/drawing/2014/main" val="39683828"/>
                    </a:ext>
                  </a:extLst>
                </a:gridCol>
                <a:gridCol w="190524">
                  <a:extLst>
                    <a:ext uri="{9D8B030D-6E8A-4147-A177-3AD203B41FA5}">
                      <a16:colId xmlns:a16="http://schemas.microsoft.com/office/drawing/2014/main" val="2321937801"/>
                    </a:ext>
                  </a:extLst>
                </a:gridCol>
                <a:gridCol w="190524">
                  <a:extLst>
                    <a:ext uri="{9D8B030D-6E8A-4147-A177-3AD203B41FA5}">
                      <a16:colId xmlns:a16="http://schemas.microsoft.com/office/drawing/2014/main" val="1325846022"/>
                    </a:ext>
                  </a:extLst>
                </a:gridCol>
                <a:gridCol w="190524">
                  <a:extLst>
                    <a:ext uri="{9D8B030D-6E8A-4147-A177-3AD203B41FA5}">
                      <a16:colId xmlns:a16="http://schemas.microsoft.com/office/drawing/2014/main" val="1984424249"/>
                    </a:ext>
                  </a:extLst>
                </a:gridCol>
                <a:gridCol w="190524">
                  <a:extLst>
                    <a:ext uri="{9D8B030D-6E8A-4147-A177-3AD203B41FA5}">
                      <a16:colId xmlns:a16="http://schemas.microsoft.com/office/drawing/2014/main" val="4249712582"/>
                    </a:ext>
                  </a:extLst>
                </a:gridCol>
                <a:gridCol w="190524">
                  <a:extLst>
                    <a:ext uri="{9D8B030D-6E8A-4147-A177-3AD203B41FA5}">
                      <a16:colId xmlns:a16="http://schemas.microsoft.com/office/drawing/2014/main" val="2243331617"/>
                    </a:ext>
                  </a:extLst>
                </a:gridCol>
                <a:gridCol w="190524">
                  <a:extLst>
                    <a:ext uri="{9D8B030D-6E8A-4147-A177-3AD203B41FA5}">
                      <a16:colId xmlns:a16="http://schemas.microsoft.com/office/drawing/2014/main" val="1466875919"/>
                    </a:ext>
                  </a:extLst>
                </a:gridCol>
                <a:gridCol w="190524">
                  <a:extLst>
                    <a:ext uri="{9D8B030D-6E8A-4147-A177-3AD203B41FA5}">
                      <a16:colId xmlns:a16="http://schemas.microsoft.com/office/drawing/2014/main" val="323415417"/>
                    </a:ext>
                  </a:extLst>
                </a:gridCol>
                <a:gridCol w="190524">
                  <a:extLst>
                    <a:ext uri="{9D8B030D-6E8A-4147-A177-3AD203B41FA5}">
                      <a16:colId xmlns:a16="http://schemas.microsoft.com/office/drawing/2014/main" val="1743825536"/>
                    </a:ext>
                  </a:extLst>
                </a:gridCol>
                <a:gridCol w="190524">
                  <a:extLst>
                    <a:ext uri="{9D8B030D-6E8A-4147-A177-3AD203B41FA5}">
                      <a16:colId xmlns:a16="http://schemas.microsoft.com/office/drawing/2014/main" val="3096090634"/>
                    </a:ext>
                  </a:extLst>
                </a:gridCol>
                <a:gridCol w="190524">
                  <a:extLst>
                    <a:ext uri="{9D8B030D-6E8A-4147-A177-3AD203B41FA5}">
                      <a16:colId xmlns:a16="http://schemas.microsoft.com/office/drawing/2014/main" val="1306076314"/>
                    </a:ext>
                  </a:extLst>
                </a:gridCol>
                <a:gridCol w="190524">
                  <a:extLst>
                    <a:ext uri="{9D8B030D-6E8A-4147-A177-3AD203B41FA5}">
                      <a16:colId xmlns:a16="http://schemas.microsoft.com/office/drawing/2014/main" val="2276101481"/>
                    </a:ext>
                  </a:extLst>
                </a:gridCol>
                <a:gridCol w="190524">
                  <a:extLst>
                    <a:ext uri="{9D8B030D-6E8A-4147-A177-3AD203B41FA5}">
                      <a16:colId xmlns:a16="http://schemas.microsoft.com/office/drawing/2014/main" val="2727501686"/>
                    </a:ext>
                  </a:extLst>
                </a:gridCol>
                <a:gridCol w="190524">
                  <a:extLst>
                    <a:ext uri="{9D8B030D-6E8A-4147-A177-3AD203B41FA5}">
                      <a16:colId xmlns:a16="http://schemas.microsoft.com/office/drawing/2014/main" val="667552858"/>
                    </a:ext>
                  </a:extLst>
                </a:gridCol>
                <a:gridCol w="190524">
                  <a:extLst>
                    <a:ext uri="{9D8B030D-6E8A-4147-A177-3AD203B41FA5}">
                      <a16:colId xmlns:a16="http://schemas.microsoft.com/office/drawing/2014/main" val="792034753"/>
                    </a:ext>
                  </a:extLst>
                </a:gridCol>
                <a:gridCol w="190524">
                  <a:extLst>
                    <a:ext uri="{9D8B030D-6E8A-4147-A177-3AD203B41FA5}">
                      <a16:colId xmlns:a16="http://schemas.microsoft.com/office/drawing/2014/main" val="1970697541"/>
                    </a:ext>
                  </a:extLst>
                </a:gridCol>
                <a:gridCol w="190524">
                  <a:extLst>
                    <a:ext uri="{9D8B030D-6E8A-4147-A177-3AD203B41FA5}">
                      <a16:colId xmlns:a16="http://schemas.microsoft.com/office/drawing/2014/main" val="1807046763"/>
                    </a:ext>
                  </a:extLst>
                </a:gridCol>
                <a:gridCol w="190524">
                  <a:extLst>
                    <a:ext uri="{9D8B030D-6E8A-4147-A177-3AD203B41FA5}">
                      <a16:colId xmlns:a16="http://schemas.microsoft.com/office/drawing/2014/main" val="1390813162"/>
                    </a:ext>
                  </a:extLst>
                </a:gridCol>
                <a:gridCol w="190524">
                  <a:extLst>
                    <a:ext uri="{9D8B030D-6E8A-4147-A177-3AD203B41FA5}">
                      <a16:colId xmlns:a16="http://schemas.microsoft.com/office/drawing/2014/main" val="1588535401"/>
                    </a:ext>
                  </a:extLst>
                </a:gridCol>
                <a:gridCol w="190524">
                  <a:extLst>
                    <a:ext uri="{9D8B030D-6E8A-4147-A177-3AD203B41FA5}">
                      <a16:colId xmlns:a16="http://schemas.microsoft.com/office/drawing/2014/main" val="143348924"/>
                    </a:ext>
                  </a:extLst>
                </a:gridCol>
                <a:gridCol w="190524">
                  <a:extLst>
                    <a:ext uri="{9D8B030D-6E8A-4147-A177-3AD203B41FA5}">
                      <a16:colId xmlns:a16="http://schemas.microsoft.com/office/drawing/2014/main" val="1531432917"/>
                    </a:ext>
                  </a:extLst>
                </a:gridCol>
                <a:gridCol w="190524">
                  <a:extLst>
                    <a:ext uri="{9D8B030D-6E8A-4147-A177-3AD203B41FA5}">
                      <a16:colId xmlns:a16="http://schemas.microsoft.com/office/drawing/2014/main" val="2570763363"/>
                    </a:ext>
                  </a:extLst>
                </a:gridCol>
                <a:gridCol w="190524">
                  <a:extLst>
                    <a:ext uri="{9D8B030D-6E8A-4147-A177-3AD203B41FA5}">
                      <a16:colId xmlns:a16="http://schemas.microsoft.com/office/drawing/2014/main" val="471904621"/>
                    </a:ext>
                  </a:extLst>
                </a:gridCol>
              </a:tblGrid>
              <a:tr h="105870">
                <a:tc>
                  <a:txBody>
                    <a:bodyPr/>
                    <a:lstStyle/>
                    <a:p>
                      <a:pPr algn="l" fontAlgn="b"/>
                      <a:r>
                        <a:rPr lang="ru-RU" sz="900" u="none" strike="noStrike" dirty="0">
                          <a:effectLst/>
                          <a:latin typeface="Times New Roman" panose="02020603050405020304" pitchFamily="18" charset="0"/>
                          <a:cs typeface="Times New Roman" panose="02020603050405020304" pitchFamily="18" charset="0"/>
                        </a:rPr>
                        <a:t> </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b"/>
                </a:tc>
                <a:tc gridSpan="11">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BYTE0</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9">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BYTE1</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10">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BYTE2</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10">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BYTE3</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036514235"/>
                  </a:ext>
                </a:extLst>
              </a:tr>
              <a:tr h="105870">
                <a:tc>
                  <a:txBody>
                    <a:bodyPr/>
                    <a:lstStyle/>
                    <a:p>
                      <a:pPr algn="l" fontAlgn="b"/>
                      <a:r>
                        <a:rPr lang="en-US" sz="900" u="none" strike="noStrike" dirty="0">
                          <a:effectLst/>
                          <a:latin typeface="Times New Roman" panose="02020603050405020304" pitchFamily="18" charset="0"/>
                          <a:cs typeface="Times New Roman" panose="02020603050405020304" pitchFamily="18" charset="0"/>
                        </a:rPr>
                        <a:t>TYPE</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b">
                    <a:solidFill>
                      <a:srgbClr val="00B0F0"/>
                    </a:solidFill>
                  </a:tcP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39</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38</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37</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36</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35</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34</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33</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32</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31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30</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29</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27</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26</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25</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24</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22</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20</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19</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18</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17</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16</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14</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12</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10</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9</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8</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7</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6</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5</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4</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3</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2</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extLst>
                  <a:ext uri="{0D108BD9-81ED-4DB2-BD59-A6C34878D82A}">
                    <a16:rowId xmlns:a16="http://schemas.microsoft.com/office/drawing/2014/main" val="1180141581"/>
                  </a:ext>
                </a:extLst>
              </a:tr>
              <a:tr h="105870">
                <a:tc>
                  <a:txBody>
                    <a:bodyPr/>
                    <a:lstStyle/>
                    <a:p>
                      <a:pPr algn="l" fontAlgn="b"/>
                      <a:r>
                        <a:rPr lang="en-US" sz="900" u="none" strike="noStrike" dirty="0">
                          <a:effectLst/>
                          <a:latin typeface="Times New Roman" panose="02020603050405020304" pitchFamily="18" charset="0"/>
                          <a:cs typeface="Times New Roman" panose="02020603050405020304" pitchFamily="18" charset="0"/>
                        </a:rPr>
                        <a:t>SOS</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b">
                    <a:solidFill>
                      <a:srgbClr val="00B0F0"/>
                    </a:soli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extLst>
                  <a:ext uri="{0D108BD9-81ED-4DB2-BD59-A6C34878D82A}">
                    <a16:rowId xmlns:a16="http://schemas.microsoft.com/office/drawing/2014/main" val="2414494697"/>
                  </a:ext>
                </a:extLst>
              </a:tr>
              <a:tr h="105870">
                <a:tc>
                  <a:txBody>
                    <a:bodyPr/>
                    <a:lstStyle/>
                    <a:p>
                      <a:pPr algn="l" fontAlgn="b"/>
                      <a:r>
                        <a:rPr lang="en-US" sz="900" u="none" strike="noStrike" dirty="0">
                          <a:effectLst/>
                          <a:latin typeface="Times New Roman" panose="02020603050405020304" pitchFamily="18" charset="0"/>
                          <a:cs typeface="Times New Roman" panose="02020603050405020304" pitchFamily="18" charset="0"/>
                        </a:rPr>
                        <a:t>EOS</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b">
                    <a:solidFill>
                      <a:srgbClr val="00B0F0"/>
                    </a:solidFill>
                  </a:tcP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0</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a:effectLst/>
                          <a:latin typeface="Times New Roman" panose="02020603050405020304" pitchFamily="18" charset="0"/>
                          <a:cs typeface="Times New Roman" panose="02020603050405020304" pitchFamily="18" charset="0"/>
                        </a:rPr>
                        <a:t>1</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tc>
                  <a:txBody>
                    <a:bodyPr/>
                    <a:lstStyle/>
                    <a:p>
                      <a:pPr algn="ctr" fontAlgn="ctr"/>
                      <a:r>
                        <a:rPr lang="ru-RU" sz="900" u="none" strike="noStrike" dirty="0">
                          <a:effectLst/>
                          <a:latin typeface="Times New Roman" panose="02020603050405020304" pitchFamily="18" charset="0"/>
                          <a:cs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93" marR="5293" marT="5293" marB="0" anchor="ctr"/>
                </a:tc>
                <a:extLst>
                  <a:ext uri="{0D108BD9-81ED-4DB2-BD59-A6C34878D82A}">
                    <a16:rowId xmlns:a16="http://schemas.microsoft.com/office/drawing/2014/main" val="3494587300"/>
                  </a:ext>
                </a:extLst>
              </a:tr>
            </a:tbl>
          </a:graphicData>
        </a:graphic>
      </p:graphicFrame>
      <p:sp>
        <p:nvSpPr>
          <p:cNvPr id="9" name="TextBox 8"/>
          <p:cNvSpPr txBox="1"/>
          <p:nvPr/>
        </p:nvSpPr>
        <p:spPr>
          <a:xfrm>
            <a:off x="478971" y="2370814"/>
            <a:ext cx="3672408" cy="369332"/>
          </a:xfrm>
          <a:prstGeom prst="rect">
            <a:avLst/>
          </a:prstGeom>
          <a:noFill/>
        </p:spPr>
        <p:txBody>
          <a:bodyPr wrap="square" rtlCol="0">
            <a:spAutoFit/>
          </a:bodyPr>
          <a:lstStyle/>
          <a:p>
            <a:r>
              <a:rPr lang="en-US" dirty="0"/>
              <a:t>Not coded by the 8b10b coder</a:t>
            </a:r>
            <a:endParaRPr lang="ru-RU" dirty="0"/>
          </a:p>
        </p:txBody>
      </p:sp>
      <p:sp>
        <p:nvSpPr>
          <p:cNvPr id="11" name="TextBox 10"/>
          <p:cNvSpPr txBox="1"/>
          <p:nvPr/>
        </p:nvSpPr>
        <p:spPr>
          <a:xfrm>
            <a:off x="467544" y="4009507"/>
            <a:ext cx="3672408" cy="369332"/>
          </a:xfrm>
          <a:prstGeom prst="rect">
            <a:avLst/>
          </a:prstGeom>
          <a:noFill/>
        </p:spPr>
        <p:txBody>
          <a:bodyPr wrap="square" rtlCol="0">
            <a:spAutoFit/>
          </a:bodyPr>
          <a:lstStyle/>
          <a:p>
            <a:r>
              <a:rPr lang="en-US" dirty="0"/>
              <a:t>Coded by the 8b10b coder</a:t>
            </a:r>
            <a:endParaRPr lang="ru-RU" dirty="0"/>
          </a:p>
        </p:txBody>
      </p:sp>
      <p:graphicFrame>
        <p:nvGraphicFramePr>
          <p:cNvPr id="12" name="Таблица 11"/>
          <p:cNvGraphicFramePr>
            <a:graphicFrameLocks noGrp="1"/>
          </p:cNvGraphicFramePr>
          <p:nvPr>
            <p:extLst/>
          </p:nvPr>
        </p:nvGraphicFramePr>
        <p:xfrm>
          <a:off x="467544" y="4488104"/>
          <a:ext cx="5143500" cy="76200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4141439633"/>
                    </a:ext>
                  </a:extLst>
                </a:gridCol>
                <a:gridCol w="3771900">
                  <a:extLst>
                    <a:ext uri="{9D8B030D-6E8A-4147-A177-3AD203B41FA5}">
                      <a16:colId xmlns:a16="http://schemas.microsoft.com/office/drawing/2014/main" val="2337106335"/>
                    </a:ext>
                  </a:extLst>
                </a:gridCol>
              </a:tblGrid>
              <a:tr h="190500">
                <a:tc>
                  <a:txBody>
                    <a:bodyPr/>
                    <a:lstStyle/>
                    <a:p>
                      <a:pPr algn="ctr" fontAlgn="b"/>
                      <a:r>
                        <a:rPr lang="en-US" sz="1100" b="1" u="none" strike="noStrike">
                          <a:effectLst/>
                          <a:latin typeface="Times New Roman" panose="02020603050405020304" pitchFamily="18" charset="0"/>
                          <a:cs typeface="Times New Roman" panose="02020603050405020304" pitchFamily="18" charset="0"/>
                        </a:rPr>
                        <a:t>Name</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tc>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Comment</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extLst>
                  <a:ext uri="{0D108BD9-81ED-4DB2-BD59-A6C34878D82A}">
                    <a16:rowId xmlns:a16="http://schemas.microsoft.com/office/drawing/2014/main" val="4141333409"/>
                  </a:ext>
                </a:extLst>
              </a:tr>
              <a:tr h="190500">
                <a:tc>
                  <a:txBody>
                    <a:bodyPr/>
                    <a:lstStyle/>
                    <a:p>
                      <a:pPr algn="ctr" fontAlgn="b"/>
                      <a:r>
                        <a:rPr lang="en-US" sz="1100" u="none" strike="noStrike">
                          <a:effectLst/>
                          <a:latin typeface="Times New Roman" panose="02020603050405020304" pitchFamily="18" charset="0"/>
                          <a:cs typeface="Times New Roman" panose="02020603050405020304" pitchFamily="18" charset="0"/>
                        </a:rPr>
                        <a:t>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Overlay Pick Detector</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71957857"/>
                  </a:ext>
                </a:extLst>
              </a:tr>
              <a:tr h="190500">
                <a:tc>
                  <a:txBody>
                    <a:bodyPr/>
                    <a:lstStyle/>
                    <a:p>
                      <a:pPr algn="ctr" fontAlgn="b"/>
                      <a:r>
                        <a:rPr lang="en-US" sz="1100" u="none" strike="noStrike">
                          <a:effectLst/>
                          <a:latin typeface="Times New Roman" panose="02020603050405020304" pitchFamily="18" charset="0"/>
                          <a:cs typeface="Times New Roman" panose="02020603050405020304" pitchFamily="18" charset="0"/>
                        </a:rPr>
                        <a:t>CP</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err="1">
                          <a:effectLst/>
                          <a:latin typeface="Times New Roman" panose="02020603050405020304" pitchFamily="18" charset="0"/>
                          <a:cs typeface="Times New Roman" panose="02020603050405020304" pitchFamily="18" charset="0"/>
                        </a:rPr>
                        <a:t>Config</a:t>
                      </a:r>
                      <a:r>
                        <a:rPr lang="en-US" sz="1100" u="none" strike="noStrike" dirty="0">
                          <a:effectLst/>
                          <a:latin typeface="Times New Roman" panose="02020603050405020304" pitchFamily="18" charset="0"/>
                          <a:cs typeface="Times New Roman" panose="02020603050405020304" pitchFamily="18" charset="0"/>
                        </a:rPr>
                        <a:t> parity</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799240160"/>
                  </a:ext>
                </a:extLst>
              </a:tr>
              <a:tr h="190500">
                <a:tc>
                  <a:txBody>
                    <a:bodyPr/>
                    <a:lstStyle/>
                    <a:p>
                      <a:pPr algn="ctr" fontAlgn="b"/>
                      <a:r>
                        <a:rPr lang="en-US" sz="1100" u="none" strike="noStrike">
                          <a:effectLst/>
                          <a:latin typeface="Times New Roman" panose="02020603050405020304" pitchFamily="18" charset="0"/>
                          <a:cs typeface="Times New Roman" panose="02020603050405020304" pitchFamily="18" charset="0"/>
                        </a:rPr>
                        <a:t>Res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Reserve</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790140868"/>
                  </a:ext>
                </a:extLst>
              </a:tr>
            </a:tbl>
          </a:graphicData>
        </a:graphic>
      </p:graphicFrame>
      <p:graphicFrame>
        <p:nvGraphicFramePr>
          <p:cNvPr id="13" name="Таблица 12"/>
          <p:cNvGraphicFramePr>
            <a:graphicFrameLocks noGrp="1"/>
          </p:cNvGraphicFramePr>
          <p:nvPr>
            <p:extLst/>
          </p:nvPr>
        </p:nvGraphicFramePr>
        <p:xfrm>
          <a:off x="478971" y="5359369"/>
          <a:ext cx="2580861" cy="1277585"/>
        </p:xfrm>
        <a:graphic>
          <a:graphicData uri="http://schemas.openxmlformats.org/drawingml/2006/table">
            <a:tbl>
              <a:tblPr>
                <a:tableStyleId>{5C22544A-7EE6-4342-B048-85BDC9FD1C3A}</a:tableStyleId>
              </a:tblPr>
              <a:tblGrid>
                <a:gridCol w="688230">
                  <a:extLst>
                    <a:ext uri="{9D8B030D-6E8A-4147-A177-3AD203B41FA5}">
                      <a16:colId xmlns:a16="http://schemas.microsoft.com/office/drawing/2014/main" val="341389095"/>
                    </a:ext>
                  </a:extLst>
                </a:gridCol>
                <a:gridCol w="1892631">
                  <a:extLst>
                    <a:ext uri="{9D8B030D-6E8A-4147-A177-3AD203B41FA5}">
                      <a16:colId xmlns:a16="http://schemas.microsoft.com/office/drawing/2014/main" val="1218275562"/>
                    </a:ext>
                  </a:extLst>
                </a:gridCol>
              </a:tblGrid>
              <a:tr h="233195">
                <a:tc>
                  <a:txBody>
                    <a:bodyPr/>
                    <a:lstStyle/>
                    <a:p>
                      <a:pPr algn="ctr" fontAlgn="b"/>
                      <a:r>
                        <a:rPr lang="en-US" sz="1100" b="1" u="none" strike="noStrike" dirty="0" err="1">
                          <a:effectLst/>
                          <a:latin typeface="Times New Roman" panose="02020603050405020304" pitchFamily="18" charset="0"/>
                          <a:cs typeface="Times New Roman" panose="02020603050405020304" pitchFamily="18" charset="0"/>
                        </a:rPr>
                        <a:t>Ack</a:t>
                      </a:r>
                      <a:r>
                        <a:rPr lang="en-US" sz="1100" b="1" u="none" strike="noStrike" dirty="0">
                          <a:effectLst/>
                          <a:latin typeface="Times New Roman" panose="02020603050405020304" pitchFamily="18" charset="0"/>
                          <a:cs typeface="Times New Roman" panose="02020603050405020304" pitchFamily="18" charset="0"/>
                        </a:rPr>
                        <a:t>[1:0]</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tc>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Comment</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extLst>
                  <a:ext uri="{0D108BD9-81ED-4DB2-BD59-A6C34878D82A}">
                    <a16:rowId xmlns:a16="http://schemas.microsoft.com/office/drawing/2014/main" val="3548799120"/>
                  </a:ext>
                </a:extLst>
              </a:tr>
              <a:tr h="233195">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0x0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No operation</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954576133"/>
                  </a:ext>
                </a:extLst>
              </a:tr>
              <a:tr h="233195">
                <a:tc>
                  <a:txBody>
                    <a:bodyPr/>
                    <a:lstStyle/>
                    <a:p>
                      <a:pPr algn="ctr" fontAlgn="b"/>
                      <a:r>
                        <a:rPr lang="en-US" sz="1100" u="none" strike="noStrike">
                          <a:effectLst/>
                          <a:latin typeface="Times New Roman" panose="02020603050405020304" pitchFamily="18" charset="0"/>
                          <a:cs typeface="Times New Roman" panose="02020603050405020304" pitchFamily="18" charset="0"/>
                        </a:rPr>
                        <a:t>0x1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 </a:t>
                      </a:r>
                      <a:br>
                        <a:rPr lang="en-US" sz="1100" u="none" strike="noStrike" dirty="0">
                          <a:effectLst/>
                          <a:latin typeface="Times New Roman" panose="02020603050405020304" pitchFamily="18" charset="0"/>
                          <a:cs typeface="Times New Roman" panose="02020603050405020304" pitchFamily="18" charset="0"/>
                        </a:rPr>
                      </a:br>
                      <a:r>
                        <a:rPr lang="en-US" sz="1100" u="none" strike="noStrike" dirty="0">
                          <a:effectLst/>
                          <a:latin typeface="Times New Roman" panose="02020603050405020304" pitchFamily="18" charset="0"/>
                          <a:cs typeface="Times New Roman" panose="02020603050405020304" pitchFamily="18" charset="0"/>
                        </a:rPr>
                        <a:t>Acknowledgment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43864"/>
                  </a:ext>
                </a:extLst>
              </a:tr>
              <a:tr h="233195">
                <a:tc>
                  <a:txBody>
                    <a:bodyPr/>
                    <a:lstStyle/>
                    <a:p>
                      <a:pPr algn="ctr" fontAlgn="b"/>
                      <a:r>
                        <a:rPr lang="en-US" sz="1100" u="none" strike="noStrike">
                          <a:effectLst/>
                          <a:latin typeface="Times New Roman" panose="02020603050405020304" pitchFamily="18" charset="0"/>
                          <a:cs typeface="Times New Roman" panose="02020603050405020304" pitchFamily="18" charset="0"/>
                        </a:rPr>
                        <a:t>0x2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Error</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629689738"/>
                  </a:ext>
                </a:extLst>
              </a:tr>
              <a:tr h="233195">
                <a:tc>
                  <a:txBody>
                    <a:bodyPr/>
                    <a:lstStyle/>
                    <a:p>
                      <a:pPr algn="ctr" fontAlgn="b"/>
                      <a:r>
                        <a:rPr lang="en-US" sz="1100" u="none" strike="noStrike">
                          <a:effectLst/>
                          <a:latin typeface="Times New Roman" panose="02020603050405020304" pitchFamily="18" charset="0"/>
                          <a:cs typeface="Times New Roman" panose="02020603050405020304" pitchFamily="18" charset="0"/>
                        </a:rPr>
                        <a:t>0x3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Warning(See STATUS[3:0])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243743671"/>
                  </a:ext>
                </a:extLst>
              </a:tr>
            </a:tbl>
          </a:graphicData>
        </a:graphic>
      </p:graphicFrame>
      <p:graphicFrame>
        <p:nvGraphicFramePr>
          <p:cNvPr id="7" name="Таблица 6"/>
          <p:cNvGraphicFramePr>
            <a:graphicFrameLocks noGrp="1"/>
          </p:cNvGraphicFramePr>
          <p:nvPr>
            <p:extLst/>
          </p:nvPr>
        </p:nvGraphicFramePr>
        <p:xfrm>
          <a:off x="3224386" y="5359366"/>
          <a:ext cx="2386658" cy="1277587"/>
        </p:xfrm>
        <a:graphic>
          <a:graphicData uri="http://schemas.openxmlformats.org/drawingml/2006/table">
            <a:tbl>
              <a:tblPr>
                <a:tableStyleId>{5C22544A-7EE6-4342-B048-85BDC9FD1C3A}</a:tableStyleId>
              </a:tblPr>
              <a:tblGrid>
                <a:gridCol w="843558">
                  <a:extLst>
                    <a:ext uri="{9D8B030D-6E8A-4147-A177-3AD203B41FA5}">
                      <a16:colId xmlns:a16="http://schemas.microsoft.com/office/drawing/2014/main" val="2365927492"/>
                    </a:ext>
                  </a:extLst>
                </a:gridCol>
                <a:gridCol w="1543100">
                  <a:extLst>
                    <a:ext uri="{9D8B030D-6E8A-4147-A177-3AD203B41FA5}">
                      <a16:colId xmlns:a16="http://schemas.microsoft.com/office/drawing/2014/main" val="3488878850"/>
                    </a:ext>
                  </a:extLst>
                </a:gridCol>
              </a:tblGrid>
              <a:tr h="233822">
                <a:tc>
                  <a:txBody>
                    <a:bodyPr/>
                    <a:lstStyle/>
                    <a:p>
                      <a:pPr algn="ctr" fontAlgn="b"/>
                      <a:r>
                        <a:rPr lang="en-US" sz="1100" b="1" u="none" strike="noStrike">
                          <a:effectLst/>
                          <a:latin typeface="Times New Roman" panose="02020603050405020304" pitchFamily="18" charset="0"/>
                          <a:cs typeface="Times New Roman" panose="02020603050405020304" pitchFamily="18" charset="0"/>
                        </a:rPr>
                        <a:t>STATUS[3:0]</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tc>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Comment</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extLst>
                  <a:ext uri="{0D108BD9-81ED-4DB2-BD59-A6C34878D82A}">
                    <a16:rowId xmlns:a16="http://schemas.microsoft.com/office/drawing/2014/main" val="586772037"/>
                  </a:ext>
                </a:extLst>
              </a:tr>
              <a:tr h="208753">
                <a:tc>
                  <a:txBody>
                    <a:bodyPr/>
                    <a:lstStyle/>
                    <a:p>
                      <a:pPr algn="ctr" fontAlgn="b"/>
                      <a:r>
                        <a:rPr lang="en-US" sz="1100" u="none" strike="noStrike">
                          <a:effectLst/>
                          <a:latin typeface="Times New Roman" panose="02020603050405020304" pitchFamily="18" charset="0"/>
                          <a:cs typeface="Times New Roman" panose="02020603050405020304" pitchFamily="18" charset="0"/>
                        </a:rPr>
                        <a:t>0x0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No warning</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278438805"/>
                  </a:ext>
                </a:extLst>
              </a:tr>
              <a:tr h="208753">
                <a:tc>
                  <a:txBody>
                    <a:bodyPr/>
                    <a:lstStyle/>
                    <a:p>
                      <a:pPr algn="ctr" fontAlgn="b"/>
                      <a:r>
                        <a:rPr lang="en-US" sz="1100" u="none" strike="noStrike">
                          <a:effectLst/>
                          <a:latin typeface="Times New Roman" panose="02020603050405020304" pitchFamily="18" charset="0"/>
                          <a:cs typeface="Times New Roman" panose="02020603050405020304" pitchFamily="18" charset="0"/>
                        </a:rPr>
                        <a:t>0x1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FIFO full</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711534883"/>
                  </a:ext>
                </a:extLst>
              </a:tr>
              <a:tr h="208753">
                <a:tc>
                  <a:txBody>
                    <a:bodyPr/>
                    <a:lstStyle/>
                    <a:p>
                      <a:pPr algn="ctr" fontAlgn="b"/>
                      <a:r>
                        <a:rPr lang="en-US" sz="1100" u="none" strike="noStrike">
                          <a:effectLst/>
                          <a:latin typeface="Times New Roman" panose="02020603050405020304" pitchFamily="18" charset="0"/>
                          <a:cs typeface="Times New Roman" panose="02020603050405020304" pitchFamily="18" charset="0"/>
                        </a:rPr>
                        <a:t>0x2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Sync alert</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486245887"/>
                  </a:ext>
                </a:extLst>
              </a:tr>
              <a:tr h="208753">
                <a:tc>
                  <a:txBody>
                    <a:bodyPr/>
                    <a:lstStyle/>
                    <a:p>
                      <a:pPr algn="ctr" fontAlgn="b"/>
                      <a:r>
                        <a:rPr lang="en-US" sz="1100" u="none" strike="noStrike">
                          <a:effectLst/>
                          <a:latin typeface="Times New Roman" panose="02020603050405020304" pitchFamily="18" charset="0"/>
                          <a:cs typeface="Times New Roman" panose="02020603050405020304" pitchFamily="18" charset="0"/>
                        </a:rPr>
                        <a:t>0x3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Sequence error</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195164655"/>
                  </a:ext>
                </a:extLst>
              </a:tr>
              <a:tr h="208753">
                <a:tc>
                  <a:txBody>
                    <a:bodyPr/>
                    <a:lstStyle/>
                    <a:p>
                      <a:pPr algn="ctr" fontAlgn="b"/>
                      <a:r>
                        <a:rPr lang="en-US" sz="1100" u="none" strike="noStrike">
                          <a:effectLst/>
                          <a:latin typeface="Times New Roman" panose="02020603050405020304" pitchFamily="18" charset="0"/>
                          <a:cs typeface="Times New Roman" panose="02020603050405020304" pitchFamily="18" charset="0"/>
                        </a:rPr>
                        <a:t>0x4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Check register error</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64735625"/>
                  </a:ext>
                </a:extLst>
              </a:tr>
            </a:tbl>
          </a:graphicData>
        </a:graphic>
      </p:graphicFrame>
    </p:spTree>
    <p:extLst>
      <p:ext uri="{BB962C8B-B14F-4D97-AF65-F5344CB8AC3E}">
        <p14:creationId xmlns:p14="http://schemas.microsoft.com/office/powerpoint/2010/main" val="1164782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107863"/>
            <a:ext cx="9036496" cy="1143000"/>
          </a:xfrm>
        </p:spPr>
        <p:txBody>
          <a:bodyPr>
            <a:normAutofit/>
          </a:bodyPr>
          <a:lstStyle/>
          <a:p>
            <a:pPr algn="ctr"/>
            <a:r>
              <a:rPr lang="en-US" sz="4400" dirty="0"/>
              <a:t>GBT incoming frames</a:t>
            </a:r>
            <a:endParaRPr lang="ru-RU" sz="4400" dirty="0"/>
          </a:p>
        </p:txBody>
      </p:sp>
      <p:sp>
        <p:nvSpPr>
          <p:cNvPr id="4" name="Номер слайда 3"/>
          <p:cNvSpPr>
            <a:spLocks noGrp="1"/>
          </p:cNvSpPr>
          <p:nvPr>
            <p:ph type="sldNum" sz="quarter" idx="11"/>
          </p:nvPr>
        </p:nvSpPr>
        <p:spPr>
          <a:xfrm>
            <a:off x="8604448" y="6381750"/>
            <a:ext cx="539552" cy="476250"/>
          </a:xfrm>
        </p:spPr>
        <p:txBody>
          <a:bodyPr/>
          <a:lstStyle/>
          <a:p>
            <a:fld id="{F87E4FA9-8002-4F92-A4B5-7AC80F760C21}" type="slidenum">
              <a:rPr lang="en-US" sz="2400" smtClean="0"/>
              <a:pPr/>
              <a:t>13</a:t>
            </a:fld>
            <a:endParaRPr lang="en-US" sz="2400" dirty="0"/>
          </a:p>
        </p:txBody>
      </p:sp>
      <p:graphicFrame>
        <p:nvGraphicFramePr>
          <p:cNvPr id="2" name="Таблица 1"/>
          <p:cNvGraphicFramePr>
            <a:graphicFrameLocks noGrp="1"/>
          </p:cNvGraphicFramePr>
          <p:nvPr>
            <p:extLst>
              <p:ext uri="{D42A27DB-BD31-4B8C-83A1-F6EECF244321}">
                <p14:modId xmlns:p14="http://schemas.microsoft.com/office/powerpoint/2010/main" val="994706693"/>
              </p:ext>
            </p:extLst>
          </p:nvPr>
        </p:nvGraphicFramePr>
        <p:xfrm>
          <a:off x="107503" y="1599837"/>
          <a:ext cx="8640960" cy="1613138"/>
        </p:xfrm>
        <a:graphic>
          <a:graphicData uri="http://schemas.openxmlformats.org/drawingml/2006/table">
            <a:tbl>
              <a:tblPr>
                <a:tableStyleId>{7DF18680-E054-41AD-8BC1-D1AEF772440D}</a:tableStyleId>
              </a:tblPr>
              <a:tblGrid>
                <a:gridCol w="180020">
                  <a:extLst>
                    <a:ext uri="{9D8B030D-6E8A-4147-A177-3AD203B41FA5}">
                      <a16:colId xmlns:a16="http://schemas.microsoft.com/office/drawing/2014/main" val="2346354260"/>
                    </a:ext>
                  </a:extLst>
                </a:gridCol>
                <a:gridCol w="180020">
                  <a:extLst>
                    <a:ext uri="{9D8B030D-6E8A-4147-A177-3AD203B41FA5}">
                      <a16:colId xmlns:a16="http://schemas.microsoft.com/office/drawing/2014/main" val="641119517"/>
                    </a:ext>
                  </a:extLst>
                </a:gridCol>
                <a:gridCol w="180020">
                  <a:extLst>
                    <a:ext uri="{9D8B030D-6E8A-4147-A177-3AD203B41FA5}">
                      <a16:colId xmlns:a16="http://schemas.microsoft.com/office/drawing/2014/main" val="1923329475"/>
                    </a:ext>
                  </a:extLst>
                </a:gridCol>
                <a:gridCol w="180020">
                  <a:extLst>
                    <a:ext uri="{9D8B030D-6E8A-4147-A177-3AD203B41FA5}">
                      <a16:colId xmlns:a16="http://schemas.microsoft.com/office/drawing/2014/main" val="3785931762"/>
                    </a:ext>
                  </a:extLst>
                </a:gridCol>
                <a:gridCol w="180020">
                  <a:extLst>
                    <a:ext uri="{9D8B030D-6E8A-4147-A177-3AD203B41FA5}">
                      <a16:colId xmlns:a16="http://schemas.microsoft.com/office/drawing/2014/main" val="2387715043"/>
                    </a:ext>
                  </a:extLst>
                </a:gridCol>
                <a:gridCol w="180020">
                  <a:extLst>
                    <a:ext uri="{9D8B030D-6E8A-4147-A177-3AD203B41FA5}">
                      <a16:colId xmlns:a16="http://schemas.microsoft.com/office/drawing/2014/main" val="2199469762"/>
                    </a:ext>
                  </a:extLst>
                </a:gridCol>
                <a:gridCol w="180020">
                  <a:extLst>
                    <a:ext uri="{9D8B030D-6E8A-4147-A177-3AD203B41FA5}">
                      <a16:colId xmlns:a16="http://schemas.microsoft.com/office/drawing/2014/main" val="1141383103"/>
                    </a:ext>
                  </a:extLst>
                </a:gridCol>
                <a:gridCol w="180020">
                  <a:extLst>
                    <a:ext uri="{9D8B030D-6E8A-4147-A177-3AD203B41FA5}">
                      <a16:colId xmlns:a16="http://schemas.microsoft.com/office/drawing/2014/main" val="4191452027"/>
                    </a:ext>
                  </a:extLst>
                </a:gridCol>
                <a:gridCol w="180020">
                  <a:extLst>
                    <a:ext uri="{9D8B030D-6E8A-4147-A177-3AD203B41FA5}">
                      <a16:colId xmlns:a16="http://schemas.microsoft.com/office/drawing/2014/main" val="3620284124"/>
                    </a:ext>
                  </a:extLst>
                </a:gridCol>
                <a:gridCol w="180020">
                  <a:extLst>
                    <a:ext uri="{9D8B030D-6E8A-4147-A177-3AD203B41FA5}">
                      <a16:colId xmlns:a16="http://schemas.microsoft.com/office/drawing/2014/main" val="672638364"/>
                    </a:ext>
                  </a:extLst>
                </a:gridCol>
                <a:gridCol w="180020">
                  <a:extLst>
                    <a:ext uri="{9D8B030D-6E8A-4147-A177-3AD203B41FA5}">
                      <a16:colId xmlns:a16="http://schemas.microsoft.com/office/drawing/2014/main" val="1663684036"/>
                    </a:ext>
                  </a:extLst>
                </a:gridCol>
                <a:gridCol w="180020">
                  <a:extLst>
                    <a:ext uri="{9D8B030D-6E8A-4147-A177-3AD203B41FA5}">
                      <a16:colId xmlns:a16="http://schemas.microsoft.com/office/drawing/2014/main" val="818611387"/>
                    </a:ext>
                  </a:extLst>
                </a:gridCol>
                <a:gridCol w="180020">
                  <a:extLst>
                    <a:ext uri="{9D8B030D-6E8A-4147-A177-3AD203B41FA5}">
                      <a16:colId xmlns:a16="http://schemas.microsoft.com/office/drawing/2014/main" val="1993414833"/>
                    </a:ext>
                  </a:extLst>
                </a:gridCol>
                <a:gridCol w="180020">
                  <a:extLst>
                    <a:ext uri="{9D8B030D-6E8A-4147-A177-3AD203B41FA5}">
                      <a16:colId xmlns:a16="http://schemas.microsoft.com/office/drawing/2014/main" val="485370002"/>
                    </a:ext>
                  </a:extLst>
                </a:gridCol>
                <a:gridCol w="180020">
                  <a:extLst>
                    <a:ext uri="{9D8B030D-6E8A-4147-A177-3AD203B41FA5}">
                      <a16:colId xmlns:a16="http://schemas.microsoft.com/office/drawing/2014/main" val="3795580112"/>
                    </a:ext>
                  </a:extLst>
                </a:gridCol>
                <a:gridCol w="180020">
                  <a:extLst>
                    <a:ext uri="{9D8B030D-6E8A-4147-A177-3AD203B41FA5}">
                      <a16:colId xmlns:a16="http://schemas.microsoft.com/office/drawing/2014/main" val="1190501694"/>
                    </a:ext>
                  </a:extLst>
                </a:gridCol>
                <a:gridCol w="180020">
                  <a:extLst>
                    <a:ext uri="{9D8B030D-6E8A-4147-A177-3AD203B41FA5}">
                      <a16:colId xmlns:a16="http://schemas.microsoft.com/office/drawing/2014/main" val="781212981"/>
                    </a:ext>
                  </a:extLst>
                </a:gridCol>
                <a:gridCol w="180020">
                  <a:extLst>
                    <a:ext uri="{9D8B030D-6E8A-4147-A177-3AD203B41FA5}">
                      <a16:colId xmlns:a16="http://schemas.microsoft.com/office/drawing/2014/main" val="4225183028"/>
                    </a:ext>
                  </a:extLst>
                </a:gridCol>
                <a:gridCol w="180020">
                  <a:extLst>
                    <a:ext uri="{9D8B030D-6E8A-4147-A177-3AD203B41FA5}">
                      <a16:colId xmlns:a16="http://schemas.microsoft.com/office/drawing/2014/main" val="3192003374"/>
                    </a:ext>
                  </a:extLst>
                </a:gridCol>
                <a:gridCol w="180020">
                  <a:extLst>
                    <a:ext uri="{9D8B030D-6E8A-4147-A177-3AD203B41FA5}">
                      <a16:colId xmlns:a16="http://schemas.microsoft.com/office/drawing/2014/main" val="3468396832"/>
                    </a:ext>
                  </a:extLst>
                </a:gridCol>
                <a:gridCol w="180020">
                  <a:extLst>
                    <a:ext uri="{9D8B030D-6E8A-4147-A177-3AD203B41FA5}">
                      <a16:colId xmlns:a16="http://schemas.microsoft.com/office/drawing/2014/main" val="1018953594"/>
                    </a:ext>
                  </a:extLst>
                </a:gridCol>
                <a:gridCol w="180020">
                  <a:extLst>
                    <a:ext uri="{9D8B030D-6E8A-4147-A177-3AD203B41FA5}">
                      <a16:colId xmlns:a16="http://schemas.microsoft.com/office/drawing/2014/main" val="1274719757"/>
                    </a:ext>
                  </a:extLst>
                </a:gridCol>
                <a:gridCol w="180020">
                  <a:extLst>
                    <a:ext uri="{9D8B030D-6E8A-4147-A177-3AD203B41FA5}">
                      <a16:colId xmlns:a16="http://schemas.microsoft.com/office/drawing/2014/main" val="3185282571"/>
                    </a:ext>
                  </a:extLst>
                </a:gridCol>
                <a:gridCol w="180020">
                  <a:extLst>
                    <a:ext uri="{9D8B030D-6E8A-4147-A177-3AD203B41FA5}">
                      <a16:colId xmlns:a16="http://schemas.microsoft.com/office/drawing/2014/main" val="2547597366"/>
                    </a:ext>
                  </a:extLst>
                </a:gridCol>
                <a:gridCol w="180020">
                  <a:extLst>
                    <a:ext uri="{9D8B030D-6E8A-4147-A177-3AD203B41FA5}">
                      <a16:colId xmlns:a16="http://schemas.microsoft.com/office/drawing/2014/main" val="2024367765"/>
                    </a:ext>
                  </a:extLst>
                </a:gridCol>
                <a:gridCol w="180020">
                  <a:extLst>
                    <a:ext uri="{9D8B030D-6E8A-4147-A177-3AD203B41FA5}">
                      <a16:colId xmlns:a16="http://schemas.microsoft.com/office/drawing/2014/main" val="905095341"/>
                    </a:ext>
                  </a:extLst>
                </a:gridCol>
                <a:gridCol w="180020">
                  <a:extLst>
                    <a:ext uri="{9D8B030D-6E8A-4147-A177-3AD203B41FA5}">
                      <a16:colId xmlns:a16="http://schemas.microsoft.com/office/drawing/2014/main" val="2391656881"/>
                    </a:ext>
                  </a:extLst>
                </a:gridCol>
                <a:gridCol w="180020">
                  <a:extLst>
                    <a:ext uri="{9D8B030D-6E8A-4147-A177-3AD203B41FA5}">
                      <a16:colId xmlns:a16="http://schemas.microsoft.com/office/drawing/2014/main" val="1212348062"/>
                    </a:ext>
                  </a:extLst>
                </a:gridCol>
                <a:gridCol w="180020">
                  <a:extLst>
                    <a:ext uri="{9D8B030D-6E8A-4147-A177-3AD203B41FA5}">
                      <a16:colId xmlns:a16="http://schemas.microsoft.com/office/drawing/2014/main" val="2952154677"/>
                    </a:ext>
                  </a:extLst>
                </a:gridCol>
                <a:gridCol w="180020">
                  <a:extLst>
                    <a:ext uri="{9D8B030D-6E8A-4147-A177-3AD203B41FA5}">
                      <a16:colId xmlns:a16="http://schemas.microsoft.com/office/drawing/2014/main" val="349247032"/>
                    </a:ext>
                  </a:extLst>
                </a:gridCol>
                <a:gridCol w="180020">
                  <a:extLst>
                    <a:ext uri="{9D8B030D-6E8A-4147-A177-3AD203B41FA5}">
                      <a16:colId xmlns:a16="http://schemas.microsoft.com/office/drawing/2014/main" val="1419150888"/>
                    </a:ext>
                  </a:extLst>
                </a:gridCol>
                <a:gridCol w="180020">
                  <a:extLst>
                    <a:ext uri="{9D8B030D-6E8A-4147-A177-3AD203B41FA5}">
                      <a16:colId xmlns:a16="http://schemas.microsoft.com/office/drawing/2014/main" val="2251673031"/>
                    </a:ext>
                  </a:extLst>
                </a:gridCol>
                <a:gridCol w="180020">
                  <a:extLst>
                    <a:ext uri="{9D8B030D-6E8A-4147-A177-3AD203B41FA5}">
                      <a16:colId xmlns:a16="http://schemas.microsoft.com/office/drawing/2014/main" val="688824776"/>
                    </a:ext>
                  </a:extLst>
                </a:gridCol>
                <a:gridCol w="180020">
                  <a:extLst>
                    <a:ext uri="{9D8B030D-6E8A-4147-A177-3AD203B41FA5}">
                      <a16:colId xmlns:a16="http://schemas.microsoft.com/office/drawing/2014/main" val="1344154773"/>
                    </a:ext>
                  </a:extLst>
                </a:gridCol>
                <a:gridCol w="180020">
                  <a:extLst>
                    <a:ext uri="{9D8B030D-6E8A-4147-A177-3AD203B41FA5}">
                      <a16:colId xmlns:a16="http://schemas.microsoft.com/office/drawing/2014/main" val="1950694539"/>
                    </a:ext>
                  </a:extLst>
                </a:gridCol>
                <a:gridCol w="180020">
                  <a:extLst>
                    <a:ext uri="{9D8B030D-6E8A-4147-A177-3AD203B41FA5}">
                      <a16:colId xmlns:a16="http://schemas.microsoft.com/office/drawing/2014/main" val="1348506583"/>
                    </a:ext>
                  </a:extLst>
                </a:gridCol>
                <a:gridCol w="180020">
                  <a:extLst>
                    <a:ext uri="{9D8B030D-6E8A-4147-A177-3AD203B41FA5}">
                      <a16:colId xmlns:a16="http://schemas.microsoft.com/office/drawing/2014/main" val="3460151112"/>
                    </a:ext>
                  </a:extLst>
                </a:gridCol>
                <a:gridCol w="180020">
                  <a:extLst>
                    <a:ext uri="{9D8B030D-6E8A-4147-A177-3AD203B41FA5}">
                      <a16:colId xmlns:a16="http://schemas.microsoft.com/office/drawing/2014/main" val="3002721829"/>
                    </a:ext>
                  </a:extLst>
                </a:gridCol>
                <a:gridCol w="180020">
                  <a:extLst>
                    <a:ext uri="{9D8B030D-6E8A-4147-A177-3AD203B41FA5}">
                      <a16:colId xmlns:a16="http://schemas.microsoft.com/office/drawing/2014/main" val="3626274218"/>
                    </a:ext>
                  </a:extLst>
                </a:gridCol>
                <a:gridCol w="180020">
                  <a:extLst>
                    <a:ext uri="{9D8B030D-6E8A-4147-A177-3AD203B41FA5}">
                      <a16:colId xmlns:a16="http://schemas.microsoft.com/office/drawing/2014/main" val="3246130178"/>
                    </a:ext>
                  </a:extLst>
                </a:gridCol>
                <a:gridCol w="180020">
                  <a:extLst>
                    <a:ext uri="{9D8B030D-6E8A-4147-A177-3AD203B41FA5}">
                      <a16:colId xmlns:a16="http://schemas.microsoft.com/office/drawing/2014/main" val="3040454314"/>
                    </a:ext>
                  </a:extLst>
                </a:gridCol>
                <a:gridCol w="180020">
                  <a:extLst>
                    <a:ext uri="{9D8B030D-6E8A-4147-A177-3AD203B41FA5}">
                      <a16:colId xmlns:a16="http://schemas.microsoft.com/office/drawing/2014/main" val="62693529"/>
                    </a:ext>
                  </a:extLst>
                </a:gridCol>
                <a:gridCol w="180020">
                  <a:extLst>
                    <a:ext uri="{9D8B030D-6E8A-4147-A177-3AD203B41FA5}">
                      <a16:colId xmlns:a16="http://schemas.microsoft.com/office/drawing/2014/main" val="276208480"/>
                    </a:ext>
                  </a:extLst>
                </a:gridCol>
                <a:gridCol w="180020">
                  <a:extLst>
                    <a:ext uri="{9D8B030D-6E8A-4147-A177-3AD203B41FA5}">
                      <a16:colId xmlns:a16="http://schemas.microsoft.com/office/drawing/2014/main" val="2263368242"/>
                    </a:ext>
                  </a:extLst>
                </a:gridCol>
                <a:gridCol w="180020">
                  <a:extLst>
                    <a:ext uri="{9D8B030D-6E8A-4147-A177-3AD203B41FA5}">
                      <a16:colId xmlns:a16="http://schemas.microsoft.com/office/drawing/2014/main" val="2929598405"/>
                    </a:ext>
                  </a:extLst>
                </a:gridCol>
                <a:gridCol w="180020">
                  <a:extLst>
                    <a:ext uri="{9D8B030D-6E8A-4147-A177-3AD203B41FA5}">
                      <a16:colId xmlns:a16="http://schemas.microsoft.com/office/drawing/2014/main" val="3513260175"/>
                    </a:ext>
                  </a:extLst>
                </a:gridCol>
                <a:gridCol w="180020">
                  <a:extLst>
                    <a:ext uri="{9D8B030D-6E8A-4147-A177-3AD203B41FA5}">
                      <a16:colId xmlns:a16="http://schemas.microsoft.com/office/drawing/2014/main" val="3331178993"/>
                    </a:ext>
                  </a:extLst>
                </a:gridCol>
                <a:gridCol w="180020">
                  <a:extLst>
                    <a:ext uri="{9D8B030D-6E8A-4147-A177-3AD203B41FA5}">
                      <a16:colId xmlns:a16="http://schemas.microsoft.com/office/drawing/2014/main" val="1248997573"/>
                    </a:ext>
                  </a:extLst>
                </a:gridCol>
              </a:tblGrid>
              <a:tr h="258102">
                <a:tc gridSpan="8">
                  <a:txBody>
                    <a:bodyPr/>
                    <a:lstStyle/>
                    <a:p>
                      <a:pPr algn="ctr" fontAlgn="b"/>
                      <a:r>
                        <a:rPr lang="en-US" sz="1050" u="none" strike="noStrike" dirty="0">
                          <a:effectLst/>
                          <a:latin typeface="Times New Roman" panose="02020603050405020304" pitchFamily="18" charset="0"/>
                          <a:cs typeface="Times New Roman" panose="02020603050405020304" pitchFamily="18" charset="0"/>
                        </a:rPr>
                        <a:t>BYTE0</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b"/>
                      <a:r>
                        <a:rPr lang="en-US" sz="1050" u="none" strike="noStrike" dirty="0">
                          <a:effectLst/>
                          <a:latin typeface="Times New Roman" panose="02020603050405020304" pitchFamily="18" charset="0"/>
                          <a:cs typeface="Times New Roman" panose="02020603050405020304" pitchFamily="18" charset="0"/>
                        </a:rPr>
                        <a:t>BYTE1</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solidFill>
                      <a:srgbClr val="92D050"/>
                    </a:solidFill>
                  </a:tcPr>
                </a:tc>
                <a:tc hMerge="1">
                  <a:txBody>
                    <a:bodyPr/>
                    <a:lstStyle/>
                    <a:p>
                      <a:pPr algn="ctr" fontAlgn="b"/>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b"/>
                      <a:r>
                        <a:rPr lang="en-US" sz="1050" u="none" strike="noStrike">
                          <a:effectLst/>
                          <a:latin typeface="Times New Roman" panose="02020603050405020304" pitchFamily="18" charset="0"/>
                          <a:cs typeface="Times New Roman" panose="02020603050405020304" pitchFamily="18" charset="0"/>
                        </a:rPr>
                        <a:t>BYTE2</a:t>
                      </a:r>
                      <a:endParaRPr lang="en-U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b"/>
                      <a:r>
                        <a:rPr lang="en-US" sz="1050" u="none" strike="noStrike">
                          <a:effectLst/>
                          <a:latin typeface="Times New Roman" panose="02020603050405020304" pitchFamily="18" charset="0"/>
                          <a:cs typeface="Times New Roman" panose="02020603050405020304" pitchFamily="18" charset="0"/>
                        </a:rPr>
                        <a:t>BYTE3</a:t>
                      </a:r>
                      <a:endParaRPr lang="en-U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b"/>
                      <a:r>
                        <a:rPr lang="en-US" sz="1050" u="none" strike="noStrike" dirty="0">
                          <a:effectLst/>
                          <a:latin typeface="Times New Roman" panose="02020603050405020304" pitchFamily="18" charset="0"/>
                          <a:cs typeface="Times New Roman" panose="02020603050405020304" pitchFamily="18" charset="0"/>
                        </a:rPr>
                        <a:t>BYTE4</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b"/>
                      <a:r>
                        <a:rPr lang="en-US" sz="1050" u="none" strike="noStrike" dirty="0">
                          <a:effectLst/>
                          <a:latin typeface="Times New Roman" panose="02020603050405020304" pitchFamily="18" charset="0"/>
                          <a:cs typeface="Times New Roman" panose="02020603050405020304" pitchFamily="18" charset="0"/>
                        </a:rPr>
                        <a:t>BYTE5</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4590551"/>
                  </a:ext>
                </a:extLst>
              </a:tr>
              <a:tr h="271006">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47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46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45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44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43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42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41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40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39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38</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37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36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35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34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33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32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31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30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29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28</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27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26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25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24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23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22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21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20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19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18</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17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16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15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14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13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12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11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10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8</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tc>
                  <a:txBody>
                    <a:bodyPr/>
                    <a:lstStyle/>
                    <a:p>
                      <a:pPr algn="r" fontAlgn="b"/>
                      <a:r>
                        <a:rPr lang="en-US" sz="1050" b="0" i="0" u="none" strike="noStrike" dirty="0">
                          <a:solidFill>
                            <a:srgbClr val="000000"/>
                          </a:solidFill>
                          <a:effectLst/>
                          <a:latin typeface="Times New Roman" panose="02020603050405020304" pitchFamily="18" charset="0"/>
                          <a:cs typeface="Times New Roman" panose="02020603050405020304" pitchFamily="18" charset="0"/>
                        </a:rPr>
                        <a:t>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b"/>
                </a:tc>
                <a:extLst>
                  <a:ext uri="{0D108BD9-81ED-4DB2-BD59-A6C34878D82A}">
                    <a16:rowId xmlns:a16="http://schemas.microsoft.com/office/drawing/2014/main" val="1985221649"/>
                  </a:ext>
                </a:extLst>
              </a:tr>
              <a:tr h="542015">
                <a:tc gridSpan="8">
                  <a:txBody>
                    <a:bodyPr/>
                    <a:lstStyle/>
                    <a:p>
                      <a:pPr algn="ctr" fontAlgn="ctr"/>
                      <a:r>
                        <a:rPr lang="en-US" sz="1050" u="none" strike="noStrike" dirty="0">
                          <a:effectLst/>
                          <a:latin typeface="Times New Roman" panose="02020603050405020304" pitchFamily="18" charset="0"/>
                          <a:cs typeface="Times New Roman" panose="02020603050405020304" pitchFamily="18" charset="0"/>
                        </a:rPr>
                        <a:t>Comma </a:t>
                      </a:r>
                      <a:r>
                        <a:rPr lang="en-US" sz="1050" u="none" strike="noStrike" dirty="0" err="1">
                          <a:effectLst/>
                          <a:latin typeface="Times New Roman" panose="02020603050405020304" pitchFamily="18" charset="0"/>
                          <a:cs typeface="Times New Roman" panose="02020603050405020304" pitchFamily="18" charset="0"/>
                        </a:rPr>
                        <a:t>characted</a:t>
                      </a:r>
                      <a:endParaRPr lang="en-US" sz="1050" b="0" i="0" u="none" strike="noStrike" dirty="0">
                        <a:solidFill>
                          <a:srgbClr val="9C0006"/>
                        </a:solidFill>
                        <a:effectLst/>
                        <a:latin typeface="Times New Roman" panose="02020603050405020304" pitchFamily="18" charset="0"/>
                        <a:cs typeface="Times New Roman" panose="02020603050405020304" pitchFamily="18" charset="0"/>
                      </a:endParaRPr>
                    </a:p>
                  </a:txBody>
                  <a:tcPr marL="4762" marR="4762" marT="4762" marB="0" anchor="ctr">
                    <a:solidFill>
                      <a:schemeClr val="bg1">
                        <a:lumMod val="6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1050" u="none" strike="noStrike" dirty="0">
                          <a:effectLst/>
                          <a:latin typeface="Times New Roman" panose="02020603050405020304" pitchFamily="18" charset="0"/>
                          <a:cs typeface="Times New Roman" panose="02020603050405020304" pitchFamily="18" charset="0"/>
                        </a:rPr>
                        <a:t>Frame ID &amp; Chip Address</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ctr">
                    <a:solidFill>
                      <a:schemeClr val="accent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1050" u="none" strike="noStrike" dirty="0">
                          <a:effectLst/>
                          <a:latin typeface="Times New Roman" panose="02020603050405020304" pitchFamily="18" charset="0"/>
                          <a:cs typeface="Times New Roman" panose="02020603050405020304" pitchFamily="18" charset="0"/>
                        </a:rPr>
                        <a:t>Request type/Reserve</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ctr">
                    <a:solidFill>
                      <a:schemeClr val="accent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1050" u="none" strike="noStrike" dirty="0">
                          <a:effectLst/>
                          <a:latin typeface="Times New Roman" panose="02020603050405020304" pitchFamily="18" charset="0"/>
                          <a:cs typeface="Times New Roman" panose="02020603050405020304" pitchFamily="18" charset="0"/>
                        </a:rPr>
                        <a:t>Payload</a:t>
                      </a:r>
                      <a:endParaRPr lang="en-US" sz="1050" b="0" i="0" u="none" strike="noStrike" dirty="0">
                        <a:solidFill>
                          <a:srgbClr val="FFFFFF"/>
                        </a:solidFill>
                        <a:effectLst/>
                        <a:latin typeface="Times New Roman" panose="02020603050405020304" pitchFamily="18" charset="0"/>
                        <a:cs typeface="Times New Roman" panose="02020603050405020304" pitchFamily="18" charset="0"/>
                      </a:endParaRPr>
                    </a:p>
                  </a:txBody>
                  <a:tcPr marL="4762" marR="4762" marT="4762" marB="0" anchor="ctr">
                    <a:solidFill>
                      <a:schemeClr val="accent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1050" u="none" strike="noStrike" dirty="0">
                          <a:effectLst/>
                          <a:latin typeface="Times New Roman" panose="02020603050405020304" pitchFamily="18" charset="0"/>
                          <a:cs typeface="Times New Roman" panose="02020603050405020304" pitchFamily="18" charset="0"/>
                        </a:rPr>
                        <a:t>CRC</a:t>
                      </a:r>
                      <a:endParaRPr lang="en-US" sz="1050" b="0" i="0" u="none" strike="noStrike" dirty="0">
                        <a:solidFill>
                          <a:srgbClr val="006100"/>
                        </a:solidFill>
                        <a:effectLst/>
                        <a:latin typeface="Times New Roman" panose="02020603050405020304" pitchFamily="18" charset="0"/>
                        <a:cs typeface="Times New Roman" panose="02020603050405020304" pitchFamily="18" charset="0"/>
                      </a:endParaRPr>
                    </a:p>
                  </a:txBody>
                  <a:tcPr marL="4762" marR="4762" marT="4762" marB="0" anchor="ctr">
                    <a:solidFill>
                      <a:srgbClr val="00B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1050" u="none" strike="noStrike" dirty="0">
                          <a:effectLst/>
                          <a:latin typeface="Times New Roman" panose="02020603050405020304" pitchFamily="18" charset="0"/>
                          <a:cs typeface="Times New Roman" panose="02020603050405020304" pitchFamily="18" charset="0"/>
                        </a:rPr>
                        <a:t>CRC</a:t>
                      </a:r>
                      <a:endParaRPr lang="en-US" sz="1050" b="0" i="0" u="none" strike="noStrike" dirty="0">
                        <a:solidFill>
                          <a:srgbClr val="006100"/>
                        </a:solidFill>
                        <a:effectLst/>
                        <a:latin typeface="Times New Roman" panose="02020603050405020304" pitchFamily="18" charset="0"/>
                        <a:cs typeface="Times New Roman" panose="02020603050405020304" pitchFamily="18" charset="0"/>
                      </a:endParaRPr>
                    </a:p>
                  </a:txBody>
                  <a:tcPr marL="4762" marR="4762" marT="4762" marB="0" anchor="ctr">
                    <a:solidFill>
                      <a:srgbClr val="00B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40937199"/>
                  </a:ext>
                </a:extLst>
              </a:tr>
              <a:tr h="542015">
                <a:tc gridSpan="8">
                  <a:txBody>
                    <a:bodyPr/>
                    <a:lstStyle/>
                    <a:p>
                      <a:pPr algn="ctr" fontAlgn="ctr"/>
                      <a:r>
                        <a:rPr lang="en-US" sz="1050" u="none" strike="noStrike">
                          <a:effectLst/>
                          <a:latin typeface="Times New Roman" panose="02020603050405020304" pitchFamily="18" charset="0"/>
                          <a:cs typeface="Times New Roman" panose="02020603050405020304" pitchFamily="18" charset="0"/>
                        </a:rPr>
                        <a:t>K28.5</a:t>
                      </a:r>
                      <a:endParaRPr lang="en-U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1050" u="none" strike="noStrike" dirty="0">
                          <a:effectLst/>
                          <a:latin typeface="Times New Roman" panose="02020603050405020304" pitchFamily="18" charset="0"/>
                          <a:cs typeface="Times New Roman" panose="02020603050405020304" pitchFamily="18" charset="0"/>
                        </a:rPr>
                        <a:t>&lt;7:4&gt;chip address&lt;3:0&gt;, &lt;3:0&gt;sequence number&lt;3:0&gt;</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1050" u="none" strike="noStrike">
                          <a:effectLst/>
                          <a:latin typeface="Times New Roman" panose="02020603050405020304" pitchFamily="18" charset="0"/>
                          <a:cs typeface="Times New Roman" panose="02020603050405020304" pitchFamily="18" charset="0"/>
                        </a:rPr>
                        <a:t>&lt;7:6&gt; Request type &lt;1:0&gt;, &lt;5:0&gt; Reserve &lt;5:0&gt;</a:t>
                      </a:r>
                      <a:endParaRPr lang="en-U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1050" u="none" strike="noStrike" dirty="0">
                          <a:effectLst/>
                          <a:latin typeface="Times New Roman" panose="02020603050405020304" pitchFamily="18" charset="0"/>
                          <a:cs typeface="Times New Roman" panose="02020603050405020304" pitchFamily="18" charset="0"/>
                        </a:rPr>
                        <a:t>&lt;7:0&gt; Payload &lt;7:0&gt;</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1050" u="none" strike="noStrike" dirty="0">
                          <a:effectLst/>
                          <a:latin typeface="Times New Roman" panose="02020603050405020304" pitchFamily="18" charset="0"/>
                          <a:cs typeface="Times New Roman" panose="02020603050405020304" pitchFamily="18" charset="0"/>
                        </a:rPr>
                        <a:t>&lt;7:0&gt; CRC &lt;15:8&gt;</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1050" u="none" strike="noStrike" dirty="0">
                          <a:effectLst/>
                          <a:latin typeface="Times New Roman" panose="02020603050405020304" pitchFamily="18" charset="0"/>
                          <a:cs typeface="Times New Roman" panose="02020603050405020304" pitchFamily="18" charset="0"/>
                        </a:rPr>
                        <a:t>&lt;7:0&gt; CRC &lt;7:0&gt;</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2" marR="4762" marT="476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24246224"/>
                  </a:ext>
                </a:extLst>
              </a:tr>
            </a:tbl>
          </a:graphicData>
        </a:graphic>
      </p:graphicFrame>
      <p:graphicFrame>
        <p:nvGraphicFramePr>
          <p:cNvPr id="5" name="Таблица 4"/>
          <p:cNvGraphicFramePr>
            <a:graphicFrameLocks noGrp="1"/>
          </p:cNvGraphicFramePr>
          <p:nvPr>
            <p:extLst/>
          </p:nvPr>
        </p:nvGraphicFramePr>
        <p:xfrm>
          <a:off x="107503" y="3656272"/>
          <a:ext cx="7200900" cy="762000"/>
        </p:xfrm>
        <a:graphic>
          <a:graphicData uri="http://schemas.openxmlformats.org/drawingml/2006/table">
            <a:tbl>
              <a:tblPr>
                <a:tableStyleId>{5C22544A-7EE6-4342-B048-85BDC9FD1C3A}</a:tableStyleId>
              </a:tblPr>
              <a:tblGrid>
                <a:gridCol w="2400300">
                  <a:extLst>
                    <a:ext uri="{9D8B030D-6E8A-4147-A177-3AD203B41FA5}">
                      <a16:colId xmlns:a16="http://schemas.microsoft.com/office/drawing/2014/main" val="1100539720"/>
                    </a:ext>
                  </a:extLst>
                </a:gridCol>
                <a:gridCol w="4800600">
                  <a:extLst>
                    <a:ext uri="{9D8B030D-6E8A-4147-A177-3AD203B41FA5}">
                      <a16:colId xmlns:a16="http://schemas.microsoft.com/office/drawing/2014/main" val="3710685007"/>
                    </a:ext>
                  </a:extLst>
                </a:gridCol>
              </a:tblGrid>
              <a:tr h="190500">
                <a:tc>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Chip Address</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tc>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Comment</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extLst>
                  <a:ext uri="{0D108BD9-81ED-4DB2-BD59-A6C34878D82A}">
                    <a16:rowId xmlns:a16="http://schemas.microsoft.com/office/drawing/2014/main" val="2929886761"/>
                  </a:ext>
                </a:extLst>
              </a:tr>
              <a:tr h="190500">
                <a:tc>
                  <a:txBody>
                    <a:bodyPr/>
                    <a:lstStyle/>
                    <a:p>
                      <a:pPr algn="ctr" fontAlgn="b"/>
                      <a:r>
                        <a:rPr lang="en-US" sz="1100" u="none" strike="noStrike">
                          <a:effectLst/>
                          <a:latin typeface="Times New Roman" panose="02020603050405020304" pitchFamily="18" charset="0"/>
                          <a:cs typeface="Times New Roman" panose="02020603050405020304" pitchFamily="18" charset="0"/>
                        </a:rPr>
                        <a:t>0x0 ... 0x7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Individual chip addressing (max 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40427380"/>
                  </a:ext>
                </a:extLst>
              </a:tr>
              <a:tr h="190500">
                <a:tc>
                  <a:txBody>
                    <a:bodyPr/>
                    <a:lstStyle/>
                    <a:p>
                      <a:pPr algn="ctr" fontAlgn="b"/>
                      <a:r>
                        <a:rPr lang="en-US" sz="1100" u="none" strike="noStrike">
                          <a:effectLst/>
                          <a:latin typeface="Times New Roman" panose="02020603050405020304" pitchFamily="18" charset="0"/>
                          <a:cs typeface="Times New Roman" panose="02020603050405020304" pitchFamily="18" charset="0"/>
                        </a:rPr>
                        <a:t>0x8 … 0xE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Reserve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471047164"/>
                  </a:ext>
                </a:extLst>
              </a:tr>
              <a:tr h="190500">
                <a:tc>
                  <a:txBody>
                    <a:bodyPr/>
                    <a:lstStyle/>
                    <a:p>
                      <a:pPr algn="ctr" fontAlgn="b"/>
                      <a:r>
                        <a:rPr lang="en-US" sz="1100" u="none" strike="noStrike">
                          <a:effectLst/>
                          <a:latin typeface="Times New Roman" panose="02020603050405020304" pitchFamily="18" charset="0"/>
                          <a:cs typeface="Times New Roman" panose="02020603050405020304" pitchFamily="18" charset="0"/>
                        </a:rPr>
                        <a:t>0xF</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Broadcast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22709264"/>
                  </a:ext>
                </a:extLst>
              </a:tr>
            </a:tbl>
          </a:graphicData>
        </a:graphic>
      </p:graphicFrame>
      <p:graphicFrame>
        <p:nvGraphicFramePr>
          <p:cNvPr id="6" name="Таблица 5"/>
          <p:cNvGraphicFramePr>
            <a:graphicFrameLocks noGrp="1"/>
          </p:cNvGraphicFramePr>
          <p:nvPr>
            <p:extLst/>
          </p:nvPr>
        </p:nvGraphicFramePr>
        <p:xfrm>
          <a:off x="107503" y="4653136"/>
          <a:ext cx="7200900" cy="200025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1912883869"/>
                    </a:ext>
                  </a:extLst>
                </a:gridCol>
                <a:gridCol w="685800">
                  <a:extLst>
                    <a:ext uri="{9D8B030D-6E8A-4147-A177-3AD203B41FA5}">
                      <a16:colId xmlns:a16="http://schemas.microsoft.com/office/drawing/2014/main" val="3483340012"/>
                    </a:ext>
                  </a:extLst>
                </a:gridCol>
                <a:gridCol w="685800">
                  <a:extLst>
                    <a:ext uri="{9D8B030D-6E8A-4147-A177-3AD203B41FA5}">
                      <a16:colId xmlns:a16="http://schemas.microsoft.com/office/drawing/2014/main" val="2689099239"/>
                    </a:ext>
                  </a:extLst>
                </a:gridCol>
                <a:gridCol w="1028700">
                  <a:extLst>
                    <a:ext uri="{9D8B030D-6E8A-4147-A177-3AD203B41FA5}">
                      <a16:colId xmlns:a16="http://schemas.microsoft.com/office/drawing/2014/main" val="3266338310"/>
                    </a:ext>
                  </a:extLst>
                </a:gridCol>
                <a:gridCol w="3771900">
                  <a:extLst>
                    <a:ext uri="{9D8B030D-6E8A-4147-A177-3AD203B41FA5}">
                      <a16:colId xmlns:a16="http://schemas.microsoft.com/office/drawing/2014/main" val="122816305"/>
                    </a:ext>
                  </a:extLst>
                </a:gridCol>
              </a:tblGrid>
              <a:tr h="190500">
                <a:tc>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Request Type</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tc>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Code</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tc>
                  <a:txBody>
                    <a:bodyPr/>
                    <a:lstStyle/>
                    <a:p>
                      <a:pPr algn="ctr" fontAlgn="b"/>
                      <a:r>
                        <a:rPr lang="en-US" sz="1100" b="1" u="none" strike="noStrike" dirty="0" err="1">
                          <a:effectLst/>
                          <a:latin typeface="Times New Roman" panose="02020603050405020304" pitchFamily="18" charset="0"/>
                          <a:cs typeface="Times New Roman" panose="02020603050405020304" pitchFamily="18" charset="0"/>
                        </a:rPr>
                        <a:t>Ack</a:t>
                      </a:r>
                      <a:r>
                        <a:rPr lang="en-US" sz="1100" b="1" u="none" strike="noStrike" dirty="0">
                          <a:effectLst/>
                          <a:latin typeface="Times New Roman" panose="02020603050405020304" pitchFamily="18" charset="0"/>
                          <a:cs typeface="Times New Roman" panose="02020603050405020304" pitchFamily="18" charset="0"/>
                        </a:rPr>
                        <a:t> request</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tc>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Payload</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tc>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Comment</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92D050"/>
                    </a:solidFill>
                  </a:tcPr>
                </a:tc>
                <a:extLst>
                  <a:ext uri="{0D108BD9-81ED-4DB2-BD59-A6C34878D82A}">
                    <a16:rowId xmlns:a16="http://schemas.microsoft.com/office/drawing/2014/main" val="791119244"/>
                  </a:ext>
                </a:extLst>
              </a:tr>
              <a:tr h="190500">
                <a:tc>
                  <a:txBody>
                    <a:bodyPr/>
                    <a:lstStyle/>
                    <a:p>
                      <a:pPr algn="ctr" fontAlgn="ctr"/>
                      <a:r>
                        <a:rPr lang="en-US" sz="1100" u="none" strike="noStrike" dirty="0" err="1">
                          <a:effectLst/>
                          <a:latin typeface="Times New Roman" panose="02020603050405020304" pitchFamily="18" charset="0"/>
                          <a:cs typeface="Times New Roman" panose="02020603050405020304" pitchFamily="18" charset="0"/>
                        </a:rPr>
                        <a:t>No_op</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0x0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No</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X</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No operation</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46265478"/>
                  </a:ext>
                </a:extLst>
              </a:tr>
              <a:tr h="381000">
                <a:tc>
                  <a:txBody>
                    <a:bodyPr/>
                    <a:lstStyle/>
                    <a:p>
                      <a:pPr algn="ctr" fontAlgn="ctr"/>
                      <a:r>
                        <a:rPr lang="en-US" sz="1100" u="none" strike="noStrike" dirty="0" err="1">
                          <a:effectLst/>
                          <a:latin typeface="Times New Roman" panose="02020603050405020304" pitchFamily="18" charset="0"/>
                          <a:cs typeface="Times New Roman" panose="02020603050405020304" pitchFamily="18" charset="0"/>
                        </a:rPr>
                        <a:t>Wraddr</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0x1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Yes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[7:0] address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Write address. Address remains for consecutive Wrdata request. But Rddata overwrites it withregister address used in Rddata frame.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19898570"/>
                  </a:ext>
                </a:extLst>
              </a:tr>
              <a:tr h="762000">
                <a:tc>
                  <a:txBody>
                    <a:bodyPr/>
                    <a:lstStyle/>
                    <a:p>
                      <a:pPr algn="ctr" fontAlgn="ctr"/>
                      <a:r>
                        <a:rPr lang="en-US" sz="1100" u="none" strike="noStrike" dirty="0" err="1">
                          <a:effectLst/>
                          <a:latin typeface="Times New Roman" panose="02020603050405020304" pitchFamily="18" charset="0"/>
                          <a:cs typeface="Times New Roman" panose="02020603050405020304" pitchFamily="18" charset="0"/>
                        </a:rPr>
                        <a:t>Wrdata</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0x2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Yes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[7:0] data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Write data to register block (address set previously by Wraddr). Wrdata must have the sequence number higher by one from the last Wraddr command, otherwise it is not accepted.</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0878926"/>
                  </a:ext>
                </a:extLst>
              </a:tr>
              <a:tr h="190500">
                <a:tc>
                  <a:txBody>
                    <a:bodyPr/>
                    <a:lstStyle/>
                    <a:p>
                      <a:pPr algn="ctr" fontAlgn="ctr"/>
                      <a:r>
                        <a:rPr lang="en-US" sz="1100" u="none" strike="noStrike" dirty="0" err="1">
                          <a:effectLst/>
                          <a:latin typeface="Times New Roman" panose="02020603050405020304" pitchFamily="18" charset="0"/>
                          <a:cs typeface="Times New Roman" panose="02020603050405020304" pitchFamily="18" charset="0"/>
                        </a:rPr>
                        <a:t>RDdata</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0x3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Yes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[7:0] address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Read data from register</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14293560"/>
                  </a:ext>
                </a:extLst>
              </a:tr>
            </a:tbl>
          </a:graphicData>
        </a:graphic>
      </p:graphicFrame>
    </p:spTree>
    <p:extLst>
      <p:ext uri="{BB962C8B-B14F-4D97-AF65-F5344CB8AC3E}">
        <p14:creationId xmlns:p14="http://schemas.microsoft.com/office/powerpoint/2010/main" val="196277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184154952"/>
              </p:ext>
            </p:extLst>
          </p:nvPr>
        </p:nvGraphicFramePr>
        <p:xfrm>
          <a:off x="251520" y="1600194"/>
          <a:ext cx="8435281" cy="5257809"/>
        </p:xfrm>
        <a:graphic>
          <a:graphicData uri="http://schemas.openxmlformats.org/drawingml/2006/table">
            <a:tbl>
              <a:tblPr/>
              <a:tblGrid>
                <a:gridCol w="967275">
                  <a:extLst>
                    <a:ext uri="{9D8B030D-6E8A-4147-A177-3AD203B41FA5}">
                      <a16:colId xmlns:a16="http://schemas.microsoft.com/office/drawing/2014/main" val="2760444988"/>
                    </a:ext>
                  </a:extLst>
                </a:gridCol>
                <a:gridCol w="1156407">
                  <a:extLst>
                    <a:ext uri="{9D8B030D-6E8A-4147-A177-3AD203B41FA5}">
                      <a16:colId xmlns:a16="http://schemas.microsoft.com/office/drawing/2014/main" val="3012341539"/>
                    </a:ext>
                  </a:extLst>
                </a:gridCol>
                <a:gridCol w="848392">
                  <a:extLst>
                    <a:ext uri="{9D8B030D-6E8A-4147-A177-3AD203B41FA5}">
                      <a16:colId xmlns:a16="http://schemas.microsoft.com/office/drawing/2014/main" val="3987254921"/>
                    </a:ext>
                  </a:extLst>
                </a:gridCol>
                <a:gridCol w="5463207">
                  <a:extLst>
                    <a:ext uri="{9D8B030D-6E8A-4147-A177-3AD203B41FA5}">
                      <a16:colId xmlns:a16="http://schemas.microsoft.com/office/drawing/2014/main" val="530789522"/>
                    </a:ext>
                  </a:extLst>
                </a:gridCol>
              </a:tblGrid>
              <a:tr h="206557">
                <a:tc>
                  <a:txBody>
                    <a:bodyPr/>
                    <a:lstStyle/>
                    <a:p>
                      <a:pPr algn="ctr" rtl="0" fontAlgn="b"/>
                      <a:r>
                        <a:rPr lang="en-US" sz="800" dirty="0" err="1">
                          <a:solidFill>
                            <a:srgbClr val="000000"/>
                          </a:solidFill>
                          <a:effectLst/>
                          <a:latin typeface="Times New Roman" panose="02020603050405020304" pitchFamily="18" charset="0"/>
                          <a:cs typeface="Times New Roman" panose="02020603050405020304" pitchFamily="18" charset="0"/>
                        </a:rPr>
                        <a:t>Addr</a:t>
                      </a:r>
                      <a:r>
                        <a:rPr lang="en-US" sz="800" dirty="0">
                          <a:solidFill>
                            <a:srgbClr val="000000"/>
                          </a:solidFill>
                          <a:effectLst/>
                          <a:latin typeface="Times New Roman" panose="02020603050405020304" pitchFamily="18" charset="0"/>
                          <a:cs typeface="Times New Roman" panose="02020603050405020304" pitchFamily="18" charset="0"/>
                        </a:rPr>
                        <a:t>[7:0]</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Times New Roman" panose="02020603050405020304" pitchFamily="18" charset="0"/>
                          <a:cs typeface="Times New Roman" panose="02020603050405020304" pitchFamily="18" charset="0"/>
                        </a:rPr>
                        <a:t>Width</a:t>
                      </a:r>
                      <a:r>
                        <a:rPr lang="ru-RU" sz="800" dirty="0">
                          <a:solidFill>
                            <a:srgbClr val="000000"/>
                          </a:solidFill>
                          <a:effectLst/>
                          <a:latin typeface="Times New Roman" panose="02020603050405020304" pitchFamily="18" charset="0"/>
                          <a:cs typeface="Times New Roman" panose="02020603050405020304" pitchFamily="18" charset="0"/>
                        </a:rPr>
                        <a:t> (</a:t>
                      </a:r>
                      <a:r>
                        <a:rPr lang="en-US" sz="800" dirty="0">
                          <a:solidFill>
                            <a:srgbClr val="000000"/>
                          </a:solidFill>
                          <a:effectLst/>
                          <a:latin typeface="Times New Roman" panose="02020603050405020304" pitchFamily="18" charset="0"/>
                          <a:cs typeface="Times New Roman" panose="02020603050405020304" pitchFamily="18" charset="0"/>
                        </a:rPr>
                        <a:t>Max = 8)</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a:solidFill>
                            <a:srgbClr val="000000"/>
                          </a:solidFill>
                          <a:effectLst/>
                          <a:latin typeface="Times New Roman" panose="02020603050405020304" pitchFamily="18" charset="0"/>
                          <a:cs typeface="Times New Roman" panose="02020603050405020304" pitchFamily="18" charset="0"/>
                        </a:rPr>
                        <a:t>Default</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800" dirty="0">
                          <a:solidFill>
                            <a:srgbClr val="000000"/>
                          </a:solidFill>
                          <a:effectLst/>
                          <a:latin typeface="Times New Roman" panose="02020603050405020304" pitchFamily="18" charset="0"/>
                          <a:cs typeface="Times New Roman" panose="02020603050405020304" pitchFamily="18" charset="0"/>
                        </a:rPr>
                        <a:t>Description</a:t>
                      </a:r>
                      <a:endParaRPr lang="ru-RU" sz="800" dirty="0">
                        <a:solidFill>
                          <a:srgbClr val="000000"/>
                        </a:solidFill>
                        <a:effectLst/>
                        <a:latin typeface="Times New Roman" panose="02020603050405020304" pitchFamily="18" charset="0"/>
                        <a:cs typeface="Times New Roman" panose="02020603050405020304" pitchFamily="18" charset="0"/>
                      </a:endParaRP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65068463"/>
                  </a:ext>
                </a:extLst>
              </a:tr>
              <a:tr h="109985">
                <a:tc>
                  <a:txBody>
                    <a:bodyPr/>
                    <a:lstStyle/>
                    <a:p>
                      <a:pPr algn="ctr" rtl="0" fontAlgn="ctr"/>
                      <a:r>
                        <a:rPr lang="ru-RU" sz="600" dirty="0">
                          <a:solidFill>
                            <a:srgbClr val="000000"/>
                          </a:solidFill>
                          <a:effectLst/>
                          <a:latin typeface="Times New Roman" panose="02020603050405020304" pitchFamily="18" charset="0"/>
                          <a:cs typeface="Times New Roman" panose="02020603050405020304" pitchFamily="18" charset="0"/>
                        </a:rPr>
                        <a:t>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ADC_CAL0[3:0] – </a:t>
                      </a:r>
                      <a:r>
                        <a:rPr lang="en-US" sz="600" dirty="0">
                          <a:solidFill>
                            <a:srgbClr val="000000"/>
                          </a:solidFill>
                          <a:effectLst/>
                          <a:latin typeface="Times New Roman" panose="02020603050405020304" pitchFamily="18" charset="0"/>
                          <a:cs typeface="Times New Roman" panose="02020603050405020304" pitchFamily="18" charset="0"/>
                        </a:rPr>
                        <a:t>calibration of comparator offsets in ADC</a:t>
                      </a:r>
                      <a:r>
                        <a:rPr lang="ru-RU" sz="600" dirty="0">
                          <a:solidFill>
                            <a:srgbClr val="000000"/>
                          </a:solidFill>
                          <a:effectLst/>
                          <a:latin typeface="Times New Roman" panose="02020603050405020304" pitchFamily="18" charset="0"/>
                          <a:cs typeface="Times New Roman" panose="02020603050405020304" pitchFamily="18" charset="0"/>
                        </a:rPr>
                        <a:t>. </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2032117964"/>
                  </a:ext>
                </a:extLst>
              </a:tr>
              <a:tr h="109985">
                <a:tc>
                  <a:txBody>
                    <a:bodyPr/>
                    <a:lstStyle/>
                    <a:p>
                      <a:pPr algn="ctr" rtl="0" fontAlgn="ctr"/>
                      <a:r>
                        <a:rPr lang="ru-RU" sz="600" dirty="0">
                          <a:solidFill>
                            <a:srgbClr val="000000"/>
                          </a:solidFill>
                          <a:effectLst/>
                          <a:latin typeface="Times New Roman" panose="02020603050405020304" pitchFamily="18" charset="0"/>
                          <a:cs typeface="Times New Roman" panose="02020603050405020304" pitchFamily="18" charset="0"/>
                        </a:rPr>
                        <a:t>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ADC_CAL1[3:0] - </a:t>
                      </a:r>
                      <a:r>
                        <a:rPr lang="en-US" sz="600" dirty="0">
                          <a:solidFill>
                            <a:srgbClr val="000000"/>
                          </a:solidFill>
                          <a:effectLst/>
                          <a:latin typeface="Times New Roman" panose="02020603050405020304" pitchFamily="18" charset="0"/>
                          <a:cs typeface="Times New Roman" panose="02020603050405020304" pitchFamily="18" charset="0"/>
                        </a:rPr>
                        <a:t>calibration of comparator offsets in ADC</a:t>
                      </a:r>
                      <a:r>
                        <a:rPr lang="ru-RU" sz="600" dirty="0">
                          <a:solidFill>
                            <a:srgbClr val="000000"/>
                          </a:solidFill>
                          <a:effectLst/>
                          <a:latin typeface="Times New Roman" panose="02020603050405020304" pitchFamily="18" charset="0"/>
                          <a:cs typeface="Times New Roman" panose="02020603050405020304" pitchFamily="18" charset="0"/>
                        </a:rPr>
                        <a:t>. </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3276512540"/>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2</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ADC_CAL2[3:0] - </a:t>
                      </a:r>
                      <a:r>
                        <a:rPr lang="en-US" sz="600" dirty="0">
                          <a:solidFill>
                            <a:srgbClr val="000000"/>
                          </a:solidFill>
                          <a:effectLst/>
                          <a:latin typeface="Times New Roman" panose="02020603050405020304" pitchFamily="18" charset="0"/>
                          <a:cs typeface="Times New Roman" panose="02020603050405020304" pitchFamily="18" charset="0"/>
                        </a:rPr>
                        <a:t>calibration of comparator offsets in ADC</a:t>
                      </a:r>
                      <a:r>
                        <a:rPr lang="ru-RU" sz="600" dirty="0">
                          <a:solidFill>
                            <a:srgbClr val="000000"/>
                          </a:solidFill>
                          <a:effectLst/>
                          <a:latin typeface="Times New Roman" panose="02020603050405020304" pitchFamily="18" charset="0"/>
                          <a:cs typeface="Times New Roman" panose="02020603050405020304" pitchFamily="18" charset="0"/>
                        </a:rPr>
                        <a:t>. </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2611398865"/>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3</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ADC_CAL3[3:0] - </a:t>
                      </a:r>
                      <a:r>
                        <a:rPr lang="en-US" sz="600" dirty="0">
                          <a:solidFill>
                            <a:srgbClr val="000000"/>
                          </a:solidFill>
                          <a:effectLst/>
                          <a:latin typeface="Times New Roman" panose="02020603050405020304" pitchFamily="18" charset="0"/>
                          <a:cs typeface="Times New Roman" panose="02020603050405020304" pitchFamily="18" charset="0"/>
                        </a:rPr>
                        <a:t>calibration of comparator offsets in ADC</a:t>
                      </a:r>
                      <a:r>
                        <a:rPr lang="ru-RU" sz="600" dirty="0">
                          <a:solidFill>
                            <a:srgbClr val="000000"/>
                          </a:solidFill>
                          <a:effectLst/>
                          <a:latin typeface="Times New Roman" panose="02020603050405020304" pitchFamily="18" charset="0"/>
                          <a:cs typeface="Times New Roman" panose="02020603050405020304" pitchFamily="18" charset="0"/>
                        </a:rPr>
                        <a:t>. </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3332987124"/>
                  </a:ext>
                </a:extLst>
              </a:tr>
              <a:tr h="206557">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dirty="0">
                          <a:solidFill>
                            <a:srgbClr val="000000"/>
                          </a:solidFill>
                          <a:effectLst/>
                          <a:latin typeface="Times New Roman" panose="02020603050405020304" pitchFamily="18" charset="0"/>
                          <a:cs typeface="Times New Roman" panose="02020603050405020304" pitchFamily="18" charset="0"/>
                        </a:rPr>
                        <a:t>[1111]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en-US" sz="600" dirty="0">
                          <a:solidFill>
                            <a:srgbClr val="000000"/>
                          </a:solidFill>
                          <a:effectLst/>
                          <a:latin typeface="Times New Roman" panose="02020603050405020304" pitchFamily="18" charset="0"/>
                          <a:cs typeface="Times New Roman" panose="02020603050405020304" pitchFamily="18" charset="0"/>
                        </a:rPr>
                        <a:t>{ADC_CAL4[3:0] ... ADC_CAL28[3:0]} : ADC_CAL4[3:0] ... ADC_CAL28[3:0] - calibration of comparator offsets in ADC</a:t>
                      </a:r>
                      <a:r>
                        <a:rPr lang="ru-RU" sz="600" dirty="0">
                          <a:solidFill>
                            <a:srgbClr val="000000"/>
                          </a:solidFill>
                          <a:effectLst/>
                          <a:latin typeface="Times New Roman" panose="02020603050405020304" pitchFamily="18" charset="0"/>
                          <a:cs typeface="Times New Roman" panose="02020603050405020304" pitchFamily="18" charset="0"/>
                        </a:rPr>
                        <a:t>. </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1315803875"/>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29</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dirty="0">
                          <a:solidFill>
                            <a:srgbClr val="000000"/>
                          </a:solidFill>
                          <a:effectLst/>
                          <a:latin typeface="Times New Roman" panose="02020603050405020304" pitchFamily="18" charset="0"/>
                          <a:cs typeface="Times New Roman" panose="02020603050405020304" pitchFamily="18" charset="0"/>
                        </a:rPr>
                        <a:t>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ADC_CAL29[3:0] - </a:t>
                      </a:r>
                      <a:r>
                        <a:rPr lang="en-US" sz="600" dirty="0">
                          <a:solidFill>
                            <a:srgbClr val="000000"/>
                          </a:solidFill>
                          <a:effectLst/>
                          <a:latin typeface="Times New Roman" panose="02020603050405020304" pitchFamily="18" charset="0"/>
                          <a:cs typeface="Times New Roman" panose="02020603050405020304" pitchFamily="18" charset="0"/>
                        </a:rPr>
                        <a:t>calibration of comparator offsets in ADC</a:t>
                      </a:r>
                      <a:r>
                        <a:rPr lang="ru-RU" sz="600" dirty="0">
                          <a:solidFill>
                            <a:srgbClr val="000000"/>
                          </a:solidFill>
                          <a:effectLst/>
                          <a:latin typeface="Times New Roman" panose="02020603050405020304" pitchFamily="18" charset="0"/>
                          <a:cs typeface="Times New Roman" panose="02020603050405020304" pitchFamily="18" charset="0"/>
                        </a:rPr>
                        <a:t>. </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3553069230"/>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30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ADC_CAL30[3:0] - </a:t>
                      </a:r>
                      <a:r>
                        <a:rPr lang="en-US" sz="600" dirty="0">
                          <a:solidFill>
                            <a:srgbClr val="000000"/>
                          </a:solidFill>
                          <a:effectLst/>
                          <a:latin typeface="Times New Roman" panose="02020603050405020304" pitchFamily="18" charset="0"/>
                          <a:cs typeface="Times New Roman" panose="02020603050405020304" pitchFamily="18" charset="0"/>
                        </a:rPr>
                        <a:t>calibration of comparator offsets in ADC</a:t>
                      </a:r>
                      <a:r>
                        <a:rPr lang="ru-RU" sz="600" dirty="0">
                          <a:solidFill>
                            <a:srgbClr val="000000"/>
                          </a:solidFill>
                          <a:effectLst/>
                          <a:latin typeface="Times New Roman" panose="02020603050405020304" pitchFamily="18" charset="0"/>
                          <a:cs typeface="Times New Roman" panose="02020603050405020304" pitchFamily="18" charset="0"/>
                        </a:rPr>
                        <a:t>. </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3333776939"/>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31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ADC_CAL31[3:0] - </a:t>
                      </a:r>
                      <a:r>
                        <a:rPr lang="en-US" sz="600" dirty="0">
                          <a:solidFill>
                            <a:srgbClr val="000000"/>
                          </a:solidFill>
                          <a:effectLst/>
                          <a:latin typeface="Times New Roman" panose="02020603050405020304" pitchFamily="18" charset="0"/>
                          <a:cs typeface="Times New Roman" panose="02020603050405020304" pitchFamily="18" charset="0"/>
                        </a:rPr>
                        <a:t>calibration of comparator offsets in ADC</a:t>
                      </a:r>
                      <a:r>
                        <a:rPr lang="ru-RU" sz="600" dirty="0">
                          <a:solidFill>
                            <a:srgbClr val="000000"/>
                          </a:solidFill>
                          <a:effectLst/>
                          <a:latin typeface="Times New Roman" panose="02020603050405020304" pitchFamily="18" charset="0"/>
                          <a:cs typeface="Times New Roman" panose="02020603050405020304" pitchFamily="18" charset="0"/>
                        </a:rPr>
                        <a:t>. </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1486350619"/>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32</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dirty="0">
                          <a:solidFill>
                            <a:srgbClr val="000000"/>
                          </a:solidFill>
                          <a:effectLst/>
                          <a:latin typeface="Times New Roman" panose="02020603050405020304" pitchFamily="18" charset="0"/>
                          <a:cs typeface="Times New Roman" panose="02020603050405020304" pitchFamily="18" charset="0"/>
                        </a:rPr>
                        <a:t>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dirty="0">
                          <a:solidFill>
                            <a:srgbClr val="000000"/>
                          </a:solidFill>
                          <a:effectLst/>
                          <a:latin typeface="Times New Roman" panose="02020603050405020304" pitchFamily="18" charset="0"/>
                          <a:cs typeface="Times New Roman" panose="02020603050405020304" pitchFamily="18" charset="0"/>
                        </a:rPr>
                        <a:t>[1111]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ADC_CAL_T1[3:0] - </a:t>
                      </a:r>
                      <a:r>
                        <a:rPr lang="en-US" sz="600" dirty="0">
                          <a:solidFill>
                            <a:srgbClr val="000000"/>
                          </a:solidFill>
                          <a:effectLst/>
                          <a:latin typeface="Times New Roman" panose="02020603050405020304" pitchFamily="18" charset="0"/>
                          <a:cs typeface="Times New Roman" panose="02020603050405020304" pitchFamily="18" charset="0"/>
                        </a:rPr>
                        <a:t>calibration of comparator offsets in ADC,</a:t>
                      </a:r>
                      <a:r>
                        <a:rPr lang="ru-RU" sz="600" dirty="0">
                          <a:solidFill>
                            <a:srgbClr val="000000"/>
                          </a:solidFill>
                          <a:effectLst/>
                          <a:latin typeface="Times New Roman" panose="02020603050405020304" pitchFamily="18" charset="0"/>
                          <a:cs typeface="Times New Roman" panose="02020603050405020304" pitchFamily="18" charset="0"/>
                        </a:rPr>
                        <a:t> </a:t>
                      </a:r>
                      <a:r>
                        <a:rPr lang="en-US" sz="600" dirty="0">
                          <a:solidFill>
                            <a:srgbClr val="000000"/>
                          </a:solidFill>
                          <a:effectLst/>
                          <a:latin typeface="Times New Roman" panose="02020603050405020304" pitchFamily="18" charset="0"/>
                          <a:cs typeface="Times New Roman" panose="02020603050405020304" pitchFamily="18" charset="0"/>
                        </a:rPr>
                        <a:t>test channel</a:t>
                      </a:r>
                      <a:r>
                        <a:rPr lang="ru-RU" sz="600" dirty="0">
                          <a:solidFill>
                            <a:srgbClr val="000000"/>
                          </a:solidFill>
                          <a:effectLst/>
                          <a:latin typeface="Times New Roman" panose="02020603050405020304" pitchFamily="18" charset="0"/>
                          <a:cs typeface="Times New Roman" panose="02020603050405020304" pitchFamily="18" charset="0"/>
                        </a:rPr>
                        <a:t> №1</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3761026040"/>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33</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dirty="0">
                          <a:solidFill>
                            <a:srgbClr val="000000"/>
                          </a:solidFill>
                          <a:effectLst/>
                          <a:latin typeface="Times New Roman" panose="02020603050405020304" pitchFamily="18" charset="0"/>
                          <a:cs typeface="Times New Roman" panose="02020603050405020304" pitchFamily="18" charset="0"/>
                        </a:rPr>
                        <a:t>[1111]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ADC_CAL_T2[3:0] - </a:t>
                      </a:r>
                      <a:r>
                        <a:rPr lang="en-US" sz="600" dirty="0">
                          <a:solidFill>
                            <a:srgbClr val="000000"/>
                          </a:solidFill>
                          <a:effectLst/>
                          <a:latin typeface="Times New Roman" panose="02020603050405020304" pitchFamily="18" charset="0"/>
                          <a:cs typeface="Times New Roman" panose="02020603050405020304" pitchFamily="18" charset="0"/>
                        </a:rPr>
                        <a:t>calibration of comparator offsets in ADC,</a:t>
                      </a:r>
                      <a:r>
                        <a:rPr lang="ru-RU" sz="600" dirty="0">
                          <a:solidFill>
                            <a:srgbClr val="000000"/>
                          </a:solidFill>
                          <a:effectLst/>
                          <a:latin typeface="Times New Roman" panose="02020603050405020304" pitchFamily="18" charset="0"/>
                          <a:cs typeface="Times New Roman" panose="02020603050405020304" pitchFamily="18" charset="0"/>
                        </a:rPr>
                        <a:t> </a:t>
                      </a:r>
                      <a:r>
                        <a:rPr lang="en-US" sz="600" dirty="0">
                          <a:solidFill>
                            <a:srgbClr val="000000"/>
                          </a:solidFill>
                          <a:effectLst/>
                          <a:latin typeface="Times New Roman" panose="02020603050405020304" pitchFamily="18" charset="0"/>
                          <a:cs typeface="Times New Roman" panose="02020603050405020304" pitchFamily="18" charset="0"/>
                        </a:rPr>
                        <a:t>test channel</a:t>
                      </a:r>
                      <a:r>
                        <a:rPr lang="ru-RU" sz="600" dirty="0">
                          <a:solidFill>
                            <a:srgbClr val="000000"/>
                          </a:solidFill>
                          <a:effectLst/>
                          <a:latin typeface="Times New Roman" panose="02020603050405020304" pitchFamily="18" charset="0"/>
                          <a:cs typeface="Times New Roman" panose="02020603050405020304" pitchFamily="18" charset="0"/>
                        </a:rPr>
                        <a:t> № №2</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1828806802"/>
                  </a:ext>
                </a:extLst>
              </a:tr>
              <a:tr h="303128">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34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dirty="0">
                          <a:solidFill>
                            <a:srgbClr val="000000"/>
                          </a:solidFill>
                          <a:effectLst/>
                          <a:latin typeface="Times New Roman" panose="02020603050405020304" pitchFamily="18" charset="0"/>
                          <a:cs typeface="Times New Roman" panose="02020603050405020304" pitchFamily="18" charset="0"/>
                        </a:rPr>
                        <a:t>[10111]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{PD_KF[3:0], PD_CS} : KF[2:0]-</a:t>
                      </a:r>
                      <a:r>
                        <a:rPr lang="en-US" sz="600" dirty="0">
                          <a:solidFill>
                            <a:srgbClr val="000000"/>
                          </a:solidFill>
                          <a:effectLst/>
                          <a:latin typeface="Times New Roman" panose="02020603050405020304" pitchFamily="18" charset="0"/>
                          <a:cs typeface="Times New Roman" panose="02020603050405020304" pitchFamily="18" charset="0"/>
                        </a:rPr>
                        <a:t>threshold level</a:t>
                      </a:r>
                      <a:r>
                        <a:rPr lang="ru-RU" sz="600" dirty="0">
                          <a:solidFill>
                            <a:srgbClr val="000000"/>
                          </a:solidFill>
                          <a:effectLst/>
                          <a:latin typeface="Times New Roman" panose="02020603050405020304" pitchFamily="18" charset="0"/>
                          <a:cs typeface="Times New Roman" panose="02020603050405020304" pitchFamily="18" charset="0"/>
                        </a:rPr>
                        <a:t>; KF[3]- </a:t>
                      </a:r>
                      <a:r>
                        <a:rPr lang="en-US" sz="600" dirty="0">
                          <a:solidFill>
                            <a:srgbClr val="000000"/>
                          </a:solidFill>
                          <a:effectLst/>
                          <a:latin typeface="Times New Roman" panose="02020603050405020304" pitchFamily="18" charset="0"/>
                          <a:cs typeface="Times New Roman" panose="02020603050405020304" pitchFamily="18" charset="0"/>
                        </a:rPr>
                        <a:t>threshold</a:t>
                      </a:r>
                      <a:r>
                        <a:rPr lang="en-US" sz="600" baseline="0" dirty="0">
                          <a:solidFill>
                            <a:srgbClr val="000000"/>
                          </a:solidFill>
                          <a:effectLst/>
                          <a:latin typeface="Times New Roman" panose="02020603050405020304" pitchFamily="18" charset="0"/>
                          <a:cs typeface="Times New Roman" panose="02020603050405020304" pitchFamily="18" charset="0"/>
                        </a:rPr>
                        <a:t> mode</a:t>
                      </a:r>
                      <a:r>
                        <a:rPr lang="ru-RU" sz="600" dirty="0">
                          <a:solidFill>
                            <a:srgbClr val="000000"/>
                          </a:solidFill>
                          <a:effectLst/>
                          <a:latin typeface="Times New Roman" panose="02020603050405020304" pitchFamily="18" charset="0"/>
                          <a:cs typeface="Times New Roman" panose="02020603050405020304" pitchFamily="18" charset="0"/>
                        </a:rPr>
                        <a:t> (0-</a:t>
                      </a:r>
                      <a:r>
                        <a:rPr lang="en-US" sz="600" dirty="0">
                          <a:solidFill>
                            <a:srgbClr val="000000"/>
                          </a:solidFill>
                          <a:effectLst/>
                          <a:latin typeface="Times New Roman" panose="02020603050405020304" pitchFamily="18" charset="0"/>
                          <a:cs typeface="Times New Roman" panose="02020603050405020304" pitchFamily="18" charset="0"/>
                        </a:rPr>
                        <a:t>simple</a:t>
                      </a:r>
                      <a:r>
                        <a:rPr lang="en-US" sz="600" baseline="0" dirty="0">
                          <a:solidFill>
                            <a:srgbClr val="000000"/>
                          </a:solidFill>
                          <a:effectLst/>
                          <a:latin typeface="Times New Roman" panose="02020603050405020304" pitchFamily="18" charset="0"/>
                          <a:cs typeface="Times New Roman" panose="02020603050405020304" pitchFamily="18" charset="0"/>
                        </a:rPr>
                        <a:t> mode</a:t>
                      </a:r>
                      <a:r>
                        <a:rPr lang="ru-RU" sz="600" dirty="0">
                          <a:solidFill>
                            <a:srgbClr val="000000"/>
                          </a:solidFill>
                          <a:effectLst/>
                          <a:latin typeface="Times New Roman" panose="02020603050405020304" pitchFamily="18" charset="0"/>
                          <a:cs typeface="Times New Roman" panose="02020603050405020304" pitchFamily="18" charset="0"/>
                        </a:rPr>
                        <a:t> PD IN&gt;OUT, 1 - </a:t>
                      </a:r>
                      <a:r>
                        <a:rPr lang="en-US" sz="600" dirty="0">
                          <a:solidFill>
                            <a:srgbClr val="000000"/>
                          </a:solidFill>
                          <a:effectLst/>
                          <a:latin typeface="Times New Roman" panose="02020603050405020304" pitchFamily="18" charset="0"/>
                          <a:cs typeface="Times New Roman" panose="02020603050405020304" pitchFamily="18" charset="0"/>
                        </a:rPr>
                        <a:t>smart</a:t>
                      </a:r>
                      <a:r>
                        <a:rPr lang="ru-RU" sz="600" dirty="0">
                          <a:solidFill>
                            <a:srgbClr val="000000"/>
                          </a:solidFill>
                          <a:effectLst/>
                          <a:latin typeface="Times New Roman" panose="02020603050405020304" pitchFamily="18" charset="0"/>
                          <a:cs typeface="Times New Roman" panose="02020603050405020304" pitchFamily="18" charset="0"/>
                        </a:rPr>
                        <a:t> </a:t>
                      </a:r>
                      <a:r>
                        <a:rPr lang="en-US" sz="600" dirty="0">
                          <a:solidFill>
                            <a:srgbClr val="000000"/>
                          </a:solidFill>
                          <a:effectLst/>
                          <a:latin typeface="Times New Roman" panose="02020603050405020304" pitchFamily="18" charset="0"/>
                          <a:cs typeface="Times New Roman" panose="02020603050405020304" pitchFamily="18" charset="0"/>
                        </a:rPr>
                        <a:t>mode</a:t>
                      </a:r>
                      <a:r>
                        <a:rPr lang="ru-RU" sz="600" dirty="0">
                          <a:solidFill>
                            <a:srgbClr val="000000"/>
                          </a:solidFill>
                          <a:effectLst/>
                          <a:latin typeface="Times New Roman" panose="02020603050405020304" pitchFamily="18" charset="0"/>
                          <a:cs typeface="Times New Roman" panose="02020603050405020304" pitchFamily="18" charset="0"/>
                        </a:rPr>
                        <a:t>; </a:t>
                      </a:r>
                      <a:r>
                        <a:rPr lang="en-US" sz="600" dirty="0">
                          <a:solidFill>
                            <a:srgbClr val="000000"/>
                          </a:solidFill>
                          <a:effectLst/>
                          <a:latin typeface="Times New Roman" panose="02020603050405020304" pitchFamily="18" charset="0"/>
                          <a:cs typeface="Times New Roman" panose="02020603050405020304" pitchFamily="18" charset="0"/>
                        </a:rPr>
                        <a:t>Overflow condition</a:t>
                      </a:r>
                      <a:r>
                        <a:rPr lang="ru-RU" sz="600" dirty="0">
                          <a:solidFill>
                            <a:srgbClr val="000000"/>
                          </a:solidFill>
                          <a:effectLst/>
                          <a:latin typeface="Times New Roman" panose="02020603050405020304" pitchFamily="18" charset="0"/>
                          <a:cs typeface="Times New Roman" panose="02020603050405020304" pitchFamily="18" charset="0"/>
                        </a:rPr>
                        <a:t>: CS, 1-</a:t>
                      </a:r>
                      <a:r>
                        <a:rPr lang="en-US" sz="600" dirty="0">
                          <a:solidFill>
                            <a:srgbClr val="000000"/>
                          </a:solidFill>
                          <a:effectLst/>
                          <a:latin typeface="Times New Roman" panose="02020603050405020304" pitchFamily="18" charset="0"/>
                          <a:cs typeface="Times New Roman" panose="02020603050405020304" pitchFamily="18" charset="0"/>
                        </a:rPr>
                        <a:t>overflow counter </a:t>
                      </a:r>
                      <a:r>
                        <a:rPr lang="ru-RU" sz="600" dirty="0">
                          <a:solidFill>
                            <a:srgbClr val="000000"/>
                          </a:solidFill>
                          <a:effectLst/>
                          <a:latin typeface="Times New Roman" panose="02020603050405020304" pitchFamily="18" charset="0"/>
                          <a:cs typeface="Times New Roman" panose="02020603050405020304" pitchFamily="18" charset="0"/>
                        </a:rPr>
                        <a:t>= 4, 0</a:t>
                      </a:r>
                      <a:r>
                        <a:rPr lang="en-US" sz="600" dirty="0">
                          <a:solidFill>
                            <a:srgbClr val="000000"/>
                          </a:solidFill>
                          <a:effectLst/>
                          <a:latin typeface="Times New Roman" panose="02020603050405020304" pitchFamily="18" charset="0"/>
                          <a:cs typeface="Times New Roman" panose="02020603050405020304" pitchFamily="18" charset="0"/>
                        </a:rPr>
                        <a:t> </a:t>
                      </a:r>
                      <a:r>
                        <a:rPr lang="ru-RU" sz="600" dirty="0">
                          <a:solidFill>
                            <a:srgbClr val="000000"/>
                          </a:solidFill>
                          <a:effectLst/>
                          <a:latin typeface="Times New Roman" panose="02020603050405020304" pitchFamily="18" charset="0"/>
                          <a:cs typeface="Times New Roman" panose="02020603050405020304" pitchFamily="18" charset="0"/>
                        </a:rPr>
                        <a:t>–</a:t>
                      </a:r>
                      <a:r>
                        <a:rPr lang="en-US" sz="600" dirty="0">
                          <a:solidFill>
                            <a:srgbClr val="000000"/>
                          </a:solidFill>
                          <a:effectLst/>
                          <a:latin typeface="Times New Roman" panose="02020603050405020304" pitchFamily="18" charset="0"/>
                          <a:cs typeface="Times New Roman" panose="02020603050405020304" pitchFamily="18" charset="0"/>
                        </a:rPr>
                        <a:t>overflow counter</a:t>
                      </a:r>
                      <a:r>
                        <a:rPr lang="ru-RU" sz="600" dirty="0">
                          <a:solidFill>
                            <a:srgbClr val="000000"/>
                          </a:solidFill>
                          <a:effectLst/>
                          <a:latin typeface="Times New Roman" panose="02020603050405020304" pitchFamily="18" charset="0"/>
                          <a:cs typeface="Times New Roman" panose="02020603050405020304" pitchFamily="18" charset="0"/>
                        </a:rPr>
                        <a:t> = 1.</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317871958"/>
                  </a:ext>
                </a:extLst>
              </a:tr>
              <a:tr h="206557">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35</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dirty="0">
                          <a:solidFill>
                            <a:srgbClr val="000000"/>
                          </a:solidFill>
                          <a:effectLst/>
                          <a:latin typeface="Times New Roman" panose="02020603050405020304" pitchFamily="18" charset="0"/>
                          <a:cs typeface="Times New Roman" panose="02020603050405020304" pitchFamily="18" charset="0"/>
                        </a:rPr>
                        <a:t>[11111]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FDAC[4:0] – </a:t>
                      </a:r>
                      <a:r>
                        <a:rPr lang="en-US" sz="600" dirty="0">
                          <a:solidFill>
                            <a:srgbClr val="000000"/>
                          </a:solidFill>
                          <a:effectLst/>
                          <a:latin typeface="Times New Roman" panose="02020603050405020304" pitchFamily="18" charset="0"/>
                          <a:cs typeface="Times New Roman" panose="02020603050405020304" pitchFamily="18" charset="0"/>
                        </a:rPr>
                        <a:t>Threshold DAC codes in</a:t>
                      </a:r>
                      <a:r>
                        <a:rPr lang="en-US" sz="600" baseline="0" dirty="0">
                          <a:solidFill>
                            <a:srgbClr val="000000"/>
                          </a:solidFill>
                          <a:effectLst/>
                          <a:latin typeface="Times New Roman" panose="02020603050405020304" pitchFamily="18" charset="0"/>
                          <a:cs typeface="Times New Roman" panose="02020603050405020304" pitchFamily="18" charset="0"/>
                        </a:rPr>
                        <a:t> fast channel</a:t>
                      </a:r>
                      <a:r>
                        <a:rPr lang="ru-RU" sz="600" dirty="0">
                          <a:solidFill>
                            <a:srgbClr val="000000"/>
                          </a:solidFill>
                          <a:effectLst/>
                          <a:latin typeface="Times New Roman" panose="02020603050405020304" pitchFamily="18" charset="0"/>
                          <a:cs typeface="Times New Roman" panose="02020603050405020304" pitchFamily="18" charset="0"/>
                        </a:rPr>
                        <a:t>. </a:t>
                      </a:r>
                      <a:r>
                        <a:rPr lang="en-US" sz="600" dirty="0">
                          <a:solidFill>
                            <a:srgbClr val="000000"/>
                          </a:solidFill>
                          <a:effectLst/>
                          <a:latin typeface="Times New Roman" panose="02020603050405020304" pitchFamily="18" charset="0"/>
                          <a:cs typeface="Times New Roman" panose="02020603050405020304" pitchFamily="18" charset="0"/>
                        </a:rPr>
                        <a:t>Code</a:t>
                      </a:r>
                      <a:r>
                        <a:rPr lang="ru-RU" sz="600" dirty="0">
                          <a:solidFill>
                            <a:srgbClr val="000000"/>
                          </a:solidFill>
                          <a:effectLst/>
                          <a:latin typeface="Times New Roman" panose="02020603050405020304" pitchFamily="18" charset="0"/>
                          <a:cs typeface="Times New Roman" panose="02020603050405020304" pitchFamily="18" charset="0"/>
                        </a:rPr>
                        <a:t> [00000] – </a:t>
                      </a:r>
                      <a:r>
                        <a:rPr lang="en-US" sz="600" dirty="0">
                          <a:solidFill>
                            <a:srgbClr val="000000"/>
                          </a:solidFill>
                          <a:effectLst/>
                          <a:latin typeface="Times New Roman" panose="02020603050405020304" pitchFamily="18" charset="0"/>
                          <a:cs typeface="Times New Roman" panose="02020603050405020304" pitchFamily="18" charset="0"/>
                        </a:rPr>
                        <a:t>relates to 0V threshold</a:t>
                      </a:r>
                      <a:r>
                        <a:rPr lang="ru-RU" sz="600" dirty="0">
                          <a:solidFill>
                            <a:srgbClr val="000000"/>
                          </a:solidFill>
                          <a:effectLst/>
                          <a:latin typeface="Times New Roman" panose="02020603050405020304" pitchFamily="18" charset="0"/>
                          <a:cs typeface="Times New Roman" panose="02020603050405020304" pitchFamily="18" charset="0"/>
                        </a:rPr>
                        <a:t>; </a:t>
                      </a:r>
                      <a:r>
                        <a:rPr lang="en-US" sz="600" dirty="0">
                          <a:solidFill>
                            <a:srgbClr val="000000"/>
                          </a:solidFill>
                          <a:effectLst/>
                          <a:latin typeface="Times New Roman" panose="02020603050405020304" pitchFamily="18" charset="0"/>
                          <a:cs typeface="Times New Roman" panose="02020603050405020304" pitchFamily="18" charset="0"/>
                        </a:rPr>
                        <a:t>Code</a:t>
                      </a:r>
                      <a:r>
                        <a:rPr lang="ru-RU" sz="600" dirty="0">
                          <a:solidFill>
                            <a:srgbClr val="000000"/>
                          </a:solidFill>
                          <a:effectLst/>
                          <a:latin typeface="Times New Roman" panose="02020603050405020304" pitchFamily="18" charset="0"/>
                          <a:cs typeface="Times New Roman" panose="02020603050405020304" pitchFamily="18" charset="0"/>
                        </a:rPr>
                        <a:t> [11111] – </a:t>
                      </a:r>
                      <a:r>
                        <a:rPr lang="en-US" sz="600" dirty="0">
                          <a:solidFill>
                            <a:srgbClr val="000000"/>
                          </a:solidFill>
                          <a:effectLst/>
                          <a:latin typeface="Times New Roman" panose="02020603050405020304" pitchFamily="18" charset="0"/>
                          <a:cs typeface="Times New Roman" panose="02020603050405020304" pitchFamily="18" charset="0"/>
                        </a:rPr>
                        <a:t>relates to</a:t>
                      </a:r>
                      <a:r>
                        <a:rPr lang="ru-RU" sz="600" dirty="0">
                          <a:solidFill>
                            <a:srgbClr val="000000"/>
                          </a:solidFill>
                          <a:effectLst/>
                          <a:latin typeface="Times New Roman" panose="02020603050405020304" pitchFamily="18" charset="0"/>
                          <a:cs typeface="Times New Roman" panose="02020603050405020304" pitchFamily="18" charset="0"/>
                        </a:rPr>
                        <a:t> 64 </a:t>
                      </a:r>
                      <a:r>
                        <a:rPr lang="en-US" sz="600" dirty="0">
                          <a:solidFill>
                            <a:srgbClr val="000000"/>
                          </a:solidFill>
                          <a:effectLst/>
                          <a:latin typeface="Times New Roman" panose="02020603050405020304" pitchFamily="18" charset="0"/>
                          <a:cs typeface="Times New Roman" panose="02020603050405020304" pitchFamily="18" charset="0"/>
                        </a:rPr>
                        <a:t>mV threshold</a:t>
                      </a:r>
                      <a:r>
                        <a:rPr lang="ru-RU" sz="600" dirty="0">
                          <a:solidFill>
                            <a:srgbClr val="000000"/>
                          </a:solidFill>
                          <a:effectLst/>
                          <a:latin typeface="Times New Roman" panose="02020603050405020304" pitchFamily="18" charset="0"/>
                          <a:cs typeface="Times New Roman" panose="02020603050405020304" pitchFamily="18" charset="0"/>
                        </a:rPr>
                        <a:t>, LSB - 2 </a:t>
                      </a:r>
                      <a:r>
                        <a:rPr lang="en-US" sz="600" dirty="0">
                          <a:solidFill>
                            <a:srgbClr val="000000"/>
                          </a:solidFill>
                          <a:effectLst/>
                          <a:latin typeface="Times New Roman" panose="02020603050405020304" pitchFamily="18" charset="0"/>
                          <a:cs typeface="Times New Roman" panose="02020603050405020304" pitchFamily="18" charset="0"/>
                        </a:rPr>
                        <a:t>mV</a:t>
                      </a:r>
                      <a:endParaRPr lang="ru-RU" sz="600" dirty="0">
                        <a:solidFill>
                          <a:srgbClr val="000000"/>
                        </a:solidFill>
                        <a:effectLst/>
                        <a:latin typeface="Times New Roman" panose="02020603050405020304" pitchFamily="18" charset="0"/>
                        <a:cs typeface="Times New Roman" panose="02020603050405020304" pitchFamily="18" charset="0"/>
                      </a:endParaRP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3478293037"/>
                  </a:ext>
                </a:extLst>
              </a:tr>
              <a:tr h="206557">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36</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SDAC[4:0] - </a:t>
                      </a:r>
                      <a:r>
                        <a:rPr lang="en-US" sz="600" dirty="0">
                          <a:solidFill>
                            <a:srgbClr val="000000"/>
                          </a:solidFill>
                          <a:effectLst/>
                          <a:latin typeface="Times New Roman" panose="02020603050405020304" pitchFamily="18" charset="0"/>
                          <a:cs typeface="Times New Roman" panose="02020603050405020304" pitchFamily="18" charset="0"/>
                        </a:rPr>
                        <a:t>Threshold DAC codes in slow channel</a:t>
                      </a:r>
                      <a:r>
                        <a:rPr lang="ru-RU" sz="600" dirty="0">
                          <a:solidFill>
                            <a:srgbClr val="000000"/>
                          </a:solidFill>
                          <a:effectLst/>
                          <a:latin typeface="Times New Roman" panose="02020603050405020304" pitchFamily="18" charset="0"/>
                          <a:cs typeface="Times New Roman" panose="02020603050405020304" pitchFamily="18" charset="0"/>
                        </a:rPr>
                        <a:t> </a:t>
                      </a:r>
                      <a:r>
                        <a:rPr lang="en-US" sz="600" dirty="0">
                          <a:solidFill>
                            <a:srgbClr val="000000"/>
                          </a:solidFill>
                          <a:effectLst/>
                          <a:latin typeface="Times New Roman" panose="02020603050405020304" pitchFamily="18" charset="0"/>
                          <a:cs typeface="Times New Roman" panose="02020603050405020304" pitchFamily="18" charset="0"/>
                        </a:rPr>
                        <a:t>Code</a:t>
                      </a:r>
                      <a:r>
                        <a:rPr lang="ru-RU" sz="600" dirty="0">
                          <a:solidFill>
                            <a:srgbClr val="000000"/>
                          </a:solidFill>
                          <a:effectLst/>
                          <a:latin typeface="Times New Roman" panose="02020603050405020304" pitchFamily="18" charset="0"/>
                          <a:cs typeface="Times New Roman" panose="02020603050405020304" pitchFamily="18" charset="0"/>
                        </a:rPr>
                        <a:t> [00000] – </a:t>
                      </a:r>
                      <a:r>
                        <a:rPr lang="en-US" sz="600" dirty="0">
                          <a:solidFill>
                            <a:srgbClr val="000000"/>
                          </a:solidFill>
                          <a:effectLst/>
                          <a:latin typeface="Times New Roman" panose="02020603050405020304" pitchFamily="18" charset="0"/>
                          <a:cs typeface="Times New Roman" panose="02020603050405020304" pitchFamily="18" charset="0"/>
                        </a:rPr>
                        <a:t>relates to 0V threshold</a:t>
                      </a:r>
                      <a:r>
                        <a:rPr lang="ru-RU" sz="600" dirty="0">
                          <a:solidFill>
                            <a:srgbClr val="000000"/>
                          </a:solidFill>
                          <a:effectLst/>
                          <a:latin typeface="Times New Roman" panose="02020603050405020304" pitchFamily="18" charset="0"/>
                          <a:cs typeface="Times New Roman" panose="02020603050405020304" pitchFamily="18" charset="0"/>
                        </a:rPr>
                        <a:t>; </a:t>
                      </a:r>
                      <a:r>
                        <a:rPr lang="en-US" sz="600" dirty="0">
                          <a:solidFill>
                            <a:srgbClr val="000000"/>
                          </a:solidFill>
                          <a:effectLst/>
                          <a:latin typeface="Times New Roman" panose="02020603050405020304" pitchFamily="18" charset="0"/>
                          <a:cs typeface="Times New Roman" panose="02020603050405020304" pitchFamily="18" charset="0"/>
                        </a:rPr>
                        <a:t>Code</a:t>
                      </a:r>
                      <a:r>
                        <a:rPr lang="ru-RU" sz="600" dirty="0">
                          <a:solidFill>
                            <a:srgbClr val="000000"/>
                          </a:solidFill>
                          <a:effectLst/>
                          <a:latin typeface="Times New Roman" panose="02020603050405020304" pitchFamily="18" charset="0"/>
                          <a:cs typeface="Times New Roman" panose="02020603050405020304" pitchFamily="18" charset="0"/>
                        </a:rPr>
                        <a:t> [11111] – </a:t>
                      </a:r>
                      <a:r>
                        <a:rPr lang="en-US" sz="600" dirty="0">
                          <a:solidFill>
                            <a:srgbClr val="000000"/>
                          </a:solidFill>
                          <a:effectLst/>
                          <a:latin typeface="Times New Roman" panose="02020603050405020304" pitchFamily="18" charset="0"/>
                          <a:cs typeface="Times New Roman" panose="02020603050405020304" pitchFamily="18" charset="0"/>
                        </a:rPr>
                        <a:t>relates to 64 mV threshold</a:t>
                      </a:r>
                      <a:r>
                        <a:rPr lang="ru-RU" sz="600" dirty="0">
                          <a:solidFill>
                            <a:srgbClr val="000000"/>
                          </a:solidFill>
                          <a:effectLst/>
                          <a:latin typeface="Times New Roman" panose="02020603050405020304" pitchFamily="18" charset="0"/>
                          <a:cs typeface="Times New Roman" panose="02020603050405020304" pitchFamily="18" charset="0"/>
                        </a:rPr>
                        <a:t>, LSB - 2 </a:t>
                      </a:r>
                      <a:r>
                        <a:rPr lang="en-US" sz="600" dirty="0">
                          <a:solidFill>
                            <a:srgbClr val="000000"/>
                          </a:solidFill>
                          <a:effectLst/>
                          <a:latin typeface="Times New Roman" panose="02020603050405020304" pitchFamily="18" charset="0"/>
                          <a:cs typeface="Times New Roman" panose="02020603050405020304" pitchFamily="18" charset="0"/>
                        </a:rPr>
                        <a:t>mV</a:t>
                      </a:r>
                      <a:endParaRPr lang="ru-RU" sz="600" dirty="0">
                        <a:solidFill>
                          <a:srgbClr val="000000"/>
                        </a:solidFill>
                        <a:effectLst/>
                        <a:latin typeface="Times New Roman" panose="02020603050405020304" pitchFamily="18" charset="0"/>
                        <a:cs typeface="Times New Roman" panose="02020603050405020304" pitchFamily="18" charset="0"/>
                      </a:endParaRP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4053620628"/>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37</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FDAC_T1[4:0] – </a:t>
                      </a:r>
                      <a:r>
                        <a:rPr lang="en-US" sz="600" dirty="0">
                          <a:solidFill>
                            <a:srgbClr val="000000"/>
                          </a:solidFill>
                          <a:effectLst/>
                          <a:latin typeface="Times New Roman" panose="02020603050405020304" pitchFamily="18" charset="0"/>
                          <a:cs typeface="Times New Roman" panose="02020603050405020304" pitchFamily="18" charset="0"/>
                        </a:rPr>
                        <a:t>setting threshold DAC codes in test channel</a:t>
                      </a:r>
                      <a:endParaRPr lang="ru-RU" sz="600" dirty="0">
                        <a:solidFill>
                          <a:srgbClr val="000000"/>
                        </a:solidFill>
                        <a:effectLst/>
                        <a:latin typeface="Times New Roman" panose="02020603050405020304" pitchFamily="18" charset="0"/>
                        <a:cs typeface="Times New Roman" panose="02020603050405020304" pitchFamily="18" charset="0"/>
                      </a:endParaRP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827325827"/>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38</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SDAC_T1[4:0] – </a:t>
                      </a:r>
                      <a:r>
                        <a:rPr lang="en-US" sz="600" dirty="0">
                          <a:solidFill>
                            <a:srgbClr val="000000"/>
                          </a:solidFill>
                          <a:effectLst/>
                          <a:latin typeface="Times New Roman" panose="02020603050405020304" pitchFamily="18" charset="0"/>
                          <a:cs typeface="Times New Roman" panose="02020603050405020304" pitchFamily="18" charset="0"/>
                        </a:rPr>
                        <a:t>setting threshold DAC codes in test channel</a:t>
                      </a:r>
                      <a:endParaRPr lang="ru-RU" sz="600" dirty="0">
                        <a:solidFill>
                          <a:srgbClr val="000000"/>
                        </a:solidFill>
                        <a:effectLst/>
                        <a:latin typeface="Times New Roman" panose="02020603050405020304" pitchFamily="18" charset="0"/>
                        <a:cs typeface="Times New Roman" panose="02020603050405020304" pitchFamily="18" charset="0"/>
                      </a:endParaRP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3781538138"/>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39</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FDAC_T2[4:0] – </a:t>
                      </a:r>
                      <a:r>
                        <a:rPr lang="en-US" sz="600" dirty="0">
                          <a:solidFill>
                            <a:srgbClr val="000000"/>
                          </a:solidFill>
                          <a:effectLst/>
                          <a:latin typeface="Times New Roman" panose="02020603050405020304" pitchFamily="18" charset="0"/>
                          <a:cs typeface="Times New Roman" panose="02020603050405020304" pitchFamily="18" charset="0"/>
                        </a:rPr>
                        <a:t>setting threshold DAC codes in test channel</a:t>
                      </a:r>
                      <a:endParaRPr lang="ru-RU" sz="600" dirty="0">
                        <a:solidFill>
                          <a:srgbClr val="000000"/>
                        </a:solidFill>
                        <a:effectLst/>
                        <a:latin typeface="Times New Roman" panose="02020603050405020304" pitchFamily="18" charset="0"/>
                        <a:cs typeface="Times New Roman" panose="02020603050405020304" pitchFamily="18" charset="0"/>
                      </a:endParaRP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1135336560"/>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SDAC_T2[4:0] – </a:t>
                      </a:r>
                      <a:r>
                        <a:rPr lang="en-US" sz="600" dirty="0">
                          <a:solidFill>
                            <a:srgbClr val="000000"/>
                          </a:solidFill>
                          <a:effectLst/>
                          <a:latin typeface="Times New Roman" panose="02020603050405020304" pitchFamily="18" charset="0"/>
                          <a:cs typeface="Times New Roman" panose="02020603050405020304" pitchFamily="18" charset="0"/>
                        </a:rPr>
                        <a:t>setting threshold DAC codes in test channel</a:t>
                      </a:r>
                      <a:endParaRPr lang="ru-RU" sz="600" dirty="0">
                        <a:solidFill>
                          <a:srgbClr val="000000"/>
                        </a:solidFill>
                        <a:effectLst/>
                        <a:latin typeface="Times New Roman" panose="02020603050405020304" pitchFamily="18" charset="0"/>
                        <a:cs typeface="Times New Roman" panose="02020603050405020304" pitchFamily="18" charset="0"/>
                      </a:endParaRP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1470572128"/>
                  </a:ext>
                </a:extLst>
              </a:tr>
              <a:tr h="303128">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8</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[11111111]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en-US" sz="600" dirty="0">
                          <a:solidFill>
                            <a:srgbClr val="000000"/>
                          </a:solidFill>
                          <a:effectLst/>
                          <a:latin typeface="Times New Roman" panose="02020603050405020304" pitchFamily="18" charset="0"/>
                          <a:cs typeface="Times New Roman" panose="02020603050405020304" pitchFamily="18" charset="0"/>
                        </a:rPr>
                        <a:t>{</a:t>
                      </a:r>
                      <a:r>
                        <a:rPr lang="en-US" sz="600" dirty="0" err="1">
                          <a:solidFill>
                            <a:srgbClr val="000000"/>
                          </a:solidFill>
                          <a:effectLst/>
                          <a:latin typeface="Times New Roman" panose="02020603050405020304" pitchFamily="18" charset="0"/>
                          <a:cs typeface="Times New Roman" panose="02020603050405020304" pitchFamily="18" charset="0"/>
                        </a:rPr>
                        <a:t>RESETN_all_from_regFile</a:t>
                      </a:r>
                      <a:r>
                        <a:rPr lang="en-US" sz="600" dirty="0">
                          <a:solidFill>
                            <a:srgbClr val="000000"/>
                          </a:solidFill>
                          <a:effectLst/>
                          <a:latin typeface="Times New Roman" panose="02020603050405020304" pitchFamily="18" charset="0"/>
                          <a:cs typeface="Times New Roman" panose="02020603050405020304" pitchFamily="18" charset="0"/>
                        </a:rPr>
                        <a:t>, </a:t>
                      </a:r>
                      <a:r>
                        <a:rPr lang="en-US" sz="600" dirty="0" err="1">
                          <a:solidFill>
                            <a:srgbClr val="000000"/>
                          </a:solidFill>
                          <a:effectLst/>
                          <a:latin typeface="Times New Roman" panose="02020603050405020304" pitchFamily="18" charset="0"/>
                          <a:cs typeface="Times New Roman" panose="02020603050405020304" pitchFamily="18" charset="0"/>
                        </a:rPr>
                        <a:t>rst_n_GBT_from_regFile</a:t>
                      </a:r>
                      <a:r>
                        <a:rPr lang="en-US" sz="600" dirty="0">
                          <a:solidFill>
                            <a:srgbClr val="000000"/>
                          </a:solidFill>
                          <a:effectLst/>
                          <a:latin typeface="Times New Roman" panose="02020603050405020304" pitchFamily="18" charset="0"/>
                          <a:cs typeface="Times New Roman" panose="02020603050405020304" pitchFamily="18" charset="0"/>
                        </a:rPr>
                        <a:t>, </a:t>
                      </a:r>
                      <a:r>
                        <a:rPr lang="en-US" sz="600" dirty="0" err="1">
                          <a:solidFill>
                            <a:srgbClr val="000000"/>
                          </a:solidFill>
                          <a:effectLst/>
                          <a:latin typeface="Times New Roman" panose="02020603050405020304" pitchFamily="18" charset="0"/>
                          <a:cs typeface="Times New Roman" panose="02020603050405020304" pitchFamily="18" charset="0"/>
                        </a:rPr>
                        <a:t>rst_n_Reg_from_regFile</a:t>
                      </a:r>
                      <a:r>
                        <a:rPr lang="en-US" sz="600" dirty="0">
                          <a:solidFill>
                            <a:srgbClr val="000000"/>
                          </a:solidFill>
                          <a:effectLst/>
                          <a:latin typeface="Times New Roman" panose="02020603050405020304" pitchFamily="18" charset="0"/>
                          <a:cs typeface="Times New Roman" panose="02020603050405020304" pitchFamily="18" charset="0"/>
                        </a:rPr>
                        <a:t>, rst_n_I2C_from_regFile, rst_n_160_from_regFile, </a:t>
                      </a:r>
                      <a:r>
                        <a:rPr lang="en-US" sz="600" dirty="0" err="1">
                          <a:solidFill>
                            <a:srgbClr val="000000"/>
                          </a:solidFill>
                          <a:effectLst/>
                          <a:latin typeface="Times New Roman" panose="02020603050405020304" pitchFamily="18" charset="0"/>
                          <a:cs typeface="Times New Roman" panose="02020603050405020304" pitchFamily="18" charset="0"/>
                        </a:rPr>
                        <a:t>RESETN_FCLK_from_regFile</a:t>
                      </a:r>
                      <a:r>
                        <a:rPr lang="en-US" sz="600" dirty="0">
                          <a:solidFill>
                            <a:srgbClr val="000000"/>
                          </a:solidFill>
                          <a:effectLst/>
                          <a:latin typeface="Times New Roman" panose="02020603050405020304" pitchFamily="18" charset="0"/>
                          <a:cs typeface="Times New Roman" panose="02020603050405020304" pitchFamily="18" charset="0"/>
                        </a:rPr>
                        <a:t>, RESETN_SLOW2_from_regFile, RESETN_SLOW1_from_regFile}. Reset for 3 clock domains</a:t>
                      </a:r>
                      <a:endParaRPr lang="ru-RU" sz="600" dirty="0">
                        <a:solidFill>
                          <a:srgbClr val="000000"/>
                        </a:solidFill>
                        <a:effectLst/>
                        <a:latin typeface="Times New Roman" panose="02020603050405020304" pitchFamily="18" charset="0"/>
                        <a:cs typeface="Times New Roman" panose="02020603050405020304" pitchFamily="18" charset="0"/>
                      </a:endParaRP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435204198"/>
                  </a:ext>
                </a:extLst>
              </a:tr>
              <a:tr h="303128">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42</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8</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[00000000]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CH_SEL[7:0] </a:t>
                      </a:r>
                      <a:r>
                        <a:rPr lang="en-US" sz="600" dirty="0">
                          <a:solidFill>
                            <a:srgbClr val="000000"/>
                          </a:solidFill>
                          <a:effectLst/>
                          <a:latin typeface="Times New Roman" panose="02020603050405020304" pitchFamily="18" charset="0"/>
                          <a:cs typeface="Times New Roman" panose="02020603050405020304" pitchFamily="18" charset="0"/>
                        </a:rPr>
                        <a:t>Fast or slow channel select</a:t>
                      </a:r>
                      <a:r>
                        <a:rPr lang="ru-RU" sz="600" dirty="0">
                          <a:solidFill>
                            <a:srgbClr val="000000"/>
                          </a:solidFill>
                          <a:effectLst/>
                          <a:latin typeface="Times New Roman" panose="02020603050405020304" pitchFamily="18" charset="0"/>
                          <a:cs typeface="Times New Roman" panose="02020603050405020304" pitchFamily="18" charset="0"/>
                        </a:rPr>
                        <a:t>. 0 – </a:t>
                      </a:r>
                      <a:r>
                        <a:rPr lang="en-US" sz="600" dirty="0">
                          <a:solidFill>
                            <a:srgbClr val="000000"/>
                          </a:solidFill>
                          <a:effectLst/>
                          <a:latin typeface="Times New Roman" panose="02020603050405020304" pitchFamily="18" charset="0"/>
                          <a:cs typeface="Times New Roman" panose="02020603050405020304" pitchFamily="18" charset="0"/>
                        </a:rPr>
                        <a:t>ADC process</a:t>
                      </a:r>
                      <a:r>
                        <a:rPr lang="en-US" sz="600" baseline="0" dirty="0">
                          <a:solidFill>
                            <a:srgbClr val="000000"/>
                          </a:solidFill>
                          <a:effectLst/>
                          <a:latin typeface="Times New Roman" panose="02020603050405020304" pitchFamily="18" charset="0"/>
                          <a:cs typeface="Times New Roman" panose="02020603050405020304" pitchFamily="18" charset="0"/>
                        </a:rPr>
                        <a:t> signals from slow shaper</a:t>
                      </a:r>
                      <a:br>
                        <a:rPr lang="ru-RU" sz="600" dirty="0">
                          <a:solidFill>
                            <a:srgbClr val="000000"/>
                          </a:solidFill>
                          <a:effectLst/>
                          <a:latin typeface="Times New Roman" panose="02020603050405020304" pitchFamily="18" charset="0"/>
                          <a:cs typeface="Times New Roman" panose="02020603050405020304" pitchFamily="18" charset="0"/>
                        </a:rPr>
                      </a:br>
                      <a:r>
                        <a:rPr lang="ru-RU" sz="600" dirty="0">
                          <a:solidFill>
                            <a:srgbClr val="000000"/>
                          </a:solidFill>
                          <a:effectLst/>
                          <a:latin typeface="Times New Roman" panose="02020603050405020304" pitchFamily="18" charset="0"/>
                          <a:cs typeface="Times New Roman" panose="02020603050405020304" pitchFamily="18" charset="0"/>
                        </a:rPr>
                        <a:t>1- </a:t>
                      </a:r>
                      <a:r>
                        <a:rPr lang="en-US" sz="600" dirty="0">
                          <a:solidFill>
                            <a:srgbClr val="000000"/>
                          </a:solidFill>
                          <a:effectLst/>
                          <a:latin typeface="Times New Roman" panose="02020603050405020304" pitchFamily="18" charset="0"/>
                          <a:cs typeface="Times New Roman" panose="02020603050405020304" pitchFamily="18" charset="0"/>
                        </a:rPr>
                        <a:t>ADC process</a:t>
                      </a:r>
                      <a:r>
                        <a:rPr lang="en-US" sz="600" baseline="0" dirty="0">
                          <a:solidFill>
                            <a:srgbClr val="000000"/>
                          </a:solidFill>
                          <a:effectLst/>
                          <a:latin typeface="Times New Roman" panose="02020603050405020304" pitchFamily="18" charset="0"/>
                          <a:cs typeface="Times New Roman" panose="02020603050405020304" pitchFamily="18" charset="0"/>
                        </a:rPr>
                        <a:t> signals from fast shaper</a:t>
                      </a:r>
                      <a:r>
                        <a:rPr lang="ru-RU" sz="600" dirty="0">
                          <a:solidFill>
                            <a:srgbClr val="000000"/>
                          </a:solidFill>
                          <a:effectLst/>
                          <a:latin typeface="Times New Roman" panose="02020603050405020304" pitchFamily="18" charset="0"/>
                          <a:cs typeface="Times New Roman" panose="02020603050405020304" pitchFamily="18" charset="0"/>
                        </a:rPr>
                        <a:t>. </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494827660"/>
                  </a:ext>
                </a:extLst>
              </a:tr>
              <a:tr h="303128">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43</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8</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[00000000]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CH_SEL[15:8] </a:t>
                      </a:r>
                      <a:r>
                        <a:rPr lang="en-US" sz="600" dirty="0">
                          <a:solidFill>
                            <a:srgbClr val="000000"/>
                          </a:solidFill>
                          <a:effectLst/>
                          <a:latin typeface="Times New Roman" panose="02020603050405020304" pitchFamily="18" charset="0"/>
                          <a:cs typeface="Times New Roman" panose="02020603050405020304" pitchFamily="18" charset="0"/>
                        </a:rPr>
                        <a:t>Fast or slow channel select</a:t>
                      </a:r>
                      <a:r>
                        <a:rPr lang="ru-RU" sz="600" dirty="0">
                          <a:solidFill>
                            <a:srgbClr val="000000"/>
                          </a:solidFill>
                          <a:effectLst/>
                          <a:latin typeface="Times New Roman" panose="02020603050405020304" pitchFamily="18" charset="0"/>
                          <a:cs typeface="Times New Roman" panose="02020603050405020304" pitchFamily="18" charset="0"/>
                        </a:rPr>
                        <a:t>. 0 - </a:t>
                      </a:r>
                      <a:r>
                        <a:rPr lang="en-US" sz="600" dirty="0">
                          <a:solidFill>
                            <a:srgbClr val="000000"/>
                          </a:solidFill>
                          <a:effectLst/>
                          <a:latin typeface="Times New Roman" panose="02020603050405020304" pitchFamily="18" charset="0"/>
                          <a:cs typeface="Times New Roman" panose="02020603050405020304" pitchFamily="18" charset="0"/>
                        </a:rPr>
                        <a:t>ADC process</a:t>
                      </a:r>
                      <a:r>
                        <a:rPr lang="en-US" sz="600" baseline="0" dirty="0">
                          <a:solidFill>
                            <a:srgbClr val="000000"/>
                          </a:solidFill>
                          <a:effectLst/>
                          <a:latin typeface="Times New Roman" panose="02020603050405020304" pitchFamily="18" charset="0"/>
                          <a:cs typeface="Times New Roman" panose="02020603050405020304" pitchFamily="18" charset="0"/>
                        </a:rPr>
                        <a:t> signals from slow shaper</a:t>
                      </a:r>
                      <a:br>
                        <a:rPr lang="ru-RU" sz="600" dirty="0">
                          <a:solidFill>
                            <a:srgbClr val="000000"/>
                          </a:solidFill>
                          <a:effectLst/>
                          <a:latin typeface="Times New Roman" panose="02020603050405020304" pitchFamily="18" charset="0"/>
                          <a:cs typeface="Times New Roman" panose="02020603050405020304" pitchFamily="18" charset="0"/>
                        </a:rPr>
                      </a:br>
                      <a:r>
                        <a:rPr lang="ru-RU" sz="600" dirty="0">
                          <a:solidFill>
                            <a:srgbClr val="000000"/>
                          </a:solidFill>
                          <a:effectLst/>
                          <a:latin typeface="Times New Roman" panose="02020603050405020304" pitchFamily="18" charset="0"/>
                          <a:cs typeface="Times New Roman" panose="02020603050405020304" pitchFamily="18" charset="0"/>
                        </a:rPr>
                        <a:t>1- </a:t>
                      </a:r>
                      <a:r>
                        <a:rPr lang="en-US" sz="600" dirty="0">
                          <a:solidFill>
                            <a:srgbClr val="000000"/>
                          </a:solidFill>
                          <a:effectLst/>
                          <a:latin typeface="Times New Roman" panose="02020603050405020304" pitchFamily="18" charset="0"/>
                          <a:cs typeface="Times New Roman" panose="02020603050405020304" pitchFamily="18" charset="0"/>
                        </a:rPr>
                        <a:t>ADC process</a:t>
                      </a:r>
                      <a:r>
                        <a:rPr lang="en-US" sz="600" baseline="0" dirty="0">
                          <a:solidFill>
                            <a:srgbClr val="000000"/>
                          </a:solidFill>
                          <a:effectLst/>
                          <a:latin typeface="Times New Roman" panose="02020603050405020304" pitchFamily="18" charset="0"/>
                          <a:cs typeface="Times New Roman" panose="02020603050405020304" pitchFamily="18" charset="0"/>
                        </a:rPr>
                        <a:t> signals from fast shaper</a:t>
                      </a:r>
                      <a:r>
                        <a:rPr lang="ru-RU" sz="600" dirty="0">
                          <a:solidFill>
                            <a:srgbClr val="000000"/>
                          </a:solidFill>
                          <a:effectLst/>
                          <a:latin typeface="Times New Roman" panose="02020603050405020304" pitchFamily="18" charset="0"/>
                          <a:cs typeface="Times New Roman" panose="02020603050405020304" pitchFamily="18" charset="0"/>
                        </a:rPr>
                        <a:t>. </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3510184554"/>
                  </a:ext>
                </a:extLst>
              </a:tr>
              <a:tr h="303128">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8</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[00000000]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CH_SEL[23:16]</a:t>
                      </a:r>
                      <a:r>
                        <a:rPr lang="en-US" sz="600" dirty="0">
                          <a:solidFill>
                            <a:srgbClr val="000000"/>
                          </a:solidFill>
                          <a:effectLst/>
                          <a:latin typeface="Times New Roman" panose="02020603050405020304" pitchFamily="18" charset="0"/>
                          <a:cs typeface="Times New Roman" panose="02020603050405020304" pitchFamily="18" charset="0"/>
                        </a:rPr>
                        <a:t> Fast or slow channel select</a:t>
                      </a:r>
                      <a:r>
                        <a:rPr lang="ru-RU" sz="600" dirty="0">
                          <a:solidFill>
                            <a:srgbClr val="000000"/>
                          </a:solidFill>
                          <a:effectLst/>
                          <a:latin typeface="Times New Roman" panose="02020603050405020304" pitchFamily="18" charset="0"/>
                          <a:cs typeface="Times New Roman" panose="02020603050405020304" pitchFamily="18" charset="0"/>
                        </a:rPr>
                        <a:t>. 0 - </a:t>
                      </a:r>
                      <a:r>
                        <a:rPr lang="en-US" sz="600" dirty="0">
                          <a:solidFill>
                            <a:srgbClr val="000000"/>
                          </a:solidFill>
                          <a:effectLst/>
                          <a:latin typeface="Times New Roman" panose="02020603050405020304" pitchFamily="18" charset="0"/>
                          <a:cs typeface="Times New Roman" panose="02020603050405020304" pitchFamily="18" charset="0"/>
                        </a:rPr>
                        <a:t>ADC process</a:t>
                      </a:r>
                      <a:r>
                        <a:rPr lang="en-US" sz="600" baseline="0" dirty="0">
                          <a:solidFill>
                            <a:srgbClr val="000000"/>
                          </a:solidFill>
                          <a:effectLst/>
                          <a:latin typeface="Times New Roman" panose="02020603050405020304" pitchFamily="18" charset="0"/>
                          <a:cs typeface="Times New Roman" panose="02020603050405020304" pitchFamily="18" charset="0"/>
                        </a:rPr>
                        <a:t> signals from slow shaper</a:t>
                      </a:r>
                      <a:br>
                        <a:rPr lang="ru-RU" sz="600" dirty="0">
                          <a:solidFill>
                            <a:srgbClr val="000000"/>
                          </a:solidFill>
                          <a:effectLst/>
                          <a:latin typeface="Times New Roman" panose="02020603050405020304" pitchFamily="18" charset="0"/>
                          <a:cs typeface="Times New Roman" panose="02020603050405020304" pitchFamily="18" charset="0"/>
                        </a:rPr>
                      </a:br>
                      <a:r>
                        <a:rPr lang="ru-RU" sz="600" dirty="0">
                          <a:solidFill>
                            <a:srgbClr val="000000"/>
                          </a:solidFill>
                          <a:effectLst/>
                          <a:latin typeface="Times New Roman" panose="02020603050405020304" pitchFamily="18" charset="0"/>
                          <a:cs typeface="Times New Roman" panose="02020603050405020304" pitchFamily="18" charset="0"/>
                        </a:rPr>
                        <a:t>1- </a:t>
                      </a:r>
                      <a:r>
                        <a:rPr lang="en-US" sz="600" dirty="0">
                          <a:solidFill>
                            <a:srgbClr val="000000"/>
                          </a:solidFill>
                          <a:effectLst/>
                          <a:latin typeface="Times New Roman" panose="02020603050405020304" pitchFamily="18" charset="0"/>
                          <a:cs typeface="Times New Roman" panose="02020603050405020304" pitchFamily="18" charset="0"/>
                        </a:rPr>
                        <a:t>ADC process</a:t>
                      </a:r>
                      <a:r>
                        <a:rPr lang="en-US" sz="600" baseline="0" dirty="0">
                          <a:solidFill>
                            <a:srgbClr val="000000"/>
                          </a:solidFill>
                          <a:effectLst/>
                          <a:latin typeface="Times New Roman" panose="02020603050405020304" pitchFamily="18" charset="0"/>
                          <a:cs typeface="Times New Roman" panose="02020603050405020304" pitchFamily="18" charset="0"/>
                        </a:rPr>
                        <a:t> signals from fast shaper</a:t>
                      </a:r>
                      <a:r>
                        <a:rPr lang="ru-RU" sz="600" dirty="0">
                          <a:solidFill>
                            <a:srgbClr val="000000"/>
                          </a:solidFill>
                          <a:effectLst/>
                          <a:latin typeface="Times New Roman" panose="02020603050405020304" pitchFamily="18" charset="0"/>
                          <a:cs typeface="Times New Roman" panose="02020603050405020304" pitchFamily="18" charset="0"/>
                        </a:rPr>
                        <a:t>. </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848355938"/>
                  </a:ext>
                </a:extLst>
              </a:tr>
              <a:tr h="303128">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45</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8</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[00000000]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CH_SEL[31:24] </a:t>
                      </a:r>
                      <a:r>
                        <a:rPr lang="en-US" sz="600" dirty="0">
                          <a:solidFill>
                            <a:srgbClr val="000000"/>
                          </a:solidFill>
                          <a:effectLst/>
                          <a:latin typeface="Times New Roman" panose="02020603050405020304" pitchFamily="18" charset="0"/>
                          <a:cs typeface="Times New Roman" panose="02020603050405020304" pitchFamily="18" charset="0"/>
                        </a:rPr>
                        <a:t>Fast or slow channel select</a:t>
                      </a:r>
                      <a:r>
                        <a:rPr lang="ru-RU" sz="600" dirty="0">
                          <a:solidFill>
                            <a:srgbClr val="000000"/>
                          </a:solidFill>
                          <a:effectLst/>
                          <a:latin typeface="Times New Roman" panose="02020603050405020304" pitchFamily="18" charset="0"/>
                          <a:cs typeface="Times New Roman" panose="02020603050405020304" pitchFamily="18" charset="0"/>
                        </a:rPr>
                        <a:t>. 0 - </a:t>
                      </a:r>
                      <a:r>
                        <a:rPr lang="en-US" sz="600" dirty="0">
                          <a:solidFill>
                            <a:srgbClr val="000000"/>
                          </a:solidFill>
                          <a:effectLst/>
                          <a:latin typeface="Times New Roman" panose="02020603050405020304" pitchFamily="18" charset="0"/>
                          <a:cs typeface="Times New Roman" panose="02020603050405020304" pitchFamily="18" charset="0"/>
                        </a:rPr>
                        <a:t>ADC process</a:t>
                      </a:r>
                      <a:r>
                        <a:rPr lang="en-US" sz="600" baseline="0" dirty="0">
                          <a:solidFill>
                            <a:srgbClr val="000000"/>
                          </a:solidFill>
                          <a:effectLst/>
                          <a:latin typeface="Times New Roman" panose="02020603050405020304" pitchFamily="18" charset="0"/>
                          <a:cs typeface="Times New Roman" panose="02020603050405020304" pitchFamily="18" charset="0"/>
                        </a:rPr>
                        <a:t> signals from slow shaper</a:t>
                      </a:r>
                      <a:br>
                        <a:rPr lang="ru-RU" sz="600" dirty="0">
                          <a:solidFill>
                            <a:srgbClr val="000000"/>
                          </a:solidFill>
                          <a:effectLst/>
                          <a:latin typeface="Times New Roman" panose="02020603050405020304" pitchFamily="18" charset="0"/>
                          <a:cs typeface="Times New Roman" panose="02020603050405020304" pitchFamily="18" charset="0"/>
                        </a:rPr>
                      </a:br>
                      <a:r>
                        <a:rPr lang="ru-RU" sz="600" dirty="0">
                          <a:solidFill>
                            <a:srgbClr val="000000"/>
                          </a:solidFill>
                          <a:effectLst/>
                          <a:latin typeface="Times New Roman" panose="02020603050405020304" pitchFamily="18" charset="0"/>
                          <a:cs typeface="Times New Roman" panose="02020603050405020304" pitchFamily="18" charset="0"/>
                        </a:rPr>
                        <a:t>1- </a:t>
                      </a:r>
                      <a:r>
                        <a:rPr lang="en-US" sz="600" dirty="0">
                          <a:solidFill>
                            <a:srgbClr val="000000"/>
                          </a:solidFill>
                          <a:effectLst/>
                          <a:latin typeface="Times New Roman" panose="02020603050405020304" pitchFamily="18" charset="0"/>
                          <a:cs typeface="Times New Roman" panose="02020603050405020304" pitchFamily="18" charset="0"/>
                        </a:rPr>
                        <a:t>ADC process</a:t>
                      </a:r>
                      <a:r>
                        <a:rPr lang="en-US" sz="600" baseline="0" dirty="0">
                          <a:solidFill>
                            <a:srgbClr val="000000"/>
                          </a:solidFill>
                          <a:effectLst/>
                          <a:latin typeface="Times New Roman" panose="02020603050405020304" pitchFamily="18" charset="0"/>
                          <a:cs typeface="Times New Roman" panose="02020603050405020304" pitchFamily="18" charset="0"/>
                        </a:rPr>
                        <a:t> signals from fast shaper</a:t>
                      </a:r>
                      <a:r>
                        <a:rPr lang="ru-RU" sz="600" dirty="0">
                          <a:solidFill>
                            <a:srgbClr val="000000"/>
                          </a:solidFill>
                          <a:effectLst/>
                          <a:latin typeface="Times New Roman" panose="02020603050405020304" pitchFamily="18" charset="0"/>
                          <a:cs typeface="Times New Roman" panose="02020603050405020304" pitchFamily="18" charset="0"/>
                        </a:rPr>
                        <a:t>. </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4135732255"/>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46</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2</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ru-RU" sz="600" dirty="0">
                          <a:solidFill>
                            <a:srgbClr val="000000"/>
                          </a:solidFill>
                          <a:effectLst/>
                          <a:latin typeface="Times New Roman" panose="02020603050405020304" pitchFamily="18" charset="0"/>
                          <a:cs typeface="Times New Roman" panose="02020603050405020304" pitchFamily="18" charset="0"/>
                        </a:rPr>
                        <a:t>{CH_SEL_T1, CH_SEL_T2} </a:t>
                      </a:r>
                      <a:r>
                        <a:rPr lang="en-US" sz="600" dirty="0">
                          <a:solidFill>
                            <a:srgbClr val="000000"/>
                          </a:solidFill>
                          <a:effectLst/>
                          <a:latin typeface="Times New Roman" panose="02020603050405020304" pitchFamily="18" charset="0"/>
                          <a:cs typeface="Times New Roman" panose="02020603050405020304" pitchFamily="18" charset="0"/>
                        </a:rPr>
                        <a:t>Fast or slow channel select in </a:t>
                      </a:r>
                      <a:r>
                        <a:rPr lang="en-US" sz="600" dirty="0" err="1">
                          <a:solidFill>
                            <a:srgbClr val="000000"/>
                          </a:solidFill>
                          <a:effectLst/>
                          <a:latin typeface="Times New Roman" panose="02020603050405020304" pitchFamily="18" charset="0"/>
                          <a:cs typeface="Times New Roman" panose="02020603050405020304" pitchFamily="18" charset="0"/>
                        </a:rPr>
                        <a:t>teset</a:t>
                      </a:r>
                      <a:r>
                        <a:rPr lang="en-US" sz="600" dirty="0">
                          <a:solidFill>
                            <a:srgbClr val="000000"/>
                          </a:solidFill>
                          <a:effectLst/>
                          <a:latin typeface="Times New Roman" panose="02020603050405020304" pitchFamily="18" charset="0"/>
                          <a:cs typeface="Times New Roman" panose="02020603050405020304" pitchFamily="18" charset="0"/>
                        </a:rPr>
                        <a:t> channels</a:t>
                      </a:r>
                      <a:endParaRPr lang="ru-RU" sz="600" dirty="0">
                        <a:solidFill>
                          <a:srgbClr val="000000"/>
                        </a:solidFill>
                        <a:effectLst/>
                        <a:latin typeface="Times New Roman" panose="02020603050405020304" pitchFamily="18" charset="0"/>
                        <a:cs typeface="Times New Roman" panose="02020603050405020304" pitchFamily="18" charset="0"/>
                      </a:endParaRP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2293391312"/>
                  </a:ext>
                </a:extLst>
              </a:tr>
              <a:tr h="303128">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47</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7</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[0000000]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en-US" sz="600" dirty="0">
                          <a:solidFill>
                            <a:srgbClr val="000000"/>
                          </a:solidFill>
                          <a:effectLst/>
                          <a:latin typeface="Times New Roman" panose="02020603050405020304" pitchFamily="18" charset="0"/>
                          <a:cs typeface="Times New Roman" panose="02020603050405020304" pitchFamily="18" charset="0"/>
                        </a:rPr>
                        <a:t>{</a:t>
                      </a:r>
                      <a:r>
                        <a:rPr lang="en-US" sz="600" dirty="0" err="1">
                          <a:solidFill>
                            <a:srgbClr val="000000"/>
                          </a:solidFill>
                          <a:effectLst/>
                          <a:latin typeface="Times New Roman" panose="02020603050405020304" pitchFamily="18" charset="0"/>
                          <a:cs typeface="Times New Roman" panose="02020603050405020304" pitchFamily="18" charset="0"/>
                        </a:rPr>
                        <a:t>RO_Ctrl_ActChNum</a:t>
                      </a:r>
                      <a:r>
                        <a:rPr lang="en-US" sz="600" dirty="0">
                          <a:solidFill>
                            <a:srgbClr val="000000"/>
                          </a:solidFill>
                          <a:effectLst/>
                          <a:latin typeface="Times New Roman" panose="02020603050405020304" pitchFamily="18" charset="0"/>
                          <a:cs typeface="Times New Roman" panose="02020603050405020304" pitchFamily="18" charset="0"/>
                        </a:rPr>
                        <a:t>[1:0], </a:t>
                      </a:r>
                      <a:r>
                        <a:rPr lang="en-US" sz="600" dirty="0" err="1">
                          <a:solidFill>
                            <a:srgbClr val="000000"/>
                          </a:solidFill>
                          <a:effectLst/>
                          <a:latin typeface="Times New Roman" panose="02020603050405020304" pitchFamily="18" charset="0"/>
                          <a:cs typeface="Times New Roman" panose="02020603050405020304" pitchFamily="18" charset="0"/>
                        </a:rPr>
                        <a:t>Control_Reg</a:t>
                      </a:r>
                      <a:r>
                        <a:rPr lang="en-US" sz="600" dirty="0">
                          <a:solidFill>
                            <a:srgbClr val="000000"/>
                          </a:solidFill>
                          <a:effectLst/>
                          <a:latin typeface="Times New Roman" panose="02020603050405020304" pitchFamily="18" charset="0"/>
                          <a:cs typeface="Times New Roman" panose="02020603050405020304" pitchFamily="18" charset="0"/>
                        </a:rPr>
                        <a:t>[2:0], Alert, </a:t>
                      </a:r>
                      <a:r>
                        <a:rPr lang="en-US" sz="600" dirty="0" err="1">
                          <a:solidFill>
                            <a:srgbClr val="000000"/>
                          </a:solidFill>
                          <a:effectLst/>
                          <a:latin typeface="Times New Roman" panose="02020603050405020304" pitchFamily="18" charset="0"/>
                          <a:cs typeface="Times New Roman" panose="02020603050405020304" pitchFamily="18" charset="0"/>
                        </a:rPr>
                        <a:t>Bad_Synch</a:t>
                      </a:r>
                      <a:r>
                        <a:rPr lang="en-US" sz="600" dirty="0">
                          <a:solidFill>
                            <a:srgbClr val="000000"/>
                          </a:solidFill>
                          <a:effectLst/>
                          <a:latin typeface="Times New Roman" panose="02020603050405020304" pitchFamily="18" charset="0"/>
                          <a:cs typeface="Times New Roman" panose="02020603050405020304" pitchFamily="18" charset="0"/>
                        </a:rPr>
                        <a:t>} : </a:t>
                      </a:r>
                      <a:r>
                        <a:rPr lang="en-US" sz="600" dirty="0" err="1">
                          <a:solidFill>
                            <a:srgbClr val="000000"/>
                          </a:solidFill>
                          <a:effectLst/>
                          <a:latin typeface="Times New Roman" panose="02020603050405020304" pitchFamily="18" charset="0"/>
                          <a:cs typeface="Times New Roman" panose="02020603050405020304" pitchFamily="18" charset="0"/>
                        </a:rPr>
                        <a:t>RO_Ctrl_ActChNum</a:t>
                      </a:r>
                      <a:r>
                        <a:rPr lang="en-US" sz="600" dirty="0">
                          <a:solidFill>
                            <a:srgbClr val="000000"/>
                          </a:solidFill>
                          <a:effectLst/>
                          <a:latin typeface="Times New Roman" panose="02020603050405020304" pitchFamily="18" charset="0"/>
                          <a:cs typeface="Times New Roman" panose="02020603050405020304" pitchFamily="18" charset="0"/>
                        </a:rPr>
                        <a:t>[1:0] – active channels number</a:t>
                      </a:r>
                      <a:r>
                        <a:rPr lang="ru-RU" sz="600" dirty="0">
                          <a:solidFill>
                            <a:srgbClr val="000000"/>
                          </a:solidFill>
                          <a:effectLst/>
                          <a:latin typeface="Times New Roman" panose="02020603050405020304" pitchFamily="18" charset="0"/>
                          <a:cs typeface="Times New Roman" panose="02020603050405020304" pitchFamily="18" charset="0"/>
                        </a:rPr>
                        <a:t>(5, 1, 2, 5), </a:t>
                      </a:r>
                      <a:r>
                        <a:rPr lang="en-US" sz="600" dirty="0" err="1">
                          <a:solidFill>
                            <a:srgbClr val="000000"/>
                          </a:solidFill>
                          <a:effectLst/>
                          <a:latin typeface="Times New Roman" panose="02020603050405020304" pitchFamily="18" charset="0"/>
                          <a:cs typeface="Times New Roman" panose="02020603050405020304" pitchFamily="18" charset="0"/>
                        </a:rPr>
                        <a:t>Control_Reg</a:t>
                      </a:r>
                      <a:r>
                        <a:rPr lang="en-US" sz="600" dirty="0">
                          <a:solidFill>
                            <a:srgbClr val="000000"/>
                          </a:solidFill>
                          <a:effectLst/>
                          <a:latin typeface="Times New Roman" panose="02020603050405020304" pitchFamily="18" charset="0"/>
                          <a:cs typeface="Times New Roman" panose="02020603050405020304" pitchFamily="18" charset="0"/>
                        </a:rPr>
                        <a:t>[2:0] – interface control</a:t>
                      </a:r>
                      <a:r>
                        <a:rPr lang="ru-RU" sz="600" dirty="0">
                          <a:solidFill>
                            <a:srgbClr val="000000"/>
                          </a:solidFill>
                          <a:effectLst/>
                          <a:latin typeface="Times New Roman" panose="02020603050405020304" pitchFamily="18" charset="0"/>
                          <a:cs typeface="Times New Roman" panose="02020603050405020304" pitchFamily="18" charset="0"/>
                        </a:rPr>
                        <a:t>, </a:t>
                      </a:r>
                      <a:r>
                        <a:rPr lang="en-US" sz="600" dirty="0">
                          <a:solidFill>
                            <a:srgbClr val="000000"/>
                          </a:solidFill>
                          <a:effectLst/>
                          <a:latin typeface="Times New Roman" panose="02020603050405020304" pitchFamily="18" charset="0"/>
                          <a:cs typeface="Times New Roman" panose="02020603050405020304" pitchFamily="18" charset="0"/>
                        </a:rPr>
                        <a:t>Alert - error notification</a:t>
                      </a:r>
                      <a:r>
                        <a:rPr lang="ru-RU" sz="600" dirty="0">
                          <a:solidFill>
                            <a:srgbClr val="000000"/>
                          </a:solidFill>
                          <a:effectLst/>
                          <a:latin typeface="Times New Roman" panose="02020603050405020304" pitchFamily="18" charset="0"/>
                          <a:cs typeface="Times New Roman" panose="02020603050405020304" pitchFamily="18" charset="0"/>
                        </a:rPr>
                        <a:t>, </a:t>
                      </a:r>
                      <a:r>
                        <a:rPr lang="en-US" sz="600" dirty="0" err="1">
                          <a:solidFill>
                            <a:srgbClr val="000000"/>
                          </a:solidFill>
                          <a:effectLst/>
                          <a:latin typeface="Times New Roman" panose="02020603050405020304" pitchFamily="18" charset="0"/>
                          <a:cs typeface="Times New Roman" panose="02020603050405020304" pitchFamily="18" charset="0"/>
                        </a:rPr>
                        <a:t>Bad_Synch</a:t>
                      </a:r>
                      <a:r>
                        <a:rPr lang="en-US" sz="600" dirty="0">
                          <a:solidFill>
                            <a:srgbClr val="000000"/>
                          </a:solidFill>
                          <a:effectLst/>
                          <a:latin typeface="Times New Roman" panose="02020603050405020304" pitchFamily="18" charset="0"/>
                          <a:cs typeface="Times New Roman" panose="02020603050405020304" pitchFamily="18" charset="0"/>
                        </a:rPr>
                        <a:t> – synchronization error</a:t>
                      </a:r>
                      <a:r>
                        <a:rPr lang="ru-RU" sz="600" dirty="0">
                          <a:solidFill>
                            <a:srgbClr val="000000"/>
                          </a:solidFill>
                          <a:effectLst/>
                          <a:latin typeface="Times New Roman" panose="02020603050405020304" pitchFamily="18" charset="0"/>
                          <a:cs typeface="Times New Roman" panose="02020603050405020304" pitchFamily="18" charset="0"/>
                        </a:rPr>
                        <a:t>.</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1714101246"/>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48</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8</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[00000000]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en-US" sz="600" dirty="0">
                          <a:solidFill>
                            <a:srgbClr val="000000"/>
                          </a:solidFill>
                          <a:effectLst/>
                          <a:latin typeface="Times New Roman" panose="02020603050405020304" pitchFamily="18" charset="0"/>
                          <a:cs typeface="Times New Roman" panose="02020603050405020304" pitchFamily="18" charset="0"/>
                        </a:rPr>
                        <a:t>Reserved_0 =</a:t>
                      </a:r>
                      <a:r>
                        <a:rPr lang="en-US" sz="600" dirty="0" err="1">
                          <a:solidFill>
                            <a:srgbClr val="000000"/>
                          </a:solidFill>
                          <a:effectLst/>
                          <a:latin typeface="Times New Roman" panose="02020603050405020304" pitchFamily="18" charset="0"/>
                          <a:cs typeface="Times New Roman" panose="02020603050405020304" pitchFamily="18" charset="0"/>
                        </a:rPr>
                        <a:t>Ilyas</a:t>
                      </a:r>
                      <a:r>
                        <a:rPr lang="en-US" sz="600" dirty="0">
                          <a:solidFill>
                            <a:srgbClr val="000000"/>
                          </a:solidFill>
                          <a:effectLst/>
                          <a:latin typeface="Times New Roman" panose="02020603050405020304" pitchFamily="18" charset="0"/>
                          <a:cs typeface="Times New Roman" panose="02020603050405020304" pitchFamily="18" charset="0"/>
                        </a:rPr>
                        <a:t> </a:t>
                      </a:r>
                      <a:r>
                        <a:rPr lang="ru-RU" sz="600" dirty="0">
                          <a:solidFill>
                            <a:srgbClr val="000000"/>
                          </a:solidFill>
                          <a:effectLst/>
                          <a:latin typeface="Times New Roman" panose="02020603050405020304" pitchFamily="18" charset="0"/>
                          <a:cs typeface="Times New Roman" panose="02020603050405020304" pitchFamily="18" charset="0"/>
                        </a:rPr>
                        <a:t>[7:0]</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1097809509"/>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49</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[00000]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en-US" sz="600" dirty="0">
                          <a:solidFill>
                            <a:srgbClr val="000000"/>
                          </a:solidFill>
                          <a:effectLst/>
                          <a:latin typeface="Times New Roman" panose="02020603050405020304" pitchFamily="18" charset="0"/>
                          <a:cs typeface="Times New Roman" panose="02020603050405020304" pitchFamily="18" charset="0"/>
                        </a:rPr>
                        <a:t>{FIFO_FULL[4:0]}</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304903374"/>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[00000]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en-US" sz="600" dirty="0">
                          <a:solidFill>
                            <a:srgbClr val="000000"/>
                          </a:solidFill>
                          <a:effectLst/>
                          <a:latin typeface="Times New Roman" panose="02020603050405020304" pitchFamily="18" charset="0"/>
                          <a:cs typeface="Times New Roman" panose="02020603050405020304" pitchFamily="18" charset="0"/>
                        </a:rPr>
                        <a:t>{FIFO_EMPTY[4:0]}</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1496360856"/>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51</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8</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[00111100]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en-US" sz="600" dirty="0" err="1">
                          <a:solidFill>
                            <a:srgbClr val="000000"/>
                          </a:solidFill>
                          <a:effectLst/>
                          <a:latin typeface="Times New Roman" panose="02020603050405020304" pitchFamily="18" charset="0"/>
                          <a:cs typeface="Times New Roman" panose="02020603050405020304" pitchFamily="18" charset="0"/>
                        </a:rPr>
                        <a:t>waiting_for_HOLD_time_bin</a:t>
                      </a:r>
                      <a:r>
                        <a:rPr lang="en-US" sz="600" dirty="0">
                          <a:solidFill>
                            <a:srgbClr val="000000"/>
                          </a:solidFill>
                          <a:effectLst/>
                          <a:latin typeface="Times New Roman" panose="02020603050405020304" pitchFamily="18" charset="0"/>
                          <a:cs typeface="Times New Roman" panose="02020603050405020304" pitchFamily="18" charset="0"/>
                        </a:rPr>
                        <a:t>[7:0]</a:t>
                      </a:r>
                      <a:r>
                        <a:rPr lang="en-US" sz="600" baseline="0" dirty="0">
                          <a:solidFill>
                            <a:srgbClr val="000000"/>
                          </a:solidFill>
                          <a:effectLst/>
                          <a:latin typeface="Times New Roman" panose="02020603050405020304" pitchFamily="18" charset="0"/>
                          <a:cs typeface="Times New Roman" panose="02020603050405020304" pitchFamily="18" charset="0"/>
                        </a:rPr>
                        <a:t> – timestamp confirmation signal time</a:t>
                      </a:r>
                      <a:endParaRPr lang="en-US" sz="600" dirty="0">
                        <a:solidFill>
                          <a:srgbClr val="000000"/>
                        </a:solidFill>
                        <a:effectLst/>
                        <a:latin typeface="Times New Roman" panose="02020603050405020304" pitchFamily="18" charset="0"/>
                        <a:cs typeface="Times New Roman" panose="02020603050405020304" pitchFamily="18" charset="0"/>
                      </a:endParaRP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288811917"/>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52</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8</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[00000000]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en-US" sz="600" dirty="0">
                          <a:solidFill>
                            <a:srgbClr val="000000"/>
                          </a:solidFill>
                          <a:effectLst/>
                          <a:latin typeface="Times New Roman" panose="02020603050405020304" pitchFamily="18" charset="0"/>
                          <a:cs typeface="Times New Roman" panose="02020603050405020304" pitchFamily="18" charset="0"/>
                        </a:rPr>
                        <a:t>Reserved_4 [7:0]</a:t>
                      </a:r>
                      <a:endParaRPr lang="ru-RU" sz="600" dirty="0">
                        <a:solidFill>
                          <a:srgbClr val="000000"/>
                        </a:solidFill>
                        <a:effectLst/>
                        <a:latin typeface="Times New Roman" panose="02020603050405020304" pitchFamily="18" charset="0"/>
                        <a:cs typeface="Times New Roman" panose="02020603050405020304" pitchFamily="18" charset="0"/>
                      </a:endParaRP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3144046905"/>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53</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8</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[00000000]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en-US" sz="600" dirty="0">
                          <a:solidFill>
                            <a:srgbClr val="000000"/>
                          </a:solidFill>
                          <a:effectLst/>
                          <a:latin typeface="Times New Roman" panose="02020603050405020304" pitchFamily="18" charset="0"/>
                          <a:cs typeface="Times New Roman" panose="02020603050405020304" pitchFamily="18" charset="0"/>
                        </a:rPr>
                        <a:t>Reserved_5 [7:0]</a:t>
                      </a:r>
                      <a:endParaRPr lang="ru-RU" sz="600" dirty="0">
                        <a:solidFill>
                          <a:srgbClr val="000000"/>
                        </a:solidFill>
                        <a:effectLst/>
                        <a:latin typeface="Times New Roman" panose="02020603050405020304" pitchFamily="18" charset="0"/>
                        <a:cs typeface="Times New Roman" panose="02020603050405020304" pitchFamily="18" charset="0"/>
                      </a:endParaRP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3471788992"/>
                  </a:ext>
                </a:extLst>
              </a:tr>
              <a:tr h="109985">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54</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3</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ctr"/>
                      <a:r>
                        <a:rPr lang="ru-RU" sz="600">
                          <a:solidFill>
                            <a:srgbClr val="000000"/>
                          </a:solidFill>
                          <a:effectLst/>
                          <a:latin typeface="Times New Roman" panose="02020603050405020304" pitchFamily="18" charset="0"/>
                          <a:cs typeface="Times New Roman" panose="02020603050405020304" pitchFamily="18" charset="0"/>
                        </a:rPr>
                        <a:t>[000]</a:t>
                      </a:r>
                    </a:p>
                  </a:txBody>
                  <a:tcPr marL="8659" marR="8659" marT="5773" marB="577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rtl="0" fontAlgn="b"/>
                      <a:r>
                        <a:rPr lang="en-US" sz="600" dirty="0">
                          <a:solidFill>
                            <a:srgbClr val="000000"/>
                          </a:solidFill>
                          <a:effectLst/>
                          <a:latin typeface="Times New Roman" panose="02020603050405020304" pitchFamily="18" charset="0"/>
                          <a:cs typeface="Times New Roman" panose="02020603050405020304" pitchFamily="18" charset="0"/>
                        </a:rPr>
                        <a:t>{ FS, </a:t>
                      </a:r>
                      <a:r>
                        <a:rPr lang="en-US" sz="600" dirty="0" err="1">
                          <a:solidFill>
                            <a:srgbClr val="000000"/>
                          </a:solidFill>
                          <a:effectLst/>
                          <a:latin typeface="Times New Roman" panose="02020603050405020304" pitchFamily="18" charset="0"/>
                          <a:cs typeface="Times New Roman" panose="02020603050405020304" pitchFamily="18" charset="0"/>
                        </a:rPr>
                        <a:t>TS_Grey_Cnt_En</a:t>
                      </a:r>
                      <a:r>
                        <a:rPr lang="en-US" sz="600" dirty="0">
                          <a:solidFill>
                            <a:srgbClr val="000000"/>
                          </a:solidFill>
                          <a:effectLst/>
                          <a:latin typeface="Times New Roman" panose="02020603050405020304" pitchFamily="18" charset="0"/>
                          <a:cs typeface="Times New Roman" panose="02020603050405020304" pitchFamily="18" charset="0"/>
                        </a:rPr>
                        <a:t>, </a:t>
                      </a:r>
                      <a:r>
                        <a:rPr lang="en-US" sz="600" dirty="0" err="1">
                          <a:solidFill>
                            <a:srgbClr val="000000"/>
                          </a:solidFill>
                          <a:effectLst/>
                          <a:latin typeface="Times New Roman" panose="02020603050405020304" pitchFamily="18" charset="0"/>
                          <a:cs typeface="Times New Roman" panose="02020603050405020304" pitchFamily="18" charset="0"/>
                        </a:rPr>
                        <a:t>TS_Grey_Cnt_Wr_En</a:t>
                      </a:r>
                      <a:r>
                        <a:rPr lang="en-US" sz="600" dirty="0">
                          <a:solidFill>
                            <a:srgbClr val="000000"/>
                          </a:solidFill>
                          <a:effectLst/>
                          <a:latin typeface="Times New Roman" panose="02020603050405020304" pitchFamily="18" charset="0"/>
                          <a:cs typeface="Times New Roman" panose="02020603050405020304" pitchFamily="18" charset="0"/>
                        </a:rPr>
                        <a:t>}</a:t>
                      </a:r>
                    </a:p>
                  </a:txBody>
                  <a:tcPr marL="8659" marR="8659" marT="5773" marB="577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a16="http://schemas.microsoft.com/office/drawing/2014/main" val="282265572"/>
                  </a:ext>
                </a:extLst>
              </a:tr>
            </a:tbl>
          </a:graphicData>
        </a:graphic>
      </p:graphicFrame>
      <p:sp>
        <p:nvSpPr>
          <p:cNvPr id="3" name="Заголовок 2"/>
          <p:cNvSpPr>
            <a:spLocks noGrp="1"/>
          </p:cNvSpPr>
          <p:nvPr>
            <p:ph type="title"/>
          </p:nvPr>
        </p:nvSpPr>
        <p:spPr>
          <a:xfrm>
            <a:off x="457200" y="359465"/>
            <a:ext cx="8229600" cy="837287"/>
          </a:xfrm>
        </p:spPr>
        <p:txBody>
          <a:bodyPr>
            <a:normAutofit/>
          </a:bodyPr>
          <a:lstStyle/>
          <a:p>
            <a:pPr algn="ctr"/>
            <a:r>
              <a:rPr lang="en-US" sz="4000" dirty="0"/>
              <a:t>Register file</a:t>
            </a:r>
            <a:endParaRPr lang="ru-RU" sz="4000" dirty="0"/>
          </a:p>
        </p:txBody>
      </p:sp>
      <p:sp>
        <p:nvSpPr>
          <p:cNvPr id="6" name="Номер слайда 3"/>
          <p:cNvSpPr>
            <a:spLocks noGrp="1"/>
          </p:cNvSpPr>
          <p:nvPr>
            <p:ph type="sldNum" sz="quarter" idx="11"/>
          </p:nvPr>
        </p:nvSpPr>
        <p:spPr>
          <a:xfrm>
            <a:off x="8604448" y="6381750"/>
            <a:ext cx="539552" cy="476250"/>
          </a:xfrm>
        </p:spPr>
        <p:txBody>
          <a:bodyPr/>
          <a:lstStyle/>
          <a:p>
            <a:fld id="{F87E4FA9-8002-4F92-A4B5-7AC80F760C21}" type="slidenum">
              <a:rPr lang="en-US" sz="2400" smtClean="0"/>
              <a:pPr/>
              <a:t>14</a:t>
            </a:fld>
            <a:endParaRPr lang="en-US" sz="2400" dirty="0"/>
          </a:p>
        </p:txBody>
      </p:sp>
    </p:spTree>
    <p:extLst>
      <p:ext uri="{BB962C8B-B14F-4D97-AF65-F5344CB8AC3E}">
        <p14:creationId xmlns:p14="http://schemas.microsoft.com/office/powerpoint/2010/main" val="19521406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500174"/>
            <a:ext cx="8892480" cy="5517233"/>
          </a:xfrm>
        </p:spPr>
        <p:txBody>
          <a:bodyPr>
            <a:normAutofit/>
          </a:bodyPr>
          <a:lstStyle/>
          <a:p>
            <a:pPr marL="0" indent="0">
              <a:lnSpc>
                <a:spcPct val="80000"/>
              </a:lnSpc>
              <a:spcBef>
                <a:spcPct val="0"/>
              </a:spcBef>
              <a:buNone/>
            </a:pPr>
            <a:endParaRPr lang="en-US" sz="1800" b="1" dirty="0">
              <a:solidFill>
                <a:srgbClr val="000000"/>
              </a:solidFill>
              <a:latin typeface="Calibri" pitchFamily="34" charset="0"/>
            </a:endParaRPr>
          </a:p>
          <a:p>
            <a:pPr marL="0" indent="0">
              <a:lnSpc>
                <a:spcPct val="80000"/>
              </a:lnSpc>
              <a:spcBef>
                <a:spcPct val="0"/>
              </a:spcBef>
              <a:buNone/>
            </a:pPr>
            <a:endParaRPr lang="en-US" sz="1800" b="1" dirty="0">
              <a:solidFill>
                <a:srgbClr val="000000"/>
              </a:solidFill>
              <a:latin typeface="Calibri" pitchFamily="34" charset="0"/>
            </a:endParaRPr>
          </a:p>
          <a:p>
            <a:pPr marL="0" indent="0">
              <a:lnSpc>
                <a:spcPct val="80000"/>
              </a:lnSpc>
              <a:spcBef>
                <a:spcPct val="0"/>
              </a:spcBef>
              <a:buNone/>
            </a:pPr>
            <a:endParaRPr lang="en-US" sz="1800" b="1" dirty="0">
              <a:solidFill>
                <a:srgbClr val="000000"/>
              </a:solidFill>
              <a:latin typeface="Calibri" pitchFamily="34" charset="0"/>
            </a:endParaRPr>
          </a:p>
          <a:p>
            <a:pPr marL="0" indent="0">
              <a:lnSpc>
                <a:spcPct val="80000"/>
              </a:lnSpc>
              <a:spcBef>
                <a:spcPct val="0"/>
              </a:spcBef>
              <a:buNone/>
            </a:pPr>
            <a:r>
              <a:rPr lang="en-US" sz="2400" b="1" dirty="0">
                <a:solidFill>
                  <a:srgbClr val="000000"/>
                </a:solidFill>
                <a:latin typeface="Calibri" pitchFamily="34" charset="0"/>
              </a:rPr>
              <a:t>The following items are developed:</a:t>
            </a:r>
          </a:p>
          <a:p>
            <a:pPr>
              <a:lnSpc>
                <a:spcPct val="80000"/>
              </a:lnSpc>
              <a:spcBef>
                <a:spcPct val="0"/>
              </a:spcBef>
              <a:buFont typeface="Wingdings" panose="05000000000000000000" pitchFamily="2" charset="2"/>
              <a:buChar char="Ø"/>
            </a:pPr>
            <a:r>
              <a:rPr lang="en-US" sz="2400" b="1" dirty="0">
                <a:solidFill>
                  <a:srgbClr val="000000"/>
                </a:solidFill>
                <a:latin typeface="Calibri" pitchFamily="34" charset="0"/>
              </a:rPr>
              <a:t>Basic structure of the CFP</a:t>
            </a:r>
          </a:p>
          <a:p>
            <a:pPr>
              <a:lnSpc>
                <a:spcPct val="80000"/>
              </a:lnSpc>
              <a:spcBef>
                <a:spcPct val="0"/>
              </a:spcBef>
              <a:buFont typeface="Wingdings" panose="05000000000000000000" pitchFamily="2" charset="2"/>
              <a:buChar char="Ø"/>
            </a:pPr>
            <a:r>
              <a:rPr lang="en-US" sz="2400" b="1" dirty="0">
                <a:solidFill>
                  <a:srgbClr val="000000"/>
                </a:solidFill>
                <a:latin typeface="Calibri" pitchFamily="34" charset="0"/>
              </a:rPr>
              <a:t>Behavioral models of the main </a:t>
            </a:r>
            <a:r>
              <a:rPr lang="en-US" sz="2400" b="1" dirty="0" err="1">
                <a:solidFill>
                  <a:srgbClr val="000000"/>
                </a:solidFill>
                <a:latin typeface="Calibri" pitchFamily="34" charset="0"/>
              </a:rPr>
              <a:t>subblocks</a:t>
            </a:r>
            <a:endParaRPr lang="en-US" sz="2400" b="1" dirty="0">
              <a:solidFill>
                <a:srgbClr val="000000"/>
              </a:solidFill>
              <a:latin typeface="Calibri" pitchFamily="34" charset="0"/>
            </a:endParaRPr>
          </a:p>
          <a:p>
            <a:pPr>
              <a:lnSpc>
                <a:spcPct val="80000"/>
              </a:lnSpc>
              <a:spcBef>
                <a:spcPct val="0"/>
              </a:spcBef>
              <a:buFont typeface="Wingdings" panose="05000000000000000000" pitchFamily="2" charset="2"/>
              <a:buChar char="Ø"/>
            </a:pPr>
            <a:r>
              <a:rPr lang="en-US" sz="2400" b="1" dirty="0">
                <a:solidFill>
                  <a:srgbClr val="000000"/>
                </a:solidFill>
                <a:latin typeface="Calibri" pitchFamily="34" charset="0"/>
              </a:rPr>
              <a:t>Functional tests</a:t>
            </a:r>
          </a:p>
          <a:p>
            <a:pPr marL="0" indent="0">
              <a:lnSpc>
                <a:spcPct val="80000"/>
              </a:lnSpc>
              <a:spcBef>
                <a:spcPct val="0"/>
              </a:spcBef>
              <a:buNone/>
            </a:pPr>
            <a:endParaRPr lang="en-US" sz="2400" b="1" dirty="0">
              <a:solidFill>
                <a:srgbClr val="000000"/>
              </a:solidFill>
              <a:latin typeface="Calibri" pitchFamily="34" charset="0"/>
            </a:endParaRPr>
          </a:p>
          <a:p>
            <a:pPr marL="0" indent="0">
              <a:lnSpc>
                <a:spcPct val="80000"/>
              </a:lnSpc>
              <a:spcBef>
                <a:spcPct val="0"/>
              </a:spcBef>
              <a:buNone/>
            </a:pPr>
            <a:r>
              <a:rPr lang="en-US" sz="2400" b="1" dirty="0">
                <a:solidFill>
                  <a:srgbClr val="000000"/>
                </a:solidFill>
                <a:latin typeface="Calibri" pitchFamily="34" charset="0"/>
              </a:rPr>
              <a:t>Items to do:</a:t>
            </a:r>
          </a:p>
          <a:p>
            <a:pPr>
              <a:lnSpc>
                <a:spcPct val="80000"/>
              </a:lnSpc>
              <a:spcBef>
                <a:spcPct val="0"/>
              </a:spcBef>
              <a:buFont typeface="Wingdings" panose="05000000000000000000" pitchFamily="2" charset="2"/>
              <a:buChar char="Ø"/>
            </a:pPr>
            <a:r>
              <a:rPr lang="en-US" sz="2400" b="1" dirty="0">
                <a:solidFill>
                  <a:srgbClr val="000000"/>
                </a:solidFill>
                <a:latin typeface="Calibri" pitchFamily="34" charset="0"/>
              </a:rPr>
              <a:t>Assembly of all </a:t>
            </a:r>
            <a:r>
              <a:rPr lang="en-US" sz="2400" b="1" dirty="0" err="1">
                <a:solidFill>
                  <a:srgbClr val="000000"/>
                </a:solidFill>
                <a:latin typeface="Calibri" pitchFamily="34" charset="0"/>
              </a:rPr>
              <a:t>subblocks</a:t>
            </a:r>
            <a:endParaRPr lang="en-US" sz="2400" b="1" dirty="0">
              <a:solidFill>
                <a:srgbClr val="000000"/>
              </a:solidFill>
              <a:latin typeface="Calibri" pitchFamily="34" charset="0"/>
            </a:endParaRPr>
          </a:p>
          <a:p>
            <a:pPr>
              <a:lnSpc>
                <a:spcPct val="80000"/>
              </a:lnSpc>
              <a:spcBef>
                <a:spcPct val="0"/>
              </a:spcBef>
              <a:buFont typeface="Wingdings" panose="05000000000000000000" pitchFamily="2" charset="2"/>
              <a:buChar char="Ø"/>
            </a:pPr>
            <a:r>
              <a:rPr lang="en-US" sz="2400" b="1" dirty="0">
                <a:solidFill>
                  <a:srgbClr val="000000"/>
                </a:solidFill>
                <a:latin typeface="Calibri" pitchFamily="34" charset="0"/>
              </a:rPr>
              <a:t>More complex verification tests</a:t>
            </a:r>
          </a:p>
          <a:p>
            <a:pPr>
              <a:lnSpc>
                <a:spcPct val="80000"/>
              </a:lnSpc>
              <a:spcBef>
                <a:spcPct val="0"/>
              </a:spcBef>
              <a:buFont typeface="Wingdings" panose="05000000000000000000" pitchFamily="2" charset="2"/>
              <a:buChar char="Ø"/>
            </a:pPr>
            <a:r>
              <a:rPr lang="en-US" sz="2400" b="1" dirty="0">
                <a:solidFill>
                  <a:srgbClr val="000000"/>
                </a:solidFill>
                <a:latin typeface="Calibri" pitchFamily="34" charset="0"/>
              </a:rPr>
              <a:t>Layout design and verification</a:t>
            </a:r>
          </a:p>
          <a:p>
            <a:pPr>
              <a:lnSpc>
                <a:spcPct val="80000"/>
              </a:lnSpc>
              <a:spcBef>
                <a:spcPct val="0"/>
              </a:spcBef>
              <a:buFont typeface="Wingdings" panose="05000000000000000000" pitchFamily="2" charset="2"/>
              <a:buChar char="Ø"/>
            </a:pPr>
            <a:r>
              <a:rPr lang="en-US" sz="2400" b="1" dirty="0">
                <a:solidFill>
                  <a:srgbClr val="000000"/>
                </a:solidFill>
                <a:latin typeface="Calibri" pitchFamily="34" charset="0"/>
              </a:rPr>
              <a:t>Noise and IR-drop analyzes</a:t>
            </a:r>
          </a:p>
          <a:p>
            <a:pPr marL="0" indent="0">
              <a:lnSpc>
                <a:spcPct val="80000"/>
              </a:lnSpc>
              <a:spcBef>
                <a:spcPct val="0"/>
              </a:spcBef>
              <a:buNone/>
            </a:pPr>
            <a:endParaRPr lang="en-US" sz="2400" b="1" dirty="0">
              <a:solidFill>
                <a:srgbClr val="000000"/>
              </a:solidFill>
              <a:latin typeface="Calibri" pitchFamily="34" charset="0"/>
            </a:endParaRPr>
          </a:p>
          <a:p>
            <a:pPr marL="0" indent="0">
              <a:lnSpc>
                <a:spcPct val="80000"/>
              </a:lnSpc>
              <a:spcBef>
                <a:spcPct val="0"/>
              </a:spcBef>
              <a:buNone/>
            </a:pPr>
            <a:r>
              <a:rPr lang="en-US" sz="2400" b="1" dirty="0">
                <a:solidFill>
                  <a:srgbClr val="000000"/>
                </a:solidFill>
                <a:latin typeface="Calibri" pitchFamily="34" charset="0"/>
              </a:rPr>
              <a:t>Chip submission to be done in December 2016</a:t>
            </a:r>
            <a:endParaRPr lang="ru-RU" sz="2400" b="1" dirty="0">
              <a:solidFill>
                <a:srgbClr val="000000"/>
              </a:solidFill>
              <a:latin typeface="Calibri" pitchFamily="34" charset="0"/>
            </a:endParaRPr>
          </a:p>
        </p:txBody>
      </p:sp>
      <p:sp>
        <p:nvSpPr>
          <p:cNvPr id="59394" name="Заголовок 2"/>
          <p:cNvSpPr>
            <a:spLocks noGrp="1"/>
          </p:cNvSpPr>
          <p:nvPr>
            <p:ph type="title"/>
          </p:nvPr>
        </p:nvSpPr>
        <p:spPr>
          <a:xfrm>
            <a:off x="0" y="0"/>
            <a:ext cx="9144000" cy="1143000"/>
          </a:xfrm>
        </p:spPr>
        <p:txBody>
          <a:bodyPr/>
          <a:lstStyle/>
          <a:p>
            <a:pPr algn="ctr"/>
            <a:r>
              <a:rPr lang="en-US" sz="4400" dirty="0">
                <a:latin typeface="Verdana" pitchFamily="34" charset="0"/>
                <a:ea typeface="Verdana" pitchFamily="34" charset="0"/>
                <a:cs typeface="Verdana" pitchFamily="34" charset="0"/>
              </a:rPr>
              <a:t>Present status</a:t>
            </a:r>
            <a:endParaRPr lang="ru-RU" sz="4400" dirty="0">
              <a:latin typeface="Verdana" pitchFamily="34" charset="0"/>
              <a:ea typeface="Verdana" pitchFamily="34" charset="0"/>
              <a:cs typeface="Verdana" pitchFamily="34" charset="0"/>
            </a:endParaRPr>
          </a:p>
        </p:txBody>
      </p:sp>
      <p:sp>
        <p:nvSpPr>
          <p:cNvPr id="7" name="Номер слайда 3"/>
          <p:cNvSpPr>
            <a:spLocks noGrp="1"/>
          </p:cNvSpPr>
          <p:nvPr>
            <p:ph type="sldNum" sz="quarter" idx="11"/>
          </p:nvPr>
        </p:nvSpPr>
        <p:spPr>
          <a:xfrm>
            <a:off x="8604448" y="6381750"/>
            <a:ext cx="539552" cy="476250"/>
          </a:xfrm>
        </p:spPr>
        <p:txBody>
          <a:bodyPr/>
          <a:lstStyle/>
          <a:p>
            <a:fld id="{F87E4FA9-8002-4F92-A4B5-7AC80F760C21}" type="slidenum">
              <a:rPr lang="en-US" sz="2400" smtClean="0"/>
              <a:pPr/>
              <a:t>15</a:t>
            </a:fld>
            <a:endParaRPr lang="en-US" sz="2400" dirty="0"/>
          </a:p>
        </p:txBody>
      </p:sp>
    </p:spTree>
    <p:extLst>
      <p:ext uri="{BB962C8B-B14F-4D97-AF65-F5344CB8AC3E}">
        <p14:creationId xmlns:p14="http://schemas.microsoft.com/office/powerpoint/2010/main" val="32176540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Заголовок 2"/>
          <p:cNvSpPr>
            <a:spLocks noGrp="1"/>
          </p:cNvSpPr>
          <p:nvPr>
            <p:ph type="title"/>
          </p:nvPr>
        </p:nvSpPr>
        <p:spPr>
          <a:xfrm>
            <a:off x="0" y="2571744"/>
            <a:ext cx="9144000" cy="1512888"/>
          </a:xfrm>
        </p:spPr>
        <p:txBody>
          <a:bodyPr/>
          <a:lstStyle/>
          <a:p>
            <a:pPr algn="ctr"/>
            <a:r>
              <a:rPr lang="en-US" sz="4400" dirty="0">
                <a:solidFill>
                  <a:schemeClr val="accent1"/>
                </a:solidFill>
                <a:latin typeface="Arial Rounded MT Bold"/>
              </a:rPr>
              <a:t>Thank you for Your attention!</a:t>
            </a:r>
            <a:endParaRPr lang="ru-RU" sz="4400" dirty="0">
              <a:solidFill>
                <a:schemeClr val="accent1"/>
              </a:solidFill>
            </a:endParaRPr>
          </a:p>
        </p:txBody>
      </p:sp>
      <p:sp>
        <p:nvSpPr>
          <p:cNvPr id="3" name="Номер слайда 3"/>
          <p:cNvSpPr>
            <a:spLocks noGrp="1"/>
          </p:cNvSpPr>
          <p:nvPr>
            <p:ph type="sldNum" sz="quarter" idx="11"/>
          </p:nvPr>
        </p:nvSpPr>
        <p:spPr>
          <a:xfrm>
            <a:off x="8604448" y="6381750"/>
            <a:ext cx="539552" cy="476250"/>
          </a:xfrm>
        </p:spPr>
        <p:txBody>
          <a:bodyPr/>
          <a:lstStyle/>
          <a:p>
            <a:fld id="{F87E4FA9-8002-4F92-A4B5-7AC80F760C21}" type="slidenum">
              <a:rPr lang="en-US" sz="2400" smtClean="0"/>
              <a:pPr/>
              <a:t>16</a:t>
            </a:fld>
            <a:endParaRPr lang="en-US" sz="2400" dirty="0"/>
          </a:p>
        </p:txBody>
      </p:sp>
    </p:spTree>
    <p:extLst>
      <p:ext uri="{BB962C8B-B14F-4D97-AF65-F5344CB8AC3E}">
        <p14:creationId xmlns:p14="http://schemas.microsoft.com/office/powerpoint/2010/main" val="39657388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r>
              <a:rPr lang="en-US" sz="3600" dirty="0"/>
              <a:t>Floor plan</a:t>
            </a:r>
          </a:p>
          <a:p>
            <a:r>
              <a:rPr lang="en-US" sz="3600" dirty="0"/>
              <a:t>CFP features</a:t>
            </a:r>
          </a:p>
          <a:p>
            <a:r>
              <a:rPr lang="en-US" sz="3600" dirty="0"/>
              <a:t>CFP structure</a:t>
            </a:r>
          </a:p>
          <a:p>
            <a:r>
              <a:rPr lang="en-US" sz="3600" dirty="0"/>
              <a:t>Data flow rate estimation</a:t>
            </a:r>
          </a:p>
          <a:p>
            <a:r>
              <a:rPr lang="en-US" sz="3600" dirty="0"/>
              <a:t>Timestamp</a:t>
            </a:r>
          </a:p>
          <a:p>
            <a:r>
              <a:rPr lang="en-US" sz="3600" dirty="0"/>
              <a:t>Peak detector</a:t>
            </a:r>
          </a:p>
          <a:p>
            <a:r>
              <a:rPr lang="en-US" sz="3600" dirty="0"/>
              <a:t>GBT interface</a:t>
            </a:r>
          </a:p>
          <a:p>
            <a:r>
              <a:rPr lang="en-US" sz="3600" dirty="0"/>
              <a:t>Present status</a:t>
            </a:r>
          </a:p>
          <a:p>
            <a:endParaRPr lang="en-US" dirty="0"/>
          </a:p>
          <a:p>
            <a:endParaRPr lang="ru-RU" dirty="0"/>
          </a:p>
        </p:txBody>
      </p:sp>
      <p:sp>
        <p:nvSpPr>
          <p:cNvPr id="3" name="Заголовок 2"/>
          <p:cNvSpPr>
            <a:spLocks noGrp="1"/>
          </p:cNvSpPr>
          <p:nvPr>
            <p:ph type="title"/>
          </p:nvPr>
        </p:nvSpPr>
        <p:spPr>
          <a:xfrm>
            <a:off x="457200" y="215449"/>
            <a:ext cx="8229600" cy="981303"/>
          </a:xfrm>
        </p:spPr>
        <p:txBody>
          <a:bodyPr>
            <a:normAutofit/>
          </a:bodyPr>
          <a:lstStyle/>
          <a:p>
            <a:pPr algn="ctr"/>
            <a:r>
              <a:rPr lang="en-US" sz="4400" dirty="0"/>
              <a:t>Outline</a:t>
            </a:r>
            <a:endParaRPr lang="ru-RU" sz="4400" dirty="0"/>
          </a:p>
        </p:txBody>
      </p:sp>
      <p:sp>
        <p:nvSpPr>
          <p:cNvPr id="6" name="Номер слайда 3"/>
          <p:cNvSpPr>
            <a:spLocks noGrp="1"/>
          </p:cNvSpPr>
          <p:nvPr>
            <p:ph type="sldNum" sz="quarter" idx="11"/>
          </p:nvPr>
        </p:nvSpPr>
        <p:spPr>
          <a:xfrm>
            <a:off x="8701608" y="6381750"/>
            <a:ext cx="442392" cy="476250"/>
          </a:xfrm>
        </p:spPr>
        <p:txBody>
          <a:bodyPr/>
          <a:lstStyle/>
          <a:p>
            <a:fld id="{F87E4FA9-8002-4F92-A4B5-7AC80F760C21}" type="slidenum">
              <a:rPr lang="en-US" sz="2400" smtClean="0"/>
              <a:pPr/>
              <a:t>2</a:t>
            </a:fld>
            <a:endParaRPr lang="en-US" sz="2400" dirty="0"/>
          </a:p>
        </p:txBody>
      </p:sp>
    </p:spTree>
    <p:extLst>
      <p:ext uri="{BB962C8B-B14F-4D97-AF65-F5344CB8AC3E}">
        <p14:creationId xmlns:p14="http://schemas.microsoft.com/office/powerpoint/2010/main" val="417596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56284" y="260648"/>
            <a:ext cx="3615916" cy="799708"/>
          </a:xfrm>
        </p:spPr>
        <p:txBody>
          <a:bodyPr>
            <a:normAutofit/>
          </a:bodyPr>
          <a:lstStyle/>
          <a:p>
            <a:pPr algn="ctr"/>
            <a:r>
              <a:rPr lang="en-US" sz="4400" dirty="0"/>
              <a:t>Floor plan</a:t>
            </a:r>
            <a:endParaRPr lang="ru-RU" sz="4400" dirty="0"/>
          </a:p>
        </p:txBody>
      </p:sp>
      <p:sp>
        <p:nvSpPr>
          <p:cNvPr id="4" name="Номер слайда 3"/>
          <p:cNvSpPr>
            <a:spLocks noGrp="1"/>
          </p:cNvSpPr>
          <p:nvPr>
            <p:ph type="sldNum" sz="quarter" idx="11"/>
          </p:nvPr>
        </p:nvSpPr>
        <p:spPr>
          <a:xfrm>
            <a:off x="8701608" y="6381750"/>
            <a:ext cx="442392" cy="476250"/>
          </a:xfrm>
        </p:spPr>
        <p:txBody>
          <a:bodyPr/>
          <a:lstStyle/>
          <a:p>
            <a:fld id="{F87E4FA9-8002-4F92-A4B5-7AC80F760C21}" type="slidenum">
              <a:rPr lang="en-US" sz="2400" smtClean="0"/>
              <a:pPr/>
              <a:t>3</a:t>
            </a:fld>
            <a:endParaRPr lang="en-US" sz="2400" dirty="0"/>
          </a:p>
        </p:txBody>
      </p:sp>
      <mc:AlternateContent xmlns:mc="http://schemas.openxmlformats.org/markup-compatibility/2006">
        <mc:Choice xmlns:a14="http://schemas.microsoft.com/office/drawing/2010/main" Requires="a14">
          <p:sp>
            <p:nvSpPr>
              <p:cNvPr id="5" name="Прямоугольник 4"/>
              <p:cNvSpPr/>
              <p:nvPr/>
            </p:nvSpPr>
            <p:spPr>
              <a:xfrm>
                <a:off x="5508104" y="2921445"/>
                <a:ext cx="3491880" cy="2314544"/>
              </a:xfrm>
              <a:prstGeom prst="rect">
                <a:avLst/>
              </a:prstGeom>
            </p:spPr>
            <p:txBody>
              <a:bodyPr wrap="square">
                <a:spAutoFit/>
              </a:bodyPr>
              <a:lstStyle/>
              <a:p>
                <a:r>
                  <a:rPr lang="en-US"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ASIC area</a:t>
                </a:r>
                <a:endParaRPr lang="ru-RU"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5000</a:t>
                </a:r>
                <a:r>
                  <a:rPr lang="ru-RU"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х</a:t>
                </a:r>
                <a:r>
                  <a:rPr lang="en-US"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500</a:t>
                </a:r>
                <a:r>
                  <a:rPr lang="ru-RU"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0 </a:t>
                </a:r>
                <a:r>
                  <a:rPr lang="en-US"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um</a:t>
                </a:r>
                <a:r>
                  <a:rPr lang="ru-RU"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 </a:t>
                </a:r>
                <a:r>
                  <a:rPr lang="en-US"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25</a:t>
                </a:r>
                <a:r>
                  <a:rPr lang="ru-RU"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sSup>
                      <m:sSupPr>
                        <m:ctrlPr>
                          <a:rPr lang="en-US" b="1" i="1" kern="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b="1" i="1" kern="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𝒎𝒎</m:t>
                        </m:r>
                      </m:e>
                      <m:sup>
                        <m:r>
                          <a:rPr lang="ru-RU" b="1" i="1" kern="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𝟐</m:t>
                        </m:r>
                      </m:sup>
                    </m:sSup>
                  </m:oMath>
                </a14:m>
                <a:endParaRPr lang="ru-RU"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endParaRPr>
              </a:p>
              <a:p>
                <a:endParaRPr lang="ru-RU"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CFP (Digital part) </a:t>
                </a:r>
                <a14:m>
                  <m:oMath xmlns:m="http://schemas.openxmlformats.org/officeDocument/2006/math">
                    <m:r>
                      <a:rPr lang="en-US" b="1" i="1" kern="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b="1" kern="0" dirty="0">
                    <a:solidFill>
                      <a:sysClr val="windowText" lastClr="000000"/>
                    </a:solidFill>
                    <a:latin typeface="Times New Roman" panose="02020603050405020304" pitchFamily="18" charset="0"/>
                    <a:cs typeface="Times New Roman" panose="02020603050405020304" pitchFamily="18" charset="0"/>
                  </a:rPr>
                  <a:t> 14 %</a:t>
                </a:r>
                <a:r>
                  <a:rPr lang="ru-RU" b="1" kern="0" dirty="0">
                    <a:solidFill>
                      <a:sysClr val="windowText" lastClr="000000"/>
                    </a:solidFill>
                    <a:latin typeface="Times New Roman" panose="02020603050405020304" pitchFamily="18" charset="0"/>
                    <a:cs typeface="Times New Roman" panose="02020603050405020304" pitchFamily="18" charset="0"/>
                  </a:rPr>
                  <a:t> </a:t>
                </a:r>
                <a:r>
                  <a:rPr lang="en-US" b="1" kern="0" dirty="0">
                    <a:solidFill>
                      <a:sysClr val="windowText" lastClr="000000"/>
                    </a:solidFill>
                    <a:latin typeface="Times New Roman" panose="02020603050405020304" pitchFamily="18" charset="0"/>
                    <a:cs typeface="Times New Roman" panose="02020603050405020304" pitchFamily="18" charset="0"/>
                  </a:rPr>
                  <a:t>of the whole area</a:t>
                </a:r>
              </a:p>
              <a:p>
                <a:endParaRPr lang="en-US" b="1" kern="0" dirty="0">
                  <a:solidFill>
                    <a:sysClr val="windowText" lastClr="000000"/>
                  </a:solidFill>
                  <a:latin typeface="Times New Roman" panose="02020603050405020304" pitchFamily="18" charset="0"/>
                  <a:cs typeface="Times New Roman" panose="02020603050405020304" pitchFamily="18" charset="0"/>
                </a:endParaRPr>
              </a:p>
              <a:p>
                <a:r>
                  <a:rPr lang="en-US" b="1" kern="0" dirty="0">
                    <a:solidFill>
                      <a:sysClr val="windowText" lastClr="000000"/>
                    </a:solidFill>
                    <a:latin typeface="Times New Roman" panose="02020603050405020304" pitchFamily="18" charset="0"/>
                    <a:cs typeface="Times New Roman" panose="02020603050405020304" pitchFamily="18" charset="0"/>
                  </a:rPr>
                  <a:t>Technology - UMC 180 nm</a:t>
                </a:r>
                <a:endParaRPr lang="ru-RU" b="1" kern="0" dirty="0">
                  <a:solidFill>
                    <a:sysClr val="windowText" lastClr="000000"/>
                  </a:solidFill>
                  <a:latin typeface="Times New Roman" panose="02020603050405020304" pitchFamily="18" charset="0"/>
                  <a:cs typeface="Times New Roman" panose="02020603050405020304" pitchFamily="18" charset="0"/>
                </a:endParaRPr>
              </a:p>
              <a:p>
                <a:endParaRPr lang="en-US" b="1" kern="0" dirty="0">
                  <a:solidFill>
                    <a:sysClr val="windowText" lastClr="000000"/>
                  </a:solidFill>
                  <a:latin typeface="Times New Roman" panose="02020603050405020304" pitchFamily="18" charset="0"/>
                  <a:cs typeface="Times New Roman" panose="02020603050405020304" pitchFamily="18" charset="0"/>
                </a:endParaRPr>
              </a:p>
            </p:txBody>
          </p:sp>
        </mc:Choice>
        <mc:Fallback>
          <p:sp>
            <p:nvSpPr>
              <p:cNvPr id="5" name="Прямоугольник 4"/>
              <p:cNvSpPr>
                <a:spLocks noRot="1" noChangeAspect="1" noMove="1" noResize="1" noEditPoints="1" noAdjustHandles="1" noChangeArrowheads="1" noChangeShapeType="1" noTextEdit="1"/>
              </p:cNvSpPr>
              <p:nvPr/>
            </p:nvSpPr>
            <p:spPr>
              <a:xfrm>
                <a:off x="5508104" y="2921445"/>
                <a:ext cx="3491880" cy="2314544"/>
              </a:xfrm>
              <a:prstGeom prst="rect">
                <a:avLst/>
              </a:prstGeom>
              <a:blipFill>
                <a:blip r:embed="rId2"/>
                <a:stretch>
                  <a:fillRect l="-1573" t="-1316"/>
                </a:stretch>
              </a:blipFill>
            </p:spPr>
            <p:txBody>
              <a:bodyPr/>
              <a:lstStyle/>
              <a:p>
                <a:r>
                  <a:rPr lang="ru-RU">
                    <a:noFill/>
                  </a:rPr>
                  <a:t> </a:t>
                </a:r>
              </a:p>
            </p:txBody>
          </p:sp>
        </mc:Fallback>
      </mc:AlternateContent>
      <p:pic>
        <p:nvPicPr>
          <p:cNvPr id="6" name="Рисунок 5"/>
          <p:cNvPicPr>
            <a:picLocks noChangeAspect="1"/>
          </p:cNvPicPr>
          <p:nvPr/>
        </p:nvPicPr>
        <p:blipFill>
          <a:blip r:embed="rId3"/>
          <a:stretch>
            <a:fillRect/>
          </a:stretch>
        </p:blipFill>
        <p:spPr>
          <a:xfrm>
            <a:off x="1" y="1414817"/>
            <a:ext cx="5364087" cy="5402086"/>
          </a:xfrm>
          <a:prstGeom prst="rect">
            <a:avLst/>
          </a:prstGeom>
        </p:spPr>
      </p:pic>
    </p:spTree>
    <p:extLst>
      <p:ext uri="{BB962C8B-B14F-4D97-AF65-F5344CB8AC3E}">
        <p14:creationId xmlns:p14="http://schemas.microsoft.com/office/powerpoint/2010/main" val="409092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72008" y="107863"/>
            <a:ext cx="8229600" cy="944873"/>
          </a:xfrm>
        </p:spPr>
        <p:txBody>
          <a:bodyPr>
            <a:normAutofit/>
          </a:bodyPr>
          <a:lstStyle/>
          <a:p>
            <a:pPr algn="ctr"/>
            <a:r>
              <a:rPr lang="en-US" sz="4400" dirty="0"/>
              <a:t>CFP features</a:t>
            </a:r>
            <a:endParaRPr lang="ru-RU" sz="4400" dirty="0"/>
          </a:p>
        </p:txBody>
      </p:sp>
      <p:sp>
        <p:nvSpPr>
          <p:cNvPr id="4" name="Номер слайда 3"/>
          <p:cNvSpPr>
            <a:spLocks noGrp="1"/>
          </p:cNvSpPr>
          <p:nvPr>
            <p:ph type="sldNum" sz="quarter" idx="11"/>
          </p:nvPr>
        </p:nvSpPr>
        <p:spPr>
          <a:xfrm>
            <a:off x="8701608" y="6381750"/>
            <a:ext cx="442392" cy="476250"/>
          </a:xfrm>
        </p:spPr>
        <p:txBody>
          <a:bodyPr/>
          <a:lstStyle/>
          <a:p>
            <a:fld id="{F87E4FA9-8002-4F92-A4B5-7AC80F760C21}" type="slidenum">
              <a:rPr lang="en-US" sz="2400" smtClean="0"/>
              <a:pPr/>
              <a:t>4</a:t>
            </a:fld>
            <a:endParaRPr lang="en-US" sz="2400" dirty="0"/>
          </a:p>
        </p:txBody>
      </p:sp>
      <p:sp>
        <p:nvSpPr>
          <p:cNvPr id="5" name="Прямоугольник 4"/>
          <p:cNvSpPr/>
          <p:nvPr/>
        </p:nvSpPr>
        <p:spPr>
          <a:xfrm>
            <a:off x="864096" y="1796038"/>
            <a:ext cx="7668344" cy="4247317"/>
          </a:xfrm>
          <a:prstGeom prst="rect">
            <a:avLst/>
          </a:prstGeom>
        </p:spPr>
        <p:txBody>
          <a:bodyPr wrap="square">
            <a:spAutoFit/>
          </a:bodyPr>
          <a:lstStyle/>
          <a:p>
            <a:r>
              <a:rPr lang="ru-RU" b="1" kern="0" dirty="0">
                <a:solidFill>
                  <a:sysClr val="windowText" lastClr="000000"/>
                </a:solidFill>
                <a:latin typeface="Times New Roman" panose="02020603050405020304" pitchFamily="18" charset="0"/>
                <a:cs typeface="Times New Roman" panose="02020603050405020304" pitchFamily="18" charset="0"/>
              </a:rPr>
              <a:t>1. </a:t>
            </a:r>
            <a:r>
              <a:rPr lang="en-US" b="1" kern="0" dirty="0">
                <a:solidFill>
                  <a:sysClr val="windowText" lastClr="000000"/>
                </a:solidFill>
                <a:latin typeface="Times New Roman" panose="02020603050405020304" pitchFamily="18" charset="0"/>
                <a:cs typeface="Times New Roman" panose="02020603050405020304" pitchFamily="18" charset="0"/>
              </a:rPr>
              <a:t>Timestamp generation</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ru-RU" b="1" kern="0" dirty="0">
                <a:solidFill>
                  <a:sysClr val="windowText" lastClr="000000"/>
                </a:solidFill>
                <a:latin typeface="Times New Roman" panose="02020603050405020304" pitchFamily="18" charset="0"/>
                <a:cs typeface="Times New Roman" panose="02020603050405020304" pitchFamily="18" charset="0"/>
              </a:rPr>
              <a:t>2. </a:t>
            </a:r>
            <a:r>
              <a:rPr lang="en-US" b="1" kern="0" dirty="0">
                <a:solidFill>
                  <a:sysClr val="windowText" lastClr="000000"/>
                </a:solidFill>
                <a:latin typeface="Times New Roman" panose="02020603050405020304" pitchFamily="18" charset="0"/>
                <a:cs typeface="Times New Roman" panose="02020603050405020304" pitchFamily="18" charset="0"/>
              </a:rPr>
              <a:t>Peak detection</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ru-RU" b="1" kern="0" dirty="0">
                <a:solidFill>
                  <a:sysClr val="windowText" lastClr="000000"/>
                </a:solidFill>
                <a:latin typeface="Times New Roman" panose="02020603050405020304" pitchFamily="18" charset="0"/>
                <a:cs typeface="Times New Roman" panose="02020603050405020304" pitchFamily="18" charset="0"/>
              </a:rPr>
              <a:t>3. </a:t>
            </a:r>
            <a:r>
              <a:rPr lang="en-US" b="1" kern="0" dirty="0">
                <a:solidFill>
                  <a:sysClr val="windowText" lastClr="000000"/>
                </a:solidFill>
                <a:latin typeface="Times New Roman" panose="02020603050405020304" pitchFamily="18" charset="0"/>
                <a:cs typeface="Times New Roman" panose="02020603050405020304" pitchFamily="18" charset="0"/>
              </a:rPr>
              <a:t>Data readout</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ru-RU" b="1" kern="0" dirty="0">
                <a:solidFill>
                  <a:sysClr val="windowText" lastClr="000000"/>
                </a:solidFill>
                <a:latin typeface="Times New Roman" panose="02020603050405020304" pitchFamily="18" charset="0"/>
                <a:cs typeface="Times New Roman" panose="02020603050405020304" pitchFamily="18" charset="0"/>
              </a:rPr>
              <a:t>4. </a:t>
            </a:r>
            <a:r>
              <a:rPr lang="en-US" b="1" kern="0" dirty="0">
                <a:solidFill>
                  <a:sysClr val="windowText" lastClr="000000"/>
                </a:solidFill>
                <a:latin typeface="Times New Roman" panose="02020603050405020304" pitchFamily="18" charset="0"/>
                <a:cs typeface="Times New Roman" panose="02020603050405020304" pitchFamily="18" charset="0"/>
              </a:rPr>
              <a:t>Data exchange with host via </a:t>
            </a:r>
            <a:r>
              <a:rPr lang="ru-RU" b="1" kern="0" dirty="0">
                <a:solidFill>
                  <a:sysClr val="windowText" lastClr="000000"/>
                </a:solidFill>
                <a:latin typeface="Times New Roman" panose="02020603050405020304" pitchFamily="18" charset="0"/>
                <a:cs typeface="Times New Roman" panose="02020603050405020304" pitchFamily="18" charset="0"/>
              </a:rPr>
              <a:t>I2C/GBT </a:t>
            </a:r>
            <a:r>
              <a:rPr lang="en-US" b="1" kern="0" dirty="0">
                <a:solidFill>
                  <a:sysClr val="windowText" lastClr="000000"/>
                </a:solidFill>
                <a:latin typeface="Times New Roman" panose="02020603050405020304" pitchFamily="18" charset="0"/>
                <a:cs typeface="Times New Roman" panose="02020603050405020304" pitchFamily="18" charset="0"/>
              </a:rPr>
              <a:t>interfaces</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ru-RU" b="1" kern="0" dirty="0">
                <a:solidFill>
                  <a:sysClr val="windowText" lastClr="000000"/>
                </a:solidFill>
                <a:latin typeface="Times New Roman" panose="02020603050405020304" pitchFamily="18" charset="0"/>
                <a:cs typeface="Times New Roman" panose="02020603050405020304" pitchFamily="18" charset="0"/>
              </a:rPr>
              <a:t>  4.</a:t>
            </a:r>
            <a:r>
              <a:rPr lang="en-US" b="1" kern="0" dirty="0">
                <a:solidFill>
                  <a:sysClr val="windowText" lastClr="000000"/>
                </a:solidFill>
                <a:latin typeface="Times New Roman" panose="02020603050405020304" pitchFamily="18" charset="0"/>
                <a:cs typeface="Times New Roman" panose="02020603050405020304" pitchFamily="18" charset="0"/>
              </a:rPr>
              <a:t>1</a:t>
            </a:r>
            <a:r>
              <a:rPr lang="ru-RU" b="1" kern="0" dirty="0">
                <a:solidFill>
                  <a:sysClr val="windowText" lastClr="000000"/>
                </a:solidFill>
                <a:latin typeface="Times New Roman" panose="02020603050405020304" pitchFamily="18" charset="0"/>
                <a:cs typeface="Times New Roman" panose="02020603050405020304" pitchFamily="18" charset="0"/>
              </a:rPr>
              <a:t> </a:t>
            </a:r>
            <a:r>
              <a:rPr lang="en-US" b="1" kern="0" dirty="0">
                <a:solidFill>
                  <a:sysClr val="windowText" lastClr="000000"/>
                </a:solidFill>
                <a:latin typeface="Times New Roman" panose="02020603050405020304" pitchFamily="18" charset="0"/>
                <a:cs typeface="Times New Roman" panose="02020603050405020304" pitchFamily="18" charset="0"/>
              </a:rPr>
              <a:t>Global time synchronization</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ru-RU" b="1" kern="0" dirty="0">
                <a:solidFill>
                  <a:sysClr val="windowText" lastClr="000000"/>
                </a:solidFill>
                <a:latin typeface="Times New Roman" panose="02020603050405020304" pitchFamily="18" charset="0"/>
                <a:cs typeface="Times New Roman" panose="02020603050405020304" pitchFamily="18" charset="0"/>
              </a:rPr>
              <a:t>  4.</a:t>
            </a:r>
            <a:r>
              <a:rPr lang="en-US" b="1" kern="0" dirty="0">
                <a:solidFill>
                  <a:sysClr val="windowText" lastClr="000000"/>
                </a:solidFill>
                <a:latin typeface="Times New Roman" panose="02020603050405020304" pitchFamily="18" charset="0"/>
                <a:cs typeface="Times New Roman" panose="02020603050405020304" pitchFamily="18" charset="0"/>
              </a:rPr>
              <a:t>2</a:t>
            </a:r>
            <a:r>
              <a:rPr lang="ru-RU" b="1" kern="0" dirty="0">
                <a:solidFill>
                  <a:sysClr val="windowText" lastClr="000000"/>
                </a:solidFill>
                <a:latin typeface="Times New Roman" panose="02020603050405020304" pitchFamily="18" charset="0"/>
                <a:cs typeface="Times New Roman" panose="02020603050405020304" pitchFamily="18" charset="0"/>
              </a:rPr>
              <a:t> </a:t>
            </a:r>
            <a:r>
              <a:rPr lang="en-US" b="1" kern="0" dirty="0">
                <a:solidFill>
                  <a:sysClr val="windowText" lastClr="000000"/>
                </a:solidFill>
                <a:latin typeface="Times New Roman" panose="02020603050405020304" pitchFamily="18" charset="0"/>
                <a:cs typeface="Times New Roman" panose="02020603050405020304" pitchFamily="18" charset="0"/>
              </a:rPr>
              <a:t>Slow control</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ru-RU" b="1" kern="0" dirty="0">
                <a:solidFill>
                  <a:sysClr val="windowText" lastClr="000000"/>
                </a:solidFill>
                <a:latin typeface="Times New Roman" panose="02020603050405020304" pitchFamily="18" charset="0"/>
                <a:cs typeface="Times New Roman" panose="02020603050405020304" pitchFamily="18" charset="0"/>
              </a:rPr>
              <a:t>    4.</a:t>
            </a:r>
            <a:r>
              <a:rPr lang="en-US" b="1" kern="0" dirty="0">
                <a:solidFill>
                  <a:sysClr val="windowText" lastClr="000000"/>
                </a:solidFill>
                <a:latin typeface="Times New Roman" panose="02020603050405020304" pitchFamily="18" charset="0"/>
                <a:cs typeface="Times New Roman" panose="02020603050405020304" pitchFamily="18" charset="0"/>
              </a:rPr>
              <a:t>2</a:t>
            </a:r>
            <a:r>
              <a:rPr lang="ru-RU" b="1" kern="0" dirty="0">
                <a:solidFill>
                  <a:sysClr val="windowText" lastClr="000000"/>
                </a:solidFill>
                <a:latin typeface="Times New Roman" panose="02020603050405020304" pitchFamily="18" charset="0"/>
                <a:cs typeface="Times New Roman" panose="02020603050405020304" pitchFamily="18" charset="0"/>
              </a:rPr>
              <a:t>.1 </a:t>
            </a:r>
            <a:r>
              <a:rPr lang="en-US" b="1" kern="0" dirty="0">
                <a:solidFill>
                  <a:sysClr val="windowText" lastClr="000000"/>
                </a:solidFill>
                <a:latin typeface="Times New Roman" panose="02020603050405020304" pitchFamily="18" charset="0"/>
                <a:cs typeface="Times New Roman" panose="02020603050405020304" pitchFamily="18" charset="0"/>
              </a:rPr>
              <a:t>Selective block resetting</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ru-RU" b="1" kern="0" dirty="0">
                <a:solidFill>
                  <a:sysClr val="windowText" lastClr="000000"/>
                </a:solidFill>
                <a:latin typeface="Times New Roman" panose="02020603050405020304" pitchFamily="18" charset="0"/>
                <a:cs typeface="Times New Roman" panose="02020603050405020304" pitchFamily="18" charset="0"/>
              </a:rPr>
              <a:t>    4.</a:t>
            </a:r>
            <a:r>
              <a:rPr lang="en-US" b="1" kern="0" dirty="0">
                <a:solidFill>
                  <a:sysClr val="windowText" lastClr="000000"/>
                </a:solidFill>
                <a:latin typeface="Times New Roman" panose="02020603050405020304" pitchFamily="18" charset="0"/>
                <a:cs typeface="Times New Roman" panose="02020603050405020304" pitchFamily="18" charset="0"/>
              </a:rPr>
              <a:t>2</a:t>
            </a:r>
            <a:r>
              <a:rPr lang="ru-RU" b="1" kern="0" dirty="0">
                <a:solidFill>
                  <a:sysClr val="windowText" lastClr="000000"/>
                </a:solidFill>
                <a:latin typeface="Times New Roman" panose="02020603050405020304" pitchFamily="18" charset="0"/>
                <a:cs typeface="Times New Roman" panose="02020603050405020304" pitchFamily="18" charset="0"/>
              </a:rPr>
              <a:t>.2 </a:t>
            </a:r>
            <a:r>
              <a:rPr lang="en-US" b="1" kern="0" dirty="0">
                <a:solidFill>
                  <a:sysClr val="windowText" lastClr="000000"/>
                </a:solidFill>
                <a:latin typeface="Times New Roman" panose="02020603050405020304" pitchFamily="18" charset="0"/>
                <a:cs typeface="Times New Roman" panose="02020603050405020304" pitchFamily="18" charset="0"/>
              </a:rPr>
              <a:t>Standby mode control</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ru-RU" b="1" kern="0" dirty="0">
                <a:solidFill>
                  <a:sysClr val="windowText" lastClr="000000"/>
                </a:solidFill>
                <a:latin typeface="Times New Roman" panose="02020603050405020304" pitchFamily="18" charset="0"/>
                <a:cs typeface="Times New Roman" panose="02020603050405020304" pitchFamily="18" charset="0"/>
              </a:rPr>
              <a:t>    4.</a:t>
            </a:r>
            <a:r>
              <a:rPr lang="en-US" b="1" kern="0" dirty="0">
                <a:solidFill>
                  <a:sysClr val="windowText" lastClr="000000"/>
                </a:solidFill>
                <a:latin typeface="Times New Roman" panose="02020603050405020304" pitchFamily="18" charset="0"/>
                <a:cs typeface="Times New Roman" panose="02020603050405020304" pitchFamily="18" charset="0"/>
              </a:rPr>
              <a:t>2</a:t>
            </a:r>
            <a:r>
              <a:rPr lang="ru-RU" b="1" kern="0" dirty="0">
                <a:solidFill>
                  <a:sysClr val="windowText" lastClr="000000"/>
                </a:solidFill>
                <a:latin typeface="Times New Roman" panose="02020603050405020304" pitchFamily="18" charset="0"/>
                <a:cs typeface="Times New Roman" panose="02020603050405020304" pitchFamily="18" charset="0"/>
              </a:rPr>
              <a:t>.3 </a:t>
            </a:r>
            <a:r>
              <a:rPr lang="en-US" b="1" kern="0" dirty="0">
                <a:solidFill>
                  <a:sysClr val="windowText" lastClr="000000"/>
                </a:solidFill>
                <a:latin typeface="Times New Roman" panose="02020603050405020304" pitchFamily="18" charset="0"/>
                <a:cs typeface="Times New Roman" panose="02020603050405020304" pitchFamily="18" charset="0"/>
              </a:rPr>
              <a:t>DACs codes setting</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ru-RU" b="1" kern="0" dirty="0">
                <a:solidFill>
                  <a:sysClr val="windowText" lastClr="000000"/>
                </a:solidFill>
                <a:latin typeface="Times New Roman" panose="02020603050405020304" pitchFamily="18" charset="0"/>
                <a:cs typeface="Times New Roman" panose="02020603050405020304" pitchFamily="18" charset="0"/>
              </a:rPr>
              <a:t>    4.</a:t>
            </a:r>
            <a:r>
              <a:rPr lang="en-US" b="1" kern="0" dirty="0">
                <a:solidFill>
                  <a:sysClr val="windowText" lastClr="000000"/>
                </a:solidFill>
                <a:latin typeface="Times New Roman" panose="02020603050405020304" pitchFamily="18" charset="0"/>
                <a:cs typeface="Times New Roman" panose="02020603050405020304" pitchFamily="18" charset="0"/>
              </a:rPr>
              <a:t>2</a:t>
            </a:r>
            <a:r>
              <a:rPr lang="ru-RU" b="1" kern="0" dirty="0">
                <a:solidFill>
                  <a:sysClr val="windowText" lastClr="000000"/>
                </a:solidFill>
                <a:latin typeface="Times New Roman" panose="02020603050405020304" pitchFamily="18" charset="0"/>
                <a:cs typeface="Times New Roman" panose="02020603050405020304" pitchFamily="18" charset="0"/>
              </a:rPr>
              <a:t>.4 </a:t>
            </a:r>
            <a:r>
              <a:rPr lang="en-US" b="1" kern="0" dirty="0">
                <a:solidFill>
                  <a:sysClr val="windowText" lastClr="000000"/>
                </a:solidFill>
                <a:latin typeface="Times New Roman" panose="02020603050405020304" pitchFamily="18" charset="0"/>
                <a:cs typeface="Times New Roman" panose="02020603050405020304" pitchFamily="18" charset="0"/>
              </a:rPr>
              <a:t>PD control</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ru-RU" b="1" kern="0" dirty="0">
                <a:solidFill>
                  <a:sysClr val="windowText" lastClr="000000"/>
                </a:solidFill>
                <a:latin typeface="Times New Roman" panose="02020603050405020304" pitchFamily="18" charset="0"/>
                <a:cs typeface="Times New Roman" panose="02020603050405020304" pitchFamily="18" charset="0"/>
              </a:rPr>
              <a:t>    4.</a:t>
            </a:r>
            <a:r>
              <a:rPr lang="en-US" b="1" kern="0" dirty="0">
                <a:solidFill>
                  <a:sysClr val="windowText" lastClr="000000"/>
                </a:solidFill>
                <a:latin typeface="Times New Roman" panose="02020603050405020304" pitchFamily="18" charset="0"/>
                <a:cs typeface="Times New Roman" panose="02020603050405020304" pitchFamily="18" charset="0"/>
              </a:rPr>
              <a:t>2</a:t>
            </a:r>
            <a:r>
              <a:rPr lang="ru-RU" b="1" kern="0" dirty="0">
                <a:solidFill>
                  <a:sysClr val="windowText" lastClr="000000"/>
                </a:solidFill>
                <a:latin typeface="Times New Roman" panose="02020603050405020304" pitchFamily="18" charset="0"/>
                <a:cs typeface="Times New Roman" panose="02020603050405020304" pitchFamily="18" charset="0"/>
              </a:rPr>
              <a:t>.5 </a:t>
            </a:r>
            <a:r>
              <a:rPr lang="en-US" b="1" kern="0" dirty="0">
                <a:solidFill>
                  <a:sysClr val="windowText" lastClr="000000"/>
                </a:solidFill>
                <a:latin typeface="Times New Roman" panose="02020603050405020304" pitchFamily="18" charset="0"/>
                <a:cs typeface="Times New Roman" panose="02020603050405020304" pitchFamily="18" charset="0"/>
              </a:rPr>
              <a:t>TS control</a:t>
            </a:r>
          </a:p>
          <a:p>
            <a:r>
              <a:rPr lang="en-US" b="1" kern="0" dirty="0">
                <a:solidFill>
                  <a:sysClr val="windowText" lastClr="000000"/>
                </a:solidFill>
                <a:latin typeface="Times New Roman" panose="02020603050405020304" pitchFamily="18" charset="0"/>
                <a:cs typeface="Times New Roman" panose="02020603050405020304" pitchFamily="18" charset="0"/>
              </a:rPr>
              <a:t>    4.2.6 Readout </a:t>
            </a:r>
            <a:r>
              <a:rPr lang="en-US" b="1" kern="0" dirty="0" err="1">
                <a:solidFill>
                  <a:sysClr val="windowText" lastClr="000000"/>
                </a:solidFill>
                <a:latin typeface="Times New Roman" panose="02020603050405020304" pitchFamily="18" charset="0"/>
                <a:cs typeface="Times New Roman" panose="02020603050405020304" pitchFamily="18" charset="0"/>
              </a:rPr>
              <a:t>fifos</a:t>
            </a:r>
            <a:r>
              <a:rPr lang="en-US" b="1" kern="0" dirty="0">
                <a:solidFill>
                  <a:sysClr val="windowText" lastClr="000000"/>
                </a:solidFill>
                <a:latin typeface="Times New Roman" panose="02020603050405020304" pitchFamily="18" charset="0"/>
                <a:cs typeface="Times New Roman" panose="02020603050405020304" pitchFamily="18" charset="0"/>
              </a:rPr>
              <a:t> status monitoring</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ru-RU" b="1" kern="0" dirty="0">
                <a:solidFill>
                  <a:sysClr val="windowText" lastClr="000000"/>
                </a:solidFill>
                <a:latin typeface="Times New Roman" panose="02020603050405020304" pitchFamily="18" charset="0"/>
                <a:cs typeface="Times New Roman" panose="02020603050405020304" pitchFamily="18" charset="0"/>
              </a:rPr>
              <a:t>  4.</a:t>
            </a:r>
            <a:r>
              <a:rPr lang="en-US" b="1" kern="0" dirty="0">
                <a:solidFill>
                  <a:sysClr val="windowText" lastClr="000000"/>
                </a:solidFill>
                <a:latin typeface="Times New Roman" panose="02020603050405020304" pitchFamily="18" charset="0"/>
                <a:cs typeface="Times New Roman" panose="02020603050405020304" pitchFamily="18" charset="0"/>
              </a:rPr>
              <a:t>3 Payload data transfer to host</a:t>
            </a:r>
            <a:endParaRPr lang="ru-RU" b="1" kern="0" dirty="0">
              <a:solidFill>
                <a:sysClr val="windowText" lastClr="000000"/>
              </a:solidFill>
              <a:latin typeface="Times New Roman" panose="02020603050405020304" pitchFamily="18" charset="0"/>
              <a:cs typeface="Times New Roman" panose="02020603050405020304" pitchFamily="18" charset="0"/>
            </a:endParaRPr>
          </a:p>
          <a:p>
            <a:r>
              <a:rPr lang="ru-RU" b="1" kern="0" dirty="0">
                <a:solidFill>
                  <a:sysClr val="windowText" lastClr="000000"/>
                </a:solidFill>
                <a:latin typeface="Times New Roman" panose="02020603050405020304" pitchFamily="18" charset="0"/>
                <a:cs typeface="Times New Roman" panose="02020603050405020304" pitchFamily="18" charset="0"/>
              </a:rPr>
              <a:t>5. </a:t>
            </a:r>
            <a:r>
              <a:rPr lang="en-US" b="1" kern="0" dirty="0">
                <a:solidFill>
                  <a:sysClr val="windowText" lastClr="000000"/>
                </a:solidFill>
                <a:latin typeface="Times New Roman" panose="02020603050405020304" pitchFamily="18" charset="0"/>
                <a:cs typeface="Times New Roman" panose="02020603050405020304" pitchFamily="18" charset="0"/>
              </a:rPr>
              <a:t>ADC control</a:t>
            </a:r>
            <a:endParaRPr lang="ru-RU" b="1" kern="0" dirty="0">
              <a:solidFill>
                <a:sysClr val="windowText" lastClr="000000"/>
              </a:solidFill>
              <a:latin typeface="Times New Roman" panose="02020603050405020304" pitchFamily="18" charset="0"/>
              <a:cs typeface="Times New Roman" panose="02020603050405020304" pitchFamily="18" charset="0"/>
            </a:endParaRPr>
          </a:p>
          <a:p>
            <a:endParaRPr lang="en-US" b="1"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14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5085184"/>
            <a:ext cx="4752528" cy="163121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PD – peak detector block</a:t>
            </a:r>
            <a:endParaRPr lang="ru-RU"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TS –</a:t>
            </a:r>
            <a:r>
              <a:rPr lang="ru-R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timestamp block</a:t>
            </a:r>
            <a:endParaRPr lang="ru-RU"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ReadOut –</a:t>
            </a:r>
            <a:r>
              <a:rPr lang="ru-R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data readout block</a:t>
            </a:r>
          </a:p>
          <a:p>
            <a:r>
              <a:rPr lang="en-US" sz="2000" b="1" dirty="0">
                <a:latin typeface="Times New Roman" panose="02020603050405020304" pitchFamily="18" charset="0"/>
                <a:cs typeface="Times New Roman" panose="02020603050405020304" pitchFamily="18" charset="0"/>
              </a:rPr>
              <a:t>I2C – I2C interface block</a:t>
            </a:r>
            <a:endParaRPr lang="ru-RU"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GBT – GBTX interface block </a:t>
            </a:r>
            <a:endParaRPr lang="ru-RU" sz="2000" b="1" dirty="0">
              <a:latin typeface="Times New Roman" panose="02020603050405020304" pitchFamily="18" charset="0"/>
              <a:cs typeface="Times New Roman" panose="02020603050405020304" pitchFamily="18" charset="0"/>
            </a:endParaRPr>
          </a:p>
        </p:txBody>
      </p:sp>
      <p:sp>
        <p:nvSpPr>
          <p:cNvPr id="6" name="Заголовок 2"/>
          <p:cNvSpPr txBox="1">
            <a:spLocks/>
          </p:cNvSpPr>
          <p:nvPr/>
        </p:nvSpPr>
        <p:spPr>
          <a:xfrm>
            <a:off x="0" y="-18018"/>
            <a:ext cx="9111460" cy="611703"/>
          </a:xfrm>
          <a:prstGeom prst="rect">
            <a:avLst/>
          </a:prstGeom>
        </p:spPr>
        <p:txBody>
          <a:bodyPr anchor="b" anchorCtr="0">
            <a:normAutofit fontScale="90000" lnSpcReduction="20000"/>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lgn="ctr"/>
            <a:r>
              <a:rPr lang="en-US" sz="4400" kern="0" dirty="0"/>
              <a:t>CFP structure</a:t>
            </a:r>
            <a:endParaRPr lang="ru-RU" sz="4400" kern="0" dirty="0"/>
          </a:p>
        </p:txBody>
      </p:sp>
      <p:sp>
        <p:nvSpPr>
          <p:cNvPr id="8" name="Номер слайда 3"/>
          <p:cNvSpPr>
            <a:spLocks noGrp="1"/>
          </p:cNvSpPr>
          <p:nvPr>
            <p:ph type="sldNum" sz="quarter" idx="11"/>
          </p:nvPr>
        </p:nvSpPr>
        <p:spPr>
          <a:xfrm>
            <a:off x="8701608" y="6381750"/>
            <a:ext cx="442392" cy="476250"/>
          </a:xfrm>
        </p:spPr>
        <p:txBody>
          <a:bodyPr/>
          <a:lstStyle/>
          <a:p>
            <a:r>
              <a:rPr lang="ru-RU" sz="2400" dirty="0"/>
              <a:t>4</a:t>
            </a:r>
            <a:endParaRPr lang="en-US" sz="2400" dirty="0"/>
          </a:p>
        </p:txBody>
      </p:sp>
      <p:pic>
        <p:nvPicPr>
          <p:cNvPr id="7" name="Рисунок 6"/>
          <p:cNvPicPr>
            <a:picLocks noChangeAspect="1"/>
          </p:cNvPicPr>
          <p:nvPr/>
        </p:nvPicPr>
        <p:blipFill>
          <a:blip r:embed="rId3"/>
          <a:stretch>
            <a:fillRect/>
          </a:stretch>
        </p:blipFill>
        <p:spPr>
          <a:xfrm>
            <a:off x="1183850" y="540238"/>
            <a:ext cx="7352363" cy="5812560"/>
          </a:xfrm>
          <a:prstGeom prst="rect">
            <a:avLst/>
          </a:prstGeom>
        </p:spPr>
      </p:pic>
    </p:spTree>
    <p:extLst>
      <p:ext uri="{BB962C8B-B14F-4D97-AF65-F5344CB8AC3E}">
        <p14:creationId xmlns:p14="http://schemas.microsoft.com/office/powerpoint/2010/main" val="37845049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txBox="1">
            <a:spLocks/>
          </p:cNvSpPr>
          <p:nvPr/>
        </p:nvSpPr>
        <p:spPr>
          <a:xfrm>
            <a:off x="611560" y="330202"/>
            <a:ext cx="7848872" cy="650526"/>
          </a:xfrm>
          <a:prstGeom prst="rect">
            <a:avLst/>
          </a:prstGeom>
        </p:spPr>
        <p:txBody>
          <a:bodyPr anchor="b" anchorCtr="0">
            <a:normAutofit fontScale="97500"/>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lgn="ctr"/>
            <a:r>
              <a:rPr lang="en-US" sz="2800" kern="0" dirty="0"/>
              <a:t>Structure of the data processing and readout channel</a:t>
            </a:r>
            <a:endParaRPr lang="ru-RU" sz="2800" kern="0" dirty="0"/>
          </a:p>
        </p:txBody>
      </p:sp>
      <p:sp>
        <p:nvSpPr>
          <p:cNvPr id="4" name="Номер слайда 3"/>
          <p:cNvSpPr>
            <a:spLocks noGrp="1"/>
          </p:cNvSpPr>
          <p:nvPr>
            <p:ph type="sldNum" sz="quarter" idx="11"/>
          </p:nvPr>
        </p:nvSpPr>
        <p:spPr>
          <a:xfrm>
            <a:off x="8701608" y="6381750"/>
            <a:ext cx="442392" cy="476250"/>
          </a:xfrm>
        </p:spPr>
        <p:txBody>
          <a:bodyPr/>
          <a:lstStyle/>
          <a:p>
            <a:r>
              <a:rPr lang="ru-RU" sz="2400" dirty="0"/>
              <a:t>5</a:t>
            </a:r>
            <a:endParaRPr lang="en-US" sz="2400" dirty="0"/>
          </a:p>
        </p:txBody>
      </p:sp>
      <p:pic>
        <p:nvPicPr>
          <p:cNvPr id="9" name="Рисунок 8"/>
          <p:cNvPicPr>
            <a:picLocks noChangeAspect="1"/>
          </p:cNvPicPr>
          <p:nvPr/>
        </p:nvPicPr>
        <p:blipFill>
          <a:blip r:embed="rId3"/>
          <a:stretch>
            <a:fillRect/>
          </a:stretch>
        </p:blipFill>
        <p:spPr>
          <a:xfrm>
            <a:off x="899592" y="1342800"/>
            <a:ext cx="7332938" cy="5326560"/>
          </a:xfrm>
          <a:prstGeom prst="rect">
            <a:avLst/>
          </a:prstGeom>
        </p:spPr>
      </p:pic>
    </p:spTree>
    <p:extLst>
      <p:ext uri="{BB962C8B-B14F-4D97-AF65-F5344CB8AC3E}">
        <p14:creationId xmlns:p14="http://schemas.microsoft.com/office/powerpoint/2010/main" val="42483911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txBox="1">
            <a:spLocks/>
          </p:cNvSpPr>
          <p:nvPr/>
        </p:nvSpPr>
        <p:spPr>
          <a:xfrm>
            <a:off x="755576" y="0"/>
            <a:ext cx="7596336" cy="578879"/>
          </a:xfrm>
          <a:prstGeom prst="rect">
            <a:avLst/>
          </a:prstGeom>
        </p:spPr>
        <p:txBody>
          <a:bodyPr anchor="b" anchorCtr="0">
            <a:no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lgn="ctr"/>
            <a:r>
              <a:rPr lang="en-US" sz="2800" kern="0" dirty="0"/>
              <a:t>Interface part structure </a:t>
            </a:r>
            <a:r>
              <a:rPr lang="ru-RU" sz="2800" kern="0" dirty="0"/>
              <a:t> (</a:t>
            </a:r>
            <a:r>
              <a:rPr lang="en-US" sz="2800" kern="0" dirty="0"/>
              <a:t>GBT + I2C</a:t>
            </a:r>
            <a:r>
              <a:rPr lang="ru-RU" sz="2800" kern="0" dirty="0"/>
              <a:t>)</a:t>
            </a:r>
          </a:p>
        </p:txBody>
      </p:sp>
      <p:sp>
        <p:nvSpPr>
          <p:cNvPr id="4" name="Номер слайда 3"/>
          <p:cNvSpPr>
            <a:spLocks noGrp="1"/>
          </p:cNvSpPr>
          <p:nvPr>
            <p:ph type="sldNum" sz="quarter" idx="11"/>
          </p:nvPr>
        </p:nvSpPr>
        <p:spPr>
          <a:xfrm>
            <a:off x="8701608" y="6381750"/>
            <a:ext cx="442392" cy="476250"/>
          </a:xfrm>
        </p:spPr>
        <p:txBody>
          <a:bodyPr/>
          <a:lstStyle/>
          <a:p>
            <a:r>
              <a:rPr lang="ru-RU" sz="2400" dirty="0"/>
              <a:t>6</a:t>
            </a:r>
            <a:endParaRPr lang="en-US" sz="2400" dirty="0"/>
          </a:p>
        </p:txBody>
      </p:sp>
      <p:pic>
        <p:nvPicPr>
          <p:cNvPr id="7" name="Рисунок 6"/>
          <p:cNvPicPr>
            <a:picLocks noChangeAspect="1"/>
          </p:cNvPicPr>
          <p:nvPr/>
        </p:nvPicPr>
        <p:blipFill>
          <a:blip r:embed="rId2"/>
          <a:stretch>
            <a:fillRect/>
          </a:stretch>
        </p:blipFill>
        <p:spPr>
          <a:xfrm>
            <a:off x="683568" y="543443"/>
            <a:ext cx="7546614" cy="6279121"/>
          </a:xfrm>
          <a:prstGeom prst="rect">
            <a:avLst/>
          </a:prstGeom>
        </p:spPr>
      </p:pic>
    </p:spTree>
    <p:extLst>
      <p:ext uri="{BB962C8B-B14F-4D97-AF65-F5344CB8AC3E}">
        <p14:creationId xmlns:p14="http://schemas.microsoft.com/office/powerpoint/2010/main" val="30614109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5867580" y="3796373"/>
            <a:ext cx="3272458" cy="3061627"/>
          </a:xfrm>
          <a:prstGeom prst="rect">
            <a:avLst/>
          </a:prstGeom>
        </p:spPr>
      </p:pic>
      <p:sp>
        <p:nvSpPr>
          <p:cNvPr id="3" name="Заголовок 2"/>
          <p:cNvSpPr>
            <a:spLocks noGrp="1"/>
          </p:cNvSpPr>
          <p:nvPr>
            <p:ph type="title"/>
          </p:nvPr>
        </p:nvSpPr>
        <p:spPr>
          <a:xfrm>
            <a:off x="453238" y="19378"/>
            <a:ext cx="8229600" cy="648072"/>
          </a:xfrm>
        </p:spPr>
        <p:txBody>
          <a:bodyPr>
            <a:normAutofit fontScale="90000"/>
          </a:bodyPr>
          <a:lstStyle/>
          <a:p>
            <a:pPr algn="ctr"/>
            <a:r>
              <a:rPr lang="en-US" sz="4400" dirty="0"/>
              <a:t>Data flow rate estimation</a:t>
            </a:r>
            <a:endParaRPr lang="ru-RU" sz="4400" dirty="0"/>
          </a:p>
        </p:txBody>
      </p:sp>
      <p:sp>
        <p:nvSpPr>
          <p:cNvPr id="4" name="Номер слайда 3"/>
          <p:cNvSpPr>
            <a:spLocks noGrp="1"/>
          </p:cNvSpPr>
          <p:nvPr>
            <p:ph type="sldNum" sz="quarter" idx="11"/>
          </p:nvPr>
        </p:nvSpPr>
        <p:spPr>
          <a:xfrm>
            <a:off x="8701608" y="6381750"/>
            <a:ext cx="442392" cy="476250"/>
          </a:xfrm>
        </p:spPr>
        <p:txBody>
          <a:bodyPr/>
          <a:lstStyle/>
          <a:p>
            <a:fld id="{F87E4FA9-8002-4F92-A4B5-7AC80F760C21}" type="slidenum">
              <a:rPr lang="en-US" sz="2400" smtClean="0"/>
              <a:pPr/>
              <a:t>8</a:t>
            </a:fld>
            <a:endParaRPr lang="en-US" sz="2400" dirty="0"/>
          </a:p>
        </p:txBody>
      </p:sp>
      <mc:AlternateContent xmlns:mc="http://schemas.openxmlformats.org/markup-compatibility/2006" xmlns:a14="http://schemas.microsoft.com/office/drawing/2010/main">
        <mc:Choice Requires="a14">
          <p:sp>
            <p:nvSpPr>
              <p:cNvPr id="5" name="Прямоугольник 4"/>
              <p:cNvSpPr/>
              <p:nvPr/>
            </p:nvSpPr>
            <p:spPr>
              <a:xfrm>
                <a:off x="284070" y="4169630"/>
                <a:ext cx="4791986" cy="2067682"/>
              </a:xfrm>
              <a:prstGeom prst="rect">
                <a:avLst/>
              </a:prstGeom>
            </p:spPr>
            <p:txBody>
              <a:bodyPr wrap="square">
                <a:spAutoFit/>
              </a:bodyPr>
              <a:lstStyle/>
              <a:p>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GBT interface: </a:t>
                </a:r>
                <a:endPar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endParaRPr>
              </a:p>
              <a:p>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5 бит</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 3.125 </a:t>
                </a:r>
                <a:r>
                  <a:rPr lang="ru-RU" sz="1600" b="1" kern="0" dirty="0" err="1">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нс</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 1.6 </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Gb</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s</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320 </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MHz</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a:t>
                </a:r>
              </a:p>
              <a:p>
                <a:endPar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Data to send at </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20%</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loading level</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a:t>
                </a:r>
              </a:p>
              <a:p>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32 </a:t>
                </a:r>
                <a:r>
                  <a:rPr lang="en-US" sz="1600" b="1" kern="0" dirty="0" err="1">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ch</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х 0.2 х 40 </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bit</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ru-RU" sz="1600" b="1" i="1" kern="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256 </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bits</a:t>
                </a:r>
                <a:endPar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endParaRPr>
              </a:p>
              <a:p>
                <a:endPar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Time required to send data</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a:t>
                </a:r>
              </a:p>
              <a:p>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256 / (1</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6</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sSup>
                      <m:sSupPr>
                        <m:ctrlPr>
                          <a:rPr lang="en-US" sz="1600" b="1" i="1" kern="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1600" b="1" i="1" kern="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𝟏𝟎</m:t>
                        </m:r>
                      </m:e>
                      <m:sup>
                        <m:r>
                          <a:rPr lang="en-US" sz="1600" b="1" i="1" kern="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𝟗</m:t>
                        </m:r>
                      </m:sup>
                    </m:sSup>
                  </m:oMath>
                </a14:m>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1</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60</a:t>
                </a:r>
                <a:r>
                  <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ns</a:t>
                </a:r>
                <a:endParaRPr lang="ru-RU" sz="1600" b="1" kern="0"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284070" y="4169630"/>
                <a:ext cx="4791986" cy="2067682"/>
              </a:xfrm>
              <a:prstGeom prst="rect">
                <a:avLst/>
              </a:prstGeom>
              <a:blipFill>
                <a:blip r:embed="rId4"/>
                <a:stretch>
                  <a:fillRect l="-763" t="-885" b="-2950"/>
                </a:stretch>
              </a:blipFill>
            </p:spPr>
            <p:txBody>
              <a:bodyPr/>
              <a:lstStyle/>
              <a:p>
                <a:r>
                  <a:rPr lang="ru-RU">
                    <a:noFill/>
                  </a:rPr>
                  <a:t> </a:t>
                </a:r>
              </a:p>
            </p:txBody>
          </p:sp>
        </mc:Fallback>
      </mc:AlternateContent>
      <p:pic>
        <p:nvPicPr>
          <p:cNvPr id="9" name="Рисунок 8"/>
          <p:cNvPicPr>
            <a:picLocks noChangeAspect="1"/>
          </p:cNvPicPr>
          <p:nvPr/>
        </p:nvPicPr>
        <p:blipFill>
          <a:blip r:embed="rId5"/>
          <a:stretch>
            <a:fillRect/>
          </a:stretch>
        </p:blipFill>
        <p:spPr>
          <a:xfrm>
            <a:off x="0" y="746336"/>
            <a:ext cx="9144000" cy="3042704"/>
          </a:xfrm>
          <a:prstGeom prst="rect">
            <a:avLst/>
          </a:prstGeom>
        </p:spPr>
      </p:pic>
    </p:spTree>
    <p:extLst>
      <p:ext uri="{BB962C8B-B14F-4D97-AF65-F5344CB8AC3E}">
        <p14:creationId xmlns:p14="http://schemas.microsoft.com/office/powerpoint/2010/main" val="54524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72008" y="107863"/>
            <a:ext cx="8229600" cy="944873"/>
          </a:xfrm>
        </p:spPr>
        <p:txBody>
          <a:bodyPr>
            <a:normAutofit/>
          </a:bodyPr>
          <a:lstStyle/>
          <a:p>
            <a:pPr algn="ctr"/>
            <a:r>
              <a:rPr lang="en-US" sz="4400" dirty="0"/>
              <a:t>Timestamp</a:t>
            </a:r>
            <a:endParaRPr lang="ru-RU" sz="4400" dirty="0"/>
          </a:p>
        </p:txBody>
      </p:sp>
      <p:sp>
        <p:nvSpPr>
          <p:cNvPr id="4" name="Номер слайда 3"/>
          <p:cNvSpPr>
            <a:spLocks noGrp="1"/>
          </p:cNvSpPr>
          <p:nvPr>
            <p:ph type="sldNum" sz="quarter" idx="11"/>
          </p:nvPr>
        </p:nvSpPr>
        <p:spPr>
          <a:xfrm>
            <a:off x="8701608" y="6381750"/>
            <a:ext cx="442392" cy="476250"/>
          </a:xfrm>
        </p:spPr>
        <p:txBody>
          <a:bodyPr/>
          <a:lstStyle/>
          <a:p>
            <a:fld id="{F87E4FA9-8002-4F92-A4B5-7AC80F760C21}" type="slidenum">
              <a:rPr lang="en-US" sz="2400" smtClean="0"/>
              <a:pPr/>
              <a:t>9</a:t>
            </a:fld>
            <a:endParaRPr lang="en-US" sz="2400" dirty="0"/>
          </a:p>
        </p:txBody>
      </p:sp>
      <p:sp>
        <p:nvSpPr>
          <p:cNvPr id="5" name="Прямоугольник 4"/>
          <p:cNvSpPr/>
          <p:nvPr/>
        </p:nvSpPr>
        <p:spPr>
          <a:xfrm>
            <a:off x="5364088" y="1556792"/>
            <a:ext cx="3600400" cy="3693319"/>
          </a:xfrm>
          <a:prstGeom prst="rect">
            <a:avLst/>
          </a:prstGeom>
        </p:spPr>
        <p:txBody>
          <a:bodyPr wrap="square">
            <a:spAutoFit/>
          </a:bodyPr>
          <a:lstStyle/>
          <a:p>
            <a:r>
              <a:rPr lang="en-US" b="1" kern="0" dirty="0">
                <a:solidFill>
                  <a:sysClr val="windowText" lastClr="000000"/>
                </a:solidFill>
                <a:latin typeface="Times New Roman" panose="02020603050405020304" pitchFamily="18" charset="0"/>
                <a:cs typeface="Times New Roman" panose="02020603050405020304" pitchFamily="18" charset="0"/>
              </a:rPr>
              <a:t>States</a:t>
            </a:r>
            <a:r>
              <a:rPr lang="ru-RU" b="1" kern="0" dirty="0">
                <a:solidFill>
                  <a:sysClr val="windowText" lastClr="000000"/>
                </a:solidFill>
                <a:latin typeface="Times New Roman" panose="02020603050405020304" pitchFamily="18" charset="0"/>
                <a:cs typeface="Times New Roman" panose="02020603050405020304" pitchFamily="18" charset="0"/>
              </a:rPr>
              <a:t>:</a:t>
            </a:r>
            <a:endParaRPr lang="en-US" b="1" kern="0" dirty="0">
              <a:solidFill>
                <a:sysClr val="windowText" lastClr="000000"/>
              </a:solidFill>
              <a:latin typeface="Times New Roman" panose="02020603050405020304" pitchFamily="18" charset="0"/>
              <a:cs typeface="Times New Roman" panose="02020603050405020304" pitchFamily="18" charset="0"/>
            </a:endParaRPr>
          </a:p>
          <a:p>
            <a:r>
              <a:rPr lang="en-US" b="1" kern="0" dirty="0">
                <a:solidFill>
                  <a:sysClr val="windowText" lastClr="000000"/>
                </a:solidFill>
                <a:latin typeface="Times New Roman" panose="02020603050405020304" pitchFamily="18" charset="0"/>
                <a:cs typeface="Times New Roman" panose="02020603050405020304" pitchFamily="18" charset="0"/>
              </a:rPr>
              <a:t>IDLE –</a:t>
            </a:r>
            <a:r>
              <a:rPr lang="ru-RU" b="1" kern="0" dirty="0">
                <a:solidFill>
                  <a:sysClr val="windowText" lastClr="000000"/>
                </a:solidFill>
                <a:latin typeface="Times New Roman" panose="02020603050405020304" pitchFamily="18" charset="0"/>
                <a:cs typeface="Times New Roman" panose="02020603050405020304" pitchFamily="18" charset="0"/>
              </a:rPr>
              <a:t> </a:t>
            </a:r>
            <a:r>
              <a:rPr lang="en-US" b="1" kern="0" dirty="0">
                <a:solidFill>
                  <a:sysClr val="windowText" lastClr="000000"/>
                </a:solidFill>
                <a:latin typeface="Times New Roman" panose="02020603050405020304" pitchFamily="18" charset="0"/>
                <a:cs typeface="Times New Roman" panose="02020603050405020304" pitchFamily="18" charset="0"/>
              </a:rPr>
              <a:t>idle</a:t>
            </a:r>
            <a:r>
              <a:rPr lang="ru-RU" b="1" kern="0" dirty="0">
                <a:solidFill>
                  <a:sysClr val="windowText" lastClr="000000"/>
                </a:solidFill>
                <a:latin typeface="Times New Roman" panose="02020603050405020304" pitchFamily="18" charset="0"/>
                <a:cs typeface="Times New Roman" panose="02020603050405020304" pitchFamily="18" charset="0"/>
              </a:rPr>
              <a:t> </a:t>
            </a:r>
          </a:p>
          <a:p>
            <a:r>
              <a:rPr lang="en-US" b="1" kern="0" dirty="0">
                <a:solidFill>
                  <a:sysClr val="windowText" lastClr="000000"/>
                </a:solidFill>
                <a:latin typeface="Times New Roman" panose="02020603050405020304" pitchFamily="18" charset="0"/>
                <a:cs typeface="Times New Roman" panose="02020603050405020304" pitchFamily="18" charset="0"/>
              </a:rPr>
              <a:t>GNT0</a:t>
            </a:r>
            <a:r>
              <a:rPr lang="ru-RU" b="1" kern="0" dirty="0">
                <a:solidFill>
                  <a:sysClr val="windowText" lastClr="000000"/>
                </a:solidFill>
                <a:latin typeface="Times New Roman" panose="02020603050405020304" pitchFamily="18" charset="0"/>
                <a:cs typeface="Times New Roman" panose="02020603050405020304" pitchFamily="18" charset="0"/>
              </a:rPr>
              <a:t> –</a:t>
            </a:r>
            <a:r>
              <a:rPr lang="en-US" b="1" kern="0" dirty="0">
                <a:solidFill>
                  <a:sysClr val="windowText" lastClr="000000"/>
                </a:solidFill>
                <a:latin typeface="Times New Roman" panose="02020603050405020304" pitchFamily="18" charset="0"/>
                <a:cs typeface="Times New Roman" panose="02020603050405020304" pitchFamily="18" charset="0"/>
              </a:rPr>
              <a:t>time saved</a:t>
            </a:r>
            <a:r>
              <a:rPr lang="ru-RU" b="1" kern="0" dirty="0">
                <a:solidFill>
                  <a:sysClr val="windowText" lastClr="000000"/>
                </a:solidFill>
                <a:latin typeface="Times New Roman" panose="02020603050405020304" pitchFamily="18" charset="0"/>
                <a:cs typeface="Times New Roman" panose="02020603050405020304" pitchFamily="18" charset="0"/>
              </a:rPr>
              <a:t>, </a:t>
            </a:r>
            <a:r>
              <a:rPr lang="en-US" b="1" kern="0" dirty="0">
                <a:solidFill>
                  <a:sysClr val="windowText" lastClr="000000"/>
                </a:solidFill>
                <a:latin typeface="Times New Roman" panose="02020603050405020304" pitchFamily="18" charset="0"/>
                <a:cs typeface="Times New Roman" panose="02020603050405020304" pitchFamily="18" charset="0"/>
              </a:rPr>
              <a:t>waiting for</a:t>
            </a:r>
            <a:r>
              <a:rPr lang="ru-RU" b="1" kern="0" dirty="0">
                <a:solidFill>
                  <a:sysClr val="windowText" lastClr="000000"/>
                </a:solidFill>
                <a:latin typeface="Times New Roman" panose="02020603050405020304" pitchFamily="18" charset="0"/>
                <a:cs typeface="Times New Roman" panose="02020603050405020304" pitchFamily="18" charset="0"/>
              </a:rPr>
              <a:t> </a:t>
            </a:r>
            <a:r>
              <a:rPr lang="en-US" b="1" kern="0" dirty="0">
                <a:solidFill>
                  <a:sysClr val="windowText" lastClr="000000"/>
                </a:solidFill>
                <a:latin typeface="Times New Roman" panose="02020603050405020304" pitchFamily="18" charset="0"/>
                <a:cs typeface="Times New Roman" panose="02020603050405020304" pitchFamily="18" charset="0"/>
              </a:rPr>
              <a:t>HOLD</a:t>
            </a:r>
            <a:r>
              <a:rPr lang="ru-RU" b="1" kern="0" dirty="0">
                <a:solidFill>
                  <a:sysClr val="windowText" lastClr="000000"/>
                </a:solidFill>
                <a:latin typeface="Times New Roman" panose="02020603050405020304" pitchFamily="18" charset="0"/>
                <a:cs typeface="Times New Roman" panose="02020603050405020304" pitchFamily="18" charset="0"/>
              </a:rPr>
              <a:t> </a:t>
            </a:r>
            <a:r>
              <a:rPr lang="en-US" b="1" kern="0" dirty="0">
                <a:solidFill>
                  <a:sysClr val="windowText" lastClr="000000"/>
                </a:solidFill>
                <a:latin typeface="Times New Roman" panose="02020603050405020304" pitchFamily="18" charset="0"/>
                <a:cs typeface="Times New Roman" panose="02020603050405020304" pitchFamily="18" charset="0"/>
              </a:rPr>
              <a:t>approval signal during</a:t>
            </a:r>
            <a:r>
              <a:rPr lang="ru-RU" b="1" kern="0" dirty="0">
                <a:solidFill>
                  <a:sysClr val="windowText" lastClr="000000"/>
                </a:solidFill>
                <a:latin typeface="Times New Roman" panose="02020603050405020304" pitchFamily="18" charset="0"/>
                <a:cs typeface="Times New Roman" panose="02020603050405020304" pitchFamily="18" charset="0"/>
              </a:rPr>
              <a:t> </a:t>
            </a:r>
            <a:r>
              <a:rPr lang="en-US" b="1" kern="0" dirty="0" err="1">
                <a:solidFill>
                  <a:sysClr val="windowText" lastClr="000000"/>
                </a:solidFill>
                <a:latin typeface="Times New Roman" panose="02020603050405020304" pitchFamily="18" charset="0"/>
                <a:cs typeface="Times New Roman" panose="02020603050405020304" pitchFamily="18" charset="0"/>
              </a:rPr>
              <a:t>T</a:t>
            </a:r>
            <a:r>
              <a:rPr lang="en-US" sz="800" b="1" kern="0" dirty="0" err="1">
                <a:solidFill>
                  <a:sysClr val="windowText" lastClr="000000"/>
                </a:solidFill>
                <a:latin typeface="Times New Roman" panose="02020603050405020304" pitchFamily="18" charset="0"/>
                <a:cs typeface="Times New Roman" panose="02020603050405020304" pitchFamily="18" charset="0"/>
              </a:rPr>
              <a:t>Hold</a:t>
            </a:r>
            <a:r>
              <a:rPr lang="en-US" sz="800" b="1" kern="0" dirty="0">
                <a:solidFill>
                  <a:sysClr val="windowText" lastClr="000000"/>
                </a:solidFill>
                <a:latin typeface="Times New Roman" panose="02020603050405020304" pitchFamily="18" charset="0"/>
                <a:cs typeface="Times New Roman" panose="02020603050405020304" pitchFamily="18" charset="0"/>
              </a:rPr>
              <a:t> </a:t>
            </a:r>
            <a:r>
              <a:rPr lang="en-US" b="1" kern="0" dirty="0">
                <a:solidFill>
                  <a:sysClr val="windowText" lastClr="000000"/>
                </a:solidFill>
                <a:latin typeface="Times New Roman" panose="02020603050405020304" pitchFamily="18" charset="0"/>
                <a:cs typeface="Times New Roman" panose="02020603050405020304" pitchFamily="18" charset="0"/>
              </a:rPr>
              <a:t>time</a:t>
            </a:r>
          </a:p>
          <a:p>
            <a:r>
              <a:rPr lang="en-US" b="1" kern="0" dirty="0">
                <a:solidFill>
                  <a:sysClr val="windowText" lastClr="000000"/>
                </a:solidFill>
                <a:latin typeface="Times New Roman" panose="02020603050405020304" pitchFamily="18" charset="0"/>
                <a:cs typeface="Times New Roman" panose="02020603050405020304" pitchFamily="18" charset="0"/>
              </a:rPr>
              <a:t>GNT1</a:t>
            </a:r>
            <a:r>
              <a:rPr lang="ru-RU" b="1" kern="0" dirty="0">
                <a:solidFill>
                  <a:sysClr val="windowText" lastClr="000000"/>
                </a:solidFill>
                <a:latin typeface="Times New Roman" panose="02020603050405020304" pitchFamily="18" charset="0"/>
                <a:cs typeface="Times New Roman" panose="02020603050405020304" pitchFamily="18" charset="0"/>
              </a:rPr>
              <a:t> – </a:t>
            </a:r>
            <a:r>
              <a:rPr lang="en-US" b="1" kern="0" dirty="0">
                <a:solidFill>
                  <a:sysClr val="windowText" lastClr="000000"/>
                </a:solidFill>
                <a:latin typeface="Times New Roman" panose="02020603050405020304" pitchFamily="18" charset="0"/>
                <a:cs typeface="Times New Roman" panose="02020603050405020304" pitchFamily="18" charset="0"/>
              </a:rPr>
              <a:t>time saved and approved</a:t>
            </a:r>
            <a:r>
              <a:rPr lang="ru-RU" b="1" kern="0" dirty="0">
                <a:solidFill>
                  <a:sysClr val="windowText" lastClr="000000"/>
                </a:solidFill>
                <a:latin typeface="Times New Roman" panose="02020603050405020304" pitchFamily="18" charset="0"/>
                <a:cs typeface="Times New Roman" panose="02020603050405020304" pitchFamily="18" charset="0"/>
              </a:rPr>
              <a:t>,</a:t>
            </a:r>
            <a:r>
              <a:rPr lang="en-US" b="1" kern="0" dirty="0">
                <a:solidFill>
                  <a:sysClr val="windowText" lastClr="000000"/>
                </a:solidFill>
                <a:latin typeface="Times New Roman" panose="02020603050405020304" pitchFamily="18" charset="0"/>
                <a:cs typeface="Times New Roman" panose="02020603050405020304" pitchFamily="18" charset="0"/>
              </a:rPr>
              <a:t> waiting for read enable signal</a:t>
            </a:r>
          </a:p>
          <a:p>
            <a:endParaRPr lang="en-US" b="1" kern="0" dirty="0">
              <a:solidFill>
                <a:sysClr val="windowText" lastClr="000000"/>
              </a:solidFill>
              <a:latin typeface="Times New Roman" panose="02020603050405020304" pitchFamily="18" charset="0"/>
              <a:cs typeface="Times New Roman" panose="02020603050405020304" pitchFamily="18" charset="0"/>
            </a:endParaRPr>
          </a:p>
          <a:p>
            <a:endParaRPr lang="en-US" b="1" kern="0" dirty="0">
              <a:solidFill>
                <a:sysClr val="windowText" lastClr="000000"/>
              </a:solidFill>
              <a:latin typeface="Times New Roman" panose="02020603050405020304" pitchFamily="18" charset="0"/>
              <a:cs typeface="Times New Roman" panose="02020603050405020304" pitchFamily="18" charset="0"/>
            </a:endParaRPr>
          </a:p>
          <a:p>
            <a:r>
              <a:rPr lang="en-US" b="1" kern="0" dirty="0">
                <a:solidFill>
                  <a:sysClr val="windowText" lastClr="000000"/>
                </a:solidFill>
                <a:latin typeface="Times New Roman" panose="02020603050405020304" pitchFamily="18" charset="0"/>
                <a:cs typeface="Times New Roman" panose="02020603050405020304" pitchFamily="18" charset="0"/>
              </a:rPr>
              <a:t>Main characteristics:</a:t>
            </a:r>
          </a:p>
          <a:p>
            <a:r>
              <a:rPr lang="en-US" b="1" kern="0" dirty="0">
                <a:solidFill>
                  <a:sysClr val="windowText" lastClr="000000"/>
                </a:solidFill>
                <a:latin typeface="Times New Roman" panose="02020603050405020304" pitchFamily="18" charset="0"/>
                <a:cs typeface="Times New Roman" panose="02020603050405020304" pitchFamily="18" charset="0"/>
              </a:rPr>
              <a:t> - timestamp resolution – 3.125 ns</a:t>
            </a:r>
          </a:p>
          <a:p>
            <a:r>
              <a:rPr lang="en-US" b="1" kern="0" dirty="0">
                <a:solidFill>
                  <a:sysClr val="windowText" lastClr="000000"/>
                </a:solidFill>
                <a:latin typeface="Times New Roman" panose="02020603050405020304" pitchFamily="18" charset="0"/>
                <a:cs typeface="Times New Roman" panose="02020603050405020304" pitchFamily="18" charset="0"/>
              </a:rPr>
              <a:t> - gray code</a:t>
            </a:r>
          </a:p>
          <a:p>
            <a:r>
              <a:rPr lang="en-US" b="1" kern="0" dirty="0">
                <a:solidFill>
                  <a:sysClr val="windowText" lastClr="000000"/>
                </a:solidFill>
                <a:latin typeface="Times New Roman" panose="02020603050405020304" pitchFamily="18" charset="0"/>
                <a:cs typeface="Times New Roman" panose="02020603050405020304" pitchFamily="18" charset="0"/>
              </a:rPr>
              <a:t> - 14 bit</a:t>
            </a:r>
          </a:p>
        </p:txBody>
      </p:sp>
      <p:pic>
        <p:nvPicPr>
          <p:cNvPr id="2" name="Рисунок 1"/>
          <p:cNvPicPr>
            <a:picLocks noChangeAspect="1"/>
          </p:cNvPicPr>
          <p:nvPr/>
        </p:nvPicPr>
        <p:blipFill>
          <a:blip r:embed="rId3"/>
          <a:stretch>
            <a:fillRect/>
          </a:stretch>
        </p:blipFill>
        <p:spPr>
          <a:xfrm>
            <a:off x="54207" y="1988840"/>
            <a:ext cx="5309881" cy="3855119"/>
          </a:xfrm>
          <a:prstGeom prst="rect">
            <a:avLst/>
          </a:prstGeom>
        </p:spPr>
      </p:pic>
      <p:sp>
        <p:nvSpPr>
          <p:cNvPr id="6" name="Прямоугольник 5"/>
          <p:cNvSpPr/>
          <p:nvPr/>
        </p:nvSpPr>
        <p:spPr>
          <a:xfrm>
            <a:off x="1691680" y="1475492"/>
            <a:ext cx="2232248" cy="400110"/>
          </a:xfrm>
          <a:prstGeom prst="rect">
            <a:avLst/>
          </a:prstGeom>
        </p:spPr>
        <p:txBody>
          <a:bodyPr wrap="square">
            <a:spAutoFit/>
          </a:bodyPr>
          <a:lstStyle/>
          <a:p>
            <a:r>
              <a:rPr lang="en-US" sz="2000" b="1" kern="0" dirty="0">
                <a:solidFill>
                  <a:sysClr val="windowText" lastClr="000000"/>
                </a:solidFill>
                <a:latin typeface="Times New Roman" panose="02020603050405020304" pitchFamily="18" charset="0"/>
                <a:cs typeface="Times New Roman" panose="02020603050405020304" pitchFamily="18" charset="0"/>
              </a:rPr>
              <a:t>State diagram</a:t>
            </a:r>
          </a:p>
        </p:txBody>
      </p:sp>
    </p:spTree>
    <p:extLst>
      <p:ext uri="{BB962C8B-B14F-4D97-AF65-F5344CB8AC3E}">
        <p14:creationId xmlns:p14="http://schemas.microsoft.com/office/powerpoint/2010/main" val="156682011"/>
      </p:ext>
    </p:extLst>
  </p:cSld>
  <p:clrMapOvr>
    <a:masterClrMapping/>
  </p:clrMapOvr>
</p:sld>
</file>

<file path=ppt/theme/theme1.xml><?xml version="1.0" encoding="utf-8"?>
<a:theme xmlns:a="http://schemas.openxmlformats.org/drawingml/2006/main" name="1_White with Blue Bar Segoe Template_TP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Them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TS010286789</Template>
  <TotalTime>8539</TotalTime>
  <Words>1873</Words>
  <Application>Microsoft Office PowerPoint</Application>
  <PresentationFormat>Экран (4:3)</PresentationFormat>
  <Paragraphs>780</Paragraphs>
  <Slides>16</Slides>
  <Notes>8</Notes>
  <HiddenSlides>1</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16</vt:i4>
      </vt:variant>
    </vt:vector>
  </HeadingPairs>
  <TitlesOfParts>
    <vt:vector size="28" baseType="lpstr">
      <vt:lpstr>Arial</vt:lpstr>
      <vt:lpstr>Arial Rounded MT Bold</vt:lpstr>
      <vt:lpstr>Calibri</vt:lpstr>
      <vt:lpstr>Cambria Math</vt:lpstr>
      <vt:lpstr>Corbel</vt:lpstr>
      <vt:lpstr>Courier New</vt:lpstr>
      <vt:lpstr>Times New Roman</vt:lpstr>
      <vt:lpstr>Verdana</vt:lpstr>
      <vt:lpstr>Wingdings</vt:lpstr>
      <vt:lpstr>1_White with Blue Bar Segoe Template_TP10286789</vt:lpstr>
      <vt:lpstr>Белый текст и шрифт Courier для слайдов с кодом</vt:lpstr>
      <vt:lpstr>Custom Theme</vt:lpstr>
      <vt:lpstr>Complex function block of processing and transferring asynchronous data for the IC of reading out the signals of multichannel detectors  P. Ivanov, E. Atkin, A. Voronin, D. Normanov, V. Shumkin National Research Nuclear University MEPhI</vt:lpstr>
      <vt:lpstr>Outline</vt:lpstr>
      <vt:lpstr>Floor plan</vt:lpstr>
      <vt:lpstr>CFP features</vt:lpstr>
      <vt:lpstr>Презентация PowerPoint</vt:lpstr>
      <vt:lpstr>Презентация PowerPoint</vt:lpstr>
      <vt:lpstr>Презентация PowerPoint</vt:lpstr>
      <vt:lpstr>Data flow rate estimation</vt:lpstr>
      <vt:lpstr>Timestamp</vt:lpstr>
      <vt:lpstr>Peak detector</vt:lpstr>
      <vt:lpstr>GBT synchronization</vt:lpstr>
      <vt:lpstr>GBT outgoing frames</vt:lpstr>
      <vt:lpstr>GBT incoming frames</vt:lpstr>
      <vt:lpstr>Register file</vt:lpstr>
      <vt:lpstr>Present status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CBM_MUCH prototype ASIC</dc:title>
  <dc:creator>Eugene</dc:creator>
  <cp:lastModifiedBy>Павел</cp:lastModifiedBy>
  <cp:revision>605</cp:revision>
  <dcterms:created xsi:type="dcterms:W3CDTF">2014-03-19T11:08:13Z</dcterms:created>
  <dcterms:modified xsi:type="dcterms:W3CDTF">2016-10-13T23:03:51Z</dcterms:modified>
</cp:coreProperties>
</file>