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7" r:id="rId3"/>
    <p:sldId id="268" r:id="rId4"/>
    <p:sldId id="270" r:id="rId5"/>
    <p:sldId id="291" r:id="rId6"/>
    <p:sldId id="298" r:id="rId7"/>
    <p:sldId id="293" r:id="rId8"/>
    <p:sldId id="294" r:id="rId9"/>
    <p:sldId id="260" r:id="rId10"/>
    <p:sldId id="271" r:id="rId11"/>
    <p:sldId id="274" r:id="rId12"/>
    <p:sldId id="282" r:id="rId13"/>
    <p:sldId id="285" r:id="rId14"/>
    <p:sldId id="283" r:id="rId15"/>
    <p:sldId id="288" r:id="rId16"/>
    <p:sldId id="290" r:id="rId17"/>
    <p:sldId id="280" r:id="rId18"/>
    <p:sldId id="28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9" autoAdjust="0"/>
    <p:restoredTop sz="93743" autoAdjust="0"/>
  </p:normalViewPr>
  <p:slideViewPr>
    <p:cSldViewPr>
      <p:cViewPr varScale="1">
        <p:scale>
          <a:sx n="66" d="100"/>
          <a:sy n="66" d="100"/>
        </p:scale>
        <p:origin x="-5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A48C6A-09A1-40E9-B743-85D7213EDC66}" type="datetimeFigureOut">
              <a:rPr lang="ru-RU"/>
              <a:pPr>
                <a:defRPr/>
              </a:pPr>
              <a:t>13.10.2016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E97EFB-03FA-4E65-B890-CCCAE73A9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462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3416E3-D67A-47B4-81B5-49E36963EA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  <p:sp>
        <p:nvSpPr>
          <p:cNvPr id="15363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68625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3D48FBC-D719-4377-8737-D77445F06FC4}" type="slidenum">
              <a:rPr lang="ru-RU" altLang="ru-RU" sz="1200">
                <a:solidFill>
                  <a:srgbClr val="000000"/>
                </a:solidFill>
                <a:latin typeface="Calibri" pitchFamily="34" charset="0"/>
                <a:ea typeface="Microsoft YaHei"/>
                <a:cs typeface="Microsoft YaHei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altLang="ru-RU" sz="1200">
              <a:solidFill>
                <a:srgbClr val="000000"/>
              </a:solidFill>
              <a:latin typeface="Calibri" pitchFamily="34" charset="0"/>
              <a:ea typeface="Microsoft YaHei"/>
              <a:cs typeface="Microsoft YaHei"/>
            </a:endParaRPr>
          </a:p>
        </p:txBody>
      </p:sp>
      <p:sp>
        <p:nvSpPr>
          <p:cNvPr id="1536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96361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5A6E5-4071-45DE-9C39-6043B236BFE4}" type="datetime1">
              <a:rPr lang="ru-RU"/>
              <a:pPr>
                <a:defRPr/>
              </a:pPr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0B024-230E-4B9D-9DF6-1511DFFA1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44E3-1771-45FC-8DEC-82DE8F2D04A0}" type="datetime1">
              <a:rPr lang="ru-RU"/>
              <a:pPr>
                <a:defRPr/>
              </a:pPr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1253C-8FC6-437F-864D-267AD8874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65716-97DA-485C-82D2-347DA85EC4AF}" type="datetime1">
              <a:rPr lang="ru-RU"/>
              <a:pPr>
                <a:defRPr/>
              </a:pPr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9A527-D50F-4EBD-ADE8-48A86B1D8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30BED-A971-4C03-86B2-0E64A50E2A74}" type="datetime1">
              <a:rPr lang="ru-RU"/>
              <a:pPr>
                <a:defRPr/>
              </a:pPr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49491-6995-41D5-BBAF-119EF959D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573E-6062-404D-8B92-DED117B958D5}" type="datetime1">
              <a:rPr lang="ru-RU"/>
              <a:pPr>
                <a:defRPr/>
              </a:pPr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73B9D-AA87-46ED-A18D-CF6F9763F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C5A11-B287-453E-A150-FC46D6A8EDBC}" type="datetime1">
              <a:rPr lang="ru-RU"/>
              <a:pPr>
                <a:defRPr/>
              </a:pPr>
              <a:t>13.10.2016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19C5-78BC-4AB2-9099-9477343C8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01539-A89C-4B76-B0BD-27CB0F78D31C}" type="datetime1">
              <a:rPr lang="ru-RU"/>
              <a:pPr>
                <a:defRPr/>
              </a:pPr>
              <a:t>13.10.2016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69AB-717E-4D57-B54E-73003F1C3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A286D-4F3F-4550-AB37-690757C320AF}" type="datetime1">
              <a:rPr lang="ru-RU"/>
              <a:pPr>
                <a:defRPr/>
              </a:pPr>
              <a:t>13.10.2016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3586-0C17-45EC-9606-5F67AE5D7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B5C12-9356-46A1-83D3-42A972F15FDD}" type="datetime1">
              <a:rPr lang="ru-RU"/>
              <a:pPr>
                <a:defRPr/>
              </a:pPr>
              <a:t>13.10.2016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2FB2B-FDC8-494A-AE02-F3B6446BC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8059B-A6B6-4671-926F-55700EC20A00}" type="datetime1">
              <a:rPr lang="ru-RU"/>
              <a:pPr>
                <a:defRPr/>
              </a:pPr>
              <a:t>13.10.2016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327D3-8A38-416D-A32F-A74F7E3BD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75D19-BF3C-4DE1-8542-237294C9BF6A}" type="datetime1">
              <a:rPr lang="ru-RU"/>
              <a:pPr>
                <a:defRPr/>
              </a:pPr>
              <a:t>13.10.2016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4FD16-1586-47E5-B149-4E208A6C9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49FF65-D25D-4F29-95B7-609CCCC74FB8}" type="datetime1">
              <a:rPr lang="ru-RU"/>
              <a:pPr>
                <a:defRPr/>
              </a:pPr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0D0483-427C-4983-B455-4DC5C60D9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BDF2C-07E0-4DB3-9CD1-339EA71D20C4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611188" y="2524125"/>
            <a:ext cx="7772400" cy="155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2800" b="1" dirty="0" smtClean="0"/>
              <a:t>Simulation of muon bundle multiplicity detection by drift chamber setup</a:t>
            </a:r>
            <a:endParaRPr lang="ru-RU" altLang="ru-RU" sz="2800" b="1" dirty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436687" y="1828670"/>
            <a:ext cx="619283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567113" indent="-3563938" algn="ctr" defTabSz="449263">
              <a:tabLst>
                <a:tab pos="3567113" algn="l"/>
                <a:tab pos="4014788" algn="l"/>
                <a:tab pos="4464050" algn="l"/>
                <a:tab pos="4913313" algn="l"/>
                <a:tab pos="5362575" algn="l"/>
                <a:tab pos="5811838" algn="l"/>
                <a:tab pos="6261100" algn="l"/>
                <a:tab pos="6710363" algn="l"/>
                <a:tab pos="7159625" algn="l"/>
                <a:tab pos="7608888" algn="l"/>
                <a:tab pos="8058150" algn="l"/>
                <a:tab pos="8507413" algn="l"/>
                <a:tab pos="8956675" algn="l"/>
                <a:tab pos="9405938" algn="l"/>
                <a:tab pos="9855200" algn="l"/>
                <a:tab pos="10304463" algn="l"/>
                <a:tab pos="10753725" algn="l"/>
                <a:tab pos="11202988" algn="l"/>
                <a:tab pos="11652250" algn="l"/>
                <a:tab pos="12101513" algn="l"/>
                <a:tab pos="12550775" algn="l"/>
              </a:tabLst>
            </a:pPr>
            <a:r>
              <a:rPr lang="en-US" sz="2000" b="1" dirty="0"/>
              <a:t>Scientific &amp; Educational Centre NEVOD </a:t>
            </a:r>
            <a:endParaRPr lang="ru-RU" altLang="ru-RU" dirty="0">
              <a:solidFill>
                <a:srgbClr val="000000"/>
              </a:solidFill>
              <a:latin typeface="Calibri" pitchFamily="34" charset="0"/>
              <a:ea typeface="Microsoft YaHei"/>
              <a:cs typeface="Microsoft YaHei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9525" y="584200"/>
            <a:ext cx="1238250" cy="1238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100" y="571500"/>
            <a:ext cx="1255713" cy="1236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36687" y="707886"/>
            <a:ext cx="6270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international conference on a particle physics and astrophysics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3642" y="4293096"/>
            <a:ext cx="87133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V.S. </a:t>
            </a:r>
            <a:r>
              <a:rPr lang="en-US" dirty="0" err="1"/>
              <a:t>Vorobjev</a:t>
            </a:r>
            <a:r>
              <a:rPr lang="en-US" b="1" baseline="30000" dirty="0" err="1"/>
              <a:t>a</a:t>
            </a:r>
            <a:r>
              <a:rPr lang="ru-RU" dirty="0"/>
              <a:t>, A.G.</a:t>
            </a:r>
            <a:r>
              <a:rPr lang="en-GB" dirty="0"/>
              <a:t> </a:t>
            </a:r>
            <a:r>
              <a:rPr lang="ru-RU" dirty="0" err="1"/>
              <a:t>Bogdanov</a:t>
            </a:r>
            <a:r>
              <a:rPr lang="en-US" b="1" baseline="30000" dirty="0"/>
              <a:t>a</a:t>
            </a:r>
            <a:r>
              <a:rPr lang="ru-RU" dirty="0"/>
              <a:t>, </a:t>
            </a:r>
            <a:r>
              <a:rPr lang="en-GB" dirty="0"/>
              <a:t>A.N. </a:t>
            </a:r>
            <a:r>
              <a:rPr lang="en-GB" dirty="0" err="1"/>
              <a:t>Drimtrieva</a:t>
            </a:r>
            <a:r>
              <a:rPr lang="en-US" b="1" baseline="30000" dirty="0"/>
              <a:t>a</a:t>
            </a:r>
            <a:r>
              <a:rPr lang="en-GB" dirty="0"/>
              <a:t>, </a:t>
            </a:r>
            <a:r>
              <a:rPr lang="ru-RU" dirty="0"/>
              <a:t>R.M.</a:t>
            </a:r>
            <a:r>
              <a:rPr lang="en-GB" dirty="0"/>
              <a:t> </a:t>
            </a:r>
            <a:r>
              <a:rPr lang="ru-RU" dirty="0" err="1"/>
              <a:t>Fakhrutdinov</a:t>
            </a:r>
            <a:r>
              <a:rPr lang="en-US" b="1" baseline="30000" dirty="0" err="1"/>
              <a:t>a,b</a:t>
            </a:r>
            <a:r>
              <a:rPr lang="ru-RU" dirty="0"/>
              <a:t>, R.P.</a:t>
            </a:r>
            <a:r>
              <a:rPr lang="en-GB" dirty="0"/>
              <a:t> </a:t>
            </a:r>
            <a:r>
              <a:rPr lang="ru-RU" dirty="0" err="1"/>
              <a:t>Kokoulin</a:t>
            </a:r>
            <a:r>
              <a:rPr lang="en-US" b="1" baseline="30000" dirty="0"/>
              <a:t>a</a:t>
            </a:r>
            <a:r>
              <a:rPr lang="ru-RU" dirty="0"/>
              <a:t>, A.A. </a:t>
            </a:r>
            <a:r>
              <a:rPr lang="ru-RU" dirty="0" err="1"/>
              <a:t>Kovylyaeva</a:t>
            </a:r>
            <a:r>
              <a:rPr lang="en-US" b="1" baseline="30000" dirty="0"/>
              <a:t>a</a:t>
            </a:r>
            <a:r>
              <a:rPr lang="ru-RU" dirty="0"/>
              <a:t>, A.S.</a:t>
            </a:r>
            <a:r>
              <a:rPr lang="en-GB" dirty="0"/>
              <a:t> </a:t>
            </a:r>
            <a:r>
              <a:rPr lang="ru-RU" dirty="0" err="1"/>
              <a:t>Kozhin</a:t>
            </a:r>
            <a:r>
              <a:rPr lang="en-US" b="1" baseline="30000" dirty="0" err="1"/>
              <a:t>a,b</a:t>
            </a:r>
            <a:r>
              <a:rPr lang="ru-RU" dirty="0"/>
              <a:t>, A.S. </a:t>
            </a:r>
            <a:r>
              <a:rPr lang="ru-RU" dirty="0" err="1"/>
              <a:t>Ovechkin</a:t>
            </a:r>
            <a:r>
              <a:rPr lang="ru-RU" baseline="30000" dirty="0" err="1"/>
              <a:t>a</a:t>
            </a:r>
            <a:r>
              <a:rPr lang="ru-RU" dirty="0"/>
              <a:t>, A.A.</a:t>
            </a:r>
            <a:r>
              <a:rPr lang="en-GB" dirty="0"/>
              <a:t> </a:t>
            </a:r>
            <a:r>
              <a:rPr lang="ru-RU" dirty="0" err="1"/>
              <a:t>Petrukhin</a:t>
            </a:r>
            <a:r>
              <a:rPr lang="en-US" b="1" baseline="30000" dirty="0"/>
              <a:t>a</a:t>
            </a:r>
            <a:r>
              <a:rPr lang="ru-RU" dirty="0"/>
              <a:t>, V.V.</a:t>
            </a:r>
            <a:r>
              <a:rPr lang="en-GB" dirty="0"/>
              <a:t> </a:t>
            </a:r>
            <a:r>
              <a:rPr lang="ru-RU" dirty="0" err="1"/>
              <a:t>Shutenko</a:t>
            </a:r>
            <a:r>
              <a:rPr lang="en-US" b="1" baseline="30000" dirty="0"/>
              <a:t>a</a:t>
            </a:r>
            <a:r>
              <a:rPr lang="ru-RU" dirty="0"/>
              <a:t>, E.A.</a:t>
            </a:r>
            <a:r>
              <a:rPr lang="en-GB" dirty="0"/>
              <a:t> </a:t>
            </a:r>
            <a:r>
              <a:rPr lang="ru-RU" dirty="0" err="1"/>
              <a:t>Zadeba</a:t>
            </a:r>
            <a:r>
              <a:rPr lang="en-US" b="1" baseline="30000" dirty="0"/>
              <a:t>a</a:t>
            </a:r>
            <a:endParaRPr lang="ru-RU" dirty="0"/>
          </a:p>
          <a:p>
            <a:pPr algn="ctr"/>
            <a:r>
              <a:rPr lang="en-US" dirty="0"/>
              <a:t> </a:t>
            </a:r>
            <a:endParaRPr lang="ru-RU" dirty="0"/>
          </a:p>
          <a:p>
            <a:pPr algn="ctr"/>
            <a:r>
              <a:rPr lang="en-US" b="1" baseline="30000" dirty="0"/>
              <a:t>a </a:t>
            </a:r>
            <a:r>
              <a:rPr lang="en-US" dirty="0"/>
              <a:t>National Research Nuclear University </a:t>
            </a:r>
            <a:r>
              <a:rPr lang="en-US" dirty="0" err="1"/>
              <a:t>MEPhI</a:t>
            </a:r>
            <a:r>
              <a:rPr lang="en-US" dirty="0"/>
              <a:t> (Moscow Engineering Physics Institute)</a:t>
            </a:r>
            <a:endParaRPr lang="ru-RU" dirty="0"/>
          </a:p>
          <a:p>
            <a:pPr algn="ctr"/>
            <a:r>
              <a:rPr lang="en-US" b="1" baseline="30000" dirty="0"/>
              <a:t>b </a:t>
            </a:r>
            <a:r>
              <a:rPr lang="en-US" dirty="0"/>
              <a:t>RF SSC Institute of High Energy Physics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058AF-1AF6-4321-9950-8C86565C7BAD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6349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Enumeration method</a:t>
            </a:r>
            <a:endParaRPr lang="ru-RU" dirty="0" smtClean="0"/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773238"/>
            <a:ext cx="72009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933825"/>
            <a:ext cx="70389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A90D6-A1E3-4C7C-A99E-D2ABD1A9A525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33805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 S</a:t>
            </a:r>
            <a:r>
              <a:rPr lang="en-US" sz="4000" dirty="0" smtClean="0"/>
              <a:t>earch </a:t>
            </a:r>
            <a:r>
              <a:rPr lang="en-US" sz="4000" dirty="0"/>
              <a:t>of a straight </a:t>
            </a:r>
            <a:r>
              <a:rPr lang="en-US" sz="4000" dirty="0" smtClean="0"/>
              <a:t>section method</a:t>
            </a:r>
            <a:endParaRPr lang="ru-RU" sz="4000" dirty="0" smtClean="0"/>
          </a:p>
        </p:txBody>
      </p:sp>
      <p:sp>
        <p:nvSpPr>
          <p:cNvPr id="33806" name="Rectangle 6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07" name="Text Box 8"/>
          <p:cNvSpPr txBox="1">
            <a:spLocks noChangeArrowheads="1"/>
          </p:cNvSpPr>
          <p:nvPr/>
        </p:nvSpPr>
        <p:spPr bwMode="auto">
          <a:xfrm>
            <a:off x="1187450" y="5589588"/>
            <a:ext cx="727233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cs typeface="Arial" charset="0"/>
              </a:rPr>
              <a:t>W </a:t>
            </a:r>
            <a:r>
              <a:rPr lang="en-US" dirty="0">
                <a:cs typeface="Arial" charset="0"/>
              </a:rPr>
              <a:t>– half of allowable region's width </a:t>
            </a:r>
            <a:endParaRPr lang="en-US" dirty="0" smtClean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cs typeface="Arial" charset="0"/>
              </a:rPr>
              <a:t>Reconstruction occurs if all channels have W &gt;</a:t>
            </a:r>
            <a:r>
              <a:rPr lang="el-GR" dirty="0" smtClean="0">
                <a:cs typeface="Arial" charset="0"/>
              </a:rPr>
              <a:t> </a:t>
            </a:r>
            <a:r>
              <a:rPr lang="el-GR" dirty="0">
                <a:cs typeface="Arial" charset="0"/>
              </a:rPr>
              <a:t>Δ</a:t>
            </a:r>
            <a:r>
              <a:rPr lang="en-US" dirty="0" smtClean="0">
                <a:cs typeface="Arial" charset="0"/>
              </a:rPr>
              <a:t>X</a:t>
            </a:r>
          </a:p>
        </p:txBody>
      </p:sp>
      <p:graphicFrame>
        <p:nvGraphicFramePr>
          <p:cNvPr id="338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980672"/>
              </p:ext>
            </p:extLst>
          </p:nvPr>
        </p:nvGraphicFramePr>
        <p:xfrm>
          <a:off x="539750" y="1916113"/>
          <a:ext cx="8280400" cy="345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3" name="Visio" r:id="rId3" imgW="10801974" imgH="4516647" progId="Visio.Drawing.11">
                  <p:embed/>
                </p:oleObj>
              </mc:Choice>
              <mc:Fallback>
                <p:oleObj name="Visio" r:id="rId3" imgW="10801974" imgH="4516647" progId="Visio.Drawing.11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916113"/>
                        <a:ext cx="8280400" cy="345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A8446-C064-463E-A59D-E10F98BC069C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46087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Simulation of parallel tracks</a:t>
            </a:r>
            <a:endParaRPr lang="ru-RU" sz="4000" dirty="0" smtClean="0"/>
          </a:p>
        </p:txBody>
      </p:sp>
      <p:sp>
        <p:nvSpPr>
          <p:cNvPr id="46088" name="Rectangle 5"/>
          <p:cNvSpPr>
            <a:spLocks noChangeArrowheads="1"/>
          </p:cNvSpPr>
          <p:nvPr/>
        </p:nvSpPr>
        <p:spPr bwMode="auto">
          <a:xfrm>
            <a:off x="0" y="2262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786800"/>
              </p:ext>
            </p:extLst>
          </p:nvPr>
        </p:nvGraphicFramePr>
        <p:xfrm>
          <a:off x="1150938" y="1484313"/>
          <a:ext cx="7993062" cy="305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4" name="Visio" r:id="rId3" imgW="6104901" imgH="2331408" progId="Visio.Drawing.11">
                  <p:embed/>
                </p:oleObj>
              </mc:Choice>
              <mc:Fallback>
                <p:oleObj name="Visio" r:id="rId3" imgW="6104901" imgH="2331408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1484313"/>
                        <a:ext cx="7993062" cy="305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233B7-8E6A-4ECB-9D2C-468857B14334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4915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method</a:t>
            </a:r>
            <a:endParaRPr lang="ru-RU" dirty="0" smtClean="0"/>
          </a:p>
        </p:txBody>
      </p:sp>
      <p:sp>
        <p:nvSpPr>
          <p:cNvPr id="49160" name="Rectangle 5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360436"/>
              </p:ext>
            </p:extLst>
          </p:nvPr>
        </p:nvGraphicFramePr>
        <p:xfrm>
          <a:off x="179388" y="1412875"/>
          <a:ext cx="8785225" cy="349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7" name="Visio" r:id="rId3" imgW="10715743" imgH="4268618" progId="Visio.Drawing.11">
                  <p:embed/>
                </p:oleObj>
              </mc:Choice>
              <mc:Fallback>
                <p:oleObj name="Visio" r:id="rId3" imgW="10715743" imgH="4268618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12875"/>
                        <a:ext cx="8785225" cy="349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1" name="Text Box 6"/>
          <p:cNvSpPr txBox="1">
            <a:spLocks noChangeArrowheads="1"/>
          </p:cNvSpPr>
          <p:nvPr/>
        </p:nvSpPr>
        <p:spPr bwMode="auto">
          <a:xfrm>
            <a:off x="971550" y="5229225"/>
            <a:ext cx="727233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cs typeface="Arial" charset="0"/>
              </a:rPr>
              <a:t>W – half of allowable region's width </a:t>
            </a:r>
            <a:endParaRPr lang="en-US" dirty="0" smtClean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l-GR" dirty="0" smtClean="0">
                <a:cs typeface="Arial" charset="0"/>
              </a:rPr>
              <a:t>α</a:t>
            </a:r>
            <a:r>
              <a:rPr lang="ru-RU" dirty="0" smtClean="0">
                <a:cs typeface="Arial" charset="0"/>
              </a:rPr>
              <a:t> </a:t>
            </a:r>
            <a:r>
              <a:rPr lang="ru-RU" dirty="0">
                <a:cs typeface="Arial" charset="0"/>
              </a:rPr>
              <a:t>– </a:t>
            </a:r>
            <a:r>
              <a:rPr lang="en-US" dirty="0" smtClean="0">
                <a:cs typeface="Arial" charset="0"/>
              </a:rPr>
              <a:t>variable angle</a:t>
            </a:r>
            <a:endParaRPr lang="el-GR" dirty="0">
              <a:cs typeface="Arial" charset="0"/>
            </a:endParaRPr>
          </a:p>
        </p:txBody>
      </p:sp>
      <p:sp>
        <p:nvSpPr>
          <p:cNvPr id="49162" name="Rectangle 8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8A7F8-B5CF-440E-AC67-4944DB15551D}" type="slidenum">
              <a:rPr lang="ru-RU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423398"/>
              </p:ext>
            </p:extLst>
          </p:nvPr>
        </p:nvGraphicFramePr>
        <p:xfrm>
          <a:off x="4475163" y="1052513"/>
          <a:ext cx="4373562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9" name="Graph" r:id="rId3" imgW="4076640" imgH="2861280" progId="Origin50.Graph">
                  <p:embed/>
                </p:oleObj>
              </mc:Choice>
              <mc:Fallback>
                <p:oleObj name="Graph" r:id="rId3" imgW="4076640" imgH="2861280" progId="Origin50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1052513"/>
                        <a:ext cx="4373562" cy="306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98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580681"/>
              </p:ext>
            </p:extLst>
          </p:nvPr>
        </p:nvGraphicFramePr>
        <p:xfrm>
          <a:off x="395288" y="4076700"/>
          <a:ext cx="7993062" cy="2338706"/>
        </p:xfrm>
        <a:graphic>
          <a:graphicData uri="http://schemas.openxmlformats.org/drawingml/2006/table">
            <a:tbl>
              <a:tblPr/>
              <a:tblGrid>
                <a:gridCol w="1800225"/>
                <a:gridCol w="1873250"/>
                <a:gridCol w="2160587"/>
                <a:gridCol w="21590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Multiplicity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latin typeface="+mn-lt"/>
                          <a:cs typeface="Times New Roman" panose="02020603050405020304" pitchFamily="18" charset="0"/>
                        </a:rPr>
                        <a:t>Enumeration method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latin typeface="+mn-lt"/>
                          <a:cs typeface="Times New Roman" panose="02020603050405020304" pitchFamily="18" charset="0"/>
                        </a:rPr>
                        <a:t> Search of a straight section method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latin typeface="+mn-lt"/>
                          <a:cs typeface="Times New Roman" panose="02020603050405020304" pitchFamily="18" charset="0"/>
                        </a:rPr>
                        <a:t>Histogram method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95.0±0.3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94.9±0.3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98.9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88.6±0.3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91.7±0.3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96.7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54.9±0.2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76.3±0.2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95.0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40.31±0.12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67.1±0.2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92.4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17.5±0.2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41.1±0.4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91.6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964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30" y="1062269"/>
            <a:ext cx="41052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76" name="Text Box 67"/>
          <p:cNvSpPr txBox="1">
            <a:spLocks noChangeArrowheads="1"/>
          </p:cNvSpPr>
          <p:nvPr/>
        </p:nvSpPr>
        <p:spPr bwMode="auto">
          <a:xfrm>
            <a:off x="684213" y="0"/>
            <a:ext cx="79914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Percent of correct reconstruction of simulation events</a:t>
            </a:r>
            <a:endParaRPr lang="ru-RU" sz="40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084168" y="2628779"/>
            <a:ext cx="1530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>
                <a:latin typeface="+mj-lt"/>
                <a:cs typeface="Times New Roman" panose="02020603050405020304" pitchFamily="18" charset="0"/>
              </a:rPr>
              <a:t>Histogram method</a:t>
            </a:r>
            <a:endParaRPr lang="ru-RU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5843" y="2921167"/>
            <a:ext cx="1882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600" dirty="0">
                <a:latin typeface="+mj-lt"/>
                <a:cs typeface="Times New Roman" panose="02020603050405020304" pitchFamily="18" charset="0"/>
              </a:rPr>
              <a:t> Search of a straight </a:t>
            </a:r>
            <a:endParaRPr lang="en-US" sz="1600" dirty="0" smtClean="0">
              <a:latin typeface="+mj-lt"/>
              <a:cs typeface="Times New Roman" panose="02020603050405020304" pitchFamily="18" charset="0"/>
            </a:endParaRPr>
          </a:p>
          <a:p>
            <a:pPr lvl="0" algn="ctr"/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section 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method</a:t>
            </a:r>
            <a:endParaRPr lang="ru-RU" sz="16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399AF-76A4-4BB8-9D74-B696CC8F744D}" type="slidenum">
              <a:rPr lang="ru-RU">
                <a:latin typeface="+mj-lt"/>
              </a:rPr>
              <a:pPr>
                <a:defRPr/>
              </a:pPr>
              <a:t>15</a:t>
            </a:fld>
            <a:endParaRPr lang="ru-RU">
              <a:latin typeface="+mj-lt"/>
            </a:endParaRPr>
          </a:p>
        </p:txBody>
      </p:sp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dirty="0" smtClean="0"/>
              <a:t>Experimental data</a:t>
            </a:r>
            <a:endParaRPr lang="ru-RU" dirty="0" smtClean="0"/>
          </a:p>
        </p:txBody>
      </p:sp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899025"/>
            <a:ext cx="5976937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981075"/>
            <a:ext cx="48863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2276475"/>
            <a:ext cx="48863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Rectangle 8"/>
          <p:cNvSpPr>
            <a:spLocks noChangeArrowheads="1"/>
          </p:cNvSpPr>
          <p:nvPr/>
        </p:nvSpPr>
        <p:spPr bwMode="auto">
          <a:xfrm>
            <a:off x="0" y="669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+mj-lt"/>
            </a:endParaRPr>
          </a:p>
        </p:txBody>
      </p:sp>
      <p:sp>
        <p:nvSpPr>
          <p:cNvPr id="70663" name="Rectangle 11"/>
          <p:cNvSpPr>
            <a:spLocks noChangeArrowheads="1"/>
          </p:cNvSpPr>
          <p:nvPr/>
        </p:nvSpPr>
        <p:spPr bwMode="auto">
          <a:xfrm>
            <a:off x="0" y="58192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+mj-lt"/>
            </a:endParaRPr>
          </a:p>
        </p:txBody>
      </p:sp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3573463"/>
            <a:ext cx="49530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5" name="Rectangle 28"/>
          <p:cNvSpPr>
            <a:spLocks noChangeArrowheads="1"/>
          </p:cNvSpPr>
          <p:nvPr/>
        </p:nvSpPr>
        <p:spPr bwMode="auto">
          <a:xfrm>
            <a:off x="5889220" y="1412875"/>
            <a:ext cx="2191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 algn="ctr"/>
            <a:r>
              <a:rPr lang="en-US" dirty="0">
                <a:latin typeface="+mj-lt"/>
                <a:cs typeface="Times New Roman" panose="02020603050405020304" pitchFamily="18" charset="0"/>
              </a:rPr>
              <a:t>Enumeration method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0666" name="Rectangle 29"/>
          <p:cNvSpPr>
            <a:spLocks noChangeArrowheads="1"/>
          </p:cNvSpPr>
          <p:nvPr/>
        </p:nvSpPr>
        <p:spPr bwMode="auto">
          <a:xfrm>
            <a:off x="5995988" y="2565399"/>
            <a:ext cx="20890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+mj-lt"/>
                <a:cs typeface="Times New Roman" panose="02020603050405020304" pitchFamily="18" charset="0"/>
              </a:rPr>
              <a:t>Search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of a straight </a:t>
            </a:r>
            <a:endParaRPr lang="en-US" dirty="0" smtClean="0">
              <a:latin typeface="+mj-lt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+mj-lt"/>
                <a:cs typeface="Times New Roman" panose="02020603050405020304" pitchFamily="18" charset="0"/>
              </a:rPr>
              <a:t>section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method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endParaRPr lang="ru-RU" dirty="0">
              <a:latin typeface="+mj-lt"/>
            </a:endParaRPr>
          </a:p>
        </p:txBody>
      </p:sp>
      <p:sp>
        <p:nvSpPr>
          <p:cNvPr id="70667" name="Rectangle 30"/>
          <p:cNvSpPr>
            <a:spLocks noChangeArrowheads="1"/>
          </p:cNvSpPr>
          <p:nvPr/>
        </p:nvSpPr>
        <p:spPr bwMode="auto">
          <a:xfrm>
            <a:off x="6071104" y="4005263"/>
            <a:ext cx="193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 algn="ctr"/>
            <a:r>
              <a:rPr lang="en-US" dirty="0">
                <a:latin typeface="+mj-lt"/>
                <a:cs typeface="Times New Roman" panose="02020603050405020304" pitchFamily="18" charset="0"/>
              </a:rPr>
              <a:t>Histogram method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96836-BCE9-424F-87EA-4D0C868C8D2C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54284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80400" cy="1081088"/>
          </a:xfrm>
        </p:spPr>
        <p:txBody>
          <a:bodyPr/>
          <a:lstStyle/>
          <a:p>
            <a:r>
              <a:rPr lang="en-US" sz="2000" dirty="0" smtClean="0"/>
              <a:t>Correlation between number of signals on the channel with minimum number of pulses and number of reconstructed tracks by histogram method</a:t>
            </a:r>
            <a:endParaRPr lang="ru-RU" sz="4000" dirty="0" smtClean="0"/>
          </a:p>
        </p:txBody>
      </p:sp>
      <p:sp>
        <p:nvSpPr>
          <p:cNvPr id="54285" name="Rectangle 5"/>
          <p:cNvSpPr>
            <a:spLocks noChangeArrowheads="1"/>
          </p:cNvSpPr>
          <p:nvPr/>
        </p:nvSpPr>
        <p:spPr bwMode="auto">
          <a:xfrm>
            <a:off x="0" y="1538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6" name="Rectangle 11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42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633415"/>
              </p:ext>
            </p:extLst>
          </p:nvPr>
        </p:nvGraphicFramePr>
        <p:xfrm>
          <a:off x="1092200" y="1341438"/>
          <a:ext cx="6813550" cy="513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4" name="Graph" r:id="rId3" imgW="3994560" imgH="3011040" progId="Origin50.Graph">
                  <p:embed/>
                </p:oleObj>
              </mc:Choice>
              <mc:Fallback>
                <p:oleObj name="Graph" r:id="rId3" imgW="3994560" imgH="3011040" progId="Origin50.Grap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341438"/>
                        <a:ext cx="6813550" cy="513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61708-396F-4A5B-8E4B-7C75FFCD0C7D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737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Conclusion</a:t>
            </a:r>
            <a:endParaRPr lang="ru-RU" dirty="0" smtClean="0"/>
          </a:p>
        </p:txBody>
      </p:sp>
      <p:sp>
        <p:nvSpPr>
          <p:cNvPr id="73731" name="Содержимое 2"/>
          <p:cNvSpPr>
            <a:spLocks noGrp="1"/>
          </p:cNvSpPr>
          <p:nvPr>
            <p:ph idx="4294967295"/>
          </p:nvPr>
        </p:nvSpPr>
        <p:spPr>
          <a:xfrm>
            <a:off x="395288" y="1844898"/>
            <a:ext cx="8353425" cy="3816350"/>
          </a:xfrm>
        </p:spPr>
        <p:txBody>
          <a:bodyPr/>
          <a:lstStyle/>
          <a:p>
            <a:r>
              <a:rPr lang="en-US" sz="2800" dirty="0" smtClean="0"/>
              <a:t>Correction coefficient for accounting tracks overlapping and secondary particles in events with high-energy muons obtained for two wall materials</a:t>
            </a:r>
            <a:endParaRPr lang="en-US" sz="2800" dirty="0"/>
          </a:p>
          <a:p>
            <a:r>
              <a:rPr lang="en-US" sz="2800" dirty="0" smtClean="0"/>
              <a:t>Three</a:t>
            </a:r>
            <a:r>
              <a:rPr lang="ru-RU" sz="2800" dirty="0" smtClean="0"/>
              <a:t> </a:t>
            </a:r>
            <a:r>
              <a:rPr lang="en-US" sz="2800" dirty="0" smtClean="0"/>
              <a:t>methods of </a:t>
            </a:r>
            <a:r>
              <a:rPr lang="en-US" sz="2800" dirty="0" err="1" smtClean="0"/>
              <a:t>mutiparticle</a:t>
            </a:r>
            <a:r>
              <a:rPr lang="en-US" sz="2800" dirty="0" smtClean="0"/>
              <a:t> event reconstruction developed. This methods were tested with simulated and experimental data.</a:t>
            </a:r>
          </a:p>
          <a:p>
            <a:r>
              <a:rPr lang="en-US" sz="2800" dirty="0" smtClean="0"/>
              <a:t>The analysis of CTUDC events was carried out.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15F30-D483-4F83-BC5B-48499DB8F008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747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1341438"/>
            <a:ext cx="8748712" cy="3743325"/>
          </a:xfrm>
        </p:spPr>
        <p:txBody>
          <a:bodyPr/>
          <a:lstStyle/>
          <a:p>
            <a:pPr eaLnBrk="1" hangingPunct="1"/>
            <a:r>
              <a:rPr lang="en-US" sz="7200" dirty="0" smtClean="0"/>
              <a:t>Thank you for attention</a:t>
            </a:r>
            <a:r>
              <a:rPr lang="ru-RU" sz="7200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526E3-59D5-445A-9249-906FAEA9B771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39750" y="5157788"/>
            <a:ext cx="7993063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Number of drift chambers</a:t>
            </a:r>
            <a:r>
              <a:rPr lang="ru-RU" sz="2200" dirty="0">
                <a:latin typeface="Calibri" pitchFamily="34" charset="0"/>
              </a:rPr>
              <a:t> - 16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Effective area</a:t>
            </a:r>
            <a:r>
              <a:rPr lang="en-US" dirty="0"/>
              <a:t> </a:t>
            </a:r>
            <a:r>
              <a:rPr lang="ru-RU" sz="2200" dirty="0">
                <a:latin typeface="Calibri" pitchFamily="34" charset="0"/>
              </a:rPr>
              <a:t>– </a:t>
            </a:r>
            <a:r>
              <a:rPr lang="ru-RU" sz="2200" dirty="0" smtClean="0">
                <a:latin typeface="Calibri" pitchFamily="34" charset="0"/>
              </a:rPr>
              <a:t>29</a:t>
            </a:r>
            <a:r>
              <a:rPr lang="en-US" sz="2200" dirty="0" smtClean="0">
                <a:latin typeface="Calibri" pitchFamily="34" charset="0"/>
              </a:rPr>
              <a:t>.</a:t>
            </a:r>
            <a:r>
              <a:rPr lang="ru-RU" sz="2200" dirty="0" smtClean="0">
                <a:latin typeface="Calibri" pitchFamily="34" charset="0"/>
              </a:rPr>
              <a:t>6 </a:t>
            </a:r>
            <a:r>
              <a:rPr lang="en-US" sz="2200" dirty="0" smtClean="0">
                <a:latin typeface="Calibri" pitchFamily="34" charset="0"/>
              </a:rPr>
              <a:t>m</a:t>
            </a:r>
            <a:r>
              <a:rPr lang="ru-RU" sz="2200" baseline="30000" dirty="0" smtClean="0">
                <a:latin typeface="Calibri" pitchFamily="34" charset="0"/>
              </a:rPr>
              <a:t>2</a:t>
            </a:r>
            <a:endParaRPr lang="ru-RU" sz="2200" baseline="30000" dirty="0">
              <a:latin typeface="Calibri" pitchFamily="34" charset="0"/>
            </a:endParaRP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Number of channels</a:t>
            </a:r>
            <a:r>
              <a:rPr lang="ru-RU" sz="2200" dirty="0">
                <a:latin typeface="Calibri" pitchFamily="34" charset="0"/>
              </a:rPr>
              <a:t> – 64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 smtClean="0">
                <a:latin typeface="Calibri" pitchFamily="34" charset="0"/>
              </a:rPr>
              <a:t>Constant gas mixture flow</a:t>
            </a:r>
            <a:endParaRPr lang="ru-RU" sz="2200" dirty="0">
              <a:latin typeface="Calibri" pitchFamily="34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8207375" cy="3932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Coordinate-tracking unit based on drift chambers (CTUDC)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8F8D8-5902-41E8-9772-6E35B654150E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77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Drift chamber of the IHEP</a:t>
            </a:r>
            <a:endParaRPr lang="ru-RU" sz="4000" dirty="0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6113"/>
            <a:ext cx="3563938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916113"/>
            <a:ext cx="5832475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Камера с крепежо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08050"/>
            <a:ext cx="91440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79388" y="5013325"/>
            <a:ext cx="4464050" cy="1295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ru-RU" dirty="0" err="1" smtClean="0">
                <a:solidFill>
                  <a:srgbClr val="000000"/>
                </a:solidFill>
                <a:latin typeface="+mj-lt"/>
              </a:rPr>
              <a:t>Coordi</a:t>
            </a:r>
            <a:r>
              <a:rPr lang="ru-RU" altLang="ru-RU" dirty="0" smtClean="0">
                <a:solidFill>
                  <a:srgbClr val="000000"/>
                </a:solidFill>
                <a:latin typeface="+mj-lt"/>
              </a:rPr>
              <a:t>n</a:t>
            </a:r>
            <a:r>
              <a:rPr lang="en-US" altLang="ru-RU" dirty="0">
                <a:solidFill>
                  <a:srgbClr val="000000"/>
                </a:solidFill>
                <a:latin typeface="+mj-lt"/>
              </a:rPr>
              <a:t>ate resolution</a:t>
            </a:r>
            <a:r>
              <a:rPr lang="ru-RU" alt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ru-RU" sz="1400" dirty="0">
                <a:solidFill>
                  <a:srgbClr val="000000"/>
                </a:solidFill>
                <a:latin typeface="Calibri" pitchFamily="34" charset="0"/>
              </a:rPr>
              <a:t>~</a:t>
            </a:r>
            <a:r>
              <a:rPr lang="en-US" alt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+mj-lt"/>
              </a:rPr>
              <a:t>1 </a:t>
            </a:r>
            <a:r>
              <a:rPr lang="en-US" altLang="ru-RU" dirty="0">
                <a:solidFill>
                  <a:srgbClr val="000000"/>
                </a:solidFill>
                <a:latin typeface="+mj-lt"/>
              </a:rPr>
              <a:t>mm</a:t>
            </a:r>
            <a:endParaRPr lang="ru-RU" altLang="ru-RU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altLang="ru-RU" dirty="0">
                <a:solidFill>
                  <a:srgbClr val="000000"/>
                </a:solidFill>
                <a:latin typeface="+mj-lt"/>
              </a:rPr>
              <a:t>Angle </a:t>
            </a:r>
            <a:r>
              <a:rPr lang="en-US" altLang="ru-RU" dirty="0" err="1">
                <a:solidFill>
                  <a:srgbClr val="000000"/>
                </a:solidFill>
                <a:latin typeface="+mj-lt"/>
              </a:rPr>
              <a:t>resoluti</a:t>
            </a:r>
            <a:r>
              <a:rPr lang="ru-RU" altLang="ru-RU" dirty="0">
                <a:solidFill>
                  <a:srgbClr val="000000"/>
                </a:solidFill>
                <a:latin typeface="+mj-lt"/>
              </a:rPr>
              <a:t>o</a:t>
            </a:r>
            <a:r>
              <a:rPr lang="en-US" altLang="ru-RU" dirty="0">
                <a:solidFill>
                  <a:srgbClr val="000000"/>
                </a:solidFill>
                <a:latin typeface="+mj-lt"/>
              </a:rPr>
              <a:t>n</a:t>
            </a:r>
            <a:r>
              <a:rPr lang="ru-RU" alt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ru-RU" sz="1400" dirty="0">
                <a:solidFill>
                  <a:srgbClr val="000000"/>
                </a:solidFill>
                <a:latin typeface="Calibri" pitchFamily="34" charset="0"/>
              </a:rPr>
              <a:t>~</a:t>
            </a:r>
            <a:r>
              <a:rPr lang="en-US" altLang="ru-RU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+mj-lt"/>
              </a:rPr>
              <a:t>30 </a:t>
            </a:r>
            <a:r>
              <a:rPr lang="en-US" altLang="ru-RU" dirty="0" err="1">
                <a:solidFill>
                  <a:srgbClr val="000000"/>
                </a:solidFill>
                <a:latin typeface="+mj-lt"/>
              </a:rPr>
              <a:t>mrad</a:t>
            </a:r>
            <a:endParaRPr lang="ru-RU" altLang="ru-RU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altLang="ru-RU" dirty="0">
                <a:solidFill>
                  <a:srgbClr val="000000"/>
                </a:solidFill>
                <a:latin typeface="+mj-lt"/>
              </a:rPr>
              <a:t>Resolution between </a:t>
            </a:r>
            <a:r>
              <a:rPr lang="en-US" altLang="ru-RU" dirty="0" smtClean="0">
                <a:latin typeface="+mj-lt"/>
              </a:rPr>
              <a:t>close tracks</a:t>
            </a:r>
            <a:r>
              <a:rPr lang="ru-RU" altLang="ru-RU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ru-RU" sz="1400" dirty="0" smtClean="0">
                <a:solidFill>
                  <a:srgbClr val="000000"/>
                </a:solidFill>
                <a:latin typeface="+mj-lt"/>
              </a:rPr>
              <a:t>~</a:t>
            </a:r>
            <a:r>
              <a:rPr lang="ru-RU" altLang="ru-RU" dirty="0" smtClean="0">
                <a:solidFill>
                  <a:srgbClr val="000000"/>
                </a:solidFill>
                <a:latin typeface="+mj-lt"/>
              </a:rPr>
              <a:t> 5 </a:t>
            </a:r>
            <a:r>
              <a:rPr lang="en-US" altLang="ru-RU" dirty="0">
                <a:solidFill>
                  <a:srgbClr val="000000"/>
                </a:solidFill>
                <a:latin typeface="+mj-lt"/>
              </a:rPr>
              <a:t>mm</a:t>
            </a:r>
            <a:endParaRPr lang="ru-RU" altLang="ru-RU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altLang="ru-RU" dirty="0">
                <a:solidFill>
                  <a:srgbClr val="000000"/>
                </a:solidFill>
                <a:latin typeface="+mj-lt"/>
              </a:rPr>
              <a:t>Gas </a:t>
            </a:r>
            <a:r>
              <a:rPr lang="en-US" altLang="ru-RU" dirty="0" smtClean="0">
                <a:solidFill>
                  <a:srgbClr val="000000"/>
                </a:solidFill>
                <a:latin typeface="+mj-lt"/>
              </a:rPr>
              <a:t>mixture</a:t>
            </a:r>
            <a:r>
              <a:rPr lang="ru-RU" altLang="ru-RU" dirty="0" smtClean="0">
                <a:solidFill>
                  <a:srgbClr val="000000"/>
                </a:solidFill>
                <a:latin typeface="+mj-lt"/>
              </a:rPr>
              <a:t>: </a:t>
            </a:r>
            <a:r>
              <a:rPr lang="ru-RU" altLang="ru-RU" dirty="0">
                <a:solidFill>
                  <a:srgbClr val="000000"/>
                </a:solidFill>
                <a:latin typeface="+mj-lt"/>
              </a:rPr>
              <a:t>9</a:t>
            </a:r>
            <a:r>
              <a:rPr lang="en-US" altLang="ru-RU" dirty="0">
                <a:solidFill>
                  <a:srgbClr val="000000"/>
                </a:solidFill>
                <a:latin typeface="+mj-lt"/>
              </a:rPr>
              <a:t>4</a:t>
            </a:r>
            <a:r>
              <a:rPr lang="ru-RU" altLang="ru-RU" dirty="0">
                <a:solidFill>
                  <a:srgbClr val="000000"/>
                </a:solidFill>
                <a:latin typeface="+mj-lt"/>
              </a:rPr>
              <a:t>% </a:t>
            </a:r>
            <a:r>
              <a:rPr lang="en-US" altLang="ru-RU" dirty="0">
                <a:solidFill>
                  <a:srgbClr val="000000"/>
                </a:solidFill>
                <a:latin typeface="+mj-lt"/>
              </a:rPr>
              <a:t>Ar + 6% CO</a:t>
            </a:r>
            <a:r>
              <a:rPr lang="en-US" altLang="ru-RU" baseline="-25000" dirty="0">
                <a:solidFill>
                  <a:srgbClr val="000000"/>
                </a:solidFill>
                <a:latin typeface="+mj-lt"/>
              </a:rPr>
              <a:t>2</a:t>
            </a:r>
            <a:endParaRPr lang="ru-RU" altLang="ru-RU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787900" y="5013325"/>
            <a:ext cx="4176713" cy="1295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ru-RU" dirty="0" smtClean="0">
                <a:solidFill>
                  <a:srgbClr val="000000"/>
                </a:solidFill>
                <a:latin typeface="Calibri" pitchFamily="34" charset="0"/>
              </a:rPr>
              <a:t>Drift </a:t>
            </a:r>
            <a:r>
              <a:rPr lang="en-US" altLang="ru-RU" dirty="0">
                <a:solidFill>
                  <a:srgbClr val="000000"/>
                </a:solidFill>
                <a:latin typeface="Calibri" pitchFamily="34" charset="0"/>
              </a:rPr>
              <a:t>time</a:t>
            </a:r>
            <a:r>
              <a:rPr lang="ru-RU" altLang="ru-RU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ru-RU" dirty="0">
                <a:solidFill>
                  <a:srgbClr val="000000"/>
                </a:solidFill>
                <a:latin typeface="Calibri" pitchFamily="34" charset="0"/>
              </a:rPr>
              <a:t>&lt; 6</a:t>
            </a:r>
            <a:r>
              <a:rPr lang="ru-RU" altLang="ru-RU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ru-RU" dirty="0"/>
              <a:t>µs</a:t>
            </a:r>
          </a:p>
          <a:p>
            <a:pPr algn="ctr"/>
            <a:r>
              <a:rPr lang="en-US" altLang="ru-RU" dirty="0" smtClean="0">
                <a:solidFill>
                  <a:srgbClr val="000000"/>
                </a:solidFill>
                <a:latin typeface="Calibri" pitchFamily="34" charset="0"/>
              </a:rPr>
              <a:t>Drift velocity </a:t>
            </a:r>
            <a:r>
              <a:rPr lang="en-US" altLang="ru-RU" sz="1400" dirty="0" smtClean="0">
                <a:solidFill>
                  <a:srgbClr val="000000"/>
                </a:solidFill>
                <a:latin typeface="Calibri" pitchFamily="34" charset="0"/>
              </a:rPr>
              <a:t>~</a:t>
            </a:r>
            <a:r>
              <a:rPr lang="ru-RU" altLang="ru-RU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ru-RU" dirty="0">
                <a:solidFill>
                  <a:srgbClr val="000000"/>
                </a:solidFill>
                <a:latin typeface="Calibri" pitchFamily="34" charset="0"/>
              </a:rPr>
              <a:t>40</a:t>
            </a:r>
            <a:r>
              <a:rPr lang="ru-RU" altLang="ru-RU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ru-RU" dirty="0"/>
              <a:t>µ</a:t>
            </a:r>
            <a:r>
              <a:rPr lang="ru-RU" altLang="ru-RU" dirty="0"/>
              <a:t>m</a:t>
            </a:r>
            <a:r>
              <a:rPr lang="ru-RU" altLang="ru-RU" dirty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n-US" altLang="ru-RU" dirty="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ru-RU" altLang="ru-RU" dirty="0">
                <a:solidFill>
                  <a:srgbClr val="000000"/>
                </a:solidFill>
                <a:latin typeface="Calibri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2348D-5DA6-4BB8-8341-9A59BF3D7B58}" type="slidenum">
              <a:rPr lang="ru-RU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515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315089"/>
              </p:ext>
            </p:extLst>
          </p:nvPr>
        </p:nvGraphicFramePr>
        <p:xfrm>
          <a:off x="684213" y="1125538"/>
          <a:ext cx="7920037" cy="438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name="Visio" r:id="rId3" imgW="5963748" imgH="3708825" progId="Visio.Drawing.11">
                  <p:embed/>
                </p:oleObj>
              </mc:Choice>
              <mc:Fallback>
                <p:oleObj name="Visio" r:id="rId3" imgW="5963748" imgH="3708825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t="8557"/>
                      <a:stretch>
                        <a:fillRect/>
                      </a:stretch>
                    </p:blipFill>
                    <p:spPr bwMode="auto">
                      <a:xfrm>
                        <a:off x="684213" y="1125538"/>
                        <a:ext cx="7920037" cy="4383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Заголовок 1"/>
          <p:cNvSpPr>
            <a:spLocks/>
          </p:cNvSpPr>
          <p:nvPr/>
        </p:nvSpPr>
        <p:spPr bwMode="auto">
          <a:xfrm>
            <a:off x="457200" y="152400"/>
            <a:ext cx="8229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latin typeface="Calibri" pitchFamily="34" charset="0"/>
              </a:rPr>
              <a:t>Principe </a:t>
            </a:r>
            <a:r>
              <a:rPr lang="en-US" sz="4000" dirty="0" smtClean="0">
                <a:latin typeface="Calibri" pitchFamily="34" charset="0"/>
              </a:rPr>
              <a:t>of </a:t>
            </a:r>
            <a:r>
              <a:rPr lang="en-US" sz="4000" dirty="0">
                <a:latin typeface="Calibri" pitchFamily="34" charset="0"/>
              </a:rPr>
              <a:t>registration </a:t>
            </a:r>
            <a:endParaRPr lang="ru-RU" sz="4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3DD59-9A87-4ABA-8484-5F3F8E35B3F6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593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ru-RU" sz="4000" dirty="0" smtClean="0"/>
              <a:t>Tracks overlapping</a:t>
            </a:r>
            <a:endParaRPr lang="ru-RU" altLang="ru-RU" sz="4000" dirty="0" smtClean="0"/>
          </a:p>
        </p:txBody>
      </p:sp>
      <p:sp>
        <p:nvSpPr>
          <p:cNvPr id="59400" name="Rectangle 5"/>
          <p:cNvSpPr>
            <a:spLocks noChangeArrowheads="1"/>
          </p:cNvSpPr>
          <p:nvPr/>
        </p:nvSpPr>
        <p:spPr bwMode="auto">
          <a:xfrm>
            <a:off x="0" y="2009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593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318522"/>
              </p:ext>
            </p:extLst>
          </p:nvPr>
        </p:nvGraphicFramePr>
        <p:xfrm>
          <a:off x="827088" y="1484313"/>
          <a:ext cx="7605712" cy="330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6" name="Visio" r:id="rId3" imgW="6059586" imgH="2646171" progId="Visio.Drawing.11">
                  <p:embed/>
                </p:oleObj>
              </mc:Choice>
              <mc:Fallback>
                <p:oleObj name="Visio" r:id="rId3" imgW="6059586" imgH="2646171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484313"/>
                        <a:ext cx="7605712" cy="330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1" name="Rectangle 6"/>
          <p:cNvSpPr>
            <a:spLocks noChangeArrowheads="1"/>
          </p:cNvSpPr>
          <p:nvPr/>
        </p:nvSpPr>
        <p:spPr bwMode="auto">
          <a:xfrm>
            <a:off x="1763713" y="4797425"/>
            <a:ext cx="56880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dirty="0" smtClean="0"/>
              <a:t>Red</a:t>
            </a:r>
            <a:r>
              <a:rPr lang="ru-RU" altLang="ru-RU" dirty="0" smtClean="0"/>
              <a:t> –</a:t>
            </a:r>
            <a:r>
              <a:rPr lang="en-US" altLang="ru-RU" dirty="0"/>
              <a:t> </a:t>
            </a:r>
            <a:r>
              <a:rPr lang="en-US" altLang="ru-RU" dirty="0" smtClean="0"/>
              <a:t>registered tracks</a:t>
            </a:r>
            <a:endParaRPr lang="en-US" altLang="ru-RU" dirty="0"/>
          </a:p>
          <a:p>
            <a:r>
              <a:rPr lang="en-US" altLang="ru-RU" dirty="0" smtClean="0"/>
              <a:t>Blue</a:t>
            </a:r>
            <a:r>
              <a:rPr lang="ru-RU" altLang="ru-RU" dirty="0" smtClean="0"/>
              <a:t> </a:t>
            </a:r>
            <a:r>
              <a:rPr lang="ru-RU" altLang="ru-RU" dirty="0"/>
              <a:t>– </a:t>
            </a:r>
            <a:r>
              <a:rPr lang="en-US" altLang="ru-RU" dirty="0" smtClean="0"/>
              <a:t>not registered tracks</a:t>
            </a:r>
            <a:r>
              <a:rPr lang="ru-RU" altLang="ru-RU" dirty="0" smtClean="0"/>
              <a:t>.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2FB2B-FDC8-494A-AE02-F3B6446BC83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79" y="1124744"/>
            <a:ext cx="7405067" cy="554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ru-RU" sz="4000" dirty="0" smtClean="0"/>
              <a:t>Secondary electrons</a:t>
            </a:r>
            <a:endParaRPr lang="ru-RU" alt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25503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3C8FA-5D2C-4C2A-B50A-32A38FEDEFF5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981075"/>
          </a:xfrm>
        </p:spPr>
        <p:txBody>
          <a:bodyPr/>
          <a:lstStyle/>
          <a:p>
            <a:r>
              <a:rPr lang="en-US" sz="4000" dirty="0" smtClean="0"/>
              <a:t>Percentage of registered muons</a:t>
            </a:r>
            <a:br>
              <a:rPr lang="en-US" sz="4000" dirty="0" smtClean="0"/>
            </a:br>
            <a:r>
              <a:rPr lang="en-US" sz="4000" dirty="0" smtClean="0"/>
              <a:t>Perpendicular tracks</a:t>
            </a:r>
            <a:endParaRPr lang="ru-RU" sz="4000" dirty="0" smtClean="0"/>
          </a:p>
        </p:txBody>
      </p:sp>
      <p:sp>
        <p:nvSpPr>
          <p:cNvPr id="60419" name="Rectangle 6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0421" name="Rectangle 9"/>
          <p:cNvSpPr>
            <a:spLocks noChangeArrowheads="1"/>
          </p:cNvSpPr>
          <p:nvPr/>
        </p:nvSpPr>
        <p:spPr bwMode="auto">
          <a:xfrm>
            <a:off x="0" y="1319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0422" name="TextBox 8"/>
          <p:cNvSpPr txBox="1">
            <a:spLocks noChangeArrowheads="1"/>
          </p:cNvSpPr>
          <p:nvPr/>
        </p:nvSpPr>
        <p:spPr bwMode="auto">
          <a:xfrm>
            <a:off x="5004048" y="5661025"/>
            <a:ext cx="39741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Percentage</a:t>
            </a:r>
            <a:r>
              <a:rPr lang="ru-RU" dirty="0"/>
              <a:t> </a:t>
            </a:r>
            <a:r>
              <a:rPr lang="en-US" dirty="0" smtClean="0"/>
              <a:t>of electron tracks &lt; 1</a:t>
            </a:r>
            <a:r>
              <a:rPr lang="ru-RU" dirty="0" smtClean="0"/>
              <a:t>.1</a:t>
            </a:r>
            <a:r>
              <a:rPr lang="ru-RU" dirty="0"/>
              <a:t>%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6227763" y="1196975"/>
            <a:ext cx="22878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Concrete</a:t>
            </a:r>
            <a:r>
              <a:rPr lang="ru-RU" dirty="0" smtClean="0"/>
              <a:t>, </a:t>
            </a:r>
            <a:r>
              <a:rPr lang="ru-RU" dirty="0"/>
              <a:t>1000 </a:t>
            </a:r>
            <a:r>
              <a:rPr lang="en-US" dirty="0" smtClean="0"/>
              <a:t>GeV</a:t>
            </a:r>
            <a:endParaRPr lang="ru-RU" dirty="0"/>
          </a:p>
        </p:txBody>
      </p:sp>
      <p:sp>
        <p:nvSpPr>
          <p:cNvPr id="60424" name="Rectangle 15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0426" name="Rectangle 16"/>
          <p:cNvSpPr>
            <a:spLocks noChangeArrowheads="1"/>
          </p:cNvSpPr>
          <p:nvPr/>
        </p:nvSpPr>
        <p:spPr bwMode="auto">
          <a:xfrm>
            <a:off x="0" y="552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0427" name="TextBox 8"/>
          <p:cNvSpPr txBox="1">
            <a:spLocks noChangeArrowheads="1"/>
          </p:cNvSpPr>
          <p:nvPr/>
        </p:nvSpPr>
        <p:spPr bwMode="auto">
          <a:xfrm>
            <a:off x="539552" y="5661025"/>
            <a:ext cx="40382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Percentage</a:t>
            </a:r>
            <a:r>
              <a:rPr lang="ru-RU" dirty="0" smtClean="0"/>
              <a:t> </a:t>
            </a:r>
            <a:r>
              <a:rPr lang="en-US" dirty="0" smtClean="0"/>
              <a:t>of electron tracks &lt; 0.5</a:t>
            </a:r>
            <a:r>
              <a:rPr lang="ru-RU" dirty="0" smtClean="0"/>
              <a:t> </a:t>
            </a:r>
            <a:r>
              <a:rPr lang="ru-RU" dirty="0"/>
              <a:t>%</a:t>
            </a:r>
          </a:p>
        </p:txBody>
      </p:sp>
      <p:sp>
        <p:nvSpPr>
          <p:cNvPr id="60428" name="Text Box 8"/>
          <p:cNvSpPr txBox="1">
            <a:spLocks noChangeArrowheads="1"/>
          </p:cNvSpPr>
          <p:nvPr/>
        </p:nvSpPr>
        <p:spPr bwMode="auto">
          <a:xfrm>
            <a:off x="900113" y="1268413"/>
            <a:ext cx="2980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Sandwich panel</a:t>
            </a:r>
            <a:r>
              <a:rPr lang="ru-RU" dirty="0" smtClean="0"/>
              <a:t>, </a:t>
            </a:r>
            <a:r>
              <a:rPr lang="ru-RU" dirty="0"/>
              <a:t>1000 </a:t>
            </a:r>
            <a:r>
              <a:rPr lang="en-US" dirty="0" smtClean="0"/>
              <a:t>GeV</a:t>
            </a:r>
            <a:endParaRPr lang="ru-RU" dirty="0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695450"/>
            <a:ext cx="44386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18" y="1638299"/>
            <a:ext cx="46196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B2928-ED73-4C7B-8A1E-BBA1B64434AC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Percentage of </a:t>
            </a:r>
            <a:r>
              <a:rPr lang="en-US" sz="4000" dirty="0"/>
              <a:t>registered muons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en-US" sz="4000" dirty="0" smtClean="0"/>
              <a:t>track angle </a:t>
            </a:r>
            <a:r>
              <a:rPr lang="ru-RU" sz="4000" dirty="0" smtClean="0"/>
              <a:t>- 60</a:t>
            </a:r>
            <a:r>
              <a:rPr lang="en-US" sz="4000" dirty="0" smtClean="0">
                <a:latin typeface="Arial" charset="0"/>
                <a:cs typeface="Arial" charset="0"/>
              </a:rPr>
              <a:t>°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0" y="1319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45" name="TextBox 8"/>
          <p:cNvSpPr txBox="1">
            <a:spLocks noChangeArrowheads="1"/>
          </p:cNvSpPr>
          <p:nvPr/>
        </p:nvSpPr>
        <p:spPr bwMode="auto">
          <a:xfrm>
            <a:off x="4868910" y="5661025"/>
            <a:ext cx="41024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Percentage</a:t>
            </a:r>
            <a:r>
              <a:rPr lang="ru-RU" dirty="0"/>
              <a:t> </a:t>
            </a:r>
            <a:r>
              <a:rPr lang="en-US" dirty="0" smtClean="0"/>
              <a:t>of electron tracks</a:t>
            </a:r>
            <a:r>
              <a:rPr lang="ru-RU" dirty="0" smtClean="0"/>
              <a:t> </a:t>
            </a:r>
            <a:r>
              <a:rPr lang="en-US" dirty="0" smtClean="0"/>
              <a:t>&lt; 3.8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6227763" y="1196975"/>
            <a:ext cx="203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Concrete</a:t>
            </a:r>
            <a:r>
              <a:rPr lang="ru-RU" dirty="0" smtClean="0"/>
              <a:t>, </a:t>
            </a:r>
            <a:r>
              <a:rPr lang="ru-RU" dirty="0"/>
              <a:t>10 </a:t>
            </a:r>
            <a:r>
              <a:rPr lang="en-US" dirty="0" smtClean="0"/>
              <a:t>GeV</a:t>
            </a:r>
            <a:endParaRPr lang="ru-RU" dirty="0"/>
          </a:p>
        </p:txBody>
      </p:sp>
      <p:sp>
        <p:nvSpPr>
          <p:cNvPr id="61447" name="Rectangle 8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48" name="Rectangle 10"/>
          <p:cNvSpPr>
            <a:spLocks noChangeArrowheads="1"/>
          </p:cNvSpPr>
          <p:nvPr/>
        </p:nvSpPr>
        <p:spPr bwMode="auto">
          <a:xfrm>
            <a:off x="0" y="552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49" name="TextBox 8"/>
          <p:cNvSpPr txBox="1">
            <a:spLocks noChangeArrowheads="1"/>
          </p:cNvSpPr>
          <p:nvPr/>
        </p:nvSpPr>
        <p:spPr bwMode="auto">
          <a:xfrm>
            <a:off x="611188" y="5661025"/>
            <a:ext cx="40382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Percentage</a:t>
            </a:r>
            <a:r>
              <a:rPr lang="ru-RU" dirty="0"/>
              <a:t> </a:t>
            </a:r>
            <a:r>
              <a:rPr lang="en-US" dirty="0" smtClean="0"/>
              <a:t>of electron tracks &lt; 2.8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61450" name="Text Box 8"/>
          <p:cNvSpPr txBox="1">
            <a:spLocks noChangeArrowheads="1"/>
          </p:cNvSpPr>
          <p:nvPr/>
        </p:nvSpPr>
        <p:spPr bwMode="auto">
          <a:xfrm>
            <a:off x="900113" y="1268413"/>
            <a:ext cx="2659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Sandwich panel,</a:t>
            </a:r>
            <a:r>
              <a:rPr lang="ru-RU" dirty="0" smtClean="0"/>
              <a:t>10 </a:t>
            </a:r>
            <a:r>
              <a:rPr lang="en-US" dirty="0" smtClean="0"/>
              <a:t>GeV</a:t>
            </a:r>
            <a:endParaRPr lang="ru-RU" dirty="0"/>
          </a:p>
        </p:txBody>
      </p:sp>
      <p:sp>
        <p:nvSpPr>
          <p:cNvPr id="61451" name="Rectangle 14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53" name="Rectangle 15"/>
          <p:cNvSpPr>
            <a:spLocks noChangeArrowheads="1"/>
          </p:cNvSpPr>
          <p:nvPr/>
        </p:nvSpPr>
        <p:spPr bwMode="auto">
          <a:xfrm>
            <a:off x="0" y="552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54" name="Rectangle 17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56" name="Rectangle 18"/>
          <p:cNvSpPr>
            <a:spLocks noChangeArrowheads="1"/>
          </p:cNvSpPr>
          <p:nvPr/>
        </p:nvSpPr>
        <p:spPr bwMode="auto">
          <a:xfrm>
            <a:off x="0" y="552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9" y="1676400"/>
            <a:ext cx="42100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76400"/>
            <a:ext cx="43719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3A12D-0CB0-4B45-B7F8-108B7E0A0074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250825" y="-171450"/>
            <a:ext cx="8229600" cy="1143000"/>
          </a:xfrm>
        </p:spPr>
        <p:txBody>
          <a:bodyPr/>
          <a:lstStyle/>
          <a:p>
            <a:pPr eaLnBrk="1" hangingPunct="1"/>
            <a:r>
              <a:rPr lang="en-US" sz="2500" dirty="0" smtClean="0"/>
              <a:t>Reconstruction and </a:t>
            </a:r>
            <a:r>
              <a:rPr lang="en-US" sz="2500" dirty="0"/>
              <a:t>visualization </a:t>
            </a:r>
            <a:r>
              <a:rPr lang="en-US" sz="2500" dirty="0" smtClean="0"/>
              <a:t>software for CTUDC</a:t>
            </a:r>
            <a:endParaRPr lang="ru-RU" sz="2500" dirty="0" smtClean="0"/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836613"/>
            <a:ext cx="5256213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600575"/>
            <a:ext cx="69818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30278</TotalTime>
  <Words>366</Words>
  <Application>Microsoft Office PowerPoint</Application>
  <PresentationFormat>Экран (4:3)</PresentationFormat>
  <Paragraphs>102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Тема Office</vt:lpstr>
      <vt:lpstr>Visio</vt:lpstr>
      <vt:lpstr>Microsoft Visio Drawing</vt:lpstr>
      <vt:lpstr>Graph</vt:lpstr>
      <vt:lpstr>Презентация PowerPoint</vt:lpstr>
      <vt:lpstr>Coordinate-tracking unit based on drift chambers (CTUDC)</vt:lpstr>
      <vt:lpstr>Drift chamber of the IHEP</vt:lpstr>
      <vt:lpstr>Презентация PowerPoint</vt:lpstr>
      <vt:lpstr>Tracks overlapping</vt:lpstr>
      <vt:lpstr>Презентация PowerPoint</vt:lpstr>
      <vt:lpstr>Percentage of registered muons Perpendicular tracks</vt:lpstr>
      <vt:lpstr>Percentage of registered muons track angle - 60°</vt:lpstr>
      <vt:lpstr>Reconstruction and visualization software for CTUDC</vt:lpstr>
      <vt:lpstr>Enumeration method</vt:lpstr>
      <vt:lpstr> Search of a straight section method</vt:lpstr>
      <vt:lpstr>Simulation of parallel tracks</vt:lpstr>
      <vt:lpstr>Histogram method</vt:lpstr>
      <vt:lpstr>Презентация PowerPoint</vt:lpstr>
      <vt:lpstr>Experimental data</vt:lpstr>
      <vt:lpstr>Correlation between number of signals on the channel with minimum number of pulses and number of reconstructed tracks by histogram method</vt:lpstr>
      <vt:lpstr>Conclusion</vt:lpstr>
      <vt:lpstr>Thank you for attention!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</dc:creator>
  <cp:lastModifiedBy>Vorobyev</cp:lastModifiedBy>
  <cp:revision>75</cp:revision>
  <dcterms:created xsi:type="dcterms:W3CDTF">2016-03-31T14:24:41Z</dcterms:created>
  <dcterms:modified xsi:type="dcterms:W3CDTF">2016-10-13T09:48:09Z</dcterms:modified>
</cp:coreProperties>
</file>