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7" r:id="rId1"/>
  </p:sldMasterIdLst>
  <p:notesMasterIdLst>
    <p:notesMasterId r:id="rId21"/>
  </p:notesMasterIdLst>
  <p:sldIdLst>
    <p:sldId id="256" r:id="rId2"/>
    <p:sldId id="272" r:id="rId3"/>
    <p:sldId id="258" r:id="rId4"/>
    <p:sldId id="270" r:id="rId5"/>
    <p:sldId id="257" r:id="rId6"/>
    <p:sldId id="278" r:id="rId7"/>
    <p:sldId id="273" r:id="rId8"/>
    <p:sldId id="276" r:id="rId9"/>
    <p:sldId id="260" r:id="rId10"/>
    <p:sldId id="262" r:id="rId11"/>
    <p:sldId id="274" r:id="rId12"/>
    <p:sldId id="261" r:id="rId13"/>
    <p:sldId id="265" r:id="rId14"/>
    <p:sldId id="266" r:id="rId15"/>
    <p:sldId id="275" r:id="rId16"/>
    <p:sldId id="284" r:id="rId17"/>
    <p:sldId id="286" r:id="rId18"/>
    <p:sldId id="285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0221-9950-442F-BC14-C8497BDE813A}" type="datetimeFigureOut">
              <a:rPr lang="en-US" smtClean="0"/>
              <a:t>12-Oct-16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46C5-32BD-45F0-BCA1-E1751B251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B46C5-32BD-45F0-BCA1-E1751B2513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7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Fit -&gt; stat</a:t>
            </a:r>
          </a:p>
          <a:p>
            <a:r>
              <a:rPr lang="en-US" dirty="0"/>
              <a:t>Needs much more statistic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2A23F-F9D7-4A1B-8F73-3BE1A80947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8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 form of mixing</a:t>
            </a:r>
          </a:p>
          <a:p>
            <a:r>
              <a:rPr lang="en-US" dirty="0"/>
              <a:t>No </a:t>
            </a:r>
            <a:r>
              <a:rPr lang="en-US" dirty="0" err="1"/>
              <a:t>retarging</a:t>
            </a:r>
            <a:r>
              <a:rPr lang="en-US" dirty="0"/>
              <a:t> </a:t>
            </a:r>
            <a:r>
              <a:rPr lang="en-US" dirty="0" err="1"/>
              <a:t>potention</a:t>
            </a:r>
            <a:r>
              <a:rPr lang="en-US" dirty="0"/>
              <a:t>-&gt; </a:t>
            </a:r>
            <a:r>
              <a:rPr lang="en-US" dirty="0" err="1"/>
              <a:t>intergral</a:t>
            </a:r>
            <a:r>
              <a:rPr lang="en-US" baseline="0" dirty="0"/>
              <a:t> energy spectrum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2A23F-F9D7-4A1B-8F73-3BE1A809476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7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A39C960-36EA-4027-9848-7831DA39DB21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1304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E278-B4C3-4BC9-8AA3-6902ED1650B1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6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0983-85BB-4D95-9B4F-1545F0B2D942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5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F9AE-6853-4013-8E68-EB34ADBEB416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1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DAB5DF-F699-46F2-A324-5CCFE98E6FE8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88842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C30-9B07-46E0-AE8C-D64725C4808E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928C-B405-45A5-9B49-C3A541371F7E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6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0C17-ED6C-4138-8DB8-230339A20CBE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106C-E0BC-43E0-8FAD-3D5102230E71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8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215487-6ECB-4BBC-9380-8086F159E0C8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454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977063-3242-4B84-9412-43A1B1DF7347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39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978353F-9BBD-4AFE-B44D-81FDF0BF063D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736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hyperlink" Target="http://arxiv.org/abs/1108.50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Status and prospects </a:t>
            </a:r>
            <a:br>
              <a:rPr lang="en-US" sz="4000" dirty="0"/>
            </a:br>
            <a:r>
              <a:rPr lang="en-US" sz="4000" dirty="0"/>
              <a:t>of</a:t>
            </a:r>
            <a:br>
              <a:rPr lang="en-US" sz="4000" dirty="0"/>
            </a:br>
            <a:r>
              <a:rPr lang="en-US" sz="4000" dirty="0"/>
              <a:t> "</a:t>
            </a:r>
            <a:r>
              <a:rPr lang="en-US" sz="4000" dirty="0" err="1"/>
              <a:t>Troitsk</a:t>
            </a:r>
            <a:r>
              <a:rPr lang="en-US" sz="4000" dirty="0"/>
              <a:t> </a:t>
            </a:r>
            <a:r>
              <a:rPr lang="en-US" sz="4000" dirty="0" err="1"/>
              <a:t>νu</a:t>
            </a:r>
            <a:r>
              <a:rPr lang="en-US" sz="4000" dirty="0"/>
              <a:t>-mass" experiment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Alexander Nozik</a:t>
            </a:r>
          </a:p>
        </p:txBody>
      </p:sp>
    </p:spTree>
    <p:extLst>
      <p:ext uri="{BB962C8B-B14F-4D97-AF65-F5344CB8AC3E}">
        <p14:creationId xmlns:p14="http://schemas.microsoft.com/office/powerpoint/2010/main" val="110825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Data from 1994-2005. </a:t>
            </a:r>
            <a:br>
              <a:rPr lang="en-US" sz="3200" dirty="0"/>
            </a:br>
            <a:r>
              <a:rPr lang="en-US" sz="3200" dirty="0"/>
              <a:t>Sterile neutrino search in 300 eV below</a:t>
            </a:r>
            <a:br>
              <a:rPr lang="en-US" sz="3200" dirty="0"/>
            </a:br>
            <a:r>
              <a:rPr lang="en-US" sz="3200" dirty="0"/>
              <a:t> the spectrum endpoint 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9" y="2265144"/>
            <a:ext cx="5102091" cy="35814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53B0-633E-42A0-99B9-4879613F61B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67744" y="4653136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C.L. 95%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2545109"/>
            <a:ext cx="2759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results on sterile neutrino could be obtained from </a:t>
            </a:r>
            <a:r>
              <a:rPr lang="en-US" b="1" dirty="0"/>
              <a:t>data acquired in search for electron neutrino mass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0458" y="5939988"/>
            <a:ext cx="610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A.I. Belesev et al.</a:t>
            </a:r>
            <a:r>
              <a:rPr lang="fr-FR" dirty="0"/>
              <a:t>, J.Phys. G41 (2014) 015001, </a:t>
            </a:r>
            <a:r>
              <a:rPr lang="fr-FR" u="sng" dirty="0">
                <a:solidFill>
                  <a:schemeClr val="accent1">
                    <a:lumMod val="50000"/>
                  </a:schemeClr>
                </a:solidFill>
              </a:rPr>
              <a:t>arXiv:1307.56387</a:t>
            </a: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DE83-460E-4045-B310-B4D63AC29986}" type="datetime1">
              <a:rPr lang="en-US" smtClean="0"/>
              <a:t>12-Oct-16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2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Sterile neutrino program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F9AE-6853-4013-8E68-EB34ADBEB416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4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search for sterile neutrino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1028700" y="2286000"/>
            <a:ext cx="3123059" cy="3581400"/>
          </a:xfrm>
        </p:spPr>
        <p:txBody>
          <a:bodyPr/>
          <a:lstStyle/>
          <a:p>
            <a:r>
              <a:rPr lang="en-US" dirty="0"/>
              <a:t>One can add additional neutrino components in mixture.</a:t>
            </a:r>
          </a:p>
          <a:p>
            <a:r>
              <a:rPr lang="en-US" dirty="0"/>
              <a:t>Tritium beta decay could provide information about mass region up to 10 </a:t>
            </a:r>
            <a:r>
              <a:rPr lang="en-US" dirty="0" err="1"/>
              <a:t>keV</a:t>
            </a:r>
            <a:r>
              <a:rPr lang="en-US" dirty="0"/>
              <a:t> </a:t>
            </a:r>
          </a:p>
          <a:p>
            <a:r>
              <a:rPr lang="en-US" dirty="0"/>
              <a:t>(warm dark matter?).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ED82-F976-41C7-ACDC-CCD404FAE07E}" type="datetime1">
              <a:rPr lang="en-US" smtClean="0"/>
              <a:pPr/>
              <a:t>12-Oct-16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53B0-633E-42A0-99B9-4879613F61B8}" type="slidenum">
              <a:rPr lang="ru-RU" smtClean="0"/>
              <a:pPr/>
              <a:t>12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46527" y="1423848"/>
                <a:ext cx="3260777" cy="83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 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527" y="1423848"/>
                <a:ext cx="3260777" cy="837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4456" y="1628800"/>
                <a:ext cx="4712124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𝒆𝒙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𝒆𝒙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56" y="1628800"/>
                <a:ext cx="4712124" cy="7475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42442" y="2151660"/>
            <a:ext cx="245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Spectrum changes like:</a:t>
            </a:r>
          </a:p>
        </p:txBody>
      </p:sp>
      <p:pic>
        <p:nvPicPr>
          <p:cNvPr id="19" name="Содержимое 4" descr="sterile-dem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759" y="2520280"/>
            <a:ext cx="4884737" cy="3429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46527" y="2491420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Active component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5819" y="3912695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Sterile component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Стрелка вверх 13"/>
          <p:cNvSpPr/>
          <p:nvPr/>
        </p:nvSpPr>
        <p:spPr>
          <a:xfrm>
            <a:off x="5767907" y="3624663"/>
            <a:ext cx="191721" cy="288032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16"/>
          <p:cNvSpPr/>
          <p:nvPr/>
        </p:nvSpPr>
        <p:spPr>
          <a:xfrm rot="16200000">
            <a:off x="6141326" y="2982921"/>
            <a:ext cx="432048" cy="165856"/>
          </a:xfrm>
          <a:prstGeom prst="lef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3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Expectations with current equipment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6" y="2171700"/>
            <a:ext cx="4328396" cy="33133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0452" y="2171700"/>
            <a:ext cx="3335840" cy="3581401"/>
          </a:xfrm>
        </p:spPr>
        <p:txBody>
          <a:bodyPr/>
          <a:lstStyle/>
          <a:p>
            <a:r>
              <a:rPr lang="en-US" dirty="0"/>
              <a:t>Statistics for about 30 days of measurement including trapping error</a:t>
            </a:r>
          </a:p>
          <a:p>
            <a:r>
              <a:rPr lang="en-US" dirty="0"/>
              <a:t>Energy loss in the source (current precision)</a:t>
            </a:r>
            <a:endParaRPr lang="ru-RU" dirty="0"/>
          </a:p>
          <a:p>
            <a:r>
              <a:rPr lang="en-US" dirty="0"/>
              <a:t>Detector dead time and pile-up uncertainty (minor upgrade needed)</a:t>
            </a:r>
          </a:p>
          <a:p>
            <a:r>
              <a:rPr lang="en-US" dirty="0"/>
              <a:t>HV instability (current precision)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C510-1F14-4A34-A64D-DA30AD0E47CD}" type="datetime1">
              <a:rPr lang="en-US" smtClean="0"/>
              <a:pPr/>
              <a:t>12-Oct-16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53B0-633E-42A0-99B9-4879613F61B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3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Рисунок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061" y="1273429"/>
            <a:ext cx="4805409" cy="39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5501" y="685800"/>
            <a:ext cx="2742314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69000"/>
              </a:lnSpc>
            </a:pPr>
            <a:r>
              <a:rPr lang="en-US" sz="4100" dirty="0"/>
              <a:t>Current results and prospects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95501" y="2286000"/>
            <a:ext cx="2742314" cy="35814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74000"/>
              </a:lnSpc>
              <a:buNone/>
            </a:pPr>
            <a:r>
              <a:rPr lang="en-US" sz="1100" b="1" dirty="0"/>
              <a:t>Need to upgrade:</a:t>
            </a:r>
          </a:p>
          <a:p>
            <a:pPr>
              <a:lnSpc>
                <a:spcPct val="74000"/>
              </a:lnSpc>
            </a:pPr>
            <a:r>
              <a:rPr lang="en-US" sz="1100" dirty="0"/>
              <a:t>Transmission function calibration</a:t>
            </a:r>
          </a:p>
          <a:p>
            <a:pPr>
              <a:lnSpc>
                <a:spcPct val="74000"/>
              </a:lnSpc>
            </a:pPr>
            <a:r>
              <a:rPr lang="en-US" sz="1100" dirty="0"/>
              <a:t>Further upgrade of  data acquisition system </a:t>
            </a:r>
          </a:p>
          <a:p>
            <a:pPr>
              <a:lnSpc>
                <a:spcPct val="74000"/>
              </a:lnSpc>
            </a:pPr>
            <a:r>
              <a:rPr lang="en-US" sz="1100" dirty="0"/>
              <a:t>HV stability (new HV equipment and software)</a:t>
            </a:r>
          </a:p>
          <a:p>
            <a:pPr>
              <a:lnSpc>
                <a:spcPct val="74000"/>
              </a:lnSpc>
            </a:pPr>
            <a:r>
              <a:rPr lang="en-US" sz="1100" dirty="0"/>
              <a:t>Source thickness monitoring (remodeling of tritium loop and vacuum system)</a:t>
            </a:r>
          </a:p>
          <a:p>
            <a:pPr>
              <a:lnSpc>
                <a:spcPct val="74000"/>
              </a:lnSpc>
            </a:pPr>
            <a:r>
              <a:rPr lang="en-US" sz="1100" dirty="0"/>
              <a:t>Recalculate trapping effect for electrons in WGTS and detector response for different energies (a lots of simulations).</a:t>
            </a:r>
          </a:p>
          <a:p>
            <a:pPr>
              <a:lnSpc>
                <a:spcPct val="74000"/>
              </a:lnSpc>
            </a:pPr>
            <a:r>
              <a:rPr lang="en-US" sz="1100" dirty="0"/>
              <a:t>A new software for data acquisition and storage</a:t>
            </a:r>
          </a:p>
          <a:p>
            <a:pPr>
              <a:lnSpc>
                <a:spcPct val="74000"/>
              </a:lnSpc>
            </a:pPr>
            <a:endParaRPr lang="en-US" sz="1100" dirty="0"/>
          </a:p>
          <a:p>
            <a:pPr>
              <a:lnSpc>
                <a:spcPct val="74000"/>
              </a:lnSpc>
            </a:pPr>
            <a:endParaRPr lang="en-US" sz="1100" dirty="0"/>
          </a:p>
          <a:p>
            <a:pPr>
              <a:lnSpc>
                <a:spcPct val="74000"/>
              </a:lnSpc>
            </a:pPr>
            <a:endParaRPr lang="en-US" sz="1100" dirty="0"/>
          </a:p>
          <a:p>
            <a:pPr>
              <a:lnSpc>
                <a:spcPct val="74000"/>
              </a:lnSpc>
            </a:pPr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/>
            <a:fld id="{DDDF73CB-3A74-4B09-9CBB-9C794DD9BB6A}" type="datetime1">
              <a:rPr lang="en-US" smtClean="0"/>
              <a:pPr defTabSz="914400"/>
              <a:t>12-Oct-16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/>
            <a:fld id="{91AE53B0-633E-42A0-99B9-4879613F61B8}" type="slidenum">
              <a:rPr lang="en-US" smtClean="0"/>
              <a:pPr defTabSz="914400"/>
              <a:t>14</a:t>
            </a:fld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52766" y="1155469"/>
            <a:ext cx="737343" cy="10162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04403" y="785761"/>
            <a:ext cx="259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results (~2 days)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3453" y="2212129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50637" y="3626595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221104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FC30-9B07-46E0-AE8C-D64725C4808E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1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capture instead of beta-decay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5DF-F699-46F2-A324-5CCFE98E6FE8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1" y="2168759"/>
            <a:ext cx="2148774" cy="1872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232" y="2168758"/>
            <a:ext cx="2665585" cy="1872199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2" idx="0"/>
            <a:endCxn id="3" idx="0"/>
          </p:cNvCxnSpPr>
          <p:nvPr/>
        </p:nvCxnSpPr>
        <p:spPr>
          <a:xfrm rot="5400000" flipH="1" flipV="1">
            <a:off x="4703796" y="-277469"/>
            <a:ext cx="1" cy="4892457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13" idx="3"/>
          </p:cNvCxnSpPr>
          <p:nvPr/>
        </p:nvCxnSpPr>
        <p:spPr>
          <a:xfrm rot="5400000">
            <a:off x="6033899" y="4204599"/>
            <a:ext cx="1279768" cy="95248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26" y="4040956"/>
            <a:ext cx="3344115" cy="2559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4358" y="2168758"/>
                <a:ext cx="1439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358" y="2168758"/>
                <a:ext cx="143968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94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Graphene infused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make graphene infused radioactive source?</a:t>
            </a:r>
          </a:p>
          <a:p>
            <a:r>
              <a:rPr lang="en-US" dirty="0"/>
              <a:t>Very high chemical bounding energy (no desorption).</a:t>
            </a:r>
          </a:p>
          <a:p>
            <a:r>
              <a:rPr lang="en-US" dirty="0"/>
              <a:t>Very uniform surface.</a:t>
            </a:r>
          </a:p>
          <a:p>
            <a:r>
              <a:rPr lang="en-US" dirty="0"/>
              <a:t>Conductor (no substrate charging).</a:t>
            </a:r>
          </a:p>
          <a:p>
            <a:r>
              <a:rPr lang="en-US" dirty="0"/>
              <a:t>Mechanical</a:t>
            </a:r>
            <a:r>
              <a:rPr lang="ru-RU" dirty="0"/>
              <a:t> </a:t>
            </a:r>
            <a:r>
              <a:rPr lang="en-US" dirty="0"/>
              <a:t>durability (easy to cool down and heat up).</a:t>
            </a:r>
          </a:p>
          <a:p>
            <a:r>
              <a:rPr lang="en-US" dirty="0"/>
              <a:t>Industrial availability (200$ per sample)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F9AE-6853-4013-8E68-EB34ADBEB416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02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Sterile neutrino measurements do not require “large” source.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Old </a:t>
            </a:r>
            <a:r>
              <a:rPr lang="en-US" dirty="0" err="1">
                <a:solidFill>
                  <a:schemeClr val="tx1"/>
                </a:solidFill>
              </a:rPr>
              <a:t>Troitsk</a:t>
            </a:r>
            <a:r>
              <a:rPr lang="en-US" dirty="0">
                <a:solidFill>
                  <a:schemeClr val="tx1"/>
                </a:solidFill>
              </a:rPr>
              <a:t> nu-mass source is outdated and is very hard to maintain.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Solution: compact multi-purpose volume for different radioactive sources as well as e-gun measurements.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Problem: manpower.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F9AE-6853-4013-8E68-EB34ADBEB416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46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53B0-633E-42A0-99B9-4879613F61B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 descr="Members ofTroitsk nu-mass II experiment at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17" y="1352252"/>
            <a:ext cx="5369065" cy="398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9EE-3180-495B-860D-2356BC283F81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4746" y="5562242"/>
            <a:ext cx="616880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We invite anyone interested into collaboration!</a:t>
            </a:r>
          </a:p>
        </p:txBody>
      </p:sp>
    </p:spTree>
    <p:extLst>
      <p:ext uri="{BB962C8B-B14F-4D97-AF65-F5344CB8AC3E}">
        <p14:creationId xmlns:p14="http://schemas.microsoft.com/office/powerpoint/2010/main" val="330049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F9AE-6853-4013-8E68-EB34ADBEB416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0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Troitsk </a:t>
            </a:r>
            <a:r>
              <a:rPr lang="el-GR"/>
              <a:t>ν-</a:t>
            </a:r>
            <a:r>
              <a:rPr lang="en-US"/>
              <a:t>mass: 30 years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3451" y="1673422"/>
            <a:ext cx="49685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dirty="0"/>
              <a:t>The idea of experiment was proposed in 1985</a:t>
            </a:r>
            <a:br>
              <a:rPr lang="en-US" altLang="ru-RU" dirty="0"/>
            </a:br>
            <a:endParaRPr lang="en-US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dirty="0"/>
              <a:t>First neutrino mass measurements were made from 1994 to 2004.</a:t>
            </a:r>
          </a:p>
          <a:p>
            <a:r>
              <a:rPr lang="en-US" alt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dirty="0"/>
              <a:t>After calibration measurements with krypton in 2003-2004 the experiment was stopped for modernization of spectrometer and cryogenics.</a:t>
            </a:r>
            <a:br>
              <a:rPr lang="en-US" altLang="ru-RU" dirty="0"/>
            </a:br>
            <a:br>
              <a:rPr lang="en-US" altLang="ru-RU" dirty="0"/>
            </a:br>
            <a:br>
              <a:rPr lang="en-US" altLang="ru-RU" dirty="0"/>
            </a:br>
            <a:endParaRPr lang="en-US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dirty="0"/>
              <a:t>The final result for electron neutrino mass was published in 2011.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dirty="0"/>
              <a:t>In 2013-2014 first data were taken for sterile neutrino program.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8133" y="4571224"/>
            <a:ext cx="269683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400" dirty="0"/>
              <a:t>Vladimir </a:t>
            </a:r>
            <a:r>
              <a:rPr lang="en-US" altLang="ru-RU" sz="1400" dirty="0" err="1"/>
              <a:t>Lobashev</a:t>
            </a:r>
            <a:r>
              <a:rPr lang="en-US" altLang="ru-RU" sz="1400" dirty="0"/>
              <a:t> (1934-2011) </a:t>
            </a:r>
          </a:p>
          <a:p>
            <a:pPr>
              <a:spcBef>
                <a:spcPct val="50000"/>
              </a:spcBef>
            </a:pPr>
            <a:r>
              <a:rPr lang="en-US" altLang="ru-RU" sz="1400" dirty="0"/>
              <a:t>The founder</a:t>
            </a:r>
            <a:r>
              <a:rPr lang="ru-RU" altLang="ru-RU" sz="1400" dirty="0"/>
              <a:t> </a:t>
            </a:r>
            <a:r>
              <a:rPr lang="en-US" altLang="ru-RU" sz="1400" dirty="0"/>
              <a:t>and the actual leader of the experiment</a:t>
            </a:r>
            <a:endParaRPr lang="ru-RU" altLang="ru-RU" sz="1400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1673422"/>
            <a:ext cx="2696831" cy="2907788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84F7-B478-400B-9F72-8141D80867D4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6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Non-zero electron neutrino mass or additional neutrino mass eigenstates changes the shape of (tritium) electron beta-spectrum: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dependency of electron spectrum shape on neutrino mass is the following: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beta-spectrum endpoint (without neutrino mass).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1" t="-1361" r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9D9F-8D1C-4F43-B8C8-AFDB6F831A95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setup</a:t>
            </a:r>
          </a:p>
        </p:txBody>
      </p:sp>
      <p:pic>
        <p:nvPicPr>
          <p:cNvPr id="12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684868"/>
            <a:ext cx="8115973" cy="2603236"/>
          </a:xfr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7520-6198-435D-9CF8-8B00954B478E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9836" y="2709103"/>
            <a:ext cx="2871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Spectrometer</a:t>
            </a:r>
          </a:p>
          <a:p>
            <a:r>
              <a:rPr lang="en-US" dirty="0"/>
              <a:t>Electrons energy analyzed</a:t>
            </a:r>
          </a:p>
          <a:p>
            <a:pPr algn="ctr"/>
            <a:r>
              <a:rPr lang="en-US" dirty="0"/>
              <a:t>Ultra-high vacuum</a:t>
            </a:r>
          </a:p>
        </p:txBody>
      </p:sp>
      <p:cxnSp>
        <p:nvCxnSpPr>
          <p:cNvPr id="25" name="Straight Arrow Connector 24"/>
          <p:cNvCxnSpPr>
            <a:stCxn id="26" idx="0"/>
          </p:cNvCxnSpPr>
          <p:nvPr/>
        </p:nvCxnSpPr>
        <p:spPr>
          <a:xfrm flipH="1" flipV="1">
            <a:off x="3046820" y="3131620"/>
            <a:ext cx="985166" cy="2034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07728" y="5165915"/>
            <a:ext cx="244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Transport system</a:t>
            </a:r>
          </a:p>
          <a:p>
            <a:pPr algn="ctr"/>
            <a:r>
              <a:rPr lang="en-US" dirty="0"/>
              <a:t>Electrons transported but tritium pumped out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098816" y="3131620"/>
            <a:ext cx="5113" cy="1706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6432" y="4837688"/>
            <a:ext cx="211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“Tritium tube”</a:t>
            </a:r>
          </a:p>
          <a:p>
            <a:r>
              <a:rPr lang="en-US" dirty="0"/>
              <a:t>Tritium decays here</a:t>
            </a:r>
          </a:p>
        </p:txBody>
      </p:sp>
      <p:cxnSp>
        <p:nvCxnSpPr>
          <p:cNvPr id="35" name="Straight Arrow Connector 34"/>
          <p:cNvCxnSpPr>
            <a:stCxn id="36" idx="0"/>
          </p:cNvCxnSpPr>
          <p:nvPr/>
        </p:nvCxnSpPr>
        <p:spPr>
          <a:xfrm flipV="1">
            <a:off x="7751753" y="3170768"/>
            <a:ext cx="663964" cy="1793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92202" y="4964006"/>
            <a:ext cx="211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Detector</a:t>
            </a:r>
          </a:p>
          <a:p>
            <a:pPr algn="ctr"/>
            <a:r>
              <a:rPr lang="en-US" dirty="0"/>
              <a:t>Electrons are registered and counted</a:t>
            </a:r>
          </a:p>
        </p:txBody>
      </p:sp>
      <p:cxnSp>
        <p:nvCxnSpPr>
          <p:cNvPr id="40" name="Straight Arrow Connector 39"/>
          <p:cNvCxnSpPr>
            <a:stCxn id="41" idx="1"/>
          </p:cNvCxnSpPr>
          <p:nvPr/>
        </p:nvCxnSpPr>
        <p:spPr>
          <a:xfrm flipH="1">
            <a:off x="2098816" y="1231500"/>
            <a:ext cx="2886634" cy="832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85450" y="769835"/>
            <a:ext cx="3179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Circulation system</a:t>
            </a:r>
          </a:p>
          <a:p>
            <a:pPr algn="ctr"/>
            <a:r>
              <a:rPr lang="en-US" dirty="0"/>
              <a:t>Pumped tritium is injected back into the system</a:t>
            </a:r>
          </a:p>
        </p:txBody>
      </p:sp>
    </p:spTree>
    <p:extLst>
      <p:ext uri="{BB962C8B-B14F-4D97-AF65-F5344CB8AC3E}">
        <p14:creationId xmlns:p14="http://schemas.microsoft.com/office/powerpoint/2010/main" val="127739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06" y="2464572"/>
            <a:ext cx="5764306" cy="4076169"/>
          </a:xfrm>
          <a:prstGeom prst="rect">
            <a:avLst/>
          </a:prstGeom>
        </p:spPr>
      </p:pic>
      <p:pic>
        <p:nvPicPr>
          <p:cNvPr id="6" name="Объект 5" descr="spec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425736"/>
            <a:ext cx="5028453" cy="20290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9637" y="677257"/>
                <a:ext cx="1190069" cy="621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37" y="677257"/>
                <a:ext cx="1190069" cy="6215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9637" y="1614495"/>
                <a:ext cx="1450654" cy="2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37" y="1614495"/>
                <a:ext cx="1450654" cy="282898"/>
              </a:xfrm>
              <a:prstGeom prst="rect">
                <a:avLst/>
              </a:prstGeom>
              <a:blipFill rotWithShape="0">
                <a:blip r:embed="rId5"/>
                <a:stretch>
                  <a:fillRect l="-3361" r="-252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48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F9AE-6853-4013-8E68-EB34ADBEB416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5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>
          <a:xfrm>
            <a:off x="299405" y="1966365"/>
            <a:ext cx="3520036" cy="39010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1985 – start of the experiment</a:t>
            </a:r>
          </a:p>
          <a:p>
            <a:r>
              <a:rPr lang="en-US" dirty="0"/>
              <a:t>1994 – start of data acquisition</a:t>
            </a:r>
          </a:p>
          <a:p>
            <a:r>
              <a:rPr lang="en-US" dirty="0"/>
              <a:t>2002 – data acquisition complete</a:t>
            </a:r>
          </a:p>
          <a:p>
            <a:r>
              <a:rPr lang="en-US" dirty="0"/>
              <a:t>2003-2005 – Krypton measurements</a:t>
            </a:r>
          </a:p>
          <a:p>
            <a:r>
              <a:rPr lang="en-US" dirty="0"/>
              <a:t>2005-2010 – spectrometer upgrade</a:t>
            </a:r>
          </a:p>
          <a:p>
            <a:r>
              <a:rPr lang="en-US" dirty="0"/>
              <a:t>2011 – publication of final results for electron neutrino</a:t>
            </a:r>
          </a:p>
          <a:p>
            <a:r>
              <a:rPr lang="en-US" dirty="0"/>
              <a:t>2012 – start of sterile neutrino program</a:t>
            </a:r>
          </a:p>
          <a:p>
            <a:r>
              <a:rPr lang="en-US" dirty="0"/>
              <a:t>2015 – first measurements on sterile neutrino program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B5DF-F699-46F2-A324-5CCFE98E6FE8}" type="datetime1">
              <a:rPr lang="en-US" smtClean="0"/>
              <a:t>12-Oct-16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12" y="4132583"/>
            <a:ext cx="4836775" cy="1701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11" y="948115"/>
            <a:ext cx="4836775" cy="31292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41871" y="453897"/>
            <a:ext cx="258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spectrometer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41871" y="5959167"/>
            <a:ext cx="258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spectrometer</a:t>
            </a:r>
          </a:p>
        </p:txBody>
      </p:sp>
    </p:spTree>
    <p:extLst>
      <p:ext uri="{BB962C8B-B14F-4D97-AF65-F5344CB8AC3E}">
        <p14:creationId xmlns:p14="http://schemas.microsoft.com/office/powerpoint/2010/main" val="249432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Troitsk</a:t>
            </a:r>
            <a:r>
              <a:rPr lang="en-US" dirty="0"/>
              <a:t> </a:t>
            </a:r>
            <a:r>
              <a:rPr lang="el-GR" dirty="0"/>
              <a:t>ν</a:t>
            </a:r>
            <a:r>
              <a:rPr lang="en-US" dirty="0"/>
              <a:t>-mass: results for electron neutrino mass</a:t>
            </a:r>
            <a:endParaRPr lang="ru-RU" dirty="0"/>
          </a:p>
        </p:txBody>
      </p:sp>
      <p:pic>
        <p:nvPicPr>
          <p:cNvPr id="4" name="Содержимое 3" descr="result (1)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7078" y="2023095"/>
            <a:ext cx="4474649" cy="2345491"/>
          </a:xfr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53B0-633E-42A0-99B9-4879613F61B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70458" y="5939988"/>
            <a:ext cx="624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V.N. Aseev et al.</a:t>
            </a:r>
            <a:r>
              <a:rPr lang="fr-FR" dirty="0"/>
              <a:t>, Phys. Rev.</a:t>
            </a:r>
            <a:r>
              <a:rPr lang="fr-FR" b="1" dirty="0"/>
              <a:t> D84</a:t>
            </a:r>
            <a:r>
              <a:rPr lang="fr-FR" dirty="0"/>
              <a:t> (2011) 112003, </a:t>
            </a:r>
            <a:r>
              <a:rPr lang="fr-FR" dirty="0">
                <a:hlinkClick r:id="rId4"/>
              </a:rPr>
              <a:t>arXiv:1108.5034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8938" y="4699895"/>
                <a:ext cx="4255622" cy="961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best result, quoted by PDG: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𝟖𝟗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𝒔𝒕𝒂𝒕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𝟔𝟖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𝒔𝒚𝒔𝒕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38" y="4699895"/>
                <a:ext cx="4255622" cy="961353"/>
              </a:xfrm>
              <a:prstGeom prst="rect">
                <a:avLst/>
              </a:prstGeom>
              <a:blipFill rotWithShape="0">
                <a:blip r:embed="rId5"/>
                <a:stretch>
                  <a:fillRect l="-1146"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47081" y="4415623"/>
            <a:ext cx="3384376" cy="14773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Systematic error could be improved about 30%</a:t>
            </a:r>
          </a:p>
          <a:p>
            <a:r>
              <a:rPr lang="en-US" b="1" dirty="0">
                <a:solidFill>
                  <a:srgbClr val="FF0000"/>
                </a:solidFill>
              </a:rPr>
              <a:t>Statistical error could not be significantly improved on current setup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700" y="2171700"/>
            <a:ext cx="2710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best direct limit on electron neutrino mass</a:t>
            </a:r>
          </a:p>
          <a:p>
            <a:endParaRPr lang="en-US" dirty="0"/>
          </a:p>
          <a:p>
            <a:r>
              <a:rPr lang="en-US" dirty="0"/>
              <a:t>Particle listing provided by </a:t>
            </a:r>
            <a:br>
              <a:rPr lang="en-US" dirty="0"/>
            </a:br>
            <a:r>
              <a:rPr lang="en-US" dirty="0"/>
              <a:t>Particle Data Group</a:t>
            </a:r>
            <a:br>
              <a:rPr lang="en-US" dirty="0"/>
            </a:br>
            <a:r>
              <a:rPr lang="en-US" dirty="0"/>
              <a:t>http://pdg.lbl.gov/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774C-D4D8-464B-B52F-861B781D16F0}" type="datetime1">
              <a:rPr lang="en-US" smtClean="0"/>
              <a:t>12-Oct-16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9745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191</TotalTime>
  <Words>564</Words>
  <Application>Microsoft Office PowerPoint</Application>
  <PresentationFormat>On-screen Show (4:3)</PresentationFormat>
  <Paragraphs>143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Franklin Gothic Book</vt:lpstr>
      <vt:lpstr>Crop</vt:lpstr>
      <vt:lpstr>Status and prospects  of  "Troitsk νu-mass" experiment</vt:lpstr>
      <vt:lpstr>Overview</vt:lpstr>
      <vt:lpstr>Troitsk ν-mass: 30 years</vt:lpstr>
      <vt:lpstr>The idea</vt:lpstr>
      <vt:lpstr>The setup</vt:lpstr>
      <vt:lpstr>PowerPoint Presentation</vt:lpstr>
      <vt:lpstr>Status and Results</vt:lpstr>
      <vt:lpstr>Timeline</vt:lpstr>
      <vt:lpstr>Troitsk ν-mass: results for electron neutrino mass</vt:lpstr>
      <vt:lpstr>Data from 1994-2005.  Sterile neutrino search in 300 eV below  the spectrum endpoint </vt:lpstr>
      <vt:lpstr>Sterile neutrino program</vt:lpstr>
      <vt:lpstr>A search for sterile neutrino </vt:lpstr>
      <vt:lpstr>Expectations with current equipment</vt:lpstr>
      <vt:lpstr>Current results and prospects</vt:lpstr>
      <vt:lpstr>The future</vt:lpstr>
      <vt:lpstr>Electron capture instead of beta-decay</vt:lpstr>
      <vt:lpstr>Graphene infused source</vt:lpstr>
      <vt:lpstr>Compact source</vt:lpstr>
      <vt:lpstr>Thank you for your attention</vt:lpstr>
    </vt:vector>
  </TitlesOfParts>
  <Company>INR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perspectives of  "Troitsk ν-mass" experiment</dc:title>
  <dc:creator>Alexander Nozik</dc:creator>
  <cp:lastModifiedBy>Alexander Nozik</cp:lastModifiedBy>
  <cp:revision>26</cp:revision>
  <dcterms:created xsi:type="dcterms:W3CDTF">2016-01-16T08:58:04Z</dcterms:created>
  <dcterms:modified xsi:type="dcterms:W3CDTF">2016-10-12T12:37:55Z</dcterms:modified>
</cp:coreProperties>
</file>