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400" r:id="rId3"/>
    <p:sldId id="318" r:id="rId4"/>
    <p:sldId id="326" r:id="rId5"/>
    <p:sldId id="365" r:id="rId6"/>
    <p:sldId id="366" r:id="rId7"/>
    <p:sldId id="367" r:id="rId8"/>
    <p:sldId id="387" r:id="rId9"/>
    <p:sldId id="384" r:id="rId10"/>
    <p:sldId id="403" r:id="rId11"/>
    <p:sldId id="371" r:id="rId12"/>
    <p:sldId id="331" r:id="rId13"/>
    <p:sldId id="342" r:id="rId14"/>
    <p:sldId id="361" r:id="rId15"/>
    <p:sldId id="402" r:id="rId16"/>
    <p:sldId id="377" r:id="rId17"/>
    <p:sldId id="379" r:id="rId18"/>
    <p:sldId id="372" r:id="rId19"/>
    <p:sldId id="399" r:id="rId20"/>
    <p:sldId id="373" r:id="rId21"/>
    <p:sldId id="392" r:id="rId22"/>
    <p:sldId id="391" r:id="rId23"/>
    <p:sldId id="401" r:id="rId24"/>
    <p:sldId id="398" r:id="rId25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36-kt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DDDDD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300"/>
        <p:guide pos="2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580" y="-102"/>
      </p:cViewPr>
      <p:guideLst>
        <p:guide orient="horz" pos="3143"/>
        <p:guide pos="2153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02DFCAA-7F1F-4523-8335-4F37B6EABD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2887A7-D75D-414D-97A4-7F67DE003DD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F4C2F-1713-4543-87BD-91BBB09B7347}" type="slidenum">
              <a:rPr lang="ru-RU"/>
              <a:pPr/>
              <a:t>9</a:t>
            </a:fld>
            <a:endParaRPr lang="ru-R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639ED-E568-4209-8CB5-000CAB681A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5F416-13DC-4C42-ACD0-86A3F495D7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90538"/>
            <a:ext cx="2057400" cy="5635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90538"/>
            <a:ext cx="6019800" cy="5635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7C8BD-36BE-42F2-8CF0-29FE999F3A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900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92950" y="6524625"/>
            <a:ext cx="503238" cy="333375"/>
          </a:xfrm>
        </p:spPr>
        <p:txBody>
          <a:bodyPr/>
          <a:lstStyle>
            <a:lvl1pPr>
              <a:defRPr/>
            </a:lvl1pPr>
          </a:lstStyle>
          <a:p>
            <a:fld id="{B88120C4-A261-4103-9CCE-3B1E5FF423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900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950" y="6524625"/>
            <a:ext cx="503238" cy="333375"/>
          </a:xfrm>
        </p:spPr>
        <p:txBody>
          <a:bodyPr/>
          <a:lstStyle>
            <a:lvl1pPr>
              <a:defRPr/>
            </a:lvl1pPr>
          </a:lstStyle>
          <a:p>
            <a:fld id="{877564DD-6D0F-46F9-81E9-9ED4979BF5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900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950" y="6524625"/>
            <a:ext cx="503238" cy="333375"/>
          </a:xfrm>
        </p:spPr>
        <p:txBody>
          <a:bodyPr/>
          <a:lstStyle>
            <a:lvl1pPr>
              <a:defRPr/>
            </a:lvl1pPr>
          </a:lstStyle>
          <a:p>
            <a:fld id="{EA58842E-7DDA-4C91-BB04-3F73F4565F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90538"/>
            <a:ext cx="8229600" cy="5635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2950" y="6524625"/>
            <a:ext cx="503238" cy="333375"/>
          </a:xfrm>
        </p:spPr>
        <p:txBody>
          <a:bodyPr/>
          <a:lstStyle>
            <a:lvl1pPr>
              <a:defRPr/>
            </a:lvl1pPr>
          </a:lstStyle>
          <a:p>
            <a:fld id="{F7F7AF5B-DA05-41A1-A1A3-519DA03E87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39DDE-5C23-4590-B542-2C584E8014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D6068-C7A9-4FBE-9F33-6E1BE27498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DE7AE-C40C-45F1-8BA6-E9CA3EB7EA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C7499-124C-4F2D-87A6-06DE01756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9729B-BD7A-400E-9682-217ABAA5C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9F0B-9512-47F5-855F-779B8FB1D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E1A5A-3C26-493C-999C-3B71940B06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424F1-9C96-4D39-B70B-19B812FE5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0538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24625"/>
            <a:ext cx="5032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8000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1530BBE5-6778-4CB6-AED6-994BDACE85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>
          <a:xfrm>
            <a:off x="657225" y="2259013"/>
            <a:ext cx="8054975" cy="855662"/>
          </a:xfrm>
          <a:noFill/>
          <a:ln/>
        </p:spPr>
        <p:txBody>
          <a:bodyPr/>
          <a:lstStyle/>
          <a:p>
            <a:pPr algn="ctr"/>
            <a:r>
              <a:rPr lang="en-US" sz="3200" dirty="0">
                <a:latin typeface="Times New Roman" pitchFamily="18" charset="0"/>
              </a:rPr>
              <a:t>Current </a:t>
            </a:r>
            <a:r>
              <a:rPr lang="en-US" sz="3200" dirty="0" err="1">
                <a:latin typeface="Times New Roman" pitchFamily="18" charset="0"/>
              </a:rPr>
              <a:t>Tendences</a:t>
            </a:r>
            <a:r>
              <a:rPr lang="en-US" sz="3200" dirty="0">
                <a:latin typeface="Times New Roman" pitchFamily="18" charset="0"/>
              </a:rPr>
              <a:t> in the Development of Neutron and X-ray Detectors</a:t>
            </a:r>
            <a:r>
              <a:rPr lang="ru-RU" sz="3200" dirty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for Common Use</a:t>
            </a:r>
            <a:endParaRPr lang="ru-RU" sz="3200" dirty="0">
              <a:latin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58730" y="3654025"/>
            <a:ext cx="6417141" cy="1354217"/>
            <a:chOff x="1858730" y="3654025"/>
            <a:chExt cx="6417141" cy="1354217"/>
          </a:xfrm>
        </p:grpSpPr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1858730" y="3654025"/>
              <a:ext cx="6417141" cy="1354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u="sng" dirty="0">
                  <a:solidFill>
                    <a:schemeClr val="tx1"/>
                  </a:solidFill>
                  <a:latin typeface="Times New Roman" pitchFamily="18" charset="0"/>
                </a:rPr>
                <a:t>V.I. </a:t>
              </a:r>
              <a:r>
                <a:rPr lang="en-US" sz="2000" u="sng" dirty="0" err="1">
                  <a:solidFill>
                    <a:schemeClr val="tx1"/>
                  </a:solidFill>
                  <a:latin typeface="Times New Roman" pitchFamily="18" charset="0"/>
                </a:rPr>
                <a:t>Mikerov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, </a:t>
              </a:r>
              <a:r>
                <a:rPr lang="ru-RU" sz="20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A.S.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</a:rPr>
                <a:t>Sviridov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</a:rPr>
                <a:t>  , D.I.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</a:rPr>
                <a:t>Yurkov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/>
              <a:r>
                <a:rPr lang="en-US" sz="1400" dirty="0">
                  <a:latin typeface="Times New Roman" pitchFamily="18" charset="0"/>
                </a:rPr>
                <a:t>All-Russia Research Institute of Automatic by N. L. </a:t>
              </a:r>
              <a:r>
                <a:rPr lang="en-US" sz="1400" dirty="0" err="1">
                  <a:latin typeface="Times New Roman" pitchFamily="18" charset="0"/>
                </a:rPr>
                <a:t>Duchov</a:t>
              </a:r>
              <a:endParaRPr lang="en-US" sz="1400" dirty="0">
                <a:latin typeface="Times New Roman" pitchFamily="18" charset="0"/>
              </a:endParaRPr>
            </a:p>
            <a:p>
              <a:pPr algn="ctr"/>
              <a:r>
                <a:rPr lang="en-US" sz="1400" dirty="0">
                  <a:latin typeface="Times New Roman" pitchFamily="18" charset="0"/>
                </a:rPr>
                <a:t> National Research Nuclear University </a:t>
              </a:r>
              <a:r>
                <a:rPr lang="en-US" sz="1400" dirty="0" err="1">
                  <a:latin typeface="Times New Roman" pitchFamily="18" charset="0"/>
                </a:rPr>
                <a:t>MEPhI</a:t>
              </a:r>
              <a:r>
                <a:rPr lang="en-US" sz="1400" dirty="0">
                  <a:latin typeface="Times New Roman" pitchFamily="18" charset="0"/>
                </a:rPr>
                <a:t> (Moscow </a:t>
              </a:r>
              <a:r>
                <a:rPr lang="en-US" sz="1400" dirty="0" smtClean="0">
                  <a:latin typeface="Times New Roman" pitchFamily="18" charset="0"/>
                </a:rPr>
                <a:t>Engineering </a:t>
              </a:r>
              <a:r>
                <a:rPr lang="en-US" sz="1400" dirty="0">
                  <a:latin typeface="Times New Roman" pitchFamily="18" charset="0"/>
                </a:rPr>
                <a:t>Physics Institute)</a:t>
              </a:r>
            </a:p>
            <a:p>
              <a:pPr algn="ctr"/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4302125" y="3699030"/>
              <a:ext cx="1574800" cy="314325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9F0B-9512-47F5-855F-779B8FB1DC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54050" y="495300"/>
            <a:ext cx="8489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</a:rPr>
              <a:t>Imaging detectors for detection and identification of radiation sources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71650" y="2495550"/>
            <a:ext cx="5141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prevent smuggling and illegal traffic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9C3C-1A6F-4C37-931C-67CA2E3068FE}" type="slidenum">
              <a:rPr lang="ru-RU"/>
              <a:pPr/>
              <a:t>11</a:t>
            </a:fld>
            <a:endParaRPr lang="ru-RU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252413"/>
            <a:ext cx="8599487" cy="8366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Imaging detectors for detection and identification of fast neutron sources</a:t>
            </a:r>
            <a:br>
              <a:rPr lang="en-US" sz="2800" dirty="0">
                <a:latin typeface="Times New Roman" pitchFamily="18" charset="0"/>
              </a:rPr>
            </a:br>
            <a:endParaRPr lang="en-GB" sz="2800" dirty="0">
              <a:latin typeface="Times New Roman" pitchFamily="18" charset="0"/>
            </a:endParaRPr>
          </a:p>
        </p:txBody>
      </p:sp>
      <p:sp>
        <p:nvSpPr>
          <p:cNvPr id="221189" name="AutoShape 5"/>
          <p:cNvSpPr>
            <a:spLocks noChangeAspect="1" noChangeArrowheads="1" noTextEdit="1"/>
          </p:cNvSpPr>
          <p:nvPr/>
        </p:nvSpPr>
        <p:spPr bwMode="auto">
          <a:xfrm>
            <a:off x="4797425" y="3124200"/>
            <a:ext cx="450373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89053" name="Group 285"/>
          <p:cNvGrpSpPr>
            <a:grpSpLocks/>
          </p:cNvGrpSpPr>
          <p:nvPr/>
        </p:nvGrpSpPr>
        <p:grpSpPr bwMode="auto">
          <a:xfrm>
            <a:off x="5364163" y="3519488"/>
            <a:ext cx="3592512" cy="2784475"/>
            <a:chOff x="3379" y="2217"/>
            <a:chExt cx="2263" cy="1754"/>
          </a:xfrm>
        </p:grpSpPr>
        <p:sp>
          <p:nvSpPr>
            <p:cNvPr id="221190" name="Rectangle 6"/>
            <p:cNvSpPr>
              <a:spLocks noChangeArrowheads="1"/>
            </p:cNvSpPr>
            <p:nvPr/>
          </p:nvSpPr>
          <p:spPr bwMode="auto">
            <a:xfrm>
              <a:off x="3643" y="2252"/>
              <a:ext cx="1958" cy="14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191" name="Line 7"/>
            <p:cNvSpPr>
              <a:spLocks noChangeShapeType="1"/>
            </p:cNvSpPr>
            <p:nvPr/>
          </p:nvSpPr>
          <p:spPr bwMode="auto">
            <a:xfrm>
              <a:off x="3643" y="3564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2" name="Line 8"/>
            <p:cNvSpPr>
              <a:spLocks noChangeShapeType="1"/>
            </p:cNvSpPr>
            <p:nvPr/>
          </p:nvSpPr>
          <p:spPr bwMode="auto">
            <a:xfrm>
              <a:off x="3643" y="3481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>
              <a:off x="3643" y="3421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>
              <a:off x="3643" y="3372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5" name="Line 11"/>
            <p:cNvSpPr>
              <a:spLocks noChangeShapeType="1"/>
            </p:cNvSpPr>
            <p:nvPr/>
          </p:nvSpPr>
          <p:spPr bwMode="auto">
            <a:xfrm>
              <a:off x="3643" y="3332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6" name="Line 12"/>
            <p:cNvSpPr>
              <a:spLocks noChangeShapeType="1"/>
            </p:cNvSpPr>
            <p:nvPr/>
          </p:nvSpPr>
          <p:spPr bwMode="auto">
            <a:xfrm>
              <a:off x="3643" y="3303"/>
              <a:ext cx="19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7" name="Line 13"/>
            <p:cNvSpPr>
              <a:spLocks noChangeShapeType="1"/>
            </p:cNvSpPr>
            <p:nvPr/>
          </p:nvSpPr>
          <p:spPr bwMode="auto">
            <a:xfrm>
              <a:off x="3643" y="3273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8" name="Line 14"/>
            <p:cNvSpPr>
              <a:spLocks noChangeShapeType="1"/>
            </p:cNvSpPr>
            <p:nvPr/>
          </p:nvSpPr>
          <p:spPr bwMode="auto">
            <a:xfrm>
              <a:off x="3643" y="3249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199" name="Line 15"/>
            <p:cNvSpPr>
              <a:spLocks noChangeShapeType="1"/>
            </p:cNvSpPr>
            <p:nvPr/>
          </p:nvSpPr>
          <p:spPr bwMode="auto">
            <a:xfrm>
              <a:off x="3643" y="3081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0" name="Line 16"/>
            <p:cNvSpPr>
              <a:spLocks noChangeShapeType="1"/>
            </p:cNvSpPr>
            <p:nvPr/>
          </p:nvSpPr>
          <p:spPr bwMode="auto">
            <a:xfrm>
              <a:off x="3643" y="2992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1" name="Line 17"/>
            <p:cNvSpPr>
              <a:spLocks noChangeShapeType="1"/>
            </p:cNvSpPr>
            <p:nvPr/>
          </p:nvSpPr>
          <p:spPr bwMode="auto">
            <a:xfrm>
              <a:off x="3643" y="2933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2" name="Line 18"/>
            <p:cNvSpPr>
              <a:spLocks noChangeShapeType="1"/>
            </p:cNvSpPr>
            <p:nvPr/>
          </p:nvSpPr>
          <p:spPr bwMode="auto">
            <a:xfrm>
              <a:off x="3643" y="2884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3" name="Line 19"/>
            <p:cNvSpPr>
              <a:spLocks noChangeShapeType="1"/>
            </p:cNvSpPr>
            <p:nvPr/>
          </p:nvSpPr>
          <p:spPr bwMode="auto">
            <a:xfrm>
              <a:off x="3643" y="2849"/>
              <a:ext cx="19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4" name="Line 20"/>
            <p:cNvSpPr>
              <a:spLocks noChangeShapeType="1"/>
            </p:cNvSpPr>
            <p:nvPr/>
          </p:nvSpPr>
          <p:spPr bwMode="auto">
            <a:xfrm>
              <a:off x="3643" y="2814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5" name="Line 21"/>
            <p:cNvSpPr>
              <a:spLocks noChangeShapeType="1"/>
            </p:cNvSpPr>
            <p:nvPr/>
          </p:nvSpPr>
          <p:spPr bwMode="auto">
            <a:xfrm>
              <a:off x="3643" y="2785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6" name="Line 22"/>
            <p:cNvSpPr>
              <a:spLocks noChangeShapeType="1"/>
            </p:cNvSpPr>
            <p:nvPr/>
          </p:nvSpPr>
          <p:spPr bwMode="auto">
            <a:xfrm>
              <a:off x="3643" y="2760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7" name="Line 23"/>
            <p:cNvSpPr>
              <a:spLocks noChangeShapeType="1"/>
            </p:cNvSpPr>
            <p:nvPr/>
          </p:nvSpPr>
          <p:spPr bwMode="auto">
            <a:xfrm>
              <a:off x="3643" y="2591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8" name="Line 24"/>
            <p:cNvSpPr>
              <a:spLocks noChangeShapeType="1"/>
            </p:cNvSpPr>
            <p:nvPr/>
          </p:nvSpPr>
          <p:spPr bwMode="auto">
            <a:xfrm>
              <a:off x="3643" y="2508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09" name="Line 25"/>
            <p:cNvSpPr>
              <a:spLocks noChangeShapeType="1"/>
            </p:cNvSpPr>
            <p:nvPr/>
          </p:nvSpPr>
          <p:spPr bwMode="auto">
            <a:xfrm>
              <a:off x="3643" y="2444"/>
              <a:ext cx="195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0" name="Line 26"/>
            <p:cNvSpPr>
              <a:spLocks noChangeShapeType="1"/>
            </p:cNvSpPr>
            <p:nvPr/>
          </p:nvSpPr>
          <p:spPr bwMode="auto">
            <a:xfrm>
              <a:off x="3643" y="2400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1" name="Line 27"/>
            <p:cNvSpPr>
              <a:spLocks noChangeShapeType="1"/>
            </p:cNvSpPr>
            <p:nvPr/>
          </p:nvSpPr>
          <p:spPr bwMode="auto">
            <a:xfrm>
              <a:off x="3643" y="2359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2" name="Line 28"/>
            <p:cNvSpPr>
              <a:spLocks noChangeShapeType="1"/>
            </p:cNvSpPr>
            <p:nvPr/>
          </p:nvSpPr>
          <p:spPr bwMode="auto">
            <a:xfrm>
              <a:off x="3643" y="2325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3" name="Line 29"/>
            <p:cNvSpPr>
              <a:spLocks noChangeShapeType="1"/>
            </p:cNvSpPr>
            <p:nvPr/>
          </p:nvSpPr>
          <p:spPr bwMode="auto">
            <a:xfrm>
              <a:off x="3643" y="2301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4" name="Line 30"/>
            <p:cNvSpPr>
              <a:spLocks noChangeShapeType="1"/>
            </p:cNvSpPr>
            <p:nvPr/>
          </p:nvSpPr>
          <p:spPr bwMode="auto">
            <a:xfrm>
              <a:off x="3643" y="2276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5" name="Line 31"/>
            <p:cNvSpPr>
              <a:spLocks noChangeShapeType="1"/>
            </p:cNvSpPr>
            <p:nvPr/>
          </p:nvSpPr>
          <p:spPr bwMode="auto">
            <a:xfrm>
              <a:off x="3643" y="3223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6" name="Line 32"/>
            <p:cNvSpPr>
              <a:spLocks noChangeShapeType="1"/>
            </p:cNvSpPr>
            <p:nvPr/>
          </p:nvSpPr>
          <p:spPr bwMode="auto">
            <a:xfrm>
              <a:off x="3643" y="2740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7" name="Line 33"/>
            <p:cNvSpPr>
              <a:spLocks noChangeShapeType="1"/>
            </p:cNvSpPr>
            <p:nvPr/>
          </p:nvSpPr>
          <p:spPr bwMode="auto">
            <a:xfrm>
              <a:off x="3643" y="2252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8" name="Line 34"/>
            <p:cNvSpPr>
              <a:spLocks noChangeShapeType="1"/>
            </p:cNvSpPr>
            <p:nvPr/>
          </p:nvSpPr>
          <p:spPr bwMode="auto">
            <a:xfrm>
              <a:off x="3776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19" name="Line 35"/>
            <p:cNvSpPr>
              <a:spLocks noChangeShapeType="1"/>
            </p:cNvSpPr>
            <p:nvPr/>
          </p:nvSpPr>
          <p:spPr bwMode="auto">
            <a:xfrm>
              <a:off x="3902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0" name="Line 36"/>
            <p:cNvSpPr>
              <a:spLocks noChangeShapeType="1"/>
            </p:cNvSpPr>
            <p:nvPr/>
          </p:nvSpPr>
          <p:spPr bwMode="auto">
            <a:xfrm>
              <a:off x="4034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1" name="Line 37"/>
            <p:cNvSpPr>
              <a:spLocks noChangeShapeType="1"/>
            </p:cNvSpPr>
            <p:nvPr/>
          </p:nvSpPr>
          <p:spPr bwMode="auto">
            <a:xfrm>
              <a:off x="4167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2" name="Line 38"/>
            <p:cNvSpPr>
              <a:spLocks noChangeShapeType="1"/>
            </p:cNvSpPr>
            <p:nvPr/>
          </p:nvSpPr>
          <p:spPr bwMode="auto">
            <a:xfrm>
              <a:off x="4294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3" name="Line 39"/>
            <p:cNvSpPr>
              <a:spLocks noChangeShapeType="1"/>
            </p:cNvSpPr>
            <p:nvPr/>
          </p:nvSpPr>
          <p:spPr bwMode="auto">
            <a:xfrm>
              <a:off x="4426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4" name="Line 40"/>
            <p:cNvSpPr>
              <a:spLocks noChangeShapeType="1"/>
            </p:cNvSpPr>
            <p:nvPr/>
          </p:nvSpPr>
          <p:spPr bwMode="auto">
            <a:xfrm>
              <a:off x="4558" y="2252"/>
              <a:ext cx="2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5" name="Line 41"/>
            <p:cNvSpPr>
              <a:spLocks noChangeShapeType="1"/>
            </p:cNvSpPr>
            <p:nvPr/>
          </p:nvSpPr>
          <p:spPr bwMode="auto">
            <a:xfrm>
              <a:off x="4686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6" name="Line 42"/>
            <p:cNvSpPr>
              <a:spLocks noChangeShapeType="1"/>
            </p:cNvSpPr>
            <p:nvPr/>
          </p:nvSpPr>
          <p:spPr bwMode="auto">
            <a:xfrm>
              <a:off x="4818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7" name="Line 43"/>
            <p:cNvSpPr>
              <a:spLocks noChangeShapeType="1"/>
            </p:cNvSpPr>
            <p:nvPr/>
          </p:nvSpPr>
          <p:spPr bwMode="auto">
            <a:xfrm>
              <a:off x="4950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8" name="Line 44"/>
            <p:cNvSpPr>
              <a:spLocks noChangeShapeType="1"/>
            </p:cNvSpPr>
            <p:nvPr/>
          </p:nvSpPr>
          <p:spPr bwMode="auto">
            <a:xfrm>
              <a:off x="5077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29" name="Line 45"/>
            <p:cNvSpPr>
              <a:spLocks noChangeShapeType="1"/>
            </p:cNvSpPr>
            <p:nvPr/>
          </p:nvSpPr>
          <p:spPr bwMode="auto">
            <a:xfrm>
              <a:off x="5210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0" name="Line 46"/>
            <p:cNvSpPr>
              <a:spLocks noChangeShapeType="1"/>
            </p:cNvSpPr>
            <p:nvPr/>
          </p:nvSpPr>
          <p:spPr bwMode="auto">
            <a:xfrm>
              <a:off x="5341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1" name="Line 47"/>
            <p:cNvSpPr>
              <a:spLocks noChangeShapeType="1"/>
            </p:cNvSpPr>
            <p:nvPr/>
          </p:nvSpPr>
          <p:spPr bwMode="auto">
            <a:xfrm>
              <a:off x="5468" y="2252"/>
              <a:ext cx="2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2" name="Line 48"/>
            <p:cNvSpPr>
              <a:spLocks noChangeShapeType="1"/>
            </p:cNvSpPr>
            <p:nvPr/>
          </p:nvSpPr>
          <p:spPr bwMode="auto">
            <a:xfrm>
              <a:off x="5601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3" name="Line 49"/>
            <p:cNvSpPr>
              <a:spLocks noChangeShapeType="1"/>
            </p:cNvSpPr>
            <p:nvPr/>
          </p:nvSpPr>
          <p:spPr bwMode="auto">
            <a:xfrm>
              <a:off x="3643" y="2252"/>
              <a:ext cx="1" cy="14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4" name="Line 50"/>
            <p:cNvSpPr>
              <a:spLocks noChangeShapeType="1"/>
            </p:cNvSpPr>
            <p:nvPr/>
          </p:nvSpPr>
          <p:spPr bwMode="auto">
            <a:xfrm>
              <a:off x="3627" y="37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5" name="Line 51"/>
            <p:cNvSpPr>
              <a:spLocks noChangeShapeType="1"/>
            </p:cNvSpPr>
            <p:nvPr/>
          </p:nvSpPr>
          <p:spPr bwMode="auto">
            <a:xfrm>
              <a:off x="3627" y="3223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6" name="Line 52"/>
            <p:cNvSpPr>
              <a:spLocks noChangeShapeType="1"/>
            </p:cNvSpPr>
            <p:nvPr/>
          </p:nvSpPr>
          <p:spPr bwMode="auto">
            <a:xfrm>
              <a:off x="3627" y="274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7" name="Line 53"/>
            <p:cNvSpPr>
              <a:spLocks noChangeShapeType="1"/>
            </p:cNvSpPr>
            <p:nvPr/>
          </p:nvSpPr>
          <p:spPr bwMode="auto">
            <a:xfrm>
              <a:off x="3627" y="225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8" name="Line 54"/>
            <p:cNvSpPr>
              <a:spLocks noChangeShapeType="1"/>
            </p:cNvSpPr>
            <p:nvPr/>
          </p:nvSpPr>
          <p:spPr bwMode="auto">
            <a:xfrm>
              <a:off x="3643" y="3712"/>
              <a:ext cx="19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39" name="Line 55"/>
            <p:cNvSpPr>
              <a:spLocks noChangeShapeType="1"/>
            </p:cNvSpPr>
            <p:nvPr/>
          </p:nvSpPr>
          <p:spPr bwMode="auto">
            <a:xfrm flipV="1">
              <a:off x="3643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0" name="Line 56"/>
            <p:cNvSpPr>
              <a:spLocks noChangeShapeType="1"/>
            </p:cNvSpPr>
            <p:nvPr/>
          </p:nvSpPr>
          <p:spPr bwMode="auto">
            <a:xfrm flipV="1">
              <a:off x="3776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1" name="Line 57"/>
            <p:cNvSpPr>
              <a:spLocks noChangeShapeType="1"/>
            </p:cNvSpPr>
            <p:nvPr/>
          </p:nvSpPr>
          <p:spPr bwMode="auto">
            <a:xfrm flipV="1">
              <a:off x="3902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2" name="Line 58"/>
            <p:cNvSpPr>
              <a:spLocks noChangeShapeType="1"/>
            </p:cNvSpPr>
            <p:nvPr/>
          </p:nvSpPr>
          <p:spPr bwMode="auto">
            <a:xfrm flipV="1">
              <a:off x="4034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3" name="Line 59"/>
            <p:cNvSpPr>
              <a:spLocks noChangeShapeType="1"/>
            </p:cNvSpPr>
            <p:nvPr/>
          </p:nvSpPr>
          <p:spPr bwMode="auto">
            <a:xfrm flipV="1">
              <a:off x="4167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4" name="Line 60"/>
            <p:cNvSpPr>
              <a:spLocks noChangeShapeType="1"/>
            </p:cNvSpPr>
            <p:nvPr/>
          </p:nvSpPr>
          <p:spPr bwMode="auto">
            <a:xfrm flipV="1">
              <a:off x="4294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5" name="Line 61"/>
            <p:cNvSpPr>
              <a:spLocks noChangeShapeType="1"/>
            </p:cNvSpPr>
            <p:nvPr/>
          </p:nvSpPr>
          <p:spPr bwMode="auto">
            <a:xfrm flipV="1">
              <a:off x="4426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6" name="Line 62"/>
            <p:cNvSpPr>
              <a:spLocks noChangeShapeType="1"/>
            </p:cNvSpPr>
            <p:nvPr/>
          </p:nvSpPr>
          <p:spPr bwMode="auto">
            <a:xfrm flipV="1">
              <a:off x="4558" y="3712"/>
              <a:ext cx="2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7" name="Line 63"/>
            <p:cNvSpPr>
              <a:spLocks noChangeShapeType="1"/>
            </p:cNvSpPr>
            <p:nvPr/>
          </p:nvSpPr>
          <p:spPr bwMode="auto">
            <a:xfrm flipV="1">
              <a:off x="4686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8" name="Line 64"/>
            <p:cNvSpPr>
              <a:spLocks noChangeShapeType="1"/>
            </p:cNvSpPr>
            <p:nvPr/>
          </p:nvSpPr>
          <p:spPr bwMode="auto">
            <a:xfrm flipV="1">
              <a:off x="4818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49" name="Line 65"/>
            <p:cNvSpPr>
              <a:spLocks noChangeShapeType="1"/>
            </p:cNvSpPr>
            <p:nvPr/>
          </p:nvSpPr>
          <p:spPr bwMode="auto">
            <a:xfrm flipV="1">
              <a:off x="4950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0" name="Line 66"/>
            <p:cNvSpPr>
              <a:spLocks noChangeShapeType="1"/>
            </p:cNvSpPr>
            <p:nvPr/>
          </p:nvSpPr>
          <p:spPr bwMode="auto">
            <a:xfrm flipV="1">
              <a:off x="5077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1" name="Line 67"/>
            <p:cNvSpPr>
              <a:spLocks noChangeShapeType="1"/>
            </p:cNvSpPr>
            <p:nvPr/>
          </p:nvSpPr>
          <p:spPr bwMode="auto">
            <a:xfrm flipV="1">
              <a:off x="5210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2" name="Line 68"/>
            <p:cNvSpPr>
              <a:spLocks noChangeShapeType="1"/>
            </p:cNvSpPr>
            <p:nvPr/>
          </p:nvSpPr>
          <p:spPr bwMode="auto">
            <a:xfrm flipV="1">
              <a:off x="5341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3" name="Line 69"/>
            <p:cNvSpPr>
              <a:spLocks noChangeShapeType="1"/>
            </p:cNvSpPr>
            <p:nvPr/>
          </p:nvSpPr>
          <p:spPr bwMode="auto">
            <a:xfrm flipV="1">
              <a:off x="5468" y="3712"/>
              <a:ext cx="2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4" name="Line 70"/>
            <p:cNvSpPr>
              <a:spLocks noChangeShapeType="1"/>
            </p:cNvSpPr>
            <p:nvPr/>
          </p:nvSpPr>
          <p:spPr bwMode="auto">
            <a:xfrm flipV="1">
              <a:off x="5601" y="3712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5" name="Freeform 71"/>
            <p:cNvSpPr>
              <a:spLocks/>
            </p:cNvSpPr>
            <p:nvPr/>
          </p:nvSpPr>
          <p:spPr bwMode="auto">
            <a:xfrm>
              <a:off x="3706" y="3564"/>
              <a:ext cx="132" cy="10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57" y="51"/>
                </a:cxn>
                <a:cxn ang="0">
                  <a:pos x="90" y="25"/>
                </a:cxn>
                <a:cxn ang="0">
                  <a:pos x="118" y="0"/>
                </a:cxn>
              </a:cxnLst>
              <a:rect l="0" t="0" r="r" b="b"/>
              <a:pathLst>
                <a:path w="118" h="111">
                  <a:moveTo>
                    <a:pt x="0" y="111"/>
                  </a:moveTo>
                  <a:lnTo>
                    <a:pt x="57" y="51"/>
                  </a:lnTo>
                  <a:lnTo>
                    <a:pt x="90" y="25"/>
                  </a:lnTo>
                  <a:lnTo>
                    <a:pt x="118" y="0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6" name="Freeform 72"/>
            <p:cNvSpPr>
              <a:spLocks/>
            </p:cNvSpPr>
            <p:nvPr/>
          </p:nvSpPr>
          <p:spPr bwMode="auto">
            <a:xfrm>
              <a:off x="3838" y="3510"/>
              <a:ext cx="133" cy="54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9" y="35"/>
                </a:cxn>
                <a:cxn ang="0">
                  <a:pos x="62" y="25"/>
                </a:cxn>
                <a:cxn ang="0">
                  <a:pos x="119" y="0"/>
                </a:cxn>
              </a:cxnLst>
              <a:rect l="0" t="0" r="r" b="b"/>
              <a:pathLst>
                <a:path w="119" h="55">
                  <a:moveTo>
                    <a:pt x="0" y="55"/>
                  </a:moveTo>
                  <a:lnTo>
                    <a:pt x="29" y="35"/>
                  </a:lnTo>
                  <a:lnTo>
                    <a:pt x="62" y="25"/>
                  </a:lnTo>
                  <a:lnTo>
                    <a:pt x="119" y="0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7" name="Freeform 73"/>
            <p:cNvSpPr>
              <a:spLocks/>
            </p:cNvSpPr>
            <p:nvPr/>
          </p:nvSpPr>
          <p:spPr bwMode="auto">
            <a:xfrm>
              <a:off x="3971" y="3471"/>
              <a:ext cx="127" cy="39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57" y="20"/>
                </a:cxn>
                <a:cxn ang="0">
                  <a:pos x="114" y="0"/>
                </a:cxn>
              </a:cxnLst>
              <a:rect l="0" t="0" r="r" b="b"/>
              <a:pathLst>
                <a:path w="114" h="40">
                  <a:moveTo>
                    <a:pt x="0" y="40"/>
                  </a:moveTo>
                  <a:lnTo>
                    <a:pt x="57" y="20"/>
                  </a:lnTo>
                  <a:lnTo>
                    <a:pt x="114" y="0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8" name="Freeform 74"/>
            <p:cNvSpPr>
              <a:spLocks/>
            </p:cNvSpPr>
            <p:nvPr/>
          </p:nvSpPr>
          <p:spPr bwMode="auto">
            <a:xfrm>
              <a:off x="4098" y="3446"/>
              <a:ext cx="133" cy="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57" y="10"/>
                </a:cxn>
                <a:cxn ang="0">
                  <a:pos x="119" y="0"/>
                </a:cxn>
              </a:cxnLst>
              <a:rect l="0" t="0" r="r" b="b"/>
              <a:pathLst>
                <a:path w="119" h="26">
                  <a:moveTo>
                    <a:pt x="0" y="26"/>
                  </a:moveTo>
                  <a:lnTo>
                    <a:pt x="57" y="10"/>
                  </a:lnTo>
                  <a:lnTo>
                    <a:pt x="119" y="0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59" name="Line 75"/>
            <p:cNvSpPr>
              <a:spLocks noChangeShapeType="1"/>
            </p:cNvSpPr>
            <p:nvPr/>
          </p:nvSpPr>
          <p:spPr bwMode="auto">
            <a:xfrm flipV="1">
              <a:off x="4231" y="3431"/>
              <a:ext cx="131" cy="15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0" name="Freeform 76"/>
            <p:cNvSpPr>
              <a:spLocks/>
            </p:cNvSpPr>
            <p:nvPr/>
          </p:nvSpPr>
          <p:spPr bwMode="auto">
            <a:xfrm>
              <a:off x="4362" y="3421"/>
              <a:ext cx="127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7" y="5"/>
                </a:cxn>
                <a:cxn ang="0">
                  <a:pos x="114" y="0"/>
                </a:cxn>
              </a:cxnLst>
              <a:rect l="0" t="0" r="r" b="b"/>
              <a:pathLst>
                <a:path w="114" h="10">
                  <a:moveTo>
                    <a:pt x="0" y="10"/>
                  </a:moveTo>
                  <a:lnTo>
                    <a:pt x="57" y="5"/>
                  </a:lnTo>
                  <a:lnTo>
                    <a:pt x="114" y="0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1" name="Line 77"/>
            <p:cNvSpPr>
              <a:spLocks noChangeShapeType="1"/>
            </p:cNvSpPr>
            <p:nvPr/>
          </p:nvSpPr>
          <p:spPr bwMode="auto">
            <a:xfrm>
              <a:off x="4489" y="3421"/>
              <a:ext cx="133" cy="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2" name="Line 78"/>
            <p:cNvSpPr>
              <a:spLocks noChangeShapeType="1"/>
            </p:cNvSpPr>
            <p:nvPr/>
          </p:nvSpPr>
          <p:spPr bwMode="auto">
            <a:xfrm>
              <a:off x="4622" y="3421"/>
              <a:ext cx="133" cy="4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3" name="Line 79"/>
            <p:cNvSpPr>
              <a:spLocks noChangeShapeType="1"/>
            </p:cNvSpPr>
            <p:nvPr/>
          </p:nvSpPr>
          <p:spPr bwMode="auto">
            <a:xfrm>
              <a:off x="4755" y="3425"/>
              <a:ext cx="126" cy="1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4" name="Line 80"/>
            <p:cNvSpPr>
              <a:spLocks noChangeShapeType="1"/>
            </p:cNvSpPr>
            <p:nvPr/>
          </p:nvSpPr>
          <p:spPr bwMode="auto">
            <a:xfrm>
              <a:off x="4881" y="3436"/>
              <a:ext cx="132" cy="19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5" name="Freeform 81"/>
            <p:cNvSpPr>
              <a:spLocks/>
            </p:cNvSpPr>
            <p:nvPr/>
          </p:nvSpPr>
          <p:spPr bwMode="auto">
            <a:xfrm>
              <a:off x="5013" y="3455"/>
              <a:ext cx="133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10"/>
                </a:cxn>
                <a:cxn ang="0">
                  <a:pos x="119" y="26"/>
                </a:cxn>
              </a:cxnLst>
              <a:rect l="0" t="0" r="r" b="b"/>
              <a:pathLst>
                <a:path w="119" h="26">
                  <a:moveTo>
                    <a:pt x="0" y="0"/>
                  </a:moveTo>
                  <a:lnTo>
                    <a:pt x="62" y="10"/>
                  </a:lnTo>
                  <a:lnTo>
                    <a:pt x="119" y="26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6" name="Freeform 82"/>
            <p:cNvSpPr>
              <a:spLocks/>
            </p:cNvSpPr>
            <p:nvPr/>
          </p:nvSpPr>
          <p:spPr bwMode="auto">
            <a:xfrm>
              <a:off x="5146" y="3481"/>
              <a:ext cx="127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0"/>
                </a:cxn>
                <a:cxn ang="0">
                  <a:pos x="114" y="45"/>
                </a:cxn>
              </a:cxnLst>
              <a:rect l="0" t="0" r="r" b="b"/>
              <a:pathLst>
                <a:path w="114" h="45">
                  <a:moveTo>
                    <a:pt x="0" y="0"/>
                  </a:moveTo>
                  <a:lnTo>
                    <a:pt x="57" y="20"/>
                  </a:lnTo>
                  <a:lnTo>
                    <a:pt x="114" y="45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7" name="Freeform 83"/>
            <p:cNvSpPr>
              <a:spLocks/>
            </p:cNvSpPr>
            <p:nvPr/>
          </p:nvSpPr>
          <p:spPr bwMode="auto">
            <a:xfrm>
              <a:off x="5273" y="3524"/>
              <a:ext cx="132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5"/>
                </a:cxn>
                <a:cxn ang="0">
                  <a:pos x="90" y="40"/>
                </a:cxn>
                <a:cxn ang="0">
                  <a:pos x="118" y="60"/>
                </a:cxn>
              </a:cxnLst>
              <a:rect l="0" t="0" r="r" b="b"/>
              <a:pathLst>
                <a:path w="118" h="60">
                  <a:moveTo>
                    <a:pt x="0" y="0"/>
                  </a:moveTo>
                  <a:lnTo>
                    <a:pt x="57" y="25"/>
                  </a:lnTo>
                  <a:lnTo>
                    <a:pt x="90" y="40"/>
                  </a:lnTo>
                  <a:lnTo>
                    <a:pt x="118" y="60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8" name="Freeform 84"/>
            <p:cNvSpPr>
              <a:spLocks/>
            </p:cNvSpPr>
            <p:nvPr/>
          </p:nvSpPr>
          <p:spPr bwMode="auto">
            <a:xfrm>
              <a:off x="5405" y="3584"/>
              <a:ext cx="133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6"/>
                </a:cxn>
                <a:cxn ang="0">
                  <a:pos x="57" y="51"/>
                </a:cxn>
                <a:cxn ang="0">
                  <a:pos x="119" y="111"/>
                </a:cxn>
              </a:cxnLst>
              <a:rect l="0" t="0" r="r" b="b"/>
              <a:pathLst>
                <a:path w="119" h="111">
                  <a:moveTo>
                    <a:pt x="0" y="0"/>
                  </a:moveTo>
                  <a:lnTo>
                    <a:pt x="29" y="26"/>
                  </a:lnTo>
                  <a:lnTo>
                    <a:pt x="57" y="51"/>
                  </a:lnTo>
                  <a:lnTo>
                    <a:pt x="119" y="111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69" name="Freeform 85"/>
            <p:cNvSpPr>
              <a:spLocks/>
            </p:cNvSpPr>
            <p:nvPr/>
          </p:nvSpPr>
          <p:spPr bwMode="auto">
            <a:xfrm>
              <a:off x="3706" y="3051"/>
              <a:ext cx="132" cy="104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57" y="50"/>
                </a:cxn>
                <a:cxn ang="0">
                  <a:pos x="90" y="20"/>
                </a:cxn>
                <a:cxn ang="0">
                  <a:pos x="118" y="0"/>
                </a:cxn>
              </a:cxnLst>
              <a:rect l="0" t="0" r="r" b="b"/>
              <a:pathLst>
                <a:path w="118" h="106">
                  <a:moveTo>
                    <a:pt x="0" y="106"/>
                  </a:moveTo>
                  <a:lnTo>
                    <a:pt x="57" y="50"/>
                  </a:lnTo>
                  <a:lnTo>
                    <a:pt x="90" y="20"/>
                  </a:lnTo>
                  <a:lnTo>
                    <a:pt x="118" y="0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0" name="Freeform 86"/>
            <p:cNvSpPr>
              <a:spLocks/>
            </p:cNvSpPr>
            <p:nvPr/>
          </p:nvSpPr>
          <p:spPr bwMode="auto">
            <a:xfrm>
              <a:off x="3838" y="3002"/>
              <a:ext cx="133" cy="4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9" y="35"/>
                </a:cxn>
                <a:cxn ang="0">
                  <a:pos x="62" y="20"/>
                </a:cxn>
                <a:cxn ang="0">
                  <a:pos x="119" y="0"/>
                </a:cxn>
              </a:cxnLst>
              <a:rect l="0" t="0" r="r" b="b"/>
              <a:pathLst>
                <a:path w="119" h="50">
                  <a:moveTo>
                    <a:pt x="0" y="50"/>
                  </a:moveTo>
                  <a:lnTo>
                    <a:pt x="29" y="35"/>
                  </a:lnTo>
                  <a:lnTo>
                    <a:pt x="62" y="20"/>
                  </a:lnTo>
                  <a:lnTo>
                    <a:pt x="119" y="0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1" name="Freeform 87"/>
            <p:cNvSpPr>
              <a:spLocks/>
            </p:cNvSpPr>
            <p:nvPr/>
          </p:nvSpPr>
          <p:spPr bwMode="auto">
            <a:xfrm>
              <a:off x="3971" y="2967"/>
              <a:ext cx="127" cy="3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7" y="16"/>
                </a:cxn>
                <a:cxn ang="0">
                  <a:pos x="114" y="0"/>
                </a:cxn>
              </a:cxnLst>
              <a:rect l="0" t="0" r="r" b="b"/>
              <a:pathLst>
                <a:path w="114" h="36">
                  <a:moveTo>
                    <a:pt x="0" y="36"/>
                  </a:moveTo>
                  <a:lnTo>
                    <a:pt x="57" y="16"/>
                  </a:lnTo>
                  <a:lnTo>
                    <a:pt x="114" y="0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2" name="Freeform 88"/>
            <p:cNvSpPr>
              <a:spLocks/>
            </p:cNvSpPr>
            <p:nvPr/>
          </p:nvSpPr>
          <p:spPr bwMode="auto">
            <a:xfrm>
              <a:off x="4098" y="2947"/>
              <a:ext cx="133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7" y="10"/>
                </a:cxn>
                <a:cxn ang="0">
                  <a:pos x="119" y="0"/>
                </a:cxn>
              </a:cxnLst>
              <a:rect l="0" t="0" r="r" b="b"/>
              <a:pathLst>
                <a:path w="119" h="20">
                  <a:moveTo>
                    <a:pt x="0" y="20"/>
                  </a:moveTo>
                  <a:lnTo>
                    <a:pt x="57" y="10"/>
                  </a:lnTo>
                  <a:lnTo>
                    <a:pt x="119" y="0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3" name="Line 89"/>
            <p:cNvSpPr>
              <a:spLocks noChangeShapeType="1"/>
            </p:cNvSpPr>
            <p:nvPr/>
          </p:nvSpPr>
          <p:spPr bwMode="auto">
            <a:xfrm flipV="1">
              <a:off x="4231" y="2937"/>
              <a:ext cx="131" cy="10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4" name="Line 90"/>
            <p:cNvSpPr>
              <a:spLocks noChangeShapeType="1"/>
            </p:cNvSpPr>
            <p:nvPr/>
          </p:nvSpPr>
          <p:spPr bwMode="auto">
            <a:xfrm flipV="1">
              <a:off x="4362" y="2933"/>
              <a:ext cx="127" cy="4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5" name="Freeform 91"/>
            <p:cNvSpPr>
              <a:spLocks/>
            </p:cNvSpPr>
            <p:nvPr/>
          </p:nvSpPr>
          <p:spPr bwMode="auto">
            <a:xfrm>
              <a:off x="4489" y="2933"/>
              <a:ext cx="13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119" y="5"/>
                </a:cxn>
              </a:cxnLst>
              <a:rect l="0" t="0" r="r" b="b"/>
              <a:pathLst>
                <a:path w="119" h="5">
                  <a:moveTo>
                    <a:pt x="0" y="0"/>
                  </a:moveTo>
                  <a:lnTo>
                    <a:pt x="57" y="0"/>
                  </a:lnTo>
                  <a:lnTo>
                    <a:pt x="119" y="5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6" name="Freeform 92"/>
            <p:cNvSpPr>
              <a:spLocks/>
            </p:cNvSpPr>
            <p:nvPr/>
          </p:nvSpPr>
          <p:spPr bwMode="auto">
            <a:xfrm>
              <a:off x="4622" y="2937"/>
              <a:ext cx="133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0"/>
                </a:cxn>
                <a:cxn ang="0">
                  <a:pos x="119" y="5"/>
                </a:cxn>
              </a:cxnLst>
              <a:rect l="0" t="0" r="r" b="b"/>
              <a:pathLst>
                <a:path w="119" h="5">
                  <a:moveTo>
                    <a:pt x="0" y="0"/>
                  </a:moveTo>
                  <a:lnTo>
                    <a:pt x="62" y="0"/>
                  </a:lnTo>
                  <a:lnTo>
                    <a:pt x="119" y="5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7" name="Freeform 93"/>
            <p:cNvSpPr>
              <a:spLocks/>
            </p:cNvSpPr>
            <p:nvPr/>
          </p:nvSpPr>
          <p:spPr bwMode="auto">
            <a:xfrm>
              <a:off x="4755" y="2942"/>
              <a:ext cx="126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5"/>
                </a:cxn>
                <a:cxn ang="0">
                  <a:pos x="113" y="15"/>
                </a:cxn>
              </a:cxnLst>
              <a:rect l="0" t="0" r="r" b="b"/>
              <a:pathLst>
                <a:path w="113" h="15">
                  <a:moveTo>
                    <a:pt x="0" y="0"/>
                  </a:moveTo>
                  <a:lnTo>
                    <a:pt x="57" y="5"/>
                  </a:lnTo>
                  <a:lnTo>
                    <a:pt x="113" y="15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8" name="Line 94"/>
            <p:cNvSpPr>
              <a:spLocks noChangeShapeType="1"/>
            </p:cNvSpPr>
            <p:nvPr/>
          </p:nvSpPr>
          <p:spPr bwMode="auto">
            <a:xfrm>
              <a:off x="4881" y="2957"/>
              <a:ext cx="132" cy="19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79" name="Line 95"/>
            <p:cNvSpPr>
              <a:spLocks noChangeShapeType="1"/>
            </p:cNvSpPr>
            <p:nvPr/>
          </p:nvSpPr>
          <p:spPr bwMode="auto">
            <a:xfrm>
              <a:off x="5013" y="2976"/>
              <a:ext cx="133" cy="31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0" name="Freeform 96"/>
            <p:cNvSpPr>
              <a:spLocks/>
            </p:cNvSpPr>
            <p:nvPr/>
          </p:nvSpPr>
          <p:spPr bwMode="auto">
            <a:xfrm>
              <a:off x="5146" y="3007"/>
              <a:ext cx="127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0"/>
                </a:cxn>
                <a:cxn ang="0">
                  <a:pos x="114" y="40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57" y="20"/>
                  </a:lnTo>
                  <a:lnTo>
                    <a:pt x="114" y="40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1" name="Freeform 97"/>
            <p:cNvSpPr>
              <a:spLocks/>
            </p:cNvSpPr>
            <p:nvPr/>
          </p:nvSpPr>
          <p:spPr bwMode="auto">
            <a:xfrm>
              <a:off x="5273" y="3045"/>
              <a:ext cx="13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5"/>
                </a:cxn>
                <a:cxn ang="0">
                  <a:pos x="90" y="35"/>
                </a:cxn>
                <a:cxn ang="0">
                  <a:pos x="118" y="55"/>
                </a:cxn>
              </a:cxnLst>
              <a:rect l="0" t="0" r="r" b="b"/>
              <a:pathLst>
                <a:path w="118" h="55">
                  <a:moveTo>
                    <a:pt x="0" y="0"/>
                  </a:moveTo>
                  <a:lnTo>
                    <a:pt x="57" y="25"/>
                  </a:lnTo>
                  <a:lnTo>
                    <a:pt x="90" y="35"/>
                  </a:lnTo>
                  <a:lnTo>
                    <a:pt x="118" y="55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2" name="Freeform 98"/>
            <p:cNvSpPr>
              <a:spLocks/>
            </p:cNvSpPr>
            <p:nvPr/>
          </p:nvSpPr>
          <p:spPr bwMode="auto">
            <a:xfrm>
              <a:off x="5405" y="3100"/>
              <a:ext cx="133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6"/>
                </a:cxn>
                <a:cxn ang="0">
                  <a:pos x="57" y="51"/>
                </a:cxn>
                <a:cxn ang="0">
                  <a:pos x="119" y="106"/>
                </a:cxn>
              </a:cxnLst>
              <a:rect l="0" t="0" r="r" b="b"/>
              <a:pathLst>
                <a:path w="119" h="106">
                  <a:moveTo>
                    <a:pt x="0" y="0"/>
                  </a:moveTo>
                  <a:lnTo>
                    <a:pt x="29" y="26"/>
                  </a:lnTo>
                  <a:lnTo>
                    <a:pt x="57" y="51"/>
                  </a:lnTo>
                  <a:lnTo>
                    <a:pt x="119" y="106"/>
                  </a:lnTo>
                </a:path>
              </a:pathLst>
            </a:custGeom>
            <a:noFill/>
            <a:ln w="1587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3" name="Freeform 99"/>
            <p:cNvSpPr>
              <a:spLocks/>
            </p:cNvSpPr>
            <p:nvPr/>
          </p:nvSpPr>
          <p:spPr bwMode="auto">
            <a:xfrm>
              <a:off x="3706" y="2611"/>
              <a:ext cx="132" cy="99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57" y="46"/>
                </a:cxn>
                <a:cxn ang="0">
                  <a:pos x="90" y="21"/>
                </a:cxn>
                <a:cxn ang="0">
                  <a:pos x="118" y="0"/>
                </a:cxn>
              </a:cxnLst>
              <a:rect l="0" t="0" r="r" b="b"/>
              <a:pathLst>
                <a:path w="118" h="101">
                  <a:moveTo>
                    <a:pt x="0" y="101"/>
                  </a:moveTo>
                  <a:lnTo>
                    <a:pt x="57" y="46"/>
                  </a:lnTo>
                  <a:lnTo>
                    <a:pt x="90" y="21"/>
                  </a:lnTo>
                  <a:lnTo>
                    <a:pt x="118" y="0"/>
                  </a:lnTo>
                </a:path>
              </a:pathLst>
            </a:custGeom>
            <a:noFill/>
            <a:ln w="158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4" name="Freeform 100"/>
            <p:cNvSpPr>
              <a:spLocks/>
            </p:cNvSpPr>
            <p:nvPr/>
          </p:nvSpPr>
          <p:spPr bwMode="auto">
            <a:xfrm>
              <a:off x="3838" y="2557"/>
              <a:ext cx="133" cy="54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9" y="40"/>
                </a:cxn>
                <a:cxn ang="0">
                  <a:pos x="62" y="25"/>
                </a:cxn>
                <a:cxn ang="0">
                  <a:pos x="119" y="0"/>
                </a:cxn>
              </a:cxnLst>
              <a:rect l="0" t="0" r="r" b="b"/>
              <a:pathLst>
                <a:path w="119" h="55">
                  <a:moveTo>
                    <a:pt x="0" y="55"/>
                  </a:moveTo>
                  <a:lnTo>
                    <a:pt x="29" y="40"/>
                  </a:lnTo>
                  <a:lnTo>
                    <a:pt x="62" y="25"/>
                  </a:lnTo>
                  <a:lnTo>
                    <a:pt x="119" y="0"/>
                  </a:lnTo>
                </a:path>
              </a:pathLst>
            </a:custGeom>
            <a:noFill/>
            <a:ln w="158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5" name="Freeform 101"/>
            <p:cNvSpPr>
              <a:spLocks/>
            </p:cNvSpPr>
            <p:nvPr/>
          </p:nvSpPr>
          <p:spPr bwMode="auto">
            <a:xfrm>
              <a:off x="3971" y="2528"/>
              <a:ext cx="127" cy="29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7" y="15"/>
                </a:cxn>
                <a:cxn ang="0">
                  <a:pos x="114" y="0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57" y="15"/>
                  </a:lnTo>
                  <a:lnTo>
                    <a:pt x="114" y="0"/>
                  </a:lnTo>
                </a:path>
              </a:pathLst>
            </a:custGeom>
            <a:noFill/>
            <a:ln w="158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6" name="Freeform 102"/>
            <p:cNvSpPr>
              <a:spLocks/>
            </p:cNvSpPr>
            <p:nvPr/>
          </p:nvSpPr>
          <p:spPr bwMode="auto">
            <a:xfrm>
              <a:off x="4098" y="2513"/>
              <a:ext cx="133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7" y="5"/>
                </a:cxn>
                <a:cxn ang="0">
                  <a:pos x="119" y="0"/>
                </a:cxn>
              </a:cxnLst>
              <a:rect l="0" t="0" r="r" b="b"/>
              <a:pathLst>
                <a:path w="119" h="15">
                  <a:moveTo>
                    <a:pt x="0" y="15"/>
                  </a:moveTo>
                  <a:lnTo>
                    <a:pt x="57" y="5"/>
                  </a:lnTo>
                  <a:lnTo>
                    <a:pt x="119" y="0"/>
                  </a:lnTo>
                </a:path>
              </a:pathLst>
            </a:custGeom>
            <a:noFill/>
            <a:ln w="158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7" name="Line 103"/>
            <p:cNvSpPr>
              <a:spLocks noChangeShapeType="1"/>
            </p:cNvSpPr>
            <p:nvPr/>
          </p:nvSpPr>
          <p:spPr bwMode="auto">
            <a:xfrm flipV="1">
              <a:off x="4231" y="2508"/>
              <a:ext cx="131" cy="5"/>
            </a:xfrm>
            <a:prstGeom prst="line">
              <a:avLst/>
            </a:prstGeom>
            <a:noFill/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8" name="Line 104"/>
            <p:cNvSpPr>
              <a:spLocks noChangeShapeType="1"/>
            </p:cNvSpPr>
            <p:nvPr/>
          </p:nvSpPr>
          <p:spPr bwMode="auto">
            <a:xfrm>
              <a:off x="4362" y="2508"/>
              <a:ext cx="127" cy="1"/>
            </a:xfrm>
            <a:prstGeom prst="line">
              <a:avLst/>
            </a:prstGeom>
            <a:noFill/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89" name="Line 105"/>
            <p:cNvSpPr>
              <a:spLocks noChangeShapeType="1"/>
            </p:cNvSpPr>
            <p:nvPr/>
          </p:nvSpPr>
          <p:spPr bwMode="auto">
            <a:xfrm>
              <a:off x="4489" y="2508"/>
              <a:ext cx="133" cy="10"/>
            </a:xfrm>
            <a:prstGeom prst="line">
              <a:avLst/>
            </a:prstGeom>
            <a:noFill/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0" name="Line 106"/>
            <p:cNvSpPr>
              <a:spLocks noChangeShapeType="1"/>
            </p:cNvSpPr>
            <p:nvPr/>
          </p:nvSpPr>
          <p:spPr bwMode="auto">
            <a:xfrm>
              <a:off x="4622" y="2518"/>
              <a:ext cx="133" cy="20"/>
            </a:xfrm>
            <a:prstGeom prst="line">
              <a:avLst/>
            </a:prstGeom>
            <a:noFill/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1" name="Line 107"/>
            <p:cNvSpPr>
              <a:spLocks noChangeShapeType="1"/>
            </p:cNvSpPr>
            <p:nvPr/>
          </p:nvSpPr>
          <p:spPr bwMode="auto">
            <a:xfrm>
              <a:off x="4755" y="2538"/>
              <a:ext cx="126" cy="24"/>
            </a:xfrm>
            <a:prstGeom prst="line">
              <a:avLst/>
            </a:prstGeom>
            <a:noFill/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2" name="Line 108"/>
            <p:cNvSpPr>
              <a:spLocks noChangeShapeType="1"/>
            </p:cNvSpPr>
            <p:nvPr/>
          </p:nvSpPr>
          <p:spPr bwMode="auto">
            <a:xfrm>
              <a:off x="4881" y="2562"/>
              <a:ext cx="132" cy="29"/>
            </a:xfrm>
            <a:prstGeom prst="line">
              <a:avLst/>
            </a:prstGeom>
            <a:noFill/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3" name="Line 109"/>
            <p:cNvSpPr>
              <a:spLocks noChangeShapeType="1"/>
            </p:cNvSpPr>
            <p:nvPr/>
          </p:nvSpPr>
          <p:spPr bwMode="auto">
            <a:xfrm>
              <a:off x="5013" y="2591"/>
              <a:ext cx="133" cy="41"/>
            </a:xfrm>
            <a:prstGeom prst="line">
              <a:avLst/>
            </a:prstGeom>
            <a:noFill/>
            <a:ln w="1587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4" name="Freeform 110"/>
            <p:cNvSpPr>
              <a:spLocks/>
            </p:cNvSpPr>
            <p:nvPr/>
          </p:nvSpPr>
          <p:spPr bwMode="auto">
            <a:xfrm>
              <a:off x="5146" y="2632"/>
              <a:ext cx="127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25"/>
                </a:cxn>
                <a:cxn ang="0">
                  <a:pos x="114" y="50"/>
                </a:cxn>
              </a:cxnLst>
              <a:rect l="0" t="0" r="r" b="b"/>
              <a:pathLst>
                <a:path w="114" h="50">
                  <a:moveTo>
                    <a:pt x="0" y="0"/>
                  </a:moveTo>
                  <a:lnTo>
                    <a:pt x="57" y="25"/>
                  </a:lnTo>
                  <a:lnTo>
                    <a:pt x="114" y="50"/>
                  </a:lnTo>
                </a:path>
              </a:pathLst>
            </a:custGeom>
            <a:noFill/>
            <a:ln w="158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5" name="Freeform 111"/>
            <p:cNvSpPr>
              <a:spLocks/>
            </p:cNvSpPr>
            <p:nvPr/>
          </p:nvSpPr>
          <p:spPr bwMode="auto">
            <a:xfrm>
              <a:off x="5273" y="2681"/>
              <a:ext cx="132" cy="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30"/>
                </a:cxn>
                <a:cxn ang="0">
                  <a:pos x="118" y="71"/>
                </a:cxn>
              </a:cxnLst>
              <a:rect l="0" t="0" r="r" b="b"/>
              <a:pathLst>
                <a:path w="118" h="71">
                  <a:moveTo>
                    <a:pt x="0" y="0"/>
                  </a:moveTo>
                  <a:lnTo>
                    <a:pt x="57" y="30"/>
                  </a:lnTo>
                  <a:lnTo>
                    <a:pt x="118" y="71"/>
                  </a:lnTo>
                </a:path>
              </a:pathLst>
            </a:custGeom>
            <a:noFill/>
            <a:ln w="158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6" name="Freeform 112"/>
            <p:cNvSpPr>
              <a:spLocks/>
            </p:cNvSpPr>
            <p:nvPr/>
          </p:nvSpPr>
          <p:spPr bwMode="auto">
            <a:xfrm>
              <a:off x="5405" y="2751"/>
              <a:ext cx="133" cy="1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5"/>
                </a:cxn>
                <a:cxn ang="0">
                  <a:pos x="57" y="50"/>
                </a:cxn>
                <a:cxn ang="0">
                  <a:pos x="119" y="110"/>
                </a:cxn>
              </a:cxnLst>
              <a:rect l="0" t="0" r="r" b="b"/>
              <a:pathLst>
                <a:path w="119" h="110">
                  <a:moveTo>
                    <a:pt x="0" y="0"/>
                  </a:moveTo>
                  <a:lnTo>
                    <a:pt x="29" y="25"/>
                  </a:lnTo>
                  <a:lnTo>
                    <a:pt x="57" y="50"/>
                  </a:lnTo>
                  <a:lnTo>
                    <a:pt x="119" y="110"/>
                  </a:lnTo>
                </a:path>
              </a:pathLst>
            </a:custGeom>
            <a:noFill/>
            <a:ln w="15875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7" name="Freeform 113"/>
            <p:cNvSpPr>
              <a:spLocks/>
            </p:cNvSpPr>
            <p:nvPr/>
          </p:nvSpPr>
          <p:spPr bwMode="auto">
            <a:xfrm>
              <a:off x="3680" y="3648"/>
              <a:ext cx="53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25"/>
                </a:cxn>
                <a:cxn ang="0">
                  <a:pos x="24" y="50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25"/>
                  </a:lnTo>
                  <a:lnTo>
                    <a:pt x="24" y="50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8" name="Freeform 114"/>
            <p:cNvSpPr>
              <a:spLocks/>
            </p:cNvSpPr>
            <p:nvPr/>
          </p:nvSpPr>
          <p:spPr bwMode="auto">
            <a:xfrm>
              <a:off x="3812" y="3539"/>
              <a:ext cx="53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25"/>
                </a:cxn>
                <a:cxn ang="0">
                  <a:pos x="23" y="50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47" h="50">
                  <a:moveTo>
                    <a:pt x="23" y="0"/>
                  </a:moveTo>
                  <a:lnTo>
                    <a:pt x="47" y="25"/>
                  </a:lnTo>
                  <a:lnTo>
                    <a:pt x="23" y="50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299" name="Freeform 115"/>
            <p:cNvSpPr>
              <a:spLocks/>
            </p:cNvSpPr>
            <p:nvPr/>
          </p:nvSpPr>
          <p:spPr bwMode="auto">
            <a:xfrm>
              <a:off x="3944" y="3486"/>
              <a:ext cx="54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25"/>
                </a:cxn>
                <a:cxn ang="0">
                  <a:pos x="24" y="50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25"/>
                  </a:lnTo>
                  <a:lnTo>
                    <a:pt x="24" y="50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0" name="Freeform 116"/>
            <p:cNvSpPr>
              <a:spLocks/>
            </p:cNvSpPr>
            <p:nvPr/>
          </p:nvSpPr>
          <p:spPr bwMode="auto">
            <a:xfrm>
              <a:off x="4071" y="3446"/>
              <a:ext cx="5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26"/>
                </a:cxn>
                <a:cxn ang="0">
                  <a:pos x="24" y="51"/>
                </a:cxn>
                <a:cxn ang="0">
                  <a:pos x="0" y="26"/>
                </a:cxn>
                <a:cxn ang="0">
                  <a:pos x="24" y="0"/>
                </a:cxn>
              </a:cxnLst>
              <a:rect l="0" t="0" r="r" b="b"/>
              <a:pathLst>
                <a:path w="48" h="51">
                  <a:moveTo>
                    <a:pt x="24" y="0"/>
                  </a:moveTo>
                  <a:lnTo>
                    <a:pt x="48" y="26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1" name="Freeform 117"/>
            <p:cNvSpPr>
              <a:spLocks/>
            </p:cNvSpPr>
            <p:nvPr/>
          </p:nvSpPr>
          <p:spPr bwMode="auto">
            <a:xfrm>
              <a:off x="4204" y="3421"/>
              <a:ext cx="52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25"/>
                </a:cxn>
                <a:cxn ang="0">
                  <a:pos x="24" y="51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7" h="51">
                  <a:moveTo>
                    <a:pt x="24" y="0"/>
                  </a:moveTo>
                  <a:lnTo>
                    <a:pt x="47" y="25"/>
                  </a:lnTo>
                  <a:lnTo>
                    <a:pt x="24" y="51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2" name="Freeform 118"/>
            <p:cNvSpPr>
              <a:spLocks/>
            </p:cNvSpPr>
            <p:nvPr/>
          </p:nvSpPr>
          <p:spPr bwMode="auto">
            <a:xfrm>
              <a:off x="4337" y="3406"/>
              <a:ext cx="52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25"/>
                </a:cxn>
                <a:cxn ang="0">
                  <a:pos x="23" y="50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47" h="50">
                  <a:moveTo>
                    <a:pt x="23" y="0"/>
                  </a:moveTo>
                  <a:lnTo>
                    <a:pt x="47" y="25"/>
                  </a:lnTo>
                  <a:lnTo>
                    <a:pt x="23" y="50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3" name="Freeform 119"/>
            <p:cNvSpPr>
              <a:spLocks/>
            </p:cNvSpPr>
            <p:nvPr/>
          </p:nvSpPr>
          <p:spPr bwMode="auto">
            <a:xfrm>
              <a:off x="4464" y="3397"/>
              <a:ext cx="52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25"/>
                </a:cxn>
                <a:cxn ang="0">
                  <a:pos x="23" y="50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47" h="50">
                  <a:moveTo>
                    <a:pt x="23" y="0"/>
                  </a:moveTo>
                  <a:lnTo>
                    <a:pt x="47" y="25"/>
                  </a:lnTo>
                  <a:lnTo>
                    <a:pt x="23" y="50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4" name="Freeform 120"/>
            <p:cNvSpPr>
              <a:spLocks/>
            </p:cNvSpPr>
            <p:nvPr/>
          </p:nvSpPr>
          <p:spPr bwMode="auto">
            <a:xfrm>
              <a:off x="4595" y="3397"/>
              <a:ext cx="54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25"/>
                </a:cxn>
                <a:cxn ang="0">
                  <a:pos x="24" y="50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25"/>
                  </a:lnTo>
                  <a:lnTo>
                    <a:pt x="24" y="50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5" name="Freeform 121"/>
            <p:cNvSpPr>
              <a:spLocks/>
            </p:cNvSpPr>
            <p:nvPr/>
          </p:nvSpPr>
          <p:spPr bwMode="auto">
            <a:xfrm>
              <a:off x="4728" y="3401"/>
              <a:ext cx="52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25"/>
                </a:cxn>
                <a:cxn ang="0">
                  <a:pos x="24" y="50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7" h="50">
                  <a:moveTo>
                    <a:pt x="24" y="0"/>
                  </a:moveTo>
                  <a:lnTo>
                    <a:pt x="47" y="25"/>
                  </a:lnTo>
                  <a:lnTo>
                    <a:pt x="24" y="50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6" name="Freeform 122"/>
            <p:cNvSpPr>
              <a:spLocks/>
            </p:cNvSpPr>
            <p:nvPr/>
          </p:nvSpPr>
          <p:spPr bwMode="auto">
            <a:xfrm>
              <a:off x="4855" y="3411"/>
              <a:ext cx="52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25"/>
                </a:cxn>
                <a:cxn ang="0">
                  <a:pos x="23" y="50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47" h="50">
                  <a:moveTo>
                    <a:pt x="23" y="0"/>
                  </a:moveTo>
                  <a:lnTo>
                    <a:pt x="47" y="25"/>
                  </a:lnTo>
                  <a:lnTo>
                    <a:pt x="23" y="50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7" name="Freeform 123"/>
            <p:cNvSpPr>
              <a:spLocks/>
            </p:cNvSpPr>
            <p:nvPr/>
          </p:nvSpPr>
          <p:spPr bwMode="auto">
            <a:xfrm>
              <a:off x="4987" y="3431"/>
              <a:ext cx="53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25"/>
                </a:cxn>
                <a:cxn ang="0">
                  <a:pos x="24" y="51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8" h="51">
                  <a:moveTo>
                    <a:pt x="24" y="0"/>
                  </a:moveTo>
                  <a:lnTo>
                    <a:pt x="48" y="25"/>
                  </a:lnTo>
                  <a:lnTo>
                    <a:pt x="24" y="51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8" name="Freeform 124"/>
            <p:cNvSpPr>
              <a:spLocks/>
            </p:cNvSpPr>
            <p:nvPr/>
          </p:nvSpPr>
          <p:spPr bwMode="auto">
            <a:xfrm>
              <a:off x="5119" y="3455"/>
              <a:ext cx="5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26"/>
                </a:cxn>
                <a:cxn ang="0">
                  <a:pos x="24" y="51"/>
                </a:cxn>
                <a:cxn ang="0">
                  <a:pos x="0" y="26"/>
                </a:cxn>
                <a:cxn ang="0">
                  <a:pos x="24" y="0"/>
                </a:cxn>
              </a:cxnLst>
              <a:rect l="0" t="0" r="r" b="b"/>
              <a:pathLst>
                <a:path w="48" h="51">
                  <a:moveTo>
                    <a:pt x="24" y="0"/>
                  </a:moveTo>
                  <a:lnTo>
                    <a:pt x="48" y="26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09" name="Freeform 125"/>
            <p:cNvSpPr>
              <a:spLocks/>
            </p:cNvSpPr>
            <p:nvPr/>
          </p:nvSpPr>
          <p:spPr bwMode="auto">
            <a:xfrm>
              <a:off x="5247" y="3500"/>
              <a:ext cx="52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25"/>
                </a:cxn>
                <a:cxn ang="0">
                  <a:pos x="24" y="50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7" h="50">
                  <a:moveTo>
                    <a:pt x="24" y="0"/>
                  </a:moveTo>
                  <a:lnTo>
                    <a:pt x="47" y="25"/>
                  </a:lnTo>
                  <a:lnTo>
                    <a:pt x="24" y="50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0" name="Freeform 126"/>
            <p:cNvSpPr>
              <a:spLocks/>
            </p:cNvSpPr>
            <p:nvPr/>
          </p:nvSpPr>
          <p:spPr bwMode="auto">
            <a:xfrm>
              <a:off x="5379" y="3559"/>
              <a:ext cx="5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25"/>
                </a:cxn>
                <a:cxn ang="0">
                  <a:pos x="23" y="51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47" h="51">
                  <a:moveTo>
                    <a:pt x="23" y="0"/>
                  </a:moveTo>
                  <a:lnTo>
                    <a:pt x="47" y="25"/>
                  </a:lnTo>
                  <a:lnTo>
                    <a:pt x="23" y="51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1" name="Freeform 127"/>
            <p:cNvSpPr>
              <a:spLocks/>
            </p:cNvSpPr>
            <p:nvPr/>
          </p:nvSpPr>
          <p:spPr bwMode="auto">
            <a:xfrm>
              <a:off x="5511" y="3668"/>
              <a:ext cx="53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25"/>
                </a:cxn>
                <a:cxn ang="0">
                  <a:pos x="24" y="51"/>
                </a:cxn>
                <a:cxn ang="0">
                  <a:pos x="0" y="25"/>
                </a:cxn>
                <a:cxn ang="0">
                  <a:pos x="24" y="0"/>
                </a:cxn>
              </a:cxnLst>
              <a:rect l="0" t="0" r="r" b="b"/>
              <a:pathLst>
                <a:path w="48" h="51">
                  <a:moveTo>
                    <a:pt x="24" y="0"/>
                  </a:moveTo>
                  <a:lnTo>
                    <a:pt x="48" y="25"/>
                  </a:lnTo>
                  <a:lnTo>
                    <a:pt x="24" y="51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2" name="Rectangle 128"/>
            <p:cNvSpPr>
              <a:spLocks noChangeArrowheads="1"/>
            </p:cNvSpPr>
            <p:nvPr/>
          </p:nvSpPr>
          <p:spPr bwMode="auto">
            <a:xfrm>
              <a:off x="3680" y="3131"/>
              <a:ext cx="48" cy="4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3" name="Rectangle 129"/>
            <p:cNvSpPr>
              <a:spLocks noChangeArrowheads="1"/>
            </p:cNvSpPr>
            <p:nvPr/>
          </p:nvSpPr>
          <p:spPr bwMode="auto">
            <a:xfrm>
              <a:off x="3812" y="3026"/>
              <a:ext cx="47" cy="44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4" name="Rectangle 130"/>
            <p:cNvSpPr>
              <a:spLocks noChangeArrowheads="1"/>
            </p:cNvSpPr>
            <p:nvPr/>
          </p:nvSpPr>
          <p:spPr bwMode="auto">
            <a:xfrm>
              <a:off x="3944" y="2976"/>
              <a:ext cx="48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5" name="Rectangle 131"/>
            <p:cNvSpPr>
              <a:spLocks noChangeArrowheads="1"/>
            </p:cNvSpPr>
            <p:nvPr/>
          </p:nvSpPr>
          <p:spPr bwMode="auto">
            <a:xfrm>
              <a:off x="4071" y="2942"/>
              <a:ext cx="48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6" name="Rectangle 132"/>
            <p:cNvSpPr>
              <a:spLocks noChangeArrowheads="1"/>
            </p:cNvSpPr>
            <p:nvPr/>
          </p:nvSpPr>
          <p:spPr bwMode="auto">
            <a:xfrm>
              <a:off x="4204" y="2922"/>
              <a:ext cx="48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7" name="Rectangle 133"/>
            <p:cNvSpPr>
              <a:spLocks noChangeArrowheads="1"/>
            </p:cNvSpPr>
            <p:nvPr/>
          </p:nvSpPr>
          <p:spPr bwMode="auto">
            <a:xfrm>
              <a:off x="4337" y="2912"/>
              <a:ext cx="46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8" name="Rectangle 134"/>
            <p:cNvSpPr>
              <a:spLocks noChangeArrowheads="1"/>
            </p:cNvSpPr>
            <p:nvPr/>
          </p:nvSpPr>
          <p:spPr bwMode="auto">
            <a:xfrm>
              <a:off x="4464" y="2908"/>
              <a:ext cx="46" cy="44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19" name="Rectangle 135"/>
            <p:cNvSpPr>
              <a:spLocks noChangeArrowheads="1"/>
            </p:cNvSpPr>
            <p:nvPr/>
          </p:nvSpPr>
          <p:spPr bwMode="auto">
            <a:xfrm>
              <a:off x="4595" y="2912"/>
              <a:ext cx="48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0" name="Rectangle 136"/>
            <p:cNvSpPr>
              <a:spLocks noChangeArrowheads="1"/>
            </p:cNvSpPr>
            <p:nvPr/>
          </p:nvSpPr>
          <p:spPr bwMode="auto">
            <a:xfrm>
              <a:off x="4728" y="2918"/>
              <a:ext cx="48" cy="4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1" name="Rectangle 137"/>
            <p:cNvSpPr>
              <a:spLocks noChangeArrowheads="1"/>
            </p:cNvSpPr>
            <p:nvPr/>
          </p:nvSpPr>
          <p:spPr bwMode="auto">
            <a:xfrm>
              <a:off x="4855" y="2933"/>
              <a:ext cx="47" cy="4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2" name="Rectangle 138"/>
            <p:cNvSpPr>
              <a:spLocks noChangeArrowheads="1"/>
            </p:cNvSpPr>
            <p:nvPr/>
          </p:nvSpPr>
          <p:spPr bwMode="auto">
            <a:xfrm>
              <a:off x="4987" y="2952"/>
              <a:ext cx="48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3" name="Rectangle 139"/>
            <p:cNvSpPr>
              <a:spLocks noChangeArrowheads="1"/>
            </p:cNvSpPr>
            <p:nvPr/>
          </p:nvSpPr>
          <p:spPr bwMode="auto">
            <a:xfrm>
              <a:off x="5119" y="2983"/>
              <a:ext cx="48" cy="4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4" name="Rectangle 140"/>
            <p:cNvSpPr>
              <a:spLocks noChangeArrowheads="1"/>
            </p:cNvSpPr>
            <p:nvPr/>
          </p:nvSpPr>
          <p:spPr bwMode="auto">
            <a:xfrm>
              <a:off x="5247" y="3021"/>
              <a:ext cx="47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5" name="Rectangle 141"/>
            <p:cNvSpPr>
              <a:spLocks noChangeArrowheads="1"/>
            </p:cNvSpPr>
            <p:nvPr/>
          </p:nvSpPr>
          <p:spPr bwMode="auto">
            <a:xfrm>
              <a:off x="5379" y="3075"/>
              <a:ext cx="47" cy="45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6" name="Rectangle 142"/>
            <p:cNvSpPr>
              <a:spLocks noChangeArrowheads="1"/>
            </p:cNvSpPr>
            <p:nvPr/>
          </p:nvSpPr>
          <p:spPr bwMode="auto">
            <a:xfrm>
              <a:off x="5511" y="3179"/>
              <a:ext cx="48" cy="44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7" name="Freeform 143"/>
            <p:cNvSpPr>
              <a:spLocks/>
            </p:cNvSpPr>
            <p:nvPr/>
          </p:nvSpPr>
          <p:spPr bwMode="auto">
            <a:xfrm>
              <a:off x="3680" y="2686"/>
              <a:ext cx="53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0"/>
                </a:cxn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8" name="Freeform 144"/>
            <p:cNvSpPr>
              <a:spLocks/>
            </p:cNvSpPr>
            <p:nvPr/>
          </p:nvSpPr>
          <p:spPr bwMode="auto">
            <a:xfrm>
              <a:off x="3812" y="2587"/>
              <a:ext cx="5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51"/>
                </a:cxn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47" h="51">
                  <a:moveTo>
                    <a:pt x="23" y="0"/>
                  </a:moveTo>
                  <a:lnTo>
                    <a:pt x="47" y="51"/>
                  </a:lnTo>
                  <a:lnTo>
                    <a:pt x="0" y="5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29" name="Freeform 145"/>
            <p:cNvSpPr>
              <a:spLocks/>
            </p:cNvSpPr>
            <p:nvPr/>
          </p:nvSpPr>
          <p:spPr bwMode="auto">
            <a:xfrm>
              <a:off x="3944" y="2533"/>
              <a:ext cx="54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0"/>
                </a:cxn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0" name="Freeform 146"/>
            <p:cNvSpPr>
              <a:spLocks/>
            </p:cNvSpPr>
            <p:nvPr/>
          </p:nvSpPr>
          <p:spPr bwMode="auto">
            <a:xfrm>
              <a:off x="4071" y="2504"/>
              <a:ext cx="54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0"/>
                </a:cxn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1" name="Freeform 147"/>
            <p:cNvSpPr>
              <a:spLocks/>
            </p:cNvSpPr>
            <p:nvPr/>
          </p:nvSpPr>
          <p:spPr bwMode="auto">
            <a:xfrm>
              <a:off x="4204" y="2488"/>
              <a:ext cx="52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51"/>
                </a:cxn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47" h="51">
                  <a:moveTo>
                    <a:pt x="24" y="0"/>
                  </a:moveTo>
                  <a:lnTo>
                    <a:pt x="47" y="51"/>
                  </a:lnTo>
                  <a:lnTo>
                    <a:pt x="0" y="5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2" name="Freeform 148"/>
            <p:cNvSpPr>
              <a:spLocks/>
            </p:cNvSpPr>
            <p:nvPr/>
          </p:nvSpPr>
          <p:spPr bwMode="auto">
            <a:xfrm>
              <a:off x="4337" y="2483"/>
              <a:ext cx="52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51"/>
                </a:cxn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47" h="51">
                  <a:moveTo>
                    <a:pt x="23" y="0"/>
                  </a:moveTo>
                  <a:lnTo>
                    <a:pt x="47" y="51"/>
                  </a:lnTo>
                  <a:lnTo>
                    <a:pt x="0" y="5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3" name="Freeform 149"/>
            <p:cNvSpPr>
              <a:spLocks/>
            </p:cNvSpPr>
            <p:nvPr/>
          </p:nvSpPr>
          <p:spPr bwMode="auto">
            <a:xfrm>
              <a:off x="4464" y="2483"/>
              <a:ext cx="52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51"/>
                </a:cxn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47" h="51">
                  <a:moveTo>
                    <a:pt x="23" y="0"/>
                  </a:moveTo>
                  <a:lnTo>
                    <a:pt x="47" y="51"/>
                  </a:lnTo>
                  <a:lnTo>
                    <a:pt x="0" y="5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4" name="Freeform 150"/>
            <p:cNvSpPr>
              <a:spLocks/>
            </p:cNvSpPr>
            <p:nvPr/>
          </p:nvSpPr>
          <p:spPr bwMode="auto">
            <a:xfrm>
              <a:off x="4595" y="2493"/>
              <a:ext cx="54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0"/>
                </a:cxn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48" h="50">
                  <a:moveTo>
                    <a:pt x="24" y="0"/>
                  </a:moveTo>
                  <a:lnTo>
                    <a:pt x="48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5" name="Freeform 151"/>
            <p:cNvSpPr>
              <a:spLocks/>
            </p:cNvSpPr>
            <p:nvPr/>
          </p:nvSpPr>
          <p:spPr bwMode="auto">
            <a:xfrm>
              <a:off x="4728" y="2513"/>
              <a:ext cx="52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50"/>
                </a:cxn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47" h="50">
                  <a:moveTo>
                    <a:pt x="24" y="0"/>
                  </a:moveTo>
                  <a:lnTo>
                    <a:pt x="47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6" name="Freeform 152"/>
            <p:cNvSpPr>
              <a:spLocks/>
            </p:cNvSpPr>
            <p:nvPr/>
          </p:nvSpPr>
          <p:spPr bwMode="auto">
            <a:xfrm>
              <a:off x="4855" y="2538"/>
              <a:ext cx="52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50"/>
                </a:cxn>
                <a:cxn ang="0">
                  <a:pos x="0" y="50"/>
                </a:cxn>
                <a:cxn ang="0">
                  <a:pos x="23" y="0"/>
                </a:cxn>
              </a:cxnLst>
              <a:rect l="0" t="0" r="r" b="b"/>
              <a:pathLst>
                <a:path w="47" h="50">
                  <a:moveTo>
                    <a:pt x="23" y="0"/>
                  </a:moveTo>
                  <a:lnTo>
                    <a:pt x="47" y="50"/>
                  </a:lnTo>
                  <a:lnTo>
                    <a:pt x="0" y="5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7" name="Freeform 153"/>
            <p:cNvSpPr>
              <a:spLocks/>
            </p:cNvSpPr>
            <p:nvPr/>
          </p:nvSpPr>
          <p:spPr bwMode="auto">
            <a:xfrm>
              <a:off x="4987" y="2567"/>
              <a:ext cx="53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1"/>
                </a:cxn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48" h="51">
                  <a:moveTo>
                    <a:pt x="24" y="0"/>
                  </a:moveTo>
                  <a:lnTo>
                    <a:pt x="48" y="51"/>
                  </a:lnTo>
                  <a:lnTo>
                    <a:pt x="0" y="5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8" name="Freeform 154"/>
            <p:cNvSpPr>
              <a:spLocks/>
            </p:cNvSpPr>
            <p:nvPr/>
          </p:nvSpPr>
          <p:spPr bwMode="auto">
            <a:xfrm>
              <a:off x="5119" y="2606"/>
              <a:ext cx="54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1"/>
                </a:cxn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48" h="51">
                  <a:moveTo>
                    <a:pt x="24" y="0"/>
                  </a:moveTo>
                  <a:lnTo>
                    <a:pt x="48" y="51"/>
                  </a:lnTo>
                  <a:lnTo>
                    <a:pt x="0" y="5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39" name="Freeform 155"/>
            <p:cNvSpPr>
              <a:spLocks/>
            </p:cNvSpPr>
            <p:nvPr/>
          </p:nvSpPr>
          <p:spPr bwMode="auto">
            <a:xfrm>
              <a:off x="5247" y="2656"/>
              <a:ext cx="52" cy="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50"/>
                </a:cxn>
                <a:cxn ang="0">
                  <a:pos x="0" y="50"/>
                </a:cxn>
                <a:cxn ang="0">
                  <a:pos x="24" y="0"/>
                </a:cxn>
              </a:cxnLst>
              <a:rect l="0" t="0" r="r" b="b"/>
              <a:pathLst>
                <a:path w="47" h="50">
                  <a:moveTo>
                    <a:pt x="24" y="0"/>
                  </a:moveTo>
                  <a:lnTo>
                    <a:pt x="47" y="50"/>
                  </a:lnTo>
                  <a:lnTo>
                    <a:pt x="0" y="5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40" name="Freeform 156"/>
            <p:cNvSpPr>
              <a:spLocks/>
            </p:cNvSpPr>
            <p:nvPr/>
          </p:nvSpPr>
          <p:spPr bwMode="auto">
            <a:xfrm>
              <a:off x="5379" y="2725"/>
              <a:ext cx="53" cy="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51"/>
                </a:cxn>
                <a:cxn ang="0">
                  <a:pos x="0" y="51"/>
                </a:cxn>
                <a:cxn ang="0">
                  <a:pos x="23" y="0"/>
                </a:cxn>
              </a:cxnLst>
              <a:rect l="0" t="0" r="r" b="b"/>
              <a:pathLst>
                <a:path w="47" h="51">
                  <a:moveTo>
                    <a:pt x="23" y="0"/>
                  </a:moveTo>
                  <a:lnTo>
                    <a:pt x="47" y="51"/>
                  </a:lnTo>
                  <a:lnTo>
                    <a:pt x="0" y="5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41" name="Freeform 157"/>
            <p:cNvSpPr>
              <a:spLocks/>
            </p:cNvSpPr>
            <p:nvPr/>
          </p:nvSpPr>
          <p:spPr bwMode="auto">
            <a:xfrm>
              <a:off x="5511" y="2834"/>
              <a:ext cx="53" cy="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8" y="51"/>
                </a:cxn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48" h="51">
                  <a:moveTo>
                    <a:pt x="24" y="0"/>
                  </a:moveTo>
                  <a:lnTo>
                    <a:pt x="48" y="51"/>
                  </a:lnTo>
                  <a:lnTo>
                    <a:pt x="0" y="5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342" name="Rectangle 158"/>
            <p:cNvSpPr>
              <a:spLocks noChangeArrowheads="1"/>
            </p:cNvSpPr>
            <p:nvPr/>
          </p:nvSpPr>
          <p:spPr bwMode="auto">
            <a:xfrm>
              <a:off x="3521" y="3677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0,1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43" name="Rectangle 159"/>
            <p:cNvSpPr>
              <a:spLocks noChangeArrowheads="1"/>
            </p:cNvSpPr>
            <p:nvPr/>
          </p:nvSpPr>
          <p:spPr bwMode="auto">
            <a:xfrm>
              <a:off x="3568" y="3189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1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44" name="Rectangle 160"/>
            <p:cNvSpPr>
              <a:spLocks noChangeArrowheads="1"/>
            </p:cNvSpPr>
            <p:nvPr/>
          </p:nvSpPr>
          <p:spPr bwMode="auto">
            <a:xfrm>
              <a:off x="3537" y="2705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10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45" name="Rectangle 161"/>
            <p:cNvSpPr>
              <a:spLocks noChangeArrowheads="1"/>
            </p:cNvSpPr>
            <p:nvPr/>
          </p:nvSpPr>
          <p:spPr bwMode="auto">
            <a:xfrm>
              <a:off x="3505" y="2217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100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46" name="Rectangle 162"/>
            <p:cNvSpPr>
              <a:spLocks noChangeArrowheads="1"/>
            </p:cNvSpPr>
            <p:nvPr/>
          </p:nvSpPr>
          <p:spPr bwMode="auto">
            <a:xfrm>
              <a:off x="3595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-7,5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47" name="Rectangle 163"/>
            <p:cNvSpPr>
              <a:spLocks noChangeArrowheads="1"/>
            </p:cNvSpPr>
            <p:nvPr/>
          </p:nvSpPr>
          <p:spPr bwMode="auto">
            <a:xfrm>
              <a:off x="3728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-6,5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48" name="Rectangle 164"/>
            <p:cNvSpPr>
              <a:spLocks noChangeArrowheads="1"/>
            </p:cNvSpPr>
            <p:nvPr/>
          </p:nvSpPr>
          <p:spPr bwMode="auto">
            <a:xfrm>
              <a:off x="3855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-5,5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49" name="Rectangle 165"/>
            <p:cNvSpPr>
              <a:spLocks noChangeArrowheads="1"/>
            </p:cNvSpPr>
            <p:nvPr/>
          </p:nvSpPr>
          <p:spPr bwMode="auto">
            <a:xfrm>
              <a:off x="3986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-4,5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0" name="Rectangle 166"/>
            <p:cNvSpPr>
              <a:spLocks noChangeArrowheads="1"/>
            </p:cNvSpPr>
            <p:nvPr/>
          </p:nvSpPr>
          <p:spPr bwMode="auto">
            <a:xfrm>
              <a:off x="4119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-3,5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1" name="Rectangle 167"/>
            <p:cNvSpPr>
              <a:spLocks noChangeArrowheads="1"/>
            </p:cNvSpPr>
            <p:nvPr/>
          </p:nvSpPr>
          <p:spPr bwMode="auto">
            <a:xfrm>
              <a:off x="4246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-2,5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2" name="Rectangle 168"/>
            <p:cNvSpPr>
              <a:spLocks noChangeArrowheads="1"/>
            </p:cNvSpPr>
            <p:nvPr/>
          </p:nvSpPr>
          <p:spPr bwMode="auto">
            <a:xfrm>
              <a:off x="4379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-1,5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3" name="Rectangle 169"/>
            <p:cNvSpPr>
              <a:spLocks noChangeArrowheads="1"/>
            </p:cNvSpPr>
            <p:nvPr/>
          </p:nvSpPr>
          <p:spPr bwMode="auto">
            <a:xfrm>
              <a:off x="4510" y="3756"/>
              <a:ext cx="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-0,5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4" name="Rectangle 170"/>
            <p:cNvSpPr>
              <a:spLocks noChangeArrowheads="1"/>
            </p:cNvSpPr>
            <p:nvPr/>
          </p:nvSpPr>
          <p:spPr bwMode="auto">
            <a:xfrm>
              <a:off x="4649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0,5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5" name="Rectangle 171"/>
            <p:cNvSpPr>
              <a:spLocks noChangeArrowheads="1"/>
            </p:cNvSpPr>
            <p:nvPr/>
          </p:nvSpPr>
          <p:spPr bwMode="auto">
            <a:xfrm>
              <a:off x="4780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1,5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6" name="Rectangle 172"/>
            <p:cNvSpPr>
              <a:spLocks noChangeArrowheads="1"/>
            </p:cNvSpPr>
            <p:nvPr/>
          </p:nvSpPr>
          <p:spPr bwMode="auto">
            <a:xfrm>
              <a:off x="4913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2,5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7" name="Rectangle 173"/>
            <p:cNvSpPr>
              <a:spLocks noChangeArrowheads="1"/>
            </p:cNvSpPr>
            <p:nvPr/>
          </p:nvSpPr>
          <p:spPr bwMode="auto">
            <a:xfrm>
              <a:off x="5040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3,5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8" name="Rectangle 174"/>
            <p:cNvSpPr>
              <a:spLocks noChangeArrowheads="1"/>
            </p:cNvSpPr>
            <p:nvPr/>
          </p:nvSpPr>
          <p:spPr bwMode="auto">
            <a:xfrm>
              <a:off x="5173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4,5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59" name="Rectangle 175"/>
            <p:cNvSpPr>
              <a:spLocks noChangeArrowheads="1"/>
            </p:cNvSpPr>
            <p:nvPr/>
          </p:nvSpPr>
          <p:spPr bwMode="auto">
            <a:xfrm>
              <a:off x="5304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5,5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60" name="Rectangle 176"/>
            <p:cNvSpPr>
              <a:spLocks noChangeArrowheads="1"/>
            </p:cNvSpPr>
            <p:nvPr/>
          </p:nvSpPr>
          <p:spPr bwMode="auto">
            <a:xfrm>
              <a:off x="5432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6,5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61" name="Rectangle 177"/>
            <p:cNvSpPr>
              <a:spLocks noChangeArrowheads="1"/>
            </p:cNvSpPr>
            <p:nvPr/>
          </p:nvSpPr>
          <p:spPr bwMode="auto">
            <a:xfrm>
              <a:off x="5564" y="3756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</a:rPr>
                <a:t>7,5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62" name="Rectangle 178"/>
            <p:cNvSpPr>
              <a:spLocks noChangeArrowheads="1"/>
            </p:cNvSpPr>
            <p:nvPr/>
          </p:nvSpPr>
          <p:spPr bwMode="auto">
            <a:xfrm>
              <a:off x="4474" y="3846"/>
              <a:ext cx="26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chemeClr val="tx1"/>
                  </a:solidFill>
                  <a:latin typeface="Times New Roman" pitchFamily="18" charset="0"/>
                </a:rPr>
                <a:t>X, cm</a:t>
              </a:r>
              <a:endParaRPr lang="en-GB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1363" name="Rectangle 179"/>
            <p:cNvSpPr>
              <a:spLocks noChangeArrowheads="1"/>
            </p:cNvSpPr>
            <p:nvPr/>
          </p:nvSpPr>
          <p:spPr bwMode="auto">
            <a:xfrm rot="16200000">
              <a:off x="3400" y="3188"/>
              <a:ext cx="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chemeClr val="tx1"/>
                  </a:solidFill>
                  <a:latin typeface="Times New Roman" pitchFamily="18" charset="0"/>
                </a:rPr>
                <a:t>S</a:t>
              </a:r>
              <a:r>
                <a:rPr lang="en-GB" sz="13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GB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1364" name="Rectangle 180"/>
            <p:cNvSpPr>
              <a:spLocks noChangeArrowheads="1"/>
            </p:cNvSpPr>
            <p:nvPr/>
          </p:nvSpPr>
          <p:spPr bwMode="auto">
            <a:xfrm rot="16200000">
              <a:off x="3339" y="3033"/>
              <a:ext cx="2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chemeClr val="tx1"/>
                  </a:solidFill>
                  <a:latin typeface="Times New Roman" pitchFamily="18" charset="0"/>
                </a:rPr>
                <a:t>therma</a:t>
              </a:r>
              <a:r>
                <a:rPr lang="en-GB" sz="900" b="1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en-GB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1365" name="Rectangle 181"/>
            <p:cNvSpPr>
              <a:spLocks noChangeArrowheads="1"/>
            </p:cNvSpPr>
            <p:nvPr/>
          </p:nvSpPr>
          <p:spPr bwMode="auto">
            <a:xfrm rot="16200000">
              <a:off x="3355" y="2784"/>
              <a:ext cx="1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300" b="1">
                  <a:solidFill>
                    <a:schemeClr val="tx1"/>
                  </a:solidFill>
                </a:rPr>
                <a:t> / </a:t>
              </a:r>
              <a:r>
                <a:rPr lang="en-GB" sz="1300" b="1">
                  <a:solidFill>
                    <a:schemeClr val="tx1"/>
                  </a:solidFill>
                  <a:latin typeface="Times New Roman" pitchFamily="18" charset="0"/>
                </a:rPr>
                <a:t>S</a:t>
              </a:r>
              <a:r>
                <a:rPr lang="en-GB" sz="1300" b="1">
                  <a:solidFill>
                    <a:srgbClr val="000000"/>
                  </a:solidFill>
                </a:rPr>
                <a:t> 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66" name="Rectangle 182"/>
            <p:cNvSpPr>
              <a:spLocks noChangeArrowheads="1"/>
            </p:cNvSpPr>
            <p:nvPr/>
          </p:nvSpPr>
          <p:spPr bwMode="auto">
            <a:xfrm rot="16200000">
              <a:off x="3395" y="2646"/>
              <a:ext cx="1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 b="1">
                  <a:solidFill>
                    <a:schemeClr val="tx1"/>
                  </a:solidFill>
                  <a:latin typeface="Times New Roman" pitchFamily="18" charset="0"/>
                </a:rPr>
                <a:t>fast</a:t>
              </a:r>
              <a:r>
                <a:rPr lang="en-GB" sz="900" b="1">
                  <a:solidFill>
                    <a:srgbClr val="000000"/>
                  </a:solidFill>
                </a:rPr>
                <a:t> 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221368" name="Text Box 184"/>
            <p:cNvSpPr txBox="1">
              <a:spLocks noChangeArrowheads="1"/>
            </p:cNvSpPr>
            <p:nvPr/>
          </p:nvSpPr>
          <p:spPr bwMode="auto">
            <a:xfrm>
              <a:off x="5063" y="2418"/>
              <a:ext cx="466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</a:rPr>
                <a:t>fission</a:t>
              </a:r>
            </a:p>
          </p:txBody>
        </p:sp>
        <p:sp>
          <p:nvSpPr>
            <p:cNvPr id="221369" name="Text Box 185"/>
            <p:cNvSpPr txBox="1">
              <a:spLocks noChangeArrowheads="1"/>
            </p:cNvSpPr>
            <p:nvPr/>
          </p:nvSpPr>
          <p:spPr bwMode="auto">
            <a:xfrm>
              <a:off x="4265" y="2706"/>
              <a:ext cx="482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</a:rPr>
                <a:t>3 </a:t>
              </a:r>
              <a:r>
                <a:rPr lang="en-GB" sz="1600" dirty="0" err="1">
                  <a:solidFill>
                    <a:srgbClr val="FF0000"/>
                  </a:solidFill>
                  <a:latin typeface="Times New Roman" pitchFamily="18" charset="0"/>
                </a:rPr>
                <a:t>MeV</a:t>
              </a:r>
              <a:endParaRPr lang="en-GB" sz="1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21370" name="Text Box 186"/>
            <p:cNvSpPr txBox="1">
              <a:spLocks noChangeArrowheads="1"/>
            </p:cNvSpPr>
            <p:nvPr/>
          </p:nvSpPr>
          <p:spPr bwMode="auto">
            <a:xfrm>
              <a:off x="4265" y="3204"/>
              <a:ext cx="546" cy="2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  <a:latin typeface="Times New Roman" pitchFamily="18" charset="0"/>
                </a:rPr>
                <a:t>14 </a:t>
              </a:r>
              <a:r>
                <a:rPr lang="en-GB" sz="1600" dirty="0" err="1">
                  <a:solidFill>
                    <a:srgbClr val="FF0000"/>
                  </a:solidFill>
                  <a:latin typeface="Times New Roman" pitchFamily="18" charset="0"/>
                </a:rPr>
                <a:t>MeV</a:t>
              </a:r>
              <a:endParaRPr lang="en-GB" sz="16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21375" name="Text Box 191"/>
          <p:cNvSpPr txBox="1">
            <a:spLocks noChangeArrowheads="1"/>
          </p:cNvSpPr>
          <p:nvPr/>
        </p:nvSpPr>
        <p:spPr bwMode="auto">
          <a:xfrm>
            <a:off x="635039" y="2044125"/>
            <a:ext cx="455926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folHlink"/>
                </a:solidFill>
                <a:latin typeface="Times New Roman" pitchFamily="18" charset="0"/>
              </a:rPr>
              <a:t>“</a:t>
            </a:r>
            <a:r>
              <a:rPr lang="en-GB" sz="1600" dirty="0">
                <a:solidFill>
                  <a:schemeClr val="folHlink"/>
                </a:solidFill>
                <a:latin typeface="Times New Roman" pitchFamily="18" charset="0"/>
              </a:rPr>
              <a:t>LINE”</a:t>
            </a:r>
            <a:r>
              <a:rPr lang="en-GB" sz="1600" dirty="0">
                <a:latin typeface="Times New Roman" pitchFamily="18" charset="0"/>
              </a:rPr>
              <a:t> – </a:t>
            </a:r>
            <a:r>
              <a:rPr lang="en-US" sz="1600" dirty="0">
                <a:latin typeface="Times New Roman" pitchFamily="18" charset="0"/>
              </a:rPr>
              <a:t>detector</a:t>
            </a:r>
          </a:p>
          <a:p>
            <a:r>
              <a:rPr lang="en-GB" sz="1600" dirty="0">
                <a:latin typeface="Times New Roman" pitchFamily="18" charset="0"/>
              </a:rPr>
              <a:t>(</a:t>
            </a:r>
            <a:r>
              <a:rPr lang="en-GB" sz="1600" dirty="0">
                <a:solidFill>
                  <a:schemeClr val="folHlink"/>
                </a:solidFill>
                <a:latin typeface="Times New Roman" pitchFamily="18" charset="0"/>
              </a:rPr>
              <a:t>L</a:t>
            </a:r>
            <a:r>
              <a:rPr lang="en-GB" sz="1600" dirty="0">
                <a:latin typeface="Times New Roman" pitchFamily="18" charset="0"/>
              </a:rPr>
              <a:t>ocalization and </a:t>
            </a:r>
            <a:r>
              <a:rPr lang="en-GB" sz="1600" dirty="0">
                <a:solidFill>
                  <a:schemeClr val="folHlink"/>
                </a:solidFill>
                <a:latin typeface="Times New Roman" pitchFamily="18" charset="0"/>
              </a:rPr>
              <a:t>I</a:t>
            </a:r>
            <a:r>
              <a:rPr lang="en-GB" sz="1600" dirty="0">
                <a:latin typeface="Times New Roman" pitchFamily="18" charset="0"/>
              </a:rPr>
              <a:t>dentification of </a:t>
            </a:r>
            <a:r>
              <a:rPr lang="en-GB" sz="1600" dirty="0">
                <a:solidFill>
                  <a:schemeClr val="folHlink"/>
                </a:solidFill>
                <a:latin typeface="Times New Roman" pitchFamily="18" charset="0"/>
              </a:rPr>
              <a:t>N</a:t>
            </a:r>
            <a:r>
              <a:rPr lang="en-GB" sz="1600" dirty="0">
                <a:latin typeface="Times New Roman" pitchFamily="18" charset="0"/>
              </a:rPr>
              <a:t>eutron </a:t>
            </a:r>
            <a:r>
              <a:rPr lang="en-GB" sz="1600" dirty="0">
                <a:solidFill>
                  <a:schemeClr val="folHlink"/>
                </a:solidFill>
                <a:latin typeface="Times New Roman" pitchFamily="18" charset="0"/>
              </a:rPr>
              <a:t>E</a:t>
            </a:r>
            <a:r>
              <a:rPr lang="en-GB" sz="1600" dirty="0">
                <a:latin typeface="Times New Roman" pitchFamily="18" charset="0"/>
              </a:rPr>
              <a:t>mitters)</a:t>
            </a:r>
            <a:endParaRPr lang="ru-RU" sz="1600" dirty="0">
              <a:latin typeface="Times New Roman" pitchFamily="18" charset="0"/>
            </a:endParaRPr>
          </a:p>
        </p:txBody>
      </p:sp>
      <p:grpSp>
        <p:nvGrpSpPr>
          <p:cNvPr id="223233" name="Group 1"/>
          <p:cNvGrpSpPr>
            <a:grpSpLocks/>
          </p:cNvGrpSpPr>
          <p:nvPr/>
        </p:nvGrpSpPr>
        <p:grpSpPr bwMode="auto">
          <a:xfrm>
            <a:off x="746125" y="2763837"/>
            <a:ext cx="4189413" cy="3598863"/>
            <a:chOff x="244" y="935"/>
            <a:chExt cx="2865" cy="2499"/>
          </a:xfrm>
        </p:grpSpPr>
        <p:pic>
          <p:nvPicPr>
            <p:cNvPr id="221378" name="Picture 194" descr="Detecto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935"/>
              <a:ext cx="2544" cy="20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1379" name="AutoShape 195"/>
            <p:cNvSpPr>
              <a:spLocks noChangeArrowheads="1"/>
            </p:cNvSpPr>
            <p:nvPr/>
          </p:nvSpPr>
          <p:spPr bwMode="auto">
            <a:xfrm rot="14588360">
              <a:off x="2465" y="3029"/>
              <a:ext cx="424" cy="138"/>
            </a:xfrm>
            <a:prstGeom prst="rightArrow">
              <a:avLst>
                <a:gd name="adj1" fmla="val 50000"/>
                <a:gd name="adj2" fmla="val 768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21380" name="Line 196"/>
            <p:cNvSpPr>
              <a:spLocks noChangeShapeType="1"/>
            </p:cNvSpPr>
            <p:nvPr/>
          </p:nvSpPr>
          <p:spPr bwMode="auto">
            <a:xfrm>
              <a:off x="2723" y="2497"/>
              <a:ext cx="384" cy="2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sp>
          <p:nvSpPr>
            <p:cNvPr id="221381" name="Arc 197"/>
            <p:cNvSpPr>
              <a:spLocks/>
            </p:cNvSpPr>
            <p:nvPr/>
          </p:nvSpPr>
          <p:spPr bwMode="auto">
            <a:xfrm rot="5810840">
              <a:off x="2586" y="2681"/>
              <a:ext cx="480" cy="34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ru-RU"/>
            </a:p>
          </p:txBody>
        </p:sp>
        <p:sp>
          <p:nvSpPr>
            <p:cNvPr id="221382" name="Text Box 198"/>
            <p:cNvSpPr txBox="1">
              <a:spLocks noChangeArrowheads="1"/>
            </p:cNvSpPr>
            <p:nvPr/>
          </p:nvSpPr>
          <p:spPr bwMode="auto">
            <a:xfrm>
              <a:off x="2880" y="2834"/>
              <a:ext cx="22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20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</a:t>
              </a:r>
            </a:p>
          </p:txBody>
        </p:sp>
        <p:sp>
          <p:nvSpPr>
            <p:cNvPr id="221383" name="Text Box 199"/>
            <p:cNvSpPr txBox="1">
              <a:spLocks noChangeArrowheads="1"/>
            </p:cNvSpPr>
            <p:nvPr/>
          </p:nvSpPr>
          <p:spPr bwMode="auto">
            <a:xfrm>
              <a:off x="1191" y="1032"/>
              <a:ext cx="1068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</a:rPr>
                <a:t>image intensifier</a:t>
              </a:r>
              <a:endParaRPr lang="en-GB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1384" name="Text Box 200"/>
            <p:cNvSpPr txBox="1">
              <a:spLocks noChangeArrowheads="1"/>
            </p:cNvSpPr>
            <p:nvPr/>
          </p:nvSpPr>
          <p:spPr bwMode="auto">
            <a:xfrm>
              <a:off x="587" y="2589"/>
              <a:ext cx="135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fiber optical 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fast neutron converter</a:t>
              </a:r>
              <a:endParaRPr lang="en-GB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1385" name="Text Box 201"/>
            <p:cNvSpPr txBox="1">
              <a:spLocks noChangeArrowheads="1"/>
            </p:cNvSpPr>
            <p:nvPr/>
          </p:nvSpPr>
          <p:spPr bwMode="auto">
            <a:xfrm>
              <a:off x="1045" y="3114"/>
              <a:ext cx="164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imaging matrix for thermal</a:t>
              </a:r>
            </a:p>
            <a:p>
              <a:pPr algn="ctr">
                <a:lnSpc>
                  <a:spcPct val="75000"/>
                </a:lnSpc>
              </a:pPr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neutrons</a:t>
              </a:r>
              <a:endParaRPr lang="en-GB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386" name="Line 202"/>
            <p:cNvSpPr>
              <a:spLocks noChangeShapeType="1"/>
            </p:cNvSpPr>
            <p:nvPr/>
          </p:nvSpPr>
          <p:spPr bwMode="auto">
            <a:xfrm flipV="1">
              <a:off x="1973" y="2840"/>
              <a:ext cx="590" cy="2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387" name="Line 203"/>
            <p:cNvSpPr>
              <a:spLocks noChangeShapeType="1"/>
            </p:cNvSpPr>
            <p:nvPr/>
          </p:nvSpPr>
          <p:spPr bwMode="auto">
            <a:xfrm flipV="1">
              <a:off x="1656" y="2659"/>
              <a:ext cx="499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388" name="Line 204"/>
            <p:cNvSpPr>
              <a:spLocks noChangeShapeType="1"/>
            </p:cNvSpPr>
            <p:nvPr/>
          </p:nvSpPr>
          <p:spPr bwMode="auto">
            <a:xfrm flipV="1">
              <a:off x="1610" y="1253"/>
              <a:ext cx="91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389" name="Line 205"/>
            <p:cNvSpPr>
              <a:spLocks noChangeShapeType="1"/>
            </p:cNvSpPr>
            <p:nvPr/>
          </p:nvSpPr>
          <p:spPr bwMode="auto">
            <a:xfrm flipV="1">
              <a:off x="640" y="1344"/>
              <a:ext cx="0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1390" name="Text Box 206"/>
            <p:cNvSpPr txBox="1">
              <a:spLocks noChangeArrowheads="1"/>
            </p:cNvSpPr>
            <p:nvPr/>
          </p:nvSpPr>
          <p:spPr bwMode="auto">
            <a:xfrm>
              <a:off x="244" y="1126"/>
              <a:ext cx="9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Times New Roman" pitchFamily="18" charset="0"/>
                </a:rPr>
                <a:t>CCD-matrix</a:t>
              </a:r>
              <a:endParaRPr lang="en-GB" sz="16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9052" name="Group 284"/>
          <p:cNvGrpSpPr>
            <a:grpSpLocks/>
          </p:cNvGrpSpPr>
          <p:nvPr/>
        </p:nvGrpSpPr>
        <p:grpSpPr bwMode="auto">
          <a:xfrm>
            <a:off x="5337175" y="958850"/>
            <a:ext cx="3670300" cy="2560638"/>
            <a:chOff x="3362" y="604"/>
            <a:chExt cx="2312" cy="1613"/>
          </a:xfrm>
        </p:grpSpPr>
        <p:sp>
          <p:nvSpPr>
            <p:cNvPr id="221372" name="Text Box 188"/>
            <p:cNvSpPr txBox="1">
              <a:spLocks noChangeArrowheads="1"/>
            </p:cNvSpPr>
            <p:nvPr/>
          </p:nvSpPr>
          <p:spPr bwMode="auto">
            <a:xfrm>
              <a:off x="4560" y="1629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Garamond" pitchFamily="18" charset="0"/>
                  <a:sym typeface="Symbol" pitchFamily="18" charset="2"/>
                </a:rPr>
                <a:t></a:t>
              </a:r>
            </a:p>
          </p:txBody>
        </p:sp>
        <p:sp>
          <p:nvSpPr>
            <p:cNvPr id="221374" name="Text Box 190"/>
            <p:cNvSpPr txBox="1">
              <a:spLocks noChangeArrowheads="1"/>
            </p:cNvSpPr>
            <p:nvPr/>
          </p:nvSpPr>
          <p:spPr bwMode="auto">
            <a:xfrm>
              <a:off x="4611" y="1551"/>
              <a:ext cx="212" cy="25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chemeClr val="tx1"/>
                  </a:solidFill>
                  <a:sym typeface="Symbol" pitchFamily="18" charset="2"/>
                </a:rPr>
                <a:t></a:t>
              </a:r>
            </a:p>
          </p:txBody>
        </p:sp>
        <p:sp>
          <p:nvSpPr>
            <p:cNvPr id="288769" name="AutoShape 1"/>
            <p:cNvSpPr>
              <a:spLocks noChangeAspect="1" noChangeArrowheads="1" noTextEdit="1"/>
            </p:cNvSpPr>
            <p:nvPr/>
          </p:nvSpPr>
          <p:spPr bwMode="auto">
            <a:xfrm>
              <a:off x="3372" y="604"/>
              <a:ext cx="2302" cy="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8971" name="Group 203"/>
            <p:cNvGrpSpPr>
              <a:grpSpLocks/>
            </p:cNvGrpSpPr>
            <p:nvPr/>
          </p:nvGrpSpPr>
          <p:grpSpPr bwMode="auto">
            <a:xfrm>
              <a:off x="3627" y="687"/>
              <a:ext cx="1976" cy="1360"/>
              <a:chOff x="3627" y="687"/>
              <a:chExt cx="1976" cy="1360"/>
            </a:xfrm>
          </p:grpSpPr>
          <p:sp>
            <p:nvSpPr>
              <p:cNvPr id="288771" name="Rectangle 3"/>
              <p:cNvSpPr>
                <a:spLocks noChangeArrowheads="1"/>
              </p:cNvSpPr>
              <p:nvPr/>
            </p:nvSpPr>
            <p:spPr bwMode="auto">
              <a:xfrm>
                <a:off x="3638" y="687"/>
                <a:ext cx="1964" cy="13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2" name="Line 4"/>
              <p:cNvSpPr>
                <a:spLocks noChangeShapeType="1"/>
              </p:cNvSpPr>
              <p:nvPr/>
            </p:nvSpPr>
            <p:spPr bwMode="auto">
              <a:xfrm>
                <a:off x="3638" y="1892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3" name="Line 5"/>
              <p:cNvSpPr>
                <a:spLocks noChangeShapeType="1"/>
              </p:cNvSpPr>
              <p:nvPr/>
            </p:nvSpPr>
            <p:spPr bwMode="auto">
              <a:xfrm>
                <a:off x="3638" y="1757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4" name="Line 6"/>
              <p:cNvSpPr>
                <a:spLocks noChangeShapeType="1"/>
              </p:cNvSpPr>
              <p:nvPr/>
            </p:nvSpPr>
            <p:spPr bwMode="auto">
              <a:xfrm>
                <a:off x="3638" y="1627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5" name="Line 7"/>
              <p:cNvSpPr>
                <a:spLocks noChangeShapeType="1"/>
              </p:cNvSpPr>
              <p:nvPr/>
            </p:nvSpPr>
            <p:spPr bwMode="auto">
              <a:xfrm>
                <a:off x="3638" y="1492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6" name="Line 8"/>
              <p:cNvSpPr>
                <a:spLocks noChangeShapeType="1"/>
              </p:cNvSpPr>
              <p:nvPr/>
            </p:nvSpPr>
            <p:spPr bwMode="auto">
              <a:xfrm>
                <a:off x="3638" y="1357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7" name="Line 9"/>
              <p:cNvSpPr>
                <a:spLocks noChangeShapeType="1"/>
              </p:cNvSpPr>
              <p:nvPr/>
            </p:nvSpPr>
            <p:spPr bwMode="auto">
              <a:xfrm>
                <a:off x="3638" y="1222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8" name="Line 10"/>
              <p:cNvSpPr>
                <a:spLocks noChangeShapeType="1"/>
              </p:cNvSpPr>
              <p:nvPr/>
            </p:nvSpPr>
            <p:spPr bwMode="auto">
              <a:xfrm>
                <a:off x="3638" y="1087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>
                <a:off x="3638" y="957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>
                <a:off x="3638" y="822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1" name="Line 13"/>
              <p:cNvSpPr>
                <a:spLocks noChangeShapeType="1"/>
              </p:cNvSpPr>
              <p:nvPr/>
            </p:nvSpPr>
            <p:spPr bwMode="auto">
              <a:xfrm>
                <a:off x="3638" y="687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2" name="Line 14"/>
              <p:cNvSpPr>
                <a:spLocks noChangeShapeType="1"/>
              </p:cNvSpPr>
              <p:nvPr/>
            </p:nvSpPr>
            <p:spPr bwMode="auto">
              <a:xfrm>
                <a:off x="3768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>
                <a:off x="3901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>
                <a:off x="4031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5" name="Line 17"/>
              <p:cNvSpPr>
                <a:spLocks noChangeShapeType="1"/>
              </p:cNvSpPr>
              <p:nvPr/>
            </p:nvSpPr>
            <p:spPr bwMode="auto">
              <a:xfrm>
                <a:off x="4160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6" name="Line 18"/>
              <p:cNvSpPr>
                <a:spLocks noChangeShapeType="1"/>
              </p:cNvSpPr>
              <p:nvPr/>
            </p:nvSpPr>
            <p:spPr bwMode="auto">
              <a:xfrm>
                <a:off x="4294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>
                <a:off x="4424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>
                <a:off x="4553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89" name="Line 21"/>
              <p:cNvSpPr>
                <a:spLocks noChangeShapeType="1"/>
              </p:cNvSpPr>
              <p:nvPr/>
            </p:nvSpPr>
            <p:spPr bwMode="auto">
              <a:xfrm>
                <a:off x="4687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0" name="Line 22"/>
              <p:cNvSpPr>
                <a:spLocks noChangeShapeType="1"/>
              </p:cNvSpPr>
              <p:nvPr/>
            </p:nvSpPr>
            <p:spPr bwMode="auto">
              <a:xfrm>
                <a:off x="4816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>
                <a:off x="4946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>
                <a:off x="5079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3" name="Line 25"/>
              <p:cNvSpPr>
                <a:spLocks noChangeShapeType="1"/>
              </p:cNvSpPr>
              <p:nvPr/>
            </p:nvSpPr>
            <p:spPr bwMode="auto">
              <a:xfrm>
                <a:off x="5209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4" name="Line 26"/>
              <p:cNvSpPr>
                <a:spLocks noChangeShapeType="1"/>
              </p:cNvSpPr>
              <p:nvPr/>
            </p:nvSpPr>
            <p:spPr bwMode="auto">
              <a:xfrm>
                <a:off x="5339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5" name="Line 27"/>
              <p:cNvSpPr>
                <a:spLocks noChangeShapeType="1"/>
              </p:cNvSpPr>
              <p:nvPr/>
            </p:nvSpPr>
            <p:spPr bwMode="auto">
              <a:xfrm>
                <a:off x="5472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>
                <a:off x="5602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7" name="Line 29"/>
              <p:cNvSpPr>
                <a:spLocks noChangeShapeType="1"/>
              </p:cNvSpPr>
              <p:nvPr/>
            </p:nvSpPr>
            <p:spPr bwMode="auto">
              <a:xfrm>
                <a:off x="3638" y="687"/>
                <a:ext cx="1" cy="13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8" name="Line 30"/>
              <p:cNvSpPr>
                <a:spLocks noChangeShapeType="1"/>
              </p:cNvSpPr>
              <p:nvPr/>
            </p:nvSpPr>
            <p:spPr bwMode="auto">
              <a:xfrm>
                <a:off x="3627" y="202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>
                <a:off x="3627" y="189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>
                <a:off x="3627" y="175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1" name="Line 33"/>
              <p:cNvSpPr>
                <a:spLocks noChangeShapeType="1"/>
              </p:cNvSpPr>
              <p:nvPr/>
            </p:nvSpPr>
            <p:spPr bwMode="auto">
              <a:xfrm>
                <a:off x="3627" y="162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2" name="Line 34"/>
              <p:cNvSpPr>
                <a:spLocks noChangeShapeType="1"/>
              </p:cNvSpPr>
              <p:nvPr/>
            </p:nvSpPr>
            <p:spPr bwMode="auto">
              <a:xfrm>
                <a:off x="3627" y="149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3" name="Line 35"/>
              <p:cNvSpPr>
                <a:spLocks noChangeShapeType="1"/>
              </p:cNvSpPr>
              <p:nvPr/>
            </p:nvSpPr>
            <p:spPr bwMode="auto">
              <a:xfrm>
                <a:off x="3627" y="135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>
                <a:off x="3627" y="122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5" name="Line 37"/>
              <p:cNvSpPr>
                <a:spLocks noChangeShapeType="1"/>
              </p:cNvSpPr>
              <p:nvPr/>
            </p:nvSpPr>
            <p:spPr bwMode="auto">
              <a:xfrm>
                <a:off x="3627" y="108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6" name="Line 38"/>
              <p:cNvSpPr>
                <a:spLocks noChangeShapeType="1"/>
              </p:cNvSpPr>
              <p:nvPr/>
            </p:nvSpPr>
            <p:spPr bwMode="auto">
              <a:xfrm>
                <a:off x="3627" y="95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>
                <a:off x="3627" y="82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>
                <a:off x="3627" y="68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09" name="Line 41"/>
              <p:cNvSpPr>
                <a:spLocks noChangeShapeType="1"/>
              </p:cNvSpPr>
              <p:nvPr/>
            </p:nvSpPr>
            <p:spPr bwMode="auto">
              <a:xfrm>
                <a:off x="3638" y="2027"/>
                <a:ext cx="19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0" name="Line 42"/>
              <p:cNvSpPr>
                <a:spLocks noChangeShapeType="1"/>
              </p:cNvSpPr>
              <p:nvPr/>
            </p:nvSpPr>
            <p:spPr bwMode="auto">
              <a:xfrm flipV="1">
                <a:off x="3638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 flipV="1">
                <a:off x="3768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2" name="Line 44"/>
              <p:cNvSpPr>
                <a:spLocks noChangeShapeType="1"/>
              </p:cNvSpPr>
              <p:nvPr/>
            </p:nvSpPr>
            <p:spPr bwMode="auto">
              <a:xfrm flipV="1">
                <a:off x="3901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3" name="Line 45"/>
              <p:cNvSpPr>
                <a:spLocks noChangeShapeType="1"/>
              </p:cNvSpPr>
              <p:nvPr/>
            </p:nvSpPr>
            <p:spPr bwMode="auto">
              <a:xfrm flipV="1">
                <a:off x="4031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4" name="Line 46"/>
              <p:cNvSpPr>
                <a:spLocks noChangeShapeType="1"/>
              </p:cNvSpPr>
              <p:nvPr/>
            </p:nvSpPr>
            <p:spPr bwMode="auto">
              <a:xfrm flipV="1">
                <a:off x="4160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 flipV="1">
                <a:off x="4294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 flipV="1">
                <a:off x="4424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7" name="Line 49"/>
              <p:cNvSpPr>
                <a:spLocks noChangeShapeType="1"/>
              </p:cNvSpPr>
              <p:nvPr/>
            </p:nvSpPr>
            <p:spPr bwMode="auto">
              <a:xfrm flipV="1">
                <a:off x="4553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8" name="Line 50"/>
              <p:cNvSpPr>
                <a:spLocks noChangeShapeType="1"/>
              </p:cNvSpPr>
              <p:nvPr/>
            </p:nvSpPr>
            <p:spPr bwMode="auto">
              <a:xfrm flipV="1">
                <a:off x="4687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 flipV="1">
                <a:off x="4816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0" name="Line 52"/>
              <p:cNvSpPr>
                <a:spLocks noChangeShapeType="1"/>
              </p:cNvSpPr>
              <p:nvPr/>
            </p:nvSpPr>
            <p:spPr bwMode="auto">
              <a:xfrm flipV="1">
                <a:off x="4946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1" name="Line 53"/>
              <p:cNvSpPr>
                <a:spLocks noChangeShapeType="1"/>
              </p:cNvSpPr>
              <p:nvPr/>
            </p:nvSpPr>
            <p:spPr bwMode="auto">
              <a:xfrm flipV="1">
                <a:off x="5079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2" name="Line 54"/>
              <p:cNvSpPr>
                <a:spLocks noChangeShapeType="1"/>
              </p:cNvSpPr>
              <p:nvPr/>
            </p:nvSpPr>
            <p:spPr bwMode="auto">
              <a:xfrm flipV="1">
                <a:off x="5209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3" name="Line 55"/>
              <p:cNvSpPr>
                <a:spLocks noChangeShapeType="1"/>
              </p:cNvSpPr>
              <p:nvPr/>
            </p:nvSpPr>
            <p:spPr bwMode="auto">
              <a:xfrm flipV="1">
                <a:off x="5339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4" name="Line 56"/>
              <p:cNvSpPr>
                <a:spLocks noChangeShapeType="1"/>
              </p:cNvSpPr>
              <p:nvPr/>
            </p:nvSpPr>
            <p:spPr bwMode="auto">
              <a:xfrm flipV="1">
                <a:off x="5472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5" name="Line 57"/>
              <p:cNvSpPr>
                <a:spLocks noChangeShapeType="1"/>
              </p:cNvSpPr>
              <p:nvPr/>
            </p:nvSpPr>
            <p:spPr bwMode="auto">
              <a:xfrm flipV="1">
                <a:off x="5602" y="202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6" name="Line 58"/>
              <p:cNvSpPr>
                <a:spLocks noChangeShapeType="1"/>
              </p:cNvSpPr>
              <p:nvPr/>
            </p:nvSpPr>
            <p:spPr bwMode="auto">
              <a:xfrm flipV="1">
                <a:off x="3703" y="1819"/>
                <a:ext cx="133" cy="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7" name="Line 59"/>
              <p:cNvSpPr>
                <a:spLocks noChangeShapeType="1"/>
              </p:cNvSpPr>
              <p:nvPr/>
            </p:nvSpPr>
            <p:spPr bwMode="auto">
              <a:xfrm flipV="1">
                <a:off x="3836" y="1726"/>
                <a:ext cx="130" cy="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8" name="Line 60"/>
              <p:cNvSpPr>
                <a:spLocks noChangeShapeType="1"/>
              </p:cNvSpPr>
              <p:nvPr/>
            </p:nvSpPr>
            <p:spPr bwMode="auto">
              <a:xfrm flipV="1">
                <a:off x="3966" y="1637"/>
                <a:ext cx="130" cy="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29" name="Line 61"/>
              <p:cNvSpPr>
                <a:spLocks noChangeShapeType="1"/>
              </p:cNvSpPr>
              <p:nvPr/>
            </p:nvSpPr>
            <p:spPr bwMode="auto">
              <a:xfrm flipV="1">
                <a:off x="4096" y="1549"/>
                <a:ext cx="133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0" name="Freeform 62"/>
              <p:cNvSpPr>
                <a:spLocks/>
              </p:cNvSpPr>
              <p:nvPr/>
            </p:nvSpPr>
            <p:spPr bwMode="auto">
              <a:xfrm>
                <a:off x="4229" y="1456"/>
                <a:ext cx="130" cy="93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65" y="46"/>
                  </a:cxn>
                  <a:cxn ang="0">
                    <a:pos x="130" y="0"/>
                  </a:cxn>
                </a:cxnLst>
                <a:rect l="0" t="0" r="r" b="b"/>
                <a:pathLst>
                  <a:path w="130" h="93">
                    <a:moveTo>
                      <a:pt x="0" y="93"/>
                    </a:moveTo>
                    <a:lnTo>
                      <a:pt x="65" y="46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 flipV="1">
                <a:off x="4359" y="1367"/>
                <a:ext cx="129" cy="8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 flipV="1">
                <a:off x="4488" y="1279"/>
                <a:ext cx="134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3" name="Line 65"/>
              <p:cNvSpPr>
                <a:spLocks noChangeShapeType="1"/>
              </p:cNvSpPr>
              <p:nvPr/>
            </p:nvSpPr>
            <p:spPr bwMode="auto">
              <a:xfrm flipV="1">
                <a:off x="4622" y="1191"/>
                <a:ext cx="129" cy="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4" name="Line 66"/>
              <p:cNvSpPr>
                <a:spLocks noChangeShapeType="1"/>
              </p:cNvSpPr>
              <p:nvPr/>
            </p:nvSpPr>
            <p:spPr bwMode="auto">
              <a:xfrm flipV="1">
                <a:off x="4751" y="1108"/>
                <a:ext cx="130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 flipV="1">
                <a:off x="4881" y="1030"/>
                <a:ext cx="133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6" name="Freeform 68"/>
              <p:cNvSpPr>
                <a:spLocks/>
              </p:cNvSpPr>
              <p:nvPr/>
            </p:nvSpPr>
            <p:spPr bwMode="auto">
              <a:xfrm>
                <a:off x="5014" y="957"/>
                <a:ext cx="130" cy="73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65" y="36"/>
                  </a:cxn>
                  <a:cxn ang="0">
                    <a:pos x="130" y="0"/>
                  </a:cxn>
                </a:cxnLst>
                <a:rect l="0" t="0" r="r" b="b"/>
                <a:pathLst>
                  <a:path w="130" h="73">
                    <a:moveTo>
                      <a:pt x="0" y="73"/>
                    </a:moveTo>
                    <a:lnTo>
                      <a:pt x="65" y="36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7" name="Freeform 69"/>
              <p:cNvSpPr>
                <a:spLocks/>
              </p:cNvSpPr>
              <p:nvPr/>
            </p:nvSpPr>
            <p:spPr bwMode="auto">
              <a:xfrm>
                <a:off x="5144" y="895"/>
                <a:ext cx="130" cy="62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65" y="31"/>
                  </a:cxn>
                  <a:cxn ang="0">
                    <a:pos x="130" y="0"/>
                  </a:cxn>
                </a:cxnLst>
                <a:rect l="0" t="0" r="r" b="b"/>
                <a:pathLst>
                  <a:path w="130" h="62">
                    <a:moveTo>
                      <a:pt x="0" y="62"/>
                    </a:moveTo>
                    <a:lnTo>
                      <a:pt x="65" y="31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8" name="Freeform 70"/>
              <p:cNvSpPr>
                <a:spLocks/>
              </p:cNvSpPr>
              <p:nvPr/>
            </p:nvSpPr>
            <p:spPr bwMode="auto">
              <a:xfrm>
                <a:off x="5274" y="853"/>
                <a:ext cx="133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5" y="16"/>
                  </a:cxn>
                  <a:cxn ang="0">
                    <a:pos x="133" y="0"/>
                  </a:cxn>
                </a:cxnLst>
                <a:rect l="0" t="0" r="r" b="b"/>
                <a:pathLst>
                  <a:path w="133" h="42">
                    <a:moveTo>
                      <a:pt x="0" y="42"/>
                    </a:moveTo>
                    <a:lnTo>
                      <a:pt x="65" y="16"/>
                    </a:lnTo>
                    <a:lnTo>
                      <a:pt x="13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39" name="Freeform 71"/>
              <p:cNvSpPr>
                <a:spLocks/>
              </p:cNvSpPr>
              <p:nvPr/>
            </p:nvSpPr>
            <p:spPr bwMode="auto">
              <a:xfrm>
                <a:off x="5407" y="848"/>
                <a:ext cx="13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4" y="0"/>
                  </a:cxn>
                  <a:cxn ang="0">
                    <a:pos x="65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5">
                    <a:moveTo>
                      <a:pt x="0" y="5"/>
                    </a:moveTo>
                    <a:lnTo>
                      <a:pt x="34" y="0"/>
                    </a:lnTo>
                    <a:lnTo>
                      <a:pt x="65" y="0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0" name="Freeform 72"/>
              <p:cNvSpPr>
                <a:spLocks/>
              </p:cNvSpPr>
              <p:nvPr/>
            </p:nvSpPr>
            <p:spPr bwMode="auto">
              <a:xfrm>
                <a:off x="3703" y="1295"/>
                <a:ext cx="133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9" y="15"/>
                  </a:cxn>
                  <a:cxn ang="0">
                    <a:pos x="133" y="0"/>
                  </a:cxn>
                </a:cxnLst>
                <a:rect l="0" t="0" r="r" b="b"/>
                <a:pathLst>
                  <a:path w="133" h="26">
                    <a:moveTo>
                      <a:pt x="0" y="26"/>
                    </a:moveTo>
                    <a:lnTo>
                      <a:pt x="69" y="15"/>
                    </a:lnTo>
                    <a:lnTo>
                      <a:pt x="13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1" name="Freeform 73"/>
              <p:cNvSpPr>
                <a:spLocks/>
              </p:cNvSpPr>
              <p:nvPr/>
            </p:nvSpPr>
            <p:spPr bwMode="auto">
              <a:xfrm>
                <a:off x="3836" y="1258"/>
                <a:ext cx="130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5" y="21"/>
                  </a:cxn>
                  <a:cxn ang="0">
                    <a:pos x="130" y="0"/>
                  </a:cxn>
                </a:cxnLst>
                <a:rect l="0" t="0" r="r" b="b"/>
                <a:pathLst>
                  <a:path w="130" h="37">
                    <a:moveTo>
                      <a:pt x="0" y="37"/>
                    </a:moveTo>
                    <a:lnTo>
                      <a:pt x="65" y="21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2" name="Freeform 74"/>
              <p:cNvSpPr>
                <a:spLocks/>
              </p:cNvSpPr>
              <p:nvPr/>
            </p:nvSpPr>
            <p:spPr bwMode="auto">
              <a:xfrm>
                <a:off x="3966" y="1227"/>
                <a:ext cx="130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65" y="16"/>
                  </a:cxn>
                  <a:cxn ang="0">
                    <a:pos x="130" y="0"/>
                  </a:cxn>
                </a:cxnLst>
                <a:rect l="0" t="0" r="r" b="b"/>
                <a:pathLst>
                  <a:path w="130" h="31">
                    <a:moveTo>
                      <a:pt x="0" y="31"/>
                    </a:moveTo>
                    <a:lnTo>
                      <a:pt x="65" y="16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3" name="Freeform 75"/>
              <p:cNvSpPr>
                <a:spLocks/>
              </p:cNvSpPr>
              <p:nvPr/>
            </p:nvSpPr>
            <p:spPr bwMode="auto">
              <a:xfrm>
                <a:off x="4096" y="1180"/>
                <a:ext cx="133" cy="47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4" y="21"/>
                  </a:cxn>
                  <a:cxn ang="0">
                    <a:pos x="133" y="0"/>
                  </a:cxn>
                </a:cxnLst>
                <a:rect l="0" t="0" r="r" b="b"/>
                <a:pathLst>
                  <a:path w="133" h="47">
                    <a:moveTo>
                      <a:pt x="0" y="47"/>
                    </a:moveTo>
                    <a:lnTo>
                      <a:pt x="64" y="21"/>
                    </a:lnTo>
                    <a:lnTo>
                      <a:pt x="13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4" name="Freeform 76"/>
              <p:cNvSpPr>
                <a:spLocks/>
              </p:cNvSpPr>
              <p:nvPr/>
            </p:nvSpPr>
            <p:spPr bwMode="auto">
              <a:xfrm>
                <a:off x="4229" y="1154"/>
                <a:ext cx="130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5" y="11"/>
                  </a:cxn>
                  <a:cxn ang="0">
                    <a:pos x="130" y="0"/>
                  </a:cxn>
                </a:cxnLst>
                <a:rect l="0" t="0" r="r" b="b"/>
                <a:pathLst>
                  <a:path w="130" h="26">
                    <a:moveTo>
                      <a:pt x="0" y="26"/>
                    </a:moveTo>
                    <a:lnTo>
                      <a:pt x="65" y="11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5" name="Line 77"/>
              <p:cNvSpPr>
                <a:spLocks noChangeShapeType="1"/>
              </p:cNvSpPr>
              <p:nvPr/>
            </p:nvSpPr>
            <p:spPr bwMode="auto">
              <a:xfrm flipV="1">
                <a:off x="4359" y="1118"/>
                <a:ext cx="129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 flipV="1">
                <a:off x="4488" y="1076"/>
                <a:ext cx="134" cy="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 flipV="1">
                <a:off x="4622" y="1035"/>
                <a:ext cx="129" cy="4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8" name="Line 80"/>
              <p:cNvSpPr>
                <a:spLocks noChangeShapeType="1"/>
              </p:cNvSpPr>
              <p:nvPr/>
            </p:nvSpPr>
            <p:spPr bwMode="auto">
              <a:xfrm flipV="1">
                <a:off x="4751" y="999"/>
                <a:ext cx="130" cy="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49" name="Freeform 81"/>
              <p:cNvSpPr>
                <a:spLocks/>
              </p:cNvSpPr>
              <p:nvPr/>
            </p:nvSpPr>
            <p:spPr bwMode="auto">
              <a:xfrm>
                <a:off x="4881" y="957"/>
                <a:ext cx="133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5" y="21"/>
                  </a:cxn>
                  <a:cxn ang="0">
                    <a:pos x="133" y="0"/>
                  </a:cxn>
                </a:cxnLst>
                <a:rect l="0" t="0" r="r" b="b"/>
                <a:pathLst>
                  <a:path w="133" h="42">
                    <a:moveTo>
                      <a:pt x="0" y="42"/>
                    </a:moveTo>
                    <a:lnTo>
                      <a:pt x="65" y="21"/>
                    </a:lnTo>
                    <a:lnTo>
                      <a:pt x="13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0" name="Line 82"/>
              <p:cNvSpPr>
                <a:spLocks noChangeShapeType="1"/>
              </p:cNvSpPr>
              <p:nvPr/>
            </p:nvSpPr>
            <p:spPr bwMode="auto">
              <a:xfrm flipV="1">
                <a:off x="5014" y="926"/>
                <a:ext cx="13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1" name="Line 83"/>
              <p:cNvSpPr>
                <a:spLocks noChangeShapeType="1"/>
              </p:cNvSpPr>
              <p:nvPr/>
            </p:nvSpPr>
            <p:spPr bwMode="auto">
              <a:xfrm flipV="1">
                <a:off x="5144" y="900"/>
                <a:ext cx="130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2" name="Freeform 84"/>
              <p:cNvSpPr>
                <a:spLocks/>
              </p:cNvSpPr>
              <p:nvPr/>
            </p:nvSpPr>
            <p:spPr bwMode="auto">
              <a:xfrm>
                <a:off x="5274" y="879"/>
                <a:ext cx="133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5" y="11"/>
                  </a:cxn>
                  <a:cxn ang="0">
                    <a:pos x="133" y="0"/>
                  </a:cxn>
                </a:cxnLst>
                <a:rect l="0" t="0" r="r" b="b"/>
                <a:pathLst>
                  <a:path w="133" h="21">
                    <a:moveTo>
                      <a:pt x="0" y="21"/>
                    </a:moveTo>
                    <a:lnTo>
                      <a:pt x="65" y="11"/>
                    </a:lnTo>
                    <a:lnTo>
                      <a:pt x="13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3" name="Freeform 85"/>
              <p:cNvSpPr>
                <a:spLocks/>
              </p:cNvSpPr>
              <p:nvPr/>
            </p:nvSpPr>
            <p:spPr bwMode="auto">
              <a:xfrm>
                <a:off x="5407" y="874"/>
                <a:ext cx="13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5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5">
                    <a:moveTo>
                      <a:pt x="0" y="5"/>
                    </a:moveTo>
                    <a:lnTo>
                      <a:pt x="65" y="0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4" name="Freeform 86"/>
              <p:cNvSpPr>
                <a:spLocks/>
              </p:cNvSpPr>
              <p:nvPr/>
            </p:nvSpPr>
            <p:spPr bwMode="auto">
              <a:xfrm>
                <a:off x="3703" y="1087"/>
                <a:ext cx="133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9" y="15"/>
                  </a:cxn>
                  <a:cxn ang="0">
                    <a:pos x="133" y="0"/>
                  </a:cxn>
                </a:cxnLst>
                <a:rect l="0" t="0" r="r" b="b"/>
                <a:pathLst>
                  <a:path w="133" h="36">
                    <a:moveTo>
                      <a:pt x="0" y="36"/>
                    </a:moveTo>
                    <a:lnTo>
                      <a:pt x="69" y="15"/>
                    </a:lnTo>
                    <a:lnTo>
                      <a:pt x="133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5" name="Freeform 87"/>
              <p:cNvSpPr>
                <a:spLocks/>
              </p:cNvSpPr>
              <p:nvPr/>
            </p:nvSpPr>
            <p:spPr bwMode="auto">
              <a:xfrm>
                <a:off x="3836" y="1066"/>
                <a:ext cx="130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5" y="10"/>
                  </a:cxn>
                  <a:cxn ang="0">
                    <a:pos x="130" y="0"/>
                  </a:cxn>
                </a:cxnLst>
                <a:rect l="0" t="0" r="r" b="b"/>
                <a:pathLst>
                  <a:path w="130" h="21">
                    <a:moveTo>
                      <a:pt x="0" y="21"/>
                    </a:moveTo>
                    <a:lnTo>
                      <a:pt x="65" y="10"/>
                    </a:lnTo>
                    <a:lnTo>
                      <a:pt x="13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6" name="Line 88"/>
              <p:cNvSpPr>
                <a:spLocks noChangeShapeType="1"/>
              </p:cNvSpPr>
              <p:nvPr/>
            </p:nvSpPr>
            <p:spPr bwMode="auto">
              <a:xfrm flipV="1">
                <a:off x="3966" y="1045"/>
                <a:ext cx="13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7" name="Line 89"/>
              <p:cNvSpPr>
                <a:spLocks noChangeShapeType="1"/>
              </p:cNvSpPr>
              <p:nvPr/>
            </p:nvSpPr>
            <p:spPr bwMode="auto">
              <a:xfrm flipV="1">
                <a:off x="4096" y="1030"/>
                <a:ext cx="13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8" name="Line 90"/>
              <p:cNvSpPr>
                <a:spLocks noChangeShapeType="1"/>
              </p:cNvSpPr>
              <p:nvPr/>
            </p:nvSpPr>
            <p:spPr bwMode="auto">
              <a:xfrm flipV="1">
                <a:off x="4229" y="1019"/>
                <a:ext cx="13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59" name="Line 91"/>
              <p:cNvSpPr>
                <a:spLocks noChangeShapeType="1"/>
              </p:cNvSpPr>
              <p:nvPr/>
            </p:nvSpPr>
            <p:spPr bwMode="auto">
              <a:xfrm flipV="1">
                <a:off x="4359" y="1009"/>
                <a:ext cx="129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0" name="Line 92"/>
              <p:cNvSpPr>
                <a:spLocks noChangeShapeType="1"/>
              </p:cNvSpPr>
              <p:nvPr/>
            </p:nvSpPr>
            <p:spPr bwMode="auto">
              <a:xfrm flipV="1">
                <a:off x="4488" y="999"/>
                <a:ext cx="134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1" name="Line 93"/>
              <p:cNvSpPr>
                <a:spLocks noChangeShapeType="1"/>
              </p:cNvSpPr>
              <p:nvPr/>
            </p:nvSpPr>
            <p:spPr bwMode="auto">
              <a:xfrm flipV="1">
                <a:off x="4622" y="993"/>
                <a:ext cx="129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2" name="Line 94"/>
              <p:cNvSpPr>
                <a:spLocks noChangeShapeType="1"/>
              </p:cNvSpPr>
              <p:nvPr/>
            </p:nvSpPr>
            <p:spPr bwMode="auto">
              <a:xfrm flipV="1">
                <a:off x="4751" y="988"/>
                <a:ext cx="1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3" name="Line 95"/>
              <p:cNvSpPr>
                <a:spLocks noChangeShapeType="1"/>
              </p:cNvSpPr>
              <p:nvPr/>
            </p:nvSpPr>
            <p:spPr bwMode="auto">
              <a:xfrm flipV="1">
                <a:off x="4881" y="983"/>
                <a:ext cx="133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4" name="Line 96"/>
              <p:cNvSpPr>
                <a:spLocks noChangeShapeType="1"/>
              </p:cNvSpPr>
              <p:nvPr/>
            </p:nvSpPr>
            <p:spPr bwMode="auto">
              <a:xfrm flipV="1">
                <a:off x="5014" y="973"/>
                <a:ext cx="13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5" name="Line 97"/>
              <p:cNvSpPr>
                <a:spLocks noChangeShapeType="1"/>
              </p:cNvSpPr>
              <p:nvPr/>
            </p:nvSpPr>
            <p:spPr bwMode="auto">
              <a:xfrm flipV="1">
                <a:off x="5144" y="962"/>
                <a:ext cx="13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6" name="Line 98"/>
              <p:cNvSpPr>
                <a:spLocks noChangeShapeType="1"/>
              </p:cNvSpPr>
              <p:nvPr/>
            </p:nvSpPr>
            <p:spPr bwMode="auto">
              <a:xfrm flipV="1">
                <a:off x="5274" y="957"/>
                <a:ext cx="133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7" name="Line 99"/>
              <p:cNvSpPr>
                <a:spLocks noChangeShapeType="1"/>
              </p:cNvSpPr>
              <p:nvPr/>
            </p:nvSpPr>
            <p:spPr bwMode="auto">
              <a:xfrm>
                <a:off x="5407" y="957"/>
                <a:ext cx="13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8" name="Line 100"/>
              <p:cNvSpPr>
                <a:spLocks noChangeShapeType="1"/>
              </p:cNvSpPr>
              <p:nvPr/>
            </p:nvSpPr>
            <p:spPr bwMode="auto">
              <a:xfrm flipV="1">
                <a:off x="3703" y="1019"/>
                <a:ext cx="133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69" name="Line 101"/>
              <p:cNvSpPr>
                <a:spLocks noChangeShapeType="1"/>
              </p:cNvSpPr>
              <p:nvPr/>
            </p:nvSpPr>
            <p:spPr bwMode="auto">
              <a:xfrm flipV="1">
                <a:off x="3836" y="1009"/>
                <a:ext cx="13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0" name="Line 102"/>
              <p:cNvSpPr>
                <a:spLocks noChangeShapeType="1"/>
              </p:cNvSpPr>
              <p:nvPr/>
            </p:nvSpPr>
            <p:spPr bwMode="auto">
              <a:xfrm flipV="1">
                <a:off x="3966" y="999"/>
                <a:ext cx="13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1" name="Line 103"/>
              <p:cNvSpPr>
                <a:spLocks noChangeShapeType="1"/>
              </p:cNvSpPr>
              <p:nvPr/>
            </p:nvSpPr>
            <p:spPr bwMode="auto">
              <a:xfrm flipV="1">
                <a:off x="4096" y="993"/>
                <a:ext cx="133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2" name="Line 104"/>
              <p:cNvSpPr>
                <a:spLocks noChangeShapeType="1"/>
              </p:cNvSpPr>
              <p:nvPr/>
            </p:nvSpPr>
            <p:spPr bwMode="auto">
              <a:xfrm flipV="1">
                <a:off x="4229" y="988"/>
                <a:ext cx="1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3" name="Line 105"/>
              <p:cNvSpPr>
                <a:spLocks noChangeShapeType="1"/>
              </p:cNvSpPr>
              <p:nvPr/>
            </p:nvSpPr>
            <p:spPr bwMode="auto">
              <a:xfrm flipV="1">
                <a:off x="4359" y="983"/>
                <a:ext cx="1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4" name="Line 106"/>
              <p:cNvSpPr>
                <a:spLocks noChangeShapeType="1"/>
              </p:cNvSpPr>
              <p:nvPr/>
            </p:nvSpPr>
            <p:spPr bwMode="auto">
              <a:xfrm>
                <a:off x="4488" y="983"/>
                <a:ext cx="13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5" name="Line 107"/>
              <p:cNvSpPr>
                <a:spLocks noChangeShapeType="1"/>
              </p:cNvSpPr>
              <p:nvPr/>
            </p:nvSpPr>
            <p:spPr bwMode="auto">
              <a:xfrm>
                <a:off x="4622" y="983"/>
                <a:ext cx="129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6" name="Line 108"/>
              <p:cNvSpPr>
                <a:spLocks noChangeShapeType="1"/>
              </p:cNvSpPr>
              <p:nvPr/>
            </p:nvSpPr>
            <p:spPr bwMode="auto">
              <a:xfrm>
                <a:off x="4751" y="988"/>
                <a:ext cx="13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7" name="Line 109"/>
              <p:cNvSpPr>
                <a:spLocks noChangeShapeType="1"/>
              </p:cNvSpPr>
              <p:nvPr/>
            </p:nvSpPr>
            <p:spPr bwMode="auto">
              <a:xfrm>
                <a:off x="4881" y="993"/>
                <a:ext cx="133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8" name="Line 110"/>
              <p:cNvSpPr>
                <a:spLocks noChangeShapeType="1"/>
              </p:cNvSpPr>
              <p:nvPr/>
            </p:nvSpPr>
            <p:spPr bwMode="auto">
              <a:xfrm>
                <a:off x="5014" y="999"/>
                <a:ext cx="13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79" name="Line 111"/>
              <p:cNvSpPr>
                <a:spLocks noChangeShapeType="1"/>
              </p:cNvSpPr>
              <p:nvPr/>
            </p:nvSpPr>
            <p:spPr bwMode="auto">
              <a:xfrm>
                <a:off x="5144" y="1009"/>
                <a:ext cx="13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0" name="Line 112"/>
              <p:cNvSpPr>
                <a:spLocks noChangeShapeType="1"/>
              </p:cNvSpPr>
              <p:nvPr/>
            </p:nvSpPr>
            <p:spPr bwMode="auto">
              <a:xfrm>
                <a:off x="5274" y="1019"/>
                <a:ext cx="133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1" name="Freeform 113"/>
              <p:cNvSpPr>
                <a:spLocks/>
              </p:cNvSpPr>
              <p:nvPr/>
            </p:nvSpPr>
            <p:spPr bwMode="auto">
              <a:xfrm>
                <a:off x="5407" y="1035"/>
                <a:ext cx="130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10"/>
                  </a:cxn>
                  <a:cxn ang="0">
                    <a:pos x="130" y="26"/>
                  </a:cxn>
                </a:cxnLst>
                <a:rect l="0" t="0" r="r" b="b"/>
                <a:pathLst>
                  <a:path w="130" h="26">
                    <a:moveTo>
                      <a:pt x="0" y="0"/>
                    </a:moveTo>
                    <a:lnTo>
                      <a:pt x="65" y="10"/>
                    </a:lnTo>
                    <a:lnTo>
                      <a:pt x="130" y="2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2" name="Freeform 114"/>
              <p:cNvSpPr>
                <a:spLocks/>
              </p:cNvSpPr>
              <p:nvPr/>
            </p:nvSpPr>
            <p:spPr bwMode="auto">
              <a:xfrm>
                <a:off x="3684" y="1887"/>
                <a:ext cx="38" cy="5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5"/>
                  </a:cxn>
                  <a:cxn ang="0">
                    <a:pos x="19" y="51"/>
                  </a:cxn>
                  <a:cxn ang="0">
                    <a:pos x="0" y="25"/>
                  </a:cxn>
                  <a:cxn ang="0">
                    <a:pos x="19" y="0"/>
                  </a:cxn>
                </a:cxnLst>
                <a:rect l="0" t="0" r="r" b="b"/>
                <a:pathLst>
                  <a:path w="38" h="51">
                    <a:moveTo>
                      <a:pt x="19" y="0"/>
                    </a:moveTo>
                    <a:lnTo>
                      <a:pt x="38" y="25"/>
                    </a:lnTo>
                    <a:lnTo>
                      <a:pt x="19" y="51"/>
                    </a:lnTo>
                    <a:lnTo>
                      <a:pt x="0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3" name="Freeform 115"/>
              <p:cNvSpPr>
                <a:spLocks/>
              </p:cNvSpPr>
              <p:nvPr/>
            </p:nvSpPr>
            <p:spPr bwMode="auto">
              <a:xfrm>
                <a:off x="3817" y="1793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4" name="Freeform 116"/>
              <p:cNvSpPr>
                <a:spLocks/>
              </p:cNvSpPr>
              <p:nvPr/>
            </p:nvSpPr>
            <p:spPr bwMode="auto">
              <a:xfrm>
                <a:off x="3947" y="1700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5" name="Freeform 117"/>
              <p:cNvSpPr>
                <a:spLocks/>
              </p:cNvSpPr>
              <p:nvPr/>
            </p:nvSpPr>
            <p:spPr bwMode="auto">
              <a:xfrm>
                <a:off x="4077" y="1611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6" name="Freeform 118"/>
              <p:cNvSpPr>
                <a:spLocks/>
              </p:cNvSpPr>
              <p:nvPr/>
            </p:nvSpPr>
            <p:spPr bwMode="auto">
              <a:xfrm>
                <a:off x="4210" y="1523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7" name="Freeform 119"/>
              <p:cNvSpPr>
                <a:spLocks/>
              </p:cNvSpPr>
              <p:nvPr/>
            </p:nvSpPr>
            <p:spPr bwMode="auto">
              <a:xfrm>
                <a:off x="4340" y="1430"/>
                <a:ext cx="38" cy="5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1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1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1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8" name="Freeform 120"/>
              <p:cNvSpPr>
                <a:spLocks/>
              </p:cNvSpPr>
              <p:nvPr/>
            </p:nvSpPr>
            <p:spPr bwMode="auto">
              <a:xfrm>
                <a:off x="4469" y="1341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89" name="Freeform 121"/>
              <p:cNvSpPr>
                <a:spLocks/>
              </p:cNvSpPr>
              <p:nvPr/>
            </p:nvSpPr>
            <p:spPr bwMode="auto">
              <a:xfrm>
                <a:off x="4603" y="1253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0" name="Freeform 122"/>
              <p:cNvSpPr>
                <a:spLocks/>
              </p:cNvSpPr>
              <p:nvPr/>
            </p:nvSpPr>
            <p:spPr bwMode="auto">
              <a:xfrm>
                <a:off x="4732" y="1165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1" name="Freeform 123"/>
              <p:cNvSpPr>
                <a:spLocks/>
              </p:cNvSpPr>
              <p:nvPr/>
            </p:nvSpPr>
            <p:spPr bwMode="auto">
              <a:xfrm>
                <a:off x="4862" y="1082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2" name="Freeform 124"/>
              <p:cNvSpPr>
                <a:spLocks/>
              </p:cNvSpPr>
              <p:nvPr/>
            </p:nvSpPr>
            <p:spPr bwMode="auto">
              <a:xfrm>
                <a:off x="4995" y="1004"/>
                <a:ext cx="39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9" h="52">
                    <a:moveTo>
                      <a:pt x="19" y="0"/>
                    </a:moveTo>
                    <a:lnTo>
                      <a:pt x="39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3" name="Freeform 125"/>
              <p:cNvSpPr>
                <a:spLocks/>
              </p:cNvSpPr>
              <p:nvPr/>
            </p:nvSpPr>
            <p:spPr bwMode="auto">
              <a:xfrm>
                <a:off x="5125" y="931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4" name="Freeform 126"/>
              <p:cNvSpPr>
                <a:spLocks/>
              </p:cNvSpPr>
              <p:nvPr/>
            </p:nvSpPr>
            <p:spPr bwMode="auto">
              <a:xfrm>
                <a:off x="5255" y="869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5" name="Freeform 127"/>
              <p:cNvSpPr>
                <a:spLocks/>
              </p:cNvSpPr>
              <p:nvPr/>
            </p:nvSpPr>
            <p:spPr bwMode="auto">
              <a:xfrm>
                <a:off x="5388" y="827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6" name="Freeform 128"/>
              <p:cNvSpPr>
                <a:spLocks/>
              </p:cNvSpPr>
              <p:nvPr/>
            </p:nvSpPr>
            <p:spPr bwMode="auto">
              <a:xfrm>
                <a:off x="5518" y="822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26"/>
                  </a:cxn>
                  <a:cxn ang="0">
                    <a:pos x="19" y="52"/>
                  </a:cxn>
                  <a:cxn ang="0">
                    <a:pos x="0" y="26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26"/>
                    </a:lnTo>
                    <a:lnTo>
                      <a:pt x="19" y="5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7" name="Rectangle 129"/>
              <p:cNvSpPr>
                <a:spLocks noChangeArrowheads="1"/>
              </p:cNvSpPr>
              <p:nvPr/>
            </p:nvSpPr>
            <p:spPr bwMode="auto">
              <a:xfrm>
                <a:off x="3684" y="1295"/>
                <a:ext cx="34" cy="46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8" name="Rectangle 130"/>
              <p:cNvSpPr>
                <a:spLocks noChangeArrowheads="1"/>
              </p:cNvSpPr>
              <p:nvPr/>
            </p:nvSpPr>
            <p:spPr bwMode="auto">
              <a:xfrm>
                <a:off x="3817" y="1269"/>
                <a:ext cx="35" cy="46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899" name="Rectangle 131"/>
              <p:cNvSpPr>
                <a:spLocks noChangeArrowheads="1"/>
              </p:cNvSpPr>
              <p:nvPr/>
            </p:nvSpPr>
            <p:spPr bwMode="auto">
              <a:xfrm>
                <a:off x="3947" y="1232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0" name="Rectangle 132"/>
              <p:cNvSpPr>
                <a:spLocks noChangeArrowheads="1"/>
              </p:cNvSpPr>
              <p:nvPr/>
            </p:nvSpPr>
            <p:spPr bwMode="auto">
              <a:xfrm>
                <a:off x="4077" y="1201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1" name="Rectangle 133"/>
              <p:cNvSpPr>
                <a:spLocks noChangeArrowheads="1"/>
              </p:cNvSpPr>
              <p:nvPr/>
            </p:nvSpPr>
            <p:spPr bwMode="auto">
              <a:xfrm>
                <a:off x="4210" y="1154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2" name="Rectangle 134"/>
              <p:cNvSpPr>
                <a:spLocks noChangeArrowheads="1"/>
              </p:cNvSpPr>
              <p:nvPr/>
            </p:nvSpPr>
            <p:spPr bwMode="auto">
              <a:xfrm>
                <a:off x="4340" y="1128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3" name="Rectangle 135"/>
              <p:cNvSpPr>
                <a:spLocks noChangeArrowheads="1"/>
              </p:cNvSpPr>
              <p:nvPr/>
            </p:nvSpPr>
            <p:spPr bwMode="auto">
              <a:xfrm>
                <a:off x="4469" y="1092"/>
                <a:ext cx="35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4" name="Rectangle 136"/>
              <p:cNvSpPr>
                <a:spLocks noChangeArrowheads="1"/>
              </p:cNvSpPr>
              <p:nvPr/>
            </p:nvSpPr>
            <p:spPr bwMode="auto">
              <a:xfrm>
                <a:off x="4603" y="1050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5" name="Rectangle 137"/>
              <p:cNvSpPr>
                <a:spLocks noChangeArrowheads="1"/>
              </p:cNvSpPr>
              <p:nvPr/>
            </p:nvSpPr>
            <p:spPr bwMode="auto">
              <a:xfrm>
                <a:off x="4732" y="1009"/>
                <a:ext cx="35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6" name="Rectangle 138"/>
              <p:cNvSpPr>
                <a:spLocks noChangeArrowheads="1"/>
              </p:cNvSpPr>
              <p:nvPr/>
            </p:nvSpPr>
            <p:spPr bwMode="auto">
              <a:xfrm>
                <a:off x="4862" y="973"/>
                <a:ext cx="34" cy="46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7" name="Rectangle 139"/>
              <p:cNvSpPr>
                <a:spLocks noChangeArrowheads="1"/>
              </p:cNvSpPr>
              <p:nvPr/>
            </p:nvSpPr>
            <p:spPr bwMode="auto">
              <a:xfrm>
                <a:off x="4995" y="931"/>
                <a:ext cx="35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8" name="Rectangle 140"/>
              <p:cNvSpPr>
                <a:spLocks noChangeArrowheads="1"/>
              </p:cNvSpPr>
              <p:nvPr/>
            </p:nvSpPr>
            <p:spPr bwMode="auto">
              <a:xfrm>
                <a:off x="5125" y="900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09" name="Rectangle 141"/>
              <p:cNvSpPr>
                <a:spLocks noChangeArrowheads="1"/>
              </p:cNvSpPr>
              <p:nvPr/>
            </p:nvSpPr>
            <p:spPr bwMode="auto">
              <a:xfrm>
                <a:off x="5255" y="874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0" name="Rectangle 142"/>
              <p:cNvSpPr>
                <a:spLocks noChangeArrowheads="1"/>
              </p:cNvSpPr>
              <p:nvPr/>
            </p:nvSpPr>
            <p:spPr bwMode="auto">
              <a:xfrm>
                <a:off x="5388" y="853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1" name="Rectangle 143"/>
              <p:cNvSpPr>
                <a:spLocks noChangeArrowheads="1"/>
              </p:cNvSpPr>
              <p:nvPr/>
            </p:nvSpPr>
            <p:spPr bwMode="auto">
              <a:xfrm>
                <a:off x="5518" y="848"/>
                <a:ext cx="34" cy="47"/>
              </a:xfrm>
              <a:prstGeom prst="rect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2" name="Freeform 144"/>
              <p:cNvSpPr>
                <a:spLocks/>
              </p:cNvSpPr>
              <p:nvPr/>
            </p:nvSpPr>
            <p:spPr bwMode="auto">
              <a:xfrm>
                <a:off x="3684" y="1097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3" name="Freeform 145"/>
              <p:cNvSpPr>
                <a:spLocks/>
              </p:cNvSpPr>
              <p:nvPr/>
            </p:nvSpPr>
            <p:spPr bwMode="auto">
              <a:xfrm>
                <a:off x="3817" y="1061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4" name="Freeform 146"/>
              <p:cNvSpPr>
                <a:spLocks/>
              </p:cNvSpPr>
              <p:nvPr/>
            </p:nvSpPr>
            <p:spPr bwMode="auto">
              <a:xfrm>
                <a:off x="3947" y="1040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5" name="Freeform 147"/>
              <p:cNvSpPr>
                <a:spLocks/>
              </p:cNvSpPr>
              <p:nvPr/>
            </p:nvSpPr>
            <p:spPr bwMode="auto">
              <a:xfrm>
                <a:off x="4077" y="1019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6" name="Freeform 148"/>
              <p:cNvSpPr>
                <a:spLocks/>
              </p:cNvSpPr>
              <p:nvPr/>
            </p:nvSpPr>
            <p:spPr bwMode="auto">
              <a:xfrm>
                <a:off x="4210" y="1004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7" name="Freeform 149"/>
              <p:cNvSpPr>
                <a:spLocks/>
              </p:cNvSpPr>
              <p:nvPr/>
            </p:nvSpPr>
            <p:spPr bwMode="auto">
              <a:xfrm>
                <a:off x="4340" y="993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8" name="Freeform 150"/>
              <p:cNvSpPr>
                <a:spLocks/>
              </p:cNvSpPr>
              <p:nvPr/>
            </p:nvSpPr>
            <p:spPr bwMode="auto">
              <a:xfrm>
                <a:off x="4469" y="983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19" name="Freeform 151"/>
              <p:cNvSpPr>
                <a:spLocks/>
              </p:cNvSpPr>
              <p:nvPr/>
            </p:nvSpPr>
            <p:spPr bwMode="auto">
              <a:xfrm>
                <a:off x="4603" y="973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0" name="Freeform 152"/>
              <p:cNvSpPr>
                <a:spLocks/>
              </p:cNvSpPr>
              <p:nvPr/>
            </p:nvSpPr>
            <p:spPr bwMode="auto">
              <a:xfrm>
                <a:off x="4732" y="967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1" name="Freeform 153"/>
              <p:cNvSpPr>
                <a:spLocks/>
              </p:cNvSpPr>
              <p:nvPr/>
            </p:nvSpPr>
            <p:spPr bwMode="auto">
              <a:xfrm>
                <a:off x="4862" y="962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2" name="Freeform 154"/>
              <p:cNvSpPr>
                <a:spLocks/>
              </p:cNvSpPr>
              <p:nvPr/>
            </p:nvSpPr>
            <p:spPr bwMode="auto">
              <a:xfrm>
                <a:off x="4995" y="957"/>
                <a:ext cx="39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9" h="52">
                    <a:moveTo>
                      <a:pt x="19" y="0"/>
                    </a:moveTo>
                    <a:lnTo>
                      <a:pt x="39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3" name="Freeform 155"/>
              <p:cNvSpPr>
                <a:spLocks/>
              </p:cNvSpPr>
              <p:nvPr/>
            </p:nvSpPr>
            <p:spPr bwMode="auto">
              <a:xfrm>
                <a:off x="5125" y="947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4" name="Freeform 156"/>
              <p:cNvSpPr>
                <a:spLocks/>
              </p:cNvSpPr>
              <p:nvPr/>
            </p:nvSpPr>
            <p:spPr bwMode="auto">
              <a:xfrm>
                <a:off x="5255" y="936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5" name="Freeform 157"/>
              <p:cNvSpPr>
                <a:spLocks/>
              </p:cNvSpPr>
              <p:nvPr/>
            </p:nvSpPr>
            <p:spPr bwMode="auto">
              <a:xfrm>
                <a:off x="5388" y="931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6" name="Freeform 158"/>
              <p:cNvSpPr>
                <a:spLocks/>
              </p:cNvSpPr>
              <p:nvPr/>
            </p:nvSpPr>
            <p:spPr bwMode="auto">
              <a:xfrm>
                <a:off x="5518" y="931"/>
                <a:ext cx="38" cy="52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19" y="0"/>
                  </a:cxn>
                </a:cxnLst>
                <a:rect l="0" t="0" r="r" b="b"/>
                <a:pathLst>
                  <a:path w="38" h="52">
                    <a:moveTo>
                      <a:pt x="19" y="0"/>
                    </a:moveTo>
                    <a:lnTo>
                      <a:pt x="38" y="52"/>
                    </a:lnTo>
                    <a:lnTo>
                      <a:pt x="0" y="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7" name="Rectangle 159"/>
              <p:cNvSpPr>
                <a:spLocks noChangeArrowheads="1"/>
              </p:cNvSpPr>
              <p:nvPr/>
            </p:nvSpPr>
            <p:spPr bwMode="auto">
              <a:xfrm>
                <a:off x="3680" y="1004"/>
                <a:ext cx="50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8" name="Line 160"/>
              <p:cNvSpPr>
                <a:spLocks noChangeShapeType="1"/>
              </p:cNvSpPr>
              <p:nvPr/>
            </p:nvSpPr>
            <p:spPr bwMode="auto">
              <a:xfrm flipH="1" flipV="1">
                <a:off x="3684" y="100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29" name="Line 161"/>
              <p:cNvSpPr>
                <a:spLocks noChangeShapeType="1"/>
              </p:cNvSpPr>
              <p:nvPr/>
            </p:nvSpPr>
            <p:spPr bwMode="auto">
              <a:xfrm>
                <a:off x="3703" y="1035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0" name="Line 162"/>
              <p:cNvSpPr>
                <a:spLocks noChangeShapeType="1"/>
              </p:cNvSpPr>
              <p:nvPr/>
            </p:nvSpPr>
            <p:spPr bwMode="auto">
              <a:xfrm flipH="1">
                <a:off x="3684" y="1035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1" name="Line 163"/>
              <p:cNvSpPr>
                <a:spLocks noChangeShapeType="1"/>
              </p:cNvSpPr>
              <p:nvPr/>
            </p:nvSpPr>
            <p:spPr bwMode="auto">
              <a:xfrm flipV="1">
                <a:off x="3703" y="100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2" name="Rectangle 164"/>
              <p:cNvSpPr>
                <a:spLocks noChangeArrowheads="1"/>
              </p:cNvSpPr>
              <p:nvPr/>
            </p:nvSpPr>
            <p:spPr bwMode="auto">
              <a:xfrm>
                <a:off x="3814" y="988"/>
                <a:ext cx="49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3" name="Line 165"/>
              <p:cNvSpPr>
                <a:spLocks noChangeShapeType="1"/>
              </p:cNvSpPr>
              <p:nvPr/>
            </p:nvSpPr>
            <p:spPr bwMode="auto">
              <a:xfrm flipH="1" flipV="1">
                <a:off x="3817" y="99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4" name="Line 166"/>
              <p:cNvSpPr>
                <a:spLocks noChangeShapeType="1"/>
              </p:cNvSpPr>
              <p:nvPr/>
            </p:nvSpPr>
            <p:spPr bwMode="auto">
              <a:xfrm>
                <a:off x="3836" y="101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5" name="Line 167"/>
              <p:cNvSpPr>
                <a:spLocks noChangeShapeType="1"/>
              </p:cNvSpPr>
              <p:nvPr/>
            </p:nvSpPr>
            <p:spPr bwMode="auto">
              <a:xfrm flipH="1">
                <a:off x="3817" y="101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6" name="Line 168"/>
              <p:cNvSpPr>
                <a:spLocks noChangeShapeType="1"/>
              </p:cNvSpPr>
              <p:nvPr/>
            </p:nvSpPr>
            <p:spPr bwMode="auto">
              <a:xfrm flipV="1">
                <a:off x="3836" y="99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7" name="Rectangle 169"/>
              <p:cNvSpPr>
                <a:spLocks noChangeArrowheads="1"/>
              </p:cNvSpPr>
              <p:nvPr/>
            </p:nvSpPr>
            <p:spPr bwMode="auto">
              <a:xfrm>
                <a:off x="3943" y="978"/>
                <a:ext cx="50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8" name="Line 170"/>
              <p:cNvSpPr>
                <a:spLocks noChangeShapeType="1"/>
              </p:cNvSpPr>
              <p:nvPr/>
            </p:nvSpPr>
            <p:spPr bwMode="auto">
              <a:xfrm flipH="1" flipV="1">
                <a:off x="3947" y="98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39" name="Line 171"/>
              <p:cNvSpPr>
                <a:spLocks noChangeShapeType="1"/>
              </p:cNvSpPr>
              <p:nvPr/>
            </p:nvSpPr>
            <p:spPr bwMode="auto">
              <a:xfrm>
                <a:off x="3966" y="100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0" name="Line 172"/>
              <p:cNvSpPr>
                <a:spLocks noChangeShapeType="1"/>
              </p:cNvSpPr>
              <p:nvPr/>
            </p:nvSpPr>
            <p:spPr bwMode="auto">
              <a:xfrm flipH="1">
                <a:off x="3947" y="100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1" name="Line 173"/>
              <p:cNvSpPr>
                <a:spLocks noChangeShapeType="1"/>
              </p:cNvSpPr>
              <p:nvPr/>
            </p:nvSpPr>
            <p:spPr bwMode="auto">
              <a:xfrm flipV="1">
                <a:off x="3966" y="98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2" name="Rectangle 174"/>
              <p:cNvSpPr>
                <a:spLocks noChangeArrowheads="1"/>
              </p:cNvSpPr>
              <p:nvPr/>
            </p:nvSpPr>
            <p:spPr bwMode="auto">
              <a:xfrm>
                <a:off x="4073" y="967"/>
                <a:ext cx="49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3" name="Line 175"/>
              <p:cNvSpPr>
                <a:spLocks noChangeShapeType="1"/>
              </p:cNvSpPr>
              <p:nvPr/>
            </p:nvSpPr>
            <p:spPr bwMode="auto">
              <a:xfrm flipH="1" flipV="1">
                <a:off x="4077" y="97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4" name="Line 176"/>
              <p:cNvSpPr>
                <a:spLocks noChangeShapeType="1"/>
              </p:cNvSpPr>
              <p:nvPr/>
            </p:nvSpPr>
            <p:spPr bwMode="auto">
              <a:xfrm>
                <a:off x="4096" y="99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5" name="Line 177"/>
              <p:cNvSpPr>
                <a:spLocks noChangeShapeType="1"/>
              </p:cNvSpPr>
              <p:nvPr/>
            </p:nvSpPr>
            <p:spPr bwMode="auto">
              <a:xfrm flipH="1">
                <a:off x="4077" y="999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6" name="Line 178"/>
              <p:cNvSpPr>
                <a:spLocks noChangeShapeType="1"/>
              </p:cNvSpPr>
              <p:nvPr/>
            </p:nvSpPr>
            <p:spPr bwMode="auto">
              <a:xfrm flipV="1">
                <a:off x="4096" y="97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7" name="Rectangle 179"/>
              <p:cNvSpPr>
                <a:spLocks noChangeArrowheads="1"/>
              </p:cNvSpPr>
              <p:nvPr/>
            </p:nvSpPr>
            <p:spPr bwMode="auto">
              <a:xfrm>
                <a:off x="4206" y="962"/>
                <a:ext cx="50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8" name="Line 180"/>
              <p:cNvSpPr>
                <a:spLocks noChangeShapeType="1"/>
              </p:cNvSpPr>
              <p:nvPr/>
            </p:nvSpPr>
            <p:spPr bwMode="auto">
              <a:xfrm flipH="1" flipV="1">
                <a:off x="4210" y="967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49" name="Line 181"/>
              <p:cNvSpPr>
                <a:spLocks noChangeShapeType="1"/>
              </p:cNvSpPr>
              <p:nvPr/>
            </p:nvSpPr>
            <p:spPr bwMode="auto">
              <a:xfrm>
                <a:off x="4229" y="99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0" name="Line 182"/>
              <p:cNvSpPr>
                <a:spLocks noChangeShapeType="1"/>
              </p:cNvSpPr>
              <p:nvPr/>
            </p:nvSpPr>
            <p:spPr bwMode="auto">
              <a:xfrm flipH="1">
                <a:off x="4210" y="99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1" name="Line 183"/>
              <p:cNvSpPr>
                <a:spLocks noChangeShapeType="1"/>
              </p:cNvSpPr>
              <p:nvPr/>
            </p:nvSpPr>
            <p:spPr bwMode="auto">
              <a:xfrm flipV="1">
                <a:off x="4229" y="967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2" name="Rectangle 184"/>
              <p:cNvSpPr>
                <a:spLocks noChangeArrowheads="1"/>
              </p:cNvSpPr>
              <p:nvPr/>
            </p:nvSpPr>
            <p:spPr bwMode="auto">
              <a:xfrm>
                <a:off x="4336" y="957"/>
                <a:ext cx="49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3" name="Line 185"/>
              <p:cNvSpPr>
                <a:spLocks noChangeShapeType="1"/>
              </p:cNvSpPr>
              <p:nvPr/>
            </p:nvSpPr>
            <p:spPr bwMode="auto">
              <a:xfrm flipH="1" flipV="1">
                <a:off x="4340" y="962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4" name="Line 186"/>
              <p:cNvSpPr>
                <a:spLocks noChangeShapeType="1"/>
              </p:cNvSpPr>
              <p:nvPr/>
            </p:nvSpPr>
            <p:spPr bwMode="auto">
              <a:xfrm>
                <a:off x="4359" y="988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5" name="Line 187"/>
              <p:cNvSpPr>
                <a:spLocks noChangeShapeType="1"/>
              </p:cNvSpPr>
              <p:nvPr/>
            </p:nvSpPr>
            <p:spPr bwMode="auto">
              <a:xfrm flipH="1">
                <a:off x="4340" y="988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6" name="Line 188"/>
              <p:cNvSpPr>
                <a:spLocks noChangeShapeType="1"/>
              </p:cNvSpPr>
              <p:nvPr/>
            </p:nvSpPr>
            <p:spPr bwMode="auto">
              <a:xfrm flipV="1">
                <a:off x="4359" y="962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7" name="Rectangle 189"/>
              <p:cNvSpPr>
                <a:spLocks noChangeArrowheads="1"/>
              </p:cNvSpPr>
              <p:nvPr/>
            </p:nvSpPr>
            <p:spPr bwMode="auto">
              <a:xfrm>
                <a:off x="4465" y="952"/>
                <a:ext cx="50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8" name="Line 190"/>
              <p:cNvSpPr>
                <a:spLocks noChangeShapeType="1"/>
              </p:cNvSpPr>
              <p:nvPr/>
            </p:nvSpPr>
            <p:spPr bwMode="auto">
              <a:xfrm flipH="1" flipV="1">
                <a:off x="4469" y="957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59" name="Line 191"/>
              <p:cNvSpPr>
                <a:spLocks noChangeShapeType="1"/>
              </p:cNvSpPr>
              <p:nvPr/>
            </p:nvSpPr>
            <p:spPr bwMode="auto">
              <a:xfrm>
                <a:off x="4488" y="98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0" name="Line 192"/>
              <p:cNvSpPr>
                <a:spLocks noChangeShapeType="1"/>
              </p:cNvSpPr>
              <p:nvPr/>
            </p:nvSpPr>
            <p:spPr bwMode="auto">
              <a:xfrm flipH="1">
                <a:off x="4469" y="98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1" name="Line 193"/>
              <p:cNvSpPr>
                <a:spLocks noChangeShapeType="1"/>
              </p:cNvSpPr>
              <p:nvPr/>
            </p:nvSpPr>
            <p:spPr bwMode="auto">
              <a:xfrm flipV="1">
                <a:off x="4488" y="957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2" name="Rectangle 194"/>
              <p:cNvSpPr>
                <a:spLocks noChangeArrowheads="1"/>
              </p:cNvSpPr>
              <p:nvPr/>
            </p:nvSpPr>
            <p:spPr bwMode="auto">
              <a:xfrm>
                <a:off x="4599" y="952"/>
                <a:ext cx="49" cy="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3" name="Line 195"/>
              <p:cNvSpPr>
                <a:spLocks noChangeShapeType="1"/>
              </p:cNvSpPr>
              <p:nvPr/>
            </p:nvSpPr>
            <p:spPr bwMode="auto">
              <a:xfrm flipH="1" flipV="1">
                <a:off x="4603" y="957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4" name="Line 196"/>
              <p:cNvSpPr>
                <a:spLocks noChangeShapeType="1"/>
              </p:cNvSpPr>
              <p:nvPr/>
            </p:nvSpPr>
            <p:spPr bwMode="auto">
              <a:xfrm>
                <a:off x="4622" y="98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5" name="Line 197"/>
              <p:cNvSpPr>
                <a:spLocks noChangeShapeType="1"/>
              </p:cNvSpPr>
              <p:nvPr/>
            </p:nvSpPr>
            <p:spPr bwMode="auto">
              <a:xfrm flipH="1">
                <a:off x="4603" y="983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6" name="Line 198"/>
              <p:cNvSpPr>
                <a:spLocks noChangeShapeType="1"/>
              </p:cNvSpPr>
              <p:nvPr/>
            </p:nvSpPr>
            <p:spPr bwMode="auto">
              <a:xfrm flipV="1">
                <a:off x="4622" y="957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7" name="Rectangle 199"/>
              <p:cNvSpPr>
                <a:spLocks noChangeArrowheads="1"/>
              </p:cNvSpPr>
              <p:nvPr/>
            </p:nvSpPr>
            <p:spPr bwMode="auto">
              <a:xfrm>
                <a:off x="4729" y="957"/>
                <a:ext cx="49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8" name="Line 200"/>
              <p:cNvSpPr>
                <a:spLocks noChangeShapeType="1"/>
              </p:cNvSpPr>
              <p:nvPr/>
            </p:nvSpPr>
            <p:spPr bwMode="auto">
              <a:xfrm flipH="1" flipV="1">
                <a:off x="4732" y="962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69" name="Line 201"/>
              <p:cNvSpPr>
                <a:spLocks noChangeShapeType="1"/>
              </p:cNvSpPr>
              <p:nvPr/>
            </p:nvSpPr>
            <p:spPr bwMode="auto">
              <a:xfrm>
                <a:off x="4751" y="988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970" name="Line 202"/>
              <p:cNvSpPr>
                <a:spLocks noChangeShapeType="1"/>
              </p:cNvSpPr>
              <p:nvPr/>
            </p:nvSpPr>
            <p:spPr bwMode="auto">
              <a:xfrm flipH="1">
                <a:off x="4732" y="988"/>
                <a:ext cx="19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8972" name="Line 204"/>
            <p:cNvSpPr>
              <a:spLocks noChangeShapeType="1"/>
            </p:cNvSpPr>
            <p:nvPr/>
          </p:nvSpPr>
          <p:spPr bwMode="auto">
            <a:xfrm flipV="1">
              <a:off x="4751" y="962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73" name="Rectangle 205"/>
            <p:cNvSpPr>
              <a:spLocks noChangeArrowheads="1"/>
            </p:cNvSpPr>
            <p:nvPr/>
          </p:nvSpPr>
          <p:spPr bwMode="auto">
            <a:xfrm>
              <a:off x="4858" y="962"/>
              <a:ext cx="50" cy="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74" name="Line 206"/>
            <p:cNvSpPr>
              <a:spLocks noChangeShapeType="1"/>
            </p:cNvSpPr>
            <p:nvPr/>
          </p:nvSpPr>
          <p:spPr bwMode="auto">
            <a:xfrm flipH="1" flipV="1">
              <a:off x="4862" y="967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75" name="Line 207"/>
            <p:cNvSpPr>
              <a:spLocks noChangeShapeType="1"/>
            </p:cNvSpPr>
            <p:nvPr/>
          </p:nvSpPr>
          <p:spPr bwMode="auto">
            <a:xfrm>
              <a:off x="4881" y="993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76" name="Line 208"/>
            <p:cNvSpPr>
              <a:spLocks noChangeShapeType="1"/>
            </p:cNvSpPr>
            <p:nvPr/>
          </p:nvSpPr>
          <p:spPr bwMode="auto">
            <a:xfrm flipH="1">
              <a:off x="4862" y="993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77" name="Line 209"/>
            <p:cNvSpPr>
              <a:spLocks noChangeShapeType="1"/>
            </p:cNvSpPr>
            <p:nvPr/>
          </p:nvSpPr>
          <p:spPr bwMode="auto">
            <a:xfrm flipV="1">
              <a:off x="4881" y="967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78" name="Rectangle 210"/>
            <p:cNvSpPr>
              <a:spLocks noChangeArrowheads="1"/>
            </p:cNvSpPr>
            <p:nvPr/>
          </p:nvSpPr>
          <p:spPr bwMode="auto">
            <a:xfrm>
              <a:off x="4992" y="967"/>
              <a:ext cx="49" cy="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79" name="Line 211"/>
            <p:cNvSpPr>
              <a:spLocks noChangeShapeType="1"/>
            </p:cNvSpPr>
            <p:nvPr/>
          </p:nvSpPr>
          <p:spPr bwMode="auto">
            <a:xfrm flipH="1" flipV="1">
              <a:off x="4995" y="973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0" name="Line 212"/>
            <p:cNvSpPr>
              <a:spLocks noChangeShapeType="1"/>
            </p:cNvSpPr>
            <p:nvPr/>
          </p:nvSpPr>
          <p:spPr bwMode="auto">
            <a:xfrm>
              <a:off x="5014" y="999"/>
              <a:ext cx="2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1" name="Line 213"/>
            <p:cNvSpPr>
              <a:spLocks noChangeShapeType="1"/>
            </p:cNvSpPr>
            <p:nvPr/>
          </p:nvSpPr>
          <p:spPr bwMode="auto">
            <a:xfrm flipH="1">
              <a:off x="4995" y="999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2" name="Line 214"/>
            <p:cNvSpPr>
              <a:spLocks noChangeShapeType="1"/>
            </p:cNvSpPr>
            <p:nvPr/>
          </p:nvSpPr>
          <p:spPr bwMode="auto">
            <a:xfrm flipV="1">
              <a:off x="5014" y="973"/>
              <a:ext cx="2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3" name="Rectangle 215"/>
            <p:cNvSpPr>
              <a:spLocks noChangeArrowheads="1"/>
            </p:cNvSpPr>
            <p:nvPr/>
          </p:nvSpPr>
          <p:spPr bwMode="auto">
            <a:xfrm>
              <a:off x="5121" y="978"/>
              <a:ext cx="50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4" name="Line 216"/>
            <p:cNvSpPr>
              <a:spLocks noChangeShapeType="1"/>
            </p:cNvSpPr>
            <p:nvPr/>
          </p:nvSpPr>
          <p:spPr bwMode="auto">
            <a:xfrm flipH="1" flipV="1">
              <a:off x="5125" y="983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5" name="Line 217"/>
            <p:cNvSpPr>
              <a:spLocks noChangeShapeType="1"/>
            </p:cNvSpPr>
            <p:nvPr/>
          </p:nvSpPr>
          <p:spPr bwMode="auto">
            <a:xfrm>
              <a:off x="5144" y="1009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6" name="Line 218"/>
            <p:cNvSpPr>
              <a:spLocks noChangeShapeType="1"/>
            </p:cNvSpPr>
            <p:nvPr/>
          </p:nvSpPr>
          <p:spPr bwMode="auto">
            <a:xfrm flipH="1">
              <a:off x="5125" y="1009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7" name="Line 219"/>
            <p:cNvSpPr>
              <a:spLocks noChangeShapeType="1"/>
            </p:cNvSpPr>
            <p:nvPr/>
          </p:nvSpPr>
          <p:spPr bwMode="auto">
            <a:xfrm flipV="1">
              <a:off x="5144" y="983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8" name="Rectangle 220"/>
            <p:cNvSpPr>
              <a:spLocks noChangeArrowheads="1"/>
            </p:cNvSpPr>
            <p:nvPr/>
          </p:nvSpPr>
          <p:spPr bwMode="auto">
            <a:xfrm>
              <a:off x="5251" y="988"/>
              <a:ext cx="49" cy="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89" name="Line 221"/>
            <p:cNvSpPr>
              <a:spLocks noChangeShapeType="1"/>
            </p:cNvSpPr>
            <p:nvPr/>
          </p:nvSpPr>
          <p:spPr bwMode="auto">
            <a:xfrm flipH="1" flipV="1">
              <a:off x="5255" y="993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0" name="Line 222"/>
            <p:cNvSpPr>
              <a:spLocks noChangeShapeType="1"/>
            </p:cNvSpPr>
            <p:nvPr/>
          </p:nvSpPr>
          <p:spPr bwMode="auto">
            <a:xfrm>
              <a:off x="5274" y="1019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1" name="Line 223"/>
            <p:cNvSpPr>
              <a:spLocks noChangeShapeType="1"/>
            </p:cNvSpPr>
            <p:nvPr/>
          </p:nvSpPr>
          <p:spPr bwMode="auto">
            <a:xfrm flipH="1">
              <a:off x="5255" y="1019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2" name="Line 224"/>
            <p:cNvSpPr>
              <a:spLocks noChangeShapeType="1"/>
            </p:cNvSpPr>
            <p:nvPr/>
          </p:nvSpPr>
          <p:spPr bwMode="auto">
            <a:xfrm flipV="1">
              <a:off x="5274" y="993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3" name="Rectangle 225"/>
            <p:cNvSpPr>
              <a:spLocks noChangeArrowheads="1"/>
            </p:cNvSpPr>
            <p:nvPr/>
          </p:nvSpPr>
          <p:spPr bwMode="auto">
            <a:xfrm>
              <a:off x="5384" y="1004"/>
              <a:ext cx="50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4" name="Line 226"/>
            <p:cNvSpPr>
              <a:spLocks noChangeShapeType="1"/>
            </p:cNvSpPr>
            <p:nvPr/>
          </p:nvSpPr>
          <p:spPr bwMode="auto">
            <a:xfrm flipH="1" flipV="1">
              <a:off x="5388" y="1009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5" name="Line 227"/>
            <p:cNvSpPr>
              <a:spLocks noChangeShapeType="1"/>
            </p:cNvSpPr>
            <p:nvPr/>
          </p:nvSpPr>
          <p:spPr bwMode="auto">
            <a:xfrm>
              <a:off x="5407" y="1035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6" name="Line 228"/>
            <p:cNvSpPr>
              <a:spLocks noChangeShapeType="1"/>
            </p:cNvSpPr>
            <p:nvPr/>
          </p:nvSpPr>
          <p:spPr bwMode="auto">
            <a:xfrm flipH="1">
              <a:off x="5388" y="1035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7" name="Line 229"/>
            <p:cNvSpPr>
              <a:spLocks noChangeShapeType="1"/>
            </p:cNvSpPr>
            <p:nvPr/>
          </p:nvSpPr>
          <p:spPr bwMode="auto">
            <a:xfrm flipV="1">
              <a:off x="5407" y="1009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8" name="Rectangle 230"/>
            <p:cNvSpPr>
              <a:spLocks noChangeArrowheads="1"/>
            </p:cNvSpPr>
            <p:nvPr/>
          </p:nvSpPr>
          <p:spPr bwMode="auto">
            <a:xfrm>
              <a:off x="5514" y="1030"/>
              <a:ext cx="49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8999" name="Line 231"/>
            <p:cNvSpPr>
              <a:spLocks noChangeShapeType="1"/>
            </p:cNvSpPr>
            <p:nvPr/>
          </p:nvSpPr>
          <p:spPr bwMode="auto">
            <a:xfrm flipH="1" flipV="1">
              <a:off x="5518" y="1035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00" name="Line 232"/>
            <p:cNvSpPr>
              <a:spLocks noChangeShapeType="1"/>
            </p:cNvSpPr>
            <p:nvPr/>
          </p:nvSpPr>
          <p:spPr bwMode="auto">
            <a:xfrm>
              <a:off x="5537" y="1061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01" name="Line 233"/>
            <p:cNvSpPr>
              <a:spLocks noChangeShapeType="1"/>
            </p:cNvSpPr>
            <p:nvPr/>
          </p:nvSpPr>
          <p:spPr bwMode="auto">
            <a:xfrm flipH="1">
              <a:off x="5518" y="1061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02" name="Line 234"/>
            <p:cNvSpPr>
              <a:spLocks noChangeShapeType="1"/>
            </p:cNvSpPr>
            <p:nvPr/>
          </p:nvSpPr>
          <p:spPr bwMode="auto">
            <a:xfrm flipV="1">
              <a:off x="5537" y="1035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03" name="Rectangle 235"/>
            <p:cNvSpPr>
              <a:spLocks noChangeArrowheads="1"/>
            </p:cNvSpPr>
            <p:nvPr/>
          </p:nvSpPr>
          <p:spPr bwMode="auto">
            <a:xfrm>
              <a:off x="3539" y="1990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600</a:t>
              </a:r>
              <a:endParaRPr lang="ru-RU"/>
            </a:p>
          </p:txBody>
        </p:sp>
        <p:sp>
          <p:nvSpPr>
            <p:cNvPr id="289004" name="Rectangle 236"/>
            <p:cNvSpPr>
              <a:spLocks noChangeArrowheads="1"/>
            </p:cNvSpPr>
            <p:nvPr/>
          </p:nvSpPr>
          <p:spPr bwMode="auto">
            <a:xfrm>
              <a:off x="3539" y="1855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700</a:t>
              </a:r>
              <a:endParaRPr lang="ru-RU"/>
            </a:p>
          </p:txBody>
        </p:sp>
        <p:sp>
          <p:nvSpPr>
            <p:cNvPr id="289005" name="Rectangle 237"/>
            <p:cNvSpPr>
              <a:spLocks noChangeArrowheads="1"/>
            </p:cNvSpPr>
            <p:nvPr/>
          </p:nvSpPr>
          <p:spPr bwMode="auto">
            <a:xfrm>
              <a:off x="3539" y="1720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800</a:t>
              </a:r>
              <a:endParaRPr lang="ru-RU"/>
            </a:p>
          </p:txBody>
        </p:sp>
        <p:sp>
          <p:nvSpPr>
            <p:cNvPr id="289006" name="Rectangle 238"/>
            <p:cNvSpPr>
              <a:spLocks noChangeArrowheads="1"/>
            </p:cNvSpPr>
            <p:nvPr/>
          </p:nvSpPr>
          <p:spPr bwMode="auto">
            <a:xfrm>
              <a:off x="3539" y="1591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900</a:t>
              </a:r>
              <a:endParaRPr lang="ru-RU"/>
            </a:p>
          </p:txBody>
        </p:sp>
        <p:sp>
          <p:nvSpPr>
            <p:cNvPr id="289007" name="Rectangle 239"/>
            <p:cNvSpPr>
              <a:spLocks noChangeArrowheads="1"/>
            </p:cNvSpPr>
            <p:nvPr/>
          </p:nvSpPr>
          <p:spPr bwMode="auto">
            <a:xfrm>
              <a:off x="3516" y="1456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1000</a:t>
              </a:r>
              <a:endParaRPr lang="ru-RU"/>
            </a:p>
          </p:txBody>
        </p:sp>
        <p:sp>
          <p:nvSpPr>
            <p:cNvPr id="289008" name="Rectangle 240"/>
            <p:cNvSpPr>
              <a:spLocks noChangeArrowheads="1"/>
            </p:cNvSpPr>
            <p:nvPr/>
          </p:nvSpPr>
          <p:spPr bwMode="auto">
            <a:xfrm>
              <a:off x="3516" y="1321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1100</a:t>
              </a:r>
              <a:endParaRPr lang="ru-RU"/>
            </a:p>
          </p:txBody>
        </p:sp>
        <p:sp>
          <p:nvSpPr>
            <p:cNvPr id="289009" name="Rectangle 241"/>
            <p:cNvSpPr>
              <a:spLocks noChangeArrowheads="1"/>
            </p:cNvSpPr>
            <p:nvPr/>
          </p:nvSpPr>
          <p:spPr bwMode="auto">
            <a:xfrm>
              <a:off x="3516" y="1186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1200</a:t>
              </a:r>
              <a:endParaRPr lang="ru-RU"/>
            </a:p>
          </p:txBody>
        </p:sp>
        <p:sp>
          <p:nvSpPr>
            <p:cNvPr id="289010" name="Rectangle 242"/>
            <p:cNvSpPr>
              <a:spLocks noChangeArrowheads="1"/>
            </p:cNvSpPr>
            <p:nvPr/>
          </p:nvSpPr>
          <p:spPr bwMode="auto">
            <a:xfrm>
              <a:off x="3516" y="1050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1300</a:t>
              </a:r>
              <a:endParaRPr lang="ru-RU"/>
            </a:p>
          </p:txBody>
        </p:sp>
        <p:sp>
          <p:nvSpPr>
            <p:cNvPr id="289011" name="Rectangle 243"/>
            <p:cNvSpPr>
              <a:spLocks noChangeArrowheads="1"/>
            </p:cNvSpPr>
            <p:nvPr/>
          </p:nvSpPr>
          <p:spPr bwMode="auto">
            <a:xfrm>
              <a:off x="3516" y="921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1400</a:t>
              </a:r>
              <a:endParaRPr lang="ru-RU"/>
            </a:p>
          </p:txBody>
        </p:sp>
        <p:sp>
          <p:nvSpPr>
            <p:cNvPr id="289012" name="Rectangle 244"/>
            <p:cNvSpPr>
              <a:spLocks noChangeArrowheads="1"/>
            </p:cNvSpPr>
            <p:nvPr/>
          </p:nvSpPr>
          <p:spPr bwMode="auto">
            <a:xfrm>
              <a:off x="3516" y="786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1500</a:t>
              </a:r>
              <a:endParaRPr lang="ru-RU"/>
            </a:p>
          </p:txBody>
        </p:sp>
        <p:sp>
          <p:nvSpPr>
            <p:cNvPr id="289013" name="Rectangle 245"/>
            <p:cNvSpPr>
              <a:spLocks noChangeArrowheads="1"/>
            </p:cNvSpPr>
            <p:nvPr/>
          </p:nvSpPr>
          <p:spPr bwMode="auto">
            <a:xfrm>
              <a:off x="3516" y="651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rgbClr val="000000"/>
                  </a:solidFill>
                </a:rPr>
                <a:t>1600</a:t>
              </a:r>
              <a:endParaRPr lang="ru-RU"/>
            </a:p>
          </p:txBody>
        </p:sp>
        <p:sp>
          <p:nvSpPr>
            <p:cNvPr id="289014" name="Rectangle 246"/>
            <p:cNvSpPr>
              <a:spLocks noChangeArrowheads="1"/>
            </p:cNvSpPr>
            <p:nvPr/>
          </p:nvSpPr>
          <p:spPr bwMode="auto">
            <a:xfrm>
              <a:off x="3600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-7.5</a:t>
              </a:r>
              <a:endParaRPr lang="ru-RU"/>
            </a:p>
          </p:txBody>
        </p:sp>
        <p:sp>
          <p:nvSpPr>
            <p:cNvPr id="289015" name="Rectangle 247"/>
            <p:cNvSpPr>
              <a:spLocks noChangeArrowheads="1"/>
            </p:cNvSpPr>
            <p:nvPr/>
          </p:nvSpPr>
          <p:spPr bwMode="auto">
            <a:xfrm>
              <a:off x="3730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-6.5</a:t>
              </a:r>
              <a:endParaRPr lang="ru-RU"/>
            </a:p>
          </p:txBody>
        </p:sp>
        <p:sp>
          <p:nvSpPr>
            <p:cNvPr id="289016" name="Rectangle 248"/>
            <p:cNvSpPr>
              <a:spLocks noChangeArrowheads="1"/>
            </p:cNvSpPr>
            <p:nvPr/>
          </p:nvSpPr>
          <p:spPr bwMode="auto">
            <a:xfrm>
              <a:off x="3863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-5.5</a:t>
              </a:r>
              <a:endParaRPr lang="ru-RU"/>
            </a:p>
          </p:txBody>
        </p:sp>
        <p:sp>
          <p:nvSpPr>
            <p:cNvPr id="289017" name="Rectangle 249"/>
            <p:cNvSpPr>
              <a:spLocks noChangeArrowheads="1"/>
            </p:cNvSpPr>
            <p:nvPr/>
          </p:nvSpPr>
          <p:spPr bwMode="auto">
            <a:xfrm>
              <a:off x="3993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-4.5</a:t>
              </a:r>
              <a:endParaRPr lang="ru-RU"/>
            </a:p>
          </p:txBody>
        </p:sp>
        <p:sp>
          <p:nvSpPr>
            <p:cNvPr id="289018" name="Rectangle 250"/>
            <p:cNvSpPr>
              <a:spLocks noChangeArrowheads="1"/>
            </p:cNvSpPr>
            <p:nvPr/>
          </p:nvSpPr>
          <p:spPr bwMode="auto">
            <a:xfrm>
              <a:off x="4122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-3.5</a:t>
              </a:r>
              <a:endParaRPr lang="ru-RU"/>
            </a:p>
          </p:txBody>
        </p:sp>
        <p:sp>
          <p:nvSpPr>
            <p:cNvPr id="289019" name="Rectangle 251"/>
            <p:cNvSpPr>
              <a:spLocks noChangeArrowheads="1"/>
            </p:cNvSpPr>
            <p:nvPr/>
          </p:nvSpPr>
          <p:spPr bwMode="auto">
            <a:xfrm>
              <a:off x="4256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-2.5</a:t>
              </a:r>
              <a:endParaRPr lang="ru-RU"/>
            </a:p>
          </p:txBody>
        </p:sp>
        <p:sp>
          <p:nvSpPr>
            <p:cNvPr id="289020" name="Rectangle 252"/>
            <p:cNvSpPr>
              <a:spLocks noChangeArrowheads="1"/>
            </p:cNvSpPr>
            <p:nvPr/>
          </p:nvSpPr>
          <p:spPr bwMode="auto">
            <a:xfrm>
              <a:off x="4385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-1.5</a:t>
              </a:r>
              <a:endParaRPr lang="ru-RU"/>
            </a:p>
          </p:txBody>
        </p:sp>
        <p:sp>
          <p:nvSpPr>
            <p:cNvPr id="289021" name="Rectangle 253"/>
            <p:cNvSpPr>
              <a:spLocks noChangeArrowheads="1"/>
            </p:cNvSpPr>
            <p:nvPr/>
          </p:nvSpPr>
          <p:spPr bwMode="auto">
            <a:xfrm>
              <a:off x="4515" y="2084"/>
              <a:ext cx="11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-0.5</a:t>
              </a:r>
              <a:endParaRPr lang="ru-RU"/>
            </a:p>
          </p:txBody>
        </p:sp>
        <p:sp>
          <p:nvSpPr>
            <p:cNvPr id="289022" name="Rectangle 254"/>
            <p:cNvSpPr>
              <a:spLocks noChangeArrowheads="1"/>
            </p:cNvSpPr>
            <p:nvPr/>
          </p:nvSpPr>
          <p:spPr bwMode="auto">
            <a:xfrm>
              <a:off x="4656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0.5</a:t>
              </a:r>
              <a:endParaRPr lang="ru-RU"/>
            </a:p>
          </p:txBody>
        </p:sp>
        <p:sp>
          <p:nvSpPr>
            <p:cNvPr id="289023" name="Rectangle 255"/>
            <p:cNvSpPr>
              <a:spLocks noChangeArrowheads="1"/>
            </p:cNvSpPr>
            <p:nvPr/>
          </p:nvSpPr>
          <p:spPr bwMode="auto">
            <a:xfrm>
              <a:off x="4786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1.5</a:t>
              </a:r>
              <a:endParaRPr lang="ru-RU"/>
            </a:p>
          </p:txBody>
        </p:sp>
        <p:sp>
          <p:nvSpPr>
            <p:cNvPr id="289024" name="Rectangle 256"/>
            <p:cNvSpPr>
              <a:spLocks noChangeArrowheads="1"/>
            </p:cNvSpPr>
            <p:nvPr/>
          </p:nvSpPr>
          <p:spPr bwMode="auto">
            <a:xfrm>
              <a:off x="4915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2.5</a:t>
              </a:r>
              <a:endParaRPr lang="ru-RU"/>
            </a:p>
          </p:txBody>
        </p:sp>
        <p:sp>
          <p:nvSpPr>
            <p:cNvPr id="289025" name="Rectangle 257"/>
            <p:cNvSpPr>
              <a:spLocks noChangeArrowheads="1"/>
            </p:cNvSpPr>
            <p:nvPr/>
          </p:nvSpPr>
          <p:spPr bwMode="auto">
            <a:xfrm>
              <a:off x="5049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3.5</a:t>
              </a:r>
              <a:endParaRPr lang="ru-RU"/>
            </a:p>
          </p:txBody>
        </p:sp>
        <p:sp>
          <p:nvSpPr>
            <p:cNvPr id="289026" name="Rectangle 258"/>
            <p:cNvSpPr>
              <a:spLocks noChangeArrowheads="1"/>
            </p:cNvSpPr>
            <p:nvPr/>
          </p:nvSpPr>
          <p:spPr bwMode="auto">
            <a:xfrm>
              <a:off x="5178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4.5</a:t>
              </a:r>
              <a:endParaRPr lang="ru-RU"/>
            </a:p>
          </p:txBody>
        </p:sp>
        <p:sp>
          <p:nvSpPr>
            <p:cNvPr id="289027" name="Rectangle 259"/>
            <p:cNvSpPr>
              <a:spLocks noChangeArrowheads="1"/>
            </p:cNvSpPr>
            <p:nvPr/>
          </p:nvSpPr>
          <p:spPr bwMode="auto">
            <a:xfrm>
              <a:off x="5308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5.5</a:t>
              </a:r>
              <a:endParaRPr lang="ru-RU"/>
            </a:p>
          </p:txBody>
        </p:sp>
        <p:sp>
          <p:nvSpPr>
            <p:cNvPr id="289028" name="Rectangle 260"/>
            <p:cNvSpPr>
              <a:spLocks noChangeArrowheads="1"/>
            </p:cNvSpPr>
            <p:nvPr/>
          </p:nvSpPr>
          <p:spPr bwMode="auto">
            <a:xfrm>
              <a:off x="5441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6.5</a:t>
              </a:r>
              <a:endParaRPr lang="ru-RU"/>
            </a:p>
          </p:txBody>
        </p:sp>
        <p:sp>
          <p:nvSpPr>
            <p:cNvPr id="289029" name="Rectangle 261"/>
            <p:cNvSpPr>
              <a:spLocks noChangeArrowheads="1"/>
            </p:cNvSpPr>
            <p:nvPr/>
          </p:nvSpPr>
          <p:spPr bwMode="auto">
            <a:xfrm>
              <a:off x="5571" y="2084"/>
              <a:ext cx="9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</a:rPr>
                <a:t>7.5</a:t>
              </a:r>
              <a:endParaRPr lang="ru-RU"/>
            </a:p>
          </p:txBody>
        </p:sp>
        <p:sp>
          <p:nvSpPr>
            <p:cNvPr id="289030" name="Rectangle 262"/>
            <p:cNvSpPr>
              <a:spLocks noChangeArrowheads="1"/>
            </p:cNvSpPr>
            <p:nvPr/>
          </p:nvSpPr>
          <p:spPr bwMode="auto">
            <a:xfrm rot="16200000">
              <a:off x="3282" y="1333"/>
              <a:ext cx="29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S</a:t>
              </a:r>
              <a:endParaRPr lang="ru-RU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89031" name="Rectangle 263"/>
            <p:cNvSpPr>
              <a:spLocks noChangeArrowheads="1"/>
            </p:cNvSpPr>
            <p:nvPr/>
          </p:nvSpPr>
          <p:spPr bwMode="auto">
            <a:xfrm rot="16200000">
              <a:off x="3378" y="1432"/>
              <a:ext cx="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 b="1">
                  <a:solidFill>
                    <a:srgbClr val="FFFFFF"/>
                  </a:solidFill>
                </a:rPr>
                <a:t>2 </a:t>
              </a:r>
              <a:endParaRPr lang="ru-RU"/>
            </a:p>
          </p:txBody>
        </p:sp>
        <p:sp>
          <p:nvSpPr>
            <p:cNvPr id="289033" name="Rectangle 265"/>
            <p:cNvSpPr>
              <a:spLocks noChangeArrowheads="1"/>
            </p:cNvSpPr>
            <p:nvPr/>
          </p:nvSpPr>
          <p:spPr bwMode="auto">
            <a:xfrm>
              <a:off x="4820" y="1450"/>
              <a:ext cx="267" cy="5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34" name="Line 266"/>
            <p:cNvSpPr>
              <a:spLocks noChangeShapeType="1"/>
            </p:cNvSpPr>
            <p:nvPr/>
          </p:nvSpPr>
          <p:spPr bwMode="auto">
            <a:xfrm>
              <a:off x="4843" y="1533"/>
              <a:ext cx="1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35" name="Freeform 267"/>
            <p:cNvSpPr>
              <a:spLocks/>
            </p:cNvSpPr>
            <p:nvPr/>
          </p:nvSpPr>
          <p:spPr bwMode="auto">
            <a:xfrm>
              <a:off x="4881" y="1507"/>
              <a:ext cx="38" cy="5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26"/>
                </a:cxn>
                <a:cxn ang="0">
                  <a:pos x="19" y="52"/>
                </a:cxn>
                <a:cxn ang="0">
                  <a:pos x="0" y="26"/>
                </a:cxn>
                <a:cxn ang="0">
                  <a:pos x="19" y="0"/>
                </a:cxn>
              </a:cxnLst>
              <a:rect l="0" t="0" r="r" b="b"/>
              <a:pathLst>
                <a:path w="38" h="52">
                  <a:moveTo>
                    <a:pt x="19" y="0"/>
                  </a:moveTo>
                  <a:lnTo>
                    <a:pt x="38" y="26"/>
                  </a:lnTo>
                  <a:lnTo>
                    <a:pt x="19" y="52"/>
                  </a:lnTo>
                  <a:lnTo>
                    <a:pt x="0" y="2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36" name="Rectangle 268"/>
            <p:cNvSpPr>
              <a:spLocks noChangeArrowheads="1"/>
            </p:cNvSpPr>
            <p:nvPr/>
          </p:nvSpPr>
          <p:spPr bwMode="auto">
            <a:xfrm>
              <a:off x="4980" y="147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</a:rPr>
                <a:t>90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89037" name="Line 269"/>
            <p:cNvSpPr>
              <a:spLocks noChangeShapeType="1"/>
            </p:cNvSpPr>
            <p:nvPr/>
          </p:nvSpPr>
          <p:spPr bwMode="auto">
            <a:xfrm>
              <a:off x="4843" y="1674"/>
              <a:ext cx="1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38" name="Rectangle 270"/>
            <p:cNvSpPr>
              <a:spLocks noChangeArrowheads="1"/>
            </p:cNvSpPr>
            <p:nvPr/>
          </p:nvSpPr>
          <p:spPr bwMode="auto">
            <a:xfrm>
              <a:off x="4881" y="1648"/>
              <a:ext cx="34" cy="46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39" name="Rectangle 271"/>
            <p:cNvSpPr>
              <a:spLocks noChangeArrowheads="1"/>
            </p:cNvSpPr>
            <p:nvPr/>
          </p:nvSpPr>
          <p:spPr bwMode="auto">
            <a:xfrm>
              <a:off x="4980" y="1611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89040" name="Line 272"/>
            <p:cNvSpPr>
              <a:spLocks noChangeShapeType="1"/>
            </p:cNvSpPr>
            <p:nvPr/>
          </p:nvSpPr>
          <p:spPr bwMode="auto">
            <a:xfrm>
              <a:off x="4843" y="1814"/>
              <a:ext cx="1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1" name="Freeform 273"/>
            <p:cNvSpPr>
              <a:spLocks/>
            </p:cNvSpPr>
            <p:nvPr/>
          </p:nvSpPr>
          <p:spPr bwMode="auto">
            <a:xfrm>
              <a:off x="4881" y="1788"/>
              <a:ext cx="38" cy="5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52"/>
                </a:cxn>
                <a:cxn ang="0">
                  <a:pos x="0" y="52"/>
                </a:cxn>
                <a:cxn ang="0">
                  <a:pos x="19" y="0"/>
                </a:cxn>
              </a:cxnLst>
              <a:rect l="0" t="0" r="r" b="b"/>
              <a:pathLst>
                <a:path w="38" h="52">
                  <a:moveTo>
                    <a:pt x="19" y="0"/>
                  </a:moveTo>
                  <a:lnTo>
                    <a:pt x="38" y="52"/>
                  </a:lnTo>
                  <a:lnTo>
                    <a:pt x="0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2" name="Rectangle 274"/>
            <p:cNvSpPr>
              <a:spLocks noChangeArrowheads="1"/>
            </p:cNvSpPr>
            <p:nvPr/>
          </p:nvSpPr>
          <p:spPr bwMode="auto">
            <a:xfrm>
              <a:off x="4980" y="1752"/>
              <a:ext cx="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</a:rPr>
                <a:t>30</a:t>
              </a:r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289043" name="Line 275"/>
            <p:cNvSpPr>
              <a:spLocks noChangeShapeType="1"/>
            </p:cNvSpPr>
            <p:nvPr/>
          </p:nvSpPr>
          <p:spPr bwMode="auto">
            <a:xfrm>
              <a:off x="4843" y="1954"/>
              <a:ext cx="1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4" name="Rectangle 276"/>
            <p:cNvSpPr>
              <a:spLocks noChangeArrowheads="1"/>
            </p:cNvSpPr>
            <p:nvPr/>
          </p:nvSpPr>
          <p:spPr bwMode="auto">
            <a:xfrm>
              <a:off x="4877" y="1923"/>
              <a:ext cx="50" cy="6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5" name="Line 277"/>
            <p:cNvSpPr>
              <a:spLocks noChangeShapeType="1"/>
            </p:cNvSpPr>
            <p:nvPr/>
          </p:nvSpPr>
          <p:spPr bwMode="auto">
            <a:xfrm flipH="1" flipV="1">
              <a:off x="4881" y="1928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6" name="Line 278"/>
            <p:cNvSpPr>
              <a:spLocks noChangeShapeType="1"/>
            </p:cNvSpPr>
            <p:nvPr/>
          </p:nvSpPr>
          <p:spPr bwMode="auto">
            <a:xfrm>
              <a:off x="4900" y="1954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7" name="Line 279"/>
            <p:cNvSpPr>
              <a:spLocks noChangeShapeType="1"/>
            </p:cNvSpPr>
            <p:nvPr/>
          </p:nvSpPr>
          <p:spPr bwMode="auto">
            <a:xfrm flipH="1">
              <a:off x="4881" y="1954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8" name="Line 280"/>
            <p:cNvSpPr>
              <a:spLocks noChangeShapeType="1"/>
            </p:cNvSpPr>
            <p:nvPr/>
          </p:nvSpPr>
          <p:spPr bwMode="auto">
            <a:xfrm flipV="1">
              <a:off x="4900" y="1928"/>
              <a:ext cx="19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9049" name="Rectangle 281"/>
            <p:cNvSpPr>
              <a:spLocks noChangeArrowheads="1"/>
            </p:cNvSpPr>
            <p:nvPr/>
          </p:nvSpPr>
          <p:spPr bwMode="auto">
            <a:xfrm>
              <a:off x="4980" y="1892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ru-RU" b="1">
                <a:latin typeface="Times New Roman" pitchFamily="18" charset="0"/>
              </a:endParaRPr>
            </a:p>
          </p:txBody>
        </p:sp>
      </p:grpSp>
      <p:sp>
        <p:nvSpPr>
          <p:cNvPr id="483" name="Прямоугольник 482"/>
          <p:cNvSpPr/>
          <p:nvPr/>
        </p:nvSpPr>
        <p:spPr>
          <a:xfrm>
            <a:off x="127000" y="131581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The detector operation is based on imaging both fast neutrons of the source and thermal neutrons produced in the fiber optical screen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due to fast neutrons moderation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5CA9-3C7D-44C2-8E01-7483A59BB211}" type="slidenum">
              <a:rPr lang="ru-RU"/>
              <a:pPr/>
              <a:t>12</a:t>
            </a:fld>
            <a:endParaRPr lang="ru-RU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686800" cy="9001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dirty="0">
                <a:latin typeface="Times New Roman" pitchFamily="18" charset="0"/>
              </a:rPr>
              <a:t>Imaging detectors for localization and identification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</a:rPr>
              <a:t>neutron and gamma </a:t>
            </a:r>
            <a:r>
              <a:rPr lang="en-US" sz="2800" dirty="0">
                <a:latin typeface="Times New Roman" pitchFamily="18" charset="0"/>
              </a:rPr>
              <a:t>sources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6416675" y="1449388"/>
            <a:ext cx="148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Times New Roman" pitchFamily="18" charset="0"/>
              </a:rPr>
              <a:t>WLS read-out</a:t>
            </a:r>
            <a:endParaRPr lang="ru-RU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30136" name="Picture 88" descr="3-D 126 кана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8" y="1943100"/>
            <a:ext cx="3781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137" name="Text Box 89"/>
          <p:cNvSpPr txBox="1">
            <a:spLocks noChangeArrowheads="1"/>
          </p:cNvSpPr>
          <p:nvPr/>
        </p:nvSpPr>
        <p:spPr bwMode="auto">
          <a:xfrm>
            <a:off x="5337175" y="4733925"/>
            <a:ext cx="291458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C0404"/>
                </a:solidFill>
                <a:latin typeface="Times New Roman" pitchFamily="18" charset="0"/>
              </a:rPr>
              <a:t>The number of read-out channels</a:t>
            </a:r>
          </a:p>
          <a:p>
            <a:pPr algn="ctr"/>
            <a:r>
              <a:rPr lang="en-US" sz="1600" dirty="0">
                <a:solidFill>
                  <a:srgbClr val="FC0404"/>
                </a:solidFill>
                <a:latin typeface="Times New Roman" pitchFamily="18" charset="0"/>
              </a:rPr>
              <a:t>is much less than the number of</a:t>
            </a:r>
          </a:p>
          <a:p>
            <a:pPr algn="ctr"/>
            <a:r>
              <a:rPr lang="en-US" sz="1600" dirty="0" err="1">
                <a:solidFill>
                  <a:srgbClr val="FC0404"/>
                </a:solidFill>
                <a:latin typeface="Times New Roman" pitchFamily="18" charset="0"/>
              </a:rPr>
              <a:t>scintillators</a:t>
            </a:r>
            <a:endParaRPr lang="en-US" sz="1600" dirty="0">
              <a:solidFill>
                <a:srgbClr val="FC0404"/>
              </a:solidFill>
              <a:latin typeface="Times New Roman" pitchFamily="18" charset="0"/>
            </a:endParaRPr>
          </a:p>
          <a:p>
            <a:pPr algn="ctr"/>
            <a:endParaRPr lang="ru-RU" sz="2000" dirty="0">
              <a:solidFill>
                <a:srgbClr val="FC0404"/>
              </a:solidFill>
              <a:latin typeface="Times New Roman" pitchFamily="18" charset="0"/>
            </a:endParaRPr>
          </a:p>
        </p:txBody>
      </p:sp>
      <p:grpSp>
        <p:nvGrpSpPr>
          <p:cNvPr id="286720" name="Group 0"/>
          <p:cNvGrpSpPr>
            <a:grpSpLocks/>
          </p:cNvGrpSpPr>
          <p:nvPr/>
        </p:nvGrpSpPr>
        <p:grpSpPr bwMode="auto">
          <a:xfrm>
            <a:off x="971550" y="1584325"/>
            <a:ext cx="3171825" cy="1801813"/>
            <a:chOff x="3199" y="935"/>
            <a:chExt cx="2416" cy="1354"/>
          </a:xfrm>
        </p:grpSpPr>
        <p:pic>
          <p:nvPicPr>
            <p:cNvPr id="28672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8" y="1147"/>
              <a:ext cx="1344" cy="11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86722" name="Line 2"/>
            <p:cNvSpPr>
              <a:spLocks noChangeShapeType="1"/>
            </p:cNvSpPr>
            <p:nvPr/>
          </p:nvSpPr>
          <p:spPr bwMode="auto">
            <a:xfrm flipV="1">
              <a:off x="4376" y="1843"/>
              <a:ext cx="953" cy="4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23" name="Text Box 3"/>
            <p:cNvSpPr txBox="1">
              <a:spLocks noChangeArrowheads="1"/>
            </p:cNvSpPr>
            <p:nvPr/>
          </p:nvSpPr>
          <p:spPr bwMode="auto">
            <a:xfrm>
              <a:off x="5312" y="1752"/>
              <a:ext cx="30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X</a:t>
              </a:r>
              <a:endParaRPr lang="ru-RU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286724" name="Text Box 4"/>
            <p:cNvSpPr txBox="1">
              <a:spLocks noChangeArrowheads="1"/>
            </p:cNvSpPr>
            <p:nvPr/>
          </p:nvSpPr>
          <p:spPr bwMode="auto">
            <a:xfrm>
              <a:off x="3199" y="1554"/>
              <a:ext cx="29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Y</a:t>
              </a:r>
              <a:endParaRPr lang="ru-RU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286725" name="Line 5"/>
            <p:cNvSpPr>
              <a:spLocks noChangeShapeType="1"/>
            </p:cNvSpPr>
            <p:nvPr/>
          </p:nvSpPr>
          <p:spPr bwMode="auto">
            <a:xfrm flipH="1" flipV="1">
              <a:off x="4178" y="1162"/>
              <a:ext cx="198" cy="10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26" name="Text Box 6"/>
            <p:cNvSpPr txBox="1">
              <a:spLocks noChangeArrowheads="1"/>
            </p:cNvSpPr>
            <p:nvPr/>
          </p:nvSpPr>
          <p:spPr bwMode="auto">
            <a:xfrm>
              <a:off x="4036" y="935"/>
              <a:ext cx="292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Garamond" pitchFamily="18" charset="0"/>
                </a:rPr>
                <a:t>Z</a:t>
              </a:r>
              <a:endParaRPr lang="ru-RU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286727" name="Line 7"/>
            <p:cNvSpPr>
              <a:spLocks noChangeShapeType="1"/>
            </p:cNvSpPr>
            <p:nvPr/>
          </p:nvSpPr>
          <p:spPr bwMode="auto">
            <a:xfrm>
              <a:off x="3424" y="1616"/>
              <a:ext cx="952" cy="6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728" name="AutoShape 8"/>
            <p:cNvSpPr>
              <a:spLocks noChangeArrowheads="1"/>
            </p:cNvSpPr>
            <p:nvPr/>
          </p:nvSpPr>
          <p:spPr bwMode="auto">
            <a:xfrm rot="-1210511">
              <a:off x="3339" y="1832"/>
              <a:ext cx="765" cy="418"/>
            </a:xfrm>
            <a:prstGeom prst="rightArrow">
              <a:avLst>
                <a:gd name="adj1" fmla="val 50000"/>
                <a:gd name="adj2" fmla="val 4575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 rot="-1293049">
              <a:off x="3344" y="1948"/>
              <a:ext cx="69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radiation</a:t>
              </a:r>
              <a:endParaRPr lang="ru-RU" sz="1600" baseline="30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476250" y="3563938"/>
            <a:ext cx="475297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Isotropy of the response function (automatic operation)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 Capability to register both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</a:rPr>
              <a:t>neutrons&amp;gamma</a:t>
            </a:r>
            <a:endParaRPr lang="en-US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and to discriminate them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 Simultaneous acquisition of: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spatial (3-D) distributions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16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time distributions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amplitude distributions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 More capabilities to discriminate background radiations</a:t>
            </a:r>
            <a:endParaRPr lang="ru-RU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FE0C-36EC-4DE6-ADFD-D9A199DF892F}" type="slidenum">
              <a:rPr lang="ru-RU"/>
              <a:pPr/>
              <a:t>13</a:t>
            </a:fld>
            <a:endParaRPr lang="ru-RU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Source localization and identification  by “electronic” collimation</a:t>
            </a:r>
            <a:endParaRPr lang="ru-RU" sz="2800" dirty="0">
              <a:latin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29504" y="1698355"/>
            <a:ext cx="2907623" cy="4655970"/>
            <a:chOff x="1029504" y="1538790"/>
            <a:chExt cx="2907623" cy="4655970"/>
          </a:xfrm>
        </p:grpSpPr>
        <p:sp>
          <p:nvSpPr>
            <p:cNvPr id="178187" name="Text Box 11"/>
            <p:cNvSpPr txBox="1">
              <a:spLocks noChangeArrowheads="1"/>
            </p:cNvSpPr>
            <p:nvPr/>
          </p:nvSpPr>
          <p:spPr bwMode="auto">
            <a:xfrm>
              <a:off x="1029504" y="1538790"/>
              <a:ext cx="240963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C0000"/>
                  </a:solidFill>
                  <a:latin typeface="Times New Roman" pitchFamily="18" charset="0"/>
                </a:rPr>
                <a:t>Neutron source is identified </a:t>
              </a:r>
              <a:r>
                <a:rPr lang="en-US" sz="1400" dirty="0" smtClean="0">
                  <a:solidFill>
                    <a:srgbClr val="CC0000"/>
                  </a:solidFill>
                  <a:latin typeface="Times New Roman" pitchFamily="18" charset="0"/>
                </a:rPr>
                <a:t>by</a:t>
              </a:r>
            </a:p>
            <a:p>
              <a:pPr algn="ctr"/>
              <a:r>
                <a:rPr lang="en-US" sz="1400" dirty="0" smtClean="0">
                  <a:solidFill>
                    <a:srgbClr val="CC0000"/>
                  </a:solidFill>
                  <a:latin typeface="Times New Roman" pitchFamily="18" charset="0"/>
                </a:rPr>
                <a:t>primary </a:t>
              </a:r>
              <a:r>
                <a:rPr lang="en-US" sz="1400" dirty="0">
                  <a:solidFill>
                    <a:srgbClr val="CC0000"/>
                  </a:solidFill>
                  <a:latin typeface="Times New Roman" pitchFamily="18" charset="0"/>
                </a:rPr>
                <a:t>neutron </a:t>
              </a:r>
              <a:r>
                <a:rPr lang="en-US" sz="1400" dirty="0" smtClean="0">
                  <a:solidFill>
                    <a:srgbClr val="CC0000"/>
                  </a:solidFill>
                  <a:latin typeface="Times New Roman" pitchFamily="18" charset="0"/>
                </a:rPr>
                <a:t>energy</a:t>
              </a:r>
              <a:endParaRPr lang="en-US" sz="1400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grpSp>
          <p:nvGrpSpPr>
            <p:cNvPr id="178177" name="Group 1"/>
            <p:cNvGrpSpPr>
              <a:grpSpLocks/>
            </p:cNvGrpSpPr>
            <p:nvPr/>
          </p:nvGrpSpPr>
          <p:grpSpPr bwMode="auto">
            <a:xfrm>
              <a:off x="1106615" y="2168860"/>
              <a:ext cx="2830512" cy="4025900"/>
              <a:chOff x="584" y="828"/>
              <a:chExt cx="1783" cy="2536"/>
            </a:xfrm>
          </p:grpSpPr>
          <p:pic>
            <p:nvPicPr>
              <p:cNvPr id="178181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24000"/>
              </a:blip>
              <a:srcRect/>
              <a:stretch>
                <a:fillRect/>
              </a:stretch>
            </p:blipFill>
            <p:spPr bwMode="auto">
              <a:xfrm>
                <a:off x="697" y="828"/>
                <a:ext cx="1417" cy="2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" name="Line 6"/>
              <p:cNvSpPr>
                <a:spLocks noChangeShapeType="1"/>
              </p:cNvSpPr>
              <p:nvPr/>
            </p:nvSpPr>
            <p:spPr bwMode="auto">
              <a:xfrm>
                <a:off x="1495" y="1951"/>
                <a:ext cx="30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83" name="Line 7"/>
              <p:cNvSpPr>
                <a:spLocks noChangeShapeType="1"/>
              </p:cNvSpPr>
              <p:nvPr/>
            </p:nvSpPr>
            <p:spPr bwMode="auto">
              <a:xfrm>
                <a:off x="1495" y="2366"/>
                <a:ext cx="30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84" name="Line 8"/>
              <p:cNvSpPr>
                <a:spLocks noChangeShapeType="1"/>
              </p:cNvSpPr>
              <p:nvPr/>
            </p:nvSpPr>
            <p:spPr bwMode="auto">
              <a:xfrm>
                <a:off x="1761" y="1951"/>
                <a:ext cx="0" cy="4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85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1583" y="202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ru-RU" sz="16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178186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2" y="1224"/>
                <a:ext cx="805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8188" name="Text Box 12"/>
              <p:cNvSpPr txBox="1">
                <a:spLocks noChangeArrowheads="1"/>
              </p:cNvSpPr>
              <p:nvPr/>
            </p:nvSpPr>
            <p:spPr bwMode="auto">
              <a:xfrm>
                <a:off x="584" y="3152"/>
                <a:ext cx="1783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E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</a:rPr>
                  <a:t>n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=E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</a:rPr>
                  <a:t>p1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 + E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</a:rPr>
                  <a:t>n'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 =</a:t>
                </a:r>
                <a:r>
                  <a:rPr lang="ru-RU" sz="1600" i="1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E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Times New Roman" pitchFamily="18" charset="0"/>
                  </a:rPr>
                  <a:t>p1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 + m(S/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t)</a:t>
                </a:r>
                <a:r>
                  <a:rPr lang="en-US" sz="1600" i="1" baseline="3000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  <a:r>
                  <a:rPr lang="en-US" sz="1600" i="1">
                    <a:solidFill>
                      <a:schemeClr val="tx1"/>
                    </a:solidFill>
                    <a:latin typeface="Times New Roman" pitchFamily="18" charset="0"/>
                  </a:rPr>
                  <a:t>/2</a:t>
                </a:r>
                <a:endParaRPr lang="ru-RU" sz="1600" i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76" name="Text Box 0"/>
              <p:cNvSpPr txBox="1">
                <a:spLocks noChangeArrowheads="1"/>
              </p:cNvSpPr>
              <p:nvPr/>
            </p:nvSpPr>
            <p:spPr bwMode="auto">
              <a:xfrm>
                <a:off x="1406" y="1536"/>
                <a:ext cx="227" cy="21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60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</a:t>
                </a:r>
                <a:r>
                  <a:rPr lang="en-US" sz="1600" baseline="-25000">
                    <a:solidFill>
                      <a:schemeClr val="tx1"/>
                    </a:solidFill>
                    <a:latin typeface="Times New Roman" pitchFamily="18" charset="0"/>
                    <a:sym typeface="Symbol" pitchFamily="18" charset="2"/>
                  </a:rPr>
                  <a:t>n</a:t>
                </a:r>
                <a:endParaRPr lang="ru-RU" sz="1600" baseline="-2500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4572000" y="1678707"/>
            <a:ext cx="4095455" cy="4270573"/>
            <a:chOff x="4572000" y="1420615"/>
            <a:chExt cx="4095455" cy="4270573"/>
          </a:xfrm>
        </p:grpSpPr>
        <p:grpSp>
          <p:nvGrpSpPr>
            <p:cNvPr id="285703" name="Group 7"/>
            <p:cNvGrpSpPr>
              <a:grpSpLocks/>
            </p:cNvGrpSpPr>
            <p:nvPr/>
          </p:nvGrpSpPr>
          <p:grpSpPr bwMode="auto">
            <a:xfrm>
              <a:off x="4706938" y="1898650"/>
              <a:ext cx="3870325" cy="3792538"/>
              <a:chOff x="2965" y="1196"/>
              <a:chExt cx="2438" cy="2389"/>
            </a:xfrm>
          </p:grpSpPr>
          <p:sp>
            <p:nvSpPr>
              <p:cNvPr id="3" name="Text Box 1"/>
              <p:cNvSpPr txBox="1">
                <a:spLocks noChangeArrowheads="1"/>
              </p:cNvSpPr>
              <p:nvPr/>
            </p:nvSpPr>
            <p:spPr bwMode="auto">
              <a:xfrm>
                <a:off x="2965" y="2993"/>
                <a:ext cx="2438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GB" sz="1400" dirty="0">
                    <a:latin typeface="Times New Roman" pitchFamily="18" charset="0"/>
                  </a:rPr>
                  <a:t>Image of a </a:t>
                </a:r>
                <a:r>
                  <a:rPr lang="en-GB" sz="1400" dirty="0" err="1">
                    <a:latin typeface="Times New Roman" pitchFamily="18" charset="0"/>
                  </a:rPr>
                  <a:t>monodirectional</a:t>
                </a:r>
                <a:r>
                  <a:rPr lang="en-GB" sz="1400" dirty="0">
                    <a:latin typeface="Times New Roman" pitchFamily="18" charset="0"/>
                  </a:rPr>
                  <a:t> source of fission neutrons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285698" name="Text Box 2"/>
              <p:cNvSpPr txBox="1">
                <a:spLocks noChangeArrowheads="1"/>
              </p:cNvSpPr>
              <p:nvPr/>
            </p:nvSpPr>
            <p:spPr bwMode="auto">
              <a:xfrm>
                <a:off x="3135" y="3294"/>
                <a:ext cx="2137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 dirty="0">
                    <a:latin typeface="Times New Roman" pitchFamily="18" charset="0"/>
                  </a:rPr>
                  <a:t>X, Y - normalized projections of the vector pointing</a:t>
                </a:r>
              </a:p>
              <a:p>
                <a:pPr algn="ctr"/>
                <a:r>
                  <a:rPr lang="en-GB" sz="1200" dirty="0">
                    <a:latin typeface="Times New Roman" pitchFamily="18" charset="0"/>
                  </a:rPr>
                  <a:t>at the source location from the assembly </a:t>
                </a:r>
                <a:r>
                  <a:rPr lang="en-GB" sz="1200" dirty="0" err="1" smtClean="0">
                    <a:latin typeface="Times New Roman" pitchFamily="18" charset="0"/>
                  </a:rPr>
                  <a:t>center</a:t>
                </a:r>
                <a:endParaRPr lang="ru-RU" sz="1200" dirty="0">
                  <a:latin typeface="Times New Roman" pitchFamily="18" charset="0"/>
                </a:endParaRPr>
              </a:p>
            </p:txBody>
          </p:sp>
          <p:pic>
            <p:nvPicPr>
              <p:cNvPr id="28570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5" y="1196"/>
                <a:ext cx="2045" cy="1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4572000" y="1420615"/>
              <a:ext cx="4095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C0000"/>
                  </a:solidFill>
                  <a:latin typeface="Times New Roman" pitchFamily="18" charset="0"/>
                </a:rPr>
                <a:t>Source position is localized by density of intersection</a:t>
              </a:r>
            </a:p>
            <a:p>
              <a:pPr algn="ctr"/>
              <a:r>
                <a:rPr lang="en-US" sz="1400" dirty="0" smtClean="0">
                  <a:solidFill>
                    <a:srgbClr val="CC0000"/>
                  </a:solidFill>
                  <a:latin typeface="Times New Roman" pitchFamily="18" charset="0"/>
                </a:rPr>
                <a:t>points of conical surfaces</a:t>
              </a:r>
              <a:endParaRPr lang="ru-RU" sz="1400" dirty="0" smtClean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A7EA-41A7-4DCF-84AE-5C6E615AFB40}" type="slidenum">
              <a:rPr lang="ru-RU"/>
              <a:pPr/>
              <a:t>14</a:t>
            </a:fld>
            <a:endParaRPr lang="ru-RU"/>
          </a:p>
        </p:txBody>
      </p:sp>
      <p:sp>
        <p:nvSpPr>
          <p:cNvPr id="207882" name="Rectangle 10"/>
          <p:cNvSpPr>
            <a:spLocks noGrp="1" noChangeArrowheads="1"/>
          </p:cNvSpPr>
          <p:nvPr>
            <p:ph type="title"/>
          </p:nvPr>
        </p:nvSpPr>
        <p:spPr>
          <a:xfrm>
            <a:off x="341530" y="278650"/>
            <a:ext cx="8229600" cy="9001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Concept of Multi-Energy X-ray (Gamma) Sensors for energy range 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sym typeface="Symbol" pitchFamily="18" charset="2"/>
              </a:rPr>
              <a:t></a:t>
            </a:r>
            <a:r>
              <a:rPr lang="ru-RU" sz="2800" dirty="0">
                <a:latin typeface="Times New Roman" pitchFamily="18" charset="0"/>
              </a:rPr>
              <a:t>10 кэВ – 1 </a:t>
            </a:r>
            <a:r>
              <a:rPr lang="ru-RU" sz="2800" dirty="0" err="1">
                <a:latin typeface="Times New Roman" pitchFamily="18" charset="0"/>
              </a:rPr>
              <a:t>Мэв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321750" y="3484240"/>
            <a:ext cx="3375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</a:rPr>
              <a:t>Response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</a:rPr>
              <a:t>unction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</a:rPr>
              <a:t> (simulation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n-US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324527" name="Object 943"/>
          <p:cNvGraphicFramePr>
            <a:graphicFrameLocks noChangeAspect="1"/>
          </p:cNvGraphicFramePr>
          <p:nvPr>
            <p:ph sz="half" idx="1"/>
          </p:nvPr>
        </p:nvGraphicFramePr>
        <p:xfrm>
          <a:off x="1556216" y="3744035"/>
          <a:ext cx="4320929" cy="2894012"/>
        </p:xfrm>
        <a:graphic>
          <a:graphicData uri="http://schemas.openxmlformats.org/presentationml/2006/ole">
            <p:oleObj spid="_x0000_s324527" name="Graph" r:id="rId3" imgW="3882240" imgH="2936160" progId="">
              <p:embed/>
            </p:oleObj>
          </a:graphicData>
        </a:graphic>
      </p:graphicFrame>
      <p:sp>
        <p:nvSpPr>
          <p:cNvPr id="323584" name="Text Box 0"/>
          <p:cNvSpPr txBox="1">
            <a:spLocks noChangeArrowheads="1"/>
          </p:cNvSpPr>
          <p:nvPr/>
        </p:nvSpPr>
        <p:spPr bwMode="auto">
          <a:xfrm>
            <a:off x="1079542" y="1448780"/>
            <a:ext cx="7093097" cy="463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Based on the relationship between the spatial distribution of scintillation signal</a:t>
            </a:r>
          </a:p>
          <a:p>
            <a:pPr algn="ctr">
              <a:lnSpc>
                <a:spcPct val="75000"/>
              </a:lnSpc>
            </a:pPr>
            <a:r>
              <a:rPr lang="en-GB" sz="1600" b="1" dirty="0">
                <a:latin typeface="Times New Roman" pitchFamily="18" charset="0"/>
                <a:cs typeface="Times New Roman" pitchFamily="18" charset="0"/>
              </a:rPr>
              <a:t>generated in a scintillation plate and the radiation spectrum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23600" name="Group 16"/>
          <p:cNvGrpSpPr>
            <a:grpSpLocks/>
          </p:cNvGrpSpPr>
          <p:nvPr/>
        </p:nvGrpSpPr>
        <p:grpSpPr bwMode="auto">
          <a:xfrm>
            <a:off x="1196975" y="2079625"/>
            <a:ext cx="5964238" cy="1379538"/>
            <a:chOff x="1916" y="1395"/>
            <a:chExt cx="3757" cy="869"/>
          </a:xfrm>
        </p:grpSpPr>
        <p:pic>
          <p:nvPicPr>
            <p:cNvPr id="207881" name="Picture 9" descr="Спектроз дет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5" y="1395"/>
              <a:ext cx="3544" cy="86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23585" name="Rectangle 1"/>
            <p:cNvSpPr>
              <a:spLocks noChangeArrowheads="1"/>
            </p:cNvSpPr>
            <p:nvPr/>
          </p:nvSpPr>
          <p:spPr bwMode="auto">
            <a:xfrm>
              <a:off x="4893" y="1451"/>
              <a:ext cx="340" cy="1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86" name="Rectangle 2"/>
            <p:cNvSpPr>
              <a:spLocks noChangeArrowheads="1"/>
            </p:cNvSpPr>
            <p:nvPr/>
          </p:nvSpPr>
          <p:spPr bwMode="auto">
            <a:xfrm>
              <a:off x="4638" y="1536"/>
              <a:ext cx="538" cy="14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87" name="Rectangle 3"/>
            <p:cNvSpPr>
              <a:spLocks noChangeArrowheads="1"/>
            </p:cNvSpPr>
            <p:nvPr/>
          </p:nvSpPr>
          <p:spPr bwMode="auto">
            <a:xfrm>
              <a:off x="4808" y="1735"/>
              <a:ext cx="850" cy="25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3588" name="Text Box 4"/>
            <p:cNvSpPr txBox="1">
              <a:spLocks noChangeArrowheads="1"/>
            </p:cNvSpPr>
            <p:nvPr/>
          </p:nvSpPr>
          <p:spPr bwMode="auto">
            <a:xfrm>
              <a:off x="4751" y="1791"/>
              <a:ext cx="922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</a:rPr>
                <a:t>linear position-sensitive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</a:rPr>
                <a:t>photoreceiver</a:t>
              </a:r>
            </a:p>
            <a:p>
              <a:pPr algn="ctr"/>
              <a:endParaRPr lang="ru-RU" sz="10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23589" name="Text Box 5"/>
            <p:cNvSpPr txBox="1">
              <a:spLocks noChangeArrowheads="1"/>
            </p:cNvSpPr>
            <p:nvPr/>
          </p:nvSpPr>
          <p:spPr bwMode="auto">
            <a:xfrm>
              <a:off x="4808" y="2075"/>
              <a:ext cx="482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</a:rPr>
                <a:t>electronics</a:t>
              </a:r>
              <a:endParaRPr lang="ru-RU" sz="10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23590" name="Text Box 6"/>
            <p:cNvSpPr txBox="1">
              <a:spLocks noChangeArrowheads="1"/>
            </p:cNvSpPr>
            <p:nvPr/>
          </p:nvSpPr>
          <p:spPr bwMode="auto">
            <a:xfrm>
              <a:off x="1916" y="1423"/>
              <a:ext cx="468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</a:rPr>
                <a:t>collimator</a:t>
              </a:r>
              <a:endParaRPr lang="ru-RU" sz="10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23591" name="Text Box 7"/>
            <p:cNvSpPr txBox="1">
              <a:spLocks noChangeArrowheads="1"/>
            </p:cNvSpPr>
            <p:nvPr/>
          </p:nvSpPr>
          <p:spPr bwMode="auto">
            <a:xfrm>
              <a:off x="2625" y="1508"/>
              <a:ext cx="2098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</a:rPr>
                <a:t>PS  CaF</a:t>
              </a:r>
              <a:r>
                <a:rPr lang="en-US" sz="1000" b="1" baseline="-250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</a:rPr>
                <a:t>  ZnO	     CsI	              BGO</a:t>
              </a:r>
              <a:endParaRPr lang="ru-RU" sz="10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23592" name="Line 8"/>
            <p:cNvSpPr>
              <a:spLocks noChangeShapeType="1"/>
            </p:cNvSpPr>
            <p:nvPr/>
          </p:nvSpPr>
          <p:spPr bwMode="auto">
            <a:xfrm flipV="1">
              <a:off x="2682" y="1650"/>
              <a:ext cx="28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3593" name="Line 9"/>
            <p:cNvSpPr>
              <a:spLocks noChangeShapeType="1"/>
            </p:cNvSpPr>
            <p:nvPr/>
          </p:nvSpPr>
          <p:spPr bwMode="auto">
            <a:xfrm flipV="1">
              <a:off x="2909" y="1650"/>
              <a:ext cx="28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 flipV="1">
              <a:off x="3050" y="1650"/>
              <a:ext cx="28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3595" name="Line 11"/>
            <p:cNvSpPr>
              <a:spLocks noChangeShapeType="1"/>
            </p:cNvSpPr>
            <p:nvPr/>
          </p:nvSpPr>
          <p:spPr bwMode="auto">
            <a:xfrm flipV="1">
              <a:off x="3391" y="1650"/>
              <a:ext cx="28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3596" name="Line 12"/>
            <p:cNvSpPr>
              <a:spLocks noChangeShapeType="1"/>
            </p:cNvSpPr>
            <p:nvPr/>
          </p:nvSpPr>
          <p:spPr bwMode="auto">
            <a:xfrm flipV="1">
              <a:off x="4156" y="1650"/>
              <a:ext cx="28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3597" name="Text Box 13"/>
            <p:cNvSpPr txBox="1">
              <a:spLocks noChangeArrowheads="1"/>
            </p:cNvSpPr>
            <p:nvPr/>
          </p:nvSpPr>
          <p:spPr bwMode="auto">
            <a:xfrm>
              <a:off x="2030" y="1650"/>
              <a:ext cx="340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b="1">
                  <a:solidFill>
                    <a:schemeClr val="tx1"/>
                  </a:solidFill>
                  <a:latin typeface="Times New Roman" pitchFamily="18" charset="0"/>
                </a:rPr>
                <a:t>X-ray</a:t>
              </a:r>
              <a:endParaRPr lang="ru-RU" sz="10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23598" name="Line 14"/>
            <p:cNvSpPr>
              <a:spLocks noChangeShapeType="1"/>
            </p:cNvSpPr>
            <p:nvPr/>
          </p:nvSpPr>
          <p:spPr bwMode="auto">
            <a:xfrm>
              <a:off x="2455" y="1848"/>
              <a:ext cx="8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60400" y="1651000"/>
            <a:ext cx="7181850" cy="2185988"/>
          </a:xfrm>
        </p:spPr>
        <p:txBody>
          <a:bodyPr/>
          <a:lstStyle/>
          <a:p>
            <a:pPr lvl="1" algn="just">
              <a:buNone/>
            </a:pPr>
            <a:r>
              <a:rPr lang="ru-RU" dirty="0" smtClean="0"/>
              <a:t>	</a:t>
            </a:r>
            <a:r>
              <a:rPr lang="en-GB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Neutron well-logging tools have been used to measure physical characteristics of geological formations for many years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Spatially resolved data provide considerable additional information as compared to the data obtained at fixed distances (at two, as a rule)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120C4-A261-4103-9CCE-3B1E5FF4230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450850"/>
            <a:ext cx="8229600" cy="9001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</a:rPr>
              <a:t>etectors for well-logging devices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5A0C9-F307-4EDF-B459-EAE702E349D7}" type="slidenum">
              <a:rPr lang="ru-RU"/>
              <a:pPr/>
              <a:t>16</a:t>
            </a:fld>
            <a:endParaRPr lang="ru-RU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31540" y="323655"/>
            <a:ext cx="8229600" cy="9001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</a:rPr>
              <a:t>etectors concept for well-logging devices</a:t>
            </a:r>
            <a:br>
              <a:rPr lang="en-US" sz="28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Position-sensitive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detector for thermal neutrons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4437" name="Group 5"/>
          <p:cNvGrpSpPr>
            <a:grpSpLocks/>
          </p:cNvGrpSpPr>
          <p:nvPr/>
        </p:nvGrpSpPr>
        <p:grpSpPr bwMode="auto">
          <a:xfrm>
            <a:off x="475990" y="1268760"/>
            <a:ext cx="2009775" cy="5375275"/>
            <a:chOff x="300" y="572"/>
            <a:chExt cx="1266" cy="3386"/>
          </a:xfrm>
        </p:grpSpPr>
        <p:sp>
          <p:nvSpPr>
            <p:cNvPr id="231454" name="Text Box 30"/>
            <p:cNvSpPr txBox="1">
              <a:spLocks noChangeArrowheads="1"/>
            </p:cNvSpPr>
            <p:nvPr/>
          </p:nvSpPr>
          <p:spPr bwMode="auto">
            <a:xfrm>
              <a:off x="859" y="3776"/>
              <a:ext cx="17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41" name="Text Box 17"/>
            <p:cNvSpPr txBox="1">
              <a:spLocks noChangeArrowheads="1"/>
            </p:cNvSpPr>
            <p:nvPr/>
          </p:nvSpPr>
          <p:spPr bwMode="auto">
            <a:xfrm>
              <a:off x="323" y="1405"/>
              <a:ext cx="17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42" name="Text Box 18"/>
            <p:cNvSpPr txBox="1">
              <a:spLocks noChangeArrowheads="1"/>
            </p:cNvSpPr>
            <p:nvPr/>
          </p:nvSpPr>
          <p:spPr bwMode="auto">
            <a:xfrm>
              <a:off x="1066" y="2397"/>
              <a:ext cx="14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  <a:endParaRPr lang="ru-RU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43" name="Rectangle 19"/>
            <p:cNvSpPr>
              <a:spLocks noChangeArrowheads="1"/>
            </p:cNvSpPr>
            <p:nvPr/>
          </p:nvSpPr>
          <p:spPr bwMode="auto">
            <a:xfrm rot="10800000">
              <a:off x="481" y="1285"/>
              <a:ext cx="602" cy="2013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>
                    <a:alpha val="9000"/>
                  </a:srgbClr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45" name="Line 21"/>
            <p:cNvSpPr>
              <a:spLocks noChangeShapeType="1"/>
            </p:cNvSpPr>
            <p:nvPr/>
          </p:nvSpPr>
          <p:spPr bwMode="auto">
            <a:xfrm>
              <a:off x="1112" y="2581"/>
              <a:ext cx="1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46" name="Line 22"/>
            <p:cNvSpPr>
              <a:spLocks noChangeShapeType="1"/>
            </p:cNvSpPr>
            <p:nvPr/>
          </p:nvSpPr>
          <p:spPr bwMode="auto">
            <a:xfrm>
              <a:off x="1222" y="2581"/>
              <a:ext cx="0" cy="11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48" name="Line 24"/>
            <p:cNvSpPr>
              <a:spLocks noChangeShapeType="1"/>
            </p:cNvSpPr>
            <p:nvPr/>
          </p:nvSpPr>
          <p:spPr bwMode="auto">
            <a:xfrm flipH="1">
              <a:off x="346" y="2573"/>
              <a:ext cx="11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49" name="Line 25"/>
            <p:cNvSpPr>
              <a:spLocks noChangeShapeType="1"/>
            </p:cNvSpPr>
            <p:nvPr/>
          </p:nvSpPr>
          <p:spPr bwMode="auto">
            <a:xfrm flipH="1">
              <a:off x="346" y="2573"/>
              <a:ext cx="0" cy="1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50" name="Text Box 26"/>
            <p:cNvSpPr txBox="1">
              <a:spLocks noChangeArrowheads="1"/>
            </p:cNvSpPr>
            <p:nvPr/>
          </p:nvSpPr>
          <p:spPr bwMode="auto">
            <a:xfrm>
              <a:off x="300" y="2399"/>
              <a:ext cx="14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  <a:endParaRPr lang="ru-RU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52" name="Line 28"/>
            <p:cNvSpPr>
              <a:spLocks noChangeShapeType="1"/>
            </p:cNvSpPr>
            <p:nvPr/>
          </p:nvSpPr>
          <p:spPr bwMode="auto">
            <a:xfrm>
              <a:off x="642" y="744"/>
              <a:ext cx="54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53" name="Text Box 29"/>
            <p:cNvSpPr txBox="1">
              <a:spLocks noChangeArrowheads="1"/>
            </p:cNvSpPr>
            <p:nvPr/>
          </p:nvSpPr>
          <p:spPr bwMode="auto">
            <a:xfrm>
              <a:off x="528" y="572"/>
              <a:ext cx="16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55" name="Line 31"/>
            <p:cNvSpPr>
              <a:spLocks noChangeShapeType="1"/>
            </p:cNvSpPr>
            <p:nvPr/>
          </p:nvSpPr>
          <p:spPr bwMode="auto">
            <a:xfrm>
              <a:off x="824" y="3752"/>
              <a:ext cx="58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57" name="Rectangle 33"/>
            <p:cNvSpPr>
              <a:spLocks noChangeArrowheads="1"/>
            </p:cNvSpPr>
            <p:nvPr/>
          </p:nvSpPr>
          <p:spPr bwMode="auto">
            <a:xfrm>
              <a:off x="446" y="832"/>
              <a:ext cx="666" cy="453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28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59" name="Line 35"/>
            <p:cNvSpPr>
              <a:spLocks noChangeShapeType="1"/>
            </p:cNvSpPr>
            <p:nvPr/>
          </p:nvSpPr>
          <p:spPr bwMode="auto">
            <a:xfrm rot="10800000">
              <a:off x="776" y="691"/>
              <a:ext cx="3" cy="3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60" name="Line 36"/>
            <p:cNvSpPr>
              <a:spLocks noChangeShapeType="1"/>
            </p:cNvSpPr>
            <p:nvPr/>
          </p:nvSpPr>
          <p:spPr bwMode="auto">
            <a:xfrm>
              <a:off x="1341" y="1126"/>
              <a:ext cx="0" cy="22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61" name="Line 37"/>
            <p:cNvSpPr>
              <a:spLocks noChangeShapeType="1"/>
            </p:cNvSpPr>
            <p:nvPr/>
          </p:nvSpPr>
          <p:spPr bwMode="auto">
            <a:xfrm flipH="1">
              <a:off x="1112" y="1145"/>
              <a:ext cx="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62" name="Line 38"/>
            <p:cNvSpPr>
              <a:spLocks noChangeShapeType="1"/>
            </p:cNvSpPr>
            <p:nvPr/>
          </p:nvSpPr>
          <p:spPr bwMode="auto">
            <a:xfrm>
              <a:off x="1112" y="3435"/>
              <a:ext cx="1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63" name="Text Box 39"/>
            <p:cNvSpPr txBox="1">
              <a:spLocks noChangeArrowheads="1"/>
            </p:cNvSpPr>
            <p:nvPr/>
          </p:nvSpPr>
          <p:spPr bwMode="auto">
            <a:xfrm>
              <a:off x="1207" y="2160"/>
              <a:ext cx="254" cy="26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6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64" name="Text Box 40"/>
            <p:cNvSpPr txBox="1">
              <a:spLocks noChangeArrowheads="1"/>
            </p:cNvSpPr>
            <p:nvPr/>
          </p:nvSpPr>
          <p:spPr bwMode="auto">
            <a:xfrm>
              <a:off x="1249" y="1057"/>
              <a:ext cx="184" cy="23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65" name="Text Box 41"/>
            <p:cNvSpPr txBox="1">
              <a:spLocks noChangeArrowheads="1"/>
            </p:cNvSpPr>
            <p:nvPr/>
          </p:nvSpPr>
          <p:spPr bwMode="auto">
            <a:xfrm>
              <a:off x="1249" y="3349"/>
              <a:ext cx="184" cy="24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66" name="Line 42"/>
            <p:cNvSpPr>
              <a:spLocks noChangeShapeType="1"/>
            </p:cNvSpPr>
            <p:nvPr/>
          </p:nvSpPr>
          <p:spPr bwMode="auto">
            <a:xfrm>
              <a:off x="1463" y="2302"/>
              <a:ext cx="1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68" name="Text Box 44"/>
            <p:cNvSpPr txBox="1">
              <a:spLocks noChangeArrowheads="1"/>
            </p:cNvSpPr>
            <p:nvPr/>
          </p:nvSpPr>
          <p:spPr bwMode="auto">
            <a:xfrm>
              <a:off x="1100" y="1625"/>
              <a:ext cx="1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1469" name="Line 45"/>
            <p:cNvSpPr>
              <a:spLocks noChangeShapeType="1"/>
            </p:cNvSpPr>
            <p:nvPr/>
          </p:nvSpPr>
          <p:spPr bwMode="auto">
            <a:xfrm flipV="1">
              <a:off x="1089" y="1824"/>
              <a:ext cx="62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458" name="Rectangle 34"/>
            <p:cNvSpPr>
              <a:spLocks noChangeArrowheads="1"/>
            </p:cNvSpPr>
            <p:nvPr/>
          </p:nvSpPr>
          <p:spPr bwMode="auto">
            <a:xfrm>
              <a:off x="446" y="3298"/>
              <a:ext cx="666" cy="453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28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285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2436813" y="1339850"/>
            <a:ext cx="6707187" cy="5014185"/>
            <a:chOff x="2436813" y="1339850"/>
            <a:chExt cx="6707187" cy="5014185"/>
          </a:xfrm>
        </p:grpSpPr>
        <p:sp>
          <p:nvSpPr>
            <p:cNvPr id="231526" name="Text Box 102"/>
            <p:cNvSpPr txBox="1">
              <a:spLocks noChangeArrowheads="1"/>
            </p:cNvSpPr>
            <p:nvPr/>
          </p:nvSpPr>
          <p:spPr bwMode="auto">
            <a:xfrm>
              <a:off x="2436813" y="5769260"/>
              <a:ext cx="6707187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</a:rPr>
                <a:t>Optical waveguide decreases the reflection number more than</a:t>
              </a:r>
            </a:p>
            <a:p>
              <a:pPr algn="ctr"/>
              <a:r>
                <a:rPr lang="en-US" sz="1600" dirty="0" smtClean="0">
                  <a:latin typeface="Times New Roman" pitchFamily="18" charset="0"/>
                </a:rPr>
                <a:t>by order of magnitude</a:t>
              </a:r>
              <a:endParaRPr lang="ru-RU" sz="1600" dirty="0">
                <a:latin typeface="Times New Roman" pitchFamily="18" charset="0"/>
              </a:endParaRPr>
            </a:p>
          </p:txBody>
        </p:sp>
        <p:grpSp>
          <p:nvGrpSpPr>
            <p:cNvPr id="274438" name="Group 6"/>
            <p:cNvGrpSpPr>
              <a:grpSpLocks/>
            </p:cNvGrpSpPr>
            <p:nvPr/>
          </p:nvGrpSpPr>
          <p:grpSpPr bwMode="auto">
            <a:xfrm>
              <a:off x="2636785" y="2168860"/>
              <a:ext cx="6165850" cy="3230562"/>
              <a:chOff x="1604" y="1969"/>
              <a:chExt cx="3884" cy="2035"/>
            </a:xfrm>
          </p:grpSpPr>
          <p:sp>
            <p:nvSpPr>
              <p:cNvPr id="231472" name="Text Box 48"/>
              <p:cNvSpPr txBox="1">
                <a:spLocks noChangeArrowheads="1"/>
              </p:cNvSpPr>
              <p:nvPr/>
            </p:nvSpPr>
            <p:spPr bwMode="auto">
              <a:xfrm>
                <a:off x="1604" y="3106"/>
                <a:ext cx="1113" cy="8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</a:rPr>
                  <a:t>1 – </a:t>
                </a:r>
                <a:r>
                  <a:rPr lang="en-US" sz="1400" dirty="0" err="1">
                    <a:solidFill>
                      <a:schemeClr val="tx1"/>
                    </a:solidFill>
                    <a:latin typeface="Times New Roman" pitchFamily="18" charset="0"/>
                  </a:rPr>
                  <a:t>scintillator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</a:rPr>
                  <a:t>2 – 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reflector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3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</a:rPr>
                  <a:t>–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ru-RU" sz="1400" dirty="0" err="1">
                    <a:solidFill>
                      <a:schemeClr val="tx1"/>
                    </a:solidFill>
                    <a:latin typeface="Times New Roman" pitchFamily="18" charset="0"/>
                  </a:rPr>
                  <a:t>optical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ru-RU" sz="1400" dirty="0" err="1">
                    <a:solidFill>
                      <a:schemeClr val="tx1"/>
                    </a:solidFill>
                    <a:latin typeface="Times New Roman" pitchFamily="18" charset="0"/>
                  </a:rPr>
                  <a:t>waveguide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4 – photomultiplier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5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</a:rPr>
                  <a:t> – 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ADC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6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</a:rPr>
                  <a:t> – 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controller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31543" name="Group 119"/>
              <p:cNvGrpSpPr>
                <a:grpSpLocks/>
              </p:cNvGrpSpPr>
              <p:nvPr/>
            </p:nvGrpSpPr>
            <p:grpSpPr bwMode="auto">
              <a:xfrm>
                <a:off x="1637" y="1969"/>
                <a:ext cx="960" cy="1127"/>
                <a:chOff x="1746" y="1423"/>
                <a:chExt cx="960" cy="1127"/>
              </a:xfrm>
            </p:grpSpPr>
            <p:sp>
              <p:nvSpPr>
                <p:cNvPr id="231426" name="Oval 2"/>
                <p:cNvSpPr>
                  <a:spLocks noChangeAspect="1" noChangeArrowheads="1"/>
                </p:cNvSpPr>
                <p:nvPr/>
              </p:nvSpPr>
              <p:spPr bwMode="auto">
                <a:xfrm>
                  <a:off x="1881" y="1664"/>
                  <a:ext cx="789" cy="737"/>
                </a:xfrm>
                <a:prstGeom prst="ellipse">
                  <a:avLst/>
                </a:prstGeom>
                <a:solidFill>
                  <a:srgbClr val="008000">
                    <a:alpha val="46001"/>
                  </a:srgbClr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2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058" y="1423"/>
                  <a:ext cx="427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400" u="sng">
                      <a:solidFill>
                        <a:schemeClr val="tx1"/>
                      </a:solidFill>
                      <a:latin typeface="Times New Roman" pitchFamily="18" charset="0"/>
                    </a:rPr>
                    <a:t>А-А</a:t>
                  </a:r>
                  <a:endParaRPr lang="ru-RU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958" y="2406"/>
                  <a:ext cx="155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>
                      <a:solidFill>
                        <a:schemeClr val="tx1"/>
                      </a:solidFill>
                      <a:latin typeface="Times New Roman" pitchFamily="18" charset="0"/>
                    </a:rPr>
                    <a:t>3</a:t>
                  </a:r>
                  <a:endParaRPr lang="ru-RU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1429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1986" y="1766"/>
                  <a:ext cx="576" cy="538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902" y="2222"/>
                  <a:ext cx="113" cy="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31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1981" y="1768"/>
                  <a:ext cx="580" cy="541"/>
                </a:xfrm>
                <a:prstGeom prst="ellipse">
                  <a:avLst/>
                </a:prstGeom>
                <a:solidFill>
                  <a:srgbClr val="00CCFF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3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2276" y="1619"/>
                  <a:ext cx="0" cy="8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33" name="Line 9"/>
                <p:cNvSpPr>
                  <a:spLocks noChangeAspect="1" noChangeShapeType="1"/>
                </p:cNvSpPr>
                <p:nvPr/>
              </p:nvSpPr>
              <p:spPr bwMode="auto">
                <a:xfrm>
                  <a:off x="1845" y="2038"/>
                  <a:ext cx="86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46" y="2245"/>
                  <a:ext cx="155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400">
                      <a:solidFill>
                        <a:schemeClr val="tx1"/>
                      </a:solidFill>
                      <a:latin typeface="Times New Roman" pitchFamily="18" charset="0"/>
                    </a:rPr>
                    <a:t>1</a:t>
                  </a:r>
                  <a:endParaRPr lang="ru-RU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3143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043" y="2183"/>
                  <a:ext cx="141" cy="19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" name="Oval 97"/>
                <p:cNvSpPr>
                  <a:spLocks noChangeAspect="1" noChangeArrowheads="1"/>
                </p:cNvSpPr>
                <p:nvPr/>
              </p:nvSpPr>
              <p:spPr bwMode="auto">
                <a:xfrm>
                  <a:off x="1881" y="1655"/>
                  <a:ext cx="780" cy="752"/>
                </a:xfrm>
                <a:prstGeom prst="ellipse">
                  <a:avLst/>
                </a:prstGeom>
                <a:noFill/>
                <a:ln w="28575" algn="ctr">
                  <a:solidFill>
                    <a:srgbClr val="00008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31515" name="Line 91"/>
              <p:cNvSpPr>
                <a:spLocks noChangeShapeType="1"/>
              </p:cNvSpPr>
              <p:nvPr/>
            </p:nvSpPr>
            <p:spPr bwMode="auto">
              <a:xfrm>
                <a:off x="2511" y="2387"/>
                <a:ext cx="142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19" name="Text Box 95"/>
              <p:cNvSpPr txBox="1">
                <a:spLocks noChangeArrowheads="1"/>
              </p:cNvSpPr>
              <p:nvPr/>
            </p:nvSpPr>
            <p:spPr bwMode="auto">
              <a:xfrm>
                <a:off x="2622" y="2358"/>
                <a:ext cx="17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79" name="Rectangle 55"/>
              <p:cNvSpPr>
                <a:spLocks noChangeArrowheads="1"/>
              </p:cNvSpPr>
              <p:nvPr/>
            </p:nvSpPr>
            <p:spPr bwMode="auto">
              <a:xfrm>
                <a:off x="2981" y="2290"/>
                <a:ext cx="1058" cy="1583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0" name="Rectangle 56"/>
              <p:cNvSpPr>
                <a:spLocks noChangeArrowheads="1"/>
              </p:cNvSpPr>
              <p:nvPr/>
            </p:nvSpPr>
            <p:spPr bwMode="auto">
              <a:xfrm>
                <a:off x="3098" y="2295"/>
                <a:ext cx="819" cy="157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2" name="Line 58"/>
              <p:cNvSpPr>
                <a:spLocks noChangeShapeType="1"/>
              </p:cNvSpPr>
              <p:nvPr/>
            </p:nvSpPr>
            <p:spPr bwMode="auto">
              <a:xfrm flipH="1" flipV="1">
                <a:off x="2981" y="2635"/>
                <a:ext cx="120" cy="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3" name="AutoShape 59"/>
              <p:cNvSpPr>
                <a:spLocks noChangeArrowheads="1"/>
              </p:cNvSpPr>
              <p:nvPr/>
            </p:nvSpPr>
            <p:spPr bwMode="auto">
              <a:xfrm>
                <a:off x="3018" y="3105"/>
                <a:ext cx="37" cy="33"/>
              </a:xfrm>
              <a:prstGeom prst="star5">
                <a:avLst/>
              </a:prstGeom>
              <a:solidFill>
                <a:srgbClr val="FFFFFF"/>
              </a:solidFill>
              <a:ln w="2857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4" name="Line 60"/>
              <p:cNvSpPr>
                <a:spLocks noChangeShapeType="1"/>
              </p:cNvSpPr>
              <p:nvPr/>
            </p:nvSpPr>
            <p:spPr bwMode="auto">
              <a:xfrm rot="21421259" flipV="1">
                <a:off x="2965" y="2359"/>
                <a:ext cx="142" cy="2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5" name="Line 61"/>
              <p:cNvSpPr>
                <a:spLocks noChangeShapeType="1"/>
              </p:cNvSpPr>
              <p:nvPr/>
            </p:nvSpPr>
            <p:spPr bwMode="auto">
              <a:xfrm flipH="1" flipV="1">
                <a:off x="2947" y="2218"/>
                <a:ext cx="116" cy="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86" name="Line 62"/>
              <p:cNvSpPr>
                <a:spLocks noChangeShapeType="1"/>
              </p:cNvSpPr>
              <p:nvPr/>
            </p:nvSpPr>
            <p:spPr bwMode="auto">
              <a:xfrm flipH="1" flipV="1">
                <a:off x="3058" y="2279"/>
                <a:ext cx="41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98" name="Line 74"/>
              <p:cNvSpPr>
                <a:spLocks noChangeShapeType="1"/>
              </p:cNvSpPr>
              <p:nvPr/>
            </p:nvSpPr>
            <p:spPr bwMode="auto">
              <a:xfrm flipV="1">
                <a:off x="2989" y="3282"/>
                <a:ext cx="103" cy="4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09" name="Line 85"/>
              <p:cNvSpPr>
                <a:spLocks noChangeShapeType="1"/>
              </p:cNvSpPr>
              <p:nvPr/>
            </p:nvSpPr>
            <p:spPr bwMode="auto">
              <a:xfrm flipV="1">
                <a:off x="4002" y="2473"/>
                <a:ext cx="170" cy="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1503" name="Line 79"/>
              <p:cNvSpPr>
                <a:spLocks noChangeShapeType="1"/>
              </p:cNvSpPr>
              <p:nvPr/>
            </p:nvSpPr>
            <p:spPr bwMode="auto">
              <a:xfrm>
                <a:off x="3510" y="2132"/>
                <a:ext cx="0" cy="18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13" name="Line 89"/>
              <p:cNvSpPr>
                <a:spLocks noChangeShapeType="1"/>
              </p:cNvSpPr>
              <p:nvPr/>
            </p:nvSpPr>
            <p:spPr bwMode="auto">
              <a:xfrm>
                <a:off x="2972" y="2286"/>
                <a:ext cx="0" cy="159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1514" name="Line 90"/>
              <p:cNvSpPr>
                <a:spLocks noChangeShapeType="1"/>
              </p:cNvSpPr>
              <p:nvPr/>
            </p:nvSpPr>
            <p:spPr bwMode="auto">
              <a:xfrm>
                <a:off x="4046" y="2286"/>
                <a:ext cx="0" cy="159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1521" name="Text Box 97"/>
              <p:cNvSpPr txBox="1">
                <a:spLocks noChangeArrowheads="1"/>
              </p:cNvSpPr>
              <p:nvPr/>
            </p:nvSpPr>
            <p:spPr bwMode="auto">
              <a:xfrm>
                <a:off x="4144" y="2359"/>
                <a:ext cx="198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solidFill>
                      <a:schemeClr val="tx1"/>
                    </a:solidFill>
                    <a:latin typeface="Times New Roman" pitchFamily="18" charset="0"/>
                  </a:rPr>
                  <a:t>1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24" name="Text Box 100"/>
              <p:cNvSpPr txBox="1">
                <a:spLocks noChangeArrowheads="1"/>
              </p:cNvSpPr>
              <p:nvPr/>
            </p:nvSpPr>
            <p:spPr bwMode="auto">
              <a:xfrm>
                <a:off x="4342" y="2047"/>
                <a:ext cx="17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solidFill>
                      <a:schemeClr val="tx1"/>
                    </a:solidFill>
                    <a:latin typeface="Times New Roman" pitchFamily="18" charset="0"/>
                  </a:rPr>
                  <a:t>3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99" name="Rectangle 75"/>
              <p:cNvSpPr>
                <a:spLocks noChangeArrowheads="1"/>
              </p:cNvSpPr>
              <p:nvPr/>
            </p:nvSpPr>
            <p:spPr bwMode="auto">
              <a:xfrm>
                <a:off x="4426" y="2290"/>
                <a:ext cx="1061" cy="1589"/>
              </a:xfrm>
              <a:prstGeom prst="rect">
                <a:avLst/>
              </a:prstGeom>
              <a:solidFill>
                <a:srgbClr val="008000"/>
              </a:solidFill>
              <a:ln w="254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00" name="Rectangle 76"/>
              <p:cNvSpPr>
                <a:spLocks noChangeArrowheads="1"/>
              </p:cNvSpPr>
              <p:nvPr/>
            </p:nvSpPr>
            <p:spPr bwMode="auto">
              <a:xfrm>
                <a:off x="4540" y="2290"/>
                <a:ext cx="821" cy="1587"/>
              </a:xfrm>
              <a:prstGeom prst="rect">
                <a:avLst/>
              </a:prstGeom>
              <a:solidFill>
                <a:srgbClr val="00CCFF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08" name="Line 84"/>
              <p:cNvSpPr>
                <a:spLocks noChangeShapeType="1"/>
              </p:cNvSpPr>
              <p:nvPr/>
            </p:nvSpPr>
            <p:spPr bwMode="auto">
              <a:xfrm flipV="1">
                <a:off x="4543" y="2274"/>
                <a:ext cx="520" cy="6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11" name="Line 87"/>
              <p:cNvSpPr>
                <a:spLocks noChangeShapeType="1"/>
              </p:cNvSpPr>
              <p:nvPr/>
            </p:nvSpPr>
            <p:spPr bwMode="auto">
              <a:xfrm>
                <a:off x="4285" y="2699"/>
                <a:ext cx="12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16" name="Line 92"/>
              <p:cNvSpPr>
                <a:spLocks noChangeShapeType="1"/>
              </p:cNvSpPr>
              <p:nvPr/>
            </p:nvSpPr>
            <p:spPr bwMode="auto">
              <a:xfrm flipV="1">
                <a:off x="5035" y="2161"/>
                <a:ext cx="198" cy="1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20" name="Line 96"/>
              <p:cNvSpPr>
                <a:spLocks noChangeShapeType="1"/>
              </p:cNvSpPr>
              <p:nvPr/>
            </p:nvSpPr>
            <p:spPr bwMode="auto">
              <a:xfrm flipH="1" flipV="1">
                <a:off x="4512" y="2161"/>
                <a:ext cx="198" cy="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22" name="Line 98"/>
              <p:cNvSpPr>
                <a:spLocks noChangeShapeType="1"/>
              </p:cNvSpPr>
              <p:nvPr/>
            </p:nvSpPr>
            <p:spPr bwMode="auto">
              <a:xfrm>
                <a:off x="4285" y="2473"/>
                <a:ext cx="199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23" name="Line 99"/>
              <p:cNvSpPr>
                <a:spLocks noChangeShapeType="1"/>
              </p:cNvSpPr>
              <p:nvPr/>
            </p:nvSpPr>
            <p:spPr bwMode="auto">
              <a:xfrm>
                <a:off x="4956" y="2132"/>
                <a:ext cx="0" cy="18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473" name="Line 49"/>
              <p:cNvSpPr>
                <a:spLocks noChangeShapeType="1"/>
              </p:cNvSpPr>
              <p:nvPr/>
            </p:nvSpPr>
            <p:spPr bwMode="auto">
              <a:xfrm flipH="1">
                <a:off x="4468" y="2955"/>
                <a:ext cx="75" cy="17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" name="Line 91"/>
              <p:cNvSpPr>
                <a:spLocks noChangeShapeType="1"/>
              </p:cNvSpPr>
              <p:nvPr/>
            </p:nvSpPr>
            <p:spPr bwMode="auto">
              <a:xfrm>
                <a:off x="4418" y="2286"/>
                <a:ext cx="0" cy="159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1517" name="Line 93"/>
              <p:cNvSpPr>
                <a:spLocks noChangeShapeType="1"/>
              </p:cNvSpPr>
              <p:nvPr/>
            </p:nvSpPr>
            <p:spPr bwMode="auto">
              <a:xfrm>
                <a:off x="5488" y="2286"/>
                <a:ext cx="0" cy="1596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" name="Line 98"/>
              <p:cNvSpPr>
                <a:spLocks noChangeShapeType="1"/>
              </p:cNvSpPr>
              <p:nvPr/>
            </p:nvSpPr>
            <p:spPr bwMode="auto">
              <a:xfrm flipV="1">
                <a:off x="4042" y="2699"/>
                <a:ext cx="130" cy="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" name="Text Box 99"/>
              <p:cNvSpPr txBox="1">
                <a:spLocks noChangeArrowheads="1"/>
              </p:cNvSpPr>
              <p:nvPr/>
            </p:nvSpPr>
            <p:spPr bwMode="auto">
              <a:xfrm>
                <a:off x="4144" y="2586"/>
                <a:ext cx="198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81" name="Line 57"/>
              <p:cNvSpPr>
                <a:spLocks noChangeShapeType="1"/>
              </p:cNvSpPr>
              <p:nvPr/>
            </p:nvSpPr>
            <p:spPr bwMode="auto">
              <a:xfrm flipV="1">
                <a:off x="3041" y="2964"/>
                <a:ext cx="6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33" name="Line 109"/>
              <p:cNvSpPr>
                <a:spLocks noChangeShapeType="1"/>
              </p:cNvSpPr>
              <p:nvPr/>
            </p:nvSpPr>
            <p:spPr bwMode="auto">
              <a:xfrm flipV="1">
                <a:off x="2795" y="2387"/>
                <a:ext cx="1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" name="AutoShape 79"/>
              <p:cNvSpPr>
                <a:spLocks noChangeArrowheads="1"/>
              </p:cNvSpPr>
              <p:nvPr/>
            </p:nvSpPr>
            <p:spPr bwMode="auto">
              <a:xfrm>
                <a:off x="4459" y="3091"/>
                <a:ext cx="37" cy="34"/>
              </a:xfrm>
              <a:prstGeom prst="star5">
                <a:avLst/>
              </a:prstGeom>
              <a:solidFill>
                <a:srgbClr val="FFFFFF"/>
              </a:solidFill>
              <a:ln w="285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6417205" y="5454225"/>
              <a:ext cx="830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Li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glass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Прямая соединительная линия 83"/>
            <p:cNvCxnSpPr>
              <a:endCxn id="82" idx="0"/>
            </p:cNvCxnSpPr>
            <p:nvPr/>
          </p:nvCxnSpPr>
          <p:spPr bwMode="auto">
            <a:xfrm>
              <a:off x="6462210" y="5004175"/>
              <a:ext cx="370334" cy="45005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Прямая соединительная линия 84"/>
            <p:cNvCxnSpPr>
              <a:endCxn id="82" idx="0"/>
            </p:cNvCxnSpPr>
            <p:nvPr/>
          </p:nvCxnSpPr>
          <p:spPr bwMode="auto">
            <a:xfrm flipH="1">
              <a:off x="6832544" y="5049180"/>
              <a:ext cx="394753" cy="40504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 flipH="1">
              <a:off x="2882900" y="1339850"/>
              <a:ext cx="540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Times New Roman" pitchFamily="18" charset="0"/>
                  <a:cs typeface="Times New Roman" pitchFamily="18" charset="0"/>
                </a:rPr>
                <a:t>Axial position of neutron interaction  is determined by</a:t>
              </a:r>
            </a:p>
            <a:p>
              <a:pPr algn="ctr"/>
              <a:r>
                <a:rPr lang="en-GB" sz="1600" b="1" dirty="0" smtClean="0">
                  <a:latin typeface="Times New Roman" pitchFamily="18" charset="0"/>
                  <a:cs typeface="Times New Roman" pitchFamily="18" charset="0"/>
                </a:rPr>
                <a:t>relation of signals produced at the opposite ends of  the </a:t>
              </a:r>
              <a:r>
                <a:rPr lang="en-GB" sz="1600" b="1" dirty="0" err="1" smtClean="0">
                  <a:latin typeface="Times New Roman" pitchFamily="18" charset="0"/>
                  <a:cs typeface="Times New Roman" pitchFamily="18" charset="0"/>
                </a:rPr>
                <a:t>scintillator</a:t>
              </a: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 bwMode="auto">
            <a:xfrm rot="5400000">
              <a:off x="4644000" y="5340350"/>
              <a:ext cx="355600" cy="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Прямая соединительная линия 90"/>
            <p:cNvCxnSpPr/>
            <p:nvPr/>
          </p:nvCxnSpPr>
          <p:spPr bwMode="auto">
            <a:xfrm rot="5400000">
              <a:off x="4838699" y="5340350"/>
              <a:ext cx="355600" cy="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4260850" y="5429250"/>
              <a:ext cx="102235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TextBox 93"/>
            <p:cNvSpPr txBox="1"/>
            <p:nvPr/>
          </p:nvSpPr>
          <p:spPr>
            <a:xfrm>
              <a:off x="4127500" y="5121473"/>
              <a:ext cx="71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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mm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76F-40E5-4E13-8729-3C9833CA4FA8}" type="slidenum">
              <a:rPr lang="ru-RU"/>
              <a:pPr/>
              <a:t>17</a:t>
            </a:fld>
            <a:endParaRPr lang="ru-RU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3" y="188913"/>
            <a:ext cx="8229600" cy="9001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</a:rPr>
              <a:t>Detectors concept for well-logging devices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Position-sensitive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detector for thermal, epithermal and fast neutrons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3415" name="Group 7"/>
          <p:cNvGrpSpPr>
            <a:grpSpLocks/>
          </p:cNvGrpSpPr>
          <p:nvPr/>
        </p:nvGrpSpPr>
        <p:grpSpPr bwMode="auto">
          <a:xfrm>
            <a:off x="6867785" y="2123855"/>
            <a:ext cx="1844675" cy="2347913"/>
            <a:chOff x="4184" y="1413"/>
            <a:chExt cx="1162" cy="1479"/>
          </a:xfrm>
        </p:grpSpPr>
        <p:sp>
          <p:nvSpPr>
            <p:cNvPr id="234804" name="Text Box 308"/>
            <p:cNvSpPr txBox="1">
              <a:spLocks noChangeArrowheads="1"/>
            </p:cNvSpPr>
            <p:nvPr/>
          </p:nvSpPr>
          <p:spPr bwMode="auto">
            <a:xfrm>
              <a:off x="4328" y="2644"/>
              <a:ext cx="16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673" name="Text Box 177"/>
            <p:cNvSpPr txBox="1">
              <a:spLocks noChangeArrowheads="1"/>
            </p:cNvSpPr>
            <p:nvPr/>
          </p:nvSpPr>
          <p:spPr bwMode="auto">
            <a:xfrm>
              <a:off x="4609" y="1413"/>
              <a:ext cx="35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u="sng">
                  <a:solidFill>
                    <a:schemeClr val="tx1"/>
                  </a:solidFill>
                  <a:latin typeface="Times New Roman" pitchFamily="18" charset="0"/>
                </a:rPr>
                <a:t>А-А</a:t>
              </a:r>
              <a:endParaRPr lang="ru-RU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34675" name="Group 179"/>
            <p:cNvGrpSpPr>
              <a:grpSpLocks noChangeAspect="1"/>
            </p:cNvGrpSpPr>
            <p:nvPr/>
          </p:nvGrpSpPr>
          <p:grpSpPr bwMode="auto">
            <a:xfrm>
              <a:off x="4274" y="1672"/>
              <a:ext cx="988" cy="1085"/>
              <a:chOff x="3490" y="2764"/>
              <a:chExt cx="5453" cy="6099"/>
            </a:xfrm>
          </p:grpSpPr>
          <p:grpSp>
            <p:nvGrpSpPr>
              <p:cNvPr id="234676" name="Group 180"/>
              <p:cNvGrpSpPr>
                <a:grpSpLocks noChangeAspect="1"/>
              </p:cNvGrpSpPr>
              <p:nvPr/>
            </p:nvGrpSpPr>
            <p:grpSpPr bwMode="auto">
              <a:xfrm>
                <a:off x="3671" y="2764"/>
                <a:ext cx="4837" cy="1974"/>
                <a:chOff x="3671" y="2764"/>
                <a:chExt cx="4837" cy="1974"/>
              </a:xfrm>
            </p:grpSpPr>
            <p:sp>
              <p:nvSpPr>
                <p:cNvPr id="234677" name="Oval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3795" y="418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7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3949" y="39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79" name="Oval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4" y="3706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0" name="Oval 18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8" y="349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1" name="Oval 185"/>
                <p:cNvSpPr>
                  <a:spLocks noChangeAspect="1" noChangeArrowheads="1"/>
                </p:cNvSpPr>
                <p:nvPr/>
              </p:nvSpPr>
              <p:spPr bwMode="auto">
                <a:xfrm>
                  <a:off x="4552" y="330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2" name="Oval 186"/>
                <p:cNvSpPr>
                  <a:spLocks noChangeAspect="1" noChangeArrowheads="1"/>
                </p:cNvSpPr>
                <p:nvPr/>
              </p:nvSpPr>
              <p:spPr bwMode="auto">
                <a:xfrm>
                  <a:off x="4788" y="314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3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5048" y="300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4" name="Oval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5321" y="2901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5" name="Oval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5610" y="2828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6" name="Oval 190"/>
                <p:cNvSpPr>
                  <a:spLocks noChangeAspect="1" noChangeArrowheads="1"/>
                </p:cNvSpPr>
                <p:nvPr/>
              </p:nvSpPr>
              <p:spPr bwMode="auto">
                <a:xfrm>
                  <a:off x="5893" y="278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7" name="Oval 191"/>
                <p:cNvSpPr>
                  <a:spLocks noChangeAspect="1" noChangeArrowheads="1"/>
                </p:cNvSpPr>
                <p:nvPr/>
              </p:nvSpPr>
              <p:spPr bwMode="auto">
                <a:xfrm>
                  <a:off x="6182" y="276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8" name="Oval 192"/>
                <p:cNvSpPr>
                  <a:spLocks noChangeAspect="1" noChangeArrowheads="1"/>
                </p:cNvSpPr>
                <p:nvPr/>
              </p:nvSpPr>
              <p:spPr bwMode="auto">
                <a:xfrm>
                  <a:off x="6471" y="278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89" name="Oval 193"/>
                <p:cNvSpPr>
                  <a:spLocks noChangeAspect="1" noChangeArrowheads="1"/>
                </p:cNvSpPr>
                <p:nvPr/>
              </p:nvSpPr>
              <p:spPr bwMode="auto">
                <a:xfrm>
                  <a:off x="6761" y="28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0" name="Oval 194"/>
                <p:cNvSpPr>
                  <a:spLocks noChangeAspect="1" noChangeArrowheads="1"/>
                </p:cNvSpPr>
                <p:nvPr/>
              </p:nvSpPr>
              <p:spPr bwMode="auto">
                <a:xfrm>
                  <a:off x="7044" y="291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1" name="Oval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7803" y="333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2" name="Oval 196"/>
                <p:cNvSpPr>
                  <a:spLocks noChangeAspect="1" noChangeArrowheads="1"/>
                </p:cNvSpPr>
                <p:nvPr/>
              </p:nvSpPr>
              <p:spPr bwMode="auto">
                <a:xfrm>
                  <a:off x="8025" y="351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3" name="Oval 197"/>
                <p:cNvSpPr>
                  <a:spLocks noChangeAspect="1" noChangeArrowheads="1"/>
                </p:cNvSpPr>
                <p:nvPr/>
              </p:nvSpPr>
              <p:spPr bwMode="auto">
                <a:xfrm>
                  <a:off x="7575" y="316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4" name="Oval 198"/>
                <p:cNvSpPr>
                  <a:spLocks noChangeAspect="1" noChangeArrowheads="1"/>
                </p:cNvSpPr>
                <p:nvPr/>
              </p:nvSpPr>
              <p:spPr bwMode="auto">
                <a:xfrm>
                  <a:off x="8223" y="373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5" name="Oval 199"/>
                <p:cNvSpPr>
                  <a:spLocks noChangeAspect="1" noChangeArrowheads="1"/>
                </p:cNvSpPr>
                <p:nvPr/>
              </p:nvSpPr>
              <p:spPr bwMode="auto">
                <a:xfrm>
                  <a:off x="3671" y="445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6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7316" y="303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4697" name="Group 201"/>
              <p:cNvGrpSpPr>
                <a:grpSpLocks noChangeAspect="1"/>
              </p:cNvGrpSpPr>
              <p:nvPr/>
            </p:nvGrpSpPr>
            <p:grpSpPr bwMode="auto">
              <a:xfrm rot="7454553">
                <a:off x="5537" y="5458"/>
                <a:ext cx="4837" cy="1974"/>
                <a:chOff x="3671" y="2764"/>
                <a:chExt cx="4837" cy="1974"/>
              </a:xfrm>
            </p:grpSpPr>
            <p:sp>
              <p:nvSpPr>
                <p:cNvPr id="234698" name="Oval 202"/>
                <p:cNvSpPr>
                  <a:spLocks noChangeAspect="1" noChangeArrowheads="1"/>
                </p:cNvSpPr>
                <p:nvPr/>
              </p:nvSpPr>
              <p:spPr bwMode="auto">
                <a:xfrm>
                  <a:off x="3795" y="418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699" name="Oval 203"/>
                <p:cNvSpPr>
                  <a:spLocks noChangeAspect="1" noChangeArrowheads="1"/>
                </p:cNvSpPr>
                <p:nvPr/>
              </p:nvSpPr>
              <p:spPr bwMode="auto">
                <a:xfrm>
                  <a:off x="3949" y="39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0" name="Oval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4124" y="3706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1" name="Oval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8" y="349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2" name="Oval 206"/>
                <p:cNvSpPr>
                  <a:spLocks noChangeAspect="1" noChangeArrowheads="1"/>
                </p:cNvSpPr>
                <p:nvPr/>
              </p:nvSpPr>
              <p:spPr bwMode="auto">
                <a:xfrm>
                  <a:off x="4552" y="330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3" name="Oval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4788" y="314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4" name="Oval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5048" y="300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5" name="Oval 209"/>
                <p:cNvSpPr>
                  <a:spLocks noChangeAspect="1" noChangeArrowheads="1"/>
                </p:cNvSpPr>
                <p:nvPr/>
              </p:nvSpPr>
              <p:spPr bwMode="auto">
                <a:xfrm>
                  <a:off x="5321" y="2901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6" name="Oval 210"/>
                <p:cNvSpPr>
                  <a:spLocks noChangeAspect="1" noChangeArrowheads="1"/>
                </p:cNvSpPr>
                <p:nvPr/>
              </p:nvSpPr>
              <p:spPr bwMode="auto">
                <a:xfrm>
                  <a:off x="5610" y="2828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7" name="Oval 211"/>
                <p:cNvSpPr>
                  <a:spLocks noChangeAspect="1" noChangeArrowheads="1"/>
                </p:cNvSpPr>
                <p:nvPr/>
              </p:nvSpPr>
              <p:spPr bwMode="auto">
                <a:xfrm>
                  <a:off x="5893" y="278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8" name="Oval 212"/>
                <p:cNvSpPr>
                  <a:spLocks noChangeAspect="1" noChangeArrowheads="1"/>
                </p:cNvSpPr>
                <p:nvPr/>
              </p:nvSpPr>
              <p:spPr bwMode="auto">
                <a:xfrm>
                  <a:off x="6182" y="276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09" name="Oval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6471" y="278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0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6761" y="28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1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7044" y="291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2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7803" y="333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3" name="Oval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8025" y="351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4" name="Oval 218"/>
                <p:cNvSpPr>
                  <a:spLocks noChangeAspect="1" noChangeArrowheads="1"/>
                </p:cNvSpPr>
                <p:nvPr/>
              </p:nvSpPr>
              <p:spPr bwMode="auto">
                <a:xfrm>
                  <a:off x="7575" y="316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5" name="Oval 219"/>
                <p:cNvSpPr>
                  <a:spLocks noChangeAspect="1" noChangeArrowheads="1"/>
                </p:cNvSpPr>
                <p:nvPr/>
              </p:nvSpPr>
              <p:spPr bwMode="auto">
                <a:xfrm>
                  <a:off x="8223" y="373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6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3671" y="445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17" name="Oval 221"/>
                <p:cNvSpPr>
                  <a:spLocks noChangeAspect="1" noChangeArrowheads="1"/>
                </p:cNvSpPr>
                <p:nvPr/>
              </p:nvSpPr>
              <p:spPr bwMode="auto">
                <a:xfrm>
                  <a:off x="7316" y="303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4718" name="Oval 222"/>
              <p:cNvSpPr>
                <a:spLocks noChangeAspect="1" noChangeArrowheads="1"/>
              </p:cNvSpPr>
              <p:nvPr/>
            </p:nvSpPr>
            <p:spPr bwMode="auto">
              <a:xfrm rot="35756726">
                <a:off x="6163" y="811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19" name="Oval 223"/>
              <p:cNvSpPr>
                <a:spLocks noChangeAspect="1" noChangeArrowheads="1"/>
              </p:cNvSpPr>
              <p:nvPr/>
            </p:nvSpPr>
            <p:spPr bwMode="auto">
              <a:xfrm rot="35756726">
                <a:off x="5872" y="810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0" name="Oval 224"/>
              <p:cNvSpPr>
                <a:spLocks noChangeAspect="1" noChangeArrowheads="1"/>
              </p:cNvSpPr>
              <p:nvPr/>
            </p:nvSpPr>
            <p:spPr bwMode="auto">
              <a:xfrm rot="35756726">
                <a:off x="5584" y="8049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1" name="Oval 225"/>
              <p:cNvSpPr>
                <a:spLocks noChangeAspect="1" noChangeArrowheads="1"/>
              </p:cNvSpPr>
              <p:nvPr/>
            </p:nvSpPr>
            <p:spPr bwMode="auto">
              <a:xfrm rot="35756726">
                <a:off x="5299" y="797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2" name="Oval 226"/>
              <p:cNvSpPr>
                <a:spLocks noChangeAspect="1" noChangeArrowheads="1"/>
              </p:cNvSpPr>
              <p:nvPr/>
            </p:nvSpPr>
            <p:spPr bwMode="auto">
              <a:xfrm rot="35756726">
                <a:off x="5035" y="786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3" name="Oval 227"/>
              <p:cNvSpPr>
                <a:spLocks noChangeAspect="1" noChangeArrowheads="1"/>
              </p:cNvSpPr>
              <p:nvPr/>
            </p:nvSpPr>
            <p:spPr bwMode="auto">
              <a:xfrm rot="35756726">
                <a:off x="4777" y="772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4" name="Oval 228"/>
              <p:cNvSpPr>
                <a:spLocks noChangeAspect="1" noChangeArrowheads="1"/>
              </p:cNvSpPr>
              <p:nvPr/>
            </p:nvSpPr>
            <p:spPr bwMode="auto">
              <a:xfrm rot="35756726">
                <a:off x="4534" y="7560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5" name="Oval 229"/>
              <p:cNvSpPr>
                <a:spLocks noChangeAspect="1" noChangeArrowheads="1"/>
              </p:cNvSpPr>
              <p:nvPr/>
            </p:nvSpPr>
            <p:spPr bwMode="auto">
              <a:xfrm rot="35756726">
                <a:off x="4312" y="736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6" name="Oval 230"/>
              <p:cNvSpPr>
                <a:spLocks noChangeAspect="1" noChangeArrowheads="1"/>
              </p:cNvSpPr>
              <p:nvPr/>
            </p:nvSpPr>
            <p:spPr bwMode="auto">
              <a:xfrm rot="35756726">
                <a:off x="4116" y="7152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7" name="Oval 231"/>
              <p:cNvSpPr>
                <a:spLocks noChangeAspect="1" noChangeArrowheads="1"/>
              </p:cNvSpPr>
              <p:nvPr/>
            </p:nvSpPr>
            <p:spPr bwMode="auto">
              <a:xfrm rot="35756726">
                <a:off x="3939" y="6923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8" name="Oval 232"/>
              <p:cNvSpPr>
                <a:spLocks noChangeAspect="1" noChangeArrowheads="1"/>
              </p:cNvSpPr>
              <p:nvPr/>
            </p:nvSpPr>
            <p:spPr bwMode="auto">
              <a:xfrm rot="35756726">
                <a:off x="3796" y="667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29" name="Oval 233"/>
              <p:cNvSpPr>
                <a:spLocks noChangeAspect="1" noChangeArrowheads="1"/>
              </p:cNvSpPr>
              <p:nvPr/>
            </p:nvSpPr>
            <p:spPr bwMode="auto">
              <a:xfrm rot="35756726">
                <a:off x="3677" y="640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30" name="Oval 234"/>
              <p:cNvSpPr>
                <a:spLocks noChangeAspect="1" noChangeArrowheads="1"/>
              </p:cNvSpPr>
              <p:nvPr/>
            </p:nvSpPr>
            <p:spPr bwMode="auto">
              <a:xfrm rot="35756726">
                <a:off x="3580" y="612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31" name="Oval 235"/>
              <p:cNvSpPr>
                <a:spLocks noChangeAspect="1" noChangeArrowheads="1"/>
              </p:cNvSpPr>
              <p:nvPr/>
            </p:nvSpPr>
            <p:spPr bwMode="auto">
              <a:xfrm rot="35756726">
                <a:off x="3503" y="526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32" name="Oval 236"/>
              <p:cNvSpPr>
                <a:spLocks noChangeAspect="1" noChangeArrowheads="1"/>
              </p:cNvSpPr>
              <p:nvPr/>
            </p:nvSpPr>
            <p:spPr bwMode="auto">
              <a:xfrm rot="35756726">
                <a:off x="3528" y="4976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33" name="Oval 237"/>
              <p:cNvSpPr>
                <a:spLocks noChangeAspect="1" noChangeArrowheads="1"/>
              </p:cNvSpPr>
              <p:nvPr/>
            </p:nvSpPr>
            <p:spPr bwMode="auto">
              <a:xfrm rot="35756726">
                <a:off x="3489" y="554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34" name="Oval 238"/>
              <p:cNvSpPr>
                <a:spLocks noChangeAspect="1" noChangeArrowheads="1"/>
              </p:cNvSpPr>
              <p:nvPr/>
            </p:nvSpPr>
            <p:spPr bwMode="auto">
              <a:xfrm rot="35756726">
                <a:off x="3599" y="4689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35" name="Oval 239"/>
              <p:cNvSpPr>
                <a:spLocks noChangeAspect="1" noChangeArrowheads="1"/>
              </p:cNvSpPr>
              <p:nvPr/>
            </p:nvSpPr>
            <p:spPr bwMode="auto">
              <a:xfrm rot="35756726">
                <a:off x="3526" y="5833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4736" name="Oval 240"/>
            <p:cNvSpPr>
              <a:spLocks noChangeAspect="1" noChangeArrowheads="1"/>
            </p:cNvSpPr>
            <p:nvPr/>
          </p:nvSpPr>
          <p:spPr bwMode="auto">
            <a:xfrm>
              <a:off x="4344" y="1742"/>
              <a:ext cx="880" cy="86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4737" name="Group 241"/>
            <p:cNvGrpSpPr>
              <a:grpSpLocks noChangeAspect="1"/>
            </p:cNvGrpSpPr>
            <p:nvPr/>
          </p:nvGrpSpPr>
          <p:grpSpPr bwMode="auto">
            <a:xfrm>
              <a:off x="4362" y="1766"/>
              <a:ext cx="820" cy="881"/>
              <a:chOff x="3490" y="2764"/>
              <a:chExt cx="5453" cy="6099"/>
            </a:xfrm>
          </p:grpSpPr>
          <p:grpSp>
            <p:nvGrpSpPr>
              <p:cNvPr id="234738" name="Group 242"/>
              <p:cNvGrpSpPr>
                <a:grpSpLocks noChangeAspect="1"/>
              </p:cNvGrpSpPr>
              <p:nvPr/>
            </p:nvGrpSpPr>
            <p:grpSpPr bwMode="auto">
              <a:xfrm>
                <a:off x="3671" y="2764"/>
                <a:ext cx="4837" cy="1974"/>
                <a:chOff x="3671" y="2764"/>
                <a:chExt cx="4837" cy="1974"/>
              </a:xfrm>
            </p:grpSpPr>
            <p:sp>
              <p:nvSpPr>
                <p:cNvPr id="234739" name="Oval 243"/>
                <p:cNvSpPr>
                  <a:spLocks noChangeAspect="1" noChangeArrowheads="1"/>
                </p:cNvSpPr>
                <p:nvPr/>
              </p:nvSpPr>
              <p:spPr bwMode="auto">
                <a:xfrm>
                  <a:off x="3795" y="418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0" name="Oval 244"/>
                <p:cNvSpPr>
                  <a:spLocks noChangeAspect="1" noChangeArrowheads="1"/>
                </p:cNvSpPr>
                <p:nvPr/>
              </p:nvSpPr>
              <p:spPr bwMode="auto">
                <a:xfrm>
                  <a:off x="3949" y="39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1" name="Oval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4" y="3706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2" name="Oval 246"/>
                <p:cNvSpPr>
                  <a:spLocks noChangeAspect="1" noChangeArrowheads="1"/>
                </p:cNvSpPr>
                <p:nvPr/>
              </p:nvSpPr>
              <p:spPr bwMode="auto">
                <a:xfrm>
                  <a:off x="4328" y="349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3" name="Oval 2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52" y="330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4" name="Oval 248"/>
                <p:cNvSpPr>
                  <a:spLocks noChangeAspect="1" noChangeArrowheads="1"/>
                </p:cNvSpPr>
                <p:nvPr/>
              </p:nvSpPr>
              <p:spPr bwMode="auto">
                <a:xfrm>
                  <a:off x="4788" y="314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5" name="Oval 249"/>
                <p:cNvSpPr>
                  <a:spLocks noChangeAspect="1" noChangeArrowheads="1"/>
                </p:cNvSpPr>
                <p:nvPr/>
              </p:nvSpPr>
              <p:spPr bwMode="auto">
                <a:xfrm>
                  <a:off x="5048" y="300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6" name="Oval 250"/>
                <p:cNvSpPr>
                  <a:spLocks noChangeAspect="1" noChangeArrowheads="1"/>
                </p:cNvSpPr>
                <p:nvPr/>
              </p:nvSpPr>
              <p:spPr bwMode="auto">
                <a:xfrm>
                  <a:off x="5321" y="2901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7" name="Oval 251"/>
                <p:cNvSpPr>
                  <a:spLocks noChangeAspect="1" noChangeArrowheads="1"/>
                </p:cNvSpPr>
                <p:nvPr/>
              </p:nvSpPr>
              <p:spPr bwMode="auto">
                <a:xfrm>
                  <a:off x="5610" y="2828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8" name="Oval 252"/>
                <p:cNvSpPr>
                  <a:spLocks noChangeAspect="1" noChangeArrowheads="1"/>
                </p:cNvSpPr>
                <p:nvPr/>
              </p:nvSpPr>
              <p:spPr bwMode="auto">
                <a:xfrm>
                  <a:off x="5893" y="278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49" name="Oval 253"/>
                <p:cNvSpPr>
                  <a:spLocks noChangeAspect="1" noChangeArrowheads="1"/>
                </p:cNvSpPr>
                <p:nvPr/>
              </p:nvSpPr>
              <p:spPr bwMode="auto">
                <a:xfrm>
                  <a:off x="6182" y="276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0" name="Oval 254"/>
                <p:cNvSpPr>
                  <a:spLocks noChangeAspect="1" noChangeArrowheads="1"/>
                </p:cNvSpPr>
                <p:nvPr/>
              </p:nvSpPr>
              <p:spPr bwMode="auto">
                <a:xfrm>
                  <a:off x="6471" y="278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1" name="Oval 255"/>
                <p:cNvSpPr>
                  <a:spLocks noChangeAspect="1" noChangeArrowheads="1"/>
                </p:cNvSpPr>
                <p:nvPr/>
              </p:nvSpPr>
              <p:spPr bwMode="auto">
                <a:xfrm>
                  <a:off x="6761" y="28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2" name="Oval 256"/>
                <p:cNvSpPr>
                  <a:spLocks noChangeAspect="1" noChangeArrowheads="1"/>
                </p:cNvSpPr>
                <p:nvPr/>
              </p:nvSpPr>
              <p:spPr bwMode="auto">
                <a:xfrm>
                  <a:off x="7044" y="291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3" name="Oval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7803" y="333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4" name="Oval 258"/>
                <p:cNvSpPr>
                  <a:spLocks noChangeAspect="1" noChangeArrowheads="1"/>
                </p:cNvSpPr>
                <p:nvPr/>
              </p:nvSpPr>
              <p:spPr bwMode="auto">
                <a:xfrm>
                  <a:off x="8025" y="351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5" name="Oval 259"/>
                <p:cNvSpPr>
                  <a:spLocks noChangeAspect="1" noChangeArrowheads="1"/>
                </p:cNvSpPr>
                <p:nvPr/>
              </p:nvSpPr>
              <p:spPr bwMode="auto">
                <a:xfrm>
                  <a:off x="7575" y="316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6" name="Oval 260"/>
                <p:cNvSpPr>
                  <a:spLocks noChangeAspect="1" noChangeArrowheads="1"/>
                </p:cNvSpPr>
                <p:nvPr/>
              </p:nvSpPr>
              <p:spPr bwMode="auto">
                <a:xfrm>
                  <a:off x="8223" y="373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7" name="Oval 261"/>
                <p:cNvSpPr>
                  <a:spLocks noChangeAspect="1" noChangeArrowheads="1"/>
                </p:cNvSpPr>
                <p:nvPr/>
              </p:nvSpPr>
              <p:spPr bwMode="auto">
                <a:xfrm>
                  <a:off x="3671" y="445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58" name="Oval 262"/>
                <p:cNvSpPr>
                  <a:spLocks noChangeAspect="1" noChangeArrowheads="1"/>
                </p:cNvSpPr>
                <p:nvPr/>
              </p:nvSpPr>
              <p:spPr bwMode="auto">
                <a:xfrm>
                  <a:off x="7316" y="303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4759" name="Group 263"/>
              <p:cNvGrpSpPr>
                <a:grpSpLocks noChangeAspect="1"/>
              </p:cNvGrpSpPr>
              <p:nvPr/>
            </p:nvGrpSpPr>
            <p:grpSpPr bwMode="auto">
              <a:xfrm rot="7454553">
                <a:off x="5537" y="5458"/>
                <a:ext cx="4837" cy="1974"/>
                <a:chOff x="3671" y="2764"/>
                <a:chExt cx="4837" cy="1974"/>
              </a:xfrm>
            </p:grpSpPr>
            <p:sp>
              <p:nvSpPr>
                <p:cNvPr id="234760" name="Oval 264"/>
                <p:cNvSpPr>
                  <a:spLocks noChangeAspect="1" noChangeArrowheads="1"/>
                </p:cNvSpPr>
                <p:nvPr/>
              </p:nvSpPr>
              <p:spPr bwMode="auto">
                <a:xfrm>
                  <a:off x="3795" y="418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1" name="Oval 265"/>
                <p:cNvSpPr>
                  <a:spLocks noChangeAspect="1" noChangeArrowheads="1"/>
                </p:cNvSpPr>
                <p:nvPr/>
              </p:nvSpPr>
              <p:spPr bwMode="auto">
                <a:xfrm>
                  <a:off x="3949" y="39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2" name="Oval 266"/>
                <p:cNvSpPr>
                  <a:spLocks noChangeAspect="1" noChangeArrowheads="1"/>
                </p:cNvSpPr>
                <p:nvPr/>
              </p:nvSpPr>
              <p:spPr bwMode="auto">
                <a:xfrm>
                  <a:off x="4124" y="3706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3" name="Oval 267"/>
                <p:cNvSpPr>
                  <a:spLocks noChangeAspect="1" noChangeArrowheads="1"/>
                </p:cNvSpPr>
                <p:nvPr/>
              </p:nvSpPr>
              <p:spPr bwMode="auto">
                <a:xfrm>
                  <a:off x="4328" y="349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4" name="Oval 268"/>
                <p:cNvSpPr>
                  <a:spLocks noChangeAspect="1" noChangeArrowheads="1"/>
                </p:cNvSpPr>
                <p:nvPr/>
              </p:nvSpPr>
              <p:spPr bwMode="auto">
                <a:xfrm>
                  <a:off x="4552" y="330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5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4788" y="314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6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5048" y="300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7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5321" y="2901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8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5610" y="2828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69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5893" y="278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0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6182" y="276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1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6471" y="2787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2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6761" y="2839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3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7044" y="291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4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7803" y="333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5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8025" y="3514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6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7575" y="316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7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8223" y="3733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8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1" y="4455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779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7316" y="3032"/>
                  <a:ext cx="285" cy="283"/>
                </a:xfrm>
                <a:prstGeom prst="ellipse">
                  <a:avLst/>
                </a:prstGeom>
                <a:solidFill>
                  <a:srgbClr val="008000"/>
                </a:solidFill>
                <a:ln w="190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4780" name="Oval 284"/>
              <p:cNvSpPr>
                <a:spLocks noChangeAspect="1" noChangeArrowheads="1"/>
              </p:cNvSpPr>
              <p:nvPr/>
            </p:nvSpPr>
            <p:spPr bwMode="auto">
              <a:xfrm rot="35756726">
                <a:off x="6163" y="811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1" name="Oval 285"/>
              <p:cNvSpPr>
                <a:spLocks noChangeAspect="1" noChangeArrowheads="1"/>
              </p:cNvSpPr>
              <p:nvPr/>
            </p:nvSpPr>
            <p:spPr bwMode="auto">
              <a:xfrm rot="35756726">
                <a:off x="5872" y="810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2" name="Oval 286"/>
              <p:cNvSpPr>
                <a:spLocks noChangeAspect="1" noChangeArrowheads="1"/>
              </p:cNvSpPr>
              <p:nvPr/>
            </p:nvSpPr>
            <p:spPr bwMode="auto">
              <a:xfrm rot="35756726">
                <a:off x="5584" y="8049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3" name="Oval 287"/>
              <p:cNvSpPr>
                <a:spLocks noChangeAspect="1" noChangeArrowheads="1"/>
              </p:cNvSpPr>
              <p:nvPr/>
            </p:nvSpPr>
            <p:spPr bwMode="auto">
              <a:xfrm rot="35756726">
                <a:off x="5299" y="797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4" name="Oval 288"/>
              <p:cNvSpPr>
                <a:spLocks noChangeAspect="1" noChangeArrowheads="1"/>
              </p:cNvSpPr>
              <p:nvPr/>
            </p:nvSpPr>
            <p:spPr bwMode="auto">
              <a:xfrm rot="35756726">
                <a:off x="5035" y="786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5" name="Oval 289"/>
              <p:cNvSpPr>
                <a:spLocks noChangeAspect="1" noChangeArrowheads="1"/>
              </p:cNvSpPr>
              <p:nvPr/>
            </p:nvSpPr>
            <p:spPr bwMode="auto">
              <a:xfrm rot="35756726">
                <a:off x="4777" y="772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6" name="Oval 290"/>
              <p:cNvSpPr>
                <a:spLocks noChangeAspect="1" noChangeArrowheads="1"/>
              </p:cNvSpPr>
              <p:nvPr/>
            </p:nvSpPr>
            <p:spPr bwMode="auto">
              <a:xfrm rot="35756726">
                <a:off x="4534" y="7560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7" name="Oval 291"/>
              <p:cNvSpPr>
                <a:spLocks noChangeAspect="1" noChangeArrowheads="1"/>
              </p:cNvSpPr>
              <p:nvPr/>
            </p:nvSpPr>
            <p:spPr bwMode="auto">
              <a:xfrm rot="35756726">
                <a:off x="4312" y="736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8" name="Oval 292"/>
              <p:cNvSpPr>
                <a:spLocks noChangeAspect="1" noChangeArrowheads="1"/>
              </p:cNvSpPr>
              <p:nvPr/>
            </p:nvSpPr>
            <p:spPr bwMode="auto">
              <a:xfrm rot="35756726">
                <a:off x="4116" y="7152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89" name="Oval 293"/>
              <p:cNvSpPr>
                <a:spLocks noChangeAspect="1" noChangeArrowheads="1"/>
              </p:cNvSpPr>
              <p:nvPr/>
            </p:nvSpPr>
            <p:spPr bwMode="auto">
              <a:xfrm rot="35756726">
                <a:off x="3939" y="6923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0" name="Oval 294"/>
              <p:cNvSpPr>
                <a:spLocks noChangeAspect="1" noChangeArrowheads="1"/>
              </p:cNvSpPr>
              <p:nvPr/>
            </p:nvSpPr>
            <p:spPr bwMode="auto">
              <a:xfrm rot="35756726">
                <a:off x="3796" y="667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1" name="Oval 295"/>
              <p:cNvSpPr>
                <a:spLocks noChangeAspect="1" noChangeArrowheads="1"/>
              </p:cNvSpPr>
              <p:nvPr/>
            </p:nvSpPr>
            <p:spPr bwMode="auto">
              <a:xfrm rot="35756726">
                <a:off x="3677" y="640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2" name="Oval 296"/>
              <p:cNvSpPr>
                <a:spLocks noChangeAspect="1" noChangeArrowheads="1"/>
              </p:cNvSpPr>
              <p:nvPr/>
            </p:nvSpPr>
            <p:spPr bwMode="auto">
              <a:xfrm rot="35756726">
                <a:off x="3580" y="612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3" name="Oval 297"/>
              <p:cNvSpPr>
                <a:spLocks noChangeAspect="1" noChangeArrowheads="1"/>
              </p:cNvSpPr>
              <p:nvPr/>
            </p:nvSpPr>
            <p:spPr bwMode="auto">
              <a:xfrm rot="35756726">
                <a:off x="3503" y="5261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4" name="Oval 298"/>
              <p:cNvSpPr>
                <a:spLocks noChangeAspect="1" noChangeArrowheads="1"/>
              </p:cNvSpPr>
              <p:nvPr/>
            </p:nvSpPr>
            <p:spPr bwMode="auto">
              <a:xfrm rot="35756726">
                <a:off x="3528" y="4976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5" name="Oval 299"/>
              <p:cNvSpPr>
                <a:spLocks noChangeAspect="1" noChangeArrowheads="1"/>
              </p:cNvSpPr>
              <p:nvPr/>
            </p:nvSpPr>
            <p:spPr bwMode="auto">
              <a:xfrm rot="35756726">
                <a:off x="3489" y="5545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6" name="Oval 300"/>
              <p:cNvSpPr>
                <a:spLocks noChangeAspect="1" noChangeArrowheads="1"/>
              </p:cNvSpPr>
              <p:nvPr/>
            </p:nvSpPr>
            <p:spPr bwMode="auto">
              <a:xfrm rot="35756726">
                <a:off x="3599" y="4689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797" name="Oval 301"/>
              <p:cNvSpPr>
                <a:spLocks noChangeAspect="1" noChangeArrowheads="1"/>
              </p:cNvSpPr>
              <p:nvPr/>
            </p:nvSpPr>
            <p:spPr bwMode="auto">
              <a:xfrm rot="35756726">
                <a:off x="3526" y="5833"/>
                <a:ext cx="285" cy="283"/>
              </a:xfrm>
              <a:prstGeom prst="ellipse">
                <a:avLst/>
              </a:prstGeom>
              <a:solidFill>
                <a:srgbClr val="008000"/>
              </a:solidFill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4798" name="Oval 302" descr="Крупная сетка"/>
            <p:cNvSpPr>
              <a:spLocks noChangeAspect="1" noChangeArrowheads="1"/>
            </p:cNvSpPr>
            <p:nvPr/>
          </p:nvSpPr>
          <p:spPr bwMode="auto">
            <a:xfrm>
              <a:off x="4418" y="1821"/>
              <a:ext cx="733" cy="704"/>
            </a:xfrm>
            <a:prstGeom prst="ellipse">
              <a:avLst/>
            </a:prstGeom>
            <a:pattFill prst="lgGrid">
              <a:fgClr>
                <a:srgbClr val="333333"/>
              </a:fgClr>
              <a:bgClr>
                <a:srgbClr val="DDDDDD"/>
              </a:bgClr>
            </a:patt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08" name="Line 312"/>
            <p:cNvSpPr>
              <a:spLocks noChangeAspect="1" noChangeShapeType="1"/>
            </p:cNvSpPr>
            <p:nvPr/>
          </p:nvSpPr>
          <p:spPr bwMode="auto">
            <a:xfrm>
              <a:off x="4240" y="2176"/>
              <a:ext cx="11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09" name="Line 313"/>
            <p:cNvSpPr>
              <a:spLocks noChangeAspect="1" noChangeShapeType="1"/>
            </p:cNvSpPr>
            <p:nvPr/>
          </p:nvSpPr>
          <p:spPr bwMode="auto">
            <a:xfrm>
              <a:off x="4786" y="1627"/>
              <a:ext cx="0" cy="110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00" name="Line 304"/>
            <p:cNvSpPr>
              <a:spLocks noChangeShapeType="1"/>
            </p:cNvSpPr>
            <p:nvPr/>
          </p:nvSpPr>
          <p:spPr bwMode="auto">
            <a:xfrm>
              <a:off x="4184" y="1794"/>
              <a:ext cx="198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05" name="Line 309"/>
            <p:cNvSpPr>
              <a:spLocks noChangeShapeType="1"/>
            </p:cNvSpPr>
            <p:nvPr/>
          </p:nvSpPr>
          <p:spPr bwMode="auto">
            <a:xfrm>
              <a:off x="4382" y="2332"/>
              <a:ext cx="28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501" name="Text Box 5"/>
            <p:cNvSpPr txBox="1">
              <a:spLocks noChangeArrowheads="1"/>
            </p:cNvSpPr>
            <p:nvPr/>
          </p:nvSpPr>
          <p:spPr bwMode="auto">
            <a:xfrm>
              <a:off x="4609" y="2729"/>
              <a:ext cx="16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6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07" name="Line 311"/>
            <p:cNvSpPr>
              <a:spLocks noChangeShapeType="1"/>
            </p:cNvSpPr>
            <p:nvPr/>
          </p:nvSpPr>
          <p:spPr bwMode="auto">
            <a:xfrm flipH="1">
              <a:off x="4712" y="2531"/>
              <a:ext cx="180" cy="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01" name="Line 305"/>
            <p:cNvSpPr>
              <a:spLocks noChangeShapeType="1"/>
            </p:cNvSpPr>
            <p:nvPr/>
          </p:nvSpPr>
          <p:spPr bwMode="auto">
            <a:xfrm flipH="1" flipV="1">
              <a:off x="4921" y="2417"/>
              <a:ext cx="245" cy="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502" name="Text Box 6"/>
            <p:cNvSpPr txBox="1">
              <a:spLocks noChangeArrowheads="1"/>
            </p:cNvSpPr>
            <p:nvPr/>
          </p:nvSpPr>
          <p:spPr bwMode="auto">
            <a:xfrm>
              <a:off x="5176" y="2559"/>
              <a:ext cx="16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chemeClr val="tx1"/>
                  </a:solidFill>
                  <a:latin typeface="Times New Roman" pitchFamily="18" charset="0"/>
                </a:rPr>
                <a:t>7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4514" name="Group 18"/>
          <p:cNvGrpSpPr>
            <a:grpSpLocks/>
          </p:cNvGrpSpPr>
          <p:nvPr/>
        </p:nvGrpSpPr>
        <p:grpSpPr bwMode="auto">
          <a:xfrm>
            <a:off x="482600" y="3695700"/>
            <a:ext cx="4364037" cy="1970088"/>
            <a:chOff x="329" y="1281"/>
            <a:chExt cx="2749" cy="1241"/>
          </a:xfrm>
        </p:grpSpPr>
        <p:sp>
          <p:nvSpPr>
            <p:cNvPr id="234505" name="Text Box 9"/>
            <p:cNvSpPr txBox="1">
              <a:spLocks noChangeArrowheads="1"/>
            </p:cNvSpPr>
            <p:nvPr/>
          </p:nvSpPr>
          <p:spPr bwMode="auto">
            <a:xfrm>
              <a:off x="329" y="1281"/>
              <a:ext cx="2749" cy="1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1             </a:t>
              </a:r>
              <a:r>
                <a:rPr lang="en-US" sz="1400" dirty="0" err="1" smtClean="0">
                  <a:solidFill>
                    <a:schemeClr val="tx1"/>
                  </a:solidFill>
                  <a:latin typeface="Times New Roman" pitchFamily="18" charset="0"/>
                </a:rPr>
                <a:t>fibre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</a:rPr>
                <a:t>-optical </a:t>
              </a:r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</a:rPr>
                <a:t>scintillator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 for thermal neutrons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2     –      </a:t>
              </a:r>
              <a:r>
                <a:rPr lang="en-US" sz="1400" dirty="0" err="1" smtClean="0">
                  <a:solidFill>
                    <a:schemeClr val="tx1"/>
                  </a:solidFill>
                  <a:latin typeface="Times New Roman" pitchFamily="18" charset="0"/>
                </a:rPr>
                <a:t>fibre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</a:rPr>
                <a:t>-optical 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taper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3     –      position sensitive photomultiplier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4     –      optical connector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5             thermal neutron absorber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6             </a:t>
              </a:r>
              <a:r>
                <a:rPr lang="en-US" sz="1400" dirty="0" err="1" smtClean="0">
                  <a:solidFill>
                    <a:schemeClr val="tx1"/>
                  </a:solidFill>
                  <a:latin typeface="Times New Roman" pitchFamily="18" charset="0"/>
                </a:rPr>
                <a:t>fibre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</a:rPr>
                <a:t>-optical </a:t>
              </a:r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</a:rPr>
                <a:t>scintillator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 for thermal neutrons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7             </a:t>
              </a:r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</a:rPr>
                <a:t>hydric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Times New Roman" pitchFamily="18" charset="0"/>
                </a:rPr>
                <a:t>fibre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</a:rPr>
                <a:t>-optical </a:t>
              </a:r>
              <a:r>
                <a:rPr lang="en-US" sz="1400" dirty="0" err="1">
                  <a:solidFill>
                    <a:schemeClr val="tx1"/>
                  </a:solidFill>
                  <a:latin typeface="Times New Roman" pitchFamily="18" charset="0"/>
                </a:rPr>
                <a:t>scintillator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 for fast neutrons</a:t>
              </a:r>
            </a:p>
            <a:p>
              <a:endParaRPr lang="ru-RU" dirty="0"/>
            </a:p>
          </p:txBody>
        </p:sp>
        <p:sp>
          <p:nvSpPr>
            <p:cNvPr id="234506" name="Line 10"/>
            <p:cNvSpPr>
              <a:spLocks noChangeShapeType="1"/>
            </p:cNvSpPr>
            <p:nvPr/>
          </p:nvSpPr>
          <p:spPr bwMode="auto">
            <a:xfrm>
              <a:off x="499" y="1395"/>
              <a:ext cx="199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34507" name="Line 11"/>
            <p:cNvSpPr>
              <a:spLocks noChangeShapeType="1"/>
            </p:cNvSpPr>
            <p:nvPr/>
          </p:nvSpPr>
          <p:spPr bwMode="auto">
            <a:xfrm>
              <a:off x="499" y="1933"/>
              <a:ext cx="19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 dirty="0"/>
            </a:p>
          </p:txBody>
        </p:sp>
        <p:sp>
          <p:nvSpPr>
            <p:cNvPr id="234508" name="Line 12"/>
            <p:cNvSpPr>
              <a:spLocks noChangeShapeType="1"/>
            </p:cNvSpPr>
            <p:nvPr/>
          </p:nvSpPr>
          <p:spPr bwMode="auto">
            <a:xfrm>
              <a:off x="499" y="2047"/>
              <a:ext cx="199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34509" name="Line 13"/>
            <p:cNvSpPr>
              <a:spLocks noChangeShapeType="1"/>
            </p:cNvSpPr>
            <p:nvPr/>
          </p:nvSpPr>
          <p:spPr bwMode="auto">
            <a:xfrm>
              <a:off x="499" y="2188"/>
              <a:ext cx="199" cy="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273414" name="Group 6"/>
          <p:cNvGrpSpPr>
            <a:grpSpLocks/>
          </p:cNvGrpSpPr>
          <p:nvPr/>
        </p:nvGrpSpPr>
        <p:grpSpPr bwMode="auto">
          <a:xfrm>
            <a:off x="5074567" y="1089025"/>
            <a:ext cx="2017713" cy="5084763"/>
            <a:chOff x="3022" y="969"/>
            <a:chExt cx="1271" cy="2523"/>
          </a:xfrm>
        </p:grpSpPr>
        <p:sp>
          <p:nvSpPr>
            <p:cNvPr id="234883" name="Text Box 387"/>
            <p:cNvSpPr txBox="1">
              <a:spLocks noChangeArrowheads="1"/>
            </p:cNvSpPr>
            <p:nvPr/>
          </p:nvSpPr>
          <p:spPr bwMode="auto">
            <a:xfrm>
              <a:off x="4042" y="1680"/>
              <a:ext cx="25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84" name="Text Box 388"/>
            <p:cNvSpPr txBox="1">
              <a:spLocks noChangeArrowheads="1"/>
            </p:cNvSpPr>
            <p:nvPr/>
          </p:nvSpPr>
          <p:spPr bwMode="auto">
            <a:xfrm>
              <a:off x="3961" y="1139"/>
              <a:ext cx="166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85" name="Text Box 389"/>
            <p:cNvSpPr txBox="1">
              <a:spLocks noChangeArrowheads="1"/>
            </p:cNvSpPr>
            <p:nvPr/>
          </p:nvSpPr>
          <p:spPr bwMode="auto">
            <a:xfrm>
              <a:off x="4013" y="2956"/>
              <a:ext cx="17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92" name="Text Box 396"/>
            <p:cNvSpPr txBox="1">
              <a:spLocks noChangeArrowheads="1"/>
            </p:cNvSpPr>
            <p:nvPr/>
          </p:nvSpPr>
          <p:spPr bwMode="auto">
            <a:xfrm>
              <a:off x="4051" y="1366"/>
              <a:ext cx="1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93" name="Text Box 397"/>
            <p:cNvSpPr txBox="1">
              <a:spLocks noChangeArrowheads="1"/>
            </p:cNvSpPr>
            <p:nvPr/>
          </p:nvSpPr>
          <p:spPr bwMode="auto">
            <a:xfrm>
              <a:off x="4051" y="2707"/>
              <a:ext cx="16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671" name="Text Box 175"/>
            <p:cNvSpPr txBox="1">
              <a:spLocks noChangeArrowheads="1"/>
            </p:cNvSpPr>
            <p:nvPr/>
          </p:nvSpPr>
          <p:spPr bwMode="auto">
            <a:xfrm>
              <a:off x="3964" y="2001"/>
              <a:ext cx="16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  <a:endParaRPr lang="ru-RU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34811" name="Group 315"/>
            <p:cNvGrpSpPr>
              <a:grpSpLocks/>
            </p:cNvGrpSpPr>
            <p:nvPr/>
          </p:nvGrpSpPr>
          <p:grpSpPr bwMode="auto">
            <a:xfrm>
              <a:off x="3219" y="2879"/>
              <a:ext cx="764" cy="386"/>
              <a:chOff x="5358" y="8450"/>
              <a:chExt cx="2850" cy="1627"/>
            </a:xfrm>
          </p:grpSpPr>
          <p:sp>
            <p:nvSpPr>
              <p:cNvPr id="234812" name="AutoShape 316"/>
              <p:cNvSpPr>
                <a:spLocks noChangeArrowheads="1"/>
              </p:cNvSpPr>
              <p:nvPr/>
            </p:nvSpPr>
            <p:spPr bwMode="auto">
              <a:xfrm rot="21600000">
                <a:off x="5358" y="8451"/>
                <a:ext cx="2850" cy="1626"/>
              </a:xfrm>
              <a:prstGeom prst="flowChartManualOperation">
                <a:avLst/>
              </a:pr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>
                      <a:alpha val="50000"/>
                    </a:srgbClr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13" name="Line 317"/>
              <p:cNvSpPr>
                <a:spLocks noChangeShapeType="1"/>
              </p:cNvSpPr>
              <p:nvPr/>
            </p:nvSpPr>
            <p:spPr bwMode="auto">
              <a:xfrm rot="10800000" flipV="1">
                <a:off x="6792" y="8451"/>
                <a:ext cx="55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14" name="Line 318"/>
              <p:cNvSpPr>
                <a:spLocks noChangeShapeType="1"/>
              </p:cNvSpPr>
              <p:nvPr/>
            </p:nvSpPr>
            <p:spPr bwMode="auto">
              <a:xfrm rot="10800000" flipH="1" flipV="1">
                <a:off x="6670" y="8451"/>
                <a:ext cx="27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15" name="Line 319"/>
              <p:cNvSpPr>
                <a:spLocks noChangeShapeType="1"/>
              </p:cNvSpPr>
              <p:nvPr/>
            </p:nvSpPr>
            <p:spPr bwMode="auto">
              <a:xfrm rot="10800000" flipV="1">
                <a:off x="7631" y="8451"/>
                <a:ext cx="549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16" name="Line 320"/>
              <p:cNvSpPr>
                <a:spLocks noChangeShapeType="1"/>
              </p:cNvSpPr>
              <p:nvPr/>
            </p:nvSpPr>
            <p:spPr bwMode="auto">
              <a:xfrm rot="10800000" flipV="1">
                <a:off x="7604" y="8451"/>
                <a:ext cx="522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17" name="Line 321"/>
              <p:cNvSpPr>
                <a:spLocks noChangeShapeType="1"/>
              </p:cNvSpPr>
              <p:nvPr/>
            </p:nvSpPr>
            <p:spPr bwMode="auto">
              <a:xfrm rot="10800000" flipV="1">
                <a:off x="7522" y="8450"/>
                <a:ext cx="490" cy="16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18" name="Line 322"/>
              <p:cNvSpPr>
                <a:spLocks noChangeShapeType="1"/>
              </p:cNvSpPr>
              <p:nvPr/>
            </p:nvSpPr>
            <p:spPr bwMode="auto">
              <a:xfrm rot="10800000" flipV="1">
                <a:off x="7454" y="8451"/>
                <a:ext cx="447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19" name="Line 323"/>
              <p:cNvSpPr>
                <a:spLocks noChangeShapeType="1"/>
              </p:cNvSpPr>
              <p:nvPr/>
            </p:nvSpPr>
            <p:spPr bwMode="auto">
              <a:xfrm rot="10800000" flipV="1">
                <a:off x="7388" y="8451"/>
                <a:ext cx="375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0" name="Line 324"/>
              <p:cNvSpPr>
                <a:spLocks noChangeShapeType="1"/>
              </p:cNvSpPr>
              <p:nvPr/>
            </p:nvSpPr>
            <p:spPr bwMode="auto">
              <a:xfrm rot="10800000" flipV="1">
                <a:off x="7302" y="8451"/>
                <a:ext cx="330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1" name="Line 325"/>
              <p:cNvSpPr>
                <a:spLocks noChangeShapeType="1"/>
              </p:cNvSpPr>
              <p:nvPr/>
            </p:nvSpPr>
            <p:spPr bwMode="auto">
              <a:xfrm rot="10800000" flipV="1">
                <a:off x="7213" y="8451"/>
                <a:ext cx="274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2" name="Line 326"/>
              <p:cNvSpPr>
                <a:spLocks noChangeShapeType="1"/>
              </p:cNvSpPr>
              <p:nvPr/>
            </p:nvSpPr>
            <p:spPr bwMode="auto">
              <a:xfrm rot="10800000" flipV="1">
                <a:off x="7145" y="8451"/>
                <a:ext cx="192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3" name="Line 327"/>
              <p:cNvSpPr>
                <a:spLocks noChangeShapeType="1"/>
              </p:cNvSpPr>
              <p:nvPr/>
            </p:nvSpPr>
            <p:spPr bwMode="auto">
              <a:xfrm rot="10800000" flipV="1">
                <a:off x="7028" y="8451"/>
                <a:ext cx="160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4" name="Line 328"/>
              <p:cNvSpPr>
                <a:spLocks noChangeShapeType="1"/>
              </p:cNvSpPr>
              <p:nvPr/>
            </p:nvSpPr>
            <p:spPr bwMode="auto">
              <a:xfrm rot="10800000" flipV="1">
                <a:off x="6910" y="8451"/>
                <a:ext cx="110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5" name="Line 329"/>
              <p:cNvSpPr>
                <a:spLocks noChangeShapeType="1"/>
              </p:cNvSpPr>
              <p:nvPr/>
            </p:nvSpPr>
            <p:spPr bwMode="auto">
              <a:xfrm rot="10800000" flipH="1" flipV="1">
                <a:off x="6524" y="8451"/>
                <a:ext cx="55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6" name="Line 330"/>
              <p:cNvSpPr>
                <a:spLocks noChangeShapeType="1"/>
              </p:cNvSpPr>
              <p:nvPr/>
            </p:nvSpPr>
            <p:spPr bwMode="auto">
              <a:xfrm rot="10800000" flipH="1" flipV="1">
                <a:off x="6365" y="8451"/>
                <a:ext cx="122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7" name="Line 331"/>
              <p:cNvSpPr>
                <a:spLocks noChangeShapeType="1"/>
              </p:cNvSpPr>
              <p:nvPr/>
            </p:nvSpPr>
            <p:spPr bwMode="auto">
              <a:xfrm rot="10800000" flipH="1" flipV="1">
                <a:off x="6203" y="8451"/>
                <a:ext cx="165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8" name="Line 332"/>
              <p:cNvSpPr>
                <a:spLocks noChangeShapeType="1"/>
              </p:cNvSpPr>
              <p:nvPr/>
            </p:nvSpPr>
            <p:spPr bwMode="auto">
              <a:xfrm rot="10800000" flipH="1" flipV="1">
                <a:off x="6058" y="8451"/>
                <a:ext cx="192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29" name="Line 333"/>
              <p:cNvSpPr>
                <a:spLocks noChangeShapeType="1"/>
              </p:cNvSpPr>
              <p:nvPr/>
            </p:nvSpPr>
            <p:spPr bwMode="auto">
              <a:xfrm rot="10800000" flipH="1" flipV="1">
                <a:off x="5909" y="8451"/>
                <a:ext cx="275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0" name="Line 334"/>
              <p:cNvSpPr>
                <a:spLocks noChangeShapeType="1"/>
              </p:cNvSpPr>
              <p:nvPr/>
            </p:nvSpPr>
            <p:spPr bwMode="auto">
              <a:xfrm rot="10800000" flipH="1" flipV="1">
                <a:off x="5792" y="8451"/>
                <a:ext cx="301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1" name="Line 335"/>
              <p:cNvSpPr>
                <a:spLocks noChangeShapeType="1"/>
              </p:cNvSpPr>
              <p:nvPr/>
            </p:nvSpPr>
            <p:spPr bwMode="auto">
              <a:xfrm rot="10800000" flipH="1" flipV="1">
                <a:off x="5682" y="8451"/>
                <a:ext cx="357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2" name="Line 336"/>
              <p:cNvSpPr>
                <a:spLocks noChangeShapeType="1"/>
              </p:cNvSpPr>
              <p:nvPr/>
            </p:nvSpPr>
            <p:spPr bwMode="auto">
              <a:xfrm rot="10800000" flipH="1" flipV="1">
                <a:off x="5386" y="8451"/>
                <a:ext cx="549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3" name="Line 337"/>
              <p:cNvSpPr>
                <a:spLocks noChangeShapeType="1"/>
              </p:cNvSpPr>
              <p:nvPr/>
            </p:nvSpPr>
            <p:spPr bwMode="auto">
              <a:xfrm rot="10800000" flipH="1" flipV="1">
                <a:off x="5430" y="8451"/>
                <a:ext cx="535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4" name="Line 338"/>
              <p:cNvSpPr>
                <a:spLocks noChangeShapeType="1"/>
              </p:cNvSpPr>
              <p:nvPr/>
            </p:nvSpPr>
            <p:spPr bwMode="auto">
              <a:xfrm rot="10800000" flipH="1" flipV="1">
                <a:off x="5486" y="8451"/>
                <a:ext cx="486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5" name="Line 339"/>
              <p:cNvSpPr>
                <a:spLocks noChangeShapeType="1"/>
              </p:cNvSpPr>
              <p:nvPr/>
            </p:nvSpPr>
            <p:spPr bwMode="auto">
              <a:xfrm rot="10800000" flipH="1" flipV="1">
                <a:off x="5569" y="8451"/>
                <a:ext cx="438" cy="16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4836" name="Group 340"/>
            <p:cNvGrpSpPr>
              <a:grpSpLocks/>
            </p:cNvGrpSpPr>
            <p:nvPr/>
          </p:nvGrpSpPr>
          <p:grpSpPr bwMode="auto">
            <a:xfrm>
              <a:off x="3217" y="1172"/>
              <a:ext cx="766" cy="394"/>
              <a:chOff x="5348" y="3747"/>
              <a:chExt cx="2855" cy="1663"/>
            </a:xfrm>
          </p:grpSpPr>
          <p:sp>
            <p:nvSpPr>
              <p:cNvPr id="234837" name="AutoShape 341"/>
              <p:cNvSpPr>
                <a:spLocks noChangeArrowheads="1"/>
              </p:cNvSpPr>
              <p:nvPr/>
            </p:nvSpPr>
            <p:spPr bwMode="auto">
              <a:xfrm rot="10800000" flipH="1">
                <a:off x="5348" y="3759"/>
                <a:ext cx="2855" cy="1616"/>
              </a:xfrm>
              <a:prstGeom prst="flowChartManualOperation">
                <a:avLst/>
              </a:pr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>
                      <a:alpha val="50000"/>
                    </a:srgbClr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8" name="Line 342"/>
              <p:cNvSpPr>
                <a:spLocks noChangeShapeType="1"/>
              </p:cNvSpPr>
              <p:nvPr/>
            </p:nvSpPr>
            <p:spPr bwMode="auto">
              <a:xfrm flipH="1" flipV="1">
                <a:off x="6803" y="3748"/>
                <a:ext cx="55" cy="16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39" name="Line 343"/>
              <p:cNvSpPr>
                <a:spLocks noChangeShapeType="1"/>
              </p:cNvSpPr>
              <p:nvPr/>
            </p:nvSpPr>
            <p:spPr bwMode="auto">
              <a:xfrm flipV="1">
                <a:off x="6666" y="3782"/>
                <a:ext cx="27" cy="16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0" name="Line 344"/>
              <p:cNvSpPr>
                <a:spLocks noChangeShapeType="1"/>
              </p:cNvSpPr>
              <p:nvPr/>
            </p:nvSpPr>
            <p:spPr bwMode="auto">
              <a:xfrm flipH="1" flipV="1">
                <a:off x="7626" y="3747"/>
                <a:ext cx="549" cy="1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1" name="Line 345"/>
              <p:cNvSpPr>
                <a:spLocks noChangeShapeType="1"/>
              </p:cNvSpPr>
              <p:nvPr/>
            </p:nvSpPr>
            <p:spPr bwMode="auto">
              <a:xfrm flipH="1" flipV="1">
                <a:off x="7599" y="3747"/>
                <a:ext cx="521" cy="1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2" name="Line 346"/>
              <p:cNvSpPr>
                <a:spLocks noChangeShapeType="1"/>
              </p:cNvSpPr>
              <p:nvPr/>
            </p:nvSpPr>
            <p:spPr bwMode="auto">
              <a:xfrm flipH="1" flipV="1">
                <a:off x="7492" y="3764"/>
                <a:ext cx="410" cy="16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3" name="Line 347"/>
              <p:cNvSpPr>
                <a:spLocks noChangeShapeType="1"/>
              </p:cNvSpPr>
              <p:nvPr/>
            </p:nvSpPr>
            <p:spPr bwMode="auto">
              <a:xfrm flipH="1" flipV="1">
                <a:off x="7422" y="3759"/>
                <a:ext cx="342" cy="16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4" name="Line 348"/>
              <p:cNvSpPr>
                <a:spLocks noChangeShapeType="1"/>
              </p:cNvSpPr>
              <p:nvPr/>
            </p:nvSpPr>
            <p:spPr bwMode="auto">
              <a:xfrm flipH="1" flipV="1">
                <a:off x="7324" y="3748"/>
                <a:ext cx="297" cy="16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5" name="Line 349"/>
              <p:cNvSpPr>
                <a:spLocks noChangeShapeType="1"/>
              </p:cNvSpPr>
              <p:nvPr/>
            </p:nvSpPr>
            <p:spPr bwMode="auto">
              <a:xfrm flipH="1" flipV="1">
                <a:off x="7242" y="3748"/>
                <a:ext cx="247" cy="16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6" name="Line 350"/>
              <p:cNvSpPr>
                <a:spLocks noChangeShapeType="1"/>
              </p:cNvSpPr>
              <p:nvPr/>
            </p:nvSpPr>
            <p:spPr bwMode="auto">
              <a:xfrm flipH="1" flipV="1">
                <a:off x="7133" y="3747"/>
                <a:ext cx="192" cy="1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7" name="Line 351"/>
              <p:cNvSpPr>
                <a:spLocks noChangeShapeType="1"/>
              </p:cNvSpPr>
              <p:nvPr/>
            </p:nvSpPr>
            <p:spPr bwMode="auto">
              <a:xfrm flipH="1" flipV="1">
                <a:off x="7022" y="3748"/>
                <a:ext cx="159" cy="16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8" name="Line 352"/>
              <p:cNvSpPr>
                <a:spLocks noChangeShapeType="1"/>
              </p:cNvSpPr>
              <p:nvPr/>
            </p:nvSpPr>
            <p:spPr bwMode="auto">
              <a:xfrm flipH="1" flipV="1">
                <a:off x="6913" y="3748"/>
                <a:ext cx="109" cy="16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49" name="Line 353"/>
              <p:cNvSpPr>
                <a:spLocks noChangeShapeType="1"/>
              </p:cNvSpPr>
              <p:nvPr/>
            </p:nvSpPr>
            <p:spPr bwMode="auto">
              <a:xfrm flipV="1">
                <a:off x="6528" y="3748"/>
                <a:ext cx="55" cy="16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0" name="Line 354"/>
              <p:cNvSpPr>
                <a:spLocks noChangeShapeType="1"/>
              </p:cNvSpPr>
              <p:nvPr/>
            </p:nvSpPr>
            <p:spPr bwMode="auto">
              <a:xfrm flipV="1">
                <a:off x="6364" y="3748"/>
                <a:ext cx="109" cy="16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1" name="Line 355"/>
              <p:cNvSpPr>
                <a:spLocks noChangeShapeType="1"/>
              </p:cNvSpPr>
              <p:nvPr/>
            </p:nvSpPr>
            <p:spPr bwMode="auto">
              <a:xfrm flipV="1">
                <a:off x="6200" y="3759"/>
                <a:ext cx="152" cy="16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2" name="Line 356"/>
              <p:cNvSpPr>
                <a:spLocks noChangeShapeType="1"/>
              </p:cNvSpPr>
              <p:nvPr/>
            </p:nvSpPr>
            <p:spPr bwMode="auto">
              <a:xfrm flipV="1">
                <a:off x="6063" y="3759"/>
                <a:ext cx="172" cy="16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3" name="Line 357"/>
              <p:cNvSpPr>
                <a:spLocks noChangeShapeType="1"/>
              </p:cNvSpPr>
              <p:nvPr/>
            </p:nvSpPr>
            <p:spPr bwMode="auto">
              <a:xfrm flipV="1">
                <a:off x="5924" y="3759"/>
                <a:ext cx="245" cy="16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4" name="Line 358"/>
              <p:cNvSpPr>
                <a:spLocks noChangeShapeType="1"/>
              </p:cNvSpPr>
              <p:nvPr/>
            </p:nvSpPr>
            <p:spPr bwMode="auto">
              <a:xfrm flipV="1">
                <a:off x="5778" y="3758"/>
                <a:ext cx="302" cy="1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5" name="Line 359"/>
              <p:cNvSpPr>
                <a:spLocks noChangeShapeType="1"/>
              </p:cNvSpPr>
              <p:nvPr/>
            </p:nvSpPr>
            <p:spPr bwMode="auto">
              <a:xfrm flipV="1">
                <a:off x="5660" y="3758"/>
                <a:ext cx="357" cy="1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6" name="Line 360"/>
              <p:cNvSpPr>
                <a:spLocks noChangeShapeType="1"/>
              </p:cNvSpPr>
              <p:nvPr/>
            </p:nvSpPr>
            <p:spPr bwMode="auto">
              <a:xfrm flipV="1">
                <a:off x="5376" y="3758"/>
                <a:ext cx="554" cy="16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7" name="Line 361"/>
              <p:cNvSpPr>
                <a:spLocks noChangeShapeType="1"/>
              </p:cNvSpPr>
              <p:nvPr/>
            </p:nvSpPr>
            <p:spPr bwMode="auto">
              <a:xfrm flipV="1">
                <a:off x="5430" y="3758"/>
                <a:ext cx="505" cy="16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8" name="Line 362"/>
              <p:cNvSpPr>
                <a:spLocks noChangeShapeType="1"/>
              </p:cNvSpPr>
              <p:nvPr/>
            </p:nvSpPr>
            <p:spPr bwMode="auto">
              <a:xfrm flipV="1">
                <a:off x="5486" y="3759"/>
                <a:ext cx="490" cy="16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59" name="Line 363"/>
              <p:cNvSpPr>
                <a:spLocks noChangeShapeType="1"/>
              </p:cNvSpPr>
              <p:nvPr/>
            </p:nvSpPr>
            <p:spPr bwMode="auto">
              <a:xfrm rot="10800000">
                <a:off x="7544" y="3747"/>
                <a:ext cx="467" cy="1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4499" name="Group 3"/>
            <p:cNvGrpSpPr>
              <a:grpSpLocks/>
            </p:cNvGrpSpPr>
            <p:nvPr/>
          </p:nvGrpSpPr>
          <p:grpSpPr bwMode="auto">
            <a:xfrm>
              <a:off x="3219" y="1542"/>
              <a:ext cx="750" cy="1336"/>
              <a:chOff x="391" y="1756"/>
              <a:chExt cx="912" cy="1008"/>
            </a:xfrm>
          </p:grpSpPr>
          <p:sp>
            <p:nvSpPr>
              <p:cNvPr id="234860" name="Rectangle 364"/>
              <p:cNvSpPr>
                <a:spLocks noChangeArrowheads="1"/>
              </p:cNvSpPr>
              <p:nvPr/>
            </p:nvSpPr>
            <p:spPr bwMode="auto">
              <a:xfrm rot="10800000">
                <a:off x="391" y="1768"/>
                <a:ext cx="912" cy="995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1" name="Rectangle 365"/>
              <p:cNvSpPr>
                <a:spLocks noChangeArrowheads="1"/>
              </p:cNvSpPr>
              <p:nvPr/>
            </p:nvSpPr>
            <p:spPr bwMode="auto">
              <a:xfrm rot="10800000">
                <a:off x="410" y="1765"/>
                <a:ext cx="893" cy="999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2" name="Rectangle 366"/>
              <p:cNvSpPr>
                <a:spLocks noChangeArrowheads="1"/>
              </p:cNvSpPr>
              <p:nvPr/>
            </p:nvSpPr>
            <p:spPr bwMode="auto">
              <a:xfrm rot="10800000">
                <a:off x="426" y="1769"/>
                <a:ext cx="861" cy="995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3" name="Rectangle 367"/>
              <p:cNvSpPr>
                <a:spLocks noChangeArrowheads="1"/>
              </p:cNvSpPr>
              <p:nvPr/>
            </p:nvSpPr>
            <p:spPr bwMode="auto">
              <a:xfrm rot="10800000">
                <a:off x="453" y="1766"/>
                <a:ext cx="798" cy="998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4" name="Rectangle 368"/>
              <p:cNvSpPr>
                <a:spLocks noChangeArrowheads="1"/>
              </p:cNvSpPr>
              <p:nvPr/>
            </p:nvSpPr>
            <p:spPr bwMode="auto">
              <a:xfrm rot="10800000">
                <a:off x="489" y="1765"/>
                <a:ext cx="726" cy="998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5" name="Rectangle 369"/>
              <p:cNvSpPr>
                <a:spLocks noChangeArrowheads="1"/>
              </p:cNvSpPr>
              <p:nvPr/>
            </p:nvSpPr>
            <p:spPr bwMode="auto">
              <a:xfrm rot="10800000">
                <a:off x="523" y="1766"/>
                <a:ext cx="646" cy="998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6" name="Rectangle 370"/>
              <p:cNvSpPr>
                <a:spLocks noChangeArrowheads="1"/>
              </p:cNvSpPr>
              <p:nvPr/>
            </p:nvSpPr>
            <p:spPr bwMode="auto">
              <a:xfrm rot="10800000">
                <a:off x="564" y="1766"/>
                <a:ext cx="561" cy="998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7" name="Rectangle 371"/>
              <p:cNvSpPr>
                <a:spLocks noChangeArrowheads="1"/>
              </p:cNvSpPr>
              <p:nvPr/>
            </p:nvSpPr>
            <p:spPr bwMode="auto">
              <a:xfrm rot="10800000">
                <a:off x="614" y="1766"/>
                <a:ext cx="466" cy="998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8" name="Rectangle 372"/>
              <p:cNvSpPr>
                <a:spLocks noChangeArrowheads="1"/>
              </p:cNvSpPr>
              <p:nvPr/>
            </p:nvSpPr>
            <p:spPr bwMode="auto">
              <a:xfrm rot="10800000">
                <a:off x="660" y="1769"/>
                <a:ext cx="371" cy="995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69" name="Rectangle 373"/>
              <p:cNvSpPr>
                <a:spLocks noChangeArrowheads="1"/>
              </p:cNvSpPr>
              <p:nvPr/>
            </p:nvSpPr>
            <p:spPr bwMode="auto">
              <a:xfrm rot="10800000">
                <a:off x="713" y="1765"/>
                <a:ext cx="268" cy="999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70" name="Rectangle 374"/>
              <p:cNvSpPr>
                <a:spLocks noChangeArrowheads="1"/>
              </p:cNvSpPr>
              <p:nvPr/>
            </p:nvSpPr>
            <p:spPr bwMode="auto">
              <a:xfrm rot="10800000">
                <a:off x="875" y="1765"/>
                <a:ext cx="56" cy="998"/>
              </a:xfrm>
              <a:prstGeom prst="rect">
                <a:avLst/>
              </a:prstGeom>
              <a:gradFill rotWithShape="1">
                <a:gsLst>
                  <a:gs pos="0">
                    <a:srgbClr val="008000">
                      <a:gamma/>
                      <a:shade val="0"/>
                      <a:invGamma/>
                      <a:alpha val="25000"/>
                    </a:srgbClr>
                  </a:gs>
                  <a:gs pos="50000">
                    <a:srgbClr val="008000">
                      <a:alpha val="63000"/>
                    </a:srgbClr>
                  </a:gs>
                  <a:gs pos="100000">
                    <a:srgbClr val="008000">
                      <a:gamma/>
                      <a:shade val="0"/>
                      <a:invGamma/>
                      <a:alpha val="25000"/>
                    </a:srgbClr>
                  </a:gs>
                </a:gsLst>
                <a:lin ang="0" scaled="1"/>
              </a:gra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71" name="Line 375"/>
              <p:cNvSpPr>
                <a:spLocks noChangeShapeType="1"/>
              </p:cNvSpPr>
              <p:nvPr/>
            </p:nvSpPr>
            <p:spPr bwMode="auto">
              <a:xfrm rot="10800000">
                <a:off x="767" y="1768"/>
                <a:ext cx="0" cy="995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72" name="Line 376"/>
              <p:cNvSpPr>
                <a:spLocks noChangeShapeType="1"/>
              </p:cNvSpPr>
              <p:nvPr/>
            </p:nvSpPr>
            <p:spPr bwMode="auto">
              <a:xfrm rot="10800000" flipH="1">
                <a:off x="812" y="1756"/>
                <a:ext cx="1" cy="1007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4875" name="Group 379"/>
            <p:cNvGrpSpPr>
              <a:grpSpLocks/>
            </p:cNvGrpSpPr>
            <p:nvPr/>
          </p:nvGrpSpPr>
          <p:grpSpPr bwMode="auto">
            <a:xfrm>
              <a:off x="3995" y="2195"/>
              <a:ext cx="110" cy="108"/>
              <a:chOff x="6042" y="8373"/>
              <a:chExt cx="342" cy="342"/>
            </a:xfrm>
          </p:grpSpPr>
          <p:sp>
            <p:nvSpPr>
              <p:cNvPr id="234876" name="Line 380"/>
              <p:cNvSpPr>
                <a:spLocks noChangeShapeType="1"/>
              </p:cNvSpPr>
              <p:nvPr/>
            </p:nvSpPr>
            <p:spPr bwMode="auto">
              <a:xfrm>
                <a:off x="6042" y="8373"/>
                <a:ext cx="3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77" name="Line 381"/>
              <p:cNvSpPr>
                <a:spLocks noChangeShapeType="1"/>
              </p:cNvSpPr>
              <p:nvPr/>
            </p:nvSpPr>
            <p:spPr bwMode="auto">
              <a:xfrm>
                <a:off x="6384" y="8373"/>
                <a:ext cx="0" cy="34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4878" name="Group 382"/>
            <p:cNvGrpSpPr>
              <a:grpSpLocks/>
            </p:cNvGrpSpPr>
            <p:nvPr/>
          </p:nvGrpSpPr>
          <p:grpSpPr bwMode="auto">
            <a:xfrm flipH="1">
              <a:off x="3079" y="2179"/>
              <a:ext cx="114" cy="124"/>
              <a:chOff x="6042" y="8373"/>
              <a:chExt cx="342" cy="342"/>
            </a:xfrm>
          </p:grpSpPr>
          <p:sp>
            <p:nvSpPr>
              <p:cNvPr id="234879" name="Line 383"/>
              <p:cNvSpPr>
                <a:spLocks noChangeShapeType="1"/>
              </p:cNvSpPr>
              <p:nvPr/>
            </p:nvSpPr>
            <p:spPr bwMode="auto">
              <a:xfrm>
                <a:off x="6042" y="8373"/>
                <a:ext cx="3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80" name="Line 384"/>
              <p:cNvSpPr>
                <a:spLocks noChangeShapeType="1"/>
              </p:cNvSpPr>
              <p:nvPr/>
            </p:nvSpPr>
            <p:spPr bwMode="auto">
              <a:xfrm>
                <a:off x="6384" y="8373"/>
                <a:ext cx="0" cy="34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4881" name="Text Box 385"/>
            <p:cNvSpPr txBox="1">
              <a:spLocks noChangeArrowheads="1"/>
            </p:cNvSpPr>
            <p:nvPr/>
          </p:nvSpPr>
          <p:spPr bwMode="auto">
            <a:xfrm>
              <a:off x="3022" y="2000"/>
              <a:ext cx="16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chemeClr val="tx1"/>
                  </a:solidFill>
                  <a:latin typeface="Times New Roman" pitchFamily="18" charset="0"/>
                </a:rPr>
                <a:t>А</a:t>
              </a:r>
              <a:endParaRPr lang="ru-RU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82" name="Line 386"/>
            <p:cNvSpPr>
              <a:spLocks noChangeShapeType="1"/>
            </p:cNvSpPr>
            <p:nvPr/>
          </p:nvSpPr>
          <p:spPr bwMode="auto">
            <a:xfrm flipV="1">
              <a:off x="3964" y="1791"/>
              <a:ext cx="135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86" name="Line 390"/>
            <p:cNvSpPr>
              <a:spLocks noChangeShapeType="1"/>
            </p:cNvSpPr>
            <p:nvPr/>
          </p:nvSpPr>
          <p:spPr bwMode="auto">
            <a:xfrm flipV="1">
              <a:off x="3848" y="1249"/>
              <a:ext cx="134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87" name="Line 391"/>
            <p:cNvSpPr>
              <a:spLocks noChangeShapeType="1"/>
            </p:cNvSpPr>
            <p:nvPr/>
          </p:nvSpPr>
          <p:spPr bwMode="auto">
            <a:xfrm flipV="1">
              <a:off x="3895" y="3054"/>
              <a:ext cx="130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88" name="Text Box 392"/>
            <p:cNvSpPr txBox="1">
              <a:spLocks noChangeArrowheads="1"/>
            </p:cNvSpPr>
            <p:nvPr/>
          </p:nvSpPr>
          <p:spPr bwMode="auto">
            <a:xfrm>
              <a:off x="3899" y="3294"/>
              <a:ext cx="20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89" name="Line 393"/>
            <p:cNvSpPr>
              <a:spLocks noChangeShapeType="1"/>
            </p:cNvSpPr>
            <p:nvPr/>
          </p:nvSpPr>
          <p:spPr bwMode="auto">
            <a:xfrm>
              <a:off x="3779" y="3322"/>
              <a:ext cx="131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90" name="Rectangle 394"/>
            <p:cNvSpPr>
              <a:spLocks noChangeArrowheads="1"/>
            </p:cNvSpPr>
            <p:nvPr/>
          </p:nvSpPr>
          <p:spPr bwMode="auto">
            <a:xfrm>
              <a:off x="3203" y="1513"/>
              <a:ext cx="793" cy="5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94" name="Line 398"/>
            <p:cNvSpPr>
              <a:spLocks noChangeShapeType="1"/>
            </p:cNvSpPr>
            <p:nvPr/>
          </p:nvSpPr>
          <p:spPr bwMode="auto">
            <a:xfrm flipV="1">
              <a:off x="3964" y="1476"/>
              <a:ext cx="117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95" name="Line 399"/>
            <p:cNvSpPr>
              <a:spLocks noChangeShapeType="1"/>
            </p:cNvSpPr>
            <p:nvPr/>
          </p:nvSpPr>
          <p:spPr bwMode="auto">
            <a:xfrm flipV="1">
              <a:off x="3982" y="2829"/>
              <a:ext cx="7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96" name="Text Box 400"/>
            <p:cNvSpPr txBox="1">
              <a:spLocks noChangeArrowheads="1"/>
            </p:cNvSpPr>
            <p:nvPr/>
          </p:nvSpPr>
          <p:spPr bwMode="auto">
            <a:xfrm rot="10800000" flipV="1">
              <a:off x="3918" y="969"/>
              <a:ext cx="20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34897" name="Line 401"/>
            <p:cNvSpPr>
              <a:spLocks noChangeShapeType="1"/>
            </p:cNvSpPr>
            <p:nvPr/>
          </p:nvSpPr>
          <p:spPr bwMode="auto">
            <a:xfrm flipV="1">
              <a:off x="3816" y="1079"/>
              <a:ext cx="13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898" name="Line 402"/>
            <p:cNvSpPr>
              <a:spLocks noChangeShapeType="1"/>
            </p:cNvSpPr>
            <p:nvPr/>
          </p:nvSpPr>
          <p:spPr bwMode="auto">
            <a:xfrm rot="10800000">
              <a:off x="3585" y="998"/>
              <a:ext cx="0" cy="24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411" name="Rectangle 3"/>
            <p:cNvSpPr>
              <a:spLocks noChangeArrowheads="1"/>
            </p:cNvSpPr>
            <p:nvPr/>
          </p:nvSpPr>
          <p:spPr bwMode="auto">
            <a:xfrm>
              <a:off x="3362" y="3266"/>
              <a:ext cx="476" cy="85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412" name="Rectangle 4"/>
            <p:cNvSpPr>
              <a:spLocks noChangeArrowheads="1"/>
            </p:cNvSpPr>
            <p:nvPr/>
          </p:nvSpPr>
          <p:spPr bwMode="auto">
            <a:xfrm>
              <a:off x="3362" y="1111"/>
              <a:ext cx="476" cy="85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3413" name="Rectangle 5"/>
            <p:cNvSpPr>
              <a:spLocks noChangeArrowheads="1"/>
            </p:cNvSpPr>
            <p:nvPr/>
          </p:nvSpPr>
          <p:spPr bwMode="auto">
            <a:xfrm>
              <a:off x="3192" y="2845"/>
              <a:ext cx="793" cy="5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7" name="TextBox 236"/>
          <p:cNvSpPr txBox="1"/>
          <p:nvPr/>
        </p:nvSpPr>
        <p:spPr>
          <a:xfrm flipH="1">
            <a:off x="0" y="1828800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Axial position of neutron interaction  is determined by</a:t>
            </a:r>
          </a:p>
          <a:p>
            <a:pPr algn="ctr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relation of signals produced at the opposite ends of </a:t>
            </a:r>
          </a:p>
          <a:p>
            <a:pPr algn="ctr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a luminescent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practically at the same time</a:t>
            </a:r>
          </a:p>
          <a:p>
            <a:pPr algn="ctr"/>
            <a:endParaRPr lang="en-GB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Angular position is determined by the responded elements of</a:t>
            </a:r>
          </a:p>
          <a:p>
            <a:pPr algn="ctr"/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position sensitive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photomultiplyers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0628-8B76-4D73-857E-F5B9D89F34A1}" type="slidenum">
              <a:rPr lang="ru-RU"/>
              <a:pPr/>
              <a:t>18</a:t>
            </a:fld>
            <a:endParaRPr lang="ru-RU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545" y="368660"/>
            <a:ext cx="8229600" cy="9001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</a:rPr>
              <a:t>Electrometric neutron sensors concept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principle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393700" y="1557338"/>
            <a:ext cx="4578350" cy="4321175"/>
            <a:chOff x="393700" y="1557338"/>
            <a:chExt cx="4578350" cy="4321175"/>
          </a:xfrm>
        </p:grpSpPr>
        <p:sp>
          <p:nvSpPr>
            <p:cNvPr id="226307" name="Text Box 3"/>
            <p:cNvSpPr txBox="1">
              <a:spLocks noChangeArrowheads="1"/>
            </p:cNvSpPr>
            <p:nvPr/>
          </p:nvSpPr>
          <p:spPr bwMode="auto">
            <a:xfrm>
              <a:off x="2082800" y="4006850"/>
              <a:ext cx="288925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1 - emitter of charged particles 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2 - absorber of charged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</a:rPr>
                <a:t>particles </a:t>
              </a:r>
              <a:endParaRPr lang="en-US" sz="14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3, 4. - springing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</a:rPr>
                <a:t>elements </a:t>
              </a:r>
              <a:endParaRPr lang="en-US" sz="1400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r>
                <a:rPr lang="en-US" sz="1400" i="1" dirty="0">
                  <a:solidFill>
                    <a:schemeClr val="tx1"/>
                  </a:solidFill>
                  <a:latin typeface="Times New Roman" pitchFamily="18" charset="0"/>
                </a:rPr>
                <a:t>F</a:t>
              </a:r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 - Coulomb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</a:rPr>
                <a:t>force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26310" name="Group 6"/>
            <p:cNvGrpSpPr>
              <a:grpSpLocks/>
            </p:cNvGrpSpPr>
            <p:nvPr/>
          </p:nvGrpSpPr>
          <p:grpSpPr bwMode="auto">
            <a:xfrm>
              <a:off x="393700" y="1557338"/>
              <a:ext cx="2298700" cy="4321175"/>
              <a:chOff x="612" y="981"/>
              <a:chExt cx="1448" cy="2722"/>
            </a:xfrm>
          </p:grpSpPr>
          <p:grpSp>
            <p:nvGrpSpPr>
              <p:cNvPr id="226311" name="Group 7"/>
              <p:cNvGrpSpPr>
                <a:grpSpLocks/>
              </p:cNvGrpSpPr>
              <p:nvPr/>
            </p:nvGrpSpPr>
            <p:grpSpPr bwMode="auto">
              <a:xfrm>
                <a:off x="703" y="981"/>
                <a:ext cx="521" cy="1025"/>
                <a:chOff x="4131" y="2171"/>
                <a:chExt cx="1003" cy="1971"/>
              </a:xfrm>
            </p:grpSpPr>
            <p:sp>
              <p:nvSpPr>
                <p:cNvPr id="226312" name="Line 8"/>
                <p:cNvSpPr>
                  <a:spLocks noChangeShapeType="1"/>
                </p:cNvSpPr>
                <p:nvPr/>
              </p:nvSpPr>
              <p:spPr bwMode="auto">
                <a:xfrm>
                  <a:off x="4181" y="2303"/>
                  <a:ext cx="8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6313" name="Group 9"/>
                <p:cNvGrpSpPr>
                  <a:grpSpLocks/>
                </p:cNvGrpSpPr>
                <p:nvPr/>
              </p:nvGrpSpPr>
              <p:grpSpPr bwMode="auto">
                <a:xfrm>
                  <a:off x="4131" y="2171"/>
                  <a:ext cx="1003" cy="1971"/>
                  <a:chOff x="4131" y="2171"/>
                  <a:chExt cx="1003" cy="1971"/>
                </a:xfrm>
              </p:grpSpPr>
              <p:sp>
                <p:nvSpPr>
                  <p:cNvPr id="22631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131" y="3262"/>
                    <a:ext cx="1003" cy="8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2631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488" y="2304"/>
                    <a:ext cx="232" cy="957"/>
                    <a:chOff x="6950" y="2471"/>
                    <a:chExt cx="234" cy="957"/>
                  </a:xfrm>
                </p:grpSpPr>
                <p:sp>
                  <p:nvSpPr>
                    <p:cNvPr id="226316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2" y="2471"/>
                      <a:ext cx="207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17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8" y="2744"/>
                      <a:ext cx="206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18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8" y="3022"/>
                      <a:ext cx="206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19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0" y="3298"/>
                      <a:ext cx="205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0" name="Line 16"/>
                    <p:cNvSpPr>
                      <a:spLocks noChangeShapeType="1"/>
                    </p:cNvSpPr>
                    <p:nvPr/>
                  </p:nvSpPr>
                  <p:spPr bwMode="auto">
                    <a:xfrm rot="-4001649">
                      <a:off x="6970" y="2606"/>
                      <a:ext cx="206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1" name="Line 17"/>
                    <p:cNvSpPr>
                      <a:spLocks noChangeShapeType="1"/>
                    </p:cNvSpPr>
                    <p:nvPr/>
                  </p:nvSpPr>
                  <p:spPr bwMode="auto">
                    <a:xfrm rot="-4001649">
                      <a:off x="6966" y="2881"/>
                      <a:ext cx="205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2" name="Line 18"/>
                    <p:cNvSpPr>
                      <a:spLocks noChangeShapeType="1"/>
                    </p:cNvSpPr>
                    <p:nvPr/>
                  </p:nvSpPr>
                  <p:spPr bwMode="auto">
                    <a:xfrm rot="-4001649">
                      <a:off x="6966" y="3148"/>
                      <a:ext cx="207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6323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260" y="2171"/>
                    <a:ext cx="778" cy="139"/>
                    <a:chOff x="4260" y="2171"/>
                    <a:chExt cx="778" cy="139"/>
                  </a:xfrm>
                </p:grpSpPr>
                <p:sp>
                  <p:nvSpPr>
                    <p:cNvPr id="226324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60" y="2171"/>
                      <a:ext cx="129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5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91" y="2171"/>
                      <a:ext cx="127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6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20" y="2171"/>
                      <a:ext cx="128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7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51" y="2171"/>
                      <a:ext cx="127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8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80" y="2171"/>
                      <a:ext cx="128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29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1" y="2171"/>
                      <a:ext cx="127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26330" name="Group 26"/>
              <p:cNvGrpSpPr>
                <a:grpSpLocks/>
              </p:cNvGrpSpPr>
              <p:nvPr/>
            </p:nvGrpSpPr>
            <p:grpSpPr bwMode="auto">
              <a:xfrm flipV="1">
                <a:off x="703" y="2678"/>
                <a:ext cx="521" cy="1025"/>
                <a:chOff x="4131" y="2171"/>
                <a:chExt cx="1003" cy="1971"/>
              </a:xfrm>
            </p:grpSpPr>
            <p:sp>
              <p:nvSpPr>
                <p:cNvPr id="226331" name="Line 27"/>
                <p:cNvSpPr>
                  <a:spLocks noChangeShapeType="1"/>
                </p:cNvSpPr>
                <p:nvPr/>
              </p:nvSpPr>
              <p:spPr bwMode="auto">
                <a:xfrm>
                  <a:off x="4181" y="2303"/>
                  <a:ext cx="8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6332" name="Group 28"/>
                <p:cNvGrpSpPr>
                  <a:grpSpLocks/>
                </p:cNvGrpSpPr>
                <p:nvPr/>
              </p:nvGrpSpPr>
              <p:grpSpPr bwMode="auto">
                <a:xfrm>
                  <a:off x="4131" y="2171"/>
                  <a:ext cx="1003" cy="1971"/>
                  <a:chOff x="4131" y="2171"/>
                  <a:chExt cx="1003" cy="1971"/>
                </a:xfrm>
              </p:grpSpPr>
              <p:sp>
                <p:nvSpPr>
                  <p:cNvPr id="22633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131" y="3262"/>
                    <a:ext cx="1003" cy="88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2633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488" y="2304"/>
                    <a:ext cx="232" cy="957"/>
                    <a:chOff x="6950" y="2471"/>
                    <a:chExt cx="234" cy="957"/>
                  </a:xfrm>
                </p:grpSpPr>
                <p:sp>
                  <p:nvSpPr>
                    <p:cNvPr id="22633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2" y="2471"/>
                      <a:ext cx="207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3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8" y="2744"/>
                      <a:ext cx="206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3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78" y="3022"/>
                      <a:ext cx="206" cy="12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3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50" y="3298"/>
                      <a:ext cx="205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39" name="Line 35"/>
                    <p:cNvSpPr>
                      <a:spLocks noChangeShapeType="1"/>
                    </p:cNvSpPr>
                    <p:nvPr/>
                  </p:nvSpPr>
                  <p:spPr bwMode="auto">
                    <a:xfrm rot="-4001649">
                      <a:off x="6970" y="2606"/>
                      <a:ext cx="206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40" name="Line 36"/>
                    <p:cNvSpPr>
                      <a:spLocks noChangeShapeType="1"/>
                    </p:cNvSpPr>
                    <p:nvPr/>
                  </p:nvSpPr>
                  <p:spPr bwMode="auto">
                    <a:xfrm rot="-4001649">
                      <a:off x="6966" y="2881"/>
                      <a:ext cx="205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41" name="Line 37"/>
                    <p:cNvSpPr>
                      <a:spLocks noChangeShapeType="1"/>
                    </p:cNvSpPr>
                    <p:nvPr/>
                  </p:nvSpPr>
                  <p:spPr bwMode="auto">
                    <a:xfrm rot="-4001649">
                      <a:off x="6966" y="3148"/>
                      <a:ext cx="207" cy="1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634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260" y="2171"/>
                    <a:ext cx="778" cy="139"/>
                    <a:chOff x="4260" y="2171"/>
                    <a:chExt cx="778" cy="139"/>
                  </a:xfrm>
                </p:grpSpPr>
                <p:sp>
                  <p:nvSpPr>
                    <p:cNvPr id="226343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60" y="2171"/>
                      <a:ext cx="129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44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91" y="2171"/>
                      <a:ext cx="127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45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20" y="2171"/>
                      <a:ext cx="128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46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51" y="2171"/>
                      <a:ext cx="127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47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80" y="2171"/>
                      <a:ext cx="128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348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911" y="2171"/>
                      <a:ext cx="127" cy="1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26349" name="Line 45"/>
              <p:cNvSpPr>
                <a:spLocks noChangeShapeType="1"/>
              </p:cNvSpPr>
              <p:nvPr/>
            </p:nvSpPr>
            <p:spPr bwMode="auto">
              <a:xfrm flipV="1">
                <a:off x="975" y="2115"/>
                <a:ext cx="1" cy="4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226350" name="AutoShape 46"/>
              <p:cNvCxnSpPr>
                <a:cxnSpLocks noChangeShapeType="1"/>
              </p:cNvCxnSpPr>
              <p:nvPr/>
            </p:nvCxnSpPr>
            <p:spPr bwMode="auto">
              <a:xfrm flipH="1">
                <a:off x="1292" y="2114"/>
                <a:ext cx="76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6351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1292" y="2252"/>
                <a:ext cx="76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26352" name="AutoShape 48"/>
              <p:cNvCxnSpPr>
                <a:cxnSpLocks noChangeShapeType="1"/>
              </p:cNvCxnSpPr>
              <p:nvPr/>
            </p:nvCxnSpPr>
            <p:spPr bwMode="auto">
              <a:xfrm flipH="1">
                <a:off x="1292" y="2416"/>
                <a:ext cx="76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26353" name="Text Box 49"/>
              <p:cNvSpPr txBox="1">
                <a:spLocks noChangeArrowheads="1"/>
              </p:cNvSpPr>
              <p:nvPr/>
            </p:nvSpPr>
            <p:spPr bwMode="auto">
              <a:xfrm>
                <a:off x="1565" y="1797"/>
                <a:ext cx="371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800">
                    <a:solidFill>
                      <a:schemeClr val="tx1"/>
                    </a:solidFill>
                    <a:latin typeface="Times New Roman" pitchFamily="18" charset="0"/>
                  </a:rPr>
                  <a:t>n</a:t>
                </a:r>
                <a:r>
                  <a:rPr lang="en-US" sz="2800" baseline="30000">
                    <a:solidFill>
                      <a:schemeClr val="tx1"/>
                    </a:solidFill>
                    <a:latin typeface="Times New Roman" pitchFamily="18" charset="0"/>
                  </a:rPr>
                  <a:t>0</a:t>
                </a:r>
                <a:endParaRPr lang="ru-RU" sz="28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54" name="Line 50"/>
              <p:cNvSpPr>
                <a:spLocks noChangeShapeType="1"/>
              </p:cNvSpPr>
              <p:nvPr/>
            </p:nvSpPr>
            <p:spPr bwMode="auto">
              <a:xfrm flipV="1">
                <a:off x="954" y="1181"/>
                <a:ext cx="412" cy="1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55" name="Text Box 51"/>
              <p:cNvSpPr txBox="1">
                <a:spLocks noChangeArrowheads="1"/>
              </p:cNvSpPr>
              <p:nvPr/>
            </p:nvSpPr>
            <p:spPr bwMode="auto">
              <a:xfrm>
                <a:off x="1380" y="1044"/>
                <a:ext cx="274" cy="2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solidFill>
                      <a:schemeClr val="tx1"/>
                    </a:solidFill>
                    <a:latin typeface="Times New Roman" pitchFamily="18" charset="0"/>
                  </a:rPr>
                  <a:t>3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56" name="Line 52"/>
              <p:cNvSpPr>
                <a:spLocks noChangeShapeType="1"/>
              </p:cNvSpPr>
              <p:nvPr/>
            </p:nvSpPr>
            <p:spPr bwMode="auto">
              <a:xfrm flipV="1">
                <a:off x="1023" y="1579"/>
                <a:ext cx="453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57" name="Text Box 53"/>
              <p:cNvSpPr txBox="1">
                <a:spLocks noChangeArrowheads="1"/>
              </p:cNvSpPr>
              <p:nvPr/>
            </p:nvSpPr>
            <p:spPr bwMode="auto">
              <a:xfrm>
                <a:off x="1558" y="1428"/>
                <a:ext cx="302" cy="2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solidFill>
                      <a:schemeClr val="tx1"/>
                    </a:solidFill>
                    <a:latin typeface="Times New Roman" pitchFamily="18" charset="0"/>
                  </a:rPr>
                  <a:t>1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58" name="Line 54"/>
              <p:cNvSpPr>
                <a:spLocks noChangeShapeType="1"/>
              </p:cNvSpPr>
              <p:nvPr/>
            </p:nvSpPr>
            <p:spPr bwMode="auto">
              <a:xfrm flipV="1">
                <a:off x="1009" y="2868"/>
                <a:ext cx="329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59" name="Text Box 55"/>
              <p:cNvSpPr txBox="1">
                <a:spLocks noChangeArrowheads="1"/>
              </p:cNvSpPr>
              <p:nvPr/>
            </p:nvSpPr>
            <p:spPr bwMode="auto">
              <a:xfrm>
                <a:off x="1352" y="2718"/>
                <a:ext cx="329" cy="2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60" name="Line 56"/>
              <p:cNvSpPr>
                <a:spLocks noChangeShapeType="1"/>
              </p:cNvSpPr>
              <p:nvPr/>
            </p:nvSpPr>
            <p:spPr bwMode="auto">
              <a:xfrm flipV="1">
                <a:off x="954" y="3266"/>
                <a:ext cx="508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361" name="Text Box 57"/>
              <p:cNvSpPr txBox="1">
                <a:spLocks noChangeArrowheads="1"/>
              </p:cNvSpPr>
              <p:nvPr/>
            </p:nvSpPr>
            <p:spPr bwMode="auto">
              <a:xfrm>
                <a:off x="1531" y="3101"/>
                <a:ext cx="260" cy="3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solidFill>
                      <a:schemeClr val="tx1"/>
                    </a:solidFill>
                    <a:latin typeface="Times New Roman" pitchFamily="18" charset="0"/>
                  </a:rPr>
                  <a:t>3</a:t>
                </a:r>
                <a:endParaRPr lang="ru-RU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62" name="Text Box 58"/>
              <p:cNvSpPr txBox="1">
                <a:spLocks noChangeArrowheads="1"/>
              </p:cNvSpPr>
              <p:nvPr/>
            </p:nvSpPr>
            <p:spPr bwMode="auto">
              <a:xfrm>
                <a:off x="612" y="2115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chemeClr val="tx1"/>
                    </a:solidFill>
                    <a:latin typeface="Times New Roman" pitchFamily="18" charset="0"/>
                  </a:rPr>
                  <a:t>F</a:t>
                </a:r>
                <a:endParaRPr lang="ru-RU" i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0" name="Прямоугольник 59"/>
          <p:cNvSpPr/>
          <p:nvPr/>
        </p:nvSpPr>
        <p:spPr>
          <a:xfrm>
            <a:off x="2463800" y="1192649"/>
            <a:ext cx="6597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Neutrons hitting the emitter (1) cause nuclear reactions which result in emitting charged particles</a:t>
            </a:r>
          </a:p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Some of them are accumulated in the absorber (2)</a:t>
            </a:r>
          </a:p>
          <a:p>
            <a:endParaRPr lang="en-GB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Electric field and electrostatic attraction force between the emitter and the absorber appear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smtClean="0"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when the sensor is exposed to neutrons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060950" y="3004919"/>
            <a:ext cx="3557449" cy="3091081"/>
            <a:chOff x="5060950" y="3004919"/>
            <a:chExt cx="3557449" cy="3091081"/>
          </a:xfrm>
        </p:grpSpPr>
        <p:pic>
          <p:nvPicPr>
            <p:cNvPr id="22630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6550" y="3330575"/>
              <a:ext cx="2663825" cy="209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6309" name="Text Box 5"/>
            <p:cNvSpPr txBox="1">
              <a:spLocks noChangeArrowheads="1"/>
            </p:cNvSpPr>
            <p:nvPr/>
          </p:nvSpPr>
          <p:spPr bwMode="auto">
            <a:xfrm>
              <a:off x="5283200" y="5449669"/>
              <a:ext cx="299953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1800" dirty="0" err="1">
                  <a:solidFill>
                    <a:schemeClr val="tx1"/>
                  </a:solidFill>
                  <a:latin typeface="Times New Roman" pitchFamily="18" charset="0"/>
                </a:rPr>
                <a:t>Millikan</a:t>
              </a:r>
              <a:r>
                <a:rPr lang="ru-RU" sz="1800" dirty="0">
                  <a:solidFill>
                    <a:schemeClr val="tx1"/>
                  </a:solidFill>
                  <a:latin typeface="Times New Roman" pitchFamily="18" charset="0"/>
                </a:rPr>
                <a:t> R.A., </a:t>
              </a:r>
              <a:r>
                <a:rPr lang="ru-RU" sz="1800" dirty="0" err="1">
                  <a:solidFill>
                    <a:schemeClr val="tx1"/>
                  </a:solidFill>
                  <a:latin typeface="Times New Roman" pitchFamily="18" charset="0"/>
                </a:rPr>
                <a:t>Cameron</a:t>
              </a:r>
              <a:r>
                <a:rPr lang="ru-RU" sz="1800" dirty="0">
                  <a:solidFill>
                    <a:schemeClr val="tx1"/>
                  </a:solidFill>
                  <a:latin typeface="Times New Roman" pitchFamily="18" charset="0"/>
                </a:rPr>
                <a:t> G.H. </a:t>
              </a:r>
            </a:p>
            <a:p>
              <a:pPr algn="ctr"/>
              <a:r>
                <a:rPr lang="ru-RU" sz="1800" dirty="0" smtClean="0">
                  <a:solidFill>
                    <a:schemeClr val="tx1"/>
                  </a:solidFill>
                  <a:latin typeface="Times New Roman" pitchFamily="18" charset="0"/>
                </a:rPr>
                <a:t>1928</a:t>
              </a:r>
              <a:endParaRPr lang="en-US" sz="18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60950" y="3004919"/>
              <a:ext cx="3557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 prototype - s</a:t>
              </a:r>
              <a:r>
                <a:rPr lang="en-US" sz="1800" dirty="0" smtClean="0">
                  <a:solidFill>
                    <a:schemeClr val="tx1"/>
                  </a:solidFill>
                  <a:latin typeface="Times New Roman" pitchFamily="18" charset="0"/>
                </a:rPr>
                <a:t>pherical electroscope</a:t>
              </a:r>
              <a:endParaRPr lang="ru-RU" sz="1800" dirty="0" smtClean="0">
                <a:solidFill>
                  <a:schemeClr val="tx1"/>
                </a:solidFill>
                <a:latin typeface="Times New Roman" pitchFamily="18" charset="0"/>
              </a:endParaRPr>
            </a:p>
            <a:p>
              <a:endPara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C480-57F9-4251-9AE7-4B150F44BA28}" type="slidenum">
              <a:rPr lang="ru-RU"/>
              <a:pPr/>
              <a:t>19</a:t>
            </a:fld>
            <a:endParaRPr lang="ru-RU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title"/>
          </p:nvPr>
        </p:nvSpPr>
        <p:spPr>
          <a:xfrm>
            <a:off x="431540" y="458670"/>
            <a:ext cx="8229600" cy="90011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Efficiency of electrons generation 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thermal neutrons  (simulation)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691680" y="1566531"/>
            <a:ext cx="4905545" cy="3862719"/>
            <a:chOff x="1383902" y="1719263"/>
            <a:chExt cx="4399361" cy="3457674"/>
          </a:xfrm>
        </p:grpSpPr>
        <p:pic>
          <p:nvPicPr>
            <p:cNvPr id="238597" name="Picture 5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2" cstate="print"/>
            <a:srcRect l="5386" t="5609" r="4779" b="6398"/>
            <a:stretch>
              <a:fillRect/>
            </a:stretch>
          </p:blipFill>
          <p:spPr>
            <a:xfrm>
              <a:off x="1422400" y="1719263"/>
              <a:ext cx="4360863" cy="3449637"/>
            </a:xfrm>
            <a:noFill/>
            <a:ln/>
          </p:spPr>
        </p:pic>
        <p:sp>
          <p:nvSpPr>
            <p:cNvPr id="6" name="TextBox 5"/>
            <p:cNvSpPr txBox="1"/>
            <p:nvPr/>
          </p:nvSpPr>
          <p:spPr>
            <a:xfrm>
              <a:off x="3131840" y="4869160"/>
              <a:ext cx="159210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layer thickness, 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m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22367" y="3015361"/>
              <a:ext cx="26308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          e</a:t>
              </a:r>
              <a:r>
                <a:rPr lang="en-US" sz="140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/n</a:t>
              </a:r>
              <a:r>
                <a:rPr lang="en-US" sz="140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                                 </a:t>
              </a:r>
              <a:endParaRPr lang="ru-RU" sz="1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50" y="1384300"/>
            <a:ext cx="8229600" cy="4525963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report is a brief review of activities of National Research Nuclear University “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MEPhI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 and Federal State Unitary Enterprise “VNIIA” in the development of radiation detectors</a:t>
            </a: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The development of state-of-the-art radiation detectors decidedly broadens potentials of nuclear techniques in a wide range of applications</a:t>
            </a: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DDE-5C23-4590-B542-2C584E80140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A5F7-97C8-43C5-9C35-F892F8866CCC}" type="slidenum">
              <a:rPr lang="ru-RU"/>
              <a:pPr/>
              <a:t>20</a:t>
            </a:fld>
            <a:endParaRPr lang="ru-RU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68660"/>
            <a:ext cx="7772400" cy="11430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Efficiency of electric charge generation by fast neutrons (simulation)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7373" name="Group 45"/>
          <p:cNvGraphicFramePr>
            <a:graphicFrameLocks noGrp="1"/>
          </p:cNvGraphicFramePr>
          <p:nvPr>
            <p:ph idx="1"/>
          </p:nvPr>
        </p:nvGraphicFramePr>
        <p:xfrm>
          <a:off x="1731963" y="2228850"/>
          <a:ext cx="5640387" cy="3445195"/>
        </p:xfrm>
        <a:graphic>
          <a:graphicData uri="http://schemas.openxmlformats.org/drawingml/2006/table">
            <a:tbl>
              <a:tblPr/>
              <a:tblGrid>
                <a:gridCol w="1812925"/>
                <a:gridCol w="2058987"/>
                <a:gridCol w="1768475"/>
              </a:tblGrid>
              <a:tr h="501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Neutron energy,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MeV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Material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Ca-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8.3E-7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1.3E-6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1.6E-4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8.5E-5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3.8E-4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1.7E-4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4.1E-4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7371" name="Text Box 43"/>
          <p:cNvSpPr txBox="1">
            <a:spLocks noChangeArrowheads="1"/>
          </p:cNvSpPr>
          <p:nvPr/>
        </p:nvSpPr>
        <p:spPr bwMode="auto">
          <a:xfrm>
            <a:off x="965349" y="1517650"/>
            <a:ext cx="6905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US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charge output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-11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-40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73891-F02C-4232-A47B-9588F1FE51CF}" type="slidenum">
              <a:rPr lang="ru-RU"/>
              <a:pPr/>
              <a:t>21</a:t>
            </a:fld>
            <a:endParaRPr lang="ru-RU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58670"/>
            <a:ext cx="7772400" cy="1143000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Measured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quantities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1628775"/>
            <a:ext cx="5829300" cy="2633663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400">
                <a:latin typeface="Times New Roman" pitchFamily="18" charset="0"/>
              </a:rPr>
              <a:t>Emitter and absorber bridging frequency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>
                <a:latin typeface="Times New Roman" pitchFamily="18" charset="0"/>
              </a:rPr>
              <a:t>Emitter or/and absorber displacement</a:t>
            </a:r>
            <a:r>
              <a:rPr lang="ru-RU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>
                <a:latin typeface="Times New Roman" pitchFamily="18" charset="0"/>
              </a:rPr>
              <a:t>Elastic element deformation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>
                <a:latin typeface="Times New Roman" pitchFamily="18" charset="0"/>
              </a:rPr>
              <a:t>Charge and electrostatic force values</a:t>
            </a:r>
            <a:r>
              <a:rPr lang="ru-RU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>
                <a:latin typeface="Times New Roman" pitchFamily="18" charset="0"/>
              </a:rPr>
              <a:t>Electric field intensity in the gap</a:t>
            </a:r>
            <a:r>
              <a:rPr lang="ru-RU" sz="180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CC989-9FEE-43D9-9BB5-22DBF6398F6E}" type="slidenum">
              <a:rPr lang="ru-RU"/>
              <a:pPr/>
              <a:t>22</a:t>
            </a:fld>
            <a:endParaRPr lang="ru-RU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Distinctive features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Simple design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No radioactive materials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No limitations on </a:t>
            </a:r>
            <a:r>
              <a:rPr lang="en-US" sz="2400" dirty="0" err="1">
                <a:latin typeface="Times New Roman" pitchFamily="18" charset="0"/>
              </a:rPr>
              <a:t>fluence</a:t>
            </a:r>
            <a:r>
              <a:rPr lang="en-US" sz="2400" dirty="0">
                <a:latin typeface="Times New Roman" pitchFamily="18" charset="0"/>
              </a:rPr>
              <a:t> and flux density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Low-sensitive to electromagnetic noise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No external power supply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for some designs</a:t>
            </a:r>
          </a:p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Non-electrical detection </a:t>
            </a:r>
            <a:r>
              <a:rPr lang="en-US" sz="2400" dirty="0" smtClean="0">
                <a:latin typeface="Times New Roman" pitchFamily="18" charset="0"/>
              </a:rPr>
              <a:t>threshold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700" y="1600200"/>
            <a:ext cx="8229600" cy="4525963"/>
          </a:xfrm>
        </p:spPr>
        <p:txBody>
          <a:bodyPr/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moment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detection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conditional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upon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technological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possessing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particular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luminosity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spatial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spectral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detecting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severe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especially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well-logging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39DDE-5C23-4590-B542-2C584E8014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CAC6-69CF-408E-AC4C-DC1D4C09A8C5}" type="slidenum">
              <a:rPr lang="ru-RU"/>
              <a:pPr/>
              <a:t>24</a:t>
            </a:fld>
            <a:endParaRPr lang="ru-RU"/>
          </a:p>
        </p:txBody>
      </p:sp>
      <p:pic>
        <p:nvPicPr>
          <p:cNvPr id="311298" name="Picture 2" descr="Dc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7993062" cy="5992812"/>
          </a:xfrm>
          <a:prstGeom prst="rect">
            <a:avLst/>
          </a:prstGeom>
          <a:noFill/>
        </p:spPr>
      </p:pic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836613" y="4329113"/>
            <a:ext cx="77168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THANK YOU FOR YOUR ATTENTION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1750" y="1448780"/>
            <a:ext cx="4517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Winter comes soon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842E-6D68-4F51-AA87-E4ECF3C296E0}" type="slidenum">
              <a:rPr lang="ru-RU"/>
              <a:pPr/>
              <a:t>3</a:t>
            </a:fld>
            <a:endParaRPr lang="ru-RU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525290" cy="9001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Line of VNIIA activities in the field of radiation detection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</a:rPr>
              <a:t>Imaging detectors for neutron and X-ray radiography and tomography</a:t>
            </a:r>
          </a:p>
          <a:p>
            <a:pPr>
              <a:buFont typeface="Wingdings" pitchFamily="2" charset="2"/>
              <a:buNone/>
            </a:pPr>
            <a:endParaRPr lang="en-GB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</a:rPr>
              <a:t>Imaging detectors for localization and identification of radiation sources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</a:rPr>
              <a:t>M</a:t>
            </a:r>
            <a:r>
              <a:rPr lang="ru-RU" sz="2000" dirty="0" err="1">
                <a:latin typeface="Times New Roman" pitchFamily="18" charset="0"/>
              </a:rPr>
              <a:t>ulti</a:t>
            </a:r>
            <a:r>
              <a:rPr lang="ru-RU" sz="2000" dirty="0">
                <a:latin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</a:rPr>
              <a:t>e</a:t>
            </a:r>
            <a:r>
              <a:rPr lang="ru-RU" sz="2000" dirty="0" err="1">
                <a:latin typeface="Times New Roman" pitchFamily="18" charset="0"/>
              </a:rPr>
              <a:t>nergy</a:t>
            </a:r>
            <a:r>
              <a:rPr lang="ru-RU" sz="2000" dirty="0">
                <a:latin typeface="Times New Roman" pitchFamily="18" charset="0"/>
              </a:rPr>
              <a:t> X-</a:t>
            </a:r>
            <a:r>
              <a:rPr lang="en-US" sz="2000" dirty="0">
                <a:latin typeface="Times New Roman" pitchFamily="18" charset="0"/>
              </a:rPr>
              <a:t>r</a:t>
            </a:r>
            <a:r>
              <a:rPr lang="ru-RU" sz="2000" dirty="0" err="1">
                <a:latin typeface="Times New Roman" pitchFamily="18" charset="0"/>
              </a:rPr>
              <a:t>ays</a:t>
            </a:r>
            <a:r>
              <a:rPr lang="en-US" sz="2000" dirty="0">
                <a:latin typeface="Times New Roman" pitchFamily="18" charset="0"/>
              </a:rPr>
              <a:t> (gamma) sensors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</a:rPr>
              <a:t>Radiation detectors for well-logging devices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Times New Roman" pitchFamily="18" charset="0"/>
              </a:rPr>
              <a:t>Electrometric neutron sensors</a:t>
            </a:r>
            <a:endParaRPr lang="ru-RU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A808-556E-41D1-B003-B2269BE7A105}" type="slidenum">
              <a:rPr lang="ru-RU"/>
              <a:pPr/>
              <a:t>4</a:t>
            </a:fld>
            <a:endParaRPr lang="ru-RU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</a:rPr>
              <a:t>Imaging detectors for neutron and X-ray radiography and tomography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2273300"/>
            <a:ext cx="7853363" cy="1511300"/>
          </a:xfrm>
        </p:spPr>
        <p:txBody>
          <a:bodyPr/>
          <a:lstStyle/>
          <a:p>
            <a:pPr algn="ctr"/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innovative imaging  system conformed to neutron source in combination with a sophisticated software could provide appropriate productivity and achievable results in terms of  </a:t>
            </a:r>
            <a:r>
              <a:rPr lang="en-US" sz="2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testing quality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1B02B-B778-4FE4-8CD0-38CF5794A937}" type="slidenum">
              <a:rPr lang="ru-RU"/>
              <a:pPr/>
              <a:t>5</a:t>
            </a:fld>
            <a:endParaRPr lang="ru-RU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Optical arrangements of luminescent CCD-detectors for X-ray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thermal &amp; fast neutrons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4392613" y="4194175"/>
            <a:ext cx="20701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1 –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CCD-matrix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2 –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scaling lens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3 –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image intensifier</a:t>
            </a:r>
            <a:endParaRPr lang="ru-RU" sz="1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4 –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lens or taper</a:t>
            </a:r>
            <a:endParaRPr lang="ru-RU" sz="1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5 –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optical filter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lang="ru-RU" sz="18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6 –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 mirror</a:t>
            </a:r>
            <a:endParaRPr lang="ru-RU" sz="18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7 –</a:t>
            </a:r>
            <a:r>
              <a:rPr lang="ru-RU" sz="1800">
                <a:latin typeface="Times New Roman" pitchFamily="18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</a:rPr>
              <a:t>converter</a:t>
            </a:r>
            <a:r>
              <a:rPr lang="ru-RU" sz="16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15044" name="Group 4"/>
          <p:cNvGrpSpPr>
            <a:grpSpLocks/>
          </p:cNvGrpSpPr>
          <p:nvPr/>
        </p:nvGrpSpPr>
        <p:grpSpPr bwMode="auto">
          <a:xfrm>
            <a:off x="6589713" y="1449388"/>
            <a:ext cx="1943100" cy="3960812"/>
            <a:chOff x="4099" y="913"/>
            <a:chExt cx="1224" cy="2495"/>
          </a:xfrm>
        </p:grpSpPr>
        <p:pic>
          <p:nvPicPr>
            <p:cNvPr id="2" name="Picture 2" descr="DHD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36000"/>
            </a:blip>
            <a:srcRect/>
            <a:stretch>
              <a:fillRect/>
            </a:stretch>
          </p:blipFill>
          <p:spPr bwMode="auto">
            <a:xfrm>
              <a:off x="4099" y="913"/>
              <a:ext cx="1224" cy="249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" name="Line 2"/>
            <p:cNvSpPr>
              <a:spLocks noChangeShapeType="1"/>
            </p:cNvSpPr>
            <p:nvPr/>
          </p:nvSpPr>
          <p:spPr bwMode="auto">
            <a:xfrm rot="39876" flipV="1">
              <a:off x="4382" y="3067"/>
              <a:ext cx="680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5043" name="Text Box 3"/>
            <p:cNvSpPr txBox="1">
              <a:spLocks noChangeArrowheads="1"/>
            </p:cNvSpPr>
            <p:nvPr/>
          </p:nvSpPr>
          <p:spPr bwMode="auto">
            <a:xfrm rot="-178136">
              <a:off x="4437" y="2884"/>
              <a:ext cx="59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>
                  <a:solidFill>
                    <a:schemeClr val="tx1"/>
                  </a:solidFill>
                  <a:latin typeface="Times New Roman" pitchFamily="18" charset="0"/>
                </a:rPr>
                <a:t>400 </a:t>
              </a: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</a:rPr>
                <a:t>mm</a:t>
              </a:r>
              <a:endParaRPr lang="ru-RU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052" name="Group 12"/>
          <p:cNvGrpSpPr>
            <a:grpSpLocks/>
          </p:cNvGrpSpPr>
          <p:nvPr/>
        </p:nvGrpSpPr>
        <p:grpSpPr bwMode="auto">
          <a:xfrm>
            <a:off x="161925" y="1628775"/>
            <a:ext cx="4667250" cy="3214688"/>
            <a:chOff x="102" y="1026"/>
            <a:chExt cx="2940" cy="2025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431" y="1026"/>
              <a:ext cx="2471" cy="674"/>
              <a:chOff x="1903" y="4852"/>
              <a:chExt cx="6178" cy="1685"/>
            </a:xfrm>
          </p:grpSpPr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4455" y="6105"/>
                <a:ext cx="540" cy="1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1903" y="4852"/>
                <a:ext cx="6178" cy="1685"/>
                <a:chOff x="2113" y="3247"/>
                <a:chExt cx="6178" cy="1685"/>
              </a:xfrm>
            </p:grpSpPr>
            <p:grpSp>
              <p:nvGrpSpPr>
                <p:cNvPr id="7" name="Group 7"/>
                <p:cNvGrpSpPr>
                  <a:grpSpLocks/>
                </p:cNvGrpSpPr>
                <p:nvPr/>
              </p:nvGrpSpPr>
              <p:grpSpPr bwMode="auto">
                <a:xfrm>
                  <a:off x="2113" y="3247"/>
                  <a:ext cx="6178" cy="1685"/>
                  <a:chOff x="2113" y="7059"/>
                  <a:chExt cx="6178" cy="1685"/>
                </a:xfrm>
              </p:grpSpPr>
              <p:grpSp>
                <p:nvGrpSpPr>
                  <p:cNvPr id="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7402" y="7059"/>
                    <a:ext cx="889" cy="1680"/>
                    <a:chOff x="7447" y="1958"/>
                    <a:chExt cx="889" cy="1680"/>
                  </a:xfrm>
                </p:grpSpPr>
                <p:sp>
                  <p:nvSpPr>
                    <p:cNvPr id="9" name="AutoShape 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020" y="2393"/>
                      <a:ext cx="1658" cy="803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C0C0C0">
                        <a:alpha val="30000"/>
                      </a:srgbClr>
                    </a:solidFill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50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65" y="1958"/>
                      <a:ext cx="71" cy="168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9050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pic>
                <p:nvPicPr>
                  <p:cNvPr id="215051" name="Picture 11" descr="Image1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2113" y="7199"/>
                    <a:ext cx="5280" cy="15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65" y="7412"/>
                    <a:ext cx="480" cy="19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053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5" y="7787"/>
                    <a:ext cx="15" cy="42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50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90" y="7502"/>
                    <a:ext cx="0" cy="9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5055" name="Line 15"/>
                <p:cNvSpPr>
                  <a:spLocks noChangeShapeType="1"/>
                </p:cNvSpPr>
                <p:nvPr/>
              </p:nvSpPr>
              <p:spPr bwMode="auto">
                <a:xfrm>
                  <a:off x="2280" y="3735"/>
                  <a:ext cx="0" cy="8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5056" name="Rectangle 16"/>
            <p:cNvSpPr>
              <a:spLocks noChangeArrowheads="1"/>
            </p:cNvSpPr>
            <p:nvPr/>
          </p:nvSpPr>
          <p:spPr bwMode="auto">
            <a:xfrm>
              <a:off x="2608" y="124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ru-RU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057" name="Rectangle 17"/>
            <p:cNvSpPr>
              <a:spLocks noChangeArrowheads="1"/>
            </p:cNvSpPr>
            <p:nvPr/>
          </p:nvSpPr>
          <p:spPr bwMode="auto">
            <a:xfrm>
              <a:off x="2862" y="175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15058" name="Text Box 18"/>
            <p:cNvSpPr txBox="1">
              <a:spLocks noChangeArrowheads="1"/>
            </p:cNvSpPr>
            <p:nvPr/>
          </p:nvSpPr>
          <p:spPr bwMode="auto">
            <a:xfrm>
              <a:off x="2087" y="121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15059" name="Text Box 19"/>
            <p:cNvSpPr txBox="1">
              <a:spLocks noChangeArrowheads="1"/>
            </p:cNvSpPr>
            <p:nvPr/>
          </p:nvSpPr>
          <p:spPr bwMode="auto">
            <a:xfrm>
              <a:off x="1134" y="123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060" name="Text Box 20"/>
            <p:cNvSpPr txBox="1">
              <a:spLocks noChangeArrowheads="1"/>
            </p:cNvSpPr>
            <p:nvPr/>
          </p:nvSpPr>
          <p:spPr bwMode="auto">
            <a:xfrm>
              <a:off x="318" y="107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215062" name="Picture 22" descr="CCD2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" y="1937"/>
              <a:ext cx="2499" cy="11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064" name="Text Box 24"/>
            <p:cNvSpPr txBox="1">
              <a:spLocks noChangeArrowheads="1"/>
            </p:cNvSpPr>
            <p:nvPr/>
          </p:nvSpPr>
          <p:spPr bwMode="auto">
            <a:xfrm>
              <a:off x="1378" y="2329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15065" name="Rectangle 25"/>
            <p:cNvSpPr>
              <a:spLocks noChangeArrowheads="1"/>
            </p:cNvSpPr>
            <p:nvPr/>
          </p:nvSpPr>
          <p:spPr bwMode="auto">
            <a:xfrm>
              <a:off x="1809" y="236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15066" name="Text Box 26"/>
            <p:cNvSpPr txBox="1">
              <a:spLocks noChangeArrowheads="1"/>
            </p:cNvSpPr>
            <p:nvPr/>
          </p:nvSpPr>
          <p:spPr bwMode="auto">
            <a:xfrm>
              <a:off x="688" y="241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5067" name="Text Box 27"/>
            <p:cNvSpPr txBox="1">
              <a:spLocks noChangeArrowheads="1"/>
            </p:cNvSpPr>
            <p:nvPr/>
          </p:nvSpPr>
          <p:spPr bwMode="auto">
            <a:xfrm>
              <a:off x="102" y="2188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5068" name="Text Box 28"/>
            <p:cNvSpPr txBox="1">
              <a:spLocks noChangeArrowheads="1"/>
            </p:cNvSpPr>
            <p:nvPr/>
          </p:nvSpPr>
          <p:spPr bwMode="auto">
            <a:xfrm>
              <a:off x="2409" y="253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15045" name="Line 5"/>
            <p:cNvSpPr>
              <a:spLocks noChangeShapeType="1"/>
            </p:cNvSpPr>
            <p:nvPr/>
          </p:nvSpPr>
          <p:spPr bwMode="auto">
            <a:xfrm>
              <a:off x="244" y="2330"/>
              <a:ext cx="57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5046" name="Line 6"/>
            <p:cNvSpPr>
              <a:spLocks noChangeShapeType="1"/>
            </p:cNvSpPr>
            <p:nvPr/>
          </p:nvSpPr>
          <p:spPr bwMode="auto">
            <a:xfrm>
              <a:off x="442" y="1196"/>
              <a:ext cx="57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5047" name="Line 7"/>
            <p:cNvSpPr>
              <a:spLocks noChangeShapeType="1"/>
            </p:cNvSpPr>
            <p:nvPr/>
          </p:nvSpPr>
          <p:spPr bwMode="auto">
            <a:xfrm flipH="1" flipV="1">
              <a:off x="2880" y="1565"/>
              <a:ext cx="57" cy="1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5048" name="Line 8"/>
            <p:cNvSpPr>
              <a:spLocks noChangeShapeType="1"/>
            </p:cNvSpPr>
            <p:nvPr/>
          </p:nvSpPr>
          <p:spPr bwMode="auto">
            <a:xfrm flipH="1">
              <a:off x="2682" y="1905"/>
              <a:ext cx="198" cy="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5049" name="Line 9"/>
            <p:cNvSpPr>
              <a:spLocks noChangeShapeType="1"/>
            </p:cNvSpPr>
            <p:nvPr/>
          </p:nvSpPr>
          <p:spPr bwMode="auto">
            <a:xfrm flipH="1" flipV="1">
              <a:off x="2314" y="2614"/>
              <a:ext cx="113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6A24-36F2-4AFC-8E99-1A5C8239A438}" type="slidenum">
              <a:rPr lang="ru-RU"/>
              <a:pPr/>
              <a:t>6</a:t>
            </a:fld>
            <a:endParaRPr lang="ru-RU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34400" cy="647700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Optical arrangements of luminescent CCD-detectors for a conical beam of fast neutrons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0" y="344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0" y="344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>
              <a:solidFill>
                <a:schemeClr val="tx1"/>
              </a:solidFill>
            </a:endParaRPr>
          </a:p>
        </p:txBody>
      </p:sp>
      <p:grpSp>
        <p:nvGrpSpPr>
          <p:cNvPr id="216191" name="Group 127"/>
          <p:cNvGrpSpPr>
            <a:grpSpLocks/>
          </p:cNvGrpSpPr>
          <p:nvPr/>
        </p:nvGrpSpPr>
        <p:grpSpPr bwMode="auto">
          <a:xfrm>
            <a:off x="303212" y="1917700"/>
            <a:ext cx="3779838" cy="4545013"/>
            <a:chOff x="300" y="629"/>
            <a:chExt cx="2381" cy="2863"/>
          </a:xfrm>
        </p:grpSpPr>
        <p:pic>
          <p:nvPicPr>
            <p:cNvPr id="216073" name="Picture 9" descr="31-05vs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" y="657"/>
              <a:ext cx="1776" cy="181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6074" name="Text Box 10"/>
            <p:cNvSpPr txBox="1">
              <a:spLocks noChangeArrowheads="1"/>
            </p:cNvSpPr>
            <p:nvPr/>
          </p:nvSpPr>
          <p:spPr bwMode="auto">
            <a:xfrm>
              <a:off x="2029" y="629"/>
              <a:ext cx="190" cy="1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</a:p>
            <a:p>
              <a:pPr algn="ctr">
                <a:lnSpc>
                  <a:spcPct val="80000"/>
                </a:lnSpc>
              </a:pPr>
              <a:endParaRPr lang="ru-RU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  <a:p>
              <a:pPr algn="ctr">
                <a:lnSpc>
                  <a:spcPct val="80000"/>
                </a:lnSpc>
              </a:pPr>
              <a:endParaRPr lang="ru-RU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  <a:p>
              <a:pPr algn="ctr">
                <a:lnSpc>
                  <a:spcPct val="80000"/>
                </a:lnSpc>
              </a:pPr>
              <a:endParaRPr lang="ru-RU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  <a:p>
              <a:pPr algn="ctr">
                <a:lnSpc>
                  <a:spcPct val="80000"/>
                </a:lnSpc>
              </a:pPr>
              <a:endParaRPr lang="ru-RU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16075" name="Text Box 11"/>
            <p:cNvSpPr txBox="1">
              <a:spLocks noChangeArrowheads="1"/>
            </p:cNvSpPr>
            <p:nvPr/>
          </p:nvSpPr>
          <p:spPr bwMode="auto">
            <a:xfrm>
              <a:off x="2503" y="2239"/>
              <a:ext cx="17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16076" name="Text Box 12"/>
            <p:cNvSpPr txBox="1">
              <a:spLocks noChangeArrowheads="1"/>
            </p:cNvSpPr>
            <p:nvPr/>
          </p:nvSpPr>
          <p:spPr bwMode="auto">
            <a:xfrm>
              <a:off x="1292" y="1579"/>
              <a:ext cx="447" cy="1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2       3</a:t>
              </a:r>
            </a:p>
          </p:txBody>
        </p:sp>
        <p:sp>
          <p:nvSpPr>
            <p:cNvPr id="216077" name="Text Box 13"/>
            <p:cNvSpPr txBox="1">
              <a:spLocks noChangeArrowheads="1"/>
            </p:cNvSpPr>
            <p:nvPr/>
          </p:nvSpPr>
          <p:spPr bwMode="auto">
            <a:xfrm>
              <a:off x="935" y="1842"/>
              <a:ext cx="190" cy="1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6078" name="Rectangle 14"/>
            <p:cNvSpPr>
              <a:spLocks noChangeArrowheads="1"/>
            </p:cNvSpPr>
            <p:nvPr/>
          </p:nvSpPr>
          <p:spPr bwMode="auto">
            <a:xfrm>
              <a:off x="754" y="2245"/>
              <a:ext cx="4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sample</a:t>
              </a:r>
              <a:endParaRPr lang="ru-RU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6079" name="Line 15"/>
            <p:cNvSpPr>
              <a:spLocks noChangeShapeType="1"/>
            </p:cNvSpPr>
            <p:nvPr/>
          </p:nvSpPr>
          <p:spPr bwMode="auto">
            <a:xfrm flipV="1">
              <a:off x="1078" y="2106"/>
              <a:ext cx="214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216080" name="Group 16"/>
            <p:cNvGrpSpPr>
              <a:grpSpLocks/>
            </p:cNvGrpSpPr>
            <p:nvPr/>
          </p:nvGrpSpPr>
          <p:grpSpPr bwMode="auto">
            <a:xfrm>
              <a:off x="1231" y="2016"/>
              <a:ext cx="132" cy="156"/>
              <a:chOff x="3635" y="2282"/>
              <a:chExt cx="353" cy="339"/>
            </a:xfrm>
          </p:grpSpPr>
          <p:sp>
            <p:nvSpPr>
              <p:cNvPr id="216081" name="Rectangle 17"/>
              <p:cNvSpPr>
                <a:spLocks noChangeArrowheads="1"/>
              </p:cNvSpPr>
              <p:nvPr/>
            </p:nvSpPr>
            <p:spPr bwMode="auto">
              <a:xfrm>
                <a:off x="3635" y="2513"/>
                <a:ext cx="100" cy="10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2" name="Rectangle 18"/>
              <p:cNvSpPr>
                <a:spLocks noChangeArrowheads="1"/>
              </p:cNvSpPr>
              <p:nvPr/>
            </p:nvSpPr>
            <p:spPr bwMode="auto">
              <a:xfrm>
                <a:off x="3635" y="2513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3" name="Freeform 19"/>
              <p:cNvSpPr>
                <a:spLocks/>
              </p:cNvSpPr>
              <p:nvPr/>
            </p:nvSpPr>
            <p:spPr bwMode="auto">
              <a:xfrm>
                <a:off x="3735" y="2497"/>
                <a:ext cx="27" cy="12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4" name="Freeform 20"/>
              <p:cNvSpPr>
                <a:spLocks/>
              </p:cNvSpPr>
              <p:nvPr/>
            </p:nvSpPr>
            <p:spPr bwMode="auto">
              <a:xfrm>
                <a:off x="3735" y="2497"/>
                <a:ext cx="27" cy="12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5" name="Freeform 21"/>
              <p:cNvSpPr>
                <a:spLocks/>
              </p:cNvSpPr>
              <p:nvPr/>
            </p:nvSpPr>
            <p:spPr bwMode="auto">
              <a:xfrm>
                <a:off x="3636" y="2496"/>
                <a:ext cx="127" cy="1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6" name="Freeform 22"/>
              <p:cNvSpPr>
                <a:spLocks/>
              </p:cNvSpPr>
              <p:nvPr/>
            </p:nvSpPr>
            <p:spPr bwMode="auto">
              <a:xfrm>
                <a:off x="3636" y="2496"/>
                <a:ext cx="127" cy="1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7" name="Rectangle 23"/>
              <p:cNvSpPr>
                <a:spLocks noChangeArrowheads="1"/>
              </p:cNvSpPr>
              <p:nvPr/>
            </p:nvSpPr>
            <p:spPr bwMode="auto">
              <a:xfrm>
                <a:off x="3746" y="2510"/>
                <a:ext cx="99" cy="108"/>
              </a:xfrm>
              <a:prstGeom prst="rect">
                <a:avLst/>
              </a:prstGeom>
              <a:solidFill>
                <a:srgbClr val="0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8" name="Rectangle 24"/>
              <p:cNvSpPr>
                <a:spLocks noChangeArrowheads="1"/>
              </p:cNvSpPr>
              <p:nvPr/>
            </p:nvSpPr>
            <p:spPr bwMode="auto">
              <a:xfrm>
                <a:off x="3746" y="2510"/>
                <a:ext cx="99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89" name="Freeform 25"/>
              <p:cNvSpPr>
                <a:spLocks/>
              </p:cNvSpPr>
              <p:nvPr/>
            </p:nvSpPr>
            <p:spPr bwMode="auto">
              <a:xfrm>
                <a:off x="3845" y="2494"/>
                <a:ext cx="28" cy="124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7"/>
                  </a:cxn>
                </a:cxnLst>
                <a:rect l="0" t="0" r="r" b="b"/>
                <a:pathLst>
                  <a:path w="112" h="495">
                    <a:moveTo>
                      <a:pt x="0" y="67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0" name="Freeform 26"/>
              <p:cNvSpPr>
                <a:spLocks/>
              </p:cNvSpPr>
              <p:nvPr/>
            </p:nvSpPr>
            <p:spPr bwMode="auto">
              <a:xfrm>
                <a:off x="3845" y="2494"/>
                <a:ext cx="28" cy="124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7"/>
                  </a:cxn>
                </a:cxnLst>
                <a:rect l="0" t="0" r="r" b="b"/>
                <a:pathLst>
                  <a:path w="112" h="495">
                    <a:moveTo>
                      <a:pt x="0" y="67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1" name="Freeform 27"/>
              <p:cNvSpPr>
                <a:spLocks/>
              </p:cNvSpPr>
              <p:nvPr/>
            </p:nvSpPr>
            <p:spPr bwMode="auto">
              <a:xfrm>
                <a:off x="3746" y="2494"/>
                <a:ext cx="128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4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2" name="Freeform 28"/>
              <p:cNvSpPr>
                <a:spLocks/>
              </p:cNvSpPr>
              <p:nvPr/>
            </p:nvSpPr>
            <p:spPr bwMode="auto">
              <a:xfrm>
                <a:off x="3746" y="2494"/>
                <a:ext cx="128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3" name="Rectangle 29"/>
              <p:cNvSpPr>
                <a:spLocks noChangeArrowheads="1"/>
              </p:cNvSpPr>
              <p:nvPr/>
            </p:nvSpPr>
            <p:spPr bwMode="auto">
              <a:xfrm>
                <a:off x="3860" y="2500"/>
                <a:ext cx="100" cy="109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4" name="Rectangle 30"/>
              <p:cNvSpPr>
                <a:spLocks noChangeArrowheads="1"/>
              </p:cNvSpPr>
              <p:nvPr/>
            </p:nvSpPr>
            <p:spPr bwMode="auto">
              <a:xfrm>
                <a:off x="3860" y="2500"/>
                <a:ext cx="100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5" name="Freeform 31"/>
              <p:cNvSpPr>
                <a:spLocks/>
              </p:cNvSpPr>
              <p:nvPr/>
            </p:nvSpPr>
            <p:spPr bwMode="auto">
              <a:xfrm>
                <a:off x="3960" y="2484"/>
                <a:ext cx="28" cy="12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2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2"/>
                    </a:lnTo>
                    <a:lnTo>
                      <a:pt x="112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6" name="Freeform 32"/>
              <p:cNvSpPr>
                <a:spLocks/>
              </p:cNvSpPr>
              <p:nvPr/>
            </p:nvSpPr>
            <p:spPr bwMode="auto">
              <a:xfrm>
                <a:off x="3960" y="2484"/>
                <a:ext cx="28" cy="12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2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2"/>
                    </a:lnTo>
                    <a:lnTo>
                      <a:pt x="112" y="0"/>
                    </a:lnTo>
                    <a:lnTo>
                      <a:pt x="0" y="6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7" name="Freeform 33"/>
              <p:cNvSpPr>
                <a:spLocks/>
              </p:cNvSpPr>
              <p:nvPr/>
            </p:nvSpPr>
            <p:spPr bwMode="auto">
              <a:xfrm>
                <a:off x="3861" y="2484"/>
                <a:ext cx="127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8" name="Freeform 34"/>
              <p:cNvSpPr>
                <a:spLocks/>
              </p:cNvSpPr>
              <p:nvPr/>
            </p:nvSpPr>
            <p:spPr bwMode="auto">
              <a:xfrm>
                <a:off x="3861" y="2484"/>
                <a:ext cx="127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9" name="Rectangle 35"/>
              <p:cNvSpPr>
                <a:spLocks noChangeArrowheads="1"/>
              </p:cNvSpPr>
              <p:nvPr/>
            </p:nvSpPr>
            <p:spPr bwMode="auto">
              <a:xfrm>
                <a:off x="3659" y="2399"/>
                <a:ext cx="100" cy="108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0" name="Rectangle 36"/>
              <p:cNvSpPr>
                <a:spLocks noChangeArrowheads="1"/>
              </p:cNvSpPr>
              <p:nvPr/>
            </p:nvSpPr>
            <p:spPr bwMode="auto">
              <a:xfrm>
                <a:off x="3659" y="2399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1" name="Freeform 37"/>
              <p:cNvSpPr>
                <a:spLocks/>
              </p:cNvSpPr>
              <p:nvPr/>
            </p:nvSpPr>
            <p:spPr bwMode="auto">
              <a:xfrm>
                <a:off x="3758" y="2386"/>
                <a:ext cx="29" cy="12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481"/>
                  </a:cxn>
                  <a:cxn ang="0">
                    <a:pos x="113" y="410"/>
                  </a:cxn>
                  <a:cxn ang="0">
                    <a:pos x="113" y="0"/>
                  </a:cxn>
                  <a:cxn ang="0">
                    <a:pos x="0" y="54"/>
                  </a:cxn>
                </a:cxnLst>
                <a:rect l="0" t="0" r="r" b="b"/>
                <a:pathLst>
                  <a:path w="113" h="481">
                    <a:moveTo>
                      <a:pt x="0" y="54"/>
                    </a:moveTo>
                    <a:lnTo>
                      <a:pt x="0" y="481"/>
                    </a:lnTo>
                    <a:lnTo>
                      <a:pt x="113" y="410"/>
                    </a:lnTo>
                    <a:lnTo>
                      <a:pt x="113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4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2" name="Freeform 38"/>
              <p:cNvSpPr>
                <a:spLocks/>
              </p:cNvSpPr>
              <p:nvPr/>
            </p:nvSpPr>
            <p:spPr bwMode="auto">
              <a:xfrm>
                <a:off x="3758" y="2386"/>
                <a:ext cx="29" cy="12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481"/>
                  </a:cxn>
                  <a:cxn ang="0">
                    <a:pos x="113" y="410"/>
                  </a:cxn>
                  <a:cxn ang="0">
                    <a:pos x="113" y="0"/>
                  </a:cxn>
                  <a:cxn ang="0">
                    <a:pos x="0" y="54"/>
                  </a:cxn>
                </a:cxnLst>
                <a:rect l="0" t="0" r="r" b="b"/>
                <a:pathLst>
                  <a:path w="113" h="481">
                    <a:moveTo>
                      <a:pt x="0" y="54"/>
                    </a:moveTo>
                    <a:lnTo>
                      <a:pt x="0" y="481"/>
                    </a:lnTo>
                    <a:lnTo>
                      <a:pt x="113" y="410"/>
                    </a:lnTo>
                    <a:lnTo>
                      <a:pt x="113" y="0"/>
                    </a:lnTo>
                    <a:lnTo>
                      <a:pt x="0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3" name="Freeform 39"/>
              <p:cNvSpPr>
                <a:spLocks/>
              </p:cNvSpPr>
              <p:nvPr/>
            </p:nvSpPr>
            <p:spPr bwMode="auto">
              <a:xfrm>
                <a:off x="3659" y="2386"/>
                <a:ext cx="128" cy="1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96" y="54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4"/>
                  </a:cxn>
                </a:cxnLst>
                <a:rect l="0" t="0" r="r" b="b"/>
                <a:pathLst>
                  <a:path w="510" h="54">
                    <a:moveTo>
                      <a:pt x="0" y="54"/>
                    </a:moveTo>
                    <a:lnTo>
                      <a:pt x="396" y="54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4" name="Freeform 40"/>
              <p:cNvSpPr>
                <a:spLocks/>
              </p:cNvSpPr>
              <p:nvPr/>
            </p:nvSpPr>
            <p:spPr bwMode="auto">
              <a:xfrm>
                <a:off x="3659" y="2386"/>
                <a:ext cx="128" cy="1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96" y="54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4"/>
                  </a:cxn>
                </a:cxnLst>
                <a:rect l="0" t="0" r="r" b="b"/>
                <a:pathLst>
                  <a:path w="510" h="54">
                    <a:moveTo>
                      <a:pt x="0" y="54"/>
                    </a:moveTo>
                    <a:lnTo>
                      <a:pt x="396" y="54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5" name="Rectangle 41"/>
              <p:cNvSpPr>
                <a:spLocks noChangeArrowheads="1"/>
              </p:cNvSpPr>
              <p:nvPr/>
            </p:nvSpPr>
            <p:spPr bwMode="auto">
              <a:xfrm>
                <a:off x="3781" y="2397"/>
                <a:ext cx="100" cy="108"/>
              </a:xfrm>
              <a:prstGeom prst="rect">
                <a:avLst/>
              </a:prstGeom>
              <a:solidFill>
                <a:srgbClr val="00E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6" name="Rectangle 42"/>
              <p:cNvSpPr>
                <a:spLocks noChangeArrowheads="1"/>
              </p:cNvSpPr>
              <p:nvPr/>
            </p:nvSpPr>
            <p:spPr bwMode="auto">
              <a:xfrm>
                <a:off x="3781" y="2397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7" name="Freeform 43"/>
              <p:cNvSpPr>
                <a:spLocks/>
              </p:cNvSpPr>
              <p:nvPr/>
            </p:nvSpPr>
            <p:spPr bwMode="auto">
              <a:xfrm>
                <a:off x="3880" y="2384"/>
                <a:ext cx="28" cy="121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483"/>
                  </a:cxn>
                  <a:cxn ang="0">
                    <a:pos x="111" y="411"/>
                  </a:cxn>
                  <a:cxn ang="0">
                    <a:pos x="111" y="0"/>
                  </a:cxn>
                  <a:cxn ang="0">
                    <a:pos x="0" y="55"/>
                  </a:cxn>
                </a:cxnLst>
                <a:rect l="0" t="0" r="r" b="b"/>
                <a:pathLst>
                  <a:path w="111" h="483">
                    <a:moveTo>
                      <a:pt x="0" y="55"/>
                    </a:moveTo>
                    <a:lnTo>
                      <a:pt x="0" y="483"/>
                    </a:lnTo>
                    <a:lnTo>
                      <a:pt x="111" y="411"/>
                    </a:lnTo>
                    <a:lnTo>
                      <a:pt x="11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8" name="Freeform 44"/>
              <p:cNvSpPr>
                <a:spLocks/>
              </p:cNvSpPr>
              <p:nvPr/>
            </p:nvSpPr>
            <p:spPr bwMode="auto">
              <a:xfrm>
                <a:off x="3880" y="2384"/>
                <a:ext cx="28" cy="121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483"/>
                  </a:cxn>
                  <a:cxn ang="0">
                    <a:pos x="111" y="411"/>
                  </a:cxn>
                  <a:cxn ang="0">
                    <a:pos x="111" y="0"/>
                  </a:cxn>
                  <a:cxn ang="0">
                    <a:pos x="0" y="55"/>
                  </a:cxn>
                </a:cxnLst>
                <a:rect l="0" t="0" r="r" b="b"/>
                <a:pathLst>
                  <a:path w="111" h="483">
                    <a:moveTo>
                      <a:pt x="0" y="55"/>
                    </a:moveTo>
                    <a:lnTo>
                      <a:pt x="0" y="483"/>
                    </a:lnTo>
                    <a:lnTo>
                      <a:pt x="111" y="411"/>
                    </a:lnTo>
                    <a:lnTo>
                      <a:pt x="111" y="0"/>
                    </a:lnTo>
                    <a:lnTo>
                      <a:pt x="0" y="5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09" name="Freeform 45"/>
              <p:cNvSpPr>
                <a:spLocks/>
              </p:cNvSpPr>
              <p:nvPr/>
            </p:nvSpPr>
            <p:spPr bwMode="auto">
              <a:xfrm>
                <a:off x="3781" y="2384"/>
                <a:ext cx="128" cy="14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97" y="55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5"/>
                  </a:cxn>
                </a:cxnLst>
                <a:rect l="0" t="0" r="r" b="b"/>
                <a:pathLst>
                  <a:path w="510" h="55">
                    <a:moveTo>
                      <a:pt x="0" y="55"/>
                    </a:moveTo>
                    <a:lnTo>
                      <a:pt x="397" y="55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0" name="Freeform 46"/>
              <p:cNvSpPr>
                <a:spLocks/>
              </p:cNvSpPr>
              <p:nvPr/>
            </p:nvSpPr>
            <p:spPr bwMode="auto">
              <a:xfrm>
                <a:off x="3781" y="2384"/>
                <a:ext cx="128" cy="14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97" y="55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5"/>
                  </a:cxn>
                </a:cxnLst>
                <a:rect l="0" t="0" r="r" b="b"/>
                <a:pathLst>
                  <a:path w="510" h="55">
                    <a:moveTo>
                      <a:pt x="0" y="55"/>
                    </a:moveTo>
                    <a:lnTo>
                      <a:pt x="397" y="55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1" name="Rectangle 47"/>
              <p:cNvSpPr>
                <a:spLocks noChangeArrowheads="1"/>
              </p:cNvSpPr>
              <p:nvPr/>
            </p:nvSpPr>
            <p:spPr bwMode="auto">
              <a:xfrm>
                <a:off x="3716" y="2290"/>
                <a:ext cx="100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2" name="Rectangle 48"/>
              <p:cNvSpPr>
                <a:spLocks noChangeArrowheads="1"/>
              </p:cNvSpPr>
              <p:nvPr/>
            </p:nvSpPr>
            <p:spPr bwMode="auto">
              <a:xfrm>
                <a:off x="3716" y="2290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3" name="Freeform 49"/>
              <p:cNvSpPr>
                <a:spLocks/>
              </p:cNvSpPr>
              <p:nvPr/>
            </p:nvSpPr>
            <p:spPr bwMode="auto">
              <a:xfrm>
                <a:off x="3815" y="2282"/>
                <a:ext cx="28" cy="11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463"/>
                  </a:cxn>
                  <a:cxn ang="0">
                    <a:pos x="113" y="408"/>
                  </a:cxn>
                  <a:cxn ang="0">
                    <a:pos x="113" y="0"/>
                  </a:cxn>
                  <a:cxn ang="0">
                    <a:pos x="0" y="35"/>
                  </a:cxn>
                </a:cxnLst>
                <a:rect l="0" t="0" r="r" b="b"/>
                <a:pathLst>
                  <a:path w="113" h="463">
                    <a:moveTo>
                      <a:pt x="0" y="35"/>
                    </a:moveTo>
                    <a:lnTo>
                      <a:pt x="0" y="463"/>
                    </a:lnTo>
                    <a:lnTo>
                      <a:pt x="113" y="408"/>
                    </a:lnTo>
                    <a:lnTo>
                      <a:pt x="113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4" name="Freeform 50"/>
              <p:cNvSpPr>
                <a:spLocks/>
              </p:cNvSpPr>
              <p:nvPr/>
            </p:nvSpPr>
            <p:spPr bwMode="auto">
              <a:xfrm>
                <a:off x="3815" y="2282"/>
                <a:ext cx="28" cy="11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463"/>
                  </a:cxn>
                  <a:cxn ang="0">
                    <a:pos x="113" y="408"/>
                  </a:cxn>
                  <a:cxn ang="0">
                    <a:pos x="113" y="0"/>
                  </a:cxn>
                  <a:cxn ang="0">
                    <a:pos x="0" y="35"/>
                  </a:cxn>
                </a:cxnLst>
                <a:rect l="0" t="0" r="r" b="b"/>
                <a:pathLst>
                  <a:path w="113" h="463">
                    <a:moveTo>
                      <a:pt x="0" y="35"/>
                    </a:moveTo>
                    <a:lnTo>
                      <a:pt x="0" y="463"/>
                    </a:lnTo>
                    <a:lnTo>
                      <a:pt x="113" y="408"/>
                    </a:lnTo>
                    <a:lnTo>
                      <a:pt x="113" y="0"/>
                    </a:lnTo>
                    <a:lnTo>
                      <a:pt x="0" y="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5" name="Freeform 51"/>
              <p:cNvSpPr>
                <a:spLocks/>
              </p:cNvSpPr>
              <p:nvPr/>
            </p:nvSpPr>
            <p:spPr bwMode="auto">
              <a:xfrm>
                <a:off x="3716" y="2282"/>
                <a:ext cx="127" cy="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96" y="35"/>
                  </a:cxn>
                  <a:cxn ang="0">
                    <a:pos x="509" y="0"/>
                  </a:cxn>
                  <a:cxn ang="0">
                    <a:pos x="125" y="0"/>
                  </a:cxn>
                  <a:cxn ang="0">
                    <a:pos x="0" y="35"/>
                  </a:cxn>
                </a:cxnLst>
                <a:rect l="0" t="0" r="r" b="b"/>
                <a:pathLst>
                  <a:path w="509" h="35">
                    <a:moveTo>
                      <a:pt x="0" y="35"/>
                    </a:moveTo>
                    <a:lnTo>
                      <a:pt x="396" y="35"/>
                    </a:lnTo>
                    <a:lnTo>
                      <a:pt x="509" y="0"/>
                    </a:lnTo>
                    <a:lnTo>
                      <a:pt x="12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16" name="Freeform 52"/>
              <p:cNvSpPr>
                <a:spLocks/>
              </p:cNvSpPr>
              <p:nvPr/>
            </p:nvSpPr>
            <p:spPr bwMode="auto">
              <a:xfrm>
                <a:off x="3716" y="2282"/>
                <a:ext cx="127" cy="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96" y="35"/>
                  </a:cxn>
                  <a:cxn ang="0">
                    <a:pos x="509" y="0"/>
                  </a:cxn>
                  <a:cxn ang="0">
                    <a:pos x="125" y="0"/>
                  </a:cxn>
                  <a:cxn ang="0">
                    <a:pos x="0" y="35"/>
                  </a:cxn>
                </a:cxnLst>
                <a:rect l="0" t="0" r="r" b="b"/>
                <a:pathLst>
                  <a:path w="509" h="35">
                    <a:moveTo>
                      <a:pt x="0" y="35"/>
                    </a:moveTo>
                    <a:lnTo>
                      <a:pt x="396" y="35"/>
                    </a:lnTo>
                    <a:lnTo>
                      <a:pt x="509" y="0"/>
                    </a:lnTo>
                    <a:lnTo>
                      <a:pt x="125" y="0"/>
                    </a:lnTo>
                    <a:lnTo>
                      <a:pt x="0" y="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16167" name="Picture 103" descr="CIMG0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3" y="2727"/>
              <a:ext cx="1041" cy="7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6168" name="Picture 104" descr="CIMG00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" y="884"/>
              <a:ext cx="1011" cy="82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16169" name="Line 105"/>
            <p:cNvSpPr>
              <a:spLocks noChangeShapeType="1"/>
            </p:cNvSpPr>
            <p:nvPr/>
          </p:nvSpPr>
          <p:spPr bwMode="auto">
            <a:xfrm flipH="1" flipV="1">
              <a:off x="1009" y="1564"/>
              <a:ext cx="414" cy="28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6171" name="Line 107"/>
            <p:cNvSpPr>
              <a:spLocks noChangeShapeType="1"/>
            </p:cNvSpPr>
            <p:nvPr/>
          </p:nvSpPr>
          <p:spPr bwMode="auto">
            <a:xfrm flipH="1">
              <a:off x="1320" y="2472"/>
              <a:ext cx="273" cy="62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216189" name="Group 125"/>
          <p:cNvGrpSpPr>
            <a:grpSpLocks/>
          </p:cNvGrpSpPr>
          <p:nvPr/>
        </p:nvGrpSpPr>
        <p:grpSpPr bwMode="auto">
          <a:xfrm>
            <a:off x="5499100" y="1606550"/>
            <a:ext cx="3303588" cy="4700588"/>
            <a:chOff x="3163" y="544"/>
            <a:chExt cx="2081" cy="2961"/>
          </a:xfrm>
        </p:grpSpPr>
        <p:pic>
          <p:nvPicPr>
            <p:cNvPr id="216120" name="Picture 56" descr="fiber%20detect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2" y="1536"/>
              <a:ext cx="1674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121" name="Text Box 57"/>
            <p:cNvSpPr txBox="1">
              <a:spLocks noChangeArrowheads="1"/>
            </p:cNvSpPr>
            <p:nvPr/>
          </p:nvSpPr>
          <p:spPr bwMode="auto">
            <a:xfrm>
              <a:off x="4184" y="2780"/>
              <a:ext cx="964" cy="2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6         7    8       9</a:t>
              </a:r>
            </a:p>
          </p:txBody>
        </p:sp>
        <p:sp>
          <p:nvSpPr>
            <p:cNvPr id="216122" name="Text Box 58"/>
            <p:cNvSpPr txBox="1">
              <a:spLocks noChangeArrowheads="1"/>
            </p:cNvSpPr>
            <p:nvPr/>
          </p:nvSpPr>
          <p:spPr bwMode="auto">
            <a:xfrm rot="5400000">
              <a:off x="3392" y="3297"/>
              <a:ext cx="208" cy="2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>
                  <a:solidFill>
                    <a:schemeClr val="tx1"/>
                  </a:solidFill>
                </a:rPr>
                <a:t>3</a:t>
              </a: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16124" name="Text Box 60"/>
            <p:cNvSpPr txBox="1">
              <a:spLocks noChangeArrowheads="1"/>
            </p:cNvSpPr>
            <p:nvPr/>
          </p:nvSpPr>
          <p:spPr bwMode="auto">
            <a:xfrm>
              <a:off x="3828" y="1539"/>
              <a:ext cx="190" cy="1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6125" name="Text Box 61"/>
            <p:cNvSpPr txBox="1">
              <a:spLocks noChangeArrowheads="1"/>
            </p:cNvSpPr>
            <p:nvPr/>
          </p:nvSpPr>
          <p:spPr bwMode="auto">
            <a:xfrm>
              <a:off x="4069" y="2365"/>
              <a:ext cx="17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6126" name="Text Box 62"/>
            <p:cNvSpPr txBox="1">
              <a:spLocks noChangeArrowheads="1"/>
            </p:cNvSpPr>
            <p:nvPr/>
          </p:nvSpPr>
          <p:spPr bwMode="auto">
            <a:xfrm>
              <a:off x="3456" y="3298"/>
              <a:ext cx="17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16127" name="Rectangle 63"/>
            <p:cNvSpPr>
              <a:spLocks noChangeArrowheads="1"/>
            </p:cNvSpPr>
            <p:nvPr/>
          </p:nvSpPr>
          <p:spPr bwMode="auto">
            <a:xfrm>
              <a:off x="3163" y="1798"/>
              <a:ext cx="452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Times New Roman" pitchFamily="18" charset="0"/>
                </a:rPr>
                <a:t>sample</a:t>
              </a:r>
              <a:endParaRPr lang="ru-RU" sz="14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16128" name="Group 64"/>
            <p:cNvGrpSpPr>
              <a:grpSpLocks/>
            </p:cNvGrpSpPr>
            <p:nvPr/>
          </p:nvGrpSpPr>
          <p:grpSpPr bwMode="auto">
            <a:xfrm>
              <a:off x="3617" y="2047"/>
              <a:ext cx="179" cy="147"/>
              <a:chOff x="3635" y="2282"/>
              <a:chExt cx="353" cy="339"/>
            </a:xfrm>
          </p:grpSpPr>
          <p:sp>
            <p:nvSpPr>
              <p:cNvPr id="216129" name="Rectangle 65"/>
              <p:cNvSpPr>
                <a:spLocks noChangeArrowheads="1"/>
              </p:cNvSpPr>
              <p:nvPr/>
            </p:nvSpPr>
            <p:spPr bwMode="auto">
              <a:xfrm>
                <a:off x="3635" y="2513"/>
                <a:ext cx="100" cy="10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0" name="Rectangle 66"/>
              <p:cNvSpPr>
                <a:spLocks noChangeArrowheads="1"/>
              </p:cNvSpPr>
              <p:nvPr/>
            </p:nvSpPr>
            <p:spPr bwMode="auto">
              <a:xfrm>
                <a:off x="3635" y="2513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1" name="Freeform 67"/>
              <p:cNvSpPr>
                <a:spLocks/>
              </p:cNvSpPr>
              <p:nvPr/>
            </p:nvSpPr>
            <p:spPr bwMode="auto">
              <a:xfrm>
                <a:off x="3735" y="2497"/>
                <a:ext cx="27" cy="12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2" name="Freeform 68"/>
              <p:cNvSpPr>
                <a:spLocks/>
              </p:cNvSpPr>
              <p:nvPr/>
            </p:nvSpPr>
            <p:spPr bwMode="auto">
              <a:xfrm>
                <a:off x="3735" y="2497"/>
                <a:ext cx="27" cy="123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3" name="Freeform 69"/>
              <p:cNvSpPr>
                <a:spLocks/>
              </p:cNvSpPr>
              <p:nvPr/>
            </p:nvSpPr>
            <p:spPr bwMode="auto">
              <a:xfrm>
                <a:off x="3636" y="2496"/>
                <a:ext cx="127" cy="1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4" name="Freeform 70"/>
              <p:cNvSpPr>
                <a:spLocks/>
              </p:cNvSpPr>
              <p:nvPr/>
            </p:nvSpPr>
            <p:spPr bwMode="auto">
              <a:xfrm>
                <a:off x="3636" y="2496"/>
                <a:ext cx="127" cy="18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5" name="Rectangle 71"/>
              <p:cNvSpPr>
                <a:spLocks noChangeArrowheads="1"/>
              </p:cNvSpPr>
              <p:nvPr/>
            </p:nvSpPr>
            <p:spPr bwMode="auto">
              <a:xfrm>
                <a:off x="3746" y="2510"/>
                <a:ext cx="99" cy="108"/>
              </a:xfrm>
              <a:prstGeom prst="rect">
                <a:avLst/>
              </a:prstGeom>
              <a:solidFill>
                <a:srgbClr val="0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6" name="Rectangle 72"/>
              <p:cNvSpPr>
                <a:spLocks noChangeArrowheads="1"/>
              </p:cNvSpPr>
              <p:nvPr/>
            </p:nvSpPr>
            <p:spPr bwMode="auto">
              <a:xfrm>
                <a:off x="3746" y="2510"/>
                <a:ext cx="99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7" name="Freeform 73"/>
              <p:cNvSpPr>
                <a:spLocks/>
              </p:cNvSpPr>
              <p:nvPr/>
            </p:nvSpPr>
            <p:spPr bwMode="auto">
              <a:xfrm>
                <a:off x="3845" y="2494"/>
                <a:ext cx="28" cy="124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7"/>
                  </a:cxn>
                </a:cxnLst>
                <a:rect l="0" t="0" r="r" b="b"/>
                <a:pathLst>
                  <a:path w="112" h="495">
                    <a:moveTo>
                      <a:pt x="0" y="67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0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8" name="Freeform 74"/>
              <p:cNvSpPr>
                <a:spLocks/>
              </p:cNvSpPr>
              <p:nvPr/>
            </p:nvSpPr>
            <p:spPr bwMode="auto">
              <a:xfrm>
                <a:off x="3845" y="2494"/>
                <a:ext cx="28" cy="124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0" y="495"/>
                  </a:cxn>
                  <a:cxn ang="0">
                    <a:pos x="112" y="411"/>
                  </a:cxn>
                  <a:cxn ang="0">
                    <a:pos x="112" y="0"/>
                  </a:cxn>
                  <a:cxn ang="0">
                    <a:pos x="0" y="67"/>
                  </a:cxn>
                </a:cxnLst>
                <a:rect l="0" t="0" r="r" b="b"/>
                <a:pathLst>
                  <a:path w="112" h="495">
                    <a:moveTo>
                      <a:pt x="0" y="67"/>
                    </a:moveTo>
                    <a:lnTo>
                      <a:pt x="0" y="495"/>
                    </a:lnTo>
                    <a:lnTo>
                      <a:pt x="112" y="411"/>
                    </a:lnTo>
                    <a:lnTo>
                      <a:pt x="112" y="0"/>
                    </a:lnTo>
                    <a:lnTo>
                      <a:pt x="0" y="6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39" name="Freeform 75"/>
              <p:cNvSpPr>
                <a:spLocks/>
              </p:cNvSpPr>
              <p:nvPr/>
            </p:nvSpPr>
            <p:spPr bwMode="auto">
              <a:xfrm>
                <a:off x="3746" y="2494"/>
                <a:ext cx="128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4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0" name="Freeform 76"/>
              <p:cNvSpPr>
                <a:spLocks/>
              </p:cNvSpPr>
              <p:nvPr/>
            </p:nvSpPr>
            <p:spPr bwMode="auto">
              <a:xfrm>
                <a:off x="3746" y="2494"/>
                <a:ext cx="128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1" name="Rectangle 77"/>
              <p:cNvSpPr>
                <a:spLocks noChangeArrowheads="1"/>
              </p:cNvSpPr>
              <p:nvPr/>
            </p:nvSpPr>
            <p:spPr bwMode="auto">
              <a:xfrm>
                <a:off x="3860" y="2500"/>
                <a:ext cx="100" cy="109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2" name="Rectangle 78"/>
              <p:cNvSpPr>
                <a:spLocks noChangeArrowheads="1"/>
              </p:cNvSpPr>
              <p:nvPr/>
            </p:nvSpPr>
            <p:spPr bwMode="auto">
              <a:xfrm>
                <a:off x="3860" y="2500"/>
                <a:ext cx="100" cy="109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3" name="Freeform 79"/>
              <p:cNvSpPr>
                <a:spLocks/>
              </p:cNvSpPr>
              <p:nvPr/>
            </p:nvSpPr>
            <p:spPr bwMode="auto">
              <a:xfrm>
                <a:off x="3960" y="2484"/>
                <a:ext cx="28" cy="12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2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2"/>
                    </a:lnTo>
                    <a:lnTo>
                      <a:pt x="112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00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4" name="Freeform 80"/>
              <p:cNvSpPr>
                <a:spLocks/>
              </p:cNvSpPr>
              <p:nvPr/>
            </p:nvSpPr>
            <p:spPr bwMode="auto">
              <a:xfrm>
                <a:off x="3960" y="2484"/>
                <a:ext cx="28" cy="12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495"/>
                  </a:cxn>
                  <a:cxn ang="0">
                    <a:pos x="112" y="412"/>
                  </a:cxn>
                  <a:cxn ang="0">
                    <a:pos x="112" y="0"/>
                  </a:cxn>
                  <a:cxn ang="0">
                    <a:pos x="0" y="68"/>
                  </a:cxn>
                </a:cxnLst>
                <a:rect l="0" t="0" r="r" b="b"/>
                <a:pathLst>
                  <a:path w="112" h="495">
                    <a:moveTo>
                      <a:pt x="0" y="68"/>
                    </a:moveTo>
                    <a:lnTo>
                      <a:pt x="0" y="495"/>
                    </a:lnTo>
                    <a:lnTo>
                      <a:pt x="112" y="412"/>
                    </a:lnTo>
                    <a:lnTo>
                      <a:pt x="112" y="0"/>
                    </a:lnTo>
                    <a:lnTo>
                      <a:pt x="0" y="6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5" name="Freeform 81"/>
              <p:cNvSpPr>
                <a:spLocks/>
              </p:cNvSpPr>
              <p:nvPr/>
            </p:nvSpPr>
            <p:spPr bwMode="auto">
              <a:xfrm>
                <a:off x="3861" y="2484"/>
                <a:ext cx="127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6" name="Freeform 82"/>
              <p:cNvSpPr>
                <a:spLocks/>
              </p:cNvSpPr>
              <p:nvPr/>
            </p:nvSpPr>
            <p:spPr bwMode="auto">
              <a:xfrm>
                <a:off x="3861" y="2484"/>
                <a:ext cx="127" cy="1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396" y="69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69"/>
                  </a:cxn>
                </a:cxnLst>
                <a:rect l="0" t="0" r="r" b="b"/>
                <a:pathLst>
                  <a:path w="510" h="69">
                    <a:moveTo>
                      <a:pt x="0" y="69"/>
                    </a:moveTo>
                    <a:lnTo>
                      <a:pt x="396" y="69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7" name="Rectangle 83"/>
              <p:cNvSpPr>
                <a:spLocks noChangeArrowheads="1"/>
              </p:cNvSpPr>
              <p:nvPr/>
            </p:nvSpPr>
            <p:spPr bwMode="auto">
              <a:xfrm>
                <a:off x="3659" y="2399"/>
                <a:ext cx="100" cy="108"/>
              </a:xfrm>
              <a:prstGeom prst="rect">
                <a:avLst/>
              </a:prstGeom>
              <a:solidFill>
                <a:srgbClr val="FF8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8" name="Rectangle 84"/>
              <p:cNvSpPr>
                <a:spLocks noChangeArrowheads="1"/>
              </p:cNvSpPr>
              <p:nvPr/>
            </p:nvSpPr>
            <p:spPr bwMode="auto">
              <a:xfrm>
                <a:off x="3659" y="2399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49" name="Freeform 85"/>
              <p:cNvSpPr>
                <a:spLocks/>
              </p:cNvSpPr>
              <p:nvPr/>
            </p:nvSpPr>
            <p:spPr bwMode="auto">
              <a:xfrm>
                <a:off x="3758" y="2386"/>
                <a:ext cx="29" cy="12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481"/>
                  </a:cxn>
                  <a:cxn ang="0">
                    <a:pos x="113" y="410"/>
                  </a:cxn>
                  <a:cxn ang="0">
                    <a:pos x="113" y="0"/>
                  </a:cxn>
                  <a:cxn ang="0">
                    <a:pos x="0" y="54"/>
                  </a:cxn>
                </a:cxnLst>
                <a:rect l="0" t="0" r="r" b="b"/>
                <a:pathLst>
                  <a:path w="113" h="481">
                    <a:moveTo>
                      <a:pt x="0" y="54"/>
                    </a:moveTo>
                    <a:lnTo>
                      <a:pt x="0" y="481"/>
                    </a:lnTo>
                    <a:lnTo>
                      <a:pt x="113" y="410"/>
                    </a:lnTo>
                    <a:lnTo>
                      <a:pt x="113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4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0" name="Freeform 86"/>
              <p:cNvSpPr>
                <a:spLocks/>
              </p:cNvSpPr>
              <p:nvPr/>
            </p:nvSpPr>
            <p:spPr bwMode="auto">
              <a:xfrm>
                <a:off x="3758" y="2386"/>
                <a:ext cx="29" cy="121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481"/>
                  </a:cxn>
                  <a:cxn ang="0">
                    <a:pos x="113" y="410"/>
                  </a:cxn>
                  <a:cxn ang="0">
                    <a:pos x="113" y="0"/>
                  </a:cxn>
                  <a:cxn ang="0">
                    <a:pos x="0" y="54"/>
                  </a:cxn>
                </a:cxnLst>
                <a:rect l="0" t="0" r="r" b="b"/>
                <a:pathLst>
                  <a:path w="113" h="481">
                    <a:moveTo>
                      <a:pt x="0" y="54"/>
                    </a:moveTo>
                    <a:lnTo>
                      <a:pt x="0" y="481"/>
                    </a:lnTo>
                    <a:lnTo>
                      <a:pt x="113" y="410"/>
                    </a:lnTo>
                    <a:lnTo>
                      <a:pt x="113" y="0"/>
                    </a:lnTo>
                    <a:lnTo>
                      <a:pt x="0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1" name="Freeform 87"/>
              <p:cNvSpPr>
                <a:spLocks/>
              </p:cNvSpPr>
              <p:nvPr/>
            </p:nvSpPr>
            <p:spPr bwMode="auto">
              <a:xfrm>
                <a:off x="3659" y="2386"/>
                <a:ext cx="128" cy="1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96" y="54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4"/>
                  </a:cxn>
                </a:cxnLst>
                <a:rect l="0" t="0" r="r" b="b"/>
                <a:pathLst>
                  <a:path w="510" h="54">
                    <a:moveTo>
                      <a:pt x="0" y="54"/>
                    </a:moveTo>
                    <a:lnTo>
                      <a:pt x="396" y="54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A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2" name="Freeform 88"/>
              <p:cNvSpPr>
                <a:spLocks/>
              </p:cNvSpPr>
              <p:nvPr/>
            </p:nvSpPr>
            <p:spPr bwMode="auto">
              <a:xfrm>
                <a:off x="3659" y="2386"/>
                <a:ext cx="128" cy="14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96" y="54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4"/>
                  </a:cxn>
                </a:cxnLst>
                <a:rect l="0" t="0" r="r" b="b"/>
                <a:pathLst>
                  <a:path w="510" h="54">
                    <a:moveTo>
                      <a:pt x="0" y="54"/>
                    </a:moveTo>
                    <a:lnTo>
                      <a:pt x="396" y="54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3" name="Rectangle 89"/>
              <p:cNvSpPr>
                <a:spLocks noChangeArrowheads="1"/>
              </p:cNvSpPr>
              <p:nvPr/>
            </p:nvSpPr>
            <p:spPr bwMode="auto">
              <a:xfrm>
                <a:off x="3781" y="2397"/>
                <a:ext cx="100" cy="108"/>
              </a:xfrm>
              <a:prstGeom prst="rect">
                <a:avLst/>
              </a:prstGeom>
              <a:solidFill>
                <a:srgbClr val="00E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4" name="Rectangle 90"/>
              <p:cNvSpPr>
                <a:spLocks noChangeArrowheads="1"/>
              </p:cNvSpPr>
              <p:nvPr/>
            </p:nvSpPr>
            <p:spPr bwMode="auto">
              <a:xfrm>
                <a:off x="3781" y="2397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5" name="Freeform 91"/>
              <p:cNvSpPr>
                <a:spLocks/>
              </p:cNvSpPr>
              <p:nvPr/>
            </p:nvSpPr>
            <p:spPr bwMode="auto">
              <a:xfrm>
                <a:off x="3880" y="2384"/>
                <a:ext cx="28" cy="121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483"/>
                  </a:cxn>
                  <a:cxn ang="0">
                    <a:pos x="111" y="411"/>
                  </a:cxn>
                  <a:cxn ang="0">
                    <a:pos x="111" y="0"/>
                  </a:cxn>
                  <a:cxn ang="0">
                    <a:pos x="0" y="55"/>
                  </a:cxn>
                </a:cxnLst>
                <a:rect l="0" t="0" r="r" b="b"/>
                <a:pathLst>
                  <a:path w="111" h="483">
                    <a:moveTo>
                      <a:pt x="0" y="55"/>
                    </a:moveTo>
                    <a:lnTo>
                      <a:pt x="0" y="483"/>
                    </a:lnTo>
                    <a:lnTo>
                      <a:pt x="111" y="411"/>
                    </a:lnTo>
                    <a:lnTo>
                      <a:pt x="11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6" name="Freeform 92"/>
              <p:cNvSpPr>
                <a:spLocks/>
              </p:cNvSpPr>
              <p:nvPr/>
            </p:nvSpPr>
            <p:spPr bwMode="auto">
              <a:xfrm>
                <a:off x="3880" y="2384"/>
                <a:ext cx="28" cy="121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0" y="483"/>
                  </a:cxn>
                  <a:cxn ang="0">
                    <a:pos x="111" y="411"/>
                  </a:cxn>
                  <a:cxn ang="0">
                    <a:pos x="111" y="0"/>
                  </a:cxn>
                  <a:cxn ang="0">
                    <a:pos x="0" y="55"/>
                  </a:cxn>
                </a:cxnLst>
                <a:rect l="0" t="0" r="r" b="b"/>
                <a:pathLst>
                  <a:path w="111" h="483">
                    <a:moveTo>
                      <a:pt x="0" y="55"/>
                    </a:moveTo>
                    <a:lnTo>
                      <a:pt x="0" y="483"/>
                    </a:lnTo>
                    <a:lnTo>
                      <a:pt x="111" y="411"/>
                    </a:lnTo>
                    <a:lnTo>
                      <a:pt x="111" y="0"/>
                    </a:lnTo>
                    <a:lnTo>
                      <a:pt x="0" y="5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7" name="Freeform 93"/>
              <p:cNvSpPr>
                <a:spLocks/>
              </p:cNvSpPr>
              <p:nvPr/>
            </p:nvSpPr>
            <p:spPr bwMode="auto">
              <a:xfrm>
                <a:off x="3781" y="2384"/>
                <a:ext cx="128" cy="14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97" y="55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5"/>
                  </a:cxn>
                </a:cxnLst>
                <a:rect l="0" t="0" r="r" b="b"/>
                <a:pathLst>
                  <a:path w="510" h="55">
                    <a:moveTo>
                      <a:pt x="0" y="55"/>
                    </a:moveTo>
                    <a:lnTo>
                      <a:pt x="397" y="55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8" name="Freeform 94"/>
              <p:cNvSpPr>
                <a:spLocks/>
              </p:cNvSpPr>
              <p:nvPr/>
            </p:nvSpPr>
            <p:spPr bwMode="auto">
              <a:xfrm>
                <a:off x="3781" y="2384"/>
                <a:ext cx="128" cy="14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397" y="55"/>
                  </a:cxn>
                  <a:cxn ang="0">
                    <a:pos x="510" y="0"/>
                  </a:cxn>
                  <a:cxn ang="0">
                    <a:pos x="128" y="0"/>
                  </a:cxn>
                  <a:cxn ang="0">
                    <a:pos x="0" y="55"/>
                  </a:cxn>
                </a:cxnLst>
                <a:rect l="0" t="0" r="r" b="b"/>
                <a:pathLst>
                  <a:path w="510" h="55">
                    <a:moveTo>
                      <a:pt x="0" y="55"/>
                    </a:moveTo>
                    <a:lnTo>
                      <a:pt x="397" y="55"/>
                    </a:lnTo>
                    <a:lnTo>
                      <a:pt x="510" y="0"/>
                    </a:lnTo>
                    <a:lnTo>
                      <a:pt x="128" y="0"/>
                    </a:lnTo>
                    <a:lnTo>
                      <a:pt x="0" y="5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59" name="Rectangle 95"/>
              <p:cNvSpPr>
                <a:spLocks noChangeArrowheads="1"/>
              </p:cNvSpPr>
              <p:nvPr/>
            </p:nvSpPr>
            <p:spPr bwMode="auto">
              <a:xfrm>
                <a:off x="3716" y="2290"/>
                <a:ext cx="100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60" name="Rectangle 96"/>
              <p:cNvSpPr>
                <a:spLocks noChangeArrowheads="1"/>
              </p:cNvSpPr>
              <p:nvPr/>
            </p:nvSpPr>
            <p:spPr bwMode="auto">
              <a:xfrm>
                <a:off x="3716" y="2290"/>
                <a:ext cx="100" cy="108"/>
              </a:xfrm>
              <a:prstGeom prst="rect">
                <a:avLst/>
              </a:prstGeom>
              <a:noFill/>
              <a:ln w="158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61" name="Freeform 97"/>
              <p:cNvSpPr>
                <a:spLocks/>
              </p:cNvSpPr>
              <p:nvPr/>
            </p:nvSpPr>
            <p:spPr bwMode="auto">
              <a:xfrm>
                <a:off x="3815" y="2282"/>
                <a:ext cx="28" cy="11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463"/>
                  </a:cxn>
                  <a:cxn ang="0">
                    <a:pos x="113" y="408"/>
                  </a:cxn>
                  <a:cxn ang="0">
                    <a:pos x="113" y="0"/>
                  </a:cxn>
                  <a:cxn ang="0">
                    <a:pos x="0" y="35"/>
                  </a:cxn>
                </a:cxnLst>
                <a:rect l="0" t="0" r="r" b="b"/>
                <a:pathLst>
                  <a:path w="113" h="463">
                    <a:moveTo>
                      <a:pt x="0" y="35"/>
                    </a:moveTo>
                    <a:lnTo>
                      <a:pt x="0" y="463"/>
                    </a:lnTo>
                    <a:lnTo>
                      <a:pt x="113" y="408"/>
                    </a:lnTo>
                    <a:lnTo>
                      <a:pt x="113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62" name="Freeform 98"/>
              <p:cNvSpPr>
                <a:spLocks/>
              </p:cNvSpPr>
              <p:nvPr/>
            </p:nvSpPr>
            <p:spPr bwMode="auto">
              <a:xfrm>
                <a:off x="3815" y="2282"/>
                <a:ext cx="28" cy="115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463"/>
                  </a:cxn>
                  <a:cxn ang="0">
                    <a:pos x="113" y="408"/>
                  </a:cxn>
                  <a:cxn ang="0">
                    <a:pos x="113" y="0"/>
                  </a:cxn>
                  <a:cxn ang="0">
                    <a:pos x="0" y="35"/>
                  </a:cxn>
                </a:cxnLst>
                <a:rect l="0" t="0" r="r" b="b"/>
                <a:pathLst>
                  <a:path w="113" h="463">
                    <a:moveTo>
                      <a:pt x="0" y="35"/>
                    </a:moveTo>
                    <a:lnTo>
                      <a:pt x="0" y="463"/>
                    </a:lnTo>
                    <a:lnTo>
                      <a:pt x="113" y="408"/>
                    </a:lnTo>
                    <a:lnTo>
                      <a:pt x="113" y="0"/>
                    </a:lnTo>
                    <a:lnTo>
                      <a:pt x="0" y="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63" name="Freeform 99"/>
              <p:cNvSpPr>
                <a:spLocks/>
              </p:cNvSpPr>
              <p:nvPr/>
            </p:nvSpPr>
            <p:spPr bwMode="auto">
              <a:xfrm>
                <a:off x="3716" y="2282"/>
                <a:ext cx="127" cy="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96" y="35"/>
                  </a:cxn>
                  <a:cxn ang="0">
                    <a:pos x="509" y="0"/>
                  </a:cxn>
                  <a:cxn ang="0">
                    <a:pos x="125" y="0"/>
                  </a:cxn>
                  <a:cxn ang="0">
                    <a:pos x="0" y="35"/>
                  </a:cxn>
                </a:cxnLst>
                <a:rect l="0" t="0" r="r" b="b"/>
                <a:pathLst>
                  <a:path w="509" h="35">
                    <a:moveTo>
                      <a:pt x="0" y="35"/>
                    </a:moveTo>
                    <a:lnTo>
                      <a:pt x="396" y="35"/>
                    </a:lnTo>
                    <a:lnTo>
                      <a:pt x="509" y="0"/>
                    </a:lnTo>
                    <a:lnTo>
                      <a:pt x="12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164" name="Freeform 100"/>
              <p:cNvSpPr>
                <a:spLocks/>
              </p:cNvSpPr>
              <p:nvPr/>
            </p:nvSpPr>
            <p:spPr bwMode="auto">
              <a:xfrm>
                <a:off x="3716" y="2282"/>
                <a:ext cx="127" cy="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396" y="35"/>
                  </a:cxn>
                  <a:cxn ang="0">
                    <a:pos x="509" y="0"/>
                  </a:cxn>
                  <a:cxn ang="0">
                    <a:pos x="125" y="0"/>
                  </a:cxn>
                  <a:cxn ang="0">
                    <a:pos x="0" y="35"/>
                  </a:cxn>
                </a:cxnLst>
                <a:rect l="0" t="0" r="r" b="b"/>
                <a:pathLst>
                  <a:path w="509" h="35">
                    <a:moveTo>
                      <a:pt x="0" y="35"/>
                    </a:moveTo>
                    <a:lnTo>
                      <a:pt x="396" y="35"/>
                    </a:lnTo>
                    <a:lnTo>
                      <a:pt x="509" y="0"/>
                    </a:lnTo>
                    <a:lnTo>
                      <a:pt x="125" y="0"/>
                    </a:lnTo>
                    <a:lnTo>
                      <a:pt x="0" y="3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6165" name="Line 101"/>
            <p:cNvSpPr>
              <a:spLocks noChangeShapeType="1"/>
            </p:cNvSpPr>
            <p:nvPr/>
          </p:nvSpPr>
          <p:spPr bwMode="auto">
            <a:xfrm flipH="1" flipV="1">
              <a:off x="3456" y="1969"/>
              <a:ext cx="202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pic>
          <p:nvPicPr>
            <p:cNvPr id="216173" name="Picture 4" descr="экран%20вол-опт"/>
            <p:cNvPicPr>
              <a:picLocks noChangeAspect="1" noChangeArrowheads="1"/>
            </p:cNvPicPr>
            <p:nvPr/>
          </p:nvPicPr>
          <p:blipFill>
            <a:blip r:embed="rId6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4297" y="1621"/>
              <a:ext cx="947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75" name="Picture 6" descr="CIMG01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800000">
              <a:off x="3504" y="812"/>
              <a:ext cx="964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176" name="Line 7"/>
            <p:cNvSpPr>
              <a:spLocks noChangeShapeType="1"/>
            </p:cNvSpPr>
            <p:nvPr/>
          </p:nvSpPr>
          <p:spPr bwMode="auto">
            <a:xfrm rot="10800000">
              <a:off x="3826" y="688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77" name="Line 8"/>
            <p:cNvSpPr>
              <a:spLocks noChangeShapeType="1"/>
            </p:cNvSpPr>
            <p:nvPr/>
          </p:nvSpPr>
          <p:spPr bwMode="auto">
            <a:xfrm rot="10800000">
              <a:off x="3789" y="688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78" name="Line 9"/>
            <p:cNvSpPr>
              <a:spLocks noChangeShapeType="1"/>
            </p:cNvSpPr>
            <p:nvPr/>
          </p:nvSpPr>
          <p:spPr bwMode="auto">
            <a:xfrm rot="10800000">
              <a:off x="3825" y="705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79" name="Line 10"/>
            <p:cNvSpPr>
              <a:spLocks noChangeShapeType="1"/>
            </p:cNvSpPr>
            <p:nvPr/>
          </p:nvSpPr>
          <p:spPr bwMode="auto">
            <a:xfrm rot="10800000">
              <a:off x="3465" y="705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80" name="Text Box 11"/>
            <p:cNvSpPr txBox="1">
              <a:spLocks noChangeArrowheads="1"/>
            </p:cNvSpPr>
            <p:nvPr/>
          </p:nvSpPr>
          <p:spPr bwMode="auto">
            <a:xfrm>
              <a:off x="3419" y="544"/>
              <a:ext cx="3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Times New Roman" pitchFamily="18" charset="0"/>
                </a:rPr>
                <a:t>1 mm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6170" name="Line 106"/>
            <p:cNvSpPr>
              <a:spLocks noChangeShapeType="1"/>
            </p:cNvSpPr>
            <p:nvPr/>
          </p:nvSpPr>
          <p:spPr bwMode="auto">
            <a:xfrm flipH="1">
              <a:off x="3986" y="2047"/>
              <a:ext cx="538" cy="311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6187" name="Line 123"/>
            <p:cNvSpPr>
              <a:spLocks noChangeShapeType="1"/>
            </p:cNvSpPr>
            <p:nvPr/>
          </p:nvSpPr>
          <p:spPr bwMode="auto">
            <a:xfrm>
              <a:off x="4184" y="1395"/>
              <a:ext cx="482" cy="36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6188" name="Line 124"/>
            <p:cNvSpPr>
              <a:spLocks noChangeShapeType="1"/>
            </p:cNvSpPr>
            <p:nvPr/>
          </p:nvSpPr>
          <p:spPr bwMode="auto">
            <a:xfrm>
              <a:off x="3957" y="2358"/>
              <a:ext cx="142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13" name="Прямоугольник 112"/>
          <p:cNvSpPr/>
          <p:nvPr/>
        </p:nvSpPr>
        <p:spPr>
          <a:xfrm>
            <a:off x="2216150" y="12065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Optics transfers only scintillation photons propagating along radiation rays emitted by a “point” like source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994150" y="4718050"/>
            <a:ext cx="15888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1 – fast neutron source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2 – converter 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3 – condenser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4 – mirror 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5 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</a:rPr>
              <a:t>aperture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6 – lens 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7 – image intensifier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8 – scaling lens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Times New Roman" pitchFamily="18" charset="0"/>
              </a:rPr>
              <a:t>9 – CCD-matrix</a:t>
            </a:r>
            <a:endParaRPr lang="ru-RU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8269-7530-42C6-BD61-5D90425B8CF6}" type="slidenum">
              <a:rPr lang="ru-RU"/>
              <a:pPr/>
              <a:t>7</a:t>
            </a:fld>
            <a:endParaRPr lang="ru-RU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Detector for imaging X-ray and fast neutrons simultaneously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6927850" y="2495550"/>
            <a:ext cx="19736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1 –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CCD-matrix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2 –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scaling lens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3 –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image intensifier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4 –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lens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5 –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optical filter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6 –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mirror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7 –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composite converter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22209" name="Group 1"/>
          <p:cNvGrpSpPr>
            <a:grpSpLocks/>
          </p:cNvGrpSpPr>
          <p:nvPr/>
        </p:nvGrpSpPr>
        <p:grpSpPr bwMode="auto">
          <a:xfrm>
            <a:off x="660400" y="2266950"/>
            <a:ext cx="7200900" cy="4095750"/>
            <a:chOff x="527" y="1224"/>
            <a:chExt cx="4536" cy="2580"/>
          </a:xfrm>
        </p:grpSpPr>
        <p:grpSp>
          <p:nvGrpSpPr>
            <p:cNvPr id="217134" name="Group 46"/>
            <p:cNvGrpSpPr>
              <a:grpSpLocks/>
            </p:cNvGrpSpPr>
            <p:nvPr/>
          </p:nvGrpSpPr>
          <p:grpSpPr bwMode="auto">
            <a:xfrm>
              <a:off x="2064" y="1899"/>
              <a:ext cx="2999" cy="1905"/>
              <a:chOff x="192" y="1286"/>
              <a:chExt cx="2999" cy="1905"/>
            </a:xfrm>
          </p:grpSpPr>
          <p:pic>
            <p:nvPicPr>
              <p:cNvPr id="217095" name="Picture 7" descr="Detector%20X-F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90" y="1930"/>
                <a:ext cx="2101" cy="12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7096" name="Text Box 8"/>
              <p:cNvSpPr txBox="1">
                <a:spLocks noChangeArrowheads="1"/>
              </p:cNvSpPr>
              <p:nvPr/>
            </p:nvSpPr>
            <p:spPr bwMode="auto">
              <a:xfrm>
                <a:off x="1576" y="182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7</a:t>
                </a:r>
              </a:p>
            </p:txBody>
          </p:sp>
          <p:sp>
            <p:nvSpPr>
              <p:cNvPr id="217097" name="Text Box 9"/>
              <p:cNvSpPr txBox="1">
                <a:spLocks noChangeArrowheads="1"/>
              </p:cNvSpPr>
              <p:nvPr/>
            </p:nvSpPr>
            <p:spPr bwMode="auto">
              <a:xfrm>
                <a:off x="2481" y="255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17098" name="Text Box 10"/>
              <p:cNvSpPr txBox="1">
                <a:spLocks noChangeArrowheads="1"/>
              </p:cNvSpPr>
              <p:nvPr/>
            </p:nvSpPr>
            <p:spPr bwMode="auto">
              <a:xfrm>
                <a:off x="2708" y="255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17099" name="Text Box 11"/>
              <p:cNvSpPr txBox="1">
                <a:spLocks noChangeArrowheads="1"/>
              </p:cNvSpPr>
              <p:nvPr/>
            </p:nvSpPr>
            <p:spPr bwMode="auto">
              <a:xfrm>
                <a:off x="1139" y="290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217100" name="Text Box 12"/>
              <p:cNvSpPr txBox="1">
                <a:spLocks noChangeArrowheads="1"/>
              </p:cNvSpPr>
              <p:nvPr/>
            </p:nvSpPr>
            <p:spPr bwMode="auto">
              <a:xfrm>
                <a:off x="2991" y="2547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17101" name="Text Box 13"/>
              <p:cNvSpPr txBox="1">
                <a:spLocks noChangeArrowheads="1"/>
              </p:cNvSpPr>
              <p:nvPr/>
            </p:nvSpPr>
            <p:spPr bwMode="auto">
              <a:xfrm>
                <a:off x="2291" y="2592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217102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2284" y="2747"/>
                <a:ext cx="42" cy="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3" name="Line 15"/>
              <p:cNvSpPr>
                <a:spLocks noChangeShapeType="1"/>
              </p:cNvSpPr>
              <p:nvPr/>
            </p:nvSpPr>
            <p:spPr bwMode="auto">
              <a:xfrm rot="10800000">
                <a:off x="2284" y="2613"/>
                <a:ext cx="42" cy="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4" name="Oval 16"/>
              <p:cNvSpPr>
                <a:spLocks noChangeArrowheads="1"/>
              </p:cNvSpPr>
              <p:nvPr/>
            </p:nvSpPr>
            <p:spPr bwMode="auto">
              <a:xfrm rot="10800000">
                <a:off x="2180" y="2813"/>
                <a:ext cx="83" cy="28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105" name="Oval 17"/>
              <p:cNvSpPr>
                <a:spLocks noChangeArrowheads="1"/>
              </p:cNvSpPr>
              <p:nvPr/>
            </p:nvSpPr>
            <p:spPr bwMode="auto">
              <a:xfrm rot="9377399">
                <a:off x="2138" y="2367"/>
                <a:ext cx="83" cy="28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106" name="Text Box 18"/>
              <p:cNvSpPr txBox="1">
                <a:spLocks noChangeArrowheads="1"/>
              </p:cNvSpPr>
              <p:nvPr/>
            </p:nvSpPr>
            <p:spPr bwMode="auto">
              <a:xfrm>
                <a:off x="1944" y="2557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1400" b="1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217107" name="Line 19"/>
              <p:cNvSpPr>
                <a:spLocks noChangeShapeType="1"/>
              </p:cNvSpPr>
              <p:nvPr/>
            </p:nvSpPr>
            <p:spPr bwMode="auto">
              <a:xfrm rot="10800000" flipH="1" flipV="1">
                <a:off x="2030" y="2699"/>
                <a:ext cx="171" cy="2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8" name="Line 20"/>
              <p:cNvSpPr>
                <a:spLocks noChangeShapeType="1"/>
              </p:cNvSpPr>
              <p:nvPr/>
            </p:nvSpPr>
            <p:spPr bwMode="auto">
              <a:xfrm rot="10800000" flipV="1">
                <a:off x="2086" y="2591"/>
                <a:ext cx="115" cy="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9" name="AutoShape 21"/>
              <p:cNvSpPr>
                <a:spLocks noChangeArrowheads="1"/>
              </p:cNvSpPr>
              <p:nvPr/>
            </p:nvSpPr>
            <p:spPr bwMode="auto">
              <a:xfrm rot="10800000">
                <a:off x="1295" y="1810"/>
                <a:ext cx="742" cy="22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110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1089" y="1899"/>
                <a:ext cx="206" cy="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11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1294" y="1810"/>
                <a:ext cx="165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12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1460" y="1785"/>
                <a:ext cx="3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13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1294" y="1783"/>
                <a:ext cx="165" cy="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14" name="Text Box 26"/>
              <p:cNvSpPr txBox="1">
                <a:spLocks noChangeArrowheads="1"/>
              </p:cNvSpPr>
              <p:nvPr/>
            </p:nvSpPr>
            <p:spPr bwMode="auto">
              <a:xfrm>
                <a:off x="1944" y="1706"/>
                <a:ext cx="898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ru-RU" b="1" baseline="-25000" dirty="0">
                    <a:latin typeface="Times New Roman" pitchFamily="18" charset="0"/>
                    <a:sym typeface="Symbol" pitchFamily="18" charset="2"/>
                  </a:rPr>
                  <a:t>1</a:t>
                </a:r>
                <a:r>
                  <a:rPr lang="ru-RU" b="1" dirty="0"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1600" b="1" dirty="0">
                    <a:latin typeface="Times New Roman" pitchFamily="18" charset="0"/>
                    <a:sym typeface="Symbol" pitchFamily="18" charset="2"/>
                  </a:rPr>
                  <a:t>- </a:t>
                </a:r>
                <a:r>
                  <a:rPr lang="en-US" sz="1600" b="1" dirty="0">
                    <a:latin typeface="Times New Roman" pitchFamily="18" charset="0"/>
                    <a:sym typeface="Symbol" pitchFamily="18" charset="2"/>
                  </a:rPr>
                  <a:t>neutrons</a:t>
                </a:r>
                <a:endParaRPr lang="ru-RU" sz="1600" b="1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17115" name="Text Box 27"/>
              <p:cNvSpPr txBox="1">
                <a:spLocks noChangeArrowheads="1"/>
              </p:cNvSpPr>
              <p:nvPr/>
            </p:nvSpPr>
            <p:spPr bwMode="auto">
              <a:xfrm>
                <a:off x="1548" y="1480"/>
                <a:ext cx="820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CC00"/>
                    </a:solidFill>
                    <a:latin typeface="Times New Roman" pitchFamily="18" charset="0"/>
                    <a:sym typeface="Symbol" pitchFamily="18" charset="2"/>
                  </a:rPr>
                  <a:t></a:t>
                </a:r>
                <a:r>
                  <a:rPr lang="ru-RU" b="1" baseline="-25000" dirty="0">
                    <a:solidFill>
                      <a:srgbClr val="00CC00"/>
                    </a:solidFill>
                    <a:latin typeface="Times New Roman" pitchFamily="18" charset="0"/>
                    <a:sym typeface="Symbol" pitchFamily="18" charset="2"/>
                  </a:rPr>
                  <a:t>2 </a:t>
                </a:r>
                <a:r>
                  <a:rPr lang="ru-RU" sz="1600" b="1" dirty="0">
                    <a:solidFill>
                      <a:srgbClr val="00CC00"/>
                    </a:solidFill>
                    <a:latin typeface="Times New Roman" pitchFamily="18" charset="0"/>
                    <a:sym typeface="Symbol" pitchFamily="18" charset="2"/>
                  </a:rPr>
                  <a:t>– </a:t>
                </a:r>
                <a:r>
                  <a:rPr lang="en-US" sz="2000" b="1" dirty="0">
                    <a:solidFill>
                      <a:srgbClr val="00CC00"/>
                    </a:solidFill>
                    <a:latin typeface="Times New Roman" pitchFamily="18" charset="0"/>
                    <a:sym typeface="Symbol" pitchFamily="18" charset="2"/>
                  </a:rPr>
                  <a:t>X-ray</a:t>
                </a:r>
                <a:endParaRPr lang="ru-RU" sz="2000" b="1" dirty="0">
                  <a:solidFill>
                    <a:srgbClr val="00CC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pic>
            <p:nvPicPr>
              <p:cNvPr id="217117" name="Picture 29" descr="Detector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 contrast="6000"/>
              </a:blip>
              <a:srcRect l="12169" t="12299" r="4179"/>
              <a:stretch>
                <a:fillRect/>
              </a:stretch>
            </p:blipFill>
            <p:spPr bwMode="auto">
              <a:xfrm>
                <a:off x="192" y="1449"/>
                <a:ext cx="845" cy="881"/>
              </a:xfrm>
              <a:prstGeom prst="rect">
                <a:avLst/>
              </a:prstGeom>
              <a:noFill/>
            </p:spPr>
          </p:pic>
          <p:sp>
            <p:nvSpPr>
              <p:cNvPr id="217118" name="Text Box 30"/>
              <p:cNvSpPr txBox="1">
                <a:spLocks noChangeArrowheads="1"/>
              </p:cNvSpPr>
              <p:nvPr/>
            </p:nvSpPr>
            <p:spPr bwMode="auto">
              <a:xfrm>
                <a:off x="212" y="1286"/>
                <a:ext cx="833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pitchFamily="18" charset="0"/>
                  </a:rPr>
                  <a:t>X-ray converter</a:t>
                </a:r>
                <a:endParaRPr lang="en-GB" sz="1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19" name="Text Box 31"/>
              <p:cNvSpPr txBox="1">
                <a:spLocks noChangeArrowheads="1"/>
              </p:cNvSpPr>
              <p:nvPr/>
            </p:nvSpPr>
            <p:spPr bwMode="auto">
              <a:xfrm>
                <a:off x="265" y="2358"/>
                <a:ext cx="652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fast neutron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</a:rPr>
                  <a:t>converter</a:t>
                </a:r>
                <a:endParaRPr lang="en-GB" sz="1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27" name="Line 39"/>
              <p:cNvSpPr>
                <a:spLocks noChangeShapeType="1"/>
              </p:cNvSpPr>
              <p:nvPr/>
            </p:nvSpPr>
            <p:spPr bwMode="auto">
              <a:xfrm flipV="1">
                <a:off x="584" y="2075"/>
                <a:ext cx="85" cy="3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28" name="Line 40"/>
              <p:cNvSpPr>
                <a:spLocks noChangeShapeType="1"/>
              </p:cNvSpPr>
              <p:nvPr/>
            </p:nvSpPr>
            <p:spPr bwMode="auto">
              <a:xfrm flipH="1">
                <a:off x="527" y="1423"/>
                <a:ext cx="28" cy="11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29" name="Line 41"/>
              <p:cNvSpPr>
                <a:spLocks noChangeShapeType="1"/>
              </p:cNvSpPr>
              <p:nvPr/>
            </p:nvSpPr>
            <p:spPr bwMode="auto">
              <a:xfrm flipH="1" flipV="1">
                <a:off x="839" y="1962"/>
                <a:ext cx="538" cy="2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30" name="Line 42"/>
              <p:cNvSpPr>
                <a:spLocks noChangeShapeType="1"/>
              </p:cNvSpPr>
              <p:nvPr/>
            </p:nvSpPr>
            <p:spPr bwMode="auto">
              <a:xfrm flipH="1" flipV="1">
                <a:off x="725" y="1593"/>
                <a:ext cx="652" cy="22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32" name="Line 44"/>
              <p:cNvSpPr>
                <a:spLocks noChangeShapeType="1"/>
              </p:cNvSpPr>
              <p:nvPr/>
            </p:nvSpPr>
            <p:spPr bwMode="auto">
              <a:xfrm flipV="1">
                <a:off x="1264" y="2925"/>
                <a:ext cx="57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217139" name="Group 51"/>
            <p:cNvGrpSpPr>
              <a:grpSpLocks/>
            </p:cNvGrpSpPr>
            <p:nvPr/>
          </p:nvGrpSpPr>
          <p:grpSpPr bwMode="auto">
            <a:xfrm>
              <a:off x="527" y="1224"/>
              <a:ext cx="1276" cy="2041"/>
              <a:chOff x="4099" y="799"/>
              <a:chExt cx="1077" cy="1956"/>
            </a:xfrm>
          </p:grpSpPr>
          <p:pic>
            <p:nvPicPr>
              <p:cNvPr id="217122" name="Picture 34" descr="P8260134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42000" contrast="36000"/>
              </a:blip>
              <a:srcRect l="16028" t="4051" r="16280" b="2718"/>
              <a:stretch>
                <a:fillRect/>
              </a:stretch>
            </p:blipFill>
            <p:spPr bwMode="auto">
              <a:xfrm>
                <a:off x="4099" y="799"/>
                <a:ext cx="1077" cy="1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7123" name="Text Box 35"/>
              <p:cNvSpPr txBox="1">
                <a:spLocks noChangeArrowheads="1"/>
              </p:cNvSpPr>
              <p:nvPr/>
            </p:nvSpPr>
            <p:spPr bwMode="auto">
              <a:xfrm>
                <a:off x="4581" y="919"/>
                <a:ext cx="145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chemeClr val="tx1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17124" name="Text Box 36"/>
              <p:cNvSpPr txBox="1">
                <a:spLocks noChangeArrowheads="1"/>
              </p:cNvSpPr>
              <p:nvPr/>
            </p:nvSpPr>
            <p:spPr bwMode="auto">
              <a:xfrm>
                <a:off x="4579" y="1119"/>
                <a:ext cx="145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17125" name="Text Box 37"/>
              <p:cNvSpPr txBox="1">
                <a:spLocks noChangeArrowheads="1"/>
              </p:cNvSpPr>
              <p:nvPr/>
            </p:nvSpPr>
            <p:spPr bwMode="auto">
              <a:xfrm>
                <a:off x="4607" y="1395"/>
                <a:ext cx="145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 b="1">
                    <a:solidFill>
                      <a:schemeClr val="tx1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17126" name="Text Box 38"/>
              <p:cNvSpPr txBox="1">
                <a:spLocks noChangeArrowheads="1"/>
              </p:cNvSpPr>
              <p:nvPr/>
            </p:nvSpPr>
            <p:spPr bwMode="auto">
              <a:xfrm>
                <a:off x="4808" y="2362"/>
                <a:ext cx="98" cy="18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4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35" name="Line 47"/>
              <p:cNvSpPr>
                <a:spLocks noChangeShapeType="1"/>
              </p:cNvSpPr>
              <p:nvPr/>
            </p:nvSpPr>
            <p:spPr bwMode="auto">
              <a:xfrm flipV="1">
                <a:off x="4524" y="1026"/>
                <a:ext cx="114" cy="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36" name="Line 48"/>
              <p:cNvSpPr>
                <a:spLocks noChangeShapeType="1"/>
              </p:cNvSpPr>
              <p:nvPr/>
            </p:nvSpPr>
            <p:spPr bwMode="auto">
              <a:xfrm flipV="1">
                <a:off x="4524" y="1224"/>
                <a:ext cx="86" cy="2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137" name="Line 49"/>
              <p:cNvSpPr>
                <a:spLocks noChangeShapeType="1"/>
              </p:cNvSpPr>
              <p:nvPr/>
            </p:nvSpPr>
            <p:spPr bwMode="auto">
              <a:xfrm flipV="1">
                <a:off x="4496" y="1508"/>
                <a:ext cx="11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222208" name="Line 0"/>
            <p:cNvSpPr>
              <a:spLocks noChangeShapeType="1"/>
            </p:cNvSpPr>
            <p:nvPr/>
          </p:nvSpPr>
          <p:spPr bwMode="auto">
            <a:xfrm flipV="1">
              <a:off x="1519" y="2188"/>
              <a:ext cx="681" cy="6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882650" y="1473200"/>
            <a:ext cx="7867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Images produced at the display surface of the screen come into view in different regions of visible spectrum.  Optical filters allow to separate them and register independently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98B7-7B56-4B3E-B011-2E01E9A72722}" type="slidenum">
              <a:rPr lang="ru-RU"/>
              <a:pPr/>
              <a:t>8</a:t>
            </a:fld>
            <a:endParaRPr lang="ru-RU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188640"/>
            <a:ext cx="8229600" cy="900112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Detectors on the basis of Imaging Plates (IP)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61510" y="908720"/>
            <a:ext cx="8982490" cy="5176078"/>
            <a:chOff x="161510" y="863600"/>
            <a:chExt cx="8982490" cy="5176078"/>
          </a:xfrm>
        </p:grpSpPr>
        <p:sp>
          <p:nvSpPr>
            <p:cNvPr id="250884" name="AutoShape 4"/>
            <p:cNvSpPr>
              <a:spLocks noChangeAspect="1" noChangeArrowheads="1"/>
            </p:cNvSpPr>
            <p:nvPr/>
          </p:nvSpPr>
          <p:spPr bwMode="auto">
            <a:xfrm>
              <a:off x="3870325" y="1358655"/>
              <a:ext cx="527367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85" name="Text Box 5"/>
            <p:cNvSpPr txBox="1">
              <a:spLocks noChangeArrowheads="1"/>
            </p:cNvSpPr>
            <p:nvPr/>
          </p:nvSpPr>
          <p:spPr bwMode="auto">
            <a:xfrm>
              <a:off x="449431" y="2888217"/>
              <a:ext cx="1871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</a:rPr>
                <a:t>1. </a:t>
              </a:r>
              <a:r>
                <a:rPr lang="en-US" sz="1600" i="1" dirty="0">
                  <a:solidFill>
                    <a:schemeClr val="tx1"/>
                  </a:solidFill>
                  <a:latin typeface="Times New Roman" pitchFamily="18" charset="0"/>
                </a:rPr>
                <a:t>Cu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</a:rPr>
                <a:t> - converter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0886" name="Text Box 6"/>
            <p:cNvSpPr txBox="1">
              <a:spLocks noChangeArrowheads="1"/>
            </p:cNvSpPr>
            <p:nvPr/>
          </p:nvSpPr>
          <p:spPr bwMode="auto">
            <a:xfrm>
              <a:off x="3114843" y="1340405"/>
              <a:ext cx="503238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Garamond" pitchFamily="18" charset="0"/>
                </a:rPr>
                <a:t>e</a:t>
              </a:r>
              <a:r>
                <a:rPr lang="en-US" sz="2000" b="1" baseline="30000">
                  <a:solidFill>
                    <a:srgbClr val="000000"/>
                  </a:solidFill>
                  <a:latin typeface="Garamond" pitchFamily="18" charset="0"/>
                </a:rPr>
                <a:t>+</a:t>
              </a:r>
              <a:endParaRPr lang="ru-RU" sz="2000" b="1" baseline="300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250888" name="Rectangle 8" descr="Широкий диагональный 2"/>
            <p:cNvSpPr>
              <a:spLocks noChangeArrowheads="1"/>
            </p:cNvSpPr>
            <p:nvPr/>
          </p:nvSpPr>
          <p:spPr bwMode="auto">
            <a:xfrm>
              <a:off x="2440156" y="1375330"/>
              <a:ext cx="242887" cy="1612900"/>
            </a:xfrm>
            <a:prstGeom prst="rect">
              <a:avLst/>
            </a:prstGeom>
            <a:pattFill prst="wdUpDiag">
              <a:fgClr>
                <a:srgbClr val="C0C0C0">
                  <a:alpha val="30000"/>
                </a:srgbClr>
              </a:fgClr>
              <a:bgClr>
                <a:srgbClr val="FFFFFF">
                  <a:alpha val="30000"/>
                </a:srgbClr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0889" name="Group 9"/>
            <p:cNvGrpSpPr>
              <a:grpSpLocks/>
            </p:cNvGrpSpPr>
            <p:nvPr/>
          </p:nvGrpSpPr>
          <p:grpSpPr bwMode="auto">
            <a:xfrm>
              <a:off x="665162" y="1497014"/>
              <a:ext cx="847725" cy="933450"/>
              <a:chOff x="707" y="1448"/>
              <a:chExt cx="534" cy="588"/>
            </a:xfrm>
          </p:grpSpPr>
          <p:sp>
            <p:nvSpPr>
              <p:cNvPr id="250890" name="Line 10"/>
              <p:cNvSpPr>
                <a:spLocks noChangeShapeType="1"/>
              </p:cNvSpPr>
              <p:nvPr/>
            </p:nvSpPr>
            <p:spPr bwMode="auto">
              <a:xfrm>
                <a:off x="707" y="1720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250891" name="Line 11"/>
              <p:cNvCxnSpPr>
                <a:cxnSpLocks noChangeShapeType="1"/>
              </p:cNvCxnSpPr>
              <p:nvPr/>
            </p:nvCxnSpPr>
            <p:spPr bwMode="auto">
              <a:xfrm>
                <a:off x="707" y="1871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0892" name="Line 12"/>
              <p:cNvCxnSpPr>
                <a:cxnSpLocks noChangeShapeType="1"/>
              </p:cNvCxnSpPr>
              <p:nvPr/>
            </p:nvCxnSpPr>
            <p:spPr bwMode="auto">
              <a:xfrm>
                <a:off x="707" y="2036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0893" name="Text Box 13"/>
              <p:cNvSpPr txBox="1">
                <a:spLocks noChangeArrowheads="1"/>
              </p:cNvSpPr>
              <p:nvPr/>
            </p:nvSpPr>
            <p:spPr bwMode="auto">
              <a:xfrm>
                <a:off x="826" y="1448"/>
                <a:ext cx="311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2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baseline="30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0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0894" name="Rectangle 14"/>
            <p:cNvSpPr>
              <a:spLocks noChangeArrowheads="1"/>
            </p:cNvSpPr>
            <p:nvPr/>
          </p:nvSpPr>
          <p:spPr bwMode="auto">
            <a:xfrm>
              <a:off x="2349668" y="1362630"/>
              <a:ext cx="55563" cy="161290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95" name="Line 15"/>
            <p:cNvSpPr>
              <a:spLocks noChangeShapeType="1"/>
            </p:cNvSpPr>
            <p:nvPr/>
          </p:nvSpPr>
          <p:spPr bwMode="auto">
            <a:xfrm flipV="1">
              <a:off x="1754356" y="2618342"/>
              <a:ext cx="576262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96" name="Line 16"/>
            <p:cNvSpPr>
              <a:spLocks noChangeShapeType="1"/>
            </p:cNvSpPr>
            <p:nvPr/>
          </p:nvSpPr>
          <p:spPr bwMode="auto">
            <a:xfrm flipV="1">
              <a:off x="2368718" y="1632505"/>
              <a:ext cx="790575" cy="174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897" name="Line 17"/>
            <p:cNvSpPr>
              <a:spLocks noChangeShapeType="1"/>
            </p:cNvSpPr>
            <p:nvPr/>
          </p:nvSpPr>
          <p:spPr bwMode="auto">
            <a:xfrm>
              <a:off x="2346493" y="2138917"/>
              <a:ext cx="7778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898" name="Line 18"/>
            <p:cNvSpPr>
              <a:spLocks noChangeShapeType="1"/>
            </p:cNvSpPr>
            <p:nvPr/>
          </p:nvSpPr>
          <p:spPr bwMode="auto">
            <a:xfrm>
              <a:off x="2367131" y="2396092"/>
              <a:ext cx="830262" cy="209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899" name="AutoShape 19"/>
            <p:cNvSpPr>
              <a:spLocks noChangeShapeType="1"/>
            </p:cNvSpPr>
            <p:nvPr/>
          </p:nvSpPr>
          <p:spPr bwMode="auto">
            <a:xfrm>
              <a:off x="2330618" y="2265917"/>
              <a:ext cx="519113" cy="127000"/>
            </a:xfrm>
            <a:prstGeom prst="curvedConnector3">
              <a:avLst>
                <a:gd name="adj1" fmla="val 4977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900" name="AutoShape 20"/>
            <p:cNvSpPr>
              <a:spLocks noChangeShapeType="1"/>
            </p:cNvSpPr>
            <p:nvPr/>
          </p:nvSpPr>
          <p:spPr bwMode="auto">
            <a:xfrm flipV="1">
              <a:off x="2330618" y="1929367"/>
              <a:ext cx="519113" cy="85725"/>
            </a:xfrm>
            <a:prstGeom prst="curvedConnector3">
              <a:avLst>
                <a:gd name="adj1" fmla="val 4977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901" name="Text Box 21"/>
            <p:cNvSpPr txBox="1">
              <a:spLocks noChangeArrowheads="1"/>
            </p:cNvSpPr>
            <p:nvPr/>
          </p:nvSpPr>
          <p:spPr bwMode="auto">
            <a:xfrm>
              <a:off x="2902118" y="1675367"/>
              <a:ext cx="493713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2000" b="1">
                  <a:solidFill>
                    <a:srgbClr val="000000"/>
                  </a:solidFill>
                  <a:latin typeface="Garamond" pitchFamily="18" charset="0"/>
                </a:rPr>
                <a:t>γ</a:t>
              </a: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476545" y="3518895"/>
              <a:ext cx="3197391" cy="597610"/>
              <a:chOff x="294489" y="3293793"/>
              <a:chExt cx="3197391" cy="597610"/>
            </a:xfrm>
          </p:grpSpPr>
          <p:graphicFrame>
            <p:nvGraphicFramePr>
              <p:cNvPr id="250903" name="Object 23"/>
              <p:cNvGraphicFramePr>
                <a:graphicFrameLocks noChangeAspect="1"/>
              </p:cNvGraphicFramePr>
              <p:nvPr>
                <p:ph sz="quarter" idx="2"/>
              </p:nvPr>
            </p:nvGraphicFramePr>
            <p:xfrm>
              <a:off x="294489" y="3293793"/>
              <a:ext cx="3197391" cy="420687"/>
            </p:xfrm>
            <a:graphic>
              <a:graphicData uri="http://schemas.openxmlformats.org/presentationml/2006/ole">
                <p:oleObj spid="_x0000_s250903" name="Формула" r:id="rId3" imgW="1726920" imgH="253800" progId="Equation.3">
                  <p:embed/>
                </p:oleObj>
              </a:graphicData>
            </a:graphic>
          </p:graphicFrame>
          <p:graphicFrame>
            <p:nvGraphicFramePr>
              <p:cNvPr id="250904" name="Object 24"/>
              <p:cNvGraphicFramePr>
                <a:graphicFrameLocks noChangeAspect="1"/>
              </p:cNvGraphicFramePr>
              <p:nvPr>
                <p:ph sz="half" idx="1"/>
              </p:nvPr>
            </p:nvGraphicFramePr>
            <p:xfrm>
              <a:off x="1959674" y="3608828"/>
              <a:ext cx="1149350" cy="282575"/>
            </p:xfrm>
            <a:graphic>
              <a:graphicData uri="http://schemas.openxmlformats.org/presentationml/2006/ole">
                <p:oleObj spid="_x0000_s250904" name="Формула" r:id="rId4" imgW="888840" imgH="253800" progId="Equation.3">
                  <p:embed/>
                </p:oleObj>
              </a:graphicData>
            </a:graphic>
          </p:graphicFrame>
        </p:grpSp>
        <p:sp>
          <p:nvSpPr>
            <p:cNvPr id="250906" name="Text Box 26"/>
            <p:cNvSpPr txBox="1">
              <a:spLocks noChangeArrowheads="1"/>
            </p:cNvSpPr>
            <p:nvPr/>
          </p:nvSpPr>
          <p:spPr bwMode="auto">
            <a:xfrm>
              <a:off x="2879893" y="908605"/>
              <a:ext cx="1655763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 pitchFamily="18" charset="0"/>
                </a:rPr>
                <a:t>IP-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plates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pic>
          <p:nvPicPr>
            <p:cNvPr id="250907" name="Picture 27" descr="Image_plate1 cop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2225" y="1178750"/>
              <a:ext cx="2603500" cy="2273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0908" name="Rectangle 28"/>
            <p:cNvSpPr>
              <a:spLocks noChangeArrowheads="1"/>
            </p:cNvSpPr>
            <p:nvPr/>
          </p:nvSpPr>
          <p:spPr bwMode="auto">
            <a:xfrm>
              <a:off x="4895850" y="1375008"/>
              <a:ext cx="125413" cy="1620837"/>
            </a:xfrm>
            <a:prstGeom prst="rect">
              <a:avLst/>
            </a:prstGeom>
            <a:solidFill>
              <a:srgbClr val="FFFFF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09" name="AutoShape 29"/>
            <p:cNvSpPr>
              <a:spLocks noChangeArrowheads="1"/>
            </p:cNvSpPr>
            <p:nvPr/>
          </p:nvSpPr>
          <p:spPr bwMode="auto">
            <a:xfrm>
              <a:off x="5724525" y="2041758"/>
              <a:ext cx="508000" cy="455612"/>
            </a:xfrm>
            <a:prstGeom prst="rightArrow">
              <a:avLst>
                <a:gd name="adj1" fmla="val 55556"/>
                <a:gd name="adj2" fmla="val 3819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10" name="Line 30"/>
            <p:cNvSpPr>
              <a:spLocks noChangeShapeType="1"/>
            </p:cNvSpPr>
            <p:nvPr/>
          </p:nvSpPr>
          <p:spPr bwMode="auto">
            <a:xfrm flipH="1">
              <a:off x="4436984" y="2663800"/>
              <a:ext cx="523952" cy="225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11" name="Line 31"/>
            <p:cNvSpPr>
              <a:spLocks noChangeShapeType="1"/>
            </p:cNvSpPr>
            <p:nvPr/>
          </p:nvSpPr>
          <p:spPr bwMode="auto">
            <a:xfrm flipV="1">
              <a:off x="4967288" y="1771883"/>
              <a:ext cx="498475" cy="134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912" name="Line 32"/>
            <p:cNvSpPr>
              <a:spLocks noChangeShapeType="1"/>
            </p:cNvSpPr>
            <p:nvPr/>
          </p:nvSpPr>
          <p:spPr bwMode="auto">
            <a:xfrm>
              <a:off x="4967288" y="2405295"/>
              <a:ext cx="498475" cy="90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913" name="Line 33"/>
            <p:cNvSpPr>
              <a:spLocks noChangeShapeType="1"/>
            </p:cNvSpPr>
            <p:nvPr/>
          </p:nvSpPr>
          <p:spPr bwMode="auto">
            <a:xfrm>
              <a:off x="5003800" y="2167170"/>
              <a:ext cx="565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0914" name="Text Box 34"/>
            <p:cNvSpPr txBox="1">
              <a:spLocks noChangeArrowheads="1"/>
            </p:cNvSpPr>
            <p:nvPr/>
          </p:nvSpPr>
          <p:spPr bwMode="auto">
            <a:xfrm>
              <a:off x="5470525" y="1590908"/>
              <a:ext cx="25400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r>
                <a:rPr lang="ru-RU" sz="16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915" name="Text Box 35"/>
            <p:cNvSpPr txBox="1">
              <a:spLocks noChangeArrowheads="1"/>
            </p:cNvSpPr>
            <p:nvPr/>
          </p:nvSpPr>
          <p:spPr bwMode="auto">
            <a:xfrm>
              <a:off x="6156325" y="863600"/>
              <a:ext cx="27717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reader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916" name="Rectangle 36" descr="Широкий диагональный 2"/>
            <p:cNvSpPr>
              <a:spLocks noChangeArrowheads="1"/>
            </p:cNvSpPr>
            <p:nvPr/>
          </p:nvSpPr>
          <p:spPr bwMode="auto">
            <a:xfrm>
              <a:off x="5049838" y="1375008"/>
              <a:ext cx="242887" cy="1612900"/>
            </a:xfrm>
            <a:prstGeom prst="rect">
              <a:avLst/>
            </a:prstGeom>
            <a:pattFill prst="wdUpDiag">
              <a:fgClr>
                <a:srgbClr val="C0C0C0">
                  <a:alpha val="30000"/>
                </a:srgbClr>
              </a:fgClr>
              <a:bgClr>
                <a:srgbClr val="FFFFFF">
                  <a:alpha val="30000"/>
                </a:srgbClr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0917" name="Group 37"/>
            <p:cNvGrpSpPr>
              <a:grpSpLocks/>
            </p:cNvGrpSpPr>
            <p:nvPr/>
          </p:nvGrpSpPr>
          <p:grpSpPr bwMode="auto">
            <a:xfrm>
              <a:off x="3887788" y="1482731"/>
              <a:ext cx="847725" cy="933451"/>
              <a:chOff x="809" y="1448"/>
              <a:chExt cx="534" cy="588"/>
            </a:xfrm>
          </p:grpSpPr>
          <p:sp>
            <p:nvSpPr>
              <p:cNvPr id="250918" name="Line 38"/>
              <p:cNvSpPr>
                <a:spLocks noChangeShapeType="1"/>
              </p:cNvSpPr>
              <p:nvPr/>
            </p:nvSpPr>
            <p:spPr bwMode="auto">
              <a:xfrm>
                <a:off x="809" y="1720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250919" name="Line 39"/>
              <p:cNvCxnSpPr>
                <a:cxnSpLocks noChangeShapeType="1"/>
              </p:cNvCxnSpPr>
              <p:nvPr/>
            </p:nvCxnSpPr>
            <p:spPr bwMode="auto">
              <a:xfrm>
                <a:off x="809" y="1871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0920" name="Line 40"/>
              <p:cNvCxnSpPr>
                <a:cxnSpLocks noChangeShapeType="1"/>
              </p:cNvCxnSpPr>
              <p:nvPr/>
            </p:nvCxnSpPr>
            <p:spPr bwMode="auto">
              <a:xfrm>
                <a:off x="809" y="2036"/>
                <a:ext cx="5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0921" name="Text Box 41"/>
              <p:cNvSpPr txBox="1">
                <a:spLocks noChangeArrowheads="1"/>
              </p:cNvSpPr>
              <p:nvPr/>
            </p:nvSpPr>
            <p:spPr bwMode="auto">
              <a:xfrm>
                <a:off x="912" y="1448"/>
                <a:ext cx="311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2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baseline="30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0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0922" name="Text Box 42"/>
            <p:cNvSpPr txBox="1">
              <a:spLocks noChangeArrowheads="1"/>
            </p:cNvSpPr>
            <p:nvPr/>
          </p:nvSpPr>
          <p:spPr bwMode="auto">
            <a:xfrm>
              <a:off x="3176588" y="2887895"/>
              <a:ext cx="1871662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</a:rPr>
                <a:t>2. </a:t>
              </a:r>
              <a:r>
                <a:rPr lang="en-US" sz="1600" i="1" dirty="0">
                  <a:solidFill>
                    <a:schemeClr val="tx1"/>
                  </a:solidFill>
                  <a:latin typeface="Times New Roman" pitchFamily="18" charset="0"/>
                </a:rPr>
                <a:t>PE</a:t>
              </a:r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</a:rPr>
                <a:t> - converter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0923" name="Line 43"/>
            <p:cNvSpPr>
              <a:spLocks noChangeShapeType="1"/>
            </p:cNvSpPr>
            <p:nvPr/>
          </p:nvSpPr>
          <p:spPr bwMode="auto">
            <a:xfrm flipH="1">
              <a:off x="2573506" y="1278492"/>
              <a:ext cx="757237" cy="214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24" name="Line 44"/>
            <p:cNvSpPr>
              <a:spLocks noChangeShapeType="1"/>
            </p:cNvSpPr>
            <p:nvPr/>
          </p:nvSpPr>
          <p:spPr bwMode="auto">
            <a:xfrm flipH="1" flipV="1">
              <a:off x="4122738" y="1268645"/>
              <a:ext cx="1025525" cy="287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50925" name="Picture 45" descr="zestaw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82090" y="3698915"/>
              <a:ext cx="3600450" cy="231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0926" name="Text Box 46"/>
            <p:cNvSpPr txBox="1">
              <a:spLocks noChangeArrowheads="1"/>
            </p:cNvSpPr>
            <p:nvPr/>
          </p:nvSpPr>
          <p:spPr bwMode="auto">
            <a:xfrm>
              <a:off x="386535" y="908605"/>
              <a:ext cx="82426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</a:rPr>
                <a:t>2 types 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pic>
          <p:nvPicPr>
            <p:cNvPr id="250880" name="Picture 0"/>
            <p:cNvPicPr>
              <a:picLocks noGrp="1" noChangeAspect="1" noChangeArrowheads="1"/>
            </p:cNvPicPr>
            <p:nvPr>
              <p:ph sz="quarter" idx="3"/>
            </p:nvPr>
          </p:nvPicPr>
          <p:blipFill>
            <a:blip r:embed="rId7" cstate="print"/>
            <a:srcRect l="11568" t="2396" r="10870" b="16562"/>
            <a:stretch>
              <a:fillRect/>
            </a:stretch>
          </p:blipFill>
          <p:spPr>
            <a:xfrm>
              <a:off x="161510" y="4148965"/>
              <a:ext cx="3313113" cy="1890713"/>
            </a:xfrm>
            <a:noFill/>
            <a:ln/>
          </p:spPr>
        </p:pic>
        <p:sp>
          <p:nvSpPr>
            <p:cNvPr id="250905" name="Text Box 25"/>
            <p:cNvSpPr txBox="1">
              <a:spLocks noChangeArrowheads="1"/>
            </p:cNvSpPr>
            <p:nvPr/>
          </p:nvSpPr>
          <p:spPr bwMode="auto">
            <a:xfrm>
              <a:off x="3806915" y="3608905"/>
              <a:ext cx="13857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latin typeface="Times New Roman" pitchFamily="18" charset="0"/>
                </a:rPr>
                <a:t>(</a:t>
              </a:r>
              <a:r>
                <a:rPr lang="ru-RU" sz="1600" i="1" dirty="0" smtClean="0">
                  <a:solidFill>
                    <a:schemeClr val="tx1"/>
                  </a:solidFill>
                  <a:latin typeface="Times New Roman" pitchFamily="18" charset="0"/>
                </a:rPr>
                <a:t>Е</a:t>
              </a:r>
              <a:r>
                <a:rPr lang="en-US" sz="1600" baseline="-25000" dirty="0" err="1" smtClean="0">
                  <a:solidFill>
                    <a:schemeClr val="tx1"/>
                  </a:solidFill>
                  <a:latin typeface="Times New Roman" pitchFamily="18" charset="0"/>
                </a:rPr>
                <a:t>thr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itchFamily="18" charset="0"/>
                </a:rPr>
                <a:t> &gt;</a:t>
              </a: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</a:rPr>
                <a:t>11</a:t>
              </a:r>
              <a:r>
                <a:rPr lang="en-US" sz="1600" dirty="0" err="1" smtClean="0">
                  <a:solidFill>
                    <a:schemeClr val="tx1"/>
                  </a:solidFill>
                  <a:latin typeface="Times New Roman" pitchFamily="18" charset="0"/>
                </a:rPr>
                <a:t>MeV</a:t>
              </a:r>
              <a:r>
                <a:rPr lang="en-US" sz="1600" dirty="0" smtClean="0">
                  <a:solidFill>
                    <a:schemeClr val="tx1"/>
                  </a:solidFill>
                  <a:latin typeface="Times New Roman" pitchFamily="18" charset="0"/>
                </a:rPr>
                <a:t>)</a:t>
              </a:r>
              <a:endParaRPr lang="en-US" sz="16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6495" y="4284095"/>
            <a:ext cx="4657494" cy="1953799"/>
            <a:chOff x="26495" y="4284095"/>
            <a:chExt cx="4657494" cy="1953799"/>
          </a:xfrm>
        </p:grpSpPr>
        <p:sp>
          <p:nvSpPr>
            <p:cNvPr id="50" name="TextBox 49"/>
            <p:cNvSpPr txBox="1"/>
            <p:nvPr/>
          </p:nvSpPr>
          <p:spPr>
            <a:xfrm>
              <a:off x="3176845" y="5499230"/>
              <a:ext cx="150714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– imaging plates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 – lead screen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 – </a:t>
              </a:r>
              <a:r>
                <a:rPr lang="en-US" sz="14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PE</a:t>
              </a: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converter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26495" y="4284095"/>
              <a:ext cx="3617507" cy="1314437"/>
              <a:chOff x="26495" y="4284095"/>
              <a:chExt cx="3617507" cy="1314437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926595" y="4284095"/>
                <a:ext cx="76655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 - ray</a:t>
                </a:r>
                <a:endParaRPr lang="ru-RU" sz="1600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916705" y="4284095"/>
                <a:ext cx="40748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n</a:t>
                </a:r>
                <a:r>
                  <a:rPr lang="en-US" sz="1600" baseline="30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600" baseline="30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11860" y="4959170"/>
                <a:ext cx="3321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6495" y="5229200"/>
                <a:ext cx="3321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6535" y="4869160"/>
                <a:ext cx="33214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 bwMode="auto">
              <a:xfrm>
                <a:off x="656565" y="5094185"/>
                <a:ext cx="18002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1" name="Стрелка вниз 60"/>
          <p:cNvSpPr/>
          <p:nvPr/>
        </p:nvSpPr>
        <p:spPr bwMode="auto">
          <a:xfrm>
            <a:off x="1646675" y="4239090"/>
            <a:ext cx="270030" cy="45005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77D0-187B-47F8-9943-71F2CFC818D5}" type="slidenum">
              <a:rPr lang="ru-RU"/>
              <a:pPr/>
              <a:t>9</a:t>
            </a:fld>
            <a:endParaRPr lang="ru-RU"/>
          </a:p>
        </p:txBody>
      </p:sp>
      <p:pic>
        <p:nvPicPr>
          <p:cNvPr id="243714" name="Picture 2" descr="light+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25538"/>
            <a:ext cx="5160962" cy="5072062"/>
          </a:xfrm>
          <a:prstGeom prst="rect">
            <a:avLst/>
          </a:prstGeom>
          <a:noFill/>
        </p:spPr>
      </p:pic>
      <p:pic>
        <p:nvPicPr>
          <p:cNvPr id="243715" name="Picture 3" descr="neutron_transformed"/>
          <p:cNvPicPr>
            <a:picLocks noChangeAspect="1" noChangeArrowheads="1"/>
          </p:cNvPicPr>
          <p:nvPr/>
        </p:nvPicPr>
        <p:blipFill>
          <a:blip r:embed="rId4" cstate="print">
            <a:lum bright="-6000" contrast="-24000"/>
          </a:blip>
          <a:srcRect/>
          <a:stretch>
            <a:fillRect/>
          </a:stretch>
        </p:blipFill>
        <p:spPr bwMode="auto">
          <a:xfrm>
            <a:off x="2771775" y="1471613"/>
            <a:ext cx="3517900" cy="3829050"/>
          </a:xfrm>
          <a:prstGeom prst="rect">
            <a:avLst/>
          </a:prstGeom>
          <a:noFill/>
        </p:spPr>
      </p:pic>
      <p:sp>
        <p:nvSpPr>
          <p:cNvPr id="243716" name="AutoShape 4"/>
          <p:cNvSpPr>
            <a:spLocks noChangeArrowheads="1"/>
          </p:cNvSpPr>
          <p:nvPr/>
        </p:nvSpPr>
        <p:spPr bwMode="auto">
          <a:xfrm rot="-4499718">
            <a:off x="3784601" y="5656262"/>
            <a:ext cx="742950" cy="320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4356100" y="5876925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n</a:t>
            </a:r>
            <a:r>
              <a:rPr lang="en-US" sz="2000" b="1">
                <a:latin typeface="Verdana" pitchFamily="34" charset="0"/>
                <a:sym typeface="Symbol" pitchFamily="18" charset="2"/>
              </a:rPr>
              <a:t></a:t>
            </a:r>
            <a:endParaRPr lang="ru-RU" sz="2000" b="1"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431540" y="323655"/>
            <a:ext cx="6999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Imaging with a portable fast neutrons generator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5">
      <a:dk1>
        <a:srgbClr val="000000"/>
      </a:dk1>
      <a:lt1>
        <a:srgbClr val="FFFFFF"/>
      </a:lt1>
      <a:dk2>
        <a:srgbClr val="000099"/>
      </a:dk2>
      <a:lt2>
        <a:srgbClr val="7C847D"/>
      </a:lt2>
      <a:accent1>
        <a:srgbClr val="3399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DCAFF"/>
      </a:accent5>
      <a:accent6>
        <a:srgbClr val="E78A00"/>
      </a:accent6>
      <a:hlink>
        <a:srgbClr val="FFCC00"/>
      </a:hlink>
      <a:folHlink>
        <a:srgbClr val="FF33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00000"/>
        </a:dk1>
        <a:lt1>
          <a:srgbClr val="FFFFFF"/>
        </a:lt1>
        <a:dk2>
          <a:srgbClr val="000099"/>
        </a:dk2>
        <a:lt2>
          <a:srgbClr val="7C847D"/>
        </a:lt2>
        <a:accent1>
          <a:srgbClr val="3399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E78A00"/>
        </a:accent6>
        <a:hlink>
          <a:srgbClr val="FF66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00000"/>
        </a:dk1>
        <a:lt1>
          <a:srgbClr val="FFFFFF"/>
        </a:lt1>
        <a:dk2>
          <a:srgbClr val="000099"/>
        </a:dk2>
        <a:lt2>
          <a:srgbClr val="7C847D"/>
        </a:lt2>
        <a:accent1>
          <a:srgbClr val="3399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E78A00"/>
        </a:accent6>
        <a:hlink>
          <a:srgbClr val="FFCC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1141</Words>
  <Application>Microsoft Office PowerPoint</Application>
  <PresentationFormat>Экран (4:3)</PresentationFormat>
  <Paragraphs>380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Специальное оформление</vt:lpstr>
      <vt:lpstr>Формула</vt:lpstr>
      <vt:lpstr>Graph</vt:lpstr>
      <vt:lpstr>Current Tendences in the Development of Neutron and X-ray Detectors for Common Use</vt:lpstr>
      <vt:lpstr>Слайд 2</vt:lpstr>
      <vt:lpstr>Line of VNIIA activities in the field of radiation detection</vt:lpstr>
      <vt:lpstr>Imaging detectors for neutron and X-ray radiography and tomography</vt:lpstr>
      <vt:lpstr>Optical arrangements of luminescent CCD-detectors for X-ray, thermal &amp; fast neutrons</vt:lpstr>
      <vt:lpstr>Optical arrangements of luminescent CCD-detectors for a conical beam of fast neutrons</vt:lpstr>
      <vt:lpstr>Detector for imaging X-ray and fast neutrons simultaneously</vt:lpstr>
      <vt:lpstr>Detectors on the basis of Imaging Plates (IP)</vt:lpstr>
      <vt:lpstr>Слайд 9</vt:lpstr>
      <vt:lpstr>Слайд 10</vt:lpstr>
      <vt:lpstr>Imaging detectors for detection and identification of fast neutron sources </vt:lpstr>
      <vt:lpstr>Imaging detectors for localization and identification of neutron and gamma sources</vt:lpstr>
      <vt:lpstr>Source localization and identification  by “electronic” collimation</vt:lpstr>
      <vt:lpstr>Concept of Multi-Energy X-ray (Gamma) Sensors for energy range  10 кэВ – 1 Мэв</vt:lpstr>
      <vt:lpstr>Detectors for well-logging devices</vt:lpstr>
      <vt:lpstr>Detectors concept for well-logging devices Position-sensitive detector for thermal neutrons</vt:lpstr>
      <vt:lpstr>Detectors concept for well-logging devices Position-sensitive detector for thermal, epithermal and fast neutrons</vt:lpstr>
      <vt:lpstr>Electrometric neutron sensors concept Design principle</vt:lpstr>
      <vt:lpstr>Efficiency of electrons generation in Gd by thermal neutrons  (simulation)</vt:lpstr>
      <vt:lpstr>Efficiency of electric charge generation by fast neutrons (simulation)</vt:lpstr>
      <vt:lpstr>Measured quantities</vt:lpstr>
      <vt:lpstr>Distinctive features</vt:lpstr>
      <vt:lpstr>Conclusion</vt:lpstr>
      <vt:lpstr>Слайд 24</vt:lpstr>
    </vt:vector>
  </TitlesOfParts>
  <Company>VNIIA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Аrial 30 pt</dc:title>
  <dc:creator>236-ktu</dc:creator>
  <cp:lastModifiedBy>553-mvi</cp:lastModifiedBy>
  <cp:revision>115</cp:revision>
  <dcterms:created xsi:type="dcterms:W3CDTF">2010-02-10T10:40:35Z</dcterms:created>
  <dcterms:modified xsi:type="dcterms:W3CDTF">2016-10-14T05:25:11Z</dcterms:modified>
</cp:coreProperties>
</file>