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79" r:id="rId4"/>
    <p:sldId id="278" r:id="rId5"/>
    <p:sldId id="258" r:id="rId6"/>
    <p:sldId id="259" r:id="rId7"/>
    <p:sldId id="262" r:id="rId8"/>
    <p:sldId id="264" r:id="rId9"/>
    <p:sldId id="265" r:id="rId10"/>
    <p:sldId id="266" r:id="rId11"/>
    <p:sldId id="268" r:id="rId12"/>
    <p:sldId id="274" r:id="rId13"/>
    <p:sldId id="275" r:id="rId14"/>
    <p:sldId id="273" r:id="rId15"/>
    <p:sldId id="276" r:id="rId16"/>
    <p:sldId id="267" r:id="rId17"/>
    <p:sldId id="270" r:id="rId18"/>
    <p:sldId id="271" r:id="rId19"/>
    <p:sldId id="269" r:id="rId20"/>
    <p:sldId id="272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93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D0F45-0FA0-4575-92F7-7DC2377F4130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CB094-D5BB-4D7C-8412-31ADDB7E9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0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AAC63-C06C-456C-B0BB-F02C75B3860B}" type="slidenum">
              <a:rPr lang="en-US"/>
              <a:pPr/>
              <a:t>3</a:t>
            </a:fld>
            <a:endParaRPr lang="en-US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87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8E66-A42E-48FE-8925-219D4A351A90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88C2-8369-41C6-A27E-ACDBF7040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8E66-A42E-48FE-8925-219D4A351A90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88C2-8369-41C6-A27E-ACDBF7040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3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8E66-A42E-48FE-8925-219D4A351A90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88C2-8369-41C6-A27E-ACDBF7040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5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8E66-A42E-48FE-8925-219D4A351A90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88C2-8369-41C6-A27E-ACDBF7040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1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8E66-A42E-48FE-8925-219D4A351A90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88C2-8369-41C6-A27E-ACDBF7040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0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8E66-A42E-48FE-8925-219D4A351A90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88C2-8369-41C6-A27E-ACDBF7040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9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8E66-A42E-48FE-8925-219D4A351A90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88C2-8369-41C6-A27E-ACDBF7040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8E66-A42E-48FE-8925-219D4A351A90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88C2-8369-41C6-A27E-ACDBF7040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4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8E66-A42E-48FE-8925-219D4A351A90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88C2-8369-41C6-A27E-ACDBF7040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7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8E66-A42E-48FE-8925-219D4A351A90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88C2-8369-41C6-A27E-ACDBF7040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4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8E66-A42E-48FE-8925-219D4A351A90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88C2-8369-41C6-A27E-ACDBF7040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1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58E66-A42E-48FE-8925-219D4A351A90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888C2-8369-41C6-A27E-ACDBF7040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085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modulation of galactic cosmic rays during 2006-2016 based on PAMELA and ARINA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(preliminary results)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331368"/>
            <a:ext cx="6858000" cy="132347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Mayorov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Andrey </a:t>
            </a: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PAMELA collaboration</a:t>
            </a:r>
          </a:p>
          <a:p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NRNU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MEPhI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214" y="118002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6550223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2nd International Conference on Particle Physics and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Astrophysics, Moscow, Oct. 2016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1" y="2754000"/>
            <a:ext cx="7392054" cy="410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4834" r="6425" b="53903"/>
          <a:stretch/>
        </p:blipFill>
        <p:spPr>
          <a:xfrm>
            <a:off x="484450" y="823752"/>
            <a:ext cx="8401397" cy="209480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199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and helium spectra after 2013 (decrease of SA)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261477" y="1199142"/>
            <a:ext cx="105878" cy="231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856255" y="1518397"/>
            <a:ext cx="105878" cy="231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227944" y="1014033"/>
            <a:ext cx="105878" cy="231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199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profiles of GCR protons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671"/>
            <a:ext cx="9144000" cy="5076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127757" y="3807246"/>
            <a:ext cx="674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127757" y="4809693"/>
            <a:ext cx="674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endParaRPr lang="ru-RU" sz="1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118749" y="3166232"/>
            <a:ext cx="674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4110" y="1390996"/>
            <a:ext cx="125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199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profiles of GCR helium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671"/>
            <a:ext cx="9144000" cy="5076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198417" y="2837924"/>
            <a:ext cx="674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4110" y="1390996"/>
            <a:ext cx="125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199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 of helium to protons. Fixed kinetic energy.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671"/>
            <a:ext cx="9144000" cy="5076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4110" y="1390996"/>
            <a:ext cx="125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199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 of helium to protons. Fixed rigidity.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671"/>
            <a:ext cx="9144000" cy="5076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8858" y="6207413"/>
            <a:ext cx="601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Rigidity dependence of solar modulation (as expected?).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14110" y="1396538"/>
            <a:ext cx="125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199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 of helium to protons. Fixed rigidity.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671"/>
            <a:ext cx="9144000" cy="50766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8858" y="6207413"/>
            <a:ext cx="601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in zoom we observe some features …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355273" y="3280756"/>
            <a:ext cx="243840" cy="38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593869" y="2624051"/>
            <a:ext cx="243840" cy="38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736080" y="2805052"/>
            <a:ext cx="243840" cy="38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979920" y="3180017"/>
            <a:ext cx="243840" cy="38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514110" y="1396538"/>
            <a:ext cx="125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199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profiles of GCR protons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961"/>
            <a:ext cx="9144000" cy="44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199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spectra during some BRN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60" y="2178711"/>
            <a:ext cx="4763101" cy="4392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12" y="811924"/>
            <a:ext cx="3469907" cy="1701589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5135078" y="1857676"/>
            <a:ext cx="745958" cy="1068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135078" y="971623"/>
            <a:ext cx="1804737" cy="2108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135077" y="1819175"/>
            <a:ext cx="2353378" cy="1420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135077" y="1880211"/>
            <a:ext cx="2690262" cy="1520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135077" y="2242628"/>
            <a:ext cx="3133024" cy="1360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3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1010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with HCS tilt angle variations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t="18083" r="42180" b="21542"/>
          <a:stretch>
            <a:fillRect/>
          </a:stretch>
        </p:blipFill>
        <p:spPr bwMode="auto">
          <a:xfrm>
            <a:off x="4595120" y="1580306"/>
            <a:ext cx="3817083" cy="376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49"/>
              <p:cNvSpPr>
                <a:spLocks noChangeArrowheads="1"/>
              </p:cNvSpPr>
              <p:nvPr/>
            </p:nvSpPr>
            <p:spPr bwMode="auto">
              <a:xfrm>
                <a:off x="205047" y="2207800"/>
                <a:ext cx="4015409" cy="1660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Pearson correlation coefficient between these parameters and time profile of measured flux was calculated. Mathematically  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correlation coefficient is given by</a:t>
                </a:r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14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[(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)(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𝑌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)]</m:t>
                        </m:r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𝑐𝑜𝑣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𝑐𝑜𝑣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𝑐𝑜𝑣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rad>
                          </m:e>
                        </m:rad>
                      </m:den>
                    </m:f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047" y="2207800"/>
                <a:ext cx="4015409" cy="1660776"/>
              </a:xfrm>
              <a:prstGeom prst="rect">
                <a:avLst/>
              </a:prstGeom>
              <a:blipFill rotWithShape="0">
                <a:blip r:embed="rId5"/>
                <a:stretch>
                  <a:fillRect l="-456" t="-733" r="-6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5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0808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shift between proton flux variation and changes of Tilt angle of HCS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8505" r="9045" b="12115"/>
          <a:stretch>
            <a:fillRect/>
          </a:stretch>
        </p:blipFill>
        <p:spPr bwMode="auto">
          <a:xfrm>
            <a:off x="755576" y="1340768"/>
            <a:ext cx="7518202" cy="44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3457" y="5622141"/>
            <a:ext cx="34217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 energy, GeV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882316" y="3223847"/>
            <a:ext cx="34217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shift, days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9781" y="952284"/>
            <a:ext cx="34217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 of correlation analysis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8154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4386" y="1723505"/>
            <a:ext cx="125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134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Solar modulation?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37810" y="653714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0378" y="121130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75" y="113420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1" y="754124"/>
            <a:ext cx="3934996" cy="3712554"/>
          </a:xfrm>
          <a:ln>
            <a:solidFill>
              <a:srgbClr val="7030A0"/>
            </a:solidFill>
          </a:ln>
        </p:spPr>
      </p:pic>
      <p:sp>
        <p:nvSpPr>
          <p:cNvPr id="8" name="Объект 5"/>
          <p:cNvSpPr txBox="1">
            <a:spLocks/>
          </p:cNvSpPr>
          <p:nvPr/>
        </p:nvSpPr>
        <p:spPr>
          <a:xfrm>
            <a:off x="4644008" y="777825"/>
            <a:ext cx="4038600" cy="309634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2150" y="4845823"/>
            <a:ext cx="3393575" cy="1477328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Solar as a source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Interplanetary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magnetic field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regular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component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sheet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Solar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wind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287121" y="4245028"/>
            <a:ext cx="2511896" cy="2176994"/>
            <a:chOff x="5739471" y="4198052"/>
            <a:chExt cx="2511896" cy="2176994"/>
          </a:xfrm>
        </p:grpSpPr>
        <p:sp>
          <p:nvSpPr>
            <p:cNvPr id="12" name="TextBox 11"/>
            <p:cNvSpPr txBox="1"/>
            <p:nvPr/>
          </p:nvSpPr>
          <p:spPr>
            <a:xfrm>
              <a:off x="5979695" y="4198052"/>
              <a:ext cx="1976681" cy="1200329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Diffusion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Drift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Convection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Adiabatic losses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6743391" y="5398380"/>
              <a:ext cx="504056" cy="607333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9471" y="6005714"/>
              <a:ext cx="2511896" cy="3693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Transport equation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872058" y="5453554"/>
            <a:ext cx="792088" cy="831743"/>
            <a:chOff x="4139952" y="4682253"/>
            <a:chExt cx="792088" cy="12763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139952" y="4682253"/>
                  <a:ext cx="792088" cy="402932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 smtClean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4682253"/>
                  <a:ext cx="792088" cy="4029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4139952" y="5135126"/>
              <a:ext cx="792088" cy="369332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39952" y="5589240"/>
                  <a:ext cx="792088" cy="369332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5589240"/>
                  <a:ext cx="79208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7460" r="-1515"/>
                  </a:stretch>
                </a:blipFill>
                <a:ln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23182" t="25819" r="34127" b="18742"/>
          <a:stretch/>
        </p:blipFill>
        <p:spPr>
          <a:xfrm>
            <a:off x="4761636" y="1021447"/>
            <a:ext cx="3562865" cy="28323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8477" y="764122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Flux of CR particles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6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199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536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11408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results: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&amp; helium modulation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modulation of protons and helium nuclei with similar rigidities.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features still exist, especially in 2009-2010 during anomalous solar minimum.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time shift between variations of GCR &amp; tilt angle of HCS, which is depends on energy of particle.</a:t>
            </a:r>
          </a:p>
          <a:p>
            <a:pPr marL="342900" indent="-342900"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199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Modulation loops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33" y="3115488"/>
            <a:ext cx="2240500" cy="128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21" y="3006504"/>
            <a:ext cx="2387323" cy="147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75424" y="4707577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HCS tilt angle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060337" y="3067234"/>
            <a:ext cx="0" cy="1640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060337" y="4707577"/>
            <a:ext cx="25173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4587982" y="3109878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55170" y="4707577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HCS tilt angle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1540083" y="3067234"/>
            <a:ext cx="0" cy="1640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540083" y="4707577"/>
            <a:ext cx="25173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067728" y="3109878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7856" y="2584818"/>
            <a:ext cx="180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 cycles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(…, 23)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72766" y="2581608"/>
            <a:ext cx="1874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cycles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(…, 24)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5486" y="5382343"/>
            <a:ext cx="76349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for high energy CR by network of Neutron monitors. 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 during balloon flights, but I not found publications of such kind.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firstly with PAMELA &amp; ARINA we can look on modulation loops for smaller energies!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97816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Multi Variable problem from mathematical point of view</a:t>
            </a: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take into account significantly changes with SA different parameters!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0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3" cstate="print"/>
          <a:srcRect r="4311"/>
          <a:stretch>
            <a:fillRect/>
          </a:stretch>
        </p:blipFill>
        <p:spPr bwMode="auto">
          <a:xfrm>
            <a:off x="6147175" y="764704"/>
            <a:ext cx="2996825" cy="434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7703" name="Rectangle 7"/>
          <p:cNvSpPr>
            <a:spLocks noChangeArrowheads="1"/>
          </p:cNvSpPr>
          <p:nvPr/>
        </p:nvSpPr>
        <p:spPr bwMode="auto">
          <a:xfrm>
            <a:off x="7227295" y="2024844"/>
            <a:ext cx="729081" cy="172819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7704" name="Rectangle 8"/>
          <p:cNvSpPr>
            <a:spLocks noChangeArrowheads="1"/>
          </p:cNvSpPr>
          <p:nvPr/>
        </p:nvSpPr>
        <p:spPr bwMode="auto">
          <a:xfrm>
            <a:off x="7020272" y="3897052"/>
            <a:ext cx="1152128" cy="501129"/>
          </a:xfrm>
          <a:prstGeom prst="rect">
            <a:avLst/>
          </a:prstGeom>
          <a:noFill/>
          <a:ln w="28575" algn="ctr">
            <a:solidFill>
              <a:schemeClr val="accent6">
                <a:lumMod val="7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7706" name="Text Box 10"/>
          <p:cNvSpPr txBox="1">
            <a:spLocks noChangeArrowheads="1"/>
          </p:cNvSpPr>
          <p:nvPr/>
        </p:nvSpPr>
        <p:spPr bwMode="auto">
          <a:xfrm>
            <a:off x="3111686" y="1708052"/>
            <a:ext cx="2756458" cy="338554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Magnetic spectrometer</a:t>
            </a:r>
          </a:p>
        </p:txBody>
      </p:sp>
      <p:sp>
        <p:nvSpPr>
          <p:cNvPr id="797709" name="Rectangle 13"/>
          <p:cNvSpPr>
            <a:spLocks noChangeArrowheads="1"/>
          </p:cNvSpPr>
          <p:nvPr/>
        </p:nvSpPr>
        <p:spPr bwMode="auto">
          <a:xfrm>
            <a:off x="6480212" y="4365104"/>
            <a:ext cx="2165994" cy="432048"/>
          </a:xfrm>
          <a:prstGeom prst="rect">
            <a:avLst/>
          </a:prstGeom>
          <a:noFill/>
          <a:ln w="28575" algn="ctr">
            <a:solidFill>
              <a:srgbClr val="7030A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chemeClr val="accent6"/>
              </a:solidFill>
            </a:endParaRPr>
          </a:p>
        </p:txBody>
      </p:sp>
      <p:sp>
        <p:nvSpPr>
          <p:cNvPr id="797711" name="Line 15"/>
          <p:cNvSpPr>
            <a:spLocks noChangeShapeType="1"/>
          </p:cNvSpPr>
          <p:nvPr/>
        </p:nvSpPr>
        <p:spPr bwMode="auto">
          <a:xfrm>
            <a:off x="5914398" y="872717"/>
            <a:ext cx="1429911" cy="2916324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7712" name="Line 16"/>
          <p:cNvSpPr>
            <a:spLocks noChangeShapeType="1"/>
          </p:cNvSpPr>
          <p:nvPr/>
        </p:nvSpPr>
        <p:spPr bwMode="auto">
          <a:xfrm>
            <a:off x="5905639" y="909697"/>
            <a:ext cx="898610" cy="287056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7713" name="Line 17"/>
          <p:cNvSpPr>
            <a:spLocks noChangeShapeType="1"/>
          </p:cNvSpPr>
          <p:nvPr/>
        </p:nvSpPr>
        <p:spPr bwMode="auto">
          <a:xfrm>
            <a:off x="5914398" y="872716"/>
            <a:ext cx="1582686" cy="1008112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7716" name="Rectangle 20"/>
          <p:cNvSpPr>
            <a:spLocks noChangeArrowheads="1"/>
          </p:cNvSpPr>
          <p:nvPr/>
        </p:nvSpPr>
        <p:spPr bwMode="auto">
          <a:xfrm>
            <a:off x="3111686" y="703439"/>
            <a:ext cx="2777725" cy="338554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Time-of-Flight (ToF) system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7719" name="Line 23"/>
          <p:cNvSpPr>
            <a:spLocks noChangeShapeType="1"/>
          </p:cNvSpPr>
          <p:nvPr/>
        </p:nvSpPr>
        <p:spPr bwMode="auto">
          <a:xfrm>
            <a:off x="5914398" y="3064520"/>
            <a:ext cx="1069488" cy="1516608"/>
          </a:xfrm>
          <a:prstGeom prst="line">
            <a:avLst/>
          </a:prstGeom>
          <a:noFill/>
          <a:ln w="28575">
            <a:solidFill>
              <a:srgbClr val="7030A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ru-RU">
              <a:solidFill>
                <a:schemeClr val="accent6"/>
              </a:solidFill>
            </a:endParaRPr>
          </a:p>
        </p:txBody>
      </p:sp>
      <p:sp>
        <p:nvSpPr>
          <p:cNvPr id="797722" name="Rectangle 26"/>
          <p:cNvSpPr>
            <a:spLocks noChangeArrowheads="1"/>
          </p:cNvSpPr>
          <p:nvPr/>
        </p:nvSpPr>
        <p:spPr bwMode="auto">
          <a:xfrm>
            <a:off x="3111685" y="2124145"/>
            <a:ext cx="2789389" cy="5847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sampling imaging electromagnetic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calorimeter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7725" name="Rectangle 29"/>
          <p:cNvSpPr>
            <a:spLocks noChangeArrowheads="1"/>
          </p:cNvSpPr>
          <p:nvPr/>
        </p:nvSpPr>
        <p:spPr bwMode="auto">
          <a:xfrm>
            <a:off x="3111685" y="2772132"/>
            <a:ext cx="2808312" cy="584775"/>
          </a:xfrm>
          <a:prstGeom prst="rect">
            <a:avLst/>
          </a:prstGeom>
          <a:noFill/>
          <a:ln>
            <a:solidFill>
              <a:srgbClr val="7030A0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Bottom Scintillator S4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Neutron Detector</a:t>
            </a: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3111686" y="1193672"/>
            <a:ext cx="2767091" cy="338554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Anticoincidence (AC) system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868144" y="1391261"/>
            <a:ext cx="1080120" cy="1317659"/>
            <a:chOff x="5868144" y="1391261"/>
            <a:chExt cx="1080120" cy="1317659"/>
          </a:xfrm>
        </p:grpSpPr>
        <p:sp>
          <p:nvSpPr>
            <p:cNvPr id="37" name="Line 15"/>
            <p:cNvSpPr>
              <a:spLocks noChangeShapeType="1"/>
            </p:cNvSpPr>
            <p:nvPr/>
          </p:nvSpPr>
          <p:spPr bwMode="auto">
            <a:xfrm flipV="1">
              <a:off x="5868144" y="1391261"/>
              <a:ext cx="108012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5887667" y="1391261"/>
              <a:ext cx="741686" cy="633583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5914398" y="1391261"/>
              <a:ext cx="633606" cy="1317659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" name="Заголовок 1"/>
          <p:cNvSpPr txBox="1">
            <a:spLocks/>
          </p:cNvSpPr>
          <p:nvPr/>
        </p:nvSpPr>
        <p:spPr>
          <a:xfrm>
            <a:off x="0" y="0"/>
            <a:ext cx="9144000" cy="638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solidFill>
                  <a:schemeClr val="bg1"/>
                </a:solidFill>
                <a:latin typeface="Constantia" pitchFamily="18" charset="0"/>
              </a:rPr>
              <a:t>Научная аппаратура «ПАМЕЛА»</a:t>
            </a:r>
            <a:endParaRPr lang="ru-RU" sz="20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Запущена </a:t>
            </a:r>
            <a:r>
              <a:rPr lang="en-US" sz="32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15</a:t>
            </a:r>
            <a:r>
              <a:rPr lang="ru-RU" sz="32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3200" baseline="310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июня</a:t>
            </a:r>
            <a:r>
              <a:rPr lang="en-US" sz="32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 2006</a:t>
            </a:r>
            <a:r>
              <a:rPr lang="ru-RU" sz="32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 г. на ИСЗ Ресурс-ДК1</a:t>
            </a:r>
            <a:endParaRPr lang="ru-RU" sz="32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0223"/>
            <a:ext cx="256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hape 44"/>
          <p:cNvCxnSpPr/>
          <p:nvPr/>
        </p:nvCxnSpPr>
        <p:spPr>
          <a:xfrm>
            <a:off x="5904222" y="1880828"/>
            <a:ext cx="1323073" cy="589565"/>
          </a:xfrm>
          <a:prstGeom prst="bentConnector3">
            <a:avLst>
              <a:gd name="adj1" fmla="val 12458"/>
            </a:avLst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Constantia" pitchFamily="18" charset="0"/>
              </a:rPr>
              <a:t>«Инновационная деятельность в науке и технике» 1.11.2012, НИИЭМ, Истра, Россия</a:t>
            </a:r>
            <a:endParaRPr lang="ru-RU" sz="1400" dirty="0">
              <a:latin typeface="Times New Roman" pitchFamily="18" charset="0"/>
            </a:endParaRPr>
          </a:p>
        </p:txBody>
      </p:sp>
      <p:cxnSp>
        <p:nvCxnSpPr>
          <p:cNvPr id="32" name="Прямая со стрелкой 31"/>
          <p:cNvCxnSpPr>
            <a:stCxn id="797722" idx="3"/>
          </p:cNvCxnSpPr>
          <p:nvPr/>
        </p:nvCxnSpPr>
        <p:spPr>
          <a:xfrm>
            <a:off x="5901074" y="2416533"/>
            <a:ext cx="1135363" cy="161778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349022"/>
            <a:ext cx="3587548" cy="403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979516" y="117056"/>
            <a:ext cx="345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PAMELA magnetic spectrometer</a:t>
            </a:r>
            <a:endParaRPr lang="ru-RU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2690" y="4365104"/>
            <a:ext cx="4389728" cy="230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437810" y="653714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0378" y="121130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75" y="113420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52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4283968" cy="490883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Прямоугольник 4"/>
          <p:cNvSpPr/>
          <p:nvPr/>
        </p:nvSpPr>
        <p:spPr>
          <a:xfrm>
            <a:off x="249013" y="2701738"/>
            <a:ext cx="425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С1-С10 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- пластические сцинтилляторы</a:t>
            </a:r>
          </a:p>
        </p:txBody>
      </p:sp>
      <p:pic>
        <p:nvPicPr>
          <p:cNvPr id="6" name="Picture 1" descr="C:\Users\1\Desktop\Арина пробег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97725"/>
            <a:ext cx="4757655" cy="24928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134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ARINA scintillator spectrometer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84450" y="653714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9214" y="121130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17" y="77050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485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199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PAMELA &amp; ARINA spectrometers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991250" y="1176058"/>
            <a:ext cx="3095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CR components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Positrons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Antiprotons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nuclei isotopes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486" y="4518509"/>
            <a:ext cx="84051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the proton flux measured by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PAMELA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2006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July-2009 December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minimum // Astrophysical Journal,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 765, No. 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Modulation of Galactic Cosmic Rays during 2006-2015 Based on PAMELA and ARINA Data // Physics Procedia,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 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the Electron and Positron Components of the Cosmic Radiation Measured by the PAMELA Experiment between July 2006 and December 2015 //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 , 2016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 116, No. 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 of Prof. Vladimir V.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Mikhailov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“Sharp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of positron to electron fluxes ratio below 2 GV measured by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PAMELA” on ICPPA-2016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3040" y="1176058"/>
            <a:ext cx="4143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data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variation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during 10 years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~27 days (or less)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hourly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Forbush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dependence of SM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and charge sing dependence of SM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region of SM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coefficients, drift etc.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9406"/>
            <a:ext cx="9144000" cy="50766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6727" b="23228"/>
          <a:stretch/>
        </p:blipFill>
        <p:spPr>
          <a:xfrm>
            <a:off x="1307870" y="1052576"/>
            <a:ext cx="3114501" cy="1916336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199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“Age” of PAMELA &amp; ARINA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4225" y="16072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6020" y="12379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8231" y="10653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3361" y="10525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199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Heliospheric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characteristics during PAMELA &amp; ARINA “age”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 b="52702"/>
          <a:stretch/>
        </p:blipFill>
        <p:spPr>
          <a:xfrm>
            <a:off x="0" y="870066"/>
            <a:ext cx="9144000" cy="22111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b="58487"/>
          <a:stretch/>
        </p:blipFill>
        <p:spPr>
          <a:xfrm>
            <a:off x="0" y="2975957"/>
            <a:ext cx="9144000" cy="1845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b="53575"/>
          <a:stretch/>
        </p:blipFill>
        <p:spPr>
          <a:xfrm>
            <a:off x="0" y="4716086"/>
            <a:ext cx="914400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16" y="2754000"/>
            <a:ext cx="7392063" cy="410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4834" r="6425" b="53903"/>
          <a:stretch/>
        </p:blipFill>
        <p:spPr>
          <a:xfrm>
            <a:off x="484450" y="823752"/>
            <a:ext cx="8401397" cy="209480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0808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and helium spectra before 2010 (decrease of SA)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379712" y="1871154"/>
            <a:ext cx="105878" cy="231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189309" y="1867917"/>
            <a:ext cx="105878" cy="231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583622" y="1867917"/>
            <a:ext cx="105878" cy="231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1" y="2770625"/>
            <a:ext cx="7392054" cy="410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4834" r="6425" b="53903"/>
          <a:stretch/>
        </p:blipFill>
        <p:spPr>
          <a:xfrm>
            <a:off x="484450" y="823752"/>
            <a:ext cx="8401397" cy="209480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484450" y="650586"/>
            <a:ext cx="805398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9214" y="119917"/>
            <a:ext cx="466205" cy="3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wiki.mephist.ru/images/thumb/d/dd/%D0%9C%D0%98%D0%A4%D0%98-%D0%BB%D0%BE%D0%B3%D0%BE_%D0%B2%D0%B5%D1%80%D1%81%D0%B8%D1%8F_1.jpg/200px-%D0%9C%D0%98%D0%A4%D0%98-%D0%BB%D0%BE%D0%B3%D0%BE_%D0%B2%D0%B5%D1%80%D1%81%D0%B8%D1%8F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17" y="73922"/>
            <a:ext cx="458669" cy="44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102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and helium spectra in 2010-2013 (increase of SA)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747387" y="1356725"/>
            <a:ext cx="105878" cy="231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135375" y="994715"/>
            <a:ext cx="105878" cy="231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661208" y="1806632"/>
            <a:ext cx="105878" cy="231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782</TotalTime>
  <Words>517</Words>
  <Application>Microsoft Office PowerPoint</Application>
  <PresentationFormat>Экран (4:3)</PresentationFormat>
  <Paragraphs>116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Constantia</vt:lpstr>
      <vt:lpstr>Times New Roman</vt:lpstr>
      <vt:lpstr>Тема Office</vt:lpstr>
      <vt:lpstr>Solar modulation of galactic cosmic rays during 2006-2016 based on PAMELA and ARINA data (preliminary results)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44</cp:revision>
  <dcterms:created xsi:type="dcterms:W3CDTF">2016-10-10T08:52:39Z</dcterms:created>
  <dcterms:modified xsi:type="dcterms:W3CDTF">2016-10-11T14:20:13Z</dcterms:modified>
</cp:coreProperties>
</file>