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notesMasterIdLst>
    <p:notesMasterId r:id="rId19"/>
  </p:notesMasterIdLst>
  <p:handoutMasterIdLst>
    <p:handoutMasterId r:id="rId20"/>
  </p:handoutMasterIdLst>
  <p:sldIdLst>
    <p:sldId id="443" r:id="rId2"/>
    <p:sldId id="482" r:id="rId3"/>
    <p:sldId id="496" r:id="rId4"/>
    <p:sldId id="519" r:id="rId5"/>
    <p:sldId id="498" r:id="rId6"/>
    <p:sldId id="492" r:id="rId7"/>
    <p:sldId id="520" r:id="rId8"/>
    <p:sldId id="500" r:id="rId9"/>
    <p:sldId id="501" r:id="rId10"/>
    <p:sldId id="528" r:id="rId11"/>
    <p:sldId id="522" r:id="rId12"/>
    <p:sldId id="523" r:id="rId13"/>
    <p:sldId id="525" r:id="rId14"/>
    <p:sldId id="526" r:id="rId15"/>
    <p:sldId id="454" r:id="rId16"/>
    <p:sldId id="495" r:id="rId17"/>
    <p:sldId id="527" r:id="rId18"/>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3300"/>
    <a:srgbClr val="C491EB"/>
    <a:srgbClr val="94BA66"/>
    <a:srgbClr val="FBA58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8" autoAdjust="0"/>
    <p:restoredTop sz="94660"/>
  </p:normalViewPr>
  <p:slideViewPr>
    <p:cSldViewPr>
      <p:cViewPr>
        <p:scale>
          <a:sx n="100" d="100"/>
          <a:sy n="100" d="100"/>
        </p:scale>
        <p:origin x="-210"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ru-RU"/>
          </a:p>
        </p:txBody>
      </p:sp>
      <p:sp>
        <p:nvSpPr>
          <p:cNvPr id="22937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ru-RU"/>
          </a:p>
        </p:txBody>
      </p:sp>
      <p:sp>
        <p:nvSpPr>
          <p:cNvPr id="22938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ru-RU"/>
          </a:p>
        </p:txBody>
      </p:sp>
      <p:sp>
        <p:nvSpPr>
          <p:cNvPr id="22938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A808920-2942-4184-AF07-9DF1EC0E20EB}"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CED9B0CA-2B60-47CF-8070-89D3EFBAD438}" type="datetimeFigureOut">
              <a:rPr lang="ru-RU"/>
              <a:pPr>
                <a:defRPr/>
              </a:pPr>
              <a:t>13.10.2016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A96FE57D-6252-4980-BC67-EE06B448C038}"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A96FE57D-6252-4980-BC67-EE06B448C038}" type="slidenum">
              <a:rPr lang="ru-RU" smtClean="0"/>
              <a:pPr>
                <a:defRPr/>
              </a:pPr>
              <a:t>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ru-RU"/>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ru-RU"/>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ru-RU"/>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ru-RU"/>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ru-RU"/>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ru-RU"/>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ru-RU"/>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ru-RU"/>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ru-RU"/>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ru-RU"/>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ru-RU"/>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ru-RU"/>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ru-RU"/>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ru-RU"/>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ru-RU"/>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ru-RU"/>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ru-RU"/>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ru-RU"/>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ru-RU"/>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ru-RU"/>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ru-RU"/>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ru-RU"/>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ru-RU"/>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ru-RU"/>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ru-RU"/>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ru-RU"/>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ru-RU"/>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ru-RU"/>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ru-RU"/>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ru-RU"/>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ru-RU"/>
              </a:p>
            </p:txBody>
          </p:sp>
        </p:grpSp>
      </p:grpSp>
      <p:sp>
        <p:nvSpPr>
          <p:cNvPr id="174122" name="Rectangle 42"/>
          <p:cNvSpPr>
            <a:spLocks noGrp="1" noChangeArrowheads="1"/>
          </p:cNvSpPr>
          <p:nvPr>
            <p:ph type="ctrTitle" sz="quarter"/>
          </p:nvPr>
        </p:nvSpPr>
        <p:spPr>
          <a:xfrm>
            <a:off x="457200" y="1600200"/>
            <a:ext cx="8229600" cy="1828800"/>
          </a:xfrm>
        </p:spPr>
        <p:txBody>
          <a:bodyPr/>
          <a:lstStyle>
            <a:lvl1pPr>
              <a:defRPr/>
            </a:lvl1pPr>
          </a:lstStyle>
          <a:p>
            <a:r>
              <a:rPr lang="ru-RU"/>
              <a:t>Образец заголовка</a:t>
            </a:r>
          </a:p>
        </p:txBody>
      </p:sp>
      <p:sp>
        <p:nvSpPr>
          <p:cNvPr id="1741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44" name="Rectangle 44"/>
          <p:cNvSpPr>
            <a:spLocks noGrp="1" noChangeArrowheads="1"/>
          </p:cNvSpPr>
          <p:nvPr>
            <p:ph type="dt" sz="quarter" idx="10"/>
          </p:nvPr>
        </p:nvSpPr>
        <p:spPr/>
        <p:txBody>
          <a:bodyPr/>
          <a:lstStyle>
            <a:lvl1pPr>
              <a:defRPr/>
            </a:lvl1pPr>
          </a:lstStyle>
          <a:p>
            <a:pPr>
              <a:defRPr/>
            </a:pPr>
            <a:endParaRPr lang="ru-RU"/>
          </a:p>
        </p:txBody>
      </p:sp>
      <p:sp>
        <p:nvSpPr>
          <p:cNvPr id="45" name="Rectangle 45"/>
          <p:cNvSpPr>
            <a:spLocks noGrp="1" noChangeArrowheads="1"/>
          </p:cNvSpPr>
          <p:nvPr>
            <p:ph type="ftr" sz="quarter" idx="11"/>
          </p:nvPr>
        </p:nvSpPr>
        <p:spPr/>
        <p:txBody>
          <a:bodyPr/>
          <a:lstStyle>
            <a:lvl1pPr>
              <a:defRPr/>
            </a:lvl1pPr>
          </a:lstStyle>
          <a:p>
            <a:pPr>
              <a:defRPr/>
            </a:pPr>
            <a:endParaRPr lang="ru-RU"/>
          </a:p>
        </p:txBody>
      </p:sp>
      <p:sp>
        <p:nvSpPr>
          <p:cNvPr id="46" name="Rectangle 46"/>
          <p:cNvSpPr>
            <a:spLocks noGrp="1" noChangeArrowheads="1"/>
          </p:cNvSpPr>
          <p:nvPr>
            <p:ph type="sldNum" sz="quarter" idx="12"/>
          </p:nvPr>
        </p:nvSpPr>
        <p:spPr/>
        <p:txBody>
          <a:bodyPr/>
          <a:lstStyle>
            <a:lvl1pPr>
              <a:defRPr/>
            </a:lvl1pPr>
          </a:lstStyle>
          <a:p>
            <a:pPr>
              <a:defRPr/>
            </a:pPr>
            <a:fld id="{935172F1-23FC-455F-B917-2E9A48182DA1}"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D40BE1D-2F79-41FF-A403-77A6B694FEA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352A319-2BF1-4F49-8B34-9024D1046756}"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323" y="305302"/>
            <a:ext cx="8001000" cy="1215189"/>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567267" y="1752099"/>
            <a:ext cx="3932767" cy="42682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35501" y="1752099"/>
            <a:ext cx="3932766" cy="206191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35501" y="3958390"/>
            <a:ext cx="3932766" cy="20619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45A5F34E-6ACC-49F0-A877-5FCEFDE01FAD}"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170F2F6-FA92-40F8-9D0C-3098E43C977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1C0232A-3C42-4CDA-AD93-7C5AA5F0F2C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F61A6009-3EE3-4B6B-9DC9-A12D3DFD17A0}"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a:lvl1pPr>
          </a:lstStyle>
          <a:p>
            <a:pPr>
              <a:defRPr/>
            </a:pPr>
            <a:fld id="{4419A7D4-B2F0-43A2-BA17-B10DC0EE10F1}"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2BD56276-BDD0-409C-AB68-48FD88B72080}"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a:lvl1pPr>
          </a:lstStyle>
          <a:p>
            <a:pPr>
              <a:defRPr/>
            </a:pPr>
            <a:fld id="{7D21FA8C-7B34-4B63-AFA5-EA88B86CC26F}"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97D4576A-B06F-44CE-8A8B-F410ABD3290A}"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6516BAA9-48A8-4A97-89AE-F3CDC9DFA7CA}"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6413"/>
            <a:chOff x="0" y="0"/>
            <a:chExt cx="5760" cy="4319"/>
          </a:xfrm>
        </p:grpSpPr>
        <p:sp>
          <p:nvSpPr>
            <p:cNvPr id="17305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ru-RU"/>
            </a:p>
          </p:txBody>
        </p:sp>
        <p:sp>
          <p:nvSpPr>
            <p:cNvPr id="17306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17306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ru-RU"/>
            </a:p>
          </p:txBody>
        </p:sp>
        <p:sp>
          <p:nvSpPr>
            <p:cNvPr id="17306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17306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17306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ru-RU"/>
            </a:p>
          </p:txBody>
        </p:sp>
        <p:sp>
          <p:nvSpPr>
            <p:cNvPr id="17306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ru-RU"/>
            </a:p>
          </p:txBody>
        </p:sp>
        <p:sp>
          <p:nvSpPr>
            <p:cNvPr id="17306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17306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ru-RU"/>
            </a:p>
          </p:txBody>
        </p:sp>
        <p:sp>
          <p:nvSpPr>
            <p:cNvPr id="17306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ru-RU"/>
            </a:p>
          </p:txBody>
        </p:sp>
        <p:sp>
          <p:nvSpPr>
            <p:cNvPr id="17306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ru-RU"/>
            </a:p>
          </p:txBody>
        </p:sp>
        <p:sp>
          <p:nvSpPr>
            <p:cNvPr id="17307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ru-RU"/>
            </a:p>
          </p:txBody>
        </p:sp>
        <p:sp>
          <p:nvSpPr>
            <p:cNvPr id="17307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17307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ru-RU"/>
            </a:p>
          </p:txBody>
        </p:sp>
        <p:sp>
          <p:nvSpPr>
            <p:cNvPr id="17307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ru-RU"/>
            </a:p>
          </p:txBody>
        </p:sp>
        <p:sp>
          <p:nvSpPr>
            <p:cNvPr id="17307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ru-RU"/>
            </a:p>
          </p:txBody>
        </p:sp>
        <p:sp>
          <p:nvSpPr>
            <p:cNvPr id="17307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ru-RU"/>
            </a:p>
          </p:txBody>
        </p:sp>
        <p:sp>
          <p:nvSpPr>
            <p:cNvPr id="17307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ru-RU"/>
            </a:p>
          </p:txBody>
        </p:sp>
        <p:sp>
          <p:nvSpPr>
            <p:cNvPr id="17307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ru-RU"/>
            </a:p>
          </p:txBody>
        </p:sp>
        <p:sp>
          <p:nvSpPr>
            <p:cNvPr id="17307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ru-RU"/>
            </a:p>
          </p:txBody>
        </p:sp>
        <p:sp>
          <p:nvSpPr>
            <p:cNvPr id="17307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ru-RU"/>
            </a:p>
          </p:txBody>
        </p:sp>
        <p:sp>
          <p:nvSpPr>
            <p:cNvPr id="17308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ru-RU"/>
            </a:p>
          </p:txBody>
        </p:sp>
        <p:sp>
          <p:nvSpPr>
            <p:cNvPr id="17308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ru-RU"/>
            </a:p>
          </p:txBody>
        </p:sp>
        <p:sp>
          <p:nvSpPr>
            <p:cNvPr id="17308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ru-RU"/>
            </a:p>
          </p:txBody>
        </p:sp>
        <p:sp>
          <p:nvSpPr>
            <p:cNvPr id="17308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ru-RU"/>
            </a:p>
          </p:txBody>
        </p:sp>
        <p:sp>
          <p:nvSpPr>
            <p:cNvPr id="17308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ru-RU"/>
            </a:p>
          </p:txBody>
        </p:sp>
        <p:sp>
          <p:nvSpPr>
            <p:cNvPr id="17308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ru-RU"/>
            </a:p>
          </p:txBody>
        </p:sp>
        <p:sp>
          <p:nvSpPr>
            <p:cNvPr id="17308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ru-RU"/>
            </a:p>
          </p:txBody>
        </p:sp>
        <p:sp>
          <p:nvSpPr>
            <p:cNvPr id="17308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17308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ru-RU"/>
            </a:p>
          </p:txBody>
        </p:sp>
        <p:sp>
          <p:nvSpPr>
            <p:cNvPr id="17308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ru-RU"/>
            </a:p>
          </p:txBody>
        </p:sp>
        <p:sp>
          <p:nvSpPr>
            <p:cNvPr id="17309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ru-RU"/>
            </a:p>
          </p:txBody>
        </p:sp>
        <p:sp>
          <p:nvSpPr>
            <p:cNvPr id="17309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ru-RU"/>
            </a:p>
          </p:txBody>
        </p:sp>
        <p:sp>
          <p:nvSpPr>
            <p:cNvPr id="17309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ru-RU"/>
            </a:p>
          </p:txBody>
        </p:sp>
        <p:sp>
          <p:nvSpPr>
            <p:cNvPr id="17309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ru-RU"/>
            </a:p>
          </p:txBody>
        </p:sp>
        <p:sp>
          <p:nvSpPr>
            <p:cNvPr id="17309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ru-RU"/>
            </a:p>
          </p:txBody>
        </p:sp>
        <p:grpSp>
          <p:nvGrpSpPr>
            <p:cNvPr id="3116" name="Group 39"/>
            <p:cNvGrpSpPr>
              <a:grpSpLocks/>
            </p:cNvGrpSpPr>
            <p:nvPr userDrawn="1"/>
          </p:nvGrpSpPr>
          <p:grpSpPr bwMode="auto">
            <a:xfrm>
              <a:off x="0" y="1632"/>
              <a:ext cx="5758" cy="1858"/>
              <a:chOff x="0" y="1632"/>
              <a:chExt cx="5758" cy="1858"/>
            </a:xfrm>
          </p:grpSpPr>
          <p:sp>
            <p:nvSpPr>
              <p:cNvPr id="17309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17309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ru-RU"/>
              </a:p>
            </p:txBody>
          </p:sp>
        </p:grpSp>
      </p:grpSp>
      <p:sp>
        <p:nvSpPr>
          <p:cNvPr id="17309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730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7310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a:defRPr/>
            </a:pPr>
            <a:endParaRPr lang="ru-RU"/>
          </a:p>
        </p:txBody>
      </p:sp>
      <p:sp>
        <p:nvSpPr>
          <p:cNvPr id="17310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a:defRPr/>
            </a:pPr>
            <a:endParaRPr lang="ru-RU"/>
          </a:p>
        </p:txBody>
      </p:sp>
      <p:sp>
        <p:nvSpPr>
          <p:cNvPr id="17310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735D8C8B-EC85-4683-BAB0-C1D2319F3C7F}"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 id="2147484685" r:id="rId12"/>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rak-legkogo.ru/cms/images/davydov/!1jpg.jpg" TargetMode="External"/><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txBox="1">
            <a:spLocks noChangeArrowheads="1"/>
          </p:cNvSpPr>
          <p:nvPr/>
        </p:nvSpPr>
        <p:spPr>
          <a:xfrm>
            <a:off x="-252536" y="2276872"/>
            <a:ext cx="9577064" cy="3024336"/>
          </a:xfrm>
          <a:prstGeom prst="rect">
            <a:avLst/>
          </a:prstGeom>
        </p:spPr>
        <p:txBody>
          <a:bodyPr/>
          <a:lstStyle/>
          <a:p>
            <a:pPr algn="ctr" eaLnBrk="1" hangingPunct="1">
              <a:defRPr/>
            </a:pPr>
            <a:endParaRPr lang="ru-RU" sz="3200" b="1" kern="0" dirty="0" smtClean="0">
              <a:solidFill>
                <a:srgbClr val="C00000"/>
              </a:solidFill>
              <a:latin typeface="Times New Roman" pitchFamily="18" charset="0"/>
            </a:endParaRPr>
          </a:p>
          <a:p>
            <a:pPr algn="ctr" eaLnBrk="1" hangingPunct="1">
              <a:defRPr/>
            </a:pPr>
            <a:r>
              <a:rPr lang="en-US" sz="3100" b="1" kern="0" dirty="0" smtClean="0">
                <a:solidFill>
                  <a:srgbClr val="C00000"/>
                </a:solidFill>
                <a:latin typeface="Times New Roman" pitchFamily="18" charset="0"/>
              </a:rPr>
              <a:t>Pattern recognition in the diagnosis of cancer: morphological intelligent systems – problems and solutions</a:t>
            </a:r>
            <a:endParaRPr lang="ru-RU" sz="3100" b="1" kern="0" dirty="0">
              <a:solidFill>
                <a:srgbClr val="C00000"/>
              </a:solidFill>
              <a:latin typeface="Times New Roman" pitchFamily="18" charset="0"/>
            </a:endParaRPr>
          </a:p>
        </p:txBody>
      </p:sp>
      <p:sp>
        <p:nvSpPr>
          <p:cNvPr id="7" name="Прямоугольник 6"/>
          <p:cNvSpPr>
            <a:spLocks noChangeArrowheads="1"/>
          </p:cNvSpPr>
          <p:nvPr/>
        </p:nvSpPr>
        <p:spPr bwMode="auto">
          <a:xfrm>
            <a:off x="0" y="5313982"/>
            <a:ext cx="9144000" cy="1231106"/>
          </a:xfrm>
          <a:prstGeom prst="rect">
            <a:avLst/>
          </a:prstGeom>
          <a:solidFill>
            <a:schemeClr val="bg1">
              <a:lumMod val="40000"/>
              <a:lumOff val="60000"/>
            </a:schemeClr>
          </a:solidFill>
          <a:ln w="9525">
            <a:noFill/>
            <a:miter lim="800000"/>
            <a:headEnd/>
            <a:tailEnd/>
          </a:ln>
        </p:spPr>
        <p:txBody>
          <a:bodyPr wrap="square">
            <a:spAutoFit/>
          </a:bodyPr>
          <a:lstStyle/>
          <a:p>
            <a:pPr algn="just">
              <a:defRPr/>
            </a:pPr>
            <a:r>
              <a:rPr lang="en-US" b="1" dirty="0" smtClean="0"/>
              <a:t>Speaker</a:t>
            </a:r>
            <a:r>
              <a:rPr lang="ru-RU" b="1" dirty="0" smtClean="0"/>
              <a:t>:</a:t>
            </a:r>
            <a:r>
              <a:rPr lang="ru-RU" dirty="0" smtClean="0"/>
              <a:t> </a:t>
            </a:r>
            <a:r>
              <a:rPr lang="en-US" b="1" i="1" u="sng" dirty="0" err="1" smtClean="0"/>
              <a:t>Nikitaev</a:t>
            </a:r>
            <a:r>
              <a:rPr lang="en-US" b="1" i="1" u="sng" dirty="0" smtClean="0"/>
              <a:t> </a:t>
            </a:r>
            <a:r>
              <a:rPr lang="en-US" b="1" i="1" u="sng" dirty="0" err="1" smtClean="0"/>
              <a:t>Valentin</a:t>
            </a:r>
            <a:r>
              <a:rPr lang="en-US" b="1" i="1" u="sng" dirty="0" smtClean="0"/>
              <a:t> </a:t>
            </a:r>
            <a:r>
              <a:rPr lang="en-US" b="1" i="1" u="sng" dirty="0" err="1" smtClean="0"/>
              <a:t>Grigorievich</a:t>
            </a:r>
            <a:r>
              <a:rPr lang="ru-RU" b="1" dirty="0" smtClean="0"/>
              <a:t>- </a:t>
            </a:r>
            <a:r>
              <a:rPr lang="en-US" dirty="0" smtClean="0"/>
              <a:t>The head of the department "Computer medical systems" of National Research Nuclear University  </a:t>
            </a:r>
            <a:r>
              <a:rPr lang="en-US" dirty="0" err="1" smtClean="0"/>
              <a:t>MEPhI</a:t>
            </a:r>
            <a:r>
              <a:rPr lang="en-US" dirty="0" smtClean="0"/>
              <a:t>, the Doctor of Science, professor, the Winner of the government Award  of the Russian Federation in the field of education 2013 </a:t>
            </a:r>
            <a:r>
              <a:rPr lang="ru-RU" dirty="0" smtClean="0"/>
              <a:t>. </a:t>
            </a:r>
            <a:endParaRPr lang="ru-RU" b="1" dirty="0">
              <a:latin typeface="Arial" charset="0"/>
            </a:endParaRPr>
          </a:p>
        </p:txBody>
      </p:sp>
      <p:pic>
        <p:nvPicPr>
          <p:cNvPr id="11" name="Picture 2"/>
          <p:cNvPicPr>
            <a:picLocks noChangeAspect="1" noChangeArrowheads="1"/>
          </p:cNvPicPr>
          <p:nvPr/>
        </p:nvPicPr>
        <p:blipFill>
          <a:blip r:embed="rId2" cstate="print"/>
          <a:srcRect/>
          <a:stretch>
            <a:fillRect/>
          </a:stretch>
        </p:blipFill>
        <p:spPr bwMode="auto">
          <a:xfrm>
            <a:off x="179512" y="116633"/>
            <a:ext cx="1800200" cy="2078084"/>
          </a:xfrm>
          <a:prstGeom prst="rect">
            <a:avLst/>
          </a:prstGeom>
          <a:noFill/>
          <a:ln w="9525">
            <a:noFill/>
            <a:miter lim="800000"/>
            <a:headEnd/>
            <a:tailEnd/>
          </a:ln>
        </p:spPr>
      </p:pic>
      <p:sp>
        <p:nvSpPr>
          <p:cNvPr id="13" name="Rectangle 2"/>
          <p:cNvSpPr txBox="1">
            <a:spLocks noChangeArrowheads="1"/>
          </p:cNvSpPr>
          <p:nvPr/>
        </p:nvSpPr>
        <p:spPr>
          <a:xfrm>
            <a:off x="1907704" y="188640"/>
            <a:ext cx="6732240" cy="785813"/>
          </a:xfrm>
          <a:prstGeom prst="rect">
            <a:avLst/>
          </a:prstGeom>
        </p:spPr>
        <p:txBody>
          <a:bodyPr/>
          <a:lstStyle/>
          <a:p>
            <a:pPr algn="ctr"/>
            <a:r>
              <a:rPr lang="en-US" sz="2000" dirty="0" smtClean="0">
                <a:solidFill>
                  <a:srgbClr val="000000"/>
                </a:solidFill>
              </a:rPr>
              <a:t>National Research Nuclear University </a:t>
            </a:r>
            <a:endParaRPr lang="ru-RU" sz="2000" dirty="0" smtClean="0">
              <a:solidFill>
                <a:srgbClr val="000000"/>
              </a:solidFill>
            </a:endParaRPr>
          </a:p>
          <a:p>
            <a:pPr algn="ctr"/>
            <a:r>
              <a:rPr lang="ru-RU" sz="2000" dirty="0" smtClean="0">
                <a:solidFill>
                  <a:srgbClr val="000000"/>
                </a:solidFill>
              </a:rPr>
              <a:t> </a:t>
            </a:r>
            <a:r>
              <a:rPr lang="en-US" sz="2000" dirty="0" smtClean="0">
                <a:solidFill>
                  <a:srgbClr val="000000"/>
                </a:solidFill>
              </a:rPr>
              <a:t>"Moscow Engineering Physics Institute"</a:t>
            </a:r>
            <a:endParaRPr lang="ru-RU" sz="2000" dirty="0">
              <a:solidFill>
                <a:srgbClr val="000000"/>
              </a:solidFill>
            </a:endParaRPr>
          </a:p>
        </p:txBody>
      </p:sp>
      <p:sp>
        <p:nvSpPr>
          <p:cNvPr id="14" name="Rectangle 2"/>
          <p:cNvSpPr txBox="1">
            <a:spLocks noChangeArrowheads="1"/>
          </p:cNvSpPr>
          <p:nvPr/>
        </p:nvSpPr>
        <p:spPr>
          <a:xfrm>
            <a:off x="2051720" y="980728"/>
            <a:ext cx="6732240" cy="504056"/>
          </a:xfrm>
          <a:prstGeom prst="rect">
            <a:avLst/>
          </a:prstGeom>
        </p:spPr>
        <p:txBody>
          <a:bodyPr/>
          <a:lstStyle/>
          <a:p>
            <a:pPr algn="ctr"/>
            <a:r>
              <a:rPr lang="en-US" sz="2000" dirty="0" smtClean="0">
                <a:solidFill>
                  <a:srgbClr val="000000"/>
                </a:solidFill>
              </a:rPr>
              <a:t>Engineering Physics Institute of biomedicine</a:t>
            </a:r>
            <a:endParaRPr lang="ru-RU" sz="2000" dirty="0">
              <a:solidFill>
                <a:srgbClr val="000000"/>
              </a:solidFill>
            </a:endParaRPr>
          </a:p>
        </p:txBody>
      </p:sp>
      <p:sp>
        <p:nvSpPr>
          <p:cNvPr id="15" name="Rectangle 2"/>
          <p:cNvSpPr txBox="1">
            <a:spLocks noChangeArrowheads="1"/>
          </p:cNvSpPr>
          <p:nvPr/>
        </p:nvSpPr>
        <p:spPr>
          <a:xfrm>
            <a:off x="2123728" y="1412776"/>
            <a:ext cx="6696744" cy="571500"/>
          </a:xfrm>
          <a:prstGeom prst="rect">
            <a:avLst/>
          </a:prstGeom>
        </p:spPr>
        <p:txBody>
          <a:bodyPr/>
          <a:lstStyle/>
          <a:p>
            <a:pPr algn="ctr" eaLnBrk="1" hangingPunct="1">
              <a:defRPr/>
            </a:pPr>
            <a:r>
              <a:rPr lang="en-US" sz="2000" b="1" kern="0" dirty="0" smtClean="0">
                <a:solidFill>
                  <a:schemeClr val="accent5">
                    <a:lumMod val="10000"/>
                  </a:schemeClr>
                </a:solidFill>
                <a:latin typeface="Times New Roman" pitchFamily="18" charset="0"/>
              </a:rPr>
              <a:t>Department </a:t>
            </a:r>
            <a:r>
              <a:rPr lang="ru-RU" sz="2000" b="1" kern="0" dirty="0" smtClean="0">
                <a:solidFill>
                  <a:schemeClr val="accent5">
                    <a:lumMod val="10000"/>
                  </a:schemeClr>
                </a:solidFill>
                <a:latin typeface="Times New Roman" pitchFamily="18" charset="0"/>
              </a:rPr>
              <a:t>№ 46</a:t>
            </a:r>
          </a:p>
          <a:p>
            <a:pPr algn="ctr" eaLnBrk="1" hangingPunct="1">
              <a:defRPr/>
            </a:pPr>
            <a:r>
              <a:rPr lang="ru-RU" sz="2000" b="1" kern="0" dirty="0" smtClean="0">
                <a:solidFill>
                  <a:schemeClr val="accent5">
                    <a:lumMod val="10000"/>
                  </a:schemeClr>
                </a:solidFill>
                <a:latin typeface="Times New Roman" pitchFamily="18" charset="0"/>
              </a:rPr>
              <a:t> «</a:t>
            </a:r>
            <a:r>
              <a:rPr lang="en-US" sz="2000" b="1" kern="0" dirty="0" smtClean="0">
                <a:solidFill>
                  <a:schemeClr val="accent5">
                    <a:lumMod val="10000"/>
                  </a:schemeClr>
                </a:solidFill>
                <a:latin typeface="Times New Roman" pitchFamily="18" charset="0"/>
              </a:rPr>
              <a:t>Computer medical systems</a:t>
            </a:r>
            <a:r>
              <a:rPr lang="ru-RU" sz="2000" b="1" kern="0" dirty="0" smtClean="0">
                <a:solidFill>
                  <a:schemeClr val="accent5">
                    <a:lumMod val="10000"/>
                  </a:schemeClr>
                </a:solidFill>
                <a:latin typeface="Times New Roman" pitchFamily="18" charset="0"/>
              </a:rPr>
              <a:t>" </a:t>
            </a:r>
            <a:r>
              <a:rPr lang="ru-RU" sz="2000" kern="0" dirty="0">
                <a:solidFill>
                  <a:schemeClr val="accent5">
                    <a:lumMod val="10000"/>
                  </a:schemeClr>
                </a:solidFill>
                <a:latin typeface="Times New Roman" pitchFamily="18" charset="0"/>
                <a:ea typeface="+mj-ea"/>
                <a:cs typeface="+mj-cs"/>
              </a:rPr>
              <a:t/>
            </a:r>
            <a:br>
              <a:rPr lang="ru-RU" sz="2000" kern="0" dirty="0">
                <a:solidFill>
                  <a:schemeClr val="accent5">
                    <a:lumMod val="10000"/>
                  </a:schemeClr>
                </a:solidFill>
                <a:latin typeface="Times New Roman" pitchFamily="18" charset="0"/>
                <a:ea typeface="+mj-ea"/>
                <a:cs typeface="+mj-cs"/>
              </a:rPr>
            </a:br>
            <a:endParaRPr lang="ru-RU" sz="2000" kern="0" dirty="0">
              <a:solidFill>
                <a:schemeClr val="accent5">
                  <a:lumMod val="10000"/>
                </a:schemeClr>
              </a:solidFill>
              <a:latin typeface="Times New Roman" pitchFamily="18"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318" name="Rectangle 4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38" name="Прямоугольник 37"/>
          <p:cNvSpPr/>
          <p:nvPr/>
        </p:nvSpPr>
        <p:spPr>
          <a:xfrm>
            <a:off x="2627784" y="6211669"/>
            <a:ext cx="8208912" cy="646331"/>
          </a:xfrm>
          <a:prstGeom prst="rect">
            <a:avLst/>
          </a:prstGeom>
        </p:spPr>
        <p:txBody>
          <a:bodyPr wrap="square">
            <a:spAutoFit/>
          </a:bodyPr>
          <a:lstStyle/>
          <a:p>
            <a:r>
              <a:rPr lang="en-US" sz="1200" dirty="0" smtClean="0">
                <a:solidFill>
                  <a:srgbClr val="000000"/>
                </a:solidFill>
              </a:rPr>
              <a:t>Nikitaev V. G. Expert Systems in Information Measuring Complexes </a:t>
            </a:r>
          </a:p>
          <a:p>
            <a:r>
              <a:rPr lang="en-US" sz="1200" dirty="0" smtClean="0">
                <a:solidFill>
                  <a:srgbClr val="000000"/>
                </a:solidFill>
              </a:rPr>
              <a:t>of </a:t>
            </a:r>
            <a:r>
              <a:rPr lang="en-US" sz="1200" dirty="0" err="1" smtClean="0">
                <a:solidFill>
                  <a:srgbClr val="000000"/>
                </a:solidFill>
              </a:rPr>
              <a:t>Oncological</a:t>
            </a:r>
            <a:r>
              <a:rPr lang="en-US" sz="1200" dirty="0" smtClean="0">
                <a:solidFill>
                  <a:srgbClr val="000000"/>
                </a:solidFill>
              </a:rPr>
              <a:t> Diagnoses (Measurement Techniques,</a:t>
            </a:r>
          </a:p>
          <a:p>
            <a:r>
              <a:rPr lang="en-US" sz="1200" dirty="0" smtClean="0">
                <a:solidFill>
                  <a:srgbClr val="000000"/>
                </a:solidFill>
              </a:rPr>
              <a:t> </a:t>
            </a:r>
            <a:r>
              <a:rPr lang="en-US" sz="1200" b="1" dirty="0" smtClean="0">
                <a:solidFill>
                  <a:srgbClr val="000000"/>
                </a:solidFill>
              </a:rPr>
              <a:t>Web of Science, Scopus</a:t>
            </a:r>
            <a:r>
              <a:rPr lang="en-US" sz="1200" dirty="0" smtClean="0">
                <a:solidFill>
                  <a:srgbClr val="000000"/>
                </a:solidFill>
              </a:rPr>
              <a:t>).</a:t>
            </a:r>
            <a:endParaRPr lang="ru-RU" sz="1200" dirty="0">
              <a:solidFill>
                <a:srgbClr val="000000"/>
              </a:solidFill>
            </a:endParaRPr>
          </a:p>
        </p:txBody>
      </p:sp>
      <p:sp>
        <p:nvSpPr>
          <p:cNvPr id="40" name="Прямоугольник 32"/>
          <p:cNvSpPr>
            <a:spLocks noChangeArrowheads="1"/>
          </p:cNvSpPr>
          <p:nvPr/>
        </p:nvSpPr>
        <p:spPr bwMode="auto">
          <a:xfrm>
            <a:off x="2590254" y="1139081"/>
            <a:ext cx="4689475" cy="2378075"/>
          </a:xfrm>
          <a:prstGeom prst="rect">
            <a:avLst/>
          </a:prstGeom>
          <a:solidFill>
            <a:srgbClr val="FFFFFF"/>
          </a:solidFill>
          <a:ln w="9525">
            <a:solidFill>
              <a:srgbClr val="000000"/>
            </a:solidFill>
            <a:miter lim="800000"/>
            <a:headEnd/>
            <a:tailEnd/>
          </a:ln>
          <a:scene3d>
            <a:camera prst="orthographicFront"/>
            <a:lightRig rig="soft" dir="t"/>
          </a:scene3d>
          <a:sp3d prstMaterial="plastic">
            <a:bevelT/>
            <a:bevelB w="152400" h="50800" prst="softRound"/>
          </a:sp3d>
        </p:spPr>
        <p:txBody>
          <a:bodyPr vert="horz" wrap="square" lIns="91440" tIns="45720" rIns="91440" bIns="45720" numCol="1" anchor="t" anchorCtr="0" compatLnSpc="1">
            <a:prstTxWarp prst="textNoShape">
              <a:avLst/>
            </a:prstTxWarp>
          </a:bodyPr>
          <a:lstStyle/>
          <a:p>
            <a:pPr lvl="0" eaLnBrk="1" hangingPunct="1"/>
            <a:r>
              <a:rPr lang="en-US" sz="1400" b="1" dirty="0" smtClean="0">
                <a:solidFill>
                  <a:srgbClr val="000000"/>
                </a:solidFill>
                <a:latin typeface="Calibri" pitchFamily="34" charset="0"/>
                <a:ea typeface="Calibri" pitchFamily="34" charset="0"/>
                <a:cs typeface="Times New Roman" pitchFamily="18" charset="0"/>
              </a:rPr>
              <a:t>The measurement </a:t>
            </a:r>
          </a:p>
          <a:p>
            <a:pPr lvl="0" eaLnBrk="1" hangingPunct="1"/>
            <a:r>
              <a:rPr lang="en-US" sz="1400" b="1" dirty="0" smtClean="0">
                <a:solidFill>
                  <a:srgbClr val="000000"/>
                </a:solidFill>
                <a:latin typeface="Calibri" pitchFamily="34" charset="0"/>
                <a:ea typeface="Calibri" pitchFamily="34" charset="0"/>
                <a:cs typeface="Times New Roman" pitchFamily="18" charset="0"/>
              </a:rPr>
              <a:t>system of informative </a:t>
            </a:r>
          </a:p>
          <a:p>
            <a:pPr lvl="0" eaLnBrk="1" hangingPunct="1"/>
            <a:r>
              <a:rPr lang="en-US" sz="1400" b="1" dirty="0" smtClean="0">
                <a:solidFill>
                  <a:srgbClr val="000000"/>
                </a:solidFill>
                <a:latin typeface="Calibri" pitchFamily="34" charset="0"/>
                <a:ea typeface="Calibri" pitchFamily="34" charset="0"/>
                <a:cs typeface="Times New Roman" pitchFamily="18" charset="0"/>
              </a:rPr>
              <a:t>characteristics of </a:t>
            </a:r>
          </a:p>
          <a:p>
            <a:pPr lvl="0" eaLnBrk="1" hangingPunct="1"/>
            <a:r>
              <a:rPr lang="en-US" sz="1400" b="1" dirty="0" smtClean="0">
                <a:solidFill>
                  <a:srgbClr val="000000"/>
                </a:solidFill>
                <a:latin typeface="Calibri" pitchFamily="34" charset="0"/>
                <a:ea typeface="Calibri" pitchFamily="34" charset="0"/>
                <a:cs typeface="Times New Roman" pitchFamily="18" charset="0"/>
              </a:rPr>
              <a:t>objects</a:t>
            </a:r>
            <a:endParaRPr kumimoji="0" lang="ru-RU" sz="1800" b="0" i="0" u="none" strike="noStrike" cap="none" normalizeH="0" baseline="0" dirty="0" smtClean="0">
              <a:ln>
                <a:noFill/>
              </a:ln>
              <a:solidFill>
                <a:srgbClr val="000000"/>
              </a:solidFill>
              <a:effectLst/>
              <a:latin typeface="Arial" pitchFamily="34" charset="0"/>
            </a:endParaRPr>
          </a:p>
        </p:txBody>
      </p:sp>
      <p:sp>
        <p:nvSpPr>
          <p:cNvPr id="41" name="Прямоугольник 31"/>
          <p:cNvSpPr>
            <a:spLocks noChangeArrowheads="1"/>
          </p:cNvSpPr>
          <p:nvPr/>
        </p:nvSpPr>
        <p:spPr bwMode="auto">
          <a:xfrm>
            <a:off x="5652121" y="1225079"/>
            <a:ext cx="1486322" cy="4683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000" dirty="0" smtClean="0">
                <a:solidFill>
                  <a:srgbClr val="000000"/>
                </a:solidFill>
              </a:rPr>
              <a:t>Registration of the object of measurement</a:t>
            </a:r>
          </a:p>
          <a:p>
            <a:endParaRPr lang="en-US" sz="1000" dirty="0">
              <a:solidFill>
                <a:srgbClr val="000000"/>
              </a:solidFill>
            </a:endParaRPr>
          </a:p>
        </p:txBody>
      </p:sp>
      <p:sp>
        <p:nvSpPr>
          <p:cNvPr id="43" name="Прямая со стрелкой 30"/>
          <p:cNvSpPr>
            <a:spLocks noChangeShapeType="1"/>
          </p:cNvSpPr>
          <p:nvPr/>
        </p:nvSpPr>
        <p:spPr bwMode="auto">
          <a:xfrm rot="5400000">
            <a:off x="6325641" y="1899494"/>
            <a:ext cx="149225"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45" name="Прямоугольник 29"/>
          <p:cNvSpPr>
            <a:spLocks noChangeArrowheads="1"/>
          </p:cNvSpPr>
          <p:nvPr/>
        </p:nvSpPr>
        <p:spPr bwMode="auto">
          <a:xfrm>
            <a:off x="5652120" y="1841029"/>
            <a:ext cx="1512167" cy="67468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eaLnBrk="1" hangingPunct="1"/>
            <a:r>
              <a:rPr lang="en-US" sz="1200" dirty="0" smtClean="0">
                <a:solidFill>
                  <a:srgbClr val="000000"/>
                </a:solidFill>
              </a:rPr>
              <a:t>Measurement of characteristics of </a:t>
            </a:r>
            <a:r>
              <a:rPr lang="en-US" sz="1200" dirty="0" err="1" smtClean="0">
                <a:solidFill>
                  <a:srgbClr val="000000"/>
                </a:solidFill>
              </a:rPr>
              <a:t>microimages</a:t>
            </a:r>
            <a:endParaRPr kumimoji="0" lang="ru-RU" b="0" i="0" u="none" strike="noStrike" cap="none" normalizeH="0" baseline="0" dirty="0" smtClean="0">
              <a:ln>
                <a:noFill/>
              </a:ln>
              <a:solidFill>
                <a:srgbClr val="000000"/>
              </a:solidFill>
              <a:effectLst/>
              <a:latin typeface="Arial" pitchFamily="34" charset="0"/>
            </a:endParaRPr>
          </a:p>
        </p:txBody>
      </p:sp>
      <p:sp>
        <p:nvSpPr>
          <p:cNvPr id="46" name="Прямоугольник 28"/>
          <p:cNvSpPr>
            <a:spLocks noChangeArrowheads="1"/>
          </p:cNvSpPr>
          <p:nvPr/>
        </p:nvSpPr>
        <p:spPr bwMode="auto">
          <a:xfrm>
            <a:off x="5652121" y="2677641"/>
            <a:ext cx="1486322" cy="7429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eaLnBrk="1" hangingPunct="1"/>
            <a:r>
              <a:rPr lang="en-US" sz="1200" dirty="0" smtClean="0">
                <a:solidFill>
                  <a:srgbClr val="000000"/>
                </a:solidFill>
              </a:rPr>
              <a:t>The formation of a request for classification</a:t>
            </a:r>
            <a:endParaRPr kumimoji="0" lang="ru-RU" sz="1800" b="0" i="0" u="none" strike="noStrike" cap="none" normalizeH="0" baseline="0" dirty="0" smtClean="0">
              <a:ln>
                <a:noFill/>
              </a:ln>
              <a:solidFill>
                <a:srgbClr val="000000"/>
              </a:solidFill>
              <a:effectLst/>
              <a:latin typeface="Arial" pitchFamily="34" charset="0"/>
            </a:endParaRPr>
          </a:p>
        </p:txBody>
      </p:sp>
      <p:sp>
        <p:nvSpPr>
          <p:cNvPr id="47" name="Прямоугольник 27"/>
          <p:cNvSpPr>
            <a:spLocks noChangeArrowheads="1"/>
          </p:cNvSpPr>
          <p:nvPr/>
        </p:nvSpPr>
        <p:spPr bwMode="auto">
          <a:xfrm>
            <a:off x="3217317" y="2705943"/>
            <a:ext cx="1470025" cy="46831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eaLnBrk="1" hangingPunct="1"/>
            <a:r>
              <a:rPr lang="en-US" sz="1200" dirty="0" smtClean="0">
                <a:solidFill>
                  <a:srgbClr val="000000"/>
                </a:solidFill>
              </a:rPr>
              <a:t>Database of patients</a:t>
            </a:r>
            <a:endParaRPr kumimoji="0" lang="ru-RU" sz="1800" b="0" i="0" u="none" strike="noStrike" cap="none" normalizeH="0" baseline="0" dirty="0" smtClean="0">
              <a:ln>
                <a:noFill/>
              </a:ln>
              <a:solidFill>
                <a:srgbClr val="000000"/>
              </a:solidFill>
              <a:effectLst/>
              <a:latin typeface="Arial" pitchFamily="34" charset="0"/>
            </a:endParaRPr>
          </a:p>
        </p:txBody>
      </p:sp>
      <p:sp>
        <p:nvSpPr>
          <p:cNvPr id="49" name="Прямая со стрелкой 26"/>
          <p:cNvSpPr>
            <a:spLocks noChangeShapeType="1"/>
          </p:cNvSpPr>
          <p:nvPr/>
        </p:nvSpPr>
        <p:spPr bwMode="auto">
          <a:xfrm rot="10800000">
            <a:off x="3914229" y="2214389"/>
            <a:ext cx="1747838"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50" name="Прямая со стрелкой 25"/>
          <p:cNvSpPr>
            <a:spLocks noChangeShapeType="1"/>
          </p:cNvSpPr>
          <p:nvPr/>
        </p:nvSpPr>
        <p:spPr bwMode="auto">
          <a:xfrm rot="5400000">
            <a:off x="3692773" y="2448545"/>
            <a:ext cx="468312"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51" name="Прямая со стрелкой 24"/>
          <p:cNvSpPr>
            <a:spLocks noChangeShapeType="1"/>
          </p:cNvSpPr>
          <p:nvPr/>
        </p:nvSpPr>
        <p:spPr bwMode="auto">
          <a:xfrm rot="5400000">
            <a:off x="6291237" y="2628727"/>
            <a:ext cx="180975"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52" name="Прямоугольник 23"/>
          <p:cNvSpPr>
            <a:spLocks noChangeArrowheads="1"/>
          </p:cNvSpPr>
          <p:nvPr/>
        </p:nvSpPr>
        <p:spPr bwMode="auto">
          <a:xfrm>
            <a:off x="2618829" y="3638897"/>
            <a:ext cx="4630738" cy="2238375"/>
          </a:xfrm>
          <a:prstGeom prst="rect">
            <a:avLst/>
          </a:prstGeom>
          <a:solidFill>
            <a:srgbClr val="FFFFFF"/>
          </a:solidFill>
          <a:ln w="9525">
            <a:solidFill>
              <a:srgbClr val="000000"/>
            </a:solidFill>
            <a:miter lim="800000"/>
            <a:headEnd/>
            <a:tailEnd/>
          </a:ln>
          <a:scene3d>
            <a:camera prst="orthographicFront"/>
            <a:lightRig rig="soft" dir="t"/>
          </a:scene3d>
          <a:sp3d>
            <a:bevelT w="165100" prst="coolSlant"/>
          </a:sp3d>
        </p:spPr>
        <p:txBody>
          <a:bodyPr vert="horz" wrap="square" lIns="91440" tIns="45720" rIns="91440" bIns="45720" numCol="1" anchor="t" anchorCtr="0" compatLnSpc="1">
            <a:prstTxWarp prst="textNoShape">
              <a:avLst/>
            </a:prstTxWarp>
          </a:bodyPr>
          <a:lstStyle/>
          <a:p>
            <a:pPr lvl="0" eaLnBrk="1" hangingPunct="1"/>
            <a:r>
              <a:rPr lang="en-US" sz="1400" b="1" dirty="0" smtClean="0">
                <a:solidFill>
                  <a:srgbClr val="000000"/>
                </a:solidFill>
              </a:rPr>
              <a:t>Expert system</a:t>
            </a:r>
            <a:endParaRPr kumimoji="0" lang="ru-RU" sz="1800" b="1" i="0" u="none" strike="noStrike" cap="none" normalizeH="0" baseline="0" dirty="0" smtClean="0">
              <a:ln>
                <a:noFill/>
              </a:ln>
              <a:solidFill>
                <a:srgbClr val="000000"/>
              </a:solidFill>
              <a:effectLst/>
              <a:latin typeface="Arial" pitchFamily="34" charset="0"/>
            </a:endParaRPr>
          </a:p>
        </p:txBody>
      </p:sp>
      <p:sp>
        <p:nvSpPr>
          <p:cNvPr id="53" name="Прямоугольник 22"/>
          <p:cNvSpPr>
            <a:spLocks noChangeArrowheads="1"/>
          </p:cNvSpPr>
          <p:nvPr/>
        </p:nvSpPr>
        <p:spPr bwMode="auto">
          <a:xfrm>
            <a:off x="5687467" y="3817615"/>
            <a:ext cx="1470025" cy="64293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eaLnBrk="1" hangingPunct="1"/>
            <a:r>
              <a:rPr lang="en-US" sz="1200" dirty="0" smtClean="0">
                <a:solidFill>
                  <a:srgbClr val="000000"/>
                </a:solidFill>
              </a:rPr>
              <a:t>The definition of the most similar cases</a:t>
            </a:r>
            <a:endParaRPr kumimoji="0" lang="ru-RU" sz="1800" b="0" i="0" u="none" strike="noStrike" cap="none" normalizeH="0" baseline="0" dirty="0" smtClean="0">
              <a:ln>
                <a:noFill/>
              </a:ln>
              <a:solidFill>
                <a:srgbClr val="000000"/>
              </a:solidFill>
              <a:effectLst/>
              <a:latin typeface="Arial" pitchFamily="34" charset="0"/>
            </a:endParaRPr>
          </a:p>
        </p:txBody>
      </p:sp>
      <p:sp>
        <p:nvSpPr>
          <p:cNvPr id="54" name="Прямоугольник 9"/>
          <p:cNvSpPr>
            <a:spLocks noChangeArrowheads="1"/>
          </p:cNvSpPr>
          <p:nvPr/>
        </p:nvSpPr>
        <p:spPr bwMode="auto">
          <a:xfrm>
            <a:off x="5696992" y="4661743"/>
            <a:ext cx="1470025" cy="6746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eaLnBrk="1" hangingPunct="1"/>
            <a:r>
              <a:rPr lang="en-US" sz="1200" dirty="0" smtClean="0">
                <a:solidFill>
                  <a:srgbClr val="000000"/>
                </a:solidFill>
              </a:rPr>
              <a:t>A comparative statistical analysis</a:t>
            </a:r>
            <a:endParaRPr kumimoji="0" lang="ru-RU" sz="1800" b="0" i="0" u="none" strike="noStrike" cap="none" normalizeH="0" baseline="0" dirty="0" smtClean="0">
              <a:ln>
                <a:noFill/>
              </a:ln>
              <a:solidFill>
                <a:srgbClr val="000000"/>
              </a:solidFill>
              <a:effectLst/>
              <a:latin typeface="Arial" pitchFamily="34" charset="0"/>
            </a:endParaRPr>
          </a:p>
        </p:txBody>
      </p:sp>
      <p:sp>
        <p:nvSpPr>
          <p:cNvPr id="55" name="Прямоугольник 10"/>
          <p:cNvSpPr>
            <a:spLocks noChangeArrowheads="1"/>
          </p:cNvSpPr>
          <p:nvPr/>
        </p:nvSpPr>
        <p:spPr bwMode="auto">
          <a:xfrm>
            <a:off x="3000364" y="3887043"/>
            <a:ext cx="1483778" cy="7524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eaLnBrk="1" hangingPunct="1"/>
            <a:r>
              <a:rPr lang="en-US" sz="1200" dirty="0" smtClean="0">
                <a:solidFill>
                  <a:srgbClr val="000000"/>
                </a:solidFill>
              </a:rPr>
              <a:t>Knowledge base (database of standard samples)</a:t>
            </a:r>
            <a:endParaRPr kumimoji="0" lang="ru-RU" sz="1800" b="0" i="0" u="none" strike="noStrike" cap="none" normalizeH="0" baseline="0" dirty="0" smtClean="0">
              <a:ln>
                <a:noFill/>
              </a:ln>
              <a:solidFill>
                <a:srgbClr val="000000"/>
              </a:solidFill>
              <a:effectLst/>
              <a:latin typeface="Arial" pitchFamily="34" charset="0"/>
            </a:endParaRPr>
          </a:p>
        </p:txBody>
      </p:sp>
      <p:sp>
        <p:nvSpPr>
          <p:cNvPr id="56" name="Прямоугольник 18"/>
          <p:cNvSpPr>
            <a:spLocks noChangeArrowheads="1"/>
          </p:cNvSpPr>
          <p:nvPr/>
        </p:nvSpPr>
        <p:spPr bwMode="auto">
          <a:xfrm>
            <a:off x="3012529" y="4788743"/>
            <a:ext cx="1470025" cy="9588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eaLnBrk="1" hangingPunct="1"/>
            <a:r>
              <a:rPr lang="en-US" sz="1200" dirty="0" smtClean="0">
                <a:solidFill>
                  <a:srgbClr val="000000"/>
                </a:solidFill>
                <a:latin typeface="+mn-lt"/>
                <a:ea typeface="Calibri" pitchFamily="34" charset="0"/>
                <a:cs typeface="Times New Roman" pitchFamily="18" charset="0"/>
              </a:rPr>
              <a:t>Updating the knowledge base with new standard samples</a:t>
            </a:r>
            <a:endParaRPr kumimoji="0" lang="ru-RU" sz="1800" b="0" i="0" u="none" strike="noStrike" cap="none" normalizeH="0" baseline="0" dirty="0" smtClean="0">
              <a:ln>
                <a:noFill/>
              </a:ln>
              <a:solidFill>
                <a:srgbClr val="000000"/>
              </a:solidFill>
              <a:effectLst/>
              <a:latin typeface="+mn-lt"/>
            </a:endParaRPr>
          </a:p>
        </p:txBody>
      </p:sp>
      <p:sp>
        <p:nvSpPr>
          <p:cNvPr id="57" name="Прямая со стрелкой 17"/>
          <p:cNvSpPr>
            <a:spLocks noChangeShapeType="1"/>
          </p:cNvSpPr>
          <p:nvPr/>
        </p:nvSpPr>
        <p:spPr bwMode="auto">
          <a:xfrm rot="16200000">
            <a:off x="3623716" y="4714131"/>
            <a:ext cx="168275"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58" name="Прямая со стрелкой 16"/>
          <p:cNvSpPr>
            <a:spLocks noChangeShapeType="1"/>
          </p:cNvSpPr>
          <p:nvPr/>
        </p:nvSpPr>
        <p:spPr bwMode="auto">
          <a:xfrm rot="10800000">
            <a:off x="4484142" y="4090243"/>
            <a:ext cx="1212850"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60" name="Прямая со стрелкой 33"/>
          <p:cNvSpPr>
            <a:spLocks noChangeShapeType="1"/>
          </p:cNvSpPr>
          <p:nvPr/>
        </p:nvSpPr>
        <p:spPr bwMode="auto">
          <a:xfrm>
            <a:off x="2290217" y="2771031"/>
            <a:ext cx="898525"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61" name="Прямая со стрелкой 34"/>
          <p:cNvSpPr>
            <a:spLocks noChangeShapeType="1"/>
          </p:cNvSpPr>
          <p:nvPr/>
        </p:nvSpPr>
        <p:spPr bwMode="auto">
          <a:xfrm rot="5400000">
            <a:off x="6179319" y="3621881"/>
            <a:ext cx="385762"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62" name="Прямая со стрелкой 35"/>
          <p:cNvSpPr>
            <a:spLocks noChangeShapeType="1"/>
          </p:cNvSpPr>
          <p:nvPr/>
        </p:nvSpPr>
        <p:spPr bwMode="auto">
          <a:xfrm>
            <a:off x="4484142" y="3996581"/>
            <a:ext cx="1212850"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63" name="Соединительная линия уступом 36"/>
          <p:cNvSpPr>
            <a:spLocks noChangeShapeType="1"/>
          </p:cNvSpPr>
          <p:nvPr/>
        </p:nvSpPr>
        <p:spPr bwMode="auto">
          <a:xfrm>
            <a:off x="4484142" y="4353768"/>
            <a:ext cx="1212850" cy="679450"/>
          </a:xfrm>
          <a:prstGeom prst="bentConnector3">
            <a:avLst>
              <a:gd name="adj1" fmla="val 50000"/>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64" name="Соединительная линия уступом 37"/>
          <p:cNvSpPr>
            <a:spLocks noChangeShapeType="1"/>
          </p:cNvSpPr>
          <p:nvPr/>
        </p:nvSpPr>
        <p:spPr bwMode="auto">
          <a:xfrm rot="10800000">
            <a:off x="4484142" y="4445843"/>
            <a:ext cx="1212850" cy="665163"/>
          </a:xfrm>
          <a:prstGeom prst="bentConnector3">
            <a:avLst>
              <a:gd name="adj1" fmla="val 60209"/>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cxnSp>
        <p:nvCxnSpPr>
          <p:cNvPr id="67" name="Прямая со стрелкой 66"/>
          <p:cNvCxnSpPr>
            <a:endCxn id="41" idx="3"/>
          </p:cNvCxnSpPr>
          <p:nvPr/>
        </p:nvCxnSpPr>
        <p:spPr bwMode="auto">
          <a:xfrm flipH="1" flipV="1">
            <a:off x="7138443" y="1459235"/>
            <a:ext cx="385885" cy="249"/>
          </a:xfrm>
          <a:prstGeom prst="straightConnector1">
            <a:avLst/>
          </a:prstGeom>
          <a:solidFill>
            <a:schemeClr val="accent1"/>
          </a:solidFill>
          <a:ln w="12700" cap="flat" cmpd="sng" algn="ctr">
            <a:solidFill>
              <a:srgbClr val="000000"/>
            </a:solidFill>
            <a:prstDash val="solid"/>
            <a:round/>
            <a:headEnd type="none" w="med" len="med"/>
            <a:tailEnd type="triangle"/>
          </a:ln>
          <a:effectLst/>
        </p:spPr>
      </p:cxnSp>
      <p:cxnSp>
        <p:nvCxnSpPr>
          <p:cNvPr id="68" name="Прямая со стрелкой 67"/>
          <p:cNvCxnSpPr/>
          <p:nvPr/>
        </p:nvCxnSpPr>
        <p:spPr bwMode="auto">
          <a:xfrm>
            <a:off x="1311238" y="6192738"/>
            <a:ext cx="2146" cy="144016"/>
          </a:xfrm>
          <a:prstGeom prst="straightConnector1">
            <a:avLst/>
          </a:prstGeom>
          <a:solidFill>
            <a:schemeClr val="accent1"/>
          </a:solidFill>
          <a:ln w="12700" cap="flat" cmpd="sng" algn="ctr">
            <a:solidFill>
              <a:srgbClr val="000000"/>
            </a:solidFill>
            <a:prstDash val="solid"/>
            <a:round/>
            <a:headEnd type="none" w="med" len="med"/>
            <a:tailEnd type="triangle"/>
          </a:ln>
          <a:effectLst/>
        </p:spPr>
      </p:cxnSp>
      <p:cxnSp>
        <p:nvCxnSpPr>
          <p:cNvPr id="69" name="Прямая со стрелкой 68"/>
          <p:cNvCxnSpPr/>
          <p:nvPr/>
        </p:nvCxnSpPr>
        <p:spPr bwMode="auto">
          <a:xfrm flipH="1" flipV="1">
            <a:off x="2483768" y="6021288"/>
            <a:ext cx="4922390" cy="3300"/>
          </a:xfrm>
          <a:prstGeom prst="straightConnector1">
            <a:avLst/>
          </a:prstGeom>
          <a:solidFill>
            <a:schemeClr val="accent1"/>
          </a:solidFill>
          <a:ln w="12700" cap="flat" cmpd="sng" algn="ctr">
            <a:solidFill>
              <a:srgbClr val="000000"/>
            </a:solidFill>
            <a:prstDash val="solid"/>
            <a:round/>
            <a:headEnd type="none" w="med" len="med"/>
            <a:tailEnd type="triangle"/>
          </a:ln>
          <a:effectLst/>
        </p:spPr>
      </p:cxnSp>
      <p:cxnSp>
        <p:nvCxnSpPr>
          <p:cNvPr id="70" name="Прямая со стрелкой 69"/>
          <p:cNvCxnSpPr/>
          <p:nvPr/>
        </p:nvCxnSpPr>
        <p:spPr bwMode="auto">
          <a:xfrm flipV="1">
            <a:off x="2267744" y="2780928"/>
            <a:ext cx="0" cy="2664296"/>
          </a:xfrm>
          <a:prstGeom prst="straightConnector1">
            <a:avLst/>
          </a:prstGeom>
          <a:solidFill>
            <a:schemeClr val="accent1"/>
          </a:solidFill>
          <a:ln w="12700" cap="flat" cmpd="sng" algn="ctr">
            <a:solidFill>
              <a:srgbClr val="000000"/>
            </a:solidFill>
            <a:prstDash val="solid"/>
            <a:round/>
            <a:headEnd type="none" w="med" len="med"/>
            <a:tailEnd type="none"/>
          </a:ln>
          <a:effectLst/>
        </p:spPr>
      </p:cxnSp>
      <p:cxnSp>
        <p:nvCxnSpPr>
          <p:cNvPr id="71" name="Прямая со стрелкой 70"/>
          <p:cNvCxnSpPr/>
          <p:nvPr/>
        </p:nvCxnSpPr>
        <p:spPr bwMode="auto">
          <a:xfrm>
            <a:off x="8028384" y="5013176"/>
            <a:ext cx="0" cy="216024"/>
          </a:xfrm>
          <a:prstGeom prst="straightConnector1">
            <a:avLst/>
          </a:prstGeom>
          <a:solidFill>
            <a:schemeClr val="accent1"/>
          </a:solidFill>
          <a:ln w="12700" cap="flat" cmpd="sng" algn="ctr">
            <a:solidFill>
              <a:srgbClr val="000000"/>
            </a:solidFill>
            <a:prstDash val="solid"/>
            <a:round/>
            <a:headEnd type="none" w="med" len="med"/>
            <a:tailEnd type="triangle"/>
          </a:ln>
          <a:effectLst/>
        </p:spPr>
      </p:cxnSp>
      <p:cxnSp>
        <p:nvCxnSpPr>
          <p:cNvPr id="72" name="Прямая со стрелкой 71"/>
          <p:cNvCxnSpPr/>
          <p:nvPr/>
        </p:nvCxnSpPr>
        <p:spPr bwMode="auto">
          <a:xfrm flipH="1">
            <a:off x="7164288" y="5013176"/>
            <a:ext cx="864096" cy="0"/>
          </a:xfrm>
          <a:prstGeom prst="straightConnector1">
            <a:avLst/>
          </a:prstGeom>
          <a:solidFill>
            <a:schemeClr val="accent1"/>
          </a:solidFill>
          <a:ln w="12700" cap="flat" cmpd="sng" algn="ctr">
            <a:solidFill>
              <a:srgbClr val="000000"/>
            </a:solidFill>
            <a:prstDash val="solid"/>
            <a:round/>
            <a:headEnd type="none" w="med" len="med"/>
            <a:tailEnd type="none"/>
          </a:ln>
          <a:effectLst/>
        </p:spPr>
      </p:cxnSp>
      <p:sp>
        <p:nvSpPr>
          <p:cNvPr id="73" name="Прямая со стрелкой 24"/>
          <p:cNvSpPr>
            <a:spLocks noChangeShapeType="1"/>
          </p:cNvSpPr>
          <p:nvPr/>
        </p:nvSpPr>
        <p:spPr bwMode="auto">
          <a:xfrm rot="5400000">
            <a:off x="6300763" y="1781771"/>
            <a:ext cx="180975"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74" name="Прямоугольник 73"/>
          <p:cNvSpPr/>
          <p:nvPr/>
        </p:nvSpPr>
        <p:spPr>
          <a:xfrm>
            <a:off x="428596" y="142852"/>
            <a:ext cx="8362976" cy="830997"/>
          </a:xfrm>
          <a:prstGeom prst="rect">
            <a:avLst/>
          </a:prstGeom>
        </p:spPr>
        <p:txBody>
          <a:bodyPr wrap="square">
            <a:spAutoFit/>
          </a:bodyPr>
          <a:lstStyle/>
          <a:p>
            <a:pPr algn="ctr" eaLnBrk="1" fontAlgn="auto" hangingPunct="1">
              <a:spcAft>
                <a:spcPts val="0"/>
              </a:spcAft>
              <a:defRPr/>
            </a:pPr>
            <a:r>
              <a:rPr lang="en-US" sz="1600" b="1" kern="0" dirty="0" smtClean="0">
                <a:solidFill>
                  <a:schemeClr val="accent1">
                    <a:lumMod val="50000"/>
                  </a:schemeClr>
                </a:solidFill>
                <a:latin typeface="+mj-lt"/>
                <a:ea typeface="+mj-ea"/>
                <a:cs typeface="+mj-cs"/>
              </a:rPr>
              <a:t>"The block diagram of the</a:t>
            </a:r>
            <a:r>
              <a:rPr lang="en-US" sz="1600" b="1" kern="0" dirty="0" smtClean="0">
                <a:solidFill>
                  <a:schemeClr val="accent1">
                    <a:lumMod val="50000"/>
                  </a:schemeClr>
                </a:solidFill>
              </a:rPr>
              <a:t> expert</a:t>
            </a:r>
            <a:r>
              <a:rPr lang="en-US" sz="1600" b="1" kern="0" dirty="0" smtClean="0">
                <a:solidFill>
                  <a:schemeClr val="accent1">
                    <a:lumMod val="50000"/>
                  </a:schemeClr>
                </a:solidFill>
                <a:latin typeface="+mj-lt"/>
                <a:ea typeface="+mj-ea"/>
                <a:cs typeface="+mj-cs"/>
              </a:rPr>
              <a:t> measurement procedures in high-tech information-measuring complexes </a:t>
            </a:r>
            <a:r>
              <a:rPr lang="en-US" sz="1600" b="1" kern="0" dirty="0" smtClean="0">
                <a:solidFill>
                  <a:schemeClr val="accent1">
                    <a:lumMod val="50000"/>
                  </a:schemeClr>
                </a:solidFill>
              </a:rPr>
              <a:t>of </a:t>
            </a:r>
            <a:r>
              <a:rPr lang="en-US" sz="1600" b="1" kern="0" dirty="0" smtClean="0">
                <a:solidFill>
                  <a:schemeClr val="accent1">
                    <a:lumMod val="50000"/>
                  </a:schemeClr>
                </a:solidFill>
                <a:latin typeface="+mj-lt"/>
                <a:ea typeface="+mj-ea"/>
                <a:cs typeface="+mj-cs"/>
              </a:rPr>
              <a:t>histological and cytological </a:t>
            </a:r>
            <a:r>
              <a:rPr lang="en-US" sz="1600" b="1" kern="0" dirty="0" smtClean="0">
                <a:solidFill>
                  <a:schemeClr val="accent1">
                    <a:lumMod val="50000"/>
                  </a:schemeClr>
                </a:solidFill>
              </a:rPr>
              <a:t>cancer</a:t>
            </a:r>
            <a:r>
              <a:rPr lang="en-US" sz="1600" b="1" kern="0" dirty="0" smtClean="0">
                <a:solidFill>
                  <a:schemeClr val="accent1">
                    <a:lumMod val="50000"/>
                  </a:schemeClr>
                </a:solidFill>
                <a:latin typeface="+mj-lt"/>
                <a:ea typeface="+mj-ea"/>
                <a:cs typeface="+mj-cs"/>
              </a:rPr>
              <a:t> diagnosis using image recognition apparatus."</a:t>
            </a:r>
            <a:endParaRPr lang="ru-RU" sz="1600" b="1" kern="0" dirty="0" smtClean="0">
              <a:solidFill>
                <a:schemeClr val="accent1">
                  <a:lumMod val="50000"/>
                </a:schemeClr>
              </a:solidFill>
              <a:latin typeface="+mj-lt"/>
              <a:ea typeface="+mj-ea"/>
              <a:cs typeface="+mj-cs"/>
            </a:endParaRPr>
          </a:p>
        </p:txBody>
      </p:sp>
      <p:sp>
        <p:nvSpPr>
          <p:cNvPr id="75" name="Номер слайда 37"/>
          <p:cNvSpPr txBox="1">
            <a:spLocks/>
          </p:cNvSpPr>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ru-RU"/>
            </a:defPPr>
            <a:lvl1pPr algn="r" rtl="0" eaLnBrk="1" fontAlgn="base" hangingPunct="1">
              <a:spcBef>
                <a:spcPct val="0"/>
              </a:spcBef>
              <a:spcAft>
                <a:spcPct val="0"/>
              </a:spcAft>
              <a:defRPr sz="1200" kern="1200">
                <a:solidFill>
                  <a:schemeClr val="tx1"/>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7C910645-C19C-4483-A13C-F7B3AA04C62F}" type="slidenum">
              <a:rPr lang="ru-RU" smtClean="0"/>
              <a:pPr>
                <a:defRPr/>
              </a:pPr>
              <a:t>10</a:t>
            </a:fld>
            <a:endParaRPr lang="ru-RU" dirty="0"/>
          </a:p>
        </p:txBody>
      </p:sp>
      <p:sp>
        <p:nvSpPr>
          <p:cNvPr id="76" name="Прямоугольник 41"/>
          <p:cNvSpPr>
            <a:spLocks noChangeArrowheads="1"/>
          </p:cNvSpPr>
          <p:nvPr/>
        </p:nvSpPr>
        <p:spPr bwMode="auto">
          <a:xfrm>
            <a:off x="7524328" y="1225327"/>
            <a:ext cx="1470025" cy="835521"/>
          </a:xfrm>
          <a:prstGeom prst="rect">
            <a:avLst/>
          </a:prstGeom>
          <a:solidFill>
            <a:srgbClr val="FFFFFF"/>
          </a:solidFill>
          <a:ln w="25400">
            <a:solidFill>
              <a:srgbClr val="000000"/>
            </a:solidFill>
            <a:miter lim="800000"/>
            <a:headEnd/>
            <a:tailEnd/>
          </a:ln>
          <a:scene3d>
            <a:camera prst="orthographicFront"/>
            <a:lightRig rig="morning" dir="t"/>
          </a:scene3d>
        </p:spPr>
        <p:txBody>
          <a:bodyPr vert="horz" wrap="square" lIns="91440" tIns="45720" rIns="91440" bIns="45720" numCol="1" anchor="t" anchorCtr="0" compatLnSpc="1">
            <a:prstTxWarp prst="textNoShape">
              <a:avLst/>
            </a:prstTxWarp>
          </a:bodyPr>
          <a:lstStyle/>
          <a:p>
            <a:pPr lvl="0" algn="ctr"/>
            <a:r>
              <a:rPr lang="en-US" sz="1200" b="1" dirty="0" smtClean="0">
                <a:solidFill>
                  <a:srgbClr val="000000"/>
                </a:solidFill>
              </a:rPr>
              <a:t>Input: </a:t>
            </a:r>
          </a:p>
          <a:p>
            <a:pPr lvl="0" algn="ctr"/>
            <a:r>
              <a:rPr lang="en-US" sz="1200" dirty="0" smtClean="0">
                <a:solidFill>
                  <a:srgbClr val="000000"/>
                </a:solidFill>
              </a:rPr>
              <a:t>the Object to be measured</a:t>
            </a:r>
            <a:endParaRPr kumimoji="0" lang="ru-RU" sz="1800" b="0" i="0" u="none" strike="noStrike" cap="none" normalizeH="0" baseline="0" dirty="0" smtClean="0">
              <a:ln>
                <a:noFill/>
              </a:ln>
              <a:solidFill>
                <a:srgbClr val="000000"/>
              </a:solidFill>
              <a:effectLst/>
              <a:latin typeface="Arial" pitchFamily="34" charset="0"/>
            </a:endParaRPr>
          </a:p>
        </p:txBody>
      </p:sp>
      <p:sp>
        <p:nvSpPr>
          <p:cNvPr id="77" name="Прямоугольник 14"/>
          <p:cNvSpPr>
            <a:spLocks noChangeArrowheads="1"/>
          </p:cNvSpPr>
          <p:nvPr/>
        </p:nvSpPr>
        <p:spPr bwMode="auto">
          <a:xfrm>
            <a:off x="7380312" y="5229200"/>
            <a:ext cx="1470025" cy="931863"/>
          </a:xfrm>
          <a:prstGeom prst="rect">
            <a:avLst/>
          </a:prstGeom>
          <a:solidFill>
            <a:srgbClr val="FFFFFF"/>
          </a:solidFill>
          <a:ln w="25400">
            <a:solidFill>
              <a:srgbClr val="000000"/>
            </a:solidFill>
            <a:miter lim="800000"/>
            <a:headEnd/>
            <a:tailEnd/>
          </a:ln>
          <a:scene3d>
            <a:camera prst="orthographicFront"/>
            <a:lightRig rig="morning" dir="t"/>
          </a:scene3d>
        </p:spPr>
        <p:txBody>
          <a:bodyPr vert="horz" wrap="square" lIns="91440" tIns="45720" rIns="91440" bIns="45720" numCol="1" anchor="t" anchorCtr="0" compatLnSpc="1">
            <a:prstTxWarp prst="textNoShape">
              <a:avLst/>
            </a:prstTxWarp>
          </a:bodyPr>
          <a:lstStyle/>
          <a:p>
            <a:pPr lvl="0" algn="ctr" eaLnBrk="1" hangingPunct="1"/>
            <a:r>
              <a:rPr lang="en-US" sz="1200" b="1" dirty="0" smtClean="0">
                <a:solidFill>
                  <a:srgbClr val="000000"/>
                </a:solidFill>
              </a:rPr>
              <a:t>Output:  </a:t>
            </a:r>
            <a:r>
              <a:rPr lang="en-US" sz="1200" dirty="0" smtClean="0">
                <a:solidFill>
                  <a:srgbClr val="000000"/>
                </a:solidFill>
              </a:rPr>
              <a:t>Recommended set of possible diagnoses</a:t>
            </a:r>
            <a:endParaRPr kumimoji="0" lang="ru-RU" sz="1800" b="0" i="0" u="none" strike="noStrike" cap="none" normalizeH="0" baseline="0" dirty="0" smtClean="0">
              <a:ln>
                <a:noFill/>
              </a:ln>
              <a:solidFill>
                <a:srgbClr val="000000"/>
              </a:solidFill>
              <a:effectLst/>
              <a:latin typeface="Arial" pitchFamily="34" charset="0"/>
            </a:endParaRPr>
          </a:p>
        </p:txBody>
      </p:sp>
      <p:sp>
        <p:nvSpPr>
          <p:cNvPr id="78" name="Прямоугольник 15"/>
          <p:cNvSpPr>
            <a:spLocks noChangeArrowheads="1"/>
          </p:cNvSpPr>
          <p:nvPr/>
        </p:nvSpPr>
        <p:spPr bwMode="auto">
          <a:xfrm>
            <a:off x="114325" y="5479950"/>
            <a:ext cx="2393826" cy="712788"/>
          </a:xfrm>
          <a:prstGeom prst="rect">
            <a:avLst/>
          </a:prstGeom>
          <a:solidFill>
            <a:srgbClr val="FFFFFF"/>
          </a:solidFill>
          <a:ln w="9525">
            <a:solidFill>
              <a:srgbClr val="000000"/>
            </a:solidFill>
            <a:miter lim="800000"/>
            <a:headEnd/>
            <a:tailEnd/>
          </a:ln>
          <a:scene3d>
            <a:camera prst="orthographicFront"/>
            <a:lightRig rig="threePt" dir="t"/>
          </a:scene3d>
          <a:sp3d prstMaterial="softEdge">
            <a:bevelT/>
          </a:sp3d>
        </p:spPr>
        <p:txBody>
          <a:bodyPr vert="horz" wrap="square" lIns="91440" tIns="45720" rIns="91440" bIns="45720" numCol="1" anchor="t" anchorCtr="0" compatLnSpc="1">
            <a:prstTxWarp prst="textNoShape">
              <a:avLst/>
            </a:prstTxWarp>
          </a:bodyPr>
          <a:lstStyle/>
          <a:p>
            <a:pPr lvl="0" algn="ctr" eaLnBrk="1" hangingPunct="1"/>
            <a:endParaRPr lang="en-US" sz="1200" dirty="0" smtClean="0">
              <a:solidFill>
                <a:srgbClr val="000000"/>
              </a:solidFill>
              <a:latin typeface="+mn-lt"/>
              <a:ea typeface="Calibri" pitchFamily="34" charset="0"/>
              <a:cs typeface="Times New Roman" pitchFamily="18" charset="0"/>
            </a:endParaRPr>
          </a:p>
          <a:p>
            <a:pPr lvl="0" algn="ctr" eaLnBrk="1" hangingPunct="1"/>
            <a:r>
              <a:rPr lang="en-US" sz="1200" dirty="0" smtClean="0">
                <a:solidFill>
                  <a:srgbClr val="000000"/>
                </a:solidFill>
                <a:latin typeface="+mn-lt"/>
                <a:ea typeface="Calibri" pitchFamily="34" charset="0"/>
                <a:cs typeface="Times New Roman" pitchFamily="18" charset="0"/>
              </a:rPr>
              <a:t>Diagnostic conclusion of pathologist</a:t>
            </a:r>
            <a:endParaRPr kumimoji="0" lang="ru-RU" sz="1800" b="0" i="0" u="none" strike="noStrike" cap="none" normalizeH="0" baseline="0" dirty="0" smtClean="0">
              <a:ln>
                <a:noFill/>
              </a:ln>
              <a:solidFill>
                <a:srgbClr val="000000"/>
              </a:solidFill>
              <a:effectLst/>
              <a:latin typeface="+mn-lt"/>
            </a:endParaRPr>
          </a:p>
        </p:txBody>
      </p:sp>
      <p:sp>
        <p:nvSpPr>
          <p:cNvPr id="79" name="Прямоугольник 39"/>
          <p:cNvSpPr>
            <a:spLocks noChangeArrowheads="1"/>
          </p:cNvSpPr>
          <p:nvPr/>
        </p:nvSpPr>
        <p:spPr bwMode="auto">
          <a:xfrm>
            <a:off x="107504" y="6336754"/>
            <a:ext cx="2411760" cy="450850"/>
          </a:xfrm>
          <a:prstGeom prst="rect">
            <a:avLst/>
          </a:prstGeom>
          <a:solidFill>
            <a:srgbClr val="FFFFFF"/>
          </a:solidFill>
          <a:ln w="9525">
            <a:solidFill>
              <a:srgbClr val="000000"/>
            </a:solid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lvl="0" algn="ctr" eaLnBrk="1" hangingPunct="1"/>
            <a:r>
              <a:rPr lang="en-US" sz="1100" dirty="0" smtClean="0">
                <a:solidFill>
                  <a:srgbClr val="000000"/>
                </a:solidFill>
              </a:rPr>
              <a:t>Transfer of diagnostic conclusion to the Clinician</a:t>
            </a:r>
            <a:endParaRPr kumimoji="0" lang="ru-RU" sz="1800" b="0" i="0" u="none" strike="noStrike" cap="none" normalizeH="0" baseline="0" dirty="0" smtClean="0">
              <a:ln>
                <a:noFill/>
              </a:ln>
              <a:solidFill>
                <a:srgbClr val="000000"/>
              </a:solidFill>
              <a:effectLst/>
              <a:latin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Полилиния 23"/>
          <p:cNvSpPr/>
          <p:nvPr/>
        </p:nvSpPr>
        <p:spPr>
          <a:xfrm>
            <a:off x="2915816" y="1052736"/>
            <a:ext cx="3816424"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Aft>
                <a:spcPct val="35000"/>
              </a:spcAft>
            </a:pPr>
            <a:r>
              <a:rPr lang="en-US" sz="2800" b="1" dirty="0" smtClean="0"/>
              <a:t>Reference database of tumors images </a:t>
            </a:r>
            <a:endParaRPr lang="ru-RU" sz="2800" kern="1200" dirty="0"/>
          </a:p>
        </p:txBody>
      </p:sp>
      <p:sp>
        <p:nvSpPr>
          <p:cNvPr id="28" name="Полилиния 27"/>
          <p:cNvSpPr/>
          <p:nvPr/>
        </p:nvSpPr>
        <p:spPr>
          <a:xfrm>
            <a:off x="5745848" y="2420888"/>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Aft>
                <a:spcPct val="35000"/>
              </a:spcAft>
            </a:pPr>
            <a:r>
              <a:rPr lang="en-US" sz="2800" dirty="0" smtClean="0"/>
              <a:t>Norm</a:t>
            </a:r>
            <a:endParaRPr lang="ru-RU" sz="2800" kern="1200" dirty="0"/>
          </a:p>
        </p:txBody>
      </p:sp>
      <p:sp>
        <p:nvSpPr>
          <p:cNvPr id="29" name="Полилиния 28"/>
          <p:cNvSpPr/>
          <p:nvPr/>
        </p:nvSpPr>
        <p:spPr>
          <a:xfrm>
            <a:off x="2001432" y="2420888"/>
            <a:ext cx="1944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Aft>
                <a:spcPct val="35000"/>
              </a:spcAft>
            </a:pPr>
            <a:r>
              <a:rPr lang="en-US" sz="2800" dirty="0" smtClean="0"/>
              <a:t>Pathology</a:t>
            </a:r>
            <a:endParaRPr lang="ru-RU" sz="2800" kern="1200" dirty="0"/>
          </a:p>
        </p:txBody>
      </p:sp>
      <p:sp>
        <p:nvSpPr>
          <p:cNvPr id="30" name="Полилиния 29"/>
          <p:cNvSpPr/>
          <p:nvPr/>
        </p:nvSpPr>
        <p:spPr>
          <a:xfrm>
            <a:off x="579256" y="5346204"/>
            <a:ext cx="3150368"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Aft>
                <a:spcPct val="35000"/>
              </a:spcAft>
            </a:pPr>
            <a:r>
              <a:rPr lang="en-US" sz="2800" dirty="0" smtClean="0"/>
              <a:t>Malignant</a:t>
            </a:r>
            <a:endParaRPr lang="ru-RU" sz="2800" kern="1200" dirty="0"/>
          </a:p>
        </p:txBody>
      </p:sp>
      <p:sp>
        <p:nvSpPr>
          <p:cNvPr id="31" name="Полилиния 30"/>
          <p:cNvSpPr/>
          <p:nvPr/>
        </p:nvSpPr>
        <p:spPr>
          <a:xfrm>
            <a:off x="4593720" y="3861048"/>
            <a:ext cx="230425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Aft>
                <a:spcPct val="35000"/>
              </a:spcAft>
            </a:pPr>
            <a:r>
              <a:rPr lang="en-US" sz="2800" dirty="0" smtClean="0"/>
              <a:t>Diseases</a:t>
            </a:r>
            <a:endParaRPr lang="ru-RU" sz="2800" kern="1200" dirty="0"/>
          </a:p>
        </p:txBody>
      </p:sp>
      <p:sp>
        <p:nvSpPr>
          <p:cNvPr id="32" name="Полилиния 31"/>
          <p:cNvSpPr/>
          <p:nvPr/>
        </p:nvSpPr>
        <p:spPr>
          <a:xfrm>
            <a:off x="3995936" y="5346928"/>
            <a:ext cx="3888432"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Aft>
                <a:spcPct val="35000"/>
              </a:spcAft>
            </a:pPr>
            <a:r>
              <a:rPr lang="en-US" sz="2800" dirty="0" smtClean="0"/>
              <a:t>Benign</a:t>
            </a:r>
            <a:endParaRPr lang="ru-RU" sz="2800" kern="1200" dirty="0"/>
          </a:p>
        </p:txBody>
      </p:sp>
      <p:cxnSp>
        <p:nvCxnSpPr>
          <p:cNvPr id="33" name="Прямая соединительная линия 32"/>
          <p:cNvCxnSpPr/>
          <p:nvPr/>
        </p:nvCxnSpPr>
        <p:spPr bwMode="auto">
          <a:xfrm flipV="1">
            <a:off x="1713400" y="3573016"/>
            <a:ext cx="0" cy="252600"/>
          </a:xfrm>
          <a:prstGeom prst="line">
            <a:avLst/>
          </a:prstGeom>
          <a:solidFill>
            <a:schemeClr val="accent1"/>
          </a:solidFill>
          <a:ln w="25400" cap="flat" cmpd="sng" algn="ctr">
            <a:solidFill>
              <a:schemeClr val="bg1"/>
            </a:solidFill>
            <a:prstDash val="solid"/>
            <a:round/>
            <a:headEnd type="stealth" w="med" len="lg"/>
            <a:tailEnd type="none" w="med" len="med"/>
          </a:ln>
          <a:effectLst/>
        </p:spPr>
      </p:cxnSp>
      <p:cxnSp>
        <p:nvCxnSpPr>
          <p:cNvPr id="34" name="Прямая соединительная линия 33"/>
          <p:cNvCxnSpPr/>
          <p:nvPr/>
        </p:nvCxnSpPr>
        <p:spPr bwMode="auto">
          <a:xfrm flipH="1">
            <a:off x="1713400" y="3573016"/>
            <a:ext cx="4680520" cy="0"/>
          </a:xfrm>
          <a:prstGeom prst="line">
            <a:avLst/>
          </a:prstGeom>
          <a:solidFill>
            <a:schemeClr val="accent1"/>
          </a:solidFill>
          <a:ln w="25400" cap="flat" cmpd="sng" algn="ctr">
            <a:solidFill>
              <a:schemeClr val="bg1"/>
            </a:solidFill>
            <a:prstDash val="solid"/>
            <a:round/>
            <a:headEnd type="none" w="med" len="med"/>
            <a:tailEnd type="none" w="med" len="med"/>
          </a:ln>
          <a:effectLst/>
        </p:spPr>
      </p:cxnSp>
      <p:cxnSp>
        <p:nvCxnSpPr>
          <p:cNvPr id="36" name="Прямая соединительная линия 35"/>
          <p:cNvCxnSpPr/>
          <p:nvPr/>
        </p:nvCxnSpPr>
        <p:spPr bwMode="auto">
          <a:xfrm flipV="1">
            <a:off x="6393920" y="3573016"/>
            <a:ext cx="0" cy="288032"/>
          </a:xfrm>
          <a:prstGeom prst="line">
            <a:avLst/>
          </a:prstGeom>
          <a:solidFill>
            <a:schemeClr val="accent1"/>
          </a:solidFill>
          <a:ln w="25400" cap="flat" cmpd="sng" algn="ctr">
            <a:solidFill>
              <a:schemeClr val="bg1"/>
            </a:solidFill>
            <a:prstDash val="solid"/>
            <a:round/>
            <a:headEnd type="stealth" w="med" len="lg"/>
            <a:tailEnd type="none" w="med" len="med"/>
          </a:ln>
          <a:effectLst/>
        </p:spPr>
      </p:cxnSp>
      <p:cxnSp>
        <p:nvCxnSpPr>
          <p:cNvPr id="37" name="Прямая соединительная линия 36"/>
          <p:cNvCxnSpPr/>
          <p:nvPr/>
        </p:nvCxnSpPr>
        <p:spPr bwMode="auto">
          <a:xfrm flipV="1">
            <a:off x="2865528" y="3284984"/>
            <a:ext cx="0" cy="288032"/>
          </a:xfrm>
          <a:prstGeom prst="line">
            <a:avLst/>
          </a:prstGeom>
          <a:solidFill>
            <a:schemeClr val="accent1"/>
          </a:solidFill>
          <a:ln w="25400" cap="flat" cmpd="sng" algn="ctr">
            <a:solidFill>
              <a:schemeClr val="bg1"/>
            </a:solidFill>
            <a:prstDash val="solid"/>
            <a:round/>
            <a:headEnd type="stealth" w="med" len="lg"/>
            <a:tailEnd type="none" w="med" len="med"/>
          </a:ln>
          <a:effectLst/>
        </p:spPr>
      </p:cxnSp>
      <p:cxnSp>
        <p:nvCxnSpPr>
          <p:cNvPr id="38" name="Прямая соединительная линия 37"/>
          <p:cNvCxnSpPr/>
          <p:nvPr/>
        </p:nvCxnSpPr>
        <p:spPr bwMode="auto">
          <a:xfrm flipV="1">
            <a:off x="2721512" y="2132856"/>
            <a:ext cx="0" cy="252600"/>
          </a:xfrm>
          <a:prstGeom prst="line">
            <a:avLst/>
          </a:prstGeom>
          <a:solidFill>
            <a:schemeClr val="accent1"/>
          </a:solidFill>
          <a:ln w="25400" cap="flat" cmpd="sng" algn="ctr">
            <a:solidFill>
              <a:schemeClr val="bg1"/>
            </a:solidFill>
            <a:prstDash val="solid"/>
            <a:round/>
            <a:headEnd type="stealth" w="med" len="lg"/>
            <a:tailEnd type="none" w="med" len="med"/>
          </a:ln>
          <a:effectLst/>
        </p:spPr>
      </p:cxnSp>
      <p:cxnSp>
        <p:nvCxnSpPr>
          <p:cNvPr id="39" name="Прямая соединительная линия 38"/>
          <p:cNvCxnSpPr/>
          <p:nvPr/>
        </p:nvCxnSpPr>
        <p:spPr bwMode="auto">
          <a:xfrm flipH="1">
            <a:off x="2721512" y="2132856"/>
            <a:ext cx="4104456" cy="0"/>
          </a:xfrm>
          <a:prstGeom prst="line">
            <a:avLst/>
          </a:prstGeom>
          <a:solidFill>
            <a:schemeClr val="accent1"/>
          </a:solidFill>
          <a:ln w="25400" cap="flat" cmpd="sng" algn="ctr">
            <a:solidFill>
              <a:schemeClr val="bg1"/>
            </a:solidFill>
            <a:prstDash val="solid"/>
            <a:round/>
            <a:headEnd type="none" w="med" len="med"/>
            <a:tailEnd type="none" w="med" len="med"/>
          </a:ln>
          <a:effectLst/>
        </p:spPr>
      </p:cxnSp>
      <p:cxnSp>
        <p:nvCxnSpPr>
          <p:cNvPr id="41" name="Прямая соединительная линия 40"/>
          <p:cNvCxnSpPr/>
          <p:nvPr/>
        </p:nvCxnSpPr>
        <p:spPr bwMode="auto">
          <a:xfrm flipV="1">
            <a:off x="6825968" y="2132856"/>
            <a:ext cx="0" cy="288032"/>
          </a:xfrm>
          <a:prstGeom prst="line">
            <a:avLst/>
          </a:prstGeom>
          <a:solidFill>
            <a:schemeClr val="accent1"/>
          </a:solidFill>
          <a:ln w="25400" cap="flat" cmpd="sng" algn="ctr">
            <a:solidFill>
              <a:schemeClr val="bg1"/>
            </a:solidFill>
            <a:prstDash val="solid"/>
            <a:round/>
            <a:headEnd type="stealth" w="med" len="lg"/>
            <a:tailEnd type="none" w="med" len="med"/>
          </a:ln>
          <a:effectLst/>
        </p:spPr>
      </p:cxnSp>
      <p:cxnSp>
        <p:nvCxnSpPr>
          <p:cNvPr id="42" name="Прямая соединительная линия 41"/>
          <p:cNvCxnSpPr/>
          <p:nvPr/>
        </p:nvCxnSpPr>
        <p:spPr bwMode="auto">
          <a:xfrm flipV="1">
            <a:off x="4809744" y="1844824"/>
            <a:ext cx="0" cy="288032"/>
          </a:xfrm>
          <a:prstGeom prst="line">
            <a:avLst/>
          </a:prstGeom>
          <a:solidFill>
            <a:schemeClr val="accent1"/>
          </a:solidFill>
          <a:ln w="25400" cap="flat" cmpd="sng" algn="ctr">
            <a:solidFill>
              <a:schemeClr val="bg1"/>
            </a:solidFill>
            <a:prstDash val="solid"/>
            <a:round/>
            <a:headEnd type="stealth" w="med" len="lg"/>
            <a:tailEnd type="none" w="med" len="med"/>
          </a:ln>
          <a:effectLst/>
        </p:spPr>
      </p:cxnSp>
      <p:cxnSp>
        <p:nvCxnSpPr>
          <p:cNvPr id="17" name="Прямая соединительная линия 16"/>
          <p:cNvCxnSpPr/>
          <p:nvPr/>
        </p:nvCxnSpPr>
        <p:spPr bwMode="auto">
          <a:xfrm flipV="1">
            <a:off x="993320" y="5085184"/>
            <a:ext cx="0" cy="252600"/>
          </a:xfrm>
          <a:prstGeom prst="line">
            <a:avLst/>
          </a:prstGeom>
          <a:solidFill>
            <a:schemeClr val="accent1"/>
          </a:solidFill>
          <a:ln w="25400" cap="flat" cmpd="sng" algn="ctr">
            <a:solidFill>
              <a:schemeClr val="bg1"/>
            </a:solidFill>
            <a:prstDash val="solid"/>
            <a:round/>
            <a:headEnd type="stealth" w="med" len="lg"/>
            <a:tailEnd type="none" w="med" len="med"/>
          </a:ln>
          <a:effectLst/>
        </p:spPr>
      </p:cxnSp>
      <p:cxnSp>
        <p:nvCxnSpPr>
          <p:cNvPr id="18" name="Прямая соединительная линия 17"/>
          <p:cNvCxnSpPr/>
          <p:nvPr/>
        </p:nvCxnSpPr>
        <p:spPr bwMode="auto">
          <a:xfrm flipH="1">
            <a:off x="993320" y="5085184"/>
            <a:ext cx="4680520" cy="0"/>
          </a:xfrm>
          <a:prstGeom prst="line">
            <a:avLst/>
          </a:prstGeom>
          <a:solidFill>
            <a:schemeClr val="accent1"/>
          </a:solidFill>
          <a:ln w="25400" cap="flat" cmpd="sng" algn="ctr">
            <a:solidFill>
              <a:schemeClr val="bg1"/>
            </a:solidFill>
            <a:prstDash val="solid"/>
            <a:round/>
            <a:headEnd type="none" w="med" len="med"/>
            <a:tailEnd type="none" w="med" len="med"/>
          </a:ln>
          <a:effectLst/>
        </p:spPr>
      </p:cxnSp>
      <p:cxnSp>
        <p:nvCxnSpPr>
          <p:cNvPr id="19" name="Прямая соединительная линия 18"/>
          <p:cNvCxnSpPr/>
          <p:nvPr/>
        </p:nvCxnSpPr>
        <p:spPr bwMode="auto">
          <a:xfrm flipV="1">
            <a:off x="5673840" y="5085184"/>
            <a:ext cx="0" cy="288032"/>
          </a:xfrm>
          <a:prstGeom prst="line">
            <a:avLst/>
          </a:prstGeom>
          <a:solidFill>
            <a:schemeClr val="accent1"/>
          </a:solidFill>
          <a:ln w="25400" cap="flat" cmpd="sng" algn="ctr">
            <a:solidFill>
              <a:schemeClr val="bg1"/>
            </a:solidFill>
            <a:prstDash val="solid"/>
            <a:round/>
            <a:headEnd type="stealth" w="med" len="lg"/>
            <a:tailEnd type="none" w="med" len="med"/>
          </a:ln>
          <a:effectLst/>
        </p:spPr>
      </p:cxnSp>
      <p:sp>
        <p:nvSpPr>
          <p:cNvPr id="22" name="Полилиния 21"/>
          <p:cNvSpPr/>
          <p:nvPr/>
        </p:nvSpPr>
        <p:spPr>
          <a:xfrm>
            <a:off x="993320" y="3861048"/>
            <a:ext cx="230425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Aft>
                <a:spcPct val="35000"/>
              </a:spcAft>
            </a:pPr>
            <a:r>
              <a:rPr lang="en-US" sz="2800" dirty="0" smtClean="0"/>
              <a:t>Tumors</a:t>
            </a:r>
            <a:endParaRPr lang="ru-RU" sz="2800" kern="1200" dirty="0"/>
          </a:p>
        </p:txBody>
      </p:sp>
      <p:cxnSp>
        <p:nvCxnSpPr>
          <p:cNvPr id="23" name="Прямая соединительная линия 22"/>
          <p:cNvCxnSpPr/>
          <p:nvPr/>
        </p:nvCxnSpPr>
        <p:spPr bwMode="auto">
          <a:xfrm flipV="1">
            <a:off x="2217456" y="4797152"/>
            <a:ext cx="0" cy="288032"/>
          </a:xfrm>
          <a:prstGeom prst="line">
            <a:avLst/>
          </a:prstGeom>
          <a:solidFill>
            <a:schemeClr val="accent1"/>
          </a:solidFill>
          <a:ln w="25400" cap="flat" cmpd="sng" algn="ctr">
            <a:solidFill>
              <a:schemeClr val="bg1"/>
            </a:solidFill>
            <a:prstDash val="solid"/>
            <a:round/>
            <a:headEnd type="stealth" w="med" len="lg"/>
            <a:tailEnd type="none" w="med" len="med"/>
          </a:ln>
          <a:effectLst/>
        </p:spPr>
      </p:cxnSp>
      <p:sp>
        <p:nvSpPr>
          <p:cNvPr id="21" name="Номер слайда 20"/>
          <p:cNvSpPr>
            <a:spLocks noGrp="1"/>
          </p:cNvSpPr>
          <p:nvPr>
            <p:ph type="sldNum" sz="quarter" idx="12"/>
          </p:nvPr>
        </p:nvSpPr>
        <p:spPr>
          <a:xfrm>
            <a:off x="6804248" y="6237312"/>
            <a:ext cx="2133600" cy="457200"/>
          </a:xfrm>
        </p:spPr>
        <p:txBody>
          <a:bodyPr/>
          <a:lstStyle/>
          <a:p>
            <a:pPr>
              <a:defRPr/>
            </a:pPr>
            <a:fld id="{7D21FA8C-7B34-4B63-AFA5-EA88B86CC26F}" type="slidenum">
              <a:rPr lang="ru-RU" sz="2400" smtClean="0">
                <a:solidFill>
                  <a:srgbClr val="000000"/>
                </a:solidFill>
                <a:effectLst/>
              </a:rPr>
              <a:pPr>
                <a:defRPr/>
              </a:pPr>
              <a:t>11</a:t>
            </a:fld>
            <a:endParaRPr lang="ru-RU" sz="2400" dirty="0">
              <a:solidFill>
                <a:srgbClr val="000000"/>
              </a:solidFill>
              <a:effectLst/>
            </a:endParaRPr>
          </a:p>
        </p:txBody>
      </p:sp>
      <p:sp>
        <p:nvSpPr>
          <p:cNvPr id="25" name="TextBox 24"/>
          <p:cNvSpPr txBox="1"/>
          <p:nvPr/>
        </p:nvSpPr>
        <p:spPr>
          <a:xfrm>
            <a:off x="-8508" y="47526"/>
            <a:ext cx="9261028" cy="830997"/>
          </a:xfrm>
          <a:prstGeom prst="rect">
            <a:avLst/>
          </a:prstGeom>
          <a:noFill/>
        </p:spPr>
        <p:txBody>
          <a:bodyPr wrap="square" rtlCol="0">
            <a:spAutoFit/>
          </a:bodyPr>
          <a:lstStyle/>
          <a:p>
            <a:pPr algn="ctr" eaLnBrk="1" fontAlgn="auto" hangingPunct="1">
              <a:spcAft>
                <a:spcPts val="0"/>
              </a:spcAft>
              <a:defRPr/>
            </a:pPr>
            <a:r>
              <a:rPr lang="en-US" sz="1600" b="1" kern="0" dirty="0" smtClean="0">
                <a:solidFill>
                  <a:schemeClr val="accent1">
                    <a:lumMod val="50000"/>
                  </a:schemeClr>
                </a:solidFill>
              </a:rPr>
              <a:t>The structure of the standard (reference) base of histological </a:t>
            </a:r>
            <a:r>
              <a:rPr lang="en-US" sz="1600" b="1" kern="0" dirty="0" err="1" smtClean="0">
                <a:solidFill>
                  <a:schemeClr val="accent1">
                    <a:lumMod val="50000"/>
                  </a:schemeClr>
                </a:solidFill>
              </a:rPr>
              <a:t>micropreparations</a:t>
            </a:r>
            <a:r>
              <a:rPr lang="en-US" sz="1600" b="1" kern="0" dirty="0" smtClean="0">
                <a:solidFill>
                  <a:schemeClr val="accent1">
                    <a:lumMod val="50000"/>
                  </a:schemeClr>
                </a:solidFill>
              </a:rPr>
              <a:t> of tumor in pattern recognition system for diagnostics of </a:t>
            </a:r>
            <a:r>
              <a:rPr lang="en-US" sz="1600" b="1" kern="0" dirty="0" err="1" smtClean="0">
                <a:solidFill>
                  <a:schemeClr val="accent1">
                    <a:lumMod val="50000"/>
                  </a:schemeClr>
                </a:solidFill>
              </a:rPr>
              <a:t>oncological</a:t>
            </a:r>
            <a:r>
              <a:rPr lang="en-US" sz="1600" b="1" kern="0" dirty="0" smtClean="0">
                <a:solidFill>
                  <a:schemeClr val="accent1">
                    <a:lumMod val="50000"/>
                  </a:schemeClr>
                </a:solidFill>
              </a:rPr>
              <a:t> diseases.</a:t>
            </a:r>
          </a:p>
          <a:p>
            <a:pPr algn="ctr" eaLnBrk="1" fontAlgn="auto" hangingPunct="1">
              <a:spcAft>
                <a:spcPts val="0"/>
              </a:spcAft>
              <a:defRPr/>
            </a:pPr>
            <a:r>
              <a:rPr lang="en-US" sz="1600" b="1" kern="0" dirty="0" smtClean="0">
                <a:solidFill>
                  <a:schemeClr val="accent1">
                    <a:lumMod val="50000"/>
                  </a:schemeClr>
                </a:solidFill>
              </a:rPr>
              <a:t>On the basis of the archive of NN </a:t>
            </a:r>
            <a:r>
              <a:rPr lang="en-US" sz="1600" b="1" kern="0" dirty="0" err="1" smtClean="0">
                <a:solidFill>
                  <a:schemeClr val="accent1">
                    <a:lumMod val="50000"/>
                  </a:schemeClr>
                </a:solidFill>
              </a:rPr>
              <a:t>Blokhin</a:t>
            </a:r>
            <a:r>
              <a:rPr lang="en-US" sz="1600" b="1" kern="0" dirty="0" smtClean="0">
                <a:solidFill>
                  <a:schemeClr val="accent1">
                    <a:lumMod val="50000"/>
                  </a:schemeClr>
                </a:solidFill>
              </a:rPr>
              <a:t> Russian Cancer Research Center. </a:t>
            </a:r>
            <a:endParaRPr lang="ru-RU" sz="1600" b="1" kern="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Номер слайда 4"/>
          <p:cNvSpPr>
            <a:spLocks noGrp="1"/>
          </p:cNvSpPr>
          <p:nvPr>
            <p:ph type="sldNum" sz="quarter" idx="12"/>
          </p:nvPr>
        </p:nvSpPr>
        <p:spPr>
          <a:xfrm>
            <a:off x="6553200" y="6243638"/>
            <a:ext cx="2133600" cy="457200"/>
          </a:xfrm>
          <a:noFill/>
        </p:spPr>
        <p:txBody>
          <a:bodyPr/>
          <a:lstStyle/>
          <a:p>
            <a:pPr>
              <a:defRPr/>
            </a:pPr>
            <a:fld id="{5FFDFA9A-58F5-4C25-8EA4-B6EA92971E06}" type="slidenum">
              <a:rPr lang="ru-RU" sz="2400">
                <a:solidFill>
                  <a:srgbClr val="000000"/>
                </a:solidFill>
                <a:effectLst/>
              </a:rPr>
              <a:pPr>
                <a:defRPr/>
              </a:pPr>
              <a:t>12</a:t>
            </a:fld>
            <a:endParaRPr lang="ru-RU" sz="2400" dirty="0">
              <a:solidFill>
                <a:srgbClr val="000000"/>
              </a:solidFill>
              <a:effectLst/>
            </a:endParaRPr>
          </a:p>
        </p:txBody>
      </p:sp>
      <p:pic>
        <p:nvPicPr>
          <p:cNvPr id="12" name="Picture 6" descr="H:\2007-2008-2009\Реклама\2008\реклама по ФМБА\Интерфейсы\Гистология - Пищевод\Новый рисунок (8).bmp"/>
          <p:cNvPicPr>
            <a:picLocks noChangeAspect="1" noChangeArrowheads="1"/>
          </p:cNvPicPr>
          <p:nvPr/>
        </p:nvPicPr>
        <p:blipFill>
          <a:blip r:embed="rId2" cstate="print"/>
          <a:srcRect/>
          <a:stretch>
            <a:fillRect/>
          </a:stretch>
        </p:blipFill>
        <p:spPr bwMode="auto">
          <a:xfrm>
            <a:off x="827584" y="1340768"/>
            <a:ext cx="7170563" cy="4843622"/>
          </a:xfrm>
          <a:prstGeom prst="rect">
            <a:avLst/>
          </a:prstGeom>
          <a:noFill/>
          <a:ln w="9525">
            <a:noFill/>
            <a:miter lim="800000"/>
            <a:headEnd/>
            <a:tailEnd/>
          </a:ln>
        </p:spPr>
      </p:pic>
      <p:sp>
        <p:nvSpPr>
          <p:cNvPr id="5" name="Прямоугольник 4"/>
          <p:cNvSpPr/>
          <p:nvPr/>
        </p:nvSpPr>
        <p:spPr>
          <a:xfrm>
            <a:off x="179512" y="6237312"/>
            <a:ext cx="8208912" cy="523220"/>
          </a:xfrm>
          <a:prstGeom prst="rect">
            <a:avLst/>
          </a:prstGeom>
        </p:spPr>
        <p:txBody>
          <a:bodyPr wrap="square">
            <a:spAutoFit/>
          </a:bodyPr>
          <a:lstStyle/>
          <a:p>
            <a:r>
              <a:rPr lang="en-US" sz="1400" dirty="0" smtClean="0">
                <a:solidFill>
                  <a:srgbClr val="000000"/>
                </a:solidFill>
              </a:rPr>
              <a:t>Nikitaev V. G. Modern Measurement Principles in Intellectual Systems for a Histological Diagnosis of </a:t>
            </a:r>
            <a:r>
              <a:rPr lang="en-US" sz="1400" dirty="0" err="1" smtClean="0">
                <a:solidFill>
                  <a:srgbClr val="000000"/>
                </a:solidFill>
              </a:rPr>
              <a:t>Oncological</a:t>
            </a:r>
            <a:r>
              <a:rPr lang="en-US" sz="1400" dirty="0" smtClean="0">
                <a:solidFill>
                  <a:srgbClr val="000000"/>
                </a:solidFill>
              </a:rPr>
              <a:t> Illnesses(Measurement Techniques, </a:t>
            </a:r>
            <a:r>
              <a:rPr lang="en-US" sz="1400" b="1" dirty="0" smtClean="0">
                <a:solidFill>
                  <a:srgbClr val="000000"/>
                </a:solidFill>
              </a:rPr>
              <a:t>Web of Science, Scopus</a:t>
            </a:r>
            <a:r>
              <a:rPr lang="en-US" sz="1400" dirty="0" smtClean="0">
                <a:solidFill>
                  <a:srgbClr val="000000"/>
                </a:solidFill>
              </a:rPr>
              <a:t>).</a:t>
            </a:r>
            <a:endParaRPr lang="ru-RU" sz="1400" dirty="0">
              <a:solidFill>
                <a:srgbClr val="000000"/>
              </a:solidFill>
            </a:endParaRPr>
          </a:p>
        </p:txBody>
      </p:sp>
      <p:sp>
        <p:nvSpPr>
          <p:cNvPr id="6" name="Rectangle 2"/>
          <p:cNvSpPr txBox="1">
            <a:spLocks noChangeArrowheads="1"/>
          </p:cNvSpPr>
          <p:nvPr/>
        </p:nvSpPr>
        <p:spPr bwMode="auto">
          <a:xfrm>
            <a:off x="-252536" y="0"/>
            <a:ext cx="9396536" cy="13407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eaLnBrk="1" fontAlgn="auto" hangingPunct="1">
              <a:spcAft>
                <a:spcPts val="0"/>
              </a:spcAft>
              <a:defRPr/>
            </a:pPr>
            <a:r>
              <a:rPr lang="en-US" b="1" dirty="0" smtClean="0">
                <a:solidFill>
                  <a:schemeClr val="accent1">
                    <a:lumMod val="50000"/>
                  </a:schemeClr>
                </a:solidFill>
                <a:latin typeface="+mj-lt"/>
                <a:ea typeface="+mj-ea"/>
                <a:cs typeface="+mj-cs"/>
              </a:rPr>
              <a:t>Statistical analysis of informative features of tumors with the use of intelligent technologies – tumor detection, expert system, knowledge base, rating system of evaluation of histology </a:t>
            </a:r>
            <a:r>
              <a:rPr lang="en-US" b="1" kern="0" dirty="0" err="1" smtClean="0">
                <a:solidFill>
                  <a:schemeClr val="accent1">
                    <a:lumMod val="50000"/>
                  </a:schemeClr>
                </a:solidFill>
              </a:rPr>
              <a:t>oncological</a:t>
            </a:r>
            <a:r>
              <a:rPr lang="en-US" b="1" kern="0" dirty="0" smtClean="0">
                <a:solidFill>
                  <a:schemeClr val="accent1">
                    <a:lumMod val="50000"/>
                  </a:schemeClr>
                </a:solidFill>
              </a:rPr>
              <a:t> diseases</a:t>
            </a:r>
            <a:endParaRPr kumimoji="0" lang="ru-RU" b="1" i="0" u="none" strike="noStrike" kern="1200" cap="none" spc="0" normalizeH="0" baseline="0" noProof="0" dirty="0" smtClean="0">
              <a:ln>
                <a:noFill/>
              </a:ln>
              <a:solidFill>
                <a:schemeClr val="accent1">
                  <a:lumMod val="5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txBox="1">
            <a:spLocks noChangeArrowheads="1"/>
          </p:cNvSpPr>
          <p:nvPr/>
        </p:nvSpPr>
        <p:spPr>
          <a:xfrm>
            <a:off x="467544" y="260648"/>
            <a:ext cx="8229600" cy="1080120"/>
          </a:xfrm>
          <a:prstGeom prst="rect">
            <a:avLst/>
          </a:prstGeom>
        </p:spPr>
        <p:txBody>
          <a:bodyPr/>
          <a:lstStyle/>
          <a:p>
            <a:pPr algn="ctr" eaLnBrk="0" hangingPunct="0">
              <a:lnSpc>
                <a:spcPct val="80000"/>
              </a:lnSpc>
              <a:spcBef>
                <a:spcPct val="20000"/>
              </a:spcBef>
              <a:buClr>
                <a:schemeClr val="accent2"/>
              </a:buClr>
              <a:defRPr/>
            </a:pPr>
            <a:r>
              <a:rPr lang="en-US" sz="2400" dirty="0">
                <a:solidFill>
                  <a:srgbClr val="0000CC"/>
                </a:solidFill>
                <a:latin typeface="+mn-lt"/>
                <a:cs typeface="Times New Roman" pitchFamily="18" charset="0"/>
              </a:rPr>
              <a:t>The composition of the </a:t>
            </a:r>
            <a:r>
              <a:rPr lang="en-US" sz="2400" dirty="0">
                <a:solidFill>
                  <a:srgbClr val="0000CC"/>
                </a:solidFill>
                <a:latin typeface="Arial" pitchFamily="34" charset="0"/>
                <a:cs typeface="Times New Roman" pitchFamily="18" charset="0"/>
              </a:rPr>
              <a:t>unique </a:t>
            </a:r>
            <a:r>
              <a:rPr lang="en-US" sz="2400" dirty="0" smtClean="0">
                <a:solidFill>
                  <a:srgbClr val="0000CC"/>
                </a:solidFill>
                <a:latin typeface="+mn-lt"/>
                <a:cs typeface="Times New Roman" pitchFamily="18" charset="0"/>
              </a:rPr>
              <a:t>reference database </a:t>
            </a:r>
          </a:p>
          <a:p>
            <a:pPr algn="ctr" eaLnBrk="0" hangingPunct="0">
              <a:lnSpc>
                <a:spcPct val="80000"/>
              </a:lnSpc>
              <a:spcBef>
                <a:spcPct val="20000"/>
              </a:spcBef>
              <a:buClr>
                <a:schemeClr val="accent2"/>
              </a:buClr>
              <a:defRPr/>
            </a:pPr>
            <a:r>
              <a:rPr lang="en-US" sz="2400" dirty="0" smtClean="0">
                <a:solidFill>
                  <a:srgbClr val="0000CC"/>
                </a:solidFill>
                <a:latin typeface="+mn-lt"/>
                <a:cs typeface="Times New Roman" pitchFamily="18" charset="0"/>
              </a:rPr>
              <a:t>(on the basis of archives </a:t>
            </a:r>
            <a:r>
              <a:rPr lang="en-US" sz="2400" dirty="0">
                <a:solidFill>
                  <a:srgbClr val="0000CC"/>
                </a:solidFill>
                <a:latin typeface="+mn-lt"/>
                <a:cs typeface="Times New Roman" pitchFamily="18" charset="0"/>
              </a:rPr>
              <a:t>of the </a:t>
            </a:r>
            <a:r>
              <a:rPr lang="en-US" sz="2400" dirty="0" err="1">
                <a:solidFill>
                  <a:srgbClr val="0000CC"/>
                </a:solidFill>
                <a:latin typeface="+mn-lt"/>
                <a:cs typeface="Times New Roman" pitchFamily="18" charset="0"/>
              </a:rPr>
              <a:t>N.N</a:t>
            </a:r>
            <a:r>
              <a:rPr lang="en-US" sz="2400" b="1" dirty="0" err="1">
                <a:solidFill>
                  <a:srgbClr val="0000CC"/>
                </a:solidFill>
                <a:latin typeface="+mn-lt"/>
                <a:cs typeface="Times New Roman" pitchFamily="18" charset="0"/>
              </a:rPr>
              <a:t>.</a:t>
            </a:r>
            <a:r>
              <a:rPr lang="en-US" sz="2400" dirty="0" err="1">
                <a:solidFill>
                  <a:srgbClr val="0000CC"/>
                </a:solidFill>
                <a:latin typeface="+mn-lt"/>
                <a:cs typeface="Times New Roman" pitchFamily="18" charset="0"/>
              </a:rPr>
              <a:t>Blokhin`s</a:t>
            </a:r>
            <a:r>
              <a:rPr lang="en-US" sz="2400" dirty="0">
                <a:solidFill>
                  <a:srgbClr val="0000CC"/>
                </a:solidFill>
                <a:latin typeface="+mn-lt"/>
                <a:cs typeface="Times New Roman" pitchFamily="18" charset="0"/>
              </a:rPr>
              <a:t> Russian </a:t>
            </a:r>
            <a:r>
              <a:rPr lang="en-US" sz="2400" dirty="0" smtClean="0">
                <a:solidFill>
                  <a:srgbClr val="0000CC"/>
                </a:solidFill>
                <a:latin typeface="+mn-lt"/>
                <a:cs typeface="Times New Roman" pitchFamily="18" charset="0"/>
              </a:rPr>
              <a:t>Cancer </a:t>
            </a:r>
            <a:r>
              <a:rPr lang="en-US" sz="2400" dirty="0">
                <a:solidFill>
                  <a:srgbClr val="0000CC"/>
                </a:solidFill>
                <a:latin typeface="+mn-lt"/>
                <a:cs typeface="Times New Roman" pitchFamily="18" charset="0"/>
              </a:rPr>
              <a:t>Scientific Center over 60 years)</a:t>
            </a:r>
            <a:endParaRPr lang="ru-RU" sz="2400" dirty="0">
              <a:solidFill>
                <a:srgbClr val="0000CC"/>
              </a:solidFill>
              <a:latin typeface="+mn-lt"/>
              <a:cs typeface="Times New Roman" pitchFamily="18" charset="0"/>
            </a:endParaRPr>
          </a:p>
        </p:txBody>
      </p:sp>
      <p:graphicFrame>
        <p:nvGraphicFramePr>
          <p:cNvPr id="6" name="Group 1186"/>
          <p:cNvGraphicFramePr>
            <a:graphicFrameLocks/>
          </p:cNvGraphicFramePr>
          <p:nvPr/>
        </p:nvGraphicFramePr>
        <p:xfrm>
          <a:off x="2627784" y="1268760"/>
          <a:ext cx="4176463" cy="4752529"/>
        </p:xfrm>
        <a:graphic>
          <a:graphicData uri="http://schemas.openxmlformats.org/drawingml/2006/table">
            <a:tbl>
              <a:tblPr/>
              <a:tblGrid>
                <a:gridCol w="308702"/>
                <a:gridCol w="1672752"/>
                <a:gridCol w="1152128"/>
                <a:gridCol w="1042881"/>
              </a:tblGrid>
              <a:tr h="420246">
                <a:tc gridSpan="4">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bg2">
                              <a:lumMod val="50000"/>
                            </a:schemeClr>
                          </a:solidFill>
                          <a:effectLst/>
                          <a:latin typeface="Times New Roman" pitchFamily="18" charset="0"/>
                          <a:cs typeface="Times New Roman" pitchFamily="18" charset="0"/>
                        </a:rPr>
                        <a:t>Histology</a:t>
                      </a:r>
                      <a:endParaRPr kumimoji="0" lang="ru-RU" sz="1700" b="0" i="0" u="none" strike="noStrike" cap="none" normalizeH="0" baseline="0" dirty="0" smtClean="0">
                        <a:ln>
                          <a:noFill/>
                        </a:ln>
                        <a:solidFill>
                          <a:schemeClr val="bg2">
                            <a:lumMod val="50000"/>
                          </a:schemeClr>
                        </a:solidFill>
                        <a:effectLst/>
                        <a:latin typeface="Arial" charset="0"/>
                      </a:endParaRPr>
                    </a:p>
                  </a:txBody>
                  <a:tcPr marL="81280" marR="81280" marT="43314" marB="433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5337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3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700" b="0" i="0" u="none" strike="noStrike" cap="none" normalizeH="0" baseline="0" smtClean="0">
                        <a:ln>
                          <a:noFill/>
                        </a:ln>
                        <a:solidFill>
                          <a:schemeClr val="tx1"/>
                        </a:solidFill>
                        <a:effectLst/>
                        <a:latin typeface="Arial" charset="0"/>
                      </a:endParaRPr>
                    </a:p>
                  </a:txBody>
                  <a:tcPr marL="81280" marR="81280" marT="43314" marB="433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bg2">
                              <a:lumMod val="50000"/>
                            </a:schemeClr>
                          </a:solidFill>
                          <a:effectLst/>
                          <a:latin typeface="Times New Roman" pitchFamily="18" charset="0"/>
                          <a:cs typeface="Times New Roman" pitchFamily="18" charset="0"/>
                        </a:rPr>
                        <a:t>internal organ</a:t>
                      </a:r>
                      <a:endParaRPr kumimoji="0" lang="ru-RU" sz="1700" b="0" i="0" u="none" strike="noStrike" cap="none" normalizeH="0" baseline="0" dirty="0" smtClean="0">
                        <a:ln>
                          <a:noFill/>
                        </a:ln>
                        <a:solidFill>
                          <a:schemeClr val="bg2">
                            <a:lumMod val="50000"/>
                          </a:schemeClr>
                        </a:solidFill>
                        <a:effectLst/>
                        <a:latin typeface="Arial" charset="0"/>
                      </a:endParaRPr>
                    </a:p>
                  </a:txBody>
                  <a:tcPr marL="81280" marR="81280" marT="43314" marB="433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bg2">
                              <a:lumMod val="50000"/>
                            </a:schemeClr>
                          </a:solidFill>
                          <a:effectLst/>
                          <a:latin typeface="Times New Roman" pitchFamily="18" charset="0"/>
                          <a:cs typeface="Times New Roman" pitchFamily="18" charset="0"/>
                        </a:rPr>
                        <a:t>occurrence</a:t>
                      </a:r>
                      <a:endParaRPr kumimoji="0" lang="ru-RU" sz="1700" b="0" i="0" u="none" strike="noStrike" cap="none" normalizeH="0" baseline="0" dirty="0" smtClean="0">
                        <a:ln>
                          <a:noFill/>
                        </a:ln>
                        <a:solidFill>
                          <a:schemeClr val="bg2">
                            <a:lumMod val="50000"/>
                          </a:schemeClr>
                        </a:solidFill>
                        <a:effectLst/>
                        <a:latin typeface="Arial" charset="0"/>
                      </a:endParaRPr>
                    </a:p>
                  </a:txBody>
                  <a:tcPr marL="81280" marR="81280" marT="43314" marB="433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bg2">
                              <a:lumMod val="50000"/>
                            </a:schemeClr>
                          </a:solidFill>
                          <a:effectLst/>
                          <a:latin typeface="Times New Roman" pitchFamily="18" charset="0"/>
                          <a:cs typeface="Times New Roman" pitchFamily="18" charset="0"/>
                        </a:rPr>
                        <a:t>the number of images</a:t>
                      </a:r>
                      <a:endParaRPr kumimoji="0" lang="ru-RU" sz="1700" b="0" i="0" u="none" strike="noStrike" cap="none" normalizeH="0" baseline="0" dirty="0" smtClean="0">
                        <a:ln>
                          <a:noFill/>
                        </a:ln>
                        <a:solidFill>
                          <a:schemeClr val="bg2">
                            <a:lumMod val="50000"/>
                          </a:schemeClr>
                        </a:solidFill>
                        <a:effectLst/>
                        <a:latin typeface="Arial" charset="0"/>
                      </a:endParaRPr>
                    </a:p>
                  </a:txBody>
                  <a:tcPr marL="81280" marR="81280" marT="43314" marB="433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42188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cs typeface="Times New Roman" pitchFamily="18" charset="0"/>
                        </a:rPr>
                        <a:t>1</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Pancreatic gland</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305</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823</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88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Thyroid gland</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cs typeface="Times New Roman" pitchFamily="18" charset="0"/>
                        </a:rPr>
                        <a:t>324</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cs typeface="Times New Roman" pitchFamily="18" charset="0"/>
                        </a:rPr>
                        <a:t>813</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88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Esophagus</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323</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1573</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88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Stomach</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cs typeface="Times New Roman" pitchFamily="18" charset="0"/>
                        </a:rPr>
                        <a:t>290</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1328</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51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Colon</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cs typeface="Times New Roman" pitchFamily="18" charset="0"/>
                        </a:rPr>
                        <a:t>303</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1057</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88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Lymph nodes</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cs typeface="Times New Roman" pitchFamily="18" charset="0"/>
                        </a:rPr>
                        <a:t>351</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848</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88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7</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Mammary gland</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cs typeface="Times New Roman" pitchFamily="18" charset="0"/>
                        </a:rPr>
                        <a:t>496</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1028</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88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cs typeface="Times New Roman" pitchFamily="18" charset="0"/>
                        </a:rPr>
                        <a:t>8</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Kidney</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223</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cs typeface="Times New Roman" pitchFamily="18" charset="0"/>
                        </a:rPr>
                        <a:t>518</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88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 </a:t>
                      </a:r>
                      <a:endParaRPr kumimoji="0" lang="ru-RU" sz="1700" b="0" i="0" u="none" strike="noStrike" cap="none" normalizeH="0" baseline="0" smtClean="0">
                        <a:ln>
                          <a:noFill/>
                        </a:ln>
                        <a:solidFill>
                          <a:srgbClr val="000000"/>
                        </a:solidFill>
                        <a:effectLst/>
                        <a:latin typeface="Arial" charset="0"/>
                      </a:endParaRPr>
                    </a:p>
                  </a:txBody>
                  <a:tcPr marL="81280" marR="81280" marT="43314" marB="433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Total</a:t>
                      </a:r>
                      <a:endParaRPr kumimoji="0" lang="ru-RU" sz="1400" b="0" i="0" u="none" strike="noStrike" cap="none" normalizeH="0" baseline="0" dirty="0" smtClean="0">
                        <a:ln>
                          <a:noFill/>
                        </a:ln>
                        <a:solidFill>
                          <a:srgbClr val="000000"/>
                        </a:solidFill>
                        <a:effectLst/>
                        <a:latin typeface="Arial" charset="0"/>
                      </a:endParaRPr>
                    </a:p>
                  </a:txBody>
                  <a:tcPr marL="81280" marR="81280" marT="43314" marB="433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300" b="1" i="0" u="none" strike="noStrike" cap="none" normalizeH="0" baseline="0" dirty="0" smtClean="0">
                          <a:ln>
                            <a:noFill/>
                          </a:ln>
                          <a:solidFill>
                            <a:srgbClr val="000000"/>
                          </a:solidFill>
                          <a:effectLst/>
                          <a:latin typeface="Times New Roman" pitchFamily="18" charset="0"/>
                          <a:cs typeface="Times New Roman" pitchFamily="18" charset="0"/>
                        </a:rPr>
                        <a:t>2615</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300" b="1" i="0" u="none" strike="noStrike" cap="none" normalizeH="0" baseline="0" dirty="0" smtClean="0">
                          <a:ln>
                            <a:noFill/>
                          </a:ln>
                          <a:solidFill>
                            <a:srgbClr val="000000"/>
                          </a:solidFill>
                          <a:effectLst/>
                          <a:latin typeface="Times New Roman" pitchFamily="18" charset="0"/>
                          <a:cs typeface="Times New Roman" pitchFamily="18" charset="0"/>
                        </a:rPr>
                        <a:t>7988</a:t>
                      </a:r>
                      <a:endParaRPr kumimoji="0" lang="ru-RU" sz="1700" b="0" i="0" u="none" strike="noStrike" cap="none" normalizeH="0" baseline="0" dirty="0" smtClean="0">
                        <a:ln>
                          <a:noFill/>
                        </a:ln>
                        <a:solidFill>
                          <a:srgbClr val="000000"/>
                        </a:solidFill>
                        <a:effectLst/>
                        <a:latin typeface="Arial" charset="0"/>
                      </a:endParaRPr>
                    </a:p>
                  </a:txBody>
                  <a:tcPr marL="81280" marR="81280" marT="43314" marB="43314"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Прямоугольник 7"/>
          <p:cNvSpPr/>
          <p:nvPr/>
        </p:nvSpPr>
        <p:spPr>
          <a:xfrm>
            <a:off x="251520" y="6093296"/>
            <a:ext cx="8208912" cy="523220"/>
          </a:xfrm>
          <a:prstGeom prst="rect">
            <a:avLst/>
          </a:prstGeom>
        </p:spPr>
        <p:txBody>
          <a:bodyPr wrap="square">
            <a:spAutoFit/>
          </a:bodyPr>
          <a:lstStyle/>
          <a:p>
            <a:r>
              <a:rPr lang="en-US" sz="1400" dirty="0" smtClean="0">
                <a:solidFill>
                  <a:srgbClr val="000000"/>
                </a:solidFill>
              </a:rPr>
              <a:t>Nikitaev V. G. Expert Systems in Information Measuring Complexes of </a:t>
            </a:r>
            <a:r>
              <a:rPr lang="en-US" sz="1400" dirty="0" err="1" smtClean="0">
                <a:solidFill>
                  <a:srgbClr val="000000"/>
                </a:solidFill>
              </a:rPr>
              <a:t>Oncological</a:t>
            </a:r>
            <a:r>
              <a:rPr lang="en-US" sz="1400" dirty="0" smtClean="0">
                <a:solidFill>
                  <a:srgbClr val="000000"/>
                </a:solidFill>
              </a:rPr>
              <a:t> Diagnoses (Measurement Techniques, </a:t>
            </a:r>
            <a:r>
              <a:rPr lang="en-US" sz="1400" b="1" dirty="0" smtClean="0">
                <a:solidFill>
                  <a:srgbClr val="000000"/>
                </a:solidFill>
              </a:rPr>
              <a:t>Web of Science, Scopus</a:t>
            </a:r>
            <a:r>
              <a:rPr lang="en-US" sz="1400" dirty="0" smtClean="0">
                <a:solidFill>
                  <a:srgbClr val="000000"/>
                </a:solidFill>
              </a:rPr>
              <a:t>).</a:t>
            </a:r>
            <a:endParaRPr lang="ru-RU" sz="1400" dirty="0">
              <a:solidFill>
                <a:srgbClr val="000000"/>
              </a:solidFill>
            </a:endParaRPr>
          </a:p>
        </p:txBody>
      </p:sp>
      <p:sp>
        <p:nvSpPr>
          <p:cNvPr id="9" name="Номер слайда 17"/>
          <p:cNvSpPr txBox="1">
            <a:spLocks/>
          </p:cNvSpPr>
          <p:nvPr/>
        </p:nvSpPr>
        <p:spPr bwMode="auto">
          <a:xfrm>
            <a:off x="6876256" y="6237312"/>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21FA8C-7B34-4B63-AFA5-EA88B86CC26F}" type="slidenum">
              <a:rPr kumimoji="0" lang="ru-RU" sz="2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ru-RU" sz="24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srcRect/>
          <a:stretch>
            <a:fillRect/>
          </a:stretch>
        </p:blipFill>
        <p:spPr bwMode="auto">
          <a:xfrm>
            <a:off x="62838" y="692697"/>
            <a:ext cx="8892479" cy="5832648"/>
          </a:xfrm>
          <a:prstGeom prst="rect">
            <a:avLst/>
          </a:prstGeom>
          <a:noFill/>
          <a:ln w="9525">
            <a:noFill/>
            <a:miter lim="800000"/>
            <a:headEnd/>
            <a:tailEnd/>
          </a:ln>
        </p:spPr>
      </p:pic>
      <p:sp>
        <p:nvSpPr>
          <p:cNvPr id="6" name="Прямоугольник 5"/>
          <p:cNvSpPr/>
          <p:nvPr/>
        </p:nvSpPr>
        <p:spPr>
          <a:xfrm>
            <a:off x="214313" y="111150"/>
            <a:ext cx="8929687" cy="338554"/>
          </a:xfrm>
          <a:prstGeom prst="rect">
            <a:avLst/>
          </a:prstGeom>
        </p:spPr>
        <p:txBody>
          <a:bodyPr>
            <a:spAutoFit/>
          </a:bodyPr>
          <a:lstStyle/>
          <a:p>
            <a:pPr algn="ctr" eaLnBrk="1" fontAlgn="auto" hangingPunct="1">
              <a:spcAft>
                <a:spcPts val="0"/>
              </a:spcAft>
              <a:defRPr/>
            </a:pPr>
            <a:r>
              <a:rPr lang="en-US" sz="1600" b="1" kern="0" dirty="0" smtClean="0">
                <a:solidFill>
                  <a:schemeClr val="accent1">
                    <a:lumMod val="50000"/>
                  </a:schemeClr>
                </a:solidFill>
                <a:latin typeface="+mj-lt"/>
                <a:ea typeface="+mj-ea"/>
                <a:cs typeface="+mj-cs"/>
              </a:rPr>
              <a:t>ROSATOM-FMBA-</a:t>
            </a:r>
            <a:r>
              <a:rPr lang="en-US" sz="1600" b="1" kern="0" dirty="0" err="1" smtClean="0">
                <a:solidFill>
                  <a:schemeClr val="accent1">
                    <a:lumMod val="50000"/>
                  </a:schemeClr>
                </a:solidFill>
                <a:latin typeface="+mj-lt"/>
                <a:ea typeface="+mj-ea"/>
                <a:cs typeface="+mj-cs"/>
              </a:rPr>
              <a:t>MEPhI</a:t>
            </a:r>
            <a:r>
              <a:rPr lang="en-US" sz="1600" b="1" kern="0" dirty="0" smtClean="0">
                <a:solidFill>
                  <a:schemeClr val="accent1">
                    <a:lumMod val="50000"/>
                  </a:schemeClr>
                </a:solidFill>
                <a:latin typeface="+mj-lt"/>
                <a:ea typeface="+mj-ea"/>
                <a:cs typeface="+mj-cs"/>
              </a:rPr>
              <a:t> uniform consulting and diagnostic network</a:t>
            </a:r>
            <a:endParaRPr lang="ru-RU" sz="1600" b="1" kern="0" dirty="0" smtClean="0">
              <a:solidFill>
                <a:schemeClr val="accent1">
                  <a:lumMod val="50000"/>
                </a:schemeClr>
              </a:solidFill>
              <a:latin typeface="+mj-lt"/>
              <a:ea typeface="+mj-ea"/>
              <a:cs typeface="+mj-cs"/>
            </a:endParaRPr>
          </a:p>
        </p:txBody>
      </p:sp>
      <p:sp>
        <p:nvSpPr>
          <p:cNvPr id="9221" name="Прямоугольник 10"/>
          <p:cNvSpPr>
            <a:spLocks noChangeArrowheads="1"/>
          </p:cNvSpPr>
          <p:nvPr/>
        </p:nvSpPr>
        <p:spPr bwMode="auto">
          <a:xfrm>
            <a:off x="5220072" y="692696"/>
            <a:ext cx="3714750" cy="461665"/>
          </a:xfrm>
          <a:prstGeom prst="rect">
            <a:avLst/>
          </a:prstGeom>
          <a:solidFill>
            <a:srgbClr val="FFFF0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just">
              <a:defRPr/>
            </a:pPr>
            <a:r>
              <a:rPr lang="en-US" sz="1200" b="1" dirty="0" smtClean="0">
                <a:latin typeface="Cambria" pitchFamily="18" charset="0"/>
                <a:cs typeface="Times New Roman" pitchFamily="18" charset="0"/>
              </a:rPr>
              <a:t>Control center at the department of NRNU </a:t>
            </a:r>
            <a:r>
              <a:rPr lang="en-US" sz="1200" b="1" dirty="0" err="1" smtClean="0">
                <a:latin typeface="Cambria" pitchFamily="18" charset="0"/>
                <a:cs typeface="Times New Roman" pitchFamily="18" charset="0"/>
              </a:rPr>
              <a:t>MEPhI</a:t>
            </a:r>
            <a:r>
              <a:rPr lang="en-US" sz="1200" b="1" dirty="0" smtClean="0">
                <a:latin typeface="Cambria" pitchFamily="18" charset="0"/>
                <a:cs typeface="Times New Roman" pitchFamily="18" charset="0"/>
              </a:rPr>
              <a:t> </a:t>
            </a:r>
            <a:r>
              <a:rPr lang="ru-RU" sz="1200" b="1" dirty="0" smtClean="0">
                <a:latin typeface="Cambria" pitchFamily="18" charset="0"/>
                <a:cs typeface="Times New Roman" pitchFamily="18" charset="0"/>
              </a:rPr>
              <a:t>«</a:t>
            </a:r>
            <a:r>
              <a:rPr lang="en-US" sz="1200" b="1" dirty="0" smtClean="0">
                <a:latin typeface="Cambria" pitchFamily="18" charset="0"/>
                <a:cs typeface="Times New Roman" pitchFamily="18" charset="0"/>
              </a:rPr>
              <a:t>Computer medical systems</a:t>
            </a:r>
            <a:r>
              <a:rPr lang="ru-RU" sz="1200" b="1" dirty="0" smtClean="0">
                <a:latin typeface="Cambria" pitchFamily="18" charset="0"/>
                <a:cs typeface="Times New Roman" pitchFamily="18" charset="0"/>
              </a:rPr>
              <a:t>»</a:t>
            </a:r>
          </a:p>
        </p:txBody>
      </p:sp>
      <p:sp>
        <p:nvSpPr>
          <p:cNvPr id="8" name="Номер слайда 7"/>
          <p:cNvSpPr>
            <a:spLocks noGrp="1"/>
          </p:cNvSpPr>
          <p:nvPr>
            <p:ph type="sldNum" sz="quarter" idx="12"/>
          </p:nvPr>
        </p:nvSpPr>
        <p:spPr/>
        <p:txBody>
          <a:bodyPr/>
          <a:lstStyle/>
          <a:p>
            <a:pPr>
              <a:defRPr/>
            </a:pPr>
            <a:fld id="{7D21FA8C-7B34-4B63-AFA5-EA88B86CC26F}" type="slidenum">
              <a:rPr lang="ru-RU" sz="2400" smtClean="0">
                <a:solidFill>
                  <a:srgbClr val="000000"/>
                </a:solidFill>
                <a:effectLst/>
              </a:rPr>
              <a:pPr>
                <a:defRPr/>
              </a:pPr>
              <a:t>14</a:t>
            </a:fld>
            <a:endParaRPr lang="ru-RU" sz="2400" dirty="0">
              <a:solidFill>
                <a:srgbClr val="000000"/>
              </a:solidFill>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pPr>
              <a:defRPr/>
            </a:pPr>
            <a:fld id="{45A5F34E-6ACC-49F0-A877-5FCEFDE01FAD}" type="slidenum">
              <a:rPr lang="ru-RU" sz="2400" smtClean="0">
                <a:solidFill>
                  <a:srgbClr val="000000"/>
                </a:solidFill>
                <a:effectLst/>
              </a:rPr>
              <a:pPr>
                <a:defRPr/>
              </a:pPr>
              <a:t>15</a:t>
            </a:fld>
            <a:endParaRPr lang="ru-RU" sz="2400" dirty="0">
              <a:solidFill>
                <a:srgbClr val="000000"/>
              </a:solidFill>
              <a:effectLst/>
            </a:endParaRPr>
          </a:p>
        </p:txBody>
      </p:sp>
      <p:sp>
        <p:nvSpPr>
          <p:cNvPr id="9" name="Rectangle 2"/>
          <p:cNvSpPr>
            <a:spLocks noGrp="1" noChangeArrowheads="1"/>
          </p:cNvSpPr>
          <p:nvPr>
            <p:ph type="title"/>
          </p:nvPr>
        </p:nvSpPr>
        <p:spPr>
          <a:xfrm>
            <a:off x="539552" y="0"/>
            <a:ext cx="8001000" cy="600075"/>
          </a:xfrm>
        </p:spPr>
        <p:txBody>
          <a:bodyPr rtlCol="0">
            <a:noAutofit/>
          </a:bodyPr>
          <a:lstStyle/>
          <a:p>
            <a:pPr defTabSz="834847">
              <a:defRPr/>
            </a:pPr>
            <a:r>
              <a:rPr lang="en-US" sz="2400" b="1" kern="1200" dirty="0" smtClean="0">
                <a:solidFill>
                  <a:schemeClr val="accent1">
                    <a:lumMod val="50000"/>
                  </a:schemeClr>
                </a:solidFill>
                <a:effectLst/>
              </a:rPr>
              <a:t>Evaluation of the results</a:t>
            </a:r>
            <a:endParaRPr lang="ru-RU" sz="2400" b="1" kern="1200" dirty="0" smtClean="0">
              <a:solidFill>
                <a:schemeClr val="accent1">
                  <a:lumMod val="50000"/>
                </a:schemeClr>
              </a:solidFill>
              <a:effectLst/>
            </a:endParaRPr>
          </a:p>
        </p:txBody>
      </p:sp>
      <p:pic>
        <p:nvPicPr>
          <p:cNvPr id="44035" name="Picture 3"/>
          <p:cNvPicPr>
            <a:picLocks noChangeAspect="1" noChangeArrowheads="1"/>
          </p:cNvPicPr>
          <p:nvPr/>
        </p:nvPicPr>
        <p:blipFill>
          <a:blip r:embed="rId2" cstate="print"/>
          <a:srcRect/>
          <a:stretch>
            <a:fillRect/>
          </a:stretch>
        </p:blipFill>
        <p:spPr bwMode="auto">
          <a:xfrm>
            <a:off x="179512" y="3717032"/>
            <a:ext cx="1148830" cy="1368152"/>
          </a:xfrm>
          <a:prstGeom prst="rect">
            <a:avLst/>
          </a:prstGeom>
          <a:noFill/>
          <a:ln w="9525">
            <a:noFill/>
            <a:miter lim="800000"/>
            <a:headEnd/>
            <a:tailEnd/>
          </a:ln>
        </p:spPr>
      </p:pic>
      <p:sp>
        <p:nvSpPr>
          <p:cNvPr id="14" name="Прямоугольник 13"/>
          <p:cNvSpPr/>
          <p:nvPr/>
        </p:nvSpPr>
        <p:spPr>
          <a:xfrm>
            <a:off x="1331640" y="3140968"/>
            <a:ext cx="7560840" cy="1754326"/>
          </a:xfrm>
          <a:prstGeom prst="rect">
            <a:avLst/>
          </a:prstGeom>
        </p:spPr>
        <p:txBody>
          <a:bodyPr wrap="square">
            <a:spAutoFit/>
          </a:bodyPr>
          <a:lstStyle/>
          <a:p>
            <a:pPr fontAlgn="auto">
              <a:spcBef>
                <a:spcPts val="0"/>
              </a:spcBef>
              <a:spcAft>
                <a:spcPts val="0"/>
              </a:spcAft>
              <a:defRPr/>
            </a:pPr>
            <a:r>
              <a:rPr lang="en-US" dirty="0" err="1" smtClean="0">
                <a:solidFill>
                  <a:srgbClr val="000000"/>
                </a:solidFill>
              </a:rPr>
              <a:t>Petrovichev</a:t>
            </a:r>
            <a:r>
              <a:rPr lang="en-US" dirty="0" smtClean="0">
                <a:solidFill>
                  <a:srgbClr val="000000"/>
                </a:solidFill>
              </a:rPr>
              <a:t>, </a:t>
            </a:r>
            <a:r>
              <a:rPr lang="en-US" dirty="0" err="1" smtClean="0">
                <a:solidFill>
                  <a:srgbClr val="000000"/>
                </a:solidFill>
              </a:rPr>
              <a:t>Nikolay</a:t>
            </a:r>
            <a:r>
              <a:rPr lang="en-US" dirty="0" smtClean="0">
                <a:solidFill>
                  <a:srgbClr val="000000"/>
                </a:solidFill>
              </a:rPr>
              <a:t> Nikolayevich, Doctor of medical Sciences, Professor, head of Department of pathological anatomy of human tumors of N.N. </a:t>
            </a:r>
            <a:r>
              <a:rPr lang="en-US" dirty="0" err="1" smtClean="0">
                <a:solidFill>
                  <a:srgbClr val="000000"/>
                </a:solidFill>
              </a:rPr>
              <a:t>Blochin</a:t>
            </a:r>
            <a:r>
              <a:rPr lang="en-US" dirty="0" smtClean="0">
                <a:solidFill>
                  <a:srgbClr val="000000"/>
                </a:solidFill>
              </a:rPr>
              <a:t> Russian </a:t>
            </a:r>
            <a:r>
              <a:rPr lang="en-US" dirty="0" err="1" smtClean="0">
                <a:solidFill>
                  <a:srgbClr val="000000"/>
                </a:solidFill>
              </a:rPr>
              <a:t>oncological</a:t>
            </a:r>
            <a:r>
              <a:rPr lang="en-US" dirty="0" smtClean="0">
                <a:solidFill>
                  <a:srgbClr val="000000"/>
                </a:solidFill>
              </a:rPr>
              <a:t> scientific center: </a:t>
            </a:r>
          </a:p>
          <a:p>
            <a:pPr fontAlgn="auto">
              <a:spcBef>
                <a:spcPts val="0"/>
              </a:spcBef>
              <a:spcAft>
                <a:spcPts val="0"/>
              </a:spcAft>
              <a:defRPr/>
            </a:pPr>
            <a:r>
              <a:rPr lang="en-US" dirty="0" smtClean="0">
                <a:solidFill>
                  <a:srgbClr val="C00000"/>
                </a:solidFill>
              </a:rPr>
              <a:t>“The system ATLANT enabled young doctors(work experience up to 5 years) to reduce the error in the setting of cancer diagnosis 6 times (the diagnostic accuracy </a:t>
            </a:r>
            <a:r>
              <a:rPr lang="en-US" smtClean="0">
                <a:solidFill>
                  <a:srgbClr val="C00000"/>
                </a:solidFill>
              </a:rPr>
              <a:t>increased </a:t>
            </a:r>
            <a:r>
              <a:rPr lang="en-US" smtClean="0">
                <a:solidFill>
                  <a:srgbClr val="C00000"/>
                </a:solidFill>
              </a:rPr>
              <a:t>from70% </a:t>
            </a:r>
            <a:r>
              <a:rPr lang="en-US" dirty="0" smtClean="0">
                <a:solidFill>
                  <a:srgbClr val="C00000"/>
                </a:solidFill>
              </a:rPr>
              <a:t>to 95%)”.</a:t>
            </a:r>
            <a:endParaRPr lang="ru-RU" dirty="0" smtClean="0">
              <a:solidFill>
                <a:srgbClr val="C00000"/>
              </a:solidFill>
            </a:endParaRPr>
          </a:p>
        </p:txBody>
      </p:sp>
      <p:pic>
        <p:nvPicPr>
          <p:cNvPr id="15" name="Picture 2" descr="Картинка 4 из 72">
            <a:hlinkClick r:id="rId3"/>
          </p:cNvPr>
          <p:cNvPicPr>
            <a:picLocks noChangeAspect="1" noChangeArrowheads="1"/>
          </p:cNvPicPr>
          <p:nvPr/>
        </p:nvPicPr>
        <p:blipFill>
          <a:blip r:embed="rId4" cstate="print"/>
          <a:srcRect/>
          <a:stretch>
            <a:fillRect/>
          </a:stretch>
        </p:blipFill>
        <p:spPr bwMode="auto">
          <a:xfrm>
            <a:off x="395536" y="764704"/>
            <a:ext cx="923363" cy="1343323"/>
          </a:xfrm>
          <a:prstGeom prst="rect">
            <a:avLst/>
          </a:prstGeom>
          <a:noFill/>
          <a:ln w="9525">
            <a:noFill/>
            <a:miter lim="800000"/>
            <a:headEnd/>
            <a:tailEnd/>
          </a:ln>
        </p:spPr>
      </p:pic>
      <p:sp>
        <p:nvSpPr>
          <p:cNvPr id="16" name="Прямоугольник 15"/>
          <p:cNvSpPr/>
          <p:nvPr/>
        </p:nvSpPr>
        <p:spPr>
          <a:xfrm>
            <a:off x="1331640" y="620688"/>
            <a:ext cx="7812360" cy="1754326"/>
          </a:xfrm>
          <a:prstGeom prst="rect">
            <a:avLst/>
          </a:prstGeom>
        </p:spPr>
        <p:txBody>
          <a:bodyPr wrap="square">
            <a:spAutoFit/>
          </a:bodyPr>
          <a:lstStyle/>
          <a:p>
            <a:r>
              <a:rPr lang="en-US" dirty="0" smtClean="0">
                <a:solidFill>
                  <a:schemeClr val="bg1">
                    <a:lumMod val="60000"/>
                    <a:lumOff val="40000"/>
                  </a:schemeClr>
                </a:solidFill>
              </a:rPr>
              <a:t>Chief oncologist of Russia, academician of the Russian Academy of Sciences, doctor of medical sciences, professor, director of N.N. </a:t>
            </a:r>
            <a:r>
              <a:rPr lang="en-US" dirty="0" err="1" smtClean="0">
                <a:solidFill>
                  <a:schemeClr val="bg1">
                    <a:lumMod val="60000"/>
                    <a:lumOff val="40000"/>
                  </a:schemeClr>
                </a:solidFill>
              </a:rPr>
              <a:t>Blochin</a:t>
            </a:r>
            <a:r>
              <a:rPr lang="en-US" dirty="0" smtClean="0">
                <a:solidFill>
                  <a:schemeClr val="bg1">
                    <a:lumMod val="60000"/>
                    <a:lumOff val="40000"/>
                  </a:schemeClr>
                </a:solidFill>
              </a:rPr>
              <a:t> Russian </a:t>
            </a:r>
            <a:r>
              <a:rPr lang="en-US" dirty="0" err="1" smtClean="0">
                <a:solidFill>
                  <a:schemeClr val="bg1">
                    <a:lumMod val="60000"/>
                    <a:lumOff val="40000"/>
                  </a:schemeClr>
                </a:solidFill>
              </a:rPr>
              <a:t>oncological</a:t>
            </a:r>
            <a:r>
              <a:rPr lang="en-US" dirty="0" smtClean="0">
                <a:solidFill>
                  <a:schemeClr val="bg1">
                    <a:lumMod val="60000"/>
                    <a:lumOff val="40000"/>
                  </a:schemeClr>
                </a:solidFill>
              </a:rPr>
              <a:t> scientific center, </a:t>
            </a:r>
            <a:r>
              <a:rPr lang="en-US" dirty="0" err="1" smtClean="0">
                <a:solidFill>
                  <a:schemeClr val="bg1">
                    <a:lumMod val="60000"/>
                    <a:lumOff val="40000"/>
                  </a:schemeClr>
                </a:solidFill>
              </a:rPr>
              <a:t>Davydov</a:t>
            </a:r>
            <a:r>
              <a:rPr lang="en-US" dirty="0" smtClean="0">
                <a:solidFill>
                  <a:schemeClr val="bg1">
                    <a:lumMod val="60000"/>
                    <a:lumOff val="40000"/>
                  </a:schemeClr>
                </a:solidFill>
              </a:rPr>
              <a:t> Mikhail </a:t>
            </a:r>
            <a:r>
              <a:rPr lang="en-US" dirty="0" err="1" smtClean="0">
                <a:solidFill>
                  <a:schemeClr val="bg1">
                    <a:lumMod val="60000"/>
                    <a:lumOff val="40000"/>
                  </a:schemeClr>
                </a:solidFill>
              </a:rPr>
              <a:t>Ivanovich</a:t>
            </a:r>
            <a:r>
              <a:rPr lang="en-US" dirty="0" smtClean="0">
                <a:solidFill>
                  <a:schemeClr val="bg1">
                    <a:lumMod val="60000"/>
                    <a:lumOff val="40000"/>
                  </a:schemeClr>
                </a:solidFill>
              </a:rPr>
              <a:t>:</a:t>
            </a:r>
          </a:p>
          <a:p>
            <a:r>
              <a:rPr lang="en-US" dirty="0" smtClean="0">
                <a:solidFill>
                  <a:schemeClr val="bg1">
                    <a:lumMod val="60000"/>
                    <a:lumOff val="40000"/>
                  </a:schemeClr>
                </a:solidFill>
              </a:rPr>
              <a:t> "The technologies of diagnosis of </a:t>
            </a:r>
            <a:r>
              <a:rPr lang="en-US" dirty="0" err="1" smtClean="0">
                <a:solidFill>
                  <a:schemeClr val="bg1">
                    <a:lumMod val="60000"/>
                    <a:lumOff val="40000"/>
                  </a:schemeClr>
                </a:solidFill>
              </a:rPr>
              <a:t>oncological</a:t>
            </a:r>
            <a:r>
              <a:rPr lang="en-US" dirty="0" smtClean="0">
                <a:solidFill>
                  <a:schemeClr val="bg1">
                    <a:lumMod val="60000"/>
                    <a:lumOff val="40000"/>
                  </a:schemeClr>
                </a:solidFill>
              </a:rPr>
              <a:t> diseases developed in NRNU </a:t>
            </a:r>
            <a:r>
              <a:rPr lang="en-US" dirty="0" err="1" smtClean="0">
                <a:solidFill>
                  <a:schemeClr val="bg1">
                    <a:lumMod val="60000"/>
                    <a:lumOff val="40000"/>
                  </a:schemeClr>
                </a:solidFill>
              </a:rPr>
              <a:t>MEPhI</a:t>
            </a:r>
            <a:r>
              <a:rPr lang="en-US" dirty="0" smtClean="0">
                <a:solidFill>
                  <a:schemeClr val="bg1">
                    <a:lumMod val="60000"/>
                    <a:lumOff val="40000"/>
                  </a:schemeClr>
                </a:solidFill>
              </a:rPr>
              <a:t> are perspective for Russia and demand the further development”.</a:t>
            </a:r>
            <a:endParaRPr lang="ru-RU" dirty="0">
              <a:solidFill>
                <a:schemeClr val="bg1">
                  <a:lumMod val="60000"/>
                  <a:lumOff val="4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pPr>
              <a:defRPr/>
            </a:pPr>
            <a:fld id="{45A5F34E-6ACC-49F0-A877-5FCEFDE01FAD}" type="slidenum">
              <a:rPr lang="ru-RU" sz="2400" smtClean="0">
                <a:solidFill>
                  <a:srgbClr val="000000"/>
                </a:solidFill>
                <a:effectLst/>
              </a:rPr>
              <a:pPr>
                <a:defRPr/>
              </a:pPr>
              <a:t>16</a:t>
            </a:fld>
            <a:endParaRPr lang="ru-RU" sz="2400" dirty="0">
              <a:solidFill>
                <a:srgbClr val="000000"/>
              </a:solidFill>
              <a:effectLst/>
            </a:endParaRPr>
          </a:p>
        </p:txBody>
      </p:sp>
      <p:sp>
        <p:nvSpPr>
          <p:cNvPr id="7" name="TextBox 6"/>
          <p:cNvSpPr txBox="1"/>
          <p:nvPr/>
        </p:nvSpPr>
        <p:spPr>
          <a:xfrm>
            <a:off x="3443274" y="116632"/>
            <a:ext cx="1858201" cy="461665"/>
          </a:xfrm>
          <a:prstGeom prst="rect">
            <a:avLst/>
          </a:prstGeom>
          <a:noFill/>
        </p:spPr>
        <p:txBody>
          <a:bodyPr wrap="none" rtlCol="0">
            <a:spAutoFit/>
          </a:bodyPr>
          <a:lstStyle/>
          <a:p>
            <a:pPr algn="ctr" defTabSz="834847">
              <a:defRPr/>
            </a:pPr>
            <a:r>
              <a:rPr lang="en-US" sz="2400" b="1" dirty="0" smtClean="0">
                <a:solidFill>
                  <a:schemeClr val="accent1">
                    <a:lumMod val="50000"/>
                  </a:schemeClr>
                </a:solidFill>
                <a:latin typeface="+mj-lt"/>
                <a:ea typeface="+mj-ea"/>
                <a:cs typeface="+mj-cs"/>
              </a:rPr>
              <a:t>Conclusion</a:t>
            </a:r>
            <a:endParaRPr lang="ru-RU" sz="2400" b="1" dirty="0">
              <a:solidFill>
                <a:schemeClr val="accent1">
                  <a:lumMod val="50000"/>
                </a:schemeClr>
              </a:solidFill>
              <a:latin typeface="+mj-lt"/>
              <a:ea typeface="+mj-ea"/>
              <a:cs typeface="+mj-cs"/>
            </a:endParaRPr>
          </a:p>
        </p:txBody>
      </p:sp>
      <p:sp>
        <p:nvSpPr>
          <p:cNvPr id="8" name="Прямоугольник 7"/>
          <p:cNvSpPr/>
          <p:nvPr/>
        </p:nvSpPr>
        <p:spPr>
          <a:xfrm>
            <a:off x="179512" y="620688"/>
            <a:ext cx="8784976" cy="3970318"/>
          </a:xfrm>
          <a:prstGeom prst="rect">
            <a:avLst/>
          </a:prstGeom>
        </p:spPr>
        <p:txBody>
          <a:bodyPr wrap="square">
            <a:spAutoFit/>
          </a:bodyPr>
          <a:lstStyle/>
          <a:p>
            <a:pPr marL="342900" indent="-342900" algn="just">
              <a:buFont typeface="+mj-lt"/>
              <a:buAutoNum type="arabicPeriod"/>
            </a:pPr>
            <a:r>
              <a:rPr lang="en-US" dirty="0" smtClean="0">
                <a:solidFill>
                  <a:srgbClr val="000000"/>
                </a:solidFill>
              </a:rPr>
              <a:t>Systems for recognition of </a:t>
            </a:r>
            <a:r>
              <a:rPr lang="en-US" dirty="0" err="1" smtClean="0">
                <a:solidFill>
                  <a:srgbClr val="000000"/>
                </a:solidFill>
              </a:rPr>
              <a:t>oncological</a:t>
            </a:r>
            <a:r>
              <a:rPr lang="en-US" dirty="0" smtClean="0">
                <a:solidFill>
                  <a:srgbClr val="000000"/>
                </a:solidFill>
              </a:rPr>
              <a:t> diseases with the use of a primary diagnostic method histological research </a:t>
            </a:r>
            <a:r>
              <a:rPr lang="en-US" smtClean="0">
                <a:solidFill>
                  <a:srgbClr val="000000"/>
                </a:solidFill>
              </a:rPr>
              <a:t>are considered.</a:t>
            </a:r>
            <a:endParaRPr lang="en-US" dirty="0" smtClean="0">
              <a:solidFill>
                <a:srgbClr val="000000"/>
              </a:solidFill>
            </a:endParaRPr>
          </a:p>
          <a:p>
            <a:pPr marL="342900" indent="-342900" algn="just">
              <a:buFont typeface="+mj-lt"/>
              <a:buAutoNum type="arabicPeriod"/>
            </a:pPr>
            <a:r>
              <a:rPr lang="en-US" dirty="0" smtClean="0">
                <a:solidFill>
                  <a:srgbClr val="000000"/>
                </a:solidFill>
              </a:rPr>
              <a:t>The developed method is interactive (with the participation of the doctor - pathologist) recognition of tumors</a:t>
            </a:r>
            <a:r>
              <a:rPr lang="ru-RU" dirty="0" smtClean="0">
                <a:solidFill>
                  <a:srgbClr val="000000"/>
                </a:solidFill>
              </a:rPr>
              <a:t>. </a:t>
            </a:r>
            <a:r>
              <a:rPr lang="en-US" dirty="0" smtClean="0">
                <a:solidFill>
                  <a:srgbClr val="000000"/>
                </a:solidFill>
              </a:rPr>
              <a:t>The method is corresponded to the classical scheme of training of the doctor - the perception of the studied images at the tissue and cellular level, with ratings of likely diagnoses.</a:t>
            </a:r>
          </a:p>
          <a:p>
            <a:pPr marL="342900" indent="-342900" algn="just">
              <a:buFont typeface="+mj-lt"/>
              <a:buAutoNum type="arabicPeriod"/>
            </a:pPr>
            <a:r>
              <a:rPr lang="en-US" dirty="0" smtClean="0">
                <a:solidFill>
                  <a:srgbClr val="000000"/>
                </a:solidFill>
              </a:rPr>
              <a:t>Information database of etalons (reference) images of histological </a:t>
            </a:r>
            <a:r>
              <a:rPr lang="en-US" dirty="0" err="1" smtClean="0">
                <a:solidFill>
                  <a:srgbClr val="000000"/>
                </a:solidFill>
              </a:rPr>
              <a:t>micropreparations</a:t>
            </a:r>
            <a:r>
              <a:rPr lang="en-US" dirty="0" smtClean="0">
                <a:solidFill>
                  <a:srgbClr val="000000"/>
                </a:solidFill>
              </a:rPr>
              <a:t> tumors is developed. It is basis for comparison the original data (the patient) with the data reference base. It contains over 7988 images of malignant and benign tumors of the thyroid, breast, lung, kidneys, etc. – formed from the archive of the N. N. </a:t>
            </a:r>
            <a:r>
              <a:rPr lang="en-US" dirty="0" err="1" smtClean="0">
                <a:solidFill>
                  <a:srgbClr val="000000"/>
                </a:solidFill>
              </a:rPr>
              <a:t>Blokhin</a:t>
            </a:r>
            <a:r>
              <a:rPr lang="en-US" dirty="0" smtClean="0">
                <a:solidFill>
                  <a:srgbClr val="000000"/>
                </a:solidFill>
              </a:rPr>
              <a:t> Russian Cancer Scientific Center.</a:t>
            </a:r>
          </a:p>
          <a:p>
            <a:pPr marL="342900" indent="-342900" algn="just">
              <a:buFont typeface="+mj-lt"/>
              <a:buAutoNum type="arabicPeriod"/>
            </a:pPr>
            <a:r>
              <a:rPr lang="en-US" dirty="0" smtClean="0">
                <a:solidFill>
                  <a:srgbClr val="000000"/>
                </a:solidFill>
              </a:rPr>
              <a:t>A method for recognition of </a:t>
            </a:r>
            <a:r>
              <a:rPr lang="en-US" dirty="0" err="1" smtClean="0">
                <a:solidFill>
                  <a:srgbClr val="000000"/>
                </a:solidFill>
              </a:rPr>
              <a:t>oncological</a:t>
            </a:r>
            <a:r>
              <a:rPr lang="en-US" dirty="0" smtClean="0">
                <a:solidFill>
                  <a:srgbClr val="000000"/>
                </a:solidFill>
              </a:rPr>
              <a:t> diseases with the use of histological analysis allows young physicians of the N. N. </a:t>
            </a:r>
            <a:r>
              <a:rPr lang="en-US" dirty="0" err="1" smtClean="0">
                <a:solidFill>
                  <a:srgbClr val="000000"/>
                </a:solidFill>
              </a:rPr>
              <a:t>Blokhin</a:t>
            </a:r>
            <a:r>
              <a:rPr lang="en-US" dirty="0" smtClean="0">
                <a:solidFill>
                  <a:srgbClr val="000000"/>
                </a:solidFill>
              </a:rPr>
              <a:t> Russian Cancer Scientific Center to increase the accuracy of diagnosis from 70% to 95%.</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276872"/>
            <a:ext cx="8229600" cy="1143000"/>
          </a:xfrm>
        </p:spPr>
        <p:txBody>
          <a:bodyPr/>
          <a:lstStyle/>
          <a:p>
            <a:pPr defTabSz="834847">
              <a:defRPr/>
            </a:pPr>
            <a:r>
              <a:rPr lang="en-US" sz="4800" i="1" kern="1200" dirty="0" smtClean="0">
                <a:solidFill>
                  <a:schemeClr val="accent1">
                    <a:lumMod val="50000"/>
                  </a:schemeClr>
                </a:solidFill>
                <a:effectLst/>
              </a:rPr>
              <a:t>Thank you</a:t>
            </a:r>
            <a:endParaRPr lang="ru-RU" sz="4800" i="1" kern="1200" dirty="0">
              <a:solidFill>
                <a:schemeClr val="accent1">
                  <a:lumMod val="50000"/>
                </a:schemeClr>
              </a:solidFill>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359576" y="214290"/>
            <a:ext cx="2108269" cy="369332"/>
          </a:xfrm>
          <a:prstGeom prst="rect">
            <a:avLst/>
          </a:prstGeom>
          <a:noFill/>
        </p:spPr>
        <p:txBody>
          <a:bodyPr wrap="none" rtlCol="0">
            <a:spAutoFit/>
          </a:bodyPr>
          <a:lstStyle/>
          <a:p>
            <a:pPr algn="ctr" eaLnBrk="1" fontAlgn="auto" hangingPunct="1">
              <a:spcAft>
                <a:spcPts val="0"/>
              </a:spcAft>
              <a:defRPr/>
            </a:pPr>
            <a:r>
              <a:rPr lang="en-US" b="1" kern="0" dirty="0" smtClean="0">
                <a:solidFill>
                  <a:schemeClr val="accent1">
                    <a:lumMod val="50000"/>
                  </a:schemeClr>
                </a:solidFill>
                <a:latin typeface="+mj-lt"/>
                <a:ea typeface="+mj-ea"/>
                <a:cs typeface="+mj-cs"/>
              </a:rPr>
              <a:t>Problem actuality</a:t>
            </a:r>
            <a:endParaRPr lang="ru-RU" b="1" kern="0" dirty="0">
              <a:solidFill>
                <a:schemeClr val="accent1">
                  <a:lumMod val="50000"/>
                </a:schemeClr>
              </a:solidFill>
              <a:latin typeface="+mj-lt"/>
              <a:ea typeface="+mj-ea"/>
              <a:cs typeface="+mj-cs"/>
            </a:endParaRPr>
          </a:p>
        </p:txBody>
      </p:sp>
      <p:sp>
        <p:nvSpPr>
          <p:cNvPr id="3" name="TextBox 2"/>
          <p:cNvSpPr txBox="1"/>
          <p:nvPr/>
        </p:nvSpPr>
        <p:spPr>
          <a:xfrm>
            <a:off x="323528" y="836712"/>
            <a:ext cx="8820472" cy="2769989"/>
          </a:xfrm>
          <a:prstGeom prst="rect">
            <a:avLst/>
          </a:prstGeom>
          <a:noFill/>
        </p:spPr>
        <p:txBody>
          <a:bodyPr wrap="square" rtlCol="0">
            <a:spAutoFit/>
          </a:bodyPr>
          <a:lstStyle/>
          <a:p>
            <a:pPr marL="342900" indent="-342900">
              <a:buAutoNum type="arabicPeriod"/>
            </a:pPr>
            <a:r>
              <a:rPr lang="en-US" dirty="0" smtClean="0">
                <a:solidFill>
                  <a:srgbClr val="000000"/>
                </a:solidFill>
              </a:rPr>
              <a:t>The problem of cancer remains a priority in modern society</a:t>
            </a:r>
            <a:endParaRPr lang="ru-RU" dirty="0" smtClean="0">
              <a:solidFill>
                <a:srgbClr val="000000"/>
              </a:solidFill>
            </a:endParaRPr>
          </a:p>
          <a:p>
            <a:pPr marL="342900" indent="-342900">
              <a:buAutoNum type="arabicPeriod" startAt="2"/>
            </a:pPr>
            <a:r>
              <a:rPr lang="en-US" dirty="0" smtClean="0">
                <a:solidFill>
                  <a:srgbClr val="000000"/>
                </a:solidFill>
              </a:rPr>
              <a:t>Cancer incidence is increasing worldwide. It ranks the second place among the causes of death in the developed countries </a:t>
            </a:r>
          </a:p>
          <a:p>
            <a:pPr marL="342900" indent="-342900"/>
            <a:r>
              <a:rPr lang="en-US" dirty="0" smtClean="0">
                <a:solidFill>
                  <a:srgbClr val="000000"/>
                </a:solidFill>
              </a:rPr>
              <a:t> </a:t>
            </a:r>
            <a:r>
              <a:rPr lang="ru-RU" dirty="0" smtClean="0">
                <a:solidFill>
                  <a:srgbClr val="000000"/>
                </a:solidFill>
              </a:rPr>
              <a:t>3</a:t>
            </a:r>
            <a:r>
              <a:rPr lang="en-US" dirty="0" smtClean="0">
                <a:solidFill>
                  <a:srgbClr val="000000"/>
                </a:solidFill>
              </a:rPr>
              <a:t>    The number of deaths from cancer in 2030 could reach 11 million according to forecasts of the world health organization</a:t>
            </a:r>
            <a:r>
              <a:rPr lang="ru-RU" dirty="0" smtClean="0">
                <a:solidFill>
                  <a:srgbClr val="000000"/>
                </a:solidFill>
              </a:rPr>
              <a:t>.</a:t>
            </a:r>
            <a:r>
              <a:rPr lang="en-US" dirty="0" smtClean="0">
                <a:solidFill>
                  <a:srgbClr val="000000"/>
                </a:solidFill>
              </a:rPr>
              <a:t>*</a:t>
            </a:r>
            <a:endParaRPr lang="ru-RU" dirty="0" smtClean="0">
              <a:solidFill>
                <a:srgbClr val="000000"/>
              </a:solidFill>
            </a:endParaRPr>
          </a:p>
          <a:p>
            <a:pPr marL="342900" indent="-342900"/>
            <a:endParaRPr lang="ru-RU" dirty="0" smtClean="0">
              <a:solidFill>
                <a:srgbClr val="000000"/>
              </a:solidFill>
            </a:endParaRPr>
          </a:p>
          <a:p>
            <a:pPr marL="342900" indent="-342900" algn="ctr"/>
            <a:r>
              <a:rPr lang="ru-RU" sz="1200" i="1" dirty="0" smtClean="0">
                <a:solidFill>
                  <a:srgbClr val="000000"/>
                </a:solidFill>
              </a:rPr>
              <a:t>	</a:t>
            </a:r>
            <a:endParaRPr lang="en-US" sz="1200" i="1" dirty="0" smtClean="0">
              <a:solidFill>
                <a:srgbClr val="000000"/>
              </a:solidFill>
            </a:endParaRPr>
          </a:p>
          <a:p>
            <a:pPr marL="342900" indent="-342900" algn="ctr"/>
            <a:r>
              <a:rPr lang="en-US" i="1" dirty="0" smtClean="0">
                <a:solidFill>
                  <a:schemeClr val="accent1">
                    <a:lumMod val="75000"/>
                  </a:schemeClr>
                </a:solidFill>
              </a:rPr>
              <a:t>Histological studies - the main method of diagnostic tests in the formulation Cancer Diagnosis**</a:t>
            </a:r>
            <a:endParaRPr lang="ru-RU" dirty="0" smtClean="0">
              <a:solidFill>
                <a:srgbClr val="000000"/>
              </a:solidFill>
            </a:endParaRPr>
          </a:p>
          <a:p>
            <a:pPr marL="342900" indent="-342900">
              <a:buAutoNum type="arabicPeriod" startAt="3"/>
            </a:pPr>
            <a:endParaRPr lang="ru-RU" dirty="0" smtClean="0">
              <a:solidFill>
                <a:srgbClr val="000000"/>
              </a:solidFill>
            </a:endParaRPr>
          </a:p>
        </p:txBody>
      </p:sp>
      <p:sp>
        <p:nvSpPr>
          <p:cNvPr id="4" name="Прямоугольник 3"/>
          <p:cNvSpPr/>
          <p:nvPr/>
        </p:nvSpPr>
        <p:spPr>
          <a:xfrm>
            <a:off x="0" y="5085184"/>
            <a:ext cx="9001156" cy="646331"/>
          </a:xfrm>
          <a:prstGeom prst="rect">
            <a:avLst/>
          </a:prstGeom>
        </p:spPr>
        <p:txBody>
          <a:bodyPr wrap="square">
            <a:spAutoFit/>
          </a:bodyPr>
          <a:lstStyle/>
          <a:p>
            <a:pPr marL="342900" indent="-342900" algn="just"/>
            <a:r>
              <a:rPr lang="en-US" sz="1200" i="1" dirty="0" smtClean="0">
                <a:solidFill>
                  <a:srgbClr val="000000"/>
                </a:solidFill>
              </a:rPr>
              <a:t>        *</a:t>
            </a:r>
            <a:r>
              <a:rPr lang="en-US" sz="1200" i="1" dirty="0" err="1" smtClean="0">
                <a:solidFill>
                  <a:srgbClr val="000000"/>
                </a:solidFill>
              </a:rPr>
              <a:t>Dardyk</a:t>
            </a:r>
            <a:r>
              <a:rPr lang="en-US" sz="1200" i="1" dirty="0" smtClean="0">
                <a:solidFill>
                  <a:srgbClr val="000000"/>
                </a:solidFill>
              </a:rPr>
              <a:t> M.V.</a:t>
            </a:r>
            <a:r>
              <a:rPr lang="ru-RU" sz="1200" i="1" dirty="0" smtClean="0">
                <a:solidFill>
                  <a:srgbClr val="000000"/>
                </a:solidFill>
              </a:rPr>
              <a:t>, </a:t>
            </a:r>
            <a:r>
              <a:rPr lang="en-US" sz="1200" i="1" dirty="0" err="1" smtClean="0">
                <a:solidFill>
                  <a:srgbClr val="000000"/>
                </a:solidFill>
              </a:rPr>
              <a:t>Kondratieva</a:t>
            </a:r>
            <a:r>
              <a:rPr lang="en-US" sz="1200" i="1" dirty="0" smtClean="0">
                <a:solidFill>
                  <a:srgbClr val="000000"/>
                </a:solidFill>
              </a:rPr>
              <a:t> T.T.</a:t>
            </a:r>
            <a:r>
              <a:rPr lang="ru-RU" sz="1200" i="1" dirty="0" smtClean="0">
                <a:solidFill>
                  <a:srgbClr val="000000"/>
                </a:solidFill>
              </a:rPr>
              <a:t>, </a:t>
            </a:r>
            <a:r>
              <a:rPr lang="en-US" sz="1200" i="1" dirty="0" err="1" smtClean="0">
                <a:solidFill>
                  <a:srgbClr val="000000"/>
                </a:solidFill>
              </a:rPr>
              <a:t>Veligeva</a:t>
            </a:r>
            <a:r>
              <a:rPr lang="en-US" sz="1200" i="1" dirty="0" smtClean="0">
                <a:solidFill>
                  <a:srgbClr val="000000"/>
                </a:solidFill>
              </a:rPr>
              <a:t> N.P. et al. A project to improve diagnosis of lung cancer in the Russian Federation </a:t>
            </a:r>
            <a:r>
              <a:rPr lang="ru-RU" sz="1200" i="1" dirty="0" smtClean="0">
                <a:solidFill>
                  <a:srgbClr val="000000"/>
                </a:solidFill>
              </a:rPr>
              <a:t>// </a:t>
            </a:r>
            <a:r>
              <a:rPr lang="en-US" sz="1200" i="1" dirty="0" smtClean="0">
                <a:solidFill>
                  <a:srgbClr val="000000"/>
                </a:solidFill>
              </a:rPr>
              <a:t>Oncology</a:t>
            </a:r>
            <a:r>
              <a:rPr lang="ru-RU" sz="1200" i="1" dirty="0" smtClean="0">
                <a:solidFill>
                  <a:srgbClr val="000000"/>
                </a:solidFill>
              </a:rPr>
              <a:t>. 2013 </a:t>
            </a:r>
            <a:r>
              <a:rPr lang="en-US" sz="1200" i="1" dirty="0" smtClean="0">
                <a:solidFill>
                  <a:srgbClr val="000000"/>
                </a:solidFill>
              </a:rPr>
              <a:t>supplement </a:t>
            </a:r>
            <a:r>
              <a:rPr lang="ru-RU" sz="1200" i="1" dirty="0" smtClean="0">
                <a:solidFill>
                  <a:srgbClr val="000000"/>
                </a:solidFill>
              </a:rPr>
              <a:t> №2 </a:t>
            </a:r>
            <a:r>
              <a:rPr lang="en-US" sz="1200" i="1" dirty="0" smtClean="0">
                <a:solidFill>
                  <a:srgbClr val="000000"/>
                </a:solidFill>
              </a:rPr>
              <a:t>p</a:t>
            </a:r>
            <a:r>
              <a:rPr lang="ru-RU" sz="1200" i="1" dirty="0" smtClean="0">
                <a:solidFill>
                  <a:srgbClr val="000000"/>
                </a:solidFill>
              </a:rPr>
              <a:t>.41-48)</a:t>
            </a:r>
          </a:p>
          <a:p>
            <a:pPr marL="342900" indent="-342900" algn="just"/>
            <a:r>
              <a:rPr lang="en-US" sz="1200" i="1" dirty="0" smtClean="0">
                <a:solidFill>
                  <a:srgbClr val="000000"/>
                </a:solidFill>
              </a:rPr>
              <a:t>        ** Oncology</a:t>
            </a:r>
            <a:r>
              <a:rPr lang="ru-RU" sz="1200" i="1" dirty="0" smtClean="0">
                <a:solidFill>
                  <a:srgbClr val="000000"/>
                </a:solidFill>
              </a:rPr>
              <a:t>. </a:t>
            </a:r>
            <a:r>
              <a:rPr lang="en-US" sz="1200" i="1" dirty="0" smtClean="0">
                <a:solidFill>
                  <a:srgbClr val="000000"/>
                </a:solidFill>
              </a:rPr>
              <a:t>National leadership </a:t>
            </a:r>
            <a:r>
              <a:rPr lang="ru-RU" sz="1200" i="1" dirty="0" smtClean="0">
                <a:solidFill>
                  <a:srgbClr val="000000"/>
                </a:solidFill>
              </a:rPr>
              <a:t>/ </a:t>
            </a:r>
            <a:r>
              <a:rPr lang="en-US" sz="1200" i="1" dirty="0" smtClean="0">
                <a:solidFill>
                  <a:srgbClr val="000000"/>
                </a:solidFill>
              </a:rPr>
              <a:t>edited</a:t>
            </a:r>
            <a:r>
              <a:rPr lang="ru-RU" sz="1200" i="1" dirty="0" smtClean="0">
                <a:solidFill>
                  <a:srgbClr val="000000"/>
                </a:solidFill>
              </a:rPr>
              <a:t> </a:t>
            </a:r>
            <a:r>
              <a:rPr lang="en-US" sz="1200" i="1" dirty="0" err="1" smtClean="0">
                <a:solidFill>
                  <a:srgbClr val="000000"/>
                </a:solidFill>
              </a:rPr>
              <a:t>Chissov</a:t>
            </a:r>
            <a:r>
              <a:rPr lang="en-US" sz="1200" i="1" dirty="0" smtClean="0">
                <a:solidFill>
                  <a:srgbClr val="000000"/>
                </a:solidFill>
              </a:rPr>
              <a:t> V.I.</a:t>
            </a:r>
            <a:r>
              <a:rPr lang="ru-RU" sz="1200" i="1" dirty="0" smtClean="0">
                <a:solidFill>
                  <a:srgbClr val="000000"/>
                </a:solidFill>
              </a:rPr>
              <a:t>, </a:t>
            </a:r>
            <a:r>
              <a:rPr lang="en-US" sz="1200" i="1" dirty="0" err="1" smtClean="0">
                <a:solidFill>
                  <a:srgbClr val="000000"/>
                </a:solidFill>
              </a:rPr>
              <a:t>Davydov</a:t>
            </a:r>
            <a:r>
              <a:rPr lang="en-US" sz="1200" i="1" dirty="0" smtClean="0">
                <a:solidFill>
                  <a:srgbClr val="000000"/>
                </a:solidFill>
              </a:rPr>
              <a:t> M.I., </a:t>
            </a:r>
            <a:r>
              <a:rPr lang="ru-RU" sz="1200" i="1" dirty="0" smtClean="0">
                <a:solidFill>
                  <a:srgbClr val="000000"/>
                </a:solidFill>
              </a:rPr>
              <a:t>2008.</a:t>
            </a:r>
          </a:p>
        </p:txBody>
      </p:sp>
      <p:sp>
        <p:nvSpPr>
          <p:cNvPr id="5" name="Номер слайда 4"/>
          <p:cNvSpPr>
            <a:spLocks noGrp="1"/>
          </p:cNvSpPr>
          <p:nvPr>
            <p:ph type="sldNum" sz="quarter" idx="12"/>
          </p:nvPr>
        </p:nvSpPr>
        <p:spPr/>
        <p:txBody>
          <a:bodyPr/>
          <a:lstStyle/>
          <a:p>
            <a:pPr>
              <a:defRPr/>
            </a:pPr>
            <a:fld id="{7D21FA8C-7B34-4B63-AFA5-EA88B86CC26F}" type="slidenum">
              <a:rPr lang="ru-RU" sz="1800" smtClean="0">
                <a:solidFill>
                  <a:srgbClr val="000000"/>
                </a:solidFill>
              </a:rPr>
              <a:pPr>
                <a:defRPr/>
              </a:pPr>
              <a:t>2</a:t>
            </a:fld>
            <a:endParaRPr lang="ru-RU" sz="1800"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3"/>
          <p:cNvSpPr txBox="1">
            <a:spLocks noChangeArrowheads="1"/>
          </p:cNvSpPr>
          <p:nvPr/>
        </p:nvSpPr>
        <p:spPr>
          <a:xfrm>
            <a:off x="684212" y="333375"/>
            <a:ext cx="8280275" cy="738188"/>
          </a:xfrm>
          <a:prstGeom prst="rect">
            <a:avLst/>
          </a:prstGeom>
        </p:spPr>
        <p:txBody>
          <a:bodyPr rtlCol="0">
            <a:noAutofit/>
          </a:bodyPr>
          <a:lstStyle/>
          <a:p>
            <a:pPr lvl="0" algn="ctr" eaLnBrk="1" fontAlgn="auto" hangingPunct="1">
              <a:spcAft>
                <a:spcPts val="0"/>
              </a:spcAft>
              <a:defRPr/>
            </a:pPr>
            <a:r>
              <a:rPr lang="en-US" b="1" kern="0" dirty="0" smtClean="0">
                <a:solidFill>
                  <a:schemeClr val="accent1">
                    <a:lumMod val="50000"/>
                  </a:schemeClr>
                </a:solidFill>
                <a:latin typeface="+mj-lt"/>
                <a:ea typeface="+mj-ea"/>
                <a:cs typeface="+mj-cs"/>
              </a:rPr>
              <a:t>A generalized block diagram of image </a:t>
            </a:r>
            <a:r>
              <a:rPr lang="en-US" b="1" kern="0" dirty="0" smtClean="0">
                <a:solidFill>
                  <a:schemeClr val="accent1">
                    <a:lumMod val="50000"/>
                  </a:schemeClr>
                </a:solidFill>
              </a:rPr>
              <a:t>processing</a:t>
            </a:r>
            <a:r>
              <a:rPr lang="en-US" b="1" kern="0" dirty="0" smtClean="0">
                <a:solidFill>
                  <a:schemeClr val="accent1">
                    <a:lumMod val="50000"/>
                  </a:schemeClr>
                </a:solidFill>
                <a:latin typeface="+mj-lt"/>
                <a:ea typeface="+mj-ea"/>
                <a:cs typeface="+mj-cs"/>
              </a:rPr>
              <a:t> in the </a:t>
            </a:r>
            <a:r>
              <a:rPr lang="en-US" b="1" kern="0" dirty="0" smtClean="0">
                <a:solidFill>
                  <a:schemeClr val="accent1">
                    <a:lumMod val="50000"/>
                  </a:schemeClr>
                </a:solidFill>
              </a:rPr>
              <a:t>tumors </a:t>
            </a:r>
            <a:r>
              <a:rPr lang="en-US" b="1" kern="0" dirty="0" smtClean="0">
                <a:solidFill>
                  <a:schemeClr val="accent1">
                    <a:lumMod val="50000"/>
                  </a:schemeClr>
                </a:solidFill>
                <a:latin typeface="+mj-lt"/>
                <a:ea typeface="+mj-ea"/>
                <a:cs typeface="+mj-cs"/>
              </a:rPr>
              <a:t>recognition system.</a:t>
            </a:r>
          </a:p>
        </p:txBody>
      </p:sp>
      <p:sp>
        <p:nvSpPr>
          <p:cNvPr id="13" name="Прямоугольник 32"/>
          <p:cNvSpPr>
            <a:spLocks noChangeArrowheads="1"/>
          </p:cNvSpPr>
          <p:nvPr/>
        </p:nvSpPr>
        <p:spPr bwMode="auto">
          <a:xfrm>
            <a:off x="1835696" y="1988840"/>
            <a:ext cx="1872208" cy="1440160"/>
          </a:xfrm>
          <a:prstGeom prst="rect">
            <a:avLst/>
          </a:prstGeom>
          <a:solidFill>
            <a:srgbClr val="FFFFFF"/>
          </a:solidFill>
          <a:ln w="9525">
            <a:solidFill>
              <a:srgbClr val="000000"/>
            </a:solidFill>
            <a:miter lim="800000"/>
            <a:headEnd/>
            <a:tailEnd/>
          </a:ln>
          <a:scene3d>
            <a:camera prst="orthographicFront"/>
            <a:lightRig rig="soft" dir="t"/>
          </a:scene3d>
          <a:sp3d prstMaterial="plastic">
            <a:bevelT/>
            <a:bevelB w="152400" h="50800" prst="softRound"/>
          </a:sp3d>
        </p:spPr>
        <p:txBody>
          <a:bodyPr vert="horz" wrap="square" lIns="91440" tIns="45720" rIns="91440" bIns="45720" numCol="1" anchor="ctr" anchorCtr="0" compatLnSpc="1">
            <a:prstTxWarp prst="textNoShape">
              <a:avLst/>
            </a:prstTxWarp>
          </a:bodyPr>
          <a:lstStyle/>
          <a:p>
            <a:pPr lvl="0" algn="ctr">
              <a:spcAft>
                <a:spcPts val="1000"/>
              </a:spcAft>
            </a:pPr>
            <a:r>
              <a:rPr lang="en-US" b="1" dirty="0" smtClean="0">
                <a:solidFill>
                  <a:srgbClr val="000000"/>
                </a:solidFill>
                <a:latin typeface="Calibri" pitchFamily="34" charset="0"/>
              </a:rPr>
              <a:t>Preprocessing</a:t>
            </a:r>
            <a:endParaRPr lang="ru-RU" sz="1400" b="1" dirty="0" smtClean="0">
              <a:solidFill>
                <a:srgbClr val="000000"/>
              </a:solidFill>
              <a:latin typeface="Arial" pitchFamily="34" charset="0"/>
            </a:endParaRPr>
          </a:p>
        </p:txBody>
      </p:sp>
      <p:sp>
        <p:nvSpPr>
          <p:cNvPr id="14" name="Прямоугольник 32"/>
          <p:cNvSpPr>
            <a:spLocks noChangeArrowheads="1"/>
          </p:cNvSpPr>
          <p:nvPr/>
        </p:nvSpPr>
        <p:spPr bwMode="auto">
          <a:xfrm>
            <a:off x="3923928" y="1988840"/>
            <a:ext cx="1296144" cy="1434826"/>
          </a:xfrm>
          <a:prstGeom prst="rect">
            <a:avLst/>
          </a:prstGeom>
          <a:solidFill>
            <a:srgbClr val="FFFFFF"/>
          </a:solidFill>
          <a:ln w="9525">
            <a:solidFill>
              <a:srgbClr val="000000"/>
            </a:solidFill>
            <a:miter lim="800000"/>
            <a:headEnd/>
            <a:tailEnd/>
          </a:ln>
          <a:scene3d>
            <a:camera prst="orthographicFront"/>
            <a:lightRig rig="soft" dir="t"/>
          </a:scene3d>
          <a:sp3d prstMaterial="plastic">
            <a:bevelT/>
            <a:bevelB w="152400" h="50800" prst="softRound"/>
          </a:sp3d>
        </p:spPr>
        <p:txBody>
          <a:bodyPr vert="horz" wrap="square" lIns="91440" tIns="45720" rIns="91440" bIns="45720" numCol="1" anchor="ctr" anchorCtr="0" compatLnSpc="1">
            <a:prstTxWarp prst="textNoShape">
              <a:avLst/>
            </a:prstTxWarp>
          </a:bodyPr>
          <a:lstStyle/>
          <a:p>
            <a:pPr lvl="0" algn="ctr">
              <a:spcAft>
                <a:spcPts val="1000"/>
              </a:spcAft>
            </a:pPr>
            <a:r>
              <a:rPr lang="en-US" b="1" dirty="0" smtClean="0">
                <a:solidFill>
                  <a:srgbClr val="000000"/>
                </a:solidFill>
                <a:latin typeface="Calibri" pitchFamily="34" charset="0"/>
              </a:rPr>
              <a:t>Description</a:t>
            </a:r>
            <a:endParaRPr lang="ru-RU" b="1" dirty="0" smtClean="0">
              <a:solidFill>
                <a:srgbClr val="000000"/>
              </a:solidFill>
              <a:latin typeface="Calibri" pitchFamily="34" charset="0"/>
            </a:endParaRPr>
          </a:p>
        </p:txBody>
      </p:sp>
      <p:sp>
        <p:nvSpPr>
          <p:cNvPr id="15" name="Прямоугольник 32"/>
          <p:cNvSpPr>
            <a:spLocks noChangeArrowheads="1"/>
          </p:cNvSpPr>
          <p:nvPr/>
        </p:nvSpPr>
        <p:spPr bwMode="auto">
          <a:xfrm>
            <a:off x="5508104" y="1988840"/>
            <a:ext cx="1872208" cy="1440160"/>
          </a:xfrm>
          <a:prstGeom prst="rect">
            <a:avLst/>
          </a:prstGeom>
          <a:solidFill>
            <a:srgbClr val="FFFFFF"/>
          </a:solidFill>
          <a:ln w="9525">
            <a:solidFill>
              <a:srgbClr val="000000"/>
            </a:solidFill>
            <a:miter lim="800000"/>
            <a:headEnd/>
            <a:tailEnd/>
          </a:ln>
          <a:scene3d>
            <a:camera prst="orthographicFront"/>
            <a:lightRig rig="soft" dir="t"/>
          </a:scene3d>
          <a:sp3d prstMaterial="plastic">
            <a:bevelT/>
            <a:bevelB w="152400" h="50800" prst="softRound"/>
          </a:sp3d>
        </p:spPr>
        <p:txBody>
          <a:bodyPr vert="horz" wrap="square" lIns="91440" tIns="45720" rIns="91440" bIns="45720" numCol="1" anchor="ctr" anchorCtr="0" compatLnSpc="1">
            <a:prstTxWarp prst="textNoShape">
              <a:avLst/>
            </a:prstTxWarp>
          </a:bodyPr>
          <a:lstStyle/>
          <a:p>
            <a:pPr lvl="0" algn="ctr">
              <a:spcAft>
                <a:spcPts val="1000"/>
              </a:spcAft>
            </a:pPr>
            <a:r>
              <a:rPr lang="en-US" b="1" dirty="0" smtClean="0">
                <a:solidFill>
                  <a:srgbClr val="000000"/>
                </a:solidFill>
                <a:latin typeface="Calibri" pitchFamily="34" charset="0"/>
              </a:rPr>
              <a:t>Classification</a:t>
            </a:r>
            <a:endParaRPr lang="ru-RU" b="1" dirty="0" smtClean="0">
              <a:solidFill>
                <a:srgbClr val="000000"/>
              </a:solidFill>
              <a:latin typeface="Calibri" pitchFamily="34" charset="0"/>
            </a:endParaRPr>
          </a:p>
        </p:txBody>
      </p:sp>
      <p:sp>
        <p:nvSpPr>
          <p:cNvPr id="16" name="Прямоугольник 41"/>
          <p:cNvSpPr>
            <a:spLocks noChangeArrowheads="1"/>
          </p:cNvSpPr>
          <p:nvPr/>
        </p:nvSpPr>
        <p:spPr bwMode="auto">
          <a:xfrm>
            <a:off x="179512" y="1916832"/>
            <a:ext cx="1368152" cy="1512167"/>
          </a:xfrm>
          <a:prstGeom prst="rect">
            <a:avLst/>
          </a:prstGeom>
          <a:solidFill>
            <a:srgbClr val="FFFFFF"/>
          </a:solidFill>
          <a:ln w="25400">
            <a:solidFill>
              <a:srgbClr val="000000"/>
            </a:solidFill>
            <a:miter lim="800000"/>
            <a:headEnd/>
            <a:tailEnd/>
          </a:ln>
          <a:scene3d>
            <a:camera prst="orthographicFront"/>
            <a:lightRig rig="morning" dir="t"/>
          </a:scene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Input</a:t>
            </a:r>
            <a:r>
              <a:rPr kumimoji="0" lang="ru-RU"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p>
          <a:p>
            <a:pPr lvl="0" algn="ctr"/>
            <a:r>
              <a:rPr lang="en-US" sz="1600" dirty="0" smtClean="0">
                <a:solidFill>
                  <a:srgbClr val="000000"/>
                </a:solidFill>
                <a:latin typeface="Calibri" pitchFamily="34" charset="0"/>
                <a:cs typeface="Times New Roman" pitchFamily="18" charset="0"/>
              </a:rPr>
              <a:t>The original image of the tumor </a:t>
            </a:r>
            <a:r>
              <a:rPr lang="en-US" sz="1600" dirty="0" smtClean="0">
                <a:solidFill>
                  <a:srgbClr val="000000"/>
                </a:solidFill>
                <a:latin typeface="Calibri" pitchFamily="34" charset="0"/>
              </a:rPr>
              <a:t>specimen</a:t>
            </a:r>
            <a:endParaRPr kumimoji="0" lang="ru-RU" sz="1600" b="0" i="0" u="none" strike="noStrike" cap="none" normalizeH="0" baseline="0" dirty="0" smtClean="0">
              <a:ln>
                <a:noFill/>
              </a:ln>
              <a:solidFill>
                <a:srgbClr val="000000"/>
              </a:solidFill>
              <a:effectLst/>
              <a:latin typeface="Calibri" pitchFamily="34" charset="0"/>
            </a:endParaRPr>
          </a:p>
        </p:txBody>
      </p:sp>
      <p:sp>
        <p:nvSpPr>
          <p:cNvPr id="18" name="Прямоугольник 41"/>
          <p:cNvSpPr>
            <a:spLocks noChangeArrowheads="1"/>
          </p:cNvSpPr>
          <p:nvPr/>
        </p:nvSpPr>
        <p:spPr bwMode="auto">
          <a:xfrm>
            <a:off x="7632848" y="1988840"/>
            <a:ext cx="1331640" cy="1440160"/>
          </a:xfrm>
          <a:prstGeom prst="rect">
            <a:avLst/>
          </a:prstGeom>
          <a:solidFill>
            <a:srgbClr val="FFFFFF"/>
          </a:solidFill>
          <a:ln w="25400">
            <a:solidFill>
              <a:srgbClr val="000000"/>
            </a:solidFill>
            <a:miter lim="800000"/>
            <a:headEnd/>
            <a:tailEnd/>
          </a:ln>
          <a:scene3d>
            <a:camera prst="orthographicFront"/>
            <a:lightRig rig="morning" dir="t"/>
          </a:scene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Output</a:t>
            </a:r>
            <a:r>
              <a:rPr kumimoji="0" lang="ru-RU" sz="20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p>
          <a:p>
            <a:pPr lvl="0" algn="ctr"/>
            <a:r>
              <a:rPr lang="en-US" sz="1600" dirty="0" smtClean="0">
                <a:solidFill>
                  <a:srgbClr val="000000"/>
                </a:solidFill>
                <a:latin typeface="Calibri" pitchFamily="34" charset="0"/>
                <a:cs typeface="Times New Roman" pitchFamily="18" charset="0"/>
              </a:rPr>
              <a:t>Tumor</a:t>
            </a:r>
            <a:endParaRPr kumimoji="0" lang="ru-RU" sz="1050" b="0" i="0" u="none" strike="noStrike" cap="none" normalizeH="0" baseline="0" dirty="0" smtClean="0">
              <a:ln>
                <a:noFill/>
              </a:ln>
              <a:solidFill>
                <a:srgbClr val="000000"/>
              </a:solidFill>
              <a:effectLst/>
              <a:latin typeface="Arial" pitchFamily="34" charset="0"/>
            </a:endParaRPr>
          </a:p>
        </p:txBody>
      </p:sp>
      <p:cxnSp>
        <p:nvCxnSpPr>
          <p:cNvPr id="20" name="Прямая со стрелкой 19"/>
          <p:cNvCxnSpPr/>
          <p:nvPr/>
        </p:nvCxnSpPr>
        <p:spPr bwMode="auto">
          <a:xfrm flipH="1">
            <a:off x="6804248" y="3501008"/>
            <a:ext cx="1008112" cy="504056"/>
          </a:xfrm>
          <a:prstGeom prst="straightConnector1">
            <a:avLst/>
          </a:prstGeom>
          <a:solidFill>
            <a:schemeClr val="accent1"/>
          </a:solidFill>
          <a:ln w="12700" cap="flat" cmpd="sng" algn="ctr">
            <a:solidFill>
              <a:srgbClr val="000000"/>
            </a:solidFill>
            <a:prstDash val="solid"/>
            <a:round/>
            <a:headEnd type="none" w="med" len="med"/>
            <a:tailEnd type="triangle"/>
          </a:ln>
          <a:effectLst/>
        </p:spPr>
      </p:cxnSp>
      <p:cxnSp>
        <p:nvCxnSpPr>
          <p:cNvPr id="21" name="Прямая со стрелкой 20"/>
          <p:cNvCxnSpPr/>
          <p:nvPr/>
        </p:nvCxnSpPr>
        <p:spPr bwMode="auto">
          <a:xfrm flipH="1">
            <a:off x="7740352" y="3501008"/>
            <a:ext cx="576064" cy="936104"/>
          </a:xfrm>
          <a:prstGeom prst="straightConnector1">
            <a:avLst/>
          </a:prstGeom>
          <a:solidFill>
            <a:schemeClr val="accent1"/>
          </a:solidFill>
          <a:ln w="12700" cap="flat" cmpd="sng" algn="ctr">
            <a:solidFill>
              <a:srgbClr val="000000"/>
            </a:solidFill>
            <a:prstDash val="solid"/>
            <a:round/>
            <a:headEnd type="none" w="med" len="med"/>
            <a:tailEnd type="triangle"/>
          </a:ln>
          <a:effectLst/>
        </p:spPr>
      </p:cxnSp>
      <p:sp>
        <p:nvSpPr>
          <p:cNvPr id="24" name="TextBox 23"/>
          <p:cNvSpPr txBox="1"/>
          <p:nvPr/>
        </p:nvSpPr>
        <p:spPr>
          <a:xfrm>
            <a:off x="5580112" y="4005064"/>
            <a:ext cx="2952328" cy="369332"/>
          </a:xfrm>
          <a:prstGeom prst="rect">
            <a:avLst/>
          </a:prstGeom>
          <a:noFill/>
        </p:spPr>
        <p:txBody>
          <a:bodyPr wrap="square" rtlCol="0">
            <a:spAutoFit/>
          </a:bodyPr>
          <a:lstStyle/>
          <a:p>
            <a:r>
              <a:rPr lang="en-US" dirty="0" smtClean="0">
                <a:solidFill>
                  <a:srgbClr val="000000"/>
                </a:solidFill>
              </a:rPr>
              <a:t>benign tumor </a:t>
            </a:r>
            <a:r>
              <a:rPr lang="ru-RU" dirty="0" smtClean="0">
                <a:solidFill>
                  <a:srgbClr val="000000"/>
                </a:solidFill>
              </a:rPr>
              <a:t>?</a:t>
            </a:r>
            <a:endParaRPr lang="ru-RU" dirty="0">
              <a:solidFill>
                <a:srgbClr val="000000"/>
              </a:solidFill>
            </a:endParaRPr>
          </a:p>
        </p:txBody>
      </p:sp>
      <p:sp>
        <p:nvSpPr>
          <p:cNvPr id="25" name="TextBox 24"/>
          <p:cNvSpPr txBox="1"/>
          <p:nvPr/>
        </p:nvSpPr>
        <p:spPr>
          <a:xfrm>
            <a:off x="6372200" y="4509120"/>
            <a:ext cx="2411760" cy="369332"/>
          </a:xfrm>
          <a:prstGeom prst="rect">
            <a:avLst/>
          </a:prstGeom>
          <a:noFill/>
        </p:spPr>
        <p:txBody>
          <a:bodyPr wrap="square" rtlCol="0">
            <a:spAutoFit/>
          </a:bodyPr>
          <a:lstStyle/>
          <a:p>
            <a:r>
              <a:rPr lang="en-US" dirty="0" smtClean="0">
                <a:solidFill>
                  <a:srgbClr val="000000"/>
                </a:solidFill>
              </a:rPr>
              <a:t>malignant tumor </a:t>
            </a:r>
            <a:r>
              <a:rPr lang="ru-RU" dirty="0" smtClean="0">
                <a:solidFill>
                  <a:srgbClr val="000000"/>
                </a:solidFill>
              </a:rPr>
              <a:t>?</a:t>
            </a:r>
            <a:endParaRPr lang="ru-RU" dirty="0">
              <a:solidFill>
                <a:srgbClr val="000000"/>
              </a:solidFill>
            </a:endParaRPr>
          </a:p>
        </p:txBody>
      </p:sp>
      <p:sp>
        <p:nvSpPr>
          <p:cNvPr id="27" name="Стрелка вправо 26"/>
          <p:cNvSpPr/>
          <p:nvPr/>
        </p:nvSpPr>
        <p:spPr bwMode="auto">
          <a:xfrm>
            <a:off x="1547664" y="2492896"/>
            <a:ext cx="360040" cy="360040"/>
          </a:xfrm>
          <a:prstGeom prst="rightArrow">
            <a:avLst/>
          </a:prstGeom>
          <a:solidFill>
            <a:schemeClr val="accent4">
              <a:lumMod val="75000"/>
            </a:schemeClr>
          </a:solidFill>
          <a:ln w="9525" cap="flat" cmpd="sng" algn="ctr">
            <a:solidFill>
              <a:srgbClr val="C00000"/>
            </a:solid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28" name="Стрелка вправо 27"/>
          <p:cNvSpPr/>
          <p:nvPr/>
        </p:nvSpPr>
        <p:spPr bwMode="auto">
          <a:xfrm>
            <a:off x="3635896" y="2564904"/>
            <a:ext cx="360040" cy="360040"/>
          </a:xfrm>
          <a:prstGeom prst="rightArrow">
            <a:avLst/>
          </a:prstGeom>
          <a:solidFill>
            <a:schemeClr val="accent4">
              <a:lumMod val="75000"/>
            </a:schemeClr>
          </a:solidFill>
          <a:ln w="9525" cap="flat" cmpd="sng" algn="ctr">
            <a:solidFill>
              <a:srgbClr val="C00000"/>
            </a:solid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29" name="Стрелка вправо 28"/>
          <p:cNvSpPr/>
          <p:nvPr/>
        </p:nvSpPr>
        <p:spPr bwMode="auto">
          <a:xfrm>
            <a:off x="5220072" y="2564904"/>
            <a:ext cx="360040" cy="360040"/>
          </a:xfrm>
          <a:prstGeom prst="rightArrow">
            <a:avLst/>
          </a:prstGeom>
          <a:solidFill>
            <a:schemeClr val="accent4">
              <a:lumMod val="75000"/>
            </a:schemeClr>
          </a:solidFill>
          <a:ln w="9525" cap="flat" cmpd="sng" algn="ctr">
            <a:solidFill>
              <a:srgbClr val="C00000"/>
            </a:solid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30" name="Стрелка вправо 29"/>
          <p:cNvSpPr/>
          <p:nvPr/>
        </p:nvSpPr>
        <p:spPr bwMode="auto">
          <a:xfrm>
            <a:off x="7255346" y="2555379"/>
            <a:ext cx="360040" cy="360040"/>
          </a:xfrm>
          <a:prstGeom prst="rightArrow">
            <a:avLst/>
          </a:prstGeom>
          <a:solidFill>
            <a:schemeClr val="accent4">
              <a:lumMod val="75000"/>
            </a:schemeClr>
          </a:solidFill>
          <a:ln w="9525" cap="flat" cmpd="sng" algn="ctr">
            <a:solidFill>
              <a:srgbClr val="C00000"/>
            </a:solid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7" name="Номер слайда 16"/>
          <p:cNvSpPr>
            <a:spLocks noGrp="1"/>
          </p:cNvSpPr>
          <p:nvPr>
            <p:ph type="sldNum" sz="quarter" idx="12"/>
          </p:nvPr>
        </p:nvSpPr>
        <p:spPr/>
        <p:txBody>
          <a:bodyPr/>
          <a:lstStyle/>
          <a:p>
            <a:pPr>
              <a:defRPr/>
            </a:pPr>
            <a:fld id="{7D21FA8C-7B34-4B63-AFA5-EA88B86CC26F}" type="slidenum">
              <a:rPr lang="ru-RU" sz="1800" smtClean="0">
                <a:solidFill>
                  <a:srgbClr val="000000"/>
                </a:solidFill>
              </a:rPr>
              <a:pPr>
                <a:defRPr/>
              </a:pPr>
              <a:t>3</a:t>
            </a:fld>
            <a:endParaRPr lang="ru-RU" sz="1800" dirty="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Рисунок 27" descr="шаблон схемы срочн биопсий.bmp"/>
          <p:cNvPicPr>
            <a:picLocks noChangeAspect="1"/>
          </p:cNvPicPr>
          <p:nvPr/>
        </p:nvPicPr>
        <p:blipFill>
          <a:blip r:embed="rId3" cstate="print"/>
          <a:stretch>
            <a:fillRect/>
          </a:stretch>
        </p:blipFill>
        <p:spPr>
          <a:xfrm>
            <a:off x="683568" y="548680"/>
            <a:ext cx="7829550" cy="5505450"/>
          </a:xfrm>
          <a:prstGeom prst="rect">
            <a:avLst/>
          </a:prstGeom>
        </p:spPr>
      </p:pic>
      <p:sp>
        <p:nvSpPr>
          <p:cNvPr id="21506" name="Rectangle 6"/>
          <p:cNvSpPr>
            <a:spLocks noChangeArrowheads="1"/>
          </p:cNvSpPr>
          <p:nvPr/>
        </p:nvSpPr>
        <p:spPr bwMode="auto">
          <a:xfrm>
            <a:off x="0" y="0"/>
            <a:ext cx="168275" cy="361950"/>
          </a:xfrm>
          <a:prstGeom prst="rect">
            <a:avLst/>
          </a:prstGeom>
          <a:noFill/>
          <a:ln w="9525">
            <a:noFill/>
            <a:miter lim="800000"/>
            <a:headEnd/>
            <a:tailEnd/>
          </a:ln>
        </p:spPr>
        <p:txBody>
          <a:bodyPr wrap="none" lIns="83485" tIns="41742" rIns="83485" bIns="41742" anchor="ctr">
            <a:spAutoFit/>
          </a:bodyPr>
          <a:lstStyle/>
          <a:p>
            <a:endParaRPr lang="ru-RU">
              <a:latin typeface="Calibri" pitchFamily="34" charset="0"/>
            </a:endParaRPr>
          </a:p>
        </p:txBody>
      </p:sp>
      <p:sp>
        <p:nvSpPr>
          <p:cNvPr id="6" name="Номер слайда 5"/>
          <p:cNvSpPr>
            <a:spLocks noGrp="1"/>
          </p:cNvSpPr>
          <p:nvPr>
            <p:ph type="sldNum" sz="quarter" idx="12"/>
          </p:nvPr>
        </p:nvSpPr>
        <p:spPr>
          <a:xfrm>
            <a:off x="6948264" y="6237312"/>
            <a:ext cx="2133600" cy="457200"/>
          </a:xfrm>
        </p:spPr>
        <p:txBody>
          <a:bodyPr/>
          <a:lstStyle/>
          <a:p>
            <a:pPr>
              <a:defRPr/>
            </a:pPr>
            <a:fld id="{7D21FA8C-7B34-4B63-AFA5-EA88B86CC26F}" type="slidenum">
              <a:rPr lang="ru-RU" sz="2400" smtClean="0">
                <a:solidFill>
                  <a:srgbClr val="000000"/>
                </a:solidFill>
                <a:effectLst/>
              </a:rPr>
              <a:pPr>
                <a:defRPr/>
              </a:pPr>
              <a:t>4</a:t>
            </a:fld>
            <a:endParaRPr lang="ru-RU" sz="2400" dirty="0">
              <a:solidFill>
                <a:srgbClr val="000000"/>
              </a:solidFill>
              <a:effectLst/>
            </a:endParaRPr>
          </a:p>
        </p:txBody>
      </p:sp>
      <p:sp>
        <p:nvSpPr>
          <p:cNvPr id="8" name="Прямоугольник 7"/>
          <p:cNvSpPr/>
          <p:nvPr/>
        </p:nvSpPr>
        <p:spPr>
          <a:xfrm>
            <a:off x="611560" y="6119336"/>
            <a:ext cx="8208912" cy="738664"/>
          </a:xfrm>
          <a:prstGeom prst="rect">
            <a:avLst/>
          </a:prstGeom>
        </p:spPr>
        <p:txBody>
          <a:bodyPr wrap="square">
            <a:spAutoFit/>
          </a:bodyPr>
          <a:lstStyle/>
          <a:p>
            <a:r>
              <a:rPr lang="en-US" sz="1400" dirty="0" smtClean="0">
                <a:solidFill>
                  <a:srgbClr val="000000"/>
                </a:solidFill>
              </a:rPr>
              <a:t>Nikitaev V. G. Experimental High-Technology Information-Measuring Complexes of Cancer Diagnosis: Problems and Key Points of the Construction Methodology (Measurement Techniques, </a:t>
            </a:r>
            <a:r>
              <a:rPr lang="en-US" sz="1400" b="1" dirty="0" smtClean="0">
                <a:solidFill>
                  <a:srgbClr val="000000"/>
                </a:solidFill>
              </a:rPr>
              <a:t>Web of Science, Scopus</a:t>
            </a:r>
            <a:r>
              <a:rPr lang="en-US" sz="1400" dirty="0" smtClean="0">
                <a:solidFill>
                  <a:srgbClr val="000000"/>
                </a:solidFill>
              </a:rPr>
              <a:t>).</a:t>
            </a:r>
            <a:endParaRPr lang="ru-RU" sz="1400" dirty="0">
              <a:solidFill>
                <a:srgbClr val="000000"/>
              </a:solidFill>
            </a:endParaRPr>
          </a:p>
        </p:txBody>
      </p:sp>
      <p:sp>
        <p:nvSpPr>
          <p:cNvPr id="7" name="TextBox 6"/>
          <p:cNvSpPr txBox="1"/>
          <p:nvPr/>
        </p:nvSpPr>
        <p:spPr>
          <a:xfrm>
            <a:off x="683568" y="260649"/>
            <a:ext cx="7776864" cy="338554"/>
          </a:xfrm>
          <a:prstGeom prst="rect">
            <a:avLst/>
          </a:prstGeom>
          <a:solidFill>
            <a:schemeClr val="tx1"/>
          </a:solidFill>
        </p:spPr>
        <p:txBody>
          <a:bodyPr wrap="square" rtlCol="0">
            <a:spAutoFit/>
          </a:bodyPr>
          <a:lstStyle/>
          <a:p>
            <a:pPr algn="ctr"/>
            <a:r>
              <a:rPr lang="en-US" sz="1600" kern="0" dirty="0" smtClean="0">
                <a:solidFill>
                  <a:schemeClr val="accent1">
                    <a:lumMod val="50000"/>
                  </a:schemeClr>
                </a:solidFill>
                <a:latin typeface="+mj-lt"/>
                <a:ea typeface="+mj-ea"/>
                <a:cs typeface="+mj-cs"/>
              </a:rPr>
              <a:t>Technique of carrying out diagnostics of urgent biopsies during surgery operation</a:t>
            </a:r>
            <a:endParaRPr lang="ru-RU" sz="1600" kern="0" dirty="0" smtClean="0">
              <a:solidFill>
                <a:schemeClr val="accent1">
                  <a:lumMod val="50000"/>
                </a:schemeClr>
              </a:solidFill>
              <a:latin typeface="+mj-lt"/>
              <a:ea typeface="+mj-ea"/>
              <a:cs typeface="+mj-cs"/>
            </a:endParaRPr>
          </a:p>
        </p:txBody>
      </p:sp>
      <p:sp>
        <p:nvSpPr>
          <p:cNvPr id="9" name="TextBox 8"/>
          <p:cNvSpPr txBox="1"/>
          <p:nvPr/>
        </p:nvSpPr>
        <p:spPr>
          <a:xfrm>
            <a:off x="755576" y="1700808"/>
            <a:ext cx="1150984" cy="1200329"/>
          </a:xfrm>
          <a:prstGeom prst="rect">
            <a:avLst/>
          </a:prstGeom>
          <a:solidFill>
            <a:schemeClr val="tx1"/>
          </a:solidFill>
        </p:spPr>
        <p:txBody>
          <a:bodyPr wrap="square" rtlCol="0">
            <a:spAutoFit/>
          </a:bodyPr>
          <a:lstStyle/>
          <a:p>
            <a:pPr algn="ctr"/>
            <a:r>
              <a:rPr lang="en-US" sz="1200" dirty="0" smtClean="0">
                <a:solidFill>
                  <a:srgbClr val="000000"/>
                </a:solidFill>
              </a:rPr>
              <a:t>Diagnostic data</a:t>
            </a:r>
            <a:r>
              <a:rPr lang="ru-RU" sz="1200" dirty="0" smtClean="0">
                <a:solidFill>
                  <a:srgbClr val="000000"/>
                </a:solidFill>
              </a:rPr>
              <a:t> </a:t>
            </a:r>
            <a:r>
              <a:rPr lang="en-US" sz="1200" dirty="0" smtClean="0">
                <a:solidFill>
                  <a:srgbClr val="000000"/>
                </a:solidFill>
              </a:rPr>
              <a:t>analysis</a:t>
            </a:r>
            <a:r>
              <a:rPr lang="ru-RU" sz="1200" dirty="0" smtClean="0">
                <a:solidFill>
                  <a:srgbClr val="000000"/>
                </a:solidFill>
              </a:rPr>
              <a:t>,</a:t>
            </a:r>
            <a:r>
              <a:rPr lang="en-US" sz="1200" dirty="0" smtClean="0">
                <a:solidFill>
                  <a:srgbClr val="000000"/>
                </a:solidFill>
              </a:rPr>
              <a:t> </a:t>
            </a:r>
            <a:endParaRPr lang="ru-RU" sz="1200" dirty="0" smtClean="0">
              <a:solidFill>
                <a:srgbClr val="000000"/>
              </a:solidFill>
            </a:endParaRPr>
          </a:p>
          <a:p>
            <a:pPr algn="ctr"/>
            <a:r>
              <a:rPr lang="en-US" sz="1200" dirty="0" smtClean="0">
                <a:solidFill>
                  <a:srgbClr val="000000"/>
                </a:solidFill>
              </a:rPr>
              <a:t>scoping and tactics of surgical operation</a:t>
            </a:r>
            <a:endParaRPr lang="ru-RU" sz="1200" dirty="0">
              <a:solidFill>
                <a:srgbClr val="000000"/>
              </a:solidFill>
            </a:endParaRPr>
          </a:p>
        </p:txBody>
      </p:sp>
      <p:sp>
        <p:nvSpPr>
          <p:cNvPr id="10" name="TextBox 9"/>
          <p:cNvSpPr txBox="1"/>
          <p:nvPr/>
        </p:nvSpPr>
        <p:spPr>
          <a:xfrm>
            <a:off x="1044752" y="755560"/>
            <a:ext cx="1008112" cy="648072"/>
          </a:xfrm>
          <a:prstGeom prst="rect">
            <a:avLst/>
          </a:prstGeom>
          <a:solidFill>
            <a:schemeClr val="tx1"/>
          </a:solidFill>
        </p:spPr>
        <p:txBody>
          <a:bodyPr wrap="square" rtlCol="0">
            <a:spAutoFit/>
          </a:bodyPr>
          <a:lstStyle/>
          <a:p>
            <a:pPr algn="ctr"/>
            <a:r>
              <a:rPr lang="en-US" sz="1200" b="1" dirty="0" smtClean="0">
                <a:solidFill>
                  <a:srgbClr val="000000"/>
                </a:solidFill>
              </a:rPr>
              <a:t>Carrying out of a surgery</a:t>
            </a:r>
            <a:endParaRPr lang="ru-RU" sz="1200" dirty="0">
              <a:solidFill>
                <a:srgbClr val="000000"/>
              </a:solidFill>
            </a:endParaRPr>
          </a:p>
        </p:txBody>
      </p:sp>
      <p:sp>
        <p:nvSpPr>
          <p:cNvPr id="11" name="TextBox 10"/>
          <p:cNvSpPr txBox="1"/>
          <p:nvPr/>
        </p:nvSpPr>
        <p:spPr>
          <a:xfrm>
            <a:off x="2313464" y="881288"/>
            <a:ext cx="936104" cy="461665"/>
          </a:xfrm>
          <a:prstGeom prst="rect">
            <a:avLst/>
          </a:prstGeom>
          <a:solidFill>
            <a:schemeClr val="tx1"/>
          </a:solidFill>
        </p:spPr>
        <p:txBody>
          <a:bodyPr wrap="square" rtlCol="0">
            <a:spAutoFit/>
          </a:bodyPr>
          <a:lstStyle/>
          <a:p>
            <a:pPr algn="ctr"/>
            <a:r>
              <a:rPr lang="en-US" sz="1200" b="1" dirty="0" smtClean="0">
                <a:solidFill>
                  <a:srgbClr val="000000"/>
                </a:solidFill>
              </a:rPr>
              <a:t>Capture biopsy</a:t>
            </a:r>
            <a:endParaRPr lang="ru-RU" sz="1200" dirty="0">
              <a:solidFill>
                <a:srgbClr val="000000"/>
              </a:solidFill>
            </a:endParaRPr>
          </a:p>
        </p:txBody>
      </p:sp>
      <p:sp>
        <p:nvSpPr>
          <p:cNvPr id="12" name="TextBox 11"/>
          <p:cNvSpPr txBox="1"/>
          <p:nvPr/>
        </p:nvSpPr>
        <p:spPr>
          <a:xfrm>
            <a:off x="3510168" y="764704"/>
            <a:ext cx="1080120" cy="646331"/>
          </a:xfrm>
          <a:prstGeom prst="rect">
            <a:avLst/>
          </a:prstGeom>
          <a:solidFill>
            <a:schemeClr val="tx1"/>
          </a:solidFill>
        </p:spPr>
        <p:txBody>
          <a:bodyPr wrap="square" rtlCol="0">
            <a:spAutoFit/>
          </a:bodyPr>
          <a:lstStyle/>
          <a:p>
            <a:pPr algn="ctr"/>
            <a:r>
              <a:rPr lang="en-US" sz="1200" b="1" dirty="0" smtClean="0">
                <a:solidFill>
                  <a:srgbClr val="000000"/>
                </a:solidFill>
              </a:rPr>
              <a:t>the analysis of a macro preparation</a:t>
            </a:r>
            <a:endParaRPr lang="ru-RU" sz="1200" dirty="0">
              <a:solidFill>
                <a:srgbClr val="000000"/>
              </a:solidFill>
            </a:endParaRPr>
          </a:p>
        </p:txBody>
      </p:sp>
      <p:sp>
        <p:nvSpPr>
          <p:cNvPr id="14" name="TextBox 13"/>
          <p:cNvSpPr txBox="1"/>
          <p:nvPr/>
        </p:nvSpPr>
        <p:spPr>
          <a:xfrm>
            <a:off x="5436096" y="692696"/>
            <a:ext cx="1152128" cy="830997"/>
          </a:xfrm>
          <a:prstGeom prst="rect">
            <a:avLst/>
          </a:prstGeom>
          <a:solidFill>
            <a:schemeClr val="tx1"/>
          </a:solidFill>
        </p:spPr>
        <p:txBody>
          <a:bodyPr wrap="square" rtlCol="0">
            <a:spAutoFit/>
          </a:bodyPr>
          <a:lstStyle/>
          <a:p>
            <a:pPr algn="ctr"/>
            <a:r>
              <a:rPr lang="en-US" sz="1200" b="1" dirty="0" smtClean="0">
                <a:solidFill>
                  <a:srgbClr val="000000"/>
                </a:solidFill>
              </a:rPr>
              <a:t>the computer microscopic analysis of a specimen</a:t>
            </a:r>
            <a:endParaRPr lang="ru-RU" sz="1200" dirty="0">
              <a:solidFill>
                <a:srgbClr val="000000"/>
              </a:solidFill>
            </a:endParaRPr>
          </a:p>
        </p:txBody>
      </p:sp>
      <p:sp>
        <p:nvSpPr>
          <p:cNvPr id="16" name="TextBox 15"/>
          <p:cNvSpPr txBox="1"/>
          <p:nvPr/>
        </p:nvSpPr>
        <p:spPr>
          <a:xfrm>
            <a:off x="1331640" y="3356992"/>
            <a:ext cx="1017256" cy="577081"/>
          </a:xfrm>
          <a:prstGeom prst="rect">
            <a:avLst/>
          </a:prstGeom>
          <a:solidFill>
            <a:schemeClr val="tx1"/>
          </a:solidFill>
        </p:spPr>
        <p:txBody>
          <a:bodyPr wrap="square" rtlCol="0">
            <a:spAutoFit/>
          </a:bodyPr>
          <a:lstStyle/>
          <a:p>
            <a:pPr algn="ctr"/>
            <a:r>
              <a:rPr lang="en-US" sz="1050" b="1" dirty="0" smtClean="0">
                <a:solidFill>
                  <a:srgbClr val="000000"/>
                </a:solidFill>
              </a:rPr>
              <a:t>Formation of request for consultation </a:t>
            </a:r>
            <a:endParaRPr lang="ru-RU" sz="1050" dirty="0">
              <a:solidFill>
                <a:srgbClr val="000000"/>
              </a:solidFill>
            </a:endParaRPr>
          </a:p>
        </p:txBody>
      </p:sp>
      <p:sp>
        <p:nvSpPr>
          <p:cNvPr id="17" name="TextBox 16"/>
          <p:cNvSpPr txBox="1"/>
          <p:nvPr/>
        </p:nvSpPr>
        <p:spPr>
          <a:xfrm>
            <a:off x="2554632" y="3261746"/>
            <a:ext cx="1009256" cy="738664"/>
          </a:xfrm>
          <a:prstGeom prst="rect">
            <a:avLst/>
          </a:prstGeom>
          <a:solidFill>
            <a:schemeClr val="tx1"/>
          </a:solidFill>
          <a:ln w="25400">
            <a:solidFill>
              <a:srgbClr val="000000"/>
            </a:solidFill>
          </a:ln>
        </p:spPr>
        <p:txBody>
          <a:bodyPr wrap="square" rtlCol="0">
            <a:spAutoFit/>
          </a:bodyPr>
          <a:lstStyle/>
          <a:p>
            <a:pPr algn="ctr"/>
            <a:r>
              <a:rPr lang="en-US" sz="1050" b="1" dirty="0" smtClean="0">
                <a:solidFill>
                  <a:srgbClr val="000000"/>
                </a:solidFill>
              </a:rPr>
              <a:t>the analysis of the medical expert</a:t>
            </a:r>
            <a:endParaRPr lang="ru-RU" sz="1050" dirty="0">
              <a:solidFill>
                <a:srgbClr val="000000"/>
              </a:solidFill>
            </a:endParaRPr>
          </a:p>
        </p:txBody>
      </p:sp>
      <p:sp>
        <p:nvSpPr>
          <p:cNvPr id="18" name="TextBox 17"/>
          <p:cNvSpPr txBox="1"/>
          <p:nvPr/>
        </p:nvSpPr>
        <p:spPr>
          <a:xfrm>
            <a:off x="3707904" y="3212976"/>
            <a:ext cx="936104" cy="861774"/>
          </a:xfrm>
          <a:prstGeom prst="rect">
            <a:avLst/>
          </a:prstGeom>
          <a:solidFill>
            <a:schemeClr val="tx1"/>
          </a:solidFill>
          <a:ln w="25400">
            <a:solidFill>
              <a:srgbClr val="000000"/>
            </a:solidFill>
          </a:ln>
        </p:spPr>
        <p:txBody>
          <a:bodyPr wrap="square" rtlCol="0">
            <a:spAutoFit/>
          </a:bodyPr>
          <a:lstStyle/>
          <a:p>
            <a:pPr algn="ctr"/>
            <a:r>
              <a:rPr lang="en-US" sz="1000" b="1" dirty="0" smtClean="0">
                <a:solidFill>
                  <a:srgbClr val="000000"/>
                </a:solidFill>
              </a:rPr>
              <a:t>Request of the expert for </a:t>
            </a:r>
            <a:r>
              <a:rPr lang="en-US" sz="1000" dirty="0" smtClean="0">
                <a:solidFill>
                  <a:srgbClr val="000000"/>
                </a:solidFill>
              </a:rPr>
              <a:t>specification </a:t>
            </a:r>
            <a:r>
              <a:rPr lang="en-US" sz="1000" b="1" dirty="0" smtClean="0">
                <a:solidFill>
                  <a:srgbClr val="000000"/>
                </a:solidFill>
              </a:rPr>
              <a:t>of data</a:t>
            </a:r>
            <a:endParaRPr lang="ru-RU" sz="1000" dirty="0">
              <a:solidFill>
                <a:srgbClr val="000000"/>
              </a:solidFill>
            </a:endParaRPr>
          </a:p>
        </p:txBody>
      </p:sp>
      <p:sp>
        <p:nvSpPr>
          <p:cNvPr id="19" name="TextBox 18"/>
          <p:cNvSpPr txBox="1"/>
          <p:nvPr/>
        </p:nvSpPr>
        <p:spPr>
          <a:xfrm>
            <a:off x="4788024" y="3313560"/>
            <a:ext cx="891528" cy="577081"/>
          </a:xfrm>
          <a:prstGeom prst="rect">
            <a:avLst/>
          </a:prstGeom>
          <a:solidFill>
            <a:schemeClr val="tx1"/>
          </a:solidFill>
        </p:spPr>
        <p:txBody>
          <a:bodyPr wrap="square" rtlCol="0">
            <a:spAutoFit/>
          </a:bodyPr>
          <a:lstStyle/>
          <a:p>
            <a:pPr algn="ctr"/>
            <a:r>
              <a:rPr lang="en-US" sz="1050" b="1" dirty="0" smtClean="0">
                <a:solidFill>
                  <a:srgbClr val="000000"/>
                </a:solidFill>
              </a:rPr>
              <a:t>the </a:t>
            </a:r>
            <a:endParaRPr lang="ru-RU" sz="1050" b="1" dirty="0" smtClean="0">
              <a:solidFill>
                <a:srgbClr val="000000"/>
              </a:solidFill>
            </a:endParaRPr>
          </a:p>
          <a:p>
            <a:pPr algn="ctr"/>
            <a:r>
              <a:rPr lang="en-US" sz="1050" b="1" dirty="0" smtClean="0">
                <a:solidFill>
                  <a:srgbClr val="000000"/>
                </a:solidFill>
              </a:rPr>
              <a:t>experts’ conclusion </a:t>
            </a:r>
            <a:endParaRPr lang="ru-RU" sz="1050" dirty="0">
              <a:solidFill>
                <a:srgbClr val="000000"/>
              </a:solidFill>
            </a:endParaRPr>
          </a:p>
        </p:txBody>
      </p:sp>
      <p:sp>
        <p:nvSpPr>
          <p:cNvPr id="20" name="TextBox 19"/>
          <p:cNvSpPr txBox="1"/>
          <p:nvPr/>
        </p:nvSpPr>
        <p:spPr>
          <a:xfrm>
            <a:off x="5778992" y="3185544"/>
            <a:ext cx="1213848" cy="900246"/>
          </a:xfrm>
          <a:prstGeom prst="rect">
            <a:avLst/>
          </a:prstGeom>
          <a:solidFill>
            <a:schemeClr val="tx1"/>
          </a:solidFill>
          <a:ln w="25400">
            <a:solidFill>
              <a:srgbClr val="000000"/>
            </a:solidFill>
          </a:ln>
        </p:spPr>
        <p:txBody>
          <a:bodyPr wrap="square" rtlCol="0">
            <a:spAutoFit/>
          </a:bodyPr>
          <a:lstStyle/>
          <a:p>
            <a:pPr algn="ctr"/>
            <a:r>
              <a:rPr lang="en-US" sz="1050" b="1" dirty="0" smtClean="0">
                <a:solidFill>
                  <a:srgbClr val="000000"/>
                </a:solidFill>
              </a:rPr>
              <a:t>the protocol of </a:t>
            </a:r>
            <a:r>
              <a:rPr lang="en-US" sz="1050" b="1" dirty="0" err="1" smtClean="0">
                <a:solidFill>
                  <a:srgbClr val="000000"/>
                </a:solidFill>
              </a:rPr>
              <a:t>telemedical</a:t>
            </a:r>
            <a:r>
              <a:rPr lang="en-US" sz="1050" b="1" dirty="0" smtClean="0">
                <a:solidFill>
                  <a:srgbClr val="000000"/>
                </a:solidFill>
              </a:rPr>
              <a:t> consultation. Establishment of the diagnosis</a:t>
            </a:r>
            <a:endParaRPr lang="ru-RU" sz="1050" dirty="0">
              <a:solidFill>
                <a:srgbClr val="000000"/>
              </a:solidFill>
            </a:endParaRPr>
          </a:p>
        </p:txBody>
      </p:sp>
      <p:sp>
        <p:nvSpPr>
          <p:cNvPr id="21" name="TextBox 20"/>
          <p:cNvSpPr txBox="1"/>
          <p:nvPr/>
        </p:nvSpPr>
        <p:spPr>
          <a:xfrm>
            <a:off x="7136856" y="3186688"/>
            <a:ext cx="1179560" cy="900246"/>
          </a:xfrm>
          <a:prstGeom prst="rect">
            <a:avLst/>
          </a:prstGeom>
          <a:solidFill>
            <a:schemeClr val="tx1"/>
          </a:solidFill>
          <a:ln w="25400">
            <a:solidFill>
              <a:srgbClr val="000000"/>
            </a:solidFill>
          </a:ln>
        </p:spPr>
        <p:txBody>
          <a:bodyPr wrap="square" rtlCol="0">
            <a:spAutoFit/>
          </a:bodyPr>
          <a:lstStyle/>
          <a:p>
            <a:pPr algn="ctr"/>
            <a:r>
              <a:rPr lang="en-US" sz="1050" b="1" dirty="0" smtClean="0">
                <a:solidFill>
                  <a:srgbClr val="000000"/>
                </a:solidFill>
              </a:rPr>
              <a:t>Transfer of the  diagnosis to the operating surgeon</a:t>
            </a:r>
          </a:p>
          <a:p>
            <a:pPr algn="ctr"/>
            <a:endParaRPr lang="ru-RU" sz="1050" dirty="0">
              <a:solidFill>
                <a:srgbClr val="000000"/>
              </a:solidFill>
            </a:endParaRPr>
          </a:p>
        </p:txBody>
      </p:sp>
      <p:sp>
        <p:nvSpPr>
          <p:cNvPr id="22" name="TextBox 21"/>
          <p:cNvSpPr txBox="1"/>
          <p:nvPr/>
        </p:nvSpPr>
        <p:spPr>
          <a:xfrm>
            <a:off x="2051720" y="2420888"/>
            <a:ext cx="3096344" cy="400110"/>
          </a:xfrm>
          <a:prstGeom prst="rect">
            <a:avLst/>
          </a:prstGeom>
          <a:solidFill>
            <a:schemeClr val="tx1"/>
          </a:solidFill>
        </p:spPr>
        <p:txBody>
          <a:bodyPr wrap="square" rtlCol="0">
            <a:spAutoFit/>
          </a:bodyPr>
          <a:lstStyle/>
          <a:p>
            <a:pPr algn="ctr"/>
            <a:r>
              <a:rPr lang="en-US" sz="1000" b="1" dirty="0" smtClean="0">
                <a:solidFill>
                  <a:srgbClr val="000000"/>
                </a:solidFill>
              </a:rPr>
              <a:t>Image of a macro</a:t>
            </a:r>
            <a:r>
              <a:rPr lang="ru-RU" sz="1000" b="1" dirty="0" smtClean="0">
                <a:solidFill>
                  <a:srgbClr val="000000"/>
                </a:solidFill>
              </a:rPr>
              <a:t> </a:t>
            </a:r>
            <a:r>
              <a:rPr lang="en-US" sz="1000" b="1" dirty="0" smtClean="0">
                <a:solidFill>
                  <a:srgbClr val="000000"/>
                </a:solidFill>
              </a:rPr>
              <a:t>specimen </a:t>
            </a:r>
          </a:p>
          <a:p>
            <a:pPr algn="ctr"/>
            <a:r>
              <a:rPr lang="en-US" sz="1000" b="1" dirty="0" smtClean="0">
                <a:solidFill>
                  <a:srgbClr val="000000"/>
                </a:solidFill>
              </a:rPr>
              <a:t>of a thyroid gland </a:t>
            </a:r>
            <a:endParaRPr lang="ru-RU" sz="1000" dirty="0">
              <a:solidFill>
                <a:srgbClr val="000000"/>
              </a:solidFill>
            </a:endParaRPr>
          </a:p>
        </p:txBody>
      </p:sp>
      <p:sp>
        <p:nvSpPr>
          <p:cNvPr id="23" name="TextBox 22"/>
          <p:cNvSpPr txBox="1"/>
          <p:nvPr/>
        </p:nvSpPr>
        <p:spPr>
          <a:xfrm>
            <a:off x="4499992" y="2420888"/>
            <a:ext cx="3096344" cy="246221"/>
          </a:xfrm>
          <a:prstGeom prst="rect">
            <a:avLst/>
          </a:prstGeom>
          <a:solidFill>
            <a:schemeClr val="tx1"/>
          </a:solidFill>
        </p:spPr>
        <p:txBody>
          <a:bodyPr wrap="square" rtlCol="0">
            <a:spAutoFit/>
          </a:bodyPr>
          <a:lstStyle/>
          <a:p>
            <a:r>
              <a:rPr lang="en-US" sz="1000" b="1" dirty="0" smtClean="0">
                <a:solidFill>
                  <a:srgbClr val="000000"/>
                </a:solidFill>
              </a:rPr>
              <a:t>Images of a micro</a:t>
            </a:r>
            <a:r>
              <a:rPr lang="ru-RU" sz="1000" b="1" dirty="0" smtClean="0">
                <a:solidFill>
                  <a:srgbClr val="000000"/>
                </a:solidFill>
              </a:rPr>
              <a:t> </a:t>
            </a:r>
            <a:r>
              <a:rPr lang="en-US" sz="1000" b="1" dirty="0" smtClean="0">
                <a:solidFill>
                  <a:srgbClr val="000000"/>
                </a:solidFill>
              </a:rPr>
              <a:t>specimen of a thyroid gland</a:t>
            </a:r>
            <a:endParaRPr lang="ru-RU" sz="1000" dirty="0">
              <a:solidFill>
                <a:srgbClr val="000000"/>
              </a:solidFill>
            </a:endParaRPr>
          </a:p>
        </p:txBody>
      </p:sp>
      <p:sp>
        <p:nvSpPr>
          <p:cNvPr id="24" name="TextBox 23"/>
          <p:cNvSpPr txBox="1"/>
          <p:nvPr/>
        </p:nvSpPr>
        <p:spPr>
          <a:xfrm>
            <a:off x="2699792" y="5633816"/>
            <a:ext cx="3096344" cy="246221"/>
          </a:xfrm>
          <a:prstGeom prst="rect">
            <a:avLst/>
          </a:prstGeom>
          <a:solidFill>
            <a:schemeClr val="tx1"/>
          </a:solidFill>
        </p:spPr>
        <p:txBody>
          <a:bodyPr wrap="square" rtlCol="0">
            <a:spAutoFit/>
          </a:bodyPr>
          <a:lstStyle/>
          <a:p>
            <a:r>
              <a:rPr lang="en-US" sz="1000" b="1" dirty="0" smtClean="0">
                <a:solidFill>
                  <a:srgbClr val="000000"/>
                </a:solidFill>
              </a:rPr>
              <a:t>Images of a micro</a:t>
            </a:r>
            <a:r>
              <a:rPr lang="ru-RU" sz="1000" b="1" dirty="0" smtClean="0">
                <a:solidFill>
                  <a:srgbClr val="000000"/>
                </a:solidFill>
              </a:rPr>
              <a:t> </a:t>
            </a:r>
            <a:r>
              <a:rPr lang="en-US" sz="1000" b="1" dirty="0" smtClean="0">
                <a:solidFill>
                  <a:srgbClr val="000000"/>
                </a:solidFill>
              </a:rPr>
              <a:t>specimen of a thyroid gland</a:t>
            </a:r>
            <a:endParaRPr lang="ru-RU" sz="1000" dirty="0">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D21FA8C-7B34-4B63-AFA5-EA88B86CC26F}" type="slidenum">
              <a:rPr lang="ru-RU" sz="1800" smtClean="0">
                <a:solidFill>
                  <a:srgbClr val="000000"/>
                </a:solidFill>
              </a:rPr>
              <a:pPr>
                <a:defRPr/>
              </a:pPr>
              <a:t>5</a:t>
            </a:fld>
            <a:endParaRPr lang="ru-RU" sz="1800" dirty="0">
              <a:solidFill>
                <a:srgbClr val="000000"/>
              </a:solidFill>
            </a:endParaRPr>
          </a:p>
        </p:txBody>
      </p:sp>
      <p:sp>
        <p:nvSpPr>
          <p:cNvPr id="3" name="TextBox 2"/>
          <p:cNvSpPr txBox="1"/>
          <p:nvPr/>
        </p:nvSpPr>
        <p:spPr>
          <a:xfrm>
            <a:off x="3131840" y="188640"/>
            <a:ext cx="3491880" cy="338554"/>
          </a:xfrm>
          <a:prstGeom prst="rect">
            <a:avLst/>
          </a:prstGeom>
          <a:noFill/>
        </p:spPr>
        <p:txBody>
          <a:bodyPr wrap="square" rtlCol="0">
            <a:spAutoFit/>
          </a:bodyPr>
          <a:lstStyle/>
          <a:p>
            <a:pPr lvl="0" algn="ctr" eaLnBrk="1" fontAlgn="auto" hangingPunct="1">
              <a:spcAft>
                <a:spcPts val="0"/>
              </a:spcAft>
              <a:defRPr/>
            </a:pPr>
            <a:r>
              <a:rPr lang="en-US" sz="1600" b="1" kern="0" dirty="0" smtClean="0">
                <a:solidFill>
                  <a:schemeClr val="accent1">
                    <a:lumMod val="50000"/>
                  </a:schemeClr>
                </a:solidFill>
              </a:rPr>
              <a:t>Problem c</a:t>
            </a:r>
            <a:r>
              <a:rPr lang="en-US" sz="1600" b="1" kern="0" dirty="0" smtClean="0">
                <a:solidFill>
                  <a:schemeClr val="accent1">
                    <a:lumMod val="50000"/>
                  </a:schemeClr>
                </a:solidFill>
                <a:latin typeface="+mj-lt"/>
                <a:ea typeface="+mj-ea"/>
                <a:cs typeface="+mj-cs"/>
              </a:rPr>
              <a:t>haracteristics</a:t>
            </a:r>
            <a:endParaRPr lang="ru-RU" sz="1600" b="1" kern="0" dirty="0" smtClean="0">
              <a:solidFill>
                <a:schemeClr val="accent1">
                  <a:lumMod val="50000"/>
                </a:schemeClr>
              </a:solidFill>
              <a:latin typeface="+mj-lt"/>
              <a:ea typeface="+mj-ea"/>
              <a:cs typeface="+mj-cs"/>
            </a:endParaRPr>
          </a:p>
        </p:txBody>
      </p:sp>
      <p:sp>
        <p:nvSpPr>
          <p:cNvPr id="4" name="TextBox 3"/>
          <p:cNvSpPr txBox="1"/>
          <p:nvPr/>
        </p:nvSpPr>
        <p:spPr>
          <a:xfrm>
            <a:off x="0" y="1052736"/>
            <a:ext cx="4211960" cy="1200329"/>
          </a:xfrm>
          <a:prstGeom prst="rect">
            <a:avLst/>
          </a:prstGeom>
          <a:noFill/>
        </p:spPr>
        <p:txBody>
          <a:bodyPr wrap="square" rtlCol="0">
            <a:spAutoFit/>
          </a:bodyPr>
          <a:lstStyle/>
          <a:p>
            <a:pPr lvl="0" algn="ctr"/>
            <a:r>
              <a:rPr lang="en-US" dirty="0" smtClean="0">
                <a:solidFill>
                  <a:schemeClr val="bg1">
                    <a:lumMod val="60000"/>
                    <a:lumOff val="40000"/>
                  </a:schemeClr>
                </a:solidFill>
              </a:rPr>
              <a:t>The complexity of the spatial brightness structure of the image histological specimen (in excess of 16mln. Color shades)</a:t>
            </a:r>
            <a:endParaRPr lang="ru-RU" dirty="0" smtClean="0">
              <a:solidFill>
                <a:schemeClr val="bg1">
                  <a:lumMod val="60000"/>
                  <a:lumOff val="40000"/>
                </a:schemeClr>
              </a:solidFill>
            </a:endParaRPr>
          </a:p>
        </p:txBody>
      </p:sp>
      <p:sp>
        <p:nvSpPr>
          <p:cNvPr id="5" name="TextBox 4"/>
          <p:cNvSpPr txBox="1"/>
          <p:nvPr/>
        </p:nvSpPr>
        <p:spPr>
          <a:xfrm>
            <a:off x="1259632" y="5013176"/>
            <a:ext cx="6840760" cy="646331"/>
          </a:xfrm>
          <a:prstGeom prst="rect">
            <a:avLst/>
          </a:prstGeom>
          <a:noFill/>
        </p:spPr>
        <p:txBody>
          <a:bodyPr wrap="square" rtlCol="0">
            <a:spAutoFit/>
          </a:bodyPr>
          <a:lstStyle/>
          <a:p>
            <a:pPr algn="ctr"/>
            <a:r>
              <a:rPr lang="en-US" dirty="0" smtClean="0">
                <a:solidFill>
                  <a:schemeClr val="bg1">
                    <a:lumMod val="60000"/>
                    <a:lumOff val="40000"/>
                  </a:schemeClr>
                </a:solidFill>
              </a:rPr>
              <a:t>The unresolved tasks of creating of the clinical systems of automated histological </a:t>
            </a:r>
            <a:r>
              <a:rPr lang="en-US" dirty="0" err="1" smtClean="0">
                <a:solidFill>
                  <a:schemeClr val="bg1">
                    <a:lumMod val="60000"/>
                    <a:lumOff val="40000"/>
                  </a:schemeClr>
                </a:solidFill>
              </a:rPr>
              <a:t>oncodiagnostics</a:t>
            </a:r>
            <a:endParaRPr lang="ru-RU" dirty="0" smtClean="0">
              <a:solidFill>
                <a:schemeClr val="bg1">
                  <a:lumMod val="60000"/>
                  <a:lumOff val="40000"/>
                </a:schemeClr>
              </a:solidFill>
            </a:endParaRPr>
          </a:p>
        </p:txBody>
      </p:sp>
      <p:sp>
        <p:nvSpPr>
          <p:cNvPr id="6" name="TextBox 5"/>
          <p:cNvSpPr txBox="1"/>
          <p:nvPr/>
        </p:nvSpPr>
        <p:spPr>
          <a:xfrm>
            <a:off x="6047656" y="2204864"/>
            <a:ext cx="3096344" cy="646331"/>
          </a:xfrm>
          <a:prstGeom prst="rect">
            <a:avLst/>
          </a:prstGeom>
          <a:noFill/>
        </p:spPr>
        <p:txBody>
          <a:bodyPr wrap="square" rtlCol="0">
            <a:spAutoFit/>
          </a:bodyPr>
          <a:lstStyle/>
          <a:p>
            <a:pPr lvl="0" algn="ctr"/>
            <a:r>
              <a:rPr lang="en-US" dirty="0" smtClean="0">
                <a:solidFill>
                  <a:schemeClr val="bg1">
                    <a:lumMod val="60000"/>
                    <a:lumOff val="40000"/>
                  </a:schemeClr>
                </a:solidFill>
              </a:rPr>
              <a:t>The large variability of objects</a:t>
            </a:r>
            <a:endParaRPr lang="ru-RU" dirty="0" smtClean="0">
              <a:solidFill>
                <a:schemeClr val="bg1">
                  <a:lumMod val="60000"/>
                  <a:lumOff val="40000"/>
                </a:schemeClr>
              </a:solidFill>
            </a:endParaRPr>
          </a:p>
        </p:txBody>
      </p:sp>
      <p:sp>
        <p:nvSpPr>
          <p:cNvPr id="7" name="TextBox 6"/>
          <p:cNvSpPr txBox="1"/>
          <p:nvPr/>
        </p:nvSpPr>
        <p:spPr>
          <a:xfrm>
            <a:off x="5759624" y="620688"/>
            <a:ext cx="3384376" cy="1292662"/>
          </a:xfrm>
          <a:prstGeom prst="rect">
            <a:avLst/>
          </a:prstGeom>
          <a:noFill/>
        </p:spPr>
        <p:txBody>
          <a:bodyPr wrap="square" rtlCol="0">
            <a:spAutoFit/>
          </a:bodyPr>
          <a:lstStyle/>
          <a:p>
            <a:pPr lvl="0" algn="ctr"/>
            <a:r>
              <a:rPr lang="en-US" dirty="0" smtClean="0">
                <a:solidFill>
                  <a:schemeClr val="bg1">
                    <a:lumMod val="60000"/>
                    <a:lumOff val="40000"/>
                  </a:schemeClr>
                </a:solidFill>
              </a:rPr>
              <a:t>The deficit of qualified diagnosticians</a:t>
            </a:r>
          </a:p>
          <a:p>
            <a:pPr lvl="0" algn="ctr"/>
            <a:r>
              <a:rPr lang="en-US" sz="1400" dirty="0" smtClean="0">
                <a:solidFill>
                  <a:schemeClr val="bg1">
                    <a:lumMod val="60000"/>
                    <a:lumOff val="40000"/>
                  </a:schemeClr>
                </a:solidFill>
              </a:rPr>
              <a:t>(There are units of qualified diagnosticians for complicated cases in the country )</a:t>
            </a:r>
            <a:endParaRPr lang="ru-RU" sz="1400" dirty="0" smtClean="0">
              <a:solidFill>
                <a:schemeClr val="bg1">
                  <a:lumMod val="60000"/>
                  <a:lumOff val="40000"/>
                </a:schemeClr>
              </a:solidFill>
            </a:endParaRPr>
          </a:p>
        </p:txBody>
      </p:sp>
      <p:sp>
        <p:nvSpPr>
          <p:cNvPr id="8" name="TextBox 7"/>
          <p:cNvSpPr txBox="1"/>
          <p:nvPr/>
        </p:nvSpPr>
        <p:spPr>
          <a:xfrm>
            <a:off x="4499992" y="4149080"/>
            <a:ext cx="4392488" cy="646331"/>
          </a:xfrm>
          <a:prstGeom prst="rect">
            <a:avLst/>
          </a:prstGeom>
          <a:noFill/>
        </p:spPr>
        <p:txBody>
          <a:bodyPr wrap="square" rtlCol="0">
            <a:spAutoFit/>
          </a:bodyPr>
          <a:lstStyle/>
          <a:p>
            <a:pPr lvl="0" algn="ctr"/>
            <a:r>
              <a:rPr lang="en-US" dirty="0" smtClean="0">
                <a:solidFill>
                  <a:schemeClr val="bg1">
                    <a:lumMod val="60000"/>
                    <a:lumOff val="40000"/>
                  </a:schemeClr>
                </a:solidFill>
              </a:rPr>
              <a:t>A great time for training of highly skilled doctors-pathologists (10-15 years)</a:t>
            </a:r>
            <a:endParaRPr lang="ru-RU" dirty="0" smtClean="0">
              <a:solidFill>
                <a:schemeClr val="bg1">
                  <a:lumMod val="60000"/>
                  <a:lumOff val="40000"/>
                </a:schemeClr>
              </a:solidFill>
            </a:endParaRPr>
          </a:p>
        </p:txBody>
      </p:sp>
      <p:sp>
        <p:nvSpPr>
          <p:cNvPr id="9" name="TextBox 8"/>
          <p:cNvSpPr txBox="1"/>
          <p:nvPr/>
        </p:nvSpPr>
        <p:spPr>
          <a:xfrm>
            <a:off x="5759624" y="3068960"/>
            <a:ext cx="3384376" cy="923330"/>
          </a:xfrm>
          <a:prstGeom prst="rect">
            <a:avLst/>
          </a:prstGeom>
          <a:noFill/>
        </p:spPr>
        <p:txBody>
          <a:bodyPr wrap="square" rtlCol="0">
            <a:spAutoFit/>
          </a:bodyPr>
          <a:lstStyle/>
          <a:p>
            <a:pPr lvl="0" algn="ctr"/>
            <a:r>
              <a:rPr lang="en-US" dirty="0" smtClean="0">
                <a:solidFill>
                  <a:schemeClr val="bg1">
                    <a:lumMod val="60000"/>
                    <a:lumOff val="40000"/>
                  </a:schemeClr>
                </a:solidFill>
              </a:rPr>
              <a:t>The difficulties of permanent access to knowledge for remote clinics</a:t>
            </a:r>
            <a:endParaRPr lang="ru-RU" dirty="0" smtClean="0">
              <a:solidFill>
                <a:schemeClr val="bg1">
                  <a:lumMod val="60000"/>
                  <a:lumOff val="40000"/>
                </a:schemeClr>
              </a:solidFill>
            </a:endParaRPr>
          </a:p>
        </p:txBody>
      </p:sp>
      <p:cxnSp>
        <p:nvCxnSpPr>
          <p:cNvPr id="10" name="Прямая со стрелкой 9"/>
          <p:cNvCxnSpPr/>
          <p:nvPr/>
        </p:nvCxnSpPr>
        <p:spPr bwMode="auto">
          <a:xfrm>
            <a:off x="5436096" y="548680"/>
            <a:ext cx="720080" cy="216024"/>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2" name="Прямая со стрелкой 11"/>
          <p:cNvCxnSpPr/>
          <p:nvPr/>
        </p:nvCxnSpPr>
        <p:spPr bwMode="auto">
          <a:xfrm>
            <a:off x="5076056" y="548680"/>
            <a:ext cx="1368152" cy="180020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6" name="Прямая со стрелкой 15"/>
          <p:cNvCxnSpPr/>
          <p:nvPr/>
        </p:nvCxnSpPr>
        <p:spPr bwMode="auto">
          <a:xfrm>
            <a:off x="4860032" y="620688"/>
            <a:ext cx="1296144" cy="2448272"/>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8" name="Прямая со стрелкой 17"/>
          <p:cNvCxnSpPr/>
          <p:nvPr/>
        </p:nvCxnSpPr>
        <p:spPr bwMode="auto">
          <a:xfrm>
            <a:off x="4644008" y="692696"/>
            <a:ext cx="936104" cy="3528392"/>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21" name="Прямая со стрелкой 20"/>
          <p:cNvCxnSpPr/>
          <p:nvPr/>
        </p:nvCxnSpPr>
        <p:spPr bwMode="auto">
          <a:xfrm>
            <a:off x="4427984" y="620688"/>
            <a:ext cx="144016" cy="4392488"/>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26" name="Прямая со стрелкой 25"/>
          <p:cNvCxnSpPr/>
          <p:nvPr/>
        </p:nvCxnSpPr>
        <p:spPr bwMode="auto">
          <a:xfrm flipH="1">
            <a:off x="2339752" y="620688"/>
            <a:ext cx="1944216" cy="432048"/>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27" name="TextBox 26"/>
          <p:cNvSpPr txBox="1"/>
          <p:nvPr/>
        </p:nvSpPr>
        <p:spPr>
          <a:xfrm>
            <a:off x="0" y="5805264"/>
            <a:ext cx="8892480" cy="830997"/>
          </a:xfrm>
          <a:prstGeom prst="rect">
            <a:avLst/>
          </a:prstGeom>
          <a:noFill/>
        </p:spPr>
        <p:txBody>
          <a:bodyPr wrap="square" rtlCol="0">
            <a:spAutoFit/>
          </a:bodyPr>
          <a:lstStyle/>
          <a:p>
            <a:pPr marL="342900" indent="-342900"/>
            <a:r>
              <a:rPr lang="en-US" sz="2400" dirty="0" smtClean="0">
                <a:solidFill>
                  <a:srgbClr val="FF3300"/>
                </a:solidFill>
                <a:latin typeface="Monotype Corsiva" pitchFamily="66" charset="0"/>
              </a:rPr>
              <a:t>The work purpose – development of methods and tools of pattern recognition for histological diagnostics of </a:t>
            </a:r>
            <a:r>
              <a:rPr lang="en-US" sz="2400" dirty="0" err="1" smtClean="0">
                <a:solidFill>
                  <a:srgbClr val="FF3300"/>
                </a:solidFill>
                <a:latin typeface="Monotype Corsiva" pitchFamily="66" charset="0"/>
              </a:rPr>
              <a:t>oncological</a:t>
            </a:r>
            <a:r>
              <a:rPr lang="en-US" sz="2400" dirty="0" smtClean="0">
                <a:solidFill>
                  <a:srgbClr val="FF3300"/>
                </a:solidFill>
                <a:latin typeface="Monotype Corsiva" pitchFamily="66" charset="0"/>
              </a:rPr>
              <a:t> diseases</a:t>
            </a:r>
            <a:endParaRPr lang="ru-RU" sz="2400" dirty="0" smtClean="0">
              <a:solidFill>
                <a:srgbClr val="FF3300"/>
              </a:solidFill>
              <a:latin typeface="Monotype Corsiva" pitchFamily="66" charset="0"/>
            </a:endParaRPr>
          </a:p>
        </p:txBody>
      </p:sp>
      <p:pic>
        <p:nvPicPr>
          <p:cNvPr id="19" name="Picture 2"/>
          <p:cNvPicPr>
            <a:picLocks noChangeAspect="1" noChangeArrowheads="1"/>
          </p:cNvPicPr>
          <p:nvPr/>
        </p:nvPicPr>
        <p:blipFill>
          <a:blip r:embed="rId2" cstate="print"/>
          <a:srcRect/>
          <a:stretch>
            <a:fillRect/>
          </a:stretch>
        </p:blipFill>
        <p:spPr bwMode="auto">
          <a:xfrm>
            <a:off x="899592" y="2276872"/>
            <a:ext cx="2418402" cy="1836245"/>
          </a:xfrm>
          <a:prstGeom prst="rect">
            <a:avLst/>
          </a:prstGeom>
          <a:noFill/>
          <a:ln w="9525">
            <a:noFill/>
            <a:miter lim="800000"/>
            <a:headEnd/>
            <a:tailEnd/>
          </a:ln>
        </p:spPr>
      </p:pic>
      <p:sp>
        <p:nvSpPr>
          <p:cNvPr id="20" name="TextBox 19"/>
          <p:cNvSpPr txBox="1"/>
          <p:nvPr/>
        </p:nvSpPr>
        <p:spPr>
          <a:xfrm>
            <a:off x="899592" y="4077072"/>
            <a:ext cx="3384376" cy="738664"/>
          </a:xfrm>
          <a:prstGeom prst="rect">
            <a:avLst/>
          </a:prstGeom>
          <a:noFill/>
        </p:spPr>
        <p:txBody>
          <a:bodyPr wrap="square" rtlCol="0">
            <a:spAutoFit/>
          </a:bodyPr>
          <a:lstStyle/>
          <a:p>
            <a:pPr algn="just"/>
            <a:r>
              <a:rPr lang="en-US" sz="1400" dirty="0" smtClean="0">
                <a:solidFill>
                  <a:srgbClr val="000000"/>
                </a:solidFill>
              </a:rPr>
              <a:t>A fragment of thyroid tissue X10.</a:t>
            </a:r>
          </a:p>
          <a:p>
            <a:pPr algn="just"/>
            <a:r>
              <a:rPr lang="en-US" sz="1400" dirty="0" smtClean="0">
                <a:solidFill>
                  <a:srgbClr val="000000"/>
                </a:solidFill>
              </a:rPr>
              <a:t> Diagnosis: follicular cancer.</a:t>
            </a:r>
          </a:p>
          <a:p>
            <a:pPr algn="just"/>
            <a:r>
              <a:rPr lang="en-US" sz="1400" dirty="0" smtClean="0">
                <a:solidFill>
                  <a:srgbClr val="000000"/>
                </a:solidFill>
              </a:rPr>
              <a:t>Coloring: </a:t>
            </a:r>
            <a:r>
              <a:rPr lang="en-US" sz="1400" dirty="0" err="1" smtClean="0">
                <a:solidFill>
                  <a:srgbClr val="000000"/>
                </a:solidFill>
              </a:rPr>
              <a:t>hematoxylin</a:t>
            </a:r>
            <a:r>
              <a:rPr lang="en-US" sz="1400" dirty="0" smtClean="0">
                <a:solidFill>
                  <a:srgbClr val="000000"/>
                </a:solidFill>
              </a:rPr>
              <a:t>-eosin</a:t>
            </a:r>
            <a:endParaRPr lang="ru-RU" sz="1400"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D21FA8C-7B34-4B63-AFA5-EA88B86CC26F}" type="slidenum">
              <a:rPr lang="ru-RU" sz="1800" smtClean="0">
                <a:solidFill>
                  <a:srgbClr val="000000"/>
                </a:solidFill>
              </a:rPr>
              <a:pPr>
                <a:defRPr/>
              </a:pPr>
              <a:t>6</a:t>
            </a:fld>
            <a:endParaRPr lang="ru-RU" sz="1800" dirty="0">
              <a:solidFill>
                <a:srgbClr val="000000"/>
              </a:solidFill>
            </a:endParaRPr>
          </a:p>
        </p:txBody>
      </p:sp>
      <p:sp>
        <p:nvSpPr>
          <p:cNvPr id="3" name="TextBox 2"/>
          <p:cNvSpPr txBox="1"/>
          <p:nvPr/>
        </p:nvSpPr>
        <p:spPr>
          <a:xfrm>
            <a:off x="3131840" y="188640"/>
            <a:ext cx="3491880" cy="400110"/>
          </a:xfrm>
          <a:prstGeom prst="rect">
            <a:avLst/>
          </a:prstGeom>
          <a:noFill/>
        </p:spPr>
        <p:txBody>
          <a:bodyPr wrap="square" rtlCol="0">
            <a:spAutoFit/>
          </a:bodyPr>
          <a:lstStyle/>
          <a:p>
            <a:pPr lvl="0" algn="ctr" eaLnBrk="1" fontAlgn="auto" hangingPunct="1">
              <a:spcAft>
                <a:spcPts val="0"/>
              </a:spcAft>
              <a:defRPr/>
            </a:pPr>
            <a:r>
              <a:rPr lang="en-US" sz="2000" b="1" kern="0" dirty="0" smtClean="0">
                <a:solidFill>
                  <a:schemeClr val="accent1">
                    <a:lumMod val="50000"/>
                  </a:schemeClr>
                </a:solidFill>
                <a:latin typeface="+mj-lt"/>
                <a:ea typeface="+mj-ea"/>
                <a:cs typeface="+mj-cs"/>
              </a:rPr>
              <a:t>Key tasks</a:t>
            </a:r>
            <a:endParaRPr lang="ru-RU" sz="2000" b="1" kern="0" dirty="0" smtClean="0">
              <a:solidFill>
                <a:schemeClr val="accent1">
                  <a:lumMod val="50000"/>
                </a:schemeClr>
              </a:solidFill>
              <a:latin typeface="+mj-lt"/>
              <a:ea typeface="+mj-ea"/>
              <a:cs typeface="+mj-cs"/>
            </a:endParaRPr>
          </a:p>
        </p:txBody>
      </p:sp>
      <p:sp>
        <p:nvSpPr>
          <p:cNvPr id="5" name="TextBox 4"/>
          <p:cNvSpPr txBox="1"/>
          <p:nvPr/>
        </p:nvSpPr>
        <p:spPr>
          <a:xfrm>
            <a:off x="899592" y="2276872"/>
            <a:ext cx="3384376" cy="369332"/>
          </a:xfrm>
          <a:prstGeom prst="rect">
            <a:avLst/>
          </a:prstGeom>
          <a:noFill/>
        </p:spPr>
        <p:txBody>
          <a:bodyPr wrap="square" rtlCol="0">
            <a:spAutoFit/>
          </a:bodyPr>
          <a:lstStyle/>
          <a:p>
            <a:pPr lvl="0" algn="ctr"/>
            <a:r>
              <a:rPr lang="en-US" dirty="0" smtClean="0">
                <a:solidFill>
                  <a:schemeClr val="bg1">
                    <a:lumMod val="60000"/>
                    <a:lumOff val="40000"/>
                  </a:schemeClr>
                </a:solidFill>
              </a:rPr>
              <a:t>Formation of the feature space</a:t>
            </a:r>
            <a:endParaRPr lang="ru-RU" dirty="0" smtClean="0">
              <a:solidFill>
                <a:schemeClr val="bg1">
                  <a:lumMod val="60000"/>
                  <a:lumOff val="40000"/>
                </a:schemeClr>
              </a:solidFill>
            </a:endParaRPr>
          </a:p>
        </p:txBody>
      </p:sp>
      <p:sp>
        <p:nvSpPr>
          <p:cNvPr id="6" name="TextBox 5"/>
          <p:cNvSpPr txBox="1"/>
          <p:nvPr/>
        </p:nvSpPr>
        <p:spPr>
          <a:xfrm>
            <a:off x="3131840" y="3645024"/>
            <a:ext cx="3384376" cy="646331"/>
          </a:xfrm>
          <a:prstGeom prst="rect">
            <a:avLst/>
          </a:prstGeom>
          <a:noFill/>
        </p:spPr>
        <p:txBody>
          <a:bodyPr wrap="square" rtlCol="0">
            <a:spAutoFit/>
          </a:bodyPr>
          <a:lstStyle/>
          <a:p>
            <a:pPr lvl="0" algn="ctr"/>
            <a:r>
              <a:rPr lang="en-US" dirty="0" smtClean="0">
                <a:solidFill>
                  <a:schemeClr val="bg1">
                    <a:lumMod val="60000"/>
                    <a:lumOff val="40000"/>
                  </a:schemeClr>
                </a:solidFill>
              </a:rPr>
              <a:t>Standard histological images base creating</a:t>
            </a:r>
            <a:endParaRPr lang="ru-RU" dirty="0" smtClean="0">
              <a:solidFill>
                <a:schemeClr val="bg1">
                  <a:lumMod val="60000"/>
                  <a:lumOff val="40000"/>
                </a:schemeClr>
              </a:solidFill>
            </a:endParaRPr>
          </a:p>
        </p:txBody>
      </p:sp>
      <p:sp>
        <p:nvSpPr>
          <p:cNvPr id="7" name="TextBox 6"/>
          <p:cNvSpPr txBox="1"/>
          <p:nvPr/>
        </p:nvSpPr>
        <p:spPr>
          <a:xfrm>
            <a:off x="5508104" y="2204864"/>
            <a:ext cx="3384376" cy="646331"/>
          </a:xfrm>
          <a:prstGeom prst="rect">
            <a:avLst/>
          </a:prstGeom>
          <a:noFill/>
        </p:spPr>
        <p:txBody>
          <a:bodyPr wrap="square" rtlCol="0">
            <a:spAutoFit/>
          </a:bodyPr>
          <a:lstStyle/>
          <a:p>
            <a:pPr lvl="0" algn="ctr"/>
            <a:r>
              <a:rPr lang="en-US" dirty="0" smtClean="0">
                <a:solidFill>
                  <a:schemeClr val="bg1">
                    <a:lumMod val="60000"/>
                    <a:lumOff val="40000"/>
                  </a:schemeClr>
                </a:solidFill>
              </a:rPr>
              <a:t>Selection of the diagnostic decision-making methods</a:t>
            </a:r>
            <a:endParaRPr lang="ru-RU" dirty="0" smtClean="0">
              <a:solidFill>
                <a:schemeClr val="bg1">
                  <a:lumMod val="60000"/>
                  <a:lumOff val="40000"/>
                </a:schemeClr>
              </a:solidFill>
            </a:endParaRPr>
          </a:p>
        </p:txBody>
      </p:sp>
      <p:cxnSp>
        <p:nvCxnSpPr>
          <p:cNvPr id="11" name="Прямая со стрелкой 10"/>
          <p:cNvCxnSpPr/>
          <p:nvPr/>
        </p:nvCxnSpPr>
        <p:spPr bwMode="auto">
          <a:xfrm flipH="1">
            <a:off x="2627784" y="692696"/>
            <a:ext cx="1800200" cy="1512168"/>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3" name="Прямая со стрелкой 12"/>
          <p:cNvCxnSpPr>
            <a:endCxn id="6" idx="0"/>
          </p:cNvCxnSpPr>
          <p:nvPr/>
        </p:nvCxnSpPr>
        <p:spPr bwMode="auto">
          <a:xfrm flipH="1">
            <a:off x="4824028" y="764704"/>
            <a:ext cx="36004" cy="288032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8" name="Прямая со стрелкой 17"/>
          <p:cNvCxnSpPr/>
          <p:nvPr/>
        </p:nvCxnSpPr>
        <p:spPr bwMode="auto">
          <a:xfrm>
            <a:off x="5220072" y="692696"/>
            <a:ext cx="1656184" cy="1368152"/>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10" name="TextBox 35"/>
          <p:cNvSpPr txBox="1">
            <a:spLocks noChangeArrowheads="1"/>
          </p:cNvSpPr>
          <p:nvPr/>
        </p:nvSpPr>
        <p:spPr bwMode="auto">
          <a:xfrm>
            <a:off x="251520" y="5013176"/>
            <a:ext cx="8712968" cy="1200329"/>
          </a:xfrm>
          <a:prstGeom prst="rect">
            <a:avLst/>
          </a:prstGeom>
          <a:noFill/>
          <a:ln w="9525">
            <a:noFill/>
            <a:miter lim="800000"/>
            <a:headEnd/>
            <a:tailEnd/>
          </a:ln>
        </p:spPr>
        <p:txBody>
          <a:bodyPr wrap="square">
            <a:spAutoFit/>
          </a:bodyPr>
          <a:lstStyle/>
          <a:p>
            <a:pPr algn="ctr"/>
            <a:r>
              <a:rPr lang="en-US" i="1" dirty="0" smtClean="0">
                <a:solidFill>
                  <a:schemeClr val="bg1">
                    <a:lumMod val="60000"/>
                    <a:lumOff val="40000"/>
                  </a:schemeClr>
                </a:solidFill>
              </a:rPr>
              <a:t>The cardinal decision</a:t>
            </a:r>
            <a:r>
              <a:rPr lang="en-US" dirty="0" smtClean="0">
                <a:solidFill>
                  <a:schemeClr val="bg1">
                    <a:lumMod val="60000"/>
                    <a:lumOff val="40000"/>
                  </a:schemeClr>
                </a:solidFill>
              </a:rPr>
              <a:t> – </a:t>
            </a:r>
            <a:r>
              <a:rPr lang="en-US" i="1" dirty="0" smtClean="0">
                <a:solidFill>
                  <a:schemeClr val="bg1">
                    <a:lumMod val="60000"/>
                    <a:lumOff val="40000"/>
                  </a:schemeClr>
                </a:solidFill>
              </a:rPr>
              <a:t>creation of hi-tech educational and diagnostic expert systems of support of decision-making through knowledge bases, pattern recognition and telemedicine technologies</a:t>
            </a:r>
            <a:r>
              <a:rPr lang="en-US" dirty="0" smtClean="0">
                <a:solidFill>
                  <a:schemeClr val="bg1">
                    <a:lumMod val="60000"/>
                    <a:lumOff val="40000"/>
                  </a:schemeClr>
                </a:solidFill>
              </a:rPr>
              <a:t/>
            </a:r>
            <a:br>
              <a:rPr lang="en-US" dirty="0" smtClean="0">
                <a:solidFill>
                  <a:schemeClr val="bg1">
                    <a:lumMod val="60000"/>
                    <a:lumOff val="40000"/>
                  </a:schemeClr>
                </a:solidFill>
              </a:rPr>
            </a:br>
            <a:endParaRPr lang="ru-RU" i="1" dirty="0">
              <a:solidFill>
                <a:schemeClr val="bg1">
                  <a:lumMod val="60000"/>
                  <a:lumOff val="4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79512" y="5301208"/>
            <a:ext cx="8512175" cy="1161517"/>
          </a:xfrm>
          <a:prstGeom prst="rect">
            <a:avLst/>
          </a:prstGeom>
          <a:noFill/>
          <a:ln w="9525">
            <a:noFill/>
            <a:miter lim="800000"/>
            <a:headEnd/>
            <a:tailEnd/>
          </a:ln>
        </p:spPr>
        <p:txBody>
          <a:bodyPr lIns="83485" tIns="41742" rIns="83485" bIns="41742">
            <a:spAutoFit/>
          </a:bodyPr>
          <a:lstStyle/>
          <a:p>
            <a:r>
              <a:rPr lang="en-US" altLang="ru-RU" sz="1400" dirty="0">
                <a:solidFill>
                  <a:schemeClr val="bg1"/>
                </a:solidFill>
              </a:rPr>
              <a:t>It embodies a wide range of high technology: digital video, </a:t>
            </a:r>
            <a:r>
              <a:rPr lang="en-US" altLang="ru-RU" sz="1400" dirty="0" smtClean="0">
                <a:solidFill>
                  <a:schemeClr val="bg1"/>
                </a:solidFill>
              </a:rPr>
              <a:t>pattern </a:t>
            </a:r>
            <a:r>
              <a:rPr lang="en-US" altLang="ru-RU" sz="1400" dirty="0">
                <a:solidFill>
                  <a:schemeClr val="bg1"/>
                </a:solidFill>
              </a:rPr>
              <a:t>recognition and artificial intelligence, databases, knowledge bases, expert systems, Internet, computer design, multimedia, network and information security, programming, electronic engineering</a:t>
            </a:r>
            <a:r>
              <a:rPr lang="en-US" altLang="ru-RU" sz="1400" dirty="0" smtClean="0">
                <a:solidFill>
                  <a:schemeClr val="bg1"/>
                </a:solidFill>
              </a:rPr>
              <a:t>.</a:t>
            </a:r>
            <a:r>
              <a:rPr lang="ru-RU" sz="1400" dirty="0" smtClean="0">
                <a:solidFill>
                  <a:schemeClr val="bg1"/>
                </a:solidFill>
              </a:rPr>
              <a:t> </a:t>
            </a:r>
            <a:endParaRPr lang="en-US" sz="1400" dirty="0" smtClean="0">
              <a:solidFill>
                <a:schemeClr val="bg1"/>
              </a:solidFill>
            </a:endParaRPr>
          </a:p>
          <a:p>
            <a:r>
              <a:rPr lang="en-US" sz="1400" dirty="0" smtClean="0">
                <a:solidFill>
                  <a:schemeClr val="bg1"/>
                </a:solidFill>
              </a:rPr>
              <a:t>The priority of developments are confirmed by 12 patents</a:t>
            </a:r>
            <a:r>
              <a:rPr lang="ru-RU" sz="1400" dirty="0" smtClean="0">
                <a:solidFill>
                  <a:schemeClr val="bg1"/>
                </a:solidFill>
              </a:rPr>
              <a:t>.</a:t>
            </a:r>
          </a:p>
          <a:p>
            <a:endParaRPr lang="ru-RU" altLang="ru-RU" sz="1400" dirty="0">
              <a:solidFill>
                <a:schemeClr val="bg1"/>
              </a:solidFill>
            </a:endParaRPr>
          </a:p>
        </p:txBody>
      </p:sp>
      <p:sp>
        <p:nvSpPr>
          <p:cNvPr id="16" name="Text Box 4"/>
          <p:cNvSpPr txBox="1">
            <a:spLocks noChangeArrowheads="1"/>
          </p:cNvSpPr>
          <p:nvPr/>
        </p:nvSpPr>
        <p:spPr bwMode="auto">
          <a:xfrm>
            <a:off x="1643063" y="571500"/>
            <a:ext cx="7296150" cy="700088"/>
          </a:xfrm>
          <a:prstGeom prst="rect">
            <a:avLst/>
          </a:prstGeom>
          <a:noFill/>
          <a:ln w="9525">
            <a:noFill/>
            <a:miter lim="800000"/>
            <a:headEnd/>
            <a:tailEnd/>
          </a:ln>
        </p:spPr>
        <p:txBody>
          <a:bodyPr lIns="83485" tIns="41742" rIns="83485" bIns="41742">
            <a:spAutoFit/>
          </a:bodyPr>
          <a:lstStyle/>
          <a:p>
            <a:r>
              <a:rPr lang="en-US" altLang="ru-RU" sz="2000" b="1">
                <a:solidFill>
                  <a:srgbClr val="000000"/>
                </a:solidFill>
              </a:rPr>
              <a:t>High-tech computer system for decision support in cancer diagnosis</a:t>
            </a:r>
            <a:endParaRPr lang="ru-RU" altLang="ru-RU" sz="2000" b="1">
              <a:solidFill>
                <a:srgbClr val="000000"/>
              </a:solidFill>
              <a:latin typeface="Times New Roman" pitchFamily="18" charset="0"/>
            </a:endParaRPr>
          </a:p>
        </p:txBody>
      </p:sp>
      <p:graphicFrame>
        <p:nvGraphicFramePr>
          <p:cNvPr id="17" name="Object 10"/>
          <p:cNvGraphicFramePr>
            <a:graphicFrameLocks noChangeAspect="1"/>
          </p:cNvGraphicFramePr>
          <p:nvPr/>
        </p:nvGraphicFramePr>
        <p:xfrm>
          <a:off x="1763688" y="1772816"/>
          <a:ext cx="6500813" cy="3579813"/>
        </p:xfrm>
        <a:graphic>
          <a:graphicData uri="http://schemas.openxmlformats.org/presentationml/2006/ole">
            <p:oleObj spid="_x0000_s74754" name="Photo Editor Photo" r:id="rId3" imgW="22409524" imgH="11590476" progId="">
              <p:embed/>
            </p:oleObj>
          </a:graphicData>
        </a:graphic>
      </p:graphicFrame>
      <p:sp>
        <p:nvSpPr>
          <p:cNvPr id="18" name="Rectangle 2"/>
          <p:cNvSpPr txBox="1">
            <a:spLocks noChangeArrowheads="1"/>
          </p:cNvSpPr>
          <p:nvPr/>
        </p:nvSpPr>
        <p:spPr>
          <a:xfrm>
            <a:off x="728663" y="142875"/>
            <a:ext cx="7772400" cy="571500"/>
          </a:xfrm>
          <a:prstGeom prst="rect">
            <a:avLst/>
          </a:prstGeom>
        </p:spPr>
        <p:txBody>
          <a:bodyPr/>
          <a:lstStyle/>
          <a:p>
            <a:pPr algn="ctr">
              <a:defRPr/>
            </a:pPr>
            <a:r>
              <a:rPr lang="en-US" sz="2800" b="1" dirty="0">
                <a:solidFill>
                  <a:schemeClr val="bg1"/>
                </a:solidFill>
              </a:rPr>
              <a:t>Research and development</a:t>
            </a:r>
            <a:endParaRPr lang="ru-RU" sz="2800" b="1" kern="0" dirty="0">
              <a:solidFill>
                <a:schemeClr val="bg1"/>
              </a:solidFill>
              <a:latin typeface="+mj-lt"/>
              <a:ea typeface="+mj-ea"/>
              <a:cs typeface="+mj-cs"/>
            </a:endParaRPr>
          </a:p>
        </p:txBody>
      </p:sp>
      <p:sp>
        <p:nvSpPr>
          <p:cNvPr id="19" name="Rectangle 2"/>
          <p:cNvSpPr>
            <a:spLocks noChangeArrowheads="1"/>
          </p:cNvSpPr>
          <p:nvPr/>
        </p:nvSpPr>
        <p:spPr bwMode="auto">
          <a:xfrm>
            <a:off x="1714500" y="1274763"/>
            <a:ext cx="7143750" cy="515186"/>
          </a:xfrm>
          <a:prstGeom prst="rect">
            <a:avLst/>
          </a:prstGeom>
          <a:noFill/>
          <a:ln w="9525">
            <a:noFill/>
            <a:miter lim="800000"/>
            <a:headEnd/>
            <a:tailEnd/>
          </a:ln>
        </p:spPr>
        <p:txBody>
          <a:bodyPr lIns="83485" tIns="41742" rIns="83485" bIns="41742">
            <a:spAutoFit/>
          </a:bodyPr>
          <a:lstStyle/>
          <a:p>
            <a:r>
              <a:rPr lang="en-US" altLang="ru-RU" sz="1400" dirty="0">
                <a:solidFill>
                  <a:srgbClr val="000000"/>
                </a:solidFill>
              </a:rPr>
              <a:t>designed for decision support in cancer diagnosis </a:t>
            </a:r>
            <a:br>
              <a:rPr lang="en-US" altLang="ru-RU" sz="1400" dirty="0">
                <a:solidFill>
                  <a:srgbClr val="000000"/>
                </a:solidFill>
              </a:rPr>
            </a:br>
            <a:r>
              <a:rPr lang="en-US" altLang="ru-RU" sz="1400" dirty="0">
                <a:solidFill>
                  <a:srgbClr val="000000"/>
                </a:solidFill>
              </a:rPr>
              <a:t>(including during surgical operations), and distance </a:t>
            </a:r>
            <a:r>
              <a:rPr lang="en-US" sz="1400" dirty="0" smtClean="0">
                <a:solidFill>
                  <a:srgbClr val="000000"/>
                </a:solidFill>
              </a:rPr>
              <a:t>education</a:t>
            </a:r>
            <a:endParaRPr lang="ru-RU" altLang="ru-RU" sz="1400" b="1" i="1" dirty="0">
              <a:solidFill>
                <a:srgbClr val="000000"/>
              </a:solidFill>
              <a:latin typeface="Calibri" pitchFamily="34" charset="0"/>
            </a:endParaRPr>
          </a:p>
        </p:txBody>
      </p:sp>
      <p:pic>
        <p:nvPicPr>
          <p:cNvPr id="8" name="Picture 2"/>
          <p:cNvPicPr>
            <a:picLocks noChangeAspect="1" noChangeArrowheads="1"/>
          </p:cNvPicPr>
          <p:nvPr/>
        </p:nvPicPr>
        <p:blipFill>
          <a:blip r:embed="rId4" cstate="print"/>
          <a:srcRect/>
          <a:stretch>
            <a:fillRect/>
          </a:stretch>
        </p:blipFill>
        <p:spPr bwMode="auto">
          <a:xfrm>
            <a:off x="107504" y="116632"/>
            <a:ext cx="1372337" cy="1584175"/>
          </a:xfrm>
          <a:prstGeom prst="rect">
            <a:avLst/>
          </a:prstGeom>
          <a:noFill/>
          <a:ln w="9525">
            <a:noFill/>
            <a:miter lim="800000"/>
            <a:headEnd/>
            <a:tailEnd/>
          </a:ln>
        </p:spPr>
      </p:pic>
      <p:sp>
        <p:nvSpPr>
          <p:cNvPr id="9" name="Номер слайда 17"/>
          <p:cNvSpPr>
            <a:spLocks noGrp="1"/>
          </p:cNvSpPr>
          <p:nvPr>
            <p:ph type="sldNum" sz="quarter" idx="12"/>
          </p:nvPr>
        </p:nvSpPr>
        <p:spPr>
          <a:xfrm>
            <a:off x="6553200" y="6243638"/>
            <a:ext cx="2133600" cy="457200"/>
          </a:xfrm>
        </p:spPr>
        <p:txBody>
          <a:bodyPr/>
          <a:lstStyle/>
          <a:p>
            <a:pPr>
              <a:defRPr/>
            </a:pPr>
            <a:fld id="{7D21FA8C-7B34-4B63-AFA5-EA88B86CC26F}" type="slidenum">
              <a:rPr lang="ru-RU" sz="2400" smtClean="0">
                <a:solidFill>
                  <a:srgbClr val="000000"/>
                </a:solidFill>
                <a:effectLst/>
              </a:rPr>
              <a:pPr>
                <a:defRPr/>
              </a:pPr>
              <a:t>7</a:t>
            </a:fld>
            <a:endParaRPr lang="ru-RU" sz="2400" dirty="0">
              <a:solidFill>
                <a:srgbClr val="000000"/>
              </a:solidFill>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D21FA8C-7B34-4B63-AFA5-EA88B86CC26F}" type="slidenum">
              <a:rPr lang="ru-RU" sz="2400" smtClean="0">
                <a:solidFill>
                  <a:srgbClr val="000000"/>
                </a:solidFill>
                <a:effectLst/>
              </a:rPr>
              <a:pPr>
                <a:defRPr/>
              </a:pPr>
              <a:t>8</a:t>
            </a:fld>
            <a:endParaRPr lang="ru-RU" sz="2400" dirty="0">
              <a:solidFill>
                <a:srgbClr val="000000"/>
              </a:solidFill>
              <a:effectLst/>
            </a:endParaRPr>
          </a:p>
        </p:txBody>
      </p:sp>
      <p:sp>
        <p:nvSpPr>
          <p:cNvPr id="3" name="TextBox 2"/>
          <p:cNvSpPr txBox="1"/>
          <p:nvPr/>
        </p:nvSpPr>
        <p:spPr>
          <a:xfrm>
            <a:off x="1941612" y="188640"/>
            <a:ext cx="5220072" cy="830997"/>
          </a:xfrm>
          <a:prstGeom prst="rect">
            <a:avLst/>
          </a:prstGeom>
          <a:noFill/>
        </p:spPr>
        <p:txBody>
          <a:bodyPr wrap="square" rtlCol="0">
            <a:spAutoFit/>
          </a:bodyPr>
          <a:lstStyle/>
          <a:p>
            <a:pPr lvl="0" algn="ctr" eaLnBrk="1" fontAlgn="auto" hangingPunct="1">
              <a:spcAft>
                <a:spcPts val="0"/>
              </a:spcAft>
              <a:defRPr/>
            </a:pPr>
            <a:r>
              <a:rPr lang="en-US" sz="1600" b="1" kern="0" dirty="0" smtClean="0">
                <a:solidFill>
                  <a:schemeClr val="accent1">
                    <a:lumMod val="50000"/>
                  </a:schemeClr>
                </a:solidFill>
                <a:latin typeface="+mj-lt"/>
                <a:ea typeface="+mj-ea"/>
                <a:cs typeface="+mj-cs"/>
              </a:rPr>
              <a:t>Analysis of the conceptual alternatives of </a:t>
            </a:r>
            <a:r>
              <a:rPr lang="en-US" sz="1600" b="1" kern="0" dirty="0" smtClean="0">
                <a:solidFill>
                  <a:schemeClr val="accent1">
                    <a:lumMod val="50000"/>
                  </a:schemeClr>
                </a:solidFill>
              </a:rPr>
              <a:t>building of  </a:t>
            </a:r>
            <a:r>
              <a:rPr lang="en-US" sz="1600" b="1" kern="0" dirty="0" smtClean="0">
                <a:solidFill>
                  <a:schemeClr val="accent1">
                    <a:lumMod val="50000"/>
                  </a:schemeClr>
                </a:solidFill>
                <a:latin typeface="+mj-lt"/>
                <a:ea typeface="+mj-ea"/>
                <a:cs typeface="+mj-cs"/>
              </a:rPr>
              <a:t>clinical systems for recognition of histological </a:t>
            </a:r>
            <a:r>
              <a:rPr lang="en-US" sz="1600" b="1" kern="0" dirty="0" err="1" smtClean="0">
                <a:solidFill>
                  <a:schemeClr val="accent1">
                    <a:lumMod val="50000"/>
                  </a:schemeClr>
                </a:solidFill>
                <a:latin typeface="+mj-lt"/>
                <a:ea typeface="+mj-ea"/>
                <a:cs typeface="+mj-cs"/>
              </a:rPr>
              <a:t>microimages</a:t>
            </a:r>
            <a:endParaRPr lang="ru-RU" sz="1600" b="1" kern="0" dirty="0" smtClean="0">
              <a:solidFill>
                <a:schemeClr val="accent1">
                  <a:lumMod val="50000"/>
                </a:schemeClr>
              </a:solidFill>
              <a:latin typeface="+mj-lt"/>
              <a:ea typeface="+mj-ea"/>
              <a:cs typeface="+mj-cs"/>
            </a:endParaRPr>
          </a:p>
        </p:txBody>
      </p:sp>
      <p:sp>
        <p:nvSpPr>
          <p:cNvPr id="4" name="TextBox 3"/>
          <p:cNvSpPr txBox="1"/>
          <p:nvPr/>
        </p:nvSpPr>
        <p:spPr>
          <a:xfrm>
            <a:off x="323528" y="1700808"/>
            <a:ext cx="3384376" cy="369332"/>
          </a:xfrm>
          <a:prstGeom prst="rect">
            <a:avLst/>
          </a:prstGeom>
          <a:noFill/>
        </p:spPr>
        <p:txBody>
          <a:bodyPr wrap="square" rtlCol="0">
            <a:spAutoFit/>
          </a:bodyPr>
          <a:lstStyle/>
          <a:p>
            <a:pPr algn="ctr"/>
            <a:r>
              <a:rPr lang="en-US" dirty="0" smtClean="0">
                <a:solidFill>
                  <a:schemeClr val="bg1">
                    <a:lumMod val="60000"/>
                    <a:lumOff val="40000"/>
                  </a:schemeClr>
                </a:solidFill>
              </a:rPr>
              <a:t>Signs model</a:t>
            </a:r>
          </a:p>
        </p:txBody>
      </p:sp>
      <p:sp>
        <p:nvSpPr>
          <p:cNvPr id="5" name="TextBox 4"/>
          <p:cNvSpPr txBox="1"/>
          <p:nvPr/>
        </p:nvSpPr>
        <p:spPr>
          <a:xfrm>
            <a:off x="2843808" y="2852936"/>
            <a:ext cx="3384376" cy="646331"/>
          </a:xfrm>
          <a:prstGeom prst="rect">
            <a:avLst/>
          </a:prstGeom>
          <a:noFill/>
        </p:spPr>
        <p:txBody>
          <a:bodyPr wrap="square" rtlCol="0">
            <a:spAutoFit/>
          </a:bodyPr>
          <a:lstStyle/>
          <a:p>
            <a:pPr lvl="0" algn="ctr"/>
            <a:r>
              <a:rPr lang="en-US" dirty="0" smtClean="0">
                <a:solidFill>
                  <a:schemeClr val="bg1">
                    <a:lumMod val="60000"/>
                    <a:lumOff val="40000"/>
                  </a:schemeClr>
                </a:solidFill>
              </a:rPr>
              <a:t>Classification </a:t>
            </a:r>
          </a:p>
          <a:p>
            <a:pPr lvl="0" algn="ctr"/>
            <a:r>
              <a:rPr lang="en-US" dirty="0" smtClean="0">
                <a:solidFill>
                  <a:schemeClr val="bg1">
                    <a:lumMod val="60000"/>
                    <a:lumOff val="40000"/>
                  </a:schemeClr>
                </a:solidFill>
              </a:rPr>
              <a:t>model</a:t>
            </a:r>
            <a:endParaRPr lang="ru-RU" dirty="0" smtClean="0">
              <a:solidFill>
                <a:schemeClr val="bg1">
                  <a:lumMod val="60000"/>
                  <a:lumOff val="40000"/>
                </a:schemeClr>
              </a:solidFill>
            </a:endParaRPr>
          </a:p>
        </p:txBody>
      </p:sp>
      <p:sp>
        <p:nvSpPr>
          <p:cNvPr id="6" name="TextBox 5"/>
          <p:cNvSpPr txBox="1"/>
          <p:nvPr/>
        </p:nvSpPr>
        <p:spPr>
          <a:xfrm>
            <a:off x="5759624" y="1772816"/>
            <a:ext cx="3384376" cy="646331"/>
          </a:xfrm>
          <a:prstGeom prst="rect">
            <a:avLst/>
          </a:prstGeom>
          <a:noFill/>
        </p:spPr>
        <p:txBody>
          <a:bodyPr wrap="square" rtlCol="0">
            <a:spAutoFit/>
          </a:bodyPr>
          <a:lstStyle/>
          <a:p>
            <a:pPr algn="ctr"/>
            <a:r>
              <a:rPr lang="en-US" dirty="0" smtClean="0">
                <a:solidFill>
                  <a:schemeClr val="bg1">
                    <a:lumMod val="60000"/>
                    <a:lumOff val="40000"/>
                  </a:schemeClr>
                </a:solidFill>
              </a:rPr>
              <a:t>Recognition mode</a:t>
            </a:r>
          </a:p>
          <a:p>
            <a:pPr lvl="0" algn="ctr"/>
            <a:endParaRPr lang="ru-RU" dirty="0" smtClean="0">
              <a:solidFill>
                <a:schemeClr val="bg1">
                  <a:lumMod val="60000"/>
                  <a:lumOff val="40000"/>
                </a:schemeClr>
              </a:solidFill>
            </a:endParaRPr>
          </a:p>
        </p:txBody>
      </p:sp>
      <p:sp>
        <p:nvSpPr>
          <p:cNvPr id="7" name="TextBox 6"/>
          <p:cNvSpPr txBox="1"/>
          <p:nvPr/>
        </p:nvSpPr>
        <p:spPr>
          <a:xfrm>
            <a:off x="0" y="2420888"/>
            <a:ext cx="1872208" cy="707886"/>
          </a:xfrm>
          <a:prstGeom prst="rect">
            <a:avLst/>
          </a:prstGeom>
          <a:noFill/>
        </p:spPr>
        <p:txBody>
          <a:bodyPr wrap="square" rtlCol="0">
            <a:spAutoFit/>
          </a:bodyPr>
          <a:lstStyle/>
          <a:p>
            <a:pPr lvl="0" algn="ctr"/>
            <a:r>
              <a:rPr lang="en-US" sz="2000" dirty="0" smtClean="0">
                <a:solidFill>
                  <a:srgbClr val="C00000"/>
                </a:solidFill>
              </a:rPr>
              <a:t>Quality</a:t>
            </a:r>
          </a:p>
          <a:p>
            <a:pPr lvl="0" algn="ctr"/>
            <a:r>
              <a:rPr lang="en-US" sz="2000" dirty="0" smtClean="0">
                <a:solidFill>
                  <a:srgbClr val="C00000"/>
                </a:solidFill>
              </a:rPr>
              <a:t> signs</a:t>
            </a:r>
            <a:endParaRPr lang="ru-RU" sz="2000" dirty="0" smtClean="0">
              <a:solidFill>
                <a:srgbClr val="C00000"/>
              </a:solidFill>
            </a:endParaRPr>
          </a:p>
        </p:txBody>
      </p:sp>
      <p:sp>
        <p:nvSpPr>
          <p:cNvPr id="8" name="TextBox 7"/>
          <p:cNvSpPr txBox="1"/>
          <p:nvPr/>
        </p:nvSpPr>
        <p:spPr>
          <a:xfrm>
            <a:off x="1763688" y="2420888"/>
            <a:ext cx="2088232" cy="646331"/>
          </a:xfrm>
          <a:prstGeom prst="rect">
            <a:avLst/>
          </a:prstGeom>
          <a:noFill/>
        </p:spPr>
        <p:txBody>
          <a:bodyPr wrap="square" rtlCol="0">
            <a:spAutoFit/>
          </a:bodyPr>
          <a:lstStyle/>
          <a:p>
            <a:pPr lvl="0" algn="ctr"/>
            <a:r>
              <a:rPr lang="en-US" dirty="0" smtClean="0">
                <a:solidFill>
                  <a:schemeClr val="accent6">
                    <a:lumMod val="75000"/>
                  </a:schemeClr>
                </a:solidFill>
              </a:rPr>
              <a:t>Quantitative </a:t>
            </a:r>
            <a:endParaRPr lang="en-US" dirty="0" smtClean="0">
              <a:solidFill>
                <a:srgbClr val="C00000"/>
              </a:solidFill>
            </a:endParaRPr>
          </a:p>
          <a:p>
            <a:pPr lvl="0" algn="ctr"/>
            <a:r>
              <a:rPr lang="en-US" dirty="0" smtClean="0">
                <a:solidFill>
                  <a:schemeClr val="accent6">
                    <a:lumMod val="75000"/>
                  </a:schemeClr>
                </a:solidFill>
              </a:rPr>
              <a:t>signs</a:t>
            </a:r>
            <a:endParaRPr lang="ru-RU" dirty="0" smtClean="0">
              <a:solidFill>
                <a:schemeClr val="accent6">
                  <a:lumMod val="75000"/>
                </a:schemeClr>
              </a:solidFill>
            </a:endParaRPr>
          </a:p>
        </p:txBody>
      </p:sp>
      <p:sp>
        <p:nvSpPr>
          <p:cNvPr id="9" name="TextBox 8"/>
          <p:cNvSpPr txBox="1"/>
          <p:nvPr/>
        </p:nvSpPr>
        <p:spPr>
          <a:xfrm>
            <a:off x="2411760" y="4149080"/>
            <a:ext cx="2088232" cy="646331"/>
          </a:xfrm>
          <a:prstGeom prst="rect">
            <a:avLst/>
          </a:prstGeom>
          <a:noFill/>
        </p:spPr>
        <p:txBody>
          <a:bodyPr wrap="square" rtlCol="0">
            <a:spAutoFit/>
          </a:bodyPr>
          <a:lstStyle/>
          <a:p>
            <a:pPr lvl="0" algn="ctr"/>
            <a:r>
              <a:rPr lang="en-US" dirty="0" smtClean="0">
                <a:solidFill>
                  <a:srgbClr val="C00000"/>
                </a:solidFill>
              </a:rPr>
              <a:t>Diagnoses rating system</a:t>
            </a:r>
            <a:endParaRPr lang="ru-RU" dirty="0" smtClean="0">
              <a:solidFill>
                <a:srgbClr val="C00000"/>
              </a:solidFill>
            </a:endParaRPr>
          </a:p>
        </p:txBody>
      </p:sp>
      <p:sp>
        <p:nvSpPr>
          <p:cNvPr id="10" name="TextBox 9"/>
          <p:cNvSpPr txBox="1"/>
          <p:nvPr/>
        </p:nvSpPr>
        <p:spPr>
          <a:xfrm>
            <a:off x="4788024" y="4221088"/>
            <a:ext cx="2088232" cy="646331"/>
          </a:xfrm>
          <a:prstGeom prst="rect">
            <a:avLst/>
          </a:prstGeom>
          <a:noFill/>
        </p:spPr>
        <p:txBody>
          <a:bodyPr wrap="square" rtlCol="0">
            <a:spAutoFit/>
          </a:bodyPr>
          <a:lstStyle/>
          <a:p>
            <a:pPr lvl="0" algn="ctr"/>
            <a:r>
              <a:rPr lang="en-US" dirty="0" smtClean="0">
                <a:solidFill>
                  <a:schemeClr val="accent6">
                    <a:lumMod val="75000"/>
                  </a:schemeClr>
                </a:solidFill>
              </a:rPr>
              <a:t>The only </a:t>
            </a:r>
          </a:p>
          <a:p>
            <a:pPr lvl="0" algn="ctr"/>
            <a:r>
              <a:rPr lang="en-US" dirty="0" smtClean="0">
                <a:solidFill>
                  <a:schemeClr val="accent6">
                    <a:lumMod val="75000"/>
                  </a:schemeClr>
                </a:solidFill>
              </a:rPr>
              <a:t>diagnosis</a:t>
            </a:r>
            <a:endParaRPr lang="ru-RU" dirty="0" smtClean="0">
              <a:solidFill>
                <a:schemeClr val="accent6">
                  <a:lumMod val="75000"/>
                </a:schemeClr>
              </a:solidFill>
            </a:endParaRPr>
          </a:p>
        </p:txBody>
      </p:sp>
      <p:sp>
        <p:nvSpPr>
          <p:cNvPr id="11" name="TextBox 10"/>
          <p:cNvSpPr txBox="1"/>
          <p:nvPr/>
        </p:nvSpPr>
        <p:spPr>
          <a:xfrm>
            <a:off x="5292080" y="2348880"/>
            <a:ext cx="2088232" cy="1200329"/>
          </a:xfrm>
          <a:prstGeom prst="rect">
            <a:avLst/>
          </a:prstGeom>
          <a:noFill/>
        </p:spPr>
        <p:txBody>
          <a:bodyPr wrap="square" rtlCol="0">
            <a:spAutoFit/>
          </a:bodyPr>
          <a:lstStyle/>
          <a:p>
            <a:pPr lvl="0" algn="ctr"/>
            <a:r>
              <a:rPr lang="en-US" dirty="0" smtClean="0">
                <a:solidFill>
                  <a:srgbClr val="C00000"/>
                </a:solidFill>
              </a:rPr>
              <a:t>Interactive</a:t>
            </a:r>
          </a:p>
          <a:p>
            <a:pPr lvl="0" algn="ctr"/>
            <a:r>
              <a:rPr lang="en-US" dirty="0" smtClean="0">
                <a:solidFill>
                  <a:srgbClr val="C00000"/>
                </a:solidFill>
              </a:rPr>
              <a:t>with </a:t>
            </a:r>
          </a:p>
          <a:p>
            <a:pPr lvl="0" algn="ctr"/>
            <a:r>
              <a:rPr lang="en-US" dirty="0" smtClean="0">
                <a:solidFill>
                  <a:srgbClr val="C00000"/>
                </a:solidFill>
              </a:rPr>
              <a:t>the participation</a:t>
            </a:r>
          </a:p>
          <a:p>
            <a:pPr lvl="0" algn="ctr"/>
            <a:r>
              <a:rPr lang="en-US" dirty="0" smtClean="0">
                <a:solidFill>
                  <a:srgbClr val="C00000"/>
                </a:solidFill>
              </a:rPr>
              <a:t> of the doctor</a:t>
            </a:r>
            <a:endParaRPr lang="ru-RU" dirty="0" smtClean="0">
              <a:solidFill>
                <a:srgbClr val="C00000"/>
              </a:solidFill>
            </a:endParaRPr>
          </a:p>
        </p:txBody>
      </p:sp>
      <p:sp>
        <p:nvSpPr>
          <p:cNvPr id="12" name="TextBox 11"/>
          <p:cNvSpPr txBox="1"/>
          <p:nvPr/>
        </p:nvSpPr>
        <p:spPr>
          <a:xfrm>
            <a:off x="7164288" y="2492896"/>
            <a:ext cx="2088232" cy="369332"/>
          </a:xfrm>
          <a:prstGeom prst="rect">
            <a:avLst/>
          </a:prstGeom>
          <a:noFill/>
        </p:spPr>
        <p:txBody>
          <a:bodyPr wrap="square" rtlCol="0">
            <a:spAutoFit/>
          </a:bodyPr>
          <a:lstStyle/>
          <a:p>
            <a:pPr lvl="0" algn="ctr"/>
            <a:r>
              <a:rPr lang="en-US" dirty="0" smtClean="0">
                <a:solidFill>
                  <a:schemeClr val="accent6">
                    <a:lumMod val="75000"/>
                  </a:schemeClr>
                </a:solidFill>
              </a:rPr>
              <a:t>Automatic</a:t>
            </a:r>
            <a:endParaRPr lang="ru-RU" dirty="0" smtClean="0">
              <a:solidFill>
                <a:schemeClr val="accent6">
                  <a:lumMod val="75000"/>
                </a:schemeClr>
              </a:solidFill>
            </a:endParaRPr>
          </a:p>
        </p:txBody>
      </p:sp>
      <p:cxnSp>
        <p:nvCxnSpPr>
          <p:cNvPr id="13" name="Прямая со стрелкой 12"/>
          <p:cNvCxnSpPr/>
          <p:nvPr/>
        </p:nvCxnSpPr>
        <p:spPr bwMode="auto">
          <a:xfrm flipH="1">
            <a:off x="2195736" y="980728"/>
            <a:ext cx="1800200" cy="648072"/>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6" name="Прямая со стрелкой 15"/>
          <p:cNvCxnSpPr>
            <a:stCxn id="3" idx="2"/>
            <a:endCxn id="5" idx="0"/>
          </p:cNvCxnSpPr>
          <p:nvPr/>
        </p:nvCxnSpPr>
        <p:spPr bwMode="auto">
          <a:xfrm flipH="1">
            <a:off x="4535996" y="1019637"/>
            <a:ext cx="15652" cy="1833299"/>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9" name="Прямая со стрелкой 18"/>
          <p:cNvCxnSpPr/>
          <p:nvPr/>
        </p:nvCxnSpPr>
        <p:spPr bwMode="auto">
          <a:xfrm>
            <a:off x="5436096" y="1052736"/>
            <a:ext cx="1584176" cy="648072"/>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22" name="Прямая со стрелкой 21"/>
          <p:cNvCxnSpPr/>
          <p:nvPr/>
        </p:nvCxnSpPr>
        <p:spPr bwMode="auto">
          <a:xfrm flipH="1">
            <a:off x="1115616" y="2060848"/>
            <a:ext cx="576064" cy="432048"/>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24" name="Прямая со стрелкой 23"/>
          <p:cNvCxnSpPr>
            <a:endCxn id="8" idx="0"/>
          </p:cNvCxnSpPr>
          <p:nvPr/>
        </p:nvCxnSpPr>
        <p:spPr bwMode="auto">
          <a:xfrm>
            <a:off x="2339752" y="2060848"/>
            <a:ext cx="468052" cy="36004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27" name="Прямая со стрелкой 26"/>
          <p:cNvCxnSpPr/>
          <p:nvPr/>
        </p:nvCxnSpPr>
        <p:spPr bwMode="auto">
          <a:xfrm flipH="1">
            <a:off x="3455876" y="3501008"/>
            <a:ext cx="828092" cy="648072"/>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30" name="Прямая со стрелкой 29"/>
          <p:cNvCxnSpPr/>
          <p:nvPr/>
        </p:nvCxnSpPr>
        <p:spPr bwMode="auto">
          <a:xfrm>
            <a:off x="5004048" y="3501008"/>
            <a:ext cx="756084" cy="648072"/>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33" name="Прямая со стрелкой 32"/>
          <p:cNvCxnSpPr/>
          <p:nvPr/>
        </p:nvCxnSpPr>
        <p:spPr bwMode="auto">
          <a:xfrm flipH="1">
            <a:off x="6372200" y="2132856"/>
            <a:ext cx="684076" cy="288032"/>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36" name="Прямая со стрелкой 35"/>
          <p:cNvCxnSpPr>
            <a:endCxn id="12" idx="0"/>
          </p:cNvCxnSpPr>
          <p:nvPr/>
        </p:nvCxnSpPr>
        <p:spPr bwMode="auto">
          <a:xfrm>
            <a:off x="7740352" y="2132856"/>
            <a:ext cx="468052" cy="360040"/>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23" name="TextBox 22"/>
          <p:cNvSpPr txBox="1"/>
          <p:nvPr/>
        </p:nvSpPr>
        <p:spPr>
          <a:xfrm>
            <a:off x="251520" y="5013176"/>
            <a:ext cx="288032" cy="400110"/>
          </a:xfrm>
          <a:prstGeom prst="rect">
            <a:avLst/>
          </a:prstGeom>
          <a:solidFill>
            <a:srgbClr val="C00000"/>
          </a:solidFill>
        </p:spPr>
        <p:txBody>
          <a:bodyPr wrap="square" rtlCol="0">
            <a:spAutoFit/>
          </a:bodyPr>
          <a:lstStyle/>
          <a:p>
            <a:pPr lvl="0" algn="ctr"/>
            <a:endParaRPr lang="ru-RU" sz="2000" dirty="0" smtClean="0">
              <a:solidFill>
                <a:srgbClr val="C00000"/>
              </a:solidFill>
            </a:endParaRPr>
          </a:p>
        </p:txBody>
      </p:sp>
      <p:sp>
        <p:nvSpPr>
          <p:cNvPr id="25" name="TextBox 24"/>
          <p:cNvSpPr txBox="1"/>
          <p:nvPr/>
        </p:nvSpPr>
        <p:spPr>
          <a:xfrm>
            <a:off x="251520" y="5013176"/>
            <a:ext cx="1872208" cy="400110"/>
          </a:xfrm>
          <a:prstGeom prst="rect">
            <a:avLst/>
          </a:prstGeom>
          <a:noFill/>
        </p:spPr>
        <p:txBody>
          <a:bodyPr wrap="square" rtlCol="0">
            <a:spAutoFit/>
          </a:bodyPr>
          <a:lstStyle/>
          <a:p>
            <a:pPr lvl="0" algn="ctr"/>
            <a:r>
              <a:rPr lang="en-US" sz="2000" dirty="0" smtClean="0">
                <a:solidFill>
                  <a:srgbClr val="000000"/>
                </a:solidFill>
              </a:rPr>
              <a:t>Selected</a:t>
            </a:r>
            <a:endParaRPr lang="ru-RU" sz="2000" dirty="0" smtClean="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553200" y="6387654"/>
            <a:ext cx="2133600" cy="457200"/>
          </a:xfrm>
        </p:spPr>
        <p:txBody>
          <a:bodyPr/>
          <a:lstStyle/>
          <a:p>
            <a:pPr>
              <a:defRPr/>
            </a:pPr>
            <a:fld id="{7D21FA8C-7B34-4B63-AFA5-EA88B86CC26F}" type="slidenum">
              <a:rPr lang="ru-RU" sz="1800" smtClean="0">
                <a:solidFill>
                  <a:srgbClr val="000000"/>
                </a:solidFill>
              </a:rPr>
              <a:pPr>
                <a:defRPr/>
              </a:pPr>
              <a:t>9</a:t>
            </a:fld>
            <a:endParaRPr lang="ru-RU" sz="1800" dirty="0">
              <a:solidFill>
                <a:srgbClr val="000000"/>
              </a:solidFill>
            </a:endParaRPr>
          </a:p>
        </p:txBody>
      </p:sp>
      <p:sp>
        <p:nvSpPr>
          <p:cNvPr id="3" name="TextBox 2"/>
          <p:cNvSpPr txBox="1"/>
          <p:nvPr/>
        </p:nvSpPr>
        <p:spPr>
          <a:xfrm>
            <a:off x="1043608" y="0"/>
            <a:ext cx="6374804" cy="584775"/>
          </a:xfrm>
          <a:prstGeom prst="rect">
            <a:avLst/>
          </a:prstGeom>
          <a:noFill/>
        </p:spPr>
        <p:txBody>
          <a:bodyPr wrap="square" rtlCol="0">
            <a:spAutoFit/>
          </a:bodyPr>
          <a:lstStyle/>
          <a:p>
            <a:pPr lvl="0" algn="ctr" eaLnBrk="1" fontAlgn="auto" hangingPunct="1">
              <a:spcAft>
                <a:spcPts val="0"/>
              </a:spcAft>
              <a:defRPr/>
            </a:pPr>
            <a:r>
              <a:rPr lang="en-US" sz="1600" b="1" kern="0" dirty="0" smtClean="0">
                <a:solidFill>
                  <a:schemeClr val="accent1">
                    <a:lumMod val="50000"/>
                  </a:schemeClr>
                </a:solidFill>
                <a:latin typeface="+mj-lt"/>
                <a:ea typeface="+mj-ea"/>
                <a:cs typeface="+mj-cs"/>
              </a:rPr>
              <a:t>Model of characteristics of microscopic images in clinical recognition systems</a:t>
            </a:r>
            <a:endParaRPr lang="ru-RU" sz="1600" b="1" kern="0" dirty="0" smtClean="0">
              <a:solidFill>
                <a:schemeClr val="accent1">
                  <a:lumMod val="50000"/>
                </a:schemeClr>
              </a:solidFill>
              <a:latin typeface="+mj-lt"/>
              <a:ea typeface="+mj-ea"/>
              <a:cs typeface="+mj-cs"/>
            </a:endParaRPr>
          </a:p>
        </p:txBody>
      </p:sp>
      <p:sp>
        <p:nvSpPr>
          <p:cNvPr id="4" name="TextBox 3"/>
          <p:cNvSpPr txBox="1"/>
          <p:nvPr/>
        </p:nvSpPr>
        <p:spPr>
          <a:xfrm>
            <a:off x="251520" y="692696"/>
            <a:ext cx="8208912" cy="338554"/>
          </a:xfrm>
          <a:prstGeom prst="rect">
            <a:avLst/>
          </a:prstGeom>
          <a:solidFill>
            <a:srgbClr val="92D050"/>
          </a:solidFill>
        </p:spPr>
        <p:txBody>
          <a:bodyPr wrap="square" rtlCol="0">
            <a:spAutoFit/>
          </a:bodyPr>
          <a:lstStyle/>
          <a:p>
            <a:pPr lvl="0" algn="ctr" eaLnBrk="1" fontAlgn="auto" hangingPunct="1">
              <a:spcAft>
                <a:spcPts val="0"/>
              </a:spcAft>
              <a:defRPr/>
            </a:pPr>
            <a:r>
              <a:rPr lang="en-US" sz="1600" b="1" kern="0" dirty="0" smtClean="0">
                <a:solidFill>
                  <a:srgbClr val="000000"/>
                </a:solidFill>
                <a:latin typeface="+mj-lt"/>
                <a:ea typeface="+mj-ea"/>
                <a:cs typeface="+mj-cs"/>
              </a:rPr>
              <a:t>The principle of assessment of structures and elements - scaling</a:t>
            </a:r>
            <a:endParaRPr lang="ru-RU" sz="1600" b="1" kern="0" dirty="0" smtClean="0">
              <a:solidFill>
                <a:srgbClr val="000000"/>
              </a:solidFill>
              <a:latin typeface="+mj-lt"/>
              <a:ea typeface="+mj-ea"/>
              <a:cs typeface="+mj-cs"/>
            </a:endParaRPr>
          </a:p>
        </p:txBody>
      </p:sp>
      <p:sp>
        <p:nvSpPr>
          <p:cNvPr id="5" name="TextBox 4"/>
          <p:cNvSpPr txBox="1"/>
          <p:nvPr/>
        </p:nvSpPr>
        <p:spPr>
          <a:xfrm>
            <a:off x="2987824" y="1484784"/>
            <a:ext cx="5472608" cy="338554"/>
          </a:xfrm>
          <a:prstGeom prst="rect">
            <a:avLst/>
          </a:prstGeom>
          <a:solidFill>
            <a:schemeClr val="accent2">
              <a:lumMod val="40000"/>
              <a:lumOff val="60000"/>
            </a:schemeClr>
          </a:solidFill>
        </p:spPr>
        <p:txBody>
          <a:bodyPr wrap="square" rtlCol="0">
            <a:spAutoFit/>
          </a:bodyPr>
          <a:lstStyle/>
          <a:p>
            <a:pPr lvl="0" algn="ctr" eaLnBrk="1" fontAlgn="auto" hangingPunct="1">
              <a:spcAft>
                <a:spcPts val="0"/>
              </a:spcAft>
              <a:defRPr/>
            </a:pPr>
            <a:r>
              <a:rPr lang="ru-RU" sz="1600" b="1" kern="0" dirty="0" smtClean="0">
                <a:solidFill>
                  <a:srgbClr val="000000"/>
                </a:solidFill>
                <a:latin typeface="+mj-lt"/>
                <a:ea typeface="+mj-ea"/>
                <a:cs typeface="+mj-cs"/>
              </a:rPr>
              <a:t> </a:t>
            </a:r>
            <a:r>
              <a:rPr lang="en-US" sz="1600" b="1" kern="0" dirty="0" smtClean="0">
                <a:solidFill>
                  <a:srgbClr val="000000"/>
                </a:solidFill>
                <a:latin typeface="+mj-lt"/>
                <a:ea typeface="+mj-ea"/>
                <a:cs typeface="+mj-cs"/>
              </a:rPr>
              <a:t>Signs of cellular structures</a:t>
            </a:r>
            <a:endParaRPr lang="ru-RU" sz="1600" b="1" kern="0" dirty="0" smtClean="0">
              <a:solidFill>
                <a:srgbClr val="000000"/>
              </a:solidFill>
              <a:latin typeface="+mj-lt"/>
              <a:ea typeface="+mj-ea"/>
              <a:cs typeface="+mj-cs"/>
            </a:endParaRPr>
          </a:p>
        </p:txBody>
      </p:sp>
      <p:sp>
        <p:nvSpPr>
          <p:cNvPr id="7" name="TextBox 6"/>
          <p:cNvSpPr txBox="1"/>
          <p:nvPr/>
        </p:nvSpPr>
        <p:spPr>
          <a:xfrm>
            <a:off x="1115616" y="2051556"/>
            <a:ext cx="3528392" cy="369332"/>
          </a:xfrm>
          <a:prstGeom prst="rect">
            <a:avLst/>
          </a:prstGeom>
          <a:noFill/>
        </p:spPr>
        <p:txBody>
          <a:bodyPr wrap="square" rtlCol="0">
            <a:spAutoFit/>
          </a:bodyPr>
          <a:lstStyle/>
          <a:p>
            <a:pPr lvl="0" algn="ctr"/>
            <a:r>
              <a:rPr lang="en-US" dirty="0" smtClean="0">
                <a:solidFill>
                  <a:srgbClr val="000000"/>
                </a:solidFill>
              </a:rPr>
              <a:t>The shape of cells</a:t>
            </a:r>
            <a:endParaRPr lang="ru-RU" dirty="0" smtClean="0">
              <a:solidFill>
                <a:srgbClr val="000000"/>
              </a:solidFill>
            </a:endParaRPr>
          </a:p>
        </p:txBody>
      </p:sp>
      <p:sp>
        <p:nvSpPr>
          <p:cNvPr id="8" name="TextBox 7"/>
          <p:cNvSpPr txBox="1"/>
          <p:nvPr/>
        </p:nvSpPr>
        <p:spPr>
          <a:xfrm>
            <a:off x="1403648" y="2420888"/>
            <a:ext cx="3528392" cy="369332"/>
          </a:xfrm>
          <a:prstGeom prst="rect">
            <a:avLst/>
          </a:prstGeom>
          <a:noFill/>
        </p:spPr>
        <p:txBody>
          <a:bodyPr wrap="square" rtlCol="0">
            <a:spAutoFit/>
          </a:bodyPr>
          <a:lstStyle/>
          <a:p>
            <a:pPr lvl="0" algn="ctr"/>
            <a:r>
              <a:rPr lang="en-US" dirty="0" smtClean="0">
                <a:solidFill>
                  <a:srgbClr val="000000"/>
                </a:solidFill>
              </a:rPr>
              <a:t>The shape of nuclei</a:t>
            </a:r>
            <a:endParaRPr lang="ru-RU" dirty="0" smtClean="0">
              <a:solidFill>
                <a:srgbClr val="000000"/>
              </a:solidFill>
            </a:endParaRPr>
          </a:p>
        </p:txBody>
      </p:sp>
      <p:sp>
        <p:nvSpPr>
          <p:cNvPr id="9" name="TextBox 8"/>
          <p:cNvSpPr txBox="1"/>
          <p:nvPr/>
        </p:nvSpPr>
        <p:spPr>
          <a:xfrm>
            <a:off x="2339752" y="2915652"/>
            <a:ext cx="3528392" cy="369332"/>
          </a:xfrm>
          <a:prstGeom prst="rect">
            <a:avLst/>
          </a:prstGeom>
          <a:noFill/>
        </p:spPr>
        <p:txBody>
          <a:bodyPr wrap="square" rtlCol="0">
            <a:spAutoFit/>
          </a:bodyPr>
          <a:lstStyle/>
          <a:p>
            <a:pPr lvl="0" algn="ctr"/>
            <a:r>
              <a:rPr lang="en-US" dirty="0" smtClean="0">
                <a:solidFill>
                  <a:srgbClr val="000000"/>
                </a:solidFill>
              </a:rPr>
              <a:t>Nuclear membrane</a:t>
            </a:r>
            <a:endParaRPr lang="ru-RU" dirty="0" smtClean="0">
              <a:solidFill>
                <a:srgbClr val="000000"/>
              </a:solidFill>
            </a:endParaRPr>
          </a:p>
        </p:txBody>
      </p:sp>
      <p:sp>
        <p:nvSpPr>
          <p:cNvPr id="10" name="TextBox 9"/>
          <p:cNvSpPr txBox="1"/>
          <p:nvPr/>
        </p:nvSpPr>
        <p:spPr>
          <a:xfrm>
            <a:off x="2771800" y="3419708"/>
            <a:ext cx="3528392" cy="369332"/>
          </a:xfrm>
          <a:prstGeom prst="rect">
            <a:avLst/>
          </a:prstGeom>
          <a:noFill/>
        </p:spPr>
        <p:txBody>
          <a:bodyPr wrap="square" rtlCol="0">
            <a:spAutoFit/>
          </a:bodyPr>
          <a:lstStyle/>
          <a:p>
            <a:pPr lvl="0" algn="ctr"/>
            <a:r>
              <a:rPr lang="en-US" dirty="0" smtClean="0">
                <a:solidFill>
                  <a:srgbClr val="000000"/>
                </a:solidFill>
              </a:rPr>
              <a:t>Contents of nuclei</a:t>
            </a:r>
            <a:endParaRPr lang="ru-RU" dirty="0" smtClean="0">
              <a:solidFill>
                <a:srgbClr val="000000"/>
              </a:solidFill>
            </a:endParaRPr>
          </a:p>
        </p:txBody>
      </p:sp>
      <p:sp>
        <p:nvSpPr>
          <p:cNvPr id="11" name="TextBox 10"/>
          <p:cNvSpPr txBox="1"/>
          <p:nvPr/>
        </p:nvSpPr>
        <p:spPr>
          <a:xfrm>
            <a:off x="3491880" y="4005064"/>
            <a:ext cx="3528392" cy="369332"/>
          </a:xfrm>
          <a:prstGeom prst="rect">
            <a:avLst/>
          </a:prstGeom>
          <a:noFill/>
        </p:spPr>
        <p:txBody>
          <a:bodyPr wrap="square" rtlCol="0">
            <a:spAutoFit/>
          </a:bodyPr>
          <a:lstStyle/>
          <a:p>
            <a:pPr lvl="0" algn="ctr"/>
            <a:r>
              <a:rPr lang="en-US" dirty="0" smtClean="0">
                <a:solidFill>
                  <a:srgbClr val="000000"/>
                </a:solidFill>
              </a:rPr>
              <a:t>The location of nuclei</a:t>
            </a:r>
            <a:endParaRPr lang="ru-RU" dirty="0" smtClean="0">
              <a:solidFill>
                <a:srgbClr val="000000"/>
              </a:solidFill>
            </a:endParaRPr>
          </a:p>
        </p:txBody>
      </p:sp>
      <p:sp>
        <p:nvSpPr>
          <p:cNvPr id="12" name="TextBox 11"/>
          <p:cNvSpPr txBox="1"/>
          <p:nvPr/>
        </p:nvSpPr>
        <p:spPr>
          <a:xfrm>
            <a:off x="4067944" y="4571836"/>
            <a:ext cx="3528392" cy="369332"/>
          </a:xfrm>
          <a:prstGeom prst="rect">
            <a:avLst/>
          </a:prstGeom>
          <a:noFill/>
        </p:spPr>
        <p:txBody>
          <a:bodyPr wrap="square" rtlCol="0">
            <a:spAutoFit/>
          </a:bodyPr>
          <a:lstStyle/>
          <a:p>
            <a:pPr lvl="0" algn="ctr"/>
            <a:r>
              <a:rPr lang="en-US" dirty="0" smtClean="0">
                <a:solidFill>
                  <a:srgbClr val="000000"/>
                </a:solidFill>
              </a:rPr>
              <a:t>The size of cytoplasm</a:t>
            </a:r>
            <a:endParaRPr lang="ru-RU" dirty="0" smtClean="0">
              <a:solidFill>
                <a:srgbClr val="000000"/>
              </a:solidFill>
            </a:endParaRPr>
          </a:p>
        </p:txBody>
      </p:sp>
      <p:sp>
        <p:nvSpPr>
          <p:cNvPr id="13" name="TextBox 12"/>
          <p:cNvSpPr txBox="1"/>
          <p:nvPr/>
        </p:nvSpPr>
        <p:spPr>
          <a:xfrm>
            <a:off x="4860032" y="5075892"/>
            <a:ext cx="3528392" cy="369332"/>
          </a:xfrm>
          <a:prstGeom prst="rect">
            <a:avLst/>
          </a:prstGeom>
          <a:noFill/>
        </p:spPr>
        <p:txBody>
          <a:bodyPr wrap="square" rtlCol="0">
            <a:spAutoFit/>
          </a:bodyPr>
          <a:lstStyle/>
          <a:p>
            <a:pPr lvl="0" algn="ctr"/>
            <a:r>
              <a:rPr lang="en-US" dirty="0" smtClean="0">
                <a:solidFill>
                  <a:srgbClr val="000000"/>
                </a:solidFill>
              </a:rPr>
              <a:t>Contents of cytoplasm</a:t>
            </a:r>
            <a:endParaRPr lang="ru-RU" dirty="0" smtClean="0">
              <a:solidFill>
                <a:srgbClr val="000000"/>
              </a:solidFill>
            </a:endParaRPr>
          </a:p>
        </p:txBody>
      </p:sp>
      <p:sp>
        <p:nvSpPr>
          <p:cNvPr id="14" name="TextBox 13"/>
          <p:cNvSpPr txBox="1"/>
          <p:nvPr/>
        </p:nvSpPr>
        <p:spPr>
          <a:xfrm>
            <a:off x="5758608" y="5517232"/>
            <a:ext cx="3385392" cy="369332"/>
          </a:xfrm>
          <a:prstGeom prst="rect">
            <a:avLst/>
          </a:prstGeom>
          <a:noFill/>
        </p:spPr>
        <p:txBody>
          <a:bodyPr wrap="square" rtlCol="0">
            <a:spAutoFit/>
          </a:bodyPr>
          <a:lstStyle/>
          <a:p>
            <a:pPr lvl="0" algn="ctr"/>
            <a:r>
              <a:rPr lang="en-US" dirty="0" smtClean="0">
                <a:solidFill>
                  <a:srgbClr val="000000"/>
                </a:solidFill>
              </a:rPr>
              <a:t>The nuclear-</a:t>
            </a:r>
            <a:r>
              <a:rPr lang="en-US" dirty="0" err="1" smtClean="0">
                <a:solidFill>
                  <a:srgbClr val="000000"/>
                </a:solidFill>
              </a:rPr>
              <a:t>cytoplasmic</a:t>
            </a:r>
            <a:r>
              <a:rPr lang="en-US" dirty="0" smtClean="0">
                <a:solidFill>
                  <a:srgbClr val="000000"/>
                </a:solidFill>
              </a:rPr>
              <a:t> ratio</a:t>
            </a:r>
            <a:endParaRPr lang="ru-RU" dirty="0" smtClean="0">
              <a:solidFill>
                <a:srgbClr val="000000"/>
              </a:solidFill>
            </a:endParaRPr>
          </a:p>
        </p:txBody>
      </p:sp>
      <p:cxnSp>
        <p:nvCxnSpPr>
          <p:cNvPr id="16" name="Прямая со стрелкой 15"/>
          <p:cNvCxnSpPr/>
          <p:nvPr/>
        </p:nvCxnSpPr>
        <p:spPr bwMode="auto">
          <a:xfrm>
            <a:off x="3203848" y="1844824"/>
            <a:ext cx="0" cy="278507"/>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cxnSp>
        <p:nvCxnSpPr>
          <p:cNvPr id="17" name="Прямая со стрелкой 16"/>
          <p:cNvCxnSpPr/>
          <p:nvPr/>
        </p:nvCxnSpPr>
        <p:spPr bwMode="auto">
          <a:xfrm>
            <a:off x="4067944" y="1844824"/>
            <a:ext cx="0" cy="648072"/>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cxnSp>
        <p:nvCxnSpPr>
          <p:cNvPr id="19" name="Прямая со стрелкой 18"/>
          <p:cNvCxnSpPr/>
          <p:nvPr/>
        </p:nvCxnSpPr>
        <p:spPr bwMode="auto">
          <a:xfrm>
            <a:off x="4860032" y="1844824"/>
            <a:ext cx="0" cy="1152128"/>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cxnSp>
        <p:nvCxnSpPr>
          <p:cNvPr id="21" name="Прямая со стрелкой 20"/>
          <p:cNvCxnSpPr/>
          <p:nvPr/>
        </p:nvCxnSpPr>
        <p:spPr bwMode="auto">
          <a:xfrm>
            <a:off x="5508104" y="1844824"/>
            <a:ext cx="0" cy="1656184"/>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cxnSp>
        <p:nvCxnSpPr>
          <p:cNvPr id="23" name="Прямая со стрелкой 22"/>
          <p:cNvCxnSpPr/>
          <p:nvPr/>
        </p:nvCxnSpPr>
        <p:spPr bwMode="auto">
          <a:xfrm>
            <a:off x="6228184" y="1844824"/>
            <a:ext cx="0" cy="2160240"/>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cxnSp>
        <p:nvCxnSpPr>
          <p:cNvPr id="25" name="Прямая со стрелкой 24"/>
          <p:cNvCxnSpPr/>
          <p:nvPr/>
        </p:nvCxnSpPr>
        <p:spPr bwMode="auto">
          <a:xfrm>
            <a:off x="6948264" y="1844824"/>
            <a:ext cx="0" cy="2736304"/>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cxnSp>
        <p:nvCxnSpPr>
          <p:cNvPr id="27" name="Прямая со стрелкой 26"/>
          <p:cNvCxnSpPr/>
          <p:nvPr/>
        </p:nvCxnSpPr>
        <p:spPr bwMode="auto">
          <a:xfrm>
            <a:off x="7740352" y="1916832"/>
            <a:ext cx="0" cy="3168352"/>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cxnSp>
        <p:nvCxnSpPr>
          <p:cNvPr id="29" name="Прямая со стрелкой 28"/>
          <p:cNvCxnSpPr/>
          <p:nvPr/>
        </p:nvCxnSpPr>
        <p:spPr bwMode="auto">
          <a:xfrm>
            <a:off x="8388424" y="1916832"/>
            <a:ext cx="0" cy="3528392"/>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cxnSp>
        <p:nvCxnSpPr>
          <p:cNvPr id="38" name="Прямая со стрелкой 37"/>
          <p:cNvCxnSpPr>
            <a:endCxn id="5" idx="0"/>
          </p:cNvCxnSpPr>
          <p:nvPr/>
        </p:nvCxnSpPr>
        <p:spPr bwMode="auto">
          <a:xfrm>
            <a:off x="5724128" y="1052736"/>
            <a:ext cx="0" cy="432048"/>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cxnSp>
        <p:nvCxnSpPr>
          <p:cNvPr id="44" name="Прямая со стрелкой 43"/>
          <p:cNvCxnSpPr/>
          <p:nvPr/>
        </p:nvCxnSpPr>
        <p:spPr bwMode="auto">
          <a:xfrm>
            <a:off x="4067944" y="548680"/>
            <a:ext cx="0" cy="216024"/>
          </a:xfrm>
          <a:prstGeom prst="straightConnector1">
            <a:avLst/>
          </a:prstGeom>
          <a:solidFill>
            <a:schemeClr val="accent1"/>
          </a:solidFill>
          <a:ln w="25400" cap="flat" cmpd="sng" algn="ctr">
            <a:solidFill>
              <a:srgbClr val="000000"/>
            </a:solidFill>
            <a:prstDash val="solid"/>
            <a:round/>
            <a:headEnd type="none" w="med" len="med"/>
            <a:tailEnd type="none"/>
          </a:ln>
          <a:effectLst/>
        </p:spPr>
      </p:cxnSp>
      <p:pic>
        <p:nvPicPr>
          <p:cNvPr id="46" name="Picture 2" descr="Новый рисунок (13)"/>
          <p:cNvPicPr>
            <a:picLocks noChangeAspect="1" noChangeArrowheads="1"/>
          </p:cNvPicPr>
          <p:nvPr/>
        </p:nvPicPr>
        <p:blipFill>
          <a:blip r:embed="rId2" cstate="print"/>
          <a:srcRect/>
          <a:stretch>
            <a:fillRect/>
          </a:stretch>
        </p:blipFill>
        <p:spPr bwMode="auto">
          <a:xfrm>
            <a:off x="683568" y="3933056"/>
            <a:ext cx="3240360" cy="2882556"/>
          </a:xfrm>
          <a:prstGeom prst="rect">
            <a:avLst/>
          </a:prstGeom>
          <a:noFill/>
          <a:ln w="9525">
            <a:noFill/>
            <a:miter lim="800000"/>
            <a:headEnd/>
            <a:tailEnd/>
          </a:ln>
        </p:spPr>
      </p:pic>
      <p:pic>
        <p:nvPicPr>
          <p:cNvPr id="47" name="Picture 3" descr="Новый рисунок (19)"/>
          <p:cNvPicPr>
            <a:picLocks noChangeAspect="1" noChangeArrowheads="1"/>
          </p:cNvPicPr>
          <p:nvPr/>
        </p:nvPicPr>
        <p:blipFill>
          <a:blip r:embed="rId3" cstate="print"/>
          <a:srcRect/>
          <a:stretch>
            <a:fillRect/>
          </a:stretch>
        </p:blipFill>
        <p:spPr bwMode="auto">
          <a:xfrm>
            <a:off x="69404" y="3573016"/>
            <a:ext cx="1954474" cy="1489535"/>
          </a:xfrm>
          <a:prstGeom prst="rect">
            <a:avLst/>
          </a:prstGeom>
          <a:noFill/>
          <a:ln w="9525">
            <a:noFill/>
            <a:miter lim="800000"/>
            <a:headEnd/>
            <a:tailEnd/>
          </a:ln>
        </p:spPr>
      </p:pic>
      <p:pic>
        <p:nvPicPr>
          <p:cNvPr id="48" name="Picture 4" descr="Новый рисунок (12)"/>
          <p:cNvPicPr>
            <a:picLocks noChangeAspect="1" noChangeArrowheads="1"/>
          </p:cNvPicPr>
          <p:nvPr/>
        </p:nvPicPr>
        <p:blipFill>
          <a:blip r:embed="rId4" cstate="print"/>
          <a:srcRect/>
          <a:stretch>
            <a:fillRect/>
          </a:stretch>
        </p:blipFill>
        <p:spPr bwMode="auto">
          <a:xfrm>
            <a:off x="85725" y="5085184"/>
            <a:ext cx="1913894" cy="1532436"/>
          </a:xfrm>
          <a:prstGeom prst="rect">
            <a:avLst/>
          </a:prstGeom>
          <a:noFill/>
          <a:ln w="9525">
            <a:noFill/>
            <a:miter lim="800000"/>
            <a:headEnd/>
            <a:tailEnd/>
          </a:ln>
        </p:spPr>
      </p:pic>
      <p:sp>
        <p:nvSpPr>
          <p:cNvPr id="30" name="TextBox 29"/>
          <p:cNvSpPr txBox="1"/>
          <p:nvPr/>
        </p:nvSpPr>
        <p:spPr>
          <a:xfrm>
            <a:off x="251520" y="1484784"/>
            <a:ext cx="2160240" cy="584775"/>
          </a:xfrm>
          <a:prstGeom prst="rect">
            <a:avLst/>
          </a:prstGeom>
          <a:solidFill>
            <a:schemeClr val="accent2">
              <a:lumMod val="40000"/>
              <a:lumOff val="60000"/>
            </a:schemeClr>
          </a:solidFill>
        </p:spPr>
        <p:txBody>
          <a:bodyPr wrap="square" rtlCol="0">
            <a:spAutoFit/>
          </a:bodyPr>
          <a:lstStyle/>
          <a:p>
            <a:pPr lvl="0" algn="ctr" eaLnBrk="1" fontAlgn="auto" hangingPunct="1">
              <a:spcAft>
                <a:spcPts val="0"/>
              </a:spcAft>
              <a:defRPr/>
            </a:pPr>
            <a:r>
              <a:rPr lang="en-US" sz="1600" b="1" kern="0" dirty="0" smtClean="0">
                <a:solidFill>
                  <a:srgbClr val="000000"/>
                </a:solidFill>
                <a:latin typeface="+mj-lt"/>
                <a:ea typeface="+mj-ea"/>
                <a:cs typeface="+mj-cs"/>
              </a:rPr>
              <a:t>Signs of tissue structures</a:t>
            </a:r>
            <a:endParaRPr lang="ru-RU" sz="1600" b="1" kern="0" dirty="0" smtClean="0">
              <a:solidFill>
                <a:srgbClr val="000000"/>
              </a:solidFill>
              <a:latin typeface="+mj-lt"/>
              <a:ea typeface="+mj-ea"/>
              <a:cs typeface="+mj-cs"/>
            </a:endParaRPr>
          </a:p>
        </p:txBody>
      </p:sp>
      <p:cxnSp>
        <p:nvCxnSpPr>
          <p:cNvPr id="31" name="Прямая со стрелкой 30"/>
          <p:cNvCxnSpPr/>
          <p:nvPr/>
        </p:nvCxnSpPr>
        <p:spPr bwMode="auto">
          <a:xfrm>
            <a:off x="1467433" y="1124744"/>
            <a:ext cx="8223" cy="309518"/>
          </a:xfrm>
          <a:prstGeom prst="straightConnector1">
            <a:avLst/>
          </a:prstGeom>
          <a:solidFill>
            <a:schemeClr val="accent1"/>
          </a:solidFill>
          <a:ln w="25400" cap="flat" cmpd="sng" algn="ctr">
            <a:solidFill>
              <a:srgbClr val="000000"/>
            </a:solidFill>
            <a:prstDash val="solid"/>
            <a:round/>
            <a:headEnd type="none" w="med" len="med"/>
            <a:tailEnd type="arrow"/>
          </a:ln>
          <a:effectLst/>
        </p:spPr>
      </p:cxnSp>
    </p:spTree>
  </p:cSld>
  <p:clrMapOvr>
    <a:masterClrMapping/>
  </p:clrMapOvr>
</p:sld>
</file>

<file path=ppt/theme/theme1.xml><?xml version="1.0" encoding="utf-8"?>
<a:theme xmlns:a="http://schemas.openxmlformats.org/drawingml/2006/main" name="1_Лучи">
  <a:themeElements>
    <a:clrScheme name="1_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1_Луч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1_Лучи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1_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1_Лучи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1_Лучи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1_Лучи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1_Лучи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1_Лучи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1_Лучи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1_Лучи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5971</TotalTime>
  <Words>1379</Words>
  <Application>Microsoft Office PowerPoint</Application>
  <PresentationFormat>Экран (4:3)</PresentationFormat>
  <Paragraphs>205</Paragraphs>
  <Slides>17</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19" baseType="lpstr">
      <vt:lpstr>1_Лучи</vt:lpstr>
      <vt:lpstr>Photo Editor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Evaluation of the results</vt:lpstr>
      <vt:lpstr>Слайд 16</vt:lpstr>
      <vt:lpstr>Thank you</vt:lpstr>
    </vt:vector>
  </TitlesOfParts>
  <Company>каф.46</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Применение компьютерных медицинских систем при гистологической диагностике</dc:title>
  <dc:creator>Лариса</dc:creator>
  <cp:lastModifiedBy>Atlant A5-08</cp:lastModifiedBy>
  <cp:revision>529</cp:revision>
  <dcterms:created xsi:type="dcterms:W3CDTF">2005-02-02T09:55:36Z</dcterms:created>
  <dcterms:modified xsi:type="dcterms:W3CDTF">2016-10-13T15:56:19Z</dcterms:modified>
</cp:coreProperties>
</file>