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57"/>
  </p:notesMasterIdLst>
  <p:sldIdLst>
    <p:sldId id="256" r:id="rId2"/>
    <p:sldId id="330" r:id="rId3"/>
    <p:sldId id="370" r:id="rId4"/>
    <p:sldId id="331" r:id="rId5"/>
    <p:sldId id="332" r:id="rId6"/>
    <p:sldId id="261" r:id="rId7"/>
    <p:sldId id="375" r:id="rId8"/>
    <p:sldId id="376" r:id="rId9"/>
    <p:sldId id="377" r:id="rId10"/>
    <p:sldId id="378" r:id="rId11"/>
    <p:sldId id="333" r:id="rId12"/>
    <p:sldId id="314" r:id="rId13"/>
    <p:sldId id="309" r:id="rId14"/>
    <p:sldId id="371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8" r:id="rId26"/>
    <p:sldId id="277" r:id="rId27"/>
    <p:sldId id="275" r:id="rId28"/>
    <p:sldId id="349" r:id="rId29"/>
    <p:sldId id="373" r:id="rId30"/>
    <p:sldId id="374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60" r:id="rId40"/>
    <p:sldId id="361" r:id="rId41"/>
    <p:sldId id="362" r:id="rId42"/>
    <p:sldId id="363" r:id="rId43"/>
    <p:sldId id="364" r:id="rId44"/>
    <p:sldId id="365" r:id="rId45"/>
    <p:sldId id="366" r:id="rId46"/>
    <p:sldId id="367" r:id="rId47"/>
    <p:sldId id="368" r:id="rId48"/>
    <p:sldId id="313" r:id="rId49"/>
    <p:sldId id="372" r:id="rId50"/>
    <p:sldId id="334" r:id="rId51"/>
    <p:sldId id="328" r:id="rId52"/>
    <p:sldId id="379" r:id="rId53"/>
    <p:sldId id="380" r:id="rId54"/>
    <p:sldId id="381" r:id="rId55"/>
    <p:sldId id="382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38" autoAdjust="0"/>
    <p:restoredTop sz="94660"/>
  </p:normalViewPr>
  <p:slideViewPr>
    <p:cSldViewPr>
      <p:cViewPr>
        <p:scale>
          <a:sx n="94" d="100"/>
          <a:sy n="94" d="100"/>
        </p:scale>
        <p:origin x="644" y="-10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77D78D39-111B-4F29-A90D-04845375A558}" type="datetimeFigureOut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42B76C0-15DA-46E0-A4A3-C2318BA2C6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2B76C0-15DA-46E0-A4A3-C2318BA2C689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How many people?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1DF511-CEB4-4A00-BBC6-E3BED59D54C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6"/>
          <p:cNvSpPr/>
          <p:nvPr/>
        </p:nvSpPr>
        <p:spPr>
          <a:xfrm rot="10800000">
            <a:off x="1" y="1520731"/>
            <a:ext cx="9144000" cy="3435579"/>
          </a:xfrm>
          <a:custGeom>
            <a:avLst/>
            <a:gdLst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805"/>
              <a:gd name="connsiteX1" fmla="*/ 21600 w 21600"/>
              <a:gd name="connsiteY1" fmla="*/ 0 h 18805"/>
              <a:gd name="connsiteX2" fmla="*/ 21600 w 21600"/>
              <a:gd name="connsiteY2" fmla="*/ 17322 h 18805"/>
              <a:gd name="connsiteX3" fmla="*/ 0 w 21600"/>
              <a:gd name="connsiteY3" fmla="*/ 18805 h 18805"/>
              <a:gd name="connsiteX4" fmla="*/ 0 w 21600"/>
              <a:gd name="connsiteY4" fmla="*/ 0 h 18805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8916"/>
              <a:gd name="connsiteX1" fmla="*/ 21600 w 21600"/>
              <a:gd name="connsiteY1" fmla="*/ 0 h 18916"/>
              <a:gd name="connsiteX2" fmla="*/ 21600 w 21600"/>
              <a:gd name="connsiteY2" fmla="*/ 17322 h 18916"/>
              <a:gd name="connsiteX3" fmla="*/ 0 w 21600"/>
              <a:gd name="connsiteY3" fmla="*/ 18916 h 18916"/>
              <a:gd name="connsiteX4" fmla="*/ 0 w 21600"/>
              <a:gd name="connsiteY4" fmla="*/ 0 h 18916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355"/>
              <a:gd name="connsiteX1" fmla="*/ 21600 w 21600"/>
              <a:gd name="connsiteY1" fmla="*/ 0 h 19355"/>
              <a:gd name="connsiteX2" fmla="*/ 21600 w 21600"/>
              <a:gd name="connsiteY2" fmla="*/ 17322 h 19355"/>
              <a:gd name="connsiteX3" fmla="*/ 0 w 21600"/>
              <a:gd name="connsiteY3" fmla="*/ 19355 h 19355"/>
              <a:gd name="connsiteX4" fmla="*/ 0 w 21600"/>
              <a:gd name="connsiteY4" fmla="*/ 0 h 19355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  <a:gd name="connsiteX0" fmla="*/ 0 w 21600"/>
              <a:gd name="connsiteY0" fmla="*/ 0 h 19794"/>
              <a:gd name="connsiteX1" fmla="*/ 21600 w 21600"/>
              <a:gd name="connsiteY1" fmla="*/ 0 h 19794"/>
              <a:gd name="connsiteX2" fmla="*/ 21600 w 21600"/>
              <a:gd name="connsiteY2" fmla="*/ 17322 h 19794"/>
              <a:gd name="connsiteX3" fmla="*/ 0 w 21600"/>
              <a:gd name="connsiteY3" fmla="*/ 19794 h 19794"/>
              <a:gd name="connsiteX4" fmla="*/ 0 w 21600"/>
              <a:gd name="connsiteY4" fmla="*/ 0 h 19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19794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7466" y="25350"/>
                  <a:pt x="0" y="19794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28000"/>
                  <a:satMod val="2000000"/>
                  <a:alpha val="30000"/>
                </a:schemeClr>
              </a:gs>
              <a:gs pos="35000">
                <a:schemeClr val="bg2">
                  <a:shade val="100000"/>
                  <a:satMod val="600000"/>
                  <a:alpha val="0"/>
                </a:schemeClr>
              </a:gs>
            </a:gsLst>
            <a:lin ang="54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02920" y="2775745"/>
            <a:ext cx="8229600" cy="2167128"/>
          </a:xfrm>
        </p:spPr>
        <p:txBody>
          <a:bodyPr tIns="0" bIns="0" anchor="t"/>
          <a:lstStyle>
            <a:lvl1pPr>
              <a:defRPr sz="5000" cap="all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  <a:reflection blurRad="12000" stA="25000" endPos="49000" dist="50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00064" y="1559720"/>
            <a:ext cx="5105400" cy="1219200"/>
          </a:xfrm>
        </p:spPr>
        <p:txBody>
          <a:bodyPr lIns="0" tIns="0" rIns="0" bIns="0" anchor="b"/>
          <a:lstStyle>
            <a:lvl1pPr marL="0" indent="0" algn="l">
              <a:buNone/>
              <a:defRPr sz="19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5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2FB16-0170-413E-8D4C-60A6E7776E4A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6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CAA2-380D-4E9A-9BC2-33BC8C9C5E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7780-7E3B-4D28-AC86-5E83A3D8A017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3585-25B2-42A5-BFF4-BAD4866E22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4790A-5C0A-4283-814A-811EB7A74176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AFB8E-3EDF-450C-A0FC-AA789BB4D2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75281-5E84-48E6-9132-B143E8FBC530}" type="datetime1">
              <a:rPr lang="ru-RU" smtClean="0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ВСЕРОССИЙСКИЙ УЧЕБНО-МЕТОДИЧЕСКИЙ СЕМИНАР ПО ПРОЕКТИРОВАНИЮ АНАЛОГО-ЦИФРОВЫХ МИКРОСХЕМ  НИЯУ МИФИ, 10-14 октября 2011 г.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CF1FC-472E-480F-83C3-0B60AC61B5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C55D3-2EFC-48EE-A99D-E1E1BD0D482C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5E144-0EE8-450C-8726-F09D9A538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990600"/>
            <a:ext cx="7772400" cy="1362456"/>
          </a:xfrm>
        </p:spPr>
        <p:txBody>
          <a:bodyPr>
            <a:noAutofit/>
          </a:bodyPr>
          <a:lstStyle>
            <a:lvl1pPr algn="l">
              <a:buNone/>
              <a:defRPr sz="48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52677"/>
            <a:ext cx="7772400" cy="1509712"/>
          </a:xfr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BF09D-5EE9-49FF-9446-A0652C09EFFF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31C05-1449-40A0-B42C-787CA3756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99800"/>
            <a:ext cx="4038600" cy="4160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B6D4D-5248-4977-9050-904494B0750E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7307B-53A9-4AD8-B84F-551A2F474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12168"/>
            <a:ext cx="4040188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8000" dist="38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2112168"/>
            <a:ext cx="4041775" cy="502920"/>
          </a:xfrm>
        </p:spPr>
        <p:txBody>
          <a:bodyPr anchor="b">
            <a:noAutofit/>
          </a:bodyPr>
          <a:lstStyle>
            <a:lvl1pPr>
              <a:buNone/>
              <a:defRPr sz="22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667000"/>
            <a:ext cx="4040188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67000"/>
            <a:ext cx="4041775" cy="36576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E8499-6BBF-478B-A366-F63B30047513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7219-2549-49A0-9F12-BCD90896F4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  <a:effectLst/>
        </p:spPr>
        <p:txBody>
          <a:bodyPr/>
          <a:lstStyle>
            <a:lvl1pPr>
              <a:defRPr sz="4800" cap="none" baseline="0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0A0C-CD34-4793-B44A-BACE6A8A0507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C129B-F1B4-4E4D-A8ED-30F99A5BF3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6F12F-C909-4B0B-87B0-7B233DBB40BC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8E9E5-9693-4ECB-8B80-425F82341C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40"/>
            <a:ext cx="8229600" cy="914400"/>
          </a:xfrm>
        </p:spPr>
        <p:txBody>
          <a:bodyPr tIns="0" bIns="0"/>
          <a:lstStyle>
            <a:lvl1pPr algn="l">
              <a:buNone/>
              <a:defRPr sz="5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133856"/>
            <a:ext cx="2590800" cy="5181600"/>
          </a:xfrm>
        </p:spPr>
        <p:txBody>
          <a:bodyPr lIns="45720" rIns="0"/>
          <a:lstStyle>
            <a:lvl1pPr marL="0" indent="0">
              <a:spcBef>
                <a:spcPts val="300"/>
              </a:spcBef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133472"/>
            <a:ext cx="5257800" cy="5191128"/>
          </a:xfrm>
        </p:spPr>
        <p:txBody>
          <a:bodyPr/>
          <a:lstStyle>
            <a:lvl1pPr algn="l">
              <a:defRPr sz="3000"/>
            </a:lvl1pPr>
            <a:lvl2pPr algn="l">
              <a:defRPr sz="2800"/>
            </a:lvl2pPr>
            <a:lvl3pPr algn="l">
              <a:defRPr sz="2400"/>
            </a:lvl3pPr>
            <a:lvl4pPr algn="l">
              <a:defRPr sz="2000"/>
            </a:lvl4pPr>
            <a:lvl5pPr algn="l"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F1470-5C6A-4CB2-9784-0293A1E7C848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9C186-B0F9-4A18-925A-E6A8F13072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240" y="1981200"/>
            <a:ext cx="3429000" cy="522288"/>
          </a:xfrm>
        </p:spPr>
        <p:txBody>
          <a:bodyPr tIns="0" bIns="0"/>
          <a:lstStyle>
            <a:lvl1pPr algn="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93368" y="1066800"/>
            <a:ext cx="4572000" cy="4572000"/>
          </a:xfrm>
          <a:solidFill>
            <a:schemeClr val="bg2">
              <a:shade val="75000"/>
            </a:schemeClr>
          </a:solidFill>
          <a:ln w="60325">
            <a:solidFill>
              <a:srgbClr val="FFFFFF"/>
            </a:solidFill>
            <a:miter lim="800000"/>
          </a:ln>
          <a:effectLst>
            <a:outerShdw blurRad="36195" dist="10000" dir="5400000" algn="tl" rotWithShape="0">
              <a:srgbClr val="000000">
                <a:alpha val="75000"/>
              </a:srgbClr>
            </a:outerShdw>
            <a:reflection stA="21000" endA="500" endPos="10000" dist="20000" dir="5400000" sy="-100000" algn="bl" rotWithShape="0"/>
          </a:effectLst>
        </p:spPr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76240" y="2543176"/>
            <a:ext cx="3429000" cy="914400"/>
          </a:xfrm>
        </p:spPr>
        <p:txBody>
          <a:bodyPr lIns="0" tIns="0" rIns="0" bIns="0"/>
          <a:lstStyle>
            <a:lvl1pPr indent="0" algn="r">
              <a:spcBef>
                <a:spcPts val="300"/>
              </a:spcBef>
              <a:buFontTx/>
              <a:buNone/>
              <a:defRPr sz="1400" baseline="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24CB85-07A5-4C73-88DE-26EB0AB3D4C5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A580C-5944-481E-AAE9-A47038517B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ocument 6"/>
          <p:cNvSpPr/>
          <p:nvPr/>
        </p:nvSpPr>
        <p:spPr>
          <a:xfrm rot="10800000">
            <a:off x="1" y="1142899"/>
            <a:ext cx="9144000" cy="5562705"/>
          </a:xfrm>
          <a:custGeom>
            <a:avLst/>
            <a:gdLst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378"/>
              <a:gd name="connsiteX1" fmla="*/ 21600 w 21600"/>
              <a:gd name="connsiteY1" fmla="*/ 0 h 19378"/>
              <a:gd name="connsiteX2" fmla="*/ 21600 w 21600"/>
              <a:gd name="connsiteY2" fmla="*/ 17322 h 19378"/>
              <a:gd name="connsiteX3" fmla="*/ 0 w 21600"/>
              <a:gd name="connsiteY3" fmla="*/ 19378 h 19378"/>
              <a:gd name="connsiteX4" fmla="*/ 0 w 21600"/>
              <a:gd name="connsiteY4" fmla="*/ 0 h 19378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19974"/>
              <a:gd name="connsiteX1" fmla="*/ 21600 w 21600"/>
              <a:gd name="connsiteY1" fmla="*/ 0 h 19974"/>
              <a:gd name="connsiteX2" fmla="*/ 21600 w 21600"/>
              <a:gd name="connsiteY2" fmla="*/ 17322 h 19974"/>
              <a:gd name="connsiteX3" fmla="*/ 0 w 21600"/>
              <a:gd name="connsiteY3" fmla="*/ 19974 h 19974"/>
              <a:gd name="connsiteX4" fmla="*/ 0 w 21600"/>
              <a:gd name="connsiteY4" fmla="*/ 0 h 19974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  <a:gd name="connsiteX0" fmla="*/ 0 w 21600"/>
              <a:gd name="connsiteY0" fmla="*/ 0 h 20252"/>
              <a:gd name="connsiteX1" fmla="*/ 21600 w 21600"/>
              <a:gd name="connsiteY1" fmla="*/ 0 h 20252"/>
              <a:gd name="connsiteX2" fmla="*/ 21600 w 21600"/>
              <a:gd name="connsiteY2" fmla="*/ 17322 h 20252"/>
              <a:gd name="connsiteX3" fmla="*/ 0 w 21600"/>
              <a:gd name="connsiteY3" fmla="*/ 20252 h 20252"/>
              <a:gd name="connsiteX4" fmla="*/ 0 w 21600"/>
              <a:gd name="connsiteY4" fmla="*/ 0 h 20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25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10056" y="24231"/>
                  <a:pt x="0" y="2025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55000"/>
                  <a:satMod val="1800000"/>
                  <a:alpha val="55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lowchart: Document 7"/>
          <p:cNvSpPr/>
          <p:nvPr/>
        </p:nvSpPr>
        <p:spPr>
          <a:xfrm rot="10800000">
            <a:off x="1" y="1341133"/>
            <a:ext cx="9144000" cy="4480425"/>
          </a:xfrm>
          <a:custGeom>
            <a:avLst/>
            <a:gdLst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8944"/>
              <a:gd name="connsiteX1" fmla="*/ 21600 w 21600"/>
              <a:gd name="connsiteY1" fmla="*/ 0 h 18944"/>
              <a:gd name="connsiteX2" fmla="*/ 21600 w 21600"/>
              <a:gd name="connsiteY2" fmla="*/ 17322 h 18944"/>
              <a:gd name="connsiteX3" fmla="*/ 0 w 21600"/>
              <a:gd name="connsiteY3" fmla="*/ 18944 h 18944"/>
              <a:gd name="connsiteX4" fmla="*/ 0 w 21600"/>
              <a:gd name="connsiteY4" fmla="*/ 0 h 18944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350"/>
              <a:gd name="connsiteX1" fmla="*/ 21600 w 21600"/>
              <a:gd name="connsiteY1" fmla="*/ 0 h 19350"/>
              <a:gd name="connsiteX2" fmla="*/ 21600 w 21600"/>
              <a:gd name="connsiteY2" fmla="*/ 17322 h 19350"/>
              <a:gd name="connsiteX3" fmla="*/ 0 w 21600"/>
              <a:gd name="connsiteY3" fmla="*/ 19350 h 19350"/>
              <a:gd name="connsiteX4" fmla="*/ 0 w 21600"/>
              <a:gd name="connsiteY4" fmla="*/ 0 h 19350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19691"/>
              <a:gd name="connsiteX1" fmla="*/ 21600 w 21600"/>
              <a:gd name="connsiteY1" fmla="*/ 0 h 19691"/>
              <a:gd name="connsiteX2" fmla="*/ 21600 w 21600"/>
              <a:gd name="connsiteY2" fmla="*/ 17322 h 19691"/>
              <a:gd name="connsiteX3" fmla="*/ 0 w 21600"/>
              <a:gd name="connsiteY3" fmla="*/ 19691 h 19691"/>
              <a:gd name="connsiteX4" fmla="*/ 0 w 21600"/>
              <a:gd name="connsiteY4" fmla="*/ 0 h 19691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  <a:gd name="connsiteX0" fmla="*/ 0 w 21600"/>
              <a:gd name="connsiteY0" fmla="*/ 0 h 20032"/>
              <a:gd name="connsiteX1" fmla="*/ 21600 w 21600"/>
              <a:gd name="connsiteY1" fmla="*/ 0 h 20032"/>
              <a:gd name="connsiteX2" fmla="*/ 21600 w 21600"/>
              <a:gd name="connsiteY2" fmla="*/ 17322 h 20032"/>
              <a:gd name="connsiteX3" fmla="*/ 0 w 21600"/>
              <a:gd name="connsiteY3" fmla="*/ 20032 h 20032"/>
              <a:gd name="connsiteX4" fmla="*/ 0 w 21600"/>
              <a:gd name="connsiteY4" fmla="*/ 0 h 20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0" h="20032">
                <a:moveTo>
                  <a:pt x="0" y="0"/>
                </a:moveTo>
                <a:lnTo>
                  <a:pt x="21600" y="0"/>
                </a:lnTo>
                <a:lnTo>
                  <a:pt x="21600" y="17322"/>
                </a:lnTo>
                <a:cubicBezTo>
                  <a:pt x="10800" y="17322"/>
                  <a:pt x="8684" y="24776"/>
                  <a:pt x="0" y="20032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chemeClr val="bg2">
                  <a:tint val="40000"/>
                  <a:satMod val="1900000"/>
                  <a:alpha val="30000"/>
                </a:schemeClr>
              </a:gs>
              <a:gs pos="65000">
                <a:schemeClr val="bg2">
                  <a:shade val="100000"/>
                  <a:satMod val="600000"/>
                  <a:alpha val="0"/>
                </a:schemeClr>
              </a:gs>
            </a:gsLst>
            <a:lin ang="4800000" scaled="1"/>
          </a:gradFill>
          <a:ln w="317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524000"/>
          </a:xfrm>
          <a:prstGeom prst="rect">
            <a:avLst/>
          </a:prstGeom>
        </p:spPr>
        <p:txBody>
          <a:bodyPr vert="horz" lIns="0" tIns="9144" rIns="0" bIns="9144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57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2179638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1981200" cy="365125"/>
          </a:xfrm>
          <a:prstGeom prst="rect">
            <a:avLst/>
          </a:prstGeom>
        </p:spPr>
        <p:txBody>
          <a:bodyPr vert="horz" anchor="b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CE78F03-1642-4878-8843-A71ABE4A3C9C}" type="datetime1">
              <a:rPr lang="ru-RU"/>
              <a:pPr>
                <a:defRPr/>
              </a:pPr>
              <a:t>14.10.2016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ru-RU"/>
              <a:t>15 февраля 2013, семинар по </a:t>
            </a:r>
            <a:r>
              <a:rPr lang="ru-RU" err="1"/>
              <a:t>нанотехнологии</a:t>
            </a:r>
            <a:r>
              <a:rPr lang="ru-RU"/>
              <a:t> «НОР–МИФИ–РАСН» 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 vert="horz" lIns="91440" r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2">
                    <a:shade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A49FC5-96D9-4346-83A4-2E782F3B42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88" r:id="rId2"/>
    <p:sldLayoutId id="2147483696" r:id="rId3"/>
    <p:sldLayoutId id="2147483689" r:id="rId4"/>
    <p:sldLayoutId id="2147483690" r:id="rId5"/>
    <p:sldLayoutId id="2147483691" r:id="rId6"/>
    <p:sldLayoutId id="2147483692" r:id="rId7"/>
    <p:sldLayoutId id="2147483697" r:id="rId8"/>
    <p:sldLayoutId id="2147483698" r:id="rId9"/>
    <p:sldLayoutId id="2147483693" r:id="rId10"/>
    <p:sldLayoutId id="2147483694" r:id="rId11"/>
    <p:sldLayoutId id="2147483699" r:id="rId12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800" b="1" kern="120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rgbClr val="FFFFD2"/>
          </a:solidFill>
          <a:effectLst>
            <a:outerShdw blurRad="30000" dist="30000" dir="2700000" algn="tl" rotWithShape="0">
              <a:schemeClr val="bg2">
                <a:shade val="45000"/>
                <a:satMod val="150000"/>
                <a:alpha val="90000"/>
              </a:scheme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800" b="1">
          <a:solidFill>
            <a:srgbClr val="FFFFD2"/>
          </a:solidFill>
          <a:latin typeface="Corbel" pitchFamily="34" charset="0"/>
        </a:defRPr>
      </a:lvl9pPr>
    </p:titleStyle>
    <p:bodyStyle>
      <a:lvl1pPr marL="319088" indent="-3190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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30238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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22338" indent="-273050" algn="l" rtl="0" fontAlgn="base">
        <a:spcBef>
          <a:spcPct val="20000"/>
        </a:spcBef>
        <a:spcAft>
          <a:spcPct val="0"/>
        </a:spcAft>
        <a:buClr>
          <a:srgbClr val="FF953E"/>
        </a:buClr>
        <a:buFont typeface="Wingdings 2" pitchFamily="18" charset="2"/>
        <a:buChar char="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28600" algn="l" rtl="0" fontAlgn="base">
        <a:spcBef>
          <a:spcPct val="20000"/>
        </a:spcBef>
        <a:spcAft>
          <a:spcPct val="0"/>
        </a:spcAft>
        <a:buClr>
          <a:srgbClr val="F8BD52"/>
        </a:buClr>
        <a:buFont typeface="Wingdings 2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228600" algn="l" rtl="0" fontAlgn="base">
        <a:spcBef>
          <a:spcPct val="20000"/>
        </a:spcBef>
        <a:spcAft>
          <a:spcPct val="0"/>
        </a:spcAft>
        <a:buClr>
          <a:srgbClr val="46A6BD"/>
        </a:buClr>
        <a:buFont typeface="Wingdings 2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73352" indent="-228600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96" indent="-228600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408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576" indent="-18288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atkin@eldep.mephi.r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hyperlink" Target="http://www.europractice-ic.com/" TargetMode="External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europractice-ic.com/docs/Annual_report_2012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ractice-ic.com/docs/Annual_report_2014.pdf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jpeg"/><Relationship Id="rId4" Type="http://schemas.openxmlformats.org/officeDocument/2006/relationships/image" Target="../media/image52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ractice-ic.com/volume_production_phase3.php" TargetMode="External"/><Relationship Id="rId2" Type="http://schemas.openxmlformats.org/officeDocument/2006/relationships/hyperlink" Target="http://www.europractice-ic.com/volume_production_phase2.ph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uropractice-ic.com/volume_production_phase5.php" TargetMode="External"/><Relationship Id="rId4" Type="http://schemas.openxmlformats.org/officeDocument/2006/relationships/hyperlink" Target="http://www.europractice-ic.com/volume_production_phase4.php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ractice-ic.com/docs/Annual_report_2014.pdf" TargetMode="External"/><Relationship Id="rId2" Type="http://schemas.openxmlformats.org/officeDocument/2006/relationships/hyperlink" Target="http://www.itrs.net/Links/2009ITRS/2009Chapters_2009Tables/2009_ExecSum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NULL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practice-ic.com/docs/Annual_report_2015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293096"/>
            <a:ext cx="4464496" cy="1722438"/>
          </a:xfrm>
        </p:spPr>
        <p:txBody>
          <a:bodyPr>
            <a:noAutofit/>
          </a:bodyPr>
          <a:lstStyle/>
          <a:p>
            <a:pPr fontAlgn="auto">
              <a:spcBef>
                <a:spcPts val="4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 smtClean="0"/>
              <a:t>Eduard ATKIN</a:t>
            </a:r>
            <a:endParaRPr lang="ru-RU" sz="2400" dirty="0" smtClean="0"/>
          </a:p>
          <a:p>
            <a:pPr fontAlgn="auto">
              <a:spcBef>
                <a:spcPts val="4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smtClean="0"/>
              <a:t> </a:t>
            </a:r>
            <a:r>
              <a:rPr lang="en-US" sz="2400" dirty="0" err="1" smtClean="0"/>
              <a:t>dep</a:t>
            </a:r>
            <a:r>
              <a:rPr lang="ru-RU" sz="2400" dirty="0" smtClean="0"/>
              <a:t>.</a:t>
            </a:r>
            <a:r>
              <a:rPr lang="en-US" sz="2400" dirty="0" smtClean="0"/>
              <a:t> of Electronics</a:t>
            </a:r>
            <a:r>
              <a:rPr lang="ru-RU" sz="2400" dirty="0" smtClean="0"/>
              <a:t> </a:t>
            </a:r>
            <a:r>
              <a:rPr lang="en-US" sz="2400" dirty="0" smtClean="0"/>
              <a:t> &amp; ASIC Lab</a:t>
            </a:r>
          </a:p>
          <a:p>
            <a:pPr fontAlgn="auto">
              <a:spcBef>
                <a:spcPts val="4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2400" dirty="0" err="1" smtClean="0"/>
              <a:t>e-mail</a:t>
            </a:r>
            <a:r>
              <a:rPr lang="ru-RU" sz="2400" dirty="0" smtClean="0"/>
              <a:t>:</a:t>
            </a:r>
            <a:r>
              <a:rPr lang="en-US" sz="2400" dirty="0" smtClean="0"/>
              <a:t> </a:t>
            </a:r>
            <a:r>
              <a:rPr lang="en-US" sz="2400" u="heavy" dirty="0" err="1" smtClean="0">
                <a:hlinkClick r:id="rId2"/>
              </a:rPr>
              <a:t>evatkin</a:t>
            </a:r>
            <a:r>
              <a:rPr lang="en-US" sz="2400" u="heavy" dirty="0" smtClean="0">
                <a:hlinkClick r:id="rId2"/>
              </a:rPr>
              <a:t>@</a:t>
            </a:r>
            <a:r>
              <a:rPr lang="ru-RU" sz="2400" u="heavy" dirty="0" err="1" smtClean="0">
                <a:hlinkClick r:id="rId2"/>
              </a:rPr>
              <a:t>mephi.ru</a:t>
            </a:r>
            <a:endParaRPr lang="ru-RU" sz="2400" dirty="0" smtClean="0"/>
          </a:p>
          <a:p>
            <a:pPr fontAlgn="auto">
              <a:spcBef>
                <a:spcPts val="40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400" dirty="0" smtClean="0"/>
              <a:t>tel. +7</a:t>
            </a:r>
            <a:r>
              <a:rPr lang="ru-RU" sz="2400" dirty="0" smtClean="0"/>
              <a:t>(499) 324-25-97</a:t>
            </a: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590872" y="6093296"/>
            <a:ext cx="8229600" cy="620688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/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2nd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International Conference on Particle Physics and Astrophysics (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ICPPA-2016)</a:t>
            </a:r>
            <a:b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10-14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Oct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2016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Moscow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</a:p>
        </p:txBody>
      </p:sp>
      <p:pic>
        <p:nvPicPr>
          <p:cNvPr id="7172" name="Рисунок 5" descr="logo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0312" y="44624"/>
            <a:ext cx="1728192" cy="169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827584" y="1661927"/>
            <a:ext cx="7992888" cy="1728192"/>
          </a:xfrm>
        </p:spPr>
        <p:txBody>
          <a:bodyPr>
            <a:normAutofit fontScale="90000"/>
          </a:bodyPr>
          <a:lstStyle/>
          <a:p>
            <a:r>
              <a:rPr lang="en-US" sz="3200" b="0" dirty="0" smtClean="0"/>
              <a:t> </a:t>
            </a:r>
            <a:r>
              <a:rPr lang="en-US" sz="4900" b="0" dirty="0" smtClean="0"/>
              <a:t>Trends </a:t>
            </a:r>
            <a:r>
              <a:rPr lang="en-US" sz="4900" b="0" dirty="0"/>
              <a:t>in </a:t>
            </a:r>
            <a:r>
              <a:rPr lang="en-US" sz="4900" b="0" dirty="0" smtClean="0"/>
              <a:t/>
            </a:r>
            <a:br>
              <a:rPr lang="en-US" sz="4900" b="0" dirty="0" smtClean="0"/>
            </a:br>
            <a:r>
              <a:rPr lang="en-US" sz="4900" b="0" dirty="0" smtClean="0"/>
              <a:t>integrated </a:t>
            </a:r>
            <a:r>
              <a:rPr lang="en-US" sz="4900" b="0" dirty="0"/>
              <a:t>circuit design for particle physics </a:t>
            </a:r>
            <a:r>
              <a:rPr lang="en-US" sz="4900" b="0" dirty="0" smtClean="0"/>
              <a:t>experiments</a:t>
            </a:r>
            <a:r>
              <a:rPr lang="en-US" sz="5300" b="0" dirty="0" smtClean="0"/>
              <a:t/>
            </a:r>
            <a:br>
              <a:rPr lang="en-US" sz="5300" b="0" dirty="0" smtClean="0"/>
            </a:br>
            <a:endParaRPr lang="ru-RU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88640"/>
            <a:ext cx="8784976" cy="6588733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5E144-0EE8-450C-8726-F09D9A538616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480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79712" y="188640"/>
            <a:ext cx="4711804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Technology variety</a:t>
            </a:r>
            <a:endParaRPr lang="ru-RU" sz="43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moreMo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00108"/>
            <a:ext cx="9144000" cy="496780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8596" y="6182045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 smtClean="0">
                <a:solidFill>
                  <a:srgbClr val="FF0000"/>
                </a:solidFill>
                <a:latin typeface="Calibri" pitchFamily="34" charset="0"/>
              </a:rPr>
              <a:t>K.Roy</a:t>
            </a: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  <a:latin typeface="Calibri" pitchFamily="34" charset="0"/>
              </a:rPr>
              <a:t>B.Jung</a:t>
            </a: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  <a:latin typeface="Calibri" pitchFamily="34" charset="0"/>
              </a:rPr>
              <a:t>A.Raghunathan</a:t>
            </a:r>
            <a:r>
              <a:rPr lang="en-US" sz="1200" dirty="0" smtClean="0">
                <a:latin typeface="Calibri" pitchFamily="34" charset="0"/>
              </a:rPr>
              <a:t>, Integrated systems in the more-than-Moore Era: Designing low</a:t>
            </a:r>
            <a:r>
              <a:rPr lang="ru-RU" sz="1200" dirty="0" smtClean="0">
                <a:latin typeface="Calibri" pitchFamily="34" charset="0"/>
              </a:rPr>
              <a:t>-</a:t>
            </a:r>
            <a:r>
              <a:rPr lang="en-US" sz="1200" dirty="0" smtClean="0">
                <a:latin typeface="Calibri" pitchFamily="34" charset="0"/>
              </a:rPr>
              <a:t>cost energy efficient systems using heterogeneous components/ 23rd International Conference on VLSI Design, </a:t>
            </a:r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2010</a:t>
            </a:r>
            <a:endParaRPr lang="ru-RU" sz="12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56984" cy="54868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More than Moore</a:t>
            </a:r>
            <a:endParaRPr lang="ru-RU" sz="4300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279713-F253-462A-B6E6-7670E74B6B7C}" type="slidenum">
              <a:rPr lang="ru-RU"/>
              <a:pPr>
                <a:defRPr/>
              </a:pPr>
              <a:t>12</a:t>
            </a:fld>
            <a:endParaRPr lang="ru-RU"/>
          </a:p>
        </p:txBody>
      </p:sp>
      <p:sp>
        <p:nvSpPr>
          <p:cNvPr id="13316" name="Прямоугольник 8"/>
          <p:cNvSpPr>
            <a:spLocks noChangeArrowheads="1"/>
          </p:cNvSpPr>
          <p:nvPr/>
        </p:nvSpPr>
        <p:spPr bwMode="auto">
          <a:xfrm>
            <a:off x="1757362" y="6535738"/>
            <a:ext cx="64150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International technology roadmap for semiconductors , 2012 Update Overview</a:t>
            </a:r>
            <a:endParaRPr lang="ru-RU" sz="1400" dirty="0">
              <a:latin typeface="Calibri" pitchFamily="34" charset="0"/>
            </a:endParaRPr>
          </a:p>
        </p:txBody>
      </p:sp>
      <p:pic>
        <p:nvPicPr>
          <p:cNvPr id="13317" name="Рисунок 6" descr="morethanmoor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438400" y="6519863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/>
              <a:t>A. </a:t>
            </a:r>
            <a:r>
              <a:rPr lang="en-US" err="1"/>
              <a:t>Marchioro</a:t>
            </a:r>
            <a:r>
              <a:rPr lang="en-US"/>
              <a:t> / CERN [4]</a:t>
            </a:r>
          </a:p>
        </p:txBody>
      </p:sp>
      <p:pic>
        <p:nvPicPr>
          <p:cNvPr id="17412" name="Picture 5" descr="20071220_01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0713"/>
            <a:ext cx="9144000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85648" y="-99392"/>
            <a:ext cx="8964506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CMS </a:t>
            </a:r>
            <a:r>
              <a:rPr lang="en-US" sz="4400" dirty="0">
                <a:solidFill>
                  <a:srgbClr val="FFFF00"/>
                </a:solidFill>
                <a:latin typeface="+mn-lt"/>
              </a:rPr>
              <a:t/>
            </a:r>
            <a:br>
              <a:rPr lang="en-US" sz="4400" dirty="0">
                <a:solidFill>
                  <a:srgbClr val="FFFF00"/>
                </a:solidFill>
                <a:latin typeface="+mn-lt"/>
              </a:rPr>
            </a:br>
            <a:r>
              <a:rPr lang="en-US" sz="4400" dirty="0">
                <a:solidFill>
                  <a:srgbClr val="FFFF00"/>
                </a:solidFill>
                <a:latin typeface="+mn-lt"/>
              </a:rPr>
              <a:t>~1 000 000 </a:t>
            </a:r>
            <a:r>
              <a:rPr lang="en-US" sz="4400" dirty="0" smtClean="0">
                <a:solidFill>
                  <a:srgbClr val="FFFF00"/>
                </a:solidFill>
                <a:latin typeface="+mn-lt"/>
              </a:rPr>
              <a:t>custom</a:t>
            </a:r>
            <a:r>
              <a:rPr lang="ru-RU" sz="44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sz="4400" dirty="0" smtClean="0">
                <a:solidFill>
                  <a:srgbClr val="FFFF00"/>
                </a:solidFill>
                <a:latin typeface="+mn-lt"/>
              </a:rPr>
              <a:t>chips</a:t>
            </a:r>
            <a:r>
              <a:rPr lang="ru-RU" sz="440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ru-RU" sz="4400" dirty="0">
                <a:solidFill>
                  <a:srgbClr val="FFFF00"/>
                </a:solidFill>
                <a:latin typeface="+mn-lt"/>
              </a:rPr>
              <a:t>( </a:t>
            </a:r>
            <a:r>
              <a:rPr lang="en-US" sz="4400" dirty="0" smtClean="0">
                <a:solidFill>
                  <a:srgbClr val="FFFF00"/>
                </a:solidFill>
                <a:latin typeface="+mn-lt"/>
              </a:rPr>
              <a:t>of </a:t>
            </a:r>
            <a:r>
              <a:rPr lang="ru-RU" sz="4400" dirty="0" smtClean="0">
                <a:solidFill>
                  <a:srgbClr val="FFFF00"/>
                </a:solidFill>
                <a:latin typeface="+mn-lt"/>
              </a:rPr>
              <a:t>20 </a:t>
            </a:r>
            <a:r>
              <a:rPr lang="en-US" sz="4400" dirty="0" smtClean="0">
                <a:solidFill>
                  <a:srgbClr val="FFFF00"/>
                </a:solidFill>
                <a:latin typeface="+mn-lt"/>
              </a:rPr>
              <a:t>types</a:t>
            </a:r>
            <a:r>
              <a:rPr lang="ru-RU" sz="4400" dirty="0" smtClean="0">
                <a:solidFill>
                  <a:srgbClr val="FFFF00"/>
                </a:solidFill>
                <a:latin typeface="+mn-lt"/>
              </a:rPr>
              <a:t>)</a:t>
            </a:r>
            <a:endParaRPr lang="en-US" sz="44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7414" name="Прямоугольник 6"/>
          <p:cNvSpPr>
            <a:spLocks noChangeArrowheads="1"/>
          </p:cNvSpPr>
          <p:nvPr/>
        </p:nvSpPr>
        <p:spPr bwMode="auto">
          <a:xfrm>
            <a:off x="467544" y="6021288"/>
            <a:ext cx="81359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dirty="0" err="1" smtClean="0">
                <a:latin typeface="Corbel" pitchFamily="34" charset="0"/>
              </a:rPr>
              <a:t>Compact</a:t>
            </a:r>
            <a:r>
              <a:rPr lang="ru-RU" dirty="0" smtClean="0">
                <a:latin typeface="Corbel" pitchFamily="34" charset="0"/>
              </a:rPr>
              <a:t> </a:t>
            </a:r>
            <a:r>
              <a:rPr lang="ru-RU" dirty="0" err="1">
                <a:latin typeface="Corbel" pitchFamily="34" charset="0"/>
              </a:rPr>
              <a:t>Muon</a:t>
            </a:r>
            <a:r>
              <a:rPr lang="ru-RU" dirty="0">
                <a:latin typeface="Corbel" pitchFamily="34" charset="0"/>
              </a:rPr>
              <a:t> </a:t>
            </a:r>
            <a:r>
              <a:rPr lang="ru-RU" dirty="0" err="1" smtClean="0">
                <a:latin typeface="Corbel" pitchFamily="34" charset="0"/>
              </a:rPr>
              <a:t>Solenoid</a:t>
            </a:r>
            <a:endParaRPr lang="ru-RU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349" y="260648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How could future systems in detector instrumentation look like?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84784"/>
            <a:ext cx="8773988" cy="4114800"/>
          </a:xfrm>
        </p:spPr>
        <p:txBody>
          <a:bodyPr/>
          <a:lstStyle/>
          <a:p>
            <a:r>
              <a:rPr lang="en-US" sz="2800" dirty="0"/>
              <a:t>Ideally based on hybrid technologies (at element, chip, package, board and </a:t>
            </a:r>
            <a:r>
              <a:rPr lang="en-US" sz="2800" dirty="0" smtClean="0"/>
              <a:t>finally </a:t>
            </a:r>
            <a:r>
              <a:rPr lang="en-US" sz="2800" dirty="0"/>
              <a:t>system levels)</a:t>
            </a:r>
          </a:p>
          <a:p>
            <a:r>
              <a:rPr lang="en-US" sz="2800" dirty="0"/>
              <a:t>Highly integrated very sensitive analog front-end </a:t>
            </a:r>
          </a:p>
          <a:p>
            <a:r>
              <a:rPr lang="en-US" sz="2800" dirty="0"/>
              <a:t>Digitization at earliest stage</a:t>
            </a:r>
          </a:p>
          <a:p>
            <a:r>
              <a:rPr lang="en-US" sz="2800" dirty="0"/>
              <a:t>Signal processing mostly in digital domain (DSP)</a:t>
            </a:r>
          </a:p>
          <a:p>
            <a:r>
              <a:rPr lang="en-US" sz="2800" dirty="0"/>
              <a:t>High data rates  via output interfaces with speed in multi-Gb/s range</a:t>
            </a:r>
          </a:p>
          <a:p>
            <a:r>
              <a:rPr lang="en-US" sz="2800" dirty="0"/>
              <a:t>Big data processing (for ex. CMS detector raw data &gt;1000 </a:t>
            </a:r>
            <a:r>
              <a:rPr lang="en-US" sz="2800" dirty="0" err="1"/>
              <a:t>Pbyte</a:t>
            </a:r>
            <a:r>
              <a:rPr lang="en-US" sz="2800" dirty="0"/>
              <a:t>/day (1 Mbyte x 40 MHz))</a:t>
            </a:r>
          </a:p>
          <a:p>
            <a:r>
              <a:rPr lang="en-US" sz="2800" dirty="0"/>
              <a:t>They will not be cheaper than today</a:t>
            </a:r>
          </a:p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5E144-0EE8-450C-8726-F09D9A538616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95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4320480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The increasing quantity of elements at a simultaneous increase in their complexity and density. 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Moore law is still valid </a:t>
            </a:r>
            <a:r>
              <a:rPr lang="ru-RU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Increase in integration scale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Digital signal processing 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part more and more replaces analog one. 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600" dirty="0" smtClean="0"/>
              <a:t>250nm</a:t>
            </a:r>
            <a:r>
              <a:rPr lang="ru-RU" sz="2600" dirty="0" smtClean="0"/>
              <a:t> </a:t>
            </a:r>
            <a:r>
              <a:rPr lang="ru-RU" sz="2600" dirty="0" smtClean="0">
                <a:sym typeface="Wingdings" pitchFamily="2" charset="2"/>
              </a:rPr>
              <a:t></a:t>
            </a:r>
            <a:r>
              <a:rPr lang="en-US" sz="2600" dirty="0" smtClean="0">
                <a:sym typeface="Wingdings" pitchFamily="2" charset="2"/>
              </a:rPr>
              <a:t> 10 </a:t>
            </a:r>
            <a:r>
              <a:rPr lang="en-US" sz="2600" dirty="0" err="1" smtClean="0"/>
              <a:t>Kgates</a:t>
            </a:r>
            <a:r>
              <a:rPr lang="en-US" sz="2600" dirty="0" smtClean="0"/>
              <a:t>/mm</a:t>
            </a:r>
            <a:r>
              <a:rPr lang="en-US" sz="2600" baseline="30000" dirty="0" smtClean="0"/>
              <a:t>2</a:t>
            </a:r>
            <a:r>
              <a:rPr lang="ru-RU" sz="2600" dirty="0" smtClean="0">
                <a:sym typeface="Wingdings" pitchFamily="2" charset="2"/>
              </a:rPr>
              <a:t> … 28 </a:t>
            </a:r>
            <a:r>
              <a:rPr lang="en-US" sz="2600" dirty="0" smtClean="0">
                <a:sym typeface="Wingdings" pitchFamily="2" charset="2"/>
              </a:rPr>
              <a:t>nm  </a:t>
            </a:r>
            <a:r>
              <a:rPr lang="en-US" sz="2600" dirty="0" smtClean="0"/>
              <a:t>3900 </a:t>
            </a:r>
            <a:r>
              <a:rPr lang="en-US" sz="2600" dirty="0" err="1" smtClean="0"/>
              <a:t>Kgates</a:t>
            </a:r>
            <a:r>
              <a:rPr lang="en-US" sz="2600" dirty="0" smtClean="0"/>
              <a:t>/mm</a:t>
            </a:r>
            <a:r>
              <a:rPr lang="en-US" sz="2600" baseline="30000" dirty="0" smtClean="0"/>
              <a:t>2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Design cost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increase comparing to the one of manufacture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Design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timeline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and number of prototype cycles (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respins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) are reduced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For the majority of projects the minimum set of ASICs is to be developed in a one well verified technology (LHC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IBM 130 nm, SLHC 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TSMC 130&amp;65 nm, FAIR 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 UMC 0.18 µm) 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Standardization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2221" y="0"/>
            <a:ext cx="696235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ASIC development trends</a:t>
            </a:r>
            <a:endParaRPr lang="ru-RU" sz="48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352839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ASIC adaptation for other projects as criterion of economic efficiency 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Universalization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Functionality increase at a limited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power consumption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budget</a:t>
            </a:r>
            <a:endParaRPr lang="ru-RU" sz="2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Increase in demand for a high technology (expensive) product. The accent at design is done at system (architectural) questions 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SOCs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(systems on a chip) dictate a 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mixed-signal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character of design route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600" dirty="0" smtClean="0">
                <a:latin typeface="Arial" pitchFamily="34" charset="0"/>
                <a:cs typeface="Arial" pitchFamily="34" charset="0"/>
              </a:rPr>
              <a:t>The demanded number of ASIC wafers is small and can't interest a manufacturer (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10</a:t>
            </a:r>
            <a:r>
              <a:rPr lang="en-US" sz="26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6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channels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at ~100 </a:t>
            </a:r>
            <a:r>
              <a:rPr lang="en-US" sz="2600" dirty="0" err="1" smtClean="0">
                <a:latin typeface="Arial" pitchFamily="34" charset="0"/>
                <a:cs typeface="Arial" pitchFamily="34" charset="0"/>
              </a:rPr>
              <a:t>chs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/chip and ~1000 chips/wafer</a:t>
            </a:r>
            <a:r>
              <a:rPr lang="en-US" sz="26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 ~</a:t>
            </a:r>
            <a:r>
              <a:rPr lang="en-US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10 wafers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only)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7464" y="293747"/>
            <a:ext cx="77718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ASIC development trends (2)</a:t>
            </a:r>
            <a:endParaRPr lang="ru-RU" sz="48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305792"/>
          </a:xfrm>
        </p:spPr>
        <p:txBody>
          <a:bodyPr rtlCol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Design is based on the usage of constantly modernized: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marL="365125" indent="-182563">
              <a:spcAft>
                <a:spcPts val="600"/>
              </a:spcAft>
              <a:buAutoNum type="arabicParenR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Computer Aided Design (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CAD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ru-RU" sz="2200" dirty="0" smtClean="0"/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systems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Cadence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Mentor Graphics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Synopsys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Agilent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),  </a:t>
            </a:r>
          </a:p>
          <a:p>
            <a:pPr marL="365125" indent="-182563">
              <a:spcAft>
                <a:spcPts val="600"/>
              </a:spcAft>
              <a:buFont typeface="Arial" charset="0"/>
              <a:buAutoNum type="arabicParenR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technological libraries or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Design Kits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elements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standard digital and IP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blocks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including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marL="365125" indent="-182563">
              <a:spcAft>
                <a:spcPts val="600"/>
              </a:spcAft>
              <a:buFont typeface="Arial" charset="0"/>
              <a:buAutoNum type="arabicParenR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design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rules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of manufacturer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ru-RU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the quantity of which quickly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grows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for advanced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technologies (&gt; 2000 for 22 nm)</a:t>
            </a:r>
          </a:p>
          <a:p>
            <a:pPr eaLnBrk="1" fontAlgn="auto" hangingPunct="1">
              <a:spcAft>
                <a:spcPts val="1200"/>
              </a:spcAft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Necessity of a fast and actually continuous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retraining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of experts</a:t>
            </a:r>
          </a:p>
          <a:p>
            <a:pPr eaLnBrk="1" fontAlgn="auto" hangingPunct="1">
              <a:spcAft>
                <a:spcPts val="1200"/>
              </a:spcAft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Close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integration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of the design centers for both chip and system (hardware) level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71414"/>
            <a:ext cx="849694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ASIC development trends </a:t>
            </a:r>
            <a:r>
              <a:rPr lang="ru-RU" sz="48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en-US" sz="48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3</a:t>
            </a:r>
            <a:r>
              <a:rPr lang="ru-RU" sz="48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)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8" name="Рисунок 7" descr="Снимок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03295" y="1910700"/>
            <a:ext cx="4640705" cy="31744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24744"/>
            <a:ext cx="8676456" cy="5328592"/>
          </a:xfrm>
        </p:spPr>
        <p:txBody>
          <a:bodyPr/>
          <a:lstStyle/>
          <a:p>
            <a:pPr eaLnBrk="1" hangingPunct="1"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Use technologies more and more advanced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with life time behind 2020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but well characterized for design tools and having a reasonable cost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UMC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ММ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RF CMOS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0.18 µm </a:t>
            </a:r>
            <a:r>
              <a:rPr lang="ru-RU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–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main technology for FAIR (choice of 2004) </a:t>
            </a:r>
            <a:r>
              <a:rPr lang="ru-RU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Extremely compressed timeline for each cycle of custom design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(4-6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months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 the presence of the necessary updated CAD tools at all levels of design </a:t>
            </a:r>
          </a:p>
          <a:p>
            <a:pPr eaLnBrk="1" hangingPunct="1"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Skilled staff of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young engineers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(till 2020-2023 at least)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Aft>
                <a:spcPts val="6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Start-to-finish (system level) design is necessary: Structural and behavioral modeling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ru-RU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Design of IP blocks at transistor level and that of systems at high-level language </a:t>
            </a:r>
            <a:r>
              <a:rPr lang="ru-RU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Layout</a:t>
            </a:r>
            <a:r>
              <a:rPr lang="ru-RU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Verification </a:t>
            </a:r>
            <a:r>
              <a:rPr lang="ru-RU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(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ERC, DRC, LVS,</a:t>
            </a:r>
            <a:r>
              <a:rPr lang="ru-RU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PE, PS</a:t>
            </a:r>
            <a:r>
              <a:rPr lang="ru-RU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  <a:r>
              <a:rPr lang="en-US" sz="2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 GDSII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Technology choice for FAIR</a:t>
            </a:r>
            <a:endParaRPr lang="ru-RU" sz="48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934844"/>
            <a:ext cx="9144000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Improvement of radiation hardness against total dose effects for new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commercial CMOS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processes. At the same time  there is a wide spread of parameters among various manufacturers and no guarantee of long-term stability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ts val="0"/>
              </a:spcBef>
              <a:spcAft>
                <a:spcPts val="1200"/>
              </a:spcAft>
              <a:buFont typeface="Arial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Radiation-hardness processes 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lag behind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commercial ones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for 5-7 years (more than three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generations according to Moore)</a:t>
            </a:r>
            <a:endParaRPr lang="ru-RU" sz="22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ts val="0"/>
              </a:spcBef>
              <a:buFont typeface="Arial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Radiation hardening of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modern ASICs is provided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by a wider usage of commercial CMOS processes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and a refinement of  different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methods and means, used at </a:t>
            </a:r>
            <a:br>
              <a:rPr lang="en-US" sz="2200" dirty="0" smtClean="0">
                <a:latin typeface="Arial" pitchFamily="34" charset="0"/>
                <a:cs typeface="Arial" pitchFamily="34" charset="0"/>
              </a:rPr>
            </a:br>
            <a:r>
              <a:rPr lang="en-US" sz="2200" dirty="0" smtClean="0">
                <a:latin typeface="Arial" pitchFamily="34" charset="0"/>
                <a:cs typeface="Arial" pitchFamily="34" charset="0"/>
              </a:rPr>
              <a:t>early design stages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</a:t>
            </a:r>
            <a:r>
              <a:rPr lang="ru-RU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hard by </a:t>
            </a:r>
            <a:b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design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spcBef>
                <a:spcPts val="1200"/>
              </a:spcBef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36515" y="97468"/>
            <a:ext cx="76862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Trends for radiation-hardened ICs </a:t>
            </a:r>
            <a:endParaRPr lang="ru-RU" sz="40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  <p:pic>
        <p:nvPicPr>
          <p:cNvPr id="9" name="Рисунок 8" descr="Снимок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62826" y="2204864"/>
            <a:ext cx="4645678" cy="3456384"/>
          </a:xfrm>
          <a:prstGeom prst="rect">
            <a:avLst/>
          </a:prstGeom>
        </p:spPr>
      </p:pic>
      <p:sp>
        <p:nvSpPr>
          <p:cNvPr id="10" name="Прямоугольник 5"/>
          <p:cNvSpPr>
            <a:spLocks noChangeArrowheads="1"/>
          </p:cNvSpPr>
          <p:nvPr/>
        </p:nvSpPr>
        <p:spPr bwMode="auto">
          <a:xfrm>
            <a:off x="4644008" y="5733256"/>
            <a:ext cx="42484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Calibri" pitchFamily="34" charset="0"/>
              </a:rPr>
              <a:t>R. </a:t>
            </a:r>
            <a:r>
              <a:rPr lang="en-US" sz="1200" b="1" dirty="0" err="1" smtClean="0">
                <a:solidFill>
                  <a:srgbClr val="FF0000"/>
                </a:solidFill>
                <a:latin typeface="Calibri" pitchFamily="34" charset="0"/>
              </a:rPr>
              <a:t>Lacoe</a:t>
            </a:r>
            <a:r>
              <a:rPr lang="en-US" sz="1200" dirty="0" smtClean="0">
                <a:latin typeface="Calibri" pitchFamily="34" charset="0"/>
              </a:rPr>
              <a:t>, Improving Integrated Circuit Performance Through the </a:t>
            </a:r>
            <a:br>
              <a:rPr lang="en-US" sz="1200" dirty="0" smtClean="0">
                <a:latin typeface="Calibri" pitchFamily="34" charset="0"/>
              </a:rPr>
            </a:br>
            <a:r>
              <a:rPr lang="en-US" sz="1200" dirty="0" smtClean="0">
                <a:latin typeface="Calibri" pitchFamily="34" charset="0"/>
              </a:rPr>
              <a:t>Application of Hardness-by-Design Methodology IEEE Transaction </a:t>
            </a:r>
            <a:br>
              <a:rPr lang="en-US" sz="1200" dirty="0" smtClean="0">
                <a:latin typeface="Calibri" pitchFamily="34" charset="0"/>
              </a:rPr>
            </a:br>
            <a:r>
              <a:rPr lang="en-US" sz="1200" dirty="0" smtClean="0">
                <a:latin typeface="Calibri" pitchFamily="34" charset="0"/>
              </a:rPr>
              <a:t>on Nuclear science, v. 55, N4, 2008, p.1903-1925</a:t>
            </a:r>
          </a:p>
          <a:p>
            <a:endParaRPr lang="ru-RU" sz="1200" b="1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251520" y="1189522"/>
            <a:ext cx="8656992" cy="5349390"/>
          </a:xfrm>
        </p:spPr>
        <p:txBody>
          <a:bodyPr/>
          <a:lstStyle/>
          <a:p>
            <a:pPr eaLnBrk="1" hangingPunct="1"/>
            <a:r>
              <a:rPr lang="en-US" sz="2400" dirty="0"/>
              <a:t>Application Specific Integrated Circuits (ASICs) are one of the </a:t>
            </a:r>
            <a:r>
              <a:rPr lang="en-US" sz="2400" b="1" dirty="0">
                <a:solidFill>
                  <a:srgbClr val="FF0000"/>
                </a:solidFill>
              </a:rPr>
              <a:t>key</a:t>
            </a:r>
            <a:r>
              <a:rPr lang="en-US" sz="2400" dirty="0"/>
              <a:t> complex </a:t>
            </a:r>
            <a:r>
              <a:rPr lang="en-US" sz="2400" b="1" dirty="0">
                <a:solidFill>
                  <a:srgbClr val="FF0000"/>
                </a:solidFill>
              </a:rPr>
              <a:t>technologies</a:t>
            </a:r>
            <a:r>
              <a:rPr lang="en-US" sz="2400" dirty="0"/>
              <a:t> available to designers of multichannel </a:t>
            </a:r>
            <a:r>
              <a:rPr lang="en-US" sz="2400" dirty="0" smtClean="0"/>
              <a:t>detectors </a:t>
            </a:r>
          </a:p>
          <a:p>
            <a:pPr eaLnBrk="1" hangingPunct="1"/>
            <a:r>
              <a:rPr lang="en-US" sz="2400" dirty="0" smtClean="0"/>
              <a:t>A </a:t>
            </a:r>
            <a:r>
              <a:rPr lang="en-US" sz="2400" dirty="0"/>
              <a:t>whole number of factors makes ASICs essential to Particle </a:t>
            </a:r>
            <a:r>
              <a:rPr lang="en-US" sz="2400" dirty="0" smtClean="0"/>
              <a:t>Physics </a:t>
            </a:r>
            <a:r>
              <a:rPr lang="en-US" sz="2400" dirty="0"/>
              <a:t>and Astrophysics experiments. Among them the most important ones are: </a:t>
            </a:r>
            <a:r>
              <a:rPr lang="en-US" sz="2400" b="1" dirty="0">
                <a:solidFill>
                  <a:srgbClr val="FF0000"/>
                </a:solidFill>
              </a:rPr>
              <a:t>integration scale, low power dissipation, radiation </a:t>
            </a:r>
            <a:r>
              <a:rPr lang="en-US" sz="2400" b="1" dirty="0" smtClean="0">
                <a:solidFill>
                  <a:srgbClr val="FF0000"/>
                </a:solidFill>
              </a:rPr>
              <a:t>tolerance</a:t>
            </a:r>
            <a:endParaRPr lang="en-US" sz="2400" dirty="0" smtClean="0"/>
          </a:p>
          <a:p>
            <a:pPr eaLnBrk="1" hangingPunct="1"/>
            <a:r>
              <a:rPr lang="en-US" sz="2400" dirty="0" smtClean="0"/>
              <a:t>In </a:t>
            </a:r>
            <a:r>
              <a:rPr lang="en-US" sz="2400" dirty="0"/>
              <a:t>order to make possible future experiments in the intensity, cosmic, and energy frontiers today ASICs should provide new level of functionality at a </a:t>
            </a:r>
            <a:r>
              <a:rPr lang="en-US" sz="2400" b="1" dirty="0">
                <a:solidFill>
                  <a:srgbClr val="FF0000"/>
                </a:solidFill>
              </a:rPr>
              <a:t>new set of constraints and trade-offs</a:t>
            </a:r>
            <a:r>
              <a:rPr lang="en-US" sz="2400" dirty="0"/>
              <a:t>, like low-noise high-dynamic range amplification and pulse shaping, high-speed waveform sampling, low power digitization, fast digital data processing, serialization and data </a:t>
            </a:r>
            <a:r>
              <a:rPr lang="en-US" sz="2400" dirty="0" smtClean="0"/>
              <a:t>transmission </a:t>
            </a:r>
            <a:endParaRPr lang="en-US" sz="2400" dirty="0"/>
          </a:p>
          <a:p>
            <a:pPr eaLnBrk="1" hangingPunct="1"/>
            <a:endParaRPr lang="ru-RU" sz="28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459667" y="230636"/>
            <a:ext cx="1963999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Outline</a:t>
            </a:r>
            <a:endParaRPr lang="ru-RU" sz="43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7044" y="1538203"/>
            <a:ext cx="8715436" cy="5589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 technologies are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economically efficient.  For them there exists only a small volume of orders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Designer experience allows to carry out only a correct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choice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the manufacturer, who can provide specific target requirements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Active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investigation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of radiation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effects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new bulk CMOS technologies and their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compiling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into the standard of design rules and CAD tools (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Calibre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Assura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, PVS, etc.) both at element and behavioral levels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</a:pPr>
            <a:endParaRPr lang="ru-RU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0" y="404664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Trends for </a:t>
            </a:r>
            <a:r>
              <a:rPr lang="en-US" sz="4000" b="1" dirty="0" err="1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rad</a:t>
            </a:r>
            <a:r>
              <a:rPr lang="en-US" sz="40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-hardened ICs (2) </a:t>
            </a:r>
            <a:endParaRPr lang="ru-RU" sz="40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844" y="1052736"/>
            <a:ext cx="871543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eaLnBrk="0" hangingPunct="0"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 number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 applications will demand the design of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 components and their manufacture in a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radiation hardened  technology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to meet rigid requirements. The part of such ASICs will be decreased each year</a:t>
            </a:r>
          </a:p>
          <a:p>
            <a:pPr marL="342900" indent="-342900" algn="just" eaLnBrk="0" hangingPunct="0"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Continuous improvement of very complex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 systems will critically depend on the introduction of commercialized microelectronic innovations in these systems</a:t>
            </a:r>
          </a:p>
          <a:p>
            <a:pPr marL="342900" indent="-342900" algn="just" eaLnBrk="0" hangingPunct="0">
              <a:spcBef>
                <a:spcPts val="1200"/>
              </a:spcBef>
              <a:buFont typeface="Arial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Raising the limiting complexity of these systems to the level, reached in commercial technologies, will demand a shift of many projects in the direction of creating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radiation-tolerant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components, using traditional commercial technologies, applying the methods of maintaining an acceptable radiation hardness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9162" y="128826"/>
            <a:ext cx="788055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Short summary on </a:t>
            </a:r>
            <a:r>
              <a:rPr lang="en-US" sz="4000" b="1" dirty="0" err="1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rad</a:t>
            </a:r>
            <a:r>
              <a:rPr lang="en-US" sz="40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-hard ASICs</a:t>
            </a:r>
            <a:r>
              <a:rPr lang="ru-RU" sz="40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768" y="-68033"/>
            <a:ext cx="7340471" cy="1569660"/>
          </a:xfr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Actual task – analytical comparison of</a:t>
            </a:r>
            <a:br>
              <a:rPr lang="en-US" sz="32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</a:br>
            <a:r>
              <a:rPr lang="en-US" sz="32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 technologies by the radiation hardness: </a:t>
            </a:r>
            <a:br>
              <a:rPr lang="en-US" sz="32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</a:br>
            <a:endParaRPr lang="ru-RU" sz="3200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268799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1) Industrial (commercial) CMOS technology with use of methods “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-hard-by-design”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2)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-hardened technology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according to the Moore law, lags more than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3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generations behind the commercial CMOS one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sz="2400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	Thus, the practical dilemma is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What is better 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either a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350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nm process </a:t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(for example, silicon-on-isolator)</a:t>
            </a:r>
          </a:p>
          <a:p>
            <a:pPr>
              <a:buNone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	or</a:t>
            </a:r>
          </a:p>
          <a:p>
            <a:pPr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a bulk CMOS 130 (90) nm process?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318" y="129407"/>
            <a:ext cx="7625293" cy="1323439"/>
          </a:xfr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Traditional methods for radiation </a:t>
            </a:r>
            <a:br>
              <a:rPr lang="en-US" sz="40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</a:br>
            <a:r>
              <a:rPr lang="en-US" sz="40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hardening</a:t>
            </a:r>
            <a:r>
              <a:rPr lang="ru-RU" sz="40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 </a:t>
            </a:r>
            <a:endParaRPr lang="ru-RU" sz="4000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57619"/>
            <a:ext cx="8229600" cy="4911741"/>
          </a:xfrm>
        </p:spPr>
        <p:txBody>
          <a:bodyPr/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Circuital (reservation, redundancy, coding, adaptive biasing and &amp; so on)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Layout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guard rings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ring transistors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 so on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dirty="0" smtClean="0">
                <a:latin typeface="Arial" pitchFamily="34" charset="0"/>
                <a:cs typeface="Arial" pitchFamily="34" charset="0"/>
              </a:rPr>
              <a:t>Technological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low volume CMOS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SOI, trench isolation, &amp; so on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. The required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-hardness level is provided by a semiconductor structure choice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and use of the special technological processes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ru-RU" sz="2000" dirty="0" smtClean="0">
              <a:latin typeface="Arial" pitchFamily="34" charset="0"/>
              <a:cs typeface="Arial" pitchFamily="34" charset="0"/>
            </a:endParaRPr>
          </a:p>
          <a:p>
            <a:pPr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-177053"/>
            <a:ext cx="8136904" cy="156966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/>
            </a:r>
            <a:br>
              <a:rPr lang="ru-RU" sz="2800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r>
              <a:rPr lang="en-US" sz="4000" dirty="0" err="1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Rad</a:t>
            </a:r>
            <a:r>
              <a:rPr lang="en-US" sz="40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-hard by design concept</a:t>
            </a:r>
            <a:r>
              <a:rPr lang="en-US" sz="2800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  <a:t/>
            </a:r>
            <a:br>
              <a:rPr lang="en-US" sz="2800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n-ea"/>
                <a:cs typeface="Arial" charset="0"/>
              </a:rPr>
            </a:br>
            <a:endParaRPr lang="ru-RU" sz="2800" b="1" dirty="0">
              <a:ln w="11430"/>
              <a:solidFill>
                <a:srgbClr val="03530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158794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Refinement</a:t>
            </a:r>
            <a:r>
              <a:rPr lang="en-US" sz="2400" dirty="0" smtClean="0"/>
              <a:t> of traditional non- </a:t>
            </a:r>
            <a:r>
              <a:rPr lang="en-US" sz="2400" dirty="0" err="1" smtClean="0"/>
              <a:t>rad</a:t>
            </a:r>
            <a:r>
              <a:rPr lang="en-US" sz="2400" dirty="0" smtClean="0"/>
              <a:t> hard libraries for CAD</a:t>
            </a:r>
          </a:p>
          <a:p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Elaboration </a:t>
            </a:r>
            <a:r>
              <a:rPr lang="en-US" sz="2400" dirty="0" smtClean="0"/>
              <a:t>of additional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design rules</a:t>
            </a:r>
            <a:r>
              <a:rPr lang="ru-RU" sz="2400" dirty="0" smtClean="0"/>
              <a:t>, </a:t>
            </a:r>
            <a:r>
              <a:rPr lang="en-US" sz="2400" dirty="0" smtClean="0"/>
              <a:t>improving </a:t>
            </a:r>
            <a:r>
              <a:rPr lang="en-US" sz="2400" dirty="0" err="1" smtClean="0"/>
              <a:t>rad</a:t>
            </a:r>
            <a:r>
              <a:rPr lang="en-US" sz="2400" dirty="0" smtClean="0"/>
              <a:t>-hardness at the following 3 levels of design</a:t>
            </a:r>
            <a:r>
              <a:rPr lang="ru-RU" sz="2400" dirty="0" smtClean="0"/>
              <a:t>:</a:t>
            </a:r>
            <a:br>
              <a:rPr lang="ru-RU" sz="2400" dirty="0" smtClean="0"/>
            </a:br>
            <a:r>
              <a:rPr lang="ru-RU" sz="2400" dirty="0" smtClean="0"/>
              <a:t>1) </a:t>
            </a:r>
            <a:r>
              <a:rPr lang="en-US" sz="2400" dirty="0" smtClean="0"/>
              <a:t>Transistor level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	2) </a:t>
            </a:r>
            <a:r>
              <a:rPr lang="en-US" sz="2400" dirty="0" smtClean="0"/>
              <a:t>Level of cells</a:t>
            </a:r>
            <a:r>
              <a:rPr lang="ru-RU" sz="2400" dirty="0" smtClean="0"/>
              <a:t>,</a:t>
            </a:r>
            <a:r>
              <a:rPr lang="en-US" sz="2400" dirty="0" smtClean="0"/>
              <a:t> gates and IP blocks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	3) </a:t>
            </a:r>
            <a:r>
              <a:rPr lang="en-US" sz="2400" dirty="0" smtClean="0"/>
              <a:t>System level</a:t>
            </a:r>
            <a:endParaRPr lang="ru-RU" sz="2400" dirty="0" smtClean="0"/>
          </a:p>
          <a:p>
            <a:r>
              <a:rPr lang="en-US" sz="2400" dirty="0" smtClean="0"/>
              <a:t>Creation of calibrated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test structures </a:t>
            </a:r>
            <a:r>
              <a:rPr lang="en-US" sz="2400" dirty="0" smtClean="0"/>
              <a:t>and expansion of the scaled element libraries</a:t>
            </a:r>
            <a:endParaRPr lang="ru-RU" sz="2400" dirty="0" smtClean="0"/>
          </a:p>
          <a:p>
            <a:r>
              <a:rPr lang="en-US" sz="2400" dirty="0" smtClean="0"/>
              <a:t>Monitoring and statistical analysis of the ASIC </a:t>
            </a:r>
            <a:r>
              <a:rPr lang="en-US" sz="2400" dirty="0" err="1" smtClean="0"/>
              <a:t>rad</a:t>
            </a:r>
            <a:r>
              <a:rPr lang="en-US" sz="2400" dirty="0" smtClean="0"/>
              <a:t>-hard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stability</a:t>
            </a:r>
            <a:r>
              <a:rPr lang="ru-RU" sz="2400" dirty="0" smtClean="0"/>
              <a:t>,</a:t>
            </a:r>
            <a:r>
              <a:rPr lang="en-US" sz="2400" dirty="0" smtClean="0"/>
              <a:t> provided at manufacture</a:t>
            </a:r>
            <a:endParaRPr lang="ru-RU" sz="2400" dirty="0" smtClean="0"/>
          </a:p>
          <a:p>
            <a:r>
              <a:rPr lang="en-US" sz="2400" dirty="0" err="1" smtClean="0"/>
              <a:t>Rad</a:t>
            </a:r>
            <a:r>
              <a:rPr lang="en-US" sz="2400" dirty="0" smtClean="0"/>
              <a:t>-hard tests of chips at both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passive and active</a:t>
            </a:r>
            <a:r>
              <a:rPr lang="en-US" sz="2400" dirty="0" smtClean="0"/>
              <a:t> work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modes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2000" dirty="0" smtClean="0"/>
          </a:p>
          <a:p>
            <a:pPr>
              <a:buNone/>
            </a:pPr>
            <a:endParaRPr lang="ru-RU" sz="20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208686" y="974223"/>
            <a:ext cx="8478114" cy="2880320"/>
          </a:xfrm>
        </p:spPr>
        <p:txBody>
          <a:bodyPr>
            <a:noAutofit/>
          </a:bodyPr>
          <a:lstStyle/>
          <a:p>
            <a:pPr>
              <a:buNone/>
              <a:defRPr/>
            </a:pPr>
            <a:r>
              <a:rPr lang="en-US" sz="2000" dirty="0" smtClean="0"/>
              <a:t>offers at a reasonable price</a:t>
            </a:r>
            <a:r>
              <a:rPr lang="ru-RU" sz="2000" dirty="0" smtClean="0"/>
              <a:t>: </a:t>
            </a:r>
          </a:p>
          <a:p>
            <a:pPr marL="538163" indent="-274638">
              <a:defRPr/>
            </a:pPr>
            <a:r>
              <a:rPr lang="en-US" sz="2000" dirty="0" smtClean="0"/>
              <a:t>licensed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CADs</a:t>
            </a:r>
            <a:r>
              <a:rPr lang="en-US" sz="2000" dirty="0" smtClean="0"/>
              <a:t> of world leaders</a:t>
            </a:r>
            <a:r>
              <a:rPr lang="ru-RU" sz="2000" dirty="0" smtClean="0"/>
              <a:t> </a:t>
            </a:r>
          </a:p>
          <a:p>
            <a:pPr marL="538163" indent="-274638">
              <a:defRPr/>
            </a:pPr>
            <a:r>
              <a:rPr lang="en-US" sz="2000" dirty="0" smtClean="0"/>
              <a:t>access to design rules and technological libraries </a:t>
            </a:r>
            <a:r>
              <a:rPr lang="ru-RU" sz="2000" dirty="0" smtClean="0"/>
              <a:t>(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design kits</a:t>
            </a:r>
            <a:r>
              <a:rPr lang="ru-RU" sz="2000" dirty="0" smtClean="0"/>
              <a:t>) </a:t>
            </a:r>
            <a:r>
              <a:rPr lang="en-US" sz="2000" dirty="0" smtClean="0"/>
              <a:t>for a number of nanometer and submicron </a:t>
            </a:r>
            <a:r>
              <a:rPr lang="ru-RU" sz="2000" dirty="0" smtClean="0"/>
              <a:t>(</a:t>
            </a:r>
            <a:r>
              <a:rPr lang="en-US" sz="2000" dirty="0" smtClean="0"/>
              <a:t>22</a:t>
            </a:r>
            <a:r>
              <a:rPr lang="ru-RU" sz="2000" dirty="0" smtClean="0"/>
              <a:t> </a:t>
            </a:r>
            <a:r>
              <a:rPr lang="en-US" sz="2000" dirty="0" smtClean="0"/>
              <a:t>nm</a:t>
            </a:r>
            <a:r>
              <a:rPr lang="ru-RU" sz="2000" dirty="0" smtClean="0"/>
              <a:t> … 0</a:t>
            </a:r>
            <a:r>
              <a:rPr lang="en-US" sz="2000" dirty="0" smtClean="0"/>
              <a:t>.</a:t>
            </a:r>
            <a:r>
              <a:rPr lang="ru-RU" sz="2000" dirty="0" smtClean="0"/>
              <a:t>8 </a:t>
            </a:r>
            <a:r>
              <a:rPr lang="en-US" sz="2000" dirty="0" smtClean="0"/>
              <a:t>µm</a:t>
            </a:r>
            <a:r>
              <a:rPr lang="ru-RU" sz="2000" dirty="0" smtClean="0"/>
              <a:t>) </a:t>
            </a:r>
            <a:r>
              <a:rPr lang="en-US" sz="2000" dirty="0" smtClean="0"/>
              <a:t>processes</a:t>
            </a:r>
            <a:r>
              <a:rPr lang="ru-RU" sz="2000" dirty="0" smtClean="0"/>
              <a:t>, </a:t>
            </a:r>
            <a:r>
              <a:rPr lang="en-US" sz="2000" dirty="0" smtClean="0"/>
              <a:t>including</a:t>
            </a:r>
            <a:r>
              <a:rPr lang="ru-RU" sz="2000" dirty="0" smtClean="0"/>
              <a:t> </a:t>
            </a:r>
            <a:r>
              <a:rPr lang="en-US" sz="2000" dirty="0" err="1" smtClean="0"/>
              <a:t>SiGe</a:t>
            </a:r>
            <a:r>
              <a:rPr lang="en-US" sz="2000" dirty="0" smtClean="0"/>
              <a:t>, SOI</a:t>
            </a:r>
            <a:r>
              <a:rPr lang="ru-RU" sz="2000" dirty="0" smtClean="0"/>
              <a:t>, А</a:t>
            </a:r>
            <a:r>
              <a:rPr lang="ru-RU" sz="2000" baseline="-25000" dirty="0" smtClean="0"/>
              <a:t>3</a:t>
            </a:r>
            <a:r>
              <a:rPr lang="ru-RU" sz="2000" dirty="0" smtClean="0"/>
              <a:t>В</a:t>
            </a:r>
            <a:r>
              <a:rPr lang="ru-RU" sz="2000" baseline="-25000" dirty="0" smtClean="0"/>
              <a:t>5</a:t>
            </a:r>
            <a:endParaRPr lang="en-US" sz="2000" baseline="-25000" dirty="0" smtClean="0"/>
          </a:p>
          <a:p>
            <a:pPr marL="538163" indent="-274638">
              <a:defRPr/>
            </a:pPr>
            <a:endParaRPr lang="ru-RU" sz="2000" baseline="-25000" dirty="0" smtClean="0"/>
          </a:p>
          <a:p>
            <a:pPr marL="538163" indent="-274638">
              <a:buNone/>
              <a:defRPr/>
            </a:pPr>
            <a:r>
              <a:rPr lang="ru-RU" sz="2000" dirty="0" smtClean="0"/>
              <a:t> </a:t>
            </a:r>
          </a:p>
          <a:p>
            <a:pPr marL="538163" indent="-274638">
              <a:defRPr/>
            </a:pPr>
            <a:r>
              <a:rPr lang="en-US" sz="2000" dirty="0" smtClean="0"/>
              <a:t>access to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microsystem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MEMS technologies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  <a:defRPr/>
            </a:pPr>
            <a:endParaRPr lang="ru-RU" sz="2000" dirty="0" smtClean="0"/>
          </a:p>
          <a:p>
            <a:pPr>
              <a:buNone/>
              <a:defRPr/>
            </a:pPr>
            <a:r>
              <a:rPr lang="en-US" sz="2000" dirty="0" smtClean="0"/>
              <a:t>provides an inexpensive </a:t>
            </a:r>
            <a:r>
              <a:rPr lang="ru-RU" sz="2000" dirty="0"/>
              <a:t>(</a:t>
            </a:r>
            <a:r>
              <a:rPr lang="en-US" sz="2000" dirty="0"/>
              <a:t>from 270</a:t>
            </a:r>
            <a:r>
              <a:rPr lang="ru-RU" sz="2000" dirty="0"/>
              <a:t> </a:t>
            </a:r>
            <a:r>
              <a:rPr lang="en-US" sz="2000" dirty="0"/>
              <a:t>Euro/sq.mm</a:t>
            </a:r>
            <a:r>
              <a:rPr lang="ru-RU" sz="2000" dirty="0"/>
              <a:t>)</a:t>
            </a:r>
            <a:r>
              <a:rPr lang="en-US" sz="2000" dirty="0"/>
              <a:t> </a:t>
            </a:r>
            <a:r>
              <a:rPr lang="en-US" sz="2000" dirty="0" smtClean="0"/>
              <a:t>prototyping</a:t>
            </a:r>
            <a:r>
              <a:rPr lang="ru-RU" sz="2000" dirty="0" smtClean="0"/>
              <a:t> </a:t>
            </a:r>
            <a:r>
              <a:rPr lang="en-US" sz="2000" dirty="0" smtClean="0"/>
              <a:t>of ASICs via advanced processes  (down to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nm </a:t>
            </a:r>
            <a:r>
              <a:rPr lang="en-US" sz="2000" dirty="0" smtClean="0"/>
              <a:t>CMOS</a:t>
            </a:r>
            <a:r>
              <a:rPr lang="ru-RU" sz="2000" dirty="0" smtClean="0"/>
              <a:t>) </a:t>
            </a:r>
            <a:r>
              <a:rPr lang="en-US" sz="2000" dirty="0" smtClean="0"/>
              <a:t>using the </a:t>
            </a:r>
          </a:p>
          <a:p>
            <a:pPr>
              <a:buNone/>
              <a:defRPr/>
            </a:pPr>
            <a:r>
              <a:rPr lang="en-US" sz="2000" dirty="0" smtClean="0"/>
              <a:t>	so called </a:t>
            </a:r>
            <a:r>
              <a:rPr lang="en-US" sz="2000" dirty="0" err="1" smtClean="0"/>
              <a:t>multiproject</a:t>
            </a:r>
            <a:r>
              <a:rPr lang="en-US" sz="2000" dirty="0" smtClean="0"/>
              <a:t> approach</a:t>
            </a:r>
            <a:r>
              <a:rPr lang="ru-RU" sz="2000" dirty="0" smtClean="0"/>
              <a:t>, </a:t>
            </a:r>
            <a:r>
              <a:rPr lang="en-US" sz="2000" dirty="0" smtClean="0"/>
              <a:t> when the wafer cost </a:t>
            </a:r>
            <a:br>
              <a:rPr lang="en-US" sz="2000" dirty="0" smtClean="0"/>
            </a:br>
            <a:r>
              <a:rPr lang="en-US" sz="2000" dirty="0" smtClean="0"/>
              <a:t>is shared among projects of many customers</a:t>
            </a:r>
          </a:p>
          <a:p>
            <a:pPr>
              <a:buNone/>
              <a:defRPr/>
            </a:pPr>
            <a:r>
              <a:rPr lang="en-US" sz="2000" dirty="0" smtClean="0"/>
              <a:t>since </a:t>
            </a:r>
            <a:r>
              <a:rPr lang="ru-RU" sz="2000" dirty="0" smtClean="0"/>
              <a:t> 2013 </a:t>
            </a:r>
            <a:r>
              <a:rPr lang="en-US" sz="2000" dirty="0" err="1" smtClean="0"/>
              <a:t>Europractice</a:t>
            </a:r>
            <a:r>
              <a:rPr lang="en-US" sz="2000" dirty="0" smtClean="0"/>
              <a:t>  provides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discounted pricing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for Russia as well as EU</a:t>
            </a:r>
            <a:endParaRPr lang="ru-RU" sz="2000" dirty="0" smtClean="0"/>
          </a:p>
          <a:p>
            <a:pPr>
              <a:buNone/>
              <a:defRPr/>
            </a:pPr>
            <a:endParaRPr lang="ru-RU" sz="2000" dirty="0" smtClean="0"/>
          </a:p>
          <a:p>
            <a:pPr>
              <a:buNone/>
              <a:defRPr/>
            </a:pPr>
            <a:r>
              <a:rPr lang="ru-RU" sz="2000" dirty="0" smtClean="0"/>
              <a:t>	</a:t>
            </a:r>
          </a:p>
        </p:txBody>
      </p:sp>
      <p:pic>
        <p:nvPicPr>
          <p:cNvPr id="8" name="Рисунок 7" descr="waf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4282512"/>
            <a:ext cx="2627783" cy="2575487"/>
          </a:xfrm>
          <a:prstGeom prst="rect">
            <a:avLst/>
          </a:prstGeom>
        </p:spPr>
      </p:pic>
      <p:pic>
        <p:nvPicPr>
          <p:cNvPr id="5" name="Рисунок 4" descr="europractic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4527" y="6116299"/>
            <a:ext cx="1089755" cy="48010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17" y="-99362"/>
            <a:ext cx="91420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</a:t>
            </a:r>
            <a:r>
              <a:rPr lang="en-US" sz="40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Where to manufacture </a:t>
            </a:r>
            <a:r>
              <a:rPr lang="en-US" sz="40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chips?</a:t>
            </a:r>
            <a:br>
              <a:rPr lang="en-US" sz="40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4000" b="1" i="1" dirty="0" err="1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Europractice</a:t>
            </a:r>
            <a:endParaRPr lang="ru-RU" sz="4000" b="1" i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90304" y="6079965"/>
            <a:ext cx="2749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hlinkClick r:id="rId4"/>
              </a:rPr>
              <a:t>www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err="1" smtClean="0">
                <a:hlinkClick r:id="rId4"/>
              </a:rPr>
              <a:t>europractice-ic</a:t>
            </a:r>
            <a:r>
              <a:rPr lang="ru-RU" u="sng" dirty="0" smtClean="0">
                <a:hlinkClick r:id="rId4"/>
              </a:rPr>
              <a:t>.</a:t>
            </a:r>
            <a:r>
              <a:rPr lang="en-US" u="sng" dirty="0" smtClean="0">
                <a:hlinkClick r:id="rId4"/>
              </a:rPr>
              <a:t>com</a:t>
            </a:r>
            <a:endParaRPr lang="ru-RU" dirty="0"/>
          </a:p>
        </p:txBody>
      </p:sp>
      <p:grpSp>
        <p:nvGrpSpPr>
          <p:cNvPr id="2" name="Группа 21"/>
          <p:cNvGrpSpPr/>
          <p:nvPr/>
        </p:nvGrpSpPr>
        <p:grpSpPr>
          <a:xfrm>
            <a:off x="899592" y="2859736"/>
            <a:ext cx="7326560" cy="450778"/>
            <a:chOff x="899592" y="2852936"/>
            <a:chExt cx="7326560" cy="450778"/>
          </a:xfrm>
        </p:grpSpPr>
        <p:pic>
          <p:nvPicPr>
            <p:cNvPr id="12" name="Рисунок 11" descr="ams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51920" y="2852936"/>
              <a:ext cx="1379975" cy="432048"/>
            </a:xfrm>
            <a:prstGeom prst="rect">
              <a:avLst/>
            </a:prstGeom>
          </p:spPr>
        </p:pic>
        <p:pic>
          <p:nvPicPr>
            <p:cNvPr id="13" name="Рисунок 12" descr="ih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87824" y="2852936"/>
              <a:ext cx="475516" cy="450778"/>
            </a:xfrm>
            <a:prstGeom prst="rect">
              <a:avLst/>
            </a:prstGeom>
          </p:spPr>
        </p:pic>
        <p:pic>
          <p:nvPicPr>
            <p:cNvPr id="14" name="Рисунок 13" descr="Lfoundry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80112" y="2852936"/>
              <a:ext cx="1068120" cy="432048"/>
            </a:xfrm>
            <a:prstGeom prst="rect">
              <a:avLst/>
            </a:prstGeom>
          </p:spPr>
        </p:pic>
        <p:pic>
          <p:nvPicPr>
            <p:cNvPr id="15" name="Рисунок 14" descr="Onsemi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948264" y="2852936"/>
              <a:ext cx="1277888" cy="432048"/>
            </a:xfrm>
            <a:prstGeom prst="rect">
              <a:avLst/>
            </a:prstGeom>
          </p:spPr>
        </p:pic>
        <p:pic>
          <p:nvPicPr>
            <p:cNvPr id="16" name="Рисунок 15" descr="TSMC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79712" y="2852936"/>
              <a:ext cx="572010" cy="450578"/>
            </a:xfrm>
            <a:prstGeom prst="rect">
              <a:avLst/>
            </a:prstGeom>
          </p:spPr>
        </p:pic>
        <p:pic>
          <p:nvPicPr>
            <p:cNvPr id="17" name="Рисунок 16" descr="UMC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9592" y="2852936"/>
              <a:ext cx="716342" cy="361982"/>
            </a:xfrm>
            <a:prstGeom prst="rect">
              <a:avLst/>
            </a:prstGeom>
          </p:spPr>
        </p:pic>
      </p:grpSp>
      <p:grpSp>
        <p:nvGrpSpPr>
          <p:cNvPr id="3" name="Группа 22"/>
          <p:cNvGrpSpPr/>
          <p:nvPr/>
        </p:nvGrpSpPr>
        <p:grpSpPr>
          <a:xfrm>
            <a:off x="899592" y="3663680"/>
            <a:ext cx="2808312" cy="432048"/>
            <a:chOff x="755577" y="3532242"/>
            <a:chExt cx="2839246" cy="520644"/>
          </a:xfrm>
        </p:grpSpPr>
        <p:pic>
          <p:nvPicPr>
            <p:cNvPr id="19" name="Рисунок 18" descr="tronic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55577" y="3539504"/>
              <a:ext cx="1085183" cy="496899"/>
            </a:xfrm>
            <a:prstGeom prst="rect">
              <a:avLst/>
            </a:prstGeom>
          </p:spPr>
        </p:pic>
        <p:pic>
          <p:nvPicPr>
            <p:cNvPr id="20" name="Рисунок 19" descr="imec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51720" y="3559117"/>
              <a:ext cx="720080" cy="493769"/>
            </a:xfrm>
            <a:prstGeom prst="rect">
              <a:avLst/>
            </a:prstGeom>
          </p:spPr>
        </p:pic>
        <p:pic>
          <p:nvPicPr>
            <p:cNvPr id="21" name="Рисунок 20" descr="memscap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43809" y="3532242"/>
              <a:ext cx="751014" cy="496040"/>
            </a:xfrm>
            <a:prstGeom prst="rect">
              <a:avLst/>
            </a:prstGeom>
          </p:spPr>
        </p:pic>
      </p:grp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14383"/>
            <a:ext cx="1284227" cy="3019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414" y="2431767"/>
            <a:ext cx="662758" cy="3045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D46BE4-6A04-44B3-9DAA-DE991A07A25D}" type="slidenum">
              <a:rPr lang="ru-RU"/>
              <a:pPr>
                <a:defRPr/>
              </a:pPr>
              <a:t>26</a:t>
            </a:fld>
            <a:endParaRPr lang="ru-RU" dirty="0"/>
          </a:p>
        </p:txBody>
      </p:sp>
      <p:sp>
        <p:nvSpPr>
          <p:cNvPr id="32771" name="Прямоугольник 8"/>
          <p:cNvSpPr>
            <a:spLocks noChangeArrowheads="1"/>
          </p:cNvSpPr>
          <p:nvPr/>
        </p:nvSpPr>
        <p:spPr bwMode="auto">
          <a:xfrm>
            <a:off x="3275856" y="6165304"/>
            <a:ext cx="586814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itchFamily="18" charset="0"/>
                <a:cs typeface="Times New Roman" pitchFamily="18" charset="0"/>
                <a:hlinkClick r:id="rId2"/>
              </a:rPr>
              <a:t>http://www.europractice-ic.com/documents_wall_calendar.php</a:t>
            </a:r>
            <a:endParaRPr lang="ru-RU" sz="1600" dirty="0">
              <a:latin typeface="Times New Roman" pitchFamily="18" charset="0"/>
              <a:cs typeface="Times New Roman" pitchFamily="18" charset="0"/>
              <a:hlinkClick r:id="rId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926"/>
            <a:ext cx="9144000" cy="6002873"/>
          </a:xfrm>
          <a:prstGeom prst="rect">
            <a:avLst/>
          </a:prstGeom>
        </p:spPr>
      </p:pic>
      <p:pic>
        <p:nvPicPr>
          <p:cNvPr id="7" name="Рисунок 6" descr="Снимо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5363223"/>
            <a:ext cx="2586393" cy="1229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0" y="1548164"/>
            <a:ext cx="4120807" cy="3885165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2183C-19C1-4726-89DE-2ACAD179D134}" type="slidenum">
              <a:rPr lang="ru-RU"/>
              <a:pPr>
                <a:defRPr/>
              </a:pPr>
              <a:t>27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263550"/>
            <a:ext cx="9144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Number of ASIC projects</a:t>
            </a:r>
            <a:r>
              <a:rPr lang="ru-RU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manufactured via </a:t>
            </a:r>
            <a:r>
              <a:rPr lang="ru-RU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Europractice</a:t>
            </a:r>
            <a:r>
              <a:rPr lang="en-US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in 2015 </a:t>
            </a:r>
            <a:r>
              <a:rPr lang="ru-RU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*</a:t>
            </a:r>
            <a:endParaRPr lang="ru-RU" sz="32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3796" name="Прямоугольник 6"/>
          <p:cNvSpPr>
            <a:spLocks noChangeArrowheads="1"/>
          </p:cNvSpPr>
          <p:nvPr/>
        </p:nvSpPr>
        <p:spPr bwMode="auto">
          <a:xfrm>
            <a:off x="755576" y="5517232"/>
            <a:ext cx="81003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Europractice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annual report  20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http://www.europractice-ic.com/documents_annual_reports.php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 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www.europractice-ic.com/documents_annual_reports.php </a:t>
            </a:r>
            <a:endParaRPr lang="ru-RU" sz="1400" dirty="0">
              <a:latin typeface="Corbe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616" y="4149080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Total: </a:t>
            </a:r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5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69 ASICs</a:t>
            </a:r>
            <a:endParaRPr lang="ru-RU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310" y="1540854"/>
            <a:ext cx="4752528" cy="3892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44624"/>
            <a:ext cx="914400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Infrastructure of the ASIC lab at </a:t>
            </a:r>
            <a:r>
              <a:rPr lang="en-US" sz="3600" b="1" dirty="0" err="1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MEPhI</a:t>
            </a:r>
            <a:endParaRPr lang="ru-RU" sz="36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ru-RU" sz="2800" b="1" dirty="0">
              <a:ln w="11430"/>
              <a:solidFill>
                <a:srgbClr val="03530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Рисунок 3" descr="IMG_403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6444" y="1844824"/>
            <a:ext cx="3767556" cy="2709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80528" y="620688"/>
            <a:ext cx="9144000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distributed interdepartmental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 </a:t>
            </a:r>
            <a:r>
              <a:rPr lang="en-US" sz="2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Gb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/s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local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Intr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net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clusters of network Linux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workstations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 number of departments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licensed microelectronics tools for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computer aided design –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Cadence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endParaRPr lang="en-US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Mentor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Graphics,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Synopsys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Agilent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computer classes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for core students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technological libraries starting </a:t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from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22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nm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CCF1FC-472E-480F-83C3-0B60AC61B586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  <p:pic>
        <p:nvPicPr>
          <p:cNvPr id="13" name="Рисунок 12" descr="Снимок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512260"/>
            <a:ext cx="3635896" cy="2345740"/>
          </a:xfrm>
          <a:prstGeom prst="rect">
            <a:avLst/>
          </a:prstGeom>
        </p:spPr>
      </p:pic>
      <p:pic>
        <p:nvPicPr>
          <p:cNvPr id="14" name="Рисунок 13" descr="Снимок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4564609"/>
            <a:ext cx="3203848" cy="2320775"/>
          </a:xfrm>
          <a:prstGeom prst="rect">
            <a:avLst/>
          </a:prstGeom>
        </p:spPr>
      </p:pic>
      <p:pic>
        <p:nvPicPr>
          <p:cNvPr id="1028" name="Picture 4" descr="DSCN118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059832" y="4531390"/>
            <a:ext cx="3024336" cy="232660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88640"/>
            <a:ext cx="8229600" cy="7353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Progress in chip p</a:t>
            </a:r>
            <a:r>
              <a:rPr lang="en-US" dirty="0"/>
              <a:t>rot</a:t>
            </a:r>
            <a:r>
              <a:rPr lang="en-US" dirty="0" smtClean="0"/>
              <a:t>otyping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5E144-0EE8-450C-8726-F09D9A538616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344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Содержимое 2"/>
          <p:cNvSpPr>
            <a:spLocks noGrp="1"/>
          </p:cNvSpPr>
          <p:nvPr>
            <p:ph idx="1"/>
          </p:nvPr>
        </p:nvSpPr>
        <p:spPr>
          <a:xfrm>
            <a:off x="251520" y="2060848"/>
            <a:ext cx="8656992" cy="3610935"/>
          </a:xfrm>
        </p:spPr>
        <p:txBody>
          <a:bodyPr/>
          <a:lstStyle/>
          <a:p>
            <a:pPr eaLnBrk="1" hangingPunct="1"/>
            <a:r>
              <a:rPr lang="en-US" sz="2400" dirty="0" smtClean="0"/>
              <a:t>All </a:t>
            </a:r>
            <a:r>
              <a:rPr lang="en-US" sz="2400" dirty="0"/>
              <a:t>integrated circuits, necessary for physical instrumentation, should be </a:t>
            </a:r>
            <a:r>
              <a:rPr lang="en-US" sz="2400" b="1" dirty="0">
                <a:solidFill>
                  <a:srgbClr val="FF0000"/>
                </a:solidFill>
              </a:rPr>
              <a:t>radiation tolerant </a:t>
            </a:r>
            <a:r>
              <a:rPr lang="en-US" sz="2400" dirty="0"/>
              <a:t>at </a:t>
            </a:r>
            <a:r>
              <a:rPr lang="en-US" sz="2400" dirty="0" smtClean="0"/>
              <a:t>new, </a:t>
            </a:r>
            <a:r>
              <a:rPr lang="en-US" sz="2400" dirty="0"/>
              <a:t>earlier not </a:t>
            </a:r>
            <a:r>
              <a:rPr lang="en-US" sz="2400" dirty="0" smtClean="0"/>
              <a:t>reached, </a:t>
            </a:r>
            <a:r>
              <a:rPr lang="en-US" sz="2400" dirty="0"/>
              <a:t>level (hundreds of </a:t>
            </a:r>
            <a:r>
              <a:rPr lang="en-US" sz="2400" dirty="0" err="1"/>
              <a:t>Mrad</a:t>
            </a:r>
            <a:r>
              <a:rPr lang="en-US" sz="2400" dirty="0"/>
              <a:t>) of total ionizing dose </a:t>
            </a:r>
            <a:r>
              <a:rPr lang="en-US" sz="2400" dirty="0" smtClean="0"/>
              <a:t>and </a:t>
            </a:r>
            <a:r>
              <a:rPr lang="en-US" sz="2400" dirty="0"/>
              <a:t>allow minute almost </a:t>
            </a:r>
            <a:r>
              <a:rPr lang="en-US" sz="2400" b="1" dirty="0">
                <a:solidFill>
                  <a:srgbClr val="FF0000"/>
                </a:solidFill>
              </a:rPr>
              <a:t>3D assemblies </a:t>
            </a:r>
          </a:p>
          <a:p>
            <a:pPr eaLnBrk="1" hangingPunct="1"/>
            <a:r>
              <a:rPr lang="en-US" sz="2400" dirty="0" smtClean="0"/>
              <a:t>The </a:t>
            </a:r>
            <a:r>
              <a:rPr lang="en-US" sz="2400" dirty="0" err="1"/>
              <a:t>presention</a:t>
            </a:r>
            <a:r>
              <a:rPr lang="en-US" sz="2400" dirty="0"/>
              <a:t> is based on literary source analysis and presents overview of </a:t>
            </a:r>
            <a:r>
              <a:rPr lang="en-US" sz="2400" b="1" dirty="0">
                <a:solidFill>
                  <a:srgbClr val="FF0000"/>
                </a:solidFill>
              </a:rPr>
              <a:t>the state of the art and trends </a:t>
            </a:r>
            <a:r>
              <a:rPr lang="en-US" sz="2400" dirty="0"/>
              <a:t>in nowadays chip design, basing partially own ASIC lab experience. That shows a next stage of micro- and </a:t>
            </a:r>
            <a:r>
              <a:rPr lang="en-US" sz="2400" dirty="0" err="1"/>
              <a:t>nanoelectronics</a:t>
            </a:r>
            <a:r>
              <a:rPr lang="en-US" sz="2400" dirty="0"/>
              <a:t> usage at physical </a:t>
            </a:r>
            <a:r>
              <a:rPr lang="en-US" sz="2400" dirty="0" smtClean="0"/>
              <a:t>instrumentation</a:t>
            </a:r>
            <a:endParaRPr lang="en-US" sz="2400" dirty="0"/>
          </a:p>
          <a:p>
            <a:pPr eaLnBrk="1" hangingPunct="1"/>
            <a:endParaRPr lang="ru-RU" sz="2000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622228"/>
            <a:ext cx="2914580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rPr>
              <a:t>Outline (2)</a:t>
            </a:r>
            <a:endParaRPr lang="ru-RU" sz="43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61987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5E144-0EE8-450C-8726-F09D9A538616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0478"/>
            <a:ext cx="9158118" cy="5927522"/>
          </a:xfrm>
        </p:spPr>
      </p:pic>
      <p:sp>
        <p:nvSpPr>
          <p:cNvPr id="11" name="Прямоугольник 10"/>
          <p:cNvSpPr/>
          <p:nvPr/>
        </p:nvSpPr>
        <p:spPr>
          <a:xfrm>
            <a:off x="1907704" y="176425"/>
            <a:ext cx="5976664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FFFFD2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Statistics of projects</a:t>
            </a:r>
            <a:endParaRPr lang="ru-RU" sz="43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rgbClr val="FFFFD2"/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84759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6572296" cy="65403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ASIC projects (examples)</a:t>
            </a:r>
            <a:endParaRPr lang="ru-RU" sz="3600" dirty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" name="Текст 2"/>
          <p:cNvSpPr txBox="1">
            <a:spLocks/>
          </p:cNvSpPr>
          <p:nvPr/>
        </p:nvSpPr>
        <p:spPr>
          <a:xfrm>
            <a:off x="0" y="642918"/>
            <a:ext cx="6715140" cy="6215082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128-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channel prototype ASIC for data-driven read-out of CBM STS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ru-RU" sz="1700" b="1" i="1" dirty="0" smtClean="0">
                <a:solidFill>
                  <a:srgbClr val="FF0000"/>
                </a:solidFill>
              </a:rPr>
              <a:t>        0</a:t>
            </a:r>
            <a:r>
              <a:rPr lang="en-US" sz="1700" b="1" i="1" dirty="0" smtClean="0">
                <a:solidFill>
                  <a:srgbClr val="FF0000"/>
                </a:solidFill>
              </a:rPr>
              <a:t>.18 um CMOS UMC (Taiwan)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</a:rPr>
              <a:t>consumption 2 </a:t>
            </a:r>
            <a:r>
              <a:rPr lang="en-US" sz="1700" b="1" i="1" dirty="0" err="1" smtClean="0">
                <a:solidFill>
                  <a:srgbClr val="FF0000"/>
                </a:solidFill>
              </a:rPr>
              <a:t>mW</a:t>
            </a:r>
            <a:r>
              <a:rPr lang="en-US" sz="1700" b="1" i="1" dirty="0" smtClean="0">
                <a:solidFill>
                  <a:srgbClr val="FF0000"/>
                </a:solidFill>
              </a:rPr>
              <a:t>/</a:t>
            </a:r>
            <a:r>
              <a:rPr lang="en-US" sz="1700" b="1" i="1" dirty="0" err="1" smtClean="0">
                <a:solidFill>
                  <a:srgbClr val="FF0000"/>
                </a:solidFill>
              </a:rPr>
              <a:t>ch</a:t>
            </a:r>
            <a:r>
              <a:rPr lang="en-US" sz="1700" b="1" i="1" dirty="0" smtClean="0">
                <a:solidFill>
                  <a:srgbClr val="FF0000"/>
                </a:solidFill>
              </a:rPr>
              <a:t>.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</a:rPr>
              <a:t>shaping time </a:t>
            </a:r>
            <a:r>
              <a:rPr lang="ru-RU" sz="1700" b="1" i="1" dirty="0" smtClean="0">
                <a:solidFill>
                  <a:srgbClr val="FF0000"/>
                </a:solidFill>
              </a:rPr>
              <a:t>100 </a:t>
            </a:r>
            <a:r>
              <a:rPr lang="en-US" sz="1700" b="1" i="1" dirty="0" smtClean="0">
                <a:solidFill>
                  <a:srgbClr val="FF0000"/>
                </a:solidFill>
              </a:rPr>
              <a:t>ns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</a:rPr>
              <a:t>structure</a:t>
            </a:r>
            <a:r>
              <a:rPr lang="ru-RU" sz="1700" b="1" i="1" dirty="0" smtClean="0">
                <a:solidFill>
                  <a:srgbClr val="FF0000"/>
                </a:solidFill>
              </a:rPr>
              <a:t> </a:t>
            </a:r>
            <a:r>
              <a:rPr lang="ru-RU" sz="1700" b="1" i="1" dirty="0">
                <a:solidFill>
                  <a:srgbClr val="FF0000"/>
                </a:solidFill>
              </a:rPr>
              <a:t>128</a:t>
            </a:r>
            <a:r>
              <a:rPr lang="ru-RU" sz="1700" b="1" i="1" dirty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en-US" sz="1700" b="1" i="1" dirty="0" smtClean="0">
                <a:solidFill>
                  <a:srgbClr val="FF0000"/>
                </a:solidFill>
                <a:sym typeface="Wingdings" pitchFamily="2" charset="2"/>
              </a:rPr>
              <a:t>16/ Chip contains preamplifier, shaper (filter)</a:t>
            </a:r>
            <a:r>
              <a:rPr lang="ru-RU" sz="1700" b="1" i="1" dirty="0" smtClean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  <a:sym typeface="Wingdings" pitchFamily="2" charset="2"/>
              </a:rPr>
              <a:t>comparators</a:t>
            </a:r>
            <a:r>
              <a:rPr lang="ru-RU" sz="1700" b="1" i="1" dirty="0" smtClean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  <a:sym typeface="Wingdings" pitchFamily="2" charset="2"/>
              </a:rPr>
              <a:t>cross-point switch</a:t>
            </a:r>
            <a:r>
              <a:rPr lang="ru-RU" sz="1700" b="1" i="1" dirty="0" smtClean="0">
                <a:solidFill>
                  <a:srgbClr val="FF0000"/>
                </a:solidFill>
                <a:sym typeface="Wingdings" pitchFamily="2" charset="2"/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  <a:sym typeface="Wingdings" pitchFamily="2" charset="2"/>
              </a:rPr>
              <a:t>peak detectors, </a:t>
            </a:r>
            <a:r>
              <a:rPr lang="ru-RU" sz="1700" b="1" i="1" dirty="0" smtClean="0">
                <a:solidFill>
                  <a:srgbClr val="FF0000"/>
                </a:solidFill>
                <a:sym typeface="Wingdings" pitchFamily="2" charset="2"/>
              </a:rPr>
              <a:t>9-</a:t>
            </a:r>
            <a:r>
              <a:rPr lang="en-US" sz="1700" b="1" i="1" dirty="0" smtClean="0">
                <a:solidFill>
                  <a:srgbClr val="FF0000"/>
                </a:solidFill>
                <a:sym typeface="Wingdings" pitchFamily="2" charset="2"/>
              </a:rPr>
              <a:t>bit ADC</a:t>
            </a:r>
            <a:r>
              <a:rPr lang="ru-RU" sz="1700" b="1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700" b="1" i="1" dirty="0" smtClean="0">
                <a:solidFill>
                  <a:srgbClr val="FF0000"/>
                </a:solidFill>
                <a:sym typeface="Wingdings" pitchFamily="2" charset="2"/>
              </a:rPr>
              <a:t>and so on</a:t>
            </a:r>
            <a:endParaRPr lang="ru-RU" sz="1700" b="1" i="1" dirty="0" smtClean="0">
              <a:solidFill>
                <a:srgbClr val="FF0000"/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Smart sensor readout ASIC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Rosatom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17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</a:t>
            </a:r>
            <a:r>
              <a:rPr lang="ru-RU" sz="1700" b="1" i="1" dirty="0" smtClean="0">
                <a:solidFill>
                  <a:srgbClr val="FF0000"/>
                </a:solidFill>
              </a:rPr>
              <a:t>0</a:t>
            </a:r>
            <a:r>
              <a:rPr lang="en-US" sz="1700" b="1" i="1" dirty="0" smtClean="0">
                <a:solidFill>
                  <a:srgbClr val="FF0000"/>
                </a:solidFill>
              </a:rPr>
              <a:t>.</a:t>
            </a:r>
            <a:r>
              <a:rPr lang="ru-RU" sz="1700" b="1" i="1" dirty="0" smtClean="0">
                <a:solidFill>
                  <a:srgbClr val="FF0000"/>
                </a:solidFill>
              </a:rPr>
              <a:t>35 µ</a:t>
            </a:r>
            <a:r>
              <a:rPr lang="en-US" sz="1700" b="1" i="1" dirty="0" smtClean="0">
                <a:solidFill>
                  <a:srgbClr val="FF0000"/>
                </a:solidFill>
              </a:rPr>
              <a:t>m </a:t>
            </a:r>
            <a:r>
              <a:rPr lang="en-US" sz="1700" b="1" i="1" dirty="0" err="1" smtClean="0">
                <a:solidFill>
                  <a:srgbClr val="FF0000"/>
                </a:solidFill>
              </a:rPr>
              <a:t>SiGe</a:t>
            </a:r>
            <a:r>
              <a:rPr lang="en-US" sz="1700" b="1" i="1" dirty="0" smtClean="0">
                <a:solidFill>
                  <a:srgbClr val="FF0000"/>
                </a:solidFill>
              </a:rPr>
              <a:t> </a:t>
            </a:r>
            <a:r>
              <a:rPr lang="en-US" sz="1700" b="1" i="1" dirty="0" err="1" smtClean="0">
                <a:solidFill>
                  <a:srgbClr val="FF0000"/>
                </a:solidFill>
              </a:rPr>
              <a:t>BiCMOS</a:t>
            </a:r>
            <a:r>
              <a:rPr lang="en-US" sz="1700" b="1" i="1" dirty="0" smtClean="0">
                <a:solidFill>
                  <a:srgbClr val="FF0000"/>
                </a:solidFill>
              </a:rPr>
              <a:t> AMS (Austria)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</a:rPr>
              <a:t>temperature range </a:t>
            </a:r>
            <a:r>
              <a:rPr lang="ru-RU" sz="1700" b="1" i="1" dirty="0" smtClean="0">
                <a:solidFill>
                  <a:srgbClr val="FF0000"/>
                </a:solidFill>
              </a:rPr>
              <a:t>-</a:t>
            </a:r>
            <a:r>
              <a:rPr lang="en-US" sz="1700" b="1" i="1" dirty="0" smtClean="0">
                <a:solidFill>
                  <a:srgbClr val="FF0000"/>
                </a:solidFill>
              </a:rPr>
              <a:t>55</a:t>
            </a:r>
            <a:r>
              <a:rPr lang="ru-RU" sz="1700" b="1" i="1" dirty="0" smtClean="0">
                <a:solidFill>
                  <a:srgbClr val="FF0000"/>
                </a:solidFill>
              </a:rPr>
              <a:t>…+</a:t>
            </a:r>
            <a:r>
              <a:rPr lang="en-US" sz="1700" b="1" i="1" dirty="0" smtClean="0">
                <a:solidFill>
                  <a:srgbClr val="FF0000"/>
                </a:solidFill>
              </a:rPr>
              <a:t>8</a:t>
            </a:r>
            <a:r>
              <a:rPr lang="ru-RU" sz="1700" b="1" i="1" dirty="0" smtClean="0">
                <a:solidFill>
                  <a:srgbClr val="FF0000"/>
                </a:solidFill>
              </a:rPr>
              <a:t>0 </a:t>
            </a:r>
            <a:r>
              <a:rPr lang="ru-RU" sz="1700" b="1" i="1" dirty="0" smtClean="0">
                <a:solidFill>
                  <a:srgbClr val="FF0000"/>
                </a:solidFill>
                <a:sym typeface="Symbol"/>
              </a:rPr>
              <a:t></a:t>
            </a:r>
            <a:r>
              <a:rPr lang="ru-RU" sz="1700" b="1" i="1" dirty="0" smtClean="0">
                <a:solidFill>
                  <a:srgbClr val="FF0000"/>
                </a:solidFill>
              </a:rPr>
              <a:t>С, </a:t>
            </a:r>
            <a:r>
              <a:rPr lang="en-US" sz="1700" b="1" i="1" dirty="0" smtClean="0">
                <a:solidFill>
                  <a:srgbClr val="FF0000"/>
                </a:solidFill>
              </a:rPr>
              <a:t>consumption </a:t>
            </a:r>
            <a:r>
              <a:rPr lang="ru-RU" sz="1700" b="1" i="1" dirty="0" smtClean="0">
                <a:solidFill>
                  <a:srgbClr val="FF0000"/>
                </a:solidFill>
              </a:rPr>
              <a:t>3 </a:t>
            </a:r>
            <a:r>
              <a:rPr lang="en-US" sz="1700" b="1" i="1" dirty="0" err="1" smtClean="0">
                <a:solidFill>
                  <a:srgbClr val="FF0000"/>
                </a:solidFill>
              </a:rPr>
              <a:t>mW</a:t>
            </a:r>
            <a:r>
              <a:rPr lang="en-US" sz="1700" b="1" i="1" dirty="0" smtClean="0">
                <a:solidFill>
                  <a:srgbClr val="FF0000"/>
                </a:solidFill>
              </a:rPr>
              <a:t>.</a:t>
            </a:r>
            <a:r>
              <a:rPr lang="ru-RU" sz="1700" b="1" i="1" dirty="0" smtClean="0">
                <a:solidFill>
                  <a:srgbClr val="FF0000"/>
                </a:solidFill>
              </a:rPr>
              <a:t> </a:t>
            </a:r>
            <a:r>
              <a:rPr lang="en-US" sz="1700" b="1" i="1" dirty="0" smtClean="0">
                <a:solidFill>
                  <a:srgbClr val="FF0000"/>
                </a:solidFill>
              </a:rPr>
              <a:t>Chip contains instrumentation amplifier</a:t>
            </a:r>
            <a:r>
              <a:rPr lang="ru-RU" sz="1700" b="1" i="1" dirty="0" smtClean="0">
                <a:solidFill>
                  <a:srgbClr val="FF0000"/>
                </a:solidFill>
              </a:rPr>
              <a:t>,  14-</a:t>
            </a:r>
            <a:r>
              <a:rPr lang="en-US" sz="1700" b="1" i="1" dirty="0" smtClean="0">
                <a:solidFill>
                  <a:srgbClr val="FF0000"/>
                </a:solidFill>
              </a:rPr>
              <a:t>bit ADC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</a:rPr>
              <a:t>two </a:t>
            </a:r>
            <a:r>
              <a:rPr lang="ru-RU" sz="1700" b="1" i="1" dirty="0" smtClean="0">
                <a:solidFill>
                  <a:srgbClr val="FF0000"/>
                </a:solidFill>
              </a:rPr>
              <a:t>14</a:t>
            </a:r>
            <a:r>
              <a:rPr lang="en-US" sz="1700" b="1" i="1" dirty="0" smtClean="0">
                <a:solidFill>
                  <a:srgbClr val="FF0000"/>
                </a:solidFill>
              </a:rPr>
              <a:t>-bit DAC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</a:rPr>
              <a:t>references, electronic </a:t>
            </a:r>
            <a:r>
              <a:rPr lang="en-US" sz="1700" b="1" i="1" dirty="0" err="1" smtClean="0">
                <a:solidFill>
                  <a:srgbClr val="FF0000"/>
                </a:solidFill>
              </a:rPr>
              <a:t>termometer</a:t>
            </a:r>
            <a:r>
              <a:rPr lang="en-US" sz="1700" b="1" i="1" dirty="0" smtClean="0">
                <a:solidFill>
                  <a:srgbClr val="FF0000"/>
                </a:solidFill>
              </a:rPr>
              <a:t> and so on</a:t>
            </a:r>
            <a:endParaRPr lang="ru-RU" sz="1700" b="1" i="1" dirty="0" smtClean="0">
              <a:solidFill>
                <a:srgbClr val="FF0000"/>
              </a:solidFill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32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-channel ASIC for “Nucleon” project (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Roscosmos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ru-RU" sz="1700" b="1" i="1" dirty="0" smtClean="0">
                <a:solidFill>
                  <a:srgbClr val="FF0000"/>
                </a:solidFill>
              </a:rPr>
              <a:t>        0</a:t>
            </a:r>
            <a:r>
              <a:rPr lang="en-US" sz="1700" b="1" i="1" dirty="0" smtClean="0">
                <a:solidFill>
                  <a:srgbClr val="FF0000"/>
                </a:solidFill>
              </a:rPr>
              <a:t>.</a:t>
            </a:r>
            <a:r>
              <a:rPr lang="ru-RU" sz="1700" b="1" i="1" dirty="0" smtClean="0">
                <a:solidFill>
                  <a:srgbClr val="FF0000"/>
                </a:solidFill>
              </a:rPr>
              <a:t>35 µ</a:t>
            </a:r>
            <a:r>
              <a:rPr lang="en-US" sz="1700" b="1" i="1" dirty="0" smtClean="0">
                <a:solidFill>
                  <a:srgbClr val="FF0000"/>
                </a:solidFill>
              </a:rPr>
              <a:t>m CMOS AMIS/</a:t>
            </a:r>
            <a:r>
              <a:rPr lang="en-US" sz="1700" b="1" i="1" dirty="0" err="1" smtClean="0">
                <a:solidFill>
                  <a:srgbClr val="FF0000"/>
                </a:solidFill>
              </a:rPr>
              <a:t>OnSemi</a:t>
            </a:r>
            <a:r>
              <a:rPr lang="en-US" sz="1700" b="1" i="1" dirty="0" smtClean="0">
                <a:solidFill>
                  <a:srgbClr val="FF0000"/>
                </a:solidFill>
              </a:rPr>
              <a:t> (Belgium)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</a:rPr>
              <a:t>dynamic range </a:t>
            </a:r>
            <a:r>
              <a:rPr lang="ru-RU" sz="1700" b="1" i="1" dirty="0" smtClean="0">
                <a:solidFill>
                  <a:srgbClr val="FF0000"/>
                </a:solidFill>
              </a:rPr>
              <a:t>100</a:t>
            </a:r>
            <a:r>
              <a:rPr lang="en-US" sz="1700" b="1" i="1" dirty="0" smtClean="0">
                <a:solidFill>
                  <a:srgbClr val="FF0000"/>
                </a:solidFill>
              </a:rPr>
              <a:t> </a:t>
            </a:r>
            <a:r>
              <a:rPr lang="en-US" sz="1700" b="1" i="1" dirty="0" err="1" smtClean="0">
                <a:solidFill>
                  <a:srgbClr val="FF0000"/>
                </a:solidFill>
              </a:rPr>
              <a:t>pCb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</a:rPr>
              <a:t>consumption 2 </a:t>
            </a:r>
            <a:r>
              <a:rPr lang="en-US" sz="1700" b="1" i="1" dirty="0" err="1" smtClean="0">
                <a:solidFill>
                  <a:srgbClr val="FF0000"/>
                </a:solidFill>
              </a:rPr>
              <a:t>mW</a:t>
            </a:r>
            <a:r>
              <a:rPr lang="en-US" sz="1700" b="1" i="1" dirty="0" smtClean="0">
                <a:solidFill>
                  <a:srgbClr val="FF0000"/>
                </a:solidFill>
              </a:rPr>
              <a:t>/</a:t>
            </a:r>
            <a:r>
              <a:rPr lang="en-US" sz="1700" b="1" i="1" dirty="0" err="1" smtClean="0">
                <a:solidFill>
                  <a:srgbClr val="FF0000"/>
                </a:solidFill>
              </a:rPr>
              <a:t>ch</a:t>
            </a:r>
            <a:r>
              <a:rPr lang="en-US" sz="1700" b="1" i="1" dirty="0" smtClean="0">
                <a:solidFill>
                  <a:srgbClr val="FF0000"/>
                </a:solidFill>
              </a:rPr>
              <a:t>.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en-US" sz="1700" b="1" i="1" dirty="0" smtClean="0">
                <a:solidFill>
                  <a:srgbClr val="FF0000"/>
                </a:solidFill>
              </a:rPr>
              <a:t>multiplexed (serial) output</a:t>
            </a:r>
            <a:endParaRPr lang="ru-RU" sz="1700" b="1" i="1" dirty="0" smtClean="0">
              <a:solidFill>
                <a:srgbClr val="FF0000"/>
              </a:solidFill>
            </a:endParaRPr>
          </a:p>
          <a:p>
            <a:pPr marL="342900" indent="-342900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defRPr/>
            </a:pPr>
            <a:endParaRPr lang="ru-RU" sz="1700" b="1" i="1" dirty="0">
              <a:solidFill>
                <a:srgbClr val="FF0000"/>
              </a:solidFill>
            </a:endParaRPr>
          </a:p>
          <a:p>
            <a:pPr marL="342900" lvl="0" indent="-342900" algn="just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200" dirty="0"/>
              <a:t> </a:t>
            </a:r>
            <a:r>
              <a:rPr lang="en-US" sz="3200" dirty="0" smtClean="0">
                <a:latin typeface="+mn-lt"/>
                <a:cs typeface="+mn-cs"/>
              </a:rPr>
              <a:t>IP blocks for system on chip,</a:t>
            </a:r>
            <a:r>
              <a:rPr lang="ru-RU" sz="3200" dirty="0" smtClean="0">
                <a:latin typeface="+mn-lt"/>
                <a:cs typeface="+mn-cs"/>
              </a:rPr>
              <a:t> </a:t>
            </a:r>
            <a:r>
              <a:rPr lang="en-US" sz="3200" dirty="0" smtClean="0">
                <a:latin typeface="+mn-lt"/>
                <a:cs typeface="+mn-cs"/>
              </a:rPr>
              <a:t>controlling a new aircraft engine (Ministry of Education and Science)</a:t>
            </a:r>
            <a:endParaRPr lang="ru-RU" sz="3200" dirty="0">
              <a:latin typeface="+mn-lt"/>
              <a:cs typeface="+mn-cs"/>
            </a:endParaRPr>
          </a:p>
          <a:p>
            <a:pPr marL="342900" indent="-342900" algn="just">
              <a:spcBef>
                <a:spcPct val="20000"/>
              </a:spcBef>
              <a:buClr>
                <a:schemeClr val="tx1">
                  <a:shade val="95000"/>
                </a:schemeClr>
              </a:buClr>
              <a:defRPr/>
            </a:pPr>
            <a:r>
              <a:rPr lang="ru-RU" sz="1700" b="1" i="1" dirty="0" smtClean="0">
                <a:solidFill>
                  <a:srgbClr val="FF0000"/>
                </a:solidFill>
              </a:rPr>
              <a:t> </a:t>
            </a:r>
            <a:r>
              <a:rPr lang="en-US" sz="1700" b="1" i="1" dirty="0" smtClean="0">
                <a:solidFill>
                  <a:srgbClr val="FF0000"/>
                </a:solidFill>
              </a:rPr>
              <a:t>	</a:t>
            </a:r>
            <a:r>
              <a:rPr lang="ru-RU" sz="1700" b="1" i="1" dirty="0" smtClean="0">
                <a:solidFill>
                  <a:srgbClr val="FF0000"/>
                </a:solidFill>
              </a:rPr>
              <a:t>0</a:t>
            </a:r>
            <a:r>
              <a:rPr lang="en-US" sz="1700" b="1" i="1" dirty="0" smtClean="0">
                <a:solidFill>
                  <a:srgbClr val="FF0000"/>
                </a:solidFill>
              </a:rPr>
              <a:t>.18 um CMOS UMC (Taiwan)</a:t>
            </a:r>
            <a:r>
              <a:rPr lang="ru-RU" sz="1700" b="1" i="1" dirty="0" smtClean="0">
                <a:solidFill>
                  <a:srgbClr val="FF0000"/>
                </a:solidFill>
              </a:rPr>
              <a:t>,</a:t>
            </a:r>
            <a:r>
              <a:rPr lang="ru-RU" sz="1700" b="1" i="1" dirty="0" smtClean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1700" b="1" i="1" dirty="0" smtClean="0">
                <a:solidFill>
                  <a:srgbClr val="FF0000"/>
                </a:solidFill>
              </a:rPr>
              <a:t>consumption 10 </a:t>
            </a:r>
            <a:r>
              <a:rPr lang="en-US" sz="1700" b="1" i="1" dirty="0" err="1" smtClean="0">
                <a:solidFill>
                  <a:srgbClr val="FF0000"/>
                </a:solidFill>
              </a:rPr>
              <a:t>mW</a:t>
            </a:r>
            <a:r>
              <a:rPr lang="en-US" sz="1700" b="1" i="1" dirty="0" smtClean="0">
                <a:solidFill>
                  <a:srgbClr val="FF0000"/>
                </a:solidFill>
              </a:rPr>
              <a:t>/</a:t>
            </a:r>
            <a:r>
              <a:rPr lang="en-US" sz="1700" b="1" i="1" dirty="0" err="1" smtClean="0">
                <a:solidFill>
                  <a:srgbClr val="FF0000"/>
                </a:solidFill>
              </a:rPr>
              <a:t>ch</a:t>
            </a:r>
            <a:r>
              <a:rPr lang="en-US" sz="1700" b="1" i="1" dirty="0" smtClean="0">
                <a:solidFill>
                  <a:srgbClr val="FF0000"/>
                </a:solidFill>
              </a:rPr>
              <a:t>.</a:t>
            </a:r>
            <a:r>
              <a:rPr lang="ru-RU" sz="1700" b="1" i="1" dirty="0" smtClean="0">
                <a:solidFill>
                  <a:srgbClr val="FF0000"/>
                </a:solidFill>
              </a:rPr>
              <a:t>, </a:t>
            </a:r>
            <a:r>
              <a:rPr lang="ru-RU" sz="1700" b="1" i="1" dirty="0" smtClean="0">
                <a:solidFill>
                  <a:srgbClr val="FF0000"/>
                </a:solidFill>
                <a:sym typeface="Wingdings" pitchFamily="2" charset="2"/>
              </a:rPr>
              <a:t>9-</a:t>
            </a:r>
            <a:r>
              <a:rPr lang="en-US" sz="1700" b="1" i="1" dirty="0" smtClean="0">
                <a:solidFill>
                  <a:srgbClr val="FF0000"/>
                </a:solidFill>
                <a:sym typeface="Wingdings" pitchFamily="2" charset="2"/>
              </a:rPr>
              <a:t>bit ADC</a:t>
            </a:r>
            <a:endParaRPr lang="ru-RU" sz="3200" dirty="0" err="1" smtClean="0">
              <a:latin typeface="+mn-lt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endParaRPr kumimoji="0" lang="ru-RU" sz="1700" b="1" i="1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ru-RU" sz="1400" b="1" i="1" u="none" strike="noStrike" kern="1200" cap="none" spc="0" normalizeH="0" baseline="0" noProof="0" dirty="0" smtClean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 descr="DSC001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1785927"/>
            <a:ext cx="2357422" cy="1866292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5090364"/>
            <a:ext cx="2500298" cy="17676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643314"/>
            <a:ext cx="2357422" cy="151678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Содержимое 6" descr="shema.pn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"/>
            <a:ext cx="242886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8E488-C70D-4ECC-9C6E-9563C0DB950D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44016"/>
            <a:ext cx="8711952" cy="692696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rPr>
              <a:t>Some details of ASIC projects</a:t>
            </a:r>
            <a:r>
              <a:rPr lang="ru-RU" sz="3600" dirty="0" smtClean="0"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rPr>
              <a:t> </a:t>
            </a:r>
            <a:endParaRPr lang="ru-RU" sz="3600" dirty="0"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</a:endParaRPr>
          </a:p>
        </p:txBody>
      </p:sp>
      <p:pic>
        <p:nvPicPr>
          <p:cNvPr id="5" name="Picture 1" descr="B_cmp0_cmp1_Y0_Y1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2332" y="2564904"/>
            <a:ext cx="2591668" cy="216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layout_b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3143240" cy="319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571604" y="5072074"/>
            <a:ext cx="5357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ris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28670"/>
            <a:ext cx="2915816" cy="21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43108" y="3009726"/>
            <a:ext cx="2356884" cy="923330"/>
          </a:xfrm>
          <a:prstGeom prst="rect">
            <a:avLst/>
          </a:prstGeom>
          <a:solidFill>
            <a:srgbClr val="FFFFC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9900"/>
                </a:solidFill>
              </a:rPr>
              <a:t>32-</a:t>
            </a:r>
            <a:r>
              <a:rPr lang="en-US" b="1" dirty="0" smtClean="0">
                <a:solidFill>
                  <a:srgbClr val="FF9900"/>
                </a:solidFill>
              </a:rPr>
              <a:t>channel ASIC</a:t>
            </a:r>
            <a:r>
              <a:rPr lang="ru-RU" b="1" dirty="0" smtClean="0">
                <a:solidFill>
                  <a:srgbClr val="FF9900"/>
                </a:solidFill>
              </a:rPr>
              <a:t> </a:t>
            </a:r>
            <a:r>
              <a:rPr lang="en-US" b="1" dirty="0" smtClean="0">
                <a:solidFill>
                  <a:srgbClr val="FF9900"/>
                </a:solidFill>
              </a:rPr>
              <a:t>for Nucleon project of ROSCOSMOS</a:t>
            </a:r>
            <a:endParaRPr lang="ru-RU" b="1" dirty="0">
              <a:solidFill>
                <a:srgbClr val="FF9900"/>
              </a:solidFill>
            </a:endParaRPr>
          </a:p>
        </p:txBody>
      </p:sp>
      <p:pic>
        <p:nvPicPr>
          <p:cNvPr id="17" name="Picture 2" descr="C:\Users\Андрей Борисович\Desktop\Simakov_Gelegik\cbm2010_90gr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16016" y="4609842"/>
            <a:ext cx="4427984" cy="224815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283968" y="3573016"/>
            <a:ext cx="2304256" cy="923330"/>
          </a:xfrm>
          <a:prstGeom prst="rect">
            <a:avLst/>
          </a:prstGeom>
          <a:solidFill>
            <a:srgbClr val="CCFFC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9900"/>
                </a:solidFill>
              </a:rPr>
              <a:t>128-</a:t>
            </a:r>
            <a:r>
              <a:rPr lang="en-US" b="1" dirty="0" smtClean="0">
                <a:solidFill>
                  <a:srgbClr val="FF9900"/>
                </a:solidFill>
              </a:rPr>
              <a:t>channel prototype ASIC</a:t>
            </a:r>
            <a:r>
              <a:rPr lang="ru-RU" b="1" dirty="0" smtClean="0">
                <a:solidFill>
                  <a:srgbClr val="FF9900"/>
                </a:solidFill>
              </a:rPr>
              <a:t> </a:t>
            </a:r>
            <a:r>
              <a:rPr lang="en-US" b="1" dirty="0" smtClean="0">
                <a:solidFill>
                  <a:srgbClr val="FF9900"/>
                </a:solidFill>
              </a:rPr>
              <a:t>for </a:t>
            </a:r>
            <a:r>
              <a:rPr lang="ru-RU" b="1" dirty="0" smtClean="0">
                <a:solidFill>
                  <a:srgbClr val="FF9900"/>
                </a:solidFill>
              </a:rPr>
              <a:t>СВМ</a:t>
            </a:r>
            <a:r>
              <a:rPr lang="en-US" b="1" dirty="0" smtClean="0">
                <a:solidFill>
                  <a:srgbClr val="FF9900"/>
                </a:solidFill>
              </a:rPr>
              <a:t> STS</a:t>
            </a:r>
            <a:r>
              <a:rPr lang="ru-RU" b="1" dirty="0" smtClean="0">
                <a:solidFill>
                  <a:srgbClr val="FF9900"/>
                </a:solidFill>
              </a:rPr>
              <a:t>  </a:t>
            </a:r>
            <a:endParaRPr lang="ru-RU" b="1" dirty="0">
              <a:solidFill>
                <a:srgbClr val="FF9900"/>
              </a:solidFill>
            </a:endParaRPr>
          </a:p>
        </p:txBody>
      </p:sp>
      <p:pic>
        <p:nvPicPr>
          <p:cNvPr id="4" name="Picture 3" descr="HPIM07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3" y="4581128"/>
            <a:ext cx="3036605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board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7355078" y="548680"/>
            <a:ext cx="1788922" cy="2000240"/>
          </a:xfrm>
          <a:prstGeom prst="rect">
            <a:avLst/>
          </a:prstGeom>
          <a:noFill/>
        </p:spPr>
      </p:pic>
      <p:pic>
        <p:nvPicPr>
          <p:cNvPr id="133" name="Рисунок 132" descr="tsoko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03870" y="855522"/>
            <a:ext cx="1452106" cy="1421350"/>
          </a:xfrm>
          <a:prstGeom prst="rect">
            <a:avLst/>
          </a:prstGeom>
        </p:spPr>
      </p:pic>
      <p:pic>
        <p:nvPicPr>
          <p:cNvPr id="16" name="Рисунок 15" descr="bloc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41309" y="1142983"/>
            <a:ext cx="2866995" cy="18539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701514"/>
            <a:ext cx="7829576" cy="1012974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1)</a:t>
            </a:r>
            <a:r>
              <a:rPr lang="ru-RU" sz="2400" dirty="0" smtClean="0"/>
              <a:t> </a:t>
            </a:r>
            <a:r>
              <a:rPr lang="en-US" sz="2400" dirty="0" smtClean="0"/>
              <a:t>Threshold voltage shift (</a:t>
            </a:r>
            <a:r>
              <a:rPr lang="en-US" sz="2400" dirty="0" smtClean="0">
                <a:cs typeface="Arial" pitchFamily="34" charset="0"/>
              </a:rPr>
              <a:t>~</a:t>
            </a:r>
            <a:r>
              <a:rPr lang="en-US" sz="2400" dirty="0" smtClean="0"/>
              <a:t>100 mV);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2) Leakage currents 	--- standard (strip-like) </a:t>
            </a:r>
            <a:r>
              <a:rPr lang="en-US" sz="2400" dirty="0" err="1" smtClean="0"/>
              <a:t>nMOS</a:t>
            </a:r>
            <a:r>
              <a:rPr lang="en-US" sz="2400" dirty="0" smtClean="0"/>
              <a:t>;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			</a:t>
            </a:r>
            <a:r>
              <a:rPr lang="en-US" sz="2400" dirty="0" smtClean="0">
                <a:solidFill>
                  <a:srgbClr val="FF3300"/>
                </a:solidFill>
              </a:rPr>
              <a:t>--- ring transistors</a:t>
            </a:r>
            <a:r>
              <a:rPr lang="en-US" sz="2400" dirty="0" smtClean="0"/>
              <a:t>  </a:t>
            </a:r>
            <a:endParaRPr lang="ru-RU" sz="2400" dirty="0" smtClean="0"/>
          </a:p>
        </p:txBody>
      </p:sp>
      <p:pic>
        <p:nvPicPr>
          <p:cNvPr id="20483" name="Picture 3" descr="sravneni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504" y="1916832"/>
            <a:ext cx="6408712" cy="4478438"/>
          </a:xfrm>
        </p:spPr>
      </p:pic>
      <p:sp>
        <p:nvSpPr>
          <p:cNvPr id="5" name="Прямоугольник 4"/>
          <p:cNvSpPr/>
          <p:nvPr/>
        </p:nvSpPr>
        <p:spPr>
          <a:xfrm rot="16200000">
            <a:off x="-1382713" y="3227839"/>
            <a:ext cx="309251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0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18 µ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 CMOS of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UMC</a:t>
            </a:r>
            <a:r>
              <a:rPr lang="ru-RU" sz="2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6" name="Рисунок 5" descr="cbm_chip_der_in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3908873"/>
            <a:ext cx="2771800" cy="27604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050722" y="0"/>
            <a:ext cx="54260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Tests for total dose effects</a:t>
            </a:r>
            <a:endParaRPr lang="ru-RU" sz="36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491880" y="3887051"/>
            <a:ext cx="2500298" cy="1918213"/>
          </a:xfrm>
        </p:spPr>
      </p:pic>
      <p:sp>
        <p:nvSpPr>
          <p:cNvPr id="10" name="Прямоугольник 9"/>
          <p:cNvSpPr/>
          <p:nvPr/>
        </p:nvSpPr>
        <p:spPr>
          <a:xfrm>
            <a:off x="2267744" y="476672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3300"/>
                </a:solidFill>
              </a:rPr>
              <a:t>(</a:t>
            </a:r>
            <a:r>
              <a:rPr lang="en-US" b="1" dirty="0" smtClean="0">
                <a:solidFill>
                  <a:srgbClr val="003300"/>
                </a:solidFill>
              </a:rPr>
              <a:t>E=8 </a:t>
            </a:r>
            <a:r>
              <a:rPr lang="en-US" b="1" dirty="0" err="1" smtClean="0">
                <a:solidFill>
                  <a:srgbClr val="003300"/>
                </a:solidFill>
              </a:rPr>
              <a:t>MeV</a:t>
            </a:r>
            <a:r>
              <a:rPr lang="en-US" b="1" dirty="0" smtClean="0">
                <a:solidFill>
                  <a:srgbClr val="003300"/>
                </a:solidFill>
              </a:rPr>
              <a:t>;  F=10</a:t>
            </a:r>
            <a:r>
              <a:rPr lang="en-US" b="1" baseline="30000" dirty="0" smtClean="0">
                <a:solidFill>
                  <a:srgbClr val="003300"/>
                </a:solidFill>
              </a:rPr>
              <a:t>11 </a:t>
            </a:r>
            <a:r>
              <a:rPr lang="en-US" b="1" dirty="0" smtClean="0">
                <a:solidFill>
                  <a:srgbClr val="003300"/>
                </a:solidFill>
              </a:rPr>
              <a:t> e/cm</a:t>
            </a:r>
            <a:r>
              <a:rPr lang="en-US" b="1" baseline="30000" dirty="0" smtClean="0">
                <a:solidFill>
                  <a:srgbClr val="003300"/>
                </a:solidFill>
              </a:rPr>
              <a:t>2 </a:t>
            </a:r>
            <a:r>
              <a:rPr lang="en-US" b="1" dirty="0" smtClean="0">
                <a:solidFill>
                  <a:srgbClr val="003300"/>
                </a:solidFill>
              </a:rPr>
              <a:t>s;  D=0.1; 1; 3 </a:t>
            </a:r>
            <a:r>
              <a:rPr lang="en-US" b="1" dirty="0" err="1" smtClean="0">
                <a:solidFill>
                  <a:srgbClr val="003300"/>
                </a:solidFill>
              </a:rPr>
              <a:t>Mrad</a:t>
            </a:r>
            <a:r>
              <a:rPr lang="ru-RU" b="1" dirty="0" smtClean="0">
                <a:solidFill>
                  <a:srgbClr val="003300"/>
                </a:solidFill>
              </a:rPr>
              <a:t>)</a:t>
            </a:r>
            <a:endParaRPr lang="ru-RU" dirty="0">
              <a:solidFill>
                <a:srgbClr val="003300"/>
              </a:solidFill>
            </a:endParaRPr>
          </a:p>
        </p:txBody>
      </p:sp>
      <p:pic>
        <p:nvPicPr>
          <p:cNvPr id="11" name="Picture 2" descr="boa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830257"/>
            <a:ext cx="2771800" cy="1951279"/>
          </a:xfrm>
          <a:prstGeom prst="rect">
            <a:avLst/>
          </a:prstGeom>
          <a:noFill/>
          <a:effectLst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943ED6-43A9-49F5-B4BC-3FEAABC30443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357188" y="1484784"/>
            <a:ext cx="8786812" cy="484028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 smtClean="0">
                <a:hlinkClick r:id="rId2"/>
              </a:rPr>
              <a:t>Phase</a:t>
            </a:r>
            <a:r>
              <a:rPr lang="ru-RU" sz="2800" dirty="0" smtClean="0">
                <a:hlinkClick r:id="rId2"/>
              </a:rPr>
              <a:t> </a:t>
            </a:r>
            <a:r>
              <a:rPr lang="en-US" sz="2800" dirty="0" smtClean="0">
                <a:hlinkClick r:id="rId2"/>
              </a:rPr>
              <a:t>I:</a:t>
            </a:r>
            <a:r>
              <a:rPr lang="en-US" sz="2800" dirty="0" smtClean="0"/>
              <a:t> Design of analog and mixed-signal ASICs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hlinkClick r:id="rId2"/>
              </a:rPr>
              <a:t>Phase</a:t>
            </a:r>
            <a:r>
              <a:rPr lang="ru-RU" sz="2800" dirty="0" smtClean="0">
                <a:hlinkClick r:id="rId2"/>
              </a:rPr>
              <a:t> </a:t>
            </a:r>
            <a:r>
              <a:rPr lang="en-US" sz="2800" dirty="0" smtClean="0">
                <a:hlinkClick r:id="rId2"/>
              </a:rPr>
              <a:t>II:</a:t>
            </a:r>
            <a:r>
              <a:rPr lang="en-US" sz="2800" dirty="0" smtClean="0"/>
              <a:t> Prototyping and test technique development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hlinkClick r:id="rId2"/>
              </a:rPr>
              <a:t>Phase</a:t>
            </a:r>
            <a:r>
              <a:rPr lang="en-US" sz="2800" dirty="0" smtClean="0">
                <a:hlinkClick r:id="rId3"/>
              </a:rPr>
              <a:t> III</a:t>
            </a:r>
            <a:r>
              <a:rPr lang="en-US" sz="2800" dirty="0" smtClean="0">
                <a:hlinkClick r:id="rId2"/>
              </a:rPr>
              <a:t>:</a:t>
            </a:r>
            <a:r>
              <a:rPr lang="en-US" sz="2800" dirty="0" smtClean="0"/>
              <a:t> First tests and prototype characterization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hlinkClick r:id="rId2"/>
              </a:rPr>
              <a:t>Phase</a:t>
            </a:r>
            <a:r>
              <a:rPr lang="en-US" sz="2800" dirty="0" smtClean="0">
                <a:hlinkClick r:id="rId4"/>
              </a:rPr>
              <a:t> IV</a:t>
            </a:r>
            <a:r>
              <a:rPr lang="en-US" sz="2800" dirty="0" smtClean="0">
                <a:hlinkClick r:id="rId2"/>
              </a:rPr>
              <a:t>:</a:t>
            </a:r>
            <a:r>
              <a:rPr lang="en-US" sz="2800" dirty="0" smtClean="0"/>
              <a:t> Qualification of ASICs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hlinkClick r:id="rId2"/>
              </a:rPr>
              <a:t>Phase</a:t>
            </a:r>
            <a:r>
              <a:rPr lang="en-US" sz="2800" dirty="0" smtClean="0">
                <a:hlinkClick r:id="rId5"/>
              </a:rPr>
              <a:t> V</a:t>
            </a:r>
            <a:r>
              <a:rPr lang="en-US" sz="2800" dirty="0" smtClean="0">
                <a:hlinkClick r:id="rId2"/>
              </a:rPr>
              <a:t>:</a:t>
            </a:r>
            <a:r>
              <a:rPr lang="en-US" sz="2800" dirty="0" smtClean="0"/>
              <a:t> Preparation for a batch production and testing automation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6158" y="620688"/>
            <a:ext cx="784887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5 design phases for ASIC development</a:t>
            </a:r>
            <a:endParaRPr lang="ru-RU" sz="36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84976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9900"/>
                </a:solidFill>
              </a:rPr>
              <a:t/>
            </a:r>
            <a:br>
              <a:rPr lang="ru-RU" sz="3200" dirty="0" smtClean="0">
                <a:solidFill>
                  <a:srgbClr val="FF99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5877272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Feature</a:t>
            </a:r>
            <a:r>
              <a:rPr lang="ru-RU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r>
              <a:rPr lang="ru-RU" b="1" i="1" dirty="0" smtClean="0"/>
              <a:t> </a:t>
            </a:r>
            <a:r>
              <a:rPr lang="en-US" dirty="0" smtClean="0"/>
              <a:t>the possibility to perform a mixed-signal simulation for analysis of blocks interaction  appears only after the all separate blocks being ready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1</a:t>
            </a:r>
            <a:r>
              <a:rPr lang="ru-RU" sz="36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Route 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«</a:t>
            </a:r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bottom-to-top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» (</a:t>
            </a:r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traditional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)</a:t>
            </a:r>
            <a:endParaRPr lang="ru-RU" sz="36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pic>
        <p:nvPicPr>
          <p:cNvPr id="10" name="Рисунок 9" descr="Снимок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8756516" cy="46375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5325015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Feature</a:t>
            </a:r>
            <a:r>
              <a:rPr lang="ru-RU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dirty="0" smtClean="0"/>
              <a:t>the usage of mixed-signal simulations at early stage</a:t>
            </a:r>
            <a:r>
              <a:rPr lang="ru-RU" dirty="0" smtClean="0"/>
              <a:t>. </a:t>
            </a:r>
            <a:r>
              <a:rPr lang="en-US" dirty="0" smtClean="0"/>
              <a:t>Due to system synthesis at structure level</a:t>
            </a:r>
            <a:r>
              <a:rPr lang="ru-RU" dirty="0" smtClean="0"/>
              <a:t>, </a:t>
            </a:r>
            <a:r>
              <a:rPr lang="en-US" dirty="0" smtClean="0"/>
              <a:t>it becomes possible to develop </a:t>
            </a:r>
            <a:r>
              <a:rPr lang="en-US" dirty="0" err="1" smtClean="0"/>
              <a:t>fastly</a:t>
            </a:r>
            <a:r>
              <a:rPr lang="en-US" dirty="0" smtClean="0"/>
              <a:t> the block descriptions at behavioral level </a:t>
            </a:r>
            <a:r>
              <a:rPr lang="ru-RU" dirty="0" smtClean="0"/>
              <a:t>– </a:t>
            </a:r>
            <a:r>
              <a:rPr lang="ru-RU" dirty="0" err="1"/>
              <a:t>RTL-Verilog</a:t>
            </a:r>
            <a:r>
              <a:rPr lang="ru-RU" dirty="0"/>
              <a:t>, </a:t>
            </a:r>
            <a:r>
              <a:rPr lang="ru-RU" dirty="0" err="1"/>
              <a:t>Verilog-A</a:t>
            </a:r>
            <a:r>
              <a:rPr lang="ru-RU" dirty="0"/>
              <a:t> и </a:t>
            </a:r>
            <a:r>
              <a:rPr lang="ru-RU" dirty="0" err="1" smtClean="0"/>
              <a:t>Verilog-AMS</a:t>
            </a:r>
            <a:r>
              <a:rPr lang="en-US" dirty="0" smtClean="0"/>
              <a:t>. The same level of abstraction  is available with </a:t>
            </a:r>
            <a:r>
              <a:rPr lang="ru-RU" dirty="0" smtClean="0"/>
              <a:t>VHDL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2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. </a:t>
            </a:r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Route 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«</a:t>
            </a:r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top-to-bottom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»</a:t>
            </a:r>
            <a:endParaRPr lang="ru-RU" sz="36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3" name="Рисунок 12" descr="Снимок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620689"/>
            <a:ext cx="8328147" cy="46805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755576" y="960406"/>
            <a:ext cx="784887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651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400" dirty="0" smtClean="0"/>
              <a:t>Modern ASICs, as a rule, are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mixed-signal</a:t>
            </a:r>
            <a:r>
              <a:rPr lang="en-US" altLang="zh-CN" sz="2400" dirty="0" smtClean="0"/>
              <a:t> chips. They surely include both analog and digital parts</a:t>
            </a:r>
          </a:p>
          <a:p>
            <a:pPr marL="0" marR="0" lvl="0" indent="3651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400" dirty="0" smtClean="0"/>
              <a:t> </a:t>
            </a:r>
            <a:endParaRPr lang="ru-RU" altLang="zh-CN" sz="2400" dirty="0"/>
          </a:p>
          <a:p>
            <a:pPr marL="0" marR="0" lvl="0" indent="3651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sz="2400" dirty="0" smtClean="0"/>
              <a:t>Analog part is designed as a custom block, whereas the digital one is described by VHDL or </a:t>
            </a:r>
            <a:r>
              <a:rPr lang="en-US" altLang="zh-CN" sz="2400" dirty="0" err="1" smtClean="0"/>
              <a:t>Verilog</a:t>
            </a:r>
            <a:r>
              <a:rPr lang="en-US" altLang="zh-CN" sz="2400" dirty="0" smtClean="0"/>
              <a:t> and then synthesized as a semicustom block, based on standard digital libraries </a:t>
            </a:r>
          </a:p>
          <a:p>
            <a:pPr marL="0" marR="0" lvl="0" indent="3651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400" dirty="0" smtClean="0"/>
          </a:p>
          <a:p>
            <a:pPr lvl="0" indent="365125" algn="just" eaLnBrk="0" hangingPunct="0"/>
            <a:r>
              <a:rPr lang="en-US" altLang="zh-CN" sz="2400" dirty="0" smtClean="0"/>
              <a:t>Now a system simulation at element (transistor) level requires unacceptably a lot of time</a:t>
            </a:r>
          </a:p>
          <a:p>
            <a:pPr marL="0" marR="0" lvl="0" indent="36512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zh-CN" sz="2400" dirty="0" smtClean="0"/>
          </a:p>
          <a:p>
            <a:pPr lvl="0" indent="365125" eaLnBrk="0" hangingPunct="0"/>
            <a:r>
              <a:rPr lang="en-US" altLang="zh-CN" sz="2400" dirty="0" smtClean="0"/>
              <a:t>Usage of  high description languages and software tools for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hierarchy</a:t>
            </a:r>
            <a:r>
              <a:rPr lang="en-US" altLang="zh-CN" sz="2400" dirty="0" smtClean="0"/>
              <a:t> design allows to perform simulation  with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different abstraction </a:t>
            </a:r>
            <a:r>
              <a:rPr lang="en-US" altLang="zh-CN" sz="2400" dirty="0" smtClean="0"/>
              <a:t>level of blocks</a:t>
            </a:r>
            <a:endParaRPr lang="ru-RU" altLang="zh-CN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260648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General principles of mixed-signal design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09545"/>
            <a:ext cx="8229600" cy="646331"/>
          </a:xfr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Traditional design routes</a:t>
            </a:r>
            <a:endParaRPr lang="ru-RU" sz="3600" dirty="0" smtClean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pic>
        <p:nvPicPr>
          <p:cNvPr id="7" name="Содержимое 6" descr="analog asic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070574"/>
            <a:ext cx="4248472" cy="5047496"/>
          </a:xfrm>
        </p:spPr>
      </p:pic>
      <p:pic>
        <p:nvPicPr>
          <p:cNvPr id="8" name="Рисунок 7" descr="digital asic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052736"/>
            <a:ext cx="4265231" cy="503838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08720"/>
            <a:ext cx="6824245" cy="482453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6660232" y="1988840"/>
            <a:ext cx="248376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Customer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–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Rosatom</a:t>
            </a: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Design duration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8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months of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2010 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15616" y="5877272"/>
            <a:ext cx="51845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Chip planning in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SoC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dirty="0" err="1" smtClean="0">
                <a:solidFill>
                  <a:schemeClr val="tx2">
                    <a:lumMod val="50000"/>
                  </a:schemeClr>
                </a:solidFill>
              </a:rPr>
              <a:t>Encounter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 (</a:t>
            </a:r>
            <a:r>
              <a:rPr lang="en-US" sz="1600" dirty="0" smtClean="0">
                <a:solidFill>
                  <a:schemeClr val="tx2">
                    <a:lumMod val="50000"/>
                  </a:schemeClr>
                </a:solidFill>
              </a:rPr>
              <a:t>Cadence</a:t>
            </a: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endParaRPr lang="ru-RU" sz="1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332656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Smart pressure sensor readout ASIC</a:t>
            </a:r>
            <a:endParaRPr lang="ru-RU" sz="36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Содержимое 2"/>
          <p:cNvSpPr>
            <a:spLocks noGrp="1"/>
          </p:cNvSpPr>
          <p:nvPr>
            <p:ph idx="1"/>
          </p:nvPr>
        </p:nvSpPr>
        <p:spPr>
          <a:xfrm>
            <a:off x="539552" y="1484784"/>
            <a:ext cx="8255859" cy="4104456"/>
          </a:xfrm>
        </p:spPr>
        <p:txBody>
          <a:bodyPr/>
          <a:lstStyle/>
          <a:p>
            <a:pPr eaLnBrk="1" hangingPunct="1">
              <a:spcBef>
                <a:spcPts val="1200"/>
              </a:spcBef>
              <a:buFont typeface="Arial" charset="0"/>
              <a:buNone/>
            </a:pP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to present</a:t>
            </a:r>
            <a:r>
              <a:rPr lang="ru-RU" sz="24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1200"/>
              </a:spcBef>
              <a:buFont typeface="Arial" charset="0"/>
              <a:buNone/>
            </a:pPr>
            <a:endParaRPr lang="ru-RU" sz="2400" i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Trends in integrated circuit design:</a:t>
            </a:r>
            <a:b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history, state-of-the-art &amp; what`s next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Tools and typical design routes, finishing in chip prototyping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Example projects of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ASIC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</a:p>
          <a:p>
            <a:pPr eaLnBrk="1" hangingPunct="1">
              <a:spcBef>
                <a:spcPts val="1200"/>
              </a:spcBef>
            </a:pP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Conclusions</a:t>
            </a:r>
          </a:p>
          <a:p>
            <a:pPr eaLnBrk="1" hangingPunct="1">
              <a:spcBef>
                <a:spcPts val="1200"/>
              </a:spcBef>
              <a:buNone/>
            </a:pPr>
            <a:endParaRPr lang="en-US" sz="2400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0984" y="548680"/>
            <a:ext cx="1152880" cy="75405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Aim</a:t>
            </a:r>
            <a:endParaRPr lang="ru-RU" sz="43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ia_layout_no_ax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3422" y="2996952"/>
            <a:ext cx="4240578" cy="3368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1" name="Picture 1" descr="ia_test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620688"/>
            <a:ext cx="5007647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179512" y="3789040"/>
          <a:ext cx="4650105" cy="2274570"/>
        </p:xfrm>
        <a:graphic>
          <a:graphicData uri="http://schemas.openxmlformats.org/drawingml/2006/table">
            <a:tbl>
              <a:tblPr/>
              <a:tblGrid>
                <a:gridCol w="29523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7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Name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IA specs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err="1" smtClean="0">
                          <a:latin typeface="Times New Roman"/>
                          <a:ea typeface="DejaVu LGC Sans"/>
                          <a:cs typeface="DejaVu LGC Sans"/>
                        </a:rPr>
                        <a:t>Opamp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 gain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96</a:t>
                      </a: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dB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Unity gain frequency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2</a:t>
                      </a: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MHz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Phase margin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7</a:t>
                      </a: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0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degree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Consumption current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1</a:t>
                      </a:r>
                      <a:r>
                        <a:rPr lang="ru-RU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00</a:t>
                      </a: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µA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RMS noise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20</a:t>
                      </a: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 </a:t>
                      </a:r>
                      <a:r>
                        <a:rPr lang="en-US" sz="1200" kern="50" dirty="0" err="1" smtClean="0">
                          <a:latin typeface="Times New Roman"/>
                          <a:ea typeface="DejaVu LGC Sans"/>
                          <a:cs typeface="DejaVu LGC Sans"/>
                        </a:rPr>
                        <a:t>nV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/Hz</a:t>
                      </a:r>
                      <a:r>
                        <a:rPr lang="en-US" sz="1200" kern="50" baseline="30000" dirty="0" smtClean="0">
                          <a:latin typeface="Times New Roman"/>
                          <a:ea typeface="DejaVu LGC Sans"/>
                          <a:cs typeface="DejaVu LGC Sans"/>
                        </a:rPr>
                        <a:t>1/2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solidFill>
                            <a:schemeClr val="tx1"/>
                          </a:solidFill>
                          <a:latin typeface="Times New Roman"/>
                          <a:ea typeface="DejaVu LGC Sans"/>
                          <a:cs typeface="DejaVu LGC Sans"/>
                        </a:rPr>
                        <a:t>Temperature range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Times New Roman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solidFill>
                            <a:schemeClr val="tx1"/>
                          </a:solidFill>
                          <a:latin typeface="Times New Roman"/>
                          <a:ea typeface="DejaVu LGC Sans"/>
                          <a:cs typeface="DejaVu LGC Sans"/>
                        </a:rPr>
                        <a:t>-55…+80 </a:t>
                      </a:r>
                      <a:r>
                        <a:rPr lang="en-US" sz="1200" kern="50" baseline="30000" dirty="0" smtClean="0">
                          <a:solidFill>
                            <a:schemeClr val="tx1"/>
                          </a:solidFill>
                          <a:latin typeface="Times New Roman"/>
                          <a:ea typeface="DejaVu LGC Sans"/>
                          <a:cs typeface="DejaVu LGC Sans"/>
                        </a:rPr>
                        <a:t>o</a:t>
                      </a:r>
                      <a:r>
                        <a:rPr lang="ru-RU" sz="1200" kern="50" dirty="0" smtClean="0">
                          <a:solidFill>
                            <a:schemeClr val="tx1"/>
                          </a:solidFill>
                          <a:latin typeface="Times New Roman"/>
                          <a:ea typeface="DejaVu LGC Sans"/>
                          <a:cs typeface="DejaVu LGC Sans"/>
                        </a:rPr>
                        <a:t>С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solidFill>
                            <a:schemeClr val="tx1"/>
                          </a:solidFill>
                          <a:latin typeface="Times New Roman"/>
                          <a:ea typeface="DejaVu LGC Sans"/>
                          <a:cs typeface="DejaVu LGC Sans"/>
                        </a:rPr>
                        <a:t>Input current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Times New Roman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solidFill>
                            <a:schemeClr val="tx1"/>
                          </a:solidFill>
                          <a:latin typeface="Times New Roman"/>
                          <a:ea typeface="DejaVu LGC Sans"/>
                          <a:cs typeface="DejaVu LGC Sans"/>
                        </a:rPr>
                        <a:t>5 </a:t>
                      </a:r>
                      <a:r>
                        <a:rPr lang="en-US" sz="1200" kern="50" dirty="0" err="1" smtClean="0">
                          <a:solidFill>
                            <a:schemeClr val="tx1"/>
                          </a:solidFill>
                          <a:latin typeface="Times New Roman"/>
                          <a:ea typeface="DejaVu LGC Sans"/>
                          <a:cs typeface="DejaVu LGC Sans"/>
                        </a:rPr>
                        <a:t>nA</a:t>
                      </a:r>
                      <a:endParaRPr lang="ru-RU" sz="1200" kern="50" dirty="0" smtClean="0">
                        <a:solidFill>
                          <a:schemeClr val="tx1"/>
                        </a:solidFill>
                        <a:latin typeface="Times New Roman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solidFill>
                            <a:schemeClr val="tx1"/>
                          </a:solidFill>
                          <a:latin typeface="Times New Roman"/>
                          <a:ea typeface="DejaVu LGC Sans"/>
                          <a:cs typeface="DejaVu LGC Sans"/>
                        </a:rPr>
                        <a:t>Offset voltage</a:t>
                      </a:r>
                      <a:endParaRPr lang="ru-RU" sz="1200" kern="50" dirty="0">
                        <a:solidFill>
                          <a:schemeClr val="tx1"/>
                        </a:solidFill>
                        <a:latin typeface="Times New Roman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50" dirty="0" smtClean="0">
                          <a:solidFill>
                            <a:schemeClr val="tx1"/>
                          </a:solidFill>
                          <a:latin typeface="Times New Roman"/>
                          <a:ea typeface="DejaVu LGC Sans"/>
                          <a:cs typeface="DejaVu LGC Sans"/>
                        </a:rPr>
                        <a:t>100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µV</a:t>
                      </a:r>
                      <a:endParaRPr lang="ru-RU" sz="1200" kern="50" dirty="0" smtClean="0">
                        <a:solidFill>
                          <a:schemeClr val="tx1"/>
                        </a:solidFill>
                        <a:latin typeface="Times New Roman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6563" name="Picture 3" descr="ia_t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20688"/>
            <a:ext cx="4355976" cy="2370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Instrumentation amplifier</a:t>
            </a:r>
            <a:endParaRPr lang="ru-RU" sz="36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294" y="342226"/>
            <a:ext cx="9162294" cy="58950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83568" y="5805264"/>
            <a:ext cx="7920880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dirty="0" smtClean="0"/>
          </a:p>
          <a:p>
            <a:pPr algn="ctr"/>
            <a:r>
              <a:rPr lang="en-US" sz="2000" dirty="0" smtClean="0"/>
              <a:t>Prototyped via </a:t>
            </a:r>
            <a:r>
              <a:rPr lang="en-US" sz="2000" dirty="0" err="1" smtClean="0"/>
              <a:t>Europractice</a:t>
            </a:r>
            <a:r>
              <a:rPr lang="ru-RU" sz="2000" dirty="0" smtClean="0"/>
              <a:t> </a:t>
            </a:r>
            <a:r>
              <a:rPr lang="en-US" sz="2000" dirty="0" smtClean="0"/>
              <a:t>in </a:t>
            </a:r>
            <a:r>
              <a:rPr lang="ru-RU" sz="2000" dirty="0" smtClean="0"/>
              <a:t>2010</a:t>
            </a:r>
            <a:r>
              <a:rPr lang="en-US" sz="2000" dirty="0" smtClean="0"/>
              <a:t>:</a:t>
            </a:r>
            <a:r>
              <a:rPr lang="ru-RU" sz="2000" dirty="0" smtClean="0"/>
              <a:t> </a:t>
            </a:r>
            <a:br>
              <a:rPr lang="ru-RU" sz="2000" dirty="0" smtClean="0"/>
            </a:br>
            <a:r>
              <a:rPr lang="en-US" sz="2000" dirty="0" err="1" smtClean="0"/>
              <a:t>SiGe</a:t>
            </a:r>
            <a:r>
              <a:rPr lang="en-US" sz="2000" dirty="0" smtClean="0"/>
              <a:t> 0.</a:t>
            </a:r>
            <a:r>
              <a:rPr lang="ru-RU" sz="2000" dirty="0" smtClean="0"/>
              <a:t>35 µ</a:t>
            </a:r>
            <a:r>
              <a:rPr lang="en-US" sz="2000" dirty="0" smtClean="0"/>
              <a:t>m </a:t>
            </a:r>
            <a:r>
              <a:rPr lang="en-US" sz="2000" dirty="0" err="1" smtClean="0"/>
              <a:t>BiCMOS</a:t>
            </a:r>
            <a:r>
              <a:rPr lang="en-US" sz="2000" dirty="0" smtClean="0"/>
              <a:t> of AMS</a:t>
            </a:r>
            <a:endParaRPr lang="ru-RU" sz="2000" dirty="0" smtClean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313492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solidFill>
                  <a:srgbClr val="03530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Smart sensor ASIC layout</a:t>
            </a:r>
            <a:endParaRPr lang="ru-RU" sz="2800" b="1" dirty="0">
              <a:ln w="11430"/>
              <a:solidFill>
                <a:srgbClr val="03530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-539304"/>
            <a:ext cx="5112568" cy="718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9" name="Прямоугольник 8"/>
          <p:cNvSpPr/>
          <p:nvPr/>
        </p:nvSpPr>
        <p:spPr>
          <a:xfrm>
            <a:off x="1403648" y="0"/>
            <a:ext cx="62281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Test bench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circuit and board</a:t>
            </a:r>
            <a:endParaRPr lang="ru-RU" sz="36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552" y="4490361"/>
            <a:ext cx="4139952" cy="232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3169686"/>
            <a:ext cx="4799083" cy="32836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0" y="116632"/>
            <a:ext cx="9144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14-</a:t>
            </a:r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bit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DAC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endParaRPr lang="ru-RU" sz="36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61795" name="Picture 3" descr="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92697"/>
            <a:ext cx="5292080" cy="258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F0003TEK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2528" y="3212976"/>
            <a:ext cx="4211960" cy="315897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084168" y="6021288"/>
            <a:ext cx="1800200" cy="432048"/>
          </a:xfrm>
          <a:prstGeom prst="ellipse">
            <a:avLst/>
          </a:prstGeom>
          <a:solidFill>
            <a:srgbClr val="FF7C80">
              <a:alpha val="27843"/>
            </a:srgbClr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399584" y="764704"/>
          <a:ext cx="3708920" cy="2232246"/>
        </p:xfrm>
        <a:graphic>
          <a:graphicData uri="http://schemas.openxmlformats.org/drawingml/2006/table">
            <a:tbl>
              <a:tblPr/>
              <a:tblGrid>
                <a:gridCol w="2802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204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Name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DAC1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0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Number of bits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14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bits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0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Output range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3,9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V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0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Differential nonlinearity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1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LSB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0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Integral nonlinearity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2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LSB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04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Consumption current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kern="50" dirty="0">
                          <a:latin typeface="Times New Roman"/>
                          <a:ea typeface="DejaVu LGC Sans"/>
                          <a:cs typeface="DejaVu LGC Sans"/>
                        </a:rPr>
                        <a:t>80 </a:t>
                      </a:r>
                      <a:r>
                        <a:rPr lang="en-US" sz="1200" kern="50" dirty="0" smtClean="0">
                          <a:latin typeface="Times New Roman"/>
                          <a:ea typeface="DejaVu LGC Sans"/>
                          <a:cs typeface="DejaVu LGC Sans"/>
                        </a:rPr>
                        <a:t>µA</a:t>
                      </a:r>
                      <a:endParaRPr lang="ru-RU" sz="1200" kern="50" dirty="0">
                        <a:latin typeface="Liberation Serif"/>
                        <a:ea typeface="DejaVu LGC Sans"/>
                        <a:cs typeface="DejaVu LGC Sans"/>
                      </a:endParaRP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Cloud"/>
          <p:cNvSpPr>
            <a:spLocks noChangeAspect="1" noEditPoints="1" noChangeArrowheads="1"/>
          </p:cNvSpPr>
          <p:nvPr/>
        </p:nvSpPr>
        <p:spPr bwMode="auto">
          <a:xfrm rot="-4918065">
            <a:off x="6040437" y="692151"/>
            <a:ext cx="4073525" cy="27305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99CC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56324" name="Cloud"/>
          <p:cNvSpPr>
            <a:spLocks noChangeAspect="1" noEditPoints="1" noChangeArrowheads="1"/>
          </p:cNvSpPr>
          <p:nvPr/>
        </p:nvSpPr>
        <p:spPr bwMode="auto">
          <a:xfrm rot="-4918065">
            <a:off x="6026150" y="2565400"/>
            <a:ext cx="3889375" cy="26066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BE7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56325" name="Oval 5"/>
          <p:cNvSpPr>
            <a:spLocks noChangeArrowheads="1"/>
          </p:cNvSpPr>
          <p:nvPr/>
        </p:nvSpPr>
        <p:spPr bwMode="auto">
          <a:xfrm>
            <a:off x="1763713" y="1844675"/>
            <a:ext cx="5113337" cy="4392613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66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26" name="Oval 6"/>
          <p:cNvSpPr>
            <a:spLocks noChangeArrowheads="1"/>
          </p:cNvSpPr>
          <p:nvPr/>
        </p:nvSpPr>
        <p:spPr bwMode="auto">
          <a:xfrm>
            <a:off x="2501900" y="4705350"/>
            <a:ext cx="1081088" cy="6477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27" name="Oval 7"/>
          <p:cNvSpPr>
            <a:spLocks noChangeArrowheads="1"/>
          </p:cNvSpPr>
          <p:nvPr/>
        </p:nvSpPr>
        <p:spPr bwMode="auto">
          <a:xfrm>
            <a:off x="3332163" y="3933825"/>
            <a:ext cx="647700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28" name="Oval 8"/>
          <p:cNvSpPr>
            <a:spLocks noChangeArrowheads="1"/>
          </p:cNvSpPr>
          <p:nvPr/>
        </p:nvSpPr>
        <p:spPr bwMode="auto">
          <a:xfrm>
            <a:off x="5545138" y="3914775"/>
            <a:ext cx="1152525" cy="10080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29" name="Oval 9"/>
          <p:cNvSpPr>
            <a:spLocks noChangeArrowheads="1"/>
          </p:cNvSpPr>
          <p:nvPr/>
        </p:nvSpPr>
        <p:spPr bwMode="auto">
          <a:xfrm>
            <a:off x="2216150" y="3770313"/>
            <a:ext cx="936625" cy="6477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30" name="Oval 10"/>
          <p:cNvSpPr>
            <a:spLocks noChangeArrowheads="1"/>
          </p:cNvSpPr>
          <p:nvPr/>
        </p:nvSpPr>
        <p:spPr bwMode="auto">
          <a:xfrm>
            <a:off x="2411413" y="2924175"/>
            <a:ext cx="1028700" cy="5572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31" name="Oval 11"/>
          <p:cNvSpPr>
            <a:spLocks noChangeArrowheads="1"/>
          </p:cNvSpPr>
          <p:nvPr/>
        </p:nvSpPr>
        <p:spPr bwMode="auto">
          <a:xfrm>
            <a:off x="4014788" y="4633913"/>
            <a:ext cx="1296987" cy="10080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32" name="Oval 12"/>
          <p:cNvSpPr>
            <a:spLocks noChangeArrowheads="1"/>
          </p:cNvSpPr>
          <p:nvPr/>
        </p:nvSpPr>
        <p:spPr bwMode="auto">
          <a:xfrm>
            <a:off x="5508625" y="3357563"/>
            <a:ext cx="503238" cy="503237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33" name="Oval 13"/>
          <p:cNvSpPr>
            <a:spLocks noChangeArrowheads="1"/>
          </p:cNvSpPr>
          <p:nvPr/>
        </p:nvSpPr>
        <p:spPr bwMode="auto">
          <a:xfrm>
            <a:off x="4932363" y="3933825"/>
            <a:ext cx="504825" cy="431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34" name="Oval 14"/>
          <p:cNvSpPr>
            <a:spLocks noChangeArrowheads="1"/>
          </p:cNvSpPr>
          <p:nvPr/>
        </p:nvSpPr>
        <p:spPr bwMode="auto">
          <a:xfrm>
            <a:off x="4230688" y="3913188"/>
            <a:ext cx="431800" cy="360362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35" name="Oval 15"/>
          <p:cNvSpPr>
            <a:spLocks noChangeArrowheads="1"/>
          </p:cNvSpPr>
          <p:nvPr/>
        </p:nvSpPr>
        <p:spPr bwMode="auto">
          <a:xfrm>
            <a:off x="4014788" y="2184400"/>
            <a:ext cx="1511300" cy="57626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36" name="Oval 16"/>
          <p:cNvSpPr>
            <a:spLocks noChangeArrowheads="1"/>
          </p:cNvSpPr>
          <p:nvPr/>
        </p:nvSpPr>
        <p:spPr bwMode="auto">
          <a:xfrm>
            <a:off x="4665663" y="2924175"/>
            <a:ext cx="1058862" cy="557213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37" name="Oval 17"/>
          <p:cNvSpPr>
            <a:spLocks noChangeArrowheads="1"/>
          </p:cNvSpPr>
          <p:nvPr/>
        </p:nvSpPr>
        <p:spPr bwMode="auto">
          <a:xfrm>
            <a:off x="3656013" y="2976563"/>
            <a:ext cx="865187" cy="431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latin typeface="Tahoma" pitchFamily="34" charset="0"/>
            </a:endParaRPr>
          </a:p>
        </p:txBody>
      </p:sp>
      <p:sp>
        <p:nvSpPr>
          <p:cNvPr id="56339" name="Text Box 19"/>
          <p:cNvSpPr txBox="1">
            <a:spLocks noChangeArrowheads="1"/>
          </p:cNvSpPr>
          <p:nvPr/>
        </p:nvSpPr>
        <p:spPr bwMode="auto">
          <a:xfrm>
            <a:off x="3708400" y="29972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CSA</a:t>
            </a:r>
            <a:endParaRPr lang="ru-RU"/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4716463" y="2997200"/>
            <a:ext cx="933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Opamp</a:t>
            </a:r>
            <a:endParaRPr lang="ru-RU"/>
          </a:p>
        </p:txBody>
      </p:sp>
      <p:sp>
        <p:nvSpPr>
          <p:cNvPr id="56341" name="Text Box 21"/>
          <p:cNvSpPr txBox="1">
            <a:spLocks noChangeArrowheads="1"/>
          </p:cNvSpPr>
          <p:nvPr/>
        </p:nvSpPr>
        <p:spPr bwMode="auto">
          <a:xfrm>
            <a:off x="4067175" y="2276475"/>
            <a:ext cx="1504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Comparators</a:t>
            </a:r>
            <a:endParaRPr lang="ru-RU"/>
          </a:p>
        </p:txBody>
      </p:sp>
      <p:sp>
        <p:nvSpPr>
          <p:cNvPr id="56342" name="Text Box 22"/>
          <p:cNvSpPr txBox="1">
            <a:spLocks noChangeArrowheads="1"/>
          </p:cNvSpPr>
          <p:nvPr/>
        </p:nvSpPr>
        <p:spPr bwMode="auto">
          <a:xfrm>
            <a:off x="4211638" y="3933825"/>
            <a:ext cx="501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PD</a:t>
            </a:r>
            <a:endParaRPr lang="ru-RU"/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>
            <a:off x="4911725" y="3952875"/>
            <a:ext cx="55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T/H</a:t>
            </a:r>
            <a:endParaRPr lang="ru-RU"/>
          </a:p>
        </p:txBody>
      </p:sp>
      <p:sp>
        <p:nvSpPr>
          <p:cNvPr id="56344" name="Text Box 24"/>
          <p:cNvSpPr txBox="1">
            <a:spLocks noChangeArrowheads="1"/>
          </p:cNvSpPr>
          <p:nvPr/>
        </p:nvSpPr>
        <p:spPr bwMode="auto">
          <a:xfrm>
            <a:off x="5487988" y="3448050"/>
            <a:ext cx="56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S/H</a:t>
            </a:r>
            <a:endParaRPr lang="ru-RU"/>
          </a:p>
        </p:txBody>
      </p:sp>
      <p:sp>
        <p:nvSpPr>
          <p:cNvPr id="56345" name="Text Box 25"/>
          <p:cNvSpPr txBox="1">
            <a:spLocks noChangeArrowheads="1"/>
          </p:cNvSpPr>
          <p:nvPr/>
        </p:nvSpPr>
        <p:spPr bwMode="auto">
          <a:xfrm>
            <a:off x="3995738" y="4941888"/>
            <a:ext cx="1352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Cross-point</a:t>
            </a:r>
          </a:p>
          <a:p>
            <a:pPr algn="ctr"/>
            <a:r>
              <a:rPr lang="en-US"/>
              <a:t>switch</a:t>
            </a:r>
            <a:endParaRPr lang="ru-RU"/>
          </a:p>
        </p:txBody>
      </p: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2484438" y="2997200"/>
            <a:ext cx="793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Driver</a:t>
            </a:r>
            <a:endParaRPr lang="ru-RU"/>
          </a:p>
        </p:txBody>
      </p:sp>
      <p:sp>
        <p:nvSpPr>
          <p:cNvPr id="56347" name="Text Box 27"/>
          <p:cNvSpPr txBox="1">
            <a:spLocks noChangeArrowheads="1"/>
          </p:cNvSpPr>
          <p:nvPr/>
        </p:nvSpPr>
        <p:spPr bwMode="auto">
          <a:xfrm>
            <a:off x="2195513" y="3933825"/>
            <a:ext cx="92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Shaper</a:t>
            </a:r>
            <a:endParaRPr lang="ru-RU"/>
          </a:p>
        </p:txBody>
      </p:sp>
      <p:sp>
        <p:nvSpPr>
          <p:cNvPr id="56348" name="Text Box 28"/>
          <p:cNvSpPr txBox="1">
            <a:spLocks noChangeArrowheads="1"/>
          </p:cNvSpPr>
          <p:nvPr/>
        </p:nvSpPr>
        <p:spPr bwMode="auto">
          <a:xfrm>
            <a:off x="5508625" y="4149725"/>
            <a:ext cx="1225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Arbitration</a:t>
            </a:r>
          </a:p>
          <a:p>
            <a:pPr algn="ctr"/>
            <a:r>
              <a:rPr lang="en-US"/>
              <a:t>Logic</a:t>
            </a:r>
            <a:endParaRPr lang="ru-RU"/>
          </a:p>
        </p:txBody>
      </p:sp>
      <p:sp>
        <p:nvSpPr>
          <p:cNvPr id="56349" name="Text Box 29"/>
          <p:cNvSpPr txBox="1">
            <a:spLocks noChangeArrowheads="1"/>
          </p:cNvSpPr>
          <p:nvPr/>
        </p:nvSpPr>
        <p:spPr bwMode="auto">
          <a:xfrm>
            <a:off x="3311525" y="40259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MUX</a:t>
            </a:r>
            <a:endParaRPr lang="ru-RU"/>
          </a:p>
        </p:txBody>
      </p:sp>
      <p:sp>
        <p:nvSpPr>
          <p:cNvPr id="56350" name="Text Box 30"/>
          <p:cNvSpPr txBox="1">
            <a:spLocks noChangeArrowheads="1"/>
          </p:cNvSpPr>
          <p:nvPr/>
        </p:nvSpPr>
        <p:spPr bwMode="auto">
          <a:xfrm>
            <a:off x="3348038" y="3933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sp>
        <p:nvSpPr>
          <p:cNvPr id="56351" name="Text Box 31"/>
          <p:cNvSpPr txBox="1">
            <a:spLocks noChangeArrowheads="1"/>
          </p:cNvSpPr>
          <p:nvPr/>
        </p:nvSpPr>
        <p:spPr bwMode="auto">
          <a:xfrm>
            <a:off x="2627313" y="4724400"/>
            <a:ext cx="920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/>
              <a:t>Control</a:t>
            </a:r>
          </a:p>
          <a:p>
            <a:pPr algn="ctr"/>
            <a:r>
              <a:rPr lang="en-US"/>
              <a:t>Logic</a:t>
            </a:r>
            <a:endParaRPr lang="ru-RU"/>
          </a:p>
        </p:txBody>
      </p:sp>
      <p:sp>
        <p:nvSpPr>
          <p:cNvPr id="56352" name="Text Box 32"/>
          <p:cNvSpPr txBox="1">
            <a:spLocks noChangeArrowheads="1"/>
          </p:cNvSpPr>
          <p:nvPr/>
        </p:nvSpPr>
        <p:spPr bwMode="auto">
          <a:xfrm>
            <a:off x="3492500" y="3429000"/>
            <a:ext cx="16353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IP blocks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53" name="Text Box 33"/>
          <p:cNvSpPr txBox="1">
            <a:spLocks noChangeArrowheads="1"/>
          </p:cNvSpPr>
          <p:nvPr/>
        </p:nvSpPr>
        <p:spPr bwMode="auto">
          <a:xfrm>
            <a:off x="5508625" y="1412875"/>
            <a:ext cx="7223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00"/>
                </a:solidFill>
              </a:rPr>
              <a:t>ADC</a:t>
            </a:r>
            <a:endParaRPr lang="ru-RU" sz="2000">
              <a:solidFill>
                <a:srgbClr val="006600"/>
              </a:solidFill>
            </a:endParaRPr>
          </a:p>
        </p:txBody>
      </p:sp>
      <p:sp>
        <p:nvSpPr>
          <p:cNvPr id="56354" name="Rectangle 34"/>
          <p:cNvSpPr>
            <a:spLocks noChangeArrowheads="1"/>
          </p:cNvSpPr>
          <p:nvPr/>
        </p:nvSpPr>
        <p:spPr bwMode="auto">
          <a:xfrm>
            <a:off x="5364163" y="1341438"/>
            <a:ext cx="1008062" cy="57626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55" name="Line 35"/>
          <p:cNvSpPr>
            <a:spLocks noChangeShapeType="1"/>
          </p:cNvSpPr>
          <p:nvPr/>
        </p:nvSpPr>
        <p:spPr bwMode="auto">
          <a:xfrm flipV="1">
            <a:off x="4932363" y="1700213"/>
            <a:ext cx="431800" cy="215900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6356" name="Text Box 36"/>
          <p:cNvSpPr txBox="1">
            <a:spLocks noChangeArrowheads="1"/>
          </p:cNvSpPr>
          <p:nvPr/>
        </p:nvSpPr>
        <p:spPr bwMode="auto">
          <a:xfrm>
            <a:off x="6064250" y="5727700"/>
            <a:ext cx="19065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6600"/>
                </a:solidFill>
              </a:rPr>
              <a:t>Analog readout</a:t>
            </a:r>
          </a:p>
          <a:p>
            <a:pPr algn="ctr"/>
            <a:r>
              <a:rPr lang="en-US" sz="2000">
                <a:solidFill>
                  <a:srgbClr val="006600"/>
                </a:solidFill>
              </a:rPr>
              <a:t>chain</a:t>
            </a:r>
            <a:endParaRPr lang="ru-RU" sz="2000">
              <a:solidFill>
                <a:srgbClr val="006600"/>
              </a:solidFill>
            </a:endParaRPr>
          </a:p>
        </p:txBody>
      </p:sp>
      <p:sp>
        <p:nvSpPr>
          <p:cNvPr id="56357" name="Rectangle 37"/>
          <p:cNvSpPr>
            <a:spLocks noChangeArrowheads="1"/>
          </p:cNvSpPr>
          <p:nvPr/>
        </p:nvSpPr>
        <p:spPr bwMode="auto">
          <a:xfrm>
            <a:off x="6011863" y="5734050"/>
            <a:ext cx="2016125" cy="863600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58" name="Line 38"/>
          <p:cNvSpPr>
            <a:spLocks noChangeShapeType="1"/>
          </p:cNvSpPr>
          <p:nvPr/>
        </p:nvSpPr>
        <p:spPr bwMode="auto">
          <a:xfrm>
            <a:off x="6516688" y="5229225"/>
            <a:ext cx="503237" cy="50482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6359" name="Text Box 39"/>
          <p:cNvSpPr txBox="1">
            <a:spLocks noChangeArrowheads="1"/>
          </p:cNvSpPr>
          <p:nvPr/>
        </p:nvSpPr>
        <p:spPr bwMode="auto">
          <a:xfrm>
            <a:off x="468313" y="1700213"/>
            <a:ext cx="17795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6600"/>
                </a:solidFill>
              </a:rPr>
              <a:t>Derandomizer</a:t>
            </a:r>
            <a:endParaRPr lang="ru-RU" sz="2000">
              <a:solidFill>
                <a:srgbClr val="006600"/>
              </a:solidFill>
            </a:endParaRPr>
          </a:p>
        </p:txBody>
      </p:sp>
      <p:sp>
        <p:nvSpPr>
          <p:cNvPr id="56360" name="Rectangle 40"/>
          <p:cNvSpPr>
            <a:spLocks noChangeArrowheads="1"/>
          </p:cNvSpPr>
          <p:nvPr/>
        </p:nvSpPr>
        <p:spPr bwMode="auto">
          <a:xfrm>
            <a:off x="342900" y="1562100"/>
            <a:ext cx="1944688" cy="647700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61" name="Text Box 41"/>
          <p:cNvSpPr txBox="1">
            <a:spLocks noChangeArrowheads="1"/>
          </p:cNvSpPr>
          <p:nvPr/>
        </p:nvSpPr>
        <p:spPr bwMode="auto">
          <a:xfrm>
            <a:off x="150813" y="4287838"/>
            <a:ext cx="1044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6600"/>
                </a:solidFill>
              </a:rPr>
              <a:t>HDR</a:t>
            </a:r>
          </a:p>
          <a:p>
            <a:pPr algn="ctr"/>
            <a:r>
              <a:rPr lang="en-US" sz="2000">
                <a:solidFill>
                  <a:srgbClr val="006600"/>
                </a:solidFill>
              </a:rPr>
              <a:t>readout</a:t>
            </a:r>
            <a:endParaRPr lang="ru-RU" sz="2000">
              <a:solidFill>
                <a:srgbClr val="006600"/>
              </a:solidFill>
            </a:endParaRPr>
          </a:p>
        </p:txBody>
      </p:sp>
      <p:sp>
        <p:nvSpPr>
          <p:cNvPr id="56362" name="Rectangle 42"/>
          <p:cNvSpPr>
            <a:spLocks noChangeArrowheads="1"/>
          </p:cNvSpPr>
          <p:nvPr/>
        </p:nvSpPr>
        <p:spPr bwMode="auto">
          <a:xfrm>
            <a:off x="179388" y="4221163"/>
            <a:ext cx="1079500" cy="863600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63" name="Line 43"/>
          <p:cNvSpPr>
            <a:spLocks noChangeShapeType="1"/>
          </p:cNvSpPr>
          <p:nvPr/>
        </p:nvSpPr>
        <p:spPr bwMode="auto">
          <a:xfrm flipH="1" flipV="1">
            <a:off x="1763713" y="2276475"/>
            <a:ext cx="360362" cy="649288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6364" name="Line 44"/>
          <p:cNvSpPr>
            <a:spLocks noChangeShapeType="1"/>
          </p:cNvSpPr>
          <p:nvPr/>
        </p:nvSpPr>
        <p:spPr bwMode="auto">
          <a:xfrm flipH="1">
            <a:off x="827088" y="3716338"/>
            <a:ext cx="936625" cy="50482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6365" name="Text Box 45"/>
          <p:cNvSpPr txBox="1">
            <a:spLocks noChangeArrowheads="1"/>
          </p:cNvSpPr>
          <p:nvPr/>
        </p:nvSpPr>
        <p:spPr bwMode="auto">
          <a:xfrm>
            <a:off x="735013" y="5727700"/>
            <a:ext cx="1497012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6600"/>
                </a:solidFill>
              </a:rPr>
              <a:t>Data-driven</a:t>
            </a:r>
          </a:p>
          <a:p>
            <a:pPr algn="ctr"/>
            <a:r>
              <a:rPr lang="en-US" sz="2000">
                <a:solidFill>
                  <a:srgbClr val="006600"/>
                </a:solidFill>
              </a:rPr>
              <a:t>readout</a:t>
            </a:r>
            <a:endParaRPr lang="ru-RU" sz="2000">
              <a:solidFill>
                <a:srgbClr val="006600"/>
              </a:solidFill>
            </a:endParaRPr>
          </a:p>
        </p:txBody>
      </p:sp>
      <p:sp>
        <p:nvSpPr>
          <p:cNvPr id="56366" name="Rectangle 46"/>
          <p:cNvSpPr>
            <a:spLocks noChangeArrowheads="1"/>
          </p:cNvSpPr>
          <p:nvPr/>
        </p:nvSpPr>
        <p:spPr bwMode="auto">
          <a:xfrm>
            <a:off x="611188" y="5589588"/>
            <a:ext cx="1728787" cy="935037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67" name="Line 47"/>
          <p:cNvSpPr>
            <a:spLocks noChangeShapeType="1"/>
          </p:cNvSpPr>
          <p:nvPr/>
        </p:nvSpPr>
        <p:spPr bwMode="auto">
          <a:xfrm flipH="1">
            <a:off x="1331913" y="5084763"/>
            <a:ext cx="719137" cy="503237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6368" name="Text Box 48"/>
          <p:cNvSpPr txBox="1">
            <a:spLocks noChangeArrowheads="1"/>
          </p:cNvSpPr>
          <p:nvPr/>
        </p:nvSpPr>
        <p:spPr bwMode="auto">
          <a:xfrm>
            <a:off x="349250" y="2630488"/>
            <a:ext cx="1003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6600"/>
                </a:solidFill>
              </a:rPr>
              <a:t>Slow </a:t>
            </a:r>
          </a:p>
          <a:p>
            <a:pPr algn="ctr"/>
            <a:r>
              <a:rPr lang="en-US" sz="2000">
                <a:solidFill>
                  <a:srgbClr val="006600"/>
                </a:solidFill>
              </a:rPr>
              <a:t>Control</a:t>
            </a:r>
            <a:endParaRPr lang="ru-RU" sz="2000">
              <a:solidFill>
                <a:srgbClr val="006600"/>
              </a:solidFill>
            </a:endParaRPr>
          </a:p>
        </p:txBody>
      </p:sp>
      <p:sp>
        <p:nvSpPr>
          <p:cNvPr id="56369" name="Rectangle 49"/>
          <p:cNvSpPr>
            <a:spLocks noChangeArrowheads="1"/>
          </p:cNvSpPr>
          <p:nvPr/>
        </p:nvSpPr>
        <p:spPr bwMode="auto">
          <a:xfrm>
            <a:off x="323850" y="2708275"/>
            <a:ext cx="1079500" cy="719138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370" name="Line 50"/>
          <p:cNvSpPr>
            <a:spLocks noChangeShapeType="1"/>
          </p:cNvSpPr>
          <p:nvPr/>
        </p:nvSpPr>
        <p:spPr bwMode="auto">
          <a:xfrm flipH="1" flipV="1">
            <a:off x="1403350" y="3068638"/>
            <a:ext cx="504825" cy="288925"/>
          </a:xfrm>
          <a:prstGeom prst="line">
            <a:avLst/>
          </a:prstGeom>
          <a:noFill/>
          <a:ln w="28575">
            <a:solidFill>
              <a:srgbClr val="0066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56371" name="Text Box 51"/>
          <p:cNvSpPr txBox="1">
            <a:spLocks noChangeArrowheads="1"/>
          </p:cNvSpPr>
          <p:nvPr/>
        </p:nvSpPr>
        <p:spPr bwMode="auto">
          <a:xfrm>
            <a:off x="7020272" y="2930168"/>
            <a:ext cx="211772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Tasks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:</a:t>
            </a:r>
            <a:endParaRPr 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Track finding</a:t>
            </a:r>
          </a:p>
          <a:p>
            <a:pPr>
              <a:buFontTx/>
              <a:buChar char="•"/>
            </a:pPr>
            <a:r>
              <a:rPr lang="en-US" sz="20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Calorimetry</a:t>
            </a:r>
            <a:endParaRPr lang="en-US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Charge detection</a:t>
            </a:r>
            <a:endParaRPr 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Time of flight</a:t>
            </a:r>
            <a:endParaRPr lang="ru-RU" sz="2000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6372" name="WordArt 52"/>
          <p:cNvSpPr>
            <a:spLocks noChangeArrowheads="1" noChangeShapeType="1" noTextEdit="1"/>
          </p:cNvSpPr>
          <p:nvPr/>
        </p:nvSpPr>
        <p:spPr bwMode="auto">
          <a:xfrm rot="-2861819">
            <a:off x="469107" y="2418556"/>
            <a:ext cx="4298950" cy="15668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38744"/>
              </a:avLst>
            </a:prstTxWarp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>
                    <a:alpha val="28000"/>
                  </a:srgbClr>
                </a:solidFill>
                <a:latin typeface="Arial"/>
                <a:cs typeface="Arial"/>
              </a:rPr>
              <a:t>How to build an hierarchy</a:t>
            </a:r>
            <a:r>
              <a:rPr lang="ru-RU" sz="3600" kern="10" dirty="0" smtClean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FF00">
                    <a:alpha val="28000"/>
                  </a:srgbClr>
                </a:solidFill>
                <a:latin typeface="Arial"/>
                <a:cs typeface="Arial"/>
              </a:rPr>
              <a:t>?</a:t>
            </a:r>
            <a:endParaRPr lang="ru-RU" sz="3600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FFFF00">
                  <a:alpha val="28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107504" y="404664"/>
            <a:ext cx="680424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Library of reusable IP blocks</a:t>
            </a:r>
            <a:r>
              <a:rPr lang="ru-RU" sz="36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5" name="Номер слайда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68E488-C70D-4ECC-9C6E-9563C0DB950D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7019925" y="332656"/>
            <a:ext cx="19431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Parameters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:</a:t>
            </a:r>
            <a:endParaRPr 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Consumption</a:t>
            </a:r>
            <a:endParaRPr 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Speed</a:t>
            </a:r>
            <a:endParaRPr lang="ru-RU" sz="2000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FontTx/>
              <a:buChar char="•"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Dynamic range</a:t>
            </a:r>
            <a:endParaRPr lang="en-US" sz="2000" dirty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sz="2000" dirty="0">
              <a:latin typeface="Arial Unicode MS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107504" y="658853"/>
            <a:ext cx="892611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58775" indent="-358775" algn="just">
              <a:spcBef>
                <a:spcPts val="600"/>
              </a:spcBef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International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technology roadmap for semiconductors , 2009 Executive summary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2"/>
              </a:rPr>
              <a:t>http://www.itrs.net/Links/2009ITRS/2009Chapters_2009Tables/2009_ExecSum.pdf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358775" indent="-358775" algn="just">
              <a:spcBef>
                <a:spcPts val="600"/>
              </a:spcBef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Spieler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Electronics and Signal Processing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//XI ICFA School on Instrumentation in Particle Physics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Bariloche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Argentina , 2010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2"/>
              </a:rPr>
              <a:t>www-physics.lbl.gov/~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  <a:hlinkClick r:id="rId2"/>
              </a:rPr>
              <a:t>spieler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358775" indent="-358775" algn="just">
              <a:spcBef>
                <a:spcPts val="600"/>
              </a:spcBef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A.Marchioro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Past and Future of Microelectronics in HEP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// TWEPP-2015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 algn="just">
              <a:spcBef>
                <a:spcPts val="600"/>
              </a:spcBef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Europractice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annual report  2015.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www.europractice-ic.com/docs/Annual_report_20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1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3"/>
              </a:rPr>
              <a:t>5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  <a:hlinkClick r:id="rId3"/>
              </a:rPr>
              <a:t>.pdf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58775" indent="-358775" algn="just">
              <a:spcBef>
                <a:spcPts val="600"/>
              </a:spcBef>
              <a:buAutoNum type="arabicPeriod" startAt="5"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Lacoe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Improving Integrated Circuit Performance Through the Application of Hardness-by-Design Methodology IEEE Transaction on Nuclear science, v. 55, N4, 2008, p.1903-1925</a:t>
            </a:r>
          </a:p>
          <a:p>
            <a:pPr marL="358775" indent="-358775" algn="just">
              <a:spcBef>
                <a:spcPts val="600"/>
              </a:spcBef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K.Roy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B.Jung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A.Raghunathan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Integrated systems in the more-than-Moore Era: Designing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lowcost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energy efficient systems using heterogeneous components/ 23rd International Conference on VLSI Design, 2010</a:t>
            </a:r>
          </a:p>
          <a:p>
            <a:pPr marL="358775" indent="-358775" algn="just">
              <a:spcBef>
                <a:spcPts val="600"/>
              </a:spcBef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8. M.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Weber Highlights and Trends of Detector Instrumentation and Technology Development 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Germany // TWEPP-2016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A. Klotz, Cadence EMEA, Science-Fiction becoming Reality 2016,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MIET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en-US" sz="2000" dirty="0">
                <a:latin typeface="Times New Roman" pitchFamily="18" charset="0"/>
                <a:cs typeface="Times New Roman" pitchFamily="18" charset="0"/>
                <a:hlinkClick r:id="rId4" invalidUrl="http:///"/>
              </a:rPr>
              <a:t>http://www.semiwiki.com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2411" y="116632"/>
            <a:ext cx="7236296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References</a:t>
            </a:r>
            <a:endParaRPr lang="ru-RU" sz="43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102942" y="0"/>
            <a:ext cx="8569325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Conclusions</a:t>
            </a:r>
            <a:endParaRPr lang="ru-RU" sz="43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20688"/>
            <a:ext cx="8712968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future of instrumentation is tightly bound with a wide usage of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ASICs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due to the new challenge in integration scale </a:t>
            </a:r>
          </a:p>
          <a:p>
            <a:pPr algn="just">
              <a:spcBef>
                <a:spcPts val="1200"/>
              </a:spcBef>
            </a:pPr>
            <a:r>
              <a:rPr lang="en-US" sz="2400" dirty="0">
                <a:cs typeface="Arial" pitchFamily="34" charset="0"/>
              </a:rPr>
              <a:t>Commercial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technologies</a:t>
            </a:r>
            <a:r>
              <a:rPr lang="en-US" sz="2400" dirty="0" smtClean="0">
                <a:cs typeface="Arial" pitchFamily="34" charset="0"/>
              </a:rPr>
              <a:t> </a:t>
            </a:r>
            <a:r>
              <a:rPr lang="en-US" sz="2400" dirty="0">
                <a:cs typeface="Arial" pitchFamily="34" charset="0"/>
              </a:rPr>
              <a:t>available today are well ahead of </a:t>
            </a:r>
            <a:r>
              <a:rPr lang="en-US" sz="2400" dirty="0" smtClean="0">
                <a:cs typeface="Arial" pitchFamily="34" charset="0"/>
              </a:rPr>
              <a:t>most requirements </a:t>
            </a:r>
            <a:r>
              <a:rPr lang="en-US" sz="2400" dirty="0">
                <a:cs typeface="Arial" pitchFamily="34" charset="0"/>
              </a:rPr>
              <a:t>foreseen </a:t>
            </a:r>
            <a:r>
              <a:rPr lang="en-US" sz="2400" dirty="0" smtClean="0">
                <a:cs typeface="Arial" pitchFamily="34" charset="0"/>
              </a:rPr>
              <a:t>for particle physics` </a:t>
            </a:r>
            <a:r>
              <a:rPr lang="en-US" sz="2400" dirty="0">
                <a:cs typeface="Arial" pitchFamily="34" charset="0"/>
              </a:rPr>
              <a:t>ASICs</a:t>
            </a:r>
          </a:p>
          <a:p>
            <a:pPr algn="just">
              <a:spcBef>
                <a:spcPts val="12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solution of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system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(architectural, structural) problems will demand substantially higher efforts</a:t>
            </a:r>
            <a:r>
              <a:rPr lang="en-US" sz="2400" dirty="0">
                <a:cs typeface="Arial" pitchFamily="34" charset="0"/>
              </a:rPr>
              <a:t> </a:t>
            </a:r>
            <a:r>
              <a:rPr lang="en-US" sz="2400" dirty="0" smtClean="0">
                <a:cs typeface="Arial" pitchFamily="34" charset="0"/>
              </a:rPr>
              <a:t>to create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not separate components, but whole systems on chip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SoC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algn="just">
              <a:spcBef>
                <a:spcPts val="12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Almost all new chips have a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mixed-signal character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Nowadays the design is based on microelectronic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CADs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and the adapted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Design Kits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of the chosen manufacturer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Reduction of timelines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for design, extension of reusable IP block libraries, new level of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system tests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for readout electronics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all of that requires the usage of advanced CAD in distributed fast networks of powerful computing clusters</a:t>
            </a:r>
          </a:p>
          <a:p>
            <a:pPr algn="just">
              <a:spcBef>
                <a:spcPts val="1200"/>
              </a:spcBef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								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Box 6"/>
          <p:cNvSpPr txBox="1">
            <a:spLocks noChangeArrowheads="1"/>
          </p:cNvSpPr>
          <p:nvPr/>
        </p:nvSpPr>
        <p:spPr bwMode="auto">
          <a:xfrm>
            <a:off x="323528" y="111973"/>
            <a:ext cx="8569325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Conclusions</a:t>
            </a:r>
            <a:r>
              <a:rPr lang="ru-RU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(2) </a:t>
            </a:r>
            <a:endParaRPr lang="ru-RU" sz="43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764704"/>
            <a:ext cx="8568952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Rad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-hard by design”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approach for commercial CMOS technology is considered to be the best way of providing an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ac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ptable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-hardness by circuital and layout techniques.</a:t>
            </a:r>
          </a:p>
          <a:p>
            <a:pPr algn="just">
              <a:spcBef>
                <a:spcPts val="12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For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rad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-hardness and temperature stability of the chips it is important to refine the existing libraries and design routes</a:t>
            </a:r>
          </a:p>
          <a:p>
            <a:pPr algn="just">
              <a:spcBef>
                <a:spcPts val="1200"/>
              </a:spcBef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Long term planning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becomes an extremely important factor, especially taking into account the “life time” of both the chosen technology and the design staff</a:t>
            </a:r>
          </a:p>
          <a:p>
            <a:pPr algn="just">
              <a:spcBef>
                <a:spcPts val="1200"/>
              </a:spcBef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The necessity of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much stronger  collaboration </a:t>
            </a:r>
            <a:r>
              <a:rPr lang="en-US" sz="2400" dirty="0"/>
              <a:t>and coordination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between </a:t>
            </a:r>
            <a:r>
              <a:rPr lang="en-US" sz="2400" dirty="0" smtClean="0">
                <a:cs typeface="Arial" pitchFamily="34" charset="0"/>
              </a:rPr>
              <a:t>all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participants, sharing: the process of preparing human resources; the cost of expensive CAD  and chip prototyping as well as updating existing design competences</a:t>
            </a:r>
          </a:p>
          <a:p>
            <a:pPr algn="just">
              <a:spcBef>
                <a:spcPts val="600"/>
              </a:spcBef>
            </a:pP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47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5536" y="4437112"/>
            <a:ext cx="3888432" cy="141577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300" b="1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rgbClr val="00B050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Спасибо за внимание</a:t>
            </a:r>
            <a:endParaRPr lang="ru-RU" sz="50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rgbClr val="00B050"/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206" y="2309836"/>
            <a:ext cx="4628410" cy="45481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5895" y="179024"/>
            <a:ext cx="5688106" cy="3202495"/>
          </a:xfrm>
          <a:prstGeom prst="rect">
            <a:avLst/>
          </a:prstGeom>
        </p:spPr>
      </p:pic>
      <p:pic>
        <p:nvPicPr>
          <p:cNvPr id="5" name="Рисунок 4" descr="04 ASIC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9024"/>
            <a:ext cx="4505206" cy="32024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5E144-0EE8-450C-8726-F09D9A538616}" type="slidenum">
              <a:rPr lang="ru-RU" smtClean="0"/>
              <a:pPr>
                <a:defRPr/>
              </a:pPr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8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nte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59207" cy="6851281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5013176"/>
            <a:ext cx="4429000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Moore Era</a:t>
            </a:r>
            <a:endParaRPr lang="ru-RU" sz="43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1584176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/>
              <a:t>	</a:t>
            </a:r>
            <a:r>
              <a:rPr lang="en-US" sz="5000" dirty="0" smtClean="0"/>
              <a:t> </a:t>
            </a:r>
            <a:r>
              <a:rPr lang="en-US" sz="4400" dirty="0" smtClean="0"/>
              <a:t>THE FEDERAL TARGET PROGRAM "DEVELOPMENT OF ELECTRONIC COMPONENT BASIS AND RADIOELECTRONICS"</a:t>
            </a:r>
            <a:endParaRPr lang="ru-RU" sz="4400" dirty="0" smtClean="0">
              <a:solidFill>
                <a:srgbClr val="FF0000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800" i="1" dirty="0" smtClean="0"/>
              <a:t>Approved by the Government on November, 26th, </a:t>
            </a:r>
            <a:r>
              <a:rPr lang="en-US" sz="3800" i="1" dirty="0" smtClean="0">
                <a:solidFill>
                  <a:srgbClr val="FF0000"/>
                </a:solidFill>
              </a:rPr>
              <a:t>2007,</a:t>
            </a:r>
            <a:r>
              <a:rPr lang="en-US" sz="3800" i="1" dirty="0" smtClean="0"/>
              <a:t> decree N 809</a:t>
            </a:r>
            <a:endParaRPr lang="ru-RU" sz="3800" i="1" dirty="0" smtClean="0"/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51520" y="2276872"/>
            <a:ext cx="8640960" cy="47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2 </a:t>
            </a: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main target indicators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</a:t>
            </a:r>
          </a:p>
          <a:p>
            <a:pPr algn="just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– 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technological level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of modern electronic component basis is estimated, basing on the one of microelectronic products,  mastered in manufacture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pPr marL="0" lvl="2" indent="360363" eaLnBrk="0" hangingPunct="0"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2008 </a:t>
            </a: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</a:t>
            </a:r>
            <a:r>
              <a:rPr lang="en-US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  <a:r>
              <a:rPr lang="ru-RU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18 </a:t>
            </a:r>
            <a:r>
              <a:rPr lang="en-US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µm</a:t>
            </a:r>
            <a:endParaRPr lang="ru-RU" sz="28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2154238" lvl="6" indent="36036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2011 </a:t>
            </a:r>
            <a:r>
              <a:rPr lang="ru-RU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</a:t>
            </a:r>
            <a:r>
              <a:rPr lang="en-US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  <a:r>
              <a:rPr lang="ru-RU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09 </a:t>
            </a:r>
            <a:r>
              <a:rPr lang="en-US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µm</a:t>
            </a:r>
            <a:r>
              <a:rPr lang="ru-RU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ru-RU" sz="28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marL="4487863" lvl="8" indent="36036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  <a:sym typeface="Wingdings" pitchFamily="2" charset="2"/>
              </a:rPr>
              <a:t>2015 </a:t>
            </a:r>
            <a:r>
              <a:rPr lang="ru-RU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</a:t>
            </a:r>
            <a:r>
              <a:rPr lang="en-US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.</a:t>
            </a:r>
            <a:r>
              <a:rPr lang="ru-RU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045 </a:t>
            </a:r>
            <a:r>
              <a:rPr lang="en-US" sz="28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µm</a:t>
            </a:r>
            <a:endParaRPr lang="ru-RU" sz="2800" dirty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There should be created 64 chip design centers in Russia </a:t>
            </a:r>
          </a:p>
          <a:p>
            <a: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endParaRPr lang="ru-RU" sz="2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en-US" sz="20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Important current tasks for Russia</a:t>
            </a:r>
            <a:r>
              <a:rPr lang="ru-RU" sz="2000" i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</a:t>
            </a:r>
          </a:p>
          <a:p>
            <a:pPr eaLnBrk="0" hangingPunct="0">
              <a:buFont typeface="Arial" pitchFamily="34" charset="0"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A new Federal program on developing a chip design center network, comprising up to 150 centers, has been approved</a:t>
            </a:r>
          </a:p>
          <a:p>
            <a:pPr eaLnBrk="0" hangingPunct="0">
              <a:buFont typeface="Arial" pitchFamily="34" charset="0"/>
              <a:buChar char="•"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Creation of an advanced national </a:t>
            </a:r>
            <a:r>
              <a:rPr lang="en-US" sz="2000" dirty="0" err="1" smtClean="0">
                <a:latin typeface="Arial" pitchFamily="34" charset="0"/>
                <a:cs typeface="Arial" pitchFamily="34" charset="0"/>
                <a:sym typeface="Wingdings" pitchFamily="2" charset="2"/>
              </a:rPr>
              <a:t>photomask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 center</a:t>
            </a:r>
            <a:endParaRPr lang="ru-RU" sz="2000" dirty="0" smtClean="0"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eaLnBrk="0" hangingPunct="0"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  <a:defRPr/>
            </a:pPr>
            <a:endParaRPr lang="ru-RU" sz="2000" dirty="0">
              <a:latin typeface="+mn-lt"/>
              <a:cs typeface="+mn-cs"/>
              <a:sym typeface="Wingdings" pitchFamily="2" charset="2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5576" y="0"/>
            <a:ext cx="7920880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Technological level in Russia</a:t>
            </a:r>
            <a:endParaRPr lang="ru-RU" sz="4300" b="1" dirty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19887A-86F9-4EA7-B3EB-B869F65E4FAC}" type="slidenum">
              <a:rPr lang="ru-RU" smtClean="0"/>
              <a:pPr>
                <a:defRPr/>
              </a:pPr>
              <a:t>50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598"/>
            <a:ext cx="9144000" cy="5220179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12183C-19C1-4726-89DE-2ACAD179D134}" type="slidenum">
              <a:rPr lang="ru-RU"/>
              <a:pPr>
                <a:defRPr/>
              </a:pPr>
              <a:t>51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8431"/>
            <a:ext cx="914400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Number of ASIC projects</a:t>
            </a:r>
            <a:r>
              <a:rPr lang="ru-RU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, </a:t>
            </a:r>
            <a:r>
              <a:rPr lang="en-US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manufactured via </a:t>
            </a:r>
            <a:r>
              <a:rPr lang="ru-RU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Europractice</a:t>
            </a:r>
            <a:r>
              <a:rPr lang="ru-RU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by Russian teams</a:t>
            </a:r>
            <a:r>
              <a:rPr lang="ru-RU" sz="32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*</a:t>
            </a:r>
          </a:p>
        </p:txBody>
      </p:sp>
      <p:sp>
        <p:nvSpPr>
          <p:cNvPr id="33796" name="Прямоугольник 6"/>
          <p:cNvSpPr>
            <a:spLocks noChangeArrowheads="1"/>
          </p:cNvSpPr>
          <p:nvPr/>
        </p:nvSpPr>
        <p:spPr bwMode="auto">
          <a:xfrm>
            <a:off x="611188" y="6363096"/>
            <a:ext cx="83534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1400" dirty="0" err="1">
                <a:latin typeface="Times New Roman" pitchFamily="18" charset="0"/>
                <a:cs typeface="Times New Roman" pitchFamily="18" charset="0"/>
              </a:rPr>
              <a:t>Europractice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annual report  20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С.38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www.europractice-ic.com/docs/Annual_report_20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3"/>
              </a:rPr>
              <a:t>1</a:t>
            </a:r>
            <a:r>
              <a:rPr lang="en-US" sz="1400" dirty="0">
                <a:latin typeface="Times New Roman" pitchFamily="18" charset="0"/>
                <a:cs typeface="Times New Roman" pitchFamily="18" charset="0"/>
                <a:hlinkClick r:id="rId3"/>
              </a:rPr>
              <a:t>5</a:t>
            </a:r>
            <a:r>
              <a:rPr lang="en-US" sz="1400" smtClean="0">
                <a:latin typeface="Times New Roman" pitchFamily="18" charset="0"/>
                <a:cs typeface="Times New Roman" pitchFamily="18" charset="0"/>
                <a:hlinkClick r:id="rId3"/>
              </a:rPr>
              <a:t>.pdf</a:t>
            </a:r>
            <a:endParaRPr lang="ru-RU" sz="1400" dirty="0">
              <a:latin typeface="Corbel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07504" y="3356992"/>
            <a:ext cx="8857109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6184" y="-27384"/>
            <a:ext cx="6804248" cy="836712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43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ASIC for Nucleon project*</a:t>
            </a:r>
            <a:endParaRPr lang="ru-RU" sz="4300" dirty="0" smtClean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908050"/>
            <a:ext cx="8353425" cy="4897438"/>
          </a:xfrm>
        </p:spPr>
        <p:txBody>
          <a:bodyPr>
            <a:normAutofit fontScale="85000" lnSpcReduction="20000"/>
          </a:bodyPr>
          <a:lstStyle/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Большой динамический диапазон 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(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100pC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), </a:t>
            </a: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потребление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2mW/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ch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, 32 </a:t>
            </a: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канала 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Период проектирования 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2005-20</a:t>
            </a: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09</a:t>
            </a:r>
            <a:endParaRPr lang="en-US" sz="2400" dirty="0" smtClean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AMIS 0.35 um CMOS</a:t>
            </a:r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Arial" charset="0"/>
              <a:buChar char="•"/>
              <a:defRPr/>
            </a:pP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6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итераций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:</a:t>
            </a:r>
            <a:b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endParaRPr lang="ru-RU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Analog,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16 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CSAs (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включен в отчет </a:t>
            </a:r>
            <a:r>
              <a:rPr lang="en-US" sz="20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Europractice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2005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г.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)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фев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2005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			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	</a:t>
            </a: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Mixed-signal,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4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+2(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тест.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)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20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CSA+SH+T&amp;H+MUX+Driver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   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сент.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2006</a:t>
            </a:r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endParaRPr lang="ru-RU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Mixed-signal,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4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+2(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тест.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)</a:t>
            </a:r>
            <a:r>
              <a:rPr lang="en-US" sz="20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CSA+SH+T&amp;H+MUX+Driver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 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  </a:t>
            </a:r>
            <a:r>
              <a:rPr lang="ru-RU" sz="2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фев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. 2007</a:t>
            </a:r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endParaRPr lang="ru-RU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Mixed-signal,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32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+2 (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тест.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)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20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CSA+SH+T&amp;H+MUX+Driver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апр.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2007</a:t>
            </a:r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endParaRPr lang="ru-RU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Mixed-signal,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32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+2 (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тест.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) 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(включен в отчет </a:t>
            </a:r>
            <a:r>
              <a:rPr lang="en-US" sz="20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Europractice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2009г.)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/>
            </a:r>
            <a:b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</a:br>
            <a:r>
              <a:rPr lang="en-US" sz="20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CSA+SH+T&amp;H+MUX+Driver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	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		    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 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	   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сент.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2009</a:t>
            </a:r>
            <a:endParaRPr lang="ru-RU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Arial" charset="0"/>
              <a:buAutoNum type="arabicParenR"/>
              <a:defRPr/>
            </a:pPr>
            <a:r>
              <a:rPr lang="ru-RU" sz="21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Мелкосерийное производство. 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Mixed-signal,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32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+2 (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тест.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)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20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CSA+SH+T&amp;H+MUX+Driver</a:t>
            </a:r>
            <a:r>
              <a:rPr lang="en-US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ru-RU" sz="20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	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			   апр.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20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12</a:t>
            </a:r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Arial" charset="0"/>
              <a:buChar char="•"/>
              <a:defRPr/>
            </a:pPr>
            <a:endParaRPr lang="en-US" sz="2000" dirty="0" smtClean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</a:endParaRPr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Arial" charset="0"/>
              <a:buChar char="•"/>
              <a:defRPr/>
            </a:pP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Late </a:t>
            </a: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2014 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ASIC has been launched from </a:t>
            </a:r>
            <a:r>
              <a:rPr lang="en-US" sz="24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Baikonur</a:t>
            </a:r>
            <a:r>
              <a:rPr lang="ru-RU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 </a:t>
            </a:r>
            <a:r>
              <a:rPr lang="en-US" sz="24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</a:rPr>
              <a:t>to the Space</a:t>
            </a:r>
          </a:p>
          <a:p>
            <a:pPr marL="320040" indent="-320040"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2000" dirty="0" smtClean="0"/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1115616" y="6165304"/>
            <a:ext cx="54737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2000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Arial" charset="0"/>
              </a:rPr>
              <a:t> *  </a:t>
            </a:r>
            <a:r>
              <a:rPr lang="en-US" sz="2000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cs typeface="Arial" charset="0"/>
              </a:rPr>
              <a:t>ROSCOSMOS project</a:t>
            </a:r>
            <a:endParaRPr lang="ru-RU" sz="2000" dirty="0">
              <a:solidFill>
                <a:schemeClr val="bg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Unicode MS" pitchFamily="34" charset="-128"/>
              <a:cs typeface="Arial" charset="0"/>
            </a:endParaRPr>
          </a:p>
        </p:txBody>
      </p:sp>
      <p:sp>
        <p:nvSpPr>
          <p:cNvPr id="56325" name="Line 9"/>
          <p:cNvSpPr>
            <a:spLocks noChangeShapeType="1"/>
          </p:cNvSpPr>
          <p:nvPr/>
        </p:nvSpPr>
        <p:spPr bwMode="auto">
          <a:xfrm>
            <a:off x="827088" y="6021388"/>
            <a:ext cx="532765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246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0914" y="188640"/>
            <a:ext cx="4897190" cy="936526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ASIC Structure</a:t>
            </a:r>
            <a:endParaRPr lang="ru-RU" sz="3200" dirty="0" smtClean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pic>
        <p:nvPicPr>
          <p:cNvPr id="57347" name="Picture 4" descr="nuclon2_in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725" y="1412875"/>
            <a:ext cx="3851275" cy="537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 descr="Untitled-2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6050"/>
            <a:ext cx="730885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 descr="bloc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3300" y="0"/>
            <a:ext cx="30607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02535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nuclon2_in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916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6" descr="32ch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2163" y="476250"/>
            <a:ext cx="5811837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6" name="Rectangle 7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accent2"/>
                </a:solidFill>
                <a:latin typeface="Arial Unicode MS" pitchFamily="34" charset="-128"/>
              </a:rPr>
              <a:t>От</a:t>
            </a:r>
            <a:r>
              <a:rPr lang="en-US" sz="4000" dirty="0" smtClean="0">
                <a:solidFill>
                  <a:schemeClr val="accent2"/>
                </a:solidFill>
                <a:latin typeface="Arial Unicode MS" pitchFamily="34" charset="-128"/>
              </a:rPr>
              <a:t> 4 (+2) </a:t>
            </a:r>
            <a:r>
              <a:rPr lang="ru-RU" sz="4000" dirty="0" smtClean="0">
                <a:solidFill>
                  <a:schemeClr val="accent2"/>
                </a:solidFill>
                <a:latin typeface="Arial Unicode MS" pitchFamily="34" charset="-128"/>
              </a:rPr>
              <a:t>к</a:t>
            </a:r>
            <a:r>
              <a:rPr lang="en-US" sz="4000" dirty="0" smtClean="0">
                <a:solidFill>
                  <a:schemeClr val="accent2"/>
                </a:solidFill>
                <a:latin typeface="Arial Unicode MS" pitchFamily="34" charset="-128"/>
              </a:rPr>
              <a:t> 32 (+2) </a:t>
            </a:r>
            <a:r>
              <a:rPr lang="ru-RU" sz="4000" dirty="0" smtClean="0">
                <a:solidFill>
                  <a:schemeClr val="accent2"/>
                </a:solidFill>
                <a:latin typeface="Arial Unicode MS" pitchFamily="34" charset="-128"/>
              </a:rPr>
              <a:t>каналам</a:t>
            </a:r>
          </a:p>
        </p:txBody>
      </p:sp>
      <p:sp>
        <p:nvSpPr>
          <p:cNvPr id="58373" name="Text Box 8"/>
          <p:cNvSpPr txBox="1">
            <a:spLocks noChangeArrowheads="1"/>
          </p:cNvSpPr>
          <p:nvPr/>
        </p:nvSpPr>
        <p:spPr bwMode="auto">
          <a:xfrm>
            <a:off x="3059113" y="5949950"/>
            <a:ext cx="3168650" cy="4048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Corbel" pitchFamily="34" charset="0"/>
              </a:rPr>
              <a:t>Differential Current drivers</a:t>
            </a:r>
            <a:endParaRPr lang="ru-RU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58374" name="Line 9"/>
          <p:cNvSpPr>
            <a:spLocks noChangeShapeType="1"/>
          </p:cNvSpPr>
          <p:nvPr/>
        </p:nvSpPr>
        <p:spPr bwMode="auto">
          <a:xfrm flipV="1">
            <a:off x="5003800" y="5084763"/>
            <a:ext cx="431800" cy="865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8375" name="Line 10"/>
          <p:cNvSpPr>
            <a:spLocks noChangeShapeType="1"/>
          </p:cNvSpPr>
          <p:nvPr/>
        </p:nvSpPr>
        <p:spPr bwMode="auto">
          <a:xfrm flipV="1">
            <a:off x="5940425" y="5084763"/>
            <a:ext cx="936625" cy="8651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8376" name="Line 14"/>
          <p:cNvSpPr>
            <a:spLocks noChangeShapeType="1"/>
          </p:cNvSpPr>
          <p:nvPr/>
        </p:nvSpPr>
        <p:spPr bwMode="auto">
          <a:xfrm flipH="1" flipV="1">
            <a:off x="1908175" y="2492375"/>
            <a:ext cx="1439863" cy="3457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8377" name="Line 15"/>
          <p:cNvSpPr>
            <a:spLocks noChangeShapeType="1"/>
          </p:cNvSpPr>
          <p:nvPr/>
        </p:nvSpPr>
        <p:spPr bwMode="auto">
          <a:xfrm flipH="1" flipV="1">
            <a:off x="1908175" y="4365625"/>
            <a:ext cx="1150938" cy="18002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8378" name="Text Box 16"/>
          <p:cNvSpPr txBox="1">
            <a:spLocks noChangeArrowheads="1"/>
          </p:cNvSpPr>
          <p:nvPr/>
        </p:nvSpPr>
        <p:spPr bwMode="auto">
          <a:xfrm>
            <a:off x="4356100" y="188913"/>
            <a:ext cx="3168650" cy="404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Corbel" pitchFamily="34" charset="0"/>
              </a:rPr>
              <a:t>Digital part</a:t>
            </a:r>
            <a:endParaRPr lang="ru-RU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58379" name="Line 17"/>
          <p:cNvSpPr>
            <a:spLocks noChangeShapeType="1"/>
          </p:cNvSpPr>
          <p:nvPr/>
        </p:nvSpPr>
        <p:spPr bwMode="auto">
          <a:xfrm flipH="1">
            <a:off x="3203575" y="620713"/>
            <a:ext cx="1655763" cy="259238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8380" name="Line 18"/>
          <p:cNvSpPr>
            <a:spLocks noChangeShapeType="1"/>
          </p:cNvSpPr>
          <p:nvPr/>
        </p:nvSpPr>
        <p:spPr bwMode="auto">
          <a:xfrm>
            <a:off x="6732588" y="620713"/>
            <a:ext cx="215900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8381" name="Rectangle 21"/>
          <p:cNvSpPr>
            <a:spLocks noChangeArrowheads="1"/>
          </p:cNvSpPr>
          <p:nvPr/>
        </p:nvSpPr>
        <p:spPr bwMode="auto">
          <a:xfrm>
            <a:off x="4500563" y="1557338"/>
            <a:ext cx="3311525" cy="142875"/>
          </a:xfrm>
          <a:prstGeom prst="rect">
            <a:avLst/>
          </a:prstGeom>
          <a:solidFill>
            <a:schemeClr val="accent1">
              <a:alpha val="0"/>
            </a:schemeClr>
          </a:solidFill>
          <a:ln w="1905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latin typeface="Corbel" pitchFamily="34" charset="0"/>
            </a:endParaRPr>
          </a:p>
        </p:txBody>
      </p:sp>
      <p:sp>
        <p:nvSpPr>
          <p:cNvPr id="58382" name="Text Box 22"/>
          <p:cNvSpPr txBox="1">
            <a:spLocks noChangeArrowheads="1"/>
          </p:cNvSpPr>
          <p:nvPr/>
        </p:nvSpPr>
        <p:spPr bwMode="auto">
          <a:xfrm>
            <a:off x="971550" y="188913"/>
            <a:ext cx="1439863" cy="4048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  <a:latin typeface="Corbel" pitchFamily="34" charset="0"/>
              </a:rPr>
              <a:t>References</a:t>
            </a:r>
            <a:endParaRPr lang="ru-RU">
              <a:solidFill>
                <a:srgbClr val="FF0000"/>
              </a:solidFill>
              <a:latin typeface="Corbel" pitchFamily="34" charset="0"/>
            </a:endParaRPr>
          </a:p>
        </p:txBody>
      </p:sp>
      <p:sp>
        <p:nvSpPr>
          <p:cNvPr id="58383" name="Line 23"/>
          <p:cNvSpPr>
            <a:spLocks noChangeShapeType="1"/>
          </p:cNvSpPr>
          <p:nvPr/>
        </p:nvSpPr>
        <p:spPr bwMode="auto">
          <a:xfrm>
            <a:off x="1187450" y="620713"/>
            <a:ext cx="647700" cy="9366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8384" name="Line 24"/>
          <p:cNvSpPr>
            <a:spLocks noChangeShapeType="1"/>
          </p:cNvSpPr>
          <p:nvPr/>
        </p:nvSpPr>
        <p:spPr bwMode="auto">
          <a:xfrm>
            <a:off x="2411413" y="404813"/>
            <a:ext cx="2089150" cy="46085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8385" name="WordArt 26"/>
          <p:cNvSpPr>
            <a:spLocks noChangeArrowheads="1" noChangeShapeType="1" noTextEdit="1"/>
          </p:cNvSpPr>
          <p:nvPr/>
        </p:nvSpPr>
        <p:spPr bwMode="auto">
          <a:xfrm>
            <a:off x="5003800" y="2133600"/>
            <a:ext cx="2592388" cy="2159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34 chs</a:t>
            </a:r>
            <a:endParaRPr lang="ru-RU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58386" name="WordArt 27"/>
          <p:cNvSpPr>
            <a:spLocks noChangeArrowheads="1" noChangeShapeType="1" noTextEdit="1"/>
          </p:cNvSpPr>
          <p:nvPr/>
        </p:nvSpPr>
        <p:spPr bwMode="auto">
          <a:xfrm rot="-5400000">
            <a:off x="1799431" y="2601119"/>
            <a:ext cx="1368425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540000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6 chs</a:t>
            </a:r>
            <a:endParaRPr lang="ru-RU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540000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79952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9632" y="188640"/>
            <a:ext cx="7056784" cy="719931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tint val="100000"/>
                    <a:satMod val="250000"/>
                  </a:schemeClr>
                </a:solidFill>
              </a:rPr>
              <a:t>Scope diagrams</a:t>
            </a:r>
            <a:endParaRPr lang="ru-RU" dirty="0" smtClean="0">
              <a:solidFill>
                <a:schemeClr val="tx2">
                  <a:tint val="100000"/>
                  <a:satMod val="250000"/>
                </a:schemeClr>
              </a:solidFill>
            </a:endParaRPr>
          </a:p>
        </p:txBody>
      </p:sp>
      <p:pic>
        <p:nvPicPr>
          <p:cNvPr id="59395" name="Объект 1"/>
          <p:cNvPicPr>
            <a:picLocks noChangeArrowheads="1"/>
          </p:cNvPicPr>
          <p:nvPr/>
        </p:nvPicPr>
        <p:blipFill>
          <a:blip r:embed="rId2" cstate="print"/>
          <a:srcRect t="-4143" r="-40" b="-287"/>
          <a:stretch>
            <a:fillRect/>
          </a:stretch>
        </p:blipFill>
        <p:spPr bwMode="auto">
          <a:xfrm>
            <a:off x="250825" y="1341438"/>
            <a:ext cx="2303463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 descr="Untitled-3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3789363"/>
            <a:ext cx="3421062" cy="212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 descr="vf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341438"/>
            <a:ext cx="3024188" cy="217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 descr="out_p1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3933825"/>
            <a:ext cx="4140200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 descr="Le3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00338" y="1412875"/>
            <a:ext cx="2951162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0" name="Text Box 8"/>
          <p:cNvSpPr txBox="1">
            <a:spLocks noChangeArrowheads="1"/>
          </p:cNvSpPr>
          <p:nvPr/>
        </p:nvSpPr>
        <p:spPr bwMode="auto">
          <a:xfrm>
            <a:off x="684213" y="3284538"/>
            <a:ext cx="1606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rbel" pitchFamily="34" charset="0"/>
              </a:rPr>
              <a:t>CSA structure</a:t>
            </a:r>
            <a:endParaRPr lang="ru-RU">
              <a:latin typeface="Corbel" pitchFamily="34" charset="0"/>
            </a:endParaRP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122238" y="61547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>
              <a:latin typeface="Corbel" pitchFamily="34" charset="0"/>
            </a:endParaRPr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611188" y="5942013"/>
            <a:ext cx="2279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rbel" pitchFamily="34" charset="0"/>
              </a:rPr>
              <a:t>Output current driver</a:t>
            </a:r>
            <a:endParaRPr lang="ru-RU">
              <a:latin typeface="Corbel" pitchFamily="34" charset="0"/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3184525" y="3448050"/>
            <a:ext cx="241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rbel" pitchFamily="34" charset="0"/>
              </a:rPr>
              <a:t>CSA/shaper response</a:t>
            </a:r>
            <a:endParaRPr lang="ru-RU">
              <a:latin typeface="Corbel" pitchFamily="34" charset="0"/>
            </a:endParaRPr>
          </a:p>
        </p:txBody>
      </p:sp>
      <p:sp>
        <p:nvSpPr>
          <p:cNvPr id="59404" name="Text Box 12"/>
          <p:cNvSpPr txBox="1">
            <a:spLocks noChangeArrowheads="1"/>
          </p:cNvSpPr>
          <p:nvPr/>
        </p:nvSpPr>
        <p:spPr bwMode="auto">
          <a:xfrm>
            <a:off x="5940425" y="566102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orbel" pitchFamily="34" charset="0"/>
              </a:rPr>
              <a:t>Typical  waveforms</a:t>
            </a:r>
            <a:endParaRPr lang="ru-RU">
              <a:latin typeface="Corbel" pitchFamily="34" charset="0"/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6516688" y="3500438"/>
            <a:ext cx="2190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orbel" pitchFamily="34" charset="0"/>
              </a:rPr>
              <a:t>CSA tail adjustment</a:t>
            </a:r>
            <a:endParaRPr lang="ru-RU">
              <a:latin typeface="Corbe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343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roadmapITR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8586"/>
            <a:ext cx="7716327" cy="5896798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901756-8531-4AB2-9729-8B4FD2FF24EE}" type="slidenum">
              <a:rPr lang="ru-RU"/>
              <a:pPr>
                <a:defRPr/>
              </a:pPr>
              <a:t>6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7504" y="0"/>
            <a:ext cx="9144000" cy="7540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300" b="1" dirty="0" smtClean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+mj-lt"/>
                <a:ea typeface="+mj-ea"/>
                <a:cs typeface="+mj-cs"/>
              </a:rPr>
              <a:t>Up-to-date world-wide technologies</a:t>
            </a:r>
            <a:endParaRPr lang="ru-RU" sz="4300" b="1" dirty="0" smtClean="0">
              <a:ln w="500">
                <a:solidFill>
                  <a:schemeClr val="tx2">
                    <a:shade val="20000"/>
                    <a:satMod val="350000"/>
                  </a:schemeClr>
                </a:solidFill>
              </a:ln>
              <a:solidFill>
                <a:schemeClr val="tx2">
                  <a:tint val="100000"/>
                  <a:satMod val="250000"/>
                </a:schemeClr>
              </a:solidFill>
              <a:effectLst>
                <a:outerShdw blurRad="30000" dist="30000" dir="2700000" algn="tl" rotWithShape="0">
                  <a:schemeClr val="bg2">
                    <a:shade val="45000"/>
                    <a:satMod val="150000"/>
                    <a:alpha val="9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1269" name="Рисунок 5" descr="oxide.png"/>
          <p:cNvPicPr>
            <a:picLocks noChangeAspect="1"/>
          </p:cNvPicPr>
          <p:nvPr/>
        </p:nvPicPr>
        <p:blipFill>
          <a:blip r:embed="rId3" cstate="print">
            <a:lum bright="-8000" contrast="16000"/>
          </a:blip>
          <a:srcRect/>
          <a:stretch>
            <a:fillRect/>
          </a:stretch>
        </p:blipFill>
        <p:spPr bwMode="auto">
          <a:xfrm>
            <a:off x="3820754" y="3212976"/>
            <a:ext cx="5323246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51384"/>
          </a:xfrm>
        </p:spPr>
        <p:txBody>
          <a:bodyPr/>
          <a:lstStyle/>
          <a:p>
            <a:pPr algn="ctr"/>
            <a:r>
              <a:rPr lang="en-US" dirty="0" smtClean="0"/>
              <a:t>Wafer lead</a:t>
            </a:r>
            <a:r>
              <a:rPr lang="en-US" dirty="0"/>
              <a:t>er</a:t>
            </a:r>
            <a:r>
              <a:rPr lang="en-US" dirty="0" smtClean="0"/>
              <a:t>s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8" y="2060848"/>
            <a:ext cx="9069003" cy="400506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5E144-0EE8-450C-8726-F09D9A538616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9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0098" y="188640"/>
            <a:ext cx="6984776" cy="720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Moore law conti</a:t>
            </a:r>
            <a:r>
              <a:rPr lang="en-US" dirty="0"/>
              <a:t>nu</a:t>
            </a:r>
            <a:r>
              <a:rPr lang="en-US" dirty="0" smtClean="0"/>
              <a:t>ation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464302" cy="5949280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5E144-0EE8-450C-8726-F09D9A538616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787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73098"/>
            <a:ext cx="6984776" cy="1091884"/>
          </a:xfrm>
        </p:spPr>
        <p:txBody>
          <a:bodyPr>
            <a:noAutofit/>
          </a:bodyPr>
          <a:lstStyle/>
          <a:p>
            <a:r>
              <a:rPr lang="en-US" sz="4300" dirty="0"/>
              <a:t>Still Science-Fiction – </a:t>
            </a:r>
            <a:r>
              <a:rPr lang="en-US" sz="4300" dirty="0" smtClean="0"/>
              <a:t/>
            </a:r>
            <a:br>
              <a:rPr lang="en-US" sz="4300" dirty="0" smtClean="0"/>
            </a:br>
            <a:r>
              <a:rPr lang="en-US" sz="4300" dirty="0" smtClean="0"/>
              <a:t>Gate-All-Around </a:t>
            </a:r>
            <a:r>
              <a:rPr lang="en-US" sz="4300" dirty="0"/>
              <a:t>Transistor </a:t>
            </a:r>
            <a:endParaRPr lang="ru-RU" sz="43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15E144-0EE8-450C-8726-F09D9A53861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4982"/>
            <a:ext cx="7488832" cy="559301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282" y="6527783"/>
            <a:ext cx="1162110" cy="33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1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luxe">
  <a:themeElements>
    <a:clrScheme name="Deluxe">
      <a:dk1>
        <a:sysClr val="windowText" lastClr="000000"/>
      </a:dk1>
      <a:lt1>
        <a:sysClr val="window" lastClr="FFFFFF"/>
      </a:lt1>
      <a:dk2>
        <a:srgbClr val="30356E"/>
      </a:dk2>
      <a:lt2>
        <a:srgbClr val="FFF9E5"/>
      </a:lt2>
      <a:accent1>
        <a:srgbClr val="CC4757"/>
      </a:accent1>
      <a:accent2>
        <a:srgbClr val="FF6F61"/>
      </a:accent2>
      <a:accent3>
        <a:srgbClr val="FF953E"/>
      </a:accent3>
      <a:accent4>
        <a:srgbClr val="F8BD52"/>
      </a:accent4>
      <a:accent5>
        <a:srgbClr val="46A6BD"/>
      </a:accent5>
      <a:accent6>
        <a:srgbClr val="5488BC"/>
      </a:accent6>
      <a:hlink>
        <a:srgbClr val="FA7D7A"/>
      </a:hlink>
      <a:folHlink>
        <a:srgbClr val="FFCF3E"/>
      </a:folHlink>
    </a:clrScheme>
    <a:fontScheme name="Deluxe">
      <a:maj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新魏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Deluxe</Template>
  <TotalTime>2437</TotalTime>
  <Words>2579</Words>
  <Application>Microsoft Office PowerPoint</Application>
  <PresentationFormat>Экран (4:3)</PresentationFormat>
  <Paragraphs>373</Paragraphs>
  <Slides>55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68" baseType="lpstr">
      <vt:lpstr>Arial</vt:lpstr>
      <vt:lpstr>Arial Unicode MS</vt:lpstr>
      <vt:lpstr>Calibri</vt:lpstr>
      <vt:lpstr>Corbel</vt:lpstr>
      <vt:lpstr>DejaVu LGC Sans</vt:lpstr>
      <vt:lpstr>Liberation Serif</vt:lpstr>
      <vt:lpstr>华文新魏</vt:lpstr>
      <vt:lpstr>Symbol</vt:lpstr>
      <vt:lpstr>Tahoma</vt:lpstr>
      <vt:lpstr>Times New Roman</vt:lpstr>
      <vt:lpstr>Wingdings</vt:lpstr>
      <vt:lpstr>Wingdings 2</vt:lpstr>
      <vt:lpstr>Deluxe</vt:lpstr>
      <vt:lpstr> Trends in  integrated circuit design for particle physics experiments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Wafer leaders</vt:lpstr>
      <vt:lpstr>Moore law continuation</vt:lpstr>
      <vt:lpstr>Still Science-Fiction –  Gate-All-Around Transistor </vt:lpstr>
      <vt:lpstr>Презентация PowerPoint</vt:lpstr>
      <vt:lpstr>Презентация PowerPoint</vt:lpstr>
      <vt:lpstr>More than Moore</vt:lpstr>
      <vt:lpstr>Презентация PowerPoint</vt:lpstr>
      <vt:lpstr>How could future systems in detector instrumentation look like?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Actual task – analytical comparison of  technologies by the radiation hardness:  </vt:lpstr>
      <vt:lpstr>Traditional methods for radiation  hardening </vt:lpstr>
      <vt:lpstr> Rad-hard by design concept </vt:lpstr>
      <vt:lpstr>Презентация PowerPoint</vt:lpstr>
      <vt:lpstr>Презентация PowerPoint</vt:lpstr>
      <vt:lpstr>Презентация PowerPoint</vt:lpstr>
      <vt:lpstr>Презентация PowerPoint</vt:lpstr>
      <vt:lpstr>Progress in chip prototyping</vt:lpstr>
      <vt:lpstr>Презентация PowerPoint</vt:lpstr>
      <vt:lpstr>ASIC projects (examples)</vt:lpstr>
      <vt:lpstr>Some details of ASIC projects </vt:lpstr>
      <vt:lpstr> 1) Threshold voltage shift (~100 mV);  2) Leakage currents  --- standard (strip-like) nMOS;     --- ring transistors  </vt:lpstr>
      <vt:lpstr>Презентация PowerPoint</vt:lpstr>
      <vt:lpstr>  </vt:lpstr>
      <vt:lpstr>Презентация PowerPoint</vt:lpstr>
      <vt:lpstr>Презентация PowerPoint</vt:lpstr>
      <vt:lpstr>Traditional design routes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Backups </vt:lpstr>
      <vt:lpstr>Презентация PowerPoint</vt:lpstr>
      <vt:lpstr>Презентация PowerPoint</vt:lpstr>
      <vt:lpstr>ASIC for Nucleon project*</vt:lpstr>
      <vt:lpstr>ASIC Structure</vt:lpstr>
      <vt:lpstr>От 4 (+2) к 32 (+2) каналам</vt:lpstr>
      <vt:lpstr>Scope diagrams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Eduard</dc:creator>
  <cp:lastModifiedBy>Eduard</cp:lastModifiedBy>
  <cp:revision>297</cp:revision>
  <dcterms:created xsi:type="dcterms:W3CDTF">2012-09-10T19:02:34Z</dcterms:created>
  <dcterms:modified xsi:type="dcterms:W3CDTF">2016-10-14T01:55:05Z</dcterms:modified>
</cp:coreProperties>
</file>