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58" r:id="rId3"/>
    <p:sldId id="257" r:id="rId4"/>
    <p:sldId id="272" r:id="rId5"/>
    <p:sldId id="260" r:id="rId6"/>
    <p:sldId id="261" r:id="rId7"/>
    <p:sldId id="273" r:id="rId8"/>
    <p:sldId id="274" r:id="rId9"/>
    <p:sldId id="263" r:id="rId10"/>
    <p:sldId id="264" r:id="rId11"/>
    <p:sldId id="265" r:id="rId12"/>
    <p:sldId id="267" r:id="rId13"/>
    <p:sldId id="268" r:id="rId14"/>
    <p:sldId id="266" r:id="rId15"/>
    <p:sldId id="269" r:id="rId16"/>
    <p:sldId id="270" r:id="rId17"/>
    <p:sldId id="271" r:id="rId18"/>
    <p:sldId id="26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7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5C5140-2B13-477A-A2FA-3B1526FBBB04}" type="datetimeFigureOut">
              <a:rPr lang="ru-RU" smtClean="0"/>
              <a:pPr/>
              <a:t>12.10.2016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531FE7-7DAC-4C90-A7D4-D2A3B6853DC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B531FE7-7DAC-4C90-A7D4-D2A3B6853DC9}"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49F43C5-8FA0-4A3E-8EDE-45EE3ECFAA58}" type="datetime1">
              <a:rPr lang="ru-RU" smtClean="0"/>
              <a:pPr/>
              <a:t>12.10.2016</a:t>
            </a:fld>
            <a:endParaRPr lang="ru-RU"/>
          </a:p>
        </p:txBody>
      </p:sp>
      <p:sp>
        <p:nvSpPr>
          <p:cNvPr id="5" name="Нижний колонтитул 4"/>
          <p:cNvSpPr>
            <a:spLocks noGrp="1"/>
          </p:cNvSpPr>
          <p:nvPr>
            <p:ph type="ftr" sz="quarter" idx="11"/>
          </p:nvPr>
        </p:nvSpPr>
        <p:spPr/>
        <p:txBody>
          <a:bodyPr/>
          <a:lstStyle/>
          <a:p>
            <a:r>
              <a:rPr lang="en-US" smtClean="0"/>
              <a:t>ICCPA-2016</a:t>
            </a:r>
            <a:endParaRPr lang="ru-RU"/>
          </a:p>
        </p:txBody>
      </p:sp>
      <p:sp>
        <p:nvSpPr>
          <p:cNvPr id="6" name="Номер слайда 5"/>
          <p:cNvSpPr>
            <a:spLocks noGrp="1"/>
          </p:cNvSpPr>
          <p:nvPr>
            <p:ph type="sldNum" sz="quarter" idx="12"/>
          </p:nvPr>
        </p:nvSpPr>
        <p:spPr/>
        <p:txBody>
          <a:bodyPr/>
          <a:lstStyle/>
          <a:p>
            <a:fld id="{B506BC06-25F2-4CC7-8886-8C170EF459C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01E0FD-5AB5-4A5D-8703-21609B8D1BD0}" type="datetime1">
              <a:rPr lang="ru-RU" smtClean="0"/>
              <a:pPr/>
              <a:t>12.10.2016</a:t>
            </a:fld>
            <a:endParaRPr lang="ru-RU"/>
          </a:p>
        </p:txBody>
      </p:sp>
      <p:sp>
        <p:nvSpPr>
          <p:cNvPr id="5" name="Нижний колонтитул 4"/>
          <p:cNvSpPr>
            <a:spLocks noGrp="1"/>
          </p:cNvSpPr>
          <p:nvPr>
            <p:ph type="ftr" sz="quarter" idx="11"/>
          </p:nvPr>
        </p:nvSpPr>
        <p:spPr/>
        <p:txBody>
          <a:bodyPr/>
          <a:lstStyle/>
          <a:p>
            <a:r>
              <a:rPr lang="en-US" smtClean="0"/>
              <a:t>ICCPA-2016</a:t>
            </a:r>
            <a:endParaRPr lang="ru-RU"/>
          </a:p>
        </p:txBody>
      </p:sp>
      <p:sp>
        <p:nvSpPr>
          <p:cNvPr id="6" name="Номер слайда 5"/>
          <p:cNvSpPr>
            <a:spLocks noGrp="1"/>
          </p:cNvSpPr>
          <p:nvPr>
            <p:ph type="sldNum" sz="quarter" idx="12"/>
          </p:nvPr>
        </p:nvSpPr>
        <p:spPr/>
        <p:txBody>
          <a:bodyPr/>
          <a:lstStyle/>
          <a:p>
            <a:fld id="{B506BC06-25F2-4CC7-8886-8C170EF459C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9953BD-B2C6-4E25-80D5-90AC9F382F32}" type="datetime1">
              <a:rPr lang="ru-RU" smtClean="0"/>
              <a:pPr/>
              <a:t>12.10.2016</a:t>
            </a:fld>
            <a:endParaRPr lang="ru-RU"/>
          </a:p>
        </p:txBody>
      </p:sp>
      <p:sp>
        <p:nvSpPr>
          <p:cNvPr id="5" name="Нижний колонтитул 4"/>
          <p:cNvSpPr>
            <a:spLocks noGrp="1"/>
          </p:cNvSpPr>
          <p:nvPr>
            <p:ph type="ftr" sz="quarter" idx="11"/>
          </p:nvPr>
        </p:nvSpPr>
        <p:spPr/>
        <p:txBody>
          <a:bodyPr/>
          <a:lstStyle/>
          <a:p>
            <a:r>
              <a:rPr lang="en-US" smtClean="0"/>
              <a:t>ICCPA-2016</a:t>
            </a:r>
            <a:endParaRPr lang="ru-RU"/>
          </a:p>
        </p:txBody>
      </p:sp>
      <p:sp>
        <p:nvSpPr>
          <p:cNvPr id="6" name="Номер слайда 5"/>
          <p:cNvSpPr>
            <a:spLocks noGrp="1"/>
          </p:cNvSpPr>
          <p:nvPr>
            <p:ph type="sldNum" sz="quarter" idx="12"/>
          </p:nvPr>
        </p:nvSpPr>
        <p:spPr/>
        <p:txBody>
          <a:bodyPr/>
          <a:lstStyle/>
          <a:p>
            <a:fld id="{B506BC06-25F2-4CC7-8886-8C170EF459C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72DAEF-4B64-440D-95D6-635F3A2CA4CE}" type="datetime1">
              <a:rPr lang="ru-RU" smtClean="0"/>
              <a:pPr/>
              <a:t>12.10.2016</a:t>
            </a:fld>
            <a:endParaRPr lang="ru-RU"/>
          </a:p>
        </p:txBody>
      </p:sp>
      <p:sp>
        <p:nvSpPr>
          <p:cNvPr id="5" name="Нижний колонтитул 4"/>
          <p:cNvSpPr>
            <a:spLocks noGrp="1"/>
          </p:cNvSpPr>
          <p:nvPr>
            <p:ph type="ftr" sz="quarter" idx="11"/>
          </p:nvPr>
        </p:nvSpPr>
        <p:spPr/>
        <p:txBody>
          <a:bodyPr/>
          <a:lstStyle/>
          <a:p>
            <a:r>
              <a:rPr lang="en-US" smtClean="0"/>
              <a:t>ICCPA-2016</a:t>
            </a:r>
            <a:endParaRPr lang="ru-RU"/>
          </a:p>
        </p:txBody>
      </p:sp>
      <p:sp>
        <p:nvSpPr>
          <p:cNvPr id="6" name="Номер слайда 5"/>
          <p:cNvSpPr>
            <a:spLocks noGrp="1"/>
          </p:cNvSpPr>
          <p:nvPr>
            <p:ph type="sldNum" sz="quarter" idx="12"/>
          </p:nvPr>
        </p:nvSpPr>
        <p:spPr/>
        <p:txBody>
          <a:bodyPr/>
          <a:lstStyle/>
          <a:p>
            <a:fld id="{B506BC06-25F2-4CC7-8886-8C170EF459C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22FBAE1-46AA-49F0-8404-38E87DB18910}" type="datetime1">
              <a:rPr lang="ru-RU" smtClean="0"/>
              <a:pPr/>
              <a:t>12.10.2016</a:t>
            </a:fld>
            <a:endParaRPr lang="ru-RU"/>
          </a:p>
        </p:txBody>
      </p:sp>
      <p:sp>
        <p:nvSpPr>
          <p:cNvPr id="5" name="Нижний колонтитул 4"/>
          <p:cNvSpPr>
            <a:spLocks noGrp="1"/>
          </p:cNvSpPr>
          <p:nvPr>
            <p:ph type="ftr" sz="quarter" idx="11"/>
          </p:nvPr>
        </p:nvSpPr>
        <p:spPr/>
        <p:txBody>
          <a:bodyPr/>
          <a:lstStyle/>
          <a:p>
            <a:r>
              <a:rPr lang="en-US" smtClean="0"/>
              <a:t>ICCPA-2016</a:t>
            </a:r>
            <a:endParaRPr lang="ru-RU"/>
          </a:p>
        </p:txBody>
      </p:sp>
      <p:sp>
        <p:nvSpPr>
          <p:cNvPr id="6" name="Номер слайда 5"/>
          <p:cNvSpPr>
            <a:spLocks noGrp="1"/>
          </p:cNvSpPr>
          <p:nvPr>
            <p:ph type="sldNum" sz="quarter" idx="12"/>
          </p:nvPr>
        </p:nvSpPr>
        <p:spPr/>
        <p:txBody>
          <a:bodyPr/>
          <a:lstStyle/>
          <a:p>
            <a:fld id="{B506BC06-25F2-4CC7-8886-8C170EF459C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2618B1-C7DF-44E2-BCB8-51CC2DAB3660}" type="datetime1">
              <a:rPr lang="ru-RU" smtClean="0"/>
              <a:pPr/>
              <a:t>12.10.2016</a:t>
            </a:fld>
            <a:endParaRPr lang="ru-RU"/>
          </a:p>
        </p:txBody>
      </p:sp>
      <p:sp>
        <p:nvSpPr>
          <p:cNvPr id="6" name="Нижний колонтитул 5"/>
          <p:cNvSpPr>
            <a:spLocks noGrp="1"/>
          </p:cNvSpPr>
          <p:nvPr>
            <p:ph type="ftr" sz="quarter" idx="11"/>
          </p:nvPr>
        </p:nvSpPr>
        <p:spPr/>
        <p:txBody>
          <a:bodyPr/>
          <a:lstStyle/>
          <a:p>
            <a:r>
              <a:rPr lang="en-US" smtClean="0"/>
              <a:t>ICCPA-2016</a:t>
            </a:r>
            <a:endParaRPr lang="ru-RU"/>
          </a:p>
        </p:txBody>
      </p:sp>
      <p:sp>
        <p:nvSpPr>
          <p:cNvPr id="7" name="Номер слайда 6"/>
          <p:cNvSpPr>
            <a:spLocks noGrp="1"/>
          </p:cNvSpPr>
          <p:nvPr>
            <p:ph type="sldNum" sz="quarter" idx="12"/>
          </p:nvPr>
        </p:nvSpPr>
        <p:spPr/>
        <p:txBody>
          <a:bodyPr/>
          <a:lstStyle/>
          <a:p>
            <a:fld id="{B506BC06-25F2-4CC7-8886-8C170EF459C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FB5646A-CD7A-4CBE-8424-3A8DF48A5E97}" type="datetime1">
              <a:rPr lang="ru-RU" smtClean="0"/>
              <a:pPr/>
              <a:t>12.10.2016</a:t>
            </a:fld>
            <a:endParaRPr lang="ru-RU"/>
          </a:p>
        </p:txBody>
      </p:sp>
      <p:sp>
        <p:nvSpPr>
          <p:cNvPr id="8" name="Нижний колонтитул 7"/>
          <p:cNvSpPr>
            <a:spLocks noGrp="1"/>
          </p:cNvSpPr>
          <p:nvPr>
            <p:ph type="ftr" sz="quarter" idx="11"/>
          </p:nvPr>
        </p:nvSpPr>
        <p:spPr/>
        <p:txBody>
          <a:bodyPr/>
          <a:lstStyle/>
          <a:p>
            <a:r>
              <a:rPr lang="en-US" smtClean="0"/>
              <a:t>ICCPA-2016</a:t>
            </a:r>
            <a:endParaRPr lang="ru-RU"/>
          </a:p>
        </p:txBody>
      </p:sp>
      <p:sp>
        <p:nvSpPr>
          <p:cNvPr id="9" name="Номер слайда 8"/>
          <p:cNvSpPr>
            <a:spLocks noGrp="1"/>
          </p:cNvSpPr>
          <p:nvPr>
            <p:ph type="sldNum" sz="quarter" idx="12"/>
          </p:nvPr>
        </p:nvSpPr>
        <p:spPr/>
        <p:txBody>
          <a:bodyPr/>
          <a:lstStyle/>
          <a:p>
            <a:fld id="{B506BC06-25F2-4CC7-8886-8C170EF459C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4D1EB17-76FE-442D-86DF-148E9730F8BA}" type="datetime1">
              <a:rPr lang="ru-RU" smtClean="0"/>
              <a:pPr/>
              <a:t>12.10.2016</a:t>
            </a:fld>
            <a:endParaRPr lang="ru-RU"/>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D6A43AB-9369-4FE9-819B-EB90971EB3B1}" type="datetime1">
              <a:rPr lang="ru-RU" smtClean="0"/>
              <a:pPr/>
              <a:t>12.10.2016</a:t>
            </a:fld>
            <a:endParaRPr lang="ru-RU"/>
          </a:p>
        </p:txBody>
      </p:sp>
      <p:sp>
        <p:nvSpPr>
          <p:cNvPr id="3" name="Нижний колонтитул 2"/>
          <p:cNvSpPr>
            <a:spLocks noGrp="1"/>
          </p:cNvSpPr>
          <p:nvPr>
            <p:ph type="ftr" sz="quarter" idx="11"/>
          </p:nvPr>
        </p:nvSpPr>
        <p:spPr/>
        <p:txBody>
          <a:bodyPr/>
          <a:lstStyle/>
          <a:p>
            <a:r>
              <a:rPr lang="en-US" smtClean="0"/>
              <a:t>ICCPA-2016</a:t>
            </a:r>
            <a:endParaRPr lang="ru-RU"/>
          </a:p>
        </p:txBody>
      </p:sp>
      <p:sp>
        <p:nvSpPr>
          <p:cNvPr id="4" name="Номер слайда 3"/>
          <p:cNvSpPr>
            <a:spLocks noGrp="1"/>
          </p:cNvSpPr>
          <p:nvPr>
            <p:ph type="sldNum" sz="quarter" idx="12"/>
          </p:nvPr>
        </p:nvSpPr>
        <p:spPr/>
        <p:txBody>
          <a:bodyPr/>
          <a:lstStyle/>
          <a:p>
            <a:fld id="{B506BC06-25F2-4CC7-8886-8C170EF459C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C8EA80-421D-4684-96B6-3F21BECD545B}" type="datetime1">
              <a:rPr lang="ru-RU" smtClean="0"/>
              <a:pPr/>
              <a:t>12.10.2016</a:t>
            </a:fld>
            <a:endParaRPr lang="ru-RU"/>
          </a:p>
        </p:txBody>
      </p:sp>
      <p:sp>
        <p:nvSpPr>
          <p:cNvPr id="6" name="Нижний колонтитул 5"/>
          <p:cNvSpPr>
            <a:spLocks noGrp="1"/>
          </p:cNvSpPr>
          <p:nvPr>
            <p:ph type="ftr" sz="quarter" idx="11"/>
          </p:nvPr>
        </p:nvSpPr>
        <p:spPr/>
        <p:txBody>
          <a:bodyPr/>
          <a:lstStyle/>
          <a:p>
            <a:r>
              <a:rPr lang="en-US" smtClean="0"/>
              <a:t>ICCPA-2016</a:t>
            </a:r>
            <a:endParaRPr lang="ru-RU"/>
          </a:p>
        </p:txBody>
      </p:sp>
      <p:sp>
        <p:nvSpPr>
          <p:cNvPr id="7" name="Номер слайда 6"/>
          <p:cNvSpPr>
            <a:spLocks noGrp="1"/>
          </p:cNvSpPr>
          <p:nvPr>
            <p:ph type="sldNum" sz="quarter" idx="12"/>
          </p:nvPr>
        </p:nvSpPr>
        <p:spPr/>
        <p:txBody>
          <a:bodyPr/>
          <a:lstStyle/>
          <a:p>
            <a:fld id="{B506BC06-25F2-4CC7-8886-8C170EF459C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EEE9EB0-98B5-4F79-8673-3BEAC1D4ED95}" type="datetime1">
              <a:rPr lang="ru-RU" smtClean="0"/>
              <a:pPr/>
              <a:t>12.10.2016</a:t>
            </a:fld>
            <a:endParaRPr lang="ru-RU"/>
          </a:p>
        </p:txBody>
      </p:sp>
      <p:sp>
        <p:nvSpPr>
          <p:cNvPr id="6" name="Нижний колонтитул 5"/>
          <p:cNvSpPr>
            <a:spLocks noGrp="1"/>
          </p:cNvSpPr>
          <p:nvPr>
            <p:ph type="ftr" sz="quarter" idx="11"/>
          </p:nvPr>
        </p:nvSpPr>
        <p:spPr/>
        <p:txBody>
          <a:bodyPr/>
          <a:lstStyle/>
          <a:p>
            <a:r>
              <a:rPr lang="en-US" smtClean="0"/>
              <a:t>ICCPA-2016</a:t>
            </a:r>
            <a:endParaRPr lang="ru-RU"/>
          </a:p>
        </p:txBody>
      </p:sp>
      <p:sp>
        <p:nvSpPr>
          <p:cNvPr id="7" name="Номер слайда 6"/>
          <p:cNvSpPr>
            <a:spLocks noGrp="1"/>
          </p:cNvSpPr>
          <p:nvPr>
            <p:ph type="sldNum" sz="quarter" idx="12"/>
          </p:nvPr>
        </p:nvSpPr>
        <p:spPr/>
        <p:txBody>
          <a:bodyPr/>
          <a:lstStyle/>
          <a:p>
            <a:fld id="{B506BC06-25F2-4CC7-8886-8C170EF459C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0F326-3FBA-4A76-8372-7FA1E9F2B18F}" type="datetime1">
              <a:rPr lang="ru-RU" smtClean="0"/>
              <a:pPr/>
              <a:t>12.10.2016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ICCPA-2016</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6BC06-25F2-4CC7-8886-8C170EF459C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32656"/>
            <a:ext cx="7772400" cy="2115666"/>
          </a:xfrm>
        </p:spPr>
        <p:txBody>
          <a:bodyPr>
            <a:normAutofit/>
          </a:bodyPr>
          <a:lstStyle/>
          <a:p>
            <a:r>
              <a:rPr lang="en-US" b="1" dirty="0"/>
              <a:t>Ultra-violet light-emitting </a:t>
            </a:r>
            <a:r>
              <a:rPr lang="en-US" b="1" dirty="0" err="1"/>
              <a:t>diod</a:t>
            </a:r>
            <a:r>
              <a:rPr lang="en-US" b="1" dirty="0"/>
              <a:t> calibration system for timing large area scintillation detectors. </a:t>
            </a:r>
            <a:endParaRPr lang="ru-RU" dirty="0"/>
          </a:p>
        </p:txBody>
      </p:sp>
      <p:sp>
        <p:nvSpPr>
          <p:cNvPr id="3" name="Подзаголовок 2"/>
          <p:cNvSpPr>
            <a:spLocks noGrp="1"/>
          </p:cNvSpPr>
          <p:nvPr>
            <p:ph type="subTitle" idx="1"/>
          </p:nvPr>
        </p:nvSpPr>
        <p:spPr>
          <a:xfrm>
            <a:off x="1043608" y="2996952"/>
            <a:ext cx="7272808" cy="2376264"/>
          </a:xfrm>
        </p:spPr>
        <p:txBody>
          <a:bodyPr>
            <a:normAutofit fontScale="70000" lnSpcReduction="20000"/>
          </a:bodyPr>
          <a:lstStyle/>
          <a:p>
            <a:r>
              <a:rPr lang="en-US" dirty="0" smtClean="0">
                <a:solidFill>
                  <a:schemeClr val="tx1"/>
                </a:solidFill>
              </a:rPr>
              <a:t>Dr</a:t>
            </a:r>
            <a:r>
              <a:rPr lang="en-US" dirty="0">
                <a:solidFill>
                  <a:schemeClr val="tx1"/>
                </a:solidFill>
              </a:rPr>
              <a:t>. Mikhail </a:t>
            </a:r>
            <a:r>
              <a:rPr lang="en-US" dirty="0" err="1" smtClean="0">
                <a:solidFill>
                  <a:schemeClr val="tx1"/>
                </a:solidFill>
              </a:rPr>
              <a:t>Runtso</a:t>
            </a:r>
            <a:r>
              <a:rPr lang="en-US" dirty="0" smtClean="0">
                <a:solidFill>
                  <a:schemeClr val="tx1"/>
                </a:solidFill>
              </a:rPr>
              <a:t>, </a:t>
            </a:r>
            <a:r>
              <a:rPr lang="en-US" sz="3100" dirty="0" smtClean="0">
                <a:solidFill>
                  <a:schemeClr val="tx1"/>
                </a:solidFill>
              </a:rPr>
              <a:t>Mr. </a:t>
            </a:r>
            <a:r>
              <a:rPr lang="en-US" sz="3100" dirty="0" err="1" smtClean="0">
                <a:solidFill>
                  <a:schemeClr val="tx1"/>
                </a:solidFill>
              </a:rPr>
              <a:t>Pavel</a:t>
            </a:r>
            <a:r>
              <a:rPr lang="en-US" sz="3100" dirty="0" smtClean="0">
                <a:solidFill>
                  <a:schemeClr val="tx1"/>
                </a:solidFill>
              </a:rPr>
              <a:t> </a:t>
            </a:r>
            <a:r>
              <a:rPr lang="en-US" sz="3100" dirty="0" err="1" smtClean="0">
                <a:solidFill>
                  <a:schemeClr val="tx1"/>
                </a:solidFill>
              </a:rPr>
              <a:t>Naumov</a:t>
            </a:r>
            <a:r>
              <a:rPr lang="en-US" sz="3100" dirty="0" smtClean="0">
                <a:solidFill>
                  <a:schemeClr val="tx1"/>
                </a:solidFill>
              </a:rPr>
              <a:t>, </a:t>
            </a:r>
          </a:p>
          <a:p>
            <a:r>
              <a:rPr lang="en-US" dirty="0" smtClean="0">
                <a:solidFill>
                  <a:schemeClr val="tx1"/>
                </a:solidFill>
              </a:rPr>
              <a:t>Dr. Peter </a:t>
            </a:r>
            <a:r>
              <a:rPr lang="en-US" dirty="0" err="1" smtClean="0">
                <a:solidFill>
                  <a:schemeClr val="tx1"/>
                </a:solidFill>
              </a:rPr>
              <a:t>Naumov</a:t>
            </a:r>
            <a:r>
              <a:rPr lang="en-US" dirty="0" smtClean="0">
                <a:solidFill>
                  <a:schemeClr val="tx1"/>
                </a:solidFill>
              </a:rPr>
              <a:t>, Mr</a:t>
            </a:r>
            <a:r>
              <a:rPr lang="en-US" dirty="0">
                <a:solidFill>
                  <a:schemeClr val="tx1"/>
                </a:solidFill>
              </a:rPr>
              <a:t>. </a:t>
            </a:r>
            <a:r>
              <a:rPr lang="en-US" dirty="0" err="1">
                <a:solidFill>
                  <a:schemeClr val="tx1"/>
                </a:solidFill>
              </a:rPr>
              <a:t>Evgeny</a:t>
            </a:r>
            <a:r>
              <a:rPr lang="en-US" dirty="0">
                <a:solidFill>
                  <a:schemeClr val="tx1"/>
                </a:solidFill>
              </a:rPr>
              <a:t> </a:t>
            </a:r>
            <a:r>
              <a:rPr lang="en-US" dirty="0" smtClean="0">
                <a:solidFill>
                  <a:schemeClr val="tx1"/>
                </a:solidFill>
              </a:rPr>
              <a:t>MAKLYAEV</a:t>
            </a:r>
            <a:endParaRPr lang="ru-RU" dirty="0">
              <a:solidFill>
                <a:schemeClr val="tx1"/>
              </a:solidFill>
            </a:endParaRPr>
          </a:p>
          <a:p>
            <a:r>
              <a:rPr lang="en-US" dirty="0">
                <a:solidFill>
                  <a:schemeClr val="tx1"/>
                </a:solidFill>
              </a:rPr>
              <a:t>Dr. Vladimir </a:t>
            </a:r>
            <a:r>
              <a:rPr lang="en-US" dirty="0" smtClean="0">
                <a:solidFill>
                  <a:schemeClr val="tx1"/>
                </a:solidFill>
              </a:rPr>
              <a:t>KAPLIN, Mr</a:t>
            </a:r>
            <a:r>
              <a:rPr lang="en-US" dirty="0">
                <a:solidFill>
                  <a:schemeClr val="tx1"/>
                </a:solidFill>
              </a:rPr>
              <a:t>. </a:t>
            </a:r>
            <a:r>
              <a:rPr lang="en-US" dirty="0" err="1">
                <a:solidFill>
                  <a:schemeClr val="tx1"/>
                </a:solidFill>
              </a:rPr>
              <a:t>Vladislav</a:t>
            </a:r>
            <a:r>
              <a:rPr lang="en-US" dirty="0">
                <a:solidFill>
                  <a:schemeClr val="tx1"/>
                </a:solidFill>
              </a:rPr>
              <a:t> </a:t>
            </a:r>
            <a:r>
              <a:rPr lang="en-US" dirty="0" smtClean="0">
                <a:solidFill>
                  <a:schemeClr val="tx1"/>
                </a:solidFill>
              </a:rPr>
              <a:t>FOMIN, </a:t>
            </a:r>
          </a:p>
          <a:p>
            <a:r>
              <a:rPr lang="en-US" dirty="0" smtClean="0">
                <a:solidFill>
                  <a:schemeClr val="tx1"/>
                </a:solidFill>
              </a:rPr>
              <a:t>Mr</a:t>
            </a:r>
            <a:r>
              <a:rPr lang="en-US" dirty="0">
                <a:solidFill>
                  <a:schemeClr val="tx1"/>
                </a:solidFill>
              </a:rPr>
              <a:t>. Igor </a:t>
            </a:r>
            <a:r>
              <a:rPr lang="en-US" dirty="0" smtClean="0">
                <a:solidFill>
                  <a:schemeClr val="tx1"/>
                </a:solidFill>
              </a:rPr>
              <a:t>RAZZHIVIN, Mr</a:t>
            </a:r>
            <a:r>
              <a:rPr lang="en-US" dirty="0">
                <a:solidFill>
                  <a:schemeClr val="tx1"/>
                </a:solidFill>
              </a:rPr>
              <a:t>. </a:t>
            </a:r>
            <a:r>
              <a:rPr lang="en-US" dirty="0" err="1">
                <a:solidFill>
                  <a:schemeClr val="tx1"/>
                </a:solidFill>
              </a:rPr>
              <a:t>Yury</a:t>
            </a:r>
            <a:r>
              <a:rPr lang="en-US" dirty="0">
                <a:solidFill>
                  <a:schemeClr val="tx1"/>
                </a:solidFill>
              </a:rPr>
              <a:t> </a:t>
            </a:r>
            <a:r>
              <a:rPr lang="en-US" dirty="0" err="1">
                <a:solidFill>
                  <a:schemeClr val="tx1"/>
                </a:solidFill>
              </a:rPr>
              <a:t>Melikyan</a:t>
            </a:r>
            <a:r>
              <a:rPr lang="en-US" dirty="0">
                <a:solidFill>
                  <a:schemeClr val="tx1"/>
                </a:solidFill>
              </a:rPr>
              <a:t> </a:t>
            </a:r>
            <a:endParaRPr lang="en-US" dirty="0" smtClean="0">
              <a:solidFill>
                <a:schemeClr val="tx1"/>
              </a:solidFill>
            </a:endParaRPr>
          </a:p>
          <a:p>
            <a:endParaRPr lang="en-US" dirty="0" smtClean="0"/>
          </a:p>
          <a:p>
            <a:r>
              <a:rPr lang="en-US" dirty="0" smtClean="0">
                <a:solidFill>
                  <a:schemeClr val="tx2">
                    <a:lumMod val="60000"/>
                    <a:lumOff val="40000"/>
                  </a:schemeClr>
                </a:solidFill>
              </a:rPr>
              <a:t>National Research Nuclear University </a:t>
            </a:r>
            <a:r>
              <a:rPr lang="en-US" dirty="0" err="1" smtClean="0">
                <a:solidFill>
                  <a:schemeClr val="tx2">
                    <a:lumMod val="60000"/>
                    <a:lumOff val="40000"/>
                  </a:schemeClr>
                </a:solidFill>
              </a:rPr>
              <a:t>MEPhI</a:t>
            </a:r>
            <a:r>
              <a:rPr lang="en-US" dirty="0" smtClean="0">
                <a:solidFill>
                  <a:schemeClr val="tx2">
                    <a:lumMod val="60000"/>
                    <a:lumOff val="40000"/>
                  </a:schemeClr>
                </a:solidFill>
              </a:rPr>
              <a:t> </a:t>
            </a:r>
            <a:br>
              <a:rPr lang="en-US" dirty="0" smtClean="0">
                <a:solidFill>
                  <a:schemeClr val="tx2">
                    <a:lumMod val="60000"/>
                    <a:lumOff val="40000"/>
                  </a:schemeClr>
                </a:solidFill>
              </a:rPr>
            </a:br>
            <a:r>
              <a:rPr lang="en-US" dirty="0" smtClean="0">
                <a:solidFill>
                  <a:schemeClr val="tx2">
                    <a:lumMod val="60000"/>
                    <a:lumOff val="40000"/>
                  </a:schemeClr>
                </a:solidFill>
              </a:rPr>
              <a:t>(Moscow Engineering Physics Institute) (NRNU </a:t>
            </a:r>
            <a:r>
              <a:rPr lang="en-US" dirty="0" err="1">
                <a:solidFill>
                  <a:schemeClr val="tx2">
                    <a:lumMod val="60000"/>
                    <a:lumOff val="40000"/>
                  </a:schemeClr>
                </a:solidFill>
              </a:rPr>
              <a:t>MEPhI</a:t>
            </a:r>
            <a:r>
              <a:rPr lang="en-US" dirty="0">
                <a:solidFill>
                  <a:schemeClr val="tx2">
                    <a:lumMod val="60000"/>
                    <a:lumOff val="40000"/>
                  </a:schemeClr>
                </a:solidFill>
              </a:rPr>
              <a:t>)</a:t>
            </a:r>
            <a:endParaRPr lang="ru-RU" dirty="0">
              <a:solidFill>
                <a:schemeClr val="tx2">
                  <a:lumMod val="60000"/>
                  <a:lumOff val="40000"/>
                </a:schemeClr>
              </a:solidFill>
            </a:endParaRP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0112" y="274638"/>
            <a:ext cx="3106688" cy="5818658"/>
          </a:xfrm>
        </p:spPr>
        <p:txBody>
          <a:bodyPr>
            <a:normAutofit/>
          </a:bodyPr>
          <a:lstStyle/>
          <a:p>
            <a:r>
              <a:rPr lang="ru-RU" sz="3200" dirty="0" smtClean="0"/>
              <a:t/>
            </a:r>
            <a:br>
              <a:rPr lang="ru-RU" sz="3200" dirty="0" smtClean="0"/>
            </a:br>
            <a:r>
              <a:rPr lang="en-US" sz="3200" dirty="0" smtClean="0"/>
              <a:t>The layout of the amplitude spectra </a:t>
            </a:r>
            <a:r>
              <a:rPr lang="en-US" sz="3200" dirty="0" smtClean="0"/>
              <a:t>of  </a:t>
            </a:r>
            <a:r>
              <a:rPr lang="en-US" sz="3200" dirty="0" smtClean="0"/>
              <a:t>detector measurements triggered by the coincidence of additional detectors signals.</a:t>
            </a:r>
            <a:endParaRPr lang="ru-RU"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10</a:t>
            </a:fld>
            <a:endParaRPr lang="ru-RU"/>
          </a:p>
        </p:txBody>
      </p:sp>
      <p:pic>
        <p:nvPicPr>
          <p:cNvPr id="22530" name="Picture 2"/>
          <p:cNvPicPr>
            <a:picLocks noChangeAspect="1" noChangeArrowheads="1"/>
          </p:cNvPicPr>
          <p:nvPr/>
        </p:nvPicPr>
        <p:blipFill>
          <a:blip r:embed="rId2" cstate="print"/>
          <a:srcRect/>
          <a:stretch>
            <a:fillRect/>
          </a:stretch>
        </p:blipFill>
        <p:spPr bwMode="auto">
          <a:xfrm>
            <a:off x="683568" y="404663"/>
            <a:ext cx="4104456" cy="5863645"/>
          </a:xfrm>
          <a:prstGeom prst="rect">
            <a:avLst/>
          </a:prstGeom>
          <a:noFill/>
          <a:ln w="9525">
            <a:noFill/>
            <a:miter lim="800000"/>
            <a:headEnd/>
            <a:tailEnd/>
          </a:ln>
          <a:effectLst/>
        </p:spPr>
      </p:pic>
      <p:sp>
        <p:nvSpPr>
          <p:cNvPr id="6" name="Прямоугольник 5"/>
          <p:cNvSpPr/>
          <p:nvPr/>
        </p:nvSpPr>
        <p:spPr>
          <a:xfrm>
            <a:off x="683568" y="5733256"/>
            <a:ext cx="352839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835968" y="5885656"/>
            <a:ext cx="352839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0112" y="764704"/>
            <a:ext cx="3240360" cy="5386610"/>
          </a:xfrm>
        </p:spPr>
        <p:txBody>
          <a:bodyPr>
            <a:noAutofit/>
          </a:bodyPr>
          <a:lstStyle/>
          <a:p>
            <a:r>
              <a:rPr lang="en-US" sz="2800" dirty="0" smtClean="0"/>
              <a:t>The see-level cosmic ray </a:t>
            </a:r>
            <a:r>
              <a:rPr lang="en-US" sz="2800" dirty="0" err="1" smtClean="0"/>
              <a:t>muons</a:t>
            </a:r>
            <a:r>
              <a:rPr lang="en-US" sz="2800" dirty="0" smtClean="0"/>
              <a:t> amplitude spectrum of detector sum signal from the opposite ends triggered by the coincidence of additional detectors signals (upper figure) and UV LED spectrum (down figure).</a:t>
            </a:r>
            <a:endParaRPr lang="ru-RU" sz="2800"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11</a:t>
            </a:fld>
            <a:endParaRPr lang="ru-RU"/>
          </a:p>
        </p:txBody>
      </p:sp>
      <p:pic>
        <p:nvPicPr>
          <p:cNvPr id="23555" name="Picture 3"/>
          <p:cNvPicPr>
            <a:picLocks noChangeAspect="1" noChangeArrowheads="1"/>
          </p:cNvPicPr>
          <p:nvPr/>
        </p:nvPicPr>
        <p:blipFill>
          <a:blip r:embed="rId3" cstate="print"/>
          <a:srcRect/>
          <a:stretch>
            <a:fillRect/>
          </a:stretch>
        </p:blipFill>
        <p:spPr bwMode="auto">
          <a:xfrm>
            <a:off x="395536" y="3284984"/>
            <a:ext cx="4661491" cy="3024336"/>
          </a:xfrm>
          <a:prstGeom prst="rect">
            <a:avLst/>
          </a:prstGeom>
          <a:noFill/>
          <a:ln w="9525">
            <a:noFill/>
            <a:miter lim="800000"/>
            <a:headEnd/>
            <a:tailEnd/>
          </a:ln>
          <a:effectLst/>
        </p:spPr>
      </p:pic>
      <p:pic>
        <p:nvPicPr>
          <p:cNvPr id="23556" name="Picture 4"/>
          <p:cNvPicPr>
            <a:picLocks noChangeAspect="1" noChangeArrowheads="1"/>
          </p:cNvPicPr>
          <p:nvPr/>
        </p:nvPicPr>
        <p:blipFill>
          <a:blip r:embed="rId4" cstate="print"/>
          <a:srcRect/>
          <a:stretch>
            <a:fillRect/>
          </a:stretch>
        </p:blipFill>
        <p:spPr bwMode="auto">
          <a:xfrm>
            <a:off x="395537" y="332656"/>
            <a:ext cx="4594098" cy="287116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6096" y="274638"/>
            <a:ext cx="3250704" cy="5746650"/>
          </a:xfrm>
        </p:spPr>
        <p:txBody>
          <a:bodyPr>
            <a:normAutofit/>
          </a:bodyPr>
          <a:lstStyle/>
          <a:p>
            <a:r>
              <a:rPr lang="en-US" sz="3200" dirty="0" smtClean="0"/>
              <a:t>The layout of the </a:t>
            </a:r>
            <a:r>
              <a:rPr lang="en-US" sz="3200" dirty="0" smtClean="0"/>
              <a:t>timing </a:t>
            </a:r>
            <a:r>
              <a:rPr lang="en-US" sz="3200" dirty="0" smtClean="0"/>
              <a:t>spectra </a:t>
            </a:r>
            <a:r>
              <a:rPr lang="en-US" sz="3200" dirty="0" smtClean="0"/>
              <a:t>of detector </a:t>
            </a:r>
            <a:r>
              <a:rPr lang="en-US" sz="3200" dirty="0" smtClean="0"/>
              <a:t>measurements triggered by the coincidence of additional detectors signals.</a:t>
            </a:r>
            <a:endParaRPr lang="ru-RU" sz="3200"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12</a:t>
            </a:fld>
            <a:endParaRPr lang="ru-RU"/>
          </a:p>
        </p:txBody>
      </p:sp>
      <p:pic>
        <p:nvPicPr>
          <p:cNvPr id="25602" name="Picture 2"/>
          <p:cNvPicPr>
            <a:picLocks noChangeAspect="1" noChangeArrowheads="1"/>
          </p:cNvPicPr>
          <p:nvPr/>
        </p:nvPicPr>
        <p:blipFill>
          <a:blip r:embed="rId2" cstate="print"/>
          <a:srcRect/>
          <a:stretch>
            <a:fillRect/>
          </a:stretch>
        </p:blipFill>
        <p:spPr bwMode="auto">
          <a:xfrm>
            <a:off x="251520" y="332656"/>
            <a:ext cx="4122093" cy="5888842"/>
          </a:xfrm>
          <a:prstGeom prst="rect">
            <a:avLst/>
          </a:prstGeom>
          <a:noFill/>
          <a:ln w="9525">
            <a:noFill/>
            <a:miter lim="800000"/>
            <a:headEnd/>
            <a:tailEnd/>
          </a:ln>
          <a:effectLst/>
        </p:spPr>
      </p:pic>
      <p:sp>
        <p:nvSpPr>
          <p:cNvPr id="7" name="Прямоугольник 6"/>
          <p:cNvSpPr/>
          <p:nvPr/>
        </p:nvSpPr>
        <p:spPr>
          <a:xfrm>
            <a:off x="323528" y="5589240"/>
            <a:ext cx="396044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1"/>
          <p:cNvPicPr>
            <a:picLocks noChangeAspect="1" noChangeArrowheads="1"/>
          </p:cNvPicPr>
          <p:nvPr/>
        </p:nvPicPr>
        <p:blipFill>
          <a:blip r:embed="rId2" cstate="print"/>
          <a:srcRect/>
          <a:stretch>
            <a:fillRect/>
          </a:stretch>
        </p:blipFill>
        <p:spPr bwMode="auto">
          <a:xfrm>
            <a:off x="323528" y="1196752"/>
            <a:ext cx="5868392" cy="4366129"/>
          </a:xfrm>
          <a:prstGeom prst="rect">
            <a:avLst/>
          </a:prstGeom>
          <a:solidFill>
            <a:srgbClr val="FFFFFF"/>
          </a:solidFill>
          <a:ln w="9525">
            <a:noFill/>
            <a:miter lim="800000"/>
            <a:headEnd/>
            <a:tailEnd/>
          </a:ln>
        </p:spPr>
      </p:pic>
      <p:sp>
        <p:nvSpPr>
          <p:cNvPr id="2" name="Заголовок 1"/>
          <p:cNvSpPr>
            <a:spLocks noGrp="1"/>
          </p:cNvSpPr>
          <p:nvPr>
            <p:ph type="title"/>
          </p:nvPr>
        </p:nvSpPr>
        <p:spPr>
          <a:xfrm>
            <a:off x="5148064" y="274638"/>
            <a:ext cx="3538736" cy="5458618"/>
          </a:xfrm>
        </p:spPr>
        <p:txBody>
          <a:bodyPr>
            <a:noAutofit/>
          </a:bodyPr>
          <a:lstStyle/>
          <a:p>
            <a:pPr marL="0" indent="342900">
              <a:spcBef>
                <a:spcPts val="0"/>
              </a:spcBef>
            </a:pPr>
            <a:r>
              <a:rPr lang="en-US" sz="2400" dirty="0" smtClean="0"/>
              <a:t>The time intervals distributions between the moments of CR detection at the detector opposite ends. The coordinate selection was made with the help of additional detectors. The time calibration was carried out by the delay  line with the step of 10 ns. Time resolution (sigma) =1.23 ns.</a:t>
            </a:r>
            <a:endParaRPr lang="ru-RU" sz="2400"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13</a:t>
            </a:fld>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6096" y="1124744"/>
            <a:ext cx="3250704" cy="4464496"/>
          </a:xfrm>
        </p:spPr>
        <p:txBody>
          <a:bodyPr>
            <a:normAutofit/>
          </a:bodyPr>
          <a:lstStyle/>
          <a:p>
            <a:r>
              <a:rPr lang="en-US" sz="3600" dirty="0" smtClean="0"/>
              <a:t>The </a:t>
            </a:r>
            <a:r>
              <a:rPr lang="en-US" sz="3600" dirty="0" smtClean="0"/>
              <a:t>layout of the </a:t>
            </a:r>
            <a:r>
              <a:rPr lang="en-US" sz="3600" dirty="0" smtClean="0"/>
              <a:t>timing </a:t>
            </a:r>
            <a:r>
              <a:rPr lang="en-US" sz="3600" dirty="0" smtClean="0"/>
              <a:t>spectra of detector measurements with LED irradiation</a:t>
            </a:r>
            <a:endParaRPr lang="ru-RU" sz="3600"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14</a:t>
            </a:fld>
            <a:endParaRPr lang="ru-RU"/>
          </a:p>
        </p:txBody>
      </p:sp>
      <p:pic>
        <p:nvPicPr>
          <p:cNvPr id="24578" name="Picture 2"/>
          <p:cNvPicPr>
            <a:picLocks noChangeAspect="1" noChangeArrowheads="1"/>
          </p:cNvPicPr>
          <p:nvPr/>
        </p:nvPicPr>
        <p:blipFill>
          <a:blip r:embed="rId2" cstate="print"/>
          <a:srcRect/>
          <a:stretch>
            <a:fillRect/>
          </a:stretch>
        </p:blipFill>
        <p:spPr bwMode="auto">
          <a:xfrm>
            <a:off x="611560" y="188640"/>
            <a:ext cx="4088140" cy="5995072"/>
          </a:xfrm>
          <a:prstGeom prst="rect">
            <a:avLst/>
          </a:prstGeom>
          <a:noFill/>
          <a:ln w="9525">
            <a:noFill/>
            <a:miter lim="800000"/>
            <a:headEnd/>
            <a:tailEnd/>
          </a:ln>
          <a:effectLst/>
        </p:spPr>
      </p:pic>
      <p:cxnSp>
        <p:nvCxnSpPr>
          <p:cNvPr id="8" name="Прямая соединительная линия 7"/>
          <p:cNvCxnSpPr/>
          <p:nvPr/>
        </p:nvCxnSpPr>
        <p:spPr>
          <a:xfrm>
            <a:off x="1907704" y="6165304"/>
            <a:ext cx="244827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131840" y="188640"/>
            <a:ext cx="1512168"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1"/>
          <p:cNvPicPr>
            <a:picLocks noChangeAspect="1" noChangeArrowheads="1"/>
          </p:cNvPicPr>
          <p:nvPr/>
        </p:nvPicPr>
        <p:blipFill>
          <a:blip r:embed="rId2" cstate="print"/>
          <a:srcRect/>
          <a:stretch>
            <a:fillRect/>
          </a:stretch>
        </p:blipFill>
        <p:spPr bwMode="auto">
          <a:xfrm>
            <a:off x="323528" y="836712"/>
            <a:ext cx="6156325" cy="4749800"/>
          </a:xfrm>
          <a:prstGeom prst="rect">
            <a:avLst/>
          </a:prstGeom>
          <a:solidFill>
            <a:srgbClr val="FFFFFF"/>
          </a:solidFill>
          <a:ln w="9525">
            <a:noFill/>
            <a:miter lim="800000"/>
            <a:headEnd/>
            <a:tailEnd/>
          </a:ln>
        </p:spPr>
      </p:pic>
      <p:sp>
        <p:nvSpPr>
          <p:cNvPr id="2" name="Заголовок 1"/>
          <p:cNvSpPr>
            <a:spLocks noGrp="1"/>
          </p:cNvSpPr>
          <p:nvPr>
            <p:ph type="title"/>
          </p:nvPr>
        </p:nvSpPr>
        <p:spPr>
          <a:xfrm>
            <a:off x="6228184" y="548680"/>
            <a:ext cx="2602632" cy="5112568"/>
          </a:xfrm>
        </p:spPr>
        <p:txBody>
          <a:bodyPr>
            <a:normAutofit/>
          </a:bodyPr>
          <a:lstStyle/>
          <a:p>
            <a:r>
              <a:rPr lang="en-US" sz="2400" dirty="0" smtClean="0"/>
              <a:t>The time intervals distributions between the moments of LED pulses detection at the detector opposite ends. The time calibration was carried out by the delay  line with the step of 10 ns. Time resolution (sigma) =0.62 ns.</a:t>
            </a:r>
            <a:endParaRPr lang="ru-RU" sz="2400" dirty="0" smtClean="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15</a:t>
            </a:fld>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Conclusion </a:t>
            </a:r>
            <a:endParaRPr lang="ru-RU" dirty="0"/>
          </a:p>
        </p:txBody>
      </p:sp>
      <p:sp>
        <p:nvSpPr>
          <p:cNvPr id="3" name="Содержимое 2"/>
          <p:cNvSpPr>
            <a:spLocks noGrp="1"/>
          </p:cNvSpPr>
          <p:nvPr>
            <p:ph idx="1"/>
          </p:nvPr>
        </p:nvSpPr>
        <p:spPr/>
        <p:txBody>
          <a:bodyPr>
            <a:normAutofit fontScale="62500" lnSpcReduction="20000"/>
          </a:bodyPr>
          <a:lstStyle/>
          <a:p>
            <a:pPr marL="0" indent="342900" algn="just">
              <a:lnSpc>
                <a:spcPct val="120000"/>
              </a:lnSpc>
              <a:spcBef>
                <a:spcPts val="0"/>
              </a:spcBef>
              <a:buNone/>
            </a:pPr>
            <a:r>
              <a:rPr lang="ru-RU" dirty="0" smtClean="0"/>
              <a:t>Использование </a:t>
            </a:r>
            <a:r>
              <a:rPr lang="ru-RU" dirty="0" smtClean="0"/>
              <a:t>светоизлучающего ультрафиолетового диода для калибровки и </a:t>
            </a:r>
            <a:r>
              <a:rPr lang="ru-RU" dirty="0" err="1" smtClean="0"/>
              <a:t>мониторирования</a:t>
            </a:r>
            <a:r>
              <a:rPr lang="ru-RU" dirty="0" smtClean="0"/>
              <a:t> в условиях длительного космического эксперимента характеристик быстрых сцинтилляционных детекторов позволяет получить амплитудное и временное разрешение лучшее, чем при </a:t>
            </a:r>
            <a:r>
              <a:rPr lang="ru-RU" dirty="0" err="1" smtClean="0"/>
              <a:t>мониторировании</a:t>
            </a:r>
            <a:r>
              <a:rPr lang="ru-RU" dirty="0" smtClean="0"/>
              <a:t> от заряженных частиц. Эти два метода, использующиеся параллельно, позволят дополнительно устанавливать источник </a:t>
            </a:r>
            <a:r>
              <a:rPr lang="ru-RU" dirty="0" smtClean="0"/>
              <a:t>нестабильности</a:t>
            </a:r>
            <a:endParaRPr lang="en-US" dirty="0" smtClean="0"/>
          </a:p>
          <a:p>
            <a:pPr marL="0" indent="342900" algn="just">
              <a:lnSpc>
                <a:spcPct val="120000"/>
              </a:lnSpc>
              <a:spcBef>
                <a:spcPts val="0"/>
              </a:spcBef>
              <a:buNone/>
            </a:pPr>
            <a:r>
              <a:rPr lang="en-US" dirty="0" smtClean="0"/>
              <a:t>The application of light emitting ultraviolet diode for the calibration and in-flight monitoring of the fast plastic scintillation detector characteristics in the conditions of long-lasting space experiment allows to get amplitude and time resolution better than using calibration from charged particles. The parallel implementation of these two methods allows to determine the source of instability. </a:t>
            </a:r>
            <a:endParaRPr lang="ru-RU"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1"/>
            <a:ext cx="8229600" cy="964704"/>
          </a:xfrm>
        </p:spPr>
        <p:txBody>
          <a:bodyPr>
            <a:normAutofit/>
          </a:bodyPr>
          <a:lstStyle/>
          <a:p>
            <a:pPr algn="ctr">
              <a:buNone/>
            </a:pPr>
            <a:r>
              <a:rPr lang="en-US" sz="5400" dirty="0" smtClean="0"/>
              <a:t>Thank You for your attention</a:t>
            </a:r>
            <a:endParaRPr lang="ru-RU" sz="5400"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17</a:t>
            </a:fld>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a:bodyPr>
          <a:lstStyle/>
          <a:p>
            <a:r>
              <a:rPr lang="en-US" b="1" dirty="0"/>
              <a:t>SMD 5050 395NM UV LED</a:t>
            </a:r>
            <a:r>
              <a:rPr lang="ru-RU" dirty="0"/>
              <a:t/>
            </a:r>
            <a:br>
              <a:rPr lang="ru-RU" dirty="0"/>
            </a:br>
            <a:r>
              <a:rPr lang="en-US" sz="3600" dirty="0"/>
              <a:t>Electro-Optical characteristics at </a:t>
            </a:r>
            <a:r>
              <a:rPr lang="en-US" sz="3600" dirty="0" smtClean="0"/>
              <a:t>150mA</a:t>
            </a:r>
            <a:endParaRPr lang="ru-RU"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18</a:t>
            </a:fld>
            <a:endParaRPr lang="ru-RU"/>
          </a:p>
        </p:txBody>
      </p:sp>
      <p:graphicFrame>
        <p:nvGraphicFramePr>
          <p:cNvPr id="6" name="Таблица 5"/>
          <p:cNvGraphicFramePr>
            <a:graphicFrameLocks noGrp="1"/>
          </p:cNvGraphicFramePr>
          <p:nvPr/>
        </p:nvGraphicFramePr>
        <p:xfrm>
          <a:off x="1403648" y="1700808"/>
          <a:ext cx="6096000" cy="986344"/>
        </p:xfrm>
        <a:graphic>
          <a:graphicData uri="http://schemas.openxmlformats.org/drawingml/2006/table">
            <a:tbl>
              <a:tblPr/>
              <a:tblGrid>
                <a:gridCol w="762000"/>
                <a:gridCol w="762000"/>
                <a:gridCol w="762000"/>
                <a:gridCol w="762000"/>
                <a:gridCol w="762000"/>
                <a:gridCol w="762000"/>
                <a:gridCol w="762000"/>
                <a:gridCol w="762000"/>
              </a:tblGrid>
              <a:tr h="310243">
                <a:tc>
                  <a:txBody>
                    <a:bodyPr/>
                    <a:lstStyle/>
                    <a:p>
                      <a:pPr algn="ctr">
                        <a:lnSpc>
                          <a:spcPts val="1335"/>
                        </a:lnSpc>
                        <a:spcAft>
                          <a:spcPts val="0"/>
                        </a:spcAft>
                      </a:pPr>
                      <a:r>
                        <a:rPr lang="ru-RU" sz="1100" b="1">
                          <a:solidFill>
                            <a:srgbClr val="000000"/>
                          </a:solidFill>
                          <a:latin typeface="inherit"/>
                          <a:ea typeface="Times New Roman"/>
                          <a:cs typeface="Arial"/>
                        </a:rPr>
                        <a:t>Part number</a:t>
                      </a:r>
                      <a:endParaRPr lang="ru-RU" sz="1000">
                        <a:latin typeface="Calibri"/>
                        <a:ea typeface="Calibri"/>
                        <a:cs typeface="Times New Roman"/>
                      </a:endParaRPr>
                    </a:p>
                  </a:txBody>
                  <a:tcPr marL="8461" marR="8461" marT="8461" marB="846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ts val="1335"/>
                        </a:lnSpc>
                        <a:spcAft>
                          <a:spcPts val="0"/>
                        </a:spcAft>
                      </a:pPr>
                      <a:r>
                        <a:rPr lang="ru-RU" sz="1100" b="1">
                          <a:solidFill>
                            <a:srgbClr val="000000"/>
                          </a:solidFill>
                          <a:latin typeface="inherit"/>
                          <a:ea typeface="Times New Roman"/>
                          <a:cs typeface="Arial"/>
                        </a:rPr>
                        <a:t>Dimensions</a:t>
                      </a:r>
                      <a:endParaRPr lang="ru-RU" sz="1000">
                        <a:latin typeface="Calibri"/>
                        <a:ea typeface="Calibri"/>
                        <a:cs typeface="Times New Roman"/>
                      </a:endParaRPr>
                    </a:p>
                  </a:txBody>
                  <a:tcPr marL="8461" marR="8461" marT="8461" marB="846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ts val="1335"/>
                        </a:lnSpc>
                        <a:spcAft>
                          <a:spcPts val="0"/>
                        </a:spcAft>
                      </a:pPr>
                      <a:r>
                        <a:rPr lang="ru-RU" sz="1100" b="1">
                          <a:solidFill>
                            <a:srgbClr val="000000"/>
                          </a:solidFill>
                          <a:latin typeface="inherit"/>
                          <a:ea typeface="Times New Roman"/>
                          <a:cs typeface="Arial"/>
                        </a:rPr>
                        <a:t>Wavelength</a:t>
                      </a:r>
                      <a:endParaRPr lang="ru-RU" sz="1000">
                        <a:latin typeface="Calibri"/>
                        <a:ea typeface="Calibri"/>
                        <a:cs typeface="Times New Roman"/>
                      </a:endParaRPr>
                    </a:p>
                  </a:txBody>
                  <a:tcPr marL="8461" marR="8461" marT="8461" marB="846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ts val="1335"/>
                        </a:lnSpc>
                        <a:spcAft>
                          <a:spcPts val="0"/>
                        </a:spcAft>
                      </a:pPr>
                      <a:r>
                        <a:rPr lang="ru-RU" sz="1100" b="1">
                          <a:solidFill>
                            <a:srgbClr val="000000"/>
                          </a:solidFill>
                          <a:latin typeface="inherit"/>
                          <a:ea typeface="Times New Roman"/>
                          <a:cs typeface="Arial"/>
                        </a:rPr>
                        <a:t>Optical power</a:t>
                      </a:r>
                      <a:endParaRPr lang="ru-RU" sz="1000">
                        <a:latin typeface="Calibri"/>
                        <a:ea typeface="Calibri"/>
                        <a:cs typeface="Times New Roman"/>
                      </a:endParaRPr>
                    </a:p>
                  </a:txBody>
                  <a:tcPr marL="8461" marR="8461" marT="8461" marB="846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ts val="1335"/>
                        </a:lnSpc>
                        <a:spcAft>
                          <a:spcPts val="0"/>
                        </a:spcAft>
                      </a:pPr>
                      <a:r>
                        <a:rPr lang="ru-RU" sz="1100" b="1">
                          <a:solidFill>
                            <a:srgbClr val="000000"/>
                          </a:solidFill>
                          <a:latin typeface="inherit"/>
                          <a:ea typeface="Times New Roman"/>
                          <a:cs typeface="Arial"/>
                        </a:rPr>
                        <a:t>Forward voltage</a:t>
                      </a:r>
                      <a:endParaRPr lang="ru-RU" sz="1000">
                        <a:latin typeface="Calibri"/>
                        <a:ea typeface="Calibri"/>
                        <a:cs typeface="Times New Roman"/>
                      </a:endParaRPr>
                    </a:p>
                  </a:txBody>
                  <a:tcPr marL="8461" marR="8461" marT="8461" marB="846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ts val="1335"/>
                        </a:lnSpc>
                        <a:spcAft>
                          <a:spcPts val="0"/>
                        </a:spcAft>
                      </a:pPr>
                      <a:r>
                        <a:rPr lang="ru-RU" sz="1100" b="1">
                          <a:solidFill>
                            <a:srgbClr val="000000"/>
                          </a:solidFill>
                          <a:latin typeface="inherit"/>
                          <a:ea typeface="Times New Roman"/>
                          <a:cs typeface="Arial"/>
                        </a:rPr>
                        <a:t>Forward current</a:t>
                      </a:r>
                      <a:endParaRPr lang="ru-RU" sz="1000">
                        <a:latin typeface="Calibri"/>
                        <a:ea typeface="Calibri"/>
                        <a:cs typeface="Times New Roman"/>
                      </a:endParaRPr>
                    </a:p>
                  </a:txBody>
                  <a:tcPr marL="8461" marR="8461" marT="8461" marB="846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ts val="1335"/>
                        </a:lnSpc>
                        <a:spcAft>
                          <a:spcPts val="0"/>
                        </a:spcAft>
                      </a:pPr>
                      <a:r>
                        <a:rPr lang="ru-RU" sz="1100" b="1">
                          <a:solidFill>
                            <a:srgbClr val="000000"/>
                          </a:solidFill>
                          <a:latin typeface="inherit"/>
                          <a:ea typeface="Times New Roman"/>
                          <a:cs typeface="Arial"/>
                        </a:rPr>
                        <a:t>Viewing angle</a:t>
                      </a:r>
                      <a:endParaRPr lang="ru-RU" sz="1000">
                        <a:latin typeface="Calibri"/>
                        <a:ea typeface="Calibri"/>
                        <a:cs typeface="Times New Roman"/>
                      </a:endParaRPr>
                    </a:p>
                  </a:txBody>
                  <a:tcPr marL="8461" marR="8461" marT="8461" marB="846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ts val="1335"/>
                        </a:lnSpc>
                        <a:spcAft>
                          <a:spcPts val="0"/>
                        </a:spcAft>
                      </a:pPr>
                      <a:r>
                        <a:rPr lang="ru-RU" sz="1100" b="1">
                          <a:solidFill>
                            <a:srgbClr val="000000"/>
                          </a:solidFill>
                          <a:latin typeface="inherit"/>
                          <a:ea typeface="Times New Roman"/>
                          <a:cs typeface="Arial"/>
                        </a:rPr>
                        <a:t>Application</a:t>
                      </a:r>
                      <a:endParaRPr lang="ru-RU" sz="1000">
                        <a:latin typeface="Calibri"/>
                        <a:ea typeface="Calibri"/>
                        <a:cs typeface="Times New Roman"/>
                      </a:endParaRPr>
                    </a:p>
                  </a:txBody>
                  <a:tcPr marL="8461" marR="8461" marT="8461" marB="846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569719">
                <a:tc>
                  <a:txBody>
                    <a:bodyPr/>
                    <a:lstStyle/>
                    <a:p>
                      <a:pPr algn="ctr" fontAlgn="base">
                        <a:lnSpc>
                          <a:spcPts val="1335"/>
                        </a:lnSpc>
                        <a:spcAft>
                          <a:spcPts val="1000"/>
                        </a:spcAft>
                      </a:pPr>
                      <a:r>
                        <a:rPr lang="ru-RU" sz="1100">
                          <a:solidFill>
                            <a:srgbClr val="000000"/>
                          </a:solidFill>
                          <a:latin typeface="inherit"/>
                          <a:ea typeface="Times New Roman"/>
                          <a:cs typeface="Arial"/>
                        </a:rPr>
                        <a:t>TH-UV395TA-</a:t>
                      </a:r>
                      <a:endParaRPr lang="ru-RU" sz="1000">
                        <a:latin typeface="Calibri"/>
                        <a:ea typeface="Calibri"/>
                        <a:cs typeface="Times New Roman"/>
                      </a:endParaRPr>
                    </a:p>
                    <a:p>
                      <a:pPr algn="ctr" fontAlgn="base">
                        <a:lnSpc>
                          <a:spcPts val="1335"/>
                        </a:lnSpc>
                        <a:spcAft>
                          <a:spcPts val="1000"/>
                        </a:spcAft>
                      </a:pPr>
                      <a:r>
                        <a:rPr lang="ru-RU" sz="1100">
                          <a:solidFill>
                            <a:srgbClr val="000000"/>
                          </a:solidFill>
                          <a:latin typeface="inherit"/>
                          <a:ea typeface="Times New Roman"/>
                          <a:cs typeface="Arial"/>
                        </a:rPr>
                        <a:t>5050</a:t>
                      </a:r>
                      <a:endParaRPr lang="ru-RU" sz="1000">
                        <a:latin typeface="Calibri"/>
                        <a:ea typeface="Calibri"/>
                        <a:cs typeface="Times New Roman"/>
                      </a:endParaRPr>
                    </a:p>
                  </a:txBody>
                  <a:tcPr marL="8461" marR="8461" marT="8461" marB="846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ts val="1335"/>
                        </a:lnSpc>
                        <a:spcAft>
                          <a:spcPts val="0"/>
                        </a:spcAft>
                      </a:pPr>
                      <a:r>
                        <a:rPr lang="ru-RU" sz="1100">
                          <a:solidFill>
                            <a:srgbClr val="000000"/>
                          </a:solidFill>
                          <a:latin typeface="inherit"/>
                          <a:ea typeface="Times New Roman"/>
                          <a:cs typeface="Arial"/>
                        </a:rPr>
                        <a:t>5.0*5.0*1.0</a:t>
                      </a:r>
                      <a:endParaRPr lang="ru-RU" sz="1000">
                        <a:latin typeface="Calibri"/>
                        <a:ea typeface="Calibri"/>
                        <a:cs typeface="Times New Roman"/>
                      </a:endParaRPr>
                    </a:p>
                  </a:txBody>
                  <a:tcPr marL="8461" marR="8461" marT="8461" marB="846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ts val="1335"/>
                        </a:lnSpc>
                        <a:spcAft>
                          <a:spcPts val="0"/>
                        </a:spcAft>
                      </a:pPr>
                      <a:r>
                        <a:rPr lang="ru-RU" sz="1100">
                          <a:solidFill>
                            <a:srgbClr val="000000"/>
                          </a:solidFill>
                          <a:latin typeface="inherit"/>
                          <a:ea typeface="Times New Roman"/>
                          <a:cs typeface="Arial"/>
                        </a:rPr>
                        <a:t>395-405nm</a:t>
                      </a:r>
                      <a:endParaRPr lang="ru-RU" sz="1000">
                        <a:latin typeface="Calibri"/>
                        <a:ea typeface="Calibri"/>
                        <a:cs typeface="Times New Roman"/>
                      </a:endParaRPr>
                    </a:p>
                  </a:txBody>
                  <a:tcPr marL="8461" marR="8461" marT="8461" marB="846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ts val="1335"/>
                        </a:lnSpc>
                        <a:spcAft>
                          <a:spcPts val="0"/>
                        </a:spcAft>
                      </a:pPr>
                      <a:r>
                        <a:rPr lang="ru-RU" sz="1100">
                          <a:solidFill>
                            <a:srgbClr val="000000"/>
                          </a:solidFill>
                          <a:latin typeface="inherit"/>
                          <a:ea typeface="Times New Roman"/>
                          <a:cs typeface="Arial"/>
                        </a:rPr>
                        <a:t>45-80mW</a:t>
                      </a:r>
                      <a:endParaRPr lang="ru-RU" sz="1000">
                        <a:latin typeface="Calibri"/>
                        <a:ea typeface="Calibri"/>
                        <a:cs typeface="Times New Roman"/>
                      </a:endParaRPr>
                    </a:p>
                  </a:txBody>
                  <a:tcPr marL="8461" marR="8461" marT="8461" marB="846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ts val="1335"/>
                        </a:lnSpc>
                        <a:spcAft>
                          <a:spcPts val="0"/>
                        </a:spcAft>
                      </a:pPr>
                      <a:r>
                        <a:rPr lang="ru-RU" sz="1100">
                          <a:solidFill>
                            <a:srgbClr val="000000"/>
                          </a:solidFill>
                          <a:latin typeface="inherit"/>
                          <a:ea typeface="Times New Roman"/>
                          <a:cs typeface="Arial"/>
                        </a:rPr>
                        <a:t>2.9-3.3V</a:t>
                      </a:r>
                      <a:endParaRPr lang="ru-RU" sz="1000">
                        <a:latin typeface="Calibri"/>
                        <a:ea typeface="Calibri"/>
                        <a:cs typeface="Times New Roman"/>
                      </a:endParaRPr>
                    </a:p>
                  </a:txBody>
                  <a:tcPr marL="8461" marR="8461" marT="8461" marB="846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ts val="1335"/>
                        </a:lnSpc>
                        <a:spcAft>
                          <a:spcPts val="0"/>
                        </a:spcAft>
                      </a:pPr>
                      <a:r>
                        <a:rPr lang="ru-RU" sz="1100">
                          <a:solidFill>
                            <a:srgbClr val="000000"/>
                          </a:solidFill>
                          <a:latin typeface="inherit"/>
                          <a:ea typeface="Times New Roman"/>
                          <a:cs typeface="Arial"/>
                        </a:rPr>
                        <a:t> 50mA</a:t>
                      </a:r>
                      <a:endParaRPr lang="ru-RU" sz="1000">
                        <a:latin typeface="Calibri"/>
                        <a:ea typeface="Calibri"/>
                        <a:cs typeface="Times New Roman"/>
                      </a:endParaRPr>
                    </a:p>
                  </a:txBody>
                  <a:tcPr marL="8461" marR="8461" marT="8461" marB="846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ts val="1335"/>
                        </a:lnSpc>
                        <a:spcAft>
                          <a:spcPts val="0"/>
                        </a:spcAft>
                      </a:pPr>
                      <a:r>
                        <a:rPr lang="ru-RU" sz="1100">
                          <a:solidFill>
                            <a:srgbClr val="000000"/>
                          </a:solidFill>
                          <a:latin typeface="inherit"/>
                          <a:ea typeface="Times New Roman"/>
                          <a:cs typeface="Arial"/>
                        </a:rPr>
                        <a:t>120deg.</a:t>
                      </a:r>
                      <a:endParaRPr lang="ru-RU" sz="1000">
                        <a:latin typeface="Calibri"/>
                        <a:ea typeface="Calibri"/>
                        <a:cs typeface="Times New Roman"/>
                      </a:endParaRPr>
                    </a:p>
                  </a:txBody>
                  <a:tcPr marL="8461" marR="8461" marT="8461" marB="846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ts val="1335"/>
                        </a:lnSpc>
                        <a:spcAft>
                          <a:spcPts val="0"/>
                        </a:spcAft>
                      </a:pPr>
                      <a:r>
                        <a:rPr lang="ru-RU" sz="1100" dirty="0" err="1">
                          <a:solidFill>
                            <a:srgbClr val="000000"/>
                          </a:solidFill>
                          <a:latin typeface="inherit"/>
                          <a:ea typeface="Times New Roman"/>
                          <a:cs typeface="Arial"/>
                        </a:rPr>
                        <a:t>Nail</a:t>
                      </a:r>
                      <a:r>
                        <a:rPr lang="ru-RU" sz="1100" dirty="0">
                          <a:solidFill>
                            <a:srgbClr val="000000"/>
                          </a:solidFill>
                          <a:latin typeface="inherit"/>
                          <a:ea typeface="Times New Roman"/>
                          <a:cs typeface="Arial"/>
                        </a:rPr>
                        <a:t> </a:t>
                      </a:r>
                      <a:r>
                        <a:rPr lang="ru-RU" sz="1100" dirty="0" err="1">
                          <a:solidFill>
                            <a:srgbClr val="000000"/>
                          </a:solidFill>
                          <a:latin typeface="inherit"/>
                          <a:ea typeface="Times New Roman"/>
                          <a:cs typeface="Arial"/>
                        </a:rPr>
                        <a:t>curing</a:t>
                      </a:r>
                      <a:endParaRPr lang="ru-RU" sz="1000" dirty="0">
                        <a:latin typeface="Calibri"/>
                        <a:ea typeface="Calibri"/>
                        <a:cs typeface="Times New Roman"/>
                      </a:endParaRPr>
                    </a:p>
                  </a:txBody>
                  <a:tcPr marL="8461" marR="8461" marT="8461" marB="8461"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bl>
          </a:graphicData>
        </a:graphic>
      </p:graphicFrame>
      <p:pic>
        <p:nvPicPr>
          <p:cNvPr id="7" name="Рисунок 6" descr="http://g03.s.alicdn.com/kf/HTB1yh2PFVXXXXbQXXXXq6xXFXXXf/200400551/HTB1yh2PFVXXXXbQXXXXq6xXFXXXf.jpg"/>
          <p:cNvPicPr/>
          <p:nvPr/>
        </p:nvPicPr>
        <p:blipFill>
          <a:blip r:embed="rId2" cstate="print"/>
          <a:srcRect/>
          <a:stretch>
            <a:fillRect/>
          </a:stretch>
        </p:blipFill>
        <p:spPr bwMode="auto">
          <a:xfrm>
            <a:off x="2771800" y="2780928"/>
            <a:ext cx="3978324" cy="381642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1143000"/>
          </a:xfrm>
        </p:spPr>
        <p:txBody>
          <a:bodyPr>
            <a:normAutofit fontScale="90000"/>
          </a:bodyPr>
          <a:lstStyle/>
          <a:p>
            <a:r>
              <a:rPr lang="en-US" dirty="0"/>
              <a:t>The layout of the </a:t>
            </a:r>
            <a:r>
              <a:rPr lang="en-US" dirty="0" smtClean="0"/>
              <a:t>GAMMA-400 gamma-ray telescope</a:t>
            </a:r>
            <a:endParaRPr lang="ru-RU" dirty="0"/>
          </a:p>
        </p:txBody>
      </p:sp>
      <p:pic>
        <p:nvPicPr>
          <p:cNvPr id="1026" name="Рисунок 7"/>
          <p:cNvPicPr>
            <a:picLocks noChangeAspect="1" noChangeArrowheads="1"/>
          </p:cNvPicPr>
          <p:nvPr/>
        </p:nvPicPr>
        <p:blipFill>
          <a:blip r:embed="rId2" cstate="print"/>
          <a:srcRect/>
          <a:stretch>
            <a:fillRect/>
          </a:stretch>
        </p:blipFill>
        <p:spPr bwMode="auto">
          <a:xfrm>
            <a:off x="899592" y="1484784"/>
            <a:ext cx="7494424" cy="5112568"/>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792088"/>
          </a:xfrm>
        </p:spPr>
        <p:txBody>
          <a:bodyPr/>
          <a:lstStyle/>
          <a:p>
            <a:r>
              <a:rPr lang="en-US" dirty="0" smtClean="0"/>
              <a:t>Fast timing </a:t>
            </a:r>
            <a:r>
              <a:rPr lang="en-US" dirty="0" err="1" smtClean="0"/>
              <a:t>scintillator</a:t>
            </a:r>
            <a:r>
              <a:rPr lang="en-US" dirty="0" smtClean="0"/>
              <a:t> detectors</a:t>
            </a:r>
            <a:endParaRPr lang="ru-RU" dirty="0"/>
          </a:p>
        </p:txBody>
      </p:sp>
      <p:sp>
        <p:nvSpPr>
          <p:cNvPr id="3" name="Содержимое 2"/>
          <p:cNvSpPr>
            <a:spLocks noGrp="1"/>
          </p:cNvSpPr>
          <p:nvPr>
            <p:ph idx="1"/>
          </p:nvPr>
        </p:nvSpPr>
        <p:spPr>
          <a:xfrm>
            <a:off x="457200" y="1124744"/>
            <a:ext cx="8229600" cy="5184576"/>
          </a:xfrm>
        </p:spPr>
        <p:txBody>
          <a:bodyPr>
            <a:normAutofit fontScale="92500" lnSpcReduction="10000"/>
          </a:bodyPr>
          <a:lstStyle/>
          <a:p>
            <a:r>
              <a:rPr lang="en-US" sz="2400" dirty="0" smtClean="0"/>
              <a:t>AC – anticoincidence detector registers charged particles with high efficiency to exclude these events</a:t>
            </a:r>
          </a:p>
          <a:p>
            <a:r>
              <a:rPr lang="en-US" sz="2400" dirty="0" smtClean="0"/>
              <a:t>S1-S2 – time-of-flight system</a:t>
            </a:r>
          </a:p>
          <a:p>
            <a:r>
              <a:rPr lang="en-US" sz="2400" dirty="0" smtClean="0"/>
              <a:t>S3 – </a:t>
            </a:r>
            <a:r>
              <a:rPr lang="en-US" sz="2400" dirty="0" smtClean="0"/>
              <a:t>calorimeter scintillation detector shows the events with high probability of back-splash particles generation</a:t>
            </a:r>
            <a:endParaRPr lang="en-US" sz="2400" dirty="0" smtClean="0"/>
          </a:p>
          <a:p>
            <a:r>
              <a:rPr lang="en-US" sz="2400" dirty="0" smtClean="0"/>
              <a:t>S4 – leakage detector</a:t>
            </a:r>
            <a:r>
              <a:rPr lang="en-US" sz="2400" dirty="0" smtClean="0"/>
              <a:t>.</a:t>
            </a:r>
          </a:p>
          <a:p>
            <a:pPr>
              <a:buNone/>
            </a:pPr>
            <a:r>
              <a:rPr lang="en-US" sz="2200" dirty="0" err="1" smtClean="0"/>
              <a:t>Scintillator</a:t>
            </a:r>
            <a:r>
              <a:rPr lang="en-US" sz="2200" dirty="0" smtClean="0"/>
              <a:t> </a:t>
            </a:r>
            <a:r>
              <a:rPr lang="en-US" sz="2200" dirty="0" smtClean="0"/>
              <a:t>– BICRON BC-408 (</a:t>
            </a:r>
            <a:r>
              <a:rPr lang="en-US" sz="2200" dirty="0" err="1" smtClean="0"/>
              <a:t>Polyvinyltoluene</a:t>
            </a:r>
            <a:r>
              <a:rPr lang="en-US" sz="2200" dirty="0" smtClean="0"/>
              <a:t>),</a:t>
            </a:r>
          </a:p>
          <a:p>
            <a:pPr>
              <a:buNone/>
            </a:pPr>
            <a:r>
              <a:rPr lang="en-US" sz="2200" dirty="0" smtClean="0"/>
              <a:t>Modules 1000x100x10 mm</a:t>
            </a:r>
            <a:r>
              <a:rPr lang="en-US" sz="2200" baseline="30000" dirty="0" smtClean="0"/>
              <a:t>3</a:t>
            </a:r>
          </a:p>
          <a:p>
            <a:pPr>
              <a:buNone/>
            </a:pPr>
            <a:r>
              <a:rPr lang="en-US" sz="2200" dirty="0" smtClean="0"/>
              <a:t>Light </a:t>
            </a:r>
            <a:r>
              <a:rPr lang="en-US" sz="2200" dirty="0" smtClean="0"/>
              <a:t>Output -64% </a:t>
            </a:r>
            <a:r>
              <a:rPr lang="en-US" sz="2200" dirty="0" err="1" smtClean="0"/>
              <a:t>Anthracene</a:t>
            </a:r>
            <a:r>
              <a:rPr lang="en-US" sz="2200" dirty="0" smtClean="0"/>
              <a:t>,</a:t>
            </a:r>
          </a:p>
          <a:p>
            <a:pPr>
              <a:buNone/>
            </a:pPr>
            <a:r>
              <a:rPr lang="en-US" sz="2200" dirty="0" smtClean="0"/>
              <a:t>Rise time – 0,9 ns,</a:t>
            </a:r>
          </a:p>
          <a:p>
            <a:pPr>
              <a:buNone/>
            </a:pPr>
            <a:r>
              <a:rPr lang="en-US" sz="2200" dirty="0" smtClean="0"/>
              <a:t>Decay time – 2,1 ns,</a:t>
            </a:r>
          </a:p>
          <a:p>
            <a:pPr>
              <a:buNone/>
            </a:pPr>
            <a:r>
              <a:rPr lang="en-US" sz="2200" dirty="0" smtClean="0"/>
              <a:t>Wavelength of max. emission – 425 nm,</a:t>
            </a:r>
          </a:p>
          <a:p>
            <a:pPr>
              <a:buNone/>
            </a:pPr>
            <a:r>
              <a:rPr lang="en-US" sz="2200" dirty="0" smtClean="0"/>
              <a:t>Light “e” times attenuation length – 210 cm,</a:t>
            </a:r>
          </a:p>
          <a:p>
            <a:pPr>
              <a:buNone/>
            </a:pPr>
            <a:r>
              <a:rPr lang="en-US" sz="2200" dirty="0" smtClean="0"/>
              <a:t>May be used in vacuum.</a:t>
            </a:r>
          </a:p>
          <a:p>
            <a:pPr>
              <a:buNone/>
            </a:pPr>
            <a:endParaRPr lang="en-US" sz="2200" dirty="0" smtClean="0"/>
          </a:p>
          <a:p>
            <a:pPr>
              <a:buNone/>
            </a:pPr>
            <a:endParaRPr lang="en-US" sz="2400" dirty="0" smtClean="0"/>
          </a:p>
          <a:p>
            <a:pPr>
              <a:buNone/>
            </a:pPr>
            <a:endParaRPr lang="en-US" sz="2400" dirty="0" smtClean="0"/>
          </a:p>
          <a:p>
            <a:pPr>
              <a:buNone/>
            </a:pPr>
            <a:endParaRPr lang="en-US" sz="2400" dirty="0" smtClean="0"/>
          </a:p>
          <a:p>
            <a:endParaRPr lang="ru-RU" sz="2400"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3</a:t>
            </a:fld>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SiPM</a:t>
            </a:r>
            <a:r>
              <a:rPr lang="en-US" dirty="0" smtClean="0"/>
              <a:t> light sensors</a:t>
            </a:r>
            <a:endParaRPr lang="ru-RU" dirty="0"/>
          </a:p>
        </p:txBody>
      </p:sp>
      <p:sp>
        <p:nvSpPr>
          <p:cNvPr id="3" name="Содержимое 2"/>
          <p:cNvSpPr>
            <a:spLocks noGrp="1"/>
          </p:cNvSpPr>
          <p:nvPr>
            <p:ph idx="1"/>
          </p:nvPr>
        </p:nvSpPr>
        <p:spPr>
          <a:xfrm>
            <a:off x="457200" y="1600201"/>
            <a:ext cx="8229600" cy="1396752"/>
          </a:xfrm>
        </p:spPr>
        <p:txBody>
          <a:bodyPr/>
          <a:lstStyle/>
          <a:p>
            <a:r>
              <a:rPr lang="en-US" dirty="0" err="1" smtClean="0"/>
              <a:t>MicroFB</a:t>
            </a:r>
            <a:r>
              <a:rPr lang="en-US" dirty="0" smtClean="0"/>
              <a:t> 60000 Series SMT Package</a:t>
            </a:r>
            <a:endParaRPr lang="ru-RU" dirty="0" smtClean="0"/>
          </a:p>
          <a:p>
            <a:r>
              <a:rPr lang="en-US" dirty="0" smtClean="0"/>
              <a:t>Fast output with SMT Transformer RFXF9503</a:t>
            </a:r>
          </a:p>
          <a:p>
            <a:endParaRPr lang="ru-RU"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4</a:t>
            </a:fld>
            <a:endParaRPr lang="ru-RU"/>
          </a:p>
        </p:txBody>
      </p:sp>
      <p:pic>
        <p:nvPicPr>
          <p:cNvPr id="2049" name="Picture 1"/>
          <p:cNvPicPr>
            <a:picLocks noChangeAspect="1" noChangeArrowheads="1"/>
          </p:cNvPicPr>
          <p:nvPr/>
        </p:nvPicPr>
        <p:blipFill>
          <a:blip r:embed="rId2" cstate="print"/>
          <a:srcRect/>
          <a:stretch>
            <a:fillRect/>
          </a:stretch>
        </p:blipFill>
        <p:spPr bwMode="auto">
          <a:xfrm>
            <a:off x="395537" y="3573016"/>
            <a:ext cx="3744415" cy="2213679"/>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4427984" y="3789040"/>
            <a:ext cx="4392488" cy="545813"/>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427984" y="4797152"/>
            <a:ext cx="4392488" cy="49372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229600" cy="1143000"/>
          </a:xfrm>
        </p:spPr>
        <p:txBody>
          <a:bodyPr>
            <a:noAutofit/>
          </a:bodyPr>
          <a:lstStyle/>
          <a:p>
            <a:r>
              <a:rPr lang="en-US" sz="2800" dirty="0" smtClean="0"/>
              <a:t>Plastic </a:t>
            </a:r>
            <a:r>
              <a:rPr lang="en-US" sz="2800" dirty="0" err="1" smtClean="0"/>
              <a:t>scintillator</a:t>
            </a:r>
            <a:r>
              <a:rPr lang="en-US" sz="2800" dirty="0" smtClean="0"/>
              <a:t> detector LED calibration amplitudes  during the spaceflight of PAMELA magnetic spectrometer (2006 -2015)</a:t>
            </a:r>
            <a:endParaRPr lang="ru-RU" sz="2800"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5</a:t>
            </a:fld>
            <a:endParaRPr lang="ru-RU"/>
          </a:p>
        </p:txBody>
      </p:sp>
      <p:graphicFrame>
        <p:nvGraphicFramePr>
          <p:cNvPr id="1026" name="Object 2"/>
          <p:cNvGraphicFramePr>
            <a:graphicFrameLocks noChangeAspect="1"/>
          </p:cNvGraphicFramePr>
          <p:nvPr/>
        </p:nvGraphicFramePr>
        <p:xfrm>
          <a:off x="755576" y="980728"/>
          <a:ext cx="8031868" cy="5631436"/>
        </p:xfrm>
        <a:graphic>
          <a:graphicData uri="http://schemas.openxmlformats.org/presentationml/2006/ole">
            <p:oleObj spid="_x0000_s1026" name="Graph" r:id="rId3" imgW="4191480" imgH="2938320" progId="Origin50.Graph">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Calibration LED </a:t>
            </a:r>
            <a:r>
              <a:rPr lang="en-US" dirty="0" smtClean="0"/>
              <a:t>diode located in the center of 1000x10 mm</a:t>
            </a:r>
            <a:r>
              <a:rPr lang="en-US" baseline="30000" dirty="0" smtClean="0"/>
              <a:t>2 </a:t>
            </a:r>
            <a:r>
              <a:rPr lang="en-US" dirty="0" smtClean="0"/>
              <a:t>side</a:t>
            </a:r>
            <a:endParaRPr lang="ru-RU" dirty="0"/>
          </a:p>
        </p:txBody>
      </p:sp>
      <p:sp>
        <p:nvSpPr>
          <p:cNvPr id="3" name="Содержимое 2"/>
          <p:cNvSpPr>
            <a:spLocks noGrp="1"/>
          </p:cNvSpPr>
          <p:nvPr>
            <p:ph idx="1"/>
          </p:nvPr>
        </p:nvSpPr>
        <p:spPr/>
        <p:txBody>
          <a:bodyPr>
            <a:normAutofit lnSpcReduction="10000"/>
          </a:bodyPr>
          <a:lstStyle/>
          <a:p>
            <a:pPr>
              <a:buNone/>
            </a:pPr>
            <a:r>
              <a:rPr lang="en-US" dirty="0" smtClean="0"/>
              <a:t>BL-L189VC</a:t>
            </a:r>
          </a:p>
          <a:p>
            <a:pPr>
              <a:buNone/>
            </a:pPr>
            <a:r>
              <a:rPr lang="en-US" dirty="0" smtClean="0"/>
              <a:t>- 1.8 bb Round Tower </a:t>
            </a:r>
          </a:p>
          <a:p>
            <a:pPr>
              <a:buNone/>
            </a:pPr>
            <a:r>
              <a:rPr lang="en-US" dirty="0" smtClean="0"/>
              <a:t>	Type LED; </a:t>
            </a:r>
          </a:p>
          <a:p>
            <a:pPr>
              <a:buFontTx/>
              <a:buChar char="-"/>
            </a:pPr>
            <a:r>
              <a:rPr lang="en-US" dirty="0" smtClean="0"/>
              <a:t>Material – </a:t>
            </a:r>
            <a:r>
              <a:rPr lang="en-US" dirty="0" err="1" smtClean="0"/>
              <a:t>InGaN</a:t>
            </a:r>
            <a:r>
              <a:rPr lang="en-US" dirty="0" smtClean="0"/>
              <a:t>;</a:t>
            </a:r>
          </a:p>
          <a:p>
            <a:pPr>
              <a:buFontTx/>
              <a:buChar char="-"/>
            </a:pPr>
            <a:r>
              <a:rPr lang="en-US" dirty="0" smtClean="0"/>
              <a:t>Light wave length – 405 nm</a:t>
            </a:r>
          </a:p>
          <a:p>
            <a:pPr>
              <a:buFontTx/>
              <a:buChar char="-"/>
            </a:pPr>
            <a:r>
              <a:rPr lang="en-US" dirty="0" smtClean="0"/>
              <a:t>Forward Voltage </a:t>
            </a:r>
          </a:p>
          <a:p>
            <a:pPr>
              <a:buNone/>
            </a:pPr>
            <a:r>
              <a:rPr lang="en-US" dirty="0"/>
              <a:t>	</a:t>
            </a:r>
            <a:r>
              <a:rPr lang="en-US" dirty="0" smtClean="0"/>
              <a:t>- </a:t>
            </a:r>
            <a:r>
              <a:rPr lang="en-US" dirty="0" err="1" smtClean="0"/>
              <a:t>Typ</a:t>
            </a:r>
            <a:r>
              <a:rPr lang="en-US" dirty="0" smtClean="0"/>
              <a:t> 3.80 V</a:t>
            </a:r>
          </a:p>
          <a:p>
            <a:pPr>
              <a:buNone/>
            </a:pPr>
            <a:r>
              <a:rPr lang="en-US" dirty="0" smtClean="0"/>
              <a:t>	- Max 4.5 V  </a:t>
            </a:r>
          </a:p>
          <a:p>
            <a:pPr>
              <a:buNone/>
            </a:pPr>
            <a:endParaRPr lang="ru-RU"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6</a:t>
            </a:fld>
            <a:endParaRPr lang="ru-RU"/>
          </a:p>
        </p:txBody>
      </p:sp>
      <p:pic>
        <p:nvPicPr>
          <p:cNvPr id="6" name="Рисунок 5"/>
          <p:cNvPicPr/>
          <p:nvPr/>
        </p:nvPicPr>
        <p:blipFill>
          <a:blip r:embed="rId2" cstate="print"/>
          <a:srcRect/>
          <a:stretch>
            <a:fillRect/>
          </a:stretch>
        </p:blipFill>
        <p:spPr bwMode="auto">
          <a:xfrm>
            <a:off x="5436096" y="1484784"/>
            <a:ext cx="3419872" cy="432048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dirty="0" smtClean="0"/>
              <a:t>The </a:t>
            </a:r>
            <a:r>
              <a:rPr lang="en-US" sz="2800" dirty="0" smtClean="0"/>
              <a:t>setup for the plastic </a:t>
            </a:r>
            <a:r>
              <a:rPr lang="en-US" sz="2800" dirty="0" err="1" smtClean="0"/>
              <a:t>scintillator</a:t>
            </a:r>
            <a:r>
              <a:rPr lang="en-US" sz="2800" dirty="0" smtClean="0"/>
              <a:t> with </a:t>
            </a:r>
            <a:r>
              <a:rPr lang="en-US" sz="2800" dirty="0" err="1" smtClean="0"/>
              <a:t>SiPM</a:t>
            </a:r>
            <a:r>
              <a:rPr lang="en-US" sz="2800" dirty="0" smtClean="0"/>
              <a:t> as </a:t>
            </a:r>
            <a:r>
              <a:rPr lang="en-US" sz="2800" dirty="0" err="1" smtClean="0"/>
              <a:t>photosensors</a:t>
            </a:r>
            <a:r>
              <a:rPr lang="en-US" sz="2800" dirty="0" smtClean="0"/>
              <a:t>  characteristics measurement</a:t>
            </a:r>
            <a:endParaRPr lang="ru-RU" sz="2800"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7</a:t>
            </a:fld>
            <a:endParaRPr lang="ru-RU"/>
          </a:p>
        </p:txBody>
      </p:sp>
      <p:pic>
        <p:nvPicPr>
          <p:cNvPr id="19458" name="Picture 2"/>
          <p:cNvPicPr>
            <a:picLocks noChangeAspect="1" noChangeArrowheads="1"/>
          </p:cNvPicPr>
          <p:nvPr/>
        </p:nvPicPr>
        <p:blipFill>
          <a:blip r:embed="rId2" cstate="print"/>
          <a:srcRect/>
          <a:stretch>
            <a:fillRect/>
          </a:stretch>
        </p:blipFill>
        <p:spPr bwMode="auto">
          <a:xfrm>
            <a:off x="1223628" y="1520788"/>
            <a:ext cx="6611227" cy="466585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Layout of transformed light distribution of UV LED</a:t>
            </a:r>
            <a:endParaRPr lang="ru-RU"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8</a:t>
            </a:fld>
            <a:endParaRPr lang="ru-RU"/>
          </a:p>
        </p:txBody>
      </p:sp>
      <p:pic>
        <p:nvPicPr>
          <p:cNvPr id="19458" name="Picture 2" descr="G:\flesh_16\Conf MIFI ICPPA-2016\UV\Ray 1.jpg"/>
          <p:cNvPicPr>
            <a:picLocks noChangeAspect="1" noChangeArrowheads="1"/>
          </p:cNvPicPr>
          <p:nvPr/>
        </p:nvPicPr>
        <p:blipFill>
          <a:blip r:embed="rId2" cstate="print"/>
          <a:srcRect/>
          <a:stretch>
            <a:fillRect/>
          </a:stretch>
        </p:blipFill>
        <p:spPr bwMode="auto">
          <a:xfrm>
            <a:off x="1547664" y="1628800"/>
            <a:ext cx="6120680" cy="459051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274638"/>
            <a:ext cx="3538736" cy="5314602"/>
          </a:xfrm>
        </p:spPr>
        <p:txBody>
          <a:bodyPr>
            <a:normAutofit/>
          </a:bodyPr>
          <a:lstStyle/>
          <a:p>
            <a:r>
              <a:rPr lang="en-US" sz="3200" dirty="0" smtClean="0"/>
              <a:t/>
            </a:r>
            <a:br>
              <a:rPr lang="en-US" sz="3200" dirty="0" smtClean="0"/>
            </a:br>
            <a:r>
              <a:rPr lang="en-US" sz="3200" dirty="0" smtClean="0"/>
              <a:t> </a:t>
            </a:r>
            <a:r>
              <a:rPr lang="en-US" sz="3600" dirty="0" smtClean="0"/>
              <a:t>The layout of the amplitude spectra </a:t>
            </a:r>
            <a:r>
              <a:rPr lang="en-US" sz="3600" dirty="0" smtClean="0"/>
              <a:t>of detector </a:t>
            </a:r>
            <a:r>
              <a:rPr lang="en-US" sz="3600" dirty="0" smtClean="0"/>
              <a:t>measurements </a:t>
            </a:r>
            <a:r>
              <a:rPr lang="en-US" sz="3600" dirty="0" smtClean="0"/>
              <a:t>with LED irradiation</a:t>
            </a:r>
            <a:endParaRPr lang="ru-RU" sz="3600" dirty="0"/>
          </a:p>
        </p:txBody>
      </p:sp>
      <p:sp>
        <p:nvSpPr>
          <p:cNvPr id="4" name="Нижний колонтитул 3"/>
          <p:cNvSpPr>
            <a:spLocks noGrp="1"/>
          </p:cNvSpPr>
          <p:nvPr>
            <p:ph type="ftr" sz="quarter" idx="11"/>
          </p:nvPr>
        </p:nvSpPr>
        <p:spPr/>
        <p:txBody>
          <a:bodyPr/>
          <a:lstStyle/>
          <a:p>
            <a:r>
              <a:rPr lang="en-US" smtClean="0"/>
              <a:t>ICCPA-2016</a:t>
            </a:r>
            <a:endParaRPr lang="ru-RU"/>
          </a:p>
        </p:txBody>
      </p:sp>
      <p:sp>
        <p:nvSpPr>
          <p:cNvPr id="5" name="Номер слайда 4"/>
          <p:cNvSpPr>
            <a:spLocks noGrp="1"/>
          </p:cNvSpPr>
          <p:nvPr>
            <p:ph type="sldNum" sz="quarter" idx="12"/>
          </p:nvPr>
        </p:nvSpPr>
        <p:spPr/>
        <p:txBody>
          <a:bodyPr/>
          <a:lstStyle/>
          <a:p>
            <a:fld id="{B506BC06-25F2-4CC7-8886-8C170EF459C0}" type="slidenum">
              <a:rPr lang="ru-RU" smtClean="0"/>
              <a:pPr/>
              <a:t>9</a:t>
            </a:fld>
            <a:endParaRPr lang="ru-RU"/>
          </a:p>
        </p:txBody>
      </p:sp>
      <p:pic>
        <p:nvPicPr>
          <p:cNvPr id="21506" name="Picture 2"/>
          <p:cNvPicPr>
            <a:picLocks noChangeAspect="1" noChangeArrowheads="1"/>
          </p:cNvPicPr>
          <p:nvPr/>
        </p:nvPicPr>
        <p:blipFill>
          <a:blip r:embed="rId2" cstate="print"/>
          <a:srcRect/>
          <a:stretch>
            <a:fillRect/>
          </a:stretch>
        </p:blipFill>
        <p:spPr bwMode="auto">
          <a:xfrm>
            <a:off x="1043608" y="404664"/>
            <a:ext cx="3763249" cy="5684887"/>
          </a:xfrm>
          <a:prstGeom prst="rect">
            <a:avLst/>
          </a:prstGeom>
          <a:noFill/>
          <a:ln w="9525">
            <a:noFill/>
            <a:miter lim="800000"/>
            <a:headEnd/>
            <a:tailEnd/>
          </a:ln>
          <a:effectLst/>
        </p:spPr>
      </p:pic>
      <p:cxnSp>
        <p:nvCxnSpPr>
          <p:cNvPr id="8" name="Прямая соединительная линия 7"/>
          <p:cNvCxnSpPr/>
          <p:nvPr/>
        </p:nvCxnSpPr>
        <p:spPr>
          <a:xfrm>
            <a:off x="2195736" y="6093296"/>
            <a:ext cx="237626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3203848" y="476672"/>
            <a:ext cx="165618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558</Words>
  <Application>Microsoft Office PowerPoint</Application>
  <PresentationFormat>Экран (4:3)</PresentationFormat>
  <Paragraphs>101</Paragraphs>
  <Slides>18</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18</vt:i4>
      </vt:variant>
    </vt:vector>
  </HeadingPairs>
  <TitlesOfParts>
    <vt:vector size="20" baseType="lpstr">
      <vt:lpstr>Тема Office</vt:lpstr>
      <vt:lpstr>Graph</vt:lpstr>
      <vt:lpstr>Ultra-violet light-emitting diod calibration system for timing large area scintillation detectors. </vt:lpstr>
      <vt:lpstr>The layout of the GAMMA-400 gamma-ray telescope</vt:lpstr>
      <vt:lpstr>Fast timing scintillator detectors</vt:lpstr>
      <vt:lpstr>SiPM light sensors</vt:lpstr>
      <vt:lpstr>Plastic scintillator detector LED calibration amplitudes  during the spaceflight of PAMELA magnetic spectrometer (2006 -2015)</vt:lpstr>
      <vt:lpstr>Calibration LED diode located in the center of 1000x10 mm2 side</vt:lpstr>
      <vt:lpstr>The setup for the plastic scintillator with SiPM as photosensors  characteristics measurement</vt:lpstr>
      <vt:lpstr>Layout of transformed light distribution of UV LED</vt:lpstr>
      <vt:lpstr>  The layout of the amplitude spectra of detector measurements with LED irradiation</vt:lpstr>
      <vt:lpstr> The layout of the amplitude spectra of  detector measurements triggered by the coincidence of additional detectors signals.</vt:lpstr>
      <vt:lpstr>The see-level cosmic ray muons amplitude spectrum of detector sum signal from the opposite ends triggered by the coincidence of additional detectors signals (upper figure) and UV LED spectrum (down figure).</vt:lpstr>
      <vt:lpstr>The layout of the timing spectra of detector measurements triggered by the coincidence of additional detectors signals.</vt:lpstr>
      <vt:lpstr>The time intervals distributions between the moments of CR detection at the detector opposite ends. The coordinate selection was made with the help of additional detectors. The time calibration was carried out by the delay  line with the step of 10 ns. Time resolution (sigma) =1.23 ns.</vt:lpstr>
      <vt:lpstr>The layout of the timing spectra of detector measurements with LED irradiation</vt:lpstr>
      <vt:lpstr>The time intervals distributions between the moments of LED pulses detection at the detector opposite ends. The time calibration was carried out by the delay  line with the step of 10 ns. Time resolution (sigma) =0.62 ns.</vt:lpstr>
      <vt:lpstr>Conclusion </vt:lpstr>
      <vt:lpstr>Слайд 17</vt:lpstr>
      <vt:lpstr>SMD 5050 395NM UV LED Electro-Optical characteristics at 150mA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Ultra-violet light-emitting diod calibration system for timing large area scintillation detectors. </dc:title>
  <dc:creator>User</dc:creator>
  <cp:lastModifiedBy>User</cp:lastModifiedBy>
  <cp:revision>31</cp:revision>
  <dcterms:created xsi:type="dcterms:W3CDTF">2016-10-03T10:48:28Z</dcterms:created>
  <dcterms:modified xsi:type="dcterms:W3CDTF">2016-10-12T16:23:27Z</dcterms:modified>
</cp:coreProperties>
</file>