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436" r:id="rId3"/>
    <p:sldId id="461" r:id="rId4"/>
    <p:sldId id="508" r:id="rId5"/>
    <p:sldId id="465" r:id="rId6"/>
    <p:sldId id="488" r:id="rId7"/>
    <p:sldId id="498" r:id="rId8"/>
    <p:sldId id="470" r:id="rId9"/>
    <p:sldId id="514" r:id="rId10"/>
    <p:sldId id="520" r:id="rId11"/>
    <p:sldId id="481" r:id="rId12"/>
    <p:sldId id="515" r:id="rId13"/>
    <p:sldId id="516" r:id="rId14"/>
    <p:sldId id="517" r:id="rId15"/>
    <p:sldId id="512" r:id="rId16"/>
    <p:sldId id="500" r:id="rId17"/>
    <p:sldId id="501" r:id="rId18"/>
    <p:sldId id="502" r:id="rId19"/>
    <p:sldId id="492" r:id="rId20"/>
    <p:sldId id="518" r:id="rId21"/>
    <p:sldId id="519" r:id="rId22"/>
    <p:sldId id="495" r:id="rId23"/>
    <p:sldId id="510" r:id="rId24"/>
    <p:sldId id="486" r:id="rId25"/>
    <p:sldId id="484" r:id="rId26"/>
    <p:sldId id="504" r:id="rId27"/>
    <p:sldId id="494" r:id="rId28"/>
    <p:sldId id="51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32" autoAdjust="0"/>
    <p:restoredTop sz="94660"/>
  </p:normalViewPr>
  <p:slideViewPr>
    <p:cSldViewPr>
      <p:cViewPr>
        <p:scale>
          <a:sx n="66" d="100"/>
          <a:sy n="66" d="100"/>
        </p:scale>
        <p:origin x="-450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F26C264-60B4-47A2-B46B-347F45D26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9C3A7C-4331-4708-9BD2-EEDFDB9A59A3}" type="slidenum">
              <a:rPr lang="ru-RU" smtClean="0"/>
              <a:pPr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05F7C-D2EA-4358-A448-13CC94277AB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A819B-14E2-4215-8F9F-2585C29F8836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A84EB-0D26-41F5-B564-5F10DA75247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DF5CA-AB81-47EF-81C2-C4152F2EBE5F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CAEF3-9B5B-4EEB-B5D7-A4828AC7D24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8E7D6-FCAD-4486-942F-2DB6748A2294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A84EB-0D26-41F5-B564-5F10DA75247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E44B7-B0A8-4488-A7EF-69DED278D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6CB22-2311-4DC4-BEA1-7B6110A3B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C5C77-163E-41B0-A10E-EA6749A74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E422-FFBB-4541-88A0-04E00CDDA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AF50-25CC-4D57-9599-26E968B64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877BF-429E-4D09-875D-3ED621C35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B1636-C239-455B-B512-67B49CAD6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6884-7B65-41D9-9E62-6A43985A8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93B36-5522-475C-9572-186C95855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16444-40C8-4CD4-A19C-00BEA650D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E1FC-83AF-4A21-BBE9-068960693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09D092D-4FB6-4470-96BD-59F343FE1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so.stanford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ndico.cfr.mephi.ru/event/2/picture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5328592" cy="2812078"/>
          </a:xfrm>
          <a:prstGeom prst="rect">
            <a:avLst/>
          </a:prstGeom>
          <a:noFill/>
        </p:spPr>
      </p:pic>
      <p:sp>
        <p:nvSpPr>
          <p:cNvPr id="307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388" y="6381750"/>
            <a:ext cx="8569325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</a:t>
            </a:r>
            <a:r>
              <a:rPr lang="ru-RU" baseline="30000" dirty="0" smtClean="0"/>
              <a:t> </a:t>
            </a:r>
            <a:r>
              <a:rPr lang="en-US" dirty="0" smtClean="0"/>
              <a:t> ICPPA </a:t>
            </a:r>
            <a:r>
              <a:rPr lang="ru-RU" dirty="0" smtClean="0"/>
              <a:t>, </a:t>
            </a:r>
            <a:r>
              <a:rPr lang="en-US" dirty="0" smtClean="0"/>
              <a:t> </a:t>
            </a:r>
            <a:r>
              <a:rPr lang="ru-RU" dirty="0" smtClean="0"/>
              <a:t>1</a:t>
            </a:r>
            <a:r>
              <a:rPr lang="en-US" dirty="0" smtClean="0"/>
              <a:t>0</a:t>
            </a:r>
            <a:r>
              <a:rPr lang="ru-RU" dirty="0" smtClean="0"/>
              <a:t>-</a:t>
            </a:r>
            <a:r>
              <a:rPr lang="en-US" dirty="0" smtClean="0"/>
              <a:t>14/10/201</a:t>
            </a:r>
            <a:r>
              <a:rPr lang="ru-RU" dirty="0" smtClean="0"/>
              <a:t>6</a:t>
            </a:r>
            <a:r>
              <a:rPr lang="en-US" dirty="0" smtClean="0"/>
              <a:t>, NRNU MEPHI, Moscow</a:t>
            </a: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429000"/>
            <a:ext cx="9144000" cy="1470025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Sharp </a:t>
            </a:r>
            <a:r>
              <a:rPr lang="en-US" sz="4000" b="1" dirty="0" smtClean="0"/>
              <a:t>increasing</a:t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4000" b="1" dirty="0" smtClean="0"/>
              <a:t>of positron to </a:t>
            </a:r>
            <a:r>
              <a:rPr lang="en-US" sz="4000" b="1" dirty="0" smtClean="0"/>
              <a:t>electron fluxes </a:t>
            </a:r>
            <a:r>
              <a:rPr lang="en-US" sz="4000" b="1" dirty="0" smtClean="0"/>
              <a:t>ratio below 2 GV measured by PAMELA </a:t>
            </a:r>
            <a:br>
              <a:rPr lang="en-US" sz="40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872288" cy="1800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 </a:t>
            </a:r>
            <a:r>
              <a:rPr lang="en-US" sz="1800" u="sng" dirty="0" smtClean="0"/>
              <a:t>V</a:t>
            </a:r>
            <a:r>
              <a:rPr lang="ru-RU" sz="1800" u="sng" dirty="0" smtClean="0"/>
              <a:t>. </a:t>
            </a:r>
            <a:r>
              <a:rPr lang="en-US" sz="1800" u="sng" dirty="0" smtClean="0"/>
              <a:t>V</a:t>
            </a:r>
            <a:r>
              <a:rPr lang="ru-RU" sz="1800" u="sng" dirty="0" smtClean="0"/>
              <a:t>. </a:t>
            </a:r>
            <a:r>
              <a:rPr lang="en-US" sz="1800" u="sng" dirty="0" smtClean="0"/>
              <a:t>Mikhailov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(</a:t>
            </a:r>
            <a:r>
              <a:rPr lang="en-US" sz="1400" dirty="0" smtClean="0"/>
              <a:t>NRNU MEPHI</a:t>
            </a:r>
            <a:r>
              <a:rPr lang="ru-RU" sz="1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600" u="sng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 on behalf PAMELA Collaboration</a:t>
            </a:r>
            <a:endParaRPr lang="ru-RU" sz="2400" dirty="0" smtClean="0"/>
          </a:p>
        </p:txBody>
      </p:sp>
      <p:pic>
        <p:nvPicPr>
          <p:cNvPr id="5" name="Рисунок 4" descr="PamLogo_B1bl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0"/>
            <a:ext cx="2527300" cy="1879600"/>
          </a:xfrm>
          <a:prstGeom prst="rect">
            <a:avLst/>
          </a:prstGeom>
        </p:spPr>
      </p:pic>
      <p:sp>
        <p:nvSpPr>
          <p:cNvPr id="16386" name="AutoShape 2" descr="http://indico.cfr.mephi.ru/event/2/picture/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7810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aph17ClemmodelComparisonCorrectedEnglv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980728"/>
            <a:ext cx="7035319" cy="54321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Empirical</a:t>
            </a:r>
            <a:r>
              <a:rPr lang="en-US" dirty="0" smtClean="0"/>
              <a:t>  </a:t>
            </a:r>
            <a:r>
              <a:rPr lang="en-US" dirty="0" smtClean="0"/>
              <a:t>model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6165304"/>
            <a:ext cx="7165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Caprice, HEAT, AMS-01, AESOP data from Clem and </a:t>
            </a:r>
            <a:r>
              <a:rPr lang="en-US" dirty="0" err="1" smtClean="0"/>
              <a:t>Evenson</a:t>
            </a:r>
            <a:r>
              <a:rPr lang="en-US" dirty="0" smtClean="0"/>
              <a:t>, 2007</a:t>
            </a:r>
          </a:p>
          <a:p>
            <a:r>
              <a:rPr lang="en-US" dirty="0" smtClean="0"/>
              <a:t>Model is extrapolated to 2016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3000372"/>
            <a:ext cx="171451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PAMWLA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786322"/>
            <a:ext cx="207170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5643570" y="3429000"/>
            <a:ext cx="1143008" cy="142876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14942" y="3857628"/>
            <a:ext cx="1785950" cy="1588"/>
          </a:xfrm>
          <a:prstGeom prst="straightConnector1">
            <a:avLst/>
          </a:prstGeom>
          <a:ln w="88900" cmpd="dbl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43504" y="4214818"/>
            <a:ext cx="110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PAMELA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aph4ratiomodulation2006_2015E1G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7425332" cy="5733256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Positron fraction  in Galactic Cosmic Ray e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/(e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+e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) since</a:t>
            </a:r>
            <a:r>
              <a:rPr lang="ru-RU" sz="2800" dirty="0" smtClean="0"/>
              <a:t> 07.2006 </a:t>
            </a:r>
            <a:r>
              <a:rPr lang="en-US" sz="2800" dirty="0" smtClean="0"/>
              <a:t>till</a:t>
            </a:r>
            <a:r>
              <a:rPr lang="ru-RU" sz="2800" dirty="0" smtClean="0"/>
              <a:t> 11.2015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raph11АМС02_ПАМЕЛАratio2011_20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5315818" cy="41044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143000"/>
          </a:xfrm>
        </p:spPr>
        <p:txBody>
          <a:bodyPr/>
          <a:lstStyle/>
          <a:p>
            <a:r>
              <a:rPr lang="en-US" sz="4000" dirty="0" smtClean="0"/>
              <a:t>Comparison PAMELA and AMS-02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437112"/>
            <a:ext cx="34198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/>
              <a:t>Data of AMS-02</a:t>
            </a:r>
            <a:r>
              <a:rPr lang="ru-RU" sz="1050" b="1" dirty="0" smtClean="0"/>
              <a:t> </a:t>
            </a:r>
            <a:r>
              <a:rPr lang="en-US" sz="1050" b="1" dirty="0" smtClean="0"/>
              <a:t>from</a:t>
            </a:r>
            <a:r>
              <a:rPr lang="ru-RU" sz="1050" b="1" dirty="0" smtClean="0"/>
              <a:t>(</a:t>
            </a:r>
            <a:r>
              <a:rPr lang="en-US" sz="1050" b="1" dirty="0" smtClean="0"/>
              <a:t>PRL 113, 121101</a:t>
            </a:r>
            <a:r>
              <a:rPr lang="ru-RU" sz="1050" b="1" dirty="0" smtClean="0"/>
              <a:t>,</a:t>
            </a:r>
            <a:r>
              <a:rPr lang="en-US" sz="1050" b="1" dirty="0" smtClean="0"/>
              <a:t>2014)</a:t>
            </a:r>
            <a:endParaRPr lang="ru-RU" sz="1050" b="1" dirty="0"/>
          </a:p>
        </p:txBody>
      </p:sp>
      <p:pic>
        <p:nvPicPr>
          <p:cNvPr id="112642" name="Picture 2" descr="http://home.web.cern.ch/sites/home.web.cern.ch/files/styles/medium/public/image/experiment/2013/01/ams_on_iss.jpeg?itok=UPPRlh6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12776"/>
            <a:ext cx="3711356" cy="2463412"/>
          </a:xfrm>
          <a:prstGeom prst="rect">
            <a:avLst/>
          </a:prstGeom>
          <a:noFill/>
        </p:spPr>
      </p:pic>
      <p:pic>
        <p:nvPicPr>
          <p:cNvPr id="112644" name="Picture 4" descr="http://space.skyrocket.de/img_sat/resurs-dk-1_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4643447"/>
            <a:ext cx="3786213" cy="22622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67536" y="4509120"/>
            <a:ext cx="4176464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AMS</a:t>
            </a:r>
            <a:r>
              <a:rPr lang="ru-RU" sz="1400" dirty="0" smtClean="0"/>
              <a:t>-02 </a:t>
            </a:r>
            <a:r>
              <a:rPr lang="en-US" sz="1400" dirty="0" smtClean="0"/>
              <a:t>installed on International Space Station</a:t>
            </a:r>
          </a:p>
          <a:p>
            <a:r>
              <a:rPr lang="en-US" sz="1400" dirty="0" smtClean="0"/>
              <a:t> in </a:t>
            </a:r>
            <a:r>
              <a:rPr lang="ru-RU" sz="1400" dirty="0" smtClean="0"/>
              <a:t>2011</a:t>
            </a:r>
            <a:r>
              <a:rPr lang="en-US" sz="1400" dirty="0" smtClean="0"/>
              <a:t>. Inclination of  ISS orbit</a:t>
            </a:r>
            <a:r>
              <a:rPr lang="ru-RU" sz="1400" dirty="0" smtClean="0"/>
              <a:t> 51</a:t>
            </a:r>
            <a:r>
              <a:rPr lang="ru-RU" sz="1400" baseline="30000" dirty="0" smtClean="0"/>
              <a:t>0.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baseline="30000" dirty="0" smtClean="0"/>
          </a:p>
          <a:p>
            <a:endParaRPr lang="en-US" sz="1400" baseline="30000" dirty="0" smtClean="0"/>
          </a:p>
          <a:p>
            <a:r>
              <a:rPr lang="en-US" sz="1400" dirty="0" smtClean="0"/>
              <a:t>The </a:t>
            </a:r>
            <a:r>
              <a:rPr lang="en-US" sz="1400" dirty="0" err="1" smtClean="0"/>
              <a:t>Resurs</a:t>
            </a:r>
            <a:r>
              <a:rPr lang="en-US" sz="1400" dirty="0" smtClean="0"/>
              <a:t> DK satellite has inclination of orbit 70</a:t>
            </a:r>
            <a:r>
              <a:rPr lang="ru-RU" sz="1400" baseline="30000" dirty="0" smtClean="0"/>
              <a:t>0</a:t>
            </a:r>
            <a:endParaRPr lang="ru-RU" sz="1400" baseline="30000" dirty="0"/>
          </a:p>
        </p:txBody>
      </p:sp>
      <p:sp>
        <p:nvSpPr>
          <p:cNvPr id="145410" name="AutoShape 2" descr="data:image/png;base64,iVBORw0KGgoAAAANSUhEUgAAAmYAAAExCAIAAABZLfkPAAAgAElEQVR4nOydd1iTWdr/eXdn9vfOvjt9d+rqOM0Zx65j1xHF3hVRUEEsWEBpiopSEkBEEZDeEZAOUhJ6771L7zUQAiGQhJJ2//4IJQkJTYrlfK7nmit5nlPuqJNvzjl3EQMEAoFAIBCTQGy+DUAgEAgE4u1AiGRyAAA4Qwh5OObeDCB8zLHTz8iwCAQCgUBMg7GSOY5OjWooZxQh98e85rBYfYkv3ewD4hljRVj0hJOTTKSLCAQCgZgL+CSTV+SErTA5Yx9wgP+d4Ish2uvLkmJjjbVuhue1jxmVw+EA77yjo0ykhsJXwuM/QSAQCARiWszYWSaHXzAFxJPDYhEr41T0DBp6mDM1IwKBQCAQc8lrSOYUjzUJlcmKCvIeiZXTnxGBQCAQiPljRlaZHAAAFr2yvLi7jz1yt49YExcX3zU42i4v2FzPK423J51OT0lJiY2NjY3jEsvzOm70lQhiEQgEAoGYLrxqkp2dzWazYVx4JXOcNSNnggYDJEfspW+/XxRSQuPeIJfF31S6YWliqKiBbe5nk8qTMBiMkaVDS1c/b7/w8HBlZWV/f38/Pz9XV9fn/Li4PEcgEAgEYvZwd3f39/f39/e/cOFCfX395CVTtGBO7IfDojRl7JHY7pvXDQAAfXoXd6o7ZQGA1Y1DVywjOIN0EonUN+YcMyIiQl5e3tra2t3dbTKWIBAIBAIxgwwMDFhbW1tbW0tLSzc2No7fWJRkDvuxingq5B6t8vD+nVzJZJFzdi76zT2PDACJduprdt3uEzENHo+3sbEhEAjt7e1jhRm5vCIQCARiVmEwGAQCgUAg6OrqVldXj99YVCqD4ddDsRpjQkvG0lN6aJ+4Tx4ZAGgVgX98/mdoTS8A5Hpi1y2RaxMxPR6Pt7Oza29vJ5FIoiRTmAEIBAKBQMwATCazvb29vb0dg8FMSTJHDiyHfWHHSBiMuTv6hkcy++pC1/x7Q0Q9DQAS7W4t33i9R8T0UVFRUlJS+vr6z549YzAYAqNOpJK8BiMQCAQCMWXa2tr09fX19fWPHz/e3Nw8fuOZyzHbW37kgIR/AQUAoL9Wcu1yxwwSAHjrntqmZCWqU3BwcGRk5IzZgEAgEAjEuHCPHblrLd79Szs7u/Ly8vH7TlMyeZZ13LmBTcrbsG6ZY2ob14Agk+sy95y7Sa2Kx/5ySKgGwTxBQ0RERKioqPj6+uJwOBaLNT1jEAgEAoGYBBzgcEVrVDLJZLKvr6+vr+/FixcbGhrG7/+6q8zhLdSel+Y6e/fuvnDrYWlbPwDAQJe98T21m+ouoakM0d0jIiJu3boVFBQUGRmJJBOBQCDeScYkROXK1chNvlM/jkDbmTSDw/NiSDK7u7uDgoKCgoIUFBSmJpkT5JgVmJs/AzuTxQYAYDPZ7NGOTNYEo4WEhISHhwuOOvpmfBMmlUkWnXMiEAgEYkJsbGymtzE71nOVI/T16zPq/mNmxuP+MzLX6KRI+RAIBAIx47yW+89INS+YE1dUPB5vb29PJBJJJBKHI5ipaDI6icQUgUAgENOGyWQSiUQikYjFYqcdlzksmTwlMUc2Tae0Ezp+45CQkICAAJEjjcZlIm1EIBAIxCxiZmZWUVExfpsplZjmaybitdBWIhuEhoZaW1u3tra2tbVNN/sPUlIEAoFATBMGg9Ha2tra2jrl7D9Tcf/hb8qBsQtQfvcg4aNFD59lmg2fZSL3HwQCgUDMGfOUymBahISEBAYGzq8NCAQCgUA8e/ZsGhuzcwoOh/P29p5fGxAIBGK2aawu7aANBQU0l2YGheBD8biAgAD/0KQBAKC1RgQHh4WH4sMzBwEaizPwYeGhOFxsSkpMaEhYWGhYdC4LoDYvGYcPxYcE5VS3D4070FNeWTWmRpQgrF5iaWXjyJZbeXqsn59fAC6ePCDYkkltDfP38/Pzy3g1VNOjp7X8pZ+fn19ASSN5eDhqelRQaHhkWy9fMH1TaTY+ODC/hsh7szovMSQ0DI8LDggICPAPKGujT/rPbK4xNjaurKwcv838S6afn9/82oBAIBDCKSmBLZthy2bYOrlry2ZQUxUyzkDNzkXfa/kVcd+1lGXdP7ttxXapwMBA5ZPiO+R12zsJQc9Uf/x68bOgrEGA1rJs6b9+W7JXKT4tzevh5R++W+YQkccCqCtIkRJfseWMZt6wLFWFPf7hu7UFveN+Cg5N74T4TjlTrmQyyDXKJ3ZtXL92u6wWaYxkZvmaiG/atGbVetPgAgAAYPs9Vt26acOqjbtxBcM6zaJlhlotEBOTUHfhmaRmx3//b6O0ZmEdiXfAmoLks5uW7ZTWCAwMdDO7t3bDDrfECc4L5wCeU8XRszsTExOuZPIf+PG9m1yJaSHnhSJStk8xgjI6OlpSUlJXV9f46VOBtOyCSQ0mYcNwW74zVORoi0Agpkl2DnzyJXz6b/jsP5O6PvkSjp8cO0xNqvueNUuPXDEdWZSl2CievGkMANBfsPTTL00SOoAQu3/zmRYAAOjvLJfZve68STQAELPc9+1U6B/uaHlL+ppl0vC7QR9TxWU/LbfAlYj+DJzcJJfdfyyWUrQCAOD0GyvsWLX9fG6rkNUeuSJs9cJf7tmEjdhZGmH6yw9L7fAFY9pSHsls+nS5RGHnUNvKJPsl//1Zxz0XAPp6OjOSE8tbh5Tc+vKJO7bJ3NfG5zYuPogVDCicc3h1gVv2S1dX98jRoy0tLTCuckyyxPRk2ogQsHF74/F4Z2dnCoXS09vLFu0xi2QPgUDMA100eJkFQbkQnDOpyz8T0qsEB2H1ujs4lOTGiG+RiKsfEqoIk8snbxgDALXi5TcffOaQ3t5XFbJ746laABapKTkhzlD1rKxeAAA0JjtvW3MAn53FRVFyh8KzaO4gvTWpzj5RSW4PNpzSEpWXtKsyw8Uvxs/stozCUwAADjXa10VFds9/FvxuHVEk0JhUk2trgtnw679X7ler7+cAQG1OjClGedEX3xy+aUXl+R4e7KgOfG5/SXK7jN5LAIDeVg8fZxWZU5q2aZyeXDU1HTtnK5mDpz2TawHA4vJhqZtPs7KysuKDpfdJPPLNmf7fyIwx+mFYLBaFQqFQKAYGBlVVQ399vCs23m7TKzEttLWQnEEjIwxnjhcEh8P5+vqKHnZy0yMQCMRsQKZBSD7gCyF0cldQHmTWCoxBLMIpqj4uK8/Z/dNX120TuDcTbJWWrt/z0NDwzJ6tF7AufQCdBT57tpxtYlJTwsPa6X1OWrLSGH8AaE5zXb94vYE1F6sj21Zds4rjDhJkhTF2jc0NNfn+378ltAlZuTF6WnGBQQyAdJvbMop8FaXi7W8u+u1o/QDQKZ1NTU1NTS3UgaEjUXZ39fHlP181Ga0x1V0b/+f3P5tHjW6oDhLLPVz9c2Kdly/f1zgIdUm+AUmpJorn1M3j2AMdr6pbejoJjndP/r77Jh3AQenw9mNXra2tzXWuL9+41yX61Wv+tcwEQtTl6dOnws4yJ5LMyUVcjuklcpU5HjgczsvLS/SYk54egUAgZhxSD7jHgUcCeE7uco2FeIGlGzPQTvvyPQMTEzOlExtX7LvF3WKNfnZ1z5lbNXV1rcRubru2PL8DW6Q8IqNzy9oAwFpDhiuZdfH2e3ZcGjmsNFM9ddE4HACA2qipelnfxNTM1GjTD9/dsk8da35+pJ3ctTtmpiYXD2xeseGwX0Qe72dTk76a180Menj522+//fbbJe6pTSPPSgMsrtx14h0qxPDeA/uEkbeDxHInS1cmDCj+tey2U1iYr3t7/6DJRUlVM67QsuN87bHK0stXHO0CsLl09JblkMxHGMv+3y+byihv4pf7VN1/eCs2C/08YxuMvh67yBztIVo3Q0JCQkJCBCYY7TapkMs5yOuHQCDeS9LTQUxsatfOXbwDMNtfPbNwHlq+ERL/XLYioo4BAMk2ilLKprwtB+siN/74h2d2HfetywPZsw/xAEDKfrFn+wXKcDNT5ZPXrFIAoATv7B49JM+pVteWHbzBAQBgMdmjy82B3q7qqoqSkhIr1VO7jt+qb+lkMQa5jzldZZa2rm0DHDqlq6WlpaWFQBtgDQwOcjtmBzt7xL8CYA8yhmzHuVpHlvC4wtJbPB1eAEBJsN43Xy585JcHACYXTmrYpAIwuFOU+mK2HdYAAMcrJ9QtYrn98l2U//afJXkdb+KXtqWl5ZseZBIZGamgoODg4ODh4cFkTugpjUAgEHNITTXIyYKcLMjJTe6ShSePR3qz+/oM5A/tltKo7+oHgLaKqJXff/znKY3wsGANqS0rtx3BJRZxpaOPVOOoo7Do2x/0nicPAFRnRp+RWLNc4kJgeLid5rnfft5gGZDEBChNDjv218ot0rf9Ar0Pbd181yq8DwBgMNJO/Z//+4mmT0qGl/7qdXuyxwRyRBrfkLpiBgA91YkXL8rbOzg4ONpVECgCzfwt7lzXfupo/ywgOmkQANhU0wcK900cHO2eRWfnj7Zj9oQ7P5Q9fc43oQRYBIXjJ2JqaDVZkcdWL/3rqFpoDM7N1dbBweaCjEJITlNZCk5q43LxE4oODg72Jlrrlq3BukS/UYUeSSSSg4ODg4PD2bNnGxsbx288z5IZHh6uo6OTmJiYkZGB6mUiEIh3CQ6DUZyZlZ2V20FlAAC5tTa/sCgnL6+oKD8rKzcvN6uwonko8INKzE7LKCgszMouZQC015Zk5uTl5WTlFRfnZWXmF+Rm5lSwAVori7Jy8nJzMrJz83Kzs/OKqwYBAJjVZcVFRQXZpVXtTZXPzS2Ty1sFLOklEZpaSQAA7P7SgszExMQqQs9Yg6mkxtTkpKSM3L7hOx2NFclJiRkF5XyrQlZfSW5aZmZmUXkLAAzS6ABArH2VlZefk5XRQOxtrytOTEysJFABoLWqICs3PycrPTExMTEpuayRBG8YVCo1MTExMTHx5s2bdXV14zee/+w/QUFB82sDAoFAvBs0Fid44xMHRbnPIsZlytl/Js4xKzTmkcPhLXgiLChSZIzLSPYf3sqYM5hjFgVmIhAIBGIyTDv7z3glpqfOeH15PWaFpCpAJaYRCAQCMdMIVhABAH7JFFgEjkjQ1EpMcwTFa3RQofmHuF3GmjgCT45ZIYGbM1RiGqktAoGYD1iM6ldFFdVVxfm5OTk5OTk5BcWl1VVlxdXNI99KVGr34LCLK6mp8lV5VReNL4sdh9lXV11eXFZZVlpUWV1dlM8dKbd66FCQUVNZWlZampuTk5NXVF1dVVBS2TfsSTnQ10MbnMCtsovY1EUdHH3Ppubl5BB6mDw32nNycntEDEPraiGSqQI3+3spI1GewO6vr6ioqChvbhtOUQvs5qpX5dW11EG+L2dmH6W6oqSisYP3Zg+xoaikvLKiJCcnJyc3n0CdycRBAnLFv8rk8O6gipRM4FEYYZIp8I4vD59wm4T3HWL8tOwzsbREISgIBGKa1NfXK08Ra2vr0f6MPrwzdt1Pv1+6b2RhYWFhYXHnwqFFf4jbhqYNffEP1kluWOeUNuStU5ocLLn+xx+3ynfzfGkFGsh9unCznU+wn93d5Yt+vKr91MLCwsLM4JqSRi0VAGg4J4z4gQNGFhbPdK//9MMyNQv/zqH0eiyszI5rJnjRn48R52+xdvG/sS+Lh27Qmm0e6mCMjR9o6uXVUwGgr6nw4f0Hxk/1dQysGsY4DJUkB+9b99+zhgG8Nwdasw7+uSvgVSf3bXm0/Z+Lf1m44CesR9pwE2Y63nHLgo+3yD/h8flkGZ3btnDtsYBEvkQHjYXx14/vWLP5uIWFhcVDjW27j/gmT3DcOG3G2ZgdRzI5vAGVouEIqqHQ9EJTjMsUasokLJmMkQgEAjE1UlJSxKbI1q1b+cdoObNOPKxxSBoqgh9ukNIZeVaf6rz066/ldEYzoMU9vfLRvz4zj23gvuX01l7865fl+7QAAJgNp7evi20bakmoKyLQAACARXjo6M4AAGL8+m0na4fXqH2EbMn1C9YcvCO6dAins71W4fjmW25Z3PeRVrcuaXkAQIEnVlrFCgAc7pzTcc0GAB9dBWXTUIH+VHL7U+VDR7RejN5idjtiT3/36bKg8m4AoLemH96w9bFXMrVf0CXJ8drO//lqSXT1kHV9ranbF319WHVoKBKhiUgdWqcmmKueUrDgvg7Rl/r3crlukZ/otRgnLlO4ZE7osMPv5jPSSHgedIGXQu2IjIyUl5e3srJ6/vw5k8mcYfcfPiMRCARiapDJ5ODg4JBJExgYmJ6ezjdEX/npddv9S7q473K8dTdKPRjST3bvCye7aH+7rRInK3uHvqWS/NweKEquP36LG+aRmxCCvXvl8IkHdADoKT+1ffXzlPr29vb40Iiy1uGoSlqdnp1rBxuY1fj1208WD63uIMHfHh+Kk963wy1vZEd0LKx78ruHJZOseHCvdWwNAPTVhh88rNDQXi4tcTCmoR8AKiLN95+6O6bwCXhiZY7ySGZ2kI9HmL/Cjn0+hSQAaCuKVpQ98dN3/5G65cBXbYXdE+5qd01G4rCqPQAADMbgPW9fOSur4gpAMn9kaGisf+7khYC0KgCIML558LR2e3t7O7HB5MaxA9fMxprxOnR0dFhZWVpZWUlLSzc1NY3feJ6DTMLCwvT19TMzM/Pz89nsec9uj0AgEKPQaLTMzMzsSZOeni64TBEtmcSSaIyhW09P1V8/LniE5/bihLk4pWdFSfyx9Hk2BTgEJxePUG/TvQdu0QGAWi21aYHMDW0sFnv8uHz48M4n0Oqwts+JApLZV6ev+YhAIWkcWHX49nPRH7FfQ05iSDL7Svdt2+WbSwIARlvaiW0nIlNebheXKuwEAGhKcdm17ezYOH83ndMjktlRnRcWlw9Au7hFAl87qmutReFrv/32nlvmaDc22c/xeXqi96rfNmZ1Ars9z8knyOPpnVPX7ADIEdEpVAYj0+XujxtOkxiQYqe+bPVuLBaLfaD4+4qNjhGFk/m7mzzcv+XMzEw1NbXaWsEUwQLMf1xmYGDg/NqAQCAQQplNyWQH2WhKXrmFweod/vOH7ZctuDt2OFvzUgozUOvknsumZQWR+PTy8giLHXtv0QGAUnZqx4awWg4ANJS+qiMMb0+SisydnakAjKpRyaxKdD12Sh6LxV4/ufm/a2RE56fjkUx2i9yhw945RACg1uD3bJMrqc08cUA6jwQAUBZquu/4g+rSiM2//PLLL79cxg5FOoxKJqvD8MENY/sXXi9MN/30+w3DF43kkZJlkO2iL69mPzotm+zxzLIDGAYnNig8DS1I8E2vI0Y+Uz0+vAGbE/occ+/Kr9+vTKdBormK1CVuckFOgpPG5z8sS2wYHXkGmXJc5twzvvsPAoFAzCN5eXkLFy78YdIsXLjw7Nmz/GM0nd24M7R+6Cu+NNhwiwwWAIBSaWHpwN1aJaQ6L10hXk4HAIh5bvuKAuym2E2//yBz+1kXBxpjzHcd0AQAYDSekdgYObLQ66hKSM2oa+tsysSb2PlyAKAlZtNO6doBAGC9sDAu4Mp0T8mu5b875gjmxhvhwaU9mr7ccpscpzvydxyTAKAu0vz0tcdsDkNHTtI+qQUAosxVrxsGDPa2J0RFRUVF5ZUNbWD6GpyV1PMHAGAPFGcnRUWEhwY5bF+87K5lMKFn1BG3NNLdOjCDZ9qBAFtbEkBrktXvP/6iZuLDAYg2U5VSdBxpwazBbVixrwEgw/rWKYVnw3+cUV/86wObtFlJITS9tOzCGHsaOCayZFoWClYy4U3LLrI0Cu9R57TqTk/PVAQC8b5RWFi4bIooKCiM9mcN5sU4r/766xtPg0h9bFpHnbm65FeL98SkpT1VPCl59UlXHxsAOisjfvj0bwdu2eZkpWtdkTd2T+gHsLi2X1rbn9lLcNCQWfDNX/j0nAy8+R9ff6VpFxQRERER7q+kpB4R9nLz718v33QMl0sABiXZRfubr5eYhyeH2mmK75evIPYCwACl4cjqrxZuvVDR3IKV3X/XNor3G7D+Vcre9T9uuWRQRaAAQHdZzNVL17xfBjxQUfJNawKAimjXC9fvBvl7qKjcTq0XDCYh1ZfeOL5m4W6F/CreFH3NkkvX+VfSAQDnZGBg5xOJ9/EJDO5kjLjHsipzQlXk5d1jSwBoinvXP/DM7yVU3pcS/2OdfGx6YmCgV0REhPYV2QeWuO7GEp2zu1ZuPhMeERER7isjvnL76fttfbNyijftVAaCTFoQhTjujF90kzf7j9CCmuMYM1WZRl5ACARiTmH2xwf7ePt4e7gHE2jsnuYSTw8vby9P39DQoBfunj64lh4mADSWZvp6e7n5BcVGh3l6enr5xfQA0DsIXXRmf2dtgIent5dnUFhsOM7Ly9vH44W7u7u7u7ubb0Qyi82KDXTDpZUCAAyQIn28fLy9PIOD8b4+Hl6exXWdAEBrq/Lz9vZw98itqkv2tNc2cOLVvbL0aC8vb0+PFwV1QyejlMYCVze3nOrR4Mj6wng3N4+aTiE+N61lWR5e3l6eHomFPKlZ2dSM2IQmyiAANJemuTx3e+EbSOzj7cfKjw/28PQMDM1kApCbm2hs6KrL9/L08vbyjM+rqitNc3d394/OBYD2ikwPTy9vb0/up/YIjJxZ3x9eXkcyh11ipzglby/e1320dlerh+pY6+beQd72c7kxiyQTgUC8x/TF4LxTK9rRF6EopimZs/EHWlOaV1Rebo9Rue+cwHt//BLTQpm28iHJRCAQ7zGsbjIFhSWMw4yXmIaJ9JQ3CwLfaw6bAwA5EQ4ucSW8HcY5yxQ5xwTKx/sphHbk8PwXgUAgEAiAGTzLnBEGu+q8/UL6+BMVIo9ZBALxzsJhU7rIfYMDlC4SkUgkEoldFOrgAL2LQhPavJ/a3dsn5KiOOUjvIneTu8n9g4PdnR1EIpHYQaIPcFeM7J4eCp1KJRGJHZ3dg4P9ZDKFOfW1JJtnLdLZ0cGfqofZ0dEp2GG0J5vBYAz2D7D4lyHjDsihUch0YclvB/t6u3v7xtyh99F7iUQikdQ1q2udOZRMDruHUBkc5NfUPZoysLEwwdnJqYRAB4BBctNLd+fcstqGpqY+nqyCSDIRM0xPD1hbgg/6R4WYATroHW4F7m6Fk77y3GNqY0b7D9K8zTV3bdhyUe0+FovFYrEqF06s27z/iW/s0Lcgh3j7nHTwcMKe/CgPqR1/7pbX45XNVFftJWt2Gzt6OJuqbvtz/eVb2lgsFqtz57oqpqUfgNPrY6G5/+jRB1gsRuPK+j+3Kho9H/G1cdS8bPAieYIPSa9XlbkcXkEGAGD1hjib3XrwAPvYvrmbDQCcnlanp/oPtDRMHAMpYzVusEVp/8affly0XRZDHvlipzeoSl8KLesCAGD34lye3dLSwj6241EHZpy36a5Vv8vr8f1/+kL7/Brxk67hubw3a7JCr5w6uHPvKSwWi71z/ZCsSk6taP1+PeZQMgc6HPUuffHv7wKKhryxahPdz125FeLvcenilXwirSLWXklFXR+r4xqSMcjzCwhJJmImoXTDvgOwZC38/R+grjbf1iDeepIaUsSUxcTUxcRuTe5SFFtrt5FvCFaN5MpNLyuHlpWFvjorD2qMPCTmey78fx9dNo4cufPy/nGxv3/qmT+U+gAGCVe2LfphqyoHAKjlR9avwNUOfYEWZcbUcYMtadX3n9n0AkBjxMo/DxUPZzhgkUsPLflk1TEMzyJlLAP+T+Q+/fDXoAoKAOT4PJRVseQAxFlqXMV6AUCgkZKaaQQA2N2Sx7jz5wIEtu8TFTklw5ziV1UtI4GSgy+fnv/0w18Cy7oBINfPUE7ZggMQb3XnKsaD1xKj40vF/rMyt33oHpNcsP37T8QV7IatH9XnyCeKR2QfAwAAw0pp109/KfPl3ps5piyZE+WYHa6EIljyCzgAQK86cmCnTy73lwVF5dh6jH8FALhrSp3QFengI1QyJzgvnW7iWeT+845DIsH2bfDLcsgggKknfPQvKCyYb5sQbzettByj3M+e5P/nSf5Xk7kMs//Pr1qKb4ix2X9OaQ2vGvr93aydTXR2HLrYOrxxmerrpHBqp4TCY26byqzIe0oyByW1+gCAUn56x7rg8n4AqCkubiQNCwetTt/ebSjHrLjUq2G1zQp/7uxgdWzvvtBakblyyuLx1i+s5P7aF/CKAtCvcfKAaVg5AFArgvcfud5BaZLfdyC0igoAJTjjA2d1+dS3r1Xj9I5ff/pRUuVx77DAlSfgrdytZLft8yvuBhi4I3XAJLQUAGiVuL0HLzaNLJ851HAn0+P7Nso/CgIAAHZGtM+1M0dl1VwBun2fOz0y1Lp05X5+fRcAhD25ceLCE24zHx2ZFfvvCMaHzhCzV2JamPr0lB7cJ+6b1w0ADGLKlm+XeBd1A0Cy051Vm2+MKRozBA6H8/PzG9/EMcaMWjUlEUQFq99x/Hzgn5+CfxpEl0FiHdwzgTMy820T4u2mh5EXS/oqoXNhQucPk7miOz4r6uHP/iM6x2xPfZapRQBAq/hvv9smcpP6cMLdnsdFe65bvBJXPQDQ7ebq7vf88f5Dt7k5Zk9uXHBKUVNHR+fI0fN8OWZtxuSYZRItjSypHMb9Y+vP6glPSkpvqwx8GceCzsvbJHB1bID6A1slvLOJAMBsS5fccTI2PWTHX5L5JA4ANKU+3yMu2zJmkPbKNOmNC8QvP2MB9LdXBb6MYULXpa0SwbUsgIaD2yQ8s9oBgEnMOLppX1LbSBFNcoCzW2SA+R9Ld1X2AXRXOHn6Oj26fVrRAaDD2cW7jT6QZKW6Yv8NKguSbdWWrtylo6Ojo3nt9+WbPFOqp/83Oi6mpqZTTpg3folpwca8DXpKD+7bwZXM3rKAJZ+vC6+jAkCOB2bd7+fbRIwQFRUlIyNjZGRkZGSEwWAwGAweP051N66F4z8f/RTT6Ih4izEzgf/+DKJWtaUAACAASURBVHHVYOoJ/mkQXwsSR0FXBwZmL/QZ8Y7Ty8xL7Po6hbwwhfzDZK74zs9eUc/xDSFaMqNddA+cVdLT19v+65cHNLiZzTk4O4syMt3h2h7JO15tNQl+0TklEZajOWa3r/XJI9FotLTomOL64fokXSUmjs4UDl+O2dYc/wOHT+nr652TWLror6tClmWsTgtDTaegmPRU/11/rNJ3TyHT62UOHvLLIwEAvT5y7yaZnNL4g/ukuWnZKyIsdu9Xr6xOOiUhISEhcd8SNzLSYHXUge1yDVSKk/EDp8CY9FR/iSWrsG7JZHrDmUOHfHI7AIDeECWx9khe9/ACm032MLcmDvaqSay6655TkxEQXVQfaa5+XMGS+zw/wg179/Ki71dl0SDJQvXoOX0ajUbrJjhh5H/8c19xxwR1syeJvb09BoPR09N7/PixkZGRpKRkc3Pz+F0mKjE9WpJaSAAIX8oenlXmQFPUhq/Wh9bSACDGSmWZuIpw/zCA8PDwBw8exMTEJCUlkUikrq4uGk1UWz77BK2aBBz+jkhA3zWWLYXzqnDsPPz977BkNbyIh5dZ8M9/QUPDfFuGeFspI2XuePG3nZ4fSnj9YzKXuKvYnfj9fEMwa2Q27AypHtKsQn+9zdK6AAD9zZamJiVt5K6urmwf/SVrDjezAADCHS0Lu4Ba5LV22TLVh7Yt/VAbaSZx4C4TAPpqZCQ2hA2fZQK1taC0is4CWmWSuf0LNgCnLnzjztMVvQAAAbZGYUWtXV1dxPLIdb8sfVk15ocjqzfipbuzo4OdJXbdj78qaDs1dVMtVc499C8AgPY0pxOy2gNM2q3Tkr6FZABIc9aU13SntpebGxoaGhr6RuWNDkWtwepbEfupMUEvhgZc9OtlLccmMtVKVdbANw8AOjKeHzuj2TPqyEL1sbRsByjz1166arOejU8/QISJsuR1W+5jDnOgvShg/ZLt5WxIsVQbTssOQEr56pO/WaSMJid6HSgUSldXV3Nzc0xMTExMjJKSUn19/fhdhMRlciYVlzkSdjl8h1555KDEy2IqAACDcH77ymexLQDw/M6R/fdcRU0fFRUlLy9vaWn5/Plz3kKZ41j82nGZiHeRwkL46mv4bQV89y3Ex8HOHfD5F3D7EXyzACwt5ts4xNtKZnP2B9qffYD57EPs55O5PtD8fP+L46P92ayW0vDN3y/A+mTRGJxBapev4YXvV0lVNjT4PlK+fNdugAMA0NecuOiLf1w2DW1uajC/p/YitowNoHV8tYSSI4vRizO+/vMPBwsamhtz/dcu+M4UX1BRUVFRkfcEgw3we3Fox/o9+065xlQBq78q0uK/C1b7F9YVRNhKSqu09LEAgDNIOrnuqxUndTooPU5YFfvQsQf8rSf+WBtYMwAAjckvZM6rZhXkG6lfNg8uBoD0F4Zyqo+L8tJuXbkclM+3XdhWmmDt4llRURHt75zwqp7n+7X1+JK1AVX9ANCU4nn2vGpWQcGTWwrmwSNFuzgdTfn6amrRZe3A7pBc+cM166TBXpKZwqE14uollfmxCXGVVVVOWlflNOxo3e3WN45t2KVYXlFRUZ5zX2b7z+ukyrtmZpXJpbOz09LS0tLScsr1MidTYlpIW+BwgNVZFvH74oUPXxbQB9kAkO6lL6loUJiddunkIVxxu6jpg4ODY2NjBU0Y12Lk/vM+wGazSSRSa2srgUBobW0lk8epkQsAANbWICYG334NJa+4/UHyKOw8CmdugPhfc2Aw4p2EyWaS+8jk/klffWTqIM8mKIMe5GSG0dHSN3Ro6GGRa7OMH+pra2Os3N0tMFp6j+1ruxgAUJUbqffgruZjywDfF0YGBsYWfmSA9vKC8tYeeluplaG+9gNdew9/T+cnOlraho+fGBsbGxsbPbTxoNJ6rbHKBk54DgCnj+BlZqSjpfPEydnZ1EhbzyCjvA0AehqLHmO1793TTSwu89a7fVXDUnAfj9npa+v4qp3OfVeVgTM0MgpKLB7ZV0wNdX1s9CSpVPAcs7+l0AD7wNjYOCyzdOyAxYShAau5AyYU83wBM5MDnR4aGNi4xTAAqnMymqns9rJkIz2sro6+X1x2duJLY2NjY7uXg2xozo821MdisPrGxsbGxo8e6JvU9cxWCiNHR8eysrLx28xUXGYvztHk5s2b9/TNKtq53lmsSB8L7QfYuOKxRUlHiYyMvHjxoo2NjZubG5M5kz8cEG818fHxR48eVVVVVVJSUlVVPXz48Hi//lgsWLcevvsBtm0bventBX/7EA5Jw8efgr2dyL4IxPvCQGY8Lj6vdtyYk/eRjo4OGxsbGxsbGRmZqa0yAYDD4bAZgzTqMGRye/sMnbQKIywsTE9PLyMjIy8vj81G6Q/fegjlqY4O9s/dPMKS8jjAzgz1c3R0iMsfLXRelJHJLXEwCrsn3MfJ2cmtnqeiX2BgIBaLLS8vz87OLisrU1FRKSnhS7XIB4sFP/0Mn3wOKip8922s4cv/gMJd+Oj/oLhoZj4hAvGWwhmoqazsZUzc8H2DRqNlZGRkZGSoqqrW1dWN31hQMimVcRfkLupghtC9c8fUET97Hoc4HM7f33/WhkfMNV3NZVb3pcXE/sckvAwAIp9q7N1/Pr126AikKspiwccrwut5doYYVFsddX17T7zrI8nLd6uG84uEhITo6uoWFBSkpKTk5+erqKhMsGHyyy8gJgbZ2YL3//0laFvAV/8Fc1Nh3RAIBGKIqQaZcACA3deEi83iucehU6ksvozmvD4/ImtXTvLgMDo6+sSJE9ra2k+ePGEwRn7/jAa6jOW1S0wjZh0Lhb37lZ2pPa0vXb1ah092aG1lehpSq38Wj20azSFZH2+345gGVyeNFY8pWUZz709NMpub4YsvYPVq6OEPAGaz4aI8rNkG+rbwwQfg6TGjnxKBQLwLEAgEbW1tbW3tI0eOtLSMDT3lY3JnmRN73IjsMFGJ6ZCRVSYqMf3OwO4uO75x8bHLOlUdw5utLGqwk1tKQZL8tr1hNaOrzPJQ47VbL3ElNMpURVLBhHt/apJpagpiYqCsLOSRny988A+wx8HdJyAmBl6eM/QREQjEu8Z0UhmMwCLX2jk4tApJtMThfy1SiMaWmx7bJiwsHIvFpqWl5eTksNmzeyyNJHMuCcfIfbFQvJSrmBxGTnxISlk7QNOpdbvi20YPrQfJJdJb1l8z9EzPzFY4vPH8ozDu/alJppkZiInBq1fCn2o9gC/+Db6pcPsR/P1v8NwFqqpm7HMiEIi3HBqNlpaWlpaWNp2zTBjWQEZTyp79+4uEZ7rjVZ/XEqLIyKiLFy/a2tq6u7tP0mMWlZh+86kviAxLzna8f3zTcW06APQ33Fe7gnlo9FBL6Y/vfpK7bVXbPeoBRGstdbC2dzTV+G3RsuDyoVXp1CTT0hLExKCwUGSDb74CZSzkd4GyLnzyOXz0EUidgLMyfJfMaVBRBgbyjkAg3i9IJJKtra2tre2ZM2emH5fJ7iWERUT2iDwrFB79KGKDVqRYhYSEhISECJowrsVIMt9wSHVZNu4hXWwARsfJrb+qOiUAQC+5o6W5qfFV+O4l611T6/qZHHpvN4U6fKjJJtvoXrpvHTLyo2kKksnhwKNH8I9/iFxlAoDGbfjoY3AOg4QaCMiA+6aw7zTsO8V3HZWDf38H27fB4KDIcRAIxLuLpaXl9DdmufTRqBwAAFaInd7t23oFzRNls5siISEhOBxu4naIt4SqrLA9W1ae0HrBAhjsqru+99f/9/VvFsGZQ49pJTJb9sc2MwDA8f6pK89CgU5wNTe5fOGK9Yso3nGmIJl0Onz2GRw7BqxxN/YVr4H4IQjJg8hSiCqFuCqI5b+S6sE3Fb5eABI7AcU7IRDvH68lmUxKvabU9u+///7gOay9pcbvKzadPHlE4tiNCvJMRmlGRkZeunRpShuziDeZ7rbmiqrqqoYWFgCL3lVb29BUX1NZ3za0wmczuoikfiYHACgkApHSBwxaaUFBA4kuMM4UJJPFgr//HaSlJzZuy2b45Esw84KwQoguh5gKviu6HFIawScFvvkBgoNe488AgUC8TXR0dExzY5aXaJubcmrGhYWFptcOf7PyYD4ZACDM6ZlrTKmoLtMgLCwMg8GkpqZmZ2ejVAaIEaYgmXl58MEHk5JMQiuoKMMHH8I3C+HcDbikARfURy95dVDTh/gasA6CHTuhv2/iAREIxNsPlUpNTU1NTU1VUVGZmvsPz/kkxdfFg9gHADBAyLV0jOA26C4tSUjPGG067sHjhBlrASAkJCQwMFCw07gWoyPJ94EpSKaODoiJgcykS2NmpIO2Fvy1DbbzX39tg08/hgOnIb0Vzt2EU6egu3vi0RAIxLvCs2fPpr0x2xkalsZ9xea0paUOCS+tqiIpM0tEF1GMJ3FjJHMSwyHJfA+YgmQ+fgxiYsCX3H+65OfDPz+Cw2cgthL+91+QMyaXEAKBeHcxNzefZolpAIbltdN/bti8ZevWDRtWLV68fOvWrVu2bFmzbL1VyNRydY5f0ItbLzM2NjY5JZnFmt0gE8RbRHh4uJaW1ohk3rhxo7a2Vki73l5YvRrExKBxvOz/UyAvD774HB46weLlEBgwM2MiEIg3mN7e3tjY2NjYWCUlpenEZQIAANVFT0ffyOyZubmFpY2zi5O9vb2drTVG9bZ7xHBl0fHSGIwyfpPIyMirV686Ozt7e3vPdlwm4q0gISFBXV1dVlbWzMwsPz8/JSWloKBAQ0Pjxo0bN2/eFBROEgn+/nf45JOZrCOdnAjb98PzGFizARITZmxYBALxRtLZ2ens7Ozs7CwrK9s40Y9vISWmATgAfR2do1Xf+mlUGpXKdeHvpkxUuZB3tCnGZQqmrhU6LpLMd5rnz5/fvn07NjY2hYfk5OTo6OiLFy+mpaXxte7sBDExuHJlho24fg2u3IXr2vDn2hkeGYFAvKlML8iET5GY3RUPLx/94ftvv/rq61VbjloFJU/NhIkkE4fDeXl5TW1IJJnvNL29vYqKijk5ObySmZ6eHhERoaGhwRIIvuRKppzczNuxeDFsOwjbUXlqBOJ9wdjYuLKycvw246cyYCV4mmCfOFeUJDv7xDc3lZrqGcTlts6giTgcztfXdwYHRLztsFgsQ0NDb2/vzMzMEcnMycmxsLB4/vy5YGsSCT7+GFxcZtgIDgd+/RWkFWHDFmieIE4LgUC8Gzx9+vR1JTMtGh9f2MKkt5XVdQBAZ1lebEr+zFkIeDze0dGxq6uru7sbVedCcHn58iUGg+H6/nApLCy8efPmq7Ep8draYMEC6OiYeSOCAuHYObhlBOpqMz84AoF4Y2AymV1dXV1dXXp6elUT1WyYIGFecajTlZvquY10AODQif6+LlVEIcVNpk1UVNTJkycxGIyJiQkDZcRGAABAd3e3srJyWlrayK5scHDw3bt3+/vH/NvT14cPPgACYVbsuHgRLt6GRb8DHuV0RCDeWQgEAgaDwWAwR48ebW5uHr/xWPefIWqyE/z9I7t5EvJw+imErt7xBpv6KhGHw/n5+Y0ZAJWYft/BYrH+/v4ZGRkpKSlZWVnW1tZ2dnZC2ikpgZgYtLXNihHeXrDod1j6J6irzsr4CATiTeJ16mXSHyvI3Hvs1yliSTl59ZmoxDTO29t7pOWkBkQlpt8DQkJCtLS0ioqKUlJSioqKFBUVhf9Tvnt3FiUzNgZ+/QMu3YaFC1GidgTined13H+6cEFxDD6NEf1GBDwJ9UTm1uOVzNkGSeZbREJCgpaWVk5OTkZGRmBgIAaD6e0ds8PR0QG//gpiYtA6ky5pfJibw5q/YMXK2RofgUC8MbyWZIZHpjGFnS1OMkfPJJnLIBMkmW8XSkpKcXFxWVlZrq6u+vr6Qlo0N4OYGBw5An2zlkKdQoHly+E/36DkeQjEO8+UJZNnLdgd5BtcWtrQ2NjY2NjQ0NDQ2NjQ2NiYFxERk17E01Yw7lJwNTnpuEzeBO6vmZZd1IqWw3tSinjjcXBwsLKyKikpwWKxUVFRQlqUloKYGGAws2uH+HZYtQ1kzgF5kkk8EAjEW8nrrDJZpuf3/ufrb779jodvv/3ik++NAwpn0EQB9x/E2wKNRnv8+LGRkdGjR4+MjIwMDAwmdM6eKunp6bdv3y4tLVVUVCQSiUJacH1/1GY5COShASz6DRavBuwsazMCgZhXTExMpi2ZlHB/XGlVcys/xbGxcZnFM2giHo+3sbEhEAjt7e3IpXUW4bC7Ojrog4NjHrB7u0k9dAYA9JLaiJ09Qnv3drR1Ufm26auqqiQlJb29vV1cXHx8fC5evDjjP30YDMbdu3etra0fPXokmPSHy/nzICYGwcEzO68g2Vmw4BdYvhFJJgLxTsJgMAgEAoFA0NXVra6uHr+xyFUmU4SHIIs9k2eZUVFRp0+fNjAwMDc3R3GZs8ggzdf8zqqF3+v55I7e5FA0TmzdKXkturClIivZ4qG++oVzBpbhA/xdi2O979y+f/+udnLJqJdNVVWVurr6q1evsrKySkpKDA0Ng4KCZtxqZ2dnGRmZmJgY4Y/l5EBMDIT8DphRqqth7QbYvBdOSQEH+c0iEO8abW1tBgYGBgYGx48fn1JcpohTwAlrSfNUkOY74JxciemXL18KTjauxTNwlvl+BmlyCLJ/fPyvTbKk4QVbe5HXt//vn7dcsgEGMuPS+wCAkn18x+F80mgnSlX0mZMKtQzoKw06JaNaTxv6c6uqqlJRUcnLy+MW59LT05sNyczPz//oo4/YogI8uJI5B4WgY6PhkAycvgaXLwGdPuvTIRCI+WDaJaYnGR8pRF2FjTDeaLwes5MUMT7lm1wXgY7vJ4Odtb7m2G1b1hsGlwEAsOk4Pxvpffu1beOHWnB64/ztjV39+3hW+8FGSmc0HAAAoP3y8cNeWUNninMjmaWlpQ4ODiIlU1ISZGVB6J7tzMJkwsEDcOISfPUd1E9QTg+BQLylTMf9h9cHdrQg5sQrP8GozbHiKXQEnrjMyZXfnJzyTWKVOZmp3in628p8Pf29n6mu3Hm1D4BUFOeKxxtcPnPbMhYAAPrwTrqrFn1zXMedRzHZhgrHLj4K5Q5w79ieRwFDGYbnRjIn4ORJ0NKao7nOycCfO2Dhj9BFmrgxAoF4C3ny5MlrpmUHAGAO9o/9Gc/hcASlR1R+u3EHn04qg+HkCFNdZ76HMsnLQHupi503nd5waOlSj5ymlJeOJe2kpxdPDEsmh8lgtrzCr/l+sW3MSBlnjoX6mWtPwwAAoPOKxC7zsKFdi/mXzJYW+O47EBqvORuoKsOW/SB5Ae7cnqMZEQjE3DJVyeQAQE9duqb6LazeENh798ycQweGn4qAtzY1fywm72vmQHc3VaCnQCqDmSgxzW/MFDq+47DJ1W527gAQgDm9fMtBa594AHgkd/yeXRJvMyt1uaf40YIh2R760jefAQAwKuWOnUpuHPINmn/JLCkBMTF4/HiOpqNR4chRsAmGTbsBozNHkyIQiDlkOqtMRtcrM3vvFkLbEI2NdQ0tE3myckS+G5VMmr3mpWs6gol+Zi1h3vstj2NhM6vSgjTVNF+1dLE7Mlb9d5FzRjulrf7ihhVHrlm3tZU8VLsXnPYqPz1Ez+RpM4UJ/W1PDe7FlFFY3dXq58+5RmWEWGurGbqPpByef8msqgIxMTAymrsZoyJgswQckYN9e+ZuUgQCMVfMzMbsDMEqCHXSw3oJ7PHOZY7Z9xoGPcjZzOiRkV9kIQAUZ2VTAcoSAx7p6xs8NE3KK3A30dV//NTmuTdxgA0A0N9h98wwqYoCAExi2VPDx7buEX08v0PmXzKLikBMDHR1527G3h745juQOA4H9s7dpAgEYq54Lclk09qjoqO7Zi5UsjUb9/ShD5LMd4P5l8zz5+HDD0FUyOZsQKXC7t1wQxf2SYKtzdzNi0Ag5oTXkkxGU8regweK+LPBjM0eK4CA5yylZ7T6BLEgwtIkRKA9ksz5ZfwQVc4ogo/mXzIPHICPP57TGQGgtRnE94JjBGzbCeSuuZ4dgUDMJtNx/xmBRa6xtLZuEV4vk8+5hgMADEqok95OCYnEmuEOva12j+/fUbtp7BbaDwDAjLLTkjqu3EjhSx40jvsPKjH9JjP/knn0KPzrX7Oe+mcsaiqwWxIuaoA+yp+HQLxTzNBZJoMciQsMCAhIKhgK4hYiPUxqRpjdihUr/fIp3CZe+vKyut5sBv3u2T2P8UUArMr8jLj4RCKVb2v2tUpMT6a1sI6I16e1tVVVVXVEMrFYbGRk5JxacOwYfPjhPEjmIwP4eTnEVcPqTeDkMNezIxCIWeN1JHNoTUZvzZRe+8OX3/70xx9/bD9wFGvl0y247hwWIlbD0YM7fXLJAMChVx1d+bt9WgcARJpf3yhtICovbUhIyJytTvgT+SEBnSb9/f2JiYnOzs4KCgoFBQUpKSkFBQV6enpaWloJCQnCS47MBgcOgIICiEoMNHvU1MCGjfDUAzC28POiuZ4dgUDMGmZmZtNJmMerJV73Tq/bebmhmwUAwOr2sbOKSKsR3rin9OA+cd+8bgCg1+JXfrEquLIHALJf6Py5TF7U92h4eLi2tnYiDxOKPCoxPb+kpaXt3bv30aNH7u7umZmZKSkpGRkZeDzewMDg7NmzZmZmc2FEXx9s3AiWlnMx11ga6uGP5aCoDV99DUmJ82MDAoF4bfLy8njV5+bNm3V1E2TEFJWWfehFQby3R8qoRlIbKoqqCNzXDBZrtDEA9JQe2ifuk0cGAGpl4LIvNkY20AAgw+X+mlWXOkVMHxERcfPmTW9vby8vL0dHRwcH++Tk5FlOy47WmK9Fe3u7trZ2ZmZmTk5OcnJySkpKcnJyenp6eXk5BoPJz8+fCyOys0FMDMzN52Iuofz3O9B4DL+tAmfHebMBgUC8HoGBgQ4ODs7Ozj4+Pt7e3hcvXmxoaBi/ywRnmaWRzlu3bjp8So7LlvXLxQ+elpWVPXvuQQWdPwClp+zw/p3cVSabkrfnl5W+r3oAIPjJxdXS+qIyZ0dGRl66dMnOzs7T03OynxIx3+jp6Xl4eGRkZKQMk5qayv2NNkcV3FJS4IsvoKhoLuYSiqYmfPIFbN4Np0+j7QvEa0IkEquGqauro6NqOXPLwMCAnZ2dnZ3d2bNnGxsbx288gWTWpfmqqGneUlZUVFLWvKd57+4dVeUbioqKV67oVQpIJqvh4N7tweXcU8vBJ9f33rRJAQDM2S233VJFjR8aGmppadnQ0NDc3IyWfm8LGRkZt27dKi4uHpHMvLw8U1NTBweHOfpLTEyEX3+di4nG4YYi/LYKztyAs2fnopoK4h2FwWBIS0urqKioqKioq6vLyMhYWVnNt1HvF4ODgw0NDQ0NDVpaWjU1NeM3nshjlk0M9vIlAgCwIqJjyDzfhyxezwsOLcZF/8cf/ytzx7yGNAAA1Lqsm4qXsQ+07uibttJFfo3i8XgnJycymUyhUJBkvi0QCIQ7d+7ExcWlpaVxJTMzM/P+/fs5OTlzZEFcHPz00zwv7zIz4Iuv4K4xfP75PHghId4VqFTqjRs38vPz8/LySktLnZycTE1NeRu8Sgp4YvTI5Jl1TF41sHoC7Z89fmycWUUENrO9KsfluVN999h/fj2BztZWTi8p6Dt1ErBYLDKZTCaT9fX1q6qqxm88/lkmK/3F42OnrhaTWMCkJuLtT0kp5BCEbBpwOIPVpcUVFRUFBYVdNCZ3jL7OhqzsgsHh4YROHx0dffLkSSwWa2pqymAyRiYeB97iKSIaCBlj5CYHnWXOBHp6eq6urlz3H+6urKKi4txNf/QofPfd3E0nlP5+WLEMTl2FHxfDhfPAFOUVjkCMB41Gu3HjRmpqakpKSnZ2to2NzbNnz3gbtNeXPLz0l9j/fB9VRwVg2ymek1M2bO6kQT/RASP/6X8WhpQKhDFQHXRvGbmFR7wwvqVj14N+zk0EgUDAYrFYLPbYsWPNzc3jNx6/xPQg7rl/W9/ogysb1953y5qEDZOVpJCQkPDw8Mm1FRx6esKHtHJGyM7OvnfvXm5u7siurIuLy9z9Etm0Cb79do7mGgfFa7BHCnxS4H//Dx4Zzrc1iLeSCSUTAAB6NA5tkDeJ7GzK8fWNGg1G7qvYv1/iZVEvb9PWDI+jJ5W6AQC6rh477JHZPtsf4Z3BxsamvLx8/DZjS0zzZd5pSI+4e18nMDAwMDBQQ3bTl1+tjXjVITjGuMu28UtMR0REqKurBwYGhoeHM1mT+p0+7RLTk69ijZiQmpoaJSWlwsLClJSUrKys+/fvZ2RkzN30O3bAN9/M3XSiYDBA9hzc0IHth+Dq5fm2BvFWMjnJBGpd0rZff5LXsqcweZaN5MI9e3YEFvMVVcSZ3Dx0dciZ/PEVyfuOKA5qArq7u7kap6CgMB2PWX5VYeeFWe1eu2zJkiV/7jyGLxDtTSQiK8/4GhUREaGiouLn54fH41mT9KEYLjE9xQ1WJJYzCY1G09HRCQgIyMzMjI2NvXHjxugzJhOysqCtbbbm7umB1avhyy9na/wpUVkBn30Jj91g/SZ4NX8evIi3lklKJgDbVFp80V/yRN6VhTDJfIG9cPS2GwAAcJ6cPXjDGD97xr8bkMlkPz8/Pz+/S5cuTUkyeYsz8xaIFkCE9giql6hy03wEBwdHRESMGXrGS0yPiut00+0hBHFwcDA3N8/NzQ0ODtbS0hp90NEBYmKwaBF0zU7i8thYEBMD3hnnkdoa+NfHoIIFU2/47XdobppvgxBvGZOUzNQI7/SSEkO5LYduOo/eJRfu3bMjiF8y017onbrBXWX23z192DiwdFbtf5ewtbWd8sYsj+SIYipiI6BTY4iKipKSktLX1zczM5vRkD5h+v2u0N3dXVJSUlhYWFRUVFRUNOF59SzR2Nh47dq1urq6Bw8e7k1NRwAAIABJREFU4PE8v2T7+uDDD0BMDPLyZmXipCQQE4Pg4FkZfBrg8fCPD0HxAXz2b6idwEMdgRBgMpKZF+fvEJwOANBZtGHpf5+GDSd1G6jcsXNbSAV34ckitjaSegf6G1JPHTlT0gtAzjordSG/A0VATUBbW5u+vr6+vv7x48en5/4zd4SGhtrY2LS2tra1tc27G2tpcqi25h0zD74SjKTyxDsamqaekf3A6WitsH6iGZo7diXBivVzNDQwzKzmS3PEobd5PMPeVtPMbeLxoYLBINtH97X10mvIXU25JsZGOne14opb+Toy+jNxPkZGehZOMWN/Rzx69OjcuXO3bt1SU1NTVlY+c+YMez6CHKhUKgaDefnypaamZn19/egDd1dYuxX+3Abnzs7KxKGhICYGb1Tui7MysGUfHJMFXW2U2QAxJSaUzDRf0zWrV2q6pgAAsSph7+qvv1sh7pdaBdCPs9VdtmL5mdtPa7pYANTb8rsfBr4CgOwQ+6sqdzTV73onFc/Pp3qrYDAYra2tra2turq61dXV4zeeZ8kMCQkJCAiYXxtG6O1sfyS9Vkzs24SmEZ0aMJJeLfb17txmIhvYKXiXdb98pmifItAx2hajZuhVWpisdlkppYGnxChroDEvYKGY2Lrr1iP3eqpD/yMmdt4oqJPaGhiIK6qpTniBXfnLtpjqkW1MTkVKXFBwUk1t/o29+yxwrwSmMzQ09PT0LC0tLSwszM7OVlZWZs5ThIOzs/P9+/d1dXX57l6Sh+MXQEkXjh6elRh/CQn429/gjflnAwDg6w1LVkNAFqwXh7Tk+bYG8TYxoWR2tRPa2tvbOrsBYKC3s72D3Nne2tZFA2C3NTeRSKTmxkbaIAcAqD3dtIGhr4KO5trGNurY6RDjMM207GMR/bN5wl3cCcDj8fb29kQikdTZOaurzEkOneNjLr5usQzWl/u2pz5X5ezO7Yfu0YYbGCodVLJL4u3CJJecOXAkoZkNAD4GCpcf8hVmYZHrzBSPL1i7K7VlKEI1wf/xuqUbzIJfATCHPzFLcftKjN+o80hf3wD3hZuJsku44N66kZGRs7NzVlZWampqQkLCzZs350syKRTKokWL4uLiRm/19oKEBPzvR7B0DXzzPRTPwo/c5cvh55+hX3gp13nD1QW27AI9O9i2HZomyLmFQIwwafcfxGzBZDKJRCKRSMRisVNaZXIAgNZe5e3izMXF2dnZysozMHGAt8dQQoCRLkOONqMZEKYifNFRUdxUBiampjxnmbNQYpqn/zg2xnt7+Do/XPbHtlwSC4AT6ufpaK1/+IDK8AKQqXN5zw17vmVEe5brpr/kmlkAAOke2CNyWN7Be+vzX3q+uHVW4vBtVwCg1+Y+93+hJnVS7wVPeGtfo8bVG5nNfD8J2ysyVeUOrpW62wOCvDmSSafTt23bxpf7v64OxMRGr8LCmZ915Ur47beZH/b1+fQTsAuBz7+BqIiJGyMQAIAk8w1gJJXB0aNHp3yWSW9MvqaqHRkTyyUmNDQ2uYC3jK/I+EtRjrTjnu3wb8zObonpyXSJcLItbGrSObbpunkak1bm5I4rjHWSkFAaRzKbEm3W7b9OBgCAFCetQye1CC1lHm5ubm5uWeVt9NYiDw9cTZ7/6iU7a+ns9ACHlPIyHeljmFHJZGeF2flEC0oLuaUy9qXz6l9/vP4YL3BQ+eZI5uDgIJlM5rvV2goffABLl8KaNSAmNiuZ01euhJ9+mvlhX5P+fti0EW7qwba9sHE9UCjzbRDi7YBOpyPJfEMwNTWdxsYsi9Yn9Pt34ppbY26MrOdExlDicDhvb+8JRp4hJrP+DXewyG5nN0Yar9542MXHK6euqynJbofEjWFZYOpc3qPswHeW2deYcOyQfNUAAADe9OZVvcDa1Bfr16xZs2bNY59sRmeFs503AEd976rzuha+viGDwLp7dD/WI5vbnVibjU8TPK0coQ7/bNdRNYEUhW+OZApBTw/ExMDBAXx9QUwMJvr3Nx1WroQnT2Z+2NenvQ22bQcLf1iyFgwN5tsaxNtBf3//tWvXRiTTyspKIMcsYs4wNjaesGCzyLNMDoNWX1/fP3lPzGmdROJwOH9//yl1md6J5yT3iyMdzFNqaQA9F7csWCWJGQRojDXf8OfFkZXU/fPbL1gOZdMg1pcUVjUDp9fwyqnHwaXApNw9f9ojg8+ftq+pwNHmBQDUxZt//s+vHFJaAUBVQlzTJQsAXsW6y6vqRMSmJMeH+OMyB9l9hQV5XfTBxpLC8noyAMR6Ghi6RgiY/kZLppwciImBjg60tsK//gWqqjM/xerVEBQk9AmHw7l8+fK+fft6e3uFNph1QnGw8zC4xcFWcSCLqhKLQAAA9Pb2KioqqqurX7lyJTs7m5tIy8/P7+TJk8rKyvb29vNt4HvHlFeZvGtBRkvGKRmZ0t6h+2M68i4cRZV0Hs0fIDIte1SUpKQkBoMxMTHhnmVOJS27qAZjxphcrqBX8UFXZM8o3bNtZ0NekJ0DrmCQWKZ//czmtbv0XMM5APkRnsf3/bVT6nJUQRMAhJheldZyBABKQ6HOPbX7ancd8Cl8m9i0Vkd9Zdmz572jXwGHZKL/pJEGWTiHo1u3Hj5zxz8w4Oz+tYt+/Pnnn35ctGjxU1w5Z6BWRupQfAM93PjG9oNyGAzW1j+ia4ybyxstmfLy8D//A9ySJl98ATt2zPD4VCr8/jv4+Y19QqPRTp8+/eWXX166dGnv3r2U+doa/XEhPHGD20YgJTU/BiDeEggEgoKCQmRkJHeJySUtLS01NfXZs2cGBmijYo4gEAgYDAaDwUznLHMEJrFQ9ZZ69SzXOsXj8Q4ODp2dnWQyed7jMgfo1B4qrYfSyxw5LmUN9vTQGKwBSg8NAAZovX39jAF6D9eTm8Nhs0dsZvV1kce4dLOZvRQKlUql0kc9qPqplD4Go4/W20vt7RsY5LC5DP34GHnVT+/t7BS+THmjJZO7yuTGiX75JYiLw8DARH2mQlAQiImBsFT+AQEB//znP/F4fHNzs7i4+IoVKzo6xuRDngPWrIYNEpDeCjsOQ0LcxO0R7zHGxsYODg45OTkpPJSUlNy8ebO0FGXtmSOYTGZnZ2dnZ6eent5rxGVy2AwGEwDo3V20QTaw+hpaiTNrKADgcDhfX98ZH/bd5o2WTFlZ+Ogj6OsDAPjhB/jb32Bm07UHBoqSTAcHhwULFjQ0NJSVlSUlJX3zzTcaGhozOfUkKSuDRQvhyDl46gn79kLPWJdnBGKI5ORkbW1t7q4sl/T09LCwME1NTUHHOsTsY2JiMv2zTC4tWZ7bN0vENzKgr/WpwW1dMy/yjOaZmUv3n3eGN1oyJSVBTQ04HGCxYPFiEBOD/PyZHJ+7ygwLE7jNZrP/+OMPWVlZDAYjKytbU1Nz7NgxOTm5mZx68gT6w//+HyTVwzF50MPMjw2ItwEajXb9+vX/z955x1P1/3H86NseyiorZLTMJFHS0N7aaS/tlJaWlWRGJKG0lyJ77xEikk2koRINqVPheP3+cCvjcrmuVL/7fHwej65zPufzed/bvfd9z+fzfr/e9+/f/+kyHzx44OjoaG1t3dGm/T/S6vCf+tuTAL7dc3QKSyr84SW/rJ8wzj4gh17nuo9q6HagO72Xl5e3t3dDE5q1uM0lplFDP6GTATXVlRQLV46paqYH+6Nd5vz5vwTT7exAELCxYeX4TSzMenp69u/ff8mSJZycnHPmzFm+fHl4ePi4ceM6Rluq4AmEhTFrOfwzMJYdB8SmSSiKsrW1PXv2bG3p2ejo6NTUVB0dnaysrI427f8Re3t75tR/fn6ZU4n37twNpaUM5sRdkucRtbiXQbczI4Ug+gQGBm7evNnV1fXWrVst/N5vW4lpJvdLs+M8zt8L/sxC9bcvpfeuO4WnM6Oobm5u3sBltrRuWnuTn4/evXHyJO1PV1cQBMaOZeUUV69CWhqfP9c9VlNTo6Oj06NHD35+/oiICACTJk2aPn26j4/PgAEDnjzpCKn0pAcQEIBrIHYZYYVWuwgHsvknCAsLMzAwSExMrI39CQwMPHjw4IcPHzrarv8jysrKXF1dXV1dV61a9ewZA+kuBiWmqz6+sDywYozcsCFDhnBxdl+0z/5T5a+edf1PzY8buAaOrKbRg7r4+/sfPnw4JCQkOjqqhd/7bSsxTfcxA16mBR8xNX9S9plx19bwJjtmn97elOet1oE0NjZ2cXH56TI3b97M0iIwbSA9HQQBS0van6Gh6NkTEyawcorr16Gk1OBYVVWVlJSUmpra2B/uOSMjg5eXd9WqVSIiIgxXWtqLAD+MmYro51CfAX/fjrGBzR9PZWWltrZ2fHx8dHR0UlISOy/z9/Pp06eQkJCQkJDt27fXqzBBD4YlpgF8jg3y8/HxiXiQ8aMD/ZQSuhM075q8vLzuNZFj1yQ/xBFaeZ/JpL9EZZnpzs0+WTTHVv4809PT62EhbamtICnSy9v3RXkNUJOXkfbq1YtgP++Hzz8C1clx4aEhIU+Ky/LTE0JDgh89+wBUx4f7evn4hYSGJGc9A1AY4LDp0LmWuzsLC4udO3cuW7bMy8srPj4+NjY2Pj5eW1t77969W7Zs+drhsquZmSCIejoDQkJQVmblFBMmYNSoxoeHDRvGzc1dd/Ny06ZN48ePV1JS2rt3LysNaDlVVVi3BjuNYO+O+Zr4cxbP2fxJfP369ciRI35+fnFxcYmJiQcOHMjIyGB8GZt24PTp061amK1bnPlnUWiG3qVx5wYjoP7jenh7e9+4caOBBc1P2sYS041OMaDk4e35i3bVesg3GcFH9h++6Oqgpjoz4snHZw+CLl24c9Fqx7hlW7zuXlMexLfW5IKD2b4RY+dlvCO9LNcIykzNfVnqZ6klIqeWVPjuxvHFivN33HA4LCEgdTWxEADepy6dtTDuVUvTMIyNjZ2cnBITE+Pi4n7GCyQkJAQEBGzfvr3jF3OePgVBwNj41xEVFYwZw8op+Pkb++A3b94ICQn16tWrblx+XFzcxIkTNTQ0Fi5cyEoDWkVZKdQmwC8DkzXh69VhZrD5s7l27ZqpqWlKSkpycvKmTZs6/oP8/0qb1H9+D39+xGzSLUP1pfoAgCq7/ctOumcCeBQekPX8hfXWRTsMrG3Mj6qNHumTmHt4xeTDdzIAHJ4xfO+lhNKEC2rLDIBKp70zVJfpArhhuHKj3qWEEKcJo1fSymPWlG2eruIS96qFxiQnJ+vo6KSnp9fN4nr48KGdnZ2joyPrn3xr0ddHjx71qpe4uYGbm5Xi7IMGNXaZp0+fJghi+vTpDY4nJyf36tVLXFz85cuXLDOgtRgaYMF6uPhhxCh2hRM2dCkoKNi3b19ycnKt7/zG2lRmNi2G7TJZQPyVI2OWGgAAvuxcNM7E40eiK1WwZcHK8PxP5Z++1FRXfq18f3jVAtf7bwBcOjRz4+nAF9EXVOesC4hO9Th7aMqKbbU5VrY681QnTFRTW19Ue6NLlWlPHXk2sqVBQGVlZXp6egEBAXXvMhMTE/X09FJTU1n6vJlCQwN9+9Y7Uhvg6suinbwvXzBwYOO9TFtbW4Igzp8/3+B4TU1N//79CYIIDw9njQFM8OUzZszAOW/sMsZhvQ4zg82fja6ubmRkpJmZ2R/+ffhvw6TLrKx4m59fBACoue93+34m6xUMfvLnu8ynEU7TF+lWAEDN1b1zBZS08l69Lc5LzX1ddGi+ytRt9u/elQVcPp+aU3R09Wz7yBIAR1fOcogoKk92FR88ObHoy+sI24nLtgEoe3Bl8lztxCTf+eOW1b6++P503cyZvnmtEEStzTBJSEio9Ze1EUA7duz4I/JM5s4FJyfqxiK5u4Mg4OHBmvGvXgUHB2bObHDYzs6OIIjG73WSJCUlJQmCWLp0KWsMYI6YaEgr4mIQVMcj9WFHWsLmT+XmzZsWFhb79+9nr8p2IMy4zE8v0vU2rNA3OeF80fPFl+rHN63XH7rY3ABtS1VslJfJGCZl2ek+bMmFH/O0Fy0OLawE8K04daH6cF5+AZU523PeVZZlBauJCwoIiO629a6s/H54mfo4Ld1Txvt0TVzLayouHFooKTsro7jEw2TJcGWNW+5u62er2QdnJlwxHDpI2iksE0BFuufaTYbvWhPu+ujRoz179jx69Cg6Orp2Vdba2trZ2bnD5QZBUZg1C1260HGZrAqavXgRBIHg4AaHraysOnXqlNao0FhNTc3x48cFBATU1NQYBsK1IxSFPr1hdwemrpjWcPWYDRsAWVlZWlpapqamf0r0+/8lzORlxl85tNvQDUBuvJ/rxUvujtabj15qbgDGGSUM8jLXr1/v6Oh4+fLlqqqquuE/DEtMN6FI0Fzgbk0rY39qSbznqGt1kZaU+f1TwZMnJZ9o6utVH0uePCmsBoBqw3WLrDziHz1K/woA3wvycwoLCsvKP796ll+Q/yQ3Lzev4CWAkqLCgsKCZ68/oOqDg7Hu1ci8VhlTWlqqp6cXFBRUuzabkJBw+PDhBw8etPZJsZ6UFPTogXnz6uUg1urbjR7NmilqXeb9+3WPkSTJx8c3e/Zsut81ZmZmY8aMGTJkSEeuzVZWYtpUiA1BSC5mLsWRQx1mCZs/GAUFBVdX14624v+Rt2/fOjo6Ojo6amlpPX/+vPnODV3m68wIA4MTaYWlAL5+emq9T1vH8HqL07B/ucw6zrO52x8/Pz9DQ8PY2NgHDx5UU63Ly2TirorZG7Fqj/OmDu4RZNMGPk0JnKoks8bCvaUb91SF51VrB/cIJlLcTUxMzp8//zMvc+vWra0fox24fx8EgatX6x2sqIC0NAYOBKMEYcZQFJSVQRCIiqp7mCRJDg6O5cuX072otLRURESka9euDg4ObTWgLXz9CrUx2HIYN6JAcMDLsyONYfNHUlRU1GT5nQ8f0MrVODYtp6KiIjY2NjY2VkdHp7CwsPnOdPYyP7woLHj9az294sPHlnytN64l3ZIS015eXh6s2uhibGGbli7flpZ+a/qFeJOfHhN3PyoxtaKFyyqVn1+8ZnKT+MqVKzY2Ng8ePEhOTj516tSVK1c6flUWQEICCAKNi/zV+rlr19o6PkWBiwsqKqioJ/5w/vx5Dg6OlStXNnWdhoYGQRBqamptNaCNlH+Ekipu34eJC5RGscUN2LSU8nKMVwdBYNrUjjblH8fW1pY5wTwAqC7LOWlh+bLl6+rMlpium5fZbvO01V/+URQXF2/evDklJSU1NdXAwKDVWhDtRGIiCAL29g2Pa2mBIOhWuGwdFAVu7saxPydPnmw+wCcyMrJXr159+vRJYa1APBO4umD8TCSXYcFa/NcZTxn8nmXDBgA052GgJE5dg+I43PqjgyX/dtoiy47K57Gz5s1MalR/prKSJjFTU/+6OiOg0eMmZXp+uszGCu9NwWyJ6Z9GtKDY9J8NSZLHjx+/efNmQkKCrq7u69evO9oiAEBkJPj5UVTU8HhEBAgCPj5tHb/WZY4bV/fYp0+fFBUVCYLwa1TbpC4jR47s2bPnuXPn2mpD21m2DDsMkPAaR2zAxwNjI5S0Y0Q6m38BmWHYexJp5XD2g7IKGK0csmGaNuVlUuS7+ISoixZH589btGDBgrlzZs2YPmOq+owLIawUc/rzk0z+TC5fvnzq1KmAgIBDh/6YWJLQUEhJ0Tl+/z569MCSJW0dv6oKwsKor9hQWlrapUsXgiCa37SXlpbW1NQcRU9p73cTFwuCgNVVRBZiwz5w9YcgP+bOxoL58PdDNrt+BZv6JCZCQBDHz+F6OOJeQPsINmt3tE3/LCyQMnh0w7BfH76xU+ZuP2B4ysriqO4h9+h0ZmypqYr1dDSwvvj6e716m2yXyRxv377V09MzNTX1ZZVKQNuJjISEBJ3jNTUYNw48PCyYQkoK9RUbysrKevfu3bNnz+ZzSA4fPiwqKionJ0fW1r7uWGxPQXEsLocgPB9usVi/F0u0oTIZXDzg7AsVZaxZhVs32Zq0bADA9QIGDcW8lSAIzF+DwCyM1cBj1slpsakDa9R/vlW8Cbpz5/rtO6HRGVWVlVUUMzWmXz30M7d0CvS5auPiV/ebgO0ymePr169GRkYrV67syHTDBvj5QVyc/qkpU9C7N5KS2jR+TAz69WswyPv37wmCWLduXfNL7REREQRBdOrUyb9Roc2OYckiEP/hVgwiChCai7A8+D/G7Rg43MW8VVCfhe49oKiAPbvx9m1H28qmQwkMRKf/MEgMhgYYoQDLqzhmjy2bO9qsfxNWCuaFXjaZojZqmOzMhNffmTDFx+XkKZ8cfE45qqdfWifutG3hP63YkKxp5q+/ExMTE1VV1Y62og5Tp0JIiP6p6dNBEGgkaNc6Tp4EQaC+XkFJSQlBEDt27Gj+0u/fv48dO5YgCB0dnTbZwCoqKmBtBWEpHHdCQAbC8mhe0y8N4U8Qkgtnb8xbBWEJyEqzIz7+r9m7FwQBLy8ASE+DvAp8H0NtCi5e6GjL/kGYdpl1nNK3Eu+L59YtGLts3RYzV9+yd5+ralpyl9nQJ7mfPX4qIA+fHx4+eKSkCZdJt6YYnaHbUGL6V4hRKy/8A4mMjPwjFAx+oqICQUH6p2bMAEFg2zYwtURBw8kJBNFA4d3AwIAgCIZx4QC8vLwIguDk5MzOzmbeBhZSXY3ly9C1G4aPxCodrNwBF194PYT/Y4TkwC8NkYXweIAZS/BfF+zZjQ5UlmfTgUhIgCAQGkr709wUs5Zh1gpMn9KhZv2bMOMy65eYrrlnvIIgiBmrt51xveXt6XH1rEtoSj6tR73oWKqipMDP997Lj9U/D77MiL540TW75CuAnOCbFi6e6Qn3zGzc6t6l1lmYbakuD4tKTLNhNRMmgJ+f/ilfXxAEeHnxnZklCgCoqsKWLSAIPKyn0bpjxw6CIMrKyhgOEBwcLCkpKS4ubmpqyqQN7UFGBlZqYcY0yMmgVx/wCUJjPvSs4JkE/3SE5SHmGYzOQkgcUpK0Ww02/z/4+aFbN4wZg88/6tt/Kgdvf2w6iAH8+EN+/P1DMHmXWcexfE+Ni0pIzngQHxsWFhYbExPo5p6QVUTH83x762y0jptX0D2Nlmb+NPbmau09d667rt+4LamYRFWF70UTnWO2eR/rlUFmZi+zrjhC60tM17T+SjaMKSuDtHSTLjMpCQQBEREmk2oBVFSgZ08ICDSIsN+/fz9BEC1Js/H09BQXF9fU1LRvnDn6J1BVhdgY3LoJdTX05UR/IUycgyO28EhE9DP4pGLaInD8ByPDjjaUze+ipgYHD4IgMHHir4Pv30FWBnqnICyOFLbEP4tprcukXyC6KCv9Uw2AqpR0uhHwPzp/ypk9Y9Kth+8BoKZcd4GK/u0sAJcPLlpsfKup6ZvYy2zXEtP/OjHRKCj43ZMGBoIgYGZG/+zHj1BVRffuYFp1oaoKXbqgvsRPSUmJqKgoQRCvXjEuOFpaWrp48eL9+/fPnTu3qHHy6B/Fkydwu40xquDhgqoGXHwRmoeoIpieB0cnqI+DjzcYKWGy+euprISYGMSGYP26esfzcjFqNHr2woH9HWTZP0vbw39qMnxOq42bFfeyCt9Kr5w13LTT+OnnJlTjyrNmT594++F7AFUlsWqCw248eg8gxuXACLUd5U1M4OXl5e7uzuiJsGkxhQX4rzP4+PDmzW+dNzT0V5ACXWqjGHbvrifa3nJu3ECnTqgvJPvy5UuCIISFhUtLS1syRnp6+vTp07W1tf+UICCGvHiBsaro0RP7zOD1EDFFcLyHsdPAKwBebmhMxK6dSHrA5EvK5g+nqgpiYiAIxMc3PGVjA4LAWDXmdzrY0MPGxoZ5wTwAwDcPl2sFpb/uz7aOVz3u1kQpY5rL/ACgIuvuMG5l/8LPAJKvGY0atqap7++goCAtLS1zc3Nzc3NjY2MjI6M/KNHwb2THduw2wczlMDL4rfPGx4Mg0Ezwc3Y2CAJ9++LLF2bGP3IEBIE9e+oee/ToEUEQrRJzmDJlyubNm9XV1U1NTSvqa9X+uZiboy8nFNVwMRBh+fB/DPcE7DTAKh2ISKJnbyzQZN90/oPU1EBEBD16oLHQ46VL6NyZNaJa/984OzsbGRkdP37cwsLC3Nx84cKFL168aP4SBneZmUEeVuduPH32/Pnz53fstwtxil+MfEq/bx2X+e15oHJ/Zb/CLwDCHHbLjt/1mf418Pf3P3LkSGhoaFRU1OvXr9+8eVNe3tQdKRtG5OdhzEQEZcHzIZRUkPYb8511ddG5c3N3mVmZ6NwZfP1RXMzM+AYGIAjUXzPZvHkzQRC6urotH2bcuHF79+69fv16nz59JCQkNmzYwLBwwR9BURFGKaFbd5y8gPhi+KUhNA8hOfBOwQU/CEtAUIAd3favUV6Ovn0xdSqdvajv3zF4KAbLY7JGR1j27/Du3bs3b94UFRWFhoaGhoZu376dmUom9aA+3bHTHSkxUFBQcICI5PFrTRcd/JI7d5aGe9onAKgsXq0ufzqsGMDlQ/OnHWyyCFxgYODatWvt7OxcXV1buN3Y5hLT/yhlpRivjkOn4PUQkYUwvYDhMsj6XQJsEhIYMqQ5wZrkJPQXgpwKDjOl8GdoCIJAXr3aomvXriUIIiAgoOXDnD59WklJKSEhITg4eOvWrXJycqKiogW/f+uXCaqrYXsKAyWxeCNcfOCZhPAnCM5GQDr80qC1FWNVkJjQ0VayYR2XLoGDA1padE5RFOQVMFge48eDXZK6zbx7987Ozs7Ozm7ZsmWtqpfZpFt5/+ZVcXFxaXk9sbGfFZ5rAKD6Q27I8KGDzD0zvlZSAKIvGyzabpb5KGnjwhkeKU0GNHp6eob+TDn6ZUH7lZj+dykqRD9eXPBHH25MXYigTAwQgdvt3zS7rCyGD2+uw+vXkFdAl644eJCZXz2HDmHIENTfs1zYemS1AAAgAElEQVS9ejVBEK2tYm9kZLRu3bqCgoKsrKzU1NTx48cLCwv/HfeaAFzPQ3oY+nFDbAgWrsfu47ibgJAc3HsA5YmYMQMfPzAehM2fT2UlliwBQSChiZ9BxkYQkcJQeURG/FbDGuPiAkYhM38Lzs7OWYxuMxjcZTbz3VbvVE255znzzZu19xlaZ7+pTSOp9LlqfVjvWMDD5n7CBwYGbtq0ydnZ+dq1a5UtE9XsiBLTfwO3b2OAEBauh9ZyyEtjlyHEh8PzN9UihawsxMQY9Nm+HQQBISEwsYm4axfWrGlwbM2aNQRBNFmVtwm+fPkyevRoS0vLx48fZ2dnP378uNZrFjO3Yvz7+fYN2VnYoo1FmujbF1x8WKaNkBzEvcSE2eDlQWtuu9n8oVRWok8fEAQyM+l3iItDXy507oKTJ3+vZXXIycbG9SAI9O4FC4sOM6PNlJaWOjs7Ozs7r1ix4tmzZ813bspl1tQ0cRPHHLWjNT7u7++vr68fFRUVHx9PtUUapmU2tOv4HcxCTQwfhdmaAPD9K8aMx04jTJ2OF78lMERWFosWMeiTlAQODhAEIiJaN/jHj+DhwcaNDQ4vXrx4/fr11a2PF62tSq2urq6vrx8TE5OZmamqqrp9+/bWjtPxFBbCwx19+0J8OIKz4JWMlTtAEPDx7mjL2LSNhw/BydlYIbIeK1aAICAkCEYRK+1Cejr4eCA+DGYXcMQGXbph0oQOMIMVVFRUREVFRUVF7dq1i5m9TCYdC1MOiYkkE3aJaTq8fAkebvTjwe0fK7EXL2DqfCzdCvVxzV7JIhQU4M3oa7qmBsuXoy83uLlx4XwropPKy0EQ2FxPirqoqIiLi8uC2d+2sbGxM2bMEBQUVFJSSk5OzsjIEBMT09fXZ260DiY/Dyu1MGkebkYi9jnW6KBrV5xzZDI4mc2fwKFDIAjMmdPcf+LtWxgoiYFSOO/8Gy0DAGRkoFcPTFmA0FxEPUVYHpy8MXoiDuz9q5UdbW1tW5dkUkcVp27u/6/Hb/JTQkOj3n9rMEidy+gebVpJIDg4eMGCBceOHbO0tKzdlGq3EtM/j/6L2j/+/iAIcHPhax1xJeVRUJsBGel2nz0mBr17oyXZQZvWY/YKbDsKAVH07IkxKi0SN3BwAEGg/l1gZmYmQRDm5ubMGg0A79+/l5GRkZOTS09Pd3R07NWr15+uctAU795hiBTGz0R0EaIKoX0QXXvgYpNhd2z+dIyMQBCNNyPqERYKwYHo2h33WJ3a/rQQ4WGICKdfSOfxY/TpjSmaCH+CkBycuoY7cbhfjMtB6McH7U0sNqb9efXq1bFjx44dOzZ37tyXjFx+SyuZAKh5n6Um2V9z89F7IdFl31iTPe3t7X379u8KUfmHmTUTsqMhKIwPdaI/ZKQxeyWGD0fFp/ad3csLBIGgIMY9jQwgJAbvFARkwMgB89egWzfcvcvgKl1dEESDhdlnz54RBGHWlN5QiykrK5OVlZWVlc3IyDAzMxs1atSnT+38crUT1dWYOQOSMnCPR8wzXAqGoDAuX2RHVP6V1Nbt8fNj0E1eDmOmYvFSfHjPsqmLi8HNjQFC4BkACXFEhKOk5NfZ4CDwcENjLqKewjsFWw6BINBfGEZnEfscvmkYIgfDv3O1BrCysmJZ8a9a4sPCn5dXV5QUlX5hzefQz8/vxIkTSUlJaWlp7b2X+TeRmY7PrYmRWbgAgmLYpF1PDcTCDPNW4oAFZs1GWYv0cZhk9eqWusw3r8HRCba3EJaH0DxEFmKdLnh5UNm0iElVFTZuBAdHg/HNzc0JgjAyMmqz9SgtLR02bNj27dujo6N79er17VvDVZS/hrQ0aM7FnBW4cx9xL7HlMLp2x/Rp9OWBKAqJiVi6GAvn46wDcnMYt7cldMZhw3K+fIGyMgiC8SKn/jGMn40FG2B6gmWzb9qA6UsQkA6vh1CfAS4+CApgoSYWakJdDZ27YrYWop7C4wEGDQUPN6yscOQQOv2HmcsQ+xwnXMDx398VQ/vly5ekpKSkpKS9e/cyTDlrqcssfuS/duVq8zuxbTavHrV5mfb29q6urlXsMvQACguxfBmU1TFvAXIZ17QCgMpKzJkDgsClSw1PLVmCUzcwbBROHGe5pb+QkmqpEMnXr9DURH8hnLkLtzhEFCD2OVbsgOb8Jm+Gnj3Df/+hc2fUj4ydNWtW165dExMTWfEE8Pr1a1lZ2WPHjmloaJw7d44lY3YYEoPAxQfbmwjJwdUwCIpiIr3svfv30akT5FUxbw36cIGnP3ibbwMgKICoyI54Sv9nFBSAIDB2LBhGg5eWQlgQW49CQRm3Wld4mD47tqIvH0Jy4f+Y1m5FY8M+zF2FuauguRY2NxD+BIGZGCiJsWN+rdzevA5ZGRywQHIp9KwhPfwv2tR8+/atvb29vb19a/Mym4Yqdzi0euOOXYtWrPdKqRW/Y81m4B0vL7ewsFZdwhIpgz90K7PgCYYOxcgJSCrFUm3w8GH3bjDUHM/IQOfO4OWlEyng6w3xYVAaj0MH2mrb16/0j1dWQlISwsJ48qRF49TUYIEmuHnAK4jZK3DeD+e80Zezyf5FRSAI9OlTVzW3urp65syZnJxNX9V6HBwcevToERwcrKSkdKnxj4+/iM+fsX4dunSBwRkkvsGtaAgNwlgVeHvhwwd8+ICUFOzfCxkZGDggOBthebgegcshzbUrIbgdiwVr0a0bZk5vdcwzm1ZRu5F58GCLOo9SxH4LHLRCl85o455CagpExGHnBt9U2v+7VzIC0hGa+6uF5MA/Hev3Ybx6wx2fjHRwdIK+PRJeQ2YUBksx/u76w7C3t2dOY/anQ6l8/erVp0/fPpY9vnIxAMCbB9GeoY00ghnQnHvK8/VN37Gjuau/f6e1lgzXNmM6mFfFUBqN4844fg5LtGFgD59H0D4MRUW8a7YepLU1CALLltE5FRMFTh5cDIKsIvwZ7Ys0Q0YGhAWxZiWuXGl46tYtcHBg6tTWDfiqGAb6mKIBngEwPQ/ZkXjQRMr28+cgCOjo1C1PnZKS0q1bN25ubtYuolpaWi5dunTRokULFixg4bAdQ3gYpIbB9iZinuFmFNRnolsPCAhCQBB9+kBKDqt3ITATQZkIyUFwFnxS4PuIQQtIx6nrUFJH166YNgXmZmhBpdLWcdYBhsdwu8naR/8+5eXQmIzOXbGpZXE0egegMhnxr7DpACaow8gAvj74/q3Viu0FT8DNhaOnEZqLQUPAwwcuXiiMwa0Y+KQiLI/mL6+FQVIGvXri3Ts6g9icAkHA2BFh+RiuhGFD8VfF09mfOZPDqApp8yWmq68dWSMkJDpQRLD/ACFRERFh/iGnvR/97PmzczMhqDWNHtTlTWRkCUF83rb1xu3bDVeO/HwxbixERSEmBhERzJsDO1uEt+iWtOkS0zWoaTJJtIPRO4itR2HsiM7/YdoUdOuOjfsRlAXZ0TBrtiqyqgoIArfofct8JaG7B1rbsNMQBIHQEGYMy8xEfz7IKkN1MohODff2b9wAQUCDWa3LDesgIAbzy1i+nP7a7IsXIAjs21f3WEJCAkEQc+bMYe1i/uvXrwUEBDQ0NLToqpT9dezaCY7/sGAtop4iNBdnPWB7E7Y3YecG7xREFCA8H6YuWLkDZq7wTYPHg+aadwrtSzM4G5aXMW4G+vGBnx+TJuC0DbzbXP6aorB+Lbr2xKiJ6NYdo5X/T7XmX75Ez94QkcQ5x5ZeorMTc7Tgm4bxMyGjjG7dISoKYWHo7ISdLU7b4NJFxoNs3AC1GbhfDK2tmDIJuTlIewQFOfTlxtARWKeLNXswcxm698QE9ebKC1pbgaMTbsciLA8jx6FvX+zagdM2uHa1pU/nt1NaVuZy/brLhQsrVq5kRsqgbonpvMfJUZFx8QkPkpIeJCQkxAaFPip4yUDIrsnR6HA3LOzq3BXfunS/TxDVGRm0o2/ewEAfnbtAfSbMXGF+EUZnoTgWkrLo1h1Dh2DoEAwZUjNauaYVP2Ha7COrq+Hvzzp1h/qEBkNsCKyvgZMT168BwOnTEOKH5lqE5IKTC2fP0L8wJgaCwuDkguPZJgefOB7bjmHrYXTrhmVLm1xipcvjx+jbB1MXICwPsS9gfA68/VH0lHb2ZxVcjzbIDG3ZgpXboTiO/oZrrSD75ct1jz148IAgiCuNb3nbxps3b0aMGGFoaDh16tS/NdukLjU18PdDv76YvoS2qub7CH5pCMxE+BO4J2DDPnTpCrUx6N4DgmIYINxk6y+E4SOhY4xLQbSlufAnuBWNkxegOgVDFGgfzNGjcOkisplSNjY3A8d/cPJCzDNc8Meo8eDmgu5uFP4NCsAsJCgIBIFOnRhvZP4kJxtdu8M9ERFPEJwNu9uwvAIdIwxRgJQsho9Et15YvRI/v2Abk5KE0eqIfoaNByDIj5+LN58+IekBVmhh8iRM0cDUybh8CQyXdqwsoKSOwAwEpGOPCYYoYPhIdO2BzdrIz2/pk/r2Ddevwcuzpf3bwCeKitA7GEEQO7p0LmT0sjdbYhooyYo+f92LbHhVTePOjW7sfhWprv+4Ht7+vjf0rOCRiDnL0Y+zRkEOCnLozwdeQRy1RWQhAtLhn46AdARnISgLlldwxBZHT8PEBaMngY8Hfg3SAduhxHR6OtauxhApEASGDGZ94tG7d9iqDWklmF/GQOFfx01PgE8YkYXYbQJBQfqLYL6+6N4TcgrNbRvMm42ZWkgug5kr+EUgPggLNeHjDYZFY759AzcXJs9HeD5CchCQjugiHLJC3z64dZPWR1i4OSXMlpCdBX4RKE3A7l0NT33+DHV1dOnS4FOalJREEMSZM038jGgDCQkJixYtMjMz09LSaq0U3x9KUhJ69cTk+bgUjJBcBOfgZhSOnYb0SAgJ4KwDADxIRFgowsOaa0sWY7AkevTBpv0Iy0NgBkJyEJhBW9o9fQvG56AxDxLSGCoNBTkoyNOavBxmTMf7prMgKAo3b0BeEXZuCM9HQDrC8+H1EDpGkJSB/Ajk/U3hl63j9WsYGUJeDgpysLfD1cvg4gYXH4YObe4Va8DTp+jfHyJSuJdE+5z6P0ZAOoKyEJSFyAI4ekBiOLp2QVwcncupaqipw/IqPB6Amw83WRFGNEQKCmMQmIHQXARlIrIQdrchOAgLF7ToruPrV8yYDk4e9OiF0crtG3/77RtWaIGPD1sP2y7flMNILq358J+v925eLyyu9wy/f2/kQNuAu7/v5QPmSHqLwEwcssbu49h9HPvMcCcO4fkIzERwFoKzEZyNwEz4P0ZABgIyEJiB8Hz4p2PaQnTqDD09FppUj+pqXL+G3r0hKY09JjCwx96T6McLWWlsWI+oCESGI7WJAqI/iYrEtCkYq4qxqlAbiwvnER31K1QnIR4y0uAfiCOnMHYKHOq4gcJCiA7ExLlI/wyt7fSznWJiQBAQF2/OgLBQyI+EkzfuF+NyMPabQ04FnNwQHYi5c5r7ZO7TxaR5iCyEWyz07WHoAPcEBGVi+zGoqiEyAhbm6NwJ3Nx4/JjBi9AMebkYPByjJmDF8oancnJAEODmbvCLOyEhQUBAgGFsG3OsWLFCS0tLWFg4NpbF8eEdRkoK5GXRtQckZSEhjb68EBLE9Gn0t6Oa4ds3OJ1Dt24QHYxF62F5Bb6PEJwNvx8fzIAMhOTAzg27j2O3Ca3pWWP4SAgL1ntv1yUiHAQHth1Fwmtcj4DBGdjfQXg+grMR8QSHbcHZG8eOtP1l+BPZuQN9ebDlMFbuhIAIBMWw6QCUxkN3d+vGycrCyuWYuhAWV+CTitBcmuP0fwy/xwjNRVge5q1C926Ii2l47dEjWLYFobkQEMO5pherWsWrYgwSxchx8H+MoCxaubqgbKhNQWw0g2sfPsQQKYhI4m48Lgdj7FRwczWptcs0nz4hKhJLl2CwJIQlcOo6Ekpsdx3NecogjLF5l1ntbq03cfykSRoaGhoaGpMmjR+t4RyYzkKz34SHFYtIfNltlHjBj4osREQBwp8g6ikinsDVH7OWQkGV1pZtht1t+KbSNlSuhyM4G/eLYe8GggPWliyz6VM5Uh4iJRkb1mOkIji5oH0QUYWILKAlRVwOxi4jDFWAkBhEJNGHE1rL6EfoGBliymT07A31GdhtAp3j0FwHQTHwDID0cMydg5nT0as3xs9EaC7UZ8C00crkm9cYNRonXBCWh9Hjca3RUuTmzSAIHGeUQ2JijG69cMEfcS8QWYiwfNyJwwELKIyBpATs7ehcctIUXXsgNA9eyZCUxmApiIlixBhc8EfKe6zZBUFRSAyH0njMntXCl7ZJ/HwwdwUWrIX+sXrHY6Jp4bLf6i0mX3FzE5Ro9ldCG9h39OiwESMGSkklPPqNBUd/A74+uHkNN6/D7XbrFucbkP4YzuegIAdeHgxVwPzVsL0JzySE5SEkmxaCG/4EET9adBF8UqB9EF274ZQ1nQHna8L8Cu4X43YMxIdBShLcvJi5BF7JiHiCgHToGKNnHyQ/YN7mPxNTEwxXRGAmop7S7hDCn+BKKLi4mpOWbYbRo8DDjSHyGKmGvaawuoqTF3DyAmxuIDgb8a+wZBO4uaBbp1S7oT569IJ7IuSUMW0yWJgc//49ZIZhxFjY3MBJV5y+hehnsLkJERFkNOtEVq/G/LXwSER0EaKLEFGAMVMxeybLDAPw4QNGK4OXHwqq2Gf22TUg+rxv9Ll725asLXjOYEemeZf53fOC/QkTK0tLi1pMjxz3T2rxYnQL+B4TWy4oXNyj94XufcrX6ZL7zMmdhuSWQ+TcVaTgIFJyCDlIgtYGDyP5hUlFdXLCXHLcbFJIgtTQJLX1yCM25KR55Ahlctce0vo0aXuGyXbKjty1h9TeQo5QJEUHkxLSJK8QyTeQXLSB3G9G7jIi95uR+83JfWbkQUty30ly61FSW4/crk+OmUL24SHHTSAvXSMdnEi7s6SjC3nWmVyxmuzBSfIJkxrzSV1Tcp8Zuc+M3H2c3HqU1NpGDhAhufhJbgFy/Cxy70lyvwXZh4fcvos8Xd8qpwvkDh2Sk5dcq0su3Ejy8dc7a25NCoqQfALkoWMMnp25NSk1lBwgSmquJXcZk/vMSB1jUs+K3LCPFJIge3KSq9aSFy6Tl66Rji6ksytpYEzKjiCnLCR3GZFS8qSoOHnCjDx8jBw8jOQTJDceIHVPkJsOkjsMSNUp5KTJzL/stc3ShhwqR2quI7n5SQNj2sHTDqTaBJKTmxwynLQ4Vbe/vewII0GRtk7aRIteufaiipqzkkrGLl04XWinWX53s3ckL18nr9ygtbPO5GkHJoc6f4m8fJ087UCu1ybFJUnJIaSIOCk9mpw4j5yykJy5jFy7h9SzIveb09o+M1L3BKlnTarPJLv3IrW3kc4XSEcX0uUi6ehCrlhDSiuRuqbkxgOksBQpJkEam5KTppADBMjho8hlm8n95uQRW3LCHFJSitTRbfBOaEWzcyAdXX6100wN0sLm4MRgrtMO5MHDZK9+5GRN8pA1uc+M3G9O6hiTe01JzXVk736kjX2rJz3tQJ52IDdtIcUlSTFxcrgsKTuClFEgZRTI/kLklIXkxgPkQUtSWonszU1OnU6u30guWUb24CSnLyG3HiH/60bqHSHPnGPZi3DuPLlfj5QaSrOBT5CcvYLcZ0YKSZJDpcmzzqTdWTrv0l27SZWJ5F4zcvdxctZyUnMtedCS1DEm+UXIlWtIRxc6V9U2l4vkEX1y/QZy3QZSR5e8cLnJ52J3llSfQPIIkqt2kTsNST2rF9v17fgH2nXqaiUkUtGavcwGGrMAKv2un49NbSAz+Es3tvGqdN3g2SYUa+vh4+Nz090DYeGYNKmmZ19qsx7l5E0NHUFxEJSpKVVN1WnVVEoqddyYMjakjI0os5OUnAzFK0jZu1EBGdTmwxRBUHfvUuWfqDcl1JsSqqR+qz349i317j317TtFfqXefaDef6BK3lJvS6nKKsrXlyIISnY0tWEfdS2CuptA3U2gPBIp9wTqgj9ldJYaqU5Jj6KkR1ErtlGeSdStGOp6BHUtnPJ4QN1NpAbLUtOnUTm5VMVnKu0xtXwZRXSi7G5Tvo+oO/cp90TKI5HySKTuPaBuRVM3Iin3BMo9gXJPpNwTqKuh1A4DarQq9TClodklJVT5J+rIIao3F2V8juIXoJ4/p969o52ytqYIghozlvrwkc6FdVvZO+rrN8rWlurRjRo4mNJcQ9ndpq5HUF4PKb/HlOUVSkaZ0phEHTtGpaVRAQFU927UxgNUSA7Vl5cap0a9f0+9e099+EhVU5StDdWdk9K3p7weUtfCqX68VEw0g9kZttIyatMmSlqZ4hemoqJoT/BlMTVzJkVwUIZG1NvSn53xtnTemLGyAoJtnbSJhorPDoZGO5cvXztrdpJ/QDvN8pe3t1RpGVXxmfbBzM+nTphQRoaU8iiqZ3dKWIwaMY72YZEeRcmpUvtOUrdjqKAsyvAMRRCUnh6Vlkbdu0eNVKT68lF+jylHL2qIDHX0CPXhI/X+A/XtO/XiJaWjQxEENWYKdTGQ8kuj1ulSBEGFBNd9M7S0vXtPfSynHj+mHj2iHj2iMjOpyiqqBlQNqPJP1PsPzIzZVPteST0toh6lUWlpv+b69p0qe/erT/knavoUSn0mFZRF7TSgZEdTcqrU4VOU+UWqey9Kazn1srht/ykUVVVFVf5ovr5U3z5Uj97UWQ8qOJs650kt3EDNW01prqWsrlCBmRT/QGqMKpWXz+L3ycdyqpqi2XD7NkUQ1OpdVFg+pahOrV1DvX5Tr3PZO6roKTVElnLyobxTqElzKYKgCIIaPYm6Fk6duUsRBKW9if53XWkZ5eFOcfFSCzdQSzdTokMoWxuqqIgqeduw5/sPVHISJTOSuh1H3Y6hbsdSd+5j+Rb04QIv33kRkXxGuxUMSkxT5U9vXL/18lMNqr+9Ln1PvysDmfPmNnu9vL2v37wJABUV2KsLbm7wC0JWtkXCN2VlGDkC3XviRiSiCmHsCFlZFDC6CSZJuLnBzxdfvoD8sS973gXDh8PQAYEZCH8C30e0NLWQbDh5Y6AEePkwYTz26GDXDvTsgYlzcc4Tt2NxPQJucYh/hVPXID4MKsrQWgY+PvAJwOYG4l4iPB/XwrFUG9MWY9pizNKC7U3ailNEAcLy4fcY6/eiW3fENbtztncPdhhhzwloLQf5Yx9UdQwkpKEgz/i1+kliIvbugagIuHggOxrrdOGdgrgX8EyG5jr044GgELh5MHkeoouwQx8TxjdMWCZJaG+EsjruJcHIEZ27Ip0Va/U7t0N1KibOhqICbdkwIwNdu4KTEzH1Nj8oQEVNrb+gAAsmbYKwyEiFkSO1Vq8eN+FvrWfUMVAUPn6Ehzt278IeHVpbsgg9e0JOBY73kPAa+qfRlwuCQujHBSV1OLojOAv8Iti/l86AN25AQQ6DhsHEGTHPwd0fBkeZMaymBqYnwM0NIWEIDQQfH3R24OB+HD2Mgie/PlAs4cplDJaEoDAEhWhz7doBj/rK6Xfc0IkDlpexWQ89emDjeixbAm4e8PBhRfskOL17h5nT0V8YNyIR8xyhuQjJRWgu4l5i70koj6KvwM5ablxHly64EYmLgejcFTFRDTss0sSGfYh7iXkrwc2FR4/g7Y2RCpCSQWAmbK6jU2eYmtAfXEocM5cj/hXuF+OcFzp3wSF6WhAfP2KiOg5aIrIQd+Jg7wbVyeDmgoU5Pn40P3EiJy+v+SfRZL3M2n/ePLo3d9rcyGeVIF+aH997wsG9vIG3bH544OetKN2e3t7et34kFNYAKCnBixe/PBndAeuWmK6sxFkHCA6C+UUkvoHaDAgLNulub9+q2bENvDwgCHBwQEgIvDzQOwDtjejcFcu2ICwXEU/gk4rbsXCLg9dDLN6ALt2wQque+FNoKNTV0IcTfPzg6Y9+fFizC4EZuPcAM5ZgzFScPI9bMQjLw7HTmL4UPftg6GCsW411q6ExEb16g08A89diwXrM0gInN5SUkZbGYBeh+CVGqeKCP+TG/HrTSEtj6Ajs2dPchXQp/4jERGxYD9GBkBkF66sIy0dIDq6E4JwXnLwQno/95ujSpckIEe1N4OZF9x6wskIVKzT6XxVj2kw4+WLEWFiYo7ISsbEgCPTv36BjbGxs165dBw4cyIJJm0ZeXn7ixInq6urtOsv/C6kpWDAfqhNxLwlBmbgUhHNecPaGXxriX2GdLiZNaDKn4sMHrF+LTp1wJRS2N9GpM4wMWjd7dhakh4OTC0YOuBiIi0HYZQgVDahNh8hgcHGjf3+sWoHjRjAxbq4ZG8LCHGVlqKykNbpzCQhBcy3O+8HJCxeDsNsYypPQrTtURuP5c1RWwv0uJCSwzwzuDzBuAtJ/hM4Vv2x3kblZ09GvPw5a0Laco4ugZwWOTr/Sxtqbq1cwWBb+6bC8jOHDceE87ZX89AlzZoF7ACKe4KAl+vRG0o+t64oKyA6H6hSkleO4E0TE6LxKVy9DYx7CC+CZjDv3EZYHF19IK+Dm9YY9N6yDoBiCszBpLrh50aMnpk9FclLtSSsbm1wm1H9+VMgC8M3DwdEvNufHW+Pj2gnjz4bk1enYnMesW6S6KfUAHx8fV1fX8vLyiooK5rNAli3GYBl4PkR4PsbPRO9euHunXoc7bti9s6ZLVyiqYbcxnH1gfwdnPbDTAHIqkFfFyfOIe4GbUdh2DApjwdMfvPzg5QcvLwKbqHGfk4PsLORkw+wk+vNg8UYkliAsHyG58EtDzDOcccd//2H+HDidqydll5sDQwNozoPmPCyYh9O2La1CEBKEwbIYNwNjVZCYCAMDdOIAQSCmUQhcy3n+HHNm/xDsyINPKi0G0uMBRCXh3LTa6ocPyM4Co19krcPjLsZOxa0YCIlCTBQCArSSgfX1CsLCwgiCWGRkxjAAACAASURBVEZX7YhFVFdXi4uLb926VUVF5UkLhQDZMGTxQvTojdsxiCykvdMiCrDlCPr0wefPDK694AIZJQRlwcwVPXpBQR5n7HDGDi5ODC48sB+9emLCbFyPQFAmfB/BNxVBmQjNRcQTeCbBwR1HT0NhDGSUITu6uaY4Dv36Q4AfYmIYNAgDhRuG3T1/DgF+7DmB+y9pekk+KQjKQlgeXAMgNxo8PBATQ5eu0D2BuJcYMwUXXNr0kraWmhro7ELPHpiyAJsOYtFGEBywoxf9136MUcFwRQRkYMU2dOkOMTGIiUFICLwCuBkNFz9IDWu45PbxI9TUsMMASW+x6VDDBYnHaZCVx81oeCRCYjgERKBjjPsvsd8cnThQN2nkxnVIK8I/Ayt2YAAf4mJr76+qgfLy8vLy8hMnTuQxcZdZx3VR8R53fGJoXrco1W1Uf7GT7uk/erEgqb+2Xqa+vr6VlVVly6oU0b+x3b8XokPhl4bgbByxwTBp7NyO61exbSuGDkHX7jXDR8LAHtFFCMyAXxqt1cbEh2Qj7iWcvMDJjYFCmDMbkRF4kIjEBDxnoARBIz8PI5Sw5TC8HiI0F8E5OHkBg+VYXLAw9SF698M5TyiNw3+dwC+MmUshLd1WYUn8qDRkfJYWm34vEaJD6C9rtCuV39GPE2c94OwNEyecuQvx4bA/3aBXTEwMQRCenu2Y41xTU3Pp0qWpU6cePXpUU1Oz/Sb6/+L1axw9DLnRsHdDYCZCc7HTABwcuNoySQpFeYxUR3IpLgRg2iJIykBKDuLDsXkz6IpAZWRAXg49+0DfDr6ptE0Qn1Satw7MRGAmAjNoQoAhOYxb+BPcjMIJF5g4w/wS9pvTsgYLC2kzbtaG0niE5iIgAz6pNNUImnZEPu7EwfQ8TJxhdxvxxdhrhnVrWPXSto7QUEyehEkToDERTox+c7Cc8nL06gnT84gvhpMXTJxh4owTLrgRhYgC9OyLndvpXBUUCIKAkxdCcsAnCGND2vGaGgj0x9xVCEiHgCimTYG/L4SEYHUVCa+xdjfmzKb9ILtzBwQB/TPwSIKyal3BjVevXunr6+vr67e6XmbjgJ3K90Un92qpj5SXlZXh6dtt9nbLD9/qiOQ11i9oGP6DuqM1plG9TMbln+mffvcO8rIYLA+fVMS9gIkzBg2FiBTEh2P3cTh50d7HAem/Esh+pngGZ8P2JuRVcPJEvXqTreLKFfBwY/REGDli1S781xmrVjA5VFNUVGDTRizehMhCHD8HZx/Ijsb6tawZ3NIC/3WGiBQGSoKTB6OVW5FJzSq+fMEIBegcR9RTBGXC5xGGj8Adtwa9tLS0CIK4erXd9bdMTEymTp26YsUKW1vb9p7r/4jJk9Cp9p0mgc5daFpXLaGsDGPVoGuKmOc0ddzgbEQWQm0aBkvVq+kIwNYGvXpgygJcDkb4E4Tm4vQtjJ4IQTEIikF0MLbrY78Frd5Lg++E2uaZBI/Ehs07BQHpNH2V4Gy4+kNtGrj6YYQC5GUhq4TwJ7C7DUU1CIph2AhsOQwpWWw9irPuCH+CoEz4P0b4E5y8gB69kMWUTNI/wIQJ6MsLh7uIfQH/dPinIzATkYWYvwZr19D/AQTA8SxGjIF/Okyc0bkzzE5C7wAU5DFvJSIKIDoUkybQNE9iY9C9Fxzv4X4xBg2DmAhGKKBrV2zWQ3IpFm+CXcMf4rVYW1uzpF5mVVJkaHBwcHwaK9NLavH29r558ybjfi3h/XsoyGKwPLySEZLzo3hNOs1TBmXBJxW6JhAfDrGhEBuKwXLYbwazi9hyGP91xoL5bTXgxQuMU4OsNGSG40ajNXSWUFODyROxbi/uv0JYHvpyI5p1xZjCw3HXDe53cM+d+Z8ObeTpU4wajXPeSHoLExeIiTTuoqio2L179+Dg4Pa25fbt20OHDnVxceHn52/vuf6/CAvFXTfcvYPEVopGhYeBIHD4FKKe0j7gtQXOJi+A1vJfIkHJDyCjAF1T+D5CdBHuxmPcdHTtBo1JcL8L97vYsR2yMpCVQdfukJSBqgaMz8HAAQZnYHAG+mdw/By8a1eMspts/ukIy4NnEvabY5cRdhnhnCe8HoKnPyZPgvtdrFkNWWnISENGGl26YeZS+KXRNO3EhmC/Lstf17+G0lIcN4SSGs7cpUk5hhdg0Qb07IHSZqOQRitBVgUp72HsiAEDMVAC2/URWQhDB0yfhi91lvc3a+O/rnDxhVss9phglxFMnBBVCIsrUBmDcvob55aWlixwma/Tg3RWL120aNFeU+f8VyyWEGOlywTwrgwKspCSg/dDmuSEXxrC8+GTigMWEJZAv77YuR0XXHDBBRvWQUIckpIYJNYBqxNMs2YlZFWQVAodY3TvgZSHHW0Qq/HyhIgU5FUxQBTKyo3Py8vLDx069DcY4uvrO2jQoKtXr3Jzc7Ncz5YNk9idBkFg0lxYXoHFZVhdQWgOgrIgJYvevTBzOmZOB2dvbNiHByWIfoYD5uAVhNJIBNMrge7rg/POmDQBkhKQlISkBK316Q0RKUiPwjBFOm3oCEgrQfcEzvvSiqUHZSIsDz4pEBuKU1Z0JrrnAXExCA6CvCoExLB1S3u/Tn8BCzRBdMLwkZBWgoQMunVlXFTu5QuoqOCgFWKfwzsF3ikIy4dbHEaoILORgu7G9ejZBx6JiCxAYCYiniAkF6oTm7nNYIHLLE720JigutfgpJmZmZWN5UFj85xiRhv1rYHFLhNAWSlGyEFcGo73cNYdp29h+mIIiKEvJ3R24enTep1p8Ul/XlWTZggJQa9eGDYSBNHSTaC/jmtXYGWB0zZ0CybIy8u3d7jsTywsLObPn6+np8fJyVnSYOmPTUfh7Y2xqhARgYgIREWxRgeRhfBLg64Jlm7G0s3YfgyBGbgdg3EzwMGBY0cY7zLUfhX8bNnZsDkFa0ucsqLfdmyDoCC698SUBbgbj6iniH8FzbVQkENFBf0pnj2D7SlYWcD2FBiVy/h/wc8P1pY4ZYlTVkhKatEl92NBcOCYHSIK4PcYgZngF8OyxfQ7a2/EzKW0khIO7hgsjzVrmhm77S6zMuDm1ZQnv94B79IT/KKSm+rNhOfx9va+caN1KsB19jKbmLCsFKNHof8ACAhiAD+UlWBk8LPmSU3z1/4VREdD/yh8fDrajo5BQUFh586dv206RUVFExMTPT29Q4cO/bZJ2TCGJPGVxPv3mD4dyhNx9z4iCxGSi5AcRD/D3XgIi0NFGT7e7WXA169wc4OCPAQHYdJ8qEzBiJF4y/5d1f5YW4EgcMQGd+Ox+RDGqTX3souKYKgiJi9AT04sXoRmc0iYdpk/3QmVEOhx3Su87P3HT58+5Sf4rFm8xiO1GE04nDppJL/8WvOVKeuG/7TQif3Ky2wmToii8K4MZWV4V9YgXuhvdpVsUF1dLSsr6/Mbfy6oq6tv3bo1Ly9PWVk5MDDwt83LpqUkJUFNFcu04ZeGsDxEPcWdOAiJQ0W5+Qxv1vD+PfbqYvtW7NjWju6ZTQNsbdCzJ/gF0a8fg2TWhATo7MT2LbBirEPOTPhP/RLTqPpScsnuwOSRUsLCwpJDRux3vFdV26vZQeuudTZfYtrHx8fJyamkpKSsrLSmpkWKwC3xeU30aRzKy+YvIyAgoEuXLn5+fr9txtTUVBkZmcuXL9+6dWv27NnV1azQbWDDckQGov9ALNbGsm0YIAI11TZJz7P583nxHEVPUcwC8YeqqqqSkpKSkhIjI6N8RhU9m8/LpD2sLC95+fLlu1/p+I21ZZucoHnfFBQUvGjRIiMjo1OnTrUwL/On1AK9JBdGl7H5y7l79y5BEP7+/r9zUiMjo27duqWkpMybN+/atRYnRbD5nTx/jj27MW8O5s7G5k34/r2jDWLz1/Dq1SsjIyMjI6P58+e/ePGi+c7Nl5iuTAi46+x85Zabu6fXPTe3WxfszkWkFTa6pP6fdMpKN+muvLy87tz5pdTTko1GRl6yHUpMs2kxJEkGBDShl8QK7t279/tdJoAdO3bs27cvOjpaXl7+dy4Ls2HD5rdhY2OTw4RgXh2q3Ey2y8oqyisMExWVUlRUlB+idMaXqUJuTcD6iFk2HYqFhQVBEE7tlrTj6elJEIS39+/eNHr//v2oUaMCAgI2btw4efLk3zw7GzZsfgNtj5it+lpVe3P2ITqatsJbWcnKHQK2y/yXePXq1YwZM06ePCkjI1NaWtoeU7i5uUlISLz9DVUXGlEr7njkyBE1NbWWbiKwYcPm74EFSSb5jx8+ePAoIcHH1vZq2qNHyTH3s5+9YaGJbJf5z/Dly5etW7cePnw4ISGBk5OToVQjc1haWirT0zf4PSxZssTJyWnVqlXtqnDLhg2bDqHVLrNRienqa4fX8PMPHDhw4EAREZGBAwV5B1ndS63Tl5kS09Xk589faSqCjVwmsxqzTdjQxFNj72yynsjIyH79+iUmJl68eHHkyJEMCwIwh5iYWAe6zISEhHHjxllZWcnLyzP8aLFhw+bvou15mZWvXr4sL//+7dvXr5XVAPC5/FXZu8bhOY3l2Zt4DPLV4zWzNW/dL679s66UARN5ma2Pl2X7yvYiKipKUlLSyMiod+/eGhoaR48yVQqYEYMGDRo1alR7jNxC9PX1x4wZIyQk5O7uzrg3GzZs/h7asjBbtwLYNwoAWXziyMEzPrWaRjUNwlKb8UM19b1U9ddyJ72DbmG0sNu6d5nNix78GpB5/Z5fNTv/NpW8v4CIiAh+fv558+Y5ODgQBLF161aWT/H48WMuLq4xY8awfOSWY21tLSsru3LlSlFR0ezs7A60hA0bNqyFSZf5M+8RwJsMb/WhQgrjlx0+vH3G3AVjpy8MyHhH60arIN0i1/OdrHj79u3Hz18B+NlY3g2laYf+xr3MBqXI2LebLGbRokVCQkIODg4ACILYvXs3y6dwcnIiCKJjA1Y/fvy4cOHCq1evzpkzR1FRsQMtYcOGDWtpi8uspeqOreGNwNyHPs5bjjoA+JaV5B0W33ILvnyhhdcWJvkbGhpeD0wCEOJg6xtDiw1pm8Zsq65iu8j2ZezYsTw8PF++fCkvL+fg4NDQ0KhoSp+aWa5cudLexaVbQnx8/OTJkw0MDCQlJTvWEjZs2LCQtof/fPN0dTp/0f3WTbs9e01uXL92zszmHk2WvX4QTWV5wOWT/2PvvOOp+v8HfoqQzcW1tz5lJCmlVFZCCi1FSoOGkiiUvfds2mSvbNl7Xuua194koaJCxvn9ccrnZq8+1fd3n4/3o4fOeZ/3+3XOPee8zvv9fg1JKancth8uKF/6vRwNH96/6xycOo7WxdTnfkOFM3oucVBwjlmV+ZNtzpISr8X85/u4cmZmkf0Y1klJSQkBAQGUk2tycvLWrVsAAHR1dW1gF9PT00JCQgAAFBQUbGCza4OZmdnS0lJeXt7a2vp3y4IBA4aNYf1OJlMxdpo83Ly8fLv37uXfxcu7c4eAe8pCmcQnR/Jin3Jz7QyvgBJqzoTbXFcyCJj4+umh4jHHpH8zmU19Gch+8yarpArya8M4mfxvkJ2dDQDA7KjLysoKAICsZbPfrYbp6WkaGhoyMrKqqo0MprE2REREtLS00tLStmzZ4ujoiPkEw4Dhf4D1q8zxgQ9zs2MOfxxc+PUw3SUnIxZa9gEEQfBrs/yu7e75AyAIJrvcFFS0mlykg9jY2NevXy8tIoY/nytXrqCvMpqbmwMAoKSktIFdTE9Pk5OTS0lJbWCba2ZgYEBYWDgoKMjGxoaIiOh3i4MBA4YNwMXFZZ0B86bi3fSPSsjIy8vLHJeWkpQ8ekTaL32hUSYIgp/qZSRFwsqHQRD82pqwi3xXdMMnEAQRr4z3cF9ZLJtZUlKSqalpQUFBQWFhYWFhQUFBS0vLcueF4Y+Dn58fAIDw8HDov48fPwYA4MaNGxvYBaQyhYSENrDN9ZCfn3/y5MnMzEwiIqIXL178bnEwYMCwaqqqqn4on8KCggJNTc22tralD5kflh2dydSAF7dVLvALSz00srKztjR6oB+PaJ5zyPfDPtUdlxSGVOZow2tu8n3JHZ9BECzy1d+969piwdOSk5PV1dUDAwMDAgKev3jx7Pnz7Ozs780uMtn1U4rpBeoskspz7l+YmbSN5MCBA9jY2AkJCdB/8/PzCQkJt2/fvrExgBgZGV1cXDawwXWioKDg6Oj45MkTLCysvr6+3y0OBgwYVkdERMTz58/d3d2DgoICAwNVVFQ6OjqWPmSZUSaUwXKgvSo2PW/k+8ZFomt+qjsuKRJW/gEEwanhsqNsvOG1n0AQjLG7suuc2WI5BpOTk69fv+7h4bFyu9kVpZjG8N/Cx8fHzs4+m0tyamqKgoICAIDy8vKN6iI3N5eMjKy+fpFJjt9BXl4eNja2v7+/ubm5oKBgS0vL+/fvJzBppzBg+KuYmJjw8PDw8PC4ePFiZ2fn0pXnp5iG/v2e/Cs9wO2eho6Rsf41eWGm7QIXL9+LyK7+UfN7OurvR051HJc8EtsArVqOW6sdvfeyEARBs4sH7/vkLNZ9QkKCi4tLc3Nze3vbRqaYXqjST9Ji2Diam5upqan37Nkzu2V0dJSamhoAgA001XF1dd3YBjcEc3NzMjKyysrKPXv2wGAwampqLi4uAwODZRPVYsCA4Q9hfHy8ubm5ubn58ePHy64MLuOXGedmeOLE6VOnTytcULqkrCR/TN4vo+7nylD1zxl+lkxMtEqPnrYOjoMg+Kk5/9bN65bGRlpGtl2ji+rC+Ph4X1/f0dHRL1++LFZnQflWn2L6+8EYnbnhhISEAADwU97TmRljY2MAADYqEOvk5OTly5cBAEAikRvS4EbR2dmJhYXl4eGBQCBCQ0PDwsKUlJS2bdvGxMT0i6LsYsCAYWOZnp4eHR0dHR21srJa9rFdMsX0zNQCum5q7rzTDAiCM+MNyPLq6hoEovT95+/msaPvWvLzEV/nNP8zKSkpZ86cMTMzc3JyQkuotPEppv+VdAVdYFgVIiIiAABkZGSgb4QGhYGBgRvSxefPn0lISAAAqKio2JAGN4qJiQkDAwMcHJy8vLyqqqqSkpKamhokEikiIrJt27bfLR0GDBiWp6+vz8zMzMzMTE5Orru7e+nKS69lgiNtGedk5LM6v4FfuqzM9LxiihZzF1kbsbGxiYmJG9okhv+aHTt2AAAw53d8+/YtERHR0aNHN6SLiYkJcnJyGhqaZe3Zfgt6enrHjh0rKytDIpEVFRU1NTWVlZXCwsKhoaG/WzQMGDCslGfPni0bOHpplTkR99z5ZVDKx28gCIKTI81KokeDipdRwqsiKSnp4cOH8fHxaWlps8YjGP4ikpOTCQkJobRfc3ZRUVEJCAh8+vRp/b34+flt2rTp2rVr62/qVzA1NcXIyEhHR2dgYODo6Ghvb19UVJSYmCggILCsAd7aKCoqSk5OXtaHDAMGDMvy8ePH+Pj4+Pj4GzdutLe3L115aZU5mR0WWdIEBfQBv75DSDCzGwVt5MzYmzdv7ty5ExQUFB0dPTm5sSNYDP8FHh4eAACIiIjM2T41NcXGxgYAQHFx8fp7MTAwAADg/Pnz62/qF9Ha2qqpqbl9+3ZOTk5qaurdu3dXVVVZWFjw8fFtyEcDxMDAQFZW1vHjx3FxcVlYWIiIiG7evDk9vSK7OQwYMCzI0NBQUFBQUFDQlStXVudkMj8p9Oee2kfqF86ekJaUkmSF4/Cd0Oj6+A2t8r9HLeAguUiKaXRiYmJSU1PnHrSkxOtOMY1hIwkMDAQA4Ny5c3O2T01NQUaz8fHx6+/FxMQEAIC/JVDU+/fv+fj49u7dCw3Bx8bGlj8GjZ6eHgUFhRMnTpycBy0tLQUFhaCgoJ+fX3l5uYODAx0dHS8v78mTJ2VlZd3d3TE2RxgwrJmXL1+ubWL2Z9XypcPbycbS0vJFUPzEwjWgTYsppKUUVUpKioKCgqWlpZurG5r5z1KsLcU0hl/EkydPAADIzc2ds31mZkZdXR0AgA1ZzjQzMwMAYNmV+T+Hd+/eCQoKOjo6SklJubq6rvzAqqoqNja2nTt3qqqqKs9DU1MzPT29tLS0urq6uLi4oaEhNjb26tWrKioqp0+fJiMjw8PDk5OTe/Lkya87NQwY/sd4+/atpaWlpaXlqVOn1mz+890vs7Otpa9/BFpjnJmaHGxv7+x/v3B8ncWC9aBldZ5PQkLCkydPOjo6uru7plfol7mOFNOrPgLDkkxNTW3btg0bGxuBQMzfC+XqkpSUXGcvMzMzurq6ODg4ra2t62zqv6SysvLgwYM5OTmCgoLV1dXL1h8fHzc3N8fDwxMWFi4tLa2vr6/5merq6pqaGkhfJicnx8fHZ2ZmolAoaC8SiczJyXFxcTl9+jQODs65c+fuonHnzh0dHZ1l3bQx/LGswg0PwyqZmJjo6Ojo6OgwMDBYs18mpF2mAh5dpKSkoaWlpaamoaWlgZMx2Uevbi1zZt4f6MTGxkZGRq6qwfWA0ZkbDhkZmaio6ILr0KWlpZSUlBwcHOs0gRkbG8PHx798+fJfZyBma2t74sQJExOTO3fuLFFtamqqrq6Ok5OThITE1dW1srISgUDk5+cXFBQgkcjqH9TW1hYXFycnJ1+7do2UlJSSkpKent7IyAiJRNbW1tbU1FRUVFRUVDQ1Nb148eLYsWNH0Th+/DgzMzM+Pv5Guf1gmMPXr19XOwO/QlpbW69cuQKDwZ4/f/4r2scwi7Oz81rCsqPplW9tDXX19S01NRkvX0a2tLQ0VFS19A5soIjx8fGenp7Dw8MfP378D+ZZMSpzY2lqasLHxz9x4sRiFTg5OQEAiIuLW08v6enpAAAsrXX+TAYGBvDx8TMyMsTFxfX19Re0A/L19d22bRsJCcmxY8fS0tKqq6tLS0tzc3Pz8vJyc3P19fWv/0BdXX3Xrl3k5OQsLCxubm4tLS06OjpERESSkpK3b99WVVX19vZGIBCVlZV1dXXQkHSW+vr6kpISHR0dLi6uwcHB//5S/A8zNjamqKhIT08Ph8P19fWHh4c3tn1BQUFmZmZZWVkqKqoNMabDMIepqanh4eHh4WFzc/NVhTKYb7Az+XkMWr58l5HxPbbn17EvM3MrLxIKHW3/YuowNSXl9OnTxsbGDg4O0Frm/KpTU1OqqqpsbGwcHBysrKxmZmbp6elLnNJfYf4zMzPj7+8fFBT0uwVZO5OTkyoqKgAAyMrKLlZHUVERAIDjx4+vpyNtbW0AAO7evbueRn4LAwMD3Nzcz5498/f3p6KiEhQUnBPwQU1NDRcX9/LlywEBAQUFBfX19fn5+cLCwtTU1LS0tDQ0NDAY7NgPJCQkLly4gEAg0FVvfn6+pKSkhITEoUOHcHFx6enp1dTUPD09oanaWSorK2tqalpaWi5durR79+6RkZF5wi6AhYWFjIzMnxY+Yg2kpKT4+voODGzk5z5EamoqAwMDHA739fU1NDSkpqbm5+ef8yuvh8TExEOHDiEQiI6ODnd3d2xsbFVV1Y1qfJbIyMhdu3axsrIGBARseON/Pn19fcbGxsbGxrKysusMZTAVYqLGzr7jn+1stLSMnDt2bGPido3byCCfcXFx6IHW5pOXl8fOzk5OTu7o6Oju7q6hocHJyYmLi8vFxbUqq4o/im/fvp0/f56YmJiIiOjy5cvL2mitit7e3tjY2P/g+2B8fJyAgAAAgOTk5MXqxMXFkZKSUlFRrTnd9NevX8+dO7fhqcT+MxobGwUEBFJTUwsKCsTExHBxcbl/8M8//xAQEISGhtbX11dWVjY0NNjZ2cFgsB07dmRkZOTk5OTk5HR1da28r+LiYgsLCyEhIRwcnLt375qbmxuiYWVlhUAgSkpK2NjYHB0dl22tqKiIm5ubh4dn8+bNS3+k/skMDAyYm5tv3bqVjo6Oi4trA9Oej4+PX7hwAQ8P79q1a5mZmVVVVdXV1bm5uUeOHKGjo9uQoXxfX5+goGBISEhjY2N5eTkSiXRzc9u6devly5fX3/gs9+7d27Jli7Ky8qNHj7CwsHx8fDaw8b8LJyendebLnCjLSIh8/SYl+U18fFxSSnJ0QHBBXccGvozj4uJCQkIW25uVlYWLi6ugoJCSklJTU1NeXl5RUYFEIr28vGxsbAQFBX+Rn/iv5vXr12RkZGlpaTExMdu2bcPDw8vPz19VC8PDw+np6ampqZmZmejriF1dXczMzAAAXLhw4VdrTU9PTyoqKhwcnLq6usXq+Pr6srGxMTAwGBkZra2X9vZ2AAC2bNlSVFS0Vkl/M+7u7hcvXmxtba2urvb09DT7gbm5eVRUFAqFqqqqysvLk5CQwMHBsbS0XP/b9uXLl7y8vLt+hoSEhIGBITAwsKSkhIqKytfXd4kWioqKtm7dqqmp2d3dffXqVTw8vFUp7z8HXV1dcnJyZ2fniooKUVFRIiKi/v7+pQ8pKipKTU1NW5z09PRz586xs7MzMDC8ePGioqKitra2srKysrKyqqqqpaVFQ0Nj165dHz9+XKfwDx48uHfvXnV1tba29t69ez08PJqamqKionBwcK5cubLOxkEQnJiYePDgwebNm1+9elVfX19fX6+np0dDQ7Phc8t/C/b29suGxV4mYB4IguDn9939n0EQ7Gtq3/B3cGxsbFRU1JyN4eHhYmJi4uLi+Pj4KioqtbW1dXV1VVVVVVVVZWVlxcXFZWVlTU1NxsbG+/fv//r164It/7FUVVWxsrKGh4fX1NRAJ3XhwgVCQsKVq/+SkhJOTk4YDMbMzExERMTJyXnp0qWSkhJzc3NqamoxMbGEhAQyMjJFRcXR0dFfdyLa2tp8fHx79uypra1drE5vby8zM7OUlBQREdHS7+jF6Ozs3LRpEwAAQ0NDa5f1t/LlyxdxcXFbW1sEAjH7bq2srEQikTU1NaGhodB7ip+fPy0tjOSp0QAAIABJREFU7deJ0draevPmTQ4OjtbWVmNjYyiafElJiYWFhYSERGZmJnplWVlZAQGB2traioqKhoaGy5cvKygoQOlZ+vv7S0pKSkpKCgsLFRQUREVFjx49Oufw/5KRkZHFcszZ29uzs7MXFhZCtlGNjY2mpqZwONzZ2XnB+p2dnVJSUjg4OExMTHRLwsfHZ2homJCQ0NTUVF9ff+fOHW5ubl5eXhsbm/Ly8vLy8p07dx4+fHg9BmvOzs7s7Ox1dXXi4uJkZGRsbGwwGCwuLq69vT0yMpKcnHzv3r2r/dSew7t37zZt2gS580KGZm1tbaqqqubm5nNqNjU1FRcXL2tN+rez2lHmAgrxfV26xF4eiUvWk+C35CemV+8Yt4/Mt41ce1at1JSUM2fOmJqazoZlHx0dFRQUVFdXv3nzppmZWW1tbWNj44MHD/bs2SMoKOjm5pacnFxXV9fc3BwZGUlISLjwWGqRjX/CcmZaWhoFBUV9fX1qampQUFBFRQUKhTpz5oy2tjZ6tbGxMRQKNd9gxN7eHhsb+8iRI3l5eWVlZTExMdra2lxcXHA4HA6Ha2pqFhYW1tbWxsbGYmNj/9L5NMjtUkFBYelqYmJi8vLyzs7OAABcvHgRiUQueF6L8f79+02bNp08efKv+zZCx9fXd+vWrSdOnEhLS6urqysrK0MgEI2NjQ8fPsTDw6OjozM0NPxvPu1VVVVFRERaWlqMjIzIyMjgcDgDA8P+/fuxsLB0dXWhOjU1NWRkZGZmZuXl5f7+/unp6Q0NDby8vAQEBHJyctTU1FRUVNC/fHx8urq6srKy+Pj49+7dW+3z1dDQUF9fj0Kh1qxa6urq9uzZAwDA4cOHS0tL0Xf19fVhY2Pb29s3NzdHR0e/evWqqKiovLwcum/t7OzmNGVnZ0dDQyMoKPjq1avS0tL8JSkuLq6urm5ubo6KitqzZw8eHp6rq6uamhoBAYGkpGRBQYGvry8cDl9W/ra2tgXf0f39/Vu2bHn69GlYWJiAgAC0wBYWFkZISGhvb9/V1RUXF3fixAkiIqL5LtErZGZmxtDQkJSUtLCwMDIyUlJSct++ff7+/iUlJYcOHUJ/QmNjYwkICOjo6EhISKKiohaMNmVoaHjy5Ek5Obm/0T6jr6/P1NTU1NR0/WuZ3xJCvHJyq0ry0qGpIrWDe41Dyhasunggg6Ueo7i4uODg4MnJScgeITo6moeHR1tbu7W1taqqqrm5OT4+/siRI1u2bDE1NT179iwcDiclJRUXFxcTE7O0tBQWFl5w7LL4o/v7VWZMTAw7O3t4eDgLC8umTZvu379fVFRUWlp66NCh2TCtzc3NAgICpKSkrKysLi4u3T+wsrICAMDV1RWapi4uLoZSZxQWFmZmZmZnZ9fU1NTV1UEWkuzs7IqKiisXrKenp7u7u7e3dyWVw8PDDxw4QEFBsay9QHp6OgEBQXR0tLe3NycnJyUlJSUlJTMzs5OT00oUJ+Tc+fjx4xWdwx9MbW3t9u3biYiIJCQknJ2dIyIixMTEAAAIDw//L0NFdnZ2UlBQmJiYtLe3Z2ZmZmZm5ubmIpFIX19fbGzsR48eVVRUUFFRnT17Njc3l42NjZKSkoaGJiEhAYlEGhoaKikp3b9/PyMjIysrKzMzs6ioCJoBsrS0pKCgkJaWfvfu3UrEyM/PFxUVJSQkpKGhISMj27Vrl7q6+mr9bkNCQrCxsQ8ePOjl5XXlyhUBAYHMzEzoy2NoaGj37t3GxsYoFMrFxYWMjIycnFxYWDgjI6OlpQVKs2NjYwM9ViUlJbKyslu2bLl7925hYWFVVRX0ZM2hoKAgPz+/qKiopKSktra2urr6wYMHpKSkMjIyhYWFkEgoFGrbtm0cHBzh4eFwOPzn0GZzCQwMJCIiwsfHNzAwQJ8QGh4e5ufnNzIyqq2tFRAQyM7OhrZPT08bGhry8/OHh4fX1dXV19dfunSJgIBgbZMTJSUlWFhYr169ysrKwsPDO3To0PXr1wkJCSMiIkxMTGRkZCDV+Pr1682bN9+7d6+qqkpDQwMXF1dKSqqvr2+2naKiIgkJCWJi4mvXrp05cwYAgKtXr3748GENIv0uJicn+/v7+/v7jY2Nl810u3Qog+nStJig4Kg3iTHNg4NxT+6R49O7p6/utl7aLzM1NVVaWtrR0bGnt1dbSwsAgJMnT+bk5ECzKImJibS0tMLCwrOjpU+fPrm5uWlqampqaoqLiyckJPDx8f28GrpMuL1VCb8SpqenVz4+6OjoEBUVlZaWJiEhUVZWjo2NJSIiEhcX7+3tNTU1JSYm1tDQuHLlCh4eHj8/f2Ji4o0bN0hJSeFwODU1NfS54OLi0tTUVFRUlJCQkJiYWF5ePvuEV1RU5OTkKCkpycvLJycnp6WlwWCwW7duLStVUVHR4cOHYTAYLS0tCQnJ/fv3lz6jtrY2GRkZLS0tKioq9IdnMbi4uNTU1Hp7e/Pz85OTk5OSktTU1MjJybm5uWtqapY4sKuri5ubGx8f/82bN8v28uczMTHx/PlzRUVF6DcVEhJKSkr678Worq5mZWX19vauq6srLi5GIBDV1dUoFMrHx4eKioqMjOzs2bMFBQWsrKwiIiI9PT1nzpyhpKTMzs5GoVCQ7wqkQhAIBBRgoaSkBIVCJSUlMTIywuHwZafQ8/PziYiIREREAgMDs7KywsPDlZWVOTg4CAgIPD09V3gW79692717t6GhYUVFRXV1dXt7u6WlJQkJCQ0Nzb1797i5uXfu3Nnd3f3gwQM8PDxbW9uWlpYdO3aQkZHl5eV1dnY6OTmRkJBATxYpKenevXv9/Pyam5tRKBT0cM0hJSWluroa8tVJTk6+f//+gQMHiImJra2t5wg2Pj6ura0tIyOzd+9eMzOzxeTv6OjAxsY2NTX18/ODwWDs7OwVFRXDw8MdHR38/Pw7duzo7OxUV1fX0dGZMwAwMDDAxsbW0tJqbm5uaGi4du0aLi6uqKiopqZmXFzc0rpqeHh4aGhoeHi4urqah4fn6dOn5eXlXFxcsx6fGhoaMBissbHx0KFDQkJCIiIieHh4Dx48qK+vRyAQSCQyJiaGg4ODjIwsMjISao2dnV1QUDA8PLypqQmFQjk7O7OysvLy8v4uX6bAwMB79+6tzWjZwcFhLWuZ6L/P9Fh/gJU6ByMVLS0tCYxG72X8ohMoi0b/WYqMjAxBQcHt27ezsLBwcnI+eeLW29uLQCACAgI0NTVZWVkvXbq02LH+/v6Kiory8vILJrgYn5jIzs62+8Ea4p6Mj4+PjY0tPdfU29srKirKzs6uoKCwktV+XV1de3v7ffv22dvbz/aiqKh4586d5uZmPT09WVlZeXn5J0+eNDQ0NDc3t7e35+fnz9od5OfnNzc35+TkSEpKsrOzMzExQdPaWVlZWVlZGRkZBw8ePHz48OnTpzk5Ob28vFxcXGhpaZcWaXh4WEZG5uTJk3FxcQUFBSEhIaysrKysrLdv316wvqenJzU1tZGR0aVLl1Y4inVxcaGgoAgNDW1tbYUm4jo6OkpLS318fPj5+Zd4SyorKx86dGjHjh0r6eUvYmJi4he5va8Qa2trcnJyf3//goKCpKQkLS2t2NjY5ubmwsLC9PT03t5eCQkJ9FD7V69evXz5cnl5eV1dHVQnMzMzNTVVS0vr1q1bERERhYWFzc3N9fX1t27dsrGxWaJrZ2dnMjKyu3fv9vT0NDc319XVNTQ09PT0NDQ0ODs7k5KS6ujoLOsN8u3btz179qiqqg4ODpaWlmZkZCCRSMiK6vHjx3JyclevXq2trX369KmQkBC64dLTp0/37dsXGBjY09OTl5c3a86DQqE6OzuzsrIePHggIiLCxsb2Dxrbtm1jYWFRVVXV0tKSkJBgY2Pj4uLS0dFZzIdvamqKj48PDw9PRUVlsVPQ1dXV19fv7u5uaWkpLy+/cOECLS3ttm3bmJmZhYSEmpqanj9/LiQktOD7Jzc3l4aGRlFREbKpfv369fnz56WkpOBwOBMT0/yJn6mpKVdXVwUFBei8tm3bRkdHd/bs2Q8fPsjJyR0+fBi9sqGhoYmJSWlpqYKCwoULFxITE1tbW8vLy9PT03Nzc6GvCjMzMzgcDo2ntbS0Ojs7m5ubIZvhzs7O2traPXv27N+/f3x8fOnfccN58eIFAQGBlJQUDAaztLScmJib3Xlp3Nzc1rCWiZ5iGgTHBgvzsyvrmhobGjr7h9Fqzqu84Mal/DZBEARTUpKvXLliamp69epVLS0tBwcHQ0NDJiYmfHx8AACIiYk9PDy8vb09FsLa2nrr1q1cXFyCgoLu7u6z2319fZ2cnGhoaLCxsYEfkJCQ6OnpBQUFLdjULIGBgYGBgc+ePbt48SI9PT0TE5OAgICnp2d4ePj8mtBKwObNm0+cOAEAAAUFhZubW3Bw8IIte3p6Pnv2bNeuXRcvXtyyZYuKigp0Xv7+/teuXQMA4MqVK7a2tlCoQ3NzcyMjIx0dHTMzMwsLC319fX19fQMDA0tLSw0NDSjZsoaGhry8PHR21NTU1NTUZGRkAADY29v7+vpC7h+Qh9+LFy+8vLwWlAryavjnn39sbW2NjY0NDAygUDXHjh0DAEBJSSkwMDAoKMjLyyssLCwkJOTAgQMAAOzevdvKygq68p6enktfUg8PDx8fH3p6eh4enkePHuno6Ojo6EDnYmVlRUVFBQDAguJ5enpycXHt2LGDhobGyclp2V7+Fjw9Pf39/f39/Re7sf8DvL29mZmZcXBwaGlpYTAYAAD4+Pg3btywtrY2MDAwMzMjJydXVFT08fGBKr98+ZKYmJienl5TU5Obm5uKigoOh1NSUkK3HxERERsb28OHD62srDQ1NaE4NdCxs91BTxD0pDAxMVlYWJiYmOj8wMjIyMrKytbWVlBQEAAAbm7uFy9eeHp6BgYGenl5zd5jnp6efn5+vr6+Ojo6AABoa2ubm5uLi4sTERFdu3bNxMTExMTEzMzM0tLSzs4Oyn6zf//+wMBAqAVfX183NzcAAHh5eSGjZQMDA+iehxxyeHh4oDNSU1N7+DO8vLyzLxMVFRUbG5vo6OjAwMAFL6+vr+/9+/dJSEh27drl4OAwZ6+Pj4+zszMU9+Dx48c6OjoWFhaPHj06f/78uXPnFBQU9PT0oDwE+/btQ7+MsxczODhYVlYWSodgampqbm5ubW1tZmZ2/fp16BSEhYWhaxUeHu7p6SkjIwNJLi0traioeO7cufPnz+vr66urq+Ph4VlbW88+gF5eXsbGxiQkJKampra2thYWFubm5sbGxqdOnYLBYGxsbHp6eqampiYmJsrKyufOnTt79qyxsbG5ubmWlpaqquqNGzd0dXXt7OwePnwIAICOjs5il8jDwyM0NNTPzw/6lRd7jUC/vqen52JvsDmVaWlp9+7d6+Li8s8//wAAcOzYsZUcCN2fkZGR165dW10mk3lMpoa4R6f/wpx86enpgoKCFy9eVFZWDg4ONjc3p6CgUFFRgfL0VldX5+XlZS/C69evWVhY9PT0bt68efjw4crKyry8PAQCkZCQQEVFde3ateDg4FevXr169SosLAyK633y5Mn8/PzFGszLy3v27BkTE9OWLVsEBARsbGxevXplZGSEh4cHrTjO1iwqKlJQUAAAwNDQMDQ01MvLKzw8/MqVK8TExLa2tgUFBfMbz8rKYmRkdHZ2vnfvHgUFRXFx8eyu4uJiPz8/VlZW/x94eHjQ09NDz8zt27d9fX19fHz8/f2VlJQAALC2tq6pqUEgEGVlZdBVKisrKysrKy8vr6mpKSgoyMvLq66unvVqp6WlhZz85oiEQCAOHz6sqKgYFRUFvRZfvnzp4+Pz6tUrX19fDw8PfHx8JiamJ0+eFBUV6enp7du3j4eHJygoKCws7Nq1axwcHNAC6rLk5uZWVVVB9ibQows5Dvr7+4eHhxsYGODi4s4/ysPDAxsbm5CQUFVVdb7wGNYDtH5ZWVk5e9u4u7sDACAjIxMREUFMTLx37170WzQ/Px+JRN65c0dcXPzixYulpaXQLQeFFqqoqFBXV9+0aRMPD09MTMyFCxdYWFjS0tIQCAR046Wmpp4+fRoAgD179nh4eISEhAQHB4uIiMwqIRoaGgUFBeiLMzAw8OTJk9B2cXHxwsJCKHc3EoksKSmJioravHnzpk2boqOjNTQ0AABgZWW1s7MDAGDz5s329vbQI+/p6QmHw/X09MrLy9FPPC8vr6amRllZGQCAy5cv+/v7e3l5OTo6CggIAABw+vRp6GqUlpbOWciEYkFAlJaWor8NFgT6bIV0UkREBPouaDnp+fPnDx48gE7z7NmzISEhs3odMh16+PDhHOHRgS4+LS0tAAAWFhazz6yvr29gYCCk4LGxsSHNSkdH5+/vD31/QEoiODhYX18fAIAnT54UFhait1xQUHDlypV//vnHz88vNDT08ePHAADg4eElJiZev34dAAAeHh5fX1+oKT8/P0dHR0hPHz169ODBg9AfXl5eoaGhAAAoKyvPaT87O7uwsLCiosLY2BgXFxcy3YI8hudUQyAQR44cgS6RmJgYAoFY4oIXFhZSU1MrKiqGh4f7+voGBwcHBASQkpJyc3OjKxHozkcikegbX79+raGhoa6ufuTIkWVXmpZWmeOxAd4Br6IiIyIiIiIiwsODPf3yajbS1SQ9PV1AQMDJySkgIMDDw0NEROTgwYMrXzquqak5cuSIr6+vrKwsZKmVkZGxY8cOPj4+KPAm6gcNDQ0uLi5bt27NyclZokE5OTleXt6IiIiGhoby8vKysjJotYCSkhJ9an58fJyDg8Pc3Bwy+auvr4fq79+//8CBAwu2/ObNG2Vl5aqqqsOHDy9oMqOqqqqqqurm5mZoaMjMzLxz504LCwsxMTESEhJpaWldXV1OTk4iIiIXF5cVXpzIyMgDBw6Ul5ffuXPH0tJyfoXs7GxxcfHKysrs7OzLly9v27Zt27ZtWlpaQUFBDQ0NjY2N4eHhAgICcDhcUFCQnJwcmtFqb2+vra09duzYSkKNz6G/v7+4uLioqOjcuXPQuL+mpiY6OpqYmHi+t1xUVBQzMzMDA8PSwS4wbBQBAQHExMTc3Nzy8vIrDA+ETkFBASkp6c2bN+vr66FkLLMmrPHx8RQUFLq6uvX19S0tLfn5+bdu3YLBYMHBwcXFxW/evJGQkKCjo2NnZ5+9wSIjIx0cHCgoKPbv36+vr5+ampqamnry5El2dvYDBw5ER0dDMSIMDAwgg6Pa2lppaWk4HH7nzh13d3cJCQlWVtbFMom+e/fOwcGBhISEk5OTk5OTlpZ2x44dfn5+67l68zl69KikpCQrK+ucHE0aGhoKCgpIJJKCgsLY2Njf35+QkNDJyQmynkWhULKysszMzCsxCmtoaDh//jwMBlNTU/Py8oLWpFEoVGZmpo+Pj7y8/O7du+/fv5+dnQ1Nm9fV1dXV1UGBEURFRV+8eLFYy2JiYnJycq6uriQkJOiJl6EBCRcXV2lpaVNTU0dHx+3bt3l4eGaDYpqZmdHR0cnJybW3txsZGXFycs43h56YmHj69Ck5OTnUBSUlpb6+/vy1z/z8fCEhIehLQkhIaGnP7JGREV5eXj8/P2g9NSkpqaur682bN0JCQj09Peg1oWWsOYdDYyoODo73798v0Qu4nMqcjrTS4OLk4oKilXBxbWfZ6Ra/kdF/cnJy4HA4PT09Nzc3ISHh/fv3V9uCmpraiRMnvLy88PHxubi4CAkJ1dTUMjIy6uvr4+LiHB0dHRwcXFxc8vPz29vbrays9u/fv6BR3+TkpJKSkpiYGLTQPfthC/mlWVhYsLCwQJce+m00NTW7urrKy8vl5eXZ2dlVVVVra2ubm5uVlZXZ2dnnJIns7u4+cOBATEzMoUOHFlvpgXy5IPT09GZtnQsKCqSlpXfu3Glpabm0vp+Pi4vL1atX4+PjiYiIPn/+jL5rbGxMTEzs1atXra2t4uLi27ZtCw0Ntbe337lzJy4u7v79+5OSkhobG0tLS52cnCAjhaqqqoaGBk9PTzo6ugXXj1eFj48PLS0tNGyVlpZmZmZG31tXVwe5NDAyMmJSKP9nFBcXv379es05sbOzs0lISIKDg7OyspSUlAgICPbv379//35aWtq4uDjoTf3y5UsaGhpWVtaEhAT0Y7u6urS1tfHw8CwsLIqLiyGT1JCQEF1dXVZWVkZGRkZGxiNHjtjb22dlZaFQKCEhoTmGDl+/fn327BkPD8/OnTuFhISWdSLMzs6Ojo6Ojo6Oi4tbwyfCssjJySkrK6urq2toaMxubGxsZGNjMzAw0NPTU1dXhza+fPly8+bN0LopPT09LS3tyvOeTk5O+vj48PDwEBAQMDMz79ixw9vbu6mpqbKyEvIQraioKC0t9fb2vnLlCgcHBzs7+/bt28nJyRf7uIdAIBC7d+/m4eGZFXKWhoaG69evs7Ozb9u2jZ2dfdeuXXMcwNra2igpKY8ePdre3n7r1q053vMlJSU7d+6EwWBWVlbQeAOaUKWkpExMTJxdu01LS8PDwzMyMuro6Ojs7NTX18fDw1vC/TcoKIiBgSE9PV1UVBQPDw8Oh7u6uqJQKCsrq1OnTkHfH+3t7Tdv3sTHx9+6devu3bsjIiIgo/GQkBDIauzx48dtbW1LX/AlYsyCIPg1OjS0qw9tVDn57dPoCFrduRmkfwo8u4IU00lJSZ6eniEhIb6+vsta9/5o9qf/mpiY8PHxNTY2xsXFPXz40MnJCQoR8PLlS8iZgYODg4SEhIWF5dmzZ2/fvtXW1ubn55/fbFxcHAEBQWxsbENDQ0NDg6Gh4c6dO3l4eCQkJKDgn0JCQoyMjFlZWXx8fNzc3HV1dT4+PpANjpubGyEhITc3d0FBQUFBgbKyMi4ubkxMzGzjd+7c0dXVra6uhuY3VnKaG8LIyIiEhMTz588ZGBjmWPAHBAScPXu2tbX11KlTkpKS6GopNzfX2tr6wIEDvr6+0Aw5lCKjtrb26tWr2NjYmpqaG5JG6sOHD2JiYjAYLCcn5+jRoxYWFtD2qakpWVnZx48fHz58+NKlSxiV+RehpaV19uzZvr6+8vJyGxsbbW1tbW1tJycnFAqVnZ199epVKJ7XYoYhRkZGxMTEoqKi8fHxNTU1UCyF2dnR0tLSqqqqtrY2S0tLamrq2aHPn0lCQsLu3buzsrIOHz6spqZWVlYWHh5OTEx88OBBOzu7w4cPo5uAZWRkQFOyfn5+azuvmpoaPz+/Gzdu4OHhXbx4sby8HJp47+jouH//Pg4ODjs7u5OTE9TLq1evlo2CtDTBwcFQU7Oucei0tbXR0NDY2trW1dWxsbHt378fmsm3t7fHxcUVFhbOzc2tra1FIpHl5eXQ0hJkmTHrrnPgwIGjR4+2tbUlJCQkJSW1tbWJiooKCQktJo+Kioq2tva+fft27dqFQqFu376NjY3t6+vb0tLCwcHBxcV19OhRMjIyFhaWiIiIpKQkGRkZampqGhoaGhoaOByuqqra1dX14MGDZT2dlkkx3VGa+Mz39eel6syseOMCxMbGhoeHLy3i3I5/TjE9MTFx7do1dXX1lpaWqqoqaPLh4sWLODg4KioqkMVUW1vbvXv3cHFxnz17Vltbu3v37vkhh6SlpX18fMrKyrS0tPbu3YuFhWVgYODq6qqlpSUmJpaYmAgF3KKkpNy7d295ebm3tzceHt7t27ehrxJouHnmzBnIqExTU3PLli2RkZHQNIuAgEBRUZGAgAA/P/8KHR83iqCgICkpKTc3N2Fh4dm7YXp6+ujRo0lJSQEBAQQEBHN8wCE0NDQ2bdqkoaGRn5/f2NhYVlZmY2PDx8e34dmjXr58KSQklJWVRUBAICEhIS8vz8PDs2fPnry8PDgcvtrbA8Pvpbe3l5eXV0tLCxpAQDFlqqqqfHx8KCkpGRkZs394GS5Ge3s7Pz//1q1bDxw4YGdnBw2YIJWJRCLLysoUFRUpKSmXdQb4E3j9+jU/P7+Pjw8TExMcDofBYPfu3UtLS+Pk5CwoKPhFnQYFBdHR0W3fvt3FxcXd3V1ERISDg2MDg+uukKamJhoaGl9f3+LiYl5eXijWCgUFhYODA5Sr7s2bN5AVUlxcHJR+x8PDAw6Hm5ubZ2dnk5GRPX/+3MXFBRcXFw8P7+nTp05OTry8vAv2FRUVderUKWtra/TJqvz8fBoamqioqKSkJHV19Rs3bhgaGhYWFkJ6urS0NA+Nmpqa3NxcJSWlVZv/QMPBH4PCb72dLTXVqI6u3t7e3p6envba+pbed7M10ceOMz9lk55BU55LWc2ixZidmVlSuaJJ+G+PEF+/foVWNFEoVFhY2P79+0lJSed/+0BxAMLDw5OSkg4ePIjuPWZoaHj+/Pm+vr5jx44RERHp6OigO8zJy8tv2bIlLy8PiUSmp6eXlZVVVlaSkZHN969nZGTk5eVFoVCtra3a2tqEhISUlJTc3NyxsbEmJia0tLQrdPTeWG7evOni4iIlJTXro6mlpXX9+vXk5GR6evrFoofMzMzEx8dTUlLC4fCTJ0/+888/eHh4vyKcUH19/ebNm3Nzc729vZWUlC5cuHDp0qWsrCx7e3sYDPYnBGzCsCri4uKwsLCOHDkSGxvb1NTU2tr64sULLCysixcvrjyEU3Bw8K1bt7CwsMTExExNTRMTExMSEp4+fbpz505aWlp/f/9fegobxfDwMB4eXmpqanFxcUZGRkZGRl1dnZ+fHwkJyS/tt6Wl5erVqxQUFNTU1LKysr8rPjPkul1bW4tAIKDTz8zMhGaMnz17Rk5OTkBAQE5OTkhIaGJiUlZWBkXThRzQr1+/np+fz8/PD3kQ8PHxvXnz5tq1a3fv3kWfopiZmUlISMDFxX316hUPDw/6HDgIggoKCtu3b4c0NORSXF5eHhMTk52bBdqjAAAgAElEQVSdjUKhSktLCwoKioqKqqurExMTqampKSgolvUqXj7FNBxOR0NLTUUFp6GhoSJltH+9cCagOepz/t/Lqcx14erqumXLFlFRUTJyMhkZmQWHTSAImpiYHDx4sKGhQVdXd9++fZAnZU1NjZCQEBKJvH379rFjx+b7hI2NjdnZ2e3evRty5kUgEMLCwjo6OvPbHxkZuXTp0sGDB1+/fg05dycmJpaUlFRXV+/YseP06dPrP9M1gEQiWVlZT58+zcbGFhMTU1ZWJiws3NLSwsXFderUqaWPHRoaMjExuXv3LjRu+BUK7N27d3v27IGmU6DQRc3NzWlpaWRkZH9p9hIMmZmZYmJiFBQUZ8+ePX36NAsLy9qC0AYHB1+/fp2EhARyoyIkJLxw4cIKV3D+BEZGRqSkpO7cuVNdXY1AIKAgw1euXFFSUvoPQj59/Pjxt0fhUVdXl5SUnDVChtZWjx07houLC2WQ/fjxI2SJws3NnZub29TUlJ6enpSUVFtbe/bsWQcHB6gda2trKiqqzMxMWlpa9DUvEASJiYlVVVUbGxspKSnnxwY5d+6co6Nja2srFKhSV1d3y5YtrKysFy9ejIiIgFwMIiMj4XC4oqKira3tGiZm0V+K37pam9vbe5ubC3x943t7ezsbGjv7IbumGbR/5x23YmJjY2NjY1d1yIL9TExMpKenX7161crKaunDjx07tm/fvurqak5OTiikFgUFhZWVVVhYGBYW1uxM+hzGx8eh+lCMSjgcvphhVVNT09GjR2EwWGRkJBRdpbW1VUVFhYGB4XcFNW5tbSUhIYmMjFRWViYkJCQiInry5Im2tvaFCxd+izzz6e/v5+XlhfK71tbW1tfXnzp16uLFi79bLgzrwsDA4PLly5cvX7a1tV1PO/39/VBku/94UWNDGBkZERER8fT0hILtqaiowOHw/z9zJ729vRQUFMePH4e8+3Jzcw8ePMjIyDgnCWtraysfHx8HB0dubi4U7eTJkycyMjKz0xLj4+MSEhKHDx/m5OQMDg6ePTAvL4+FhaWwsFBZWVlDQ2N+hBAkEsnBwaGioqKiosLOzk5CQuLn5/fo0SMoMvCJEydYWFjIycnV1NRAEPT09Fw2FeMyKaY/jX4BQXBquiclpQoEQXB6avTLKFrdBc1/wHl/L2r+k5ycrKqq6unpGRQUNDk5uZLQ6Wu+2aCGm5qaoPDllZWV0tLSe/fuvXTpUl1dnZSU1NLODP39/Tt27KCgoODl5V02QoSKigoBAUF4eHhtba2zszMvL+9q42duIN++fbOxsZGUlKyurn79+nVQUFBtbS0tLe0flU62vb0dDw/v0qVL9+/fFxUV5eLi+t0SYcCwMeTk5NDR0UEDZRISkpSUlN8t0X9KVVUVFRUVJSUlNTU1DAZjZGRc0Cr18+fPe/bsYWVl9fDwePPmDScn55zJQiiTYFhYGD8/P6Q1JyYmJCUldXV1nZ2dd+3atZgARkZGcnJycnJy6urqs6GgZmZmIiMjT506paurW1hY6OHh4ePjo6iouKxh4zIppoONrjExsbOyMcHhdBzs7Cy0251jkUu3uCqSkpIMDQ2zsrIKCwvXkyhnVVy9epWTkxMK71RVVdXa2vrw4cPz588ve+CnT58QCMTbt29X0ouqqioODg4LCwsAAO7u7uuWer1AsUU6OzsbGhoePnxIQECwzsxBG87Tp0/FxMSgZFJrzs+AAcMfSF1dHTQx+4db+f4i+vv7odMvLS1dYrHw69evSkpK+Pj4BAQE586dm7N3cHDw5MmTFhYWt2/fJiQk7O3ttbGxERAQ6O/vP3r06BLGtMsyNTWVm5ublZV1586d1TmZzOMbMi8tNjY5JSUtIz0tJSUlMSKmrKlnyUNWR2xsbHR09AY2uBKqqqpISUlVVFRaW1shw6051kAbRVZWVmpq6q8zjVsV2traDAwMSUlJGRkZMBhsQ5aQMWDAgGFjqayszMzMXDAI8+joKDs7e0BAwNOnTyHjpqCgoDt37hASEq4tDvscXFxcVhVjFp1vXycWHvPNTK8u0O3SbJT5z2qpqanh5+c3Nzf39PQ8derU7CLz/zAoFOrIkSP4+PgkJCTe3t6/WxwMGDBgWDXbt283MjKCwss4OzsXFBRgY2PPxh5aJ3Z2dqvKZIK+SPgxyssvPbesqqqqvKys9EdMyeSAwPicyrlt/DCxXaGXCDpQvsx5EqA7uszrbQbtr8UWNhfaPqdBX19fVlZWdnZ2aWnpNYc7+euIjo729/f/8uXL7xYEAwYMGFbN8+fPDx48GBER0dnZ2dPTc/XqVSIiohUuli3LalUmOpMOyscoKUhx8AjY//mHhZmJiYmJkZGRipzRIfKntcxlleTSehR9lLlqv8zFq/+/sUfDgAEDhv9fKCgobNq0SVxcXFhYWE5ObgPtHtajMj9kp+S/7W7ydDPxjs8bnZz5NjE+NjbWU15WUF6HNhacAWdV3Tw1NTPz7zAQ+hsEp9+3lJqbGnlGF03NgODcidkNUXQYbYkBAwYM/7NMTU3FxMRwcXGJi4tvbDTNNarMn3XO56RXns9fJc1bip2ZW3EFKaanJz4VFRZUlmVeuqiW3foZnDcxuyK+K+iZhX1XvnupYMaZGDBgwPA/y6/wsLC3t1/DWiakC78ODP0bWba5MOlVWOz7KRAEweGPwz9nlgYXaWGJFNNjHi/sEL1j4JJrmYuxTr9MzDD0f5VvU5NQ+d2CYMCA4a9ktSoTnc/eZoamVo5Ozs7OLq4vXj6/e0n6wMmLhtp6AW8WDpi3NL31hV5eXinF9SAIdpWlR2eWQdt/l8Ushv8lGt433ojWZLRjZXFhY7RjvRmrHVId+buFwoABw1/GelTmhLPqmT37hQ4d/o64uMRRUZHdnHtdo+dZzIIgCM6MDXenpyX1ffp3sNzfUBwUGNgy+A0EweGexoyMDGRT92BzWVh43Luhvp7BERCjMjGsm/vJuvhG5MwugEEh4ZMaEt18gp0vgS1mwK4XQpjZeQwYMKyc9ajMT1XIhWIfDw6gWtoWeBGND7ibXCGnoI2qhsLpgd1FEVfUNIP93K/f0Kh8O7sSOuZnc0v9oaGJrnlu8yD4X6vM6bfDPaPTmPfo/wifJz7zPj2AZwEYFxGnDzBmDzJlvmfMfM9Y8IEpuA1+JBBQi3nQOtz+u8XEgAHD38GqVebM8hFeF2YGBKc/1slIioaWDYMgCM6MPDgraBBSC4Kgj85pBcs5KQ+np350Ml9lblCM2cn6rsRbEbKhnd3/Hvi1xjrXY2h6pr478VbESbRdk4UN/g+THrlVxn/GJDP+S2gd7rgWe+9IABDYQl30kTl7iCnnR8l8z5g3zBzfS09pCxwPkvvdkmLAgOHvYM2jzDWNw0bqj0sKh5V/AEFwcqBAiG57EHIYBMFcz4e7DmmMLHJQbGzs/GzPS7MylfmtuDVYyJXhcVXV7Kb61gjP6mwQBEtaQ4Rc6R5VfZ9hbmh6finOZmDsY2DGbaOytaQowvDfI+QtBnMAUvsZykaZ3/QzaGYScj8HuNwBnheAVhbhm7eMOUNMOYMM+/0A9bgF0rRhwIABwxzWEjAPPcX0j4A+aBlLlhgEfqo7LikCqcwRVOQOsj1JbaMgCJYGmezdfnmx2AwpKSlKSkp2dnZ2dnYWFubm5uaJiYlLS/xv/5NDvjnqV+IeVw02uWU+eI4qm1NTL1ryMXLWWGkmCuGQ9v77vLFe1LFHyHIQBEHwi0G4jD2qFgTB972BEkF3hzATt382XR+7xV7ISYbhZbxnKPzArF9ACrcFSC0oH6aY2Oe/0HpjSGpKseMFENAKL/nE7NMIBwwBraRHv1tqDBgw/HF4eXmZm5tbWlra29vb2dmdOXOmu7t76UOW8sucVZnQ/xZ0K/mXT/UykiJh5cMgCI51JQtQCSS2fQZBMOOZJvfhu6OLHJSUlKSvr5+WlpaVldXV1dXd3b3SnKgzM+DMZEOrF5sD/XNkok2OS9WHjz/XGNWMENP/MZQEx+rs87x+hMX7rBku+riqAgRBcLL+uKdYWM97EATHPmaf8JQtHcPozD8anVQ9vudASDtt5RdWzUxCwBBLJ9n47Wj/bIXekT4hL1FcfeB+BlHBMPNLFBzbCLif+Gh65j9KlYMBA4a/gnfv3nV3d7e0tKSlpaWlpamrqy+bamaxFNMLxWhdtJEZEATBz42yx8UjkZ9AEAS/9VwU2vk0qw8EwVeP5I4+9FrsyJSUFGVlZWdnZ09Pz6UFnSPfLFXVukRW/OVf51f8SWU2tUcF1s+mj0ZXmXUyvlKxbz+CIDg69Eb0+YnycYzK/EOZnpku7ak66EeTMQjPHWK6m04APMYKq1lgYn8GnAmsCMF9TCwZhtXwjfV5PRWWARCDSv7vZcaAAcMfztDQkLOzs7Oz87lz52YTai7G0imm0bbPrfDTUSA4PdKaxc3J5pCAGp+cAUEwy+fxmbv2TXXI66ckwssWzRcWExOTlpY2V4QlJZ6zu6U9WsJr16Pi+W/DL1qR4kbV1SAIguDXkOInFZ++/dj1VStCzLAaWub8YhBx5llLKwiCAz1+MiEPPmI05p9KcHXEFp2tJsUkqG9sRwIBnMeE4XWvl6jf9qFbxE/kdjpuzRirczUp57NtPhUYjyYMGDAsjIeHR319/dJ1ls6XuWJmRmJe2ly9euW+kQOqfwwEQXBmPNrX7pGuYQJiKQOk5OTkGzdueHt7h4SETE6uNm7LdH1bhF9Nwcho+UFXTqv68kk0dToxOXDJn+9KYdrE9PTocL5dftAY+i6/XSqFqRPT0yAIImsdFGLN+z+/e5F63QL5R+S2xDAf/8pwPncOuzLi2B6G0+HA8SDp5uGOZY/KbMsD9DY/zCWsHmNTTsQitsZFDbT8B9JiwIDhb2FwcNDb29vb21tZWbmzs3PpyhukMtdKUlKSgYFBRkZGfn7+qmMGTg65pKg41BaNfe15GH1WLtqo+cv4j33TefWeV8IuXIrTzhscfP+uILO7Yd4uraz+tyAIgjPjmTVPdRP0XtamjWKcTP5IkP11WKbAtWRs1De26ymE7Fa7S3tXGoXKpyKU1hk3toe68gurBYJsqyGFbqrhL5UWAwYMfxEjIyMZGRkZGRnq6uptbW1LV/7NKjM2NjYmJub3yoDhD+cZwnurEZV9BXnlZ5bgdtJDftxfJseXPwwNu3wnQgPgeS1FyScWw0IiHBPgbrRO+4flB6kYMPx1FHUjEhsyk5rmlsTGzJRmjBPdUri6uq7KyWSxdM1o+xYzDfrXrHZ1sRBSU1JOnz5tYmLi4Oj47dvsWuOKU0wvxoK7MPHT/kKSGtL5PVi0s/CLPrI4I2GERsALxEotxWb5MPbBKsN1rzfhy3qK0lGWpzVwWlsAZkOb0JDyK2TGgOE/pnekL7UpWyrw1GEPKVzzzQzOAO28wugK4FoAvE8PiHhJ+5YH1w2gfrfUG8DHsY/5bYj8zrklrTXneOCZI97Swr7H5xZ3adMsa6haXieisAPR3dvtZuvmZuOmcEqhq3s15j/zWXkG6UU13JKaKi42Lsg/aHpievrbSvXZmlNMry2wEYbfiGmWDaAN3M3Ar59gjeul3uNFYp7mODqxmMvSMihGquFYbH7dTVM6wpIxyHjqNQ62HqAWc7e2/3/h3fFX8OXbl+o+VHX/3FL1FtU4uFCEzo3uq6YP9W3q2/IH/yXUvEW9aU4/GaBAacsAswD2+wN30rAcKiky3jMk99PPKZnvGXybaO6m4ZyIBChtgK0W+DI+Cu5lvtV9qE/jn5bv7PfxeeJrVS+q+h3qVoLmcX8FmcDzUDkeqMDszEVmBcAdASqHnwqlDSDgC9zJxFJN3YxebqRhXUraROUIUNoDVA4AtRNAYA7sfCoo4X/yWNDJfSr7+jsXCyLwncVU5syPBNEzM+DCw7q5GaRXlGJ6LgnJCU8Dnnd+7O381Nv+oft7Ge7uGF7Gn3TNdHzobh/u/revD936GWYXQtUUI2/MlgsRapeibpT2VqJX+6kMdf/qm6znU98cOaEr0zfSv/zBK+Dj+Kf2oe/NvkIGK4XcUIz4cQUiblwMvRGDSkA/35G1Kqq1UfG28mLQDc5nDC5VpAUfmBPf0lM5AIqRN9bZ7MtSHzJrwLCItOgjc94wk3s9Nb0jQGC6WchL8kKYmkbSw+bBju5PvRtyCmtmbHIc+mmi6mOVQtF+l3nlQqiaSZZV+4fujqFf9bysgU/jozdj718IV5srcMSNf9x2k1liUzpsobTHRi9we+ytFringi/PnpdRpsX3G350mRu+b+Qt9KRktOUoh9+4EKEG9bX9Cf+cvqgctpBaYO18dmD2kl6IUFMOv5HZnruxD9cG0jG0wPunbbjr/hu9/S+OEppjkVsDB/0ArWyC2B669AHG/A9MuUNMqe8Y0wbmFmhj3jBT1iBTcj+9GYLsZBhAYguQW2KzunBfCFdTjriR11kEXYr+0XdzJBn++qF9IWFWWDqGulc7aOn80P20xF0xSE3Qax/cBpvCBpvZDbiUCJyP/1HigGvJuBGdtIl9dPG9P5ceurR3jHnDTLk/l7xhppwhpsQ+eqjam7f0r1qpFSKwDtoDnNYAzqGtH/o+Li3VMimm0fXccr4fy6eYnk92cw6xEQ6VPQF6gTsQEFvgnwhSvJ2gezte53tJ0P1e4nUX3p6w5PYE3dvxuudCrxJYbKV2QOvOhgDuCMi9BmQi/y2nogEud4DMcq5g/0poQ8DsvP27JMuVW3E6WsmPW4baBz4PzS9vRweMs6xuxf4ksErUHWIrEup5/VLbE5Baw67H3P+38RgdhwK32dbefR4c/DI0/zoPfhl693lw4PNQRlv2nRjdW3E6TE7/wG0IqOwJqOwICKwB8WDgZNT305d9DRwKAAgsAfSrxObChX6+t+J0HqYatn/sWvCk5pSnJe63YnT+PTxe91a0zstSr+8VRr8LPPz1w7vRwYEvQ9a5jjBz2r0vgRd15OWjrIl99EwugMAL4fdf3i95Ny3P+NTY/cRHgAHwMIcYMcKcO8z05i3DizoquUhAPhpgdAXg1vhEVsSXo9Rvxevcjdct70P+eyKjC1zYjWJgdGjg89BzhOetaB2up3sprQio7AnxLYEjAYBs1E83J3qRjQIoHQC4LQG5Jb6Ql+StOB3tZP3W4Y53nwfff16RtNMz0wOjgyv5EQc+D7kWP//pd1ywxOkKeRxicwFORc+V9ng4cCF+S3Ab9esumsjOn0pcL60ZgvxE2PeaclEApSNAZUtAbU9AZgNTjdFarLvr0Zqk1uTQk0JsiSXgA8i/BmQigeMRC/QV3U3j3ww/E4N1POJ7R/LRwF4fgNgSC3q4yKxh117fv5/8uGWofeXXcJZP4yPvflzMd6ODn8YXixO6MO8/D9UPNGok6d6CXl/xukd8ZMgs8OEOhHPeA5TWBPQugELMJg8UVWw3bfoAY8EH5vQBxoIPTPnDTOEdtAEtVPNLcBt19iBTwQfm3CGmlHeMkPKI7qYL7aBWTsSVjwJ2ewEklthU9gTUdgQwG6obsQ/QX570jmxw24Xfh8sWuAMhzBJ/v4f47XjdW/E6Gom6tQOoJe4056KnpwNVCMy3ktoCUsGAfiF+XC9tZAdNYh99wQemvOGfSjr0NTCvpPQzZrxnzP/AlD/8o3xgynjPmPyWYbZO6jvGrA+MCc0MD21hD51Ijpyk6ete5kdfLMX0Mvpx/grn/EHmnAoLkpGUf891c8owxesO2GxJ6KF4XkN6MhSQDgOOzysLblxJkQ4DToQAzpXEiT1o3bXDUt9SV47SV4z8W5Cj9HmDdNEdP0k1W6I7YbFdFDdTsKWDV9SvfCSw/RlAb4vP4kwyvzDbEzO5APKRPx0iEwxYFBMm9s4VILGHwqgA/zhav7LhAK0jwOL4vTU2ZxJae1LtJC2zTLPZop2kRWtPyuZMwuJMArPZdMgPOBkG3ErZEttFEd0Je90Bi+uiKv1EX/nj9CtH6Us+0sV0Us6eb3QnTPUNlnTITyfF8RRgtCNY8KR+Ko4k1PbAiTDgePiPswsHZMIAKnuAxZGE1YWE0ZZYIUzBLMOUwZGCzZmExYGEzh7QzsArHaEv+UAf2kK5ww0Q9TqxganBY+viiUyJTkfgvGqkyB2kLflAVzFKjxylz3hHk9hNYVVCJBMMyEUCuz0Bahsc6CxYXUiYbEmO+R81yzT9fmHTTN0RL0e+fvpevnwCp1dqbz0zNTXy5dPI108ZLelmKabnwxQYbIlZnUio7AGZEOBS/KaIDlh0J0VMJyXiI/2cmxO9VI7Sp/RRx3XC/JvIpcMBqTCAyQ2gtCaidSSHWZEpR954nGaxdNnvIUxtTUbrSE7jsFyxIyO1BSRCALEQQCx40SIaAOjm4mW+Zyj+yFT4YW4p+MCU9o4htZ8h9d1PJaWfIXuQsfDHIUUfmWK7aYNbqaK64Dq5RGIBi/cYAOjmEUV1wYPbqEJa4VnvGYs+Lt5XP0P6AAO6PMUfmTLfM4a0woPbvvclHQywPAEorL5fQ8WI6wbJFmW9pV+/fV2wxKBiHr+xeJxmoZdqRu/IRGf//XLR2ZPTOzLppZot+xNARTHiOsyKjMKKgP0ZIBUOiAUDosGAVBjwsh4W3kEV3PZzaaFK7KMv/sSUPvD9jJL7GULbaJUTcU+EA2S2ALUdEbUD8U/FnpjIapNYECAfCWhmEcf10MX10OcNM2YPMqb2MxQMMxV/ZMocYJi9FFrZhOiXXTQQUE3BC++gCmmbJ8wKSlg7lXcjxYkIQDQIkAoHtj0HyK3wl7jTyOz+r73zjovieBv45o0maroxsdCkKIKxAGKiYosVNfao2AsiKgKCIB3pSIejdxCkKr33cvTee+8cR+9w8/5xlON2j3qHmt9+P88f8Nzs9NlnZ3dmHoj/PaST+Yt/wyZsJ1McjjGsZbqfJOAZEzoYEzoYE/CM8R2MfvV0H+vofGAS1ERvkP37JU/o/IcJueQJGWT/HtRETwzwsY7uYy1dVBtDUjdT1vjmXEAnqrm5qhQ3++D9xCtmjULf3fBgxnTs0anlUS7gUs7nUi7gUsrnUink0i7loYWoFnEr5XMpF0yLYj6XWhG3Zgm3Zgm3RjG3fC6XXO5uhbwZYeCiWcI9zxR1y3hkcnbfj2O/F48kcewSmbt0ysivUoPlk1gzGsUz0tUp4xFN23FvMnKhpG37vJkhre8hne+mRev7fd7MQknb7sWzP0jgUC3iflvGo1nCTRqzfB6XRvFEJSjmc8nl7p69vLplPK+zKRdqZgGfp+54Cyvgs5Q/7sWxP8KyX4pgg/R+hjTWcHswCSVtuxfHLpa+k1gDz1O3rzPf9KPJNqtSL8+6CNfqYKqIb2PshcCHkCbDb5Z0gokc8nm7VIu4NYq5FfO5lPK5VIu4iRWrmM/1IH4bsRQPE9kFYrZ+a/wrpL1mola113xtuI7T+QBROOz2XwoUsSgOsCgOMC8OcKgIeldFLg4VQebFARbFAfy+ghx2+zmdD/xqzgZprYF0fzofxvYokf1Zyh/Eypmq9qlGoSRaJdwK+dxaxbtC21gjcawetZuN8zeYF294nfTrTmuI0wbaTlk4rSE+l5X6eetNCjcYFayfQ/LX25UzhLezhrWzhrVRlnbWgGYW/2aWkDZWShLcyhLUsnlKglvJAwe2sHxsYPZtYvFpZA5sYZktxXbWoBYWn0Zm30YWn0Zmn0bmWdIKgSUU0sZKvIp4eWALSySO1bOOmViHMsm/cttBDCYQ9OaHX95u/kUHJtpM0JsVHFbQH7YQpyV0I/AHi5KJmrQo2SAQ9AOn5Wz1P90QNtBOG0gm+VeLoo1e9cwRuOkC+jVNlG6GNLGEtbGGtLFG4FhdaxifRK7ZagVB8tDvelv4nQTexL3Nbi3KminZrUVWWY5nnAX4XQT+T23NChVorT50J+gb0yK6SBwLvCqCyKq9nTW4FSkn8xVmvyaW0DbWsDbWCByrdz2zcT7lLpe/3r6cIQLHGtDMQuwbE43Yujm0nVk2ed3NwBW3glfcCl5xJ2Tl9cAV3+tAX6tDKzTI5RtNCFKE9tue4X8vQJR9tvyQIvSN5kSArzWgr9WgE55fPYpa9TzxN3vcelGDLdUVC5hlfgJcI315Hq69psNwQ58RU8JuUbnNvJzdvHybXQ2HYy2nwwLFvGIbpmybadk2TNk2s/JtDjXkARxrOa2rOMzL2UnFqmrb/Sj6o57fH/X+/lLQekwZu0XFNrIwMFlYDu2qOawqOayrEMSqksO2mgOeTxtYPoliUUFeLpuq6citKjnsqjmc6jjJhJgBq0oO+xpOxzpOh1pOuxoO8/Jtk3Gym5WzXw3ZcNTr+xMfflHLZbOumlkDFdvsazhJy2tZyWFevg2xRPAC2lSRF9CmisOSmOdKDpuqiQzb1UwUxLmO07aa420ByzqT39+VhFQPtuZ2lWd0FFFLMjuKyvrqa4baPlRFrNKgh2S/3Wa76nbEJvMKdsup6q2ZrrepsjjVzqhVh9ptVpUsVpUsNlUsZhXMxz/+vMdlFe/7VfvcV6/U+QpSgCBlElGAVup8tc999R6XVWf81lpVsVhXsdjVbHWq4ySW16qSw4mki1pUsJtXsF8L3XDU6/u/P/yAKEc9v78bSWddxY4p55TN3/s6b+/LLN5XObySObxSubzyBXvnFLmCva9yeOcjxDhl8/fOLnL5e+XyeS9G7GSw20TnsBFRNjsxsLuyTclmJ4YZAWw3HvDleJWzRzyTRyJ7z5zJSeXyimfuEc/ikczZcx/LtdmRkVJaTGQJOWzc7MT4IIlLMmePeCbPy8m05Av2SuXySmbzSuXyKhb++SqH91w4J38oO4KEsF+N3iFXsFehcK98wV6ZvL2SJNUlkzd3/ZOKdC6vZA7vy2xembzp0knn7iWWbkpeZvGIZe3Z6ezYtXcAACAASURBVMFGZ7eR2Zme0Zb1oPfdh7HKQrHK2gV2bvURzrUhNpW+cHGsDnKrj3Crj5BJN3gcqywYp3w5WPJ3Gza2d0x09huZnZgeJXNLzlrtktm84pk8pJmZr2TyvMyajvM1SUUh9jT5gr2v8/ZK5fKeCN5OZ7uR2ZmR2ILb3rExOfx5J1LpbtSkRCs9jlMWin8Dl8dxyk8T39hXBxBL7VYfYV/tL5zwhiz8/WjlM57PoVsM654z7pLgxXfPsUjlE5vMpAos9C8EXYYgAYjBANpsAjEZQQwGkGDoV/LYFa/j5yvS8SvkE1cFN21KwtMn4OixePqoNro3yd9Jx39NGkwxaeUhZ4hJD2IynhZmQ+gnzW9POpw+6Xh6o84GBj1os/GMAORiBDEYQI9CvlLArpxX9mJXOJb+ltJJn4BDkOROeq/qDbJx35BeopS0kt8DYtSDJW0IbTGFJGK/lk2YKLVcwrf+9RuJpSZKYgd9Ep6BTBI7ZqSlgF35KOQrBgOIyQhiMoY2G0OM+tDvb9eddDy905TrFy2IxWRmeQ0hobDpFpGJXelWsZ5SicgkCU8f1LhJPnGV9FRjxa6wLlqXPHU5SYYTO+gT8fSGOT/vsYF+eQOddTlH6x5Y2l7sledxyv70Ou1fGPWgLabQy5ivZRNXSMevkE9YFdgwXbdYPHnFJnbQR7TQRU5KbDs9URI66B1KfjfKWmeUQyJZ6xxKfk/omAgT0UIX0UIX206f1MmAxTMk4OiTOunN8tYqJq446gIxETuhPvTb27UnHU+fdOJHFofTP2utZtaHOC2gV7ErVFJ+iGyjj+9giMPRJ3QwJOLnJcTwc0oinsG/YZNs/KpXcSuk4imKAnblWQ9o9Rtov9Xh4478CGLD/zpMAVuTNiWvQmWP25AEsOf/QfPbzYYQgwHEbg69ilshnUA5uaSV5zwhej2IwQjabAyt1YK2Ge8gTUs6TH4qoRdBEsdtZ2SG3fiPtVrQZmOIwQBiN4MkY1dIx69QwH4X1kKX0MGQ0MGQ2MGA7WTE4hnicMgSj2NInKzqhJk1SdYEcTiGsGb68Bb68Bb6sGb6mPYZvyZMtlpYC51C0nfESpbHrrzuN1G6KWE0guj1oN/e/nbMhl/I93lSddrIArcpk5JWn6ERq3vMmp/VkGOdNrTZGGLQhzgtIKn4FdIzq1oOu3KPHcQwMzPzFQPijWuFdMLKVzErLAvWYfEUe10CngGTt/Zh0FdMBtAadeioxUnVGC1iCyZWpZXjaHB61zDISEhPjkl78VS8qqpy9rALOmOWMMnMwCRa0qWzlGIjJTgmWNFZMaYxJrohNqQ8OrgsOqQsWifRZI8pH48l3x6rg3usDu6xPLjH8uDE31YHeab+JtHzWB7cqMuyVhtixkCMJtBmE2ijLvSL1gYekgv3WB7kMec76XwhqCwqpCx6SoJLorObJ9xq1nTWhhRPZGMW0U3E7DHlm455Vtll+tc3ahArBmI0QRAWU2iVBrTVaBfpJTwWfAdsj3sVBsCTFg2W5plMmsfqIJP+tp+0JkrNaAIxGkD8nl+pp69RSF49Jerpa/g9v2I0gFhModVTaZnx6WFNJ2qgLDq4OLqioxIAMDw2HFZKXgMa8fqk5eU05vlWnWKJyIQZA63Vhjbpsk61BY853zdqEAvxckNolw2kmLz6TcoaGexqDkuI0QBa9Wb1Nfd7YaUxy7n2vQxXHlwc/TJElgfDR+xR9Hpbfp6qWwPoss/XMyoWu9oob11cB1MsjjEWxxSDY4puZ5xNcIwRbYyRbYzROMbodsYYHFNiJ9P7yk3qqd/dDlrBaAAxm0Dfqn3FY8r3t+NZ/5JwYqOUzXWDyG3JDy6JfuT7nAfD95PWb5v0ICYTiMkYehb5jUrqGsXk1bOLevqaf7y/YjSYVzv+og3R67KRDka48GD4Xoe/iaqKW0pbZDblBJdEh5RFC/m94Jl1oPFY8v1pc9gt7yOxG4eWRveP9M8/ob7hvtDJ3v7EX5THlG+P5cFftenW60DMJtDTyG9U09YoJ33nVUOX2Els6BkS38EU1sqglvaTQtJq9fQ1NwNWTNekASQQsEI9faIJFLCrrYp+n4oE28nkWLZBETvxq2raGsGwlUyG0GYMtF4X+lV7E7GSeSz59pjzWaU7kd0EpkYrFeke6g4tmaiKBz5P4dXOY8Z30e3G7DfGWeRpwEtinBPDn0I3YzKBmI2gVerf8JjwaccbY+tSqFvM2VmMv0wAwHxcTC9kKcZsYX19fEN8QxYQGWXa+9vdc3zf5/m65fm65vq4ZftU4ec4+mjZCCgNcc3xccvzhYtrro9nge/I+ELP152ge6jHI9f3fd5E5I7ZHnus+LZjuLabcU8LhmuPFZ9jtsdkWkvdl0YA4EORv2suconI5H2er3uOL65/xkf1sIqoqQq54n5ruxHXdjPu7YZcdz8+eZ/tk9ZI7vr0k4AfxE/VrVW68w5z3u2mXKS1+q361+xm0FZzaKsJdN1/pWHuj1qZP2hl/qCT8VNAEwNxaeK04JkSO5lsitdrpf9gkPvj5Y8rOE2hNZoQqwEHhwmXAdbifY5PTHX8UjJchit3y/Z5n+crF6nGaTSzD1ASDBeX5T67zPfzaUePXF/8AJ5a1fvZUtdV75btoxilSaxDJr0tP2pDnFbQVnNy2WYBMRhCP2qu227Kvd2UiwPDZZxsTawu42RrDgzXdIcx4VqlDnFaTFy43RJapQGxG+2cbAguTmMu9Vj993m+btk+tV1z7Kb/0gknGf7wbvY+2wdbl/xJMmZoaEhdF9PkIWdMMqeVMwITYH+QEhQUpKKigsVi09PTx8ZRd4YoXxJRVbEWyc6W6c6GSVZbTXawGG5hMdrKYrR1ndb6DQYQlx20w5pEbKDd1tAqdYjFYAuL4ZbtptyYZHvH7PfD/6Gd9f9Jeod7bTPeWaQ5W6aTi0Was1WKcymubD7x+BUHWaRMXpjq7JbnTeuco8yTvr4+LBaLxWLFxMQWc8YsBRfTsJ/JL5tjXybiz6GhoQ8fPjQ3N3d0dFyQJxMCgYItn7DZCLlBT/9BoR0EAMbGx4lS112vE4/RjDPRiseQimaMiWfhxzHC+Ni8t6OgoKDQmra2NnNzc3Nz8xs3bizIX+bkRHG2fZkIlmhyC+bUVSQ7O+fal+nn5+fn5weLfTbbtmjDh5pMFBQUFBRKmJiYLOzF7HxcTM8MSx4YtvwHwGMjxd/f//379yQxL9jF9IJY4KHxKCgoKCj/K+jq6paWzubgGXzyTSb+/v7u7u6fNg8oKCgoKCh6enqfu8kMCAhwdHTs6+sbGBj4tDlBQUFBQfkfZHx8vK+vr6+vT1NTs6xsjsVcn9hkhoeHX758WUlJSVdXl8RfJgoKCgoKynLQ1NSkpKSkpKR0/vz5hoaG2QMvwMU02ZIekgCL/0To7+/v5uYGy8HUqQjTSVD8hol+nURBQUFBWTJUeDG7QHOE4FlzDhfTJCYT7lBz0d6kUVBQUFBQFsRSlv9MHYIHdw09+w4Q8mMNYKcdzIBslgmLbda8o6CgoKCgUIlFmkwKJxfQxH5NbTJBBDWZKCgoKCjLw4JNJukUkVw/HWBSSSlKAvxvimFn35e5pC2Yi78UBQUFBeV/ji9jX6aHh8enzQMKCgoKCsqXsS/T1tYWj8d3dXWhJ/OgoKCgoCwzY2NjeDwej8erqal97vsyw8LCrly5oqysrK+vj+7LREFBQUFZZpqampSVlZWVlS9cuFBfXz974AWfMQt3Kw1Izp5dqItpf39/T09P8ixM/zN75meD0hpdFBQUFBQUOAYGBtR1MT3H9hIKIWe7inTFLJK7runIKfscQ+0iCgoKCspSWczyHwLcxTRsvkaYnmSSzDIJM2IgDUz2Bykk+zIRPI4teZa5+MtRUFBQUP6noMK+TPiJPLDAc5zQM/v18znKgDDpTRpuUad+mj2TKCgoKCgos7NQkzmni2m412iys4Hm4WKaMFhWXNIxNKEhO8qAbM8nagpRUFBQUJaHxc0yEY4yQPh9tmAE2J9TpnC0NCVKS15CTsOqYxQA9PQfFBQUFJTPg8/vKIPxMRyuq6UCa2Blix8BYK4XsygoKCgoKMvDZ2QyR4cHOjs7+waGARhy0X50XcaqBzWZKCgoKCifDTo6Op/YZA4PT5xOUJkWpKys7BKSBgAAYExZWiysrAegJhMFBQUF5fNgoSZzrsWxhJkupkndPo/0RLrqnb9wPqFqaEIz0O5srCL18oWpVzTpoT4FqVEf3CyMrR1re8YAVUwmhQ+e5eXlNIp5Fvz8/HJycpaW5sISjYmJiYmJWUqKCy1mTk6On5/fcqbo7Ow855Eci6O/v9/GxmZJUVAui52dXVdXFy1ipkRtbe27d+8Wn+KiEg0ODk5JSVnmRDMyMvz9/Zc5UVdX16qqqqWlubBEe3t7F9Q/3d3dKysrF5ipmVDI4cjIiK2t7fj4ONVjngV7e/vu7u7lTFFXl5azzBnZGemJ+2jEyfmHZ9bEPcJb58lNOceBHrykwCmj0KLJcOMFqVEfPnys7xwl/o9oMsfHx+vq6uApjo6Owm+dBAJobm7u6+sj02dnZ2tra8Ejqa+vRzyZr76+fmxsjCxmHA7X0dExn2wQMTMzgxuwwcHBhoYGeOD+/v6mpiYyJYFAQMxhZ2dne3s7PBJ3d3d3d/d55nBkZASxAhsbG/v7+8n0vb29zc3N8EhiYmLMzMzg+rq6OviIIhAI8KYkEEBrayvcnAwNDSFWlIqKCrwf9/T0tLa2wgN3dna2tbWRJTdOINTV1cFvWN3d3TIyMvBIWlpaenp64PqmpiayiiIQQF9fH7wdAQBycnLwJuvo6MDhcPDAOBwOj8eTxTxCoR0ROzwAoLi4WFVVFa5vaGgYGhqC6+E9jUAAeDwenm1KQxIAYGtrExgYCNe3trYi1iE88wQC6EMaC4g5JBIeHm5hYQHXI7YyYuaJnRB+R6Y0WgEAmpqaeXl5ZEpKw6S7u5usfxL3utfX18OHSXt7e2dnJzySzs5OxP7Z3Nzc29sL1799+zY3Nxeub2hoGBwchOvr6+uHh4fJMgkfQQCA4eFhWVlZeM4R6xAxhwQCGBgYaGxsRMweWTaIyMvLkw0WAoWBPDY2hnhnQxzIlLIBqOJimuKvcN147cVzx9wz8AAAMFh5mXubRUILACDY8Mn+21pj8PAAAAD8/Pw+fPgAT1tJSQkeuL+//82bN3A9BoOBd+WysjIMBgMPrK6ujtjGysrK8Gb78OED/GF2YGAAMRsAACcnp9TUVDJlfX29trY2PHBpaamBgQFcr6qqCh8/4eHhiEuLAwICAgICyJSDg4PKysrwwJ2dnaqqanC9vr4+vKPk5uaamprCA6empjo5OcH1iE1GSW9vbx8fH0+mbG5u1tJCeMrR19eHj4eUlBRbW1t44MjISBcXF7heUVERrhwdHVVXV4frLS0t09LS4HojI6OioiIyZX5+vrGxMTywpqYm/EEkMDDQy8sLHtjLyysoKIhM2dfXh2gCMRhMYWEhXF9bW4vYozQ0NFpaWuB6dXV1+A0lJCRk5hmWAFAekgAANzc3xPcctra2iLNPxNFaXFxMaSwgztSxWKyzszNcj9jKgEIntLW1xWKxZMqGhgbE0QoAMDY2rqioIFNmZ2cjPkFisVjE/ok4MN3d3cPDw+H64eFhxP5pbm6emZkJ15uampaXl8P12traiM9e6urq8ClBZGQk4rsKDQ0NuNLR0TEhIQGut7CwyMjIIFNWVVXp6uoixow4H9DS0hoYGCBTIjbxyMgIYsUiDuTq6mrEbAAADA2NFnNg3jxms0gms7vw3Omj7pl4AMBAVdDutbt8SroBAKnOSjw7HpA/tEzi4+OjpKSUPpP4+HgBAYF0GBEREbdu3YLrnz17Zm9vT6Z0cXERFhaGB75z505oaChcf/PmzZiYGDLlmzdv1NTUyJSRkZGI2UhPT5eUlDQzMyNTent7P3jwAB7YxcVFSEgIMYfBwcFkSh0dHTk5OXhgNTU1eA6joqJu3rwJDxwcHHznzm24/vHjxy4uLmRKOzu758+fwwObmZlJSkrC9QICAomJiWTKpKQkAQGB1NRUMv2rV6+MjY3JlL6+vvfv34fH/OjRQy8vLzKlubm5hIQEPLCenp6MjAwsG9gbN26kpKSQ6WNjYxGbUlRU1NLSEq4XFhZ2cnIiUzo4ODx9+hQe+Pbt2+Hh4WRKDQ0NeIdPT09XUlLS1NQkU4aHh9+5cwce+NmzZ/BspKene3p6Cgo+guvv3r3r6+sL1yOOBW1tbUVFRTIlpSGZnp4uKyurr68P10tISJibmyNmHj5anZ2dKY2FkJAQuN7ExOTVq1dkytTU1Bs3biQlJZHpExMTETMvISGBwWDIlB8+fEAcrenp6UJCQq6urmRKGxsbEREReGAMBoPYP2/evAkfJvLy8jo6OvDA0dHRiP1TRETE2toarn/69Cl8IKenpz948MDb2xuuv3PnTmBgIJlST0/v9evXZMqkpKTbt2/BB7KUlJSJiQk85hcvXlhbW5Ep3d3dBAUF4YHv3r0bEBCAmL2IiAhSTXJS0o0bN5KTk8lCxsTEIN7xEAeyh4cHYjbS09OfPn26ME8miAepk55rMNvUk8Rk9pZ82L72z9CaPgBAsoM8966HCI8QAAAA6uvrjY2NMRiMKQkYU4yxsbGpqelMtampqSlRT4aJiQkGFhSDwVAKDFfOEjNieMTAlMJjMBjESDAYjIkJQjyIkVOKhEIOkctOKXJKFUg52wuok6WnaGJC3kM+SfYWmpMF9agFtSOl7FHqUbMUh0IkC+vzGAxyiWhUh4sIv/ROaErLfkiprhYafuF6Y1PTpfZnyinO9064oHsyTZvYysoK8Q02RZO5JLqLzp0+6pHZCQAYw6edYNntWdgNAPDXe7T73zejVEsGBQUFBQXl00A9kzle+w//Uf8S4lfLQbVHf0vYpAIA1O8eFLWJoVoqKCgoKCgonwhqmcy+2HdajIwbb8tbVHcMAwA6S+KePHmsrar6UkGjumcJS5OXCmF8/BMcu9eLtFZwGSAsZRX4ghnv6SVf3rJMCS9rMZfOp+mEiAtWl4Hl7YRjPb3kK0SWh2XthCMDvYOU1lAuK8vbuERGe/rmeFlKK5BKO49vmQTE1bMzlYShosy0zMyspKTktt6Jt7DdTSWxsUl9k6Hh+WksThW7feyJDukeCWq5mB61krzOxsa2hetcQg1Nb+tDWH+bc8f/ckuZXCI/2u1ppfFSUlIF49KBsLB/6RByE31vnNlr6D+97LApze1PNjY2ti2SJuSrLqlCU1Hk1f27WFlYnr917SMAAMBoR7Wh6mtpsRemH+JpMZQ7a7METx9gY2W5LmEwVY1xdgrsbGxsW7jsYxCWBS6GQZwnRuYI/8UshG0CS2fEQvwKGxvbFp4LyfU0HfODiT6WZ4/t80yf3NUw0uVuoSYhKalq9r4TYfX+0hnLjv9wjX+vcdD0wt2GZNe9bGxsbFukzcNokWRDYdjlfTtZWVhE9d37CQAAMIKr0n/zWlpU1MIXS4sbOb4m/cHJfaysLDeljPCT1RhtI7uVjY1t6x6nuCXt0aQAIS/Y6gAbG+u2o57YaqKqtTxB7uVLseeS/pnVlC8czYxyv3Jqr2UElYbGTDK8tLezsbGx/WESQL7amYoQ+lqc3oofOi9QPLnfaqitXEdJSkpE1DoghUZPnS3lma/un7qvYjet6i2+e2gXGxvbyftq3bBUF+Rimsq0VuUr3P/74FMjSqku2sV0W3myroFpQlJidGJmD8K2LioynJPsc2QPu3bAxDqrBEeZc0LawyMjGNFL4uYIC8eXDKE0O+Ha0e3PLOMmFOP97laGbqFx8bHRJQ34Wa9dDCM9lYZqiq5BoV4WCmu//cUorAIAYCZ1TcQkYmwAL3z5hO3k2KYWhJE2O31la8/Q4PdGTKtXv7ROBACMd9eaGuqHY5NiohObu6lkB4Y64z10t+z6M6KC+r2ktQyra2iWmJQYjc3qpe3H/KFs7IdD3Ox6IRPb2GPtpM4/1RseGTZ8fuGVbTQNUhwvyYq9coTzhU3ipKL3vaWhR1h8XGxMaSPCFsMlMtJVrq+q4BYS6mEm+8u3a00jqwEgmEhcFTeLHhvACV486ZCCvG100YyPtFjrKtp6hQa5GDCsXiNlnwwAGOuswRjoRyQlxcRgW3qo/zAy0FbqZmsRGham9fDo9iOCfQCAoZonV047JLcN1EWdPXM1vZVSRx0ryoj8h49D2pl8a8fSIfQ3WxrpBccnxUbH1+NpOKcnDOCi7VWYuQ8lNxIAAGB8UFfk0isb7Fhf8/3zJ1wzkDdTLhFcbZGm8Om996c28xBSg95hHD8kJsSl5lfDw8/pYpois27cJAkG+4OUaAuR4yLGk79Ty8X0mIX4OYY/+N5HzbEplUoMPhM4puVH3M3TJXxou/z7LABAia/GjmNP4A8pVEFb5Nwzixji37gcb9ZNm4XVbfE0mU+AkUF8a+fERM/ozmFBnRAwVHJ8+/aPxcMAgHeKN088s6DuMz5hpLu5Y2K3+we5a+ce6wEA0t7JrWP+Q/ddBJXnEz15x0+fDCuj+guBMdMX/Ix/HPag1oR4DvqFrv+tG0RMC/+Yj1PZIxcAUOCtuvPk817adEL1Z2deWE9srm3P9GDexPxcy76TNk+oIwP4tq6J/q0ncFDYMAL0F/69fYd/+SgAwE7m2qkXNtQt5fjwdCf0eH35wlMjAECSg/Q6lh36rtE0mlWMjU30Q0J5jJqu4wgANeHGvHvPVQMAQK/QWb7XjumzXK4gyC/lhLCfeInk+WitY9qmZhNAmxvMTFoTD506i60nAAAGamMOce4KrQUAAIuXl/6RdKJRtWc4SR16PLHrlDBYfWkP/YHrL/MaEQ6LAPPdl7mEnM5+aaCh0PEXCNvAJ66dcjGNaJ+JOvgvI4Np0YFvZR7+uOb7f2UcaTvJBAAAnODVI9r+pQAA0JdzZCOHSVgFAKAea8dNz59Pm9diKkKnn1vGEv9pr8x1tTE6sXv978zHkmtp+ha6R+nBTe9s3EDRe45f9ye0jgMAQnRF9h+QoFmq46YvH+h7ZwIAyjMTLPXktv763c4zEo3D1Bs7zclHTpwIL6e2yRwZSIsK0Ja+/+PqH24outB8xTih7cHlw3rBFQAA0JNxaD2HWVQ1AKA2zoqL4VwhTZIfURQ8KWozsY29rSLH1drw2M7f1rOdSmug6cfFbvl7Aj55nb15ztvW8SXhCACAAHXhA4ekaPbue9RI7L6Rby4AoCwj3kJXhu3n77guSLeM0OYGThjKi3W6fviib0ErACDc8NmO3Y86AABg7M2ZY7elZzkEdFD63glp59ls6mIYH6/OTbIxVtm56bsth4Wq+mj8LbMy/MCJM0kNAABQG2vO/vuRjB4AAPio9OjwCQUa3czjrMQOPdYk/j3WWR/s7iR89cCPP20wDyc/twQgupiea3pJFnjWAHAX0zMJNBQ6RmIyqeNievKq+gy3ncx/eOdR/13lTEhMZnfagfW7bOJrAQC1sZa7mc4V0qSRZ5jMCUbapP7hviBB5WdtUipjXNR1Pw4B0Jpkw/7bsfRuAAAI0Hq67wit7lat+SEqynY4kjv+QFPOmT9Yldyp9/aJRiZzshlqU97tYNnpW7SEozLnlRyJycQn7ft9tz22AQBQFWm6i/lCCU0WjswwmRMMt0qc2X1FxpEW6RGpiHLW0PcdAaApwWLr7yeyegEAwEdF8MAxGRrNgZpzAlTeOHSQ1GFfY+ap7Wwq3tk0SW+0N9zL9MKfmzduv940CqINn+3eK9oLAADD8vxH78qRH8xEAm1M5iQjuNKr3Gzi1rFzB10KJCazMsJ46wb+gmEAAPCQu3f4jDKNHj1JTeYUfm8f7Dh0rxmW5MJdTC8o2DxM5vEXJnNdvnhMJZ+Zh9PiKz0puMdXj06YTNB0a/cOncASAECOhwLb349pc6ccUxHiF7Ek77ttWLcHooY0ehAbaiuyd3nXNQoAAP3V4XysvJGNBACAtfTlQ0/NaZJkT927dzZ1sLcjsVYqUhjqLTBpTj5KC5NJgrHEM+voGtrFDwAAhLaHUyaTUH9j5w6D0HIAQKar7JYTz5BfMC2VEUXBk2I25IelNce7PJLA0Ghx52BLgb2rS/cYAAD0VoYcYP0zpgUAADAvzx8VsaZJkt21zu9sG2AH+kaYKkubRdAkRSL9RWd3/uVXN1Yd8PbPP2+1AgBAx61TeyUdZnnvOih97+RrmplMAED6u7cvtMjPN6UyleF8kyazq8hvH9v+pA4AANAXOXNKklaPYnFWYodhJhMMlAvfFS2ADZ7ldTENI9JM+G9xS+rGOT4y2Ns7BAAAw/Umhjo5LbRegz74+OohvYiJo5zdVAX+lXkHAHCUPHdTxZVGSWoIn3phTxw8hN6uCbuc5mtsFZhOi1nmKL7CzN4uq6pjoK8tIzV/bKxb9tYRVe8yAIDoeV7NAITzTpfKYKu9k3VcUWN/f1d2Wg6+Z7Cna2LxtaeVRlAOwoHsi6Qn59Dx4wkIR4IvibHhgd7eYQAAGKw1NtTNa6P1Kvn+h5cPGsdMHCTronzthoIbAMBW/MxdrVnmJUtCReiEuDPxpNPpTpjy0cg2OIsWnXCko9TU3j67umOgrzUjrWBstFNK4LCmbxUA4NlZ3rchcxwNuhgGmm0drROKm/r7O7PTczt7hyY74ZibpWZwHqUzzRbP+OhQb88gAACM1ijLvsrFA4DPPH/8aGQTAANZJw8eCK+ebS4te/+4rAfCu8SlMdbTNWE3/Ow0vVNqqR3/TFoS/jrOn0NcQDbc/uLKQb2QRgDGBE/zGEaSH/BLLdIcJPieTJw6O9DbMzwGAABdhQFvrdz657didploKU0VPMtN9+c53ziE0/cXzWB7bEVuDwAADHxJREFUruDFi2pmZpYWRpnlNG5gMJoSaLubne7EA4Wc2i4AAAFXKicuqPRG+aW0Yj58Vk8NChL8jnJv5rn0NLGoCYBxTw2x608VzCwMPEMiafFNcbCtXOzKX6t+WsfCxEBHt/6Osus4AO0FEY+fCKvKyMnpWnVQu5SE3qa3z09/+8Mvmzcz0tFt5H9qNDjcqyUkIKqGsTTXj0hHOJB6kYx2Bpq83sTIKKhmX99FzalRf0vmwwsX1c3MrMyNsiuovJgTxkiyn9WOrXSnHynn1nUBAMbbi2XFBJXfKL+UUS5qpcmULz/u42EuJt4rz7HFzQCMuam9uPFcyczCwCssihaPqAOtpSIX967+6TdmJgY6ug0P1NwJALTmhQkKC6tIyyro23ZSu5TjPY2aT058+8Na5s2MdHQb/3mBGRruUXt0XVzD1NJcPzKLJm9lu8vC+XftUTA0w5i8DUiaSCLd3+zOU2k5MVEjj3DKzyKEnGiP/TsZ918XTymj3gMlAAD06IncEVY0sDQ3CE6i1U6PCYbavbSe/87ILKbv1tIHAAANmQEPnzxVkZJWMHKk0VJKXGXmi0t/rec+6RWVAQAoC7X+5/wdMzMzW2fn+m6Ed3YLM5nUzXNve112bkFxfk5hFXUf8gkN1cUpycnFNZROg6ci43WlBQVFxblZmU2dEzOJ8b6W1NTULpqtO2qpLskrKC7Iyahp7QYADPe2ZaanJqfn0GgiM9qHy8vNLS4qzM/Pz88vaO+ZeIfZ2ViampZPi8UAhOGewvyc4qKigvz8/Pz8po4+AEBXa016SnJm4dLcAZIxPliSl1NcXJyZnds1SOVlvw1VRSnJySV1CK6+qM14bUlBYVFxblZmc9dkJ+xtTk1N66bZuqOWqslO2NYDABjqactMT03OyKVRJxzpbc8l6YS43onJFr6hJDWtgBb3UsJQd0Fe9lQnbMb3AwA6W2rSUpKzimj1rYcwOlBZnJOanFw0895VVZiRkT+7y1hCU2VxfmFxfnZGXTuV38T34OrTU5PT80ppvvtwtK8wJ6ekuCgzJ3+yhUFHXXFqGg3eY03S39GQnZNfUpCbX9EAAABj/YW5GcnJyS0UTuCZv4tpwqSL6cn/EI43WFye4REQJlOYTo7iWiCEhbQz/lnCeQgoKCgoKCjTLObF7IJsEGVbRx4nARYxyVEGlC9ELSIKCgoKyrKwCBfT87VRJFHM7rCaYpz/AXMY9E7v9rXzQi8Vc5tov0EUBYW6jA56mipdPn3aIYr0QIYxJ1URgQcifsnLc0oDypdIn4WaYlwFgnvwL52FuZimzVtOinF+0Sazr61U/42MnJQI4y/Q3gtCMuKy72NzPnWmUFAWBGGop/TMeujHg4JT26X66qJYVn717xvv4dEv63B8lOWjp8Kf/qv/e2YaN3fQL42FuJimcEA7oOCDmuxPSjmYOsOH/KIv2WSO4cvvneB+auKP72wUPM+jG1TZUoy9fvYvUdNIAACuLMvsrZakhlXHICEjzPGFqLiyqpqMokZWY29LUYK+pm54TIS0+HO7qDwAQAXWX0VeRUlRLbmqG4AeVxPZ1/LKqooyouKSHyPjnDGqomKvXCOpt4gUBYUEQm+Tq6b4zj28lnHExefj8QGW5w4efo2JBGC8INJDSUlVQUWnoK2/pTBeX1MvIiZcWvy5M7ZqHFeso64o91pCXFpWSUU7qbTjE5cEZfkYC3U3U5EQOn1NDE8AAID6nHBJcTEpWSU1NbVXL0VfGznGBHqbGltGhPtKvHgelNcEABjsqHUx0JKVUU9rGAJ9dcZq0nJKKsqyr0RfKYfHxRmrSYlLvA7JqP60BQOffF/mf5VcL9XtXPf7AACgS/gyr3FEAwCgyFuNi/duTXOJ9mv54JCAGwc3H3lmjKsIZ99xKLWp10HixN/iZhmBNoy//irnnpYUYsjF+Xd2c7PKAwGP+GITkb9PvLQAYCzQTvG1fUTxRzWOv05UdnUn2Ejs+lPwP/j6A+XzYARX7vXuvYXKQ+5zr4YAGKjJtPPyUBO+J6YfDgBO7NqNkKwK5Tv7b+p6ZwRY0q9dp+iVgQ3U4+U57ewdkpaVYyp5dv8T3YJkbEhU5hf7AIyyMAbbiswtvACh6dhuLqfUZgDAcH/99SPcjw2C6+vr7x/f8tw6MsREat0GFpvEinALEe59d+o7221UpF19AtUFj27afxU/MmSjI24YlBdpcHvXWaGu7m47iStHrqrPmfQygJpMmpD/QZ2V41ILAAB0C1/mNY5sBABkOErtPSIUGex454awiZGRoY4Gxi10tCXj8G5ueR2M1EtB+/BCAFrvXLwQWgsAGH92kk3Fr2IAV2xvb37z9N5jIkYAgORAK+OI0oEMhyMX73QDUBVqtGv7cV1jfV0b30/plhTlP8oIrszB0qW9reD4th3+JV05wQ4JpdXmL24+1wkEAPRUpVlbYS4d5b6o7A1Ax52LlyIaAAAjT46zKHgWAgC8te6dk3MCAIyPod/y/1dI8dY9I/DCBGO4n/HHy2+IpwX1iwvwK3sWAABkb/+pGlAPOjP+uXi7fByAkcpLh3ZgXDxFrgkYYIyNDXQ0TGw6R4HPO12v/O4yT+mTgkoAgAgjMa4D14wN35p7xH7a+xxqMmnCeFfVgzNct7U9cB2Nj87z6AaV12RGnNrPoe2XU+yvI/AUQwzWg+/oq4nn++vYh+S8YAfVG8818R2Vj65eS2gFABBk7hzT94pVFhEwDc5PdJI+JY4BAGSGWOmHFPSm2R25eLsTgNJA3QOHHufnpd3at+WmvCP6II9CXUbxFXYmNqMAOIjyH7wqbP/efxQAw8f/ihtHg6HGZwIXXBLLAkyeXX7jBUbr7l2+ntQOABiTvManHVQJAPDSvPePLA2PnEX57BjDWeirBqbk5uTkftAT2cZ7vRUAAPrEbvAruecCAGRu/aniVw1q467+K1QLABiru3fplLmz3d3r4kSX6ON9+HEAfJ3fvs/qKPGQOvlIEQAQrCdy8vqbvKzoo1sZ5BziP13xFuhimiwApcCzxIbIjM+XVP2WOU8PZbRgtLvRVldV5tUzhp8h3n8eSb2Qdo8rBAAM1MbxbvrtipiaiY6CiUNcR03kH7v/Tu8YLfBQYGY/X99Rd+vEQauE+pbikBu3RLOzw3g4eCMr21ylzm07IxweGmpnpuaV1twUrrfr8NmmoeEMF7k9B1+MjPTKXNh1UdLmk5QU5b8Loac2S1/1bePgyFBdJOuPP2v6l4wPDyqcP3pT7uNQY9CWrQezW9sNH/DxPNTv7Si99PcRu6TG5sLAq1cf5rQOE8ZGzURP7L6vPThMc1cuKJ8DhPHxxPf6r9QcJv5vT2Kn+0XJM2doqOf+6b/EbFNGR4efnmF/6VI43ph45ODJqNqOsgjLfx8oNHU2PdzPxnPhOcZMV1VWwzci2txQOa56MMnsIe9l0aHh4fdyt07dNhodaP13z+aXVjQ+Gn5WqOtiGtE55hyxTW++nOWnBbqY/nwIdtG/J3BJWEIpr2X6rlGd7P3PoYMXRdRxgyA1wPzGzTuvFZREn7x4H1sJRmtvH9937YXsa1Hp0NxmAMbcdKSfvlS0tzARvilw/dq1p5q2nT0dTspiN+/c8wiLsdWWunVHSElJ5rGCQUMXDc8WR/lfZHTQw+TN86fPLb2wABCC3dxqB8YLo9yE796++0gsLD3f+a20yCt1G2Otuw8kUzOS7p85fF1UTlpMOiy3CQDQ35Qv9+Tmv/ee+CYWf+qSoCwHI11dyo9uPxJVL20bAgCUJPvcu/rPjRdqQcE+wvdui+t6lRUmit67IaTmUJ0fe/bg/sevFSQllNPrewEAvY3pQqcOHbrypKCyUlvsgbTZxz58rY7Io1sPxEKiY7Skhe4+eqEkJy6m69xJ5YO6FsaCXUwjmigyJQHJeM7D6cms5/gsns/appKDz//39Lmohk+dDRSUhYLP//f0+bjmT50NlC+B/vzAM2dvV36Bbx8W52Ia2WwiJjA/ezXbUQZTb4bhuaC87WWB6X8ujMc5G/zDf0bKKnA5HKCjoFCNsVgnvX/4z762CULX+aDMRd8HnddnzlzQ903+1DlZMAtyMT3tI5PkZSph5oUzfWTO5S8TzJyhkr2jXfIsk1JBPl+Gh4YJAAwPD39h+Ub5n2d4aBigXRdlXhCGh0YAIAwNf3nPV4twMQ3/TkmY4/c5TOYsP6KgoKCgoHwuoJtMUFBQUFBQ5gVqMlFQUFBQUOYFajJRUFBQUFDmxf8D6iTVkcOzju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5412" name="AutoShape 4" descr="data:image/png;base64,iVBORw0KGgoAAAANSUhEUgAAAmYAAAExCAIAAABZLfkPAAAgAElEQVR4nOydd1iTWdr/eXdn9vfOvjt9d+rqOM0Zx65j1xHF3hVRUEEsWEBpiopSEkBEEZDeEZAOUhJ6771L7zUQAiGQhJJ2//4IJQkJTYrlfK7nmit5nlPuqJNvzjl3EQMEAoFAIBCTQGy+DUAgEAgE4u1AiGRyAAA4Qwh5OObeDCB8zLHTz8iwCAQCgUBMg7GSOY5OjWooZxQh98e85rBYfYkv3ewD4hljRVj0hJOTTKSLCAQCgZgL+CSTV+SErTA5Yx9wgP+d4Ish2uvLkmJjjbVuhue1jxmVw+EA77yjo0ykhsJXwuM/QSAQCARiWszYWSaHXzAFxJPDYhEr41T0DBp6mDM1IwKBQCAQc8lrSOYUjzUJlcmKCvIeiZXTnxGBQCAQiPljRlaZHAAAFr2yvLi7jz1yt49YExcX3zU42i4v2FzPK423J51OT0lJiY2NjY3jEsvzOm70lQhiEQgEAoGYLrxqkp2dzWazYVx4JXOcNSNnggYDJEfspW+/XxRSQuPeIJfF31S6YWliqKiBbe5nk8qTMBiMkaVDS1c/b7/w8HBlZWV/f38/Pz9XV9fn/Li4PEcgEAgEYvZwd3f39/f39/e/cOFCfX395CVTtGBO7IfDojRl7JHY7pvXDQAAfXoXd6o7ZQGA1Y1DVywjOIN0EonUN+YcMyIiQl5e3tra2t3dbTKWIBAIBAIxgwwMDFhbW1tbW0tLSzc2No7fWJRkDvuxingq5B6t8vD+nVzJZJFzdi76zT2PDACJduprdt3uEzENHo+3sbEhEAjt7e1jhRm5vCIQCARiVmEwGAQCgUAg6OrqVldXj99YVCqD4ddDsRpjQkvG0lN6aJ+4Tx4ZAGgVgX98/mdoTS8A5Hpi1y2RaxMxPR6Pt7Oza29vJ5FIoiRTmAEIBAKBQMwATCazvb29vb0dg8FMSTJHDiyHfWHHSBiMuTv6hkcy++pC1/x7Q0Q9DQAS7W4t33i9R8T0UVFRUlJS+vr6z549YzAYAqNOpJK8BiMQCAQCMWXa2tr09fX19fWPHz/e3Nw8fuOZyzHbW37kgIR/AQUAoL9Wcu1yxwwSAHjrntqmZCWqU3BwcGRk5IzZgEAgEAjEuHCPHblrLd79Szs7u/Ly8vH7TlMyeZZ13LmBTcrbsG6ZY2ob14Agk+sy95y7Sa2Kx/5ySKgGwTxBQ0RERKioqPj6+uJwOBaLNT1jEAgEAoGYBBzgcEVrVDLJZLKvr6+vr+/FixcbGhrG7/+6q8zhLdSel+Y6e/fuvnDrYWlbPwDAQJe98T21m+ouoakM0d0jIiJu3boVFBQUGRmJJBOBQCDeScYkROXK1chNvlM/jkDbmTSDw/NiSDK7u7uDgoKCgoIUFBSmJpkT5JgVmJs/AzuTxQYAYDPZ7NGOTNYEo4WEhISHhwuOOvpmfBMmlUkWnXMiEAgEYkJsbGymtzE71nOVI/T16zPq/mNmxuP+MzLX6KRI+RAIBAIx47yW+89INS+YE1dUPB5vb29PJBJJJBKHI5ipaDI6icQUgUAgENOGyWQSiUQikYjFYqcdlzksmTwlMUc2Tae0Ezp+45CQkICAAJEjjcZlIm1EIBAIxCxiZmZWUVExfpsplZjmaybitdBWIhuEhoZaW1u3tra2tbVNN/sPUlIEAoFATBMGg9Ha2tra2jrl7D9Tcf/hb8qBsQtQfvcg4aNFD59lmg2fZSL3HwQCgUDMGfOUymBahISEBAYGzq8NCAQCgUA8e/ZsGhuzcwoOh/P29p5fGxAIBGK2aawu7aANBQU0l2YGheBD8biAgAD/0KQBAKC1RgQHh4WH4sMzBwEaizPwYeGhOFxsSkpMaEhYWGhYdC4LoDYvGYcPxYcE5VS3D4070FNeWTWmRpQgrF5iaWXjyJZbeXqsn59fAC6ePCDYkkltDfP38/Pzy3g1VNOjp7X8pZ+fn19ASSN5eDhqelRQaHhkWy9fMH1TaTY+ODC/hsh7szovMSQ0DI8LDggICPAPKGujT/rPbK4xNjaurKwcv838S6afn9/82oBAIBDCKSmBLZthy2bYOrlry2ZQUxUyzkDNzkXfa/kVcd+1lGXdP7ttxXapwMBA5ZPiO+R12zsJQc9Uf/x68bOgrEGA1rJs6b9+W7JXKT4tzevh5R++W+YQkccCqCtIkRJfseWMZt6wLFWFPf7hu7UFveN+Cg5N74T4TjlTrmQyyDXKJ3ZtXL92u6wWaYxkZvmaiG/atGbVetPgAgAAYPs9Vt26acOqjbtxBcM6zaJlhlotEBOTUHfhmaRmx3//b6O0ZmEdiXfAmoLks5uW7ZTWCAwMdDO7t3bDDrfECc4L5wCeU8XRszsTExOuZPIf+PG9m1yJaSHnhSJStk8xgjI6OlpSUlJXV9f46VOBtOyCSQ0mYcNwW74zVORoi0Agpkl2DnzyJXz6b/jsP5O6PvkSjp8cO0xNqvueNUuPXDEdWZSl2CievGkMANBfsPTTL00SOoAQu3/zmRYAAOjvLJfZve68STQAELPc9+1U6B/uaHlL+ppl0vC7QR9TxWU/LbfAlYj+DJzcJJfdfyyWUrQCAOD0GyvsWLX9fG6rkNUeuSJs9cJf7tmEjdhZGmH6yw9L7fAFY9pSHsls+nS5RGHnUNvKJPsl//1Zxz0XAPp6OjOSE8tbh5Tc+vKJO7bJ3NfG5zYuPogVDCicc3h1gVv2S1dX98jRoy0tLTCuckyyxPRk2ogQsHF74/F4Z2dnCoXS09vLFu0xi2QPgUDMA100eJkFQbkQnDOpyz8T0qsEB2H1ujs4lOTGiG+RiKsfEqoIk8snbxgDALXi5TcffOaQ3t5XFbJ746laABapKTkhzlD1rKxeAAA0JjtvW3MAn53FRVFyh8KzaO4gvTWpzj5RSW4PNpzSEpWXtKsyw8Uvxs/stozCUwAADjXa10VFds9/FvxuHVEk0JhUk2trgtnw679X7ler7+cAQG1OjClGedEX3xy+aUXl+R4e7KgOfG5/SXK7jN5LAIDeVg8fZxWZU5q2aZyeXDU1HTtnK5mDpz2TawHA4vJhqZtPs7KysuKDpfdJPPLNmf7fyIwx+mFYLBaFQqFQKAYGBlVVQ399vCs23m7TKzEttLWQnEEjIwxnjhcEh8P5+vqKHnZy0yMQCMRsQKZBSD7gCyF0cldQHmTWCoxBLMIpqj4uK8/Z/dNX120TuDcTbJWWrt/z0NDwzJ6tF7AufQCdBT57tpxtYlJTwsPa6X1OWrLSGH8AaE5zXb94vYE1F6sj21Zds4rjDhJkhTF2jc0NNfn+378ltAlZuTF6WnGBQQyAdJvbMop8FaXi7W8u+u1o/QDQKZ1NTU1NTS3UgaEjUXZ39fHlP181Ga0x1V0b/+f3P5tHjW6oDhLLPVz9c2Kdly/f1zgIdUm+AUmpJorn1M3j2AMdr6pbejoJjndP/r77Jh3AQenw9mNXra2tzXWuL9+41yX61Wv+tcwEQtTl6dOnws4yJ5LMyUVcjuklcpU5HjgczsvLS/SYk54egUAgZhxSD7jHgUcCeE7uco2FeIGlGzPQTvvyPQMTEzOlExtX7LvF3WKNfnZ1z5lbNXV1rcRubru2PL8DW6Q8IqNzy9oAwFpDhiuZdfH2e3ZcGjmsNFM9ddE4HACA2qipelnfxNTM1GjTD9/dsk8da35+pJ3ctTtmpiYXD2xeseGwX0Qe72dTk76a180Menj522+//fbbJe6pTSPPSgMsrtx14h0qxPDeA/uEkbeDxHInS1cmDCj+tey2U1iYr3t7/6DJRUlVM67QsuN87bHK0stXHO0CsLl09JblkMxHGMv+3y+byihv4pf7VN1/eCs2C/08YxuMvh67yBztIVo3Q0JCQkJCBCYY7TapkMs5yOuHQCDeS9LTQUxsatfOXbwDMNtfPbNwHlq+ERL/XLYioo4BAMk2ilLKprwtB+siN/74h2d2HfetywPZsw/xAEDKfrFn+wXKcDNT5ZPXrFIAoATv7B49JM+pVteWHbzBAQBgMdmjy82B3q7qqoqSkhIr1VO7jt+qb+lkMQa5jzldZZa2rm0DHDqlq6WlpaWFQBtgDQwOcjtmBzt7xL8CYA8yhmzHuVpHlvC4wtJbPB1eAEBJsN43Xy585JcHACYXTmrYpAIwuFOU+mK2HdYAAMcrJ9QtYrn98l2U//afJXkdb+KXtqWl5ZseZBIZGamgoODg4ODh4cFkTugpjUAgEHNITTXIyYKcLMjJTe6ShSePR3qz+/oM5A/tltKo7+oHgLaKqJXff/znKY3wsGANqS0rtx3BJRZxpaOPVOOoo7Do2x/0nicPAFRnRp+RWLNc4kJgeLid5rnfft5gGZDEBChNDjv218ot0rf9Ar0Pbd181yq8DwBgMNJO/Z//+4mmT0qGl/7qdXuyxwRyRBrfkLpiBgA91YkXL8rbOzg4ONpVECgCzfwt7lzXfupo/ywgOmkQANhU0wcK900cHO2eRWfnj7Zj9oQ7P5Q9fc43oQRYBIXjJ2JqaDVZkcdWL/3rqFpoDM7N1dbBweaCjEJITlNZCk5q43LxE4oODg72Jlrrlq3BukS/UYUeSSSSg4ODg4PD2bNnGxsbx288z5IZHh6uo6OTmJiYkZGB6mUiEIh3CQ6DUZyZlZ2V20FlAAC5tTa/sCgnL6+oKD8rKzcvN6uwonko8INKzE7LKCgszMouZQC015Zk5uTl5WTlFRfnZWXmF+Rm5lSwAVori7Jy8nJzMrJz83Kzs/OKqwYBAJjVZcVFRQXZpVXtTZXPzS2Ty1sFLOklEZpaSQAA7P7SgszExMQqQs9Yg6mkxtTkpKSM3L7hOx2NFclJiRkF5XyrQlZfSW5aZmZmUXkLAAzS6ABArH2VlZefk5XRQOxtrytOTEysJFABoLWqICs3PycrPTExMTEpuayRBG8YVCo1MTExMTHx5s2bdXV14zee/+w/QUFB82sDAoFAvBs0Fid44xMHRbnPIsZlytl/Js4xKzTmkcPhLXgiLChSZIzLSPYf3sqYM5hjFgVmIhAIBGIyTDv7z3glpqfOeH15PWaFpCpAJaYRCAQCMdMIVhABAH7JFFgEjkjQ1EpMcwTFa3RQofmHuF3GmjgCT45ZIYGbM1RiGqktAoGYD1iM6ldFFdVVxfm5OTk5OTk5BcWl1VVlxdXNI99KVGr34LCLK6mp8lV5VReNL4sdh9lXV11eXFZZVlpUWV1dlM8dKbd66FCQUVNZWlZampuTk5NXVF1dVVBS2TfsSTnQ10MbnMCtsovY1EUdHH3Ppubl5BB6mDw32nNycntEDEPraiGSqQI3+3spI1GewO6vr6ioqChvbhtOUQvs5qpX5dW11EG+L2dmH6W6oqSisYP3Zg+xoaikvLKiJCcnJyc3n0CdycRBAnLFv8rk8O6gipRM4FEYYZIp8I4vD59wm4T3HWL8tOwzsbREISgIBGKa1NfXK08Ra2vr0f6MPrwzdt1Pv1+6b2RhYWFhYXHnwqFFf4jbhqYNffEP1kluWOeUNuStU5ocLLn+xx+3ynfzfGkFGsh9unCznU+wn93d5Yt+vKr91MLCwsLM4JqSRi0VAGg4J4z4gQNGFhbPdK//9MMyNQv/zqH0eiyszI5rJnjRn48R52+xdvG/sS+Lh27Qmm0e6mCMjR9o6uXVUwGgr6nw4f0Hxk/1dQysGsY4DJUkB+9b99+zhgG8Nwdasw7+uSvgVSf3bXm0/Z+Lf1m44CesR9pwE2Y63nHLgo+3yD/h8flkGZ3btnDtsYBEvkQHjYXx14/vWLP5uIWFhcVDjW27j/gmT3DcOG3G2ZgdRzI5vAGVouEIqqHQ9EJTjMsUasokLJmMkQgEAjE1UlJSxKbI1q1b+cdoObNOPKxxSBoqgh9ukNIZeVaf6rz066/ldEYzoMU9vfLRvz4zj23gvuX01l7865fl+7QAAJgNp7evi20bakmoKyLQAACARXjo6M4AAGL8+m0na4fXqH2EbMn1C9YcvCO6dAins71W4fjmW25Z3PeRVrcuaXkAQIEnVlrFCgAc7pzTcc0GAB9dBWXTUIH+VHL7U+VDR7RejN5idjtiT3/36bKg8m4AoLemH96w9bFXMrVf0CXJ8drO//lqSXT1kHV9ranbF319WHVoKBKhiUgdWqcmmKueUrDgvg7Rl/r3crlukZ/otRgnLlO4ZE7osMPv5jPSSHgedIGXQu2IjIyUl5e3srJ6/vw5k8mcYfcfPiMRCARiapDJ5ODg4JBJExgYmJ6ezjdEX/npddv9S7q473K8dTdKPRjST3bvCye7aH+7rRInK3uHvqWS/NweKEquP36LG+aRmxCCvXvl8IkHdADoKT+1ffXzlPr29vb40Iiy1uGoSlqdnp1rBxuY1fj1208WD63uIMHfHh+Kk963wy1vZEd0LKx78ruHJZOseHCvdWwNAPTVhh88rNDQXi4tcTCmoR8AKiLN95+6O6bwCXhiZY7ySGZ2kI9HmL/Cjn0+hSQAaCuKVpQ98dN3/5G65cBXbYXdE+5qd01G4rCqPQAADMbgPW9fOSur4gpAMn9kaGisf+7khYC0KgCIML558LR2e3t7O7HB5MaxA9fMxprxOnR0dFhZWVpZWUlLSzc1NY3feJ6DTMLCwvT19TMzM/Pz89nsec9uj0AgEKPQaLTMzMzsSZOeni64TBEtmcSSaIyhW09P1V8/LniE5/bihLk4pWdFSfyx9Hk2BTgEJxePUG/TvQdu0QGAWi21aYHMDW0sFnv8uHz48M4n0Oqwts+JApLZV6ev+YhAIWkcWHX49nPRH7FfQ05iSDL7Svdt2+WbSwIARlvaiW0nIlNebheXKuwEAGhKcdm17ezYOH83ndMjktlRnRcWlw9Au7hFAl87qmutReFrv/32nlvmaDc22c/xeXqi96rfNmZ1Ars9z8knyOPpnVPX7ADIEdEpVAYj0+XujxtOkxiQYqe+bPVuLBaLfaD4+4qNjhGFk/m7mzzcv+XMzEw1NbXaWsEUwQLMf1xmYGDg/NqAQCAQQplNyWQH2WhKXrmFweod/vOH7ZctuDt2OFvzUgozUOvknsumZQWR+PTy8giLHXtv0QGAUnZqx4awWg4ANJS+qiMMb0+SisydnakAjKpRyaxKdD12Sh6LxV4/ufm/a2RE56fjkUx2i9yhw945RACg1uD3bJMrqc08cUA6jwQAUBZquu/4g+rSiM2//PLLL79cxg5FOoxKJqvD8MENY/sXXi9MN/30+w3DF43kkZJlkO2iL69mPzotm+zxzLIDGAYnNig8DS1I8E2vI0Y+Uz0+vAGbE/occ+/Kr9+vTKdBormK1CVuckFOgpPG5z8sS2wYHXkGmXJc5twzvvsPAoFAzCN5eXkLFy78YdIsXLjw7Nmz/GM0nd24M7R+6Cu+NNhwiwwWAIBSaWHpwN1aJaQ6L10hXk4HAIh5bvuKAuym2E2//yBz+1kXBxpjzHcd0AQAYDSekdgYObLQ66hKSM2oa+tsysSb2PlyAKAlZtNO6doBAGC9sDAu4Mp0T8mu5b875gjmxhvhwaU9mr7ccpscpzvydxyTAKAu0vz0tcdsDkNHTtI+qQUAosxVrxsGDPa2J0RFRUVF5ZUNbWD6GpyV1PMHAGAPFGcnRUWEhwY5bF+87K5lMKFn1BG3NNLdOjCDZ9qBAFtbEkBrktXvP/6iZuLDAYg2U5VSdBxpwazBbVixrwEgw/rWKYVnw3+cUV/86wObtFlJITS9tOzCGHsaOCayZFoWClYy4U3LLrI0Cu9R57TqTk/PVAQC8b5RWFi4bIooKCiM9mcN5sU4r/766xtPg0h9bFpHnbm65FeL98SkpT1VPCl59UlXHxsAOisjfvj0bwdu2eZkpWtdkTd2T+gHsLi2X1rbn9lLcNCQWfDNX/j0nAy8+R9ff6VpFxQRERER7q+kpB4R9nLz718v33QMl0sABiXZRfubr5eYhyeH2mmK75evIPYCwACl4cjqrxZuvVDR3IKV3X/XNor3G7D+Vcre9T9uuWRQRaAAQHdZzNVL17xfBjxQUfJNawKAimjXC9fvBvl7qKjcTq0XDCYh1ZfeOL5m4W6F/CreFH3NkkvX+VfSAQDnZGBg5xOJ9/EJDO5kjLjHsipzQlXk5d1jSwBoinvXP/DM7yVU3pcS/2OdfGx6YmCgV0REhPYV2QeWuO7GEp2zu1ZuPhMeERER7isjvnL76fttfbNyijftVAaCTFoQhTjujF90kzf7j9CCmuMYM1WZRl5ACARiTmH2xwf7ePt4e7gHE2jsnuYSTw8vby9P39DQoBfunj64lh4mADSWZvp6e7n5BcVGh3l6enr5xfQA0DsIXXRmf2dtgIent5dnUFhsOM7Ly9vH44W7u7u7u7ubb0Qyi82KDXTDpZUCAAyQIn28fLy9PIOD8b4+Hl6exXWdAEBrq/Lz9vZw98itqkv2tNc2cOLVvbL0aC8vb0+PFwV1QyejlMYCVze3nOrR4Mj6wng3N4+aTiE+N61lWR5e3l6eHomFPKlZ2dSM2IQmyiAANJemuTx3e+EbSOzj7cfKjw/28PQMDM1kApCbm2hs6KrL9/L08vbyjM+rqitNc3d394/OBYD2ikwPTy9vb0/up/YIjJxZ3x9eXkcyh11ipzglby/e1320dlerh+pY6+beQd72c7kxiyQTgUC8x/TF4LxTK9rRF6EopimZs/EHWlOaV1Rebo9Rue+cwHt//BLTQpm28iHJRCAQ7zGsbjIFhSWMw4yXmIaJ9JQ3CwLfaw6bAwA5EQ4ucSW8HcY5yxQ5xwTKx/sphHbk8PwXgUAgEAiAGTzLnBEGu+q8/UL6+BMVIo9ZBALxzsJhU7rIfYMDlC4SkUgkEoldFOrgAL2LQhPavJ/a3dsn5KiOOUjvIneTu8n9g4PdnR1EIpHYQaIPcFeM7J4eCp1KJRGJHZ3dg4P9ZDKFOfW1JJtnLdLZ0cGfqofZ0dEp2GG0J5vBYAz2D7D4lyHjDsihUch0YclvB/t6u3v7xtyh99F7iUQikdQ1q2udOZRMDruHUBkc5NfUPZoysLEwwdnJqYRAB4BBctNLd+fcstqGpqY+nqyCSDIRM0xPD1hbgg/6R4WYATroHW4F7m6Fk77y3GNqY0b7D9K8zTV3bdhyUe0+FovFYrEqF06s27z/iW/s0Lcgh3j7nHTwcMKe/CgPqR1/7pbX45XNVFftJWt2Gzt6OJuqbvtz/eVb2lgsFqtz57oqpqUfgNPrY6G5/+jRB1gsRuPK+j+3Kho9H/G1cdS8bPAieYIPSa9XlbkcXkEGAGD1hjib3XrwAPvYvrmbDQCcnlanp/oPtDRMHAMpYzVusEVp/8affly0XRZDHvlipzeoSl8KLesCAGD34lye3dLSwj6241EHZpy36a5Vv8vr8f1/+kL7/Brxk67hubw3a7JCr5w6uHPvKSwWi71z/ZCsSk6taP1+PeZQMgc6HPUuffHv7wKKhryxahPdz125FeLvcenilXwirSLWXklFXR+r4xqSMcjzCwhJJmImoXTDvgOwZC38/R+grjbf1iDeepIaUsSUxcTUxcRuTe5SFFtrt5FvCFaN5MpNLyuHlpWFvjorD2qMPCTmey78fx9dNo4cufPy/nGxv3/qmT+U+gAGCVe2LfphqyoHAKjlR9avwNUOfYEWZcbUcYMtadX3n9n0AkBjxMo/DxUPZzhgkUsPLflk1TEMzyJlLAP+T+Q+/fDXoAoKAOT4PJRVseQAxFlqXMV6AUCgkZKaaQQA2N2Sx7jz5wIEtu8TFTklw5ziV1UtI4GSgy+fnv/0w18Cy7oBINfPUE7ZggMQb3XnKsaD1xKj40vF/rMyt33oHpNcsP37T8QV7IatH9XnyCeKR2QfAwAAw0pp109/KfPl3ps5piyZE+WYHa6EIljyCzgAQK86cmCnTy73lwVF5dh6jH8FALhrSp3QFengI1QyJzgvnW7iWeT+845DIsH2bfDLcsgggKknfPQvKCyYb5sQbzettByj3M+e5P/nSf5Xk7kMs//Pr1qKb4ix2X9OaQ2vGvr93aydTXR2HLrYOrxxmerrpHBqp4TCY26byqzIe0oyByW1+gCAUn56x7rg8n4AqCkubiQNCwetTt/ebSjHrLjUq2G1zQp/7uxgdWzvvtBakblyyuLx1i+s5P7aF/CKAtCvcfKAaVg5AFArgvcfud5BaZLfdyC0igoAJTjjA2d1+dS3r1Xj9I5ff/pRUuVx77DAlSfgrdytZLft8yvuBhi4I3XAJLQUAGiVuL0HLzaNLJ851HAn0+P7Nso/CgIAAHZGtM+1M0dl1VwBun2fOz0y1Lp05X5+fRcAhD25ceLCE24zHx2ZFfvvCMaHzhCzV2JamPr0lB7cJ+6b1w0ADGLKlm+XeBd1A0Cy051Vm2+MKRozBA6H8/PzG9/EMcaMWjUlEUQFq99x/Hzgn5+CfxpEl0FiHdwzgTMy820T4u2mh5EXS/oqoXNhQucPk7miOz4r6uHP/iM6x2xPfZapRQBAq/hvv9smcpP6cMLdnsdFe65bvBJXPQDQ7ebq7vf88f5Dt7k5Zk9uXHBKUVNHR+fI0fN8OWZtxuSYZRItjSypHMb9Y+vP6glPSkpvqwx8GceCzsvbJHB1bID6A1slvLOJAMBsS5fccTI2PWTHX5L5JA4ANKU+3yMu2zJmkPbKNOmNC8QvP2MB9LdXBb6MYULXpa0SwbUsgIaD2yQ8s9oBgEnMOLppX1LbSBFNcoCzW2SA+R9Ld1X2AXRXOHn6Oj26fVrRAaDD2cW7jT6QZKW6Yv8NKguSbdWWrtylo6Ojo3nt9+WbPFOqp/83Oi6mpqZTTpg3folpwca8DXpKD+7bwZXM3rKAJZ+vC6+jAkCOB2bd7+fbRIwQFRUlIyNjZGRkZGSEwWAwGAweP051N66F4z8f/RTT6Ih4izEzgf/+DKJWtaUAACAASURBVHHVYOoJ/mkQXwsSR0FXBwZmL/QZ8Y7Ty8xL7Po6hbwwhfzDZK74zs9eUc/xDSFaMqNddA+cVdLT19v+65cHNLiZzTk4O4syMt3h2h7JO15tNQl+0TklEZajOWa3r/XJI9FotLTomOL64fokXSUmjs4UDl+O2dYc/wOHT+nr652TWLror6tClmWsTgtDTaegmPRU/11/rNJ3TyHT62UOHvLLIwEAvT5y7yaZnNL4g/ukuWnZKyIsdu9Xr6xOOiUhISEhcd8SNzLSYHXUge1yDVSKk/EDp8CY9FR/iSWrsG7JZHrDmUOHfHI7AIDeECWx9khe9/ACm032MLcmDvaqSay6655TkxEQXVQfaa5+XMGS+zw/wg179/Ki71dl0SDJQvXoOX0ajUbrJjhh5H/8c19xxwR1syeJvb09BoPR09N7/PixkZGRpKRkc3Pz+F0mKjE9WpJaSAAIX8oenlXmQFPUhq/Wh9bSACDGSmWZuIpw/zCA8PDwBw8exMTEJCUlkUikrq4uGk1UWz77BK2aBBz+jkhA3zWWLYXzqnDsPPz977BkNbyIh5dZ8M9/QUPDfFuGeFspI2XuePG3nZ4fSnj9YzKXuKvYnfj9fEMwa2Q27AypHtKsQn+9zdK6AAD9zZamJiVt5K6urmwf/SVrDjezAADCHS0Lu4Ba5LV22TLVh7Yt/VAbaSZx4C4TAPpqZCQ2hA2fZQK1taC0is4CWmWSuf0LNgCnLnzjztMVvQAAAbZGYUWtXV1dxPLIdb8sfVk15ocjqzfipbuzo4OdJXbdj78qaDs1dVMtVc499C8AgPY0pxOy2gNM2q3Tkr6FZABIc9aU13SntpebGxoaGhr6RuWNDkWtwepbEfupMUEvhgZc9OtlLccmMtVKVdbANw8AOjKeHzuj2TPqyEL1sbRsByjz1166arOejU8/QISJsuR1W+5jDnOgvShg/ZLt5WxIsVQbTssOQEr56pO/WaSMJid6HSgUSldXV3Nzc0xMTExMjJKSUn19/fhdhMRlciYVlzkSdjl8h1555KDEy2IqAACDcH77ymexLQDw/M6R/fdcRU0fFRUlLy9vaWn5/Plz3kKZ41j82nGZiHeRwkL46mv4bQV89y3Ex8HOHfD5F3D7EXyzACwt5ts4xNtKZnP2B9qffYD57EPs55O5PtD8fP+L46P92ayW0vDN3y/A+mTRGJxBapev4YXvV0lVNjT4PlK+fNdugAMA0NecuOiLf1w2DW1uajC/p/YitowNoHV8tYSSI4vRizO+/vMPBwsamhtz/dcu+M4UX1BRUVFRkfcEgw3we3Fox/o9+065xlQBq78q0uK/C1b7F9YVRNhKSqu09LEAgDNIOrnuqxUndTooPU5YFfvQsQf8rSf+WBtYMwAAjckvZM6rZhXkG6lfNg8uBoD0F4Zyqo+L8tJuXbkclM+3XdhWmmDt4llRURHt75zwqp7n+7X1+JK1AVX9ANCU4nn2vGpWQcGTWwrmwSNFuzgdTfn6amrRZe3A7pBc+cM166TBXpKZwqE14uollfmxCXGVVVVOWlflNOxo3e3WN45t2KVYXlFRUZ5zX2b7z+ukyrtmZpXJpbOz09LS0tLScsr1MidTYlpIW+BwgNVZFvH74oUPXxbQB9kAkO6lL6loUJiddunkIVxxu6jpg4ODY2NjBU0Y12Lk/vM+wGazSSRSa2srgUBobW0lk8epkQsAANbWICYG334NJa+4/UHyKOw8CmdugPhfc2Aw4p2EyWaS+8jk/klffWTqIM8mKIMe5GSG0dHSN3Ro6GGRa7OMH+pra2Os3N0tMFp6j+1ruxgAUJUbqffgruZjywDfF0YGBsYWfmSA9vKC8tYeeluplaG+9gNdew9/T+cnOlraho+fGBsbGxsbPbTxoNJ6rbHKBk54DgCnj+BlZqSjpfPEydnZ1EhbzyCjvA0AehqLHmO1793TTSwu89a7fVXDUnAfj9npa+v4qp3OfVeVgTM0MgpKLB7ZV0wNdX1s9CSpVPAcs7+l0AD7wNjYOCyzdOyAxYShAau5AyYU83wBM5MDnR4aGNi4xTAAqnMymqns9rJkIz2sro6+X1x2duJLY2NjY7uXg2xozo821MdisPrGxsbGxo8e6JvU9cxWCiNHR8eysrLx28xUXGYvztHk5s2b9/TNKtq53lmsSB8L7QfYuOKxRUlHiYyMvHjxoo2NjZubG5M5kz8cEG818fHxR48eVVVVVVJSUlVVPXz48Hi//lgsWLcevvsBtm0bventBX/7EA5Jw8efgr2dyL4IxPvCQGY8Lj6vdtyYk/eRjo4OGxsbGxsbGRmZqa0yAYDD4bAZgzTqMGRye/sMnbQKIywsTE9PLyMjIy8vj81G6Q/fegjlqY4O9s/dPMKS8jjAzgz1c3R0iMsfLXRelJHJLXEwCrsn3MfJ2cmtnqeiX2BgIBaLLS8vz87OLisrU1FRKSnhS7XIB4sFP/0Mn3wOKip8922s4cv/gMJd+Oj/oLhoZj4hAvGWwhmoqazsZUzc8H2DRqNlZGRkZGSoqqrW1dWN31hQMimVcRfkLupghtC9c8fUET97Hoc4HM7f33/WhkfMNV3NZVb3pcXE/sckvAwAIp9q7N1/Pr126AikKspiwccrwut5doYYVFsddX17T7zrI8nLd6uG84uEhITo6uoWFBSkpKTk5+erqKhMsGHyyy8gJgbZ2YL3//0laFvAV/8Fc1Nh3RAIBGKIqQaZcACA3deEi83iucehU6ksvozmvD4/ImtXTvLgMDo6+sSJE9ra2k+ePGEwRn7/jAa6jOW1S0wjZh0Lhb37lZ2pPa0vXb1ah092aG1lehpSq38Wj20azSFZH2+345gGVyeNFY8pWUZz709NMpub4YsvYPVq6OEPAGaz4aI8rNkG+rbwwQfg6TGjnxKBQLwLEAgEbW1tbW3tI0eOtLSMDT3lY3JnmRN73IjsMFGJ6ZCRVSYqMf3OwO4uO75x8bHLOlUdw5utLGqwk1tKQZL8tr1hNaOrzPJQ47VbL3ElNMpURVLBhHt/apJpagpiYqCsLOSRny988A+wx8HdJyAmBl6eM/QREQjEu8Z0UhmMwCLX2jk4tApJtMThfy1SiMaWmx7bJiwsHIvFpqWl5eTksNmzeyyNJHMuCcfIfbFQvJSrmBxGTnxISlk7QNOpdbvi20YPrQfJJdJb1l8z9EzPzFY4vPH8ozDu/alJppkZiInBq1fCn2o9gC/+Db6pcPsR/P1v8NwFqqpm7HMiEIi3HBqNlpaWlpaWNp2zTBjWQEZTyp79+4uEZ7rjVZ/XEqLIyKiLFy/a2tq6u7tP0mMWlZh+86kviAxLzna8f3zTcW06APQ33Fe7gnlo9FBL6Y/vfpK7bVXbPeoBRGstdbC2dzTV+G3RsuDyoVXp1CTT0hLExKCwUGSDb74CZSzkd4GyLnzyOXz0EUidgLMyfJfMaVBRBgbyjkAg3i9IJJKtra2tre2ZM2emH5fJ7iWERUT2iDwrFB79KGKDVqRYhYSEhISECJowrsVIMt9wSHVZNu4hXWwARsfJrb+qOiUAQC+5o6W5qfFV+O4l611T6/qZHHpvN4U6fKjJJtvoXrpvHTLyo2kKksnhwKNH8I9/iFxlAoDGbfjoY3AOg4QaCMiA+6aw7zTsO8V3HZWDf38H27fB4KDIcRAIxLuLpaXl9DdmufTRqBwAAFaInd7t23oFzRNls5siISEhOBxu4naIt4SqrLA9W1ae0HrBAhjsqru+99f/9/VvFsGZQ49pJTJb9sc2MwDA8f6pK89CgU5wNTe5fOGK9Yso3nGmIJl0Onz2GRw7BqxxN/YVr4H4IQjJg8hSiCqFuCqI5b+S6sE3Fb5eABI7AcU7IRDvH68lmUxKvabU9u+///7gOay9pcbvKzadPHlE4tiNCvJMRmlGRkZeunRpShuziDeZ7rbmiqrqqoYWFgCL3lVb29BUX1NZ3za0wmczuoikfiYHACgkApHSBwxaaUFBA4kuMM4UJJPFgr//HaSlJzZuy2b45Esw84KwQoguh5gKviu6HFIawScFvvkBgoNe488AgUC8TXR0dExzY5aXaJubcmrGhYWFptcOf7PyYD4ZACDM6ZlrTKmoLtMgLCwMg8GkpqZmZ2ejVAaIEaYgmXl58MEHk5JMQiuoKMMHH8I3C+HcDbikARfURy95dVDTh/gasA6CHTuhv2/iAREIxNsPlUpNTU1NTU1VUVGZmvsPz/kkxdfFg9gHADBAyLV0jOA26C4tSUjPGG067sHjhBlrASAkJCQwMFCw07gWoyPJ94EpSKaODoiJgcykS2NmpIO2Fvy1DbbzX39tg08/hgOnIb0Vzt2EU6egu3vi0RAIxLvCs2fPpr0x2xkalsZ9xea0paUOCS+tqiIpM0tEF1GMJ3FjJHMSwyHJfA+YgmQ+fgxiYsCX3H+65OfDPz+Cw2cgthL+91+QMyaXEAKBeHcxNzefZolpAIbltdN/bti8ZevWDRtWLV68fOvWrVu2bFmzbL1VyNRydY5f0ItbLzM2NjY5JZnFmt0gE8RbRHh4uJaW1ohk3rhxo7a2Vki73l5YvRrExKBxvOz/UyAvD774HB46weLlEBgwM2MiEIg3mN7e3tjY2NjYWCUlpenEZQIAANVFT0ffyOyZubmFpY2zi5O9vb2drTVG9bZ7xHBl0fHSGIwyfpPIyMirV686Ozt7e3vPdlwm4q0gISFBXV1dVlbWzMwsPz8/JSWloKBAQ0Pjxo0bN2/eFBROEgn+/nf45JOZrCOdnAjb98PzGFizARITZmxYBALxRtLZ2ens7Ozs7CwrK9s40Y9vISWmATgAfR2do1Xf+mlUGpXKdeHvpkxUuZB3tCnGZQqmrhU6LpLMd5rnz5/fvn07NjY2hYfk5OTo6OiLFy+mpaXxte7sBDExuHJlho24fg2u3IXr2vDn2hkeGYFAvKlML8iET5GY3RUPLx/94ftvv/rq61VbjloFJU/NhIkkE4fDeXl5TW1IJJnvNL29vYqKijk5ObySmZ6eHhERoaGhwRIIvuRKppzczNuxeDFsOwjbUXlqBOJ9wdjYuLKycvw246cyYCV4mmCfOFeUJDv7xDc3lZrqGcTlts6giTgcztfXdwYHRLztsFgsQ0NDb2/vzMzMEcnMycmxsLB4/vy5YGsSCT7+GFxcZtgIDgd+/RWkFWHDFmieIE4LgUC8Gzx9+vR1JTMtGh9f2MKkt5XVdQBAZ1lebEr+zFkIeDze0dGxq6uru7sbVedCcHn58iUGg+H6/nApLCy8efPmq7Ep8draYMEC6OiYeSOCAuHYObhlBOpqMz84AoF4Y2AymV1dXV1dXXp6elUT1WyYIGFecajTlZvquY10AODQif6+LlVEIcVNpk1UVNTJkycxGIyJiQkDZcRGAABAd3e3srJyWlrayK5scHDw3bt3+/vH/NvT14cPPgACYVbsuHgRLt6GRb8DHuV0RCDeWQgEAgaDwWAwR48ebW5uHr/xWPefIWqyE/z9I7t5EvJw+imErt7xBpv6KhGHw/n5+Y0ZAJWYft/BYrH+/v4ZGRkpKSlZWVnW1tZ2dnZC2ikpgZgYtLXNihHeXrDod1j6J6irzsr4CATiTeJ16mXSHyvI3Hvs1yliSTl59ZmoxDTO29t7pOWkBkQlpt8DQkJCtLS0ioqKUlJSioqKFBUVhf9Tvnt3FiUzNgZ+/QMu3YaFC1GidgTined13H+6cEFxDD6NEf1GBDwJ9UTm1uOVzNkGSeZbREJCgpaWVk5OTkZGRmBgIAaD6e0ds8PR0QG//gpiYtA6ky5pfJibw5q/YMXK2RofgUC8MbyWZIZHpjGFnS1OMkfPJJnLIBMkmW8XSkpKcXFxWVlZrq6u+vr6Qlo0N4OYGBw5An2zlkKdQoHly+E/36DkeQjEO8+UJZNnLdgd5BtcWtrQ2NjY2NjQ0NDQ2NjQ2NiYFxERk17E01Yw7lJwNTnpuEzeBO6vmZZd1IqWw3tSinjjcXBwsLKyKikpwWKxUVFRQlqUloKYGGAws2uH+HZYtQ1kzgF5kkk8EAjEW8nrrDJZpuf3/ufrb779jodvv/3ik++NAwpn0EQB9x/E2wKNRnv8+LGRkdGjR4+MjIwMDAwmdM6eKunp6bdv3y4tLVVUVCQSiUJacH1/1GY5COShASz6DRavBuwsazMCgZhXTExMpi2ZlHB/XGlVcys/xbGxcZnFM2giHo+3sbEhEAjt7e3IpXUW4bC7Ojrog4NjHrB7u0k9dAYA9JLaiJ09Qnv3drR1Ufm26auqqiQlJb29vV1cXHx8fC5evDjjP30YDMbdu3etra0fPXokmPSHy/nzICYGwcEzO68g2Vmw4BdYvhFJJgLxTsJgMAgEAoFA0NXVra6uHr+xyFUmU4SHIIs9k2eZUVFRp0+fNjAwMDc3R3GZs8ggzdf8zqqF3+v55I7e5FA0TmzdKXkturClIivZ4qG++oVzBpbhA/xdi2O979y+f/+udnLJqJdNVVWVurr6q1evsrKySkpKDA0Ng4KCZtxqZ2dnGRmZmJgY4Y/l5EBMDIT8DphRqqth7QbYvBdOSQEH+c0iEO8abW1tBgYGBgYGx48fn1JcpohTwAlrSfNUkOY74JxciemXL18KTjauxTNwlvl+BmlyCLJ/fPyvTbKk4QVbe5HXt//vn7dcsgEGMuPS+wCAkn18x+F80mgnSlX0mZMKtQzoKw06JaNaTxv6c6uqqlJRUcnLy+MW59LT05sNyczPz//oo4/YogI8uJI5B4WgY6PhkAycvgaXLwGdPuvTIRCI+WDaJaYnGR8pRF2FjTDeaLwes5MUMT7lm1wXgY7vJ4Odtb7m2G1b1hsGlwEAsOk4Pxvpffu1beOHWnB64/ztjV39+3hW+8FGSmc0HAAAoP3y8cNeWUNninMjmaWlpQ4ODiIlU1ISZGVB6J7tzMJkwsEDcOISfPUd1E9QTg+BQLylTMf9h9cHdrQg5sQrP8GozbHiKXQEnrjMyZXfnJzyTWKVOZmp3in628p8Pf29n6mu3Hm1D4BUFOeKxxtcPnPbMhYAAPrwTrqrFn1zXMedRzHZhgrHLj4K5Q5w79ieRwFDGYbnRjIn4ORJ0NKao7nOycCfO2Dhj9BFmrgxAoF4C3ny5MlrpmUHAGAO9o/9Gc/hcASlR1R+u3EHn04qg+HkCFNdZ76HMsnLQHupi503nd5waOlSj5ymlJeOJe2kpxdPDEsmh8lgtrzCr/l+sW3MSBlnjoX6mWtPwwAAoPOKxC7zsKFdi/mXzJYW+O47EBqvORuoKsOW/SB5Ae7cnqMZEQjE3DJVyeQAQE9duqb6LazeENh798ycQweGn4qAtzY1fywm72vmQHc3VaCnQCqDmSgxzW/MFDq+47DJ1W527gAQgDm9fMtBa594AHgkd/yeXRJvMyt1uaf40YIh2R760jefAQAwKuWOnUpuHPINmn/JLCkBMTF4/HiOpqNR4chRsAmGTbsBozNHkyIQiDlkOqtMRtcrM3vvFkLbEI2NdQ0tE3myckS+G5VMmr3mpWs6gol+Zi1h3vstj2NhM6vSgjTVNF+1dLE7Mlb9d5FzRjulrf7ihhVHrlm3tZU8VLsXnPYqPz1Ez+RpM4UJ/W1PDe7FlFFY3dXq58+5RmWEWGurGbqPpByef8msqgIxMTAymrsZoyJgswQckYN9e+ZuUgQCMVfMzMbsDMEqCHXSw3oJ7PHOZY7Z9xoGPcjZzOiRkV9kIQAUZ2VTAcoSAx7p6xs8NE3KK3A30dV//NTmuTdxgA0A0N9h98wwqYoCAExi2VPDx7buEX08v0PmXzKLikBMDHR1527G3h745juQOA4H9s7dpAgEYq54Lclk09qjoqO7Zi5UsjUb9/ShD5LMd4P5l8zz5+HDD0FUyOZsQKXC7t1wQxf2SYKtzdzNi0Ag5oTXkkxGU8regweK+LPBjM0eK4CA5yylZ7T6BLEgwtIkRKA9ksz5ZfwQVc4ogo/mXzIPHICPP57TGQGgtRnE94JjBGzbCeSuuZ4dgUDMJtNx/xmBRa6xtLZuEV4vk8+5hgMADEqok95OCYnEmuEOva12j+/fUbtp7BbaDwDAjLLTkjqu3EjhSx40jvsPKjH9JjP/knn0KPzrX7Oe+mcsaiqwWxIuaoA+yp+HQLxTzNBZJoMciQsMCAhIKhgK4hYiPUxqRpjdihUr/fIp3CZe+vKyut5sBv3u2T2P8UUArMr8jLj4RCKVb2v2tUpMT6a1sI6I16e1tVVVVXVEMrFYbGRk5JxacOwYfPjhPEjmIwP4eTnEVcPqTeDkMNezIxCIWeN1JHNoTUZvzZRe+8OX3/70xx9/bD9wFGvl0y247hwWIlbD0YM7fXLJAMChVx1d+bt9WgcARJpf3yhtICovbUhIyJytTvgT+SEBnSb9/f2JiYnOzs4KCgoFBQUpKSkFBQV6enpaWloJCQnCS47MBgcOgIICiEoMNHvU1MCGjfDUAzC28POiuZ4dgUDMGmZmZtNJmMerJV73Tq/bebmhmwUAwOr2sbOKSKsR3rin9OA+cd+8bgCg1+JXfrEquLIHALJf6Py5TF7U92h4eLi2tnYiDxOKPCoxPb+kpaXt3bv30aNH7u7umZmZKSkpGRkZeDzewMDg7NmzZmZmc2FEXx9s3AiWlnMx11ga6uGP5aCoDV99DUmJ82MDAoF4bfLy8njV5+bNm3V1E2TEFJWWfehFQby3R8qoRlIbKoqqCNzXDBZrtDEA9JQe2ifuk0cGAGpl4LIvNkY20AAgw+X+mlWXOkVMHxERcfPmTW9vby8vL0dHRwcH++Tk5FlOy47WmK9Fe3u7trZ2ZmZmTk5OcnJySkpKcnJyenp6eXk5BoPJz8+fCyOys0FMDMzN52Iuofz3O9B4DL+tAmfHebMBgUC8HoGBgQ4ODs7Ozj4+Pt7e3hcvXmxoaBi/ywRnmaWRzlu3bjp8So7LlvXLxQ+elpWVPXvuQQWdPwClp+zw/p3cVSabkrfnl5W+r3oAIPjJxdXS+qIyZ0dGRl66dMnOzs7T03OynxIx3+jp6Xl4eGRkZKQMk5qayv2NNkcV3FJS4IsvoKhoLuYSiqYmfPIFbN4Np0+j7QvEa0IkEquGqauro6NqOXPLwMCAnZ2dnZ3d2bNnGxsbx288gWTWpfmqqGneUlZUVFLWvKd57+4dVeUbioqKV67oVQpIJqvh4N7tweXcU8vBJ9f33rRJAQDM2S233VJFjR8aGmppadnQ0NDc3IyWfm8LGRkZt27dKi4uHpHMvLw8U1NTBweHOfpLTEyEX3+di4nG4YYi/LYKztyAs2fnopoK4h2FwWBIS0urqKioqKioq6vLyMhYWVnNt1HvF4ODgw0NDQ0NDVpaWjU1NeM3nshjlk0M9vIlAgCwIqJjyDzfhyxezwsOLcZF/8cf/ytzx7yGNAAA1Lqsm4qXsQ+07uibttJFfo3i8XgnJycymUyhUJBkvi0QCIQ7d+7ExcWlpaVxJTMzM/P+/fs5OTlzZEFcHPz00zwv7zIz4Iuv4K4xfP75PHghId4VqFTqjRs38vPz8/LySktLnZycTE1NeRu8Sgp4YvTI5Jl1TF41sHoC7Z89fmycWUUENrO9KsfluVN999h/fj2BztZWTi8p6Dt1ErBYLDKZTCaT9fX1q6qqxm88/lkmK/3F42OnrhaTWMCkJuLtT0kp5BCEbBpwOIPVpcUVFRUFBYVdNCZ3jL7OhqzsgsHh4YROHx0dffLkSSwWa2pqymAyRiYeB97iKSIaCBlj5CYHnWXOBHp6eq6urlz3H+6urKKi4txNf/QofPfd3E0nlP5+WLEMTl2FHxfDhfPAFOUVjkCMB41Gu3HjRmpqakpKSnZ2to2NzbNnz3gbtNeXPLz0l9j/fB9VRwVg2ymek1M2bO6kQT/RASP/6X8WhpQKhDFQHXRvGbmFR7wwvqVj14N+zk0EgUDAYrFYLPbYsWPNzc3jNx6/xPQg7rl/W9/ogysb1953y5qEDZOVpJCQkPDw8Mm1FRx6esKHtHJGyM7OvnfvXm5u7siurIuLy9z9Etm0Cb79do7mGgfFa7BHCnxS4H//Dx4Zzrc1iLeSCSUTAAB6NA5tkDeJ7GzK8fWNGg1G7qvYv1/iZVEvb9PWDI+jJ5W6AQC6rh477JHZPtsf4Z3BxsamvLx8/DZjS0zzZd5pSI+4e18nMDAwMDBQQ3bTl1+tjXjVITjGuMu28UtMR0REqKurBwYGhoeHM1mT+p0+7RLTk69ijZiQmpoaJSWlwsLClJSUrKys+/fvZ2RkzN30O3bAN9/M3XSiYDBA9hzc0IHth+Dq5fm2BvFWMjnJBGpd0rZff5LXsqcweZaN5MI9e3YEFvMVVcSZ3Dx0dciZ/PEVyfuOKA5qArq7u7kap6CgMB2PWX5VYeeFWe1eu2zJkiV/7jyGLxDtTSQiK8/4GhUREaGiouLn54fH41mT9KEYLjE9xQ1WJJYzCY1G09HRCQgIyMzMjI2NvXHjxugzJhOysqCtbbbm7umB1avhyy9na/wpUVkBn30Jj91g/SZ4NX8evIi3lklKJgDbVFp80V/yRN6VhTDJfIG9cPS2GwAAcJ6cPXjDGD97xr8bkMlkPz8/Pz+/S5cuTUkyeYsz8xaIFkCE9giql6hy03wEBwdHRESMGXrGS0yPiut00+0hBHFwcDA3N8/NzQ0ODtbS0hp90NEBYmKwaBF0zU7i8thYEBMD3hnnkdoa+NfHoIIFU2/47XdobppvgxBvGZOUzNQI7/SSEkO5LYduOo/eJRfu3bMjiF8y017onbrBXWX23z192DiwdFbtf5ewtbWd8sYsj+SIYipiI6BTY4iKipKSktLX1zczM5vRkD5h+v2u0N3dXVJSUlhYWFRUVFRUNOF59SzR2Nh47dq1urq6Bw8e7k1NRwAAIABJREFU4PE8v2T7+uDDD0BMDPLyZmXipCQQE4Pg4FkZfBrg8fCPD0HxAXz2b6idwEMdgRBgMpKZF+fvEJwOANBZtGHpf5+GDSd1G6jcsXNbSAV34ckitjaSegf6G1JPHTlT0gtAzjordSG/A0VATUBbW5u+vr6+vv7x48en5/4zd4SGhtrY2LS2tra1tc27G2tpcqi25h0zD74SjKTyxDsamqaekf3A6WitsH6iGZo7diXBivVzNDQwzKzmS3PEobd5PMPeVtPMbeLxoYLBINtH97X10mvIXU25JsZGOne14opb+Toy+jNxPkZGehZOMWN/Rzx69OjcuXO3bt1SU1NTVlY+c+YMez6CHKhUKgaDefnypaamZn19/egDd1dYuxX+3Abnzs7KxKGhICYGb1Tui7MysGUfHJMFXW2U2QAxJSaUzDRf0zWrV2q6pgAAsSph7+qvv1sh7pdaBdCPs9VdtmL5mdtPa7pYANTb8rsfBr4CgOwQ+6sqdzTV73onFc/Pp3qrYDAYra2tra2turq61dXV4zeeZ8kMCQkJCAiYXxtG6O1sfyS9Vkzs24SmEZ0aMJJeLfb17txmIhvYKXiXdb98pmifItAx2hajZuhVWpisdlkppYGnxChroDEvYKGY2Lrr1iP3eqpD/yMmdt4oqJPaGhiIK6qpTniBXfnLtpjqkW1MTkVKXFBwUk1t/o29+yxwrwSmMzQ09PT0LC0tLSwszM7OVlZWZs5ThIOzs/P9+/d1dXX57l6Sh+MXQEkXjh6elRh/CQn429/gjflnAwDg6w1LVkNAFqwXh7Tk+bYG8TYxoWR2tRPa2tvbOrsBYKC3s72D3Nne2tZFA2C3NTeRSKTmxkbaIAcAqD3dtIGhr4KO5trGNurY6RDjMM207GMR/bN5wl3cCcDj8fb29kQikdTZOaurzEkOneNjLr5usQzWl/u2pz5X5ezO7Yfu0YYbGCodVLJL4u3CJJecOXAkoZkNAD4GCpcf8hVmYZHrzBSPL1i7K7VlKEI1wf/xuqUbzIJfATCHPzFLcftKjN+o80hf3wD3hZuJsku44N66kZGRs7NzVlZWampqQkLCzZs350syKRTKokWL4uLiRm/19oKEBPzvR7B0DXzzPRTPwo/c5cvh55+hX3gp13nD1QW27AI9O9i2HZomyLmFQIwwafcfxGzBZDKJRCKRSMRisVNaZXIAgNZe5e3izMXF2dnZysozMHGAt8dQQoCRLkOONqMZEKYifNFRUdxUBiampjxnmbNQYpqn/zg2xnt7+Do/XPbHtlwSC4AT6ufpaK1/+IDK8AKQqXN5zw17vmVEe5brpr/kmlkAAOke2CNyWN7Be+vzX3q+uHVW4vBtVwCg1+Y+93+hJnVS7wVPeGtfo8bVG5nNfD8J2ysyVeUOrpW62wOCvDmSSafTt23bxpf7v64OxMRGr8LCmZ915Ur47beZH/b1+fQTsAuBz7+BqIiJGyMQAIAk8w1gJJXB0aNHp3yWSW9MvqaqHRkTyyUmNDQ2uYC3jK/I+EtRjrTjnu3wb8zObonpyXSJcLItbGrSObbpunkak1bm5I4rjHWSkFAaRzKbEm3W7b9OBgCAFCetQye1CC1lHm5ubm5uWeVt9NYiDw9cTZ7/6iU7a+ns9ACHlPIyHeljmFHJZGeF2flEC0oLuaUy9qXz6l9/vP4YL3BQ+eZI5uDgIJlM5rvV2goffABLl8KaNSAmNiuZ01euhJ9+mvlhX5P+fti0EW7qwba9sHE9UCjzbRDi7YBOpyPJfEMwNTWdxsYsi9Yn9Pt34ppbY26MrOdExlDicDhvb+8JRp4hJrP+DXewyG5nN0Yar9542MXHK6euqynJbofEjWFZYOpc3qPswHeW2deYcOyQfNUAAADe9OZVvcDa1Bfr16xZs2bNY59sRmeFs503AEd976rzuha+viGDwLp7dD/WI5vbnVibjU8TPK0coQ7/bNdRNYEUhW+OZApBTw/ExMDBAXx9QUwMJvr3Nx1WroQnT2Z+2NenvQ22bQcLf1iyFgwN5tsaxNtBf3//tWvXRiTTyspKIMcsYs4wNjaesGCzyLNMDoNWX1/fP3lPzGmdROJwOH9//yl1md6J5yT3iyMdzFNqaQA9F7csWCWJGQRojDXf8OfFkZXU/fPbL1gOZdMg1pcUVjUDp9fwyqnHwaXApNw9f9ojg8+ftq+pwNHmBQDUxZt//s+vHFJaAUBVQlzTJQsAXsW6y6vqRMSmJMeH+OMyB9l9hQV5XfTBxpLC8noyAMR6Ghi6RgiY/kZLppwciImBjg60tsK//gWqqjM/xerVEBQk9AmHw7l8+fK+fft6e3uFNph1QnGw8zC4xcFWcSCLqhKLQAAA9Pb2KioqqqurX7lyJTs7m5tIy8/P7+TJk8rKyvb29vNt4HvHlFeZvGtBRkvGKRmZ0t6h+2M68i4cRZV0Hs0fIDIte1SUpKQkBoMxMTHhnmVOJS27qAZjxphcrqBX8UFXZM8o3bNtZ0NekJ0DrmCQWKZ//czmtbv0XMM5APkRnsf3/bVT6nJUQRMAhJheldZyBABKQ6HOPbX7ancd8Cl8m9i0Vkd9Zdmz572jXwGHZKL/pJEGWTiHo1u3Hj5zxz8w4Oz+tYt+/Pnnn35ctGjxU1w5Z6BWRupQfAM93PjG9oNyGAzW1j+ia4ybyxstmfLy8D//A9ySJl98ATt2zPD4VCr8/jv4+Y19QqPRTp8+/eWXX166dGnv3r2U+doa/XEhPHGD20YgJTU/BiDeEggEgoKCQmRkJHeJySUtLS01NfXZs2cGBmijYo4gEAgYDAaDwUznLHMEJrFQ9ZZ69SzXOsXj8Q4ODp2dnWQyed7jMgfo1B4qrYfSyxw5LmUN9vTQGKwBSg8NAAZovX39jAF6D9eTm8Nhs0dsZvV1kce4dLOZvRQKlUql0kc9qPqplD4Go4/W20vt7RsY5LC5DP34GHnVT+/t7BS+THmjJZO7yuTGiX75JYiLw8DARH2mQlAQiImBsFT+AQEB//znP/F4fHNzs7i4+IoVKzo6xuRDngPWrIYNEpDeCjsOQ0LcxO0R7zHGxsYODg45OTkpPJSUlNy8ebO0FGXtmSOYTGZnZ2dnZ6eent5rxGVy2AwGEwDo3V20QTaw+hpaiTNrKADgcDhfX98ZH/bd5o2WTFlZ+Ogj6OsDAPjhB/jb32Bm07UHBoqSTAcHhwULFjQ0NJSVlSUlJX3zzTcaGhozOfUkKSuDRQvhyDl46gn79kLPWJdnBGKI5ORkbW1t7q4sl/T09LCwME1NTUHHOsTsY2JiMv2zTC4tWZ7bN0vENzKgr/WpwW1dMy/yjOaZmUv3n3eGN1oyJSVBTQ04HGCxYPFiEBOD/PyZHJ+7ygwLE7jNZrP/+OMPWVlZDAYjKytbU1Nz7NgxOTm5mZx68gT6w//+HyTVwzF50MPMjw2ItwEajXb9+vX/z955x1P1/3H86NseyiorZLTMJFHS0N7aaS/tlJaWlWRGJKG0lyJ77xEikk2koRINqVPheP3+cCvjcrmuVL/7fHwej65zPufzed/bvfd9z+fzfr/e9+/f/+kyHzx44OjoaG1t3dGm/T/S6vCf+tuTAL7dc3QKSyr84SW/rJ8wzj4gh17nuo9q6HagO72Xl5e3t3dDE5q1uM0lplFDP6GTATXVlRQLV46paqYH+6Nd5vz5vwTT7exAELCxYeX4TSzMenp69u/ff8mSJZycnHPmzFm+fHl4ePi4ceM6Rluq4AmEhTFrOfwzMJYdB8SmSSiKsrW1PXv2bG3p2ejo6NTUVB0dnaysrI427f8Re3t75tR/fn6ZU4n37twNpaUM5sRdkucRtbiXQbczI4Ug+gQGBm7evNnV1fXWrVst/N5vW4lpJvdLs+M8zt8L/sxC9bcvpfeuO4WnM6Oobm5u3sBltrRuWnuTn4/evXHyJO1PV1cQBMaOZeUUV69CWhqfP9c9VlNTo6Oj06NHD35+/oiICACTJk2aPn26j4/PgAEDnjzpCKn0pAcQEIBrIHYZYYVWuwgHsvknCAsLMzAwSExMrI39CQwMPHjw4IcPHzrarv8jysrKXF1dXV1dV61a9ewZA+kuBiWmqz6+sDywYozcsCFDhnBxdl+0z/5T5a+edf1PzY8buAaOrKbRg7r4+/sfPnw4JCQkOjqqhd/7bSsxTfcxA16mBR8xNX9S9plx19bwJjtmn97elOet1oE0NjZ2cXH56TI3b97M0iIwbSA9HQQBS0van6Gh6NkTEyawcorr16Gk1OBYVVWVlJSUmpra2B/uOSMjg5eXd9WqVSIiIgxXWtqLAD+MmYro51CfAX/fjrGBzR9PZWWltrZ2fHx8dHR0UlISOy/z9/Pp06eQkJCQkJDt27fXqzBBD4YlpgF8jg3y8/HxiXiQ8aMD/ZQSuhM075q8vLzuNZFj1yQ/xBFaeZ/JpL9EZZnpzs0+WTTHVv4809PT62EhbamtICnSy9v3RXkNUJOXkfbq1YtgP++Hzz8C1clx4aEhIU+Ky/LTE0JDgh89+wBUx4f7evn4hYSGJGc9A1AY4LDp0LmWuzsLC4udO3cuW7bMy8srPj4+NjY2Pj5eW1t77969W7Zs+drhsquZmSCIejoDQkJQVmblFBMmYNSoxoeHDRvGzc1dd/Ny06ZN48ePV1JS2rt3LysNaDlVVVi3BjuNYO+O+Zr4cxbP2fxJfP369ciRI35+fnFxcYmJiQcOHMjIyGB8GZt24PTp061amK1bnPlnUWiG3qVx5wYjoP7jenh7e9+4caOBBc1P2sYS041OMaDk4e35i3bVesg3GcFH9h++6Oqgpjoz4snHZw+CLl24c9Fqx7hlW7zuXlMexLfW5IKD2b4RY+dlvCO9LNcIykzNfVnqZ6klIqeWVPjuxvHFivN33HA4LCEgdTWxEADepy6dtTDuVUvTMIyNjZ2cnBITE+Pi4n7GCyQkJAQEBGzfvr3jF3OePgVBwNj41xEVFYwZw8op+Pkb++A3b94ICQn16tWrblx+XFzcxIkTNTQ0Fi5cyEoDWkVZKdQmwC8DkzXh69VhZrD5s7l27ZqpqWlKSkpycvKmTZs6/oP8/0qb1H9+D39+xGzSLUP1pfoAgCq7/ctOumcCeBQekPX8hfXWRTsMrG3Mj6qNHumTmHt4xeTDdzIAHJ4xfO+lhNKEC2rLDIBKp70zVJfpArhhuHKj3qWEEKcJo1fSymPWlG2eruIS96qFxiQnJ+vo6KSnp9fN4nr48KGdnZ2joyPrn3xr0ddHjx71qpe4uYGbm5Xi7IMGNXaZp0+fJghi+vTpDY4nJyf36tVLXFz85cuXLDOgtRgaYMF6uPhhxCh2hRM2dCkoKNi3b19ycnKt7/zG2lRmNi2G7TJZQPyVI2OWGgAAvuxcNM7E40eiK1WwZcHK8PxP5Z++1FRXfq18f3jVAtf7bwBcOjRz4+nAF9EXVOesC4hO9Th7aMqKbbU5VrY681QnTFRTW19Ue6NLlWlPHXk2sqVBQGVlZXp6egEBAXXvMhMTE/X09FJTU1n6vJlCQwN9+9Y7Uhvg6suinbwvXzBwYOO9TFtbW4Igzp8/3+B4TU1N//79CYIIDw9njQFM8OUzZszAOW/sMsZhvQ4zg82fja6ubmRkpJmZ2R/+ffhvw6TLrKx4m59fBACoue93+34m6xUMfvLnu8ynEU7TF+lWAEDN1b1zBZS08l69Lc5LzX1ddGi+ytRt9u/elQVcPp+aU3R09Wz7yBIAR1fOcogoKk92FR88ObHoy+sI24nLtgEoe3Bl8lztxCTf+eOW1b6++P503cyZvnmtEEStzTBJSEio9Ze1EUA7duz4I/JM5s4FJyfqxiK5u4Mg4OHBmvGvXgUHB2bObHDYzs6OIIjG73WSJCUlJQmCWLp0KWsMYI6YaEgr4mIQVMcj9WFHWsLmT+XmzZsWFhb79+9nr8p2IMy4zE8v0vU2rNA3OeF80fPFl+rHN63XH7rY3ABtS1VslJfJGCZl2ek+bMmFH/O0Fy0OLawE8K04daH6cF5+AZU523PeVZZlBauJCwoIiO629a6s/H54mfo4Ld1Txvt0TVzLayouHFooKTsro7jEw2TJcGWNW+5u62er2QdnJlwxHDpI2iksE0BFuufaTYbvWhPu+ujRoz179jx69Cg6Orp2Vdba2trZ2bnD5QZBUZg1C1260HGZrAqavXgRBIHg4AaHraysOnXqlNao0FhNTc3x48cFBATU1NQYBsK1IxSFPr1hdwemrpjWcPWYDRsAWVlZWlpapqamf0r0+/8lzORlxl85tNvQDUBuvJ/rxUvujtabj15qbgDGGSUM8jLXr1/v6Oh4+fLlqqqquuE/DEtMN6FI0Fzgbk0rY39qSbznqGt1kZaU+f1TwZMnJZ9o6utVH0uePCmsBoBqw3WLrDziHz1K/woA3wvycwoLCsvKP796ll+Q/yQ3Lzev4CWAkqLCgsKCZ68/oOqDg7Hu1ci8VhlTWlqqp6cXFBRUuzabkJBw+PDhBw8etPZJsZ6UFPTogXnz6uUg1urbjR7NmilqXeb9+3WPkSTJx8c3e/Zsut81ZmZmY8aMGTJkSEeuzVZWYtpUiA1BSC5mLsWRQx1mCZs/GAUFBVdX14624v+Rt2/fOjo6Ojo6amlpPX/+vPnODV3m68wIA4MTaYWlAL5+emq9T1vH8HqL07B/ucw6zrO52x8/Pz9DQ8PY2NgHDx5UU63Ly2TirorZG7Fqj/OmDu4RZNMGPk0JnKoks8bCvaUb91SF51VrB/cIJlLcTUxMzp8//zMvc+vWra0fox24fx8EgatX6x2sqIC0NAYOBKMEYcZQFJSVQRCIiqp7mCRJDg6O5cuX072otLRURESka9euDg4ObTWgLXz9CrUx2HIYN6JAcMDLsyONYfNHUlRU1GT5nQ8f0MrVODYtp6KiIjY2NjY2VkdHp7CwsPnOdPYyP7woLHj9az294sPHlnytN64l3ZIS015eXh6s2uhibGGbli7flpZ+a/qFeJOfHhN3PyoxtaKFyyqVn1+8ZnKT+MqVKzY2Ng8ePEhOTj516tSVK1c6flUWQEICCAKNi/zV+rlr19o6PkWBiwsqKqioJ/5w/vx5Dg6OlStXNnWdhoYGQRBqamptNaCNlH+Ekipu34eJC5RGscUN2LSU8nKMVwdBYNrUjjblH8fW1pY5wTwAqC7LOWlh+bLl6+rMlpium5fZbvO01V/+URQXF2/evDklJSU1NdXAwKDVWhDtRGIiCAL29g2Pa2mBIOhWuGwdFAVu7saxPydPnmw+wCcyMrJXr159+vRJYa1APBO4umD8TCSXYcFa/NcZTxn8nmXDBgA052GgJE5dg+I43PqjgyX/dtoiy47K57Gz5s1MalR/prKSJjFTU/+6OiOg0eMmZXp+uszGCu9NwWyJ6Z9GtKDY9J8NSZLHjx+/efNmQkKCrq7u69evO9oiAEBkJPj5UVTU8HhEBAgCPj5tHb/WZY4bV/fYp0+fFBUVCYLwa1TbpC4jR47s2bPnuXPn2mpD21m2DDsMkPAaR2zAxwNjI5S0Y0Q6m38BmWHYexJp5XD2g7IKGK0csmGaNuVlUuS7+ISoixZH589btGDBgrlzZs2YPmOq+owLIawUc/rzk0z+TC5fvnzq1KmAgIBDh/6YWJLQUEhJ0Tl+/z569MCSJW0dv6oKwsKor9hQWlrapUsXgiCa37SXlpbW1NQcRU9p73cTFwuCgNVVRBZiwz5w9YcgP+bOxoL58PdDNrt+BZv6JCZCQBDHz+F6OOJeQPsINmt3tE3/LCyQMnh0w7BfH76xU+ZuP2B4ysriqO4h9+h0ZmypqYr1dDSwvvj6e716m2yXyRxv377V09MzNTX1ZZVKQNuJjISEBJ3jNTUYNw48PCyYQkoK9RUbysrKevfu3bNnz+ZzSA4fPiwqKionJ0fW1r7uWGxPQXEsLocgPB9usVi/F0u0oTIZXDzg7AsVZaxZhVs32Zq0bADA9QIGDcW8lSAIzF+DwCyM1cBj1slpsakDa9R/vlW8Cbpz5/rtO6HRGVWVlVUUMzWmXz30M7d0CvS5auPiV/ebgO0ymePr169GRkYrV67syHTDBvj5QVyc/qkpU9C7N5KS2jR+TAz69WswyPv37wmCWLduXfNL7REREQRBdOrUyb9Roc2OYckiEP/hVgwiChCai7A8+D/G7Rg43MW8VVCfhe49oKiAPbvx9m1H28qmQwkMRKf/MEgMhgYYoQDLqzhmjy2bO9qsfxNWCuaFXjaZojZqmOzMhNffmTDFx+XkKZ8cfE45qqdfWifutG3hP63YkKxp5q+/ExMTE1VV1Y62og5Tp0JIiP6p6dNBEGgkaNc6Tp4EQaC+XkFJSQlBEDt27Gj+0u/fv48dO5YgCB0dnTbZwCoqKmBtBWEpHHdCQAbC8mhe0y8N4U8Qkgtnb8xbBWEJyEqzIz7+r9m7FwQBLy8ASE+DvAp8H0NtCi5e6GjL/kGYdpl1nNK3Eu+L59YtGLts3RYzV9+yd5+ralpyl9nQJ7mfPX4qIA+fHx4+eKSkCZdJt6YYnaHbUGL6V4hRKy/8A4mMjPwjFAx+oqICQUH6p2bMAEFg2zYwtURBw8kJBNFA4d3AwIAgCIZx4QC8vLwIguDk5MzOzmbeBhZSXY3ly9C1G4aPxCodrNwBF194PYT/Y4TkwC8NkYXweIAZS/BfF+zZjQ5UlmfTgUhIgCAQGkr709wUs5Zh1gpMn9KhZv2bMOMy65eYrrlnvIIgiBmrt51xveXt6XH1rEtoSj6tR73oWKqipMDP997Lj9U/D77MiL540TW75CuAnOCbFi6e6Qn3zGzc6t6l1lmYbakuD4tKTLNhNRMmgJ+f/ilfXxAEeHnxnZklCgCoqsKWLSAIPKyn0bpjxw6CIMrKyhgOEBwcLCkpKS4ubmpqyqQN7UFGBlZqYcY0yMmgVx/wCUJjPvSs4JkE/3SE5SHmGYzOQkgcUpK0Ww02/z/4+aFbN4wZg88/6tt/Kgdvf2w6iAH8+EN+/P1DMHmXWcexfE+Ni0pIzngQHxsWFhYbExPo5p6QVUTH83x762y0jptX0D2Nlmb+NPbmau09d667rt+4LamYRFWF70UTnWO2eR/rlUFmZi+zrjhC60tM17T+SjaMKSuDtHSTLjMpCQQBEREmk2oBVFSgZ08ICDSIsN+/fz9BEC1Js/H09BQXF9fU1LRvnDn6J1BVhdgY3LoJdTX05UR/IUycgyO28EhE9DP4pGLaInD8ByPDjjaUze+ipgYHD4IgMHHir4Pv30FWBnqnICyOFLbEP4tprcukXyC6KCv9Uw2AqpR0uhHwPzp/ypk9Y9Kth+8BoKZcd4GK/u0sAJcPLlpsfKup6ZvYy2zXEtP/OjHRKCj43ZMGBoIgYGZG/+zHj1BVRffuYFp1oaoKXbqgvsRPSUmJqKgoQRCvXjEuOFpaWrp48eL9+/fPnTu3qHHy6B/Fkydwu40xquDhgqoGXHwRmoeoIpieB0cnqI+DjzcYKWGy+euprISYGMSGYP26esfzcjFqNHr2woH9HWTZP0vbw39qMnxOq42bFfeyCt9Kr5w13LTT+OnnJlTjyrNmT594++F7AFUlsWqCw248eg8gxuXACLUd5U1M4OXl5e7uzuiJsGkxhQX4rzP4+PDmzW+dNzT0V5ACXWqjGHbvrifa3nJu3ECnTqgvJPvy5UuCIISFhUtLS1syRnp6+vTp07W1tf+UICCGvHiBsaro0RP7zOD1EDFFcLyHsdPAKwBebmhMxK6dSHrA5EvK5g+nqgpiYiAIxMc3PGVjA4LAWDXmdzrY0MPGxoZ5wTwAwDcPl2sFpb/uz7aOVz3u1kQpY5rL/ACgIuvuMG5l/8LPAJKvGY0atqap7++goCAtLS1zc3Nzc3NjY2MjI6M/KNHwb2THduw2wczlMDL4rfPGx4Mg0Ezwc3Y2CAJ9++LLF2bGP3IEBIE9e+oee/ToEUEQrRJzmDJlyubNm9XV1U1NTSvqa9X+uZiboy8nFNVwMRBh+fB/DPcE7DTAKh2ISKJnbyzQZN90/oPU1EBEBD16oLHQ46VL6NyZNaJa/984OzsbGRkdP37cwsLC3Nx84cKFL168aP4SBneZmUEeVuduPH32/Pnz53fstwtxil+MfEq/bx2X+e15oHJ/Zb/CLwDCHHbLjt/1mf418Pf3P3LkSGhoaFRU1OvXr9+8eVNe3tQdKRtG5OdhzEQEZcHzIZRUkPYb8511ddG5c3N3mVmZ6NwZfP1RXMzM+AYGIAjUXzPZvHkzQRC6urotH2bcuHF79+69fv16nz59JCQkNmzYwLBwwR9BURFGKaFbd5y8gPhi+KUhNA8hOfBOwQU/CEtAUIAd3favUV6Ovn0xdSqdvajv3zF4KAbLY7JGR1j27/Du3bs3b94UFRWFhoaGhoZu376dmUom9aA+3bHTHSkxUFBQcICI5PFrTRcd/JI7d5aGe9onAKgsXq0ufzqsGMDlQ/OnHWyyCFxgYODatWvt7OxcXV1buN3Y5hLT/yhlpRivjkOn4PUQkYUwvYDhMsj6XQJsEhIYMqQ5wZrkJPQXgpwKDjOl8GdoCIJAXr3aomvXriUIIiAgoOXDnD59WklJKSEhITg4eOvWrXJycqKiogW/f+uXCaqrYXsKAyWxeCNcfOCZhPAnCM5GQDr80qC1FWNVkJjQ0VayYR2XLoGDA1padE5RFOQVMFge48eDXZK6zbx7987Ozs7Ozm7ZsmWtqpfZpFt5/+ZVcXFxaXk9sbGfFZ5rAKD6Q27I8KGDzD0zvlZSAKIvGyzabpb5KGnjwhkeKU0GNHp6eob+TDn6ZUH7lZj+dykqRD9eXPBHH25MXYigTAwQgdvt3zS7rCyGD2+uw+vXkFdAl644eJCZXz2HDmHIENTfs1zYemS1AAAgAElEQVS9ejVBEK2tYm9kZLRu3bqCgoKsrKzU1NTx48cLCwv/HfeaAFzPQ3oY+nFDbAgWrsfu47ibgJAc3HsA5YmYMQMfPzAehM2fT2UlliwBQSChiZ9BxkYQkcJQeURG/FbDGuPiAkYhM38Lzs7OWYxuMxjcZTbz3VbvVE255znzzZu19xlaZ7+pTSOp9LlqfVjvWMDD5n7CBwYGbtq0ydnZ+dq1a5UtE9XsiBLTfwO3b2OAEBauh9ZyyEtjlyHEh8PzN9UihawsxMQY9Nm+HQQBISEwsYm4axfWrGlwbM2aNQRBNFmVtwm+fPkyevRoS0vLx48fZ2dnP378uNZrFjO3Yvz7+fYN2VnYoo1FmujbF1x8WKaNkBzEvcSE2eDlQWtuu9n8oVRWok8fEAQyM+l3iItDXy507oKTJ3+vZXXIycbG9SAI9O4FC4sOM6PNlJaWOjs7Ozs7r1ix4tmzZ813bspl1tQ0cRPHHLWjNT7u7++vr68fFRUVHx9PtUUapmU2tOv4HcxCTQwfhdmaAPD9K8aMx04jTJ2OF78lMERWFosWMeiTlAQODhAEIiJaN/jHj+DhwcaNDQ4vXrx4/fr11a2PF62tSq2urq6vrx8TE5OZmamqqrp9+/bWjtPxFBbCwx19+0J8OIKz4JWMlTtAEPDx7mjL2LSNhw/BydlYIbIeK1aAICAkCEYRK+1Cejr4eCA+DGYXcMQGXbph0oQOMIMVVFRUREVFRUVF7dq1i5m9TCYdC1MOiYkkE3aJaTq8fAkebvTjwe0fK7EXL2DqfCzdCvVxzV7JIhQU4M3oa7qmBsuXoy83uLlx4XwropPKy0EQ2FxPirqoqIiLi8uC2d+2sbGxM2bMEBQUVFJSSk5OzsjIEBMT09fXZ260DiY/Dyu1MGkebkYi9jnW6KBrV5xzZDI4mc2fwKFDIAjMmdPcf+LtWxgoiYFSOO/8Gy0DAGRkoFcPTFmA0FxEPUVYHpy8MXoiDuz9q5UdbW1tW5dkUkcVp27u/6/Hb/JTQkOj3n9rMEidy+gebVpJIDg4eMGCBceOHbO0tKzdlGq3EtM/j/6L2j/+/iAIcHPhax1xJeVRUJsBGel2nz0mBr17oyXZQZvWY/YKbDsKAVH07IkxKi0SN3BwAEGg/l1gZmYmQRDm5ubMGg0A79+/l5GRkZOTS09Pd3R07NWr15+uctAU795hiBTGz0R0EaIKoX0QXXvgYpNhd2z+dIyMQBCNNyPqERYKwYHo2h33WJ3a/rQQ4WGICKdfSOfxY/TpjSmaCH+CkBycuoY7cbhfjMtB6McH7U0sNqb9efXq1bFjx44dOzZ37tyXjFx+SyuZAKh5n6Um2V9z89F7IdFl31iTPe3t7X379u8KUfmHmTUTsqMhKIwPdaI/ZKQxeyWGD0fFp/ad3csLBIGgIMY9jQwgJAbvFARkwMgB89egWzfcvcvgKl1dEESDhdlnz54RBGHWlN5QiykrK5OVlZWVlc3IyDAzMxs1atSnT+38crUT1dWYOQOSMnCPR8wzXAqGoDAuX2RHVP6V1Nbt8fNj0E1eDmOmYvFSfHjPsqmLi8HNjQFC4BkACXFEhKOk5NfZ4CDwcENjLqKewjsFWw6BINBfGEZnEfscvmkYIgfDv3O1BrCysmJZ8a9a4sPCn5dXV5QUlX5hzefQz8/vxIkTSUlJaWlp7b2X+TeRmY7PrYmRWbgAgmLYpF1PDcTCDPNW4oAFZs1GWYv0cZhk9eqWusw3r8HRCba3EJaH0DxEFmKdLnh5UNm0iElVFTZuBAdHg/HNzc0JgjAyMmqz9SgtLR02bNj27dujo6N79er17VvDVZS/hrQ0aM7FnBW4cx9xL7HlMLp2x/Rp9OWBKAqJiVi6GAvn46wDcnMYt7cldMZhw3K+fIGyMgiC8SKn/jGMn40FG2B6gmWzb9qA6UsQkA6vh1CfAS4+CApgoSYWakJdDZ27YrYWop7C4wEGDQUPN6yscOQQOv2HmcsQ+xwnXMDx398VQ/vly5ekpKSkpKS9e/cyTDlrqcssfuS/duVq8zuxbTavHrV5mfb29q6urlXsMvQACguxfBmU1TFvAXIZ17QCgMpKzJkDgsClSw1PLVmCUzcwbBROHGe5pb+QkmqpEMnXr9DURH8hnLkLtzhEFCD2OVbsgOb8Jm+Gnj3Df/+hc2fUj4ydNWtW165dExMTWfEE8Pr1a1lZ2WPHjmloaJw7d44lY3YYEoPAxQfbmwjJwdUwCIpiIr3svfv30akT5FUxbw36cIGnP3ibbwMgKICoyI54Sv9nFBSAIDB2LBhGg5eWQlgQW49CQRm3Wld4mD47tqIvH0Jy4f+Y1m5FY8M+zF2FuauguRY2NxD+BIGZGCiJsWN+rdzevA5ZGRywQHIp9KwhPfwv2tR8+/atvb29vb19a/Mym4Yqdzi0euOOXYtWrPdKqRW/Y81m4B0vL7ewsFZdwhIpgz90K7PgCYYOxcgJSCrFUm3w8GH3bjDUHM/IQOfO4OWlEyng6w3xYVAaj0MH2mrb16/0j1dWQlISwsJ48qRF49TUYIEmuHnAK4jZK3DeD+e80Zezyf5FRSAI9OlTVzW3urp65syZnJxNX9V6HBwcevToERwcrKSkdKnxj4+/iM+fsX4dunSBwRkkvsGtaAgNwlgVeHvhwwd8+ICUFOzfCxkZGDggOBthebgegcshzbUrIbgdiwVr0a0bZk5vdcwzm1ZRu5F58GCLOo9SxH4LHLRCl85o455CagpExGHnBt9U2v+7VzIC0hGa+6uF5MA/Hev3Ybx6wx2fjHRwdIK+PRJeQ2YUBksx/u76w7C3t2dOY/anQ6l8/erVp0/fPpY9vnIxAMCbB9GeoY00ghnQnHvK8/VN37Gjuau/f6e1lgzXNmM6mFfFUBqN4844fg5LtGFgD59H0D4MRUW8a7YepLU1CALLltE5FRMFTh5cDIKsIvwZ7Ys0Q0YGhAWxZiWuXGl46tYtcHBg6tTWDfiqGAb6mKIBngEwPQ/ZkXjQRMr28+cgCOjo1C1PnZKS0q1bN25ubtYuolpaWi5dunTRokULFixg4bAdQ3gYpIbB9iZinuFmFNRnolsPCAhCQBB9+kBKDqt3ITATQZkIyUFwFnxS4PuIQQtIx6nrUFJH166YNgXmZmhBpdLWcdYBhsdwu8naR/8+5eXQmIzOXbGpZXE0egegMhnxr7DpACaow8gAvj74/q3Viu0FT8DNhaOnEZqLQUPAwwcuXiiMwa0Y+KQiLI/mL6+FQVIGvXri3Ts6g9icAkHA2BFh+RiuhGFD8VfF09mfOZPDqApp8yWmq68dWSMkJDpQRLD/ACFRERFh/iGnvR/97PmzczMhqDWNHtTlTWRkCUF83rb1xu3bDVeO/HwxbixERSEmBhERzJsDO1uEt+iWtOkS0zWoaTJJtIPRO4itR2HsiM7/YdoUdOuOjfsRlAXZ0TBrtiqyqgoIArfofct8JaG7B1rbsNMQBIHQEGYMy8xEfz7IKkN1MohODff2b9wAQUCDWa3LDesgIAbzy1i+nP7a7IsXIAjs21f3WEJCAkEQc+bMYe1i/uvXrwUEBDQ0NLToqpT9dezaCY7/sGAtop4iNBdnPWB7E7Y3YecG7xREFCA8H6YuWLkDZq7wTYPHg+aadwrtSzM4G5aXMW4G+vGBnx+TJuC0DbzbXP6aorB+Lbr2xKiJ6NYdo5X/T7XmX75Ez94QkcQ5x5ZeorMTc7Tgm4bxMyGjjG7dISoKYWHo7ISdLU7b4NJFxoNs3AC1GbhfDK2tmDIJuTlIewQFOfTlxtARWKeLNXswcxm698QE9ebKC1pbgaMTbsciLA8jx6FvX+zagdM2uHa1pU/nt1NaVuZy/brLhQsrVq5kRsqgbonpvMfJUZFx8QkPkpIeJCQkxAaFPip4yUDIrsnR6HA3LOzq3BXfunS/TxDVGRm0o2/ewEAfnbtAfSbMXGF+EUZnoTgWkrLo1h1Dh2DoEAwZUjNauaYVP2Ha7COrq+Hvzzp1h/qEBkNsCKyvgZMT168BwOnTEOKH5lqE5IKTC2fP0L8wJgaCwuDkguPZJgefOB7bjmHrYXTrhmVLm1xipcvjx+jbB1MXICwPsS9gfA68/VH0lHb2ZxVcjzbIDG3ZgpXboTiO/oZrrSD75ct1jz148IAgiCuNb3nbxps3b0aMGGFoaDh16tS/NdukLjU18PdDv76YvoS2qub7CH5pCMxE+BO4J2DDPnTpCrUx6N4DgmIYINxk6y+E4SOhY4xLQbSlufAnuBWNkxegOgVDFGgfzNGjcOkisplSNjY3A8d/cPJCzDNc8Meo8eDmgu5uFP4NCsAsJCgIBIFOnRhvZP4kJxtdu8M9ERFPEJwNu9uwvAIdIwxRgJQsho9Et15YvRI/v2Abk5KE0eqIfoaNByDIj5+LN58+IekBVmhh8iRM0cDUybh8CQyXdqwsoKSOwAwEpGOPCYYoYPhIdO2BzdrIz2/pk/r2Ddevwcuzpf3bwCeKitA7GEEQO7p0LmT0sjdbYhooyYo+f92LbHhVTePOjW7sfhWprv+4Ht7+vjf0rOCRiDnL0Y+zRkEOCnLozwdeQRy1RWQhAtLhn46AdARnISgLlldwxBZHT8PEBaMngY8Hfg3SAduhxHR6OtauxhApEASGDGZ94tG7d9iqDWklmF/GQOFfx01PgE8YkYXYbQJBQfqLYL6+6N4TcgrNbRvMm42ZWkgug5kr+EUgPggLNeHjDYZFY759AzcXJs9HeD5CchCQjugiHLJC3z64dZPWR1i4OSXMlpCdBX4RKE3A7l0NT33+DHV1dOnS4FOalJREEMSZM038jGgDCQkJixYtMjMz09LSaq0U3x9KUhJ69cTk+bgUjJBcBOfgZhSOnYb0SAgJ4KwDADxIRFgowsOaa0sWY7AkevTBpv0Iy0NgBkJyEJhBW9o9fQvG56AxDxLSGCoNBTkoyNOavBxmTMf7prMgKAo3b0BeEXZuCM9HQDrC8+H1EDpGkJSB/Ajk/U3hl63j9WsYGUJeDgpysLfD1cvg4gYXH4YObe4Va8DTp+jfHyJSuJdE+5z6P0ZAOoKyEJSFyAI4ekBiOLp2QVwcncupaqipw/IqPB6Amw83WRFGNEQKCmMQmIHQXARlIrIQdrchOAgLF7ToruPrV8yYDk4e9OiF0crtG3/77RtWaIGPD1sP2y7flMNILq358J+v925eLyyu9wy/f2/kQNuAu7/v5QPmSHqLwEwcssbu49h9HPvMcCcO4fkIzERwFoKzEZyNwEz4P0ZABgIyEJiB8Hz4p2PaQnTqDD09FppUj+pqXL+G3r0hKY09JjCwx96T6McLWWlsWI+oCESGI7WJAqI/iYrEtCkYq4qxqlAbiwvnER31K1QnIR4y0uAfiCOnMHYKHOq4gcJCiA7ExLlI/wyt7fSznWJiQBAQF2/OgLBQyI+EkzfuF+NyMPabQ04FnNwQHYi5c5r7ZO7TxaR5iCyEWyz07WHoAPcEBGVi+zGoqiEyAhbm6NwJ3Nx4/JjBi9AMebkYPByjJmDF8oancnJAEODmbvCLOyEhQUBAgGFsG3OsWLFCS0tLWFg4NpbF8eEdRkoK5GXRtQckZSEhjb68EBLE9Gn0t6Oa4ds3OJ1Dt24QHYxF62F5Bb6PEJwNvx8fzIAMhOTAzg27j2O3Ca3pWWP4SAgL1ntv1yUiHAQHth1Fwmtcj4DBGdjfQXg+grMR8QSHbcHZG8eOtP1l+BPZuQN9ebDlMFbuhIAIBMWw6QCUxkN3d+vGycrCyuWYuhAWV+CTitBcmuP0fwy/xwjNRVge5q1C926Ii2l47dEjWLYFobkQEMO5pherWsWrYgwSxchx8H+MoCxaubqgbKhNQWw0g2sfPsQQKYhI4m48Lgdj7FRwczWptcs0nz4hKhJLl2CwJIQlcOo6Ekpsdx3NecogjLF5l1ntbq03cfykSRoaGhoaGpMmjR+t4RyYzkKz34SHFYtIfNltlHjBj4osREQBwp8g6ikinsDVH7OWQkGV1pZtht1t+KbSNlSuhyM4G/eLYe8GggPWliyz6VM5Uh4iJRkb1mOkIji5oH0QUYWILKAlRVwOxi4jDFWAkBhEJNGHE1rL6EfoGBliymT07A31GdhtAp3j0FwHQTHwDID0cMydg5nT0as3xs9EaC7UZ8C00crkm9cYNRonXBCWh9Hjca3RUuTmzSAIHGeUQ2JijG69cMEfcS8QWYiwfNyJwwELKIyBpATs7ehcctIUXXsgNA9eyZCUxmApiIlixBhc8EfKe6zZBUFRSAyH0njMntXCl7ZJ/HwwdwUWrIX+sXrHY6Jp4bLf6i0mX3FzE5Ro9ldCG9h39OiwESMGSkklPPqNBUd/A74+uHkNN6/D7XbrFucbkP4YzuegIAdeHgxVwPzVsL0JzySE5SEkmxaCG/4EET9adBF8UqB9EF274ZQ1nQHna8L8Cu4X43YMxIdBShLcvJi5BF7JiHiCgHToGKNnHyQ/YN7mPxNTEwxXRGAmop7S7hDCn+BKKLi4mpOWbYbRo8DDjSHyGKmGvaawuoqTF3DyAmxuIDgb8a+wZBO4uaBbp1S7oT569IJ7IuSUMW0yWJgc//49ZIZhxFjY3MBJV5y+hehnsLkJERFkNOtEVq/G/LXwSER0EaKLEFGAMVMxeybLDAPw4QNGK4OXHwqq2Gf22TUg+rxv9Ll725asLXjOYEemeZf53fOC/QkTK0tLi1pMjxz3T2rxYnQL+B4TWy4oXNyj94XufcrX6ZL7zMmdhuSWQ+TcVaTgIFJyCDlIgtYGDyP5hUlFdXLCXHLcbFJIgtTQJLX1yCM25KR55Ahlctce0vo0aXuGyXbKjty1h9TeQo5QJEUHkxLSJK8QyTeQXLSB3G9G7jIi95uR+83JfWbkQUty30ly61FSW4/crk+OmUL24SHHTSAvXSMdnEi7s6SjC3nWmVyxmuzBSfIJkxrzSV1Tcp8Zuc+M3H2c3HqU1NpGDhAhufhJbgFy/Cxy70lyvwXZh4fcvos8Xd8qpwvkDh2Sk5dcq0su3Ejy8dc7a25NCoqQfALkoWMMnp25NSk1lBwgSmquJXcZk/vMSB1jUs+K3LCPFJIge3KSq9aSFy6Tl66Rji6ksytpYEzKjiCnLCR3GZFS8qSoOHnCjDx8jBw8jOQTJDceIHVPkJsOkjsMSNUp5KTJzL/stc3ShhwqR2quI7n5SQNj2sHTDqTaBJKTmxwynLQ4Vbe/vewII0GRtk7aRIteufaiipqzkkrGLl04XWinWX53s3ckL18nr9ygtbPO5GkHJoc6f4m8fJ087UCu1ybFJUnJIaSIOCk9mpw4j5yykJy5jFy7h9SzIveb09o+M1L3BKlnTarPJLv3IrW3kc4XSEcX0uUi6ehCrlhDSiuRuqbkxgOksBQpJkEam5KTppADBMjho8hlm8n95uQRW3LCHFJSitTRbfBOaEWzcyAdXX6100wN0sLm4MRgrtMO5MHDZK9+5GRN8pA1uc+M3G9O6hiTe01JzXVk736kjX2rJz3tQJ52IDdtIcUlSTFxcrgsKTuClFEgZRTI/kLklIXkxgPkQUtSWonszU1OnU6u30guWUb24CSnLyG3HiH/60bqHSHPnGPZi3DuPLlfj5QaSrOBT5CcvYLcZ0YKSZJDpcmzzqTdWTrv0l27SZWJ5F4zcvdxctZyUnMtedCS1DEm+UXIlWtIRxc6V9U2l4vkEX1y/QZy3QZSR5e8cLnJ52J3llSfQPIIkqt2kTsNST2rF9v17fgH2nXqaiUkUtGavcwGGrMAKv2un49NbSAz+Es3tvGqdN3g2SYUa+vh4+Nz090DYeGYNKmmZ19qsx7l5E0NHUFxEJSpKVVN1WnVVEoqddyYMjakjI0os5OUnAzFK0jZu1EBGdTmwxRBUHfvUuWfqDcl1JsSqqR+qz349i317j317TtFfqXefaDef6BK3lJvS6nKKsrXlyIISnY0tWEfdS2CuptA3U2gPBIp9wTqgj9ldJYaqU5Jj6KkR1ErtlGeSdStGOp6BHUtnPJ4QN1NpAbLUtOnUTm5VMVnKu0xtXwZRXSi7G5Tvo+oO/cp90TKI5HySKTuPaBuRVM3Iin3BMo9gXJPpNwTqKuh1A4DarQq9TClodklJVT5J+rIIao3F2V8juIXoJ4/p969o52ytqYIghozlvrwkc6FdVvZO+rrN8rWlurRjRo4mNJcQ9ndpq5HUF4PKb/HlOUVSkaZ0phEHTtGpaVRAQFU927UxgNUSA7Vl5cap0a9f0+9e099+EhVU5StDdWdk9K3p7weUtfCqX68VEw0g9kZttIyatMmSlqZ4hemoqJoT/BlMTVzJkVwUIZG1NvSn53xtnTemLGyAoJtnbSJhorPDoZGO5cvXztrdpJ/QDvN8pe3t1RpGVXxmfbBzM+nTphQRoaU8iiqZ3dKWIwaMY72YZEeRcmpUvtOUrdjqKAsyvAMRRCUnh6Vlkbdu0eNVKT68lF+jylHL2qIDHX0CPXhI/X+A/XtO/XiJaWjQxEENWYKdTGQ8kuj1ulSBEGFBNd9M7S0vXtPfSynHj+mHj2iHj2iMjOpyiqqBlQNqPJP1PsPzIzZVPteST0toh6lUWlpv+b69p0qe/erT/knavoUSn0mFZRF7TSgZEdTcqrU4VOU+UWqey9Kazn1srht/ykUVVVFVf5ovr5U3z5Uj97UWQ8qOJs650kt3EDNW01prqWsrlCBmRT/QGqMKpWXz+L3ycdyqpqi2XD7NkUQ1OpdVFg+pahOrV1DvX5Tr3PZO6roKTVElnLyobxTqElzKYKgCIIaPYm6Fk6duUsRBKW9if53XWkZ5eFOcfFSCzdQSzdTokMoWxuqqIgqeduw5/sPVHISJTOSuh1H3Y6hbsdSd+5j+Rb04QIv33kRkXxGuxUMSkxT5U9vXL/18lMNqr+9Ln1PvysDmfPmNnu9vL2v37wJABUV2KsLbm7wC0JWtkXCN2VlGDkC3XviRiSiCmHsCFlZFDC6CSZJuLnBzxdfvoD8sS973gXDh8PQAYEZCH8C30e0NLWQbDh5Y6AEePkwYTz26GDXDvTsgYlzcc4Tt2NxPQJucYh/hVPXID4MKsrQWgY+PvAJwOYG4l4iPB/XwrFUG9MWY9pizNKC7U3ailNEAcLy4fcY6/eiW3fENbtztncPdhhhzwloLQf5Yx9UdQwkpKEgz/i1+kliIvbugagIuHggOxrrdOGdgrgX8EyG5jr044GgELh5MHkeoouwQx8TxjdMWCZJaG+EsjruJcHIEZ27Ip0Va/U7t0N1KibOhqICbdkwIwNdu4KTEzH1Nj8oQEVNrb+gAAsmbYKwyEiFkSO1Vq8eN+FvrWfUMVAUPn6Ehzt278IeHVpbsgg9e0JOBY73kPAa+qfRlwuCQujHBSV1OLojOAv8Iti/l86AN25AQQ6DhsHEGTHPwd0fBkeZMaymBqYnwM0NIWEIDQQfH3R24OB+HD2Mgie/PlAs4cplDJaEoDAEhWhz7doBj/rK6Xfc0IkDlpexWQ89emDjeixbAm4e8PBhRfskOL17h5nT0V8YNyIR8xyhuQjJRWgu4l5i70koj6KvwM5ablxHly64EYmLgejcFTFRDTss0sSGfYh7iXkrwc2FR4/g7Y2RCpCSQWAmbK6jU2eYmtAfXEocM5cj/hXuF+OcFzp3wSF6WhAfP2KiOg5aIrIQd+Jg7wbVyeDmgoU5Pn40P3EiJy+v+SfRZL3M2n/ePLo3d9rcyGeVIF+aH997wsG9vIG3bH544OetKN2e3t7et34kFNYAKCnBixe/PBndAeuWmK6sxFkHCA6C+UUkvoHaDAgLNulub9+q2bENvDwgCHBwQEgIvDzQOwDtjejcFcu2ICwXEU/gk4rbsXCLg9dDLN6ALt2wQque+FNoKNTV0IcTfPzg6Y9+fFizC4EZuPcAM5ZgzFScPI9bMQjLw7HTmL4UPftg6GCsW411q6ExEb16g08A89diwXrM0gInN5SUkZbGYBeh+CVGqeKCP+TG/HrTSEtj6Ajs2dPchXQp/4jERGxYD9GBkBkF66sIy0dIDq6E4JwXnLwQno/95ujSpckIEe1N4OZF9x6wskIVKzT6XxVj2kw4+WLEWFiYo7ISsbEgCPTv36BjbGxs165dBw4cyIJJm0ZeXn7ixInq6urtOsv/C6kpWDAfqhNxLwlBmbgUhHNecPaGXxriX2GdLiZNaDKn4sMHrF+LTp1wJRS2N9GpM4wMWjd7dhakh4OTC0YOuBiIi0HYZQgVDahNh8hgcHGjf3+sWoHjRjAxbq4ZG8LCHGVlqKykNbpzCQhBcy3O+8HJCxeDsNsYypPQrTtURuP5c1RWwv0uJCSwzwzuDzBuAtJ/hM4Vv2x3kblZ09GvPw5a0Laco4ugZwWOTr/Sxtqbq1cwWBb+6bC8jOHDceE87ZX89AlzZoF7ACKe4KAl+vRG0o+t64oKyA6H6hSkleO4E0TE6LxKVy9DYx7CC+CZjDv3EZYHF19IK+Dm9YY9N6yDoBiCszBpLrh50aMnpk9FclLtSSsbm1wm1H9+VMgC8M3DwdEvNufHW+Pj2gnjz4bk1enYnMesW6S6KfUAHx8fV1fX8vLyiooK5rNAli3GYBl4PkR4PsbPRO9euHunXoc7bti9s6ZLVyiqYbcxnH1gfwdnPbDTAHIqkFfFyfOIe4GbUdh2DApjwdMfvPzg5QcvLwKbqHGfk4PsLORkw+wk+vNg8UYkliAsHyG58EtDzDOcccd//2H+HDidqydll5sDQwNozoPmPCyYh9O2La1CEBKEwbIYNwNjVZCYCAMDdOIAQSCmUQhcy3n+HHNm/xDsyINPKi0G0uMBRCXh3LTa6ocPyM4Co19krcPjLsZOxa0YCIlCTBQCArSSgfX1CsLCwgiCWGRkxjAAACAASURBVEZX7YhFVFdXi4uLb926VUVF5UkLhQDZMGTxQvTojdsxiCykvdMiCrDlCPr0wefPDK694AIZJQRlwcwVPXpBQR5n7HDGDi5ODC48sB+9emLCbFyPQFAmfB/BNxVBmQjNRcQTeCbBwR1HT0NhDGSUITu6uaY4Dv36Q4AfYmIYNAgDhRuG3T1/DgF+7DmB+y9pekk+KQjKQlgeXAMgNxo8PBATQ5eu0D2BuJcYMwUXXNr0kraWmhro7ELPHpiyAJsOYtFGEBywoxf9136MUcFwRQRkYMU2dOkOMTGIiUFICLwCuBkNFz9IDWu45PbxI9TUsMMASW+x6VDDBYnHaZCVx81oeCRCYjgERKBjjPsvsd8cnThQN2nkxnVIK8I/Ayt2YAAf4mJr76+qgfLy8vLy8hMnTuQxcZdZx3VR8R53fGJoXrco1W1Uf7GT7uk/erEgqb+2Xqa+vr6VlVVly6oU0b+x3b8XokPhl4bgbByxwTBp7NyO61exbSuGDkHX7jXDR8LAHtFFCMyAXxqt1cbEh2Qj7iWcvMDJjYFCmDMbkRF4kIjEBDxnoARBIz8PI5Sw5TC8HiI0F8E5OHkBg+VYXLAw9SF698M5TyiNw3+dwC+MmUshLd1WYUn8qDRkfJYWm34vEaJD6C9rtCuV39GPE2c94OwNEyecuQvx4bA/3aBXTEwMQRCenu2Y41xTU3Pp0qWpU6cePXpUU1Oz/Sb6/+L1axw9DLnRsHdDYCZCc7HTABwcuNoySQpFeYxUR3IpLgRg2iJIykBKDuLDsXkz6IpAZWRAXg49+0DfDr6ptE0Qn1Satw7MRGAmAjNoQoAhOYxb+BPcjMIJF5g4w/wS9pvTsgYLC2kzbtaG0niE5iIgAz6pNNUImnZEPu7EwfQ8TJxhdxvxxdhrhnVrWPXSto7QUEyehEkToDERTox+c7Cc8nL06gnT84gvhpMXTJxh4owTLrgRhYgC9OyLndvpXBUUCIKAkxdCcsAnCGND2vGaGgj0x9xVCEiHgCimTYG/L4SEYHUVCa+xdjfmzKb9ILtzBwQB/TPwSIKyal3BjVevXunr6+vr67e6XmbjgJ3K90Un92qpj5SXlZXh6dtt9nbLD9/qiOQ11i9oGP6DuqM1plG9TMbln+mffvcO8rIYLA+fVMS9gIkzBg2FiBTEh2P3cTh50d7HAem/Esh+pngGZ8P2JuRVcPJEvXqTreLKFfBwY/REGDli1S781xmrVjA5VFNUVGDTRizehMhCHD8HZx/Ijsb6tawZ3NIC/3WGiBQGSoKTB6OVW5FJzSq+fMEIBegcR9RTBGXC5xGGj8Adtwa9tLS0CIK4erXd9bdMTEymTp26YsUKW1vb9p7r/4jJk9Cp9p0mgc5daFpXLaGsDGPVoGuKmOc0ddzgbEQWQm0aBkvVq+kIwNYGvXpgygJcDkb4E4Tm4vQtjJ4IQTEIikF0MLbrY78Frd5Lg++E2uaZBI/Ehs07BQHpNH2V4Gy4+kNtGrj6YYQC5GUhq4TwJ7C7DUU1CIph2AhsOQwpWWw9irPuCH+CoEz4P0b4E5y8gB69kMWUTNI/wIQJ6MsLh7uIfQH/dPinIzATkYWYvwZr19D/AQTA8SxGjIF/Okyc0bkzzE5C7wAU5DFvJSIKIDoUkybQNE9iY9C9Fxzv4X4xBg2DmAhGKKBrV2zWQ3IpFm+CXcMf4rVYW1uzpF5mVVJkaHBwcHwaK9NLavH29r558ybjfi3h/XsoyGKwPLySEZLzo3hNOs1TBmXBJxW6JhAfDrGhEBuKwXLYbwazi9hyGP91xoL5bTXgxQuMU4OsNGSG40ajNXSWUFODyROxbi/uv0JYHvpyI5p1xZjCw3HXDe53cM+d+Z8ObeTpU4wajXPeSHoLExeIiTTuoqio2L179+Dg4Pa25fbt20OHDnVxceHn52/vuf6/CAvFXTfcvYPEVopGhYeBIHD4FKKe0j7gtQXOJi+A1vJfIkHJDyCjAF1T+D5CdBHuxmPcdHTtBo1JcL8L97vYsR2yMpCVQdfukJSBqgaMz8HAAQZnYHAG+mdw/By8a1eMspts/ukIy4NnEvabY5cRdhnhnCe8HoKnPyZPgvtdrFkNWWnISENGGl26YeZS+KXRNO3EhmC/Lstf17+G0lIcN4SSGs7cpUk5hhdg0Qb07IHSZqOQRitBVgUp72HsiAEDMVAC2/URWQhDB0yfhi91lvc3a+O/rnDxhVss9phglxFMnBBVCIsrUBmDcvob55aWlixwma/Tg3RWL120aNFeU+f8VyyWEGOlywTwrgwKspCSg/dDmuSEXxrC8+GTigMWEJZAv77YuR0XXHDBBRvWQUIckpIYJNYBqxNMs2YlZFWQVAodY3TvgZSHHW0Qq/HyhIgU5FUxQBTKyo3Py8vLDx069DcY4uvrO2jQoKtXr3Jzc7Ncz5YNk9idBkFg0lxYXoHFZVhdQWgOgrIgJYvevTBzOmZOB2dvbNiHByWIfoYD5uAVhNJIBNMrge7rg/POmDQBkhKQlISkBK316Q0RKUiPwjBFOm3oCEgrQfcEzvvSiqUHZSIsDz4pEBuKU1Z0JrrnAXExCA6CvCoExLB1S3u/Tn8BCzRBdMLwkZBWgoQMunVlXFTu5QuoqOCgFWKfwzsF3ikIy4dbHEaoILORgu7G9ejZBx6JiCxAYCYiniAkF6oTm7nNYIHLLE720JigutfgpJmZmZWN5UFj85xiRhv1rYHFLhNAWSlGyEFcGo73cNYdp29h+mIIiKEvJ3R24enTep1p8Ul/XlWTZggJQa9eGDYSBNHSTaC/jmtXYGWB0zZ0CybIy8u3d7jsTywsLObPn6+np8fJyVnSYOmPTUfh7Y2xqhARgYgIREWxRgeRhfBLg64Jlm7G0s3YfgyBGbgdg3EzwMGBY0cY7zLUfhX8bNnZsDkFa0ucsqLfdmyDoCC698SUBbgbj6iniH8FzbVQkENFBf0pnj2D7SlYWcD2FBiVy/h/wc8P1pY4ZYlTVkhKatEl92NBcOCYHSIK4PcYgZngF8OyxfQ7a2/EzKW0khIO7hgsjzVrmhm77S6zMuDm1ZQnv94B79IT/KKSm+rNhOfx9va+caN1KsB19jKbmLCsFKNHof8ACAhiAD+UlWBk8LPmSU3z1/4VREdD/yh8fDrajo5BQUFh586dv206RUVFExMTPT29Q4cO/bZJ2TCGJPGVxPv3mD4dyhNx9z4iCxGSi5AcRD/D3XgIi0NFGT7e7WXA169wc4OCPAQHYdJ8qEzBiJF4y/5d1f5YW4EgcMQGd+Ox+RDGqTX3souKYKgiJi9AT04sXoRmc0iYdpk/3QmVEOhx3Su87P3HT58+5Sf4rFm8xiO1GE04nDppJL/8WvOVKeuG/7TQif3Ky2wmToii8K4MZWV4V9YgXuhvdpVsUF1dLSsr6/Mbfy6oq6tv3bo1Ly9PWVk5MDDwt83LpqUkJUFNFcu04ZeGsDxEPcWdOAiJQ0W5+Qxv1vD+PfbqYvtW7NjWju6ZTQNsbdCzJ/gF0a8fg2TWhATo7MT2LbBirEPOTPhP/RLTqPpScsnuwOSRUsLCwpJDRux3vFdV26vZQeuudTZfYtrHx8fJyamkpKSsrLSmpkWKwC3xeU30aRzKy+YvIyAgoEuXLn5+fr9txtTUVBkZmcuXL9+6dWv27NnV1azQbWDDckQGov9ALNbGsm0YIAI11TZJz7P583nxHEVPUcwC8YeqqqqSkpKSkhIjI6N8RhU9m8/LpD2sLC95+fLlu1/p+I21ZZucoHnfFBQUvGjRIiMjo1OnTrUwL/On1AK9JBdGl7H5y7l79y5BEP7+/r9zUiMjo27duqWkpMybN+/atRYnRbD5nTx/jj27MW8O5s7G5k34/r2jDWLz1/Dq1SsjIyMjI6P58+e/ePGi+c7Nl5iuTAi46+x85Zabu6fXPTe3WxfszkWkFTa6pP6fdMpKN+muvLy87tz5pdTTko1GRl6yHUpMs2kxJEkGBDShl8QK7t279/tdJoAdO3bs27cvOjpaXl7+dy4Ls2HD5rdhY2OTw4RgXh2q3Ey2y8oqyisMExWVUlRUlB+idMaXqUJuTcD6iFk2HYqFhQVBEE7tlrTj6elJEIS39+/eNHr//v2oUaMCAgI2btw4efLk3zw7GzZsfgNtj5it+lpVe3P2ITqatsJbWcnKHQK2y/yXePXq1YwZM06ePCkjI1NaWtoeU7i5uUlISLz9DVUXGlEr7njkyBE1NbWWbiKwYcPm74EFSSb5jx8+ePAoIcHH1vZq2qNHyTH3s5+9YaGJbJf5z/Dly5etW7cePnw4ISGBk5OToVQjc1haWirT0zf4PSxZssTJyWnVqlXtqnDLhg2bDqHVLrNRienqa4fX8PMPHDhw4EAREZGBAwV5B1ndS63Tl5kS09Xk589faSqCjVwmsxqzTdjQxFNj72yynsjIyH79+iUmJl68eHHkyJEMCwIwh5iYWAe6zISEhHHjxllZWcnLyzP8aLFhw+bvou15mZWvXr4sL//+7dvXr5XVAPC5/FXZu8bhOY3l2Zt4DPLV4zWzNW/dL679s66UARN5ma2Pl2X7yvYiKipKUlLSyMiod+/eGhoaR48yVQqYEYMGDRo1alR7jNxC9PX1x4wZIyQk5O7uzrg3GzZs/h7asjBbtwLYNwoAWXziyMEzPrWaRjUNwlKb8UM19b1U9ddyJ72DbmG0sNu6d5nNix78GpB5/Z5fNTv/NpW8v4CIiAh+fv558+Y5ODgQBLF161aWT/H48WMuLq4xY8awfOSWY21tLSsru3LlSlFR0ezs7A60hA0bNqyFSZf5M+8RwJsMb/WhQgrjlx0+vH3G3AVjpy8MyHhH60arIN0i1/OdrHj79u3Hz18B+NlY3g2laYf+xr3MBqXI2LebLGbRokVCQkIODg4ACILYvXs3y6dwcnIiCKJjA1Y/fvy4cOHCq1evzpkzR1FRsQMtYcOGDWtpi8uspeqOreGNwNyHPs5bjjoA+JaV5B0W33ILvnyhhdcWJvkbGhpeD0wCEOJg6xtDiw1pm8Zsq65iu8j2ZezYsTw8PF++fCkvL+fg4NDQ0KhoSp+aWa5cudLexaVbQnx8/OTJkw0MDCQlJTvWEjZs2LCQtof/fPN0dTp/0f3WTbs9e01uXL92zszmHk2WvX4QTWV5wOWT/2PvvOOp+v8HfoqQzcW1tz5lJCmlVFZCCi1FSoOGkiiUvfds2mSvbNl7Xuua194koaJCxvn9ccrnZq8+1fd3n4/3o4fOeZ/3+3XOPee8zvv9fg1JKancth8uKF/6vRwNH96/6xycOo7WxdTnfkOFM3oucVBwjlmV+ZNtzpISr8X85/u4cmZmkf0Y1klJSQkBAQGUk2tycvLWrVsAAHR1dW1gF9PT00JCQgAAFBQUbGCza4OZmdnS0lJeXt7a2vp3y4IBA4aNYf1OJlMxdpo83Ly8fLv37uXfxcu7c4eAe8pCmcQnR/Jin3Jz7QyvgBJqzoTbXFcyCJj4+umh4jHHpH8zmU19Gch+8yarpArya8M4mfxvkJ2dDQDA7KjLysoKAICsZbPfrYbp6WkaGhoyMrKqqo0MprE2REREtLS00tLStmzZ4ujoiPkEw4Dhf4D1q8zxgQ9zs2MOfxxc+PUw3SUnIxZa9gEEQfBrs/yu7e75AyAIJrvcFFS0mlykg9jY2NevXy8tIoY/nytXrqCvMpqbmwMAoKSktIFdTE9Pk5OTS0lJbWCba2ZgYEBYWDgoKMjGxoaIiOh3i4MBA4YNwMXFZZ0B86bi3fSPSsjIy8vLHJeWkpQ8ekTaL32hUSYIgp/qZSRFwsqHQRD82pqwi3xXdMMnEAQRr4z3cF9ZLJtZUlKSqalpQUFBQWFhYWFhQUFBS0vLcueF4Y+Dn58fAIDw8HDov48fPwYA4MaNGxvYBaQyhYSENrDN9ZCfn3/y5MnMzEwiIqIXL178bnEwYMCwaqqqqn4on8KCggJNTc22tralD5kflh2dydSAF7dVLvALSz00srKztjR6oB+PaJ5zyPfDPtUdlxSGVOZow2tu8n3JHZ9BECzy1d+969piwdOSk5PV1dUDAwMDAgKev3jx7Pnz7Ozs780uMtn1U4rpBeoskspz7l+YmbSN5MCBA9jY2AkJCdB/8/PzCQkJt2/fvrExgBgZGV1cXDawwXWioKDg6Oj45MkTLCysvr6+3y0OBgwYVkdERMTz58/d3d2DgoICAwNVVFQ6OjqWPmSZUSaUwXKgvSo2PW/k+8ZFomt+qjsuKRJW/gEEwanhsqNsvOG1n0AQjLG7suuc2WI5BpOTk69fv+7h4bFyu9kVpZjG8N/Cx8fHzs4+m0tyamqKgoICAIDy8vKN6iI3N5eMjKy+fpFJjt9BXl4eNja2v7+/ubm5oKBgS0vL+/fvJzBppzBg+KuYmJjw8PDw8PC4ePFiZ2fn0pXnp5iG/v2e/Cs9wO2eho6Rsf41eWGm7QIXL9+LyK7+UfN7OurvR051HJc8EtsArVqOW6sdvfeyEARBs4sH7/vkLNZ9QkKCi4tLc3Nze3vbRqaYXqjST9Ji2Diam5upqan37Nkzu2V0dJSamhoAgA001XF1dd3YBjcEc3NzMjKyysrKPXv2wGAwampqLi4uAwODZRPVYsCA4Q9hfHy8ubm5ubn58ePHy64MLuOXGedmeOLE6VOnTytcULqkrCR/TN4vo+7nylD1zxl+lkxMtEqPnrYOjoMg+Kk5/9bN65bGRlpGtl2ji+rC+Ph4X1/f0dHRL1++LFZnQflWn2L6+8EYnbnhhISEAADwU97TmRljY2MAADYqEOvk5OTly5cBAEAikRvS4EbR2dmJhYXl4eGBQCBCQ0PDwsKUlJS2bdvGxMT0i6LsYsCAYWOZnp4eHR0dHR21srJa9rFdMsX0zNQCum5q7rzTDAiCM+MNyPLq6hoEovT95+/msaPvWvLzEV/nNP8zKSkpZ86cMTMzc3JyQkuotPEppv+VdAVdYFgVIiIiAABkZGSgb4QGhYGBgRvSxefPn0lISAAAqKio2JAGN4qJiQkDAwMcHJy8vLyqqqqSkpKamhokEikiIrJt27bfLR0GDBiWp6+vz8zMzMzMTE5Orru7e+nKS69lgiNtGedk5LM6v4FfuqzM9LxiihZzF1kbsbGxiYmJG9okhv+aHTt2AAAw53d8+/YtERHR0aNHN6SLiYkJcnJyGhqaZe3Zfgt6enrHjh0rKytDIpEVFRU1NTWVlZXCwsKhoaG/WzQMGDCslGfPni0bOHpplTkR99z5ZVDKx28gCIKTI81KokeDipdRwqsiKSnp4cOH8fHxaWlps8YjGP4ikpOTCQkJobRfc3ZRUVEJCAh8+vRp/b34+flt2rTp2rVr62/qVzA1NcXIyEhHR2dgYODo6Ghvb19UVJSYmCggILCsAd7aKCoqSk5OXtaHDAMGDMvy8ePH+Pj4+Pj4GzdutLe3L115aZU5mR0WWdIEBfQBv75DSDCzGwVt5MzYmzdv7ty5ExQUFB0dPTm5sSNYDP8FHh4eAACIiIjM2T41NcXGxgYAQHFx8fp7MTAwAADg/Pnz62/qF9Ha2qqpqbl9+3ZOTk5qaurdu3dXVVVZWFjw8fFtyEcDxMDAQFZW1vHjx3FxcVlYWIiIiG7evDk9vSK7OQwYMCzI0NBQUFBQUFDQlStXVudkMj8p9Oee2kfqF86ekJaUkmSF4/Cd0Oj6+A2t8r9HLeAguUiKaXRiYmJSU1PnHrSkxOtOMY1hIwkMDAQA4Ny5c3O2T01NQUaz8fHx6+/FxMQEAIC/JVDU+/fv+fj49u7dCw3Bx8bGlj8GjZ6eHgUFhRMnTpycBy0tLQUFhaCgoJ+fX3l5uYODAx0dHS8v78mTJ2VlZd3d3TE2RxgwrJmXL1+ubWL2Z9XypcPbycbS0vJFUPzEwjWgTYsppKUUVUpKioKCgqWlpZurG5r5z1KsLcU0hl/EkydPAADIzc2ds31mZkZdXR0AgA1ZzjQzMwMAYNmV+T+Hd+/eCQoKOjo6SklJubq6rvzAqqoqNja2nTt3qqqqKs9DU1MzPT29tLS0urq6uLi4oaEhNjb26tWrKioqp0+fJiMjw8PDk5OTe/Lkya87NQwY/sd4+/atpaWlpaXlqVOn1mz+890vs7Otpa9/BFpjnJmaHGxv7+x/v3B8ncWC9aBldZ5PQkLCkydPOjo6uru7plfol7mOFNOrPgLDkkxNTW3btg0bGxuBQMzfC+XqkpSUXGcvMzMzurq6ODg4ra2t62zqv6SysvLgwYM5OTmCgoLV1dXL1h8fHzc3N8fDwxMWFi4tLa2vr6/5merq6pqaGkhfJicnx8fHZ2ZmolAoaC8SiczJyXFxcTl9+jQODs65c+fuonHnzh0dHZ1l3bQx/LGswg0PwyqZmJjo6Ojo6OgwMDBYs18mpF2mAh5dpKSkoaWlpaamoaWlgZMx2Uevbi1zZt4f6MTGxkZGRq6qwfWA0ZkbDhkZmaio6ILr0KWlpZSUlBwcHOs0gRkbG8PHx798+fJfZyBma2t74sQJExOTO3fuLFFtamqqrq6Ok5OThITE1dW1srISgUDk5+cXFBQgkcjqH9TW1hYXFycnJ1+7do2UlJSSkpKent7IyAiJRNbW1tbU1FRUVFRUVDQ1Nb148eLYsWNH0Th+/DgzMzM+Pv5Guf1gmMPXr19XOwO/QlpbW69cuQKDwZ4/f/4r2scwi7Oz81rCsqPplW9tDXX19S01NRkvX0a2tLQ0VFS19A5soIjx8fGenp7Dw8MfP378D+ZZMSpzY2lqasLHxz9x4sRiFTg5OQEAiIuLW08v6enpAAAsrXX+TAYGBvDx8TMyMsTFxfX19Re0A/L19d22bRsJCcmxY8fS0tKqq6tLS0tzc3Pz8vJyc3P19fWv/0BdXX3Xrl3k5OQsLCxubm4tLS06OjpERESSkpK3b99WVVX19vZGIBCVlZV1dXXQkHSW+vr6kpISHR0dLi6uwcHB//5S/A8zNjamqKhIT08Ph8P19fWHh4c3tn1BQUFmZmZZWVkqKqoNMabDMIepqanh4eHh4WFzc/NVhTKYb7Az+XkMWr58l5HxPbbn17EvM3MrLxIKHW3/YuowNSXl9OnTxsbGDg4O0Frm/KpTU1OqqqpsbGwcHBysrKxmZmbp6elLnNJfYf4zMzPj7+8fFBT0uwVZO5OTkyoqKgAAyMrKLlZHUVERAIDjx4+vpyNtbW0AAO7evbueRn4LAwMD3Nzcz5498/f3p6KiEhQUnBPwQU1NDRcX9/LlywEBAQUFBfX19fn5+cLCwtTU1LS0tDQ0NDAY7NgPJCQkLly4gEAg0FVvfn6+pKSkhITEoUOHcHFx6enp1dTUPD09oanaWSorK2tqalpaWi5durR79+6RkZF5wi6AhYWFjIzMnxY+Yg2kpKT4+voODGzk5z5EamoqAwMDHA739fU1NDSkpqbm5+ef8yuvh8TExEOHDiEQiI6ODnd3d2xsbFVV1Y1qfJbIyMhdu3axsrIGBARseON/Pn19fcbGxsbGxrKysusMZTAVYqLGzr7jn+1stLSMnDt2bGPido3byCCfcXFx6IHW5pOXl8fOzk5OTu7o6Oju7q6hocHJyYmLi8vFxbUqq4o/im/fvp0/f56YmJiIiOjy5cvL2mitit7e3tjY2P/g+2B8fJyAgAAAgOTk5MXqxMXFkZKSUlFRrTnd9NevX8+dO7fhqcT+MxobGwUEBFJTUwsKCsTExHBxcbl/8M8//xAQEISGhtbX11dWVjY0NNjZ2cFgsB07dmRkZOTk5OTk5HR1da28r+LiYgsLCyEhIRwcnLt375qbmxuiYWVlhUAgSkpK2NjYHB0dl22tqKiIm5ubh4dn8+bNS3+k/skMDAyYm5tv3bqVjo6Oi4trA9Oej4+PX7hwAQ8P79q1a5mZmVVVVdXV1bm5uUeOHKGjo9uQoXxfX5+goGBISEhjY2N5eTkSiXRzc9u6devly5fX3/gs9+7d27Jli7Ky8qNHj7CwsHx8fDaw8b8LJyendebLnCjLSIh8/SYl+U18fFxSSnJ0QHBBXccGvozj4uJCQkIW25uVlYWLi6ugoJCSklJTU1NeXl5RUYFEIr28vGxsbAQFBX+Rn/iv5vXr12RkZGlpaTExMdu2bcPDw8vPz19VC8PDw+np6ampqZmZmejriF1dXczMzAAAXLhw4VdrTU9PTyoqKhwcnLq6usXq+Pr6srGxMTAwGBkZra2X9vZ2AAC2bNlSVFS0Vkl/M+7u7hcvXmxtba2urvb09DT7gbm5eVRUFAqFqqqqysvLk5CQwMHBsbS0XP/b9uXLl7y8vLt+hoSEhIGBITAwsKSkhIqKytfXd4kWioqKtm7dqqmp2d3dffXqVTw8vFUp7z8HXV1dcnJyZ2fniooKUVFRIiKi/v7+pQ8pKipKTU1NW5z09PRz586xs7MzMDC8ePGioqKitra2srKysrKyqqqqpaVFQ0Nj165dHz9+XKfwDx48uHfvXnV1tba29t69ez08PJqamqKionBwcK5cubLOxkEQnJiYePDgwebNm1+9elVfX19fX6+np0dDQ7Phc8t/C/b29suGxV4mYB4IguDn9939n0EQ7Gtq3/B3cGxsbFRU1JyN4eHhYmJi4uLi+Pj4KioqtbW1dXV1VVVVVVVVZWVlxcXFZWVlTU1NxsbG+/fv//r164It/7FUVVWxsrKGh4fX1NRAJ3XhwgVCQsKVq/+SkhJOTk4YDMbMzExERMTJyXnp0qWSkhJzc3NqamoxMbGEhAQyMjJFRcXR0dFfdyLa2tp8fHx79uypra1drE5vby8zM7OUlBQREdHS7+jF6Ozs3LRpEwAAQ0NDa5f1t/LlyxdxcXFbW1sEAjH7bq2srEQikTU1NaGhodB7ip+fPy0tjOSp0QAAIABJREFU7deJ0draevPmTQ4OjtbWVmNjYyiafElJiYWFhYSERGZmJnplWVlZAQGB2traioqKhoaGy5cvKygoQOlZ+vv7S0pKSkpKCgsLFRQUREVFjx49Oufw/5KRkZHFcszZ29uzs7MXFhZCtlGNjY2mpqZwONzZ2XnB+p2dnVJSUjg4OExMTHRLwsfHZ2homJCQ0NTUVF9ff+fOHW5ubl5eXhsbm/Ly8vLy8p07dx4+fHg9BmvOzs7s7Ox1dXXi4uJkZGRsbGwwGCwuLq69vT0yMpKcnHzv3r2r/dSew7t37zZt2gS580KGZm1tbaqqqubm5nNqNjU1FRcXL2tN+rez2lHmAgrxfV26xF4eiUvWk+C35CemV+8Yt4/Mt41ce1at1JSUM2fOmJqazoZlHx0dFRQUVFdXv3nzppmZWW1tbWNj44MHD/bs2SMoKOjm5pacnFxXV9fc3BwZGUlISLjwWGqRjX/CcmZaWhoFBUV9fX1qampQUFBFRQUKhTpz5oy2tjZ6tbGxMRQKNd9gxN7eHhsb+8iRI3l5eWVlZTExMdra2lxcXHA4HA6Ha2pqFhYW1tbWxsbGYmNj/9L5NMjtUkFBYelqYmJi8vLyzs7OAABcvHgRiUQueF6L8f79+02bNp08efKv+zZCx9fXd+vWrSdOnEhLS6urqysrK0MgEI2NjQ8fPsTDw6OjozM0NPxvPu1VVVVFRERaWlqMjIzIyMjgcDgDA8P+/fuxsLB0dXWhOjU1NWRkZGZmZuXl5f7+/unp6Q0NDby8vAQEBHJyctTU1FRUVNC/fHx8urq6srKy+Pj49+7dW+3z1dDQUF9fj0Kh1qxa6urq9uzZAwDA4cOHS0tL0Xf19fVhY2Pb29s3NzdHR0e/evWqqKiovLwcum/t7OzmNGVnZ0dDQyMoKPjq1avS0tL8JSkuLq6urm5ubo6KitqzZw8eHp6rq6uamhoBAYGkpGRBQYGvry8cDl9W/ra2tgXf0f39/Vu2bHn69GlYWJiAgAC0wBYWFkZISGhvb9/V1RUXF3fixAkiIqL5LtErZGZmxtDQkJSUtLCwMDIyUlJSct++ff7+/iUlJYcOHUJ/QmNjYwkICOjo6EhISKKiohaMNmVoaHjy5Ek5Obm/0T6jr6/P1NTU1NR0/WuZ3xJCvHJyq0ry0qGpIrWDe41Dyhasunggg6Ueo7i4uODg4MnJScgeITo6moeHR1tbu7W1taqqqrm5OT4+/siRI1u2bDE1NT179iwcDiclJRUXFxcTE7O0tBQWFl5w7LL4o/v7VWZMTAw7O3t4eDgLC8umTZvu379fVFRUWlp66NCh2TCtzc3NAgICpKSkrKysLi4u3T+wsrICAMDV1RWapi4uLoZSZxQWFmZmZmZnZ9fU1NTV1UEWkuzs7IqKiisXrKenp7u7u7e3dyWVw8PDDxw4QEFBsay9QHp6OgEBQXR0tLe3NycnJyUlJSUlJTMzs5OT00oUJ+Tc+fjx4xWdwx9MbW3t9u3biYiIJCQknJ2dIyIixMTEAAAIDw//L0NFdnZ2UlBQmJiYtLe3Z2ZmZmZm5ubmIpFIX19fbGzsR48eVVRUUFFRnT17Njc3l42NjZKSkoaGJiEhAYlEGhoaKikp3b9/PyMjIysrKzMzs6ioCJoBsrS0pKCgkJaWfvfu3UrEyM/PFxUVJSQkpKGhISMj27Vrl7q6+mr9bkNCQrCxsQ8ePOjl5XXlyhUBAYHMzEzoy2NoaGj37t3GxsYoFMrFxYWMjIycnFxYWDgjI6OlpQVKs2NjYwM9ViUlJbKyslu2bLl7925hYWFVVRX0ZM2hoKAgPz+/qKiopKSktra2urr6wYMHpKSkMjIyhYWFkEgoFGrbtm0cHBzh4eFwOPzn0GZzCQwMJCIiwsfHNzAwQJ8QGh4e5ufnNzIyqq2tFRAQyM7OhrZPT08bGhry8/OHh4fX1dXV19dfunSJgIBgbZMTJSUlWFhYr169ysrKwsPDO3To0PXr1wkJCSMiIkxMTGRkZCDV+Pr1682bN9+7d6+qqkpDQwMXF1dKSqqvr2+2naKiIgkJCWJi4mvXrp05cwYAgKtXr3748GENIv0uJicn+/v7+/v7jY2Nl810u3Qog+nStJig4Kg3iTHNg4NxT+6R49O7p6/utl7aLzM1NVVaWtrR0bGnt1dbSwsAgJMnT+bk5ECzKImJibS0tMLCwrOjpU+fPrm5uWlqampqaoqLiyckJPDx8f28GrpMuL1VCb8SpqenVz4+6OjoEBUVlZaWJiEhUVZWjo2NJSIiEhcX7+3tNTU1JSYm1tDQuHLlCh4eHj8/f2Ji4o0bN0hJSeFwODU1NfS54OLi0tTUVFRUlJCQkJiYWF5ePvuEV1RU5OTkKCkpycvLJycnp6WlwWCwW7duLStVUVHR4cOHYTAYLS0tCQnJ/fv3lz6jtrY2GRkZLS0tKioq9IdnMbi4uNTU1Hp7e/Pz85OTk5OSktTU1MjJybm5uWtqapY4sKuri5ubGx8f/82bN8v28uczMTHx/PlzRUVF6DcVEhJKSkr678Worq5mZWX19vauq6srLi5GIBDV1dUoFMrHx4eKioqMjOzs2bMFBQWsrKwiIiI9PT1nzpyhpKTMzs5GoVCQ7wqkQhAIBBRgoaSkBIVCJSUlMTIywuHwZafQ8/PziYiIREREAgMDs7KywsPDlZWVOTg4CAgIPD09V3gW79692717t6GhYUVFRXV1dXt7u6WlJQkJCQ0Nzb1797i5uXfu3Nnd3f3gwQM8PDxbW9uWlpYdO3aQkZHl5eV1dnY6OTmRkJBATxYpKenevXv9/Pyam5tRKBT0cM0hJSWluroa8tVJTk6+f//+gQMHiImJra2t5wg2Pj6ura0tIyOzd+9eMzOzxeTv6OjAxsY2NTX18/ODwWDs7OwVFRXDw8MdHR38/Pw7duzo7OxUV1fX0dGZMwAwMDDAxsbW0tJqbm5uaGi4du0aLi6uqKiopqZmXFzc0rpqeHh4aGhoeHi4urqah4fn6dOn5eXlXFxcsx6fGhoaMBissbHx0KFDQkJCIiIieHh4Dx48qK+vRyAQSCQyJiaGg4ODjIwsMjISao2dnV1QUDA8PLypqQmFQjk7O7OysvLy8v4uX6bAwMB79+6tzWjZwcFhLWuZ6L/P9Fh/gJU6ByMVLS0tCYxG72X8ohMoi0b/WYqMjAxBQcHt27ezsLBwcnI+eeLW29uLQCACAgI0NTVZWVkvXbq02LH+/v6Kiory8vILJrgYn5jIzs62+8Ea4p6Mj4+PjY0tPdfU29srKirKzs6uoKCwktV+XV1de3v7ffv22dvbz/aiqKh4586d5uZmPT09WVlZeXn5J0+eNDQ0NDc3t7e35+fnz9od5OfnNzc35+TkSEpKsrOzMzExQdPaWVlZWVlZGRkZBw8ePHz48OnTpzk5Ob28vFxcXGhpaZcWaXh4WEZG5uTJk3FxcQUFBSEhIaysrKysrLdv316wvqenJzU1tZGR0aVLl1Y4inVxcaGgoAgNDW1tbYUm4jo6OkpLS318fPj5+Zd4SyorKx86dGjHjh0r6eUvYmJi4he5va8Qa2trcnJyf3//goKCpKQkLS2t2NjY5ubmwsLC9PT03t5eCQkJ9FD7V69evXz5cnl5eV1dHVQnMzMzNTVVS0vr1q1bERERhYWFzc3N9fX1t27dsrGxWaJrZ2dnMjKyu3fv9vT0NDc319XVNTQ09PT0NDQ0ODs7k5KS6ujoLOsN8u3btz179qiqqg4ODpaWlmZkZCCRSMiK6vHjx3JyclevXq2trX369KmQkBC64dLTp0/37dsXGBjY09OTl5c3a86DQqE6OzuzsrIePHggIiLCxsb2Dxrbtm1jYWFRVVXV0tKSkJBgY2Pj4uLS0dFZzIdvamqKj48PDw9PRUVlsVPQ1dXV19fv7u5uaWkpLy+/cOECLS3ttm3bmJmZhYSEmpqanj9/LiQktOD7Jzc3l4aGRlFREbKpfv369fnz56WkpOBwOBMT0/yJn6mpKVdXVwUFBei8tm3bRkdHd/bs2Q8fPsjJyR0+fBi9sqGhoYmJSWlpqYKCwoULFxITE1tbW8vLy9PT03Nzc6GvCjMzMzgcDo2ntbS0Ojs7m5ubIZvhzs7O2traPXv27N+/f3x8fOnfccN58eIFAQGBlJQUDAaztLScmJib3Xlp3Nzc1rCWiZ5iGgTHBgvzsyvrmhobGjr7h9Fqzqu84Mal/DZBEARTUpKvXLliamp69epVLS0tBwcHQ0NDJiYmfHx8AACIiYk9PDy8vb09FsLa2nrr1q1cXFyCgoLu7u6z2319fZ2cnGhoaLCxsYEfkJCQ6OnpBQUFLdjULIGBgYGBgc+ePbt48SI9PT0TE5OAgICnp2d4ePj8mtBKwObNm0+cOAEAAAUFhZubW3Bw8IIte3p6Pnv2bNeuXRcvXtyyZYuKigp0Xv7+/teuXQMA4MqVK7a2tlCoQ3NzcyMjIx0dHTMzMwsLC319fX19fQMDA0tLSw0NDSjZsoaGhry8PHR21NTU1NTUZGRkAADY29v7+vpC7h+Qh9+LFy+8vLwWlAryavjnn39sbW2NjY0NDAygUDXHjh0DAEBJSSkwMDAoKMjLyyssLCwkJOTAgQMAAOzevdvKygq68p6enktfUg8PDx8fH3p6eh4enkePHuno6Ojo6EDnYmVlRUVFBQDAguJ5enpycXHt2LGDhobGyclp2V7+Fjw9Pf39/f39/Re7sf8DvL29mZmZcXBwaGlpYTAYAAD4+Pg3btywtrY2MDAwMzMjJydXVFT08fGBKr98+ZKYmJienl5TU5Obm5uKigoOh1NSUkK3HxERERsb28OHD62srDQ1NaE4NdCxs91BTxD0pDAxMVlYWJiYmOj8wMjIyMrKytbWVlBQEAAAbm7uFy9eeHp6BgYGenl5zd5jnp6efn5+vr6+Ojo6AABoa2ubm5uLi4sTERFdu3bNxMTExMTEzMzM0tLSzs4Oyn6zf//+wMBAqAVfX183NzcAAHh5eSGjZQMDA+iehxxyeHh4oDNSU1N7+DO8vLyzLxMVFRUbG5vo6OjAwMAFL6+vr+/9+/dJSEh27drl4OAwZ6+Pj4+zszMU9+Dx48c6OjoWFhaPHj06f/78uXPnFBQU9PT0oDwE+/btQ7+MsxczODhYVlYWSodgampqbm5ubW1tZmZ2/fp16BSEhYWhaxUeHu7p6SkjIwNJLi0traioeO7cufPnz+vr66urq+Ph4VlbW88+gF5eXsbGxiQkJKampra2thYWFubm5sbGxqdOnYLBYGxsbHp6eqampiYmJsrKyufOnTt79qyxsbG5ubmWlpaqquqNGzd0dXXt7OwePnwIAICOjs5il8jDwyM0NNTPzw/6lRd7jUC/vqen52JvsDmVaWlp9+7d6+Li8s8//wAAcOzYsZUcCN2fkZGR165dW10mk3lMpoa4R6f/wpx86enpgoKCFy9eVFZWDg4ONjc3p6CgUFFRgfL0VldX5+XlZS/C69evWVhY9PT0bt68efjw4crKyry8PAQCkZCQQEVFde3ateDg4FevXr169SosLAyK633y5Mn8/PzFGszLy3v27BkTE9OWLVsEBARsbGxevXplZGSEh4cHrTjO1iwqKlJQUAAAwNDQMDQ01MvLKzw8/MqVK8TExLa2tgUFBfMbz8rKYmRkdHZ2vnfvHgUFRXFx8eyu4uJiPz8/VlZW/x94eHjQ09NDz8zt27d9fX19fHz8/f2VlJQAALC2tq6pqUEgEGVlZdBVKisrKysrKy8vr6mpKSgoyMvLq66unvVqp6WlhZz85oiEQCAOHz6sqKgYFRUFvRZfvnzp4+Pz6tUrX19fDw8PfHx8JiamJ0+eFBUV6enp7du3j4eHJygoKCws7Nq1axwcHNAC6rLk5uZWVVVB9ibQows5Dvr7+4eHhxsYGODi4s4/ysPDAxsbm5CQUFVVdb7wGNYDtH5ZWVk5e9u4u7sDACAjIxMREUFMTLx37170WzQ/Px+JRN65c0dcXPzixYulpaXQLQeFFqqoqFBXV9+0aRMPD09MTMyFCxdYWFjS0tIQCAR046Wmpp4+fRoAgD179nh4eISEhAQHB4uIiMwqIRoaGgUFBeiLMzAw8OTJk9B2cXHxwsJCKHc3EoksKSmJioravHnzpk2boqOjNTQ0AABgZWW1s7MDAGDz5s329vbQI+/p6QmHw/X09MrLy9FPPC8vr6amRllZGQCAy5cv+/v7e3l5OTo6CggIAABw+vRp6GqUlpbOWciEYkFAlJaWor8NFgT6bIV0UkREBPouaDnp+fPnDx48gE7z7NmzISEhs3odMh16+PDhHOHRgS4+LS0tAAAWFhazz6yvr29gYCCk4LGxsSHNSkdH5+/vD31/QEoiODhYX18fAIAnT54UFhait1xQUHDlypV//vnHz88vNDT08ePHAADg4eElJiZev34dAAAeHh5fX1+oKT8/P0dHR0hPHz169ODBg9AfXl5eoaGhAAAoKyvPaT87O7uwsLCiosLY2BgXFxcy3YI8hudUQyAQR44cgS6RmJgYAoFY4oIXFhZSU1MrKiqGh4f7+voGBwcHBASQkpJyc3OjKxHozkcikegbX79+raGhoa6ufuTIkWVXmpZWmeOxAd4Br6IiIyIiIiIiwsODPf3yajbS1SQ9PV1AQMDJySkgIMDDw0NEROTgwYMrXzquqak5cuSIr6+vrKwsZKmVkZGxY8cOPj4+KPAm6gcNDQ0uLi5bt27NyclZokE5OTleXt6IiIiGhoby8vKysjJotYCSkhJ9an58fJyDg8Pc3Bwy+auvr4fq79+//8CBAwu2/ObNG2Vl5aqqqsOHDy9oMqOqqqqqqurm5mZoaMjMzLxz504LCwsxMTESEhJpaWldXV1OTk4iIiIXF5cVXpzIyMgDBw6Ul5ffuXPH0tJyfoXs7GxxcfHKysrs7OzLly9v27Zt27ZtWlpaQUFBDQ0NjY2N4eHhAgICcDhcUFCQnJwcmtFqb2+vra09duzYSkKNz6G/v7+4uLioqOjcuXPQuL+mpiY6OpqYmHi+t1xUVBQzMzMDA8PSwS4wbBQBAQHExMTc3Nzy8vIrDA+ETkFBASkp6c2bN+vr66FkLLMmrPHx8RQUFLq6uvX19S0tLfn5+bdu3YLBYMHBwcXFxW/evJGQkKCjo2NnZ5+9wSIjIx0cHCgoKPbv36+vr5+ampqamnry5El2dvYDBw5ER0dDMSIMDAwgg6Pa2lppaWk4HH7nzh13d3cJCQlWVtbFMom+e/fOwcGBhISEk5OTk5OTlpZ2x44dfn5+67l68zl69KikpCQrK+ucHE0aGhoKCgpIJJKCgsLY2Njf35+QkNDJyQmynkWhULKysszMzCsxCmtoaDh//jwMBlNTU/Py8oLWpFEoVGZmpo+Pj7y8/O7du+/fv5+dnQ1Nm9fV1dXV1UGBEURFRV+8eLFYy2JiYnJycq6uriQkJOiJl6EBCRcXV2lpaVNTU0dHx+3bt3l4eGaDYpqZmdHR0cnJybW3txsZGXFycs43h56YmHj69Ck5OTnUBSUlpb6+/vy1z/z8fCEhIehLQkhIaGnP7JGREV5eXj8/P2g9NSkpqaur682bN0JCQj09Peg1oWWsOYdDYyoODo73798v0Qu4nMqcjrTS4OLk4oKilXBxbWfZ6Ra/kdF/cnJy4HA4PT09Nzc3ISHh/fv3V9uCmpraiRMnvLy88PHxubi4CAkJ1dTUMjIy6uvr4+LiHB0dHRwcXFxc8vPz29vbrays9u/fv6BR3+TkpJKSkpiYGLTQPfthC/mlWVhYsLCwQJce+m00NTW7urrKy8vl5eXZ2dlVVVVra2ubm5uVlZXZ2dnnJIns7u4+cOBATEzMoUOHFlvpgXy5IPT09GZtnQsKCqSlpXfu3Glpabm0vp+Pi4vL1atX4+PjiYiIPn/+jL5rbGxMTEzs1atXra2t4uLi27ZtCw0Ntbe337lzJy4u7v79+5OSkhobG0tLS52cnCAjhaqqqoaGBk9PTzo6ugXXj1eFj48PLS0tNGyVlpZmZmZG31tXVwe5NDAyMmJSKP9nFBcXv379es05sbOzs0lISIKDg7OyspSUlAgICPbv379//35aWtq4uDjoTf3y5UsaGhpWVtaEhAT0Y7u6urS1tfHw8CwsLIqLiyGT1JCQEF1dXVZWVkZGRkZGxiNHjtjb22dlZaFQKCEhoTmGDl+/fn327BkPD8/OnTuFhISWdSLMzs6Ojo6Ojo6Oi4tbwyfCssjJySkrK6urq2toaMxubGxsZGNjMzAw0NPTU1dXhza+fPly8+bN0LopPT09LS3tyvOeTk5O+vj48PDwEBAQMDMz79ixw9vbu6mpqbKyEvIQraioKC0t9fb2vnLlCgcHBzs7+/bt28nJyRf7uIdAIBC7d+/m4eGZFXKWhoaG69evs7Ozb9u2jZ2dfdeuXXMcwNra2igpKY8ePdre3n7r1q053vMlJSU7d+6EwWBWVlbQeAOaUKWkpExMTJxdu01LS8PDwzMyMuro6Ojs7NTX18fDw1vC/TcoKIiBgSE9PV1UVBQPDw8Oh7u6uqJQKCsrq1OnTkHfH+3t7Tdv3sTHx9+6devu3bsjIiIgo/GQkBDIauzx48dtbW1LX/AlYsyCIPg1OjS0qw9tVDn57dPoCFrduRmkfwo8u4IU00lJSZ6eniEhIb6+vsta9/5o9qf/mpiY8PHxNTY2xsXFPXz40MnJCQoR8PLlS8iZgYODg4SEhIWF5dmzZ2/fvtXW1ubn55/fbFxcHAEBQWxsbENDQ0NDg6Gh4c6dO3l4eCQkJKDgn0JCQoyMjFlZWXx8fNzc3HV1dT4+PpANjpubGyEhITc3d0FBQUFBgbKyMi4ubkxMzGzjd+7c0dXVra6uhuY3VnKaG8LIyIiEhMTz588ZGBjmWPAHBAScPXu2tbX11KlTkpKS6GopNzfX2tr6wIEDvr6+0Aw5lCKjtrb26tWr2NjYmpqaG5JG6sOHD2JiYjAYLCcn5+jRoxYWFtD2qakpWVnZx48fHz58+NKlSxiV+RehpaV19uzZvr6+8vJyGxsbbW1tbW1tJycnFAqVnZ199epVKJ7XYoYhRkZGxMTEoqKi8fHxNTU1UCyF2dnR0tLSqqqqtrY2S0tLamrq2aHPn0lCQsLu3buzsrIOHz6spqZWVlYWHh5OTEx88OBBOzu7w4cPo5uAZWRkQFOyfn5+azuvmpoaPz+/Gzdu4OHhXbx4sby8HJp47+jouH//Pg4ODjs7u5OTE9TLq1evlo2CtDTBwcFQU7Oucei0tbXR0NDY2trW1dWxsbHt378fmsm3t7fHxcUVFhbOzc2tra1FIpHl5eXQ0hJkmTHrrnPgwIGjR4+2tbUlJCQkJSW1tbWJiooKCQktJo+Kioq2tva+fft27dqFQqFu376NjY3t6+vb0tLCwcHBxcV19OhRMjIyFhaWiIiIpKQkGRkZampqGhoaGhoaOByuqqra1dX14MGDZT2dlkkx3VGa+Mz39eel6syseOMCxMbGhoeHLy3i3I5/TjE9MTFx7do1dXX1lpaWqqoqaPLh4sWLODg4KioqkMVUW1vbvXv3cHFxnz17Vltbu3v37vkhh6SlpX18fMrKyrS0tPbu3YuFhWVgYODq6qqlpSUmJpaYmAgF3KKkpNy7d295ebm3tzceHt7t27ehrxJouHnmzBnIqExTU3PLli2RkZHQNIuAgEBRUZGAgAA/P/8KHR83iqCgICkpKTc3N2Fh4dm7YXp6+ujRo0lJSQEBAQQEBHN8wCE0NDQ2bdqkoaGRn5/f2NhYVlZmY2PDx8e34dmjXr58KSQklJWVRUBAICEhIS8vz8PDs2fPnry8PDgcvtrbA8Pvpbe3l5eXV0tLCxpAQDFlqqqqfHx8KCkpGRkZs394GS5Ge3s7Pz//1q1bDxw4YGdnBw2YIJWJRCLLysoUFRUpKSmXdQb4E3j9+jU/P7+Pjw8TExMcDofBYPfu3UtLS+Pk5CwoKPhFnQYFBdHR0W3fvt3FxcXd3V1ERISDg2MDg+uukKamJhoaGl9f3+LiYl5eXijWCgUFhYODA5Sr7s2bN5AVUlxcHJR+x8PDAw6Hm5ubZ2dnk5GRPX/+3MXFBRcXFw8P7+nTp05OTry8vAv2FRUVderUKWtra/TJqvz8fBoamqioqKSkJHV19Rs3bhgaGhYWFkJ6urS0NA+Nmpqa3NxcJSWlVZv/QMPBH4PCb72dLTXVqI6u3t7e3p6envba+pbed7M10ceOMz9lk55BU55LWc2ixZidmVlSuaJJ+G+PEF+/foVWNFEoVFhY2P79+0lJSed/+0BxAMLDw5OSkg4ePIjuPWZoaHj+/Pm+vr5jx44RERHp6OigO8zJy8tv2bIlLy8PiUSmp6eXlZVVVlaSkZHN969nZGTk5eVFoVCtra3a2tqEhISUlJTc3NyxsbEmJia0tLQrdPTeWG7evOni4iIlJTXro6mlpXX9+vXk5GR6evrFoofMzMzEx8dTUlLC4fCTJ0/+888/eHh4vyKcUH19/ebNm3Nzc729vZWUlC5cuHDp0qWsrCx7e3sYDPYnBGzCsCri4uKwsLCOHDkSGxvb1NTU2tr64sULLCysixcvrjyEU3Bw8K1bt7CwsMTExExNTRMTExMSEp4+fbpz505aWlp/f/9fegobxfDwMB4eXmpqanFxcUZGRkZGRl1dnZ+fHwkJyS/tt6Wl5erVqxQUFNTU1LKysr8rPjPkul1bW4tAIKDTz8zMhGaMnz17Rk5OTkBAQE5OTkhIaGJiUlZWBkXThRzQr1+/np+fz8/PD3kQ8PHxvXnz5tq1a3fv3kWfopiZmUlISMDFxX316hUPDw/6HDgIggoKCtu3b4c0NORSXF5eHhMTk52bBdqjAAAgAElEQVSdjUKhSktLCwoKioqKqqurExMTqampKSgolvUqXj7FNBxOR0NLTUUFp6GhoSJltH+9cCagOepz/t/Lqcx14erqumXLFlFRUTJyMhkZmQWHTSAImpiYHDx4sKGhQVdXd9++fZAnZU1NjZCQEBKJvH379rFjx+b7hI2NjdnZ2e3evRty5kUgEMLCwjo6OvPbHxkZuXTp0sGDB1+/fg05dycmJpaUlFRXV+/YseP06dPrP9M1gEQiWVlZT58+zcbGFhMTU1ZWJiws3NLSwsXFderUqaWPHRoaMjExuXv3LjRu+BUK7N27d3v27IGmU6DQRc3NzWlpaWRkZH9p9hIMmZmZYmJiFBQUZ8+ePX36NAsLy9qC0AYHB1+/fp2EhARyoyIkJLxw4cIKV3D+BEZGRqSkpO7cuVNdXY1AIKAgw1euXFFSUvoPQj59/Pjxt0fhUVdXl5SUnDVChtZWjx07houLC2WQ/fjxI2SJws3NnZub29TUlJ6enpSUVFtbe/bsWQcHB6gda2trKiqqzMxMWlpa9DUvEASJiYlVVVUbGxspKSnnxwY5d+6co6Nja2srFKhSV1d3y5YtrKysFy9ejIiIgFwMIiMj4XC4oqKira3tGiZm0V+K37pam9vbe5ubC3x943t7ezsbGjv7IbumGbR/5x23YmJjY2NjY1d1yIL9TExMpKenX7161crKaunDjx07tm/fvurqak5OTiikFgUFhZWVVVhYGBYW1uxM+hzGx8eh+lCMSjgcvphhVVNT09GjR2EwWGRkJBRdpbW1VUVFhYGB4XcFNW5tbSUhIYmMjFRWViYkJCQiInry5Im2tvaFCxd+izzz6e/v5+XlhfK71tbW1tfXnzp16uLFi79bLgzrwsDA4PLly5cvX7a1tV1PO/39/VBku/94UWNDGBkZERER8fT0hILtqaiowOHw/z9zJ729vRQUFMePH4e8+3Jzcw8ePMjIyDgnCWtraysfHx8HB0dubi4U7eTJkycyMjKz0xLj4+MSEhKHDx/m5OQMDg6ePTAvL4+FhaWwsFBZWVlDQ2N+hBAkEsnBwaGioqKiosLOzk5CQuLn5/fo0SMoMvCJEydYWFjIycnV1NRAEPT09Fw2FeMyKaY/jX4BQXBquiclpQoEQXB6avTLKFrdBc1/wHl/L2r+k5ycrKqq6unpGRQUNDk5uZLQ6Wu+2aCGm5qaoPDllZWV0tLSe/fuvXTpUl1dnZSU1NLODP39/Tt27KCgoODl5V02QoSKigoBAUF4eHhtba2zszMvL+9q42duIN++fbOxsZGUlKyurn79+nVQUFBtbS0tLe0flU62vb0dDw/v0qVL9+/fFxUV5eLi+t0SYcCwMeTk5NDR0UEDZRISkpSUlN8t0X9KVVUVFRUVJSUlNTU1DAZjZGRc0Cr18+fPe/bsYWVl9fDwePPmDScn55zJQiiTYFhYGD8/P6Q1JyYmJCUldXV1nZ2dd+3atZgARkZGcnJycnJy6urqs6GgZmZmIiMjT506paurW1hY6OHh4ePjo6iouKxh4zIppoONrjExsbOyMcHhdBzs7Cy0251jkUu3uCqSkpIMDQ2zsrIKCwvXkyhnVVy9epWTkxMK71RVVdXa2vrw4cPz588ve+CnT58QCMTbt29X0ouqqioODg4LCwsAAO7u7uuWer1AsUU6OzsbGhoePnxIQECwzsxBG87Tp0/FxMSgZFJrzs+AAcMfSF1dHTQx+4db+f4i+vv7odMvLS1dYrHw69evSkpK+Pj4BAQE586dm7N3cHDw5MmTFhYWt2/fJiQk7O3ttbGxERAQ6O/vP3r06BLGtMsyNTWVm5ublZV1586d1TmZzOMbMi8tNjY5JSUtIz0tJSUlMSKmrKlnyUNWR2xsbHR09AY2uBKqqqpISUlVVFRaW1shw6051kAbRVZWVmpq6q8zjVsV2traDAwMSUlJGRkZMBhsQ5aQMWDAgGFjqayszMzMXDAI8+joKDs7e0BAwNOnTyHjpqCgoDt37hASEq4tDvscXFxcVhVjFp1vXycWHvPNTK8u0O3SbJT5z2qpqanh5+c3Nzf39PQ8derU7CLz/zAoFOrIkSP4+PgkJCTe3t6/WxwMGDBgWDXbt283MjKCwss4OzsXFBRgY2PPxh5aJ3Z2dqvKZIK+SPgxyssvPbesqqqqvKys9EdMyeSAwPicyrlt/DCxXaGXCDpQvsx5EqA7uszrbQbtr8UWNhfaPqdBX19fVlZWdnZ2aWnpNYc7+euIjo729/f/8uXL7xYEAwYMGFbN8+fPDx48GBER0dnZ2dPTc/XqVSIiohUuli3LalUmOpMOyscoKUhx8AjY//mHhZmJiYmJkZGRipzRIfKntcxlleTSehR9lLlqv8zFq/+/sUfDgAEDhv9fKCgobNq0SVxcXFhYWE5ObgPtHtajMj9kp+S/7W7ydDPxjs8bnZz5NjE+NjbWU15WUF6HNhacAWdV3Tw1NTPz7zAQ+hsEp9+3lJqbGnlGF03NgODcidkNUXQYbYkBAwYM/7NMTU3FxMRwcXGJi4tvbDTNNarMn3XO56RXns9fJc1bip2ZW3EFKaanJz4VFRZUlmVeuqiW3foZnDcxuyK+K+iZhX1XvnupYMaZGDBgwPA/y6/wsLC3t1/DWiakC78ODP0bWba5MOlVWOz7KRAEweGPwz9nlgYXaWGJFNNjHi/sEL1j4JJrmYuxTr9MzDD0f5VvU5NQ+d2CYMCA4a9ktSoTnc/eZoamVo5Ozs7OLq4vXj6/e0n6wMmLhtp6AW8WDpi3NL31hV5eXinF9SAIdpWlR2eWQdt/l8Ushv8lGt433ojWZLRjZXFhY7RjvRmrHVId+buFwoABw1/GelTmhLPqmT37hQ4d/o64uMRRUZHdnHtdo+dZzIIgCM6MDXenpyX1ffp3sNzfUBwUGNgy+A0EweGexoyMDGRT92BzWVh43Luhvp7BERCjMjGsm/vJuvhG5MwugEEh4ZMaEt18gp0vgS1mwK4XQpjZeQwYMKyc9ajMT1XIhWIfDw6gWtoWeBGND7ibXCGnoI2qhsLpgd1FEVfUNIP93K/f0Kh8O7sSOuZnc0v9oaGJrnlu8yD4X6vM6bfDPaPTmPfo/wifJz7zPj2AZwEYFxGnDzBmDzJlvmfMfM9Y8IEpuA1+JBBQi3nQOtz+u8XEgAHD38GqVebM8hFeF2YGBKc/1slIioaWDYMgCM6MPDgraBBSC4Kgj85pBcs5KQ+np350Ml9lblCM2cn6rsRbEbKhnd3/Hvi1xjrXY2h6pr478VbESbRdk4UN/g+THrlVxn/GJDP+S2gd7rgWe+9IABDYQl30kTl7iCnnR8l8z5g3zBzfS09pCxwPkvvdkmLAgOHvYM2jzDWNw0bqj0sKh5V/AEFwcqBAiG57EHIYBMFcz4e7DmmMLHJQbGzs/GzPS7MylfmtuDVYyJXhcVXV7Kb61gjP6mwQBEtaQ4Rc6R5VfZ9hbmh6finOZmDsY2DGbaOytaQowvDfI+QtBnMAUvsZykaZ3/QzaGYScj8HuNwBnheAVhbhm7eMOUNMOYMM+/0A9bgF0rRhwIABwxzWEjAPPcX0j4A+aBlLlhgEfqo7LikCqcwRVOQOsj1JbaMgCJYGmezdfnmx2AwpKSlKSkp2dnZ2dnYWFubm5uaJiYlLS/xv/5NDvjnqV+IeVw02uWU+eI4qm1NTL1ryMXLWWGkmCuGQ9v77vLFe1LFHyHIQBEHwi0G4jD2qFgTB972BEkF3hzATt382XR+7xV7ISYbhZbxnKPzArF9ACrcFSC0oH6aY2Oe/0HpjSGpKseMFENAKL/nE7NMIBwwBraRHv1tqDBgw/HF4eXmZm5tbWlra29vb2dmdOXOmu7t76UOW8sucVZnQ/xZ0K/mXT/UykiJh5cMgCI51JQtQCSS2fQZBMOOZJvfhu6OLHJSUlKSvr5+WlpaVldXV1dXd3b3SnKgzM+DMZEOrF5sD/XNkok2OS9WHjz/XGNWMENP/MZQEx+rs87x+hMX7rBku+riqAgRBcLL+uKdYWM97EATHPmaf8JQtHcPozD8anVQ9vudASDtt5RdWzUxCwBBLJ9n47Wj/bIXekT4hL1FcfeB+BlHBMPNLFBzbCLif+Gh65j9KlYMBA4a/gnfv3nV3d7e0tKSlpaWlpamrqy+bamaxFNMLxWhdtJEZEATBz42yx8UjkZ9AEAS/9VwU2vk0qw8EwVeP5I4+9FrsyJSUFGVlZWdnZ09Pz6UFnSPfLFXVukRW/OVf51f8SWU2tUcF1s+mj0ZXmXUyvlKxbz+CIDg69Eb0+YnycYzK/EOZnpku7ak66EeTMQjPHWK6m04APMYKq1lgYn8GnAmsCMF9TCwZhtXwjfV5PRWWARCDSv7vZcaAAcMfztDQkLOzs7Oz87lz52YTai7G0imm0bbPrfDTUSA4PdKaxc3J5pCAGp+cAUEwy+fxmbv2TXXI66ckwssWzRcWExOTlpY2V4QlJZ6zu6U9WsJr16Pi+W/DL1qR4kbV1SAIguDXkOInFZ++/dj1VStCzLAaWub8YhBx5llLKwiCAz1+MiEPPmI05p9KcHXEFp2tJsUkqG9sRwIBnMeE4XWvl6jf9qFbxE/kdjpuzRirczUp57NtPhUYjyYMGDAsjIeHR319/dJ1ls6XuWJmRmJe2ly9euW+kQOqfwwEQXBmPNrX7pGuYQJiKQOk5OTkGzdueHt7h4SETE6uNm7LdH1bhF9Nwcho+UFXTqv68kk0dToxOXDJn+9KYdrE9PTocL5dftAY+i6/XSqFqRPT0yAIImsdFGLN+z+/e5F63QL5R+S2xDAf/8pwPncOuzLi2B6G0+HA8SDp5uGOZY/KbMsD9DY/zCWsHmNTTsQitsZFDbT8B9JiwIDhb2FwcNDb29vb21tZWbmzs3PpyhukMtdKUlKSgYFBRkZGfn7+qmMGTg65pKg41BaNfe15GH1WLtqo+cv4j33TefWeV8IuXIrTzhscfP+uILO7Yd4uraz+tyAIgjPjmTVPdRP0XtamjWKcTP5IkP11WKbAtWRs1De26ymE7Fa7S3tXGoXKpyKU1hk3toe68gurBYJsqyGFbqrhL5UWAwYMfxEjIyMZGRkZGRnq6uptbW1LV/7NKjM2NjYmJub3yoDhD+cZwnurEZV9BXnlZ5bgdtJDftxfJseXPwwNu3wnQgPgeS1FyScWw0IiHBPgbrRO+4flB6kYMPx1FHUjEhsyk5rmlsTGzJRmjBPdUri6uq7KyWSxdM1o+xYzDfrXrHZ1sRBSU1JOnz5tYmLi4Oj47dvsWuOKU0wvxoK7MPHT/kKSGtL5PVi0s/CLPrI4I2GERsALxEotxWb5MPbBKsN1rzfhy3qK0lGWpzVwWlsAZkOb0JDyK2TGgOE/pnekL7UpWyrw1GEPKVzzzQzOAO28wugK4FoAvE8PiHhJ+5YH1w2gfrfUG8DHsY/5bYj8zrklrTXneOCZI97Swr7H5xZ3adMsa6haXieisAPR3dvtZuvmZuOmcEqhq3s15j/zWXkG6UU13JKaKi42Lsg/aHpievrbSvXZmlNMry2wEYbfiGmWDaAN3M3Ar59gjeul3uNFYp7mODqxmMvSMihGquFYbH7dTVM6wpIxyHjqNQ62HqAWc7e2/3/h3fFX8OXbl+o+VHX/3FL1FtU4uFCEzo3uq6YP9W3q2/IH/yXUvEW9aU4/GaBAacsAswD2+wN30rAcKiky3jMk99PPKZnvGXybaO6m4ZyIBChtgK0W+DI+Cu5lvtV9qE/jn5bv7PfxeeJrVS+q+h3qVoLmcX8FmcDzUDkeqMDszEVmBcAdASqHnwqlDSDgC9zJxFJN3YxebqRhXUraROUIUNoDVA4AtRNAYA7sfCoo4X/yWNDJfSr7+jsXCyLwncVU5syPBNEzM+DCw7q5GaRXlGJ6LgnJCU8Dnnd+7O381Nv+oft7Ge7uGF7Gn3TNdHzobh/u/revD936GWYXQtUUI2/MlgsRapeibpT2VqJX+6kMdf/qm6znU98cOaEr0zfSv/zBK+Dj+Kf2oe/NvkIGK4XcUIz4cQUiblwMvRGDSkA/35G1Kqq1UfG28mLQDc5nDC5VpAUfmBPf0lM5AIqRN9bZ7MtSHzJrwLCItOgjc94wk3s9Nb0jQGC6WchL8kKYmkbSw+bBju5PvRtyCmtmbHIc+mmi6mOVQtF+l3nlQqiaSZZV+4fujqFf9bysgU/jozdj718IV5srcMSNf9x2k1liUzpsobTHRi9we+ytFringi/PnpdRpsX3G350mRu+b+Qt9KRktOUoh9+4EKEG9bX9Cf+cvqgctpBaYO18dmD2kl6IUFMOv5HZnruxD9cG0jG0wPunbbjr/hu9/S+OEppjkVsDB/0ArWyC2B669AHG/A9MuUNMqe8Y0wbmFmhj3jBT1iBTcj+9GYLsZBhAYguQW2KzunBfCFdTjriR11kEXYr+0XdzJBn++qF9IWFWWDqGulc7aOn80P20xF0xSE3Qax/cBpvCBpvZDbiUCJyP/1HigGvJuBGdtIl9dPG9P5ceurR3jHnDTLk/l7xhppwhpsQ+eqjam7f0r1qpFSKwDtoDnNYAzqGtH/o+Li3VMimm0fXccr4fy6eYnk92cw6xEQ6VPQF6gTsQEFvgnwhSvJ2gezte53tJ0P1e4nUX3p6w5PYE3dvxuudCrxJYbKV2QOvOhgDuCMi9BmQi/y2nogEud4DMcq5g/0poQ8DsvP27JMuVW3E6WsmPW4baBz4PzS9vRweMs6xuxf4ksErUHWIrEup5/VLbE5Baw67H3P+38RgdhwK32dbefR4c/DI0/zoPfhl693lw4PNQRlv2nRjdW3E6TE7/wG0IqOwJqOwICKwB8WDgZNT305d9DRwKAAgsAfSrxObChX6+t+J0HqYatn/sWvCk5pSnJe63YnT+PTxe91a0zstSr+8VRr8LPPz1w7vRwYEvQ9a5jjBz2r0vgRd15OWjrIl99EwugMAL4fdf3i95Ny3P+NTY/cRHgAHwMIcYMcKcO8z05i3DizoquUhAPhpgdAXg1vhEVsSXo9Rvxevcjdct70P+eyKjC1zYjWJgdGjg89BzhOetaB2up3sprQio7AnxLYEjAYBs1E83J3qRjQIoHQC4LQG5Jb6Ql+StOB3tZP3W4Y53nwfff16RtNMz0wOjgyv5EQc+D7kWP//pd1ywxOkKeRxicwFORc+V9ng4cCF+S3Ab9esumsjOn0pcL60ZgvxE2PeaclEApSNAZUtAbU9AZgNTjdFarLvr0Zqk1uTQk0JsiSXgA8i/BmQigeMRC/QV3U3j3ww/E4N1POJ7R/LRwF4fgNgSC3q4yKxh117fv5/8uGWofeXXcJZP4yPvflzMd6ODn8YXixO6MO8/D9UPNGok6d6CXl/xukd8ZMgs8OEOhHPeA5TWBPQugELMJg8UVWw3bfoAY8EH5vQBxoIPTPnDTOEdtAEtVPNLcBt19iBTwQfm3CGmlHeMkPKI7qYL7aBWTsSVjwJ2ewEklthU9gTUdgQwG6obsQ/QX570jmxw24Xfh8sWuAMhzBJ/v4f47XjdW/E6Gom6tQOoJe4056KnpwNVCMy3ktoCUsGAfiF+XC9tZAdNYh99wQemvOGfSjr0NTCvpPQzZrxnzP/AlD/8o3xgynjPmPyWYbZO6jvGrA+MCc0MD21hD51Ijpyk6ete5kdfLMX0Mvpx/grn/EHmnAoLkpGUf891c8owxesO2GxJ6KF4XkN6MhSQDgOOzysLblxJkQ4DToQAzpXEiT1o3bXDUt9SV47SV4z8W5Cj9HmDdNEdP0k1W6I7YbFdFDdTsKWDV9SvfCSw/RlAb4vP4kwyvzDbEzO5APKRPx0iEwxYFBMm9s4VILGHwqgA/zhav7LhAK0jwOL4vTU2ZxJae1LtJC2zTLPZop2kRWtPyuZMwuJMArPZdMgPOBkG3ErZEttFEd0Je90Bi+uiKv1EX/nj9CtH6Us+0sV0Us6eb3QnTPUNlnTITyfF8RRgtCNY8KR+Ko4k1PbAiTDgePiPswsHZMIAKnuAxZGE1YWE0ZZYIUzBLMOUwZGCzZmExYGEzh7QzsArHaEv+UAf2kK5ww0Q9TqxganBY+viiUyJTkfgvGqkyB2kLflAVzFKjxylz3hHk9hNYVVCJBMMyEUCuz0Bahsc6CxYXUiYbEmO+R81yzT9fmHTTN0RL0e+fvpevnwCp1dqbz0zNTXy5dPI108ZLelmKabnwxQYbIlZnUio7AGZEOBS/KaIDlh0J0VMJyXiI/2cmxO9VI7Sp/RRx3XC/JvIpcMBqTCAyQ2gtCaidSSHWZEpR954nGaxdNnvIUxtTUbrSE7jsFyxIyO1BSRCALEQQCx40SIaAOjm4mW+Zyj+yFT4YW4p+MCU9o4htZ8h9d1PJaWfIXuQsfDHIUUfmWK7aYNbqaK64Dq5RGIBi/cYAOjmEUV1wYPbqEJa4VnvGYs+Lt5XP0P6AAO6PMUfmTLfM4a0woPbvvclHQywPAEorL5fQ8WI6wbJFmW9pV+/fV2wxKBiHr+xeJxmoZdqRu/IRGf//XLR2ZPTOzLppZot+xNARTHiOsyKjMKKgP0ZIBUOiAUDosGAVBjwsh4W3kEV3PZzaaFK7KMv/sSUPvD9jJL7GULbaJUTcU+EA2S2ALUdEbUD8U/FnpjIapNYECAfCWhmEcf10MX10OcNM2YPMqb2MxQMMxV/ZMocYJi9FFrZhOiXXTQQUE3BC++gCmmbJ8wKSlg7lXcjxYkIQDQIkAoHtj0HyK3wl7jTyOz+r73zjovieBv45o0maroxsdCkKIKxAGKiYosVNfao2AsiKgKCIB3pSIejdxCkKr33cvTee+8cR+9w8/5xlON2j3qHmt9+P88f8Nzs9NlnZ3dmHoj/PaST+Yt/wyZsJ1McjjGsZbqfJOAZEzoYEzoYE/CM8R2MfvV0H+vofGAS1ERvkP37JU/o/IcJueQJGWT/HtRETwzwsY7uYy1dVBtDUjdT1vjmXEAnqrm5qhQ3++D9xCtmjULf3fBgxnTs0anlUS7gUs7nUi7gUsrnUink0i7loYWoFnEr5XMpF0yLYj6XWhG3Zgm3Zgm3RjG3fC6XXO5uhbwZYeCiWcI9zxR1y3hkcnbfj2O/F48kcewSmbt0ysivUoPlk1gzGsUz0tUp4xFN23FvMnKhpG37vJkhre8hne+mRev7fd7MQknb7sWzP0jgUC3iflvGo1nCTRqzfB6XRvFEJSjmc8nl7p69vLplPK+zKRdqZgGfp+54Cyvgs5Q/7sWxP8KyX4pgg/R+hjTWcHswCSVtuxfHLpa+k1gDz1O3rzPf9KPJNqtSL8+6CNfqYKqIb2PshcCHkCbDb5Z0gokc8nm7VIu4NYq5FfO5lPK5VIu4iRWrmM/1IH4bsRQPE9kFYrZ+a/wrpL1mola113xtuI7T+QBROOz2XwoUsSgOsCgOMC8OcKgIeldFLg4VQebFARbFAfy+ghx2+zmdD/xqzgZprYF0fzofxvYokf1Zyh/Eypmq9qlGoSRaJdwK+dxaxbtC21gjcawetZuN8zeYF294nfTrTmuI0wbaTlk4rSE+l5X6eetNCjcYFayfQ/LX25UzhLezhrWzhrVRlnbWgGYW/2aWkDZWShLcyhLUsnlKglvJAwe2sHxsYPZtYvFpZA5sYZktxXbWoBYWn0Zm30YWn0Zmn0bmWdIKgSUU0sZKvIp4eWALSySO1bOOmViHMsm/cttBDCYQ9OaHX95u/kUHJtpM0JsVHFbQH7YQpyV0I/AHi5KJmrQo2SAQ9AOn5Wz1P90QNtBOG0gm+VeLoo1e9cwRuOkC+jVNlG6GNLGEtbGGtLFG4FhdaxifRK7ZagVB8tDvelv4nQTexL3Nbi3KminZrUVWWY5nnAX4XQT+T23NChVorT50J+gb0yK6SBwLvCqCyKq9nTW4FSkn8xVmvyaW0DbWsDbWCByrdz2zcT7lLpe/3r6cIQLHGtDMQuwbE43Yujm0nVk2ed3NwBW3glfcCl5xJ2Tl9cAV3+tAX6tDKzTI5RtNCFKE9tue4X8vQJR9tvyQIvSN5kSArzWgr9WgE55fPYpa9TzxN3vcelGDLdUVC5hlfgJcI315Hq69psNwQ58RU8JuUbnNvJzdvHybXQ2HYy2nwwLFvGIbpmybadk2TNk2s/JtDjXkARxrOa2rOMzL2UnFqmrb/Sj6o57fH/X+/lLQekwZu0XFNrIwMFlYDu2qOawqOayrEMSqksO2mgOeTxtYPoliUUFeLpuq6citKjnsqjmc6jjJhJgBq0oO+xpOxzpOh1pOuxoO8/Jtk3Gym5WzXw3ZcNTr+xMfflHLZbOumlkDFdvsazhJy2tZyWFevg2xRPAC2lSRF9CmisOSmOdKDpuqiQzb1UwUxLmO07aa420ByzqT39+VhFQPtuZ2lWd0FFFLMjuKyvrqa4baPlRFrNKgh2S/3Wa76nbEJvMKdsup6q2ZrrepsjjVzqhVh9ptVpUsVpUsNlUsZhXMxz/+vMdlFe/7VfvcV6/U+QpSgCBlElGAVup8tc999R6XVWf81lpVsVhXsdjVbHWq4ySW16qSw4mki1pUsJtXsF8L3XDU6/u/P/yAKEc9v78bSWddxY4p55TN3/s6b+/LLN5XObySObxSubzyBXvnFLmCva9yeOcjxDhl8/fOLnL5e+XyeS9G7GSw20TnsBFRNjsxsLuyTclmJ4YZAWw3HvDleJWzRzyTRyJ7z5zJSeXyimfuEc/ikczZcx/LtdmRkVJaTGQJOWzc7MT4IIlLMmePeCbPy8m05Av2SuXySmbzSuXyKhb++SqH91w4J38oO4KEsF+N3iFXsFehcK98wV6ZvL2SJNUlkzd3/ZOKdC6vZA7vy2xembzp0knn7iWWbkpeZvGIZe3Z6ezYtXcAACAASURBVMFGZ7eR2Zme0Zb1oPfdh7HKQrHK2gV2bvURzrUhNpW+cHGsDnKrj3Crj5BJN3gcqywYp3w5WPJ3Gza2d0x09huZnZgeJXNLzlrtktm84pk8pJmZr2TyvMyajvM1SUUh9jT5gr2v8/ZK5fKeCN5OZ7uR2ZmR2ILb3rExOfx5J1LpbtSkRCs9jlMWin8Dl8dxyk8T39hXBxBL7VYfYV/tL5zwhiz8/WjlM57PoVsM654z7pLgxXfPsUjlE5vMpAos9C8EXYYgAYjBANpsAjEZQQwGkGDoV/LYFa/j5yvS8SvkE1cFN21KwtMn4OixePqoNro3yd9Jx39NGkwxaeUhZ4hJD2IynhZmQ+gnzW9POpw+6Xh6o84GBj1os/GMAORiBDEYQI9CvlLArpxX9mJXOJb+ltJJn4BDkOROeq/qDbJx35BeopS0kt8DYtSDJW0IbTGFJGK/lk2YKLVcwrf+9RuJpSZKYgd9Ep6BTBI7ZqSlgF35KOQrBgOIyQhiMoY2G0OM+tDvb9eddDy905TrFy2IxWRmeQ0hobDpFpGJXelWsZ5SicgkCU8f1LhJPnGV9FRjxa6wLlqXPHU5SYYTO+gT8fSGOT/vsYF+eQOddTlH6x5Y2l7sledxyv70Ou1fGPWgLabQy5ivZRNXSMevkE9YFdgwXbdYPHnFJnbQR7TQRU5KbDs9URI66B1KfjfKWmeUQyJZ6xxKfk/omAgT0UIX0UIX206f1MmAxTMk4OiTOunN8tYqJq446gIxETuhPvTb27UnHU+fdOJHFofTP2utZtaHOC2gV7ErVFJ+iGyjj+9giMPRJ3QwJOLnJcTwc0oinsG/YZNs/KpXcSuk4imKAnblWQ9o9Rtov9Xh4478CGLD/zpMAVuTNiWvQmWP25AEsOf/QfPbzYYQgwHEbg69ilshnUA5uaSV5zwhej2IwQjabAyt1YK2Ge8gTUs6TH4qoRdBEsdtZ2SG3fiPtVrQZmOIwQBiN4MkY1dIx69QwH4X1kKX0MGQ0MGQ2MGA7WTE4hnicMgSj2NInKzqhJk1SdYEcTiGsGb68Bb68Bb6sGb6mPYZvyZMtlpYC51C0nfESpbHrrzuN1G6KWE0guj1oN/e/nbMhl/I93lSddrIArcpk5JWn6ERq3vMmp/VkGOdNrTZGGLQhzgtIKn4FdIzq1oOu3KPHcQwMzPzFQPijWuFdMLKVzErLAvWYfEUe10CngGTt/Zh0FdMBtAadeioxUnVGC1iCyZWpZXjaHB61zDISEhPjkl78VS8qqpy9rALOmOWMMnMwCRa0qWzlGIjJTgmWNFZMaYxJrohNqQ8OrgsOqQsWifRZI8pH48l3x6rg3usDu6xPLjH8uDE31YHeab+JtHzWB7cqMuyVhtixkCMJtBmE2ijLvSL1gYekgv3WB7kMec76XwhqCwqpCx6SoJLorObJ9xq1nTWhhRPZGMW0U3E7DHlm455Vtll+tc3ahArBmI0QRAWU2iVBrTVaBfpJTwWfAdsj3sVBsCTFg2W5plMmsfqIJP+tp+0JkrNaAIxGkD8nl+pp69RSF49Jerpa/g9v2I0gFhModVTaZnx6WFNJ2qgLDq4OLqioxIAMDw2HFZKXgMa8fqk5eU05vlWnWKJyIQZA63Vhjbpsk61BY853zdqEAvxckNolw2kmLz6TcoaGexqDkuI0QBa9Wb1Nfd7YaUxy7n2vQxXHlwc/TJElgfDR+xR9Hpbfp6qWwPoss/XMyoWu9oob11cB1MsjjEWxxSDY4puZ5xNcIwRbYyRbYzROMbodsYYHFNiJ9P7yk3qqd/dDlrBaAAxm0Dfqn3FY8r3t+NZ/5JwYqOUzXWDyG3JDy6JfuT7nAfD95PWb5v0ICYTiMkYehb5jUrqGsXk1bOLevqaf7y/YjSYVzv+og3R67KRDka48GD4Xoe/iaqKW0pbZDblBJdEh5RFC/m94Jl1oPFY8v1pc9gt7yOxG4eWRveP9M8/ob7hvtDJ3v7EX5THlG+P5cFftenW60DMJtDTyG9U09YoJ33nVUOX2Els6BkS38EU1sqglvaTQtJq9fQ1NwNWTNekASQQsEI9faIJFLCrrYp+n4oE28nkWLZBETvxq2raGsGwlUyG0GYMtF4X+lV7E7GSeSz59pjzWaU7kd0EpkYrFeke6g4tmaiKBz5P4dXOY8Z30e3G7DfGWeRpwEtinBPDn0I3YzKBmI2gVerf8JjwaccbY+tSqFvM2VmMv0wAwHxcTC9kKcZsYX19fEN8QxYQGWXa+9vdc3zf5/m65fm65vq4ZftU4ec4+mjZCCgNcc3xccvzhYtrro9nge/I+ELP152ge6jHI9f3fd5E5I7ZHnus+LZjuLabcU8LhmuPFZ9jtsdkWkvdl0YA4EORv2suconI5H2er3uOL65/xkf1sIqoqQq54n5ruxHXdjPu7YZcdz8+eZ/tk9ZI7vr0k4AfxE/VrVW68w5z3u2mXKS1+q361+xm0FZzaKsJdN1/pWHuj1qZP2hl/qCT8VNAEwNxaeK04JkSO5lsitdrpf9gkPvj5Y8rOE2hNZoQqwEHhwmXAdbifY5PTHX8UjJchit3y/Z5n+crF6nGaTSzD1ASDBeX5T67zPfzaUePXF/8AJ5a1fvZUtdV75btoxilSaxDJr0tP2pDnFbQVnNy2WYBMRhCP2qu227Kvd2UiwPDZZxsTawu42RrDgzXdIcx4VqlDnFaTFy43RJapQGxG+2cbAguTmMu9Vj993m+btk+tV1z7Kb/0gknGf7wbvY+2wdbl/xJMmZoaEhdF9PkIWdMMqeVMwITYH+QEhQUpKKigsVi09PTx8ZRd4YoXxJRVbEWyc6W6c6GSVZbTXawGG5hMdrKYrR1ndb6DQYQlx20w5pEbKDd1tAqdYjFYAuL4ZbtptyYZHvH7PfD/6Gd9f9Jeod7bTPeWaQ5W6aTi0Was1WKcymubD7x+BUHWaRMXpjq7JbnTeuco8yTvr4+LBaLxWLFxMQWc8YsBRfTsJ/JL5tjXybiz6GhoQ8fPjQ3N3d0dFyQJxMCgYItn7DZCLlBT/9BoR0EAMbGx4lS112vE4/RjDPRiseQimaMiWfhxzHC+Ni8t6OgoKDQmra2NnNzc3Nz8xs3bizIX+bkRHG2fZkIlmhyC+bUVSQ7O+fal+nn5+fn5weLfTbbtmjDh5pMFBQUFBRKmJiYLOzF7HxcTM8MSx4YtvwHwGMjxd/f//379yQxL9jF9IJY4KHxKCgoKCj/K+jq6paWzubgGXzyTSb+/v7u7u6fNg8oKCgoKCh6enqfu8kMCAhwdHTs6+sbGBj4tDlBQUFBQfkfZHx8vK+vr6+vT1NTs6xsjsVcn9hkhoeHX758WUlJSVdXl8RfJgoKCgoKynLQ1NSkpKSkpKR0/vz5hoaG2QMvwMU02ZIekgCL/0To7+/v5uYGy8HUqQjTSVD8hol+nURBQUFBWTJUeDG7QHOE4FlzDhfTJCYT7lBz0d6kUVBQUFBQFsRSlv9MHYIHdw09+w4Q8mMNYKcdzIBslgmLbda8o6CgoKCgUIlFmkwKJxfQxH5NbTJBBDWZKCgoKCjLw4JNJukUkVw/HWBSSSlKAvxvimFn35e5pC2Yi78UBQUFBeV/ji9jX6aHh8enzQMKCgoKCsqXsS/T1tYWj8d3dXWhJ/OgoKCgoCwzY2NjeDwej8erqal97vsyw8LCrly5oqysrK+vj+7LREFBQUFZZpqampSVlZWVlS9cuFBfXz974AWfMQt3Kw1Izp5dqItpf39/T09P8ixM/zN75meD0hpdFBQUFBQUOAYGBtR1MT3H9hIKIWe7inTFLJK7runIKfscQ+0iCgoKCspSWczyHwLcxTRsvkaYnmSSzDIJM2IgDUz2Bykk+zIRPI4teZa5+MtRUFBQUP6noMK+TPiJPLDAc5zQM/v18znKgDDpTRpuUad+mj2TKCgoKCgos7NQkzmni2m412iys4Hm4WKaMFhWXNIxNKEhO8qAbM8nagpRUFBQUJaHxc0yEY4yQPh9tmAE2J9TpnC0NCVKS15CTsOqYxQA9PQfFBQUFJTPg8/vKIPxMRyuq6UCa2Blix8BYK4XsygoKCgoKMvDZ2QyR4cHOjs7+waGARhy0X50XcaqBzWZKCgoKCifDTo6Op/YZA4PT5xOUJkWpKys7BKSBgAAYExZWiysrAegJhMFBQUF5fNgoSZzrsWxhJkupkndPo/0RLrqnb9wPqFqaEIz0O5srCL18oWpVzTpoT4FqVEf3CyMrR1re8YAVUwmhQ+e5eXlNIp5Fvz8/HJycpaW5sISjYmJiYmJWUqKCy1mTk6On5/fcqbo7Ow855Eci6O/v9/GxmZJUVAui52dXVdXFy1ipkRtbe27d+8Wn+KiEg0ODk5JSVnmRDMyMvz9/Zc5UVdX16qqqqWlubBEe3t7F9Q/3d3dKysrF5ipmVDI4cjIiK2t7fj4ONVjngV7e/vu7u7lTFFXl5azzBnZGemJ+2jEyfmHZ9bEPcJb58lNOceBHrykwCmj0KLJcOMFqVEfPnys7xwl/o9oMsfHx+vq6uApjo6Owm+dBAJobm7u6+sj02dnZ2tra8Ejqa+vRzyZr76+fmxsjCxmHA7X0dExn2wQMTMzgxuwwcHBhoYGeOD+/v6mpiYyJYFAQMxhZ2dne3s7PBJ3d3d3d/d55nBkZASxAhsbG/v7+8n0vb29zc3N8EhiYmLMzMzg+rq6OviIIhAI8KYkEEBrayvcnAwNDSFWlIqKCrwf9/T0tLa2wgN3dna2tbWRJTdOINTV1cFvWN3d3TIyMvBIWlpaenp64PqmpiayiiIQQF9fH7wdAQBycnLwJuvo6MDhcPDAOBwOj8eTxTxCoR0ROzwAoLi4WFVVFa5vaGgYGhqC6+E9jUAAeDwenm1KQxIAYGtrExgYCNe3trYi1iE88wQC6EMaC4g5JBIeHm5hYQHXI7YyYuaJnRB+R6Y0WgEAmpqaeXl5ZEpKw6S7u5usfxL3utfX18OHSXt7e2dnJzySzs5OxP7Z3Nzc29sL1799+zY3Nxeub2hoGBwchOvr6+uHh4fJMgkfQQCA4eFhWVlZeM4R6xAxhwQCGBgYaGxsRMweWTaIyMvLkw0WAoWBPDY2hnhnQxzIlLIBqOJimuKvcN147cVzx9wz8AAAMFh5mXubRUILACDY8Mn+21pj8PAAAAD8/Pw+fPgAT1tJSQkeuL+//82bN3A9BoOBd+WysjIMBgMPrK6ujtjGysrK8Gb78OED/GF2YGAAMRsAACcnp9TUVDJlfX29trY2PHBpaamBgQFcr6qqCh8/4eHhiEuLAwICAgICyJSDg4PKysrwwJ2dnaqqanC9vr4+vKPk5uaamprCA6empjo5OcH1iE1GSW9vbx8fH0+mbG5u1tJCeMrR19eHj4eUlBRbW1t44MjISBcXF7heUVERrhwdHVVXV4frLS0t09LS4HojI6OioiIyZX5+vrGxMTywpqYm/EEkMDDQy8sLHtjLyysoKIhM2dfXh2gCMRhMYWEhXF9bW4vYozQ0NFpaWuB6dXV1+A0lJCRk5hmWAFAekgAANzc3xPcctra2iLNPxNFaXFxMaSwgztSxWKyzszNcj9jKgEIntLW1xWKxZMqGhgbE0QoAMDY2rqioIFNmZ2cjPkFisVjE/ok4MN3d3cPDw+H64eFhxP5pbm6emZkJ15uampaXl8P12traiM9e6urq8ClBZGQk4rsKDQ0NuNLR0TEhIQGut7CwyMjIIFNWVVXp6uoixow4H9DS0hoYGCBTIjbxyMgIYsUiDuTq6mrEbAAADA2NFnNg3jxms0gms7vw3Omj7pl4AMBAVdDutbt8SroBAKnOSjw7HpA/tEzi4+OjpKSUPpP4+HgBAYF0GBEREbdu3YLrnz17Zm9vT6Z0cXERFhaGB75z505oaChcf/PmzZiYGDLlmzdv1NTUyJSRkZGI2UhPT5eUlDQzMyNTent7P3jwAB7YxcVFSEgIMYfBwcFkSh0dHTk5OXhgNTU1eA6joqJu3rwJDxwcHHznzm24/vHjxy4uLmRKOzu758+fwwObmZlJSkrC9QICAomJiWTKpKQkAQGB1NRUMv2rV6+MjY3JlL6+vvfv34fH/OjRQy8vLzKlubm5hIQEPLCenp6MjAwsG9gbN26kpKSQ6WNjYxGbUlRU1NLSEq4XFhZ2cnIiUzo4ODx9+hQe+Pbt2+Hh4WRKDQ0NeIdPT09XUlLS1NQkU4aHh9+5cwce+NmzZ/BspKene3p6Cgo+guvv3r3r6+sL1yOOBW1tbUVFRTIlpSGZnp4uKyurr68P10tISJibmyNmHj5anZ2dKY2FkJAQuN7ExOTVq1dkytTU1Bs3biQlJZHpExMTETMvISGBwWDIlB8+fEAcrenp6UJCQq6urmRKGxsbEREReGAMBoPYP2/evAkfJvLy8jo6OvDA0dHRiP1TRETE2toarn/69Cl8IKenpz948MDb2xuuv3PnTmBgIJlST0/v9evXZMqkpKTbt2/BB7KUlJSJiQk85hcvXlhbW5Ep3d3dBAUF4YHv3r0bEBCAmL2IiAhSTXJS0o0bN5KTk8lCxsTEIN7xEAeyh4cHYjbS09OfPn26ME8miAepk55rMNvUk8Rk9pZ82L72z9CaPgBAsoM8966HCI8QAAAA6uvrjY2NMRiMKQkYU4yxsbGpqelMtampqSlRT4aJiQkGFhSDwVAKDFfOEjNieMTAlMJjMBjESDAYjIkJQjyIkVOKhEIOkctOKXJKFUg52wuok6WnaGJC3kM+SfYWmpMF9agFtSOl7FHqUbMUh0IkC+vzGAxyiWhUh4sIv/ROaErLfkiprhYafuF6Y1PTpfZnyinO9064oHsyTZvYysoK8Q02RZO5JLqLzp0+6pHZCQAYw6edYNntWdgNAPDXe7T73zejVEsGBQUFBQXl00A9kzle+w//Uf8S4lfLQbVHf0vYpAIA1O8eFLWJoVoqKCgoKCgonwhqmcy+2HdajIwbb8tbVHcMAwA6S+KePHmsrar6UkGjumcJS5OXCmF8/BMcu9eLtFZwGSAsZRX4ghnv6SVf3rJMCS9rMZfOp+mEiAtWl4Hl7YRjPb3kK0SWh2XthCMDvYOU1lAuK8vbuERGe/rmeFlKK5BKO49vmQTE1bMzlYShosy0zMyspKTktt6Jt7DdTSWxsUl9k6Hh+WksThW7feyJDukeCWq5mB61krzOxsa2hetcQg1Nb+tDWH+bc8f/ckuZXCI/2u1ppfFSUlIF49KBsLB/6RByE31vnNlr6D+97LApze1PNjY2ti2SJuSrLqlCU1Hk1f27WFlYnr917SMAAMBoR7Wh6mtpsRemH+JpMZQ7a7METx9gY2W5LmEwVY1xdgrsbGxsW7jsYxCWBS6GQZwnRuYI/8UshG0CS2fEQvwKGxvbFp4LyfU0HfODiT6WZ4/t80yf3NUw0uVuoSYhKalq9r4TYfX+0hnLjv9wjX+vcdD0wt2GZNe9bGxsbFukzcNokWRDYdjlfTtZWVhE9d37CQAAMIKr0n/zWlpU1MIXS4sbOb4m/cHJfaysLDeljPCT1RhtI7uVjY1t6x6nuCXt0aQAIS/Y6gAbG+u2o57YaqKqtTxB7uVLseeS/pnVlC8czYxyv3Jqr2UElYbGTDK8tLezsbGx/WESQL7amYoQ+lqc3oofOi9QPLnfaqitXEdJSkpE1DoghUZPnS3lma/un7qvYjet6i2+e2gXGxvbyftq3bBUF+Rimsq0VuUr3P/74FMjSqku2sV0W3myroFpQlJidGJmD8K2LioynJPsc2QPu3bAxDqrBEeZc0LawyMjGNFL4uYIC8eXDKE0O+Ha0e3PLOMmFOP97laGbqFx8bHRJQ34Wa9dDCM9lYZqiq5BoV4WCmu//cUorAIAYCZ1TcQkYmwAL3z5hO3k2KYWhJE2O31la8/Q4PdGTKtXv7ROBACMd9eaGuqHY5NiohObu6lkB4Y64z10t+z6M6KC+r2ktQyra2iWmJQYjc3qpe3H/KFs7IdD3Ox6IRPb2GPtpM4/1RseGTZ8fuGVbTQNUhwvyYq9coTzhU3ipKL3vaWhR1h8XGxMaSPCFsMlMtJVrq+q4BYS6mEm+8u3a00jqwEgmEhcFTeLHhvACV486ZCCvG100YyPtFjrKtp6hQa5GDCsXiNlnwwAGOuswRjoRyQlxcRgW3qo/zAy0FbqZmsRGham9fDo9iOCfQCAoZonV047JLcN1EWdPXM1vZVSRx0ryoj8h49D2pl8a8fSIfQ3WxrpBccnxUbH1+NpOKcnDOCi7VWYuQ8lNxIAAGB8UFfk0isb7Fhf8/3zJ1wzkDdTLhFcbZGm8Om996c28xBSg95hHD8kJsSl5lfDw8/pYpois27cJAkG+4OUaAuR4yLGk79Ty8X0mIX4OYY/+N5HzbEplUoMPhM4puVH3M3TJXxou/z7LABAia/GjmNP4A8pVEFb5Nwzixji37gcb9ZNm4XVbfE0mU+AkUF8a+fERM/ozmFBnRAwVHJ8+/aPxcMAgHeKN088s6DuMz5hpLu5Y2K3+we5a+ce6wEA0t7JrWP+Q/ddBJXnEz15x0+fDCuj+guBMdMX/Ix/HPag1oR4DvqFrv+tG0RMC/+Yj1PZIxcAUOCtuvPk817adEL1Z2deWE9srm3P9GDexPxcy76TNk+oIwP4tq6J/q0ncFDYMAL0F/69fYd/+SgAwE7m2qkXNtQt5fjwdCf0eH35wlMjAECSg/Q6lh36rtE0mlWMjU30Q0J5jJqu4wgANeHGvHvPVQMAQK/QWb7XjumzXK4gyC/lhLCfeInk+WitY9qmZhNAmxvMTFoTD506i60nAAAGamMOce4KrQUAAIuXl/6RdKJRtWc4SR16PLHrlDBYfWkP/YHrL/MaEQ6LAPPdl7mEnM5+aaCh0PEXCNvAJ66dcjGNaJ+JOvgvI4Np0YFvZR7+uOb7f2UcaTvJBAAAnODVI9r+pQAA0JdzZCOHSVgFAKAea8dNz59Pm9diKkKnn1vGEv9pr8x1tTE6sXv978zHkmtp+ha6R+nBTe9s3EDRe45f9ye0jgMAQnRF9h+QoFmq46YvH+h7ZwIAyjMTLPXktv763c4zEo3D1Bs7zclHTpwIL6e2yRwZSIsK0Ja+/+PqH24outB8xTih7cHlw3rBFQAA0JNxaD2HWVQ1AKA2zoqL4VwhTZIfURQ8KWozsY29rSLH1drw2M7f1rOdSmug6cfFbvl7Aj55nb15ztvW8SXhCACAAHXhA4ekaPbue9RI7L6Rby4AoCwj3kJXhu3n77guSLeM0OYGThjKi3W6fviib0ErACDc8NmO3Y86AABg7M2ZY7elZzkEdFD63glp59ls6mIYH6/OTbIxVtm56bsth4Wq+mj8LbMy/MCJM0kNAABQG2vO/vuRjB4AAPio9OjwCQUa3czjrMQOPdYk/j3WWR/s7iR89cCPP20wDyc/twQgupiea3pJFnjWAHAX0zMJNBQ6RmIyqeNievKq+gy3ncx/eOdR/13lTEhMZnfagfW7bOJrAQC1sZa7mc4V0qSRZ5jMCUbapP7hviBB5WdtUipjXNR1Pw4B0Jpkw/7bsfRuAAAI0Hq67wit7lat+SEqynY4kjv+QFPOmT9Yldyp9/aJRiZzshlqU97tYNnpW7SEozLnlRyJycQn7ft9tz22AQBQFWm6i/lCCU0WjswwmRMMt0qc2X1FxpEW6RGpiHLW0PcdAaApwWLr7yeyegEAwEdF8MAxGRrNgZpzAlTeOHSQ1GFfY+ap7Wwq3tk0SW+0N9zL9MKfmzduv940CqINn+3eK9oLAADD8vxH78qRH8xEAm1M5iQjuNKr3Gzi1rFzB10KJCazMsJ46wb+gmEAAPCQu3f4jDKNHj1JTeYUfm8f7Dh0rxmW5MJdTC8o2DxM5vEXJnNdvnhMJZ+Zh9PiKz0puMdXj06YTNB0a/cOncASAECOhwLb349pc6ccUxHiF7Ek77ttWLcHooY0ehAbaiuyd3nXNQoAAP3V4XysvJGNBACAtfTlQ0/NaZJkT927dzZ1sLcjsVYqUhjqLTBpTj5KC5NJgrHEM+voGtrFDwAAhLaHUyaTUH9j5w6D0HIAQKar7JYTz5BfMC2VEUXBk2I25IelNce7PJLA0Ghx52BLgb2rS/cYAAD0VoYcYP0zpgUAADAvzx8VsaZJkt21zu9sG2AH+kaYKkubRdAkRSL9RWd3/uVXN1Yd8PbPP2+1AgBAx61TeyUdZnnvOih97+RrmplMAED6u7cvtMjPN6UyleF8kyazq8hvH9v+pA4AANAXOXNKklaPYnFWYodhJhMMlAvfFS2ADZ7ldTENI9JM+G9xS+rGOT4y2Ns7BAAAw/Umhjo5LbRegz74+OohvYiJo5zdVAX+lXkHAHCUPHdTxZVGSWoIn3phTxw8hN6uCbuc5mtsFZhOi1nmKL7CzN4uq6pjoK8tIzV/bKxb9tYRVe8yAIDoeV7NAITzTpfKYKu9k3VcUWN/f1d2Wg6+Z7Cna2LxtaeVRlAOwoHsi6Qn59Dx4wkIR4IvibHhgd7eYQAAGKw1NtTNa6P1Kvn+h5cPGsdMHCTronzthoIbAMBW/MxdrVnmJUtCReiEuDPxpNPpTpjy0cg2OIsWnXCko9TU3j67umOgrzUjrWBstFNK4LCmbxUA4NlZ3rchcxwNuhgGmm0drROKm/r7O7PTczt7hyY74ZibpWZwHqUzzRbP+OhQb88gAACM1ijLvsrFA4DPPH/8aGQTAANZJw8eCK+ebS4te/+4rAfCu8SlMdbTNWE3/Ow0vVNqqR3/TFoS/jrOn0NcQDbc/uLKQb2QRgDGBE/zGEaSH/BLLdIcJPieTJw6O9DbMzwGAABdhQFvrdz657didploKU0VPMtN9+c53ziE0/cXzWB7bEVuDwAADHxJREFUruDFi2pmZpYWRpnlNG5gMJoSaLubne7EA4Wc2i4AAAFXKicuqPRG+aW0Yj58Vk8NChL8jnJv5rn0NLGoCYBxTw2x608VzCwMPEMiafFNcbCtXOzKX6t+WsfCxEBHt/6Osus4AO0FEY+fCKvKyMnpWnVQu5SE3qa3z09/+8Mvmzcz0tFt5H9qNDjcqyUkIKqGsTTXj0hHOJB6kYx2Bpq83sTIKKhmX99FzalRf0vmwwsX1c3MrMyNsiuovJgTxkiyn9WOrXSnHynn1nUBAMbbi2XFBJXfKL+UUS5qpcmULz/u42EuJt4rz7HFzQCMuam9uPFcyczCwCssihaPqAOtpSIX967+6TdmJgY6ug0P1NwJALTmhQkKC6tIyyro23ZSu5TjPY2aT058+8Na5s2MdHQb/3mBGRruUXt0XVzD1NJcPzKLJm9lu8vC+XftUTA0w5i8DUiaSCLd3+zOU2k5MVEjj3DKzyKEnGiP/TsZ918XTymj3gMlAAD06IncEVY0sDQ3CE6i1U6PCYbavbSe/87ILKbv1tIHAAANmQEPnzxVkZJWMHKk0VJKXGXmi0t/rec+6RWVAQAoC7X+5/wdMzMzW2fn+m6Ed3YLM5nUzXNve112bkFxfk5hFXUf8gkN1cUpycnFNZROg6ci43WlBQVFxblZmU2dEzOJ8b6W1NTULpqtO2qpLskrKC7Iyahp7QYADPe2ZaanJqfn0GgiM9qHy8vNLS4qzM/Pz88vaO+ZeIfZ2ViampZPi8UAhOGewvyc4qKigvz8/Pz8po4+AEBXa016SnJm4dLcAZIxPliSl1NcXJyZnds1SOVlvw1VRSnJySV1CK6+qM14bUlBYVFxblZmc9dkJ+xtTk1N66bZuqOWqslO2NYDABjqactMT03OyKVRJxzpbc8l6YS43onJFr6hJDWtgBb3UsJQd0Fe9lQnbMb3AwA6W2rSUpKzimj1rYcwOlBZnJOanFw0895VVZiRkT+7y1hCU2VxfmFxfnZGXTuV38T34OrTU5PT80ppvvtwtK8wJ6ekuCgzJ3+yhUFHXXFqGg3eY03S39GQnZNfUpCbX9EAAABj/YW5GcnJyS0UTuCZv4tpwqSL6cn/EI43WFye4REQJlOYTo7iWiCEhbQz/lnCeQgoKCgoKCjTLObF7IJsEGVbRx4nARYxyVEGlC9ELSIKCgoKyrKwCBfT87VRJFHM7rCaYpz/AXMY9E7v9rXzQi8Vc5tov0EUBYW6jA56mipdPn3aIYr0QIYxJ1URgQcifsnLc0oDypdIn4WaYlwFgnvwL52FuZimzVtOinF+0Sazr61U/42MnJQI4y/Q3gtCMuKy72NzPnWmUFAWBGGop/TMeujHg4JT26X66qJYVn717xvv4dEv63B8lOWjp8Kf/qv/e2YaN3fQL42FuJimcEA7oOCDmuxPSjmYOsOH/KIv2WSO4cvvneB+auKP72wUPM+jG1TZUoy9fvYvUdNIAACuLMvsrZakhlXHICEjzPGFqLiyqpqMokZWY29LUYK+pm54TIS0+HO7qDwAQAXWX0VeRUlRLbmqG4AeVxPZ1/LKqooyouKSHyPjnDGqomKvXCOpt4gUBYUEQm+Tq6b4zj28lnHExefj8QGW5w4efo2JBGC8INJDSUlVQUWnoK2/pTBeX1MvIiZcWvy5M7ZqHFeso64o91pCXFpWSUU7qbTjE5cEZfkYC3U3U5EQOn1NDE8AAID6nHBJcTEpWSU1NbVXL0VfGznGBHqbGltGhPtKvHgelNcEABjsqHUx0JKVUU9rGAJ9dcZq0nJKKsqyr0RfKYfHxRmrSYlLvA7JqP60BQOffF/mf5VcL9XtXPf7AACgS/gyr3FEAwCgyFuNi/duTXOJ9mv54JCAGwc3H3lmjKsIZ99xKLWp10HixN/iZhmBNoy//irnnpYUYsjF+Xd2c7PKAwGP+GITkb9PvLQAYCzQTvG1fUTxRzWOv05UdnUn2Ejs+lPwP/j6A+XzYARX7vXuvYXKQ+5zr4YAGKjJtPPyUBO+J6YfDgBO7NqNkKwK5Tv7b+p6ZwRY0q9dp+iVgQ3U4+U57ewdkpaVYyp5dv8T3YJkbEhU5hf7AIyyMAbbiswtvACh6dhuLqfUZgDAcH/99SPcjw2C6+vr7x/f8tw6MsREat0GFpvEinALEe59d+o7221UpF19AtUFj27afxU/MmSjI24YlBdpcHvXWaGu7m47iStHrqrPmfQygJpMmpD/QZ2V41ILAAB0C1/mNY5sBABkOErtPSIUGex454awiZGRoY4Gxi10tCXj8G5ueR2M1EtB+/BCAFrvXLwQWgsAGH92kk3Fr2IAV2xvb37z9N5jIkYAgORAK+OI0oEMhyMX73QDUBVqtGv7cV1jfV0b30/plhTlP8oIrszB0qW9reD4th3+JV05wQ4JpdXmL24+1wkEAPRUpVlbYS4d5b6o7A1Ax52LlyIaAAAjT46zKHgWAgC8te6dk3MCAIyPod/y/1dI8dY9I/DCBGO4n/HHy2+IpwX1iwvwK3sWAABkb/+pGlAPOjP+uXi7fByAkcpLh3ZgXDxFrgkYYIyNDXQ0TGw6R4HPO12v/O4yT+mTgkoAgAgjMa4D14wN35p7xH7a+xxqMmnCeFfVgzNct7U9cB2Nj87z6AaV12RGnNrPoe2XU+yvI/AUQwzWg+/oq4nn++vYh+S8YAfVG8818R2Vj65eS2gFABBk7hzT94pVFhEwDc5PdJI+JY4BAGSGWOmHFPSm2R25eLsTgNJA3QOHHufnpd3at+WmvCP6II9CXUbxFXYmNqMAOIjyH7wqbP/efxQAw8f/ihtHg6HGZwIXXBLLAkyeXX7jBUbr7l2+ntQOABiTvManHVQJAPDSvPePLA2PnEX57BjDWeirBqbk5uTkftAT2cZ7vRUAAPrEbvAruecCAGRu/aniVw1q467+K1QLABiru3fplLmz3d3r4kSX6ON9+HEAfJ3fvs/qKPGQOvlIEQAQrCdy8vqbvKzoo1sZ5BziP13xFuhimiwApcCzxIbIjM+XVP2WOU8PZbRgtLvRVldV5tUzhp8h3n8eSb2Qdo8rBAAM1MbxbvrtipiaiY6CiUNcR03kH7v/Tu8YLfBQYGY/X99Rd+vEQauE+pbikBu3RLOzw3g4eCMr21ylzm07IxweGmpnpuaV1twUrrfr8NmmoeEMF7k9B1+MjPTKXNh1UdLmk5QU5b8Loac2S1/1bePgyFBdJOuPP2v6l4wPDyqcP3pT7uNQY9CWrQezW9sNH/DxPNTv7Si99PcRu6TG5sLAq1cf5rQOE8ZGzURP7L6vPThMc1cuKJ8DhPHxxPf6r9QcJv5vT2Kn+0XJM2doqOf+6b/EbFNGR4efnmF/6VI43ph45ODJqNqOsgjLfx8oNHU2PdzPxnPhOcZMV1VWwzci2txQOa56MMnsIe9l0aHh4fdyt07dNhodaP13z+aXVjQ+Gn5WqOtiGtE55hyxTW++nOWnBbqY/nwIdtG/J3BJWEIpr2X6rlGd7P3PoYMXRdRxgyA1wPzGzTuvFZREn7x4H1sJRmtvH9937YXsa1Hp0NxmAMbcdKSfvlS0tzARvilw/dq1p5q2nT0dTspiN+/c8wiLsdWWunVHSElJ5rGCQUMXDc8WR/lfZHTQw+TN86fPLb2wABCC3dxqB8YLo9yE796++0gsLD3f+a20yCt1G2Otuw8kUzOS7p85fF1UTlpMOiy3CQDQ35Qv9+Tmv/ee+CYWf+qSoCwHI11dyo9uPxJVL20bAgCUJPvcu/rPjRdqQcE+wvdui+t6lRUmit67IaTmUJ0fe/bg/sevFSQllNPrewEAvY3pQqcOHbrypKCyUlvsgbTZxz58rY7Io1sPxEKiY7Skhe4+eqEkJy6m69xJ5YO6FsaCXUwjmigyJQHJeM7D6cms5/gsns/appKDz//39Lmohk+dDRSUhYLP//f0+bjmT50NlC+B/vzAM2dvV36Bbx8W52Ia2WwiJjA/ezXbUQZTb4bhuaC87WWB6X8ujMc5G/zDf0bKKnA5HKCjoFCNsVgnvX/4z762CULX+aDMRd8HnddnzlzQ903+1DlZMAtyMT3tI5PkZSph5oUzfWTO5S8TzJyhkr2jXfIsk1JBPl+Gh4YJAAwPD39h+Ub5n2d4aBigXRdlXhCGh0YAIAwNf3nPV4twMQ3/TkmY4/c5TOYsP6KgoKCgoHwuoJtMUFBQUFBQ5gVqMlFQUFBQUOYFajJRUFBQUFDmxf8D6iTVkcOzju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07904" y="436510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E, GeV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916832"/>
            <a:ext cx="461665" cy="864096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   Ratio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Albedo positron fractions </a:t>
            </a:r>
            <a:r>
              <a:rPr lang="en-US" sz="4000" dirty="0" err="1" smtClean="0"/>
              <a:t>vs</a:t>
            </a:r>
            <a:r>
              <a:rPr lang="en-US" sz="4000" dirty="0" smtClean="0"/>
              <a:t> time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1412776"/>
            <a:ext cx="2843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Albedo e+, e- fluxes</a:t>
            </a:r>
          </a:p>
          <a:p>
            <a:r>
              <a:rPr lang="en-US" dirty="0" smtClean="0"/>
              <a:t>produced in the interactions </a:t>
            </a:r>
          </a:p>
          <a:p>
            <a:r>
              <a:rPr lang="en-US" dirty="0" smtClean="0"/>
              <a:t>of high energy CR with residual atmosphere.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4725144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count rate.</a:t>
            </a:r>
          </a:p>
          <a:p>
            <a:r>
              <a:rPr lang="en-US" dirty="0" smtClean="0"/>
              <a:t>Equatorial region</a:t>
            </a:r>
            <a:endParaRPr lang="ru-RU" dirty="0"/>
          </a:p>
        </p:txBody>
      </p:sp>
      <p:pic>
        <p:nvPicPr>
          <p:cNvPr id="11" name="Содержимое 10" descr="countrate_equator2006_201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3933056"/>
            <a:ext cx="5400600" cy="2321161"/>
          </a:xfrm>
        </p:spPr>
      </p:pic>
      <p:sp>
        <p:nvSpPr>
          <p:cNvPr id="12" name="TextBox 11"/>
          <p:cNvSpPr txBox="1"/>
          <p:nvPr/>
        </p:nvSpPr>
        <p:spPr>
          <a:xfrm>
            <a:off x="2555776" y="4365104"/>
            <a:ext cx="299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  ToF4 J(E&gt;80MeV)</a:t>
            </a:r>
            <a:endParaRPr lang="ru-RU" dirty="0"/>
          </a:p>
        </p:txBody>
      </p:sp>
      <p:pic>
        <p:nvPicPr>
          <p:cNvPr id="8" name="Рисунок 7" descr="ratio2006_2016_E0p5GValbedovstimeLinV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84784"/>
            <a:ext cx="5996509" cy="23521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4221088"/>
            <a:ext cx="461665" cy="164404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Count rate, Hz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ratio2006_2017_E0p5GValbedovstimeL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6408711" cy="2687793"/>
          </a:xfrm>
          <a:prstGeom prst="rect">
            <a:avLst/>
          </a:prstGeom>
        </p:spPr>
      </p:pic>
      <p:pic>
        <p:nvPicPr>
          <p:cNvPr id="9" name="Содержимое 8" descr="ratiomodulation2006_2015E1GVwide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83567" y="3861048"/>
            <a:ext cx="5976665" cy="29969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Albedo &amp; CR positron fractions </a:t>
            </a:r>
            <a:r>
              <a:rPr lang="en-US" sz="3600" dirty="0" err="1" smtClean="0"/>
              <a:t>vs</a:t>
            </a:r>
            <a:r>
              <a:rPr lang="en-US" sz="3600" dirty="0" smtClean="0"/>
              <a:t> time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1412776"/>
            <a:ext cx="28438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Albedo e+, e- fluxes</a:t>
            </a:r>
          </a:p>
          <a:p>
            <a:r>
              <a:rPr lang="en-US" dirty="0" smtClean="0"/>
              <a:t>produced in the interactions</a:t>
            </a:r>
          </a:p>
          <a:p>
            <a:r>
              <a:rPr lang="en-US" dirty="0" smtClean="0"/>
              <a:t>of high energy CR with residual atmosphere.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Not modulated!! (max-min)/min&lt;8%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4725144"/>
            <a:ext cx="2159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 ray ratio </a:t>
            </a:r>
          </a:p>
          <a:p>
            <a:r>
              <a:rPr lang="en-US" dirty="0" smtClean="0"/>
              <a:t>at the same energy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5534561"/>
            <a:ext cx="2555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CR positron fraction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(max-min)/min&gt;50%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Positron fraction modulation at different energies</a:t>
            </a:r>
            <a:endParaRPr lang="ru-RU" sz="2800" dirty="0"/>
          </a:p>
        </p:txBody>
      </p:sp>
      <p:pic>
        <p:nvPicPr>
          <p:cNvPr id="4" name="Содержимое 3" descr="Graph22v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250034"/>
            <a:ext cx="6315239" cy="4876130"/>
          </a:xfrm>
        </p:spPr>
      </p:pic>
      <p:sp>
        <p:nvSpPr>
          <p:cNvPr id="5" name="Прямоугольник 4"/>
          <p:cNvSpPr/>
          <p:nvPr/>
        </p:nvSpPr>
        <p:spPr>
          <a:xfrm>
            <a:off x="5220072" y="1844824"/>
            <a:ext cx="576064" cy="3456384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68144" y="213285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A&gt;0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3285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A&lt;0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 fraction in 1994- 2015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0848"/>
            <a:ext cx="671268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28184" y="2348880"/>
            <a:ext cx="144016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(2006-2009)</a:t>
            </a:r>
          </a:p>
          <a:p>
            <a:r>
              <a:rPr lang="ru-RU" sz="1100" b="1" dirty="0" smtClean="0"/>
              <a:t>(2011-2013)</a:t>
            </a:r>
          </a:p>
          <a:p>
            <a:r>
              <a:rPr lang="ru-RU" sz="1100" b="1" dirty="0" smtClean="0"/>
              <a:t>(2015)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7879224" cy="617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7522185" cy="595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Relative fluctuations </a:t>
            </a:r>
            <a:r>
              <a:rPr lang="ru-RU" sz="2800" dirty="0" smtClean="0"/>
              <a:t> </a:t>
            </a:r>
            <a:r>
              <a:rPr lang="en-US" sz="2800" dirty="0" smtClean="0"/>
              <a:t>of positron fraction</a:t>
            </a:r>
            <a:br>
              <a:rPr lang="en-US" sz="2800" dirty="0" smtClean="0"/>
            </a:br>
            <a:r>
              <a:rPr lang="en-US" sz="2800" dirty="0" smtClean="0"/>
              <a:t> at  E=0.5 </a:t>
            </a:r>
            <a:r>
              <a:rPr lang="en-US" sz="2800" dirty="0" err="1" smtClean="0"/>
              <a:t>GeV</a:t>
            </a:r>
            <a:r>
              <a:rPr lang="en-US" sz="2800" dirty="0" smtClean="0"/>
              <a:t> E=1.2 </a:t>
            </a:r>
            <a:r>
              <a:rPr lang="en-US" sz="2800" dirty="0" err="1" smtClean="0"/>
              <a:t>GeV</a:t>
            </a:r>
            <a:endParaRPr lang="ru-RU" sz="2800" dirty="0"/>
          </a:p>
        </p:txBody>
      </p:sp>
      <p:pic>
        <p:nvPicPr>
          <p:cNvPr id="4" name="Содержимое 3" descr="relativeratio2006_2015_lowHighenerg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1878" y="1268760"/>
            <a:ext cx="6807978" cy="5256584"/>
          </a:xfrm>
        </p:spPr>
      </p:pic>
      <p:sp>
        <p:nvSpPr>
          <p:cNvPr id="5" name="TextBox 4"/>
          <p:cNvSpPr txBox="1"/>
          <p:nvPr/>
        </p:nvSpPr>
        <p:spPr>
          <a:xfrm>
            <a:off x="2411760" y="148478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Positron fraction as function of time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PAMELA Collaboration</a:t>
            </a:r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458913" y="1844675"/>
            <a:ext cx="6208712" cy="364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77150" y="1947863"/>
            <a:ext cx="1463675" cy="2919412"/>
            <a:chOff x="4836" y="1227"/>
            <a:chExt cx="922" cy="1839"/>
          </a:xfrm>
        </p:grpSpPr>
        <p:sp>
          <p:nvSpPr>
            <p:cNvPr id="180272" name="Rectangle 5"/>
            <p:cNvSpPr>
              <a:spLocks noChangeArrowheads="1"/>
            </p:cNvSpPr>
            <p:nvPr/>
          </p:nvSpPr>
          <p:spPr bwMode="auto">
            <a:xfrm>
              <a:off x="4888" y="1227"/>
              <a:ext cx="832" cy="1840"/>
            </a:xfrm>
            <a:prstGeom prst="rect">
              <a:avLst/>
            </a:prstGeom>
            <a:solidFill>
              <a:srgbClr val="FFFFFF">
                <a:alpha val="29803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0273" name="Text Box 6"/>
            <p:cNvSpPr txBox="1">
              <a:spLocks noChangeArrowheads="1"/>
            </p:cNvSpPr>
            <p:nvPr/>
          </p:nvSpPr>
          <p:spPr bwMode="auto">
            <a:xfrm>
              <a:off x="4836" y="2639"/>
              <a:ext cx="923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449263" eaLnBrk="0" hangingPunct="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dirty="0">
                  <a:solidFill>
                    <a:srgbClr val="FFFFFF"/>
                  </a:solidFill>
                  <a:ea typeface="MS Gothic" pitchFamily="49" charset="-128"/>
                  <a:cs typeface="Arial" pitchFamily="34" charset="0"/>
                </a:rPr>
                <a:t>Moscow </a:t>
              </a:r>
            </a:p>
            <a:p>
              <a:pPr algn="ctr" defTabSz="449263" eaLnBrk="0" hangingPunct="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dirty="0">
                  <a:solidFill>
                    <a:srgbClr val="FFFFFF"/>
                  </a:solidFill>
                  <a:ea typeface="MS Gothic" pitchFamily="49" charset="-128"/>
                  <a:cs typeface="Arial" pitchFamily="34" charset="0"/>
                </a:rPr>
                <a:t>St. Petersburg</a:t>
              </a:r>
            </a:p>
          </p:txBody>
        </p:sp>
        <p:pic>
          <p:nvPicPr>
            <p:cNvPr id="18027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98" y="1563"/>
              <a:ext cx="475" cy="3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0275" name="Text Box 8"/>
            <p:cNvSpPr txBox="1">
              <a:spLocks noChangeArrowheads="1"/>
            </p:cNvSpPr>
            <p:nvPr/>
          </p:nvSpPr>
          <p:spPr bwMode="auto">
            <a:xfrm>
              <a:off x="4974" y="1241"/>
              <a:ext cx="681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 dirty="0">
                  <a:solidFill>
                    <a:srgbClr val="FFFFFF"/>
                  </a:solidFill>
                  <a:ea typeface="MS Gothic" pitchFamily="49" charset="-128"/>
                  <a:cs typeface="Arial" pitchFamily="34" charset="0"/>
                </a:rPr>
                <a:t>Russia:</a:t>
              </a:r>
            </a:p>
          </p:txBody>
        </p:sp>
        <p:pic>
          <p:nvPicPr>
            <p:cNvPr id="180276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7" y="1989"/>
              <a:ext cx="655" cy="3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80277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52" y="2348"/>
              <a:ext cx="562" cy="2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760913" y="6018213"/>
            <a:ext cx="2568575" cy="858837"/>
            <a:chOff x="2999" y="3791"/>
            <a:chExt cx="1618" cy="541"/>
          </a:xfrm>
        </p:grpSpPr>
        <p:sp>
          <p:nvSpPr>
            <p:cNvPr id="180268" name="Rectangle 12"/>
            <p:cNvSpPr>
              <a:spLocks noChangeArrowheads="1"/>
            </p:cNvSpPr>
            <p:nvPr/>
          </p:nvSpPr>
          <p:spPr bwMode="auto">
            <a:xfrm>
              <a:off x="3000" y="3797"/>
              <a:ext cx="1600" cy="504"/>
            </a:xfrm>
            <a:prstGeom prst="rect">
              <a:avLst/>
            </a:prstGeom>
            <a:solidFill>
              <a:srgbClr val="FFFFFF">
                <a:alpha val="29803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80269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29" y="3829"/>
              <a:ext cx="614" cy="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0270" name="Text Box 14"/>
            <p:cNvSpPr txBox="1">
              <a:spLocks noChangeArrowheads="1"/>
            </p:cNvSpPr>
            <p:nvPr/>
          </p:nvSpPr>
          <p:spPr bwMode="auto">
            <a:xfrm>
              <a:off x="2999" y="3791"/>
              <a:ext cx="776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 dirty="0">
                  <a:solidFill>
                    <a:srgbClr val="FFFFFF"/>
                  </a:solidFill>
                  <a:ea typeface="MS Gothic" pitchFamily="49" charset="-128"/>
                  <a:cs typeface="Arial" pitchFamily="34" charset="0"/>
                </a:rPr>
                <a:t>Sweden:</a:t>
              </a:r>
            </a:p>
          </p:txBody>
        </p:sp>
        <p:sp>
          <p:nvSpPr>
            <p:cNvPr id="180271" name="Text Box 15"/>
            <p:cNvSpPr txBox="1">
              <a:spLocks noChangeArrowheads="1"/>
            </p:cNvSpPr>
            <p:nvPr/>
          </p:nvSpPr>
          <p:spPr bwMode="auto">
            <a:xfrm>
              <a:off x="3511" y="4101"/>
              <a:ext cx="110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dirty="0">
                  <a:solidFill>
                    <a:srgbClr val="FFFFFF"/>
                  </a:solidFill>
                  <a:ea typeface="MS Gothic" pitchFamily="49" charset="-128"/>
                  <a:cs typeface="Arial" pitchFamily="34" charset="0"/>
                </a:rPr>
                <a:t>KTH, Stockholm</a:t>
              </a:r>
            </a:p>
          </p:txBody>
        </p:sp>
      </p:grpSp>
      <p:sp>
        <p:nvSpPr>
          <p:cNvPr id="180230" name="Oval 16"/>
          <p:cNvSpPr>
            <a:spLocks noChangeArrowheads="1"/>
          </p:cNvSpPr>
          <p:nvPr/>
        </p:nvSpPr>
        <p:spPr bwMode="auto">
          <a:xfrm>
            <a:off x="4584700" y="3462338"/>
            <a:ext cx="228600" cy="190500"/>
          </a:xfrm>
          <a:prstGeom prst="ellipse">
            <a:avLst/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0231" name="Line 17"/>
          <p:cNvSpPr>
            <a:spLocks noChangeShapeType="1"/>
          </p:cNvSpPr>
          <p:nvPr/>
        </p:nvSpPr>
        <p:spPr bwMode="auto">
          <a:xfrm flipH="1" flipV="1">
            <a:off x="4208463" y="1770063"/>
            <a:ext cx="481012" cy="1695450"/>
          </a:xfrm>
          <a:prstGeom prst="line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32" name="Oval 18"/>
          <p:cNvSpPr>
            <a:spLocks noChangeArrowheads="1"/>
          </p:cNvSpPr>
          <p:nvPr/>
        </p:nvSpPr>
        <p:spPr bwMode="auto">
          <a:xfrm>
            <a:off x="4419600" y="3271838"/>
            <a:ext cx="228600" cy="190500"/>
          </a:xfrm>
          <a:prstGeom prst="ellipse">
            <a:avLst/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0233" name="Line 19"/>
          <p:cNvSpPr>
            <a:spLocks noChangeShapeType="1"/>
          </p:cNvSpPr>
          <p:nvPr/>
        </p:nvSpPr>
        <p:spPr bwMode="auto">
          <a:xfrm flipV="1">
            <a:off x="3670300" y="3490913"/>
            <a:ext cx="812800" cy="2503487"/>
          </a:xfrm>
          <a:prstGeom prst="line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34" name="Oval 20"/>
          <p:cNvSpPr>
            <a:spLocks noChangeArrowheads="1"/>
          </p:cNvSpPr>
          <p:nvPr/>
        </p:nvSpPr>
        <p:spPr bwMode="auto">
          <a:xfrm>
            <a:off x="4622800" y="3094038"/>
            <a:ext cx="228600" cy="190500"/>
          </a:xfrm>
          <a:prstGeom prst="ellipse">
            <a:avLst/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0235" name="Line 21"/>
          <p:cNvSpPr>
            <a:spLocks noChangeShapeType="1"/>
          </p:cNvSpPr>
          <p:nvPr/>
        </p:nvSpPr>
        <p:spPr bwMode="auto">
          <a:xfrm flipH="1" flipV="1">
            <a:off x="4759325" y="3092450"/>
            <a:ext cx="603250" cy="2914650"/>
          </a:xfrm>
          <a:prstGeom prst="line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36" name="Oval 22"/>
          <p:cNvSpPr>
            <a:spLocks noChangeArrowheads="1"/>
          </p:cNvSpPr>
          <p:nvPr/>
        </p:nvSpPr>
        <p:spPr bwMode="auto">
          <a:xfrm>
            <a:off x="4940300" y="3132138"/>
            <a:ext cx="228600" cy="190500"/>
          </a:xfrm>
          <a:prstGeom prst="ellipse">
            <a:avLst/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0237" name="Line 23"/>
          <p:cNvSpPr>
            <a:spLocks noChangeShapeType="1"/>
          </p:cNvSpPr>
          <p:nvPr/>
        </p:nvSpPr>
        <p:spPr bwMode="auto">
          <a:xfrm flipH="1">
            <a:off x="5038725" y="2941638"/>
            <a:ext cx="2736850" cy="254000"/>
          </a:xfrm>
          <a:prstGeom prst="line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689100" y="6018213"/>
            <a:ext cx="2665413" cy="808037"/>
            <a:chOff x="1064" y="3791"/>
            <a:chExt cx="1679" cy="509"/>
          </a:xfrm>
        </p:grpSpPr>
        <p:sp>
          <p:nvSpPr>
            <p:cNvPr id="180264" name="Text Box 25"/>
            <p:cNvSpPr txBox="1">
              <a:spLocks noChangeArrowheads="1"/>
            </p:cNvSpPr>
            <p:nvPr/>
          </p:nvSpPr>
          <p:spPr bwMode="auto">
            <a:xfrm>
              <a:off x="1064" y="3791"/>
              <a:ext cx="881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 dirty="0">
                  <a:solidFill>
                    <a:srgbClr val="FFFFFF"/>
                  </a:solidFill>
                  <a:ea typeface="MS Gothic" pitchFamily="49" charset="-128"/>
                  <a:cs typeface="Arial" pitchFamily="34" charset="0"/>
                </a:rPr>
                <a:t>Germany:</a:t>
              </a:r>
            </a:p>
          </p:txBody>
        </p:sp>
        <p:sp>
          <p:nvSpPr>
            <p:cNvPr id="180265" name="Text Box 26"/>
            <p:cNvSpPr txBox="1">
              <a:spLocks noChangeArrowheads="1"/>
            </p:cNvSpPr>
            <p:nvPr/>
          </p:nvSpPr>
          <p:spPr bwMode="auto">
            <a:xfrm>
              <a:off x="1967" y="4053"/>
              <a:ext cx="50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dirty="0">
                  <a:solidFill>
                    <a:srgbClr val="FFFFFF"/>
                  </a:solidFill>
                  <a:ea typeface="MS Gothic" pitchFamily="49" charset="-128"/>
                  <a:cs typeface="Arial" pitchFamily="34" charset="0"/>
                </a:rPr>
                <a:t>Siegen</a:t>
              </a:r>
            </a:p>
          </p:txBody>
        </p:sp>
        <p:sp>
          <p:nvSpPr>
            <p:cNvPr id="180266" name="Rectangle 27"/>
            <p:cNvSpPr>
              <a:spLocks noChangeArrowheads="1"/>
            </p:cNvSpPr>
            <p:nvPr/>
          </p:nvSpPr>
          <p:spPr bwMode="auto">
            <a:xfrm>
              <a:off x="1064" y="3797"/>
              <a:ext cx="1680" cy="504"/>
            </a:xfrm>
            <a:prstGeom prst="rect">
              <a:avLst/>
            </a:prstGeom>
            <a:solidFill>
              <a:srgbClr val="FFFFFF">
                <a:alpha val="29803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80267" name="Picture 2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97" y="3805"/>
              <a:ext cx="790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2788" y="836613"/>
            <a:ext cx="7675563" cy="990599"/>
            <a:chOff x="449" y="527"/>
            <a:chExt cx="4835" cy="624"/>
          </a:xfrm>
        </p:grpSpPr>
        <p:sp>
          <p:nvSpPr>
            <p:cNvPr id="180240" name="Text Box 30"/>
            <p:cNvSpPr txBox="1">
              <a:spLocks noChangeArrowheads="1"/>
            </p:cNvSpPr>
            <p:nvPr/>
          </p:nvSpPr>
          <p:spPr bwMode="auto">
            <a:xfrm>
              <a:off x="449" y="609"/>
              <a:ext cx="521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 dirty="0">
                  <a:solidFill>
                    <a:srgbClr val="FFFFFF"/>
                  </a:solidFill>
                  <a:ea typeface="MS Gothic" pitchFamily="49" charset="-128"/>
                  <a:cs typeface="Arial" pitchFamily="34" charset="0"/>
                </a:rPr>
                <a:t>Italy:</a:t>
              </a:r>
            </a:p>
          </p:txBody>
        </p:sp>
        <p:sp>
          <p:nvSpPr>
            <p:cNvPr id="180241" name="Rectangle 31"/>
            <p:cNvSpPr>
              <a:spLocks noChangeArrowheads="1"/>
            </p:cNvSpPr>
            <p:nvPr/>
          </p:nvSpPr>
          <p:spPr bwMode="auto">
            <a:xfrm>
              <a:off x="452" y="527"/>
              <a:ext cx="4832" cy="608"/>
            </a:xfrm>
            <a:prstGeom prst="rect">
              <a:avLst/>
            </a:prstGeom>
            <a:solidFill>
              <a:srgbClr val="FFFFFF">
                <a:alpha val="29803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978" y="569"/>
              <a:ext cx="4226" cy="582"/>
              <a:chOff x="978" y="569"/>
              <a:chExt cx="4226" cy="582"/>
            </a:xfrm>
          </p:grpSpPr>
          <p:grpSp>
            <p:nvGrpSpPr>
              <p:cNvPr id="7" name="Group 33"/>
              <p:cNvGrpSpPr>
                <a:grpSpLocks/>
              </p:cNvGrpSpPr>
              <p:nvPr/>
            </p:nvGrpSpPr>
            <p:grpSpPr bwMode="auto">
              <a:xfrm>
                <a:off x="978" y="569"/>
                <a:ext cx="406" cy="581"/>
                <a:chOff x="978" y="569"/>
                <a:chExt cx="406" cy="581"/>
              </a:xfrm>
            </p:grpSpPr>
            <p:pic>
              <p:nvPicPr>
                <p:cNvPr id="180262" name="Picture 34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989" y="569"/>
                  <a:ext cx="396" cy="39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18026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978" y="919"/>
                  <a:ext cx="363" cy="23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eaLnBrk="0" hangingPunct="0">
                    <a:buClr>
                      <a:srgbClr val="FFFFFF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800" dirty="0">
                      <a:solidFill>
                        <a:srgbClr val="FFFFFF"/>
                      </a:solidFill>
                      <a:ea typeface="MS Gothic" pitchFamily="49" charset="-128"/>
                      <a:cs typeface="Arial" pitchFamily="34" charset="0"/>
                    </a:rPr>
                    <a:t>Bari</a:t>
                  </a:r>
                </a:p>
              </p:txBody>
            </p:sp>
          </p:grpSp>
          <p:grpSp>
            <p:nvGrpSpPr>
              <p:cNvPr id="8" name="Group 36"/>
              <p:cNvGrpSpPr>
                <a:grpSpLocks/>
              </p:cNvGrpSpPr>
              <p:nvPr/>
            </p:nvGrpSpPr>
            <p:grpSpPr bwMode="auto">
              <a:xfrm>
                <a:off x="1377" y="585"/>
                <a:ext cx="618" cy="565"/>
                <a:chOff x="1377" y="585"/>
                <a:chExt cx="618" cy="565"/>
              </a:xfrm>
            </p:grpSpPr>
            <p:pic>
              <p:nvPicPr>
                <p:cNvPr id="180260" name="Picture 37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493" y="585"/>
                  <a:ext cx="396" cy="39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18026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377" y="919"/>
                  <a:ext cx="619" cy="23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eaLnBrk="0" hangingPunct="0">
                    <a:buClr>
                      <a:srgbClr val="FFFFFF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800" dirty="0">
                      <a:solidFill>
                        <a:srgbClr val="FFFFFF"/>
                      </a:solidFill>
                      <a:ea typeface="MS Gothic" pitchFamily="49" charset="-128"/>
                      <a:cs typeface="Arial" pitchFamily="34" charset="0"/>
                    </a:rPr>
                    <a:t>Florence</a:t>
                  </a:r>
                </a:p>
              </p:txBody>
            </p:sp>
          </p:grpSp>
          <p:grpSp>
            <p:nvGrpSpPr>
              <p:cNvPr id="9" name="Group 39"/>
              <p:cNvGrpSpPr>
                <a:grpSpLocks/>
              </p:cNvGrpSpPr>
              <p:nvPr/>
            </p:nvGrpSpPr>
            <p:grpSpPr bwMode="auto">
              <a:xfrm>
                <a:off x="2001" y="654"/>
                <a:ext cx="570" cy="496"/>
                <a:chOff x="2001" y="654"/>
                <a:chExt cx="570" cy="496"/>
              </a:xfrm>
            </p:grpSpPr>
            <p:sp>
              <p:nvSpPr>
                <p:cNvPr id="18025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001" y="919"/>
                  <a:ext cx="571" cy="23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eaLnBrk="0" hangingPunct="0">
                    <a:buClr>
                      <a:srgbClr val="FFFFFF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800" dirty="0" err="1">
                      <a:solidFill>
                        <a:srgbClr val="FFFFFF"/>
                      </a:solidFill>
                      <a:ea typeface="MS Gothic" pitchFamily="49" charset="-128"/>
                      <a:cs typeface="Arial" pitchFamily="34" charset="0"/>
                    </a:rPr>
                    <a:t>Frascati</a:t>
                  </a:r>
                  <a:endParaRPr lang="en-GB" sz="1800" dirty="0">
                    <a:solidFill>
                      <a:srgbClr val="FFFFFF"/>
                    </a:solidFill>
                    <a:ea typeface="MS Gothic" pitchFamily="49" charset="-128"/>
                    <a:cs typeface="Arial" pitchFamily="34" charset="0"/>
                  </a:endParaRPr>
                </a:p>
              </p:txBody>
            </p:sp>
            <p:pic>
              <p:nvPicPr>
                <p:cNvPr id="180259" name="Picture 41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2077" y="654"/>
                  <a:ext cx="423" cy="24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</p:grpSp>
          <p:grpSp>
            <p:nvGrpSpPr>
              <p:cNvPr id="10" name="Group 42"/>
              <p:cNvGrpSpPr>
                <a:grpSpLocks/>
              </p:cNvGrpSpPr>
              <p:nvPr/>
            </p:nvGrpSpPr>
            <p:grpSpPr bwMode="auto">
              <a:xfrm>
                <a:off x="3713" y="579"/>
                <a:ext cx="514" cy="571"/>
                <a:chOff x="3713" y="579"/>
                <a:chExt cx="514" cy="571"/>
              </a:xfrm>
            </p:grpSpPr>
            <p:sp>
              <p:nvSpPr>
                <p:cNvPr id="18025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713" y="919"/>
                  <a:ext cx="515" cy="23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eaLnBrk="0" hangingPunct="0">
                    <a:buClr>
                      <a:srgbClr val="FFFFFF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800">
                      <a:solidFill>
                        <a:srgbClr val="FFFFFF"/>
                      </a:solidFill>
                      <a:ea typeface="MS Gothic" pitchFamily="49" charset="-128"/>
                      <a:cs typeface="Arial" pitchFamily="34" charset="0"/>
                    </a:rPr>
                    <a:t>Trieste</a:t>
                  </a:r>
                </a:p>
              </p:txBody>
            </p:sp>
            <p:pic>
              <p:nvPicPr>
                <p:cNvPr id="180257" name="Picture 44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783" y="579"/>
                  <a:ext cx="376" cy="37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</p:grpSp>
          <p:grpSp>
            <p:nvGrpSpPr>
              <p:cNvPr id="11" name="Group 45"/>
              <p:cNvGrpSpPr>
                <a:grpSpLocks/>
              </p:cNvGrpSpPr>
              <p:nvPr/>
            </p:nvGrpSpPr>
            <p:grpSpPr bwMode="auto">
              <a:xfrm>
                <a:off x="2631" y="574"/>
                <a:ext cx="612" cy="577"/>
                <a:chOff x="2631" y="574"/>
                <a:chExt cx="612" cy="577"/>
              </a:xfrm>
            </p:grpSpPr>
            <p:sp>
              <p:nvSpPr>
                <p:cNvPr id="18025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631" y="919"/>
                  <a:ext cx="612" cy="23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defTabSz="449263" eaLnBrk="0" hangingPunct="0">
                    <a:buClr>
                      <a:srgbClr val="FFFFFF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800" dirty="0">
                      <a:solidFill>
                        <a:srgbClr val="FFFFFF"/>
                      </a:solidFill>
                      <a:ea typeface="MS Gothic" pitchFamily="49" charset="-128"/>
                      <a:cs typeface="Arial" pitchFamily="34" charset="0"/>
                    </a:rPr>
                    <a:t>Naples</a:t>
                  </a:r>
                </a:p>
              </p:txBody>
            </p:sp>
            <p:pic>
              <p:nvPicPr>
                <p:cNvPr id="180255" name="Picture 47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700" y="574"/>
                  <a:ext cx="367" cy="36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</p:grpSp>
          <p:grpSp>
            <p:nvGrpSpPr>
              <p:cNvPr id="12" name="Group 48"/>
              <p:cNvGrpSpPr>
                <a:grpSpLocks/>
              </p:cNvGrpSpPr>
              <p:nvPr/>
            </p:nvGrpSpPr>
            <p:grpSpPr bwMode="auto">
              <a:xfrm>
                <a:off x="3206" y="611"/>
                <a:ext cx="486" cy="539"/>
                <a:chOff x="3206" y="611"/>
                <a:chExt cx="486" cy="539"/>
              </a:xfrm>
            </p:grpSpPr>
            <p:sp>
              <p:nvSpPr>
                <p:cNvPr id="180252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206" y="919"/>
                  <a:ext cx="458" cy="23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eaLnBrk="0" hangingPunct="0">
                    <a:buClr>
                      <a:srgbClr val="FFFFFF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800">
                      <a:solidFill>
                        <a:srgbClr val="FFFFFF"/>
                      </a:solidFill>
                      <a:ea typeface="MS Gothic" pitchFamily="49" charset="-128"/>
                      <a:cs typeface="Arial" pitchFamily="34" charset="0"/>
                    </a:rPr>
                    <a:t>Rome</a:t>
                  </a:r>
                </a:p>
              </p:txBody>
            </p:sp>
            <p:pic>
              <p:nvPicPr>
                <p:cNvPr id="180253" name="Picture 50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246" y="611"/>
                  <a:ext cx="447" cy="3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</p:pic>
          </p:grpSp>
          <p:grpSp>
            <p:nvGrpSpPr>
              <p:cNvPr id="13" name="Group 51"/>
              <p:cNvGrpSpPr>
                <a:grpSpLocks/>
              </p:cNvGrpSpPr>
              <p:nvPr/>
            </p:nvGrpSpPr>
            <p:grpSpPr bwMode="auto">
              <a:xfrm>
                <a:off x="4217" y="623"/>
                <a:ext cx="987" cy="519"/>
                <a:chOff x="4217" y="623"/>
                <a:chExt cx="987" cy="519"/>
              </a:xfrm>
            </p:grpSpPr>
            <p:pic>
              <p:nvPicPr>
                <p:cNvPr id="180250" name="Picture 52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423" y="623"/>
                  <a:ext cx="504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18025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217" y="911"/>
                  <a:ext cx="988" cy="23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eaLnBrk="0" hangingPunct="0">
                    <a:buClr>
                      <a:srgbClr val="FFFFFF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800">
                      <a:solidFill>
                        <a:srgbClr val="FFFFFF"/>
                      </a:solidFill>
                      <a:ea typeface="MS Gothic" pitchFamily="49" charset="-128"/>
                      <a:cs typeface="Arial" pitchFamily="34" charset="0"/>
                    </a:rPr>
                    <a:t>CNR, Florence</a:t>
                  </a: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Electrons and positrons count rates </a:t>
            </a:r>
            <a:endParaRPr lang="ru-RU" sz="4000" dirty="0"/>
          </a:p>
        </p:txBody>
      </p:sp>
      <p:pic>
        <p:nvPicPr>
          <p:cNvPr id="4" name="Содержимое 3" descr="relativecountrateElPosvstime2006_201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6785512" cy="5239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 first time long duration measurements of positron to electron intensities were performed  in PAMELA experiment</a:t>
            </a:r>
          </a:p>
          <a:p>
            <a:r>
              <a:rPr lang="en-US" sz="2400" dirty="0" smtClean="0"/>
              <a:t>Observations cover period from the end of last long 23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solar minimum in 2006 till the maximum of next 24</a:t>
            </a:r>
            <a:r>
              <a:rPr lang="en-US" sz="2400" baseline="30000" dirty="0" smtClean="0"/>
              <a:t>th </a:t>
            </a:r>
            <a:r>
              <a:rPr lang="en-US" sz="2400" dirty="0" smtClean="0"/>
              <a:t>cycle </a:t>
            </a:r>
            <a:endParaRPr lang="en-US" sz="2400" dirty="0" smtClean="0"/>
          </a:p>
          <a:p>
            <a:r>
              <a:rPr lang="en-US" sz="2400" dirty="0" smtClean="0"/>
              <a:t>This interval includes the </a:t>
            </a:r>
            <a:r>
              <a:rPr lang="en-US" sz="2400" dirty="0" err="1" smtClean="0"/>
              <a:t>heliospheric</a:t>
            </a:r>
            <a:r>
              <a:rPr lang="en-US" sz="2400" dirty="0" smtClean="0"/>
              <a:t> magnetic field polarity change from A&lt;0 to </a:t>
            </a:r>
            <a:r>
              <a:rPr lang="en-US" sz="2400" dirty="0" smtClean="0"/>
              <a:t>A&gt;0 in 2013-2014 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Positron fraction e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/(e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+e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 reached minimum during </a:t>
            </a:r>
            <a:r>
              <a:rPr lang="en-US" sz="2400" dirty="0" smtClean="0"/>
              <a:t>2011-2013 </a:t>
            </a:r>
            <a:r>
              <a:rPr lang="en-US" sz="2400" dirty="0" smtClean="0"/>
              <a:t>at E~1GeV</a:t>
            </a:r>
          </a:p>
          <a:p>
            <a:r>
              <a:rPr lang="en-US" sz="2400" dirty="0" smtClean="0"/>
              <a:t>The ratio of the positron and electron fluxes below 2 GV shows sharp increasing since 2014 due to changing of the polarity of the solar magnetic field.  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slides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Drift contribution to electron fluxes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4509120"/>
            <a:ext cx="405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Направление дрейфа электронов</a:t>
            </a:r>
            <a:endParaRPr lang="ru-RU" b="1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8460431" cy="396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aph17ClemmodelComparisonCorrectedEnglv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980728"/>
            <a:ext cx="7035319" cy="54321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Comparison with empirical model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6165304"/>
            <a:ext cx="7165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Caprice, HEAT, AMS-01, AESOP data from Clem and </a:t>
            </a:r>
            <a:r>
              <a:rPr lang="en-US" dirty="0" err="1" smtClean="0"/>
              <a:t>Evenson</a:t>
            </a:r>
            <a:r>
              <a:rPr lang="en-US" dirty="0" smtClean="0"/>
              <a:t>, 2007</a:t>
            </a:r>
          </a:p>
          <a:p>
            <a:r>
              <a:rPr lang="en-US" dirty="0" smtClean="0"/>
              <a:t>Model is extrapolated to 2016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imeratio2006_2014_E10G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600200"/>
            <a:ext cx="7848872" cy="6060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variations for high energy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6381328"/>
            <a:ext cx="564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statistically significant variations for high energies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Time interval of PAMELA mission</a:t>
            </a:r>
            <a:endParaRPr lang="ru-RU" sz="40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26" y="1600200"/>
            <a:ext cx="73819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08304" y="3429000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j-lt"/>
                <a:cs typeface="Times New Roman" pitchFamily="18" charset="0"/>
              </a:rPr>
              <a:t>Cycle 24</a:t>
            </a:r>
            <a:endParaRPr lang="ru-RU" sz="16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Graph13MoraalModelPAMELAratiomodulation2005_2016Nonorm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4354251" cy="3362009"/>
          </a:xfrm>
        </p:spPr>
      </p:pic>
      <p:pic>
        <p:nvPicPr>
          <p:cNvPr id="4" name="Содержимое 3" descr="Graph17ClemmodelComparisonCorrectedEnglv2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1844824"/>
            <a:ext cx="4353456" cy="33613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Comparison with models of 90</a:t>
            </a:r>
            <a:r>
              <a:rPr lang="en-US" baseline="30000" dirty="0" smtClean="0"/>
              <a:t>th</a:t>
            </a:r>
            <a:endParaRPr lang="ru-RU" baseline="30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3466728" cy="639762"/>
          </a:xfrm>
        </p:spPr>
        <p:txBody>
          <a:bodyPr/>
          <a:lstStyle/>
          <a:p>
            <a:r>
              <a:rPr lang="en-US" sz="1800" b="0" dirty="0" smtClean="0"/>
              <a:t>Semi-empirical model, </a:t>
            </a:r>
          </a:p>
          <a:p>
            <a:r>
              <a:rPr lang="en-US" sz="1800" b="0" dirty="0" smtClean="0"/>
              <a:t>Clem et al. 1996</a:t>
            </a:r>
            <a:endParaRPr lang="ru-RU" sz="1800" b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1412776"/>
            <a:ext cx="4041775" cy="639762"/>
          </a:xfrm>
        </p:spPr>
        <p:txBody>
          <a:bodyPr/>
          <a:lstStyle/>
          <a:p>
            <a:r>
              <a:rPr lang="en-US" sz="2000" b="0" dirty="0" smtClean="0"/>
              <a:t>Model with tilt angle</a:t>
            </a:r>
          </a:p>
          <a:p>
            <a:r>
              <a:rPr lang="en-US" sz="2000" b="0" dirty="0" err="1" smtClean="0"/>
              <a:t>Moraal</a:t>
            </a:r>
            <a:r>
              <a:rPr lang="en-US" sz="2000" b="0" dirty="0" smtClean="0"/>
              <a:t> et. al, 1991</a:t>
            </a:r>
            <a:endParaRPr lang="ru-RU" sz="2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5719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Caprice, HEAT, AMS-01, AESOP data from Clem and </a:t>
            </a:r>
            <a:r>
              <a:rPr lang="en-US" sz="1200" dirty="0" err="1" smtClean="0"/>
              <a:t>Evenson</a:t>
            </a:r>
            <a:r>
              <a:rPr lang="en-US" sz="1200" dirty="0" smtClean="0"/>
              <a:t>, 2007</a:t>
            </a:r>
          </a:p>
          <a:p>
            <a:r>
              <a:rPr lang="en-US" sz="1200" dirty="0" smtClean="0"/>
              <a:t>Model is extrapolated to 2016</a:t>
            </a:r>
            <a:endParaRPr lang="ru-RU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of AMS-02 </a:t>
            </a:r>
            <a:r>
              <a:rPr lang="en-US" sz="3200" dirty="0" smtClean="0"/>
              <a:t>(</a:t>
            </a:r>
            <a:r>
              <a:rPr lang="en-US" sz="3200" dirty="0" err="1" smtClean="0"/>
              <a:t>november</a:t>
            </a:r>
            <a:r>
              <a:rPr lang="ru-RU" sz="3200" dirty="0" smtClean="0"/>
              <a:t> 2015)</a:t>
            </a:r>
            <a:endParaRPr lang="ru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332" y="1600200"/>
            <a:ext cx="60533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96752"/>
            <a:ext cx="3208726" cy="392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PAMELA experiment</a:t>
            </a:r>
            <a:endParaRPr lang="ru-RU" dirty="0" smtClean="0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34925" y="1736725"/>
            <a:ext cx="4822825" cy="473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143250" y="3500438"/>
            <a:ext cx="2357438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PAMELA is here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00313" y="3143250"/>
            <a:ext cx="928687" cy="1143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 стрелкой 8"/>
          <p:cNvCxnSpPr>
            <a:stCxn id="28674" idx="1"/>
          </p:cNvCxnSpPr>
          <p:nvPr/>
        </p:nvCxnSpPr>
        <p:spPr>
          <a:xfrm flipH="1">
            <a:off x="3131840" y="3158677"/>
            <a:ext cx="2376264" cy="342331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39952" y="4725144"/>
            <a:ext cx="5294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Satellite was launched 15.06.2006 on </a:t>
            </a:r>
            <a:br>
              <a:rPr lang="en-US" dirty="0" smtClean="0"/>
            </a:br>
            <a:r>
              <a:rPr lang="en-US" dirty="0" smtClean="0"/>
              <a:t>elliptical polar orbit with inclination 70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altitude 350-610 km. </a:t>
            </a:r>
            <a:endParaRPr lang="ru-RU" dirty="0" smtClean="0"/>
          </a:p>
          <a:p>
            <a:pPr algn="ctr"/>
            <a:r>
              <a:rPr lang="en-US" dirty="0" smtClean="0"/>
              <a:t>Operating till  21 Jan 2016. </a:t>
            </a:r>
          </a:p>
          <a:p>
            <a:pPr algn="ctr"/>
            <a:r>
              <a:rPr lang="en-US" dirty="0" smtClean="0"/>
              <a:t>Total amount of data:</a:t>
            </a:r>
            <a:endParaRPr lang="ru-RU" dirty="0" smtClean="0"/>
          </a:p>
          <a:p>
            <a:pPr algn="ctr"/>
            <a:r>
              <a:rPr lang="ru-RU" dirty="0" smtClean="0"/>
              <a:t>50</a:t>
            </a:r>
            <a:r>
              <a:rPr lang="en-US" dirty="0" smtClean="0"/>
              <a:t>TB , 9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10</a:t>
            </a:r>
            <a:r>
              <a:rPr lang="en-US" baseline="30000" dirty="0" smtClean="0"/>
              <a:t>9</a:t>
            </a:r>
            <a:r>
              <a:rPr lang="en-US" dirty="0" smtClean="0"/>
              <a:t> events</a:t>
            </a:r>
          </a:p>
          <a:p>
            <a:pPr algn="ctr"/>
            <a:r>
              <a:rPr lang="en-US" dirty="0" smtClean="0"/>
              <a:t> </a:t>
            </a:r>
            <a:endParaRPr lang="en-US" baseline="30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2219325" y="977900"/>
            <a:ext cx="4932363" cy="4857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sz="3200" dirty="0" smtClean="0"/>
              <a:t>Positron fraction e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/(e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+e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3200" dirty="0" smtClean="0"/>
              <a:t> in Galactic Cosmic Ray</a:t>
            </a:r>
            <a:endParaRPr lang="en-US" sz="3200" dirty="0"/>
          </a:p>
        </p:txBody>
      </p:sp>
      <p:pic>
        <p:nvPicPr>
          <p:cNvPr id="235526" name="Picture 6" descr="Fig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95" r="7283"/>
          <a:stretch>
            <a:fillRect/>
          </a:stretch>
        </p:blipFill>
        <p:spPr>
          <a:xfrm>
            <a:off x="1619672" y="1155700"/>
            <a:ext cx="5648325" cy="5702300"/>
          </a:xfrm>
        </p:spPr>
      </p:pic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2336800" y="5124450"/>
            <a:ext cx="16658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 b="1" dirty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en-US" sz="1600" b="1" dirty="0" smtClean="0">
                <a:solidFill>
                  <a:srgbClr val="0000CC"/>
                </a:solidFill>
                <a:latin typeface="Georgia" pitchFamily="18" charset="0"/>
              </a:rPr>
              <a:t> Nature, 2009</a:t>
            </a:r>
            <a:endParaRPr lang="en-US" sz="16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31840" y="2708920"/>
            <a:ext cx="2088232" cy="1944216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4139952" y="1916832"/>
            <a:ext cx="2520280" cy="369332"/>
          </a:xfrm>
          <a:prstGeom prst="wedgeRectCallout">
            <a:avLst>
              <a:gd name="adj1" fmla="val -37899"/>
              <a:gd name="adj2" fmla="val 175639"/>
            </a:avLst>
          </a:prstGeom>
          <a:solidFill>
            <a:srgbClr val="CC0066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Solar modulation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?</a:t>
            </a:r>
            <a:endParaRPr lang="en-US" b="1" dirty="0">
              <a:solidFill>
                <a:schemeClr val="bg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4824536" cy="424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dirty="0" smtClean="0"/>
              <a:t>Comparison with</a:t>
            </a:r>
            <a:r>
              <a:rPr lang="ru-RU" sz="3200" dirty="0" smtClean="0"/>
              <a:t> </a:t>
            </a:r>
            <a:r>
              <a:rPr lang="en-US" sz="3200" dirty="0" smtClean="0"/>
              <a:t>AMS02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29200"/>
            <a:ext cx="9144000" cy="1008112"/>
          </a:xfrm>
        </p:spPr>
        <p:txBody>
          <a:bodyPr/>
          <a:lstStyle/>
          <a:p>
            <a:pPr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At low energy data of  PAMELA and AMS-02 are below of measurements of 90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</a:p>
          <a:p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6550223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 smtClean="0"/>
              <a:t>AMS-02 </a:t>
            </a:r>
            <a:r>
              <a:rPr lang="nb-NO" sz="1400" dirty="0" smtClean="0"/>
              <a:t>    M. Aguilar, et al., Phys. Rev. Lett. 110 (2013) 141102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4365104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from</a:t>
            </a:r>
          </a:p>
          <a:p>
            <a:r>
              <a:rPr lang="en-US" sz="1200" dirty="0" smtClean="0"/>
              <a:t>O. Adriani, et al. Physics Reports, 2014,</a:t>
            </a:r>
          </a:p>
          <a:p>
            <a:r>
              <a:rPr lang="en-US" sz="1200" dirty="0" smtClean="0"/>
              <a:t>http://dx.doi.org/10.1016/j.physrep.2014.06.003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countrate2006_2015v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72817"/>
            <a:ext cx="5782118" cy="44644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sz="3200" dirty="0" smtClean="0"/>
              <a:t> Variation of proton fluxes in 2006-201</a:t>
            </a:r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525118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PAMELA counter rate </a:t>
            </a:r>
            <a:r>
              <a:rPr lang="en-US" sz="2800" b="1" dirty="0" smtClean="0"/>
              <a:t>J</a:t>
            </a:r>
            <a:r>
              <a:rPr lang="en-US" sz="2400" b="1" dirty="0" smtClean="0"/>
              <a:t>(E&gt;50 MeV)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1196752"/>
            <a:ext cx="2454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Proton energy spectra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203848" y="5445224"/>
            <a:ext cx="1872208" cy="0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47864" y="508518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AMS-02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6165304"/>
            <a:ext cx="65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627784" y="3429000"/>
            <a:ext cx="0" cy="576064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67744" y="299695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MAX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9992" y="393305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MIN</a:t>
            </a:r>
            <a:endParaRPr lang="ru-RU" dirty="0">
              <a:solidFill>
                <a:srgbClr val="00B0F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788024" y="4221088"/>
            <a:ext cx="0" cy="576064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1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484784"/>
            <a:ext cx="3960440" cy="3120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PAMELA &amp; NM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75483"/>
            <a:ext cx="8229600" cy="397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Modulation of CR positrons and electrons in Heliosphere</a:t>
            </a:r>
            <a:endParaRPr lang="ru-RU" sz="3600" dirty="0"/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4152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4610100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4748441" y="1124744"/>
          <a:ext cx="4395559" cy="2723704"/>
        </p:xfrm>
        <a:graphic>
          <a:graphicData uri="http://schemas.openxmlformats.org/presentationml/2006/ole">
            <p:oleObj spid="_x0000_s2050" name="SPW 8.0 Graph" r:id="rId6" imgW="6760800" imgH="4188600" progId="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679504" y="378904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SA MIN drift contribution correlate with tilt angle of </a:t>
            </a:r>
            <a:r>
              <a:rPr lang="en-US" dirty="0" err="1" smtClean="0"/>
              <a:t>Heliospheric</a:t>
            </a:r>
            <a:r>
              <a:rPr lang="en-US" dirty="0" smtClean="0"/>
              <a:t> sheet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308304" y="2492896"/>
            <a:ext cx="62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56176" y="249289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84368" y="184482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A&lt;0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076056" y="184482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A&gt;0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2051720" y="573325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929198"/>
            <a:ext cx="3024336" cy="141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941168"/>
            <a:ext cx="2975259" cy="141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4500570"/>
            <a:ext cx="534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Drift </a:t>
            </a:r>
            <a:r>
              <a:rPr lang="en-US" b="1" dirty="0" smtClean="0"/>
              <a:t>of</a:t>
            </a:r>
            <a:r>
              <a:rPr lang="en-US" b="1" dirty="0" smtClean="0"/>
              <a:t> </a:t>
            </a:r>
            <a:r>
              <a:rPr lang="en-US" b="1" dirty="0" smtClean="0"/>
              <a:t>electrons at different </a:t>
            </a:r>
            <a:r>
              <a:rPr lang="en-US" b="1" dirty="0" smtClean="0"/>
              <a:t>polarity epochs  A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63888" y="6396335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</a:t>
            </a:r>
            <a:r>
              <a:rPr lang="en-US" sz="2400" b="1" dirty="0" smtClean="0"/>
              <a:t>&gt;0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396335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Sun magnetic field </a:t>
            </a:r>
            <a:r>
              <a:rPr lang="ru-RU" sz="2400" b="1" dirty="0" smtClean="0"/>
              <a:t>А</a:t>
            </a:r>
            <a:r>
              <a:rPr lang="en-US" sz="2400" b="1" dirty="0" smtClean="0"/>
              <a:t>&lt;0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214942" y="4429132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Potgieter</a:t>
            </a:r>
            <a:r>
              <a:rPr lang="en-US" sz="1400" dirty="0" smtClean="0"/>
              <a:t> , PAMELA Workshop 2009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512" y="386104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Parker equation</a:t>
            </a:r>
            <a:r>
              <a:rPr lang="ru-RU" dirty="0" smtClean="0"/>
              <a:t>, 1965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5143512"/>
            <a:ext cx="2857520" cy="68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Прямая со стрелкой 23"/>
          <p:cNvCxnSpPr/>
          <p:nvPr/>
        </p:nvCxnSpPr>
        <p:spPr>
          <a:xfrm rot="10800000">
            <a:off x="7215206" y="6072206"/>
            <a:ext cx="1143008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715140" y="5000636"/>
            <a:ext cx="990576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8108181" y="5464983"/>
            <a:ext cx="795342" cy="952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58016" y="471488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Drift of e-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15206" y="6072206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Drift of e+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74476" y="478632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rad</a:t>
            </a:r>
            <a:r>
              <a:rPr lang="en-US" b="1" dirty="0" smtClean="0">
                <a:solidFill>
                  <a:srgbClr val="FF0000"/>
                </a:solidFill>
              </a:rPr>
              <a:t> (B)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Heliospheric</a:t>
            </a:r>
            <a:r>
              <a:rPr lang="en-US" dirty="0" smtClean="0"/>
              <a:t> conditions during PAMELA observations </a:t>
            </a:r>
            <a:endParaRPr lang="ru-RU" dirty="0"/>
          </a:p>
        </p:txBody>
      </p:sp>
      <p:pic>
        <p:nvPicPr>
          <p:cNvPr id="4" name="Содержимое 3" descr="Graph10PAMELAtimeinterva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484784"/>
            <a:ext cx="6034618" cy="4525963"/>
          </a:xfrm>
        </p:spPr>
      </p:pic>
      <p:sp>
        <p:nvSpPr>
          <p:cNvPr id="5" name="TextBox 4"/>
          <p:cNvSpPr txBox="1"/>
          <p:nvPr/>
        </p:nvSpPr>
        <p:spPr>
          <a:xfrm>
            <a:off x="0" y="220486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Polar Sun Field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68960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Tilt angle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65313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activity</a:t>
            </a:r>
          </a:p>
          <a:p>
            <a:r>
              <a:rPr lang="en-US" dirty="0" smtClean="0"/>
              <a:t>F10.7 cm flux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5949280"/>
            <a:ext cx="5072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PAMELA observations covers  ~ one solar cycle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6804248" y="2348880"/>
            <a:ext cx="864096" cy="576064"/>
          </a:xfrm>
          <a:prstGeom prst="straightConnector1">
            <a:avLst/>
          </a:prstGeom>
          <a:ln w="73025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7027" y="3068960"/>
            <a:ext cx="20569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Change of polarity</a:t>
            </a:r>
          </a:p>
          <a:p>
            <a:pPr algn="ctr"/>
            <a:r>
              <a:rPr lang="en-US" dirty="0" smtClean="0"/>
              <a:t>in 2014  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sz="2000" b="1" dirty="0" smtClean="0"/>
              <a:t>A&lt;0</a:t>
            </a:r>
            <a:r>
              <a:rPr lang="en-US" dirty="0" smtClean="0"/>
              <a:t>  to </a:t>
            </a:r>
            <a:r>
              <a:rPr lang="en-US" sz="2000" b="1" dirty="0" smtClean="0"/>
              <a:t>A&gt;0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6488668"/>
            <a:ext cx="8820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Data of the Wilcox Solar Observatory: </a:t>
            </a:r>
            <a:r>
              <a:rPr lang="en-US" sz="1400" dirty="0" smtClean="0">
                <a:hlinkClick r:id="rId4"/>
              </a:rPr>
              <a:t>http://wso.stanford.edu</a:t>
            </a:r>
            <a:r>
              <a:rPr lang="en-US" sz="1400" dirty="0" smtClean="0"/>
              <a:t>, http://www.spaceweather.gc.ca/solarflux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148064" y="4941168"/>
            <a:ext cx="67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1920" y="1628800"/>
            <a:ext cx="334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r>
              <a:rPr lang="en-US" dirty="0" smtClean="0"/>
              <a:t>                           24</a:t>
            </a:r>
            <a:r>
              <a:rPr lang="en-US" baseline="30000" dirty="0" smtClean="0"/>
              <a:t>th</a:t>
            </a:r>
            <a:r>
              <a:rPr lang="en-US" dirty="0" smtClean="0"/>
              <a:t>  cycle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300192" y="51571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MAX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6230</TotalTime>
  <Words>706</Words>
  <Application>Microsoft Office PowerPoint</Application>
  <PresentationFormat>Экран (4:3)</PresentationFormat>
  <Paragraphs>181</Paragraphs>
  <Slides>28</Slides>
  <Notes>28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Оформление по умолчанию</vt:lpstr>
      <vt:lpstr>SPW 8.0 Graph</vt:lpstr>
      <vt:lpstr>  Sharp increasing  of positron to electron fluxes ratio below 2 GV measured by PAMELA   </vt:lpstr>
      <vt:lpstr>PAMELA Collaboration</vt:lpstr>
      <vt:lpstr>PAMELA experiment</vt:lpstr>
      <vt:lpstr>Positron fraction e+/(e++e-)  in Galactic Cosmic Ray</vt:lpstr>
      <vt:lpstr>Comparison with AMS02</vt:lpstr>
      <vt:lpstr> Variation of proton fluxes in 2006-2015</vt:lpstr>
      <vt:lpstr>PAMELA &amp; NM</vt:lpstr>
      <vt:lpstr>Modulation of CR positrons and electrons in Heliosphere</vt:lpstr>
      <vt:lpstr>Heliospheric conditions during PAMELA observations </vt:lpstr>
      <vt:lpstr> Empirical  model</vt:lpstr>
      <vt:lpstr>Positron fraction  in Galactic Cosmic Ray e+/(e++e-) since 07.2006 till 11.2015</vt:lpstr>
      <vt:lpstr>Comparison PAMELA and AMS-02 </vt:lpstr>
      <vt:lpstr>Albedo positron fractions vs time</vt:lpstr>
      <vt:lpstr>Albedo &amp; CR positron fractions vs time</vt:lpstr>
      <vt:lpstr>Positron fraction modulation at different energies</vt:lpstr>
      <vt:lpstr>Positron fraction in 1994- 2015 </vt:lpstr>
      <vt:lpstr>Слайд 17</vt:lpstr>
      <vt:lpstr>Слайд 18</vt:lpstr>
      <vt:lpstr>Relative fluctuations  of positron fraction  at  E=0.5 GeV E=1.2 GeV</vt:lpstr>
      <vt:lpstr>Electrons and positrons count rates </vt:lpstr>
      <vt:lpstr>Conclusion</vt:lpstr>
      <vt:lpstr>Spare slides</vt:lpstr>
      <vt:lpstr>Drift contribution to electron fluxes</vt:lpstr>
      <vt:lpstr> Comparison with empirical model</vt:lpstr>
      <vt:lpstr>Time variations for high energy</vt:lpstr>
      <vt:lpstr>Time interval of PAMELA mission</vt:lpstr>
      <vt:lpstr> Comparison with models of 90th</vt:lpstr>
      <vt:lpstr>Preliminary results of AMS-02 (november 2015)</vt:lpstr>
    </vt:vector>
  </TitlesOfParts>
  <Company>МИФИ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Электроны и позитроны в околоземном пространстве</dc:title>
  <dc:creator>Владимир</dc:creator>
  <cp:lastModifiedBy>Владимир </cp:lastModifiedBy>
  <cp:revision>473</cp:revision>
  <dcterms:created xsi:type="dcterms:W3CDTF">2007-12-28T13:54:58Z</dcterms:created>
  <dcterms:modified xsi:type="dcterms:W3CDTF">2016-10-10T20:14:59Z</dcterms:modified>
</cp:coreProperties>
</file>