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56" r:id="rId4"/>
    <p:sldId id="263" r:id="rId5"/>
    <p:sldId id="258" r:id="rId6"/>
    <p:sldId id="259" r:id="rId7"/>
    <p:sldId id="257" r:id="rId8"/>
    <p:sldId id="261" r:id="rId9"/>
    <p:sldId id="264" r:id="rId10"/>
    <p:sldId id="265" r:id="rId11"/>
    <p:sldId id="269" r:id="rId12"/>
    <p:sldId id="266" r:id="rId13"/>
    <p:sldId id="270" r:id="rId14"/>
    <p:sldId id="272" r:id="rId15"/>
    <p:sldId id="273" r:id="rId16"/>
    <p:sldId id="279" r:id="rId17"/>
    <p:sldId id="282" r:id="rId18"/>
    <p:sldId id="281" r:id="rId19"/>
    <p:sldId id="276" r:id="rId20"/>
    <p:sldId id="283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882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36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51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8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4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0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58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07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03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14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4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CB515-029F-4DC0-AB72-34668E30FECA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C7A1-0FC6-4F29-851C-5F95CC1A8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94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wmf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56895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Analysis of some modes of multibody decays of low excited actinide nuclei.</a:t>
            </a:r>
            <a:endParaRPr lang="ru-RU" sz="2400" dirty="0">
              <a:solidFill>
                <a:srgbClr val="0070C0"/>
              </a:solidFill>
            </a:endParaRPr>
          </a:p>
          <a:p>
            <a:pPr algn="ctr"/>
            <a:endParaRPr lang="ru-RU" sz="2400" dirty="0"/>
          </a:p>
          <a:p>
            <a:r>
              <a:rPr lang="en-US" sz="2000" b="1" u="sng" dirty="0" err="1"/>
              <a:t>Yu.V</a:t>
            </a:r>
            <a:r>
              <a:rPr lang="en-US" sz="2000" b="1" u="sng" dirty="0"/>
              <a:t>. Pyatkov</a:t>
            </a:r>
            <a:r>
              <a:rPr lang="en-US" sz="2000" b="1" u="sng" baseline="30000" dirty="0"/>
              <a:t>1,2</a:t>
            </a:r>
            <a:r>
              <a:rPr lang="en-US" sz="2000" b="1" dirty="0"/>
              <a:t>, D.V. Kamanin</a:t>
            </a:r>
            <a:r>
              <a:rPr lang="en-US" sz="2000" b="1" baseline="30000" dirty="0"/>
              <a:t>2</a:t>
            </a:r>
            <a:r>
              <a:rPr lang="en-US" sz="2000" b="1" dirty="0"/>
              <a:t>, </a:t>
            </a:r>
            <a:r>
              <a:rPr lang="en-US" sz="2000" b="1" dirty="0" smtClean="0"/>
              <a:t>J.E. Lavrova</a:t>
            </a:r>
            <a:r>
              <a:rPr lang="en-US" sz="2000" b="1" baseline="30000" dirty="0" smtClean="0"/>
              <a:t>1</a:t>
            </a:r>
            <a:r>
              <a:rPr lang="en-US" sz="2000" b="1" dirty="0" smtClean="0"/>
              <a:t>, N</a:t>
            </a:r>
            <a:r>
              <a:rPr lang="en-US" sz="2000" b="1" dirty="0"/>
              <a:t>. Mkaza</a:t>
            </a:r>
            <a:r>
              <a:rPr lang="en-US" sz="2000" b="1" baseline="30000" dirty="0"/>
              <a:t>3</a:t>
            </a:r>
            <a:r>
              <a:rPr lang="en-US" sz="2000" b="1" dirty="0"/>
              <a:t>, V. Malaza</a:t>
            </a:r>
            <a:r>
              <a:rPr lang="en-US" sz="2000" b="1" baseline="30000" dirty="0"/>
              <a:t>3</a:t>
            </a:r>
            <a:r>
              <a:rPr lang="en-US" sz="2000" b="1" dirty="0"/>
              <a:t>, </a:t>
            </a:r>
            <a:r>
              <a:rPr lang="en-US" sz="2000" b="1" dirty="0" smtClean="0"/>
              <a:t>A.O</a:t>
            </a:r>
            <a:r>
              <a:rPr lang="en-US" sz="2000" b="1" dirty="0"/>
              <a:t>. </a:t>
            </a:r>
            <a:r>
              <a:rPr lang="en-US" sz="2000" b="1" dirty="0" smtClean="0"/>
              <a:t>Strekalovsky</a:t>
            </a:r>
            <a:r>
              <a:rPr lang="en-US" sz="2000" b="1" baseline="30000" dirty="0" smtClean="0"/>
              <a:t>2</a:t>
            </a:r>
          </a:p>
          <a:p>
            <a:endParaRPr lang="en-US" dirty="0" smtClean="0"/>
          </a:p>
          <a:p>
            <a:endParaRPr lang="ru-RU" dirty="0"/>
          </a:p>
          <a:p>
            <a:r>
              <a:rPr lang="en-US" b="1" baseline="30000" dirty="0"/>
              <a:t>1</a:t>
            </a:r>
            <a:r>
              <a:rPr lang="en-US" b="1" dirty="0"/>
              <a:t>National Nuclear Research University </a:t>
            </a:r>
            <a:r>
              <a:rPr lang="en-US" b="1" dirty="0" err="1"/>
              <a:t>MEPhI</a:t>
            </a:r>
            <a:r>
              <a:rPr lang="en-US" b="1" dirty="0"/>
              <a:t> (Moscow Engineering Physics Institute), Moscow, Russia</a:t>
            </a:r>
            <a:endParaRPr lang="ru-RU" b="1" i="1" dirty="0"/>
          </a:p>
          <a:p>
            <a:r>
              <a:rPr lang="en-US" b="1" i="1" dirty="0"/>
              <a:t> </a:t>
            </a:r>
            <a:r>
              <a:rPr lang="en-US" b="1" baseline="30000" dirty="0"/>
              <a:t>2</a:t>
            </a:r>
            <a:r>
              <a:rPr lang="en-US" b="1" dirty="0"/>
              <a:t>Joint Institute for Nuclear Research, </a:t>
            </a:r>
            <a:r>
              <a:rPr lang="en-US" b="1" dirty="0" err="1"/>
              <a:t>Dubna</a:t>
            </a:r>
            <a:r>
              <a:rPr lang="en-US" b="1" dirty="0"/>
              <a:t>, Russia </a:t>
            </a:r>
            <a:endParaRPr lang="ru-RU" b="1" i="1" dirty="0"/>
          </a:p>
          <a:p>
            <a:r>
              <a:rPr lang="en-US" b="1" baseline="30000" dirty="0"/>
              <a:t>3</a:t>
            </a:r>
            <a:r>
              <a:rPr lang="en-US" b="1" dirty="0"/>
              <a:t>University of Stellenbosch, Faculty of Military Science, Military Academy, </a:t>
            </a:r>
            <a:r>
              <a:rPr lang="en-US" b="1" dirty="0" err="1"/>
              <a:t>Saldanha</a:t>
            </a:r>
            <a:r>
              <a:rPr lang="en-US" b="1" dirty="0"/>
              <a:t> 7395, South Africa</a:t>
            </a:r>
            <a:endParaRPr lang="ru-RU" b="1" i="1" dirty="0"/>
          </a:p>
          <a:p>
            <a:r>
              <a:rPr lang="en-US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0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213285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Discussion : 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exp. background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7564" t="36695" r="41538" b="12250"/>
          <a:stretch/>
        </p:blipFill>
        <p:spPr bwMode="auto">
          <a:xfrm>
            <a:off x="323528" y="1196752"/>
            <a:ext cx="3744416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4984297"/>
            <a:ext cx="24357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Mode_2 : TKE~154MeV,</a:t>
            </a:r>
          </a:p>
          <a:p>
            <a:r>
              <a:rPr lang="en-US" dirty="0" smtClean="0"/>
              <a:t>7-10 neutrons</a:t>
            </a:r>
            <a:endParaRPr lang="ru-RU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2975466" y="4649820"/>
            <a:ext cx="864096" cy="32316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9" y="5805264"/>
            <a:ext cx="4104456" cy="890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32051" t="45585" r="48077" b="10882"/>
          <a:stretch/>
        </p:blipFill>
        <p:spPr bwMode="auto">
          <a:xfrm>
            <a:off x="5032548" y="1414434"/>
            <a:ext cx="3069248" cy="3237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48064" y="489509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T.M. </a:t>
            </a:r>
            <a:r>
              <a:rPr lang="en-US" dirty="0" err="1"/>
              <a:t>Shneidman</a:t>
            </a:r>
            <a:r>
              <a:rPr lang="en-US" dirty="0"/>
              <a:t>, G. G. </a:t>
            </a:r>
            <a:r>
              <a:rPr lang="en-US" dirty="0" err="1"/>
              <a:t>Adamian</a:t>
            </a:r>
            <a:r>
              <a:rPr lang="en-US" dirty="0"/>
              <a:t>, </a:t>
            </a:r>
            <a:r>
              <a:rPr lang="en-US" dirty="0" smtClean="0"/>
              <a:t>N.V. </a:t>
            </a:r>
            <a:r>
              <a:rPr lang="en-US" dirty="0" err="1"/>
              <a:t>Antonenko</a:t>
            </a:r>
            <a:r>
              <a:rPr lang="en-US" dirty="0"/>
              <a:t> et al., Phys. Rev. C 65 064302</a:t>
            </a:r>
            <a:endParaRPr lang="ru-RU" dirty="0"/>
          </a:p>
          <a:p>
            <a:endParaRPr lang="ru-RU" dirty="0"/>
          </a:p>
        </p:txBody>
      </p:sp>
      <p:sp>
        <p:nvSpPr>
          <p:cNvPr id="11" name="Down Arrow 10"/>
          <p:cNvSpPr/>
          <p:nvPr/>
        </p:nvSpPr>
        <p:spPr>
          <a:xfrm rot="5400000">
            <a:off x="3913745" y="2820249"/>
            <a:ext cx="1259632" cy="432048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693553" y="169711"/>
            <a:ext cx="431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Two modes in Ba/Mo partitions</a:t>
            </a:r>
            <a:endParaRPr lang="ru-RU" sz="2000" b="1" dirty="0">
              <a:solidFill>
                <a:srgbClr val="0070C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16216" y="2564904"/>
            <a:ext cx="0" cy="6480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59585" y="6050373"/>
            <a:ext cx="413289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4-body clustering but </a:t>
            </a:r>
            <a:r>
              <a:rPr lang="en-US" sz="2000" dirty="0" smtClean="0">
                <a:solidFill>
                  <a:srgbClr val="C00000"/>
                </a:solidFill>
              </a:rPr>
              <a:t>binary fission 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4488" t="14359" r="12947" b="12249"/>
          <a:stretch/>
        </p:blipFill>
        <p:spPr bwMode="auto">
          <a:xfrm>
            <a:off x="251520" y="413188"/>
            <a:ext cx="3718560" cy="2453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24616" t="14131" r="10128" b="18404"/>
          <a:stretch/>
        </p:blipFill>
        <p:spPr bwMode="auto">
          <a:xfrm>
            <a:off x="4067944" y="580101"/>
            <a:ext cx="1970072" cy="721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48974" t="26211" r="35641" b="9301"/>
          <a:stretch/>
        </p:blipFill>
        <p:spPr bwMode="auto">
          <a:xfrm>
            <a:off x="6542658" y="80836"/>
            <a:ext cx="2376264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46597" y="2830370"/>
            <a:ext cx="7473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68-72</a:t>
            </a:r>
            <a:r>
              <a:rPr lang="en-US" dirty="0" smtClean="0">
                <a:solidFill>
                  <a:srgbClr val="FF0000"/>
                </a:solidFill>
              </a:rPr>
              <a:t>Ni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24359" t="26211" r="11795" b="32031"/>
          <a:stretch/>
        </p:blipFill>
        <p:spPr bwMode="auto">
          <a:xfrm>
            <a:off x="6293406" y="6196662"/>
            <a:ext cx="2383050" cy="605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8100392" y="3236160"/>
            <a:ext cx="0" cy="1962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87624" y="980728"/>
            <a:ext cx="7473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68-72</a:t>
            </a:r>
            <a:r>
              <a:rPr lang="en-US" dirty="0" smtClean="0">
                <a:solidFill>
                  <a:srgbClr val="FF0000"/>
                </a:solidFill>
              </a:rPr>
              <a:t>Ni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1561284" y="1350060"/>
            <a:ext cx="0" cy="2899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0072" y="571767"/>
            <a:ext cx="13907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0070C0"/>
                </a:solidFill>
              </a:rPr>
              <a:t>245</a:t>
            </a:r>
            <a:r>
              <a:rPr lang="en-US" dirty="0" smtClean="0">
                <a:solidFill>
                  <a:srgbClr val="0070C0"/>
                </a:solidFill>
              </a:rPr>
              <a:t>Cm(n</a:t>
            </a:r>
            <a:r>
              <a:rPr lang="en-US" baseline="-25000" dirty="0" smtClean="0">
                <a:solidFill>
                  <a:srgbClr val="0070C0"/>
                </a:solidFill>
              </a:rPr>
              <a:t>th</a:t>
            </a:r>
            <a:r>
              <a:rPr lang="en-US" dirty="0" smtClean="0">
                <a:solidFill>
                  <a:srgbClr val="0070C0"/>
                </a:solidFill>
              </a:rPr>
              <a:t>, f)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6"/>
          <a:srcRect l="30128" t="25300" r="54487" b="34130"/>
          <a:stretch/>
        </p:blipFill>
        <p:spPr bwMode="auto">
          <a:xfrm>
            <a:off x="3347864" y="3015036"/>
            <a:ext cx="1981200" cy="293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7"/>
          <a:srcRect l="27563" t="28718" r="42821" b="16580"/>
          <a:stretch/>
        </p:blipFill>
        <p:spPr bwMode="auto">
          <a:xfrm>
            <a:off x="291563" y="3290537"/>
            <a:ext cx="2464286" cy="2387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043608" y="4339452"/>
            <a:ext cx="0" cy="2899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6646" y="5969456"/>
            <a:ext cx="3096344" cy="454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011996"/>
            <a:ext cx="236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A.A. </a:t>
            </a:r>
            <a:r>
              <a:rPr lang="en-US" dirty="0" err="1" smtClean="0"/>
              <a:t>Goverdovski</a:t>
            </a:r>
            <a:r>
              <a:rPr lang="en-US" dirty="0" smtClean="0"/>
              <a:t> et al.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45209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Ni in far asymmetric fission</a:t>
            </a:r>
            <a:endParaRPr lang="ru-RU" sz="2000" b="1" dirty="0">
              <a:solidFill>
                <a:srgbClr val="0070C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020272" y="3573016"/>
            <a:ext cx="2160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12940" y="2220497"/>
            <a:ext cx="22322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Ni from </a:t>
            </a:r>
            <a:r>
              <a:rPr lang="en-US" b="1" dirty="0" smtClean="0">
                <a:solidFill>
                  <a:srgbClr val="C00000"/>
                </a:solidFill>
              </a:rPr>
              <a:t>binary fission 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- very low </a:t>
            </a:r>
            <a:r>
              <a:rPr lang="en-US" b="1" dirty="0">
                <a:solidFill>
                  <a:srgbClr val="00B050"/>
                </a:solidFill>
              </a:rPr>
              <a:t>T</a:t>
            </a:r>
            <a:r>
              <a:rPr lang="en-US" b="1" dirty="0" smtClean="0">
                <a:solidFill>
                  <a:srgbClr val="00B050"/>
                </a:solidFill>
              </a:rPr>
              <a:t>KE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0112" y="3455228"/>
            <a:ext cx="7089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=28</a:t>
            </a:r>
          </a:p>
          <a:p>
            <a:r>
              <a:rPr lang="en-US" dirty="0" smtClean="0"/>
              <a:t>N=40</a:t>
            </a:r>
            <a:endParaRPr lang="ru-RU" dirty="0"/>
          </a:p>
        </p:txBody>
      </p:sp>
      <p:pic>
        <p:nvPicPr>
          <p:cNvPr id="20" name="Picture 19"/>
          <p:cNvPicPr/>
          <p:nvPr/>
        </p:nvPicPr>
        <p:blipFill rotWithShape="1">
          <a:blip r:embed="rId9"/>
          <a:srcRect l="27821" t="61539" r="55641" b="23190"/>
          <a:stretch/>
        </p:blipFill>
        <p:spPr bwMode="auto">
          <a:xfrm>
            <a:off x="7021497" y="5547297"/>
            <a:ext cx="1737360" cy="902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58590" y="56734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Eint~139MeV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432282"/>
              </p:ext>
            </p:extLst>
          </p:nvPr>
        </p:nvGraphicFramePr>
        <p:xfrm>
          <a:off x="156600" y="908720"/>
          <a:ext cx="3456384" cy="127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icture" r:id="rId3" imgW="9273540" imgH="2921508" progId="Word.Picture.8">
                  <p:embed/>
                </p:oleObj>
              </mc:Choice>
              <mc:Fallback>
                <p:oleObj name="Picture" r:id="rId3" imgW="9273540" imgH="2921508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17728"/>
                      <a:stretch>
                        <a:fillRect/>
                      </a:stretch>
                    </p:blipFill>
                    <p:spPr bwMode="auto">
                      <a:xfrm>
                        <a:off x="156600" y="908720"/>
                        <a:ext cx="3456384" cy="1279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SC_exp_feb-apr_200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1"/>
          <a:stretch>
            <a:fillRect/>
          </a:stretch>
        </p:blipFill>
        <p:spPr bwMode="auto">
          <a:xfrm>
            <a:off x="251520" y="2060848"/>
            <a:ext cx="323360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6"/>
          <a:srcRect l="31250" t="28491" r="27404" b="10541"/>
          <a:stretch/>
        </p:blipFill>
        <p:spPr bwMode="auto">
          <a:xfrm>
            <a:off x="4211960" y="1059337"/>
            <a:ext cx="4824536" cy="4587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7"/>
          <a:srcRect l="30929" t="32479" r="29968" b="13959"/>
          <a:stretch/>
        </p:blipFill>
        <p:spPr bwMode="auto">
          <a:xfrm>
            <a:off x="84535" y="3874074"/>
            <a:ext cx="3653548" cy="2934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own Arrow 4"/>
          <p:cNvSpPr/>
          <p:nvPr/>
        </p:nvSpPr>
        <p:spPr>
          <a:xfrm rot="5400000">
            <a:off x="3397605" y="4798052"/>
            <a:ext cx="1224136" cy="36004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827584" y="5126799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/>
          <p:cNvPicPr/>
          <p:nvPr/>
        </p:nvPicPr>
        <p:blipFill rotWithShape="1">
          <a:blip r:embed="rId8"/>
          <a:srcRect l="32852" t="34474" r="54648" b="53561"/>
          <a:stretch/>
        </p:blipFill>
        <p:spPr bwMode="auto">
          <a:xfrm>
            <a:off x="2013686" y="3474484"/>
            <a:ext cx="1724397" cy="933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9"/>
          <a:srcRect l="30449" t="34189" r="48237" b="51281"/>
          <a:stretch/>
        </p:blipFill>
        <p:spPr bwMode="auto">
          <a:xfrm>
            <a:off x="6748212" y="5646887"/>
            <a:ext cx="2190084" cy="806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94211" y="6438829"/>
            <a:ext cx="169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missing </a:t>
            </a:r>
            <a:r>
              <a:rPr lang="en-US" baseline="30000" dirty="0" smtClean="0"/>
              <a:t>144</a:t>
            </a:r>
            <a:r>
              <a:rPr lang="en-US" dirty="0" smtClean="0"/>
              <a:t>Ba</a:t>
            </a:r>
            <a:endParaRPr lang="ru-RU" dirty="0"/>
          </a:p>
        </p:txBody>
      </p:sp>
      <p:pic>
        <p:nvPicPr>
          <p:cNvPr id="13" name="Picture 12"/>
          <p:cNvPicPr/>
          <p:nvPr/>
        </p:nvPicPr>
        <p:blipFill rotWithShape="1">
          <a:blip r:embed="rId10"/>
          <a:srcRect l="30930" t="35043" r="48237" b="51282"/>
          <a:stretch/>
        </p:blipFill>
        <p:spPr bwMode="auto">
          <a:xfrm>
            <a:off x="6748212" y="203965"/>
            <a:ext cx="2114351" cy="783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8244408" y="2996952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44008" y="4293096"/>
            <a:ext cx="216024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14772" y="134160"/>
            <a:ext cx="26584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Ex3:  JYFL, Finland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64188" y="3132458"/>
            <a:ext cx="720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CCT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6416" y="874671"/>
            <a:ext cx="96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missing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507726" y="6050112"/>
            <a:ext cx="1728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ternary decay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1840" y="2132856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Discussion :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t</a:t>
            </a:r>
            <a:r>
              <a:rPr lang="en-US" sz="2400" b="1" dirty="0" smtClean="0">
                <a:solidFill>
                  <a:srgbClr val="0070C0"/>
                </a:solidFill>
              </a:rPr>
              <a:t>reating of our data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573016"/>
            <a:ext cx="175721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Ni/Ni partition:</a:t>
            </a:r>
          </a:p>
          <a:p>
            <a:r>
              <a:rPr lang="en-US" b="1" dirty="0" err="1" smtClean="0">
                <a:solidFill>
                  <a:srgbClr val="C00000"/>
                </a:solidFill>
              </a:rPr>
              <a:t>TKEexp</a:t>
            </a:r>
            <a:r>
              <a:rPr lang="en-US" b="1" dirty="0" smtClean="0">
                <a:solidFill>
                  <a:srgbClr val="C00000"/>
                </a:solidFill>
              </a:rPr>
              <a:t> ~ </a:t>
            </a:r>
            <a:r>
              <a:rPr lang="en-US" b="1" dirty="0" err="1" smtClean="0">
                <a:solidFill>
                  <a:srgbClr val="C00000"/>
                </a:solidFill>
              </a:rPr>
              <a:t>Eb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fission of 144Ba </a:t>
            </a:r>
          </a:p>
          <a:p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to be at rest?!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87" y="476672"/>
            <a:ext cx="4104456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own Arrow 4"/>
          <p:cNvSpPr/>
          <p:nvPr/>
        </p:nvSpPr>
        <p:spPr>
          <a:xfrm rot="10800000">
            <a:off x="2123727" y="2024844"/>
            <a:ext cx="43204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6923" t="36468" r="51763" b="45013"/>
          <a:stretch/>
        </p:blipFill>
        <p:spPr bwMode="auto">
          <a:xfrm>
            <a:off x="763772" y="5157192"/>
            <a:ext cx="2863926" cy="1368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Down Arrow 6"/>
          <p:cNvSpPr/>
          <p:nvPr/>
        </p:nvSpPr>
        <p:spPr>
          <a:xfrm>
            <a:off x="1835695" y="4817447"/>
            <a:ext cx="720080" cy="28803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r="20410" b="4220"/>
          <a:stretch/>
        </p:blipFill>
        <p:spPr bwMode="auto">
          <a:xfrm>
            <a:off x="4128743" y="1107058"/>
            <a:ext cx="5015257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68043" y="1309410"/>
            <a:ext cx="131512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w15 &amp; n=1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32140" y="4329100"/>
            <a:ext cx="216024" cy="21602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517596" y="4065340"/>
            <a:ext cx="216024" cy="18002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40152" y="4065340"/>
            <a:ext cx="1908212" cy="0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48364" y="4065340"/>
            <a:ext cx="0" cy="8961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56376" y="4404013"/>
            <a:ext cx="6480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8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467" r="11959" b="4119"/>
          <a:stretch/>
        </p:blipFill>
        <p:spPr bwMode="auto">
          <a:xfrm>
            <a:off x="110207" y="3917429"/>
            <a:ext cx="4195738" cy="2971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8926" r="11157" b="4577"/>
          <a:stretch/>
        </p:blipFill>
        <p:spPr bwMode="auto">
          <a:xfrm>
            <a:off x="4283252" y="564374"/>
            <a:ext cx="4113606" cy="3043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8925" r="11318" b="4348"/>
          <a:stretch/>
        </p:blipFill>
        <p:spPr bwMode="auto">
          <a:xfrm>
            <a:off x="288578" y="908720"/>
            <a:ext cx="3961156" cy="2907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827584" y="692696"/>
            <a:ext cx="0" cy="27363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55776" y="692696"/>
            <a:ext cx="0" cy="27363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8578" y="323364"/>
            <a:ext cx="30592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partitions from the rectangle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1800" y="4338689"/>
            <a:ext cx="20882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Central fragment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stays almost at rest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>
            <a:off x="2208076" y="4661855"/>
            <a:ext cx="563724" cy="3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15916" y="116632"/>
            <a:ext cx="24122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Events from w3- box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0232" y="724054"/>
            <a:ext cx="13681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TKE2_exp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4615688"/>
            <a:ext cx="31683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TKEtot</a:t>
            </a:r>
            <a:r>
              <a:rPr lang="en-US" dirty="0" smtClean="0"/>
              <a:t>=140+90 =230MeV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1176" t="32247" r="51996" b="17916"/>
          <a:stretch/>
        </p:blipFill>
        <p:spPr bwMode="auto">
          <a:xfrm>
            <a:off x="827584" y="1095363"/>
            <a:ext cx="6624736" cy="5213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1303" y="6287011"/>
            <a:ext cx="29523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Quaternary  cluster decay ! 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259632" y="2564904"/>
            <a:ext cx="504056" cy="216024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Down Arrow 6"/>
          <p:cNvSpPr/>
          <p:nvPr/>
        </p:nvSpPr>
        <p:spPr>
          <a:xfrm>
            <a:off x="1259632" y="3594329"/>
            <a:ext cx="504056" cy="216024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Down Arrow 7"/>
          <p:cNvSpPr/>
          <p:nvPr/>
        </p:nvSpPr>
        <p:spPr>
          <a:xfrm>
            <a:off x="1259632" y="4581128"/>
            <a:ext cx="504056" cy="216024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95736" y="407707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72Ni       72Ni</a:t>
            </a:r>
            <a:endParaRPr lang="ru-RU" sz="12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39952" y="1734862"/>
            <a:ext cx="36004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187624" y="1734862"/>
            <a:ext cx="324036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95736" y="5431391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  70Ni       72Ni</a:t>
            </a:r>
            <a:endParaRPr lang="ru-RU" sz="1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01980" y="3963543"/>
            <a:ext cx="234377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19872" y="116632"/>
            <a:ext cx="24122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Scission scenarios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8704" y="5805264"/>
            <a:ext cx="15476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2-3neutrons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9752" y="60593"/>
            <a:ext cx="52565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Clustering in Stable and Exotic Light Nuclei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4672" t="27098" r="36324" b="6045"/>
          <a:stretch/>
        </p:blipFill>
        <p:spPr bwMode="auto">
          <a:xfrm>
            <a:off x="14355" y="548680"/>
            <a:ext cx="4749074" cy="3744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2365" t="26844" r="43447" b="11110"/>
          <a:stretch/>
        </p:blipFill>
        <p:spPr bwMode="auto">
          <a:xfrm>
            <a:off x="4716016" y="980728"/>
            <a:ext cx="4427984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87770" y="5969287"/>
            <a:ext cx="4284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(IJMPE Special Cluster, </a:t>
            </a:r>
            <a:r>
              <a:rPr lang="en-US" dirty="0" smtClean="0"/>
              <a:t>C. </a:t>
            </a:r>
            <a:r>
              <a:rPr lang="en-US" dirty="0"/>
              <a:t>Beck, Clustering in Stable and Exotic Light </a:t>
            </a:r>
            <a:r>
              <a:rPr lang="en-US" dirty="0" smtClean="0"/>
              <a:t>Nuclei, 2016)</a:t>
            </a:r>
            <a:endParaRPr lang="ru-RU" dirty="0"/>
          </a:p>
          <a:p>
            <a:endParaRPr lang="ru-RU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14958" t="25578" r="36894" b="8072"/>
          <a:stretch/>
        </p:blipFill>
        <p:spPr bwMode="auto">
          <a:xfrm>
            <a:off x="690974" y="4261044"/>
            <a:ext cx="3395836" cy="2547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556792"/>
            <a:ext cx="410445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Conclusions</a:t>
            </a:r>
          </a:p>
          <a:p>
            <a:r>
              <a:rPr lang="en-US" dirty="0" smtClean="0"/>
              <a:t>1. Both true ternary and quaternary decays of </a:t>
            </a:r>
            <a:r>
              <a:rPr lang="en-US" baseline="30000" dirty="0" smtClean="0"/>
              <a:t>252</a:t>
            </a:r>
            <a:r>
              <a:rPr lang="en-US" dirty="0" smtClean="0"/>
              <a:t>Cf are observed via clustered chain-like </a:t>
            </a:r>
            <a:r>
              <a:rPr lang="en-US" dirty="0" err="1" smtClean="0"/>
              <a:t>prescission</a:t>
            </a:r>
            <a:r>
              <a:rPr lang="en-US" dirty="0" smtClean="0"/>
              <a:t> configurations.</a:t>
            </a:r>
          </a:p>
          <a:p>
            <a:r>
              <a:rPr lang="en-US" dirty="0" smtClean="0"/>
              <a:t>Magic nuclei play a role of clusters.</a:t>
            </a:r>
          </a:p>
          <a:p>
            <a:r>
              <a:rPr lang="en-US" dirty="0" smtClean="0"/>
              <a:t>2. Scenarios of the decays indicate that the Ikeda diagram can be extended to heavy nuclei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02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5696" y="188640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Collinear cluster tri-partition (CCT) – status quo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7" name="Picture 3" descr="shariki-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168352" cy="177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hariki-nim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7" y="3429000"/>
            <a:ext cx="3338523" cy="16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5229200"/>
            <a:ext cx="230425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Prescission</a:t>
            </a:r>
            <a:r>
              <a:rPr lang="en-US" dirty="0" smtClean="0"/>
              <a:t>  ternary </a:t>
            </a:r>
          </a:p>
          <a:p>
            <a:r>
              <a:rPr lang="en-US" dirty="0" smtClean="0"/>
              <a:t>configurations </a:t>
            </a:r>
          </a:p>
          <a:p>
            <a:r>
              <a:rPr lang="en-US" dirty="0" smtClean="0"/>
              <a:t>supposed to be in game</a:t>
            </a:r>
            <a:endParaRPr lang="ru-RU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762911"/>
            <a:ext cx="5400600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296" y="4354912"/>
            <a:ext cx="1689735" cy="2465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95936" y="5875531"/>
            <a:ext cx="256388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http://fobos.jinr.ru/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447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7059" r="5641" b="36993"/>
          <a:stretch/>
        </p:blipFill>
        <p:spPr bwMode="auto">
          <a:xfrm>
            <a:off x="395536" y="692696"/>
            <a:ext cx="4104456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r="3846" b="20012"/>
          <a:stretch/>
        </p:blipFill>
        <p:spPr bwMode="auto">
          <a:xfrm>
            <a:off x="4499992" y="692696"/>
            <a:ext cx="4644008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05064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PhD thesis of </a:t>
            </a:r>
            <a:r>
              <a:rPr lang="en-US" dirty="0" err="1"/>
              <a:t>Engelman</a:t>
            </a:r>
            <a:r>
              <a:rPr lang="en-US" dirty="0"/>
              <a:t> (supervisor F. </a:t>
            </a:r>
            <a:r>
              <a:rPr lang="en-US" dirty="0" err="1"/>
              <a:t>Goennenwein</a:t>
            </a:r>
            <a:r>
              <a:rPr lang="en-US" dirty="0" smtClean="0"/>
              <a:t>), </a:t>
            </a:r>
            <a:r>
              <a:rPr lang="en-US" baseline="30000" dirty="0" smtClean="0"/>
              <a:t>238</a:t>
            </a:r>
            <a:r>
              <a:rPr lang="en-US" dirty="0" smtClean="0"/>
              <a:t>U (E*~20MeV),  invers  kinematics, </a:t>
            </a:r>
            <a:r>
              <a:rPr lang="en-US" dirty="0" err="1" smtClean="0"/>
              <a:t>Darmshtadt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116632"/>
            <a:ext cx="47525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FF with  Z&lt;20, fission in invers kinematics 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2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14449" r="33066" b="7086"/>
          <a:stretch/>
        </p:blipFill>
        <p:spPr bwMode="auto">
          <a:xfrm>
            <a:off x="0" y="641391"/>
            <a:ext cx="6696744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980728"/>
            <a:ext cx="17791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All neutron </a:t>
            </a:r>
            <a:r>
              <a:rPr lang="en-US" dirty="0" err="1" smtClean="0"/>
              <a:t>mult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2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8257" r="3464" b="4954"/>
          <a:stretch/>
        </p:blipFill>
        <p:spPr bwMode="auto">
          <a:xfrm>
            <a:off x="3264416" y="2204864"/>
            <a:ext cx="5879584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9358" r="28369" b="4771"/>
          <a:stretch/>
        </p:blipFill>
        <p:spPr bwMode="auto">
          <a:xfrm>
            <a:off x="107505" y="404664"/>
            <a:ext cx="3960440" cy="3111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48264" y="3284984"/>
            <a:ext cx="12961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aseline="30000" dirty="0" smtClean="0"/>
              <a:t>252</a:t>
            </a:r>
            <a:r>
              <a:rPr lang="en-US" sz="2400" dirty="0" smtClean="0"/>
              <a:t>Cf (sf)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4131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Experimental findings to be discussed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4408" y="219998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Ex1</a:t>
            </a:r>
            <a:endParaRPr lang="ru-RU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95736" y="2204864"/>
            <a:ext cx="288032" cy="21602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8736" y="31672"/>
            <a:ext cx="24482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Spectrometers used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build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2"/>
          <a:stretch/>
        </p:blipFill>
        <p:spPr bwMode="auto">
          <a:xfrm>
            <a:off x="228085" y="3219927"/>
            <a:ext cx="3588188" cy="3447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52" y="775618"/>
            <a:ext cx="2376264" cy="207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08" y="2965452"/>
            <a:ext cx="5221416" cy="377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923928" y="717390"/>
            <a:ext cx="72008" cy="601980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99592" y="255725"/>
            <a:ext cx="1899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FOBOS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4</a:t>
            </a:r>
            <a:r>
              <a:rPr lang="el-GR" dirty="0">
                <a:cs typeface="Arial" charset="0"/>
              </a:rPr>
              <a:t>π</a:t>
            </a:r>
            <a:r>
              <a:rPr lang="en-US" dirty="0">
                <a:cs typeface="Arial" charset="0"/>
              </a:rPr>
              <a:t>-detector of charged particles</a:t>
            </a:r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395536" y="1268760"/>
            <a:ext cx="864096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839034" y="313953"/>
            <a:ext cx="1745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Modified </a:t>
            </a:r>
            <a:r>
              <a:rPr lang="en-US" b="1" dirty="0" smtClean="0">
                <a:solidFill>
                  <a:srgbClr val="FF0000"/>
                </a:solidFill>
              </a:rPr>
              <a:t>FOBOS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etup</a:t>
            </a:r>
          </a:p>
          <a:p>
            <a:endParaRPr lang="ru-RU" dirty="0"/>
          </a:p>
        </p:txBody>
      </p:sp>
      <p:pic>
        <p:nvPicPr>
          <p:cNvPr id="1027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5" y="1154995"/>
            <a:ext cx="2973968" cy="198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41938" y="934179"/>
            <a:ext cx="2328884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∼ 16% of the </a:t>
            </a:r>
            <a:r>
              <a:rPr lang="en-US" dirty="0" smtClean="0"/>
              <a:t>hemisphere;</a:t>
            </a:r>
          </a:p>
          <a:p>
            <a:r>
              <a:rPr lang="en-US" dirty="0"/>
              <a:t>registration efficiency for </a:t>
            </a:r>
            <a:r>
              <a:rPr lang="en-US" dirty="0" smtClean="0"/>
              <a:t>neutrons:</a:t>
            </a:r>
          </a:p>
          <a:p>
            <a:r>
              <a:rPr lang="en-US" dirty="0" smtClean="0"/>
              <a:t>~4% in binary fission</a:t>
            </a:r>
          </a:p>
          <a:p>
            <a:r>
              <a:rPr lang="en-US" dirty="0" smtClean="0"/>
              <a:t>~12% </a:t>
            </a:r>
            <a:r>
              <a:rPr lang="en-US" dirty="0" err="1" smtClean="0"/>
              <a:t>isotrope</a:t>
            </a:r>
            <a:r>
              <a:rPr lang="en-US" dirty="0" smtClean="0"/>
              <a:t> comp.</a:t>
            </a:r>
            <a:endParaRPr lang="ru-RU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127008" y="1556792"/>
            <a:ext cx="614930" cy="4763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40590" y="609027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52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e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42" y="968077"/>
            <a:ext cx="7523162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3852292" y="82047"/>
            <a:ext cx="51121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MiniFOBOS</a:t>
            </a:r>
            <a:r>
              <a:rPr lang="en-US" sz="2400" dirty="0">
                <a:solidFill>
                  <a:schemeClr val="tx2"/>
                </a:solidFill>
              </a:rPr>
              <a:t> in the cave 6b </a:t>
            </a:r>
            <a:r>
              <a:rPr lang="en-US" sz="2400" dirty="0" smtClean="0">
                <a:solidFill>
                  <a:schemeClr val="tx2"/>
                </a:solidFill>
              </a:rPr>
              <a:t>of IBR-2</a:t>
            </a:r>
            <a:endParaRPr lang="en-US" sz="2400" i="1" dirty="0" smtClean="0">
              <a:solidFill>
                <a:srgbClr val="7030A0"/>
              </a:solidFill>
            </a:endParaRPr>
          </a:p>
          <a:p>
            <a:r>
              <a:rPr lang="en-US" sz="2400" i="1" dirty="0" smtClean="0">
                <a:solidFill>
                  <a:srgbClr val="7030A0"/>
                </a:solidFill>
              </a:rPr>
              <a:t>Z measurement !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6724"/>
            <a:ext cx="5952531" cy="50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36132" y="-99392"/>
            <a:ext cx="3239724" cy="2340510"/>
            <a:chOff x="-51" y="0"/>
            <a:chExt cx="2315" cy="1702"/>
          </a:xfrm>
        </p:grpSpPr>
        <p:pic>
          <p:nvPicPr>
            <p:cNvPr id="36869" name="Picture 4" descr="targnu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4" cy="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0" name="Text Box 5"/>
            <p:cNvSpPr txBox="1">
              <a:spLocks noChangeArrowheads="1"/>
            </p:cNvSpPr>
            <p:nvPr/>
          </p:nvSpPr>
          <p:spPr bwMode="auto">
            <a:xfrm>
              <a:off x="-51" y="1414"/>
              <a:ext cx="20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rgbClr val="FFFFFF"/>
                  </a:solidFill>
                  <a:latin typeface="Times New Roman" pitchFamily="18" charset="0"/>
                </a:rPr>
                <a:t>Start AC with </a:t>
              </a:r>
              <a:r>
                <a:rPr lang="en-US" sz="2400" baseline="30000" dirty="0">
                  <a:solidFill>
                    <a:srgbClr val="FFFFFF"/>
                  </a:solidFill>
                  <a:latin typeface="Times New Roman" pitchFamily="18" charset="0"/>
                </a:rPr>
                <a:t>235</a:t>
              </a:r>
              <a:r>
                <a:rPr lang="en-US" sz="2400" dirty="0">
                  <a:solidFill>
                    <a:srgbClr val="FFFFFF"/>
                  </a:solidFill>
                  <a:latin typeface="Times New Roman" pitchFamily="18" charset="0"/>
                </a:rPr>
                <a:t>U inside</a:t>
              </a:r>
              <a:endParaRPr lang="ru-RU" sz="24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1560" y="5517232"/>
            <a:ext cx="2037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JINR Frank Lab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6416" y="119191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3985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31672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Experimental findings to be discussed</a:t>
            </a:r>
            <a:endParaRPr lang="ru-RU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383145"/>
              </p:ext>
            </p:extLst>
          </p:nvPr>
        </p:nvGraphicFramePr>
        <p:xfrm>
          <a:off x="107504" y="548680"/>
          <a:ext cx="4032250" cy="339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r:id="rId3" imgW="6057143" imgH="5307937" progId="">
                  <p:embed/>
                </p:oleObj>
              </mc:Choice>
              <mc:Fallback>
                <p:oleObj r:id="rId3" imgW="6057143" imgH="530793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71" b="1759"/>
                      <a:stretch>
                        <a:fillRect/>
                      </a:stretch>
                    </p:blipFill>
                    <p:spPr bwMode="auto">
                      <a:xfrm>
                        <a:off x="107504" y="548680"/>
                        <a:ext cx="4032250" cy="339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Graph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 r="6516" b="8289"/>
          <a:stretch>
            <a:fillRect/>
          </a:stretch>
        </p:blipFill>
        <p:spPr bwMode="auto">
          <a:xfrm>
            <a:off x="4355974" y="548680"/>
            <a:ext cx="3789969" cy="32403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g13_yam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16397"/>
            <a:ext cx="2952328" cy="281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fig14_yam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62616"/>
            <a:ext cx="2880320" cy="272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7032630" y="5102389"/>
            <a:ext cx="2061775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selection windows</a:t>
            </a:r>
          </a:p>
          <a:p>
            <a:r>
              <a:rPr lang="en-US" b="1" dirty="0" smtClean="0"/>
              <a:t>P1~P2 &amp; V1~V2</a:t>
            </a:r>
            <a:endParaRPr lang="ru-RU" b="1" dirty="0"/>
          </a:p>
        </p:txBody>
      </p:sp>
      <p:sp>
        <p:nvSpPr>
          <p:cNvPr id="10" name="Right Arrow 9"/>
          <p:cNvSpPr/>
          <p:nvPr/>
        </p:nvSpPr>
        <p:spPr>
          <a:xfrm rot="10800000">
            <a:off x="7347067" y="4910111"/>
            <a:ext cx="288032" cy="1030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ight Arrow 12"/>
          <p:cNvSpPr/>
          <p:nvPr/>
        </p:nvSpPr>
        <p:spPr>
          <a:xfrm rot="2717113">
            <a:off x="1943494" y="1629060"/>
            <a:ext cx="288032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95290" y="692696"/>
            <a:ext cx="91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/>
              <a:t>252</a:t>
            </a:r>
            <a:r>
              <a:rPr lang="en-US" b="1" dirty="0" smtClean="0"/>
              <a:t>Cf(sf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145943" y="179348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Ex1</a:t>
            </a:r>
            <a:endParaRPr lang="ru-RU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043608" y="548680"/>
            <a:ext cx="2952328" cy="288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05399" y="2857514"/>
            <a:ext cx="7713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Y~10</a:t>
            </a:r>
            <a:r>
              <a:rPr lang="en-US" baseline="30000" dirty="0" smtClean="0"/>
              <a:t>-5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41270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r="20410" b="4220"/>
          <a:stretch/>
        </p:blipFill>
        <p:spPr bwMode="auto">
          <a:xfrm>
            <a:off x="107504" y="764704"/>
            <a:ext cx="5904656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4131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Experimental findings to be discussed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13394" r="33118" b="8440"/>
          <a:stretch/>
        </p:blipFill>
        <p:spPr bwMode="auto">
          <a:xfrm>
            <a:off x="6156176" y="3068960"/>
            <a:ext cx="288032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1237402"/>
            <a:ext cx="165618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w15 &amp; n=1</a:t>
            </a:r>
          </a:p>
          <a:p>
            <a:r>
              <a:rPr lang="en-US" dirty="0" smtClean="0"/>
              <a:t>more than 1 </a:t>
            </a:r>
          </a:p>
          <a:p>
            <a:r>
              <a:rPr lang="en-US" dirty="0"/>
              <a:t>n</a:t>
            </a:r>
            <a:r>
              <a:rPr lang="en-US" dirty="0" smtClean="0"/>
              <a:t>eutrons were detected</a:t>
            </a:r>
            <a:endParaRPr lang="ru-RU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63788" y="2418701"/>
            <a:ext cx="360040" cy="43204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16416" y="86204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Ex1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43608" y="887012"/>
            <a:ext cx="916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baseline="30000" dirty="0" smtClean="0"/>
              <a:t>252</a:t>
            </a:r>
            <a:r>
              <a:rPr lang="en-US" b="1" dirty="0" smtClean="0"/>
              <a:t>Cf(sf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0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27179" t="36240" r="44103" b="25013"/>
          <a:stretch/>
        </p:blipFill>
        <p:spPr bwMode="auto">
          <a:xfrm>
            <a:off x="4721032" y="1420969"/>
            <a:ext cx="4176464" cy="3334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27307" t="30543" r="36025" b="19770"/>
          <a:stretch/>
        </p:blipFill>
        <p:spPr bwMode="auto">
          <a:xfrm>
            <a:off x="404714" y="1420969"/>
            <a:ext cx="4168140" cy="3177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8784" y="116632"/>
            <a:ext cx="510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Estimation of the real neutron multiplicity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6416" y="86204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Ex1</a:t>
            </a:r>
            <a:endParaRPr lang="ru-RU" b="1" dirty="0"/>
          </a:p>
        </p:txBody>
      </p:sp>
      <p:sp>
        <p:nvSpPr>
          <p:cNvPr id="4" name="Rectangle 3"/>
          <p:cNvSpPr/>
          <p:nvPr/>
        </p:nvSpPr>
        <p:spPr>
          <a:xfrm>
            <a:off x="5459368" y="4935763"/>
            <a:ext cx="2987824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Yn</a:t>
            </a:r>
            <a:r>
              <a:rPr lang="en-US" dirty="0"/>
              <a:t>=1~1.3*10-4/bin fission</a:t>
            </a:r>
          </a:p>
          <a:p>
            <a:r>
              <a:rPr lang="en-US" dirty="0" err="1"/>
              <a:t>Yn</a:t>
            </a:r>
            <a:r>
              <a:rPr lang="en-US" dirty="0"/>
              <a:t>=2 ~1.3*10-5/bin fission</a:t>
            </a:r>
          </a:p>
          <a:p>
            <a:r>
              <a:rPr lang="en-US" dirty="0" smtClean="0"/>
              <a:t>Due to the slope it </a:t>
            </a:r>
            <a:r>
              <a:rPr lang="en-US" dirty="0"/>
              <a:t>could be:</a:t>
            </a:r>
          </a:p>
          <a:p>
            <a:r>
              <a:rPr lang="en-US" dirty="0"/>
              <a:t> - </a:t>
            </a:r>
            <a:r>
              <a:rPr lang="en-US" dirty="0" err="1"/>
              <a:t>isotrop</a:t>
            </a:r>
            <a:r>
              <a:rPr lang="en-US" dirty="0"/>
              <a:t>. </a:t>
            </a:r>
            <a:r>
              <a:rPr lang="en-US" b="1" dirty="0">
                <a:solidFill>
                  <a:srgbClr val="FF0000"/>
                </a:solidFill>
              </a:rPr>
              <a:t>n~2</a:t>
            </a:r>
          </a:p>
          <a:p>
            <a:r>
              <a:rPr lang="en-US" dirty="0"/>
              <a:t> - </a:t>
            </a:r>
            <a:r>
              <a:rPr lang="en-US" dirty="0" err="1"/>
              <a:t>acc.FFs</a:t>
            </a: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n~7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4931689"/>
            <a:ext cx="3965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Adequate math. model of the mosaic neutron detector used (“neutron belt”)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9" name="Right Arrow 8"/>
          <p:cNvSpPr/>
          <p:nvPr/>
        </p:nvSpPr>
        <p:spPr>
          <a:xfrm rot="16200000">
            <a:off x="2594288" y="4241741"/>
            <a:ext cx="288032" cy="1100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0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Box 2"/>
          <p:cNvSpPr txBox="1">
            <a:spLocks noChangeArrowheads="1"/>
          </p:cNvSpPr>
          <p:nvPr/>
        </p:nvSpPr>
        <p:spPr bwMode="auto">
          <a:xfrm>
            <a:off x="6172200" y="1295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483768" y="4131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Experimental findings to be discussed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6416" y="86204"/>
            <a:ext cx="648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Ex2</a:t>
            </a:r>
            <a:endParaRPr lang="ru-RU" b="1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879" r="26795" b="4323"/>
          <a:stretch/>
        </p:blipFill>
        <p:spPr bwMode="auto">
          <a:xfrm>
            <a:off x="0" y="620688"/>
            <a:ext cx="3954780" cy="3573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новый-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4301172"/>
            <a:ext cx="2491740" cy="244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новый-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61178"/>
            <a:ext cx="2468880" cy="24460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 rot="16200000">
            <a:off x="6853480" y="5019740"/>
            <a:ext cx="2061775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selection windows</a:t>
            </a:r>
          </a:p>
          <a:p>
            <a:r>
              <a:rPr lang="en-US" b="1" dirty="0" smtClean="0"/>
              <a:t>P1~P2 &amp; V1~V2</a:t>
            </a:r>
            <a:endParaRPr lang="ru-RU" b="1" dirty="0"/>
          </a:p>
        </p:txBody>
      </p:sp>
      <p:sp>
        <p:nvSpPr>
          <p:cNvPr id="15" name="Right Arrow 14"/>
          <p:cNvSpPr/>
          <p:nvPr/>
        </p:nvSpPr>
        <p:spPr>
          <a:xfrm rot="10800000">
            <a:off x="7092279" y="4827462"/>
            <a:ext cx="288032" cy="103088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78964" y="764704"/>
            <a:ext cx="12727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/>
              <a:t>235</a:t>
            </a:r>
            <a:r>
              <a:rPr lang="en-US" sz="2000" b="1" dirty="0" smtClean="0"/>
              <a:t>U(n</a:t>
            </a:r>
            <a:r>
              <a:rPr lang="en-US" sz="2000" b="1" baseline="-25000" dirty="0" smtClean="0"/>
              <a:t>th</a:t>
            </a:r>
            <a:r>
              <a:rPr lang="en-US" sz="2000" b="1" dirty="0" smtClean="0"/>
              <a:t>, f)</a:t>
            </a:r>
            <a:endParaRPr lang="ru-RU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00457" y="2407578"/>
            <a:ext cx="562048" cy="496443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8986" r="28404" b="9650"/>
          <a:stretch>
            <a:fillRect/>
          </a:stretch>
        </p:blipFill>
        <p:spPr bwMode="auto">
          <a:xfrm>
            <a:off x="4185701" y="590208"/>
            <a:ext cx="3375501" cy="337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788024" y="1689314"/>
            <a:ext cx="432048" cy="39556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  <a:prstDash val="sysDash"/>
              </a:ln>
              <a:noFill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48251" y="3068960"/>
            <a:ext cx="432048" cy="39556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  <a:prstDash val="sysDash"/>
              </a:ln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9470" y="1522284"/>
            <a:ext cx="93610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P1~ P2</a:t>
            </a:r>
          </a:p>
          <a:p>
            <a:r>
              <a:rPr lang="en-US" dirty="0" smtClean="0"/>
              <a:t>V1~ V2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Z1~Z2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7616569" y="1750880"/>
            <a:ext cx="344605" cy="56049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450756" y="2540409"/>
            <a:ext cx="6415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Z~28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172200" y="2279327"/>
            <a:ext cx="278556" cy="2610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6200000">
            <a:off x="1271326" y="3777575"/>
            <a:ext cx="288032" cy="83378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42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8964" r="11667" b="5603"/>
          <a:stretch/>
        </p:blipFill>
        <p:spPr bwMode="auto">
          <a:xfrm>
            <a:off x="4534059" y="561187"/>
            <a:ext cx="3714633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9330" r="13077" b="5604"/>
          <a:stretch/>
        </p:blipFill>
        <p:spPr bwMode="auto">
          <a:xfrm>
            <a:off x="4712637" y="3547986"/>
            <a:ext cx="3374457" cy="235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8415" r="22949" b="4322"/>
          <a:stretch/>
        </p:blipFill>
        <p:spPr bwMode="auto">
          <a:xfrm>
            <a:off x="323528" y="1682472"/>
            <a:ext cx="4104456" cy="3618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83768" y="4131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Experimental findings to be discussed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6096" y="6353202"/>
            <a:ext cx="21883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Extremely low TKE 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6331265" y="5601787"/>
            <a:ext cx="288032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87624" y="6353202"/>
            <a:ext cx="2592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Collinear equal momenta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460</Words>
  <Application>Microsoft Office PowerPoint</Application>
  <PresentationFormat>On-screen Show (4:3)</PresentationFormat>
  <Paragraphs>116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Yuri</dc:creator>
  <cp:lastModifiedBy>Yuri</cp:lastModifiedBy>
  <cp:revision>98</cp:revision>
  <dcterms:created xsi:type="dcterms:W3CDTF">2016-05-18T18:16:58Z</dcterms:created>
  <dcterms:modified xsi:type="dcterms:W3CDTF">2016-10-13T19:18:25Z</dcterms:modified>
</cp:coreProperties>
</file>