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98" r:id="rId1"/>
  </p:sldMasterIdLst>
  <p:notesMasterIdLst>
    <p:notesMasterId r:id="rId22"/>
  </p:notesMasterIdLst>
  <p:sldIdLst>
    <p:sldId id="668" r:id="rId2"/>
    <p:sldId id="596" r:id="rId3"/>
    <p:sldId id="633" r:id="rId4"/>
    <p:sldId id="659" r:id="rId5"/>
    <p:sldId id="660" r:id="rId6"/>
    <p:sldId id="576" r:id="rId7"/>
    <p:sldId id="653" r:id="rId8"/>
    <p:sldId id="638" r:id="rId9"/>
    <p:sldId id="669" r:id="rId10"/>
    <p:sldId id="541" r:id="rId11"/>
    <p:sldId id="539" r:id="rId12"/>
    <p:sldId id="538" r:id="rId13"/>
    <p:sldId id="665" r:id="rId14"/>
    <p:sldId id="549" r:id="rId15"/>
    <p:sldId id="664" r:id="rId16"/>
    <p:sldId id="666" r:id="rId17"/>
    <p:sldId id="595" r:id="rId18"/>
    <p:sldId id="603" r:id="rId19"/>
    <p:sldId id="636" r:id="rId20"/>
    <p:sldId id="639" r:id="rId21"/>
  </p:sldIdLst>
  <p:sldSz cx="9144000" cy="6858000" type="screen4x3"/>
  <p:notesSz cx="6858000" cy="9144000"/>
  <p:defaultTextStyle>
    <a:defPPr>
      <a:defRPr lang="en-US"/>
    </a:defPPr>
    <a:lvl1pPr algn="l" rtl="0" eaLnBrk="0" fontAlgn="base" hangingPunct="0">
      <a:spcBef>
        <a:spcPct val="0"/>
      </a:spcBef>
      <a:spcAft>
        <a:spcPct val="0"/>
      </a:spcAft>
      <a:defRPr sz="2000" b="1" i="1" kern="1200">
        <a:solidFill>
          <a:srgbClr val="FF3399"/>
        </a:solidFill>
        <a:latin typeface="Arial" pitchFamily="34" charset="0"/>
        <a:ea typeface="+mn-ea"/>
        <a:cs typeface="Arial" pitchFamily="34" charset="0"/>
      </a:defRPr>
    </a:lvl1pPr>
    <a:lvl2pPr marL="457200" algn="l" rtl="0" eaLnBrk="0" fontAlgn="base" hangingPunct="0">
      <a:spcBef>
        <a:spcPct val="0"/>
      </a:spcBef>
      <a:spcAft>
        <a:spcPct val="0"/>
      </a:spcAft>
      <a:defRPr sz="2000" b="1" i="1" kern="1200">
        <a:solidFill>
          <a:srgbClr val="FF3399"/>
        </a:solidFill>
        <a:latin typeface="Arial" pitchFamily="34" charset="0"/>
        <a:ea typeface="+mn-ea"/>
        <a:cs typeface="Arial" pitchFamily="34" charset="0"/>
      </a:defRPr>
    </a:lvl2pPr>
    <a:lvl3pPr marL="914400" algn="l" rtl="0" eaLnBrk="0" fontAlgn="base" hangingPunct="0">
      <a:spcBef>
        <a:spcPct val="0"/>
      </a:spcBef>
      <a:spcAft>
        <a:spcPct val="0"/>
      </a:spcAft>
      <a:defRPr sz="2000" b="1" i="1" kern="1200">
        <a:solidFill>
          <a:srgbClr val="FF3399"/>
        </a:solidFill>
        <a:latin typeface="Arial" pitchFamily="34" charset="0"/>
        <a:ea typeface="+mn-ea"/>
        <a:cs typeface="Arial" pitchFamily="34" charset="0"/>
      </a:defRPr>
    </a:lvl3pPr>
    <a:lvl4pPr marL="1371600" algn="l" rtl="0" eaLnBrk="0" fontAlgn="base" hangingPunct="0">
      <a:spcBef>
        <a:spcPct val="0"/>
      </a:spcBef>
      <a:spcAft>
        <a:spcPct val="0"/>
      </a:spcAft>
      <a:defRPr sz="2000" b="1" i="1" kern="1200">
        <a:solidFill>
          <a:srgbClr val="FF3399"/>
        </a:solidFill>
        <a:latin typeface="Arial" pitchFamily="34" charset="0"/>
        <a:ea typeface="+mn-ea"/>
        <a:cs typeface="Arial" pitchFamily="34" charset="0"/>
      </a:defRPr>
    </a:lvl4pPr>
    <a:lvl5pPr marL="1828800" algn="l" rtl="0" eaLnBrk="0" fontAlgn="base" hangingPunct="0">
      <a:spcBef>
        <a:spcPct val="0"/>
      </a:spcBef>
      <a:spcAft>
        <a:spcPct val="0"/>
      </a:spcAft>
      <a:defRPr sz="2000" b="1" i="1" kern="1200">
        <a:solidFill>
          <a:srgbClr val="FF3399"/>
        </a:solidFill>
        <a:latin typeface="Arial" pitchFamily="34" charset="0"/>
        <a:ea typeface="+mn-ea"/>
        <a:cs typeface="Arial" pitchFamily="34" charset="0"/>
      </a:defRPr>
    </a:lvl5pPr>
    <a:lvl6pPr marL="2286000" algn="l" defTabSz="914400" rtl="0" eaLnBrk="1" latinLnBrk="0" hangingPunct="1">
      <a:defRPr sz="2000" b="1" i="1" kern="1200">
        <a:solidFill>
          <a:srgbClr val="FF3399"/>
        </a:solidFill>
        <a:latin typeface="Arial" pitchFamily="34" charset="0"/>
        <a:ea typeface="+mn-ea"/>
        <a:cs typeface="Arial" pitchFamily="34" charset="0"/>
      </a:defRPr>
    </a:lvl6pPr>
    <a:lvl7pPr marL="2743200" algn="l" defTabSz="914400" rtl="0" eaLnBrk="1" latinLnBrk="0" hangingPunct="1">
      <a:defRPr sz="2000" b="1" i="1" kern="1200">
        <a:solidFill>
          <a:srgbClr val="FF3399"/>
        </a:solidFill>
        <a:latin typeface="Arial" pitchFamily="34" charset="0"/>
        <a:ea typeface="+mn-ea"/>
        <a:cs typeface="Arial" pitchFamily="34" charset="0"/>
      </a:defRPr>
    </a:lvl7pPr>
    <a:lvl8pPr marL="3200400" algn="l" defTabSz="914400" rtl="0" eaLnBrk="1" latinLnBrk="0" hangingPunct="1">
      <a:defRPr sz="2000" b="1" i="1" kern="1200">
        <a:solidFill>
          <a:srgbClr val="FF3399"/>
        </a:solidFill>
        <a:latin typeface="Arial" pitchFamily="34" charset="0"/>
        <a:ea typeface="+mn-ea"/>
        <a:cs typeface="Arial" pitchFamily="34" charset="0"/>
      </a:defRPr>
    </a:lvl8pPr>
    <a:lvl9pPr marL="3657600" algn="l" defTabSz="914400" rtl="0" eaLnBrk="1" latinLnBrk="0" hangingPunct="1">
      <a:defRPr sz="2000" b="1" i="1" kern="1200">
        <a:solidFill>
          <a:srgbClr val="FF3399"/>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E73FBB"/>
    <a:srgbClr val="000066"/>
    <a:srgbClr val="663300"/>
    <a:srgbClr val="FF99FF"/>
    <a:srgbClr val="FF3300"/>
    <a:srgbClr val="000000"/>
    <a:srgbClr val="A917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76" autoAdjust="0"/>
    <p:restoredTop sz="84690" autoAdjust="0"/>
  </p:normalViewPr>
  <p:slideViewPr>
    <p:cSldViewPr snapToGrid="0">
      <p:cViewPr varScale="1">
        <p:scale>
          <a:sx n="63" d="100"/>
          <a:sy n="63" d="100"/>
        </p:scale>
        <p:origin x="1680" y="6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i="0">
                <a:solidFill>
                  <a:schemeClr val="tx1"/>
                </a:solidFill>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i="0">
                <a:solidFill>
                  <a:schemeClr val="tx1"/>
                </a:solidFill>
                <a:latin typeface="Arial" charset="0"/>
                <a:cs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i="0">
                <a:solidFill>
                  <a:schemeClr val="tx1"/>
                </a:solidFill>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i="0">
                <a:solidFill>
                  <a:schemeClr val="tx1"/>
                </a:solidFill>
              </a:defRPr>
            </a:lvl1pPr>
          </a:lstStyle>
          <a:p>
            <a:fld id="{00ECB75B-B8E3-459E-8D0B-B7F3D45C4B58}" type="slidenum">
              <a:rPr lang="ar-SA" altLang="ar-EG"/>
              <a:pPr/>
              <a:t>‹#›</a:t>
            </a:fld>
            <a:endParaRPr lang="en-US" altLang="ar-EG"/>
          </a:p>
        </p:txBody>
      </p:sp>
    </p:spTree>
    <p:extLst>
      <p:ext uri="{BB962C8B-B14F-4D97-AF65-F5344CB8AC3E}">
        <p14:creationId xmlns:p14="http://schemas.microsoft.com/office/powerpoint/2010/main" val="562824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Photomultiplie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Cherenkov_radi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282BA3C-70E6-4EBB-AA70-27BC659EA5E5}" type="slidenum">
              <a:rPr lang="ar-SA" altLang="ar-EG" sz="1200" b="0" i="0">
                <a:solidFill>
                  <a:srgbClr val="000000"/>
                </a:solidFill>
              </a:rPr>
              <a:pPr algn="r" eaLnBrk="1" hangingPunct="1"/>
              <a:t>2</a:t>
            </a:fld>
            <a:endParaRPr lang="en-US" altLang="ar-EG" sz="1200" b="0" i="0">
              <a:solidFill>
                <a:srgbClr val="000000"/>
              </a:solidFill>
            </a:endParaRPr>
          </a:p>
        </p:txBody>
      </p:sp>
      <p:sp>
        <p:nvSpPr>
          <p:cNvPr id="15363" name="Rectangle 2"/>
          <p:cNvSpPr>
            <a:spLocks noGrp="1" noRot="1" noChangeAspect="1" noChangeArrowheads="1" noTextEdit="1"/>
          </p:cNvSpPr>
          <p:nvPr>
            <p:ph type="sldImg"/>
          </p:nvPr>
        </p:nvSpPr>
        <p:spPr>
          <a:xfrm>
            <a:off x="1141413" y="685800"/>
            <a:ext cx="4572000" cy="3429000"/>
          </a:xfrm>
          <a:ln/>
        </p:spPr>
      </p:sp>
      <p:sp>
        <p:nvSpPr>
          <p:cNvPr id="15364" name="Rectangle 3"/>
          <p:cNvSpPr>
            <a:spLocks noGrp="1" noChangeArrowheads="1"/>
          </p:cNvSpPr>
          <p:nvPr>
            <p:ph type="body" idx="1"/>
          </p:nvPr>
        </p:nvSpPr>
        <p:spPr>
          <a:xfrm>
            <a:off x="912813" y="4344988"/>
            <a:ext cx="5032375" cy="4113212"/>
          </a:xfrm>
          <a:noFill/>
          <a:ln/>
        </p:spPr>
        <p:txBody>
          <a:bodyPr/>
          <a:lstStyle/>
          <a:p>
            <a:pPr eaLnBrk="1" hangingPunct="1"/>
            <a:endParaRPr lang="ar-EG" altLang="ar-EG" smtClean="0">
              <a:latin typeface="Arial" pitchFamily="34" charset="0"/>
              <a:cs typeface="Arial" pitchFamily="34" charset="0"/>
            </a:endParaRPr>
          </a:p>
        </p:txBody>
      </p:sp>
    </p:spTree>
    <p:extLst>
      <p:ext uri="{BB962C8B-B14F-4D97-AF65-F5344CB8AC3E}">
        <p14:creationId xmlns:p14="http://schemas.microsoft.com/office/powerpoint/2010/main" val="422924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0C86DE0-848B-436B-9ACF-2C64441C29FD}" type="slidenum">
              <a:rPr lang="ar-SA" altLang="ar-EG" sz="1200" b="0" i="0">
                <a:solidFill>
                  <a:srgbClr val="000000"/>
                </a:solidFill>
              </a:rPr>
              <a:pPr algn="r" eaLnBrk="1" hangingPunct="1"/>
              <a:t>11</a:t>
            </a:fld>
            <a:endParaRPr lang="en-US" altLang="ar-EG" sz="1200" b="0" i="0">
              <a:solidFill>
                <a:srgbClr val="000000"/>
              </a:solidFill>
            </a:endParaRPr>
          </a:p>
        </p:txBody>
      </p:sp>
      <p:sp>
        <p:nvSpPr>
          <p:cNvPr id="39939" name="Rectangle 2"/>
          <p:cNvSpPr>
            <a:spLocks noGrp="1" noRot="1" noChangeAspect="1" noChangeArrowheads="1" noTextEdit="1"/>
          </p:cNvSpPr>
          <p:nvPr>
            <p:ph type="sldImg"/>
          </p:nvPr>
        </p:nvSpPr>
        <p:spPr>
          <a:xfrm>
            <a:off x="1141413" y="685800"/>
            <a:ext cx="4572000" cy="3429000"/>
          </a:xfrm>
          <a:ln/>
        </p:spPr>
      </p:sp>
      <p:sp>
        <p:nvSpPr>
          <p:cNvPr id="39940" name="Rectangle 3"/>
          <p:cNvSpPr>
            <a:spLocks noGrp="1" noChangeArrowheads="1"/>
          </p:cNvSpPr>
          <p:nvPr>
            <p:ph type="body" idx="1"/>
          </p:nvPr>
        </p:nvSpPr>
        <p:spPr>
          <a:xfrm>
            <a:off x="912813" y="4344988"/>
            <a:ext cx="5032375" cy="4113212"/>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ar-EG" dirty="0" smtClean="0">
                <a:latin typeface="Arial" pitchFamily="34" charset="0"/>
                <a:cs typeface="Arial" pitchFamily="34" charset="0"/>
              </a:rPr>
              <a:t>20m-500m was the fitting only , and the bad fitting below 20m or after 500 meter</a:t>
            </a:r>
            <a:r>
              <a:rPr lang="en-US" altLang="ar-EG" dirty="0" smtClean="0">
                <a:solidFill>
                  <a:srgbClr val="FF0000"/>
                </a:solidFill>
                <a:latin typeface="Arial" pitchFamily="34" charset="0"/>
                <a:cs typeface="Arial" pitchFamily="34" charset="0"/>
              </a:rPr>
              <a:t>.  Sometimes we see the very sharp bump at the knee (events with very large angles and events from gamma rays, sometime very smooth knee  (small angles, high energy </a:t>
            </a:r>
            <a:r>
              <a:rPr lang="en-US" altLang="ar-EG" dirty="0" err="1" smtClean="0">
                <a:solidFill>
                  <a:srgbClr val="FF0000"/>
                </a:solidFill>
                <a:latin typeface="Arial" pitchFamily="34" charset="0"/>
                <a:cs typeface="Arial" pitchFamily="34" charset="0"/>
              </a:rPr>
              <a:t>ptotons</a:t>
            </a:r>
            <a:r>
              <a:rPr lang="en-US" altLang="ar-EG" dirty="0" smtClean="0">
                <a:solidFill>
                  <a:srgbClr val="FF0000"/>
                </a:solidFill>
                <a:latin typeface="Arial" pitchFamily="34" charset="0"/>
                <a:cs typeface="Arial" pitchFamily="34" charset="0"/>
              </a:rPr>
              <a:t>), all individual events  are described with good Hi2. individual events can. </a:t>
            </a:r>
            <a:r>
              <a:rPr lang="en-US" sz="1200" i="0" dirty="0" smtClean="0">
                <a:solidFill>
                  <a:schemeClr val="accent4">
                    <a:lumMod val="75000"/>
                  </a:schemeClr>
                </a:solidFill>
                <a:latin typeface="Times New Roman" panose="02020603050405020304" pitchFamily="18" charset="0"/>
                <a:ea typeface="PMingLiU" panose="02020500000000000000" pitchFamily="18" charset="-120"/>
              </a:rPr>
              <a:t>Analysis shows that the new approximation function fits the individual LDFs as well as average LDFs with a very good accuracy: the mean squared error of the fit ~ 0.0005-0.002 in logarithmic scale for all energies and for each type of particle. It allows us to obtain energy dependencies, to study correlation between parameters, and to develop parametric methods of primary particle identification. </a:t>
            </a:r>
          </a:p>
          <a:p>
            <a:pPr eaLnBrk="1" hangingPunct="1"/>
            <a:endParaRPr lang="ar-EG" altLang="ar-EG"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43005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93D3457-C22E-4CEE-AE7A-0B4B1BACD5B6}" type="slidenum">
              <a:rPr lang="ar-SA" altLang="ar-EG" sz="1200" b="0" i="0">
                <a:solidFill>
                  <a:srgbClr val="000000"/>
                </a:solidFill>
              </a:rPr>
              <a:pPr algn="r" eaLnBrk="1" hangingPunct="1"/>
              <a:t>12</a:t>
            </a:fld>
            <a:endParaRPr lang="en-US" altLang="ar-EG" sz="1200" b="0" i="0">
              <a:solidFill>
                <a:srgbClr val="000000"/>
              </a:solidFill>
            </a:endParaRPr>
          </a:p>
        </p:txBody>
      </p:sp>
      <p:sp>
        <p:nvSpPr>
          <p:cNvPr id="44035" name="Rectangle 2"/>
          <p:cNvSpPr>
            <a:spLocks noGrp="1" noRot="1" noChangeAspect="1" noChangeArrowheads="1" noTextEdit="1"/>
          </p:cNvSpPr>
          <p:nvPr>
            <p:ph type="sldImg"/>
          </p:nvPr>
        </p:nvSpPr>
        <p:spPr>
          <a:xfrm>
            <a:off x="1141413" y="685800"/>
            <a:ext cx="4572000" cy="3429000"/>
          </a:xfrm>
          <a:ln/>
        </p:spPr>
      </p:sp>
      <p:sp>
        <p:nvSpPr>
          <p:cNvPr id="44036" name="Rectangle 3"/>
          <p:cNvSpPr>
            <a:spLocks noGrp="1" noChangeArrowheads="1"/>
          </p:cNvSpPr>
          <p:nvPr>
            <p:ph type="body" idx="1"/>
          </p:nvPr>
        </p:nvSpPr>
        <p:spPr>
          <a:xfrm>
            <a:off x="912813" y="4344988"/>
            <a:ext cx="5032375" cy="4113212"/>
          </a:xfrm>
          <a:noFill/>
          <a:ln/>
        </p:spPr>
        <p:txBody>
          <a:bodyPr/>
          <a:lstStyle/>
          <a:p>
            <a:pPr eaLnBrk="1" hangingPunct="1"/>
            <a:r>
              <a:rPr lang="en-US" altLang="ar-EG" smtClean="0">
                <a:latin typeface="Arial" pitchFamily="34" charset="0"/>
                <a:cs typeface="Arial" pitchFamily="34" charset="0"/>
              </a:rPr>
              <a:t>The next stage we will try to find conclusion.</a:t>
            </a:r>
          </a:p>
          <a:p>
            <a:pPr eaLnBrk="1" hangingPunct="1"/>
            <a:r>
              <a:rPr lang="en-US" altLang="ar-EG" smtClean="0">
                <a:latin typeface="Arial" pitchFamily="34" charset="0"/>
                <a:cs typeface="Arial" pitchFamily="34" charset="0"/>
              </a:rPr>
              <a:t>Title above the slide: Separation of Gm and Pr using gamma1,gamma2,R0. we found that by gamma1 Pr is at left side while by gamma2 and R0 pr at right side</a:t>
            </a:r>
          </a:p>
          <a:p>
            <a:pPr eaLnBrk="1" hangingPunct="1"/>
            <a:r>
              <a:rPr lang="en-US" altLang="ar-EG" smtClean="0">
                <a:latin typeface="Arial" pitchFamily="34" charset="0"/>
                <a:cs typeface="Arial" pitchFamily="34" charset="0"/>
              </a:rPr>
              <a:t>By making a cut in the middle we can separate Pr from Gm by a good value may be as good as 200 times. Because we will separate pr but will contain small numbers of Gm.in the future we will develop other parameter to obtain more excellent separation.</a:t>
            </a:r>
            <a:endParaRPr lang="ar-EG" altLang="ar-EG" smtClean="0">
              <a:latin typeface="Arial" pitchFamily="34" charset="0"/>
              <a:cs typeface="Arial" pitchFamily="34" charset="0"/>
            </a:endParaRPr>
          </a:p>
        </p:txBody>
      </p:sp>
    </p:spTree>
    <p:extLst>
      <p:ext uri="{BB962C8B-B14F-4D97-AF65-F5344CB8AC3E}">
        <p14:creationId xmlns:p14="http://schemas.microsoft.com/office/powerpoint/2010/main" val="377408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93D3457-C22E-4CEE-AE7A-0B4B1BACD5B6}" type="slidenum">
              <a:rPr lang="ar-SA" altLang="ar-EG" sz="1200" b="0" i="0">
                <a:solidFill>
                  <a:srgbClr val="000000"/>
                </a:solidFill>
              </a:rPr>
              <a:pPr algn="r" eaLnBrk="1" hangingPunct="1"/>
              <a:t>13</a:t>
            </a:fld>
            <a:endParaRPr lang="en-US" altLang="ar-EG" sz="1200" b="0" i="0">
              <a:solidFill>
                <a:srgbClr val="000000"/>
              </a:solidFill>
            </a:endParaRPr>
          </a:p>
        </p:txBody>
      </p:sp>
      <p:sp>
        <p:nvSpPr>
          <p:cNvPr id="44035" name="Rectangle 2"/>
          <p:cNvSpPr>
            <a:spLocks noGrp="1" noRot="1" noChangeAspect="1" noChangeArrowheads="1" noTextEdit="1"/>
          </p:cNvSpPr>
          <p:nvPr>
            <p:ph type="sldImg"/>
          </p:nvPr>
        </p:nvSpPr>
        <p:spPr>
          <a:xfrm>
            <a:off x="1141413" y="685800"/>
            <a:ext cx="4572000" cy="3429000"/>
          </a:xfrm>
          <a:ln/>
        </p:spPr>
      </p:sp>
      <p:sp>
        <p:nvSpPr>
          <p:cNvPr id="44036" name="Rectangle 3"/>
          <p:cNvSpPr>
            <a:spLocks noGrp="1" noChangeArrowheads="1"/>
          </p:cNvSpPr>
          <p:nvPr>
            <p:ph type="body" idx="1"/>
          </p:nvPr>
        </p:nvSpPr>
        <p:spPr>
          <a:xfrm>
            <a:off x="912813" y="4344988"/>
            <a:ext cx="5032375" cy="4113212"/>
          </a:xfrm>
          <a:noFill/>
          <a:ln/>
        </p:spPr>
        <p:txBody>
          <a:bodyPr/>
          <a:lstStyle/>
          <a:p>
            <a:pPr eaLnBrk="1" hangingPunct="1"/>
            <a:r>
              <a:rPr lang="en-US" altLang="ar-EG" b="1" i="0" u="heavy" dirty="0" smtClean="0">
                <a:solidFill>
                  <a:schemeClr val="bg2">
                    <a:lumMod val="50000"/>
                  </a:schemeClr>
                </a:solidFill>
                <a:uFill>
                  <a:solidFill>
                    <a:srgbClr val="FF0000"/>
                  </a:solidFill>
                </a:uFill>
                <a:latin typeface="Arial" pitchFamily="34" charset="0"/>
                <a:cs typeface="Arial" pitchFamily="34" charset="0"/>
              </a:rPr>
              <a:t>You</a:t>
            </a:r>
            <a:r>
              <a:rPr lang="en-US" altLang="ar-EG" b="1" i="0" u="heavy" baseline="0" dirty="0" smtClean="0">
                <a:solidFill>
                  <a:schemeClr val="bg2">
                    <a:lumMod val="50000"/>
                  </a:schemeClr>
                </a:solidFill>
                <a:uFill>
                  <a:solidFill>
                    <a:srgbClr val="FF0000"/>
                  </a:solidFill>
                </a:uFill>
                <a:latin typeface="Arial" pitchFamily="34" charset="0"/>
                <a:cs typeface="Arial" pitchFamily="34" charset="0"/>
              </a:rPr>
              <a:t> can say here that for LARGE zenith angles parameter alpha separates proton from gamma better than parameter R0, that’s why we plot distribution of </a:t>
            </a:r>
            <a:r>
              <a:rPr lang="en-US" altLang="ar-EG" b="1" i="0" u="heavy" baseline="0" dirty="0" err="1" smtClean="0">
                <a:solidFill>
                  <a:schemeClr val="bg2">
                    <a:lumMod val="50000"/>
                  </a:schemeClr>
                </a:solidFill>
                <a:uFill>
                  <a:solidFill>
                    <a:srgbClr val="FF0000"/>
                  </a:solidFill>
                </a:uFill>
                <a:latin typeface="Arial" pitchFamily="34" charset="0"/>
                <a:cs typeface="Arial" pitchFamily="34" charset="0"/>
              </a:rPr>
              <a:t>lg</a:t>
            </a:r>
            <a:r>
              <a:rPr lang="en-US" altLang="ar-EG" b="1" i="0" u="heavy" baseline="0" dirty="0" smtClean="0">
                <a:solidFill>
                  <a:schemeClr val="bg2">
                    <a:lumMod val="50000"/>
                  </a:schemeClr>
                </a:solidFill>
                <a:uFill>
                  <a:solidFill>
                    <a:srgbClr val="FF0000"/>
                  </a:solidFill>
                </a:uFill>
                <a:latin typeface="Arial" pitchFamily="34" charset="0"/>
                <a:cs typeface="Arial" pitchFamily="34" charset="0"/>
              </a:rPr>
              <a:t> alpha instead of R0</a:t>
            </a:r>
            <a:endParaRPr lang="ar-EG" altLang="ar-EG" b="1" i="0" u="heavy" dirty="0" smtClean="0">
              <a:solidFill>
                <a:schemeClr val="bg2">
                  <a:lumMod val="50000"/>
                </a:schemeClr>
              </a:solidFill>
              <a:uFill>
                <a:solidFill>
                  <a:srgbClr val="FF0000"/>
                </a:solidFill>
              </a:uFill>
              <a:latin typeface="Arial" pitchFamily="34" charset="0"/>
              <a:cs typeface="Arial" pitchFamily="34" charset="0"/>
            </a:endParaRPr>
          </a:p>
        </p:txBody>
      </p:sp>
    </p:spTree>
    <p:extLst>
      <p:ext uri="{BB962C8B-B14F-4D97-AF65-F5344CB8AC3E}">
        <p14:creationId xmlns:p14="http://schemas.microsoft.com/office/powerpoint/2010/main" val="3883065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3E77961-EE79-4DB0-B602-EDB89955F8F9}" type="slidenum">
              <a:rPr lang="ar-SA" altLang="ar-EG" sz="1200" b="0" i="0">
                <a:solidFill>
                  <a:srgbClr val="000000"/>
                </a:solidFill>
              </a:rPr>
              <a:pPr algn="r" eaLnBrk="1" hangingPunct="1"/>
              <a:t>14</a:t>
            </a:fld>
            <a:endParaRPr lang="en-US" altLang="ar-EG" sz="1200" b="0" i="0">
              <a:solidFill>
                <a:srgbClr val="000000"/>
              </a:solidFill>
            </a:endParaRPr>
          </a:p>
        </p:txBody>
      </p:sp>
      <p:sp>
        <p:nvSpPr>
          <p:cNvPr id="46083" name="Rectangle 2"/>
          <p:cNvSpPr>
            <a:spLocks noGrp="1" noRot="1" noChangeAspect="1" noChangeArrowheads="1" noTextEdit="1"/>
          </p:cNvSpPr>
          <p:nvPr>
            <p:ph type="sldImg"/>
          </p:nvPr>
        </p:nvSpPr>
        <p:spPr>
          <a:xfrm>
            <a:off x="1141413" y="685800"/>
            <a:ext cx="4572000" cy="3429000"/>
          </a:xfrm>
          <a:ln/>
        </p:spPr>
      </p:sp>
      <p:sp>
        <p:nvSpPr>
          <p:cNvPr id="46084" name="Rectangle 3"/>
          <p:cNvSpPr>
            <a:spLocks noGrp="1" noChangeArrowheads="1"/>
          </p:cNvSpPr>
          <p:nvPr>
            <p:ph type="body" idx="1"/>
          </p:nvPr>
        </p:nvSpPr>
        <p:spPr>
          <a:xfrm>
            <a:off x="912813" y="4344988"/>
            <a:ext cx="5032375" cy="4113212"/>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dirty="0" smtClean="0">
                <a:solidFill>
                  <a:schemeClr val="accent4">
                    <a:lumMod val="75000"/>
                  </a:schemeClr>
                </a:solidFill>
                <a:latin typeface="Times New Roman" panose="02020603050405020304" pitchFamily="18" charset="0"/>
                <a:ea typeface="PMingLiU" panose="02020500000000000000" pitchFamily="18" charset="-120"/>
              </a:rPr>
              <a:t>On histograms the distributions of 3 parameters (</a:t>
            </a:r>
            <a:r>
              <a:rPr lang="en-US" sz="1200" i="0" dirty="0" smtClean="0">
                <a:solidFill>
                  <a:schemeClr val="accent4">
                    <a:lumMod val="75000"/>
                  </a:schemeClr>
                </a:solidFill>
                <a:latin typeface="Times New Roman" panose="02020603050405020304" pitchFamily="18" charset="0"/>
                <a:ea typeface="PMingLiU" panose="02020500000000000000" pitchFamily="18" charset="-120"/>
                <a:sym typeface="Symbol" panose="05050102010706020507" pitchFamily="18" charset="2"/>
              </a:rPr>
              <a:t></a:t>
            </a:r>
            <a:r>
              <a:rPr lang="en-US" sz="1200" i="0" baseline="-25000" dirty="0" smtClean="0">
                <a:solidFill>
                  <a:schemeClr val="accent4">
                    <a:lumMod val="75000"/>
                  </a:schemeClr>
                </a:solidFill>
                <a:latin typeface="Times New Roman" panose="02020603050405020304" pitchFamily="18" charset="0"/>
                <a:ea typeface="PMingLiU" panose="02020500000000000000" pitchFamily="18" charset="-120"/>
              </a:rPr>
              <a:t>1</a:t>
            </a:r>
            <a:r>
              <a:rPr lang="en-US" sz="1200" i="0" dirty="0" smtClean="0">
                <a:solidFill>
                  <a:schemeClr val="accent4">
                    <a:lumMod val="75000"/>
                  </a:schemeClr>
                </a:solidFill>
                <a:latin typeface="Times New Roman" panose="02020603050405020304" pitchFamily="18" charset="0"/>
                <a:ea typeface="PMingLiU" panose="02020500000000000000" pitchFamily="18" charset="-120"/>
              </a:rPr>
              <a:t>, </a:t>
            </a:r>
            <a:r>
              <a:rPr lang="en-US" sz="1200" i="0" dirty="0" smtClean="0">
                <a:solidFill>
                  <a:schemeClr val="accent4">
                    <a:lumMod val="75000"/>
                  </a:schemeClr>
                </a:solidFill>
                <a:latin typeface="Times New Roman" panose="02020603050405020304" pitchFamily="18" charset="0"/>
                <a:ea typeface="PMingLiU" panose="02020500000000000000" pitchFamily="18" charset="-120"/>
                <a:sym typeface="Symbol" panose="05050102010706020507" pitchFamily="18" charset="2"/>
              </a:rPr>
              <a:t></a:t>
            </a:r>
            <a:r>
              <a:rPr lang="en-US" sz="1200" i="0" baseline="-25000" dirty="0" smtClean="0">
                <a:solidFill>
                  <a:schemeClr val="accent4">
                    <a:lumMod val="75000"/>
                  </a:schemeClr>
                </a:solidFill>
                <a:latin typeface="Times New Roman" panose="02020603050405020304" pitchFamily="18" charset="0"/>
                <a:ea typeface="PMingLiU" panose="02020500000000000000" pitchFamily="18" charset="-120"/>
              </a:rPr>
              <a:t>2</a:t>
            </a:r>
            <a:r>
              <a:rPr lang="en-US" sz="1200" i="0" dirty="0" smtClean="0">
                <a:solidFill>
                  <a:schemeClr val="accent4">
                    <a:lumMod val="75000"/>
                  </a:schemeClr>
                </a:solidFill>
                <a:latin typeface="Times New Roman" panose="02020603050405020304" pitchFamily="18" charset="0"/>
                <a:ea typeface="PMingLiU" panose="02020500000000000000" pitchFamily="18" charset="-120"/>
              </a:rPr>
              <a:t>, R</a:t>
            </a:r>
            <a:r>
              <a:rPr lang="en-US" sz="1200" i="0" baseline="-25000" dirty="0" smtClean="0">
                <a:solidFill>
                  <a:schemeClr val="accent4">
                    <a:lumMod val="75000"/>
                  </a:schemeClr>
                </a:solidFill>
                <a:latin typeface="Times New Roman" panose="02020603050405020304" pitchFamily="18" charset="0"/>
                <a:ea typeface="PMingLiU" panose="02020500000000000000" pitchFamily="18" charset="-120"/>
              </a:rPr>
              <a:t>0</a:t>
            </a:r>
            <a:r>
              <a:rPr lang="en-US" sz="1200" i="0" dirty="0" smtClean="0">
                <a:solidFill>
                  <a:schemeClr val="accent4">
                    <a:lumMod val="75000"/>
                  </a:schemeClr>
                </a:solidFill>
                <a:latin typeface="Times New Roman" panose="02020603050405020304" pitchFamily="18" charset="0"/>
                <a:ea typeface="PMingLiU" panose="02020500000000000000" pitchFamily="18" charset="-120"/>
              </a:rPr>
              <a:t>) are presented for the true LDF functions, which were simulated with the spacing of 5 m. we show ability to distinguish (gamma , proton) and (proton, iron) , we found that the </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rPr>
              <a:t>Separation of Gm and Pr at different energy using </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sym typeface="Symbol"/>
              </a:rPr>
              <a:t></a:t>
            </a:r>
            <a:r>
              <a:rPr lang="en-US" altLang="ar-EG" sz="1200" i="0" baseline="-25000" dirty="0" smtClean="0">
                <a:solidFill>
                  <a:schemeClr val="accent4">
                    <a:lumMod val="75000"/>
                  </a:schemeClr>
                </a:solidFill>
                <a:latin typeface="Times New Roman" panose="02020603050405020304" pitchFamily="18" charset="0"/>
                <a:ea typeface="PMingLiU" panose="02020500000000000000" pitchFamily="18" charset="-120"/>
              </a:rPr>
              <a:t>1</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rPr>
              <a:t> , </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sym typeface="Symbol"/>
              </a:rPr>
              <a:t></a:t>
            </a:r>
            <a:r>
              <a:rPr lang="en-US" altLang="ar-EG" sz="1200" i="0" baseline="-25000" dirty="0" smtClean="0">
                <a:solidFill>
                  <a:schemeClr val="accent4">
                    <a:lumMod val="75000"/>
                  </a:schemeClr>
                </a:solidFill>
                <a:latin typeface="Times New Roman" panose="02020603050405020304" pitchFamily="18" charset="0"/>
                <a:ea typeface="PMingLiU" panose="02020500000000000000" pitchFamily="18" charset="-120"/>
              </a:rPr>
              <a:t>2</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rPr>
              <a:t> and R</a:t>
            </a:r>
            <a:r>
              <a:rPr lang="en-US" altLang="ar-EG" sz="1200" i="0" baseline="-25000" dirty="0" smtClean="0">
                <a:solidFill>
                  <a:schemeClr val="accent4">
                    <a:lumMod val="75000"/>
                  </a:schemeClr>
                </a:solidFill>
                <a:latin typeface="Times New Roman" panose="02020603050405020304" pitchFamily="18" charset="0"/>
                <a:ea typeface="PMingLiU" panose="02020500000000000000" pitchFamily="18" charset="-120"/>
              </a:rPr>
              <a:t>0</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rPr>
              <a:t> can be made . Pr appears on the left side of the </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sym typeface="Symbol"/>
              </a:rPr>
              <a:t></a:t>
            </a:r>
            <a:r>
              <a:rPr lang="en-US" altLang="ar-EG" sz="1200" i="0" baseline="-25000" dirty="0" smtClean="0">
                <a:solidFill>
                  <a:schemeClr val="accent4">
                    <a:lumMod val="75000"/>
                  </a:schemeClr>
                </a:solidFill>
                <a:latin typeface="Times New Roman" panose="02020603050405020304" pitchFamily="18" charset="0"/>
                <a:ea typeface="PMingLiU" panose="02020500000000000000" pitchFamily="18" charset="-120"/>
              </a:rPr>
              <a:t>1</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rPr>
              <a:t> histogram and on the right side of </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sym typeface="Symbol"/>
              </a:rPr>
              <a:t></a:t>
            </a:r>
            <a:r>
              <a:rPr lang="en-US" altLang="ar-EG" sz="1200" i="0" baseline="-25000" dirty="0" smtClean="0">
                <a:solidFill>
                  <a:schemeClr val="accent4">
                    <a:lumMod val="75000"/>
                  </a:schemeClr>
                </a:solidFill>
                <a:latin typeface="Times New Roman" panose="02020603050405020304" pitchFamily="18" charset="0"/>
                <a:ea typeface="PMingLiU" panose="02020500000000000000" pitchFamily="18" charset="-120"/>
              </a:rPr>
              <a:t>2</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rPr>
              <a:t> and R</a:t>
            </a:r>
            <a:r>
              <a:rPr lang="en-US" altLang="ar-EG" sz="1200" i="0" baseline="-25000" dirty="0" smtClean="0">
                <a:solidFill>
                  <a:schemeClr val="accent4">
                    <a:lumMod val="75000"/>
                  </a:schemeClr>
                </a:solidFill>
                <a:latin typeface="Times New Roman" panose="02020603050405020304" pitchFamily="18" charset="0"/>
                <a:ea typeface="PMingLiU" panose="02020500000000000000" pitchFamily="18" charset="-120"/>
              </a:rPr>
              <a:t>0 </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rPr>
              <a:t>histograms. By making a cut in the middle we  can separate Pr from Gm by a good value . Also the separation of pr and Fe can be made. Pr appears on the left side of the </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sym typeface="Symbol"/>
              </a:rPr>
              <a:t></a:t>
            </a:r>
            <a:r>
              <a:rPr lang="en-US" altLang="ar-EG" sz="1200" i="0" baseline="-25000" dirty="0" smtClean="0">
                <a:solidFill>
                  <a:schemeClr val="accent4">
                    <a:lumMod val="75000"/>
                  </a:schemeClr>
                </a:solidFill>
                <a:latin typeface="Times New Roman" panose="02020603050405020304" pitchFamily="18" charset="0"/>
                <a:ea typeface="PMingLiU" panose="02020500000000000000" pitchFamily="18" charset="-120"/>
              </a:rPr>
              <a:t>1</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rPr>
              <a:t> histogram and of </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sym typeface="Symbol"/>
              </a:rPr>
              <a:t></a:t>
            </a:r>
            <a:r>
              <a:rPr lang="en-US" altLang="ar-EG" sz="1200" i="0" baseline="-25000" dirty="0" smtClean="0">
                <a:solidFill>
                  <a:schemeClr val="accent4">
                    <a:lumMod val="75000"/>
                  </a:schemeClr>
                </a:solidFill>
                <a:latin typeface="Times New Roman" panose="02020603050405020304" pitchFamily="18" charset="0"/>
                <a:ea typeface="PMingLiU" panose="02020500000000000000" pitchFamily="18" charset="-120"/>
              </a:rPr>
              <a:t>2</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rPr>
              <a:t> and  R</a:t>
            </a:r>
            <a:r>
              <a:rPr lang="en-US" altLang="ar-EG" sz="1200" i="0" baseline="-25000" dirty="0" smtClean="0">
                <a:solidFill>
                  <a:schemeClr val="accent4">
                    <a:lumMod val="75000"/>
                  </a:schemeClr>
                </a:solidFill>
                <a:latin typeface="Times New Roman" panose="02020603050405020304" pitchFamily="18" charset="0"/>
                <a:ea typeface="PMingLiU" panose="02020500000000000000" pitchFamily="18" charset="-120"/>
              </a:rPr>
              <a:t>0</a:t>
            </a:r>
            <a:r>
              <a:rPr lang="en-US" altLang="ar-EG" sz="1200" i="0" dirty="0" smtClean="0">
                <a:solidFill>
                  <a:schemeClr val="accent4">
                    <a:lumMod val="75000"/>
                  </a:schemeClr>
                </a:solidFill>
                <a:latin typeface="Times New Roman" panose="02020603050405020304" pitchFamily="18" charset="0"/>
                <a:ea typeface="PMingLiU" panose="02020500000000000000" pitchFamily="18" charset="-120"/>
              </a:rPr>
              <a:t> histograms. </a:t>
            </a:r>
          </a:p>
          <a:p>
            <a:pPr eaLnBrk="1" hangingPunct="1"/>
            <a:endParaRPr lang="ar-EG" altLang="ar-EG" dirty="0" smtClean="0">
              <a:latin typeface="Arial" pitchFamily="34" charset="0"/>
              <a:cs typeface="Arial" pitchFamily="34" charset="0"/>
            </a:endParaRPr>
          </a:p>
        </p:txBody>
      </p:sp>
    </p:spTree>
    <p:extLst>
      <p:ext uri="{BB962C8B-B14F-4D97-AF65-F5344CB8AC3E}">
        <p14:creationId xmlns:p14="http://schemas.microsoft.com/office/powerpoint/2010/main" val="390723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0ECB75B-B8E3-459E-8D0B-B7F3D45C4B58}" type="slidenum">
              <a:rPr lang="ar-SA" altLang="ar-EG" smtClean="0"/>
              <a:pPr/>
              <a:t>15</a:t>
            </a:fld>
            <a:endParaRPr lang="en-US" altLang="ar-EG"/>
          </a:p>
        </p:txBody>
      </p:sp>
    </p:spTree>
    <p:extLst>
      <p:ext uri="{BB962C8B-B14F-4D97-AF65-F5344CB8AC3E}">
        <p14:creationId xmlns:p14="http://schemas.microsoft.com/office/powerpoint/2010/main" val="115665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0ECB75B-B8E3-459E-8D0B-B7F3D45C4B58}" type="slidenum">
              <a:rPr lang="ar-SA" altLang="ar-EG" smtClean="0"/>
              <a:pPr/>
              <a:t>16</a:t>
            </a:fld>
            <a:endParaRPr lang="en-US" altLang="ar-EG"/>
          </a:p>
        </p:txBody>
      </p:sp>
    </p:spTree>
    <p:extLst>
      <p:ext uri="{BB962C8B-B14F-4D97-AF65-F5344CB8AC3E}">
        <p14:creationId xmlns:p14="http://schemas.microsoft.com/office/powerpoint/2010/main" val="2265390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ACD1D66-17AE-4B96-8F9D-C5127E113219}" type="slidenum">
              <a:rPr lang="ar-SA" altLang="ar-EG" sz="1200" b="0" i="0">
                <a:solidFill>
                  <a:srgbClr val="000000"/>
                </a:solidFill>
              </a:rPr>
              <a:pPr algn="r" eaLnBrk="1" hangingPunct="1"/>
              <a:t>17</a:t>
            </a:fld>
            <a:endParaRPr lang="en-US" altLang="ar-EG" sz="1200" b="0" i="0">
              <a:solidFill>
                <a:srgbClr val="000000"/>
              </a:solidFill>
            </a:endParaRPr>
          </a:p>
        </p:txBody>
      </p:sp>
      <p:sp>
        <p:nvSpPr>
          <p:cNvPr id="62467" name="Rectangle 2"/>
          <p:cNvSpPr>
            <a:spLocks noGrp="1" noRot="1" noChangeAspect="1" noChangeArrowheads="1" noTextEdit="1"/>
          </p:cNvSpPr>
          <p:nvPr>
            <p:ph type="sldImg"/>
          </p:nvPr>
        </p:nvSpPr>
        <p:spPr>
          <a:xfrm>
            <a:off x="1141413" y="685800"/>
            <a:ext cx="4572000" cy="3429000"/>
          </a:xfrm>
          <a:ln/>
        </p:spPr>
      </p:sp>
      <p:sp>
        <p:nvSpPr>
          <p:cNvPr id="62468" name="Rectangle 3"/>
          <p:cNvSpPr>
            <a:spLocks noGrp="1" noChangeArrowheads="1"/>
          </p:cNvSpPr>
          <p:nvPr>
            <p:ph type="body" idx="1"/>
          </p:nvPr>
        </p:nvSpPr>
        <p:spPr>
          <a:xfrm>
            <a:off x="912813" y="4344988"/>
            <a:ext cx="5032375" cy="4113212"/>
          </a:xfrm>
          <a:noFill/>
          <a:ln/>
        </p:spPr>
        <p:txBody>
          <a:bodyPr/>
          <a:lstStyle/>
          <a:p>
            <a:pPr eaLnBrk="1" hangingPunct="1"/>
            <a:endParaRPr lang="ar-EG" altLang="ar-EG" smtClean="0">
              <a:latin typeface="Arial" pitchFamily="34" charset="0"/>
              <a:cs typeface="Arial" pitchFamily="34" charset="0"/>
            </a:endParaRPr>
          </a:p>
        </p:txBody>
      </p:sp>
    </p:spTree>
    <p:extLst>
      <p:ext uri="{BB962C8B-B14F-4D97-AF65-F5344CB8AC3E}">
        <p14:creationId xmlns:p14="http://schemas.microsoft.com/office/powerpoint/2010/main" val="372347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7B912A1-C235-413E-9A28-E56B6DCC6A0C}" type="slidenum">
              <a:rPr lang="ar-SA" altLang="ar-EG" sz="1200" b="0" i="0">
                <a:solidFill>
                  <a:srgbClr val="000000"/>
                </a:solidFill>
              </a:rPr>
              <a:pPr algn="r" eaLnBrk="1" hangingPunct="1"/>
              <a:t>18</a:t>
            </a:fld>
            <a:endParaRPr lang="en-US" altLang="ar-EG" sz="1200" b="0" i="0">
              <a:solidFill>
                <a:srgbClr val="000000"/>
              </a:solidFill>
            </a:endParaRPr>
          </a:p>
        </p:txBody>
      </p:sp>
      <p:sp>
        <p:nvSpPr>
          <p:cNvPr id="64515" name="Rectangle 2"/>
          <p:cNvSpPr>
            <a:spLocks noGrp="1" noRot="1" noChangeAspect="1" noChangeArrowheads="1" noTextEdit="1"/>
          </p:cNvSpPr>
          <p:nvPr>
            <p:ph type="sldImg"/>
          </p:nvPr>
        </p:nvSpPr>
        <p:spPr>
          <a:xfrm>
            <a:off x="1141413" y="685800"/>
            <a:ext cx="4572000" cy="3429000"/>
          </a:xfrm>
          <a:ln/>
        </p:spPr>
      </p:sp>
      <p:sp>
        <p:nvSpPr>
          <p:cNvPr id="64516" name="Rectangle 3"/>
          <p:cNvSpPr>
            <a:spLocks noGrp="1" noChangeArrowheads="1"/>
          </p:cNvSpPr>
          <p:nvPr>
            <p:ph type="body" idx="1"/>
          </p:nvPr>
        </p:nvSpPr>
        <p:spPr>
          <a:xfrm>
            <a:off x="912813" y="4344988"/>
            <a:ext cx="5032375" cy="4113212"/>
          </a:xfrm>
          <a:noFill/>
          <a:ln/>
        </p:spPr>
        <p:txBody>
          <a:bodyPr/>
          <a:lstStyle/>
          <a:p>
            <a:pPr eaLnBrk="1" hangingPunct="1"/>
            <a:endParaRPr lang="ar-EG" altLang="ar-EG" dirty="0" smtClean="0">
              <a:latin typeface="Arial" pitchFamily="34" charset="0"/>
              <a:cs typeface="Arial" pitchFamily="34" charset="0"/>
            </a:endParaRPr>
          </a:p>
        </p:txBody>
      </p:sp>
    </p:spTree>
    <p:extLst>
      <p:ext uri="{BB962C8B-B14F-4D97-AF65-F5344CB8AC3E}">
        <p14:creationId xmlns:p14="http://schemas.microsoft.com/office/powerpoint/2010/main" val="2352421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D612283-7B3D-460D-90F2-BBCCCF203670}" type="slidenum">
              <a:rPr lang="ar-SA" altLang="ar-EG" sz="1200" b="0" i="0">
                <a:solidFill>
                  <a:srgbClr val="000000"/>
                </a:solidFill>
              </a:rPr>
              <a:pPr algn="r" eaLnBrk="1" hangingPunct="1"/>
              <a:t>19</a:t>
            </a:fld>
            <a:endParaRPr lang="en-US" altLang="ar-EG" sz="1200" b="0" i="0">
              <a:solidFill>
                <a:srgbClr val="000000"/>
              </a:solidFill>
            </a:endParaRPr>
          </a:p>
        </p:txBody>
      </p:sp>
      <p:sp>
        <p:nvSpPr>
          <p:cNvPr id="68611" name="Rectangle 2"/>
          <p:cNvSpPr>
            <a:spLocks noGrp="1" noRot="1" noChangeAspect="1" noChangeArrowheads="1" noTextEdit="1"/>
          </p:cNvSpPr>
          <p:nvPr>
            <p:ph type="sldImg"/>
          </p:nvPr>
        </p:nvSpPr>
        <p:spPr>
          <a:xfrm>
            <a:off x="1141413" y="685800"/>
            <a:ext cx="4572000" cy="3429000"/>
          </a:xfrm>
          <a:ln/>
        </p:spPr>
      </p:sp>
      <p:sp>
        <p:nvSpPr>
          <p:cNvPr id="68612" name="Rectangle 3"/>
          <p:cNvSpPr>
            <a:spLocks noGrp="1" noChangeArrowheads="1"/>
          </p:cNvSpPr>
          <p:nvPr>
            <p:ph type="body" idx="1"/>
          </p:nvPr>
        </p:nvSpPr>
        <p:spPr>
          <a:xfrm>
            <a:off x="912813" y="4344988"/>
            <a:ext cx="5032375" cy="4113212"/>
          </a:xfrm>
          <a:noFill/>
          <a:ln/>
        </p:spPr>
        <p:txBody>
          <a:bodyPr/>
          <a:lstStyle/>
          <a:p>
            <a:pPr eaLnBrk="1" hangingPunct="1"/>
            <a:r>
              <a:rPr lang="en-US" altLang="ar-EG" smtClean="0">
                <a:latin typeface="Arial" pitchFamily="34" charset="0"/>
                <a:cs typeface="Arial" pitchFamily="34" charset="0"/>
              </a:rPr>
              <a:t>Center of mass often coinsides with the real core position. But if it doesn’t , then our approach coinside with the real core.</a:t>
            </a:r>
            <a:endParaRPr lang="ar-EG" altLang="ar-EG" smtClean="0">
              <a:latin typeface="Arial" pitchFamily="34" charset="0"/>
              <a:cs typeface="Arial" pitchFamily="34" charset="0"/>
            </a:endParaRPr>
          </a:p>
        </p:txBody>
      </p:sp>
    </p:spTree>
    <p:extLst>
      <p:ext uri="{BB962C8B-B14F-4D97-AF65-F5344CB8AC3E}">
        <p14:creationId xmlns:p14="http://schemas.microsoft.com/office/powerpoint/2010/main" val="2961745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DAF04F7-2929-48EF-8639-9E48230F633F}" type="slidenum">
              <a:rPr lang="ar-SA" altLang="ar-EG" sz="1200" b="0" i="0">
                <a:solidFill>
                  <a:srgbClr val="000000"/>
                </a:solidFill>
              </a:rPr>
              <a:pPr algn="r" eaLnBrk="1" hangingPunct="1"/>
              <a:t>20</a:t>
            </a:fld>
            <a:endParaRPr lang="en-US" altLang="ar-EG" sz="1200" b="0" i="0">
              <a:solidFill>
                <a:srgbClr val="000000"/>
              </a:solidFill>
            </a:endParaRPr>
          </a:p>
        </p:txBody>
      </p:sp>
      <p:sp>
        <p:nvSpPr>
          <p:cNvPr id="71683" name="Rectangle 2"/>
          <p:cNvSpPr>
            <a:spLocks noGrp="1" noRot="1" noChangeAspect="1" noChangeArrowheads="1" noTextEdit="1"/>
          </p:cNvSpPr>
          <p:nvPr>
            <p:ph type="sldImg"/>
          </p:nvPr>
        </p:nvSpPr>
        <p:spPr>
          <a:xfrm>
            <a:off x="1141413" y="685800"/>
            <a:ext cx="4572000" cy="3429000"/>
          </a:xfrm>
          <a:ln/>
        </p:spPr>
      </p:sp>
      <p:sp>
        <p:nvSpPr>
          <p:cNvPr id="71684" name="Rectangle 3"/>
          <p:cNvSpPr>
            <a:spLocks noGrp="1" noChangeArrowheads="1"/>
          </p:cNvSpPr>
          <p:nvPr>
            <p:ph type="body" idx="1"/>
          </p:nvPr>
        </p:nvSpPr>
        <p:spPr>
          <a:xfrm>
            <a:off x="912813" y="4344988"/>
            <a:ext cx="5032375" cy="4113212"/>
          </a:xfrm>
          <a:noFill/>
          <a:ln/>
        </p:spPr>
        <p:txBody>
          <a:bodyPr/>
          <a:lstStyle/>
          <a:p>
            <a:pPr eaLnBrk="1" hangingPunct="1"/>
            <a:endParaRPr lang="ar-EG" altLang="ar-EG" smtClean="0">
              <a:latin typeface="Arial" pitchFamily="34" charset="0"/>
              <a:cs typeface="Arial" pitchFamily="34" charset="0"/>
            </a:endParaRPr>
          </a:p>
        </p:txBody>
      </p:sp>
    </p:spTree>
    <p:extLst>
      <p:ext uri="{BB962C8B-B14F-4D97-AF65-F5344CB8AC3E}">
        <p14:creationId xmlns:p14="http://schemas.microsoft.com/office/powerpoint/2010/main" val="371848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altLang="ar-EG" dirty="0" smtClean="0">
                <a:latin typeface="Arial" pitchFamily="34" charset="0"/>
                <a:cs typeface="Arial" pitchFamily="34" charset="0"/>
              </a:rPr>
              <a:t>accelerate protons and nuclei to 10^15 </a:t>
            </a:r>
            <a:r>
              <a:rPr lang="en-US" altLang="ar-EG" dirty="0" err="1" smtClean="0">
                <a:latin typeface="Arial" pitchFamily="34" charset="0"/>
                <a:cs typeface="Arial" pitchFamily="34" charset="0"/>
              </a:rPr>
              <a:t>eV</a:t>
            </a:r>
            <a:r>
              <a:rPr lang="en-US" altLang="ar-EG" dirty="0" smtClean="0">
                <a:latin typeface="Arial" pitchFamily="34" charset="0"/>
                <a:cs typeface="Arial" pitchFamily="34" charset="0"/>
              </a:rPr>
              <a:t> and beyond, i.e. act as cosmic </a:t>
            </a:r>
            <a:r>
              <a:rPr lang="en-US" altLang="ar-EG" dirty="0" err="1" smtClean="0">
                <a:latin typeface="Arial" pitchFamily="34" charset="0"/>
                <a:cs typeface="Arial" pitchFamily="34" charset="0"/>
              </a:rPr>
              <a:t>PeVatrons</a:t>
            </a:r>
            <a:r>
              <a:rPr lang="en-US" altLang="ar-EG" dirty="0" smtClean="0">
                <a:latin typeface="Arial" pitchFamily="34" charset="0"/>
                <a:cs typeface="Arial" pitchFamily="34" charset="0"/>
              </a:rPr>
              <a:t>., CMB radiation  is cosmic microwave background radiation is that it comes from everywhere, and goes in every direction. This figure is </a:t>
            </a:r>
            <a:r>
              <a:rPr lang="en-US" altLang="ar-EG" dirty="0" err="1" smtClean="0">
                <a:latin typeface="Arial" pitchFamily="34" charset="0"/>
                <a:cs typeface="Arial" pitchFamily="34" charset="0"/>
              </a:rPr>
              <a:t>tunka</a:t>
            </a:r>
            <a:r>
              <a:rPr lang="en-US" altLang="ar-EG" dirty="0" smtClean="0">
                <a:latin typeface="Arial" pitchFamily="34" charset="0"/>
                <a:cs typeface="Arial" pitchFamily="34" charset="0"/>
              </a:rPr>
              <a:t> valley where the stations found in it. And the map with coordinate.</a:t>
            </a:r>
            <a:endParaRPr lang="ar-EG" altLang="ar-EG" dirty="0" smtClean="0">
              <a:latin typeface="Arial" pitchFamily="34" charset="0"/>
              <a:cs typeface="Arial" pitchFamily="34" charset="0"/>
            </a:endParaRPr>
          </a:p>
        </p:txBody>
      </p:sp>
      <p:sp>
        <p:nvSpPr>
          <p:cNvPr id="17412" name="Slide Number Placeholder 3"/>
          <p:cNvSpPr>
            <a:spLocks noGrp="1"/>
          </p:cNvSpPr>
          <p:nvPr>
            <p:ph type="sldNum" sz="quarter" idx="5"/>
          </p:nvPr>
        </p:nvSpPr>
        <p:spPr>
          <a:noFill/>
        </p:spPr>
        <p:txBody>
          <a:bodyPr/>
          <a:lstStyle/>
          <a:p>
            <a:fld id="{9856E882-81B6-419D-9B6B-B4DE823CD4CF}" type="slidenum">
              <a:rPr lang="ar-SA" altLang="ar-EG"/>
              <a:pPr/>
              <a:t>3</a:t>
            </a:fld>
            <a:endParaRPr lang="en-US" altLang="ar-EG"/>
          </a:p>
        </p:txBody>
      </p:sp>
    </p:spTree>
    <p:extLst>
      <p:ext uri="{BB962C8B-B14F-4D97-AF65-F5344CB8AC3E}">
        <p14:creationId xmlns:p14="http://schemas.microsoft.com/office/powerpoint/2010/main" val="224760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2E47C16-E14C-449A-81CF-66B6D7001E93}" type="slidenum">
              <a:rPr lang="ar-SA" altLang="ar-EG" sz="1200" b="0" i="0">
                <a:solidFill>
                  <a:srgbClr val="000000"/>
                </a:solidFill>
              </a:rPr>
              <a:pPr algn="r" eaLnBrk="1" hangingPunct="1"/>
              <a:t>4</a:t>
            </a:fld>
            <a:endParaRPr lang="en-US" altLang="ar-EG" sz="1200" b="0" i="0">
              <a:solidFill>
                <a:srgbClr val="000000"/>
              </a:solidFill>
            </a:endParaRPr>
          </a:p>
        </p:txBody>
      </p:sp>
      <p:sp>
        <p:nvSpPr>
          <p:cNvPr id="21507" name="Rectangle 2"/>
          <p:cNvSpPr>
            <a:spLocks noGrp="1" noRot="1" noChangeAspect="1" noChangeArrowheads="1" noTextEdit="1"/>
          </p:cNvSpPr>
          <p:nvPr>
            <p:ph type="sldImg"/>
          </p:nvPr>
        </p:nvSpPr>
        <p:spPr>
          <a:xfrm>
            <a:off x="1141413" y="685800"/>
            <a:ext cx="4572000" cy="3429000"/>
          </a:xfrm>
          <a:ln/>
        </p:spPr>
      </p:sp>
      <p:sp>
        <p:nvSpPr>
          <p:cNvPr id="21508" name="Rectangle 3"/>
          <p:cNvSpPr>
            <a:spLocks noGrp="1" noChangeArrowheads="1"/>
          </p:cNvSpPr>
          <p:nvPr>
            <p:ph type="body" idx="1"/>
          </p:nvPr>
        </p:nvSpPr>
        <p:spPr>
          <a:xfrm>
            <a:off x="912813" y="4344988"/>
            <a:ext cx="5032375" cy="4113212"/>
          </a:xfrm>
          <a:noFill/>
          <a:ln/>
        </p:spPr>
        <p:txBody>
          <a:bodyPr/>
          <a:lstStyle/>
          <a:p>
            <a:pPr eaLnBrk="1" hangingPunct="1"/>
            <a:endParaRPr lang="ar-EG" altLang="ar-EG" smtClean="0">
              <a:latin typeface="Arial" pitchFamily="34" charset="0"/>
              <a:cs typeface="Arial" pitchFamily="34" charset="0"/>
            </a:endParaRPr>
          </a:p>
        </p:txBody>
      </p:sp>
    </p:spTree>
    <p:extLst>
      <p:ext uri="{BB962C8B-B14F-4D97-AF65-F5344CB8AC3E}">
        <p14:creationId xmlns:p14="http://schemas.microsoft.com/office/powerpoint/2010/main" val="3298764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9D7CEE9-8964-4E57-9218-2DFE45C6743A}" type="slidenum">
              <a:rPr lang="ar-SA" altLang="ar-EG" sz="1200" b="0" i="0">
                <a:solidFill>
                  <a:srgbClr val="000000"/>
                </a:solidFill>
              </a:rPr>
              <a:pPr algn="r" eaLnBrk="1" hangingPunct="1"/>
              <a:t>5</a:t>
            </a:fld>
            <a:endParaRPr lang="en-US" altLang="ar-EG" sz="1200" b="0" i="0">
              <a:solidFill>
                <a:srgbClr val="000000"/>
              </a:solidFill>
            </a:endParaRPr>
          </a:p>
        </p:txBody>
      </p:sp>
      <p:sp>
        <p:nvSpPr>
          <p:cNvPr id="27651" name="Rectangle 2"/>
          <p:cNvSpPr>
            <a:spLocks noGrp="1" noRot="1" noChangeAspect="1" noChangeArrowheads="1" noTextEdit="1"/>
          </p:cNvSpPr>
          <p:nvPr>
            <p:ph type="sldImg"/>
          </p:nvPr>
        </p:nvSpPr>
        <p:spPr>
          <a:xfrm>
            <a:off x="1141413" y="685800"/>
            <a:ext cx="4572000" cy="3429000"/>
          </a:xfrm>
          <a:ln/>
        </p:spPr>
      </p:sp>
      <p:sp>
        <p:nvSpPr>
          <p:cNvPr id="27652" name="Rectangle 3"/>
          <p:cNvSpPr>
            <a:spLocks noGrp="1" noChangeArrowheads="1"/>
          </p:cNvSpPr>
          <p:nvPr>
            <p:ph type="body" idx="1"/>
          </p:nvPr>
        </p:nvSpPr>
        <p:spPr>
          <a:xfrm>
            <a:off x="912813" y="4344988"/>
            <a:ext cx="5032375" cy="4113212"/>
          </a:xfrm>
          <a:noFill/>
          <a:ln/>
        </p:spPr>
        <p:txBody>
          <a:bodyPr/>
          <a:lstStyle/>
          <a:p>
            <a:pPr eaLnBrk="1" hangingPunct="1"/>
            <a:r>
              <a:rPr lang="en-US" altLang="ar-EG" smtClean="0">
                <a:latin typeface="Arial" pitchFamily="34" charset="0"/>
                <a:cs typeface="Arial" pitchFamily="34" charset="0"/>
              </a:rPr>
              <a:t>These histograms using data in the ideal case or the data for the green curve only. </a:t>
            </a:r>
            <a:endParaRPr lang="ar-EG" altLang="ar-EG" smtClean="0">
              <a:latin typeface="Arial" pitchFamily="34" charset="0"/>
              <a:cs typeface="Arial" pitchFamily="34" charset="0"/>
            </a:endParaRPr>
          </a:p>
        </p:txBody>
      </p:sp>
    </p:spTree>
    <p:extLst>
      <p:ext uri="{BB962C8B-B14F-4D97-AF65-F5344CB8AC3E}">
        <p14:creationId xmlns:p14="http://schemas.microsoft.com/office/powerpoint/2010/main" val="112364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9D7CEE9-8964-4E57-9218-2DFE45C6743A}" type="slidenum">
              <a:rPr lang="ar-SA" altLang="ar-EG" sz="1200" b="0" i="0">
                <a:solidFill>
                  <a:srgbClr val="000000"/>
                </a:solidFill>
              </a:rPr>
              <a:pPr algn="r" eaLnBrk="1" hangingPunct="1"/>
              <a:t>6</a:t>
            </a:fld>
            <a:endParaRPr lang="en-US" altLang="ar-EG" sz="1200" b="0" i="0">
              <a:solidFill>
                <a:srgbClr val="000000"/>
              </a:solidFill>
            </a:endParaRPr>
          </a:p>
        </p:txBody>
      </p:sp>
      <p:sp>
        <p:nvSpPr>
          <p:cNvPr id="27651" name="Rectangle 2"/>
          <p:cNvSpPr>
            <a:spLocks noGrp="1" noRot="1" noChangeAspect="1" noChangeArrowheads="1" noTextEdit="1"/>
          </p:cNvSpPr>
          <p:nvPr>
            <p:ph type="sldImg"/>
          </p:nvPr>
        </p:nvSpPr>
        <p:spPr>
          <a:xfrm>
            <a:off x="1141413" y="685800"/>
            <a:ext cx="4572000" cy="3429000"/>
          </a:xfrm>
          <a:ln/>
        </p:spPr>
      </p:sp>
      <p:sp>
        <p:nvSpPr>
          <p:cNvPr id="27652" name="Rectangle 3"/>
          <p:cNvSpPr>
            <a:spLocks noGrp="1" noChangeArrowheads="1"/>
          </p:cNvSpPr>
          <p:nvPr>
            <p:ph type="body" idx="1"/>
          </p:nvPr>
        </p:nvSpPr>
        <p:spPr>
          <a:xfrm>
            <a:off x="912813" y="4344988"/>
            <a:ext cx="5032375" cy="4113212"/>
          </a:xfrm>
          <a:noFill/>
          <a:ln/>
        </p:spPr>
        <p:txBody>
          <a:bodyPr/>
          <a:lstStyle/>
          <a:p>
            <a:pPr eaLnBrk="1" hangingPunct="1"/>
            <a:r>
              <a:rPr lang="en-US" altLang="ar-EG" smtClean="0">
                <a:latin typeface="Arial" pitchFamily="34" charset="0"/>
                <a:cs typeface="Arial" pitchFamily="34" charset="0"/>
              </a:rPr>
              <a:t>These histograms using data in the ideal case or the data for the green curve only. </a:t>
            </a:r>
            <a:endParaRPr lang="ar-EG" altLang="ar-EG" smtClean="0">
              <a:latin typeface="Arial" pitchFamily="34" charset="0"/>
              <a:cs typeface="Arial" pitchFamily="34" charset="0"/>
            </a:endParaRPr>
          </a:p>
        </p:txBody>
      </p:sp>
    </p:spTree>
    <p:extLst>
      <p:ext uri="{BB962C8B-B14F-4D97-AF65-F5344CB8AC3E}">
        <p14:creationId xmlns:p14="http://schemas.microsoft.com/office/powerpoint/2010/main" val="2982927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64FD8DB-1CAB-4091-BC54-BE1618425BB2}" type="slidenum">
              <a:rPr lang="ar-SA" altLang="ar-EG" sz="1200" b="0" i="0">
                <a:solidFill>
                  <a:srgbClr val="000000"/>
                </a:solidFill>
              </a:rPr>
              <a:pPr algn="r" eaLnBrk="1" hangingPunct="1"/>
              <a:t>7</a:t>
            </a:fld>
            <a:endParaRPr lang="en-US" altLang="ar-EG" sz="1200" b="0" i="0">
              <a:solidFill>
                <a:srgbClr val="000000"/>
              </a:solidFill>
            </a:endParaRPr>
          </a:p>
        </p:txBody>
      </p:sp>
      <p:sp>
        <p:nvSpPr>
          <p:cNvPr id="31747" name="Rectangle 2"/>
          <p:cNvSpPr>
            <a:spLocks noGrp="1" noRot="1" noChangeAspect="1" noChangeArrowheads="1" noTextEdit="1"/>
          </p:cNvSpPr>
          <p:nvPr>
            <p:ph type="sldImg"/>
          </p:nvPr>
        </p:nvSpPr>
        <p:spPr>
          <a:xfrm>
            <a:off x="1141413" y="685800"/>
            <a:ext cx="4572000" cy="3429000"/>
          </a:xfrm>
          <a:ln/>
        </p:spPr>
      </p:sp>
      <p:sp>
        <p:nvSpPr>
          <p:cNvPr id="31748" name="Rectangle 3"/>
          <p:cNvSpPr>
            <a:spLocks noGrp="1" noChangeArrowheads="1"/>
          </p:cNvSpPr>
          <p:nvPr>
            <p:ph type="body" idx="1"/>
          </p:nvPr>
        </p:nvSpPr>
        <p:spPr>
          <a:xfrm>
            <a:off x="912813" y="4344988"/>
            <a:ext cx="5032375" cy="4113212"/>
          </a:xfrm>
          <a:noFill/>
          <a:ln/>
        </p:spPr>
        <p:txBody>
          <a:bodyPr/>
          <a:lstStyle/>
          <a:p>
            <a:r>
              <a:rPr lang="en-US" sz="1200" kern="1200" dirty="0" smtClean="0">
                <a:solidFill>
                  <a:schemeClr val="tx1"/>
                </a:solidFill>
                <a:effectLst/>
                <a:latin typeface="Arial" charset="0"/>
                <a:ea typeface="+mn-ea"/>
                <a:cs typeface="Arial" charset="0"/>
              </a:rPr>
              <a:t>IACTs do not detect directly the gamma-rays emitted by an observed astrophysical object, they detect Cherenkov light </a:t>
            </a:r>
          </a:p>
          <a:p>
            <a:r>
              <a:rPr lang="en-US" sz="1200" kern="1200" dirty="0" smtClean="0">
                <a:solidFill>
                  <a:schemeClr val="tx1"/>
                </a:solidFill>
                <a:effectLst/>
                <a:latin typeface="Arial" charset="0"/>
                <a:ea typeface="+mn-ea"/>
                <a:cs typeface="Arial" charset="0"/>
              </a:rPr>
              <a:t>emitted by air showers electron-positron pairs after the gamma-rays interactions with the Earth atmosphere</a:t>
            </a:r>
          </a:p>
          <a:p>
            <a:r>
              <a:rPr lang="en-US" sz="1200" kern="1200" dirty="0" smtClean="0">
                <a:solidFill>
                  <a:schemeClr val="tx1"/>
                </a:solidFill>
                <a:effectLst/>
                <a:latin typeface="Arial" charset="0"/>
                <a:ea typeface="+mn-ea"/>
                <a:cs typeface="Arial" charset="0"/>
              </a:rPr>
              <a:t>Image </a:t>
            </a:r>
            <a:r>
              <a:rPr lang="en-US" sz="1200" kern="1200" dirty="0" err="1" smtClean="0">
                <a:solidFill>
                  <a:schemeClr val="tx1"/>
                </a:solidFill>
                <a:effectLst/>
                <a:latin typeface="Arial" charset="0"/>
                <a:ea typeface="+mn-ea"/>
                <a:cs typeface="Arial" charset="0"/>
              </a:rPr>
              <a:t>Parametrisation</a:t>
            </a:r>
            <a:r>
              <a:rPr lang="en-US" sz="1200" kern="1200" dirty="0" smtClean="0">
                <a:solidFill>
                  <a:schemeClr val="tx1"/>
                </a:solidFill>
                <a:effectLst/>
                <a:latin typeface="Arial" charset="0"/>
                <a:ea typeface="+mn-ea"/>
                <a:cs typeface="Arial" charset="0"/>
              </a:rPr>
              <a:t> -IMAGE PARAMETERS (or </a:t>
            </a:r>
            <a:r>
              <a:rPr lang="en-US" sz="1200" kern="1200" dirty="0" err="1" smtClean="0">
                <a:solidFill>
                  <a:schemeClr val="tx1"/>
                </a:solidFill>
                <a:effectLst/>
                <a:latin typeface="Arial" charset="0"/>
                <a:ea typeface="+mn-ea"/>
                <a:cs typeface="Arial" charset="0"/>
              </a:rPr>
              <a:t>Hillas</a:t>
            </a:r>
            <a:r>
              <a:rPr lang="en-US" sz="1200" kern="1200" dirty="0" smtClean="0">
                <a:solidFill>
                  <a:schemeClr val="tx1"/>
                </a:solidFill>
                <a:effectLst/>
                <a:latin typeface="Arial" charset="0"/>
                <a:ea typeface="+mn-ea"/>
                <a:cs typeface="Arial" charset="0"/>
              </a:rPr>
              <a:t> parameters), </a:t>
            </a:r>
          </a:p>
          <a:p>
            <a:r>
              <a:rPr lang="en-US" sz="1200" kern="1200" dirty="0" smtClean="0">
                <a:solidFill>
                  <a:schemeClr val="tx1"/>
                </a:solidFill>
                <a:effectLst/>
                <a:latin typeface="Arial" charset="0"/>
                <a:ea typeface="+mn-ea"/>
                <a:cs typeface="Arial" charset="0"/>
              </a:rPr>
              <a:t>main Image Parameters:</a:t>
            </a:r>
          </a:p>
          <a:p>
            <a:r>
              <a:rPr lang="en-US" sz="1200" kern="1200" dirty="0" smtClean="0">
                <a:solidFill>
                  <a:schemeClr val="tx1"/>
                </a:solidFill>
                <a:effectLst/>
                <a:latin typeface="Arial" charset="0"/>
                <a:ea typeface="+mn-ea"/>
                <a:cs typeface="Arial" charset="0"/>
              </a:rPr>
              <a:t>ALPHA: angle between major axis and the center of gravity-camera center direction</a:t>
            </a:r>
          </a:p>
          <a:p>
            <a:r>
              <a:rPr lang="en-US" sz="1200" kern="1200" dirty="0" smtClean="0">
                <a:solidFill>
                  <a:schemeClr val="tx1"/>
                </a:solidFill>
                <a:effectLst/>
                <a:latin typeface="Arial" charset="0"/>
                <a:ea typeface="+mn-ea"/>
                <a:cs typeface="Arial" charset="0"/>
              </a:rPr>
              <a:t>SIZE: total number of collected photons</a:t>
            </a:r>
          </a:p>
          <a:p>
            <a:endParaRPr lang="en-US" sz="1200" kern="1200" dirty="0" smtClean="0">
              <a:solidFill>
                <a:schemeClr val="tx1"/>
              </a:solidFill>
              <a:effectLst/>
              <a:latin typeface="Arial" charset="0"/>
              <a:ea typeface="+mn-ea"/>
              <a:cs typeface="Arial" charset="0"/>
            </a:endParaRPr>
          </a:p>
          <a:p>
            <a:endParaRPr lang="en-US" sz="1200" kern="1200" dirty="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381191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67A65AD-DB55-4C2D-B933-9679C7194F3F}" type="slidenum">
              <a:rPr lang="ar-SA" altLang="ar-EG" sz="1200" b="0" i="0">
                <a:solidFill>
                  <a:srgbClr val="000000"/>
                </a:solidFill>
              </a:rPr>
              <a:pPr algn="r" eaLnBrk="1" hangingPunct="1"/>
              <a:t>8</a:t>
            </a:fld>
            <a:endParaRPr lang="en-US" altLang="ar-EG" sz="1200" b="0" i="0">
              <a:solidFill>
                <a:srgbClr val="000000"/>
              </a:solidFill>
            </a:endParaRPr>
          </a:p>
        </p:txBody>
      </p:sp>
      <p:sp>
        <p:nvSpPr>
          <p:cNvPr id="73731" name="Rectangle 2"/>
          <p:cNvSpPr>
            <a:spLocks noGrp="1" noRot="1" noChangeAspect="1" noChangeArrowheads="1" noTextEdit="1"/>
          </p:cNvSpPr>
          <p:nvPr>
            <p:ph type="sldImg"/>
          </p:nvPr>
        </p:nvSpPr>
        <p:spPr>
          <a:xfrm>
            <a:off x="1141413" y="685800"/>
            <a:ext cx="4572000" cy="3429000"/>
          </a:xfrm>
          <a:ln/>
        </p:spPr>
      </p:sp>
      <p:sp>
        <p:nvSpPr>
          <p:cNvPr id="73732" name="Rectangle 3"/>
          <p:cNvSpPr>
            <a:spLocks noGrp="1" noChangeArrowheads="1"/>
          </p:cNvSpPr>
          <p:nvPr>
            <p:ph type="body" idx="1"/>
          </p:nvPr>
        </p:nvSpPr>
        <p:spPr>
          <a:xfrm>
            <a:off x="912813" y="4344988"/>
            <a:ext cx="5032375" cy="4113212"/>
          </a:xfrm>
          <a:noFill/>
          <a:ln/>
        </p:spPr>
        <p:txBody>
          <a:bodyPr/>
          <a:lstStyle/>
          <a:p>
            <a:pPr eaLnBrk="1" hangingPunct="1"/>
            <a:endParaRPr lang="ar-EG" altLang="ar-EG" smtClean="0">
              <a:latin typeface="Arial" pitchFamily="34" charset="0"/>
              <a:cs typeface="Arial" pitchFamily="34" charset="0"/>
            </a:endParaRPr>
          </a:p>
        </p:txBody>
      </p:sp>
    </p:spTree>
    <p:extLst>
      <p:ext uri="{BB962C8B-B14F-4D97-AF65-F5344CB8AC3E}">
        <p14:creationId xmlns:p14="http://schemas.microsoft.com/office/powerpoint/2010/main" val="1856662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64FD8DB-1CAB-4091-BC54-BE1618425BB2}" type="slidenum">
              <a:rPr lang="ar-SA" altLang="ar-EG" sz="1200" b="0" i="0">
                <a:solidFill>
                  <a:srgbClr val="000000"/>
                </a:solidFill>
              </a:rPr>
              <a:pPr algn="r" eaLnBrk="1" hangingPunct="1"/>
              <a:t>9</a:t>
            </a:fld>
            <a:endParaRPr lang="en-US" altLang="ar-EG" sz="1200" b="0" i="0">
              <a:solidFill>
                <a:srgbClr val="000000"/>
              </a:solidFill>
            </a:endParaRPr>
          </a:p>
        </p:txBody>
      </p:sp>
      <p:sp>
        <p:nvSpPr>
          <p:cNvPr id="31747" name="Rectangle 2"/>
          <p:cNvSpPr>
            <a:spLocks noGrp="1" noRot="1" noChangeAspect="1" noChangeArrowheads="1" noTextEdit="1"/>
          </p:cNvSpPr>
          <p:nvPr>
            <p:ph type="sldImg"/>
          </p:nvPr>
        </p:nvSpPr>
        <p:spPr>
          <a:xfrm>
            <a:off x="1141413" y="685800"/>
            <a:ext cx="4572000" cy="3429000"/>
          </a:xfrm>
          <a:ln/>
        </p:spPr>
      </p:sp>
      <p:sp>
        <p:nvSpPr>
          <p:cNvPr id="31748" name="Rectangle 3"/>
          <p:cNvSpPr>
            <a:spLocks noGrp="1" noChangeArrowheads="1"/>
          </p:cNvSpPr>
          <p:nvPr>
            <p:ph type="body" idx="1"/>
          </p:nvPr>
        </p:nvSpPr>
        <p:spPr>
          <a:xfrm>
            <a:off x="912813" y="4344988"/>
            <a:ext cx="5032375" cy="4113212"/>
          </a:xfrm>
          <a:noFill/>
          <a:ln/>
        </p:spPr>
        <p:txBody>
          <a:bodyPr/>
          <a:lstStyle/>
          <a:p>
            <a:r>
              <a:rPr lang="en-US" sz="1200" kern="1200" dirty="0" smtClean="0">
                <a:solidFill>
                  <a:schemeClr val="tx1"/>
                </a:solidFill>
                <a:effectLst/>
                <a:latin typeface="Arial" charset="0"/>
                <a:ea typeface="+mn-ea"/>
                <a:cs typeface="Arial" charset="0"/>
              </a:rPr>
              <a:t>IACTs do not detect directly the gamma-rays emitted by an observed astrophysical object, they detect Cherenkov light </a:t>
            </a:r>
          </a:p>
          <a:p>
            <a:r>
              <a:rPr lang="en-US" sz="1200" kern="1200" dirty="0" smtClean="0">
                <a:solidFill>
                  <a:schemeClr val="tx1"/>
                </a:solidFill>
                <a:effectLst/>
                <a:latin typeface="Arial" charset="0"/>
                <a:ea typeface="+mn-ea"/>
                <a:cs typeface="Arial" charset="0"/>
              </a:rPr>
              <a:t>emitted by air showers electron-positron pairs after the gamma-rays interactions with the Earth atmosphere</a:t>
            </a:r>
          </a:p>
          <a:p>
            <a:r>
              <a:rPr lang="en-US" sz="1200" kern="1200" dirty="0" smtClean="0">
                <a:solidFill>
                  <a:schemeClr val="tx1"/>
                </a:solidFill>
                <a:effectLst/>
                <a:latin typeface="Arial" charset="0"/>
                <a:ea typeface="+mn-ea"/>
                <a:cs typeface="Arial" charset="0"/>
              </a:rPr>
              <a:t>Image </a:t>
            </a:r>
            <a:r>
              <a:rPr lang="en-US" sz="1200" kern="1200" dirty="0" err="1" smtClean="0">
                <a:solidFill>
                  <a:schemeClr val="tx1"/>
                </a:solidFill>
                <a:effectLst/>
                <a:latin typeface="Arial" charset="0"/>
                <a:ea typeface="+mn-ea"/>
                <a:cs typeface="Arial" charset="0"/>
              </a:rPr>
              <a:t>Parametrisation</a:t>
            </a:r>
            <a:r>
              <a:rPr lang="en-US" sz="1200" kern="1200" dirty="0" smtClean="0">
                <a:solidFill>
                  <a:schemeClr val="tx1"/>
                </a:solidFill>
                <a:effectLst/>
                <a:latin typeface="Arial" charset="0"/>
                <a:ea typeface="+mn-ea"/>
                <a:cs typeface="Arial" charset="0"/>
              </a:rPr>
              <a:t> -IMAGE PARAMETERS (or </a:t>
            </a:r>
            <a:r>
              <a:rPr lang="en-US" sz="1200" kern="1200" dirty="0" err="1" smtClean="0">
                <a:solidFill>
                  <a:schemeClr val="tx1"/>
                </a:solidFill>
                <a:effectLst/>
                <a:latin typeface="Arial" charset="0"/>
                <a:ea typeface="+mn-ea"/>
                <a:cs typeface="Arial" charset="0"/>
              </a:rPr>
              <a:t>Hillas</a:t>
            </a:r>
            <a:r>
              <a:rPr lang="en-US" sz="1200" kern="1200" dirty="0" smtClean="0">
                <a:solidFill>
                  <a:schemeClr val="tx1"/>
                </a:solidFill>
                <a:effectLst/>
                <a:latin typeface="Arial" charset="0"/>
                <a:ea typeface="+mn-ea"/>
                <a:cs typeface="Arial" charset="0"/>
              </a:rPr>
              <a:t> parameters), </a:t>
            </a:r>
          </a:p>
          <a:p>
            <a:r>
              <a:rPr lang="en-US" sz="1200" kern="1200" dirty="0" smtClean="0">
                <a:solidFill>
                  <a:schemeClr val="tx1"/>
                </a:solidFill>
                <a:effectLst/>
                <a:latin typeface="Arial" charset="0"/>
                <a:ea typeface="+mn-ea"/>
                <a:cs typeface="Arial" charset="0"/>
              </a:rPr>
              <a:t>main Image Parameters:</a:t>
            </a:r>
          </a:p>
          <a:p>
            <a:r>
              <a:rPr lang="en-US" sz="1200" kern="1200" dirty="0" smtClean="0">
                <a:solidFill>
                  <a:schemeClr val="tx1"/>
                </a:solidFill>
                <a:effectLst/>
                <a:latin typeface="Arial" charset="0"/>
                <a:ea typeface="+mn-ea"/>
                <a:cs typeface="Arial" charset="0"/>
              </a:rPr>
              <a:t>ALPHA: angle between major axis and the center of gravity-camera center direction</a:t>
            </a:r>
          </a:p>
          <a:p>
            <a:r>
              <a:rPr lang="en-US" sz="1200" kern="1200" dirty="0" smtClean="0">
                <a:solidFill>
                  <a:schemeClr val="tx1"/>
                </a:solidFill>
                <a:effectLst/>
                <a:latin typeface="Arial" charset="0"/>
                <a:ea typeface="+mn-ea"/>
                <a:cs typeface="Arial" charset="0"/>
              </a:rPr>
              <a:t>SIZE: total number of collected photons</a:t>
            </a:r>
          </a:p>
          <a:p>
            <a:endParaRPr lang="en-US" sz="1200" kern="1200" dirty="0" smtClean="0">
              <a:solidFill>
                <a:schemeClr val="tx1"/>
              </a:solidFill>
              <a:effectLst/>
              <a:latin typeface="Arial" charset="0"/>
              <a:ea typeface="+mn-ea"/>
              <a:cs typeface="Arial" charset="0"/>
            </a:endParaRPr>
          </a:p>
          <a:p>
            <a:endParaRPr lang="en-US" sz="1200" kern="1200" dirty="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229666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1AAF67C-EF17-46D3-917F-C6577E1F8C0D}" type="slidenum">
              <a:rPr lang="ar-SA" altLang="ar-EG" sz="1200" b="0" i="0">
                <a:solidFill>
                  <a:srgbClr val="000000"/>
                </a:solidFill>
              </a:rPr>
              <a:pPr algn="r" eaLnBrk="1" hangingPunct="1"/>
              <a:t>10</a:t>
            </a:fld>
            <a:endParaRPr lang="en-US" altLang="ar-EG" sz="1200" b="0" i="0">
              <a:solidFill>
                <a:srgbClr val="000000"/>
              </a:solidFill>
            </a:endParaRPr>
          </a:p>
        </p:txBody>
      </p:sp>
      <p:sp>
        <p:nvSpPr>
          <p:cNvPr id="37891" name="Rectangle 2"/>
          <p:cNvSpPr>
            <a:spLocks noGrp="1" noRot="1" noChangeAspect="1" noChangeArrowheads="1" noTextEdit="1"/>
          </p:cNvSpPr>
          <p:nvPr>
            <p:ph type="sldImg"/>
          </p:nvPr>
        </p:nvSpPr>
        <p:spPr>
          <a:xfrm>
            <a:off x="1141413" y="685800"/>
            <a:ext cx="4572000" cy="3429000"/>
          </a:xfrm>
          <a:ln/>
        </p:spPr>
      </p:sp>
      <p:sp>
        <p:nvSpPr>
          <p:cNvPr id="37892" name="Rectangle 3"/>
          <p:cNvSpPr>
            <a:spLocks noGrp="1" noChangeArrowheads="1"/>
          </p:cNvSpPr>
          <p:nvPr>
            <p:ph type="body" idx="1"/>
          </p:nvPr>
        </p:nvSpPr>
        <p:spPr>
          <a:xfrm>
            <a:off x="912813" y="4344988"/>
            <a:ext cx="5032375" cy="4113212"/>
          </a:xfrm>
          <a:noFill/>
          <a:ln/>
        </p:spPr>
        <p:txBody>
          <a:bodyPr/>
          <a:lstStyle/>
          <a:p>
            <a:pPr eaLnBrk="1" hangingPunct="1"/>
            <a:r>
              <a:rPr lang="en-US" altLang="ar-EG" smtClean="0">
                <a:solidFill>
                  <a:srgbClr val="0070C0"/>
                </a:solidFill>
                <a:latin typeface="Arial" pitchFamily="34" charset="0"/>
                <a:cs typeface="Arial" pitchFamily="34" charset="0"/>
              </a:rPr>
              <a:t>The Tunka experiment It mainly consists of a 1 km² sized array of 133 </a:t>
            </a:r>
            <a:r>
              <a:rPr lang="en-US" altLang="ar-EG" smtClean="0">
                <a:solidFill>
                  <a:srgbClr val="0070C0"/>
                </a:solidFill>
                <a:latin typeface="Arial" pitchFamily="34" charset="0"/>
                <a:cs typeface="Arial" pitchFamily="34" charset="0"/>
                <a:hlinkClick r:id="rId3" tooltip="Photomultiplier"/>
              </a:rPr>
              <a:t>photomultipliers</a:t>
            </a:r>
            <a:r>
              <a:rPr lang="en-US" altLang="ar-EG" smtClean="0">
                <a:solidFill>
                  <a:srgbClr val="0070C0"/>
                </a:solidFill>
                <a:latin typeface="Arial" pitchFamily="34" charset="0"/>
                <a:cs typeface="Arial" pitchFamily="34" charset="0"/>
              </a:rPr>
              <a:t>, which detect the </a:t>
            </a:r>
            <a:r>
              <a:rPr lang="en-US" altLang="ar-EG" smtClean="0">
                <a:solidFill>
                  <a:srgbClr val="0070C0"/>
                </a:solidFill>
                <a:latin typeface="Arial" pitchFamily="34" charset="0"/>
                <a:cs typeface="Arial" pitchFamily="34" charset="0"/>
                <a:hlinkClick r:id="rId4" tooltip="Cherenkov radiation"/>
              </a:rPr>
              <a:t>Cherenkov light</a:t>
            </a:r>
            <a:r>
              <a:rPr lang="en-US" altLang="ar-EG" smtClean="0">
                <a:solidFill>
                  <a:srgbClr val="0070C0"/>
                </a:solidFill>
                <a:latin typeface="Arial" pitchFamily="34" charset="0"/>
                <a:cs typeface="Arial" pitchFamily="34" charset="0"/>
              </a:rPr>
              <a:t> of air showers during dark and clear nights. From these measurements it is possible to reconstruct the arrival direction, energy and type of the cosmic rays. Aim of the measurements is to solve the question of the origin of the cosmic rays in the energy range up to about 1 EeV. Hiscore standa for Hundred I square kilometer cosmic ray origin explorer. The goal of hiscore detector is to observe cosmic ray accelerators of 1 pev (10^15) ev and higher energies. And detecting gamma rays in the ultra high energy range of E gamma &gt;=10^13 ev.</a:t>
            </a:r>
            <a:endParaRPr lang="ar-EG" altLang="ar-EG" smtClean="0">
              <a:latin typeface="Arial" pitchFamily="34" charset="0"/>
              <a:cs typeface="Arial" pitchFamily="34" charset="0"/>
            </a:endParaRPr>
          </a:p>
        </p:txBody>
      </p:sp>
    </p:spTree>
    <p:extLst>
      <p:ext uri="{BB962C8B-B14F-4D97-AF65-F5344CB8AC3E}">
        <p14:creationId xmlns:p14="http://schemas.microsoft.com/office/powerpoint/2010/main" val="3912384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charset="0"/>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ru-RU"/>
            </a:p>
          </p:txBody>
        </p:sp>
        <p:sp>
          <p:nvSpPr>
            <p:cNvPr id="8" name="Freeform 18"/>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DBADFBCF-EB16-406F-978F-B2C57D5940B0}" type="datetime1">
              <a:rPr lang="en-US" smtClean="0"/>
              <a:t>10/12/2016</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CB204C2B-57F5-484C-83D0-7864B36FC5CD}" type="slidenum">
              <a:rPr lang="en-US" altLang="ar-EG"/>
              <a:pPr/>
              <a:t>‹#›</a:t>
            </a:fld>
            <a:endParaRPr lang="en-US" altLang="ar-EG"/>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60DBB12-E550-4732-8327-45EDD36C4BE3}" type="datetime1">
              <a:rPr lang="en-US" smtClean="0"/>
              <a:t>10/12/2016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977B7743-FD94-4820-8305-E505E7D14CCA}" type="slidenum">
              <a:rPr lang="en-US" altLang="ar-EG"/>
              <a:pPr/>
              <a:t>‹#›</a:t>
            </a:fld>
            <a:endParaRPr lang="en-US" altLang="ar-EG"/>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44D7542-3F11-440D-B290-B2972DC3F2D6}" type="datetime1">
              <a:rPr lang="en-US" smtClean="0"/>
              <a:t>10/12/2016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F731DEF-3D41-4C3B-8EAE-CCE5128E4095}" type="slidenum">
              <a:rPr lang="en-US" altLang="ar-EG"/>
              <a:pPr/>
              <a:t>‹#›</a:t>
            </a:fld>
            <a:endParaRPr lang="en-US" altLang="ar-EG"/>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461A00F9-13F1-468D-9B43-AF9D2FBB310B}" type="datetime1">
              <a:rPr lang="en-US" smtClean="0"/>
              <a:t>10/12/2016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05C58B92-4CC9-4E29-B620-70BDDB93D989}" type="slidenum">
              <a:rPr lang="en-US" altLang="ar-EG"/>
              <a:pPr/>
              <a:t>‹#›</a:t>
            </a:fld>
            <a:endParaRPr lang="en-US" altLang="ar-EG"/>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Chevron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BBDE2409-5286-41DA-8E08-FA769B05E3A3}" type="datetime1">
              <a:rPr lang="en-US" smtClean="0"/>
              <a:t>10/12/2016</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E9793EC2-6480-4D2F-9B1C-B2D471A615B4}" type="slidenum">
              <a:rPr lang="en-US" altLang="ar-EG"/>
              <a:pPr/>
              <a:t>‹#›</a:t>
            </a:fld>
            <a:endParaRPr lang="en-US" altLang="ar-EG"/>
          </a:p>
        </p:txBody>
      </p:sp>
    </p:spTree>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26441E06-A875-4B7A-A2C6-218DE55C3CA5}" type="datetime1">
              <a:rPr lang="en-US" smtClean="0"/>
              <a:t>10/12/2016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CD31FD8-D55E-4B69-A08E-3B941A0F9083}" type="slidenum">
              <a:rPr lang="en-US" altLang="ar-EG"/>
              <a:pPr/>
              <a:t>‹#›</a:t>
            </a:fld>
            <a:endParaRPr lang="en-US" altLang="ar-EG"/>
          </a:p>
        </p:txBody>
      </p:sp>
    </p:spTree>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66822BF9-1529-4DE2-8CD3-6C7AB2F7ACE4}" type="datetime1">
              <a:rPr lang="en-US" smtClean="0"/>
              <a:t>10/12/2016</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6510387E-BE47-47EC-B9D7-4E99C4668DC3}" type="slidenum">
              <a:rPr lang="en-US" altLang="ar-EG"/>
              <a:pPr/>
              <a:t>‹#›</a:t>
            </a:fld>
            <a:endParaRPr lang="en-US" altLang="ar-EG"/>
          </a:p>
        </p:txBody>
      </p:sp>
    </p:spTree>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4613D704-A1D4-495E-AC68-F5D23452ECE4}" type="datetime1">
              <a:rPr lang="en-US" smtClean="0"/>
              <a:t>10/12/2016</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25430E64-0668-4047-9DE4-D21C0B4F6E3C}" type="slidenum">
              <a:rPr lang="en-US" altLang="ar-EG"/>
              <a:pPr/>
              <a:t>‹#›</a:t>
            </a:fld>
            <a:endParaRPr lang="en-US" altLang="ar-EG"/>
          </a:p>
        </p:txBody>
      </p:sp>
    </p:spTree>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B1CB2EF-0B0A-44B1-AF91-3F3FAE40B45E}" type="datetime1">
              <a:rPr lang="en-US" smtClean="0"/>
              <a:t>10/12/2016</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9022330D-DB7B-4DBD-8523-090E2C929F6F}" type="slidenum">
              <a:rPr lang="en-US" altLang="ar-EG"/>
              <a:pPr/>
              <a:t>‹#›</a:t>
            </a:fld>
            <a:endParaRPr lang="en-US" altLang="ar-EG"/>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C9E0468-7346-46F1-8C86-9A7F93084990}" type="datetime1">
              <a:rPr lang="en-US" smtClean="0"/>
              <a:t>10/12/2016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378953E-0A1E-435D-9B30-1B8DD3BB2297}" type="slidenum">
              <a:rPr lang="en-US" altLang="ar-EG"/>
              <a:pPr/>
              <a:t>‹#›</a:t>
            </a:fld>
            <a:endParaRPr lang="en-US" altLang="ar-EG"/>
          </a:p>
        </p:txBody>
      </p:sp>
    </p:spTree>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10"/>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charset="0"/>
              <a:cs typeface="Arial" charset="0"/>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endParaRPr lang="ru-RU"/>
          </a:p>
        </p:txBody>
      </p:sp>
      <p:sp>
        <p:nvSpPr>
          <p:cNvPr id="7" name="Right Triangle 15"/>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Chevron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002057F6-67CF-4260-8BB0-FB9ACC7D7EE2}" type="datetime1">
              <a:rPr lang="en-US" smtClean="0"/>
              <a:t>10/12/2016</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C642D2BA-F42B-4194-B978-EBD82FA4793D}" type="slidenum">
              <a:rPr lang="en-US" altLang="ar-EG"/>
              <a:pPr/>
              <a:t>‹#›</a:t>
            </a:fld>
            <a:endParaRPr lang="en-US" altLang="ar-EG"/>
          </a:p>
        </p:txBody>
      </p:sp>
    </p:spTree>
  </p:cSld>
  <p:clrMapOvr>
    <a:overrideClrMapping bg1="dk1" tx1="lt1" bg2="dk2" tx2="lt2" accent1="accent1" accent2="accent2" accent3="accent3" accent4="accent4" accent5="accent5" accent6="accent6" hlink="hlink" folHlink="folHlink"/>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charset="0"/>
              <a:cs typeface="Arial"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endParaRPr lang="ru-RU"/>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ar-EG" smtClean="0"/>
              <a:t>Click to edit Master text styles</a:t>
            </a:r>
          </a:p>
          <a:p>
            <a:pPr lvl="1"/>
            <a:r>
              <a:rPr lang="en-US" altLang="ar-EG" smtClean="0"/>
              <a:t>Second level</a:t>
            </a:r>
          </a:p>
          <a:p>
            <a:pPr lvl="2"/>
            <a:r>
              <a:rPr lang="en-US" altLang="ar-EG" smtClean="0"/>
              <a:t>Third level</a:t>
            </a:r>
          </a:p>
          <a:p>
            <a:pPr lvl="3"/>
            <a:r>
              <a:rPr lang="en-US" altLang="ar-EG" smtClean="0"/>
              <a:t>Fourth level</a:t>
            </a:r>
          </a:p>
          <a:p>
            <a:pPr lvl="4"/>
            <a:r>
              <a:rPr lang="en-US" altLang="ar-EG"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fld id="{1B2752F1-B9C3-41E1-8B04-9A525DF589C4}" type="datetime1">
              <a:rPr lang="en-US" smtClean="0"/>
              <a:t>10/12/2016</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b="0">
                <a:solidFill>
                  <a:schemeClr val="tx1"/>
                </a:solidFill>
              </a:defRPr>
            </a:lvl1pPr>
          </a:lstStyle>
          <a:p>
            <a:fld id="{20CE4284-6C38-46EF-A4E8-90A4DF14DE0B}" type="slidenum">
              <a:rPr lang="en-US" altLang="ar-EG"/>
              <a:pPr/>
              <a:t>‹#›</a:t>
            </a:fld>
            <a:endParaRPr lang="en-US" altLang="ar-EG"/>
          </a:p>
        </p:txBody>
      </p:sp>
    </p:spTree>
  </p:cSld>
  <p:clrMap bg1="lt1" tx1="dk1" bg2="lt2" tx2="dk2" accent1="accent1" accent2="accent2" accent3="accent3" accent4="accent4" accent5="accent5" accent6="accent6" hlink="hlink" folHlink="folHlink"/>
  <p:sldLayoutIdLst>
    <p:sldLayoutId id="2147488840" r:id="rId1"/>
    <p:sldLayoutId id="2147488835" r:id="rId2"/>
    <p:sldLayoutId id="2147488841" r:id="rId3"/>
    <p:sldLayoutId id="2147488842" r:id="rId4"/>
    <p:sldLayoutId id="2147488843" r:id="rId5"/>
    <p:sldLayoutId id="2147488844" r:id="rId6"/>
    <p:sldLayoutId id="2147488836" r:id="rId7"/>
    <p:sldLayoutId id="2147488845" r:id="rId8"/>
    <p:sldLayoutId id="2147488846" r:id="rId9"/>
    <p:sldLayoutId id="2147488837" r:id="rId10"/>
    <p:sldLayoutId id="2147488838" r:id="rId11"/>
  </p:sldLayoutIdLst>
  <p:transition spd="med">
    <p:wipe dir="r"/>
  </p:transition>
  <p:timing>
    <p:tnLst>
      <p:par>
        <p:cTn id="1" dur="indefinite" restart="never" nodeType="tmRoot"/>
      </p:par>
    </p:tnLst>
  </p:timing>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9938" name="Picture 2" descr="&amp;Kcy;&amp;acy;&amp;rcy;&amp;tcy;&amp;icy;&amp;ncy;&amp;kcy;&amp;icy; &amp;pcy;&amp;ocy; &amp;zcy;&amp;acy;&amp;pcy;&amp;rcy;&amp;ocy;&amp;scy;&amp;ucy; ‫صور بحيرات فى روسي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1256" y="1340780"/>
            <a:ext cx="8621485" cy="2077492"/>
          </a:xfrm>
          <a:prstGeom prst="rect">
            <a:avLst/>
          </a:prstGeom>
        </p:spPr>
        <p:txBody>
          <a:bodyPr wrap="square">
            <a:spAutoFit/>
          </a:bodyPr>
          <a:lstStyle/>
          <a:p>
            <a:pPr algn="ctr"/>
            <a:r>
              <a:rPr lang="en-US" altLang="ar-EG" sz="4300" i="0" dirty="0">
                <a:solidFill>
                  <a:srgbClr val="FFFF00"/>
                </a:solidFill>
                <a:effectLst>
                  <a:outerShdw blurRad="31750" dist="25400" dir="5400000" algn="tl" rotWithShape="0">
                    <a:srgbClr val="000000">
                      <a:alpha val="25000"/>
                    </a:srgbClr>
                  </a:outerShdw>
                </a:effectLst>
                <a:latin typeface="Aparajita" pitchFamily="34" charset="0"/>
                <a:ea typeface="+mj-ea"/>
                <a:cs typeface="Aparajita" pitchFamily="34" charset="0"/>
              </a:rPr>
              <a:t>Background rejection methods for tens of TeV gamma-ray astronomy applicable to wide angle timing arrays</a:t>
            </a:r>
            <a:endParaRPr lang="ar-EG" sz="4300" i="0" dirty="0">
              <a:solidFill>
                <a:srgbClr val="FFFF00"/>
              </a:solidFill>
              <a:effectLst>
                <a:outerShdw blurRad="31750" dist="25400" dir="5400000" algn="tl" rotWithShape="0">
                  <a:srgbClr val="000000">
                    <a:alpha val="25000"/>
                  </a:srgbClr>
                </a:outerShdw>
              </a:effectLst>
              <a:latin typeface="Aparajita" pitchFamily="34" charset="0"/>
              <a:ea typeface="+mj-ea"/>
              <a:cs typeface="Aparajita" pitchFamily="34" charset="0"/>
            </a:endParaRPr>
          </a:p>
        </p:txBody>
      </p:sp>
      <p:pic>
        <p:nvPicPr>
          <p:cNvPr id="5" name="Picture 4"/>
          <p:cNvPicPr>
            <a:picLocks noChangeAspect="1"/>
          </p:cNvPicPr>
          <p:nvPr/>
        </p:nvPicPr>
        <p:blipFill>
          <a:blip r:embed="rId3">
            <a:duotone>
              <a:schemeClr val="accent2">
                <a:shade val="45000"/>
                <a:satMod val="135000"/>
              </a:schemeClr>
              <a:prstClr val="white"/>
            </a:duotone>
          </a:blip>
          <a:stretch>
            <a:fillRect/>
          </a:stretch>
        </p:blipFill>
        <p:spPr>
          <a:xfrm>
            <a:off x="1630423" y="4317092"/>
            <a:ext cx="5883150" cy="1963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lide Number Placeholder 5"/>
          <p:cNvSpPr>
            <a:spLocks noGrp="1"/>
          </p:cNvSpPr>
          <p:nvPr>
            <p:ph type="sldNum" sz="quarter" idx="12"/>
          </p:nvPr>
        </p:nvSpPr>
        <p:spPr/>
        <p:txBody>
          <a:bodyPr/>
          <a:lstStyle/>
          <a:p>
            <a:fld id="{05C58B92-4CC9-4E29-B620-70BDDB93D989}" type="slidenum">
              <a:rPr lang="en-US" altLang="ar-EG" smtClean="0"/>
              <a:pPr/>
              <a:t>1</a:t>
            </a:fld>
            <a:endParaRPr lang="en-US" altLang="ar-EG"/>
          </a:p>
        </p:txBody>
      </p:sp>
    </p:spTree>
    <p:extLst>
      <p:ext uri="{BB962C8B-B14F-4D97-AF65-F5344CB8AC3E}">
        <p14:creationId xmlns:p14="http://schemas.microsoft.com/office/powerpoint/2010/main" val="3309880710"/>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381125" y="1778000"/>
            <a:ext cx="184731" cy="523220"/>
          </a:xfrm>
          <a:prstGeom prst="rect">
            <a:avLst/>
          </a:prstGeom>
          <a:solidFill>
            <a:schemeClr val="bg1"/>
          </a:solidFill>
        </p:spPr>
        <p:txBody>
          <a:bodyPr wrap="none">
            <a:spAutoFit/>
          </a:bodyPr>
          <a:lstStyle/>
          <a:p>
            <a:pPr>
              <a:defRPr/>
            </a:pPr>
            <a:endParaRPr lang="ar-EG" sz="2800" i="0" dirty="0">
              <a:solidFill>
                <a:schemeClr val="accent6">
                  <a:lumMod val="50000"/>
                </a:schemeClr>
              </a:solidFill>
            </a:endParaRPr>
          </a:p>
        </p:txBody>
      </p:sp>
      <p:sp>
        <p:nvSpPr>
          <p:cNvPr id="10" name="TextBox 9"/>
          <p:cNvSpPr txBox="1"/>
          <p:nvPr/>
        </p:nvSpPr>
        <p:spPr>
          <a:xfrm>
            <a:off x="0" y="4730983"/>
            <a:ext cx="8955314" cy="2246769"/>
          </a:xfrm>
          <a:prstGeom prst="rect">
            <a:avLst/>
          </a:prstGeom>
          <a:noFill/>
        </p:spPr>
        <p:txBody>
          <a:bodyPr wrap="square" rtlCol="0">
            <a:spAutoFit/>
          </a:bodyPr>
          <a:lstStyle/>
          <a:p>
            <a:r>
              <a:rPr lang="en-US" i="0" dirty="0" smtClean="0">
                <a:solidFill>
                  <a:schemeClr val="tx1"/>
                </a:solidFill>
                <a:latin typeface="Times New Roman" panose="02020603050405020304" pitchFamily="18" charset="0"/>
                <a:ea typeface="PMingLiU" panose="02020500000000000000" pitchFamily="18" charset="-120"/>
              </a:rPr>
              <a:t>For parameterization of simulated Cherenkov light LDF Q(R) for every event, we propose the simple function designated as a ‘knee-like approximation’, which was used earlier by J. </a:t>
            </a:r>
            <a:r>
              <a:rPr lang="en-US" i="0" dirty="0" err="1" smtClean="0">
                <a:solidFill>
                  <a:schemeClr val="tx1"/>
                </a:solidFill>
                <a:latin typeface="Times New Roman" panose="02020603050405020304" pitchFamily="18" charset="0"/>
                <a:ea typeface="PMingLiU" panose="02020500000000000000" pitchFamily="18" charset="-120"/>
              </a:rPr>
              <a:t>Horandel</a:t>
            </a:r>
            <a:r>
              <a:rPr lang="en-US" i="0" dirty="0" smtClean="0">
                <a:solidFill>
                  <a:schemeClr val="tx1"/>
                </a:solidFill>
                <a:latin typeface="Times New Roman" panose="02020603050405020304" pitchFamily="18" charset="0"/>
                <a:ea typeface="PMingLiU" panose="02020500000000000000" pitchFamily="18" charset="-120"/>
              </a:rPr>
              <a:t> for description of the knee in the cosmic ray spectrum as a function of energy. In our approach we describe the radial density of Cherenkov photons Q(R) for individual events. It depends on five parameters C, γ</a:t>
            </a:r>
            <a:r>
              <a:rPr lang="en-US" i="0" baseline="-25000" dirty="0" smtClean="0">
                <a:solidFill>
                  <a:schemeClr val="tx1"/>
                </a:solidFill>
                <a:latin typeface="Times New Roman" panose="02020603050405020304" pitchFamily="18" charset="0"/>
                <a:ea typeface="PMingLiU" panose="02020500000000000000" pitchFamily="18" charset="-120"/>
              </a:rPr>
              <a:t>1</a:t>
            </a:r>
            <a:r>
              <a:rPr lang="en-US" i="0" dirty="0" smtClean="0">
                <a:solidFill>
                  <a:schemeClr val="tx1"/>
                </a:solidFill>
                <a:latin typeface="Times New Roman" panose="02020603050405020304" pitchFamily="18" charset="0"/>
                <a:ea typeface="PMingLiU" panose="02020500000000000000" pitchFamily="18" charset="-120"/>
              </a:rPr>
              <a:t> , γ</a:t>
            </a:r>
            <a:r>
              <a:rPr lang="en-US" i="0" baseline="-25000" dirty="0" smtClean="0">
                <a:solidFill>
                  <a:schemeClr val="tx1"/>
                </a:solidFill>
                <a:latin typeface="Times New Roman" panose="02020603050405020304" pitchFamily="18" charset="0"/>
                <a:ea typeface="PMingLiU" panose="02020500000000000000" pitchFamily="18" charset="-120"/>
              </a:rPr>
              <a:t>2</a:t>
            </a:r>
            <a:r>
              <a:rPr lang="en-US" i="0" dirty="0" smtClean="0">
                <a:solidFill>
                  <a:schemeClr val="tx1"/>
                </a:solidFill>
                <a:latin typeface="Times New Roman" panose="02020603050405020304" pitchFamily="18" charset="0"/>
                <a:ea typeface="PMingLiU" panose="02020500000000000000" pitchFamily="18" charset="-120"/>
              </a:rPr>
              <a:t> , R</a:t>
            </a:r>
            <a:r>
              <a:rPr lang="en-US" i="0" baseline="-25000" dirty="0" smtClean="0">
                <a:solidFill>
                  <a:schemeClr val="tx1"/>
                </a:solidFill>
                <a:latin typeface="Times New Roman" panose="02020603050405020304" pitchFamily="18" charset="0"/>
                <a:ea typeface="PMingLiU" panose="02020500000000000000" pitchFamily="18" charset="-120"/>
              </a:rPr>
              <a:t>0</a:t>
            </a:r>
            <a:r>
              <a:rPr lang="en-US" i="0" dirty="0" smtClean="0">
                <a:solidFill>
                  <a:schemeClr val="tx1"/>
                </a:solidFill>
                <a:latin typeface="Times New Roman" panose="02020603050405020304" pitchFamily="18" charset="0"/>
                <a:ea typeface="PMingLiU" panose="02020500000000000000" pitchFamily="18" charset="-120"/>
              </a:rPr>
              <a:t>, and α.</a:t>
            </a:r>
          </a:p>
          <a:p>
            <a:endParaRPr lang="ru-RU" dirty="0"/>
          </a:p>
        </p:txBody>
      </p:sp>
      <p:graphicFrame>
        <p:nvGraphicFramePr>
          <p:cNvPr id="36874" name="Object 4"/>
          <p:cNvGraphicFramePr>
            <a:graphicFrameLocks noChangeAspect="1"/>
          </p:cNvGraphicFramePr>
          <p:nvPr/>
        </p:nvGraphicFramePr>
        <p:xfrm>
          <a:off x="5845506" y="1778000"/>
          <a:ext cx="3217862" cy="1460500"/>
        </p:xfrm>
        <a:graphic>
          <a:graphicData uri="http://schemas.openxmlformats.org/presentationml/2006/ole">
            <mc:AlternateContent xmlns:mc="http://schemas.openxmlformats.org/markup-compatibility/2006">
              <mc:Choice xmlns:v="urn:schemas-microsoft-com:vml" Requires="v">
                <p:oleObj spid="_x0000_s36885" name="Формула" r:id="rId4" imgW="1143000" imgH="711000" progId="Equation.3">
                  <p:embed/>
                </p:oleObj>
              </mc:Choice>
              <mc:Fallback>
                <p:oleObj name="Формула" r:id="rId4" imgW="1143000" imgH="711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506" y="1778000"/>
                        <a:ext cx="3217862" cy="14605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875" name="Picture 11" descr="16x"/>
          <p:cNvPicPr>
            <a:picLocks noChangeAspect="1" noChangeArrowheads="1"/>
          </p:cNvPicPr>
          <p:nvPr/>
        </p:nvPicPr>
        <p:blipFill>
          <a:blip r:embed="rId6" cstate="print"/>
          <a:srcRect t="13498" r="2674"/>
          <a:stretch>
            <a:fillRect/>
          </a:stretch>
        </p:blipFill>
        <p:spPr bwMode="auto">
          <a:xfrm>
            <a:off x="10633" y="1552048"/>
            <a:ext cx="5832544" cy="3114470"/>
          </a:xfrm>
          <a:prstGeom prst="rect">
            <a:avLst/>
          </a:prstGeom>
          <a:noFill/>
          <a:ln w="19050" cap="flat" cmpd="sng" algn="ctr">
            <a:noFill/>
            <a:prstDash val="solid"/>
            <a:miter lim="800000"/>
            <a:headEnd/>
            <a:tailEnd/>
          </a:ln>
        </p:spPr>
      </p:pic>
      <p:sp>
        <p:nvSpPr>
          <p:cNvPr id="9" name="Rectangle 11"/>
          <p:cNvSpPr>
            <a:spLocks noChangeArrowheads="1"/>
          </p:cNvSpPr>
          <p:nvPr/>
        </p:nvSpPr>
        <p:spPr bwMode="auto">
          <a:xfrm>
            <a:off x="213360" y="0"/>
            <a:ext cx="8741954" cy="1077218"/>
          </a:xfrm>
          <a:prstGeom prst="rect">
            <a:avLst/>
          </a:prstGeom>
          <a:noFill/>
          <a:ln w="9525">
            <a:noFill/>
            <a:miter lim="800000"/>
            <a:headEnd/>
            <a:tailEnd/>
          </a:ln>
        </p:spPr>
        <p:txBody>
          <a:bodyPr wrap="square">
            <a:spAutoFit/>
          </a:bodyPr>
          <a:lstStyle/>
          <a:p>
            <a:pPr algn="ctr"/>
            <a:r>
              <a:rPr lang="en-US" altLang="ar-EG" sz="3200" i="0" dirty="0" smtClean="0">
                <a:solidFill>
                  <a:srgbClr val="FF0000"/>
                </a:solidFill>
                <a:latin typeface="Times-Bold"/>
                <a:cs typeface="+mj-cs"/>
              </a:rPr>
              <a:t>Parameters </a:t>
            </a:r>
            <a:r>
              <a:rPr lang="en-US" altLang="ar-EG" sz="3200" i="0" dirty="0">
                <a:solidFill>
                  <a:srgbClr val="FF0000"/>
                </a:solidFill>
                <a:latin typeface="Times-Bold"/>
                <a:cs typeface="+mj-cs"/>
              </a:rPr>
              <a:t>of our knee-like </a:t>
            </a:r>
            <a:endParaRPr lang="en-US" altLang="ar-EG" sz="3200" i="0" dirty="0" smtClean="0">
              <a:solidFill>
                <a:srgbClr val="FF0000"/>
              </a:solidFill>
              <a:latin typeface="Times-Bold"/>
              <a:cs typeface="+mj-cs"/>
            </a:endParaRPr>
          </a:p>
          <a:p>
            <a:pPr algn="ctr"/>
            <a:r>
              <a:rPr lang="en-US" altLang="ar-EG" sz="3200" i="0" dirty="0" smtClean="0">
                <a:solidFill>
                  <a:srgbClr val="FF0000"/>
                </a:solidFill>
                <a:latin typeface="Times-Bold"/>
                <a:cs typeface="+mj-cs"/>
              </a:rPr>
              <a:t>approximation </a:t>
            </a:r>
            <a:r>
              <a:rPr lang="en-US" altLang="ar-EG" sz="3200" i="0" dirty="0">
                <a:solidFill>
                  <a:srgbClr val="FF0000"/>
                </a:solidFill>
                <a:latin typeface="Times-Bold"/>
                <a:cs typeface="+mj-cs"/>
              </a:rPr>
              <a:t>function</a:t>
            </a:r>
          </a:p>
        </p:txBody>
      </p:sp>
      <p:sp>
        <p:nvSpPr>
          <p:cNvPr id="2" name="Slide Number Placeholder 1"/>
          <p:cNvSpPr>
            <a:spLocks noGrp="1"/>
          </p:cNvSpPr>
          <p:nvPr>
            <p:ph type="sldNum" sz="quarter" idx="12"/>
          </p:nvPr>
        </p:nvSpPr>
        <p:spPr/>
        <p:txBody>
          <a:bodyPr/>
          <a:lstStyle/>
          <a:p>
            <a:fld id="{9022330D-DB7B-4DBD-8523-090E2C929F6F}" type="slidenum">
              <a:rPr lang="en-US" altLang="ar-EG" smtClean="0"/>
              <a:pPr/>
              <a:t>10</a:t>
            </a:fld>
            <a:endParaRPr lang="en-US" altLang="ar-EG"/>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5489819"/>
            <a:ext cx="9143999" cy="1600438"/>
          </a:xfrm>
          <a:prstGeom prst="rect">
            <a:avLst/>
          </a:prstGeom>
          <a:noFill/>
          <a:ln w="9525">
            <a:noFill/>
            <a:miter lim="800000"/>
            <a:headEnd/>
            <a:tailEnd/>
          </a:ln>
        </p:spPr>
        <p:txBody>
          <a:bodyPr wrap="square">
            <a:spAutoFit/>
          </a:bodyPr>
          <a:lstStyle/>
          <a:p>
            <a:r>
              <a:rPr lang="en-US" altLang="ar-EG" sz="1600" i="0" dirty="0">
                <a:solidFill>
                  <a:schemeClr val="tx1"/>
                </a:solidFill>
                <a:latin typeface="Times New Roman" pitchFamily="18" charset="0"/>
              </a:rPr>
              <a:t> </a:t>
            </a:r>
            <a:r>
              <a:rPr lang="en-US" altLang="ar-EG" sz="1600" i="0" dirty="0">
                <a:solidFill>
                  <a:schemeClr val="tx1"/>
                </a:solidFill>
                <a:latin typeface="Times New Roman" pitchFamily="18" charset="0"/>
                <a:cs typeface="+mj-cs"/>
              </a:rPr>
              <a:t>Lateral distribution of Cherenkov light for some individual events for Gm and Pr </a:t>
            </a:r>
            <a:r>
              <a:rPr lang="en-US" altLang="ar-EG" sz="1600" i="0" dirty="0" smtClean="0">
                <a:solidFill>
                  <a:schemeClr val="tx1"/>
                </a:solidFill>
                <a:latin typeface="Times New Roman" pitchFamily="18" charset="0"/>
                <a:cs typeface="+mj-cs"/>
              </a:rPr>
              <a:t>100 TeV </a:t>
            </a:r>
            <a:r>
              <a:rPr lang="en-US" altLang="ar-EG" sz="1600" i="0" dirty="0">
                <a:solidFill>
                  <a:schemeClr val="tx1"/>
                </a:solidFill>
                <a:latin typeface="Times New Roman" pitchFamily="18" charset="0"/>
                <a:cs typeface="+mj-cs"/>
              </a:rPr>
              <a:t>which were simulated with data file (circle) and which were calculated </a:t>
            </a:r>
            <a:r>
              <a:rPr lang="en-US" altLang="ar-EG" sz="1600" i="0" dirty="0" smtClean="0">
                <a:solidFill>
                  <a:schemeClr val="tx1"/>
                </a:solidFill>
                <a:latin typeface="Times New Roman" pitchFamily="18" charset="0"/>
                <a:cs typeface="+mj-cs"/>
              </a:rPr>
              <a:t>using </a:t>
            </a:r>
            <a:r>
              <a:rPr lang="en-US" altLang="ar-EG" sz="1600" i="0" dirty="0">
                <a:solidFill>
                  <a:schemeClr val="tx1"/>
                </a:solidFill>
                <a:latin typeface="Times New Roman" pitchFamily="18" charset="0"/>
                <a:cs typeface="+mj-cs"/>
              </a:rPr>
              <a:t>our new knee-like </a:t>
            </a:r>
            <a:r>
              <a:rPr lang="en-US" altLang="ar-EG" sz="1600" i="0" dirty="0" smtClean="0">
                <a:solidFill>
                  <a:schemeClr val="tx1"/>
                </a:solidFill>
                <a:latin typeface="Times New Roman" pitchFamily="18" charset="0"/>
                <a:cs typeface="+mj-cs"/>
              </a:rPr>
              <a:t>approximation </a:t>
            </a:r>
            <a:r>
              <a:rPr lang="en-US" altLang="ar-EG" sz="1600" i="0" dirty="0">
                <a:solidFill>
                  <a:schemeClr val="tx1"/>
                </a:solidFill>
                <a:latin typeface="Times New Roman" pitchFamily="18" charset="0"/>
                <a:cs typeface="+mj-cs"/>
              </a:rPr>
              <a:t>function (solid line</a:t>
            </a:r>
            <a:r>
              <a:rPr lang="en-US" altLang="ar-EG" sz="1600" i="0" dirty="0" smtClean="0">
                <a:solidFill>
                  <a:schemeClr val="tx1"/>
                </a:solidFill>
                <a:latin typeface="Times New Roman" pitchFamily="18" charset="0"/>
                <a:cs typeface="+mj-cs"/>
              </a:rPr>
              <a:t>). </a:t>
            </a:r>
            <a:r>
              <a:rPr lang="en-US" sz="1600" i="0" dirty="0" smtClean="0">
                <a:solidFill>
                  <a:schemeClr val="tx1"/>
                </a:solidFill>
                <a:latin typeface="Times New Roman" panose="02020603050405020304" pitchFamily="18" charset="0"/>
                <a:ea typeface="PMingLiU" panose="02020500000000000000" pitchFamily="18" charset="-120"/>
                <a:cs typeface="+mj-cs"/>
              </a:rPr>
              <a:t>It is clearly seen that for all the events the LDF has a specific knee-like structure. The R</a:t>
            </a:r>
            <a:r>
              <a:rPr lang="en-US" sz="1600" i="0" baseline="-25000" dirty="0" smtClean="0">
                <a:solidFill>
                  <a:schemeClr val="tx1"/>
                </a:solidFill>
                <a:latin typeface="Times New Roman" panose="02020603050405020304" pitchFamily="18" charset="0"/>
                <a:ea typeface="PMingLiU" panose="02020500000000000000" pitchFamily="18" charset="-120"/>
                <a:cs typeface="+mj-cs"/>
              </a:rPr>
              <a:t>0</a:t>
            </a:r>
            <a:r>
              <a:rPr lang="en-US" sz="1600" i="0" dirty="0" smtClean="0">
                <a:solidFill>
                  <a:schemeClr val="tx1"/>
                </a:solidFill>
                <a:latin typeface="Times New Roman" panose="02020603050405020304" pitchFamily="18" charset="0"/>
                <a:ea typeface="PMingLiU" panose="02020500000000000000" pitchFamily="18" charset="-120"/>
                <a:cs typeface="+mj-cs"/>
              </a:rPr>
              <a:t> value depends strongly on the distance to the shower maximum, and it ranges from 75 to 200 m. The parameter α is responsible for the sharpness of the knee. </a:t>
            </a:r>
            <a:endParaRPr lang="ar-EG" sz="1600" i="0" dirty="0" smtClean="0">
              <a:solidFill>
                <a:schemeClr val="tx1"/>
              </a:solidFill>
              <a:latin typeface="Times New Roman" panose="02020603050405020304" pitchFamily="18" charset="0"/>
              <a:ea typeface="PMingLiU" panose="02020500000000000000" pitchFamily="18" charset="-120"/>
              <a:cs typeface="+mj-cs"/>
            </a:endParaRPr>
          </a:p>
          <a:p>
            <a:endParaRPr lang="en-US" altLang="ar-EG" sz="1800" i="0" dirty="0">
              <a:solidFill>
                <a:srgbClr val="663300"/>
              </a:solidFill>
              <a:latin typeface="Times New Roman" pitchFamily="18" charset="0"/>
            </a:endParaRPr>
          </a:p>
        </p:txBody>
      </p:sp>
      <p:pic>
        <p:nvPicPr>
          <p:cNvPr id="38915" name="Picture 1"/>
          <p:cNvPicPr preferRelativeResize="0">
            <a:picLocks noChangeAspect="1"/>
          </p:cNvPicPr>
          <p:nvPr/>
        </p:nvPicPr>
        <p:blipFill>
          <a:blip r:embed="rId3" cstate="print"/>
          <a:srcRect r="18947" b="25681"/>
          <a:stretch>
            <a:fillRect/>
          </a:stretch>
        </p:blipFill>
        <p:spPr bwMode="auto">
          <a:xfrm>
            <a:off x="253218" y="962600"/>
            <a:ext cx="8229600" cy="4537637"/>
          </a:xfrm>
          <a:prstGeom prst="rect">
            <a:avLst/>
          </a:prstGeom>
          <a:noFill/>
          <a:ln w="9525">
            <a:noFill/>
            <a:miter lim="800000"/>
            <a:headEnd/>
            <a:tailEnd/>
          </a:ln>
        </p:spPr>
      </p:pic>
      <p:sp>
        <p:nvSpPr>
          <p:cNvPr id="4" name="TextBox 3"/>
          <p:cNvSpPr txBox="1"/>
          <p:nvPr/>
        </p:nvSpPr>
        <p:spPr>
          <a:xfrm>
            <a:off x="-1" y="0"/>
            <a:ext cx="9144000" cy="1077218"/>
          </a:xfrm>
          <a:prstGeom prst="rect">
            <a:avLst/>
          </a:prstGeom>
          <a:noFill/>
        </p:spPr>
        <p:txBody>
          <a:bodyPr wrap="square" rtlCol="0">
            <a:spAutoFit/>
          </a:bodyPr>
          <a:lstStyle/>
          <a:p>
            <a:pPr algn="ctr"/>
            <a:r>
              <a:rPr lang="en-US" sz="3200" i="0" dirty="0" smtClean="0">
                <a:solidFill>
                  <a:srgbClr val="FF0000"/>
                </a:solidFill>
              </a:rPr>
              <a:t>Individual LDF for gamma rays and protons</a:t>
            </a:r>
            <a:br>
              <a:rPr lang="en-US" sz="3200" i="0" dirty="0" smtClean="0">
                <a:solidFill>
                  <a:srgbClr val="FF0000"/>
                </a:solidFill>
              </a:rPr>
            </a:br>
            <a:r>
              <a:rPr lang="en-US" sz="3200" i="0" dirty="0" smtClean="0">
                <a:solidFill>
                  <a:srgbClr val="FF0000"/>
                </a:solidFill>
              </a:rPr>
              <a:t>with E=100 TeV</a:t>
            </a:r>
            <a:endParaRPr lang="ru-RU" sz="3200" i="0" dirty="0">
              <a:solidFill>
                <a:srgbClr val="FF0000"/>
              </a:solidFill>
            </a:endParaRPr>
          </a:p>
        </p:txBody>
      </p:sp>
      <p:sp>
        <p:nvSpPr>
          <p:cNvPr id="2" name="Slide Number Placeholder 1"/>
          <p:cNvSpPr>
            <a:spLocks noGrp="1"/>
          </p:cNvSpPr>
          <p:nvPr>
            <p:ph type="sldNum" sz="quarter" idx="12"/>
          </p:nvPr>
        </p:nvSpPr>
        <p:spPr/>
        <p:txBody>
          <a:bodyPr/>
          <a:lstStyle/>
          <a:p>
            <a:fld id="{9022330D-DB7B-4DBD-8523-090E2C929F6F}" type="slidenum">
              <a:rPr lang="en-US" altLang="ar-EG" smtClean="0"/>
              <a:pPr/>
              <a:t>11</a:t>
            </a:fld>
            <a:endParaRPr lang="en-US" altLang="ar-EG"/>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1"/>
          <p:cNvPicPr>
            <a:picLocks noChangeAspect="1"/>
          </p:cNvPicPr>
          <p:nvPr/>
        </p:nvPicPr>
        <p:blipFill>
          <a:blip r:embed="rId3" cstate="print"/>
          <a:srcRect l="298" t="339" r="27612" b="-339"/>
          <a:stretch>
            <a:fillRect/>
          </a:stretch>
        </p:blipFill>
        <p:spPr bwMode="auto">
          <a:xfrm>
            <a:off x="-497724" y="1144075"/>
            <a:ext cx="9688386" cy="5384316"/>
          </a:xfrm>
          <a:prstGeom prst="rect">
            <a:avLst/>
          </a:prstGeom>
          <a:noFill/>
          <a:ln w="9525">
            <a:noFill/>
            <a:miter lim="800000"/>
            <a:headEnd/>
            <a:tailEnd/>
          </a:ln>
        </p:spPr>
      </p:pic>
      <p:sp>
        <p:nvSpPr>
          <p:cNvPr id="43011" name="Rectangle 1"/>
          <p:cNvSpPr>
            <a:spLocks noChangeArrowheads="1"/>
          </p:cNvSpPr>
          <p:nvPr/>
        </p:nvSpPr>
        <p:spPr bwMode="auto">
          <a:xfrm>
            <a:off x="336550" y="5899785"/>
            <a:ext cx="8509738" cy="707886"/>
          </a:xfrm>
          <a:prstGeom prst="rect">
            <a:avLst/>
          </a:prstGeom>
          <a:noFill/>
          <a:ln w="9525">
            <a:noFill/>
            <a:miter lim="800000"/>
            <a:headEnd/>
            <a:tailEnd/>
          </a:ln>
        </p:spPr>
        <p:txBody>
          <a:bodyPr wrap="square">
            <a:spAutoFit/>
          </a:bodyPr>
          <a:lstStyle/>
          <a:p>
            <a:pPr algn="just"/>
            <a:r>
              <a:rPr lang="en-US" altLang="ar-EG" i="0" dirty="0">
                <a:solidFill>
                  <a:schemeClr val="tx1"/>
                </a:solidFill>
                <a:latin typeface="Times New Roman" pitchFamily="18" charset="0"/>
                <a:cs typeface="+mj-cs"/>
              </a:rPr>
              <a:t>Comparison of distributions </a:t>
            </a:r>
            <a:r>
              <a:rPr lang="en-US" altLang="ar-EG" i="0" dirty="0" smtClean="0">
                <a:solidFill>
                  <a:schemeClr val="tx1"/>
                </a:solidFill>
                <a:latin typeface="Times New Roman" pitchFamily="18" charset="0"/>
                <a:cs typeface="+mj-cs"/>
              </a:rPr>
              <a:t>of </a:t>
            </a:r>
            <a:r>
              <a:rPr lang="en-US" altLang="ar-EG" i="0" dirty="0">
                <a:solidFill>
                  <a:schemeClr val="tx1"/>
                </a:solidFill>
                <a:latin typeface="Times New Roman" pitchFamily="18" charset="0"/>
                <a:cs typeface="+mj-cs"/>
              </a:rPr>
              <a:t>parameters </a:t>
            </a:r>
            <a:r>
              <a:rPr lang="en-US" altLang="ar-EG" i="0" dirty="0">
                <a:solidFill>
                  <a:schemeClr val="tx1"/>
                </a:solidFill>
                <a:latin typeface="Times New Roman" pitchFamily="18" charset="0"/>
                <a:cs typeface="+mj-cs"/>
                <a:sym typeface="Symbol" pitchFamily="18" charset="2"/>
              </a:rPr>
              <a:t></a:t>
            </a:r>
            <a:r>
              <a:rPr lang="en-US" altLang="ar-EG" i="0" baseline="-25000" dirty="0">
                <a:solidFill>
                  <a:schemeClr val="tx1"/>
                </a:solidFill>
                <a:latin typeface="Times New Roman" pitchFamily="18" charset="0"/>
                <a:cs typeface="+mj-cs"/>
              </a:rPr>
              <a:t>1</a:t>
            </a:r>
            <a:r>
              <a:rPr lang="en-US" altLang="ar-EG" i="0" dirty="0">
                <a:solidFill>
                  <a:schemeClr val="tx1"/>
                </a:solidFill>
                <a:latin typeface="Times New Roman" pitchFamily="18" charset="0"/>
                <a:cs typeface="+mj-cs"/>
              </a:rPr>
              <a:t>, </a:t>
            </a:r>
            <a:r>
              <a:rPr lang="en-US" altLang="ar-EG" i="0" dirty="0">
                <a:solidFill>
                  <a:schemeClr val="tx1"/>
                </a:solidFill>
                <a:latin typeface="Times New Roman" pitchFamily="18" charset="0"/>
                <a:cs typeface="+mj-cs"/>
                <a:sym typeface="Symbol" pitchFamily="18" charset="2"/>
              </a:rPr>
              <a:t></a:t>
            </a:r>
            <a:r>
              <a:rPr lang="en-US" altLang="ar-EG" i="0" baseline="-25000" dirty="0">
                <a:solidFill>
                  <a:schemeClr val="tx1"/>
                </a:solidFill>
                <a:latin typeface="Times New Roman" pitchFamily="18" charset="0"/>
                <a:cs typeface="+mj-cs"/>
                <a:sym typeface="Symbol" pitchFamily="18" charset="2"/>
              </a:rPr>
              <a:t>2</a:t>
            </a:r>
            <a:r>
              <a:rPr lang="en-US" altLang="ar-EG" i="0" dirty="0">
                <a:solidFill>
                  <a:schemeClr val="tx1"/>
                </a:solidFill>
                <a:latin typeface="Times New Roman" pitchFamily="18" charset="0"/>
                <a:cs typeface="+mj-cs"/>
              </a:rPr>
              <a:t>, R</a:t>
            </a:r>
            <a:r>
              <a:rPr lang="en-US" altLang="ar-EG" i="0" baseline="-25000" dirty="0">
                <a:solidFill>
                  <a:schemeClr val="tx1"/>
                </a:solidFill>
                <a:latin typeface="Times New Roman" pitchFamily="18" charset="0"/>
                <a:cs typeface="+mj-cs"/>
              </a:rPr>
              <a:t>0 </a:t>
            </a:r>
            <a:r>
              <a:rPr lang="en-US" altLang="ar-EG" i="0" dirty="0">
                <a:solidFill>
                  <a:schemeClr val="tx1"/>
                </a:solidFill>
                <a:latin typeface="Times New Roman" pitchFamily="18" charset="0"/>
                <a:cs typeface="+mj-cs"/>
              </a:rPr>
              <a:t>for gamma and proton at different energy 30</a:t>
            </a:r>
            <a:r>
              <a:rPr lang="en-US" altLang="ar-EG" i="0" dirty="0" smtClean="0">
                <a:solidFill>
                  <a:schemeClr val="tx1"/>
                </a:solidFill>
                <a:latin typeface="Times New Roman" pitchFamily="18" charset="0"/>
                <a:cs typeface="+mj-cs"/>
              </a:rPr>
              <a:t>, 100, 1000 </a:t>
            </a:r>
            <a:r>
              <a:rPr lang="en-US" altLang="ar-EG" i="0" dirty="0">
                <a:solidFill>
                  <a:schemeClr val="tx1"/>
                </a:solidFill>
                <a:latin typeface="Times New Roman" pitchFamily="18" charset="0"/>
                <a:cs typeface="+mj-cs"/>
              </a:rPr>
              <a:t>TeV</a:t>
            </a:r>
            <a:r>
              <a:rPr lang="en-US" altLang="ar-EG" i="0" dirty="0" smtClean="0">
                <a:solidFill>
                  <a:schemeClr val="tx1"/>
                </a:solidFill>
                <a:latin typeface="Times New Roman" pitchFamily="18" charset="0"/>
                <a:cs typeface="+mj-cs"/>
              </a:rPr>
              <a:t>,</a:t>
            </a:r>
            <a:r>
              <a:rPr lang="en-US" i="0" dirty="0">
                <a:solidFill>
                  <a:schemeClr val="accent4">
                    <a:lumMod val="75000"/>
                  </a:schemeClr>
                </a:solidFill>
                <a:latin typeface="Times New Roman" panose="02020603050405020304" pitchFamily="18" charset="0"/>
                <a:ea typeface="PMingLiU" panose="02020500000000000000" pitchFamily="18" charset="-120"/>
                <a:cs typeface="+mj-cs"/>
              </a:rPr>
              <a:t> </a:t>
            </a:r>
            <a:r>
              <a:rPr lang="en-US" i="0" dirty="0">
                <a:solidFill>
                  <a:schemeClr val="tx1"/>
                </a:solidFill>
                <a:latin typeface="Times New Roman" pitchFamily="18" charset="0"/>
                <a:cs typeface="+mj-cs"/>
              </a:rPr>
              <a:t>for true </a:t>
            </a:r>
            <a:r>
              <a:rPr lang="en-US" i="0" dirty="0" smtClean="0">
                <a:solidFill>
                  <a:schemeClr val="tx1"/>
                </a:solidFill>
                <a:latin typeface="Times New Roman" pitchFamily="18" charset="0"/>
                <a:cs typeface="+mj-cs"/>
              </a:rPr>
              <a:t>LDF</a:t>
            </a:r>
            <a:r>
              <a:rPr lang="en-US" i="0" dirty="0">
                <a:solidFill>
                  <a:schemeClr val="tx1"/>
                </a:solidFill>
                <a:latin typeface="Times New Roman" pitchFamily="18" charset="0"/>
                <a:cs typeface="+mj-cs"/>
              </a:rPr>
              <a:t> with </a:t>
            </a:r>
            <a:r>
              <a:rPr lang="en-US" altLang="ar-EG" i="0" dirty="0" smtClean="0">
                <a:solidFill>
                  <a:schemeClr val="tx1"/>
                </a:solidFill>
                <a:latin typeface="Times New Roman" pitchFamily="18" charset="0"/>
                <a:cs typeface="+mj-cs"/>
              </a:rPr>
              <a:t>angles (0-25</a:t>
            </a:r>
            <a:r>
              <a:rPr lang="en-US" altLang="ar-EG" i="0" dirty="0" smtClean="0">
                <a:solidFill>
                  <a:schemeClr val="tx1"/>
                </a:solidFill>
                <a:latin typeface="Calibri"/>
                <a:cs typeface="+mj-cs"/>
              </a:rPr>
              <a:t>⁰</a:t>
            </a:r>
            <a:r>
              <a:rPr lang="en-US" altLang="ar-EG" i="0" dirty="0" smtClean="0">
                <a:solidFill>
                  <a:schemeClr val="tx1"/>
                </a:solidFill>
                <a:latin typeface="Times New Roman" pitchFamily="18" charset="0"/>
                <a:cs typeface="+mj-cs"/>
              </a:rPr>
              <a:t>)   </a:t>
            </a:r>
            <a:endParaRPr lang="en-US" altLang="ar-EG" i="0" dirty="0">
              <a:solidFill>
                <a:schemeClr val="tx1"/>
              </a:solidFill>
              <a:latin typeface="Times New Roman" pitchFamily="18" charset="0"/>
              <a:ea typeface="PMingLiU" pitchFamily="18" charset="-120"/>
              <a:cs typeface="+mj-cs"/>
            </a:endParaRPr>
          </a:p>
        </p:txBody>
      </p:sp>
      <p:sp>
        <p:nvSpPr>
          <p:cNvPr id="2" name="Rectangle 1"/>
          <p:cNvSpPr/>
          <p:nvPr/>
        </p:nvSpPr>
        <p:spPr>
          <a:xfrm>
            <a:off x="127369" y="0"/>
            <a:ext cx="8928100" cy="954107"/>
          </a:xfrm>
          <a:prstGeom prst="rect">
            <a:avLst/>
          </a:prstGeom>
        </p:spPr>
        <p:txBody>
          <a:bodyPr>
            <a:spAutoFit/>
          </a:bodyPr>
          <a:lstStyle/>
          <a:p>
            <a:pPr algn="ctr">
              <a:defRPr/>
            </a:pPr>
            <a:r>
              <a:rPr lang="en-US" altLang="ar-EG" sz="2800" i="0" dirty="0">
                <a:solidFill>
                  <a:srgbClr val="FF0000"/>
                </a:solidFill>
                <a:effectLst>
                  <a:outerShdw blurRad="31750" dist="25400" dir="5400000" algn="tl" rotWithShape="0">
                    <a:srgbClr val="000000">
                      <a:alpha val="25000"/>
                    </a:srgbClr>
                  </a:outerShdw>
                </a:effectLst>
              </a:rPr>
              <a:t>Parametric analysis of </a:t>
            </a:r>
            <a:r>
              <a:rPr lang="en-US" altLang="ar-EG" sz="2800" i="0" dirty="0" smtClean="0">
                <a:solidFill>
                  <a:srgbClr val="FF0000"/>
                </a:solidFill>
                <a:effectLst>
                  <a:outerShdw blurRad="31750" dist="25400" dir="5400000" algn="tl" rotWithShape="0">
                    <a:srgbClr val="000000">
                      <a:alpha val="25000"/>
                    </a:srgbClr>
                  </a:outerShdw>
                </a:effectLst>
              </a:rPr>
              <a:t>LDF for protons and gamma 30 TeV, 100 TeV, 1000 TeV</a:t>
            </a:r>
            <a:endParaRPr lang="en-US" altLang="ar-EG" sz="2800" i="0" dirty="0">
              <a:solidFill>
                <a:srgbClr val="FF0000"/>
              </a:solidFill>
              <a:effectLst>
                <a:outerShdw blurRad="31750" dist="25400" dir="5400000" algn="tl" rotWithShape="0">
                  <a:srgbClr val="000000">
                    <a:alpha val="25000"/>
                  </a:srgbClr>
                </a:outerShdw>
              </a:effectLst>
            </a:endParaRPr>
          </a:p>
        </p:txBody>
      </p:sp>
      <p:sp>
        <p:nvSpPr>
          <p:cNvPr id="3" name="Slide Number Placeholder 2"/>
          <p:cNvSpPr>
            <a:spLocks noGrp="1"/>
          </p:cNvSpPr>
          <p:nvPr>
            <p:ph type="sldNum" sz="quarter" idx="12"/>
          </p:nvPr>
        </p:nvSpPr>
        <p:spPr/>
        <p:txBody>
          <a:bodyPr/>
          <a:lstStyle/>
          <a:p>
            <a:fld id="{9022330D-DB7B-4DBD-8523-090E2C929F6F}" type="slidenum">
              <a:rPr lang="en-US" altLang="ar-EG" smtClean="0"/>
              <a:pPr/>
              <a:t>12</a:t>
            </a:fld>
            <a:endParaRPr lang="en-US" altLang="ar-EG"/>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1"/>
          <p:cNvSpPr>
            <a:spLocks noChangeArrowheads="1"/>
          </p:cNvSpPr>
          <p:nvPr/>
        </p:nvSpPr>
        <p:spPr bwMode="auto">
          <a:xfrm>
            <a:off x="336550" y="5899785"/>
            <a:ext cx="8509738" cy="708025"/>
          </a:xfrm>
          <a:prstGeom prst="rect">
            <a:avLst/>
          </a:prstGeom>
          <a:noFill/>
          <a:ln w="9525">
            <a:noFill/>
            <a:miter lim="800000"/>
            <a:headEnd/>
            <a:tailEnd/>
          </a:ln>
        </p:spPr>
        <p:txBody>
          <a:bodyPr wrap="square">
            <a:spAutoFit/>
          </a:bodyPr>
          <a:lstStyle/>
          <a:p>
            <a:pPr algn="just"/>
            <a:r>
              <a:rPr lang="en-US" altLang="ar-EG" i="0" dirty="0">
                <a:solidFill>
                  <a:schemeClr val="tx1"/>
                </a:solidFill>
                <a:latin typeface="Times New Roman" pitchFamily="18" charset="0"/>
                <a:cs typeface="+mj-cs"/>
              </a:rPr>
              <a:t>Comparison of distributions </a:t>
            </a:r>
            <a:r>
              <a:rPr lang="en-US" altLang="ar-EG" i="0" dirty="0">
                <a:solidFill>
                  <a:schemeClr val="tx1"/>
                </a:solidFill>
                <a:latin typeface="Times New Roman" pitchFamily="18" charset="0"/>
                <a:cs typeface="+mj-cs"/>
              </a:rPr>
              <a:t>of </a:t>
            </a:r>
            <a:r>
              <a:rPr lang="en-US" altLang="ar-EG" i="0" dirty="0">
                <a:solidFill>
                  <a:schemeClr val="tx1"/>
                </a:solidFill>
                <a:latin typeface="Times New Roman" pitchFamily="18" charset="0"/>
                <a:cs typeface="+mj-cs"/>
              </a:rPr>
              <a:t>parameters </a:t>
            </a:r>
            <a:r>
              <a:rPr lang="en-US" altLang="ar-EG" i="0" dirty="0">
                <a:solidFill>
                  <a:schemeClr val="tx1"/>
                </a:solidFill>
                <a:latin typeface="Times New Roman" pitchFamily="18" charset="0"/>
                <a:cs typeface="+mj-cs"/>
                <a:sym typeface="Symbol" pitchFamily="18" charset="2"/>
              </a:rPr>
              <a:t></a:t>
            </a:r>
            <a:r>
              <a:rPr lang="en-US" altLang="ar-EG" i="0" baseline="-25000" dirty="0">
                <a:solidFill>
                  <a:schemeClr val="tx1"/>
                </a:solidFill>
                <a:latin typeface="Times New Roman" pitchFamily="18" charset="0"/>
                <a:cs typeface="+mj-cs"/>
              </a:rPr>
              <a:t>1</a:t>
            </a:r>
            <a:r>
              <a:rPr lang="en-US" altLang="ar-EG" i="0" dirty="0">
                <a:solidFill>
                  <a:schemeClr val="tx1"/>
                </a:solidFill>
                <a:latin typeface="Times New Roman" pitchFamily="18" charset="0"/>
                <a:cs typeface="+mj-cs"/>
              </a:rPr>
              <a:t>, </a:t>
            </a:r>
            <a:r>
              <a:rPr lang="en-US" altLang="ar-EG" i="0" dirty="0">
                <a:solidFill>
                  <a:schemeClr val="tx1"/>
                </a:solidFill>
                <a:latin typeface="Times New Roman" pitchFamily="18" charset="0"/>
                <a:cs typeface="+mj-cs"/>
                <a:sym typeface="Symbol" pitchFamily="18" charset="2"/>
              </a:rPr>
              <a:t></a:t>
            </a:r>
            <a:r>
              <a:rPr lang="en-US" altLang="ar-EG" i="0" baseline="-25000" dirty="0">
                <a:solidFill>
                  <a:schemeClr val="tx1"/>
                </a:solidFill>
                <a:latin typeface="Times New Roman" pitchFamily="18" charset="0"/>
                <a:cs typeface="+mj-cs"/>
                <a:sym typeface="Symbol" pitchFamily="18" charset="2"/>
              </a:rPr>
              <a:t>2</a:t>
            </a:r>
            <a:r>
              <a:rPr lang="en-US" altLang="ar-EG" i="0" dirty="0">
                <a:solidFill>
                  <a:schemeClr val="tx1"/>
                </a:solidFill>
                <a:latin typeface="Times New Roman" pitchFamily="18" charset="0"/>
                <a:cs typeface="+mj-cs"/>
              </a:rPr>
              <a:t>, </a:t>
            </a:r>
            <a:r>
              <a:rPr lang="en-US" altLang="ar-EG" i="0" dirty="0" err="1">
                <a:solidFill>
                  <a:schemeClr val="tx1"/>
                </a:solidFill>
                <a:latin typeface="Times New Roman" pitchFamily="18" charset="0"/>
                <a:cs typeface="+mj-cs"/>
              </a:rPr>
              <a:t>lg</a:t>
            </a:r>
            <a:r>
              <a:rPr lang="el-GR" altLang="ar-EG" i="0" dirty="0">
                <a:solidFill>
                  <a:schemeClr val="tx1"/>
                </a:solidFill>
                <a:latin typeface="Times New Roman" pitchFamily="18" charset="0"/>
                <a:cs typeface="+mj-cs"/>
              </a:rPr>
              <a:t>α</a:t>
            </a:r>
            <a:r>
              <a:rPr lang="en-US" altLang="ar-EG" i="0" dirty="0">
                <a:solidFill>
                  <a:schemeClr val="tx1"/>
                </a:solidFill>
                <a:latin typeface="Times New Roman" pitchFamily="18" charset="0"/>
                <a:cs typeface="+mj-cs"/>
              </a:rPr>
              <a:t>  </a:t>
            </a:r>
            <a:r>
              <a:rPr lang="en-US" altLang="ar-EG" i="0" dirty="0">
                <a:solidFill>
                  <a:schemeClr val="tx1"/>
                </a:solidFill>
                <a:latin typeface="Times New Roman" pitchFamily="18" charset="0"/>
                <a:cs typeface="+mj-cs"/>
              </a:rPr>
              <a:t>for gamma and proton at </a:t>
            </a:r>
            <a:r>
              <a:rPr lang="en-US" altLang="ar-EG" i="0" dirty="0">
                <a:solidFill>
                  <a:schemeClr val="tx1"/>
                </a:solidFill>
                <a:latin typeface="Times New Roman" pitchFamily="18" charset="0"/>
                <a:cs typeface="+mj-cs"/>
              </a:rPr>
              <a:t>energy </a:t>
            </a:r>
            <a:r>
              <a:rPr lang="en-US" altLang="ar-EG" i="0" dirty="0" smtClean="0">
                <a:solidFill>
                  <a:schemeClr val="tx1"/>
                </a:solidFill>
                <a:latin typeface="Times New Roman" pitchFamily="18" charset="0"/>
                <a:cs typeface="+mj-cs"/>
              </a:rPr>
              <a:t>30,100 </a:t>
            </a:r>
            <a:r>
              <a:rPr lang="en-US" altLang="ar-EG" i="0" dirty="0">
                <a:solidFill>
                  <a:schemeClr val="tx1"/>
                </a:solidFill>
                <a:latin typeface="Times New Roman" pitchFamily="18" charset="0"/>
                <a:cs typeface="+mj-cs"/>
              </a:rPr>
              <a:t>TeV, </a:t>
            </a:r>
            <a:r>
              <a:rPr lang="en-US" altLang="ar-EG" i="0" dirty="0">
                <a:solidFill>
                  <a:schemeClr val="tx1"/>
                </a:solidFill>
                <a:latin typeface="Times New Roman" pitchFamily="18" charset="0"/>
                <a:cs typeface="+mj-cs"/>
              </a:rPr>
              <a:t>angles 0-50⁰    </a:t>
            </a:r>
            <a:endParaRPr lang="en-US" altLang="ar-EG" i="0" dirty="0">
              <a:solidFill>
                <a:schemeClr val="tx1"/>
              </a:solidFill>
              <a:latin typeface="Times New Roman" pitchFamily="18" charset="0"/>
              <a:cs typeface="+mj-cs"/>
            </a:endParaRPr>
          </a:p>
        </p:txBody>
      </p:sp>
      <p:sp>
        <p:nvSpPr>
          <p:cNvPr id="2" name="Rectangle 1"/>
          <p:cNvSpPr/>
          <p:nvPr/>
        </p:nvSpPr>
        <p:spPr>
          <a:xfrm>
            <a:off x="127369" y="0"/>
            <a:ext cx="8928100" cy="954107"/>
          </a:xfrm>
          <a:prstGeom prst="rect">
            <a:avLst/>
          </a:prstGeom>
        </p:spPr>
        <p:txBody>
          <a:bodyPr>
            <a:spAutoFit/>
          </a:bodyPr>
          <a:lstStyle/>
          <a:p>
            <a:pPr algn="ctr">
              <a:defRPr/>
            </a:pPr>
            <a:r>
              <a:rPr lang="en-US" altLang="ar-EG" sz="2800" i="0" dirty="0">
                <a:solidFill>
                  <a:srgbClr val="FF0000"/>
                </a:solidFill>
                <a:effectLst>
                  <a:outerShdw blurRad="31750" dist="25400" dir="5400000" algn="tl" rotWithShape="0">
                    <a:srgbClr val="000000">
                      <a:alpha val="25000"/>
                    </a:srgbClr>
                  </a:outerShdw>
                </a:effectLst>
              </a:rPr>
              <a:t>Parametric analysis of </a:t>
            </a:r>
            <a:r>
              <a:rPr lang="en-US" altLang="ar-EG" sz="2800" i="0" dirty="0" smtClean="0">
                <a:solidFill>
                  <a:srgbClr val="FF0000"/>
                </a:solidFill>
                <a:effectLst>
                  <a:outerShdw blurRad="31750" dist="25400" dir="5400000" algn="tl" rotWithShape="0">
                    <a:srgbClr val="000000">
                      <a:alpha val="25000"/>
                    </a:srgbClr>
                  </a:outerShdw>
                </a:effectLst>
              </a:rPr>
              <a:t>LDF for protons and gamma</a:t>
            </a:r>
          </a:p>
          <a:p>
            <a:pPr>
              <a:defRPr/>
            </a:pPr>
            <a:r>
              <a:rPr lang="en-US" altLang="ar-EG" sz="2800" i="0" dirty="0" smtClean="0">
                <a:solidFill>
                  <a:srgbClr val="FF0000"/>
                </a:solidFill>
                <a:effectLst>
                  <a:outerShdw blurRad="31750" dist="25400" dir="5400000" algn="tl" rotWithShape="0">
                    <a:srgbClr val="000000">
                      <a:alpha val="25000"/>
                    </a:srgbClr>
                  </a:outerShdw>
                </a:effectLst>
              </a:rPr>
              <a:t>		at large zenith angles</a:t>
            </a:r>
            <a:endParaRPr lang="en-US" altLang="ar-EG" sz="2800" i="0" dirty="0">
              <a:solidFill>
                <a:srgbClr val="FF0000"/>
              </a:solidFill>
              <a:effectLst>
                <a:outerShdw blurRad="31750" dist="25400" dir="5400000" algn="tl" rotWithShape="0">
                  <a:srgbClr val="000000">
                    <a:alpha val="25000"/>
                  </a:srgbClr>
                </a:outerShdw>
              </a:effectLst>
            </a:endParaRPr>
          </a:p>
        </p:txBody>
      </p:sp>
      <p:pic>
        <p:nvPicPr>
          <p:cNvPr id="77830" name="Picture 6"/>
          <p:cNvPicPr>
            <a:picLocks noChangeAspect="1" noChangeArrowheads="1"/>
          </p:cNvPicPr>
          <p:nvPr/>
        </p:nvPicPr>
        <p:blipFill>
          <a:blip r:embed="rId3" cstate="print"/>
          <a:srcRect/>
          <a:stretch>
            <a:fillRect/>
          </a:stretch>
        </p:blipFill>
        <p:spPr bwMode="auto">
          <a:xfrm>
            <a:off x="3224964" y="726622"/>
            <a:ext cx="8115300" cy="5448300"/>
          </a:xfrm>
          <a:prstGeom prst="rect">
            <a:avLst/>
          </a:prstGeom>
          <a:noFill/>
          <a:ln w="9525">
            <a:noFill/>
            <a:miter lim="800000"/>
            <a:headEnd/>
            <a:tailEnd/>
          </a:ln>
          <a:effectLst/>
        </p:spPr>
      </p:pic>
      <p:pic>
        <p:nvPicPr>
          <p:cNvPr id="77831" name="Picture 7"/>
          <p:cNvPicPr>
            <a:picLocks noChangeAspect="1" noChangeArrowheads="1"/>
          </p:cNvPicPr>
          <p:nvPr/>
        </p:nvPicPr>
        <p:blipFill>
          <a:blip r:embed="rId4" cstate="print"/>
          <a:srcRect/>
          <a:stretch>
            <a:fillRect/>
          </a:stretch>
        </p:blipFill>
        <p:spPr bwMode="auto">
          <a:xfrm>
            <a:off x="-1706394" y="726622"/>
            <a:ext cx="8115300" cy="54483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022330D-DB7B-4DBD-8523-090E2C929F6F}" type="slidenum">
              <a:rPr lang="en-US" altLang="ar-EG" smtClean="0"/>
              <a:pPr/>
              <a:t>13</a:t>
            </a:fld>
            <a:endParaRPr lang="en-US" altLang="ar-EG"/>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4"/>
          <p:cNvPicPr preferRelativeResize="0">
            <a:picLocks/>
          </p:cNvPicPr>
          <p:nvPr/>
        </p:nvPicPr>
        <p:blipFill>
          <a:blip r:embed="rId3" cstate="print"/>
          <a:srcRect r="28432"/>
          <a:stretch>
            <a:fillRect/>
          </a:stretch>
        </p:blipFill>
        <p:spPr bwMode="auto">
          <a:xfrm>
            <a:off x="-435936" y="954108"/>
            <a:ext cx="9579936" cy="4579352"/>
          </a:xfrm>
          <a:prstGeom prst="rect">
            <a:avLst/>
          </a:prstGeom>
          <a:noFill/>
          <a:ln w="9525">
            <a:noFill/>
            <a:miter lim="800000"/>
            <a:headEnd/>
            <a:tailEnd/>
          </a:ln>
        </p:spPr>
      </p:pic>
      <p:sp>
        <p:nvSpPr>
          <p:cNvPr id="45059" name="Rectangle 1"/>
          <p:cNvSpPr>
            <a:spLocks noChangeArrowheads="1"/>
          </p:cNvSpPr>
          <p:nvPr/>
        </p:nvSpPr>
        <p:spPr bwMode="auto">
          <a:xfrm>
            <a:off x="25400" y="5213419"/>
            <a:ext cx="8902700" cy="1938992"/>
          </a:xfrm>
          <a:prstGeom prst="rect">
            <a:avLst/>
          </a:prstGeom>
          <a:noFill/>
          <a:ln w="9525">
            <a:noFill/>
            <a:miter lim="800000"/>
            <a:headEnd/>
            <a:tailEnd/>
          </a:ln>
        </p:spPr>
        <p:txBody>
          <a:bodyPr>
            <a:spAutoFit/>
          </a:bodyPr>
          <a:lstStyle/>
          <a:p>
            <a:pPr algn="just"/>
            <a:r>
              <a:rPr lang="en-US" altLang="ar-EG" i="0" dirty="0">
                <a:solidFill>
                  <a:schemeClr val="tx1"/>
                </a:solidFill>
                <a:latin typeface="Times New Roman" pitchFamily="18" charset="0"/>
                <a:cs typeface="+mj-cs"/>
              </a:rPr>
              <a:t>Comparison of distributions </a:t>
            </a:r>
            <a:r>
              <a:rPr lang="en-US" altLang="ar-EG" i="0" dirty="0" smtClean="0">
                <a:solidFill>
                  <a:schemeClr val="tx1"/>
                </a:solidFill>
                <a:latin typeface="Times New Roman" pitchFamily="18" charset="0"/>
                <a:cs typeface="+mj-cs"/>
              </a:rPr>
              <a:t>of </a:t>
            </a:r>
            <a:r>
              <a:rPr lang="en-US" altLang="ar-EG" i="0" dirty="0">
                <a:solidFill>
                  <a:schemeClr val="tx1"/>
                </a:solidFill>
                <a:latin typeface="Times New Roman" pitchFamily="18" charset="0"/>
                <a:cs typeface="+mj-cs"/>
              </a:rPr>
              <a:t>parameters </a:t>
            </a:r>
            <a:r>
              <a:rPr lang="en-US" altLang="ar-EG" i="0" dirty="0">
                <a:solidFill>
                  <a:schemeClr val="tx1"/>
                </a:solidFill>
                <a:latin typeface="Times New Roman" pitchFamily="18" charset="0"/>
                <a:cs typeface="+mj-cs"/>
                <a:sym typeface="Symbol" pitchFamily="18" charset="2"/>
              </a:rPr>
              <a:t></a:t>
            </a:r>
            <a:r>
              <a:rPr lang="en-US" altLang="ar-EG" i="0" baseline="-25000" dirty="0">
                <a:solidFill>
                  <a:schemeClr val="tx1"/>
                </a:solidFill>
                <a:latin typeface="Times New Roman" pitchFamily="18" charset="0"/>
                <a:cs typeface="+mj-cs"/>
              </a:rPr>
              <a:t>1</a:t>
            </a:r>
            <a:r>
              <a:rPr lang="en-US" altLang="ar-EG" i="0" dirty="0">
                <a:solidFill>
                  <a:schemeClr val="tx1"/>
                </a:solidFill>
                <a:latin typeface="Times New Roman" pitchFamily="18" charset="0"/>
                <a:cs typeface="+mj-cs"/>
              </a:rPr>
              <a:t>, </a:t>
            </a:r>
            <a:r>
              <a:rPr lang="en-US" altLang="ar-EG" i="0" dirty="0">
                <a:solidFill>
                  <a:schemeClr val="tx1"/>
                </a:solidFill>
                <a:latin typeface="Times New Roman" pitchFamily="18" charset="0"/>
                <a:cs typeface="+mj-cs"/>
                <a:sym typeface="Symbol" pitchFamily="18" charset="2"/>
              </a:rPr>
              <a:t></a:t>
            </a:r>
            <a:r>
              <a:rPr lang="en-US" altLang="ar-EG" i="0" baseline="-25000" dirty="0">
                <a:solidFill>
                  <a:schemeClr val="tx1"/>
                </a:solidFill>
                <a:latin typeface="Times New Roman" pitchFamily="18" charset="0"/>
                <a:cs typeface="+mj-cs"/>
                <a:sym typeface="Symbol" pitchFamily="18" charset="2"/>
              </a:rPr>
              <a:t>2</a:t>
            </a:r>
            <a:r>
              <a:rPr lang="en-US" altLang="ar-EG" i="0" dirty="0">
                <a:solidFill>
                  <a:schemeClr val="tx1"/>
                </a:solidFill>
                <a:latin typeface="Times New Roman" pitchFamily="18" charset="0"/>
                <a:cs typeface="+mj-cs"/>
              </a:rPr>
              <a:t>, R</a:t>
            </a:r>
            <a:r>
              <a:rPr lang="en-US" altLang="ar-EG" i="0" baseline="-25000" dirty="0">
                <a:solidFill>
                  <a:schemeClr val="tx1"/>
                </a:solidFill>
                <a:latin typeface="Times New Roman" pitchFamily="18" charset="0"/>
                <a:cs typeface="+mj-cs"/>
              </a:rPr>
              <a:t>0 </a:t>
            </a:r>
            <a:r>
              <a:rPr lang="en-US" altLang="ar-EG" i="0" dirty="0">
                <a:solidFill>
                  <a:schemeClr val="tx1"/>
                </a:solidFill>
                <a:latin typeface="Times New Roman" pitchFamily="18" charset="0"/>
                <a:cs typeface="+mj-cs"/>
              </a:rPr>
              <a:t>for proton and iron at different energy 100</a:t>
            </a:r>
            <a:r>
              <a:rPr lang="en-US" altLang="ar-EG" i="0" dirty="0" smtClean="0">
                <a:solidFill>
                  <a:schemeClr val="tx1"/>
                </a:solidFill>
                <a:latin typeface="Times New Roman" pitchFamily="18" charset="0"/>
                <a:cs typeface="+mj-cs"/>
              </a:rPr>
              <a:t>, 300, 1000 </a:t>
            </a:r>
            <a:r>
              <a:rPr lang="en-US" altLang="ar-EG" i="0" dirty="0">
                <a:solidFill>
                  <a:schemeClr val="tx1"/>
                </a:solidFill>
                <a:latin typeface="Times New Roman" pitchFamily="18" charset="0"/>
                <a:cs typeface="+mj-cs"/>
              </a:rPr>
              <a:t>TeV, </a:t>
            </a:r>
            <a:r>
              <a:rPr lang="en-US" altLang="ar-EG" i="0" dirty="0" smtClean="0">
                <a:solidFill>
                  <a:schemeClr val="tx1"/>
                </a:solidFill>
                <a:latin typeface="Times New Roman" pitchFamily="18" charset="0"/>
                <a:cs typeface="+mj-cs"/>
              </a:rPr>
              <a:t>angles 0-25</a:t>
            </a:r>
            <a:r>
              <a:rPr lang="en-US" altLang="ar-EG" i="0" dirty="0" smtClean="0">
                <a:solidFill>
                  <a:schemeClr val="tx1"/>
                </a:solidFill>
                <a:latin typeface="Calibri"/>
                <a:cs typeface="+mj-cs"/>
              </a:rPr>
              <a:t>⁰</a:t>
            </a:r>
            <a:r>
              <a:rPr lang="en-US" altLang="ar-EG" i="0" dirty="0" smtClean="0">
                <a:solidFill>
                  <a:schemeClr val="tx1"/>
                </a:solidFill>
                <a:latin typeface="Times New Roman" pitchFamily="18" charset="0"/>
                <a:cs typeface="+mj-cs"/>
              </a:rPr>
              <a:t> </a:t>
            </a:r>
            <a:r>
              <a:rPr lang="en-US" altLang="ar-EG" i="0" dirty="0" smtClean="0">
                <a:solidFill>
                  <a:schemeClr val="tx1"/>
                </a:solidFill>
                <a:latin typeface="Times New Roman" pitchFamily="18" charset="0"/>
                <a:cs typeface="+mj-cs"/>
              </a:rPr>
              <a:t>. </a:t>
            </a:r>
          </a:p>
          <a:p>
            <a:pPr marL="342900" indent="-342900" algn="just">
              <a:buFont typeface="Wingdings" panose="05000000000000000000" pitchFamily="2" charset="2"/>
              <a:buChar char="Ø"/>
            </a:pPr>
            <a:r>
              <a:rPr lang="en-US" i="0" dirty="0" smtClean="0">
                <a:solidFill>
                  <a:srgbClr val="FF0000"/>
                </a:solidFill>
                <a:latin typeface="Times New Roman" pitchFamily="18" charset="0"/>
                <a:cs typeface="+mj-cs"/>
              </a:rPr>
              <a:t>These figures show that for </a:t>
            </a:r>
            <a:r>
              <a:rPr lang="en-US" i="0" dirty="0">
                <a:solidFill>
                  <a:srgbClr val="FF0000"/>
                </a:solidFill>
                <a:latin typeface="Times New Roman" pitchFamily="18" charset="0"/>
                <a:cs typeface="+mj-cs"/>
              </a:rPr>
              <a:t>all of these parameters both gamma and proton distributions are separated from each other, and this fact can be used to discriminate between sorts of </a:t>
            </a:r>
            <a:r>
              <a:rPr lang="en-US" i="0" dirty="0" smtClean="0">
                <a:solidFill>
                  <a:srgbClr val="FF0000"/>
                </a:solidFill>
                <a:latin typeface="Times New Roman" pitchFamily="18" charset="0"/>
                <a:cs typeface="+mj-cs"/>
              </a:rPr>
              <a:t>particles.</a:t>
            </a:r>
            <a:endParaRPr lang="en-US" i="0" dirty="0">
              <a:solidFill>
                <a:srgbClr val="FF0000"/>
              </a:solidFill>
              <a:latin typeface="Times New Roman" pitchFamily="18" charset="0"/>
              <a:cs typeface="+mj-cs"/>
            </a:endParaRPr>
          </a:p>
          <a:p>
            <a:pPr algn="just"/>
            <a:r>
              <a:rPr lang="en-US" altLang="ar-EG" i="0" dirty="0" smtClean="0">
                <a:solidFill>
                  <a:schemeClr val="tx1"/>
                </a:solidFill>
                <a:latin typeface="Times New Roman" pitchFamily="18" charset="0"/>
                <a:cs typeface="+mj-cs"/>
              </a:rPr>
              <a:t>   </a:t>
            </a:r>
            <a:endParaRPr lang="en-US" altLang="ar-EG" i="0" dirty="0">
              <a:solidFill>
                <a:schemeClr val="tx1"/>
              </a:solidFill>
              <a:latin typeface="Times New Roman" pitchFamily="18" charset="0"/>
              <a:ea typeface="PMingLiU" pitchFamily="18" charset="-120"/>
              <a:cs typeface="+mj-cs"/>
            </a:endParaRPr>
          </a:p>
        </p:txBody>
      </p:sp>
      <p:sp>
        <p:nvSpPr>
          <p:cNvPr id="4" name="Rectangle 1"/>
          <p:cNvSpPr/>
          <p:nvPr/>
        </p:nvSpPr>
        <p:spPr>
          <a:xfrm>
            <a:off x="0" y="0"/>
            <a:ext cx="8928100" cy="954107"/>
          </a:xfrm>
          <a:prstGeom prst="rect">
            <a:avLst/>
          </a:prstGeom>
        </p:spPr>
        <p:txBody>
          <a:bodyPr>
            <a:spAutoFit/>
          </a:bodyPr>
          <a:lstStyle/>
          <a:p>
            <a:pPr algn="ctr">
              <a:defRPr/>
            </a:pPr>
            <a:r>
              <a:rPr lang="en-US" altLang="ar-EG" sz="2800" i="0" dirty="0">
                <a:solidFill>
                  <a:srgbClr val="FF0000"/>
                </a:solidFill>
                <a:effectLst>
                  <a:outerShdw blurRad="31750" dist="25400" dir="5400000" algn="tl" rotWithShape="0">
                    <a:srgbClr val="000000">
                      <a:alpha val="25000"/>
                    </a:srgbClr>
                  </a:outerShdw>
                </a:effectLst>
              </a:rPr>
              <a:t>Parametric analysis of </a:t>
            </a:r>
            <a:r>
              <a:rPr lang="en-US" altLang="ar-EG" sz="2800" i="0" dirty="0" smtClean="0">
                <a:solidFill>
                  <a:srgbClr val="FF0000"/>
                </a:solidFill>
                <a:effectLst>
                  <a:outerShdw blurRad="31750" dist="25400" dir="5400000" algn="tl" rotWithShape="0">
                    <a:srgbClr val="000000">
                      <a:alpha val="25000"/>
                    </a:srgbClr>
                  </a:outerShdw>
                </a:effectLst>
              </a:rPr>
              <a:t>LDF  for protons and Fe nuclei with energy 30 TeV, 100 TeV, 300 TeV</a:t>
            </a:r>
            <a:endParaRPr lang="en-US" altLang="ar-EG" sz="2800" i="0" dirty="0">
              <a:solidFill>
                <a:srgbClr val="FF0000"/>
              </a:solidFill>
              <a:effectLst>
                <a:outerShdw blurRad="31750" dist="25400" dir="5400000" algn="tl" rotWithShape="0">
                  <a:srgbClr val="000000">
                    <a:alpha val="25000"/>
                  </a:srgbClr>
                </a:outerShdw>
              </a:effectLst>
            </a:endParaRPr>
          </a:p>
        </p:txBody>
      </p:sp>
      <p:sp>
        <p:nvSpPr>
          <p:cNvPr id="2" name="Slide Number Placeholder 1"/>
          <p:cNvSpPr>
            <a:spLocks noGrp="1"/>
          </p:cNvSpPr>
          <p:nvPr>
            <p:ph type="sldNum" sz="quarter" idx="12"/>
          </p:nvPr>
        </p:nvSpPr>
        <p:spPr/>
        <p:txBody>
          <a:bodyPr/>
          <a:lstStyle/>
          <a:p>
            <a:fld id="{9022330D-DB7B-4DBD-8523-090E2C929F6F}" type="slidenum">
              <a:rPr lang="en-US" altLang="ar-EG" smtClean="0"/>
              <a:pPr/>
              <a:t>14</a:t>
            </a:fld>
            <a:endParaRPr lang="en-US" altLang="ar-EG"/>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475" y="17343"/>
            <a:ext cx="8229600" cy="1143000"/>
          </a:xfrm>
        </p:spPr>
        <p:txBody>
          <a:bodyPr>
            <a:noAutofit/>
          </a:bodyPr>
          <a:lstStyle/>
          <a:p>
            <a:pPr algn="ctr"/>
            <a:r>
              <a:rPr lang="en-US" sz="3200" dirty="0" smtClean="0">
                <a:solidFill>
                  <a:srgbClr val="FF0000"/>
                </a:solidFill>
              </a:rPr>
              <a:t>Multivariable</a:t>
            </a:r>
            <a:r>
              <a:rPr lang="en-US" sz="3200" dirty="0" smtClean="0"/>
              <a:t> </a:t>
            </a:r>
            <a:r>
              <a:rPr lang="en-US" sz="3200" dirty="0" smtClean="0">
                <a:solidFill>
                  <a:srgbClr val="FF0000"/>
                </a:solidFill>
              </a:rPr>
              <a:t>method for separation of gamma from background  </a:t>
            </a:r>
            <a:endParaRPr lang="ru-RU" sz="3200" dirty="0">
              <a:solidFill>
                <a:srgbClr val="FF0000"/>
              </a:solidFill>
            </a:endParaRPr>
          </a:p>
        </p:txBody>
      </p:sp>
      <p:pic>
        <p:nvPicPr>
          <p:cNvPr id="5" name="Picture 2" descr="http://scikit-learn.sourceforge.net/0.6/_images/plot_lda_vs_qda.png"/>
          <p:cNvPicPr>
            <a:picLocks noGrp="1" noChangeAspect="1" noChangeArrowheads="1"/>
          </p:cNvPicPr>
          <p:nvPr>
            <p:ph idx="1"/>
          </p:nvPr>
        </p:nvPicPr>
        <p:blipFill>
          <a:blip r:embed="rId3" cstate="print"/>
          <a:srcRect l="54626" t="22966" r="9842" b="9842"/>
          <a:stretch>
            <a:fillRect/>
          </a:stretch>
        </p:blipFill>
        <p:spPr bwMode="auto">
          <a:xfrm>
            <a:off x="648393" y="2942706"/>
            <a:ext cx="5120640" cy="3416532"/>
          </a:xfrm>
          <a:prstGeom prst="rect">
            <a:avLst/>
          </a:prstGeom>
          <a:noFill/>
        </p:spPr>
      </p:pic>
      <p:sp>
        <p:nvSpPr>
          <p:cNvPr id="6" name="Rectangle 1"/>
          <p:cNvSpPr/>
          <p:nvPr/>
        </p:nvSpPr>
        <p:spPr>
          <a:xfrm>
            <a:off x="448475" y="1147206"/>
            <a:ext cx="8179710" cy="1631216"/>
          </a:xfrm>
          <a:prstGeom prst="rect">
            <a:avLst/>
          </a:prstGeom>
        </p:spPr>
        <p:txBody>
          <a:bodyPr wrap="square">
            <a:spAutoFit/>
          </a:bodyPr>
          <a:lstStyle/>
          <a:p>
            <a:pPr marL="342900" indent="-342900" algn="just">
              <a:spcAft>
                <a:spcPts val="0"/>
              </a:spcAft>
              <a:buFont typeface="Arial" panose="020B0604020202020204" pitchFamily="34" charset="0"/>
              <a:buChar char="•"/>
              <a:defRPr/>
            </a:pPr>
            <a:r>
              <a:rPr lang="en-US" i="0" dirty="0" smtClean="0">
                <a:solidFill>
                  <a:schemeClr val="tx1"/>
                </a:solidFill>
                <a:latin typeface="Times New Roman" panose="02020603050405020304" pitchFamily="18" charset="0"/>
                <a:ea typeface="PMingLiU" panose="02020500000000000000" pitchFamily="18" charset="-120"/>
              </a:rPr>
              <a:t>To select gamma events, we used Quadratic Discriminant Analysis (QDA). It’s a way to separate two types of events using 3 parameters: Distributions of vector of parameters are assumed to be normal in 3-dimensional space, and a quadric separating surfaces are computed depending on covariance matrices of these distributions. </a:t>
            </a:r>
          </a:p>
        </p:txBody>
      </p:sp>
      <p:sp>
        <p:nvSpPr>
          <p:cNvPr id="9" name="TextBox 8"/>
          <p:cNvSpPr txBox="1"/>
          <p:nvPr/>
        </p:nvSpPr>
        <p:spPr>
          <a:xfrm>
            <a:off x="5902037" y="3291840"/>
            <a:ext cx="3241963" cy="2246769"/>
          </a:xfrm>
          <a:prstGeom prst="rect">
            <a:avLst/>
          </a:prstGeom>
          <a:noFill/>
        </p:spPr>
        <p:txBody>
          <a:bodyPr wrap="square" rtlCol="0">
            <a:spAutoFit/>
          </a:bodyPr>
          <a:lstStyle/>
          <a:p>
            <a:r>
              <a:rPr lang="en-US" i="0" dirty="0" smtClean="0">
                <a:solidFill>
                  <a:schemeClr val="tx1"/>
                </a:solidFill>
                <a:latin typeface="Times New Roman" panose="02020603050405020304" pitchFamily="18" charset="0"/>
                <a:ea typeface="PMingLiU" panose="02020500000000000000" pitchFamily="18" charset="-120"/>
              </a:rPr>
              <a:t>For true LDF (with a spacing of 5 m) this technique applied for 3 –dimensional vectors </a:t>
            </a:r>
            <a:r>
              <a:rPr lang="en-US" i="0" dirty="0" smtClean="0">
                <a:solidFill>
                  <a:schemeClr val="tx1"/>
                </a:solidFill>
                <a:latin typeface="Times New Roman" panose="02020603050405020304" pitchFamily="18" charset="0"/>
                <a:ea typeface="PMingLiU" panose="02020500000000000000" pitchFamily="18" charset="-120"/>
              </a:rPr>
              <a:t>rejects </a:t>
            </a:r>
            <a:r>
              <a:rPr lang="en-US" i="0" dirty="0" smtClean="0">
                <a:solidFill>
                  <a:schemeClr val="tx1"/>
                </a:solidFill>
                <a:latin typeface="Times New Roman" panose="02020603050405020304" pitchFamily="18" charset="0"/>
                <a:ea typeface="PMingLiU" panose="02020500000000000000" pitchFamily="18" charset="-120"/>
              </a:rPr>
              <a:t>background events </a:t>
            </a:r>
            <a:r>
              <a:rPr lang="en-US" i="0" dirty="0" smtClean="0">
                <a:solidFill>
                  <a:schemeClr val="tx1"/>
                </a:solidFill>
                <a:latin typeface="Times New Roman" panose="02020603050405020304" pitchFamily="18" charset="0"/>
                <a:ea typeface="PMingLiU" panose="02020500000000000000" pitchFamily="18" charset="-120"/>
              </a:rPr>
              <a:t>by 2 </a:t>
            </a:r>
            <a:r>
              <a:rPr lang="en-US" i="0" dirty="0" smtClean="0">
                <a:solidFill>
                  <a:schemeClr val="tx1"/>
                </a:solidFill>
                <a:latin typeface="Times New Roman" panose="02020603050405020304" pitchFamily="18" charset="0"/>
                <a:ea typeface="PMingLiU" panose="02020500000000000000" pitchFamily="18" charset="-120"/>
              </a:rPr>
              <a:t>orders of magnitude (by 100 times )</a:t>
            </a:r>
            <a:endParaRPr lang="ru-RU" dirty="0">
              <a:solidFill>
                <a:schemeClr val="tx1"/>
              </a:solidFill>
            </a:endParaRPr>
          </a:p>
        </p:txBody>
      </p:sp>
      <p:sp>
        <p:nvSpPr>
          <p:cNvPr id="10" name="TextBox 9"/>
          <p:cNvSpPr txBox="1"/>
          <p:nvPr/>
        </p:nvSpPr>
        <p:spPr>
          <a:xfrm>
            <a:off x="731520" y="3906982"/>
            <a:ext cx="847898" cy="707886"/>
          </a:xfrm>
          <a:prstGeom prst="rect">
            <a:avLst/>
          </a:prstGeom>
          <a:noFill/>
        </p:spPr>
        <p:txBody>
          <a:bodyPr wrap="square" rtlCol="0">
            <a:spAutoFit/>
          </a:bodyPr>
          <a:lstStyle/>
          <a:p>
            <a:r>
              <a:rPr lang="en-US" dirty="0" smtClean="0">
                <a:solidFill>
                  <a:schemeClr val="tx1"/>
                </a:solidFill>
              </a:rPr>
              <a:t>CUT line</a:t>
            </a:r>
            <a:endParaRPr lang="ru-RU" dirty="0">
              <a:solidFill>
                <a:schemeClr val="tx1"/>
              </a:solidFill>
            </a:endParaRPr>
          </a:p>
        </p:txBody>
      </p:sp>
      <p:sp>
        <p:nvSpPr>
          <p:cNvPr id="3" name="Slide Number Placeholder 2"/>
          <p:cNvSpPr>
            <a:spLocks noGrp="1"/>
          </p:cNvSpPr>
          <p:nvPr>
            <p:ph type="sldNum" sz="quarter" idx="12"/>
          </p:nvPr>
        </p:nvSpPr>
        <p:spPr/>
        <p:txBody>
          <a:bodyPr/>
          <a:lstStyle/>
          <a:p>
            <a:fld id="{05C58B92-4CC9-4E29-B620-70BDDB93D989}" type="slidenum">
              <a:rPr lang="en-US" altLang="ar-EG" smtClean="0"/>
              <a:pPr/>
              <a:t>15</a:t>
            </a:fld>
            <a:endParaRPr lang="en-US" altLang="ar-EG"/>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475" y="0"/>
            <a:ext cx="8229600" cy="1143000"/>
          </a:xfrm>
        </p:spPr>
        <p:txBody>
          <a:bodyPr>
            <a:noAutofit/>
          </a:bodyPr>
          <a:lstStyle/>
          <a:p>
            <a:pPr algn="ctr"/>
            <a:r>
              <a:rPr lang="en-US" sz="3200" dirty="0" smtClean="0">
                <a:solidFill>
                  <a:srgbClr val="FF0000"/>
                </a:solidFill>
              </a:rPr>
              <a:t>Rejection methods for real condition (28 stations with spacing 100 m)</a:t>
            </a:r>
            <a:endParaRPr lang="ru-RU" sz="3200" dirty="0">
              <a:solidFill>
                <a:srgbClr val="FF0000"/>
              </a:solidFill>
            </a:endParaRPr>
          </a:p>
        </p:txBody>
      </p:sp>
      <p:sp>
        <p:nvSpPr>
          <p:cNvPr id="6" name="Rectangle 1"/>
          <p:cNvSpPr/>
          <p:nvPr/>
        </p:nvSpPr>
        <p:spPr>
          <a:xfrm>
            <a:off x="448475" y="1143000"/>
            <a:ext cx="8179710" cy="1631216"/>
          </a:xfrm>
          <a:prstGeom prst="rect">
            <a:avLst/>
          </a:prstGeom>
        </p:spPr>
        <p:txBody>
          <a:bodyPr wrap="square">
            <a:spAutoFit/>
          </a:bodyPr>
          <a:lstStyle/>
          <a:p>
            <a:pPr marL="342900" indent="-342900" algn="just">
              <a:spcAft>
                <a:spcPts val="0"/>
              </a:spcAft>
              <a:buFont typeface="Arial" panose="020B0604020202020204" pitchFamily="34" charset="0"/>
              <a:buChar char="•"/>
              <a:defRPr/>
            </a:pPr>
            <a:r>
              <a:rPr lang="en-US" i="0" dirty="0" smtClean="0">
                <a:solidFill>
                  <a:schemeClr val="tx1"/>
                </a:solidFill>
                <a:latin typeface="Times New Roman" panose="02020603050405020304" pitchFamily="18" charset="0"/>
                <a:ea typeface="PMingLiU" panose="02020500000000000000" pitchFamily="18" charset="-120"/>
                <a:cs typeface="+mj-cs"/>
              </a:rPr>
              <a:t>Knee-like approximation of LDF of an array of our real 28 detectors strongly depends on the number of hit detectors, since only few detectors have a signal above noise level. </a:t>
            </a:r>
          </a:p>
          <a:p>
            <a:pPr marL="342900" indent="-342900" algn="just">
              <a:spcAft>
                <a:spcPts val="0"/>
              </a:spcAft>
              <a:buFont typeface="Arial" panose="020B0604020202020204" pitchFamily="34" charset="0"/>
              <a:buChar char="•"/>
              <a:defRPr/>
            </a:pPr>
            <a:r>
              <a:rPr lang="en-US" i="0" dirty="0" smtClean="0">
                <a:solidFill>
                  <a:schemeClr val="tx1"/>
                </a:solidFill>
                <a:latin typeface="Times New Roman" panose="02020603050405020304" pitchFamily="18" charset="0"/>
                <a:ea typeface="PMingLiU" panose="02020500000000000000" pitchFamily="18" charset="-120"/>
                <a:cs typeface="+mj-cs"/>
              </a:rPr>
              <a:t>Therefore, we investigate the quality of gamma/background rejection depending on the number of hit detectors </a:t>
            </a:r>
            <a:r>
              <a:rPr lang="en-US" i="0" dirty="0" err="1" smtClean="0">
                <a:solidFill>
                  <a:schemeClr val="tx1"/>
                </a:solidFill>
                <a:latin typeface="Times New Roman" panose="02020603050405020304" pitchFamily="18" charset="0"/>
                <a:ea typeface="PMingLiU" panose="02020500000000000000" pitchFamily="18" charset="-120"/>
                <a:cs typeface="+mj-cs"/>
              </a:rPr>
              <a:t>Ndet</a:t>
            </a:r>
            <a:r>
              <a:rPr lang="en-US" i="0" dirty="0" smtClean="0">
                <a:solidFill>
                  <a:schemeClr val="tx1"/>
                </a:solidFill>
                <a:latin typeface="Times New Roman" panose="02020603050405020304" pitchFamily="18" charset="0"/>
                <a:ea typeface="PMingLiU" panose="02020500000000000000" pitchFamily="18" charset="-120"/>
                <a:cs typeface="+mj-cs"/>
              </a:rPr>
              <a:t>.</a:t>
            </a:r>
          </a:p>
        </p:txBody>
      </p:sp>
      <p:pic>
        <p:nvPicPr>
          <p:cNvPr id="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15570"/>
          <a:stretch/>
        </p:blipFill>
        <p:spPr>
          <a:xfrm>
            <a:off x="747727" y="2774216"/>
            <a:ext cx="7581206" cy="3456650"/>
          </a:xfrm>
          <a:prstGeom prst="rect">
            <a:avLst/>
          </a:prstGeom>
        </p:spPr>
      </p:pic>
      <p:sp>
        <p:nvSpPr>
          <p:cNvPr id="3" name="Slide Number Placeholder 2"/>
          <p:cNvSpPr>
            <a:spLocks noGrp="1"/>
          </p:cNvSpPr>
          <p:nvPr>
            <p:ph type="sldNum" sz="quarter" idx="12"/>
          </p:nvPr>
        </p:nvSpPr>
        <p:spPr/>
        <p:txBody>
          <a:bodyPr/>
          <a:lstStyle/>
          <a:p>
            <a:fld id="{05C58B92-4CC9-4E29-B620-70BDDB93D989}" type="slidenum">
              <a:rPr lang="en-US" altLang="ar-EG" smtClean="0"/>
              <a:pPr/>
              <a:t>16</a:t>
            </a:fld>
            <a:endParaRPr lang="en-US" altLang="ar-EG"/>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p:cNvPicPr>
          <p:nvPr/>
        </p:nvPicPr>
        <p:blipFill>
          <a:blip r:embed="rId3" cstate="print"/>
          <a:srcRect/>
          <a:stretch>
            <a:fillRect/>
          </a:stretch>
        </p:blipFill>
        <p:spPr bwMode="auto">
          <a:xfrm>
            <a:off x="-3" y="-3"/>
            <a:ext cx="9267214" cy="6219170"/>
          </a:xfrm>
          <a:prstGeom prst="rect">
            <a:avLst/>
          </a:prstGeom>
          <a:noFill/>
          <a:ln w="9525">
            <a:noFill/>
            <a:miter lim="800000"/>
            <a:headEnd/>
            <a:tailEnd/>
          </a:ln>
        </p:spPr>
      </p:pic>
      <p:sp>
        <p:nvSpPr>
          <p:cNvPr id="61443" name="Rectangle 2"/>
          <p:cNvSpPr>
            <a:spLocks noChangeArrowheads="1"/>
          </p:cNvSpPr>
          <p:nvPr/>
        </p:nvSpPr>
        <p:spPr bwMode="auto">
          <a:xfrm>
            <a:off x="159489" y="5643563"/>
            <a:ext cx="8984512" cy="1015663"/>
          </a:xfrm>
          <a:prstGeom prst="rect">
            <a:avLst/>
          </a:prstGeom>
          <a:noFill/>
          <a:ln w="9525">
            <a:noFill/>
            <a:miter lim="800000"/>
            <a:headEnd/>
            <a:tailEnd/>
          </a:ln>
        </p:spPr>
        <p:txBody>
          <a:bodyPr wrap="square">
            <a:spAutoFit/>
          </a:bodyPr>
          <a:lstStyle/>
          <a:p>
            <a:r>
              <a:rPr lang="en-US" altLang="ar-EG" i="0" dirty="0" smtClean="0">
                <a:solidFill>
                  <a:schemeClr val="tx1"/>
                </a:solidFill>
                <a:latin typeface="Times New Roman" pitchFamily="18" charset="0"/>
                <a:cs typeface="+mj-cs"/>
              </a:rPr>
              <a:t>Comparison of distributions of parameters </a:t>
            </a:r>
            <a:r>
              <a:rPr lang="en-US" altLang="ar-EG" i="0" dirty="0" smtClean="0">
                <a:solidFill>
                  <a:schemeClr val="tx1"/>
                </a:solidFill>
                <a:latin typeface="Times New Roman" pitchFamily="18" charset="0"/>
                <a:cs typeface="+mj-cs"/>
                <a:sym typeface="Symbol" pitchFamily="18" charset="2"/>
              </a:rPr>
              <a:t></a:t>
            </a:r>
            <a:r>
              <a:rPr lang="en-US" altLang="ar-EG" i="0" baseline="-25000" dirty="0" smtClean="0">
                <a:solidFill>
                  <a:schemeClr val="tx1"/>
                </a:solidFill>
                <a:latin typeface="Times New Roman" pitchFamily="18" charset="0"/>
                <a:cs typeface="+mj-cs"/>
              </a:rPr>
              <a:t>1</a:t>
            </a:r>
            <a:r>
              <a:rPr lang="en-US" altLang="ar-EG" i="0" dirty="0" smtClean="0">
                <a:solidFill>
                  <a:schemeClr val="tx1"/>
                </a:solidFill>
                <a:latin typeface="Times New Roman" pitchFamily="18" charset="0"/>
                <a:cs typeface="+mj-cs"/>
              </a:rPr>
              <a:t>, </a:t>
            </a:r>
            <a:r>
              <a:rPr lang="en-US" altLang="ar-EG" i="0" dirty="0" smtClean="0">
                <a:solidFill>
                  <a:schemeClr val="tx1"/>
                </a:solidFill>
                <a:latin typeface="Times New Roman" pitchFamily="18" charset="0"/>
                <a:cs typeface="+mj-cs"/>
                <a:sym typeface="Symbol" pitchFamily="18" charset="2"/>
              </a:rPr>
              <a:t></a:t>
            </a:r>
            <a:r>
              <a:rPr lang="en-US" altLang="ar-EG" i="0" baseline="-25000" dirty="0" smtClean="0">
                <a:solidFill>
                  <a:schemeClr val="tx1"/>
                </a:solidFill>
                <a:latin typeface="Times New Roman" pitchFamily="18" charset="0"/>
                <a:cs typeface="+mj-cs"/>
                <a:sym typeface="Symbol" pitchFamily="18" charset="2"/>
              </a:rPr>
              <a:t>2</a:t>
            </a:r>
            <a:r>
              <a:rPr lang="en-US" altLang="ar-EG" i="0" dirty="0" smtClean="0">
                <a:solidFill>
                  <a:schemeClr val="tx1"/>
                </a:solidFill>
                <a:latin typeface="Times New Roman" pitchFamily="18" charset="0"/>
                <a:cs typeface="+mj-cs"/>
              </a:rPr>
              <a:t>, R</a:t>
            </a:r>
            <a:r>
              <a:rPr lang="en-US" altLang="ar-EG" i="0" baseline="-25000" dirty="0" smtClean="0">
                <a:solidFill>
                  <a:schemeClr val="tx1"/>
                </a:solidFill>
                <a:latin typeface="Times New Roman" pitchFamily="18" charset="0"/>
                <a:cs typeface="+mj-cs"/>
              </a:rPr>
              <a:t>0</a:t>
            </a:r>
            <a:r>
              <a:rPr lang="en-US" altLang="ar-EG" i="0" dirty="0" smtClean="0">
                <a:solidFill>
                  <a:schemeClr val="tx1"/>
                </a:solidFill>
                <a:latin typeface="Times New Roman" pitchFamily="18" charset="0"/>
                <a:cs typeface="+mj-cs"/>
              </a:rPr>
              <a:t>, </a:t>
            </a:r>
            <a:r>
              <a:rPr lang="en-US" altLang="ar-EG" i="0" dirty="0" err="1" smtClean="0">
                <a:solidFill>
                  <a:schemeClr val="tx1"/>
                </a:solidFill>
                <a:latin typeface="Times New Roman" pitchFamily="18" charset="0"/>
                <a:cs typeface="+mj-cs"/>
              </a:rPr>
              <a:t>lg</a:t>
            </a:r>
            <a:r>
              <a:rPr lang="el-GR" altLang="ar-EG" i="0" dirty="0" smtClean="0">
                <a:solidFill>
                  <a:schemeClr val="tx1"/>
                </a:solidFill>
                <a:latin typeface="Times New Roman" pitchFamily="18" charset="0"/>
                <a:cs typeface="+mj-cs"/>
              </a:rPr>
              <a:t>α</a:t>
            </a:r>
            <a:r>
              <a:rPr lang="en-US" altLang="ar-EG" i="0" dirty="0" smtClean="0">
                <a:solidFill>
                  <a:schemeClr val="tx1"/>
                </a:solidFill>
                <a:latin typeface="Times New Roman" pitchFamily="18" charset="0"/>
                <a:cs typeface="+mj-cs"/>
              </a:rPr>
              <a:t> for gamma rays (blue line) </a:t>
            </a:r>
            <a:r>
              <a:rPr lang="en-US" altLang="ar-EG" i="0" dirty="0" smtClean="0">
                <a:solidFill>
                  <a:schemeClr val="tx1"/>
                </a:solidFill>
                <a:latin typeface="Times New Roman" pitchFamily="18" charset="0"/>
                <a:cs typeface="+mj-cs"/>
              </a:rPr>
              <a:t>and </a:t>
            </a:r>
            <a:r>
              <a:rPr lang="en-US" altLang="ar-EG" i="0" dirty="0" smtClean="0">
                <a:solidFill>
                  <a:schemeClr val="tx1"/>
                </a:solidFill>
                <a:latin typeface="Times New Roman" pitchFamily="18" charset="0"/>
                <a:cs typeface="+mj-cs"/>
              </a:rPr>
              <a:t>background (proton and helium mixture, red line) for a different number of hit </a:t>
            </a:r>
            <a:r>
              <a:rPr lang="en-US" altLang="ar-EG" i="0" dirty="0" err="1" smtClean="0">
                <a:solidFill>
                  <a:schemeClr val="tx1"/>
                </a:solidFill>
                <a:latin typeface="Times New Roman" pitchFamily="18" charset="0"/>
                <a:cs typeface="+mj-cs"/>
              </a:rPr>
              <a:t>detectors.Energy</a:t>
            </a:r>
            <a:r>
              <a:rPr lang="en-US" altLang="ar-EG" i="0" dirty="0" smtClean="0">
                <a:solidFill>
                  <a:schemeClr val="tx1"/>
                </a:solidFill>
                <a:latin typeface="Times New Roman" pitchFamily="18" charset="0"/>
                <a:cs typeface="+mj-cs"/>
              </a:rPr>
              <a:t> </a:t>
            </a:r>
            <a:r>
              <a:rPr lang="en-US" altLang="ar-EG" i="0" dirty="0" smtClean="0">
                <a:solidFill>
                  <a:schemeClr val="tx1"/>
                </a:solidFill>
                <a:latin typeface="Times New Roman" pitchFamily="18" charset="0"/>
                <a:cs typeface="+mj-cs"/>
              </a:rPr>
              <a:t>30-3000 TeV, zenith angles: 28-42</a:t>
            </a:r>
            <a:r>
              <a:rPr lang="en-US" altLang="ar-EG" i="0" dirty="0" smtClean="0">
                <a:solidFill>
                  <a:schemeClr val="tx1"/>
                </a:solidFill>
                <a:latin typeface="Calibri"/>
                <a:cs typeface="+mj-cs"/>
              </a:rPr>
              <a:t>⁰</a:t>
            </a:r>
            <a:endParaRPr lang="en-US" altLang="ar-EG" i="0" dirty="0">
              <a:solidFill>
                <a:schemeClr val="tx1"/>
              </a:solidFill>
              <a:latin typeface="Times New Roman" pitchFamily="18" charset="0"/>
              <a:ea typeface="PMingLiU" pitchFamily="18" charset="-120"/>
              <a:cs typeface="+mj-cs"/>
            </a:endParaRPr>
          </a:p>
        </p:txBody>
      </p:sp>
      <p:sp>
        <p:nvSpPr>
          <p:cNvPr id="2" name="Slide Number Placeholder 1"/>
          <p:cNvSpPr>
            <a:spLocks noGrp="1"/>
          </p:cNvSpPr>
          <p:nvPr>
            <p:ph type="sldNum" sz="quarter" idx="12"/>
          </p:nvPr>
        </p:nvSpPr>
        <p:spPr/>
        <p:txBody>
          <a:bodyPr/>
          <a:lstStyle/>
          <a:p>
            <a:fld id="{9022330D-DB7B-4DBD-8523-090E2C929F6F}" type="slidenum">
              <a:rPr lang="en-US" altLang="ar-EG" smtClean="0"/>
              <a:pPr/>
              <a:t>17</a:t>
            </a:fld>
            <a:endParaRPr lang="en-US" altLang="ar-EG"/>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p:cNvPicPr>
          <p:nvPr/>
        </p:nvPicPr>
        <p:blipFill>
          <a:blip r:embed="rId3" cstate="print"/>
          <a:srcRect/>
          <a:stretch>
            <a:fillRect/>
          </a:stretch>
        </p:blipFill>
        <p:spPr bwMode="auto">
          <a:xfrm>
            <a:off x="1412240" y="137161"/>
            <a:ext cx="6048000" cy="4373985"/>
          </a:xfrm>
          <a:prstGeom prst="rect">
            <a:avLst/>
          </a:prstGeom>
          <a:noFill/>
          <a:ln w="9525">
            <a:noFill/>
            <a:miter lim="800000"/>
            <a:headEnd/>
            <a:tailEnd/>
          </a:ln>
        </p:spPr>
      </p:pic>
      <p:sp>
        <p:nvSpPr>
          <p:cNvPr id="2" name="Rectangle 1"/>
          <p:cNvSpPr/>
          <p:nvPr/>
        </p:nvSpPr>
        <p:spPr>
          <a:xfrm>
            <a:off x="0" y="4595799"/>
            <a:ext cx="9144000" cy="2492990"/>
          </a:xfrm>
          <a:prstGeom prst="rect">
            <a:avLst/>
          </a:prstGeom>
        </p:spPr>
        <p:txBody>
          <a:bodyPr wrap="square">
            <a:spAutoFit/>
          </a:bodyPr>
          <a:lstStyle/>
          <a:p>
            <a:pPr marL="285750" indent="-285750">
              <a:buFont typeface="Arial" panose="020B0604020202020204" pitchFamily="34" charset="0"/>
              <a:buChar char="•"/>
              <a:defRPr/>
            </a:pPr>
            <a:r>
              <a:rPr lang="en-US" i="0" dirty="0">
                <a:solidFill>
                  <a:srgbClr val="FF0000"/>
                </a:solidFill>
                <a:latin typeface="Times New Roman" panose="02020603050405020304" pitchFamily="18" charset="0"/>
                <a:ea typeface="PMingLiU" panose="02020500000000000000" pitchFamily="18" charset="-120"/>
                <a:cs typeface="+mj-cs"/>
              </a:rPr>
              <a:t>It is clearly seen from these figures that a good rejection between </a:t>
            </a:r>
            <a:r>
              <a:rPr lang="en-US" altLang="ar-EG" i="0" dirty="0">
                <a:solidFill>
                  <a:srgbClr val="FF0000"/>
                </a:solidFill>
                <a:latin typeface="Times New Roman" panose="02020603050405020304" pitchFamily="18" charset="0"/>
                <a:ea typeface="PMingLiU" panose="02020500000000000000" pitchFamily="18" charset="-120"/>
                <a:cs typeface="+mj-cs"/>
              </a:rPr>
              <a:t>gamma rays and background (proton and helium mixture) </a:t>
            </a:r>
            <a:r>
              <a:rPr lang="en-US" i="0" dirty="0">
                <a:solidFill>
                  <a:srgbClr val="FF0000"/>
                </a:solidFill>
                <a:latin typeface="Times New Roman" panose="02020603050405020304" pitchFamily="18" charset="0"/>
                <a:ea typeface="PMingLiU" panose="02020500000000000000" pitchFamily="18" charset="-120"/>
                <a:cs typeface="+mj-cs"/>
              </a:rPr>
              <a:t>can be made depending on the number of hit </a:t>
            </a:r>
            <a:r>
              <a:rPr lang="en-US" i="0" dirty="0" smtClean="0">
                <a:solidFill>
                  <a:srgbClr val="FF0000"/>
                </a:solidFill>
                <a:latin typeface="Times New Roman" panose="02020603050405020304" pitchFamily="18" charset="0"/>
                <a:ea typeface="PMingLiU" panose="02020500000000000000" pitchFamily="18" charset="-120"/>
                <a:cs typeface="+mj-cs"/>
              </a:rPr>
              <a:t>detectors. For </a:t>
            </a:r>
            <a:r>
              <a:rPr lang="en-US" i="0" dirty="0">
                <a:solidFill>
                  <a:srgbClr val="FF0000"/>
                </a:solidFill>
                <a:latin typeface="Times New Roman" panose="02020603050405020304" pitchFamily="18" charset="0"/>
                <a:ea typeface="PMingLiU" panose="02020500000000000000" pitchFamily="18" charset="-120"/>
                <a:cs typeface="+mj-cs"/>
              </a:rPr>
              <a:t>a small number of hit detectors (~5-7) there is a slight </a:t>
            </a:r>
            <a:r>
              <a:rPr lang="en-US" i="0" dirty="0" smtClean="0">
                <a:solidFill>
                  <a:srgbClr val="FF0000"/>
                </a:solidFill>
                <a:latin typeface="Times New Roman" panose="02020603050405020304" pitchFamily="18" charset="0"/>
                <a:ea typeface="PMingLiU" panose="02020500000000000000" pitchFamily="18" charset="-120"/>
                <a:cs typeface="+mj-cs"/>
              </a:rPr>
              <a:t>difference </a:t>
            </a:r>
            <a:r>
              <a:rPr lang="en-US" i="0" dirty="0">
                <a:solidFill>
                  <a:srgbClr val="FF0000"/>
                </a:solidFill>
                <a:latin typeface="Times New Roman" panose="02020603050405020304" pitchFamily="18" charset="0"/>
                <a:ea typeface="PMingLiU" panose="02020500000000000000" pitchFamily="18" charset="-120"/>
                <a:cs typeface="+mj-cs"/>
              </a:rPr>
              <a:t>in distribution (weak rejection) , while for a large number of detectors (~18-23) a noticeable difference in distribution appears, so we can obtain a separation between gamma events and background ones with a good accuracy.</a:t>
            </a:r>
          </a:p>
          <a:p>
            <a:pPr>
              <a:defRPr/>
            </a:pPr>
            <a:endParaRPr lang="ar-EG" sz="1600" dirty="0"/>
          </a:p>
        </p:txBody>
      </p:sp>
      <p:sp>
        <p:nvSpPr>
          <p:cNvPr id="3" name="Slide Number Placeholder 2"/>
          <p:cNvSpPr>
            <a:spLocks noGrp="1"/>
          </p:cNvSpPr>
          <p:nvPr>
            <p:ph type="sldNum" sz="quarter" idx="12"/>
          </p:nvPr>
        </p:nvSpPr>
        <p:spPr/>
        <p:txBody>
          <a:bodyPr/>
          <a:lstStyle/>
          <a:p>
            <a:fld id="{9022330D-DB7B-4DBD-8523-090E2C929F6F}" type="slidenum">
              <a:rPr lang="en-US" altLang="ar-EG" smtClean="0"/>
              <a:pPr/>
              <a:t>18</a:t>
            </a:fld>
            <a:endParaRPr lang="en-US" altLang="ar-EG"/>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6" y="617538"/>
            <a:ext cx="8999537" cy="6001643"/>
          </a:xfrm>
          <a:prstGeom prst="rect">
            <a:avLst/>
          </a:prstGeom>
          <a:solidFill>
            <a:schemeClr val="bg1"/>
          </a:solidFill>
        </p:spPr>
        <p:txBody>
          <a:bodyPr>
            <a:spAutoFit/>
          </a:bodyPr>
          <a:lstStyle/>
          <a:p>
            <a:pPr marL="342900" indent="-342900" algn="just">
              <a:spcAft>
                <a:spcPts val="0"/>
              </a:spcAft>
              <a:buFont typeface="Wingdings" panose="05000000000000000000" pitchFamily="2" charset="2"/>
              <a:buChar char="q"/>
              <a:defRPr/>
            </a:pPr>
            <a:r>
              <a:rPr lang="en-US" sz="2400" i="0" dirty="0">
                <a:solidFill>
                  <a:schemeClr val="tx1"/>
                </a:solidFill>
                <a:latin typeface="Times New Roman" panose="02020603050405020304" pitchFamily="18" charset="0"/>
                <a:ea typeface="PMingLiU" panose="02020500000000000000" pitchFamily="18" charset="-120"/>
              </a:rPr>
              <a:t>We proposed a simple 'knee-like' approximation of Cherenkov light radial distribution emitted by EAS and tested the quality of these approximations.</a:t>
            </a:r>
          </a:p>
          <a:p>
            <a:pPr algn="just">
              <a:spcAft>
                <a:spcPts val="0"/>
              </a:spcAft>
              <a:defRPr/>
            </a:pPr>
            <a:r>
              <a:rPr lang="en-US" sz="2400" i="0" dirty="0">
                <a:solidFill>
                  <a:schemeClr val="tx1"/>
                </a:solidFill>
                <a:latin typeface="Times New Roman" panose="02020603050405020304" pitchFamily="18" charset="0"/>
                <a:ea typeface="PMingLiU" panose="02020500000000000000" pitchFamily="18" charset="-120"/>
              </a:rPr>
              <a:t> </a:t>
            </a:r>
          </a:p>
          <a:p>
            <a:pPr marL="342900" indent="-342900" algn="just">
              <a:spcAft>
                <a:spcPts val="0"/>
              </a:spcAft>
              <a:buFont typeface="Wingdings" panose="05000000000000000000" pitchFamily="2" charset="2"/>
              <a:buChar char="q"/>
              <a:defRPr/>
            </a:pPr>
            <a:r>
              <a:rPr lang="en-US" sz="2400" i="0" dirty="0">
                <a:solidFill>
                  <a:schemeClr val="tx1"/>
                </a:solidFill>
                <a:latin typeface="Times New Roman" panose="02020603050405020304" pitchFamily="18" charset="0"/>
                <a:ea typeface="PMingLiU" panose="02020500000000000000" pitchFamily="18" charset="-120"/>
              </a:rPr>
              <a:t>The new approximation gives the possibility to fit the whole diversity of individual LDFs for different nuclei and gamma rays on the shower core distance 20-500 m at the energy interval 30-3000 </a:t>
            </a:r>
            <a:r>
              <a:rPr lang="en-US" sz="2400" i="0" dirty="0" err="1">
                <a:solidFill>
                  <a:schemeClr val="tx1"/>
                </a:solidFill>
                <a:latin typeface="Times New Roman" panose="02020603050405020304" pitchFamily="18" charset="0"/>
                <a:ea typeface="PMingLiU" panose="02020500000000000000" pitchFamily="18" charset="-120"/>
              </a:rPr>
              <a:t>ТeV</a:t>
            </a:r>
            <a:r>
              <a:rPr lang="en-US" sz="2400" i="0" dirty="0">
                <a:solidFill>
                  <a:schemeClr val="tx1"/>
                </a:solidFill>
                <a:latin typeface="Times New Roman" panose="02020603050405020304" pitchFamily="18" charset="0"/>
                <a:ea typeface="PMingLiU" panose="02020500000000000000" pitchFamily="18" charset="-120"/>
              </a:rPr>
              <a:t> with a very good accuracy. </a:t>
            </a:r>
          </a:p>
          <a:p>
            <a:pPr algn="just">
              <a:spcAft>
                <a:spcPts val="0"/>
              </a:spcAft>
              <a:defRPr/>
            </a:pPr>
            <a:endParaRPr lang="en-US" sz="2400" i="0" dirty="0">
              <a:solidFill>
                <a:schemeClr val="tx1"/>
              </a:solidFill>
              <a:latin typeface="Times New Roman" panose="02020603050405020304" pitchFamily="18" charset="0"/>
              <a:ea typeface="PMingLiU" panose="02020500000000000000" pitchFamily="18" charset="-120"/>
            </a:endParaRPr>
          </a:p>
          <a:p>
            <a:pPr marL="342900" indent="-342900" algn="just">
              <a:spcAft>
                <a:spcPts val="0"/>
              </a:spcAft>
              <a:buFont typeface="Wingdings" panose="05000000000000000000" pitchFamily="2" charset="2"/>
              <a:buChar char="q"/>
              <a:defRPr/>
            </a:pPr>
            <a:r>
              <a:rPr lang="en-US" sz="2400" i="0" dirty="0">
                <a:solidFill>
                  <a:schemeClr val="tx1"/>
                </a:solidFill>
                <a:latin typeface="Times New Roman" panose="02020603050405020304" pitchFamily="18" charset="0"/>
                <a:ea typeface="PMingLiU" panose="02020500000000000000" pitchFamily="18" charset="-120"/>
              </a:rPr>
              <a:t>Parameters of approximation γ</a:t>
            </a:r>
            <a:r>
              <a:rPr lang="en-US" sz="2400" i="0" baseline="-25000" dirty="0">
                <a:solidFill>
                  <a:schemeClr val="tx1"/>
                </a:solidFill>
                <a:latin typeface="Times New Roman" panose="02020603050405020304" pitchFamily="18" charset="0"/>
                <a:ea typeface="PMingLiU" panose="02020500000000000000" pitchFamily="18" charset="-120"/>
              </a:rPr>
              <a:t>1</a:t>
            </a:r>
            <a:r>
              <a:rPr lang="en-US" sz="2400" i="0" dirty="0">
                <a:solidFill>
                  <a:schemeClr val="tx1"/>
                </a:solidFill>
                <a:latin typeface="Times New Roman" panose="02020603050405020304" pitchFamily="18" charset="0"/>
                <a:ea typeface="PMingLiU" panose="02020500000000000000" pitchFamily="18" charset="-120"/>
              </a:rPr>
              <a:t>, γ</a:t>
            </a:r>
            <a:r>
              <a:rPr lang="en-US" sz="2400" i="0" baseline="-25000" dirty="0">
                <a:solidFill>
                  <a:schemeClr val="tx1"/>
                </a:solidFill>
                <a:latin typeface="Times New Roman" panose="02020603050405020304" pitchFamily="18" charset="0"/>
                <a:ea typeface="PMingLiU" panose="02020500000000000000" pitchFamily="18" charset="-120"/>
              </a:rPr>
              <a:t>2</a:t>
            </a:r>
            <a:r>
              <a:rPr lang="en-US" sz="2400" i="0" dirty="0">
                <a:solidFill>
                  <a:schemeClr val="tx1"/>
                </a:solidFill>
                <a:latin typeface="Times New Roman" panose="02020603050405020304" pitchFamily="18" charset="0"/>
                <a:ea typeface="PMingLiU" panose="02020500000000000000" pitchFamily="18" charset="-120"/>
              </a:rPr>
              <a:t>, R</a:t>
            </a:r>
            <a:r>
              <a:rPr lang="en-US" sz="2400" i="0" baseline="-25000" dirty="0">
                <a:solidFill>
                  <a:schemeClr val="tx1"/>
                </a:solidFill>
                <a:latin typeface="Times New Roman" panose="02020603050405020304" pitchFamily="18" charset="0"/>
                <a:ea typeface="PMingLiU" panose="02020500000000000000" pitchFamily="18" charset="-120"/>
              </a:rPr>
              <a:t>0</a:t>
            </a:r>
            <a:r>
              <a:rPr lang="en-US" sz="2400" i="0" dirty="0">
                <a:solidFill>
                  <a:schemeClr val="tx1"/>
                </a:solidFill>
                <a:latin typeface="Times New Roman" panose="02020603050405020304" pitchFamily="18" charset="0"/>
                <a:ea typeface="PMingLiU" panose="02020500000000000000" pitchFamily="18" charset="-120"/>
              </a:rPr>
              <a:t>, and </a:t>
            </a:r>
            <a:r>
              <a:rPr lang="en-US" sz="2400" i="0" dirty="0" err="1">
                <a:solidFill>
                  <a:schemeClr val="tx1"/>
                </a:solidFill>
                <a:latin typeface="Times New Roman" panose="02020603050405020304" pitchFamily="18" charset="0"/>
                <a:ea typeface="PMingLiU" panose="02020500000000000000" pitchFamily="18" charset="-120"/>
              </a:rPr>
              <a:t>lg</a:t>
            </a:r>
            <a:r>
              <a:rPr lang="en-US" sz="2400" i="0" dirty="0">
                <a:solidFill>
                  <a:schemeClr val="tx1"/>
                </a:solidFill>
                <a:latin typeface="Times New Roman" panose="02020603050405020304" pitchFamily="18" charset="0"/>
                <a:ea typeface="PMingLiU" panose="02020500000000000000" pitchFamily="18" charset="-120"/>
                <a:sym typeface="Symbol" panose="05050102010706020507" pitchFamily="18" charset="2"/>
              </a:rPr>
              <a:t></a:t>
            </a:r>
            <a:r>
              <a:rPr lang="en-US" sz="2400" i="0" dirty="0">
                <a:solidFill>
                  <a:schemeClr val="tx1"/>
                </a:solidFill>
                <a:latin typeface="Times New Roman" panose="02020603050405020304" pitchFamily="18" charset="0"/>
                <a:ea typeface="PMingLiU" panose="02020500000000000000" pitchFamily="18" charset="-120"/>
              </a:rPr>
              <a:t> depend on the energy and the type of primary particle and allow us to separate proton and gamma induced showers </a:t>
            </a:r>
            <a:r>
              <a:rPr lang="en-US" altLang="ar-EG" sz="2400" i="0" dirty="0">
                <a:solidFill>
                  <a:schemeClr val="tx1"/>
                </a:solidFill>
                <a:latin typeface="Times New Roman" panose="02020603050405020304" pitchFamily="18" charset="0"/>
                <a:ea typeface="PMingLiU" panose="02020500000000000000" pitchFamily="18" charset="-120"/>
              </a:rPr>
              <a:t>for true LDF .</a:t>
            </a:r>
          </a:p>
          <a:p>
            <a:pPr marL="342900" indent="-342900" algn="just">
              <a:spcAft>
                <a:spcPts val="0"/>
              </a:spcAft>
              <a:buFont typeface="Wingdings" panose="05000000000000000000" pitchFamily="2" charset="2"/>
              <a:buChar char="q"/>
              <a:defRPr/>
            </a:pPr>
            <a:endParaRPr lang="en-US" altLang="ar-EG" sz="2400" i="0" dirty="0">
              <a:solidFill>
                <a:schemeClr val="tx1"/>
              </a:solidFill>
              <a:latin typeface="Times New Roman" panose="02020603050405020304" pitchFamily="18" charset="0"/>
              <a:ea typeface="PMingLiU" panose="02020500000000000000" pitchFamily="18" charset="-120"/>
            </a:endParaRPr>
          </a:p>
          <a:p>
            <a:pPr marL="342900" indent="-342900" algn="just">
              <a:spcAft>
                <a:spcPts val="0"/>
              </a:spcAft>
              <a:buFont typeface="Wingdings" panose="05000000000000000000" pitchFamily="2" charset="2"/>
              <a:buChar char="q"/>
              <a:defRPr/>
            </a:pPr>
            <a:r>
              <a:rPr lang="en-US" sz="2400" i="0" dirty="0" smtClean="0">
                <a:solidFill>
                  <a:schemeClr val="tx1"/>
                </a:solidFill>
                <a:latin typeface="Times New Roman" panose="02020603050405020304" pitchFamily="18" charset="0"/>
                <a:ea typeface="PMingLiU" panose="02020500000000000000" pitchFamily="18" charset="-120"/>
              </a:rPr>
              <a:t>A </a:t>
            </a:r>
            <a:r>
              <a:rPr lang="en-US" sz="2400" i="0" dirty="0">
                <a:solidFill>
                  <a:schemeClr val="tx1"/>
                </a:solidFill>
                <a:latin typeface="Times New Roman" panose="02020603050405020304" pitchFamily="18" charset="0"/>
                <a:ea typeface="PMingLiU" panose="02020500000000000000" pitchFamily="18" charset="-120"/>
              </a:rPr>
              <a:t>good rejection between </a:t>
            </a:r>
            <a:r>
              <a:rPr lang="en-US" sz="2400" i="0" dirty="0" smtClean="0">
                <a:solidFill>
                  <a:schemeClr val="tx1"/>
                </a:solidFill>
                <a:latin typeface="Times New Roman" panose="02020603050405020304" pitchFamily="18" charset="0"/>
                <a:ea typeface="PMingLiU" panose="02020500000000000000" pitchFamily="18" charset="-120"/>
              </a:rPr>
              <a:t>gamma and proton/helium background </a:t>
            </a:r>
            <a:r>
              <a:rPr lang="en-US" altLang="ar-EG" sz="2400" i="0" dirty="0">
                <a:solidFill>
                  <a:schemeClr val="tx1"/>
                </a:solidFill>
                <a:latin typeface="Times New Roman" panose="02020603050405020304" pitchFamily="18" charset="0"/>
                <a:ea typeface="PMingLiU" panose="02020500000000000000" pitchFamily="18" charset="-120"/>
              </a:rPr>
              <a:t>for </a:t>
            </a:r>
            <a:r>
              <a:rPr lang="en-US" altLang="ar-EG" sz="2400" i="0" dirty="0" smtClean="0">
                <a:solidFill>
                  <a:schemeClr val="tx1"/>
                </a:solidFill>
                <a:latin typeface="Times New Roman" panose="02020603050405020304" pitchFamily="18" charset="0"/>
                <a:ea typeface="PMingLiU" panose="02020500000000000000" pitchFamily="18" charset="-120"/>
              </a:rPr>
              <a:t>the real array</a:t>
            </a:r>
            <a:r>
              <a:rPr lang="en-US" sz="2400" i="0" dirty="0" smtClean="0">
                <a:solidFill>
                  <a:schemeClr val="tx1"/>
                </a:solidFill>
                <a:latin typeface="Times New Roman" panose="02020603050405020304" pitchFamily="18" charset="0"/>
                <a:ea typeface="PMingLiU" panose="02020500000000000000" pitchFamily="18" charset="-120"/>
              </a:rPr>
              <a:t> </a:t>
            </a:r>
            <a:r>
              <a:rPr lang="en-US" sz="2400" i="0" dirty="0">
                <a:solidFill>
                  <a:schemeClr val="tx1"/>
                </a:solidFill>
                <a:latin typeface="Times New Roman" panose="02020603050405020304" pitchFamily="18" charset="0"/>
                <a:ea typeface="PMingLiU" panose="02020500000000000000" pitchFamily="18" charset="-120"/>
              </a:rPr>
              <a:t>can </a:t>
            </a:r>
            <a:r>
              <a:rPr lang="en-US" sz="2400" i="0" dirty="0" smtClean="0">
                <a:solidFill>
                  <a:schemeClr val="tx1"/>
                </a:solidFill>
                <a:latin typeface="Times New Roman" panose="02020603050405020304" pitchFamily="18" charset="0"/>
                <a:ea typeface="PMingLiU" panose="02020500000000000000" pitchFamily="18" charset="-120"/>
              </a:rPr>
              <a:t>also be made, </a:t>
            </a:r>
            <a:r>
              <a:rPr lang="en-US" sz="2400" i="0" dirty="0">
                <a:solidFill>
                  <a:schemeClr val="tx1"/>
                </a:solidFill>
                <a:latin typeface="Times New Roman" panose="02020603050405020304" pitchFamily="18" charset="0"/>
                <a:ea typeface="PMingLiU" panose="02020500000000000000" pitchFamily="18" charset="-120"/>
              </a:rPr>
              <a:t>depending on the number of hit detectors</a:t>
            </a:r>
            <a:r>
              <a:rPr lang="en-US" sz="2400" i="0" dirty="0" smtClean="0">
                <a:solidFill>
                  <a:schemeClr val="tx1"/>
                </a:solidFill>
                <a:latin typeface="Times New Roman" panose="02020603050405020304" pitchFamily="18" charset="0"/>
                <a:ea typeface="PMingLiU" panose="02020500000000000000" pitchFamily="18" charset="-120"/>
              </a:rPr>
              <a:t>.</a:t>
            </a:r>
            <a:r>
              <a:rPr lang="en-US" sz="2400" i="0" dirty="0">
                <a:solidFill>
                  <a:schemeClr val="tx1"/>
                </a:solidFill>
                <a:latin typeface="Times New Roman" panose="02020603050405020304" pitchFamily="18" charset="0"/>
                <a:ea typeface="PMingLiU" panose="02020500000000000000" pitchFamily="18" charset="-120"/>
              </a:rPr>
              <a:t> </a:t>
            </a:r>
          </a:p>
        </p:txBody>
      </p:sp>
      <p:sp>
        <p:nvSpPr>
          <p:cNvPr id="3" name="Rectangle 2"/>
          <p:cNvSpPr/>
          <p:nvPr/>
        </p:nvSpPr>
        <p:spPr>
          <a:xfrm>
            <a:off x="352425" y="-112713"/>
            <a:ext cx="2254250" cy="715963"/>
          </a:xfrm>
          <a:prstGeom prst="rect">
            <a:avLst/>
          </a:prstGeom>
        </p:spPr>
        <p:txBody>
          <a:bodyPr wrap="none">
            <a:spAutoFit/>
          </a:bodyPr>
          <a:lstStyle/>
          <a:p>
            <a:pPr algn="ctr">
              <a:lnSpc>
                <a:spcPct val="200000"/>
              </a:lnSpc>
              <a:spcBef>
                <a:spcPts val="600"/>
              </a:spcBef>
              <a:spcAft>
                <a:spcPts val="300"/>
              </a:spcAft>
              <a:defRPr/>
            </a:pPr>
            <a:r>
              <a:rPr lang="en-US" sz="2400" i="0" u="sng" kern="1400" cap="small" dirty="0">
                <a:solidFill>
                  <a:srgbClr val="FF0000"/>
                </a:solidFill>
                <a:ea typeface="Calibri" panose="020F0502020204030204" pitchFamily="34" charset="0"/>
              </a:rPr>
              <a:t>CONCLUSION</a:t>
            </a:r>
          </a:p>
        </p:txBody>
      </p:sp>
      <p:sp>
        <p:nvSpPr>
          <p:cNvPr id="4" name="Slide Number Placeholder 3"/>
          <p:cNvSpPr>
            <a:spLocks noGrp="1"/>
          </p:cNvSpPr>
          <p:nvPr>
            <p:ph type="sldNum" sz="quarter" idx="12"/>
          </p:nvPr>
        </p:nvSpPr>
        <p:spPr/>
        <p:txBody>
          <a:bodyPr/>
          <a:lstStyle/>
          <a:p>
            <a:fld id="{9022330D-DB7B-4DBD-8523-090E2C929F6F}" type="slidenum">
              <a:rPr lang="en-US" altLang="ar-EG" smtClean="0"/>
              <a:pPr/>
              <a:t>19</a:t>
            </a:fld>
            <a:endParaRPr lang="en-US" altLang="ar-EG"/>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0"/>
            <a:ext cx="8229600" cy="73152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defRPr/>
            </a:pPr>
            <a:r>
              <a:rPr lang="en-US" sz="3600" i="0" dirty="0" smtClean="0">
                <a:solidFill>
                  <a:srgbClr val="FF0000"/>
                </a:solidFill>
              </a:rPr>
              <a:t>Outline</a:t>
            </a:r>
            <a:endParaRPr lang="ru-RU" sz="3600" i="0" dirty="0">
              <a:solidFill>
                <a:srgbClr val="FF0000"/>
              </a:solidFill>
            </a:endParaRPr>
          </a:p>
        </p:txBody>
      </p:sp>
      <p:sp>
        <p:nvSpPr>
          <p:cNvPr id="14339" name="Содержимое 2"/>
          <p:cNvSpPr txBox="1">
            <a:spLocks/>
          </p:cNvSpPr>
          <p:nvPr/>
        </p:nvSpPr>
        <p:spPr bwMode="auto">
          <a:xfrm>
            <a:off x="121920" y="731520"/>
            <a:ext cx="9144000" cy="5745480"/>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n-US" altLang="ar-EG" sz="2700" i="0" dirty="0">
                <a:solidFill>
                  <a:schemeClr val="tx1"/>
                </a:solidFill>
                <a:latin typeface="Lucida Sans Unicode" pitchFamily="34" charset="0"/>
                <a:cs typeface="+mj-cs"/>
              </a:rPr>
              <a:t>Wide angle </a:t>
            </a:r>
            <a:r>
              <a:rPr lang="en-US" altLang="ar-EG" sz="2700" i="0" dirty="0" smtClean="0">
                <a:solidFill>
                  <a:schemeClr val="tx1"/>
                </a:solidFill>
                <a:latin typeface="Lucida Sans Unicode" pitchFamily="34" charset="0"/>
                <a:cs typeface="+mj-cs"/>
              </a:rPr>
              <a:t>timing array</a:t>
            </a:r>
            <a:r>
              <a:rPr lang="ru-RU" altLang="ar-EG" sz="2700" i="0" dirty="0" smtClean="0">
                <a:solidFill>
                  <a:schemeClr val="tx1"/>
                </a:solidFill>
                <a:latin typeface="Lucida Sans Unicode" pitchFamily="34" charset="0"/>
                <a:cs typeface="+mj-cs"/>
              </a:rPr>
              <a:t> </a:t>
            </a:r>
            <a:r>
              <a:rPr lang="en-US" altLang="ar-EG" sz="2700" i="0" dirty="0" smtClean="0">
                <a:solidFill>
                  <a:schemeClr val="tx1"/>
                </a:solidFill>
                <a:latin typeface="Lucida Sans Unicode" pitchFamily="34" charset="0"/>
                <a:cs typeface="+mj-cs"/>
              </a:rPr>
              <a:t>for gamma-ray astronomy </a:t>
            </a:r>
            <a:r>
              <a:rPr lang="en-US" altLang="ar-EG" sz="2700" i="0" dirty="0" smtClean="0">
                <a:solidFill>
                  <a:schemeClr val="tx1"/>
                </a:solidFill>
                <a:latin typeface="Lucida Sans Unicode" pitchFamily="34" charset="0"/>
                <a:cs typeface="+mj-cs"/>
              </a:rPr>
              <a:t>TAIGA-HiSCORE</a:t>
            </a:r>
          </a:p>
          <a:p>
            <a:pPr marL="109537">
              <a:spcBef>
                <a:spcPts val="400"/>
              </a:spcBef>
              <a:buClr>
                <a:schemeClr val="accent1"/>
              </a:buClr>
              <a:buSzPct val="68000"/>
            </a:pPr>
            <a:endParaRPr lang="en-US" altLang="ar-EG" sz="2700" i="0" dirty="0">
              <a:solidFill>
                <a:schemeClr val="tx1"/>
              </a:solidFill>
              <a:latin typeface="Lucida Sans Unicode" pitchFamily="34" charset="0"/>
              <a:cs typeface="+mj-cs"/>
            </a:endParaRPr>
          </a:p>
          <a:p>
            <a:pPr marL="365125" indent="-255588">
              <a:spcBef>
                <a:spcPts val="400"/>
              </a:spcBef>
              <a:buClr>
                <a:schemeClr val="accent1"/>
              </a:buClr>
              <a:buSzPct val="68000"/>
              <a:buFont typeface="Wingdings 3" pitchFamily="18" charset="2"/>
              <a:buChar char=""/>
            </a:pPr>
            <a:r>
              <a:rPr lang="en-US" altLang="ar-EG" sz="2700" i="0" dirty="0">
                <a:solidFill>
                  <a:schemeClr val="tx1"/>
                </a:solidFill>
                <a:latin typeface="Lucida Sans Unicode" pitchFamily="34" charset="0"/>
                <a:cs typeface="+mj-cs"/>
              </a:rPr>
              <a:t>Background rejection </a:t>
            </a:r>
            <a:r>
              <a:rPr lang="en-US" altLang="ar-EG" sz="2700" i="0" dirty="0" smtClean="0">
                <a:solidFill>
                  <a:schemeClr val="tx1"/>
                </a:solidFill>
                <a:latin typeface="Lucida Sans Unicode" pitchFamily="34" charset="0"/>
                <a:cs typeface="+mj-cs"/>
              </a:rPr>
              <a:t>methods</a:t>
            </a:r>
          </a:p>
          <a:p>
            <a:pPr marL="109537">
              <a:spcBef>
                <a:spcPts val="400"/>
              </a:spcBef>
              <a:buClr>
                <a:schemeClr val="accent1"/>
              </a:buClr>
              <a:buSzPct val="68000"/>
            </a:pPr>
            <a:endParaRPr lang="en-US" altLang="ar-EG" sz="2700" i="0" dirty="0">
              <a:solidFill>
                <a:schemeClr val="tx1"/>
              </a:solidFill>
              <a:latin typeface="Lucida Sans Unicode" pitchFamily="34" charset="0"/>
              <a:cs typeface="+mj-cs"/>
            </a:endParaRPr>
          </a:p>
          <a:p>
            <a:pPr marL="365125" indent="-255588">
              <a:spcBef>
                <a:spcPts val="400"/>
              </a:spcBef>
              <a:buClr>
                <a:schemeClr val="accent1"/>
              </a:buClr>
              <a:buSzPct val="68000"/>
              <a:buFont typeface="Wingdings 3" pitchFamily="18" charset="2"/>
              <a:buChar char=""/>
            </a:pPr>
            <a:r>
              <a:rPr lang="en-US" altLang="ar-EG" sz="2700" i="0" dirty="0">
                <a:solidFill>
                  <a:schemeClr val="tx1"/>
                </a:solidFill>
                <a:latin typeface="Lucida Sans Unicode" pitchFamily="34" charset="0"/>
                <a:cs typeface="+mj-cs"/>
              </a:rPr>
              <a:t>New LDF (Lateral Distribution Functions) </a:t>
            </a:r>
            <a:r>
              <a:rPr lang="en-US" altLang="ar-EG" sz="2700" i="0" dirty="0" smtClean="0">
                <a:solidFill>
                  <a:schemeClr val="tx1"/>
                </a:solidFill>
                <a:latin typeface="Lucida Sans Unicode" pitchFamily="34" charset="0"/>
                <a:cs typeface="+mj-cs"/>
              </a:rPr>
              <a:t>approximation</a:t>
            </a:r>
          </a:p>
          <a:p>
            <a:pPr marL="365125" indent="-255588">
              <a:spcBef>
                <a:spcPts val="400"/>
              </a:spcBef>
              <a:buClr>
                <a:schemeClr val="accent1"/>
              </a:buClr>
              <a:buSzPct val="68000"/>
              <a:buFont typeface="Wingdings 3" pitchFamily="18" charset="2"/>
              <a:buChar char=""/>
            </a:pPr>
            <a:endParaRPr lang="en-US" altLang="ar-EG" sz="2700" i="0" dirty="0">
              <a:solidFill>
                <a:schemeClr val="tx1"/>
              </a:solidFill>
              <a:latin typeface="Lucida Sans Unicode" pitchFamily="34" charset="0"/>
              <a:cs typeface="+mj-cs"/>
            </a:endParaRPr>
          </a:p>
          <a:p>
            <a:pPr marL="365125" indent="-255588">
              <a:spcBef>
                <a:spcPts val="400"/>
              </a:spcBef>
              <a:buClr>
                <a:schemeClr val="accent1"/>
              </a:buClr>
              <a:buSzPct val="68000"/>
              <a:buFont typeface="Wingdings 3" pitchFamily="18" charset="2"/>
              <a:buChar char=""/>
            </a:pPr>
            <a:r>
              <a:rPr lang="en-US" altLang="ar-EG" sz="2700" i="0" dirty="0">
                <a:solidFill>
                  <a:schemeClr val="tx1"/>
                </a:solidFill>
                <a:latin typeface="Lucida Sans Unicode" pitchFamily="34" charset="0"/>
                <a:cs typeface="+mj-cs"/>
              </a:rPr>
              <a:t>Parametric analysis of LDF, rejections for true LDF </a:t>
            </a:r>
            <a:endParaRPr lang="en-US" altLang="ar-EG" sz="2700" i="0" dirty="0" smtClean="0">
              <a:solidFill>
                <a:schemeClr val="tx1"/>
              </a:solidFill>
              <a:latin typeface="Lucida Sans Unicode" pitchFamily="34" charset="0"/>
              <a:cs typeface="+mj-cs"/>
            </a:endParaRPr>
          </a:p>
          <a:p>
            <a:pPr marL="109537">
              <a:spcBef>
                <a:spcPts val="400"/>
              </a:spcBef>
              <a:buClr>
                <a:schemeClr val="accent1"/>
              </a:buClr>
              <a:buSzPct val="68000"/>
            </a:pPr>
            <a:endParaRPr lang="en-US" altLang="ar-EG" sz="2700" i="0" dirty="0">
              <a:solidFill>
                <a:schemeClr val="tx1"/>
              </a:solidFill>
              <a:latin typeface="Lucida Sans Unicode" pitchFamily="34" charset="0"/>
              <a:cs typeface="+mj-cs"/>
            </a:endParaRPr>
          </a:p>
          <a:p>
            <a:pPr marL="365125" indent="-255588">
              <a:spcBef>
                <a:spcPts val="400"/>
              </a:spcBef>
              <a:buClr>
                <a:schemeClr val="accent1"/>
              </a:buClr>
              <a:buSzPct val="68000"/>
              <a:buFont typeface="Wingdings 3" pitchFamily="18" charset="2"/>
              <a:buChar char=""/>
            </a:pPr>
            <a:r>
              <a:rPr lang="en-US" altLang="ar-EG" sz="2700" i="0" dirty="0">
                <a:solidFill>
                  <a:schemeClr val="tx1"/>
                </a:solidFill>
                <a:latin typeface="Lucida Sans Unicode" pitchFamily="34" charset="0"/>
                <a:cs typeface="+mj-cs"/>
              </a:rPr>
              <a:t>Estimation of the rejection factors for real array </a:t>
            </a:r>
            <a:r>
              <a:rPr lang="en-US" altLang="ar-EG" sz="2700" i="0" dirty="0" err="1">
                <a:solidFill>
                  <a:schemeClr val="tx1"/>
                </a:solidFill>
                <a:latin typeface="Lucida Sans Unicode" pitchFamily="34" charset="0"/>
                <a:cs typeface="+mj-cs"/>
              </a:rPr>
              <a:t>HiSCORE</a:t>
            </a:r>
            <a:r>
              <a:rPr lang="en-US" altLang="ar-EG" sz="2700" i="0" dirty="0">
                <a:solidFill>
                  <a:schemeClr val="tx1"/>
                </a:solidFill>
                <a:latin typeface="Lucida Sans Unicode" pitchFamily="34" charset="0"/>
                <a:cs typeface="+mj-cs"/>
              </a:rPr>
              <a:t>.</a:t>
            </a:r>
          </a:p>
          <a:p>
            <a:pPr marL="365125" indent="-255588">
              <a:spcBef>
                <a:spcPts val="400"/>
              </a:spcBef>
              <a:buClr>
                <a:schemeClr val="accent1"/>
              </a:buClr>
              <a:buSzPct val="68000"/>
              <a:buFont typeface="Wingdings 3" pitchFamily="18" charset="2"/>
              <a:buChar char=""/>
            </a:pPr>
            <a:endParaRPr lang="en-US" altLang="ar-EG" sz="2700" b="0" i="0" dirty="0">
              <a:solidFill>
                <a:schemeClr val="tx1"/>
              </a:solidFill>
              <a:latin typeface="Lucida Sans Unicode" pitchFamily="34" charset="0"/>
            </a:endParaRPr>
          </a:p>
          <a:p>
            <a:pPr marL="365125" indent="-255588">
              <a:spcBef>
                <a:spcPts val="400"/>
              </a:spcBef>
              <a:buClr>
                <a:schemeClr val="accent1"/>
              </a:buClr>
              <a:buSzPct val="68000"/>
              <a:buFont typeface="Wingdings 3" pitchFamily="18" charset="2"/>
              <a:buChar char=""/>
            </a:pPr>
            <a:endParaRPr lang="ru-RU" altLang="ar-EG" sz="2700" b="0" i="0" dirty="0">
              <a:solidFill>
                <a:schemeClr val="tx1"/>
              </a:solidFill>
              <a:latin typeface="Lucida Sans Unicode" pitchFamily="34" charset="0"/>
            </a:endParaRPr>
          </a:p>
        </p:txBody>
      </p:sp>
      <p:sp>
        <p:nvSpPr>
          <p:cNvPr id="3" name="Slide Number Placeholder 2"/>
          <p:cNvSpPr>
            <a:spLocks noGrp="1"/>
          </p:cNvSpPr>
          <p:nvPr>
            <p:ph type="sldNum" sz="quarter" idx="12"/>
          </p:nvPr>
        </p:nvSpPr>
        <p:spPr/>
        <p:txBody>
          <a:bodyPr/>
          <a:lstStyle/>
          <a:p>
            <a:fld id="{9022330D-DB7B-4DBD-8523-090E2C929F6F}" type="slidenum">
              <a:rPr lang="en-US" altLang="ar-EG" smtClean="0"/>
              <a:pPr/>
              <a:t>2</a:t>
            </a:fld>
            <a:endParaRPr lang="en-US" altLang="ar-EG"/>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G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17"/>
          <p:cNvPicPr>
            <a:picLocks noChangeAspect="1" noChangeArrowheads="1" noCrop="1"/>
          </p:cNvPicPr>
          <p:nvPr/>
        </p:nvPicPr>
        <p:blipFill>
          <a:blip r:embed="rId4" cstate="print"/>
          <a:srcRect/>
          <a:stretch>
            <a:fillRect/>
          </a:stretch>
        </p:blipFill>
        <p:spPr bwMode="auto">
          <a:xfrm>
            <a:off x="1860550" y="506730"/>
            <a:ext cx="5499100" cy="2828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9022330D-DB7B-4DBD-8523-090E2C929F6F}" type="slidenum">
              <a:rPr lang="en-US" altLang="ar-EG" smtClean="0"/>
              <a:pPr/>
              <a:t>20</a:t>
            </a:fld>
            <a:endParaRPr lang="en-US" altLang="ar-EG"/>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0" y="1105855"/>
            <a:ext cx="5801194" cy="1457533"/>
          </a:xfrm>
          <a:ln>
            <a:solidFill>
              <a:srgbClr val="FF3300"/>
            </a:solidFill>
          </a:ln>
        </p:spPr>
        <p:txBody>
          <a:bodyPr>
            <a:normAutofit fontScale="90000"/>
          </a:bodyPr>
          <a:lstStyle/>
          <a:p>
            <a:pPr eaLnBrk="1" hangingPunct="1">
              <a:defRPr/>
            </a:pP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2700" dirty="0" smtClean="0">
                <a:solidFill>
                  <a:schemeClr val="bg1"/>
                </a:solidFill>
                <a:latin typeface="Times New Roman" pitchFamily="18" charset="0"/>
                <a:cs typeface="Times New Roman" pitchFamily="18" charset="0"/>
              </a:rPr>
              <a:t>TAIGA</a:t>
            </a:r>
            <a:r>
              <a:rPr lang="ru-RU" sz="2700" dirty="0" smtClean="0">
                <a:solidFill>
                  <a:schemeClr val="bg1"/>
                </a:solidFill>
                <a:latin typeface="Times New Roman" pitchFamily="18" charset="0"/>
                <a:cs typeface="Times New Roman" pitchFamily="18" charset="0"/>
              </a:rPr>
              <a:t> </a:t>
            </a:r>
            <a:r>
              <a:rPr lang="en-US" sz="2700" dirty="0" smtClean="0">
                <a:solidFill>
                  <a:schemeClr val="bg1"/>
                </a:solidFill>
                <a:latin typeface="Times New Roman" pitchFamily="18" charset="0"/>
                <a:cs typeface="Times New Roman" pitchFamily="18" charset="0"/>
              </a:rPr>
              <a:t>(</a:t>
            </a:r>
            <a:r>
              <a:rPr lang="en-US" sz="2700" dirty="0" smtClean="0">
                <a:solidFill>
                  <a:srgbClr val="FF0000"/>
                </a:solidFill>
                <a:latin typeface="Times New Roman" pitchFamily="18" charset="0"/>
                <a:cs typeface="Times New Roman" pitchFamily="18" charset="0"/>
              </a:rPr>
              <a:t>T</a:t>
            </a:r>
            <a:r>
              <a:rPr lang="en-US" sz="2700" dirty="0" smtClean="0">
                <a:solidFill>
                  <a:schemeClr val="bg1"/>
                </a:solidFill>
                <a:latin typeface="Times New Roman" pitchFamily="18" charset="0"/>
                <a:cs typeface="Times New Roman" pitchFamily="18" charset="0"/>
              </a:rPr>
              <a:t>unka </a:t>
            </a:r>
            <a:r>
              <a:rPr lang="en-US" sz="2700" dirty="0" smtClean="0">
                <a:solidFill>
                  <a:srgbClr val="FF0000"/>
                </a:solidFill>
                <a:latin typeface="Times New Roman" pitchFamily="18" charset="0"/>
                <a:cs typeface="Times New Roman" pitchFamily="18" charset="0"/>
              </a:rPr>
              <a:t>A</a:t>
            </a:r>
            <a:r>
              <a:rPr lang="en-US" sz="2700" dirty="0" smtClean="0">
                <a:solidFill>
                  <a:schemeClr val="bg1"/>
                </a:solidFill>
                <a:latin typeface="Times New Roman" pitchFamily="18" charset="0"/>
                <a:cs typeface="Times New Roman" pitchFamily="18" charset="0"/>
              </a:rPr>
              <a:t>dvanced </a:t>
            </a:r>
            <a:r>
              <a:rPr lang="en-US" sz="2700" dirty="0" smtClean="0">
                <a:solidFill>
                  <a:srgbClr val="FF0000"/>
                </a:solidFill>
                <a:latin typeface="Times New Roman" pitchFamily="18" charset="0"/>
                <a:cs typeface="Times New Roman" pitchFamily="18" charset="0"/>
              </a:rPr>
              <a:t>I</a:t>
            </a:r>
            <a:r>
              <a:rPr lang="en-US" sz="2700" dirty="0" smtClean="0">
                <a:solidFill>
                  <a:schemeClr val="bg1"/>
                </a:solidFill>
                <a:latin typeface="Times New Roman" pitchFamily="18" charset="0"/>
                <a:cs typeface="Times New Roman" pitchFamily="18" charset="0"/>
              </a:rPr>
              <a:t>nstrument  for  cosmic ray physics and </a:t>
            </a:r>
            <a:r>
              <a:rPr lang="en-US" sz="2700" dirty="0" smtClean="0">
                <a:solidFill>
                  <a:srgbClr val="FF0000"/>
                </a:solidFill>
                <a:latin typeface="Times New Roman" pitchFamily="18" charset="0"/>
                <a:cs typeface="Times New Roman" pitchFamily="18" charset="0"/>
              </a:rPr>
              <a:t>G</a:t>
            </a:r>
            <a:r>
              <a:rPr lang="en-US" sz="2700" dirty="0" smtClean="0">
                <a:solidFill>
                  <a:schemeClr val="bg1"/>
                </a:solidFill>
                <a:latin typeface="Times New Roman" pitchFamily="18" charset="0"/>
                <a:cs typeface="Times New Roman" pitchFamily="18" charset="0"/>
              </a:rPr>
              <a:t>amma</a:t>
            </a:r>
            <a:r>
              <a:rPr lang="ru-RU" sz="2700" dirty="0" smtClean="0">
                <a:solidFill>
                  <a:schemeClr val="bg1"/>
                </a:solidFill>
                <a:latin typeface="Times New Roman" pitchFamily="18" charset="0"/>
                <a:cs typeface="Times New Roman" pitchFamily="18" charset="0"/>
              </a:rPr>
              <a:t>-</a:t>
            </a:r>
            <a:r>
              <a:rPr lang="en-US" sz="2700" dirty="0" smtClean="0">
                <a:solidFill>
                  <a:schemeClr val="bg1"/>
                </a:solidFill>
                <a:latin typeface="Times New Roman" pitchFamily="18" charset="0"/>
                <a:cs typeface="Times New Roman" pitchFamily="18" charset="0"/>
              </a:rPr>
              <a:t>ray </a:t>
            </a:r>
            <a:r>
              <a:rPr lang="en-US" sz="2700" dirty="0" smtClean="0">
                <a:solidFill>
                  <a:srgbClr val="FF0000"/>
                </a:solidFill>
                <a:latin typeface="Times New Roman" pitchFamily="18" charset="0"/>
                <a:cs typeface="Times New Roman" pitchFamily="18" charset="0"/>
              </a:rPr>
              <a:t>A</a:t>
            </a:r>
            <a:r>
              <a:rPr lang="en-US" sz="2700" dirty="0" smtClean="0">
                <a:solidFill>
                  <a:schemeClr val="bg1"/>
                </a:solidFill>
                <a:latin typeface="Times New Roman" pitchFamily="18" charset="0"/>
                <a:cs typeface="Times New Roman" pitchFamily="18" charset="0"/>
              </a:rPr>
              <a:t>stronomy) </a:t>
            </a:r>
            <a:br>
              <a:rPr lang="en-US" sz="2700" dirty="0" smtClean="0">
                <a:solidFill>
                  <a:schemeClr val="bg1"/>
                </a:solidFill>
                <a:latin typeface="Times New Roman" pitchFamily="18" charset="0"/>
                <a:cs typeface="Times New Roman" pitchFamily="18" charset="0"/>
              </a:rPr>
            </a:br>
            <a:r>
              <a:rPr lang="ru-RU" sz="4000" dirty="0" smtClean="0"/>
              <a:t/>
            </a:r>
            <a:br>
              <a:rPr lang="ru-RU" sz="4000" dirty="0" smtClean="0"/>
            </a:br>
            <a:endParaRPr lang="ru-RU" sz="4000" dirty="0" smtClean="0">
              <a:latin typeface="Times New Roman" pitchFamily="18" charset="0"/>
              <a:cs typeface="Times New Roman" pitchFamily="18" charset="0"/>
            </a:endParaRPr>
          </a:p>
        </p:txBody>
      </p:sp>
      <p:pic>
        <p:nvPicPr>
          <p:cNvPr id="16387" name="Picture 3" descr="naz_park"/>
          <p:cNvPicPr>
            <a:picLocks noChangeAspect="1" noChangeArrowheads="1"/>
          </p:cNvPicPr>
          <p:nvPr/>
        </p:nvPicPr>
        <p:blipFill>
          <a:blip r:embed="rId3" cstate="print"/>
          <a:srcRect l="26688" r="25018" b="8041"/>
          <a:stretch>
            <a:fillRect/>
          </a:stretch>
        </p:blipFill>
        <p:spPr bwMode="auto">
          <a:xfrm>
            <a:off x="4614863" y="2436178"/>
            <a:ext cx="4430712" cy="2160587"/>
          </a:xfrm>
          <a:prstGeom prst="rect">
            <a:avLst/>
          </a:prstGeom>
          <a:noFill/>
          <a:ln w="9525">
            <a:noFill/>
            <a:miter lim="800000"/>
            <a:headEnd/>
            <a:tailEnd/>
          </a:ln>
        </p:spPr>
      </p:pic>
      <p:sp>
        <p:nvSpPr>
          <p:cNvPr id="16388" name="TextBox 4"/>
          <p:cNvSpPr txBox="1">
            <a:spLocks noChangeArrowheads="1"/>
          </p:cNvSpPr>
          <p:nvPr/>
        </p:nvSpPr>
        <p:spPr bwMode="auto">
          <a:xfrm>
            <a:off x="5950634" y="1068363"/>
            <a:ext cx="2923491" cy="1200329"/>
          </a:xfrm>
          <a:prstGeom prst="rect">
            <a:avLst/>
          </a:prstGeom>
          <a:noFill/>
          <a:ln w="9525">
            <a:noFill/>
            <a:miter lim="800000"/>
            <a:headEnd/>
            <a:tailEnd/>
          </a:ln>
        </p:spPr>
        <p:txBody>
          <a:bodyPr wrap="square">
            <a:spAutoFit/>
          </a:bodyPr>
          <a:lstStyle/>
          <a:p>
            <a:r>
              <a:rPr lang="en-US" altLang="ar-EG" sz="2400" i="0" dirty="0" err="1">
                <a:solidFill>
                  <a:srgbClr val="00B050"/>
                </a:solidFill>
                <a:latin typeface="Times New Roman" pitchFamily="18" charset="0"/>
                <a:cs typeface="Times New Roman" pitchFamily="18" charset="0"/>
              </a:rPr>
              <a:t>Tunka</a:t>
            </a:r>
            <a:r>
              <a:rPr lang="en-US" altLang="ar-EG" sz="2400" i="0" dirty="0">
                <a:solidFill>
                  <a:srgbClr val="00B050"/>
                </a:solidFill>
                <a:latin typeface="Times New Roman" pitchFamily="18" charset="0"/>
                <a:cs typeface="Times New Roman" pitchFamily="18" charset="0"/>
              </a:rPr>
              <a:t> valley</a:t>
            </a:r>
            <a:endParaRPr lang="ru-RU" altLang="ar-EG" sz="2400" i="0" dirty="0">
              <a:solidFill>
                <a:srgbClr val="00B050"/>
              </a:solidFill>
              <a:latin typeface="Times New Roman" pitchFamily="18" charset="0"/>
              <a:cs typeface="Times New Roman" pitchFamily="18" charset="0"/>
            </a:endParaRPr>
          </a:p>
          <a:p>
            <a:r>
              <a:rPr lang="en-US" altLang="ar-EG" sz="2400" i="0" dirty="0">
                <a:solidFill>
                  <a:srgbClr val="00B050"/>
                </a:solidFill>
                <a:latin typeface="Times New Roman" pitchFamily="18" charset="0"/>
                <a:cs typeface="Times New Roman" pitchFamily="18" charset="0"/>
              </a:rPr>
              <a:t>  - 50 km </a:t>
            </a:r>
            <a:r>
              <a:rPr lang="ru-RU" altLang="ar-EG" sz="2400" i="0" dirty="0">
                <a:solidFill>
                  <a:srgbClr val="00B050"/>
                </a:solidFill>
                <a:latin typeface="Times New Roman" pitchFamily="18" charset="0"/>
                <a:cs typeface="Times New Roman" pitchFamily="18" charset="0"/>
              </a:rPr>
              <a:t> </a:t>
            </a:r>
            <a:r>
              <a:rPr lang="en-US" altLang="ar-EG" sz="2400" i="0" dirty="0">
                <a:solidFill>
                  <a:srgbClr val="00B050"/>
                </a:solidFill>
                <a:latin typeface="Times New Roman" pitchFamily="18" charset="0"/>
                <a:cs typeface="Times New Roman" pitchFamily="18" charset="0"/>
              </a:rPr>
              <a:t>to</a:t>
            </a:r>
            <a:r>
              <a:rPr lang="ru-RU" altLang="ar-EG" sz="2400" i="0" dirty="0">
                <a:solidFill>
                  <a:srgbClr val="00B050"/>
                </a:solidFill>
                <a:latin typeface="Times New Roman" pitchFamily="18" charset="0"/>
                <a:cs typeface="Times New Roman" pitchFamily="18" charset="0"/>
              </a:rPr>
              <a:t> </a:t>
            </a:r>
            <a:r>
              <a:rPr lang="en-US" altLang="ar-EG" sz="2400" i="0" dirty="0">
                <a:solidFill>
                  <a:srgbClr val="00B050"/>
                </a:solidFill>
                <a:latin typeface="Times New Roman" pitchFamily="18" charset="0"/>
                <a:cs typeface="Times New Roman" pitchFamily="18" charset="0"/>
              </a:rPr>
              <a:t>west</a:t>
            </a:r>
            <a:endParaRPr lang="ru-RU" altLang="ar-EG" sz="2400" i="0" dirty="0">
              <a:solidFill>
                <a:srgbClr val="00B050"/>
              </a:solidFill>
              <a:latin typeface="Times New Roman" pitchFamily="18" charset="0"/>
              <a:cs typeface="Times New Roman" pitchFamily="18" charset="0"/>
            </a:endParaRPr>
          </a:p>
          <a:p>
            <a:r>
              <a:rPr lang="en-US" altLang="ar-EG" sz="2400" i="0" dirty="0">
                <a:solidFill>
                  <a:srgbClr val="00B050"/>
                </a:solidFill>
                <a:latin typeface="Times New Roman" pitchFamily="18" charset="0"/>
                <a:cs typeface="Times New Roman" pitchFamily="18" charset="0"/>
              </a:rPr>
              <a:t> from Lake </a:t>
            </a:r>
            <a:r>
              <a:rPr lang="en-US" altLang="ar-EG" sz="2400" i="0" dirty="0" smtClean="0">
                <a:solidFill>
                  <a:srgbClr val="00B050"/>
                </a:solidFill>
                <a:latin typeface="Times New Roman" pitchFamily="18" charset="0"/>
                <a:cs typeface="Times New Roman" pitchFamily="18" charset="0"/>
              </a:rPr>
              <a:t>Baikal</a:t>
            </a:r>
            <a:endParaRPr lang="en-US" altLang="ar-EG" sz="2400" dirty="0">
              <a:latin typeface="Times New Roman" pitchFamily="18" charset="0"/>
              <a:cs typeface="Times New Roman" pitchFamily="18" charset="0"/>
            </a:endParaRPr>
          </a:p>
        </p:txBody>
      </p:sp>
      <p:pic>
        <p:nvPicPr>
          <p:cNvPr id="16389" name="Picture 11" descr="tory_geo"/>
          <p:cNvPicPr>
            <a:picLocks noChangeAspect="1" noChangeArrowheads="1"/>
          </p:cNvPicPr>
          <p:nvPr/>
        </p:nvPicPr>
        <p:blipFill>
          <a:blip r:embed="rId4" cstate="print"/>
          <a:srcRect t="58055" r="4762"/>
          <a:stretch>
            <a:fillRect/>
          </a:stretch>
        </p:blipFill>
        <p:spPr bwMode="auto">
          <a:xfrm>
            <a:off x="4584383" y="4570095"/>
            <a:ext cx="4465637" cy="2260600"/>
          </a:xfrm>
          <a:prstGeom prst="rect">
            <a:avLst/>
          </a:prstGeom>
          <a:noFill/>
          <a:ln w="9525">
            <a:noFill/>
            <a:miter lim="800000"/>
            <a:headEnd/>
            <a:tailEnd/>
          </a:ln>
        </p:spPr>
      </p:pic>
      <p:sp>
        <p:nvSpPr>
          <p:cNvPr id="16390" name="TextBox 5"/>
          <p:cNvSpPr txBox="1">
            <a:spLocks noChangeArrowheads="1"/>
          </p:cNvSpPr>
          <p:nvPr/>
        </p:nvSpPr>
        <p:spPr bwMode="auto">
          <a:xfrm>
            <a:off x="4781550" y="2787650"/>
            <a:ext cx="185738" cy="400050"/>
          </a:xfrm>
          <a:prstGeom prst="rect">
            <a:avLst/>
          </a:prstGeom>
          <a:noFill/>
          <a:ln w="9525">
            <a:noFill/>
            <a:miter lim="800000"/>
            <a:headEnd/>
            <a:tailEnd/>
          </a:ln>
        </p:spPr>
        <p:txBody>
          <a:bodyPr wrap="none">
            <a:spAutoFit/>
          </a:bodyPr>
          <a:lstStyle/>
          <a:p>
            <a:endParaRPr lang="ru-RU" altLang="ar-EG"/>
          </a:p>
        </p:txBody>
      </p:sp>
      <p:sp>
        <p:nvSpPr>
          <p:cNvPr id="16391" name="TextBox 6"/>
          <p:cNvSpPr txBox="1">
            <a:spLocks noChangeArrowheads="1"/>
          </p:cNvSpPr>
          <p:nvPr/>
        </p:nvSpPr>
        <p:spPr bwMode="auto">
          <a:xfrm>
            <a:off x="0" y="-45720"/>
            <a:ext cx="9144000" cy="1077218"/>
          </a:xfrm>
          <a:prstGeom prst="rect">
            <a:avLst/>
          </a:prstGeom>
          <a:noFill/>
          <a:ln w="9525">
            <a:noFill/>
            <a:miter lim="800000"/>
            <a:headEnd/>
            <a:tailEnd/>
          </a:ln>
        </p:spPr>
        <p:txBody>
          <a:bodyPr wrap="square">
            <a:spAutoFit/>
          </a:bodyPr>
          <a:lstStyle/>
          <a:p>
            <a:r>
              <a:rPr lang="en-US" altLang="ar-EG" sz="3200" i="0" dirty="0">
                <a:solidFill>
                  <a:srgbClr val="FF0000"/>
                </a:solidFill>
                <a:effectLst>
                  <a:outerShdw blurRad="31750" dist="25400" dir="5400000" algn="tl" rotWithShape="0">
                    <a:srgbClr val="000000">
                      <a:alpha val="25000"/>
                    </a:srgbClr>
                  </a:outerShdw>
                </a:effectLst>
                <a:ea typeface="+mj-ea"/>
              </a:rPr>
              <a:t>This work is performed in the </a:t>
            </a:r>
            <a:r>
              <a:rPr lang="en-US" altLang="ar-EG" sz="3200" i="0" dirty="0" smtClean="0">
                <a:solidFill>
                  <a:srgbClr val="FF0000"/>
                </a:solidFill>
                <a:effectLst>
                  <a:outerShdw blurRad="31750" dist="25400" dir="5400000" algn="tl" rotWithShape="0">
                    <a:srgbClr val="000000">
                      <a:alpha val="25000"/>
                    </a:srgbClr>
                  </a:outerShdw>
                </a:effectLst>
                <a:ea typeface="+mj-ea"/>
              </a:rPr>
              <a:t>framework</a:t>
            </a:r>
            <a:r>
              <a:rPr lang="en-US" altLang="ar-EG" sz="3200" i="0" dirty="0">
                <a:solidFill>
                  <a:srgbClr val="FF0000"/>
                </a:solidFill>
                <a:effectLst>
                  <a:outerShdw blurRad="31750" dist="25400" dir="5400000" algn="tl" rotWithShape="0">
                    <a:srgbClr val="000000">
                      <a:alpha val="25000"/>
                    </a:srgbClr>
                  </a:outerShdw>
                </a:effectLst>
                <a:ea typeface="+mj-ea"/>
              </a:rPr>
              <a:t> </a:t>
            </a:r>
            <a:r>
              <a:rPr lang="en-US" altLang="ar-EG" sz="3200" i="0" dirty="0" smtClean="0">
                <a:solidFill>
                  <a:srgbClr val="FF0000"/>
                </a:solidFill>
                <a:effectLst>
                  <a:outerShdw blurRad="31750" dist="25400" dir="5400000" algn="tl" rotWithShape="0">
                    <a:srgbClr val="000000">
                      <a:alpha val="25000"/>
                    </a:srgbClr>
                  </a:outerShdw>
                </a:effectLst>
                <a:ea typeface="+mj-ea"/>
              </a:rPr>
              <a:t>of TAIGA experiment</a:t>
            </a:r>
            <a:endParaRPr lang="ru-RU" altLang="ar-EG" sz="3200" i="0" dirty="0">
              <a:solidFill>
                <a:srgbClr val="FF0000"/>
              </a:solidFill>
              <a:effectLst>
                <a:outerShdw blurRad="31750" dist="25400" dir="5400000" algn="tl" rotWithShape="0">
                  <a:srgbClr val="000000">
                    <a:alpha val="25000"/>
                  </a:srgbClr>
                </a:outerShdw>
              </a:effectLst>
              <a:ea typeface="+mj-ea"/>
            </a:endParaRPr>
          </a:p>
        </p:txBody>
      </p:sp>
      <p:sp>
        <p:nvSpPr>
          <p:cNvPr id="8" name="Прямоугольник 2"/>
          <p:cNvSpPr>
            <a:spLocks noChangeArrowheads="1"/>
          </p:cNvSpPr>
          <p:nvPr/>
        </p:nvSpPr>
        <p:spPr bwMode="auto">
          <a:xfrm>
            <a:off x="228600" y="2100263"/>
            <a:ext cx="4962525" cy="2923877"/>
          </a:xfrm>
          <a:prstGeom prst="rect">
            <a:avLst/>
          </a:prstGeom>
          <a:noFill/>
          <a:ln>
            <a:noFill/>
          </a:ln>
          <a:extLst/>
        </p:spPr>
        <p:txBody>
          <a:bodyPr>
            <a:spAutoFit/>
          </a:bodyPr>
          <a:lstStyle/>
          <a:p>
            <a:pPr>
              <a:defRPr/>
            </a:pPr>
            <a:endParaRPr lang="en-US" i="0" u="sng" dirty="0">
              <a:solidFill>
                <a:srgbClr val="FF0000"/>
              </a:solidFill>
              <a:latin typeface="+mj-lt"/>
              <a:cs typeface="Times New Roman" pitchFamily="18" charset="0"/>
            </a:endParaRPr>
          </a:p>
          <a:p>
            <a:pPr>
              <a:defRPr/>
            </a:pPr>
            <a:endParaRPr lang="en-US" i="0" u="sng" dirty="0">
              <a:solidFill>
                <a:srgbClr val="FF0000"/>
              </a:solidFill>
              <a:latin typeface="+mj-lt"/>
              <a:cs typeface="Times New Roman" pitchFamily="18" charset="0"/>
            </a:endParaRPr>
          </a:p>
          <a:p>
            <a:pPr marL="342900" indent="-342900">
              <a:buFont typeface="Arial" panose="020B0604020202020204" pitchFamily="34" charset="0"/>
              <a:buChar char="•"/>
              <a:defRPr/>
            </a:pPr>
            <a:endParaRPr lang="en-US" i="0" u="sng" dirty="0">
              <a:solidFill>
                <a:srgbClr val="FF0000"/>
              </a:solidFill>
              <a:latin typeface="+mj-lt"/>
              <a:cs typeface="Times New Roman" pitchFamily="18" charset="0"/>
            </a:endParaRPr>
          </a:p>
          <a:p>
            <a:pPr>
              <a:defRPr/>
            </a:pPr>
            <a:r>
              <a:rPr lang="en-US" sz="2800" i="0" u="sng" dirty="0">
                <a:solidFill>
                  <a:srgbClr val="FF0000"/>
                </a:solidFill>
                <a:latin typeface="+mj-lt"/>
                <a:cs typeface="Times New Roman" pitchFamily="18" charset="0"/>
              </a:rPr>
              <a:t>Main topics of TAIGA:</a:t>
            </a:r>
          </a:p>
          <a:p>
            <a:pPr>
              <a:defRPr/>
            </a:pPr>
            <a:endParaRPr lang="en-US" i="0" u="sng" dirty="0">
              <a:solidFill>
                <a:srgbClr val="FF0000"/>
              </a:solidFill>
              <a:latin typeface="+mj-lt"/>
              <a:cs typeface="Times New Roman" pitchFamily="18" charset="0"/>
            </a:endParaRPr>
          </a:p>
          <a:p>
            <a:pPr marL="342900" indent="-342900">
              <a:buFont typeface="Arial" panose="020B0604020202020204" pitchFamily="34" charset="0"/>
              <a:buChar char="•"/>
              <a:defRPr/>
            </a:pPr>
            <a:r>
              <a:rPr lang="en-US" i="0" dirty="0">
                <a:solidFill>
                  <a:srgbClr val="FF0000"/>
                </a:solidFill>
                <a:latin typeface="+mj-lt"/>
                <a:cs typeface="Times New Roman" pitchFamily="18" charset="0"/>
              </a:rPr>
              <a:t>High energy gamma-ray </a:t>
            </a:r>
            <a:r>
              <a:rPr lang="en-US" i="0" dirty="0" smtClean="0">
                <a:solidFill>
                  <a:srgbClr val="FF0000"/>
                </a:solidFill>
                <a:latin typeface="+mj-lt"/>
                <a:cs typeface="Times New Roman" pitchFamily="18" charset="0"/>
              </a:rPr>
              <a:t/>
            </a:r>
            <a:br>
              <a:rPr lang="en-US" i="0" dirty="0" smtClean="0">
                <a:solidFill>
                  <a:srgbClr val="FF0000"/>
                </a:solidFill>
                <a:latin typeface="+mj-lt"/>
                <a:cs typeface="Times New Roman" pitchFamily="18" charset="0"/>
              </a:rPr>
            </a:br>
            <a:r>
              <a:rPr lang="en-US" i="0" dirty="0" smtClean="0">
                <a:solidFill>
                  <a:srgbClr val="FF0000"/>
                </a:solidFill>
                <a:latin typeface="+mj-lt"/>
                <a:cs typeface="Times New Roman" pitchFamily="18" charset="0"/>
              </a:rPr>
              <a:t>astronomy</a:t>
            </a:r>
            <a:endParaRPr lang="en-US" i="0" dirty="0">
              <a:solidFill>
                <a:srgbClr val="FF0000"/>
              </a:solidFill>
              <a:latin typeface="+mj-lt"/>
              <a:cs typeface="Times New Roman" pitchFamily="18" charset="0"/>
            </a:endParaRPr>
          </a:p>
          <a:p>
            <a:pPr>
              <a:defRPr/>
            </a:pPr>
            <a:endParaRPr lang="en-US" sz="1600" dirty="0">
              <a:solidFill>
                <a:srgbClr val="FF0000"/>
              </a:solidFill>
              <a:latin typeface="+mj-lt"/>
              <a:cs typeface="Times New Roman" pitchFamily="18" charset="0"/>
            </a:endParaRPr>
          </a:p>
          <a:p>
            <a:pPr marL="342900" indent="-342900">
              <a:buFont typeface="Arial" panose="020B0604020202020204" pitchFamily="34" charset="0"/>
              <a:buChar char="•"/>
              <a:defRPr/>
            </a:pPr>
            <a:r>
              <a:rPr lang="en-US" i="0" dirty="0">
                <a:solidFill>
                  <a:srgbClr val="FF0000"/>
                </a:solidFill>
                <a:latin typeface="+mj-lt"/>
                <a:cs typeface="Times New Roman" pitchFamily="18" charset="0"/>
              </a:rPr>
              <a:t>Charged cosmic ray </a:t>
            </a:r>
            <a:r>
              <a:rPr lang="en-US" i="0" dirty="0" smtClean="0">
                <a:solidFill>
                  <a:srgbClr val="FF0000"/>
                </a:solidFill>
                <a:latin typeface="+mj-lt"/>
                <a:cs typeface="Times New Roman" pitchFamily="18" charset="0"/>
              </a:rPr>
              <a:t>physics</a:t>
            </a:r>
            <a:endParaRPr lang="en-US" i="0" dirty="0">
              <a:solidFill>
                <a:srgbClr val="FF0000"/>
              </a:solidFill>
              <a:latin typeface="+mj-lt"/>
              <a:cs typeface="Times New Roman" pitchFamily="18" charset="0"/>
            </a:endParaRPr>
          </a:p>
        </p:txBody>
      </p:sp>
      <p:sp>
        <p:nvSpPr>
          <p:cNvPr id="2" name="Slide Number Placeholder 1"/>
          <p:cNvSpPr>
            <a:spLocks noGrp="1"/>
          </p:cNvSpPr>
          <p:nvPr>
            <p:ph type="sldNum" sz="quarter" idx="12"/>
          </p:nvPr>
        </p:nvSpPr>
        <p:spPr/>
        <p:txBody>
          <a:bodyPr/>
          <a:lstStyle/>
          <a:p>
            <a:fld id="{25430E64-0668-4047-9DE4-D21C0B4F6E3C}" type="slidenum">
              <a:rPr lang="en-US" altLang="ar-EG" smtClean="0"/>
              <a:pPr/>
              <a:t>3</a:t>
            </a:fld>
            <a:endParaRPr lang="en-US" altLang="ar-EG"/>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018" y="1540047"/>
            <a:ext cx="8589963" cy="461665"/>
          </a:xfrm>
          <a:prstGeom prst="rect">
            <a:avLst/>
          </a:prstGeom>
        </p:spPr>
        <p:txBody>
          <a:bodyPr>
            <a:spAutoFit/>
          </a:bodyPr>
          <a:lstStyle/>
          <a:p>
            <a:pPr>
              <a:defRPr/>
            </a:pPr>
            <a:endParaRPr lang="en-US" altLang="ar-EG" sz="2400" i="0" dirty="0">
              <a:solidFill>
                <a:schemeClr val="bg2">
                  <a:lumMod val="25000"/>
                </a:schemeClr>
              </a:solidFill>
            </a:endParaRPr>
          </a:p>
        </p:txBody>
      </p:sp>
      <p:sp>
        <p:nvSpPr>
          <p:cNvPr id="3" name="Заголовок 2"/>
          <p:cNvSpPr>
            <a:spLocks noGrp="1"/>
          </p:cNvSpPr>
          <p:nvPr>
            <p:ph type="title"/>
          </p:nvPr>
        </p:nvSpPr>
        <p:spPr>
          <a:xfrm>
            <a:off x="376018" y="-92247"/>
            <a:ext cx="8229600" cy="808527"/>
          </a:xfrm>
        </p:spPr>
        <p:txBody>
          <a:bodyPr>
            <a:normAutofit/>
          </a:bodyPr>
          <a:lstStyle/>
          <a:p>
            <a:pPr algn="ctr"/>
            <a:r>
              <a:rPr lang="en-US" sz="3200" dirty="0" smtClean="0">
                <a:solidFill>
                  <a:srgbClr val="FF0000"/>
                </a:solidFill>
                <a:latin typeface="Arial" pitchFamily="34" charset="0"/>
                <a:cs typeface="Arial" pitchFamily="34" charset="0"/>
              </a:rPr>
              <a:t>High energy </a:t>
            </a:r>
            <a:r>
              <a:rPr lang="en-US" sz="3200" dirty="0" smtClean="0">
                <a:solidFill>
                  <a:srgbClr val="FF0000"/>
                </a:solidFill>
                <a:latin typeface="Arial" pitchFamily="34" charset="0"/>
                <a:cs typeface="Arial" pitchFamily="34" charset="0"/>
              </a:rPr>
              <a:t>gamma-astronomy </a:t>
            </a:r>
            <a:endParaRPr lang="ru-RU" sz="3200" dirty="0">
              <a:solidFill>
                <a:srgbClr val="FF0000"/>
              </a:solidFill>
              <a:latin typeface="Arial" pitchFamily="34" charset="0"/>
              <a:cs typeface="Arial" pitchFamily="34" charset="0"/>
            </a:endParaRPr>
          </a:p>
        </p:txBody>
      </p:sp>
      <p:sp>
        <p:nvSpPr>
          <p:cNvPr id="4" name="Содержимое 3"/>
          <p:cNvSpPr>
            <a:spLocks noGrp="1"/>
          </p:cNvSpPr>
          <p:nvPr>
            <p:ph idx="1"/>
          </p:nvPr>
        </p:nvSpPr>
        <p:spPr>
          <a:xfrm>
            <a:off x="0" y="867873"/>
            <a:ext cx="5334000" cy="6227957"/>
          </a:xfrm>
        </p:spPr>
        <p:txBody>
          <a:bodyPr/>
          <a:lstStyle/>
          <a:p>
            <a:r>
              <a:rPr lang="en-US" sz="1600" b="1" dirty="0" smtClean="0"/>
              <a:t>In recent years gamma-ray astronomy became </a:t>
            </a:r>
            <a:br>
              <a:rPr lang="en-US" sz="1600" b="1" dirty="0" smtClean="0"/>
            </a:br>
            <a:r>
              <a:rPr lang="en-US" sz="1600" b="1" dirty="0" smtClean="0"/>
              <a:t>the </a:t>
            </a:r>
            <a:r>
              <a:rPr lang="en-US" sz="1600" b="1" dirty="0" smtClean="0"/>
              <a:t>most developing </a:t>
            </a:r>
            <a:r>
              <a:rPr lang="en-US" sz="1600" b="1" dirty="0" smtClean="0"/>
              <a:t>field of </a:t>
            </a:r>
            <a:r>
              <a:rPr lang="en-US" sz="1600" b="1" dirty="0" err="1" smtClean="0"/>
              <a:t>astroparticle</a:t>
            </a:r>
            <a:r>
              <a:rPr lang="en-US" sz="1600" b="1" dirty="0" smtClean="0"/>
              <a:t> physics. However, until now only about 10 sources with energy more than 10 TeV were observed and no one photon with energy around 100 TeV. </a:t>
            </a:r>
            <a:r>
              <a:rPr lang="en-US" sz="1600" b="1" dirty="0" smtClean="0">
                <a:solidFill>
                  <a:srgbClr val="FF0000"/>
                </a:solidFill>
              </a:rPr>
              <a:t>Beyond 10 TeV, the rapidly decreasing fluxes (</a:t>
            </a:r>
            <a:r>
              <a:rPr lang="en-US" sz="1600" b="1" dirty="0" smtClean="0">
                <a:solidFill>
                  <a:srgbClr val="FF0000"/>
                </a:solidFill>
              </a:rPr>
              <a:t>power law</a:t>
            </a:r>
            <a:r>
              <a:rPr lang="en-US" sz="1600" b="1" dirty="0" smtClean="0">
                <a:solidFill>
                  <a:srgbClr val="FF0000"/>
                </a:solidFill>
              </a:rPr>
              <a:t>) require a large effective detector area. </a:t>
            </a:r>
            <a:br>
              <a:rPr lang="en-US" sz="1600" b="1" dirty="0" smtClean="0">
                <a:solidFill>
                  <a:srgbClr val="FF0000"/>
                </a:solidFill>
              </a:rPr>
            </a:br>
            <a:endParaRPr lang="en-US" sz="1600" b="1" dirty="0" smtClean="0">
              <a:solidFill>
                <a:srgbClr val="FF0000"/>
              </a:solidFill>
            </a:endParaRPr>
          </a:p>
          <a:p>
            <a:r>
              <a:rPr lang="en-US" sz="1600" b="1" dirty="0" smtClean="0">
                <a:solidFill>
                  <a:srgbClr val="FF0000"/>
                </a:solidFill>
              </a:rPr>
              <a:t>Most of gamma telescopes (HESS, VERITAS, MAGIC) are based on the measuring of Cherenkov light emitted by EAS in atmosphere with the imaging telescopes: </a:t>
            </a:r>
            <a:r>
              <a:rPr lang="en-US" altLang="ar-EG" sz="1600" b="1" i="0" dirty="0" smtClean="0">
                <a:latin typeface="Arial" panose="020B0604020202020204" pitchFamily="34" charset="0"/>
              </a:rPr>
              <a:t>Energetic photon produces an electro–magnetic cascade of gammas, electrons and positrons in the atmosphere. The cascade originates high in the atmosphere (6 – 50 km), develops in number of particles by subsequent cascading and dies out before reaching the ground. Energetic electrons and positrons run faster than light in the atmosphere and produce Cherenkov light. </a:t>
            </a:r>
          </a:p>
          <a:p>
            <a:r>
              <a:rPr lang="en-US" sz="1600" b="1" dirty="0" smtClean="0"/>
              <a:t> </a:t>
            </a:r>
          </a:p>
          <a:p>
            <a:endParaRPr lang="en-US" sz="1600" b="1" dirty="0" smtClean="0"/>
          </a:p>
        </p:txBody>
      </p:sp>
      <p:pic>
        <p:nvPicPr>
          <p:cNvPr id="6" name="Picture 5" descr="16x"/>
          <p:cNvPicPr>
            <a:picLocks noChangeAspect="1" noChangeArrowheads="1"/>
          </p:cNvPicPr>
          <p:nvPr/>
        </p:nvPicPr>
        <p:blipFill>
          <a:blip r:embed="rId3" cstate="print"/>
          <a:srcRect/>
          <a:stretch>
            <a:fillRect/>
          </a:stretch>
        </p:blipFill>
        <p:spPr bwMode="auto">
          <a:xfrm>
            <a:off x="5203081" y="882306"/>
            <a:ext cx="3893820" cy="5132144"/>
          </a:xfrm>
          <a:prstGeom prst="rect">
            <a:avLst/>
          </a:prstGeom>
          <a:noFill/>
          <a:ln w="19050" cap="flat" cmpd="sng" algn="ctr">
            <a:noFill/>
            <a:prstDash val="solid"/>
            <a:miter lim="800000"/>
            <a:headEnd/>
            <a:tailEnd/>
          </a:ln>
        </p:spPr>
      </p:pic>
      <p:sp>
        <p:nvSpPr>
          <p:cNvPr id="5" name="Slide Number Placeholder 4"/>
          <p:cNvSpPr>
            <a:spLocks noGrp="1"/>
          </p:cNvSpPr>
          <p:nvPr>
            <p:ph type="sldNum" sz="quarter" idx="12"/>
          </p:nvPr>
        </p:nvSpPr>
        <p:spPr/>
        <p:txBody>
          <a:bodyPr/>
          <a:lstStyle/>
          <a:p>
            <a:fld id="{05C58B92-4CC9-4E29-B620-70BDDB93D989}" type="slidenum">
              <a:rPr lang="en-US" altLang="ar-EG" smtClean="0"/>
              <a:pPr/>
              <a:t>4</a:t>
            </a:fld>
            <a:endParaRPr lang="en-US" altLang="ar-EG"/>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p:cNvSpPr txBox="1">
            <a:spLocks/>
          </p:cNvSpPr>
          <p:nvPr/>
        </p:nvSpPr>
        <p:spPr>
          <a:xfrm>
            <a:off x="-182879" y="110941"/>
            <a:ext cx="9144000" cy="1125538"/>
          </a:xfrm>
          <a:prstGeom prst="rect">
            <a:avLst/>
          </a:prstGeom>
        </p:spPr>
        <p:txBody>
          <a:bodyPr>
            <a:noAutofit/>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3200" i="0" dirty="0" smtClean="0">
                <a:solidFill>
                  <a:srgbClr val="FF0000"/>
                </a:solidFill>
                <a:latin typeface="Arial" pitchFamily="34" charset="0"/>
                <a:cs typeface="Arial" pitchFamily="34" charset="0"/>
              </a:rPr>
              <a:t>TAIGA–HiSCORE (Hundred </a:t>
            </a:r>
            <a:r>
              <a:rPr lang="en-US" sz="3200" i="0" dirty="0">
                <a:solidFill>
                  <a:srgbClr val="FF0000"/>
                </a:solidFill>
                <a:latin typeface="Arial" pitchFamily="34" charset="0"/>
                <a:cs typeface="Arial" pitchFamily="34" charset="0"/>
              </a:rPr>
              <a:t>Square-km Cosmic </a:t>
            </a:r>
            <a:r>
              <a:rPr lang="en-US" sz="3200" i="0" dirty="0" smtClean="0">
                <a:solidFill>
                  <a:srgbClr val="FF0000"/>
                </a:solidFill>
                <a:latin typeface="Arial" pitchFamily="34" charset="0"/>
                <a:cs typeface="Arial" pitchFamily="34" charset="0"/>
              </a:rPr>
              <a:t>Origin </a:t>
            </a:r>
            <a:r>
              <a:rPr lang="en-US" sz="3200" i="0" dirty="0">
                <a:solidFill>
                  <a:srgbClr val="FF0000"/>
                </a:solidFill>
                <a:latin typeface="Arial" pitchFamily="34" charset="0"/>
                <a:cs typeface="Arial" pitchFamily="34" charset="0"/>
              </a:rPr>
              <a:t>Explorer), part of TAIGA   </a:t>
            </a:r>
            <a:endParaRPr lang="ru-RU" sz="3200" i="0" dirty="0">
              <a:solidFill>
                <a:srgbClr val="FF0000"/>
              </a:solidFill>
              <a:latin typeface="Arial" pitchFamily="34" charset="0"/>
              <a:cs typeface="Arial" pitchFamily="34" charset="0"/>
            </a:endParaRPr>
          </a:p>
        </p:txBody>
      </p:sp>
      <p:pic>
        <p:nvPicPr>
          <p:cNvPr id="26627" name="Picture 2"/>
          <p:cNvPicPr>
            <a:picLocks noChangeAspect="1" noChangeArrowheads="1"/>
          </p:cNvPicPr>
          <p:nvPr/>
        </p:nvPicPr>
        <p:blipFill>
          <a:blip r:embed="rId3" cstate="print"/>
          <a:srcRect/>
          <a:stretch>
            <a:fillRect/>
          </a:stretch>
        </p:blipFill>
        <p:spPr bwMode="auto">
          <a:xfrm>
            <a:off x="3633543" y="1421007"/>
            <a:ext cx="5510457" cy="5436993"/>
          </a:xfrm>
          <a:prstGeom prst="rect">
            <a:avLst/>
          </a:prstGeom>
          <a:noFill/>
          <a:ln w="9525">
            <a:noFill/>
            <a:miter lim="800000"/>
            <a:headEnd/>
            <a:tailEnd/>
          </a:ln>
        </p:spPr>
      </p:pic>
      <p:pic>
        <p:nvPicPr>
          <p:cNvPr id="26628" name="Picture 2"/>
          <p:cNvPicPr>
            <a:picLocks noChangeAspect="1" noChangeArrowheads="1"/>
          </p:cNvPicPr>
          <p:nvPr/>
        </p:nvPicPr>
        <p:blipFill>
          <a:blip r:embed="rId4" cstate="print"/>
          <a:srcRect/>
          <a:stretch>
            <a:fillRect/>
          </a:stretch>
        </p:blipFill>
        <p:spPr bwMode="auto">
          <a:xfrm>
            <a:off x="3619475" y="5272088"/>
            <a:ext cx="5524525" cy="1585912"/>
          </a:xfrm>
          <a:prstGeom prst="rect">
            <a:avLst/>
          </a:prstGeom>
          <a:noFill/>
          <a:ln w="9525">
            <a:noFill/>
            <a:miter lim="800000"/>
            <a:headEnd/>
            <a:tailEnd/>
          </a:ln>
        </p:spPr>
      </p:pic>
      <p:sp>
        <p:nvSpPr>
          <p:cNvPr id="26634" name="TextBox 9"/>
          <p:cNvSpPr txBox="1">
            <a:spLocks noChangeArrowheads="1"/>
          </p:cNvSpPr>
          <p:nvPr/>
        </p:nvSpPr>
        <p:spPr bwMode="auto">
          <a:xfrm>
            <a:off x="2051050" y="2349500"/>
            <a:ext cx="1190625" cy="368300"/>
          </a:xfrm>
          <a:prstGeom prst="rect">
            <a:avLst/>
          </a:prstGeom>
          <a:noFill/>
          <a:ln w="9525">
            <a:noFill/>
            <a:miter lim="800000"/>
            <a:headEnd/>
            <a:tailEnd/>
          </a:ln>
        </p:spPr>
        <p:txBody>
          <a:bodyPr wrap="none">
            <a:spAutoFit/>
          </a:bodyPr>
          <a:lstStyle/>
          <a:p>
            <a:r>
              <a:rPr lang="en-US" altLang="ar-EG">
                <a:solidFill>
                  <a:schemeClr val="bg1"/>
                </a:solidFill>
              </a:rPr>
              <a:t>Ti, Qi,Ami</a:t>
            </a:r>
            <a:endParaRPr lang="ru-RU" altLang="ar-EG">
              <a:solidFill>
                <a:schemeClr val="bg1"/>
              </a:solidFill>
            </a:endParaRPr>
          </a:p>
        </p:txBody>
      </p:sp>
      <p:sp>
        <p:nvSpPr>
          <p:cNvPr id="11" name="TextBox 10"/>
          <p:cNvSpPr txBox="1"/>
          <p:nvPr/>
        </p:nvSpPr>
        <p:spPr>
          <a:xfrm>
            <a:off x="-14068" y="1236479"/>
            <a:ext cx="3633543" cy="5816977"/>
          </a:xfrm>
          <a:prstGeom prst="rect">
            <a:avLst/>
          </a:prstGeom>
          <a:noFill/>
        </p:spPr>
        <p:txBody>
          <a:bodyPr wrap="square" rtlCol="0">
            <a:spAutoFit/>
          </a:bodyPr>
          <a:lstStyle/>
          <a:p>
            <a:r>
              <a:rPr lang="en-US" altLang="ar-EG" sz="1600" i="0" dirty="0" smtClean="0">
                <a:solidFill>
                  <a:srgbClr val="FF0000"/>
                </a:solidFill>
              </a:rPr>
              <a:t>TAIGA-HISCORE – </a:t>
            </a:r>
            <a:r>
              <a:rPr lang="en-US" altLang="ar-EG" sz="1600" i="0" dirty="0" smtClean="0">
                <a:solidFill>
                  <a:schemeClr val="tx1"/>
                </a:solidFill>
              </a:rPr>
              <a:t/>
            </a:r>
            <a:br>
              <a:rPr lang="en-US" altLang="ar-EG" sz="1600" i="0" dirty="0" smtClean="0">
                <a:solidFill>
                  <a:schemeClr val="tx1"/>
                </a:solidFill>
              </a:rPr>
            </a:br>
            <a:r>
              <a:rPr lang="en-US" altLang="ar-EG" sz="1600" i="0" dirty="0" smtClean="0">
                <a:solidFill>
                  <a:schemeClr val="tx1"/>
                </a:solidFill>
              </a:rPr>
              <a:t>is a non-imaging array. Now </a:t>
            </a:r>
            <a:r>
              <a:rPr lang="en-US" sz="1600" i="0" dirty="0" smtClean="0">
                <a:solidFill>
                  <a:schemeClr val="tx1"/>
                </a:solidFill>
              </a:rPr>
              <a:t>in the </a:t>
            </a:r>
            <a:r>
              <a:rPr lang="en-US" sz="1600" i="0" dirty="0" err="1" smtClean="0">
                <a:solidFill>
                  <a:schemeClr val="tx1"/>
                </a:solidFill>
              </a:rPr>
              <a:t>Tunka</a:t>
            </a:r>
            <a:r>
              <a:rPr lang="en-US" sz="1600" i="0" dirty="0" smtClean="0">
                <a:solidFill>
                  <a:schemeClr val="tx1"/>
                </a:solidFill>
              </a:rPr>
              <a:t> valley in Siberia 28 stations    are arranged with a spacing of 106 m. They cover the area of 0.25 </a:t>
            </a:r>
            <a:r>
              <a:rPr lang="ru-RU" sz="1600" i="0" dirty="0" smtClean="0">
                <a:solidFill>
                  <a:schemeClr val="tx1"/>
                </a:solidFill>
              </a:rPr>
              <a:t>км</a:t>
            </a:r>
            <a:r>
              <a:rPr lang="en-US" sz="1600" i="0" baseline="30000" dirty="0" smtClean="0">
                <a:solidFill>
                  <a:schemeClr val="tx1"/>
                </a:solidFill>
              </a:rPr>
              <a:t>2</a:t>
            </a:r>
            <a:r>
              <a:rPr lang="en-US" sz="1600" i="0" dirty="0" smtClean="0">
                <a:solidFill>
                  <a:schemeClr val="tx1"/>
                </a:solidFill>
              </a:rPr>
              <a:t> (to be extended up to 0.6 km</a:t>
            </a:r>
            <a:r>
              <a:rPr lang="en-US" sz="1600" i="0" baseline="30000" dirty="0" smtClean="0">
                <a:solidFill>
                  <a:schemeClr val="tx1"/>
                </a:solidFill>
              </a:rPr>
              <a:t>2</a:t>
            </a:r>
            <a:r>
              <a:rPr lang="en-US" sz="1600" i="0" dirty="0" smtClean="0">
                <a:solidFill>
                  <a:schemeClr val="tx1"/>
                </a:solidFill>
              </a:rPr>
              <a:t> in the next year and up to 5 km</a:t>
            </a:r>
            <a:r>
              <a:rPr lang="en-US" sz="1600" i="0" baseline="30000" dirty="0" smtClean="0">
                <a:solidFill>
                  <a:schemeClr val="tx1"/>
                </a:solidFill>
              </a:rPr>
              <a:t>2</a:t>
            </a:r>
            <a:r>
              <a:rPr lang="en-US" sz="1600" i="0" dirty="0" smtClean="0">
                <a:solidFill>
                  <a:schemeClr val="tx1"/>
                </a:solidFill>
              </a:rPr>
              <a:t> in future).</a:t>
            </a:r>
            <a:endParaRPr lang="ru-RU" sz="1600" i="0" dirty="0" smtClean="0">
              <a:solidFill>
                <a:schemeClr val="tx1"/>
              </a:solidFill>
            </a:endParaRPr>
          </a:p>
          <a:p>
            <a:endParaRPr lang="en-US" altLang="ar-EG" sz="1600" i="0" dirty="0" smtClean="0">
              <a:solidFill>
                <a:schemeClr val="tx1"/>
              </a:solidFill>
            </a:endParaRPr>
          </a:p>
          <a:p>
            <a:r>
              <a:rPr lang="en-US" sz="1600" i="0" dirty="0" smtClean="0">
                <a:solidFill>
                  <a:srgbClr val="FF0000"/>
                </a:solidFill>
              </a:rPr>
              <a:t>The technique of timing and wide angle detection of Cherenkov light:  </a:t>
            </a:r>
            <a:r>
              <a:rPr lang="en-US" sz="1600" i="0" dirty="0" smtClean="0">
                <a:solidFill>
                  <a:schemeClr val="tx1"/>
                </a:solidFill>
              </a:rPr>
              <a:t>every station measures the timing impulse of Cherenkov light on some distance from the shower core. Therefore, measured for every event  is the density and the arrival time of  Cherenkov light Q(</a:t>
            </a:r>
            <a:r>
              <a:rPr lang="en-US" sz="1600" i="0" dirty="0" err="1" smtClean="0">
                <a:solidFill>
                  <a:schemeClr val="tx1"/>
                </a:solidFill>
              </a:rPr>
              <a:t>R,t</a:t>
            </a:r>
            <a:r>
              <a:rPr lang="en-US" sz="1600" i="0" dirty="0" smtClean="0">
                <a:solidFill>
                  <a:schemeClr val="tx1"/>
                </a:solidFill>
              </a:rPr>
              <a:t>) (the  Lateral Distribution Function , LDF) as well as the timing front of the shower.   </a:t>
            </a:r>
          </a:p>
          <a:p>
            <a:endParaRPr lang="en-US" sz="1200" i="0" dirty="0">
              <a:solidFill>
                <a:schemeClr val="tx1"/>
              </a:solidFill>
            </a:endParaRPr>
          </a:p>
          <a:p>
            <a:endParaRPr lang="en-US" i="0" dirty="0" smtClean="0"/>
          </a:p>
          <a:p>
            <a:endParaRPr lang="ru-RU" dirty="0"/>
          </a:p>
        </p:txBody>
      </p:sp>
      <p:pic>
        <p:nvPicPr>
          <p:cNvPr id="12" name="Picture 1"/>
          <p:cNvPicPr>
            <a:picLocks noChangeAspect="1" noChangeArrowheads="1"/>
          </p:cNvPicPr>
          <p:nvPr/>
        </p:nvPicPr>
        <p:blipFill>
          <a:blip r:embed="rId5" cstate="print"/>
          <a:srcRect/>
          <a:stretch>
            <a:fillRect/>
          </a:stretch>
        </p:blipFill>
        <p:spPr bwMode="auto">
          <a:xfrm>
            <a:off x="4220309" y="5641145"/>
            <a:ext cx="4740812" cy="121685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9022330D-DB7B-4DBD-8523-090E2C929F6F}" type="slidenum">
              <a:rPr lang="en-US" altLang="ar-EG" smtClean="0"/>
              <a:pPr/>
              <a:t>5</a:t>
            </a:fld>
            <a:endParaRPr lang="en-US" altLang="ar-EG"/>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p:cNvSpPr txBox="1">
            <a:spLocks/>
          </p:cNvSpPr>
          <p:nvPr/>
        </p:nvSpPr>
        <p:spPr>
          <a:xfrm>
            <a:off x="273422" y="48440"/>
            <a:ext cx="8137525" cy="1125538"/>
          </a:xfrm>
          <a:prstGeom prst="rect">
            <a:avLst/>
          </a:prstGeom>
        </p:spPr>
        <p:txBody>
          <a:bodyPr>
            <a:noAutofit/>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defRPr/>
            </a:pPr>
            <a:r>
              <a:rPr lang="en-US" sz="3600" i="0" dirty="0" smtClean="0">
                <a:solidFill>
                  <a:srgbClr val="FF0000"/>
                </a:solidFill>
              </a:rPr>
              <a:t>                </a:t>
            </a:r>
            <a:r>
              <a:rPr lang="en-US" sz="3200" i="0" dirty="0">
                <a:solidFill>
                  <a:srgbClr val="FF0000"/>
                </a:solidFill>
                <a:latin typeface="Arial" pitchFamily="34" charset="0"/>
              </a:rPr>
              <a:t>TAIGA -</a:t>
            </a:r>
            <a:r>
              <a:rPr lang="en-US" sz="3200" i="0" dirty="0" err="1">
                <a:solidFill>
                  <a:srgbClr val="FF0000"/>
                </a:solidFill>
                <a:latin typeface="Arial" pitchFamily="34" charset="0"/>
              </a:rPr>
              <a:t>HiSCOR</a:t>
            </a:r>
            <a:r>
              <a:rPr lang="en-US" sz="3200" i="0" dirty="0" err="1" smtClean="0">
                <a:solidFill>
                  <a:srgbClr val="FF0000"/>
                </a:solidFill>
              </a:rPr>
              <a:t>E</a:t>
            </a:r>
            <a:r>
              <a:rPr lang="en-US" sz="3200" i="0" dirty="0" smtClean="0">
                <a:solidFill>
                  <a:srgbClr val="FF0000"/>
                </a:solidFill>
              </a:rPr>
              <a:t> </a:t>
            </a:r>
            <a:endParaRPr lang="ru-RU" sz="3200" i="0" dirty="0">
              <a:solidFill>
                <a:srgbClr val="FF0000"/>
              </a:solidFill>
            </a:endParaRPr>
          </a:p>
        </p:txBody>
      </p:sp>
      <p:pic>
        <p:nvPicPr>
          <p:cNvPr id="26629" name="Picture 1"/>
          <p:cNvPicPr>
            <a:picLocks noChangeAspect="1" noChangeArrowheads="1"/>
          </p:cNvPicPr>
          <p:nvPr/>
        </p:nvPicPr>
        <p:blipFill>
          <a:blip r:embed="rId3" cstate="print"/>
          <a:srcRect t="2713" b="10850"/>
          <a:stretch>
            <a:fillRect/>
          </a:stretch>
        </p:blipFill>
        <p:spPr bwMode="auto">
          <a:xfrm>
            <a:off x="0" y="881658"/>
            <a:ext cx="3305823" cy="1850417"/>
          </a:xfrm>
          <a:prstGeom prst="rect">
            <a:avLst/>
          </a:prstGeom>
          <a:noFill/>
          <a:ln w="9525">
            <a:noFill/>
            <a:miter lim="800000"/>
            <a:headEnd/>
            <a:tailEnd/>
          </a:ln>
        </p:spPr>
      </p:pic>
      <p:sp>
        <p:nvSpPr>
          <p:cNvPr id="6" name="Стрелка вниз 8"/>
          <p:cNvSpPr/>
          <p:nvPr/>
        </p:nvSpPr>
        <p:spPr>
          <a:xfrm>
            <a:off x="1619250" y="2791020"/>
            <a:ext cx="530225" cy="7524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631" name="TextBox 6"/>
          <p:cNvSpPr txBox="1">
            <a:spLocks noChangeArrowheads="1"/>
          </p:cNvSpPr>
          <p:nvPr/>
        </p:nvSpPr>
        <p:spPr bwMode="auto">
          <a:xfrm>
            <a:off x="127592" y="3604437"/>
            <a:ext cx="4061636" cy="2308324"/>
          </a:xfrm>
          <a:prstGeom prst="rect">
            <a:avLst/>
          </a:prstGeom>
          <a:noFill/>
          <a:ln w="9525">
            <a:noFill/>
            <a:miter lim="800000"/>
            <a:headEnd/>
            <a:tailEnd/>
          </a:ln>
        </p:spPr>
        <p:txBody>
          <a:bodyPr wrap="square">
            <a:spAutoFit/>
          </a:bodyPr>
          <a:lstStyle/>
          <a:p>
            <a:r>
              <a:rPr lang="en-US" altLang="ar-EG" sz="1600" i="0" dirty="0" smtClean="0">
                <a:solidFill>
                  <a:schemeClr val="tx1"/>
                </a:solidFill>
              </a:rPr>
              <a:t>Q(</a:t>
            </a:r>
            <a:r>
              <a:rPr lang="en-US" altLang="ar-EG" sz="1600" i="0" dirty="0" err="1" smtClean="0">
                <a:solidFill>
                  <a:schemeClr val="tx1"/>
                </a:solidFill>
              </a:rPr>
              <a:t>R,t</a:t>
            </a:r>
            <a:r>
              <a:rPr lang="en-US" altLang="ar-EG" sz="1600" i="0" dirty="0" smtClean="0">
                <a:solidFill>
                  <a:schemeClr val="tx1"/>
                </a:solidFill>
              </a:rPr>
              <a:t>) allows us to reconstruct:</a:t>
            </a:r>
          </a:p>
          <a:p>
            <a:r>
              <a:rPr lang="en-US" altLang="ar-EG" sz="1600" i="0" dirty="0" smtClean="0">
                <a:solidFill>
                  <a:schemeClr val="tx1"/>
                </a:solidFill>
              </a:rPr>
              <a:t>1)The arrival direction </a:t>
            </a:r>
            <a:r>
              <a:rPr lang="en-US" sz="1600" i="0" dirty="0" smtClean="0">
                <a:solidFill>
                  <a:schemeClr val="tx1"/>
                </a:solidFill>
                <a:sym typeface="Symbol"/>
              </a:rPr>
              <a:t>:</a:t>
            </a:r>
            <a:r>
              <a:rPr lang="en-US" altLang="ar-EG" sz="1600" i="0" dirty="0" smtClean="0">
                <a:solidFill>
                  <a:schemeClr val="tx1"/>
                </a:solidFill>
              </a:rPr>
              <a:t> </a:t>
            </a:r>
          </a:p>
          <a:p>
            <a:r>
              <a:rPr lang="en-US" altLang="ar-EG" sz="1600" i="0" dirty="0" smtClean="0">
                <a:solidFill>
                  <a:schemeClr val="tx1"/>
                </a:solidFill>
              </a:rPr>
              <a:t>by </a:t>
            </a:r>
            <a:r>
              <a:rPr lang="en-US" altLang="ar-EG" sz="1600" i="0" dirty="0">
                <a:solidFill>
                  <a:schemeClr val="tx1"/>
                </a:solidFill>
              </a:rPr>
              <a:t>the </a:t>
            </a:r>
            <a:r>
              <a:rPr lang="en-US" altLang="ar-EG" sz="1600" i="0" dirty="0" smtClean="0">
                <a:solidFill>
                  <a:schemeClr val="tx1"/>
                </a:solidFill>
              </a:rPr>
              <a:t>relative time delays in </a:t>
            </a:r>
            <a:br>
              <a:rPr lang="en-US" altLang="ar-EG" sz="1600" i="0" dirty="0" smtClean="0">
                <a:solidFill>
                  <a:schemeClr val="tx1"/>
                </a:solidFill>
              </a:rPr>
            </a:br>
            <a:r>
              <a:rPr lang="en-US" altLang="ar-EG" sz="1600" i="0" dirty="0" smtClean="0">
                <a:solidFill>
                  <a:schemeClr val="tx1"/>
                </a:solidFill>
              </a:rPr>
              <a:t>different stations.</a:t>
            </a:r>
            <a:endParaRPr lang="en-US" altLang="ar-EG" sz="1600" i="0" dirty="0">
              <a:solidFill>
                <a:schemeClr val="tx1"/>
              </a:solidFill>
            </a:endParaRPr>
          </a:p>
          <a:p>
            <a:r>
              <a:rPr lang="en-US" altLang="ar-EG" sz="1600" i="0" dirty="0">
                <a:solidFill>
                  <a:srgbClr val="000066"/>
                </a:solidFill>
              </a:rPr>
              <a:t>2)The core </a:t>
            </a:r>
            <a:r>
              <a:rPr lang="en-US" altLang="ar-EG" sz="1600" i="0" dirty="0" smtClean="0">
                <a:solidFill>
                  <a:srgbClr val="000066"/>
                </a:solidFill>
              </a:rPr>
              <a:t>position and energy: </a:t>
            </a:r>
            <a:br>
              <a:rPr lang="en-US" altLang="ar-EG" sz="1600" i="0" dirty="0" smtClean="0">
                <a:solidFill>
                  <a:srgbClr val="000066"/>
                </a:solidFill>
              </a:rPr>
            </a:br>
            <a:r>
              <a:rPr lang="en-US" altLang="ar-EG" sz="1600" i="0" dirty="0" smtClean="0">
                <a:solidFill>
                  <a:srgbClr val="000066"/>
                </a:solidFill>
              </a:rPr>
              <a:t>by the lateral distribution </a:t>
            </a:r>
            <a:br>
              <a:rPr lang="en-US" altLang="ar-EG" sz="1600" i="0" dirty="0" smtClean="0">
                <a:solidFill>
                  <a:srgbClr val="000066"/>
                </a:solidFill>
              </a:rPr>
            </a:br>
            <a:r>
              <a:rPr lang="en-US" altLang="ar-EG" sz="1600" i="0" dirty="0" smtClean="0">
                <a:solidFill>
                  <a:srgbClr val="000066"/>
                </a:solidFill>
              </a:rPr>
              <a:t>of </a:t>
            </a:r>
            <a:r>
              <a:rPr lang="en-US" altLang="ar-EG" sz="1600" i="0" dirty="0">
                <a:solidFill>
                  <a:srgbClr val="000066"/>
                </a:solidFill>
              </a:rPr>
              <a:t>Cherenkov photons</a:t>
            </a:r>
            <a:endParaRPr lang="ru-RU" altLang="ar-EG" sz="1600" i="0" dirty="0">
              <a:solidFill>
                <a:srgbClr val="000066"/>
              </a:solidFill>
            </a:endParaRPr>
          </a:p>
          <a:p>
            <a:r>
              <a:rPr lang="en-US" altLang="ar-EG" sz="1600" i="0" dirty="0">
                <a:solidFill>
                  <a:srgbClr val="FF0000"/>
                </a:solidFill>
              </a:rPr>
              <a:t>3) Type of </a:t>
            </a:r>
            <a:r>
              <a:rPr lang="en-US" altLang="ar-EG" sz="1600" i="0" dirty="0" smtClean="0">
                <a:solidFill>
                  <a:srgbClr val="FF0000"/>
                </a:solidFill>
              </a:rPr>
              <a:t>particle</a:t>
            </a:r>
            <a:endParaRPr lang="en-US" altLang="ar-EG" sz="1600" i="0" dirty="0">
              <a:solidFill>
                <a:srgbClr val="FF0000"/>
              </a:solidFill>
            </a:endParaRPr>
          </a:p>
          <a:p>
            <a:r>
              <a:rPr lang="en-US" altLang="ar-EG" sz="1600" i="0" dirty="0" smtClean="0">
                <a:solidFill>
                  <a:srgbClr val="FF0000"/>
                </a:solidFill>
                <a:sym typeface="Symbol" pitchFamily="18" charset="2"/>
              </a:rPr>
              <a:t>(Not  </a:t>
            </a:r>
            <a:r>
              <a:rPr lang="en-US" altLang="ar-EG" sz="1600" i="0" dirty="0">
                <a:solidFill>
                  <a:srgbClr val="FF0000"/>
                </a:solidFill>
                <a:sym typeface="Symbol" pitchFamily="18" charset="2"/>
              </a:rPr>
              <a:t>so effective as in </a:t>
            </a:r>
            <a:r>
              <a:rPr lang="en-US" altLang="ar-EG" sz="1600" i="0" dirty="0" smtClean="0">
                <a:solidFill>
                  <a:srgbClr val="FF0000"/>
                </a:solidFill>
                <a:sym typeface="Symbol" pitchFamily="18" charset="2"/>
              </a:rPr>
              <a:t>IACT)</a:t>
            </a:r>
            <a:endParaRPr lang="ru-RU" altLang="ar-EG" sz="1600" i="0" dirty="0">
              <a:solidFill>
                <a:srgbClr val="FF0000"/>
              </a:solidFill>
            </a:endParaRPr>
          </a:p>
        </p:txBody>
      </p:sp>
      <p:sp>
        <p:nvSpPr>
          <p:cNvPr id="12" name="TextBox 11"/>
          <p:cNvSpPr txBox="1"/>
          <p:nvPr/>
        </p:nvSpPr>
        <p:spPr>
          <a:xfrm>
            <a:off x="450166" y="837996"/>
            <a:ext cx="2863284" cy="400110"/>
          </a:xfrm>
          <a:prstGeom prst="rect">
            <a:avLst/>
          </a:prstGeom>
          <a:noFill/>
        </p:spPr>
        <p:txBody>
          <a:bodyPr wrap="none" rtlCol="0">
            <a:spAutoFit/>
          </a:bodyPr>
          <a:lstStyle/>
          <a:p>
            <a:r>
              <a:rPr lang="en-US" i="0" dirty="0" smtClean="0">
                <a:solidFill>
                  <a:schemeClr val="tx1"/>
                </a:solidFill>
              </a:rPr>
              <a:t>Cherenkov light pulse</a:t>
            </a:r>
            <a:endParaRPr lang="ru-RU" i="0" dirty="0">
              <a:solidFill>
                <a:schemeClr val="tx1"/>
              </a:solidFill>
            </a:endParaRPr>
          </a:p>
        </p:txBody>
      </p:sp>
      <p:sp>
        <p:nvSpPr>
          <p:cNvPr id="13" name="TextBox 12"/>
          <p:cNvSpPr txBox="1"/>
          <p:nvPr/>
        </p:nvSpPr>
        <p:spPr>
          <a:xfrm>
            <a:off x="2250830" y="2676113"/>
            <a:ext cx="1504130" cy="400110"/>
          </a:xfrm>
          <a:prstGeom prst="rect">
            <a:avLst/>
          </a:prstGeom>
          <a:noFill/>
        </p:spPr>
        <p:txBody>
          <a:bodyPr wrap="none" rtlCol="0">
            <a:spAutoFit/>
          </a:bodyPr>
          <a:lstStyle/>
          <a:p>
            <a:r>
              <a:rPr lang="en-US" i="0" dirty="0" smtClean="0">
                <a:solidFill>
                  <a:schemeClr val="tx1"/>
                </a:solidFill>
              </a:rPr>
              <a:t>Time, </a:t>
            </a:r>
            <a:r>
              <a:rPr lang="en-US" i="0" dirty="0" err="1" smtClean="0">
                <a:solidFill>
                  <a:schemeClr val="tx1"/>
                </a:solidFill>
              </a:rPr>
              <a:t>nsec</a:t>
            </a:r>
            <a:endParaRPr lang="ru-RU" i="0" dirty="0">
              <a:solidFill>
                <a:schemeClr val="tx1"/>
              </a:solidFill>
            </a:endParaRPr>
          </a:p>
        </p:txBody>
      </p:sp>
      <p:pic>
        <p:nvPicPr>
          <p:cNvPr id="14" name="Picture 2"/>
          <p:cNvPicPr>
            <a:picLocks noChangeAspect="1" noChangeArrowheads="1"/>
          </p:cNvPicPr>
          <p:nvPr/>
        </p:nvPicPr>
        <p:blipFill>
          <a:blip r:embed="rId4" cstate="print"/>
          <a:srcRect/>
          <a:stretch>
            <a:fillRect/>
          </a:stretch>
        </p:blipFill>
        <p:spPr bwMode="auto">
          <a:xfrm>
            <a:off x="3989362" y="2152358"/>
            <a:ext cx="4873284" cy="3706836"/>
          </a:xfrm>
          <a:prstGeom prst="rect">
            <a:avLst/>
          </a:prstGeom>
          <a:noFill/>
          <a:ln w="9525">
            <a:noFill/>
            <a:miter lim="800000"/>
            <a:headEnd/>
            <a:tailEnd/>
          </a:ln>
        </p:spPr>
      </p:pic>
      <p:sp>
        <p:nvSpPr>
          <p:cNvPr id="16" name="Овал 15"/>
          <p:cNvSpPr/>
          <p:nvPr/>
        </p:nvSpPr>
        <p:spPr>
          <a:xfrm>
            <a:off x="5131192" y="28698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5233182" y="2489982"/>
            <a:ext cx="1716258" cy="22086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5008098" y="1252025"/>
            <a:ext cx="3018775" cy="400110"/>
          </a:xfrm>
          <a:prstGeom prst="rect">
            <a:avLst/>
          </a:prstGeom>
          <a:noFill/>
        </p:spPr>
        <p:txBody>
          <a:bodyPr wrap="none" rtlCol="0">
            <a:spAutoFit/>
          </a:bodyPr>
          <a:lstStyle/>
          <a:p>
            <a:r>
              <a:rPr lang="en-US" i="0" dirty="0" smtClean="0">
                <a:solidFill>
                  <a:schemeClr val="tx1"/>
                </a:solidFill>
              </a:rPr>
              <a:t>Deployment of stations</a:t>
            </a:r>
            <a:endParaRPr lang="ru-RU" i="0" dirty="0">
              <a:solidFill>
                <a:schemeClr val="tx1"/>
              </a:solidFill>
            </a:endParaRPr>
          </a:p>
        </p:txBody>
      </p:sp>
      <p:cxnSp>
        <p:nvCxnSpPr>
          <p:cNvPr id="20" name="Прямая со стрелкой 19"/>
          <p:cNvCxnSpPr/>
          <p:nvPr/>
        </p:nvCxnSpPr>
        <p:spPr>
          <a:xfrm>
            <a:off x="5936566" y="2011680"/>
            <a:ext cx="14068" cy="4783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33181" y="1702192"/>
            <a:ext cx="2904962" cy="400110"/>
          </a:xfrm>
          <a:prstGeom prst="rect">
            <a:avLst/>
          </a:prstGeom>
          <a:noFill/>
          <a:ln w="12700">
            <a:solidFill>
              <a:schemeClr val="tx1"/>
            </a:solidFill>
          </a:ln>
        </p:spPr>
        <p:txBody>
          <a:bodyPr wrap="none" rtlCol="0">
            <a:spAutoFit/>
          </a:bodyPr>
          <a:lstStyle/>
          <a:p>
            <a:r>
              <a:rPr lang="en-US" i="0" dirty="0" smtClean="0">
                <a:solidFill>
                  <a:schemeClr val="tx1"/>
                </a:solidFill>
              </a:rPr>
              <a:t>2015-2016: 28 stations</a:t>
            </a:r>
            <a:endParaRPr lang="ru-RU" i="0" dirty="0">
              <a:solidFill>
                <a:schemeClr val="tx1"/>
              </a:solidFill>
            </a:endParaRPr>
          </a:p>
        </p:txBody>
      </p:sp>
      <p:sp>
        <p:nvSpPr>
          <p:cNvPr id="3" name="Slide Number Placeholder 2"/>
          <p:cNvSpPr>
            <a:spLocks noGrp="1"/>
          </p:cNvSpPr>
          <p:nvPr>
            <p:ph type="sldNum" sz="quarter" idx="12"/>
          </p:nvPr>
        </p:nvSpPr>
        <p:spPr/>
        <p:txBody>
          <a:bodyPr/>
          <a:lstStyle/>
          <a:p>
            <a:fld id="{9022330D-DB7B-4DBD-8523-090E2C929F6F}" type="slidenum">
              <a:rPr lang="en-US" altLang="ar-EG" smtClean="0"/>
              <a:pPr/>
              <a:t>6</a:t>
            </a:fld>
            <a:endParaRPr lang="en-US" altLang="ar-EG"/>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48576"/>
            <a:ext cx="8229600" cy="741362"/>
          </a:xfrm>
          <a:prstGeom prst="rect">
            <a:avLst/>
          </a:prstGeom>
        </p:spPr>
        <p:txBody>
          <a:bodyPr>
            <a:normAutofit/>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3200" i="0" dirty="0">
                <a:solidFill>
                  <a:srgbClr val="FF0000"/>
                </a:solidFill>
                <a:latin typeface="Arial" pitchFamily="34" charset="0"/>
                <a:cs typeface="Arial" pitchFamily="34" charset="0"/>
              </a:rPr>
              <a:t>Background rejection methods</a:t>
            </a:r>
            <a:endParaRPr lang="ru-RU" sz="3200" i="0" dirty="0">
              <a:solidFill>
                <a:srgbClr val="FF0000"/>
              </a:solidFill>
              <a:latin typeface="Arial" pitchFamily="34" charset="0"/>
              <a:cs typeface="Arial" pitchFamily="34" charset="0"/>
            </a:endParaRPr>
          </a:p>
        </p:txBody>
      </p:sp>
      <p:sp>
        <p:nvSpPr>
          <p:cNvPr id="3" name="Содержимое 2"/>
          <p:cNvSpPr txBox="1">
            <a:spLocks/>
          </p:cNvSpPr>
          <p:nvPr/>
        </p:nvSpPr>
        <p:spPr>
          <a:xfrm>
            <a:off x="260077" y="1473835"/>
            <a:ext cx="8224704" cy="1800665"/>
          </a:xfrm>
          <a:prstGeom prst="rect">
            <a:avLst/>
          </a:prstGeom>
        </p:spPr>
        <p:txBody>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None/>
              <a:defRPr/>
            </a:pPr>
            <a:r>
              <a:rPr lang="en-US" sz="1600" b="0" i="0" dirty="0" smtClean="0">
                <a:latin typeface="Arial" pitchFamily="34" charset="0"/>
                <a:cs typeface="Arial" pitchFamily="34" charset="0"/>
              </a:rPr>
              <a:t>In IACT </a:t>
            </a:r>
            <a:r>
              <a:rPr lang="en-US" sz="1600" b="0" i="0" dirty="0" smtClean="0">
                <a:latin typeface="Arial" pitchFamily="34" charset="0"/>
                <a:cs typeface="Arial" pitchFamily="34" charset="0"/>
              </a:rPr>
              <a:t>technique </a:t>
            </a:r>
            <a:r>
              <a:rPr lang="en-US" sz="1600" b="0" i="0" dirty="0" smtClean="0">
                <a:latin typeface="Arial" pitchFamily="34" charset="0"/>
                <a:cs typeface="Arial" pitchFamily="34" charset="0"/>
              </a:rPr>
              <a:t>reconstruction is </a:t>
            </a:r>
            <a:r>
              <a:rPr lang="en-US" sz="1600" b="0" i="0" dirty="0" smtClean="0">
                <a:latin typeface="Arial" pitchFamily="34" charset="0"/>
                <a:cs typeface="Arial" pitchFamily="34" charset="0"/>
              </a:rPr>
              <a:t>based </a:t>
            </a:r>
            <a:r>
              <a:rPr lang="en-US" sz="1600" b="0" i="0" dirty="0" smtClean="0">
                <a:latin typeface="Arial" pitchFamily="34" charset="0"/>
                <a:cs typeface="Arial" pitchFamily="34" charset="0"/>
              </a:rPr>
              <a:t>on the analysis of the </a:t>
            </a:r>
            <a:r>
              <a:rPr lang="en-US" sz="1600" b="0" i="0" dirty="0" err="1" smtClean="0">
                <a:latin typeface="Arial" pitchFamily="34" charset="0"/>
                <a:cs typeface="Arial" pitchFamily="34" charset="0"/>
              </a:rPr>
              <a:t>Hillas</a:t>
            </a:r>
            <a:r>
              <a:rPr lang="en-US" sz="1600" b="0" i="0" dirty="0" smtClean="0">
                <a:latin typeface="Arial" pitchFamily="34" charset="0"/>
                <a:cs typeface="Arial" pitchFamily="34" charset="0"/>
              </a:rPr>
              <a:t> parameters of  images detected in CCD cameras </a:t>
            </a:r>
            <a:r>
              <a:rPr lang="en-US" sz="1600" b="0" i="0" dirty="0" smtClean="0">
                <a:latin typeface="Arial" pitchFamily="34" charset="0"/>
                <a:cs typeface="Arial" pitchFamily="34" charset="0"/>
              </a:rPr>
              <a:t>telescopes</a:t>
            </a:r>
            <a:r>
              <a:rPr lang="en-US" sz="1600" b="0" i="0" dirty="0" smtClean="0">
                <a:latin typeface="Arial" pitchFamily="34" charset="0"/>
                <a:cs typeface="Arial" pitchFamily="34" charset="0"/>
              </a:rPr>
              <a:t>.  </a:t>
            </a:r>
            <a:r>
              <a:rPr lang="en-US" sz="2000" b="0" i="0" dirty="0" smtClean="0"/>
              <a:t/>
            </a:r>
            <a:br>
              <a:rPr lang="en-US" sz="2000" b="0" i="0" dirty="0" smtClean="0"/>
            </a:br>
            <a:r>
              <a:rPr lang="en-US" sz="2000" b="0" i="0" dirty="0" smtClean="0"/>
              <a:t>                        Gamma                                   Protons </a:t>
            </a:r>
          </a:p>
          <a:p>
            <a:pPr>
              <a:defRPr/>
            </a:pPr>
            <a:endParaRPr lang="en-US" sz="2000" b="0" i="0" dirty="0" smtClean="0"/>
          </a:p>
          <a:p>
            <a:pPr>
              <a:defRPr/>
            </a:pPr>
            <a:endParaRPr lang="en-US" sz="1800" b="0" i="0" dirty="0" smtClean="0"/>
          </a:p>
        </p:txBody>
      </p:sp>
      <p:pic>
        <p:nvPicPr>
          <p:cNvPr id="4" name="Picture 2"/>
          <p:cNvPicPr>
            <a:picLocks noChangeAspect="1" noChangeArrowheads="1"/>
          </p:cNvPicPr>
          <p:nvPr/>
        </p:nvPicPr>
        <p:blipFill>
          <a:blip r:embed="rId3" cstate="print"/>
          <a:srcRect/>
          <a:stretch>
            <a:fillRect/>
          </a:stretch>
        </p:blipFill>
        <p:spPr bwMode="auto">
          <a:xfrm>
            <a:off x="3940316" y="2118640"/>
            <a:ext cx="2158954" cy="1069575"/>
          </a:xfrm>
          <a:prstGeom prst="rect">
            <a:avLst/>
          </a:prstGeom>
          <a:noFill/>
          <a:ln w="9525">
            <a:noFill/>
            <a:miter lim="800000"/>
            <a:headEnd/>
            <a:tailEnd/>
          </a:ln>
        </p:spPr>
      </p:pic>
      <p:sp>
        <p:nvSpPr>
          <p:cNvPr id="5" name="TextBox 4"/>
          <p:cNvSpPr txBox="1"/>
          <p:nvPr/>
        </p:nvSpPr>
        <p:spPr>
          <a:xfrm>
            <a:off x="6006905" y="2588455"/>
            <a:ext cx="184731" cy="400110"/>
          </a:xfrm>
          <a:prstGeom prst="rect">
            <a:avLst/>
          </a:prstGeom>
          <a:noFill/>
        </p:spPr>
        <p:txBody>
          <a:bodyPr wrap="none" rtlCol="0">
            <a:spAutoFit/>
          </a:bodyPr>
          <a:lstStyle/>
          <a:p>
            <a:endParaRPr lang="ru-RU" dirty="0"/>
          </a:p>
        </p:txBody>
      </p:sp>
      <p:sp>
        <p:nvSpPr>
          <p:cNvPr id="6" name="TextBox 5"/>
          <p:cNvSpPr txBox="1"/>
          <p:nvPr/>
        </p:nvSpPr>
        <p:spPr>
          <a:xfrm>
            <a:off x="379827" y="3211026"/>
            <a:ext cx="8956298" cy="3416320"/>
          </a:xfrm>
          <a:prstGeom prst="rect">
            <a:avLst/>
          </a:prstGeom>
          <a:noFill/>
        </p:spPr>
        <p:txBody>
          <a:bodyPr wrap="square" rtlCol="0">
            <a:spAutoFit/>
          </a:bodyPr>
          <a:lstStyle/>
          <a:p>
            <a:r>
              <a:rPr lang="en-US" sz="1600" i="0" dirty="0">
                <a:solidFill>
                  <a:schemeClr val="tx1"/>
                </a:solidFill>
              </a:rPr>
              <a:t>Steps of background rejection supposed to be realized in HiSCORE</a:t>
            </a:r>
            <a:endParaRPr lang="ru-RU" sz="1600" i="0" dirty="0">
              <a:solidFill>
                <a:schemeClr val="tx1"/>
              </a:solidFill>
            </a:endParaRPr>
          </a:p>
          <a:p>
            <a:endParaRPr lang="en-US" sz="1600" b="0" i="0" dirty="0" smtClean="0">
              <a:solidFill>
                <a:schemeClr val="tx1"/>
              </a:solidFill>
            </a:endParaRPr>
          </a:p>
          <a:p>
            <a:pPr marL="342900" indent="-342900">
              <a:buAutoNum type="arabicParenR"/>
            </a:pPr>
            <a:r>
              <a:rPr lang="en-US" sz="1600" b="0" i="0" dirty="0" smtClean="0">
                <a:solidFill>
                  <a:schemeClr val="tx1"/>
                </a:solidFill>
              </a:rPr>
              <a:t>The background </a:t>
            </a:r>
            <a:r>
              <a:rPr lang="en-US" sz="1600" b="0" i="0" dirty="0" smtClean="0">
                <a:solidFill>
                  <a:schemeClr val="tx1"/>
                </a:solidFill>
              </a:rPr>
              <a:t>flux </a:t>
            </a:r>
            <a:r>
              <a:rPr lang="en-US" sz="1600" b="0" i="0" dirty="0" smtClean="0">
                <a:solidFill>
                  <a:schemeClr val="tx1"/>
                </a:solidFill>
              </a:rPr>
              <a:t>is proportional </a:t>
            </a:r>
            <a:r>
              <a:rPr lang="en-US" sz="1600" b="0" i="0" dirty="0" smtClean="0">
                <a:solidFill>
                  <a:schemeClr val="tx1"/>
                </a:solidFill>
              </a:rPr>
              <a:t>to the </a:t>
            </a:r>
            <a:r>
              <a:rPr lang="en-US" sz="1600" b="0" i="0" dirty="0" smtClean="0">
                <a:solidFill>
                  <a:schemeClr val="tx1"/>
                </a:solidFill>
              </a:rPr>
              <a:t>intensity </a:t>
            </a:r>
            <a:r>
              <a:rPr lang="en-US" sz="1600" b="0" i="0" dirty="0" smtClean="0">
                <a:solidFill>
                  <a:schemeClr val="tx1"/>
                </a:solidFill>
              </a:rPr>
              <a:t>of </a:t>
            </a:r>
            <a:r>
              <a:rPr lang="en-US" sz="1600" b="0" i="0" dirty="0" smtClean="0">
                <a:solidFill>
                  <a:schemeClr val="tx1"/>
                </a:solidFill>
              </a:rPr>
              <a:t>cosmic rays with given energy </a:t>
            </a:r>
          </a:p>
          <a:p>
            <a:pPr marL="342900" indent="-342900"/>
            <a:r>
              <a:rPr lang="en-US" sz="1600" b="0" i="0" dirty="0" smtClean="0">
                <a:solidFill>
                  <a:schemeClr val="tx1"/>
                </a:solidFill>
              </a:rPr>
              <a:t>and to the solid angle d</a:t>
            </a:r>
            <a:r>
              <a:rPr lang="en-US" sz="1600" b="0" i="0" dirty="0" smtClean="0">
                <a:solidFill>
                  <a:schemeClr val="tx1"/>
                </a:solidFill>
                <a:sym typeface="Symbol"/>
              </a:rPr>
              <a:t></a:t>
            </a:r>
            <a:r>
              <a:rPr lang="en-US" sz="1600" b="0" i="0" dirty="0" smtClean="0">
                <a:solidFill>
                  <a:schemeClr val="tx1"/>
                </a:solidFill>
              </a:rPr>
              <a:t> ~ </a:t>
            </a:r>
            <a:r>
              <a:rPr lang="en-US" sz="1600" b="0" i="0" dirty="0" smtClean="0">
                <a:solidFill>
                  <a:schemeClr val="tx1"/>
                </a:solidFill>
                <a:sym typeface="Symbol"/>
              </a:rPr>
              <a:t> </a:t>
            </a:r>
            <a:r>
              <a:rPr lang="en-US" sz="1600" b="0" i="0" dirty="0" smtClean="0">
                <a:solidFill>
                  <a:schemeClr val="tx1"/>
                </a:solidFill>
                <a:sym typeface="Symbol"/>
              </a:rPr>
              <a:t>sin(d)</a:t>
            </a:r>
            <a:r>
              <a:rPr lang="en-US" sz="1600" b="0" i="0" baseline="30000" dirty="0" smtClean="0">
                <a:solidFill>
                  <a:schemeClr val="tx1"/>
                </a:solidFill>
                <a:sym typeface="Symbol"/>
              </a:rPr>
              <a:t>2</a:t>
            </a:r>
            <a:r>
              <a:rPr lang="en-US" sz="1600" b="0" i="0" dirty="0" smtClean="0">
                <a:solidFill>
                  <a:schemeClr val="tx1"/>
                </a:solidFill>
                <a:sym typeface="Symbol"/>
              </a:rPr>
              <a:t> </a:t>
            </a:r>
            <a:r>
              <a:rPr lang="en-US" sz="1600" b="0" i="0" dirty="0" smtClean="0">
                <a:solidFill>
                  <a:schemeClr val="tx1"/>
                </a:solidFill>
                <a:sym typeface="Symbol"/>
              </a:rPr>
              <a:t>where </a:t>
            </a:r>
            <a:r>
              <a:rPr lang="en-US" sz="1600" b="0" i="0" dirty="0" smtClean="0">
                <a:solidFill>
                  <a:schemeClr val="tx1"/>
                </a:solidFill>
              </a:rPr>
              <a:t>d</a:t>
            </a:r>
            <a:r>
              <a:rPr lang="en-US" sz="1600" b="0" i="0" dirty="0" smtClean="0">
                <a:solidFill>
                  <a:schemeClr val="tx1"/>
                </a:solidFill>
                <a:sym typeface="Symbol"/>
              </a:rPr>
              <a:t>  - an accuracy of arrival direction reconstruction</a:t>
            </a:r>
          </a:p>
          <a:p>
            <a:pPr marL="342900" indent="-342900"/>
            <a:r>
              <a:rPr lang="en-US" sz="1600" b="0" i="0" dirty="0" smtClean="0">
                <a:solidFill>
                  <a:schemeClr val="tx1"/>
                </a:solidFill>
              </a:rPr>
              <a:t>So at the first step </a:t>
            </a:r>
            <a:r>
              <a:rPr lang="en-US" sz="1600" b="0" i="0" dirty="0" smtClean="0">
                <a:solidFill>
                  <a:schemeClr val="tx1"/>
                </a:solidFill>
              </a:rPr>
              <a:t>background </a:t>
            </a:r>
            <a:r>
              <a:rPr lang="en-US" sz="1600" b="0" i="0" dirty="0" smtClean="0">
                <a:solidFill>
                  <a:schemeClr val="tx1"/>
                </a:solidFill>
              </a:rPr>
              <a:t>flux is suppressed </a:t>
            </a:r>
            <a:r>
              <a:rPr lang="en-US" sz="1600" b="0" i="0" dirty="0" smtClean="0">
                <a:solidFill>
                  <a:schemeClr val="tx1"/>
                </a:solidFill>
              </a:rPr>
              <a:t>due </a:t>
            </a:r>
            <a:r>
              <a:rPr lang="en-US" sz="1600" b="0" i="0" dirty="0">
                <a:solidFill>
                  <a:schemeClr val="tx1"/>
                </a:solidFill>
              </a:rPr>
              <a:t>to </a:t>
            </a:r>
            <a:r>
              <a:rPr lang="en-US" sz="1600" b="0" i="0" dirty="0" smtClean="0">
                <a:solidFill>
                  <a:schemeClr val="tx1"/>
                </a:solidFill>
              </a:rPr>
              <a:t>a </a:t>
            </a:r>
            <a:r>
              <a:rPr lang="en-US" sz="1600" b="0" i="0" dirty="0">
                <a:solidFill>
                  <a:schemeClr val="tx1"/>
                </a:solidFill>
              </a:rPr>
              <a:t>very good </a:t>
            </a:r>
            <a:r>
              <a:rPr lang="en-US" sz="1600" b="0" i="0" dirty="0" smtClean="0">
                <a:solidFill>
                  <a:schemeClr val="tx1"/>
                </a:solidFill>
              </a:rPr>
              <a:t>resolution </a:t>
            </a:r>
            <a:r>
              <a:rPr lang="en-US" sz="1600" b="0" i="0" dirty="0">
                <a:solidFill>
                  <a:schemeClr val="tx1"/>
                </a:solidFill>
              </a:rPr>
              <a:t>d</a:t>
            </a:r>
            <a:r>
              <a:rPr lang="en-US" sz="1600" b="0" i="0" dirty="0">
                <a:solidFill>
                  <a:schemeClr val="tx1"/>
                </a:solidFill>
                <a:sym typeface="Symbol"/>
              </a:rPr>
              <a:t> =0.1-0.4  </a:t>
            </a:r>
            <a:r>
              <a:rPr lang="en-US" sz="1600" b="0" i="0" dirty="0" smtClean="0">
                <a:solidFill>
                  <a:schemeClr val="tx1"/>
                </a:solidFill>
                <a:sym typeface="Symbol"/>
              </a:rPr>
              <a:t>.</a:t>
            </a:r>
            <a:endParaRPr lang="en-US" sz="1600" b="0" i="0" dirty="0">
              <a:solidFill>
                <a:schemeClr val="tx1"/>
              </a:solidFill>
              <a:sym typeface="Symbol"/>
            </a:endParaRPr>
          </a:p>
          <a:p>
            <a:endParaRPr lang="en-US" sz="1600" b="0" i="0" dirty="0" smtClean="0">
              <a:solidFill>
                <a:schemeClr val="tx1"/>
              </a:solidFill>
              <a:sym typeface="Symbol"/>
            </a:endParaRPr>
          </a:p>
          <a:p>
            <a:pPr marL="342900" indent="-342900">
              <a:buAutoNum type="arabicParenR" startAt="2"/>
            </a:pPr>
            <a:r>
              <a:rPr lang="en-US" sz="1600" i="0" dirty="0" smtClean="0">
                <a:solidFill>
                  <a:srgbClr val="FF0000"/>
                </a:solidFill>
                <a:sym typeface="Symbol"/>
              </a:rPr>
              <a:t>At the </a:t>
            </a:r>
            <a:r>
              <a:rPr lang="en-US" sz="1600" i="0" dirty="0" smtClean="0">
                <a:solidFill>
                  <a:srgbClr val="FF0000"/>
                </a:solidFill>
                <a:sym typeface="Symbol"/>
              </a:rPr>
              <a:t>2-d </a:t>
            </a:r>
            <a:r>
              <a:rPr lang="en-US" sz="1600" i="0" dirty="0" smtClean="0">
                <a:solidFill>
                  <a:srgbClr val="FF0000"/>
                </a:solidFill>
                <a:sym typeface="Symbol"/>
              </a:rPr>
              <a:t>step  it is planned to perform event by </a:t>
            </a:r>
            <a:r>
              <a:rPr lang="en-US" sz="1600" i="0" dirty="0" smtClean="0">
                <a:solidFill>
                  <a:srgbClr val="FF0000"/>
                </a:solidFill>
                <a:sym typeface="Symbol"/>
              </a:rPr>
              <a:t>event </a:t>
            </a:r>
            <a:r>
              <a:rPr lang="en-US" sz="1600" i="0" dirty="0">
                <a:solidFill>
                  <a:srgbClr val="FF0000"/>
                </a:solidFill>
                <a:sym typeface="Symbol"/>
              </a:rPr>
              <a:t>selection </a:t>
            </a:r>
            <a:r>
              <a:rPr lang="en-US" sz="1600" i="0" dirty="0" smtClean="0">
                <a:solidFill>
                  <a:srgbClr val="FF0000"/>
                </a:solidFill>
                <a:sym typeface="Symbol"/>
              </a:rPr>
              <a:t>basing </a:t>
            </a:r>
            <a:r>
              <a:rPr lang="en-US" sz="1600" i="0" dirty="0">
                <a:solidFill>
                  <a:srgbClr val="FF0000"/>
                </a:solidFill>
                <a:sym typeface="Symbol"/>
              </a:rPr>
              <a:t>on </a:t>
            </a:r>
            <a:endParaRPr lang="en-US" sz="1600" i="0" dirty="0" smtClean="0">
              <a:solidFill>
                <a:srgbClr val="FF0000"/>
              </a:solidFill>
              <a:sym typeface="Symbol"/>
            </a:endParaRPr>
          </a:p>
          <a:p>
            <a:pPr marL="342900" indent="-342900"/>
            <a:r>
              <a:rPr lang="en-US" sz="1600" i="0" dirty="0" smtClean="0">
                <a:solidFill>
                  <a:srgbClr val="FF0000"/>
                </a:solidFill>
                <a:sym typeface="Symbol"/>
              </a:rPr>
              <a:t>the parametric </a:t>
            </a:r>
            <a:r>
              <a:rPr lang="en-US" sz="1600" i="0" dirty="0" smtClean="0">
                <a:solidFill>
                  <a:srgbClr val="FF0000"/>
                </a:solidFill>
                <a:sym typeface="Symbol"/>
              </a:rPr>
              <a:t>analysis </a:t>
            </a:r>
            <a:r>
              <a:rPr lang="en-US" sz="1600" i="0" dirty="0" smtClean="0">
                <a:solidFill>
                  <a:srgbClr val="FF0000"/>
                </a:solidFill>
                <a:sym typeface="Symbol"/>
              </a:rPr>
              <a:t>of </a:t>
            </a:r>
            <a:r>
              <a:rPr lang="en-US" sz="1600" i="0" dirty="0" smtClean="0">
                <a:solidFill>
                  <a:srgbClr val="FF0000"/>
                </a:solidFill>
                <a:sym typeface="Symbol"/>
              </a:rPr>
              <a:t>LDF </a:t>
            </a:r>
            <a:r>
              <a:rPr lang="en-US" sz="1600" i="0" dirty="0">
                <a:solidFill>
                  <a:srgbClr val="FF0000"/>
                </a:solidFill>
                <a:sym typeface="Symbol"/>
              </a:rPr>
              <a:t>function </a:t>
            </a:r>
            <a:r>
              <a:rPr lang="en-US" sz="1600" i="0" dirty="0" smtClean="0">
                <a:solidFill>
                  <a:srgbClr val="FF0000"/>
                </a:solidFill>
                <a:sym typeface="Symbol"/>
              </a:rPr>
              <a:t>of events (</a:t>
            </a:r>
            <a:r>
              <a:rPr lang="en-US" sz="1600" i="0" dirty="0" smtClean="0">
                <a:solidFill>
                  <a:srgbClr val="FF0000"/>
                </a:solidFill>
                <a:sym typeface="Symbol"/>
              </a:rPr>
              <a:t>the </a:t>
            </a:r>
            <a:r>
              <a:rPr lang="en-US" sz="1600" i="0" dirty="0" smtClean="0">
                <a:solidFill>
                  <a:srgbClr val="FF0000"/>
                </a:solidFill>
                <a:sym typeface="Symbol"/>
              </a:rPr>
              <a:t>item of this </a:t>
            </a:r>
            <a:r>
              <a:rPr lang="en-US" sz="1600" i="0" dirty="0" smtClean="0">
                <a:solidFill>
                  <a:srgbClr val="FF0000"/>
                </a:solidFill>
                <a:sym typeface="Symbol"/>
              </a:rPr>
              <a:t>presentation).</a:t>
            </a:r>
          </a:p>
          <a:p>
            <a:pPr marL="342900" indent="-342900">
              <a:buAutoNum type="arabicParenR" startAt="2"/>
            </a:pPr>
            <a:endParaRPr lang="en-US" sz="1600" b="0" i="0" dirty="0">
              <a:solidFill>
                <a:schemeClr val="tx1"/>
              </a:solidFill>
              <a:sym typeface="Symbol"/>
            </a:endParaRPr>
          </a:p>
          <a:p>
            <a:pPr marL="342900" indent="-342900">
              <a:buAutoNum type="arabicParenR" startAt="3"/>
            </a:pPr>
            <a:r>
              <a:rPr lang="en-US" sz="1600" b="0" i="0" dirty="0" smtClean="0">
                <a:solidFill>
                  <a:schemeClr val="tx1"/>
                </a:solidFill>
              </a:rPr>
              <a:t>After </a:t>
            </a:r>
            <a:r>
              <a:rPr lang="en-US" sz="1600" b="0" i="0" dirty="0">
                <a:solidFill>
                  <a:schemeClr val="tx1"/>
                </a:solidFill>
              </a:rPr>
              <a:t>the commissioning of the new IACT as part of the array </a:t>
            </a:r>
            <a:r>
              <a:rPr lang="en-US" sz="1600" b="0" i="0" dirty="0" err="1" smtClean="0">
                <a:solidFill>
                  <a:schemeClr val="tx1"/>
                </a:solidFill>
              </a:rPr>
              <a:t>HiSCORE</a:t>
            </a:r>
            <a:r>
              <a:rPr lang="en-US" sz="1600" b="0" i="0" dirty="0" smtClean="0">
                <a:solidFill>
                  <a:schemeClr val="tx1"/>
                </a:solidFill>
              </a:rPr>
              <a:t> </a:t>
            </a:r>
          </a:p>
          <a:p>
            <a:pPr marL="342900" indent="-342900"/>
            <a:r>
              <a:rPr lang="en-US" sz="1600" b="0" i="0" dirty="0" smtClean="0">
                <a:solidFill>
                  <a:schemeClr val="tx1"/>
                </a:solidFill>
              </a:rPr>
              <a:t>the </a:t>
            </a:r>
            <a:r>
              <a:rPr lang="en-US" sz="1600" b="0" i="0" dirty="0" err="1">
                <a:solidFill>
                  <a:schemeClr val="tx1"/>
                </a:solidFill>
              </a:rPr>
              <a:t>Hillas’s</a:t>
            </a:r>
            <a:r>
              <a:rPr lang="en-US" sz="1600" b="0" i="0" dirty="0">
                <a:solidFill>
                  <a:schemeClr val="tx1"/>
                </a:solidFill>
              </a:rPr>
              <a:t> </a:t>
            </a:r>
            <a:r>
              <a:rPr lang="en-US" sz="1600" b="0" i="0" dirty="0" smtClean="0">
                <a:solidFill>
                  <a:schemeClr val="tx1"/>
                </a:solidFill>
              </a:rPr>
              <a:t>image </a:t>
            </a:r>
            <a:r>
              <a:rPr lang="en-US" sz="1600" b="0" i="0" dirty="0">
                <a:solidFill>
                  <a:schemeClr val="tx1"/>
                </a:solidFill>
              </a:rPr>
              <a:t>parameters </a:t>
            </a:r>
            <a:r>
              <a:rPr lang="en-US" sz="1600" b="0" i="0" dirty="0" smtClean="0">
                <a:solidFill>
                  <a:schemeClr val="tx1"/>
                </a:solidFill>
              </a:rPr>
              <a:t>will </a:t>
            </a:r>
            <a:r>
              <a:rPr lang="en-US" sz="1600" b="0" i="0" dirty="0">
                <a:solidFill>
                  <a:schemeClr val="tx1"/>
                </a:solidFill>
              </a:rPr>
              <a:t>be used </a:t>
            </a:r>
            <a:r>
              <a:rPr lang="en-US" sz="1600" b="0" i="0" dirty="0" smtClean="0">
                <a:solidFill>
                  <a:schemeClr val="tx1"/>
                </a:solidFill>
              </a:rPr>
              <a:t>for </a:t>
            </a:r>
            <a:r>
              <a:rPr lang="en-US" sz="1600" b="0" i="0" dirty="0">
                <a:solidFill>
                  <a:schemeClr val="tx1"/>
                </a:solidFill>
              </a:rPr>
              <a:t>the event by event separation.    </a:t>
            </a:r>
            <a:endParaRPr lang="ru-RU" sz="1600" b="0" i="0" dirty="0">
              <a:solidFill>
                <a:schemeClr val="tx1"/>
              </a:solidFill>
            </a:endParaRPr>
          </a:p>
          <a:p>
            <a:endParaRPr lang="en-US" dirty="0" smtClean="0"/>
          </a:p>
          <a:p>
            <a:endParaRPr lang="ru-RU" dirty="0"/>
          </a:p>
        </p:txBody>
      </p:sp>
      <p:sp>
        <p:nvSpPr>
          <p:cNvPr id="8" name="TextBox 7"/>
          <p:cNvSpPr txBox="1"/>
          <p:nvPr/>
        </p:nvSpPr>
        <p:spPr>
          <a:xfrm>
            <a:off x="0" y="620027"/>
            <a:ext cx="9144000" cy="830997"/>
          </a:xfrm>
          <a:prstGeom prst="rect">
            <a:avLst/>
          </a:prstGeom>
          <a:noFill/>
        </p:spPr>
        <p:txBody>
          <a:bodyPr wrap="square" rtlCol="0">
            <a:spAutoFit/>
          </a:bodyPr>
          <a:lstStyle/>
          <a:p>
            <a:r>
              <a:rPr lang="en-US" sz="1600" i="0" dirty="0" smtClean="0">
                <a:solidFill>
                  <a:srgbClr val="0070C0"/>
                </a:solidFill>
              </a:rPr>
              <a:t>This </a:t>
            </a:r>
            <a:r>
              <a:rPr lang="en-US" sz="1600" i="0" dirty="0" smtClean="0">
                <a:solidFill>
                  <a:srgbClr val="0070C0"/>
                </a:solidFill>
              </a:rPr>
              <a:t>is a most </a:t>
            </a:r>
            <a:r>
              <a:rPr lang="en-US" sz="1600" i="0" dirty="0" smtClean="0">
                <a:solidFill>
                  <a:srgbClr val="0070C0"/>
                </a:solidFill>
              </a:rPr>
              <a:t>important </a:t>
            </a:r>
            <a:r>
              <a:rPr lang="en-US" sz="1600" i="0" dirty="0">
                <a:solidFill>
                  <a:srgbClr val="0070C0"/>
                </a:solidFill>
              </a:rPr>
              <a:t>problem in gamma </a:t>
            </a:r>
            <a:r>
              <a:rPr lang="en-US" sz="1600" i="0" dirty="0" smtClean="0">
                <a:solidFill>
                  <a:srgbClr val="0070C0"/>
                </a:solidFill>
              </a:rPr>
              <a:t>astronomy, because the flux from </a:t>
            </a:r>
            <a:r>
              <a:rPr lang="en-US" sz="1600" i="0" dirty="0" smtClean="0">
                <a:solidFill>
                  <a:srgbClr val="0070C0"/>
                </a:solidFill>
              </a:rPr>
              <a:t>protons</a:t>
            </a:r>
            <a:r>
              <a:rPr lang="en-US" sz="1600" i="0" dirty="0" smtClean="0">
                <a:solidFill>
                  <a:srgbClr val="0070C0"/>
                </a:solidFill>
              </a:rPr>
              <a:t>, and other primary nuclei incident on the atmosphere exceeds gamma ray flux by 3 orders of magnitude.    </a:t>
            </a:r>
            <a:endParaRPr lang="ru-RU" sz="1600" dirty="0">
              <a:solidFill>
                <a:srgbClr val="0070C0"/>
              </a:solidFill>
            </a:endParaRPr>
          </a:p>
        </p:txBody>
      </p:sp>
      <p:sp>
        <p:nvSpPr>
          <p:cNvPr id="7" name="Slide Number Placeholder 6"/>
          <p:cNvSpPr>
            <a:spLocks noGrp="1"/>
          </p:cNvSpPr>
          <p:nvPr>
            <p:ph type="sldNum" sz="quarter" idx="12"/>
          </p:nvPr>
        </p:nvSpPr>
        <p:spPr/>
        <p:txBody>
          <a:bodyPr/>
          <a:lstStyle/>
          <a:p>
            <a:fld id="{9022330D-DB7B-4DBD-8523-090E2C929F6F}" type="slidenum">
              <a:rPr lang="en-US" altLang="ar-EG" smtClean="0"/>
              <a:pPr/>
              <a:t>7</a:t>
            </a:fld>
            <a:endParaRPr lang="en-US" altLang="ar-EG"/>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80889"/>
            <a:ext cx="5684520" cy="1138773"/>
          </a:xfrm>
          <a:prstGeom prst="rect">
            <a:avLst/>
          </a:prstGeom>
        </p:spPr>
        <p:txBody>
          <a:bodyPr wrap="square">
            <a:spAutoFit/>
          </a:bodyPr>
          <a:lstStyle/>
          <a:p>
            <a:pPr>
              <a:defRPr/>
            </a:pPr>
            <a:r>
              <a:rPr lang="en-US" altLang="ar-EG" sz="3400" i="0" dirty="0">
                <a:solidFill>
                  <a:srgbClr val="FFFF00"/>
                </a:solidFill>
                <a:effectLst>
                  <a:outerShdw blurRad="31750" dist="25400" dir="5400000" algn="tl" rotWithShape="0">
                    <a:srgbClr val="000000">
                      <a:alpha val="25000"/>
                    </a:srgbClr>
                  </a:outerShdw>
                </a:effectLst>
              </a:rPr>
              <a:t>New </a:t>
            </a:r>
            <a:r>
              <a:rPr lang="en-US" altLang="ar-EG" sz="3400" i="0" dirty="0" smtClean="0">
                <a:solidFill>
                  <a:srgbClr val="FFFF00"/>
                </a:solidFill>
                <a:effectLst>
                  <a:outerShdw blurRad="31750" dist="25400" dir="5400000" algn="tl" rotWithShape="0">
                    <a:srgbClr val="000000">
                      <a:alpha val="25000"/>
                    </a:srgbClr>
                  </a:outerShdw>
                </a:effectLst>
              </a:rPr>
              <a:t>Lateral Distribution Function approximation</a:t>
            </a:r>
            <a:endParaRPr lang="en-US" sz="3400" i="0" dirty="0">
              <a:solidFill>
                <a:srgbClr val="FFFF00"/>
              </a:solidFill>
              <a:effectLst>
                <a:outerShdw blurRad="31750" dist="25400" dir="5400000" algn="tl" rotWithShape="0">
                  <a:srgbClr val="000000">
                    <a:alpha val="25000"/>
                  </a:srgbClr>
                </a:outerShdw>
              </a:effectLst>
            </a:endParaRPr>
          </a:p>
        </p:txBody>
      </p:sp>
      <p:sp>
        <p:nvSpPr>
          <p:cNvPr id="4" name="Slide Number Placeholder 3"/>
          <p:cNvSpPr>
            <a:spLocks noGrp="1"/>
          </p:cNvSpPr>
          <p:nvPr>
            <p:ph type="sldNum" sz="quarter" idx="12"/>
          </p:nvPr>
        </p:nvSpPr>
        <p:spPr/>
        <p:txBody>
          <a:bodyPr/>
          <a:lstStyle/>
          <a:p>
            <a:fld id="{9022330D-DB7B-4DBD-8523-090E2C929F6F}" type="slidenum">
              <a:rPr lang="en-US" altLang="ar-EG" smtClean="0"/>
              <a:pPr/>
              <a:t>8</a:t>
            </a:fld>
            <a:endParaRPr lang="en-US" altLang="ar-EG"/>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077218"/>
          </a:xfrm>
          <a:prstGeom prst="rect">
            <a:avLst/>
          </a:prstGeom>
        </p:spPr>
        <p:txBody>
          <a:bodyPr wrap="square">
            <a:spAutoFit/>
          </a:bodyPr>
          <a:lstStyle/>
          <a:p>
            <a:pPr algn="ctr">
              <a:defRPr/>
            </a:pPr>
            <a:r>
              <a:rPr lang="en-US" altLang="ar-EG" sz="3200" i="0" dirty="0">
                <a:solidFill>
                  <a:srgbClr val="FF0000"/>
                </a:solidFill>
                <a:effectLst>
                  <a:outerShdw blurRad="31750" dist="25400" dir="5400000" algn="tl" rotWithShape="0">
                    <a:srgbClr val="000000">
                      <a:alpha val="25000"/>
                    </a:srgbClr>
                  </a:outerShdw>
                </a:effectLst>
              </a:rPr>
              <a:t>New LDF (Lateral Distribution </a:t>
            </a:r>
            <a:r>
              <a:rPr lang="en-US" altLang="ar-EG" sz="3200" i="0" dirty="0" smtClean="0">
                <a:solidFill>
                  <a:srgbClr val="FF0000"/>
                </a:solidFill>
                <a:effectLst>
                  <a:outerShdw blurRad="31750" dist="25400" dir="5400000" algn="tl" rotWithShape="0">
                    <a:srgbClr val="000000">
                      <a:alpha val="25000"/>
                    </a:srgbClr>
                  </a:outerShdw>
                </a:effectLst>
              </a:rPr>
              <a:t>Function) </a:t>
            </a:r>
            <a:r>
              <a:rPr lang="en-US" altLang="ar-EG" sz="3200" i="0" dirty="0">
                <a:solidFill>
                  <a:srgbClr val="FF0000"/>
                </a:solidFill>
                <a:effectLst>
                  <a:outerShdw blurRad="31750" dist="25400" dir="5400000" algn="tl" rotWithShape="0">
                    <a:srgbClr val="000000">
                      <a:alpha val="25000"/>
                    </a:srgbClr>
                  </a:outerShdw>
                </a:effectLst>
              </a:rPr>
              <a:t>approximation. </a:t>
            </a:r>
          </a:p>
        </p:txBody>
      </p:sp>
      <p:sp>
        <p:nvSpPr>
          <p:cNvPr id="13" name="Rectangle 12"/>
          <p:cNvSpPr/>
          <p:nvPr/>
        </p:nvSpPr>
        <p:spPr>
          <a:xfrm>
            <a:off x="0" y="1497784"/>
            <a:ext cx="4815840" cy="4414029"/>
          </a:xfrm>
          <a:prstGeom prst="rect">
            <a:avLst/>
          </a:prstGeom>
        </p:spPr>
        <p:txBody>
          <a:bodyPr wrap="square">
            <a:spAutoFit/>
          </a:bodyPr>
          <a:lstStyle/>
          <a:p>
            <a:pPr marL="285750" indent="-285750">
              <a:buFont typeface="Arial" panose="020B0604020202020204" pitchFamily="34" charset="0"/>
              <a:buChar char="•"/>
              <a:defRPr/>
            </a:pPr>
            <a:r>
              <a:rPr lang="en-US" sz="1800" i="0" dirty="0">
                <a:solidFill>
                  <a:schemeClr val="tx1"/>
                </a:solidFill>
              </a:rPr>
              <a:t>LDF- Lateral Distribution Function </a:t>
            </a:r>
            <a:r>
              <a:rPr lang="en-US" sz="1800" i="0" dirty="0" smtClean="0">
                <a:solidFill>
                  <a:schemeClr val="tx1"/>
                </a:solidFill>
              </a:rPr>
              <a:t>of</a:t>
            </a:r>
          </a:p>
          <a:p>
            <a:pPr>
              <a:defRPr/>
            </a:pPr>
            <a:r>
              <a:rPr lang="en-US" sz="1800" i="0" dirty="0" smtClean="0">
                <a:solidFill>
                  <a:schemeClr val="tx1"/>
                </a:solidFill>
              </a:rPr>
              <a:t> </a:t>
            </a:r>
            <a:r>
              <a:rPr lang="en-US" sz="1800" i="0" dirty="0">
                <a:solidFill>
                  <a:schemeClr val="tx1"/>
                </a:solidFill>
              </a:rPr>
              <a:t> </a:t>
            </a:r>
            <a:r>
              <a:rPr lang="en-US" sz="1800" i="0" dirty="0" smtClean="0">
                <a:solidFill>
                  <a:schemeClr val="tx1"/>
                </a:solidFill>
              </a:rPr>
              <a:t>   Cherenkov light </a:t>
            </a:r>
            <a:r>
              <a:rPr lang="en-US" sz="1800" i="0" dirty="0">
                <a:solidFill>
                  <a:schemeClr val="tx1"/>
                </a:solidFill>
              </a:rPr>
              <a:t>emitted by </a:t>
            </a:r>
            <a:r>
              <a:rPr lang="en-US" sz="1800" i="0" dirty="0" smtClean="0">
                <a:solidFill>
                  <a:schemeClr val="tx1"/>
                </a:solidFill>
              </a:rPr>
              <a:t>showers in         </a:t>
            </a:r>
          </a:p>
          <a:p>
            <a:pPr>
              <a:defRPr/>
            </a:pPr>
            <a:r>
              <a:rPr lang="en-US" sz="1800" i="0" dirty="0" smtClean="0">
                <a:solidFill>
                  <a:schemeClr val="tx1"/>
                </a:solidFill>
              </a:rPr>
              <a:t>     atmosphere</a:t>
            </a:r>
            <a:r>
              <a:rPr lang="en-US" sz="1800" i="0" dirty="0">
                <a:solidFill>
                  <a:schemeClr val="tx1"/>
                </a:solidFill>
              </a:rPr>
              <a:t>, is </a:t>
            </a:r>
            <a:r>
              <a:rPr lang="en-US" sz="1800" i="0" dirty="0" smtClean="0">
                <a:solidFill>
                  <a:schemeClr val="tx1"/>
                </a:solidFill>
              </a:rPr>
              <a:t>a density </a:t>
            </a:r>
            <a:r>
              <a:rPr lang="en-US" sz="1800" i="0" dirty="0">
                <a:solidFill>
                  <a:schemeClr val="tx1"/>
                </a:solidFill>
              </a:rPr>
              <a:t>of photons </a:t>
            </a:r>
            <a:endParaRPr lang="en-US" sz="1800" i="0" dirty="0" smtClean="0">
              <a:solidFill>
                <a:schemeClr val="tx1"/>
              </a:solidFill>
            </a:endParaRPr>
          </a:p>
          <a:p>
            <a:pPr>
              <a:defRPr/>
            </a:pPr>
            <a:r>
              <a:rPr lang="en-US" sz="1800" i="0" dirty="0" smtClean="0">
                <a:solidFill>
                  <a:schemeClr val="tx1"/>
                </a:solidFill>
              </a:rPr>
              <a:t>     on </a:t>
            </a:r>
            <a:r>
              <a:rPr lang="en-US" sz="1800" i="0" dirty="0">
                <a:solidFill>
                  <a:schemeClr val="tx1"/>
                </a:solidFill>
              </a:rPr>
              <a:t>a distance from shower </a:t>
            </a:r>
            <a:r>
              <a:rPr lang="en-US" sz="1800" i="0" dirty="0" smtClean="0">
                <a:solidFill>
                  <a:schemeClr val="tx1"/>
                </a:solidFill>
              </a:rPr>
              <a:t>core (Q(R</a:t>
            </a:r>
            <a:r>
              <a:rPr lang="en-US" sz="1800" i="0" dirty="0">
                <a:solidFill>
                  <a:schemeClr val="tx1"/>
                </a:solidFill>
              </a:rPr>
              <a:t>)).</a:t>
            </a:r>
          </a:p>
          <a:p>
            <a:pPr>
              <a:lnSpc>
                <a:spcPts val="1250"/>
              </a:lnSpc>
              <a:defRPr/>
            </a:pPr>
            <a:endParaRPr lang="en-US" sz="1800" i="0" dirty="0">
              <a:solidFill>
                <a:schemeClr val="tx1"/>
              </a:solidFill>
            </a:endParaRPr>
          </a:p>
          <a:p>
            <a:pPr marL="285750" indent="-285750">
              <a:buFont typeface="Arial" panose="020B0604020202020204" pitchFamily="34" charset="0"/>
              <a:buChar char="•"/>
              <a:defRPr/>
            </a:pPr>
            <a:r>
              <a:rPr lang="en-US" sz="1800" i="0" dirty="0">
                <a:solidFill>
                  <a:schemeClr val="tx1"/>
                </a:solidFill>
              </a:rPr>
              <a:t>We perform our investigation on CORSIKA-simulated data of the number of Cherenkov photons, Qph.cm</a:t>
            </a:r>
            <a:r>
              <a:rPr lang="en-US" sz="1800" i="0" baseline="30000" dirty="0">
                <a:solidFill>
                  <a:schemeClr val="tx1"/>
                </a:solidFill>
              </a:rPr>
              <a:t>-2</a:t>
            </a:r>
            <a:r>
              <a:rPr lang="en-US" sz="1800" i="0" dirty="0">
                <a:solidFill>
                  <a:schemeClr val="tx1"/>
                </a:solidFill>
              </a:rPr>
              <a:t>, emitted by showers in the atmosphere and detected with a space step of r=5 m in the shower frame perpendicular to the shower direction. Simulation was performed for the zenith angle range 0-50</a:t>
            </a:r>
            <a:r>
              <a:rPr lang="en-US" sz="1800" i="0" dirty="0">
                <a:solidFill>
                  <a:schemeClr val="tx1"/>
                </a:solidFill>
                <a:sym typeface="Symbol" panose="05050102010706020507" pitchFamily="18" charset="2"/>
              </a:rPr>
              <a:t></a:t>
            </a:r>
            <a:r>
              <a:rPr lang="en-US" sz="1800" i="0" dirty="0">
                <a:solidFill>
                  <a:schemeClr val="tx1"/>
                </a:solidFill>
              </a:rPr>
              <a:t> for primary gamma rays, protons, and nuclei (He, C, Fe) with the energy E=30, 100, 300, 1000, 3000 TeV</a:t>
            </a:r>
            <a:r>
              <a:rPr lang="en-US" sz="1600" i="0" dirty="0">
                <a:solidFill>
                  <a:schemeClr val="tx1"/>
                </a:solidFill>
              </a:rPr>
              <a:t>. </a:t>
            </a:r>
          </a:p>
        </p:txBody>
      </p:sp>
      <p:pic>
        <p:nvPicPr>
          <p:cNvPr id="14" name="Picture 7" descr="smart_guy_getting_an_idea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120"/>
            <a:ext cx="2910840" cy="35661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atellite_dish_receiving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575560"/>
            <a:ext cx="3185160" cy="3886200"/>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15"/>
          <p:cNvSpPr>
            <a:spLocks noGrp="1"/>
          </p:cNvSpPr>
          <p:nvPr>
            <p:ph type="sldNum" sz="quarter" idx="12"/>
          </p:nvPr>
        </p:nvSpPr>
        <p:spPr/>
        <p:txBody>
          <a:bodyPr/>
          <a:lstStyle/>
          <a:p>
            <a:fld id="{9022330D-DB7B-4DBD-8523-090E2C929F6F}" type="slidenum">
              <a:rPr lang="en-US" altLang="ar-EG" smtClean="0"/>
              <a:pPr/>
              <a:t>9</a:t>
            </a:fld>
            <a:endParaRPr lang="en-US" altLang="ar-EG"/>
          </a:p>
        </p:txBody>
      </p:sp>
    </p:spTree>
    <p:extLst>
      <p:ext uri="{BB962C8B-B14F-4D97-AF65-F5344CB8AC3E}">
        <p14:creationId xmlns:p14="http://schemas.microsoft.com/office/powerpoint/2010/main" val="1410541244"/>
      </p:ext>
    </p:extLst>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16467</TotalTime>
  <Words>1875</Words>
  <Application>Microsoft Office PowerPoint</Application>
  <PresentationFormat>On-screen Show (4:3)</PresentationFormat>
  <Paragraphs>160</Paragraphs>
  <Slides>20</Slides>
  <Notes>19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4" baseType="lpstr">
      <vt:lpstr>PMingLiU</vt:lpstr>
      <vt:lpstr>Aparajita</vt:lpstr>
      <vt:lpstr>Arial</vt:lpstr>
      <vt:lpstr>Calibri</vt:lpstr>
      <vt:lpstr>Lucida Sans Unicode</vt:lpstr>
      <vt:lpstr>Symbol</vt:lpstr>
      <vt:lpstr>Times New Roman</vt:lpstr>
      <vt:lpstr>Times-Bold</vt:lpstr>
      <vt:lpstr>Verdana</vt:lpstr>
      <vt:lpstr>Wingdings</vt:lpstr>
      <vt:lpstr>Wingdings 2</vt:lpstr>
      <vt:lpstr>Wingdings 3</vt:lpstr>
      <vt:lpstr>Concourse</vt:lpstr>
      <vt:lpstr>Формула</vt:lpstr>
      <vt:lpstr>PowerPoint Presentation</vt:lpstr>
      <vt:lpstr>PowerPoint Presentation</vt:lpstr>
      <vt:lpstr>  TAIGA (Tunka Advanced Instrument  for  cosmic ray physics and Gamma-ray Astronomy)   </vt:lpstr>
      <vt:lpstr>High energy gamma-astronomy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Multivariable method for separation of gamma from background  </vt:lpstr>
      <vt:lpstr>Rejection methods for real condition (28 stations with spacing 100 m)</vt:lpstr>
      <vt:lpstr>PowerPoint Presentation</vt:lpstr>
      <vt:lpstr>PowerPoint Presentation</vt:lpstr>
      <vt:lpstr>PowerPoint Presentation</vt:lpstr>
      <vt:lpstr>PowerPoint Presentation</vt:lpstr>
    </vt:vector>
  </TitlesOfParts>
  <Company>S &amp; 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Amgad Hamza</dc:creator>
  <cp:lastModifiedBy>abeer</cp:lastModifiedBy>
  <cp:revision>1227</cp:revision>
  <dcterms:created xsi:type="dcterms:W3CDTF">2007-09-20T12:06:19Z</dcterms:created>
  <dcterms:modified xsi:type="dcterms:W3CDTF">2016-10-12T20:05:41Z</dcterms:modified>
</cp:coreProperties>
</file>