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sldIdLst>
    <p:sldId id="470" r:id="rId2"/>
    <p:sldId id="471" r:id="rId3"/>
    <p:sldId id="422" r:id="rId4"/>
    <p:sldId id="423" r:id="rId5"/>
    <p:sldId id="466" r:id="rId6"/>
    <p:sldId id="427" r:id="rId7"/>
    <p:sldId id="472" r:id="rId8"/>
    <p:sldId id="433" r:id="rId9"/>
    <p:sldId id="468" r:id="rId10"/>
    <p:sldId id="469" r:id="rId11"/>
    <p:sldId id="455" r:id="rId12"/>
    <p:sldId id="457" r:id="rId13"/>
    <p:sldId id="458" r:id="rId14"/>
    <p:sldId id="473" r:id="rId15"/>
    <p:sldId id="474" r:id="rId16"/>
    <p:sldId id="452" r:id="rId17"/>
    <p:sldId id="475" r:id="rId18"/>
    <p:sldId id="476" r:id="rId19"/>
    <p:sldId id="448" r:id="rId20"/>
    <p:sldId id="459" r:id="rId21"/>
    <p:sldId id="477" r:id="rId22"/>
    <p:sldId id="478" r:id="rId23"/>
    <p:sldId id="460" r:id="rId24"/>
    <p:sldId id="479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8990" autoAdjust="0"/>
  </p:normalViewPr>
  <p:slideViewPr>
    <p:cSldViewPr>
      <p:cViewPr varScale="1">
        <p:scale>
          <a:sx n="74" d="100"/>
          <a:sy n="74" d="100"/>
        </p:scale>
        <p:origin x="3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F08287-847E-43F1-B9E0-D7AF082A8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886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45EBD2-FE4A-410E-927A-1E1432B7A8A5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4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1CC57B-5791-4CF6-A9D8-02EF01BFFE8A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12700"/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1" name="Номер слайда 3"/>
          <p:cNvSpPr txBox="1">
            <a:spLocks noGrp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B7F561-9526-4288-8901-6713F37D9220}" type="slidenum">
              <a:rPr lang="en-GB" altLang="ru-RU" sz="1400">
                <a:latin typeface="Times New Roman" panose="02020603050405020304" pitchFamily="18" charset="0"/>
                <a:cs typeface="DejaVu Sans" panose="020B0603030804020204" pitchFamily="34" charset="0"/>
              </a:rPr>
              <a:pPr algn="r" eaLnBrk="1" hangingPunct="1"/>
              <a:t>23</a:t>
            </a:fld>
            <a:endParaRPr lang="en-GB" altLang="ru-RU"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3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414C6-19D1-4767-9857-029857A5C0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9736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67DC-60C0-472C-8218-ACA830610D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34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07F3-2AB7-4554-8590-93757FE794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193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9AAE-67C7-4040-86FB-D97898C637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962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9EA3-E8E1-4C97-B85C-B04238FE86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28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11C7-9768-4D6D-8D37-2E7C3453143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047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E914-1C0A-477F-8442-1DD7503A012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662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1A390-85D5-4E68-9AA7-44F27112E8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873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A671-9355-434B-B03B-12AC1C7BBA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245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9DDD-C599-4D40-918C-288D983AA10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874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BA4B-B6A9-4294-81A3-A80953A1CFD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497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97B9-DFAD-4D25-B8AE-61A4F19290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380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46068-311B-442C-95B4-06988E4249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329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E369-09D0-42F3-B3A6-1A0C610D21E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9116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F3114D23-C422-4D65-BDC4-81E1CBDA46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detector for studies of cumulative processes in hadron collisions in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NA61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SHINE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SPS.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T.Lazareva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NA61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SHINE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1" hangingPunct="1">
              <a:lnSpc>
                <a:spcPct val="90000"/>
              </a:lnSpc>
              <a:spcBef>
                <a:spcPts val="600"/>
              </a:spcBef>
            </a:pPr>
            <a:endParaRPr lang="en-GB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Saint-Petersburg State University</a:t>
            </a:r>
            <a:endParaRPr lang="en-GB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94" y="85725"/>
            <a:ext cx="172243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0" descr="SPbGU_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62" y="0"/>
            <a:ext cx="923026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5093" y="5798878"/>
            <a:ext cx="8326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/>
              <a:t>The 2</a:t>
            </a:r>
            <a:r>
              <a:rPr lang="en-US" sz="2000" b="1" baseline="30000" dirty="0"/>
              <a:t>nd</a:t>
            </a:r>
            <a:r>
              <a:rPr lang="en-US" sz="2000" b="1" dirty="0"/>
              <a:t> International Conference on Particle Physics and Astrophysics</a:t>
            </a:r>
            <a:endParaRPr lang="en-US" altLang="ru-RU" sz="2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/>
              <a:t>October 10-14, </a:t>
            </a:r>
            <a:r>
              <a:rPr lang="en-US" altLang="ru-RU" sz="2000" b="1" dirty="0"/>
              <a:t>2016 </a:t>
            </a:r>
            <a:endParaRPr lang="ru-RU" alt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787" y="0"/>
            <a:ext cx="1400407" cy="120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1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FD14-6558-40CB-A472-12442D605866}" type="slidenum">
              <a:rPr lang="ru-RU" altLang="en-US"/>
              <a:pPr>
                <a:defRPr/>
              </a:pPr>
              <a:t>10</a:t>
            </a:fld>
            <a:endParaRPr lang="ru-RU" alt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39176"/>
            <a:ext cx="8229600" cy="9826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 smtClean="0"/>
              <a:t>Estimation of the particle yield.</a:t>
            </a:r>
            <a:endParaRPr lang="ru-RU" altLang="ru-RU" sz="3200" dirty="0" smtClean="0"/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578152" y="965161"/>
            <a:ext cx="3816424" cy="2879710"/>
            <a:chOff x="2517" y="571"/>
            <a:chExt cx="2359" cy="1780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517" y="571"/>
              <a:ext cx="2359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571"/>
              <a:ext cx="2367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2"/>
          <p:cNvGrpSpPr>
            <a:grpSpLocks noChangeAspect="1"/>
          </p:cNvGrpSpPr>
          <p:nvPr/>
        </p:nvGrpSpPr>
        <p:grpSpPr bwMode="auto">
          <a:xfrm>
            <a:off x="251520" y="4076700"/>
            <a:ext cx="4469689" cy="1538288"/>
            <a:chOff x="278" y="2568"/>
            <a:chExt cx="3039" cy="969"/>
          </a:xfrm>
        </p:grpSpPr>
        <p:sp>
          <p:nvSpPr>
            <p:cNvPr id="1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8" y="2568"/>
              <a:ext cx="3039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7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" y="2568"/>
              <a:ext cx="3044" cy="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94" y="980728"/>
            <a:ext cx="4125988" cy="3020134"/>
          </a:xfrm>
          <a:prstGeom prst="rect">
            <a:avLst/>
          </a:prstGeom>
        </p:spPr>
      </p:pic>
      <p:grpSp>
        <p:nvGrpSpPr>
          <p:cNvPr id="13" name="Group 16"/>
          <p:cNvGrpSpPr>
            <a:grpSpLocks noChangeAspect="1"/>
          </p:cNvGrpSpPr>
          <p:nvPr/>
        </p:nvGrpSpPr>
        <p:grpSpPr bwMode="auto">
          <a:xfrm>
            <a:off x="4681538" y="4078288"/>
            <a:ext cx="4438650" cy="1176337"/>
            <a:chOff x="2949" y="2569"/>
            <a:chExt cx="2796" cy="741"/>
          </a:xfrm>
        </p:grpSpPr>
        <p:sp>
          <p:nvSpPr>
            <p:cNvPr id="1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949" y="2569"/>
              <a:ext cx="27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8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" y="2569"/>
              <a:ext cx="2801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57200" y="590550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400" dirty="0" smtClean="0">
                <a:latin typeface="+mn-lt"/>
              </a:rPr>
              <a:t>Ref.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dirty="0" smtClean="0">
                <a:latin typeface="+mn-lt"/>
              </a:rPr>
              <a:t>1. </a:t>
            </a:r>
            <a:r>
              <a:rPr lang="en-US" sz="1400" dirty="0" err="1" smtClean="0">
                <a:latin typeface="+mn-lt"/>
              </a:rPr>
              <a:t>Yu.D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Bayukov</a:t>
            </a:r>
            <a:r>
              <a:rPr lang="en-US" sz="1400" dirty="0">
                <a:latin typeface="+mn-lt"/>
              </a:rPr>
              <a:t> et al. In: </a:t>
            </a:r>
            <a:r>
              <a:rPr lang="en-US" sz="1400" dirty="0" err="1">
                <a:latin typeface="+mn-lt"/>
              </a:rPr>
              <a:t>Sov</a:t>
            </a:r>
            <a:r>
              <a:rPr lang="en-US" sz="1400" dirty="0">
                <a:latin typeface="+mn-lt"/>
              </a:rPr>
              <a:t>. J. </a:t>
            </a:r>
            <a:r>
              <a:rPr lang="en-US" sz="1400" dirty="0" err="1">
                <a:latin typeface="+mn-lt"/>
              </a:rPr>
              <a:t>Nucl</a:t>
            </a:r>
            <a:r>
              <a:rPr lang="en-US" sz="1400" dirty="0">
                <a:latin typeface="+mn-lt"/>
              </a:rPr>
              <a:t>. Phys. 39 (1984), p. 938.</a:t>
            </a:r>
            <a:endParaRPr lang="ru-RU" sz="1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3787" y="5332051"/>
            <a:ext cx="393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We could expect cumulative particles with high momentum!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0682-4D78-4319-8755-2BD39BC85375}" type="slidenum">
              <a:rPr lang="ru-RU" altLang="en-US"/>
              <a:pPr>
                <a:defRPr/>
              </a:pPr>
              <a:t>11</a:t>
            </a:fld>
            <a:endParaRPr lang="ru-RU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ru-RU" sz="3200" dirty="0" smtClean="0"/>
              <a:t>Detector requirements.</a:t>
            </a:r>
            <a:endParaRPr lang="ru-RU" altLang="ru-RU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3610744" cy="4789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Cumulative particles – </a:t>
            </a:r>
            <a:r>
              <a:rPr lang="en-US" sz="2400" dirty="0" err="1" smtClean="0"/>
              <a:t>kinematically</a:t>
            </a:r>
            <a:r>
              <a:rPr lang="en-US" sz="2400" dirty="0" smtClean="0"/>
              <a:t> forbidden region</a:t>
            </a:r>
            <a:r>
              <a:rPr lang="en-US" sz="2400" dirty="0"/>
              <a:t>:</a:t>
            </a:r>
            <a:r>
              <a:rPr lang="en-US" sz="2400" dirty="0" smtClean="0"/>
              <a:t> experiments with fixed target, backward hemisphere;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Low cross section – minimal noise, high luminosity;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Particle </a:t>
            </a:r>
            <a:r>
              <a:rPr lang="en-US" sz="2400" dirty="0" smtClean="0"/>
              <a:t>identification</a:t>
            </a:r>
            <a:r>
              <a:rPr lang="en-US" sz="2400" dirty="0"/>
              <a:t>, which includes track and momentum </a:t>
            </a:r>
            <a:r>
              <a:rPr lang="en-US" sz="2400" dirty="0" smtClean="0"/>
              <a:t>reconstruction;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400" dirty="0" smtClean="0"/>
              <a:t>Vertex reconstruction;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400" dirty="0" smtClean="0"/>
              <a:t>Compact sizes.</a:t>
            </a: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ru-RU" sz="24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400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4572000" y="2924944"/>
            <a:ext cx="432048" cy="36004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59198" y="1895364"/>
            <a:ext cx="3610744" cy="39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 smtClean="0">
                <a:solidFill>
                  <a:schemeClr val="tx2"/>
                </a:solidFill>
              </a:rPr>
              <a:t>NA61(SHINE) – optimal setup for the investigations!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ru-RU" sz="24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dirty="0" smtClean="0">
                <a:solidFill>
                  <a:schemeClr val="tx2"/>
                </a:solidFill>
              </a:rPr>
              <a:t>Cumulative effect – due to the forming QGP droplet =&gt; close to the main purpose.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117BD-DEE4-4D41-8EA4-A5A0FE442A7F}" type="slidenum">
              <a:rPr lang="ru-RU" altLang="en-US"/>
              <a:pPr>
                <a:defRPr/>
              </a:pPr>
              <a:t>12</a:t>
            </a:fld>
            <a:endParaRPr lang="ru-RU" altLang="en-US"/>
          </a:p>
        </p:txBody>
      </p:sp>
      <p:grpSp>
        <p:nvGrpSpPr>
          <p:cNvPr id="13315" name="Group 4"/>
          <p:cNvGrpSpPr>
            <a:grpSpLocks noChangeAspect="1"/>
          </p:cNvGrpSpPr>
          <p:nvPr/>
        </p:nvGrpSpPr>
        <p:grpSpPr bwMode="auto">
          <a:xfrm>
            <a:off x="1187450" y="1268413"/>
            <a:ext cx="6946900" cy="4849812"/>
            <a:chOff x="120" y="103"/>
            <a:chExt cx="5563" cy="4092"/>
          </a:xfrm>
        </p:grpSpPr>
        <p:sp>
          <p:nvSpPr>
            <p:cNvPr id="133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0" y="103"/>
              <a:ext cx="5563" cy="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03"/>
              <a:ext cx="5569" cy="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316" name="Прямая со стрелкой 8"/>
          <p:cNvCxnSpPr>
            <a:cxnSpLocks noChangeShapeType="1"/>
          </p:cNvCxnSpPr>
          <p:nvPr/>
        </p:nvCxnSpPr>
        <p:spPr bwMode="auto">
          <a:xfrm>
            <a:off x="3348038" y="3573463"/>
            <a:ext cx="3603625" cy="18700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6946900" y="5322888"/>
            <a:ext cx="22367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cs typeface="DejaVu Sans" panose="020B0603030804020204" pitchFamily="34" charset="0"/>
              </a:rPr>
              <a:t>Cumulative detector</a:t>
            </a:r>
          </a:p>
          <a:p>
            <a:pPr eaLnBrk="1" hangingPunct="1"/>
            <a:r>
              <a:rPr lang="en-US" altLang="ru-RU">
                <a:cs typeface="DejaVu Sans" panose="020B0603030804020204" pitchFamily="34" charset="0"/>
              </a:rPr>
              <a:t>+Target</a:t>
            </a:r>
          </a:p>
          <a:p>
            <a:pPr eaLnBrk="1" hangingPunct="1"/>
            <a:r>
              <a:rPr lang="en-US" altLang="ru-RU">
                <a:cs typeface="DejaVu Sans" panose="020B0603030804020204" pitchFamily="34" charset="0"/>
              </a:rPr>
              <a:t>+VD</a:t>
            </a:r>
            <a:endParaRPr lang="ru-RU" altLang="ru-RU">
              <a:cs typeface="DejaVu Sans" panose="020B0603030804020204" pitchFamily="34" charset="0"/>
            </a:endParaRP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dirty="0" smtClean="0"/>
              <a:t>Cumulative measurements in NA61</a:t>
            </a:r>
            <a:endParaRPr lang="ru-RU" alt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DA4EF-152A-4ABF-83D5-265081FC5B77}" type="slidenum">
              <a:rPr lang="ru-RU" altLang="en-US"/>
              <a:pPr>
                <a:defRPr/>
              </a:pPr>
              <a:t>13</a:t>
            </a:fld>
            <a:endParaRPr lang="ru-RU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230982"/>
            <a:ext cx="8362950" cy="1139825"/>
          </a:xfrm>
        </p:spPr>
        <p:txBody>
          <a:bodyPr/>
          <a:lstStyle/>
          <a:p>
            <a:pPr eaLnBrk="1" hangingPunct="1"/>
            <a:r>
              <a:rPr lang="en-US" sz="3200" dirty="0"/>
              <a:t>Tracking system</a:t>
            </a:r>
            <a:endParaRPr lang="ru-RU" altLang="ru-RU" sz="32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862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000" dirty="0" smtClean="0"/>
              <a:t>Could be based on ALICE Inner Tracking System.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Upgrade of the ALICE inner tracking system is based on using silicon pixel detectors of a new generation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000" dirty="0" smtClean="0"/>
              <a:t>Support structure for the Inner barrel of the ALICE ITS could be used for cumulative tracker, in case of vertical installation.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sz="2000" dirty="0" smtClean="0"/>
          </a:p>
          <a:p>
            <a:pPr eaLnBrk="1" hangingPunct="1">
              <a:lnSpc>
                <a:spcPct val="90000"/>
              </a:lnSpc>
            </a:pPr>
            <a:endParaRPr lang="en-US" altLang="ru-RU" sz="1400" dirty="0" smtClean="0"/>
          </a:p>
          <a:p>
            <a:pPr eaLnBrk="1" hangingPunct="1">
              <a:lnSpc>
                <a:spcPct val="90000"/>
              </a:lnSpc>
            </a:pPr>
            <a:endParaRPr lang="en-US" altLang="ru-RU" sz="2000" dirty="0" smtClean="0"/>
          </a:p>
          <a:p>
            <a:pPr eaLnBrk="1" hangingPunct="1">
              <a:lnSpc>
                <a:spcPct val="90000"/>
              </a:lnSpc>
            </a:pPr>
            <a:endParaRPr lang="en-US" altLang="ru-RU" sz="2000" dirty="0" smtClean="0"/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66960"/>
            <a:ext cx="2731790" cy="17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Рисунок 12" descr="SAM_0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92600"/>
            <a:ext cx="31686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http://alicematters.web.cern.ch/sites/alicematters.web.cern.ch/files/images/WG4_Fi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16869"/>
            <a:ext cx="5040387" cy="343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0040" y="5895306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400" dirty="0" smtClean="0">
                <a:latin typeface="+mn-lt"/>
              </a:rPr>
              <a:t>Ref.</a:t>
            </a:r>
          </a:p>
          <a:p>
            <a:pPr eaLnBrk="1" hangingPunct="1">
              <a:buNone/>
              <a:defRPr/>
            </a:pPr>
            <a:r>
              <a:rPr lang="en-US" sz="1400" dirty="0" smtClean="0">
                <a:latin typeface="+mn-lt"/>
              </a:rPr>
              <a:t>1.</a:t>
            </a:r>
            <a:r>
              <a:rPr lang="en-US" sz="1400" dirty="0">
                <a:latin typeface="+mn-lt"/>
              </a:rPr>
              <a:t> ALICE Collaboration. In: J. Phys. G: </a:t>
            </a:r>
            <a:r>
              <a:rPr lang="en-US" sz="1400" dirty="0" err="1">
                <a:latin typeface="+mn-lt"/>
              </a:rPr>
              <a:t>Nucl</a:t>
            </a:r>
            <a:r>
              <a:rPr lang="en-US" sz="1400" dirty="0">
                <a:latin typeface="+mn-lt"/>
              </a:rPr>
              <a:t>. Part. Phys. 41, 087002 (2014).</a:t>
            </a:r>
            <a:endParaRPr lang="ru-RU" sz="1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14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DA4EF-152A-4ABF-83D5-265081FC5B77}" type="slidenum">
              <a:rPr lang="ru-RU" altLang="en-US"/>
              <a:pPr>
                <a:defRPr/>
              </a:pPr>
              <a:t>14</a:t>
            </a:fld>
            <a:endParaRPr lang="ru-RU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230982"/>
            <a:ext cx="8362950" cy="11398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Particle identification.</a:t>
            </a:r>
            <a:endParaRPr lang="ru-RU" altLang="ru-RU" sz="32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158439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ru-RU" sz="2800" dirty="0" smtClean="0">
                <a:solidFill>
                  <a:schemeClr val="tx2">
                    <a:lumMod val="75000"/>
                  </a:schemeClr>
                </a:solidFill>
              </a:rPr>
              <a:t>Low energies: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ru-RU" sz="2400" dirty="0" smtClean="0"/>
              <a:t>Silicon double-sided strip detectors for particle identification up to the 0.5 – 0.8 </a:t>
            </a:r>
            <a:r>
              <a:rPr lang="en-US" altLang="ru-RU" sz="2400" dirty="0" err="1" smtClean="0"/>
              <a:t>GeV</a:t>
            </a:r>
            <a:r>
              <a:rPr lang="en-US" altLang="ru-RU" sz="2400" dirty="0" smtClean="0"/>
              <a:t>/c  + additional tracking(ALICE strip detectors).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ru-RU" sz="2000" dirty="0" smtClean="0"/>
              <a:t/>
            </a:r>
            <a:br>
              <a:rPr lang="en-US" altLang="ru-RU" sz="2000" dirty="0" smtClean="0"/>
            </a:br>
            <a:r>
              <a:rPr lang="en-US" altLang="ru-RU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ru-RU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ru-RU" sz="1400" dirty="0" smtClean="0"/>
          </a:p>
          <a:p>
            <a:pPr eaLnBrk="1" hangingPunct="1">
              <a:lnSpc>
                <a:spcPct val="90000"/>
              </a:lnSpc>
            </a:pPr>
            <a:endParaRPr lang="en-US" altLang="ru-RU" sz="2000" dirty="0" smtClean="0"/>
          </a:p>
          <a:p>
            <a:pPr eaLnBrk="1" hangingPunct="1">
              <a:lnSpc>
                <a:spcPct val="90000"/>
              </a:lnSpc>
            </a:pPr>
            <a:endParaRPr lang="en-US" altLang="ru-RU" sz="2000" dirty="0" smtClean="0"/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8313" y="5897131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400" dirty="0" smtClean="0">
                <a:latin typeface="+mn-lt"/>
              </a:rPr>
              <a:t>Ref.</a:t>
            </a:r>
          </a:p>
          <a:p>
            <a:pPr eaLnBrk="1" hangingPunct="1">
              <a:buNone/>
              <a:defRPr/>
            </a:pPr>
            <a:r>
              <a:rPr lang="en-US" sz="1400" dirty="0" smtClean="0">
                <a:latin typeface="+mn-lt"/>
              </a:rPr>
              <a:t>1.</a:t>
            </a:r>
            <a:r>
              <a:rPr lang="en-US" sz="1400" dirty="0">
                <a:latin typeface="+mn-lt"/>
              </a:rPr>
              <a:t> C. Lippmann. In: </a:t>
            </a:r>
            <a:r>
              <a:rPr lang="en-US" sz="1400" dirty="0" err="1">
                <a:latin typeface="+mn-lt"/>
              </a:rPr>
              <a:t>Nucl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Instrum</a:t>
            </a:r>
            <a:r>
              <a:rPr lang="en-US" sz="1400" dirty="0">
                <a:latin typeface="+mn-lt"/>
              </a:rPr>
              <a:t>. Meth. A666 (2012), pp. 148{172.</a:t>
            </a:r>
            <a:endParaRPr lang="ru-RU" sz="1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1400" dirty="0">
              <a:latin typeface="+mn-lt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347864" y="2447951"/>
            <a:ext cx="4716067" cy="3322588"/>
            <a:chOff x="1020" y="1208"/>
            <a:chExt cx="3381" cy="238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20" y="1208"/>
              <a:ext cx="3381" cy="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208"/>
              <a:ext cx="3387" cy="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68313" y="2636912"/>
            <a:ext cx="2591519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energies: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0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510" y="5022207"/>
            <a:ext cx="4042792" cy="104574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ALICE HMPID with C6F14 radiator.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2E914-1C0A-477F-8442-1DD7503A012F}" type="slidenum">
              <a:rPr lang="ru-RU" altLang="en-US" smtClean="0"/>
              <a:pPr>
                <a:defRPr/>
              </a:pPr>
              <a:t>15</a:t>
            </a:fld>
            <a:endParaRPr lang="ru-RU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230982"/>
            <a:ext cx="8362950" cy="11398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Particle identification. Ring Imaging Cherenkov detector.</a:t>
            </a:r>
            <a:endParaRPr lang="ru-RU" sz="3200" dirty="0"/>
          </a:p>
        </p:txBody>
      </p: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4643438" y="1528763"/>
            <a:ext cx="4198937" cy="3346450"/>
            <a:chOff x="2925" y="963"/>
            <a:chExt cx="2645" cy="2108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25" y="963"/>
              <a:ext cx="2645" cy="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963"/>
              <a:ext cx="2650" cy="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Объект 2"/>
          <p:cNvSpPr txBox="1">
            <a:spLocks/>
          </p:cNvSpPr>
          <p:nvPr/>
        </p:nvSpPr>
        <p:spPr bwMode="auto">
          <a:xfrm>
            <a:off x="447320" y="1639515"/>
            <a:ext cx="4042792" cy="104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Gas radiator: high energy, big size;</a:t>
            </a:r>
          </a:p>
          <a:p>
            <a:r>
              <a:rPr lang="en-US" sz="2400" dirty="0" smtClean="0"/>
              <a:t>Aerogel radiator: low photons yield;</a:t>
            </a:r>
          </a:p>
          <a:p>
            <a:r>
              <a:rPr lang="en-US" sz="2400" dirty="0" smtClean="0"/>
              <a:t>Liquid radiator: optimal photons yield; momentum range up to 4 – 6 </a:t>
            </a:r>
            <a:r>
              <a:rPr lang="en-US" sz="2400" dirty="0" err="1" smtClean="0"/>
              <a:t>GeV</a:t>
            </a:r>
            <a:r>
              <a:rPr lang="en-US" sz="2400" dirty="0" smtClean="0"/>
              <a:t>/c; ALICE experience.</a:t>
            </a:r>
          </a:p>
        </p:txBody>
      </p:sp>
    </p:spTree>
    <p:extLst>
      <p:ext uri="{BB962C8B-B14F-4D97-AF65-F5344CB8AC3E}">
        <p14:creationId xmlns:p14="http://schemas.microsoft.com/office/powerpoint/2010/main" val="413550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DD57A-C9D5-491F-9AEF-A96378A22D3A}" type="slidenum">
              <a:rPr lang="ru-RU" altLang="en-US"/>
              <a:pPr>
                <a:defRPr/>
              </a:pPr>
              <a:t>16</a:t>
            </a:fld>
            <a:endParaRPr lang="ru-RU" altLang="en-US"/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932040" y="1370807"/>
            <a:ext cx="4104456" cy="4760119"/>
          </a:xfrm>
        </p:spPr>
        <p:txBody>
          <a:bodyPr/>
          <a:lstStyle/>
          <a:p>
            <a:r>
              <a:rPr lang="en-US" sz="2200" dirty="0"/>
              <a:t>Inner barrel of ALICE ITS (pixel </a:t>
            </a:r>
            <a:r>
              <a:rPr lang="en-US" sz="2200" dirty="0" smtClean="0"/>
              <a:t>detectors). Mean </a:t>
            </a:r>
            <a:r>
              <a:rPr lang="en-US" sz="2200" dirty="0"/>
              <a:t>radii of layers: R = 2.3, 3.1, 3.9 cm.</a:t>
            </a:r>
          </a:p>
          <a:p>
            <a:r>
              <a:rPr lang="en-US" sz="2200" dirty="0"/>
              <a:t> Strip silicon </a:t>
            </a:r>
            <a:r>
              <a:rPr lang="en-US" sz="2200" dirty="0" smtClean="0"/>
              <a:t>detectors. Radii </a:t>
            </a:r>
            <a:r>
              <a:rPr lang="en-US" sz="2200" dirty="0"/>
              <a:t>of layers(the same as at Vertex </a:t>
            </a:r>
            <a:r>
              <a:rPr lang="en-US" sz="2200" dirty="0" smtClean="0"/>
              <a:t>Detector):</a:t>
            </a:r>
            <a:r>
              <a:rPr lang="en-US" sz="2200" dirty="0"/>
              <a:t>R = 5, 10, 15, </a:t>
            </a:r>
            <a:r>
              <a:rPr lang="en-US" sz="2200" dirty="0" smtClean="0"/>
              <a:t>20cm</a:t>
            </a:r>
            <a:r>
              <a:rPr lang="en-US" sz="2200" dirty="0"/>
              <a:t>.</a:t>
            </a:r>
          </a:p>
          <a:p>
            <a:r>
              <a:rPr lang="en-US" sz="2200" dirty="0"/>
              <a:t> Ring Imaging Cherenkov </a:t>
            </a:r>
            <a:r>
              <a:rPr lang="en-US" sz="2200" dirty="0" smtClean="0"/>
              <a:t>detector: liquid radiator, R=25 cm; </a:t>
            </a:r>
            <a:r>
              <a:rPr lang="en-US" sz="2200" dirty="0" err="1" smtClean="0"/>
              <a:t>photodetector</a:t>
            </a:r>
            <a:r>
              <a:rPr lang="en-US" sz="2200" dirty="0" smtClean="0"/>
              <a:t>, R=33cm.</a:t>
            </a:r>
            <a:endParaRPr lang="ru-RU" altLang="ru-RU" sz="2200" dirty="0" smtClean="0"/>
          </a:p>
        </p:txBody>
      </p:sp>
      <p:grpSp>
        <p:nvGrpSpPr>
          <p:cNvPr id="15365" name="Group 4"/>
          <p:cNvGrpSpPr>
            <a:grpSpLocks noChangeAspect="1"/>
          </p:cNvGrpSpPr>
          <p:nvPr/>
        </p:nvGrpSpPr>
        <p:grpSpPr bwMode="auto">
          <a:xfrm>
            <a:off x="376288" y="1370807"/>
            <a:ext cx="4464050" cy="3571875"/>
            <a:chOff x="1110" y="744"/>
            <a:chExt cx="3540" cy="2832"/>
          </a:xfrm>
        </p:grpSpPr>
        <p:sp>
          <p:nvSpPr>
            <p:cNvPr id="153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10" y="744"/>
              <a:ext cx="3540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536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" y="744"/>
              <a:ext cx="3546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230982"/>
            <a:ext cx="8362950" cy="11398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Standalone GEANT4 model.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375" y="980728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Cumulative experiments at NA61(SHINE) opens opportunity to investigate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new unexplored area.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Detector geometry and construction that has been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proposed above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could provide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registration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of all particles in the area of interest.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Further work </a:t>
            </a:r>
            <a:r>
              <a:rPr lang="en-US" sz="2400" b="1" dirty="0" smtClean="0">
                <a:solidFill>
                  <a:schemeClr val="tx2"/>
                </a:solidFill>
              </a:rPr>
              <a:t>will </a:t>
            </a:r>
            <a:r>
              <a:rPr lang="en-US" sz="2400" b="1" dirty="0">
                <a:solidFill>
                  <a:schemeClr val="tx2"/>
                </a:solidFill>
              </a:rPr>
              <a:t>include 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/>
              <a:t> Estimation of the noise level;</a:t>
            </a:r>
          </a:p>
          <a:p>
            <a:r>
              <a:rPr lang="en-US" sz="2400" dirty="0"/>
              <a:t> Event generator for the cumulative particle (the simplest option);</a:t>
            </a:r>
          </a:p>
          <a:p>
            <a:r>
              <a:rPr lang="en-US" sz="2400" dirty="0"/>
              <a:t> Simulation </a:t>
            </a:r>
            <a:r>
              <a:rPr lang="en-US" sz="2400" dirty="0" smtClean="0"/>
              <a:t>in </a:t>
            </a:r>
            <a:r>
              <a:rPr lang="en-US" sz="2400" dirty="0"/>
              <a:t>more realistic conditions, geometry and event simulations </a:t>
            </a:r>
            <a:r>
              <a:rPr lang="en-US" sz="2400" dirty="0" smtClean="0"/>
              <a:t>at </a:t>
            </a:r>
            <a:r>
              <a:rPr lang="en-US" sz="2400" dirty="0" smtClean="0"/>
              <a:t>SHINE, track reconstruction.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author of this report from the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SPbU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acknowledges the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support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 by the Russian Science Foundation research grant 16-12-10176.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2E914-1C0A-477F-8442-1DD7503A012F}" type="slidenum">
              <a:rPr lang="ru-RU" altLang="en-US" smtClean="0"/>
              <a:pPr>
                <a:defRPr/>
              </a:pPr>
              <a:t>17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888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53136"/>
            <a:ext cx="8229600" cy="1139825"/>
          </a:xfrm>
        </p:spPr>
        <p:txBody>
          <a:bodyPr/>
          <a:lstStyle/>
          <a:p>
            <a:pPr algn="r"/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7BA4B-B6A9-4294-81A3-A80953A1CFD4}" type="slidenum">
              <a:rPr lang="ru-RU" altLang="en-US" smtClean="0"/>
              <a:pPr>
                <a:defRPr/>
              </a:pPr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374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53C4-E467-42B8-940C-4FC44C08B6E6}" type="slidenum">
              <a:rPr lang="ru-RU" altLang="en-US"/>
              <a:pPr>
                <a:defRPr/>
              </a:pPr>
              <a:t>19</a:t>
            </a:fld>
            <a:endParaRPr lang="ru-RU" altLang="en-US"/>
          </a:p>
        </p:txBody>
      </p:sp>
      <p:grpSp>
        <p:nvGrpSpPr>
          <p:cNvPr id="26628" name="Group 12"/>
          <p:cNvGrpSpPr>
            <a:grpSpLocks noChangeAspect="1"/>
          </p:cNvGrpSpPr>
          <p:nvPr/>
        </p:nvGrpSpPr>
        <p:grpSpPr bwMode="auto">
          <a:xfrm>
            <a:off x="279548" y="872331"/>
            <a:ext cx="5611812" cy="3055937"/>
            <a:chOff x="288" y="2371"/>
            <a:chExt cx="3535" cy="1925"/>
          </a:xfrm>
        </p:grpSpPr>
        <p:sp>
          <p:nvSpPr>
            <p:cNvPr id="2663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8" y="2371"/>
              <a:ext cx="3535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6633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71"/>
              <a:ext cx="3538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TextBox 16"/>
          <p:cNvSpPr txBox="1">
            <a:spLocks noChangeArrowheads="1"/>
          </p:cNvSpPr>
          <p:nvPr/>
        </p:nvSpPr>
        <p:spPr bwMode="auto">
          <a:xfrm>
            <a:off x="6259513" y="1692275"/>
            <a:ext cx="2068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All dimensions in </a:t>
            </a:r>
          </a:p>
          <a:p>
            <a:pPr eaLnBrk="1" hangingPunct="1"/>
            <a:r>
              <a:rPr lang="en-US" altLang="ru-RU" sz="200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millimeters.</a:t>
            </a:r>
            <a:endParaRPr lang="ru-RU" altLang="ru-RU" sz="2000"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6440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ru-RU" smtClean="0"/>
              <a:t>Inner size of vertex magnet</a:t>
            </a:r>
            <a:endParaRPr lang="ru-RU" altLang="ru-RU" smtClean="0"/>
          </a:p>
        </p:txBody>
      </p:sp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0" y="6181725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000"/>
              <a:t>Ref.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000"/>
              <a:t>1. New Magnetic Field Calculations for NA61. Geoffrey Mills, Los Alamos NL,  9 October, 2012</a:t>
            </a:r>
            <a:endParaRPr lang="ru-RU" altLang="ru-RU" sz="1000"/>
          </a:p>
        </p:txBody>
      </p:sp>
      <p:grpSp>
        <p:nvGrpSpPr>
          <p:cNvPr id="26627" name="Group 8"/>
          <p:cNvGrpSpPr>
            <a:grpSpLocks noChangeAspect="1"/>
          </p:cNvGrpSpPr>
          <p:nvPr/>
        </p:nvGrpSpPr>
        <p:grpSpPr bwMode="auto">
          <a:xfrm>
            <a:off x="4224521" y="3688557"/>
            <a:ext cx="4897437" cy="2462212"/>
            <a:chOff x="390" y="857"/>
            <a:chExt cx="3418" cy="1718"/>
          </a:xfrm>
        </p:grpSpPr>
        <p:sp>
          <p:nvSpPr>
            <p:cNvPr id="26634" name="AutoShape 7"/>
            <p:cNvSpPr>
              <a:spLocks noChangeAspect="1" noChangeArrowheads="1" noTextEdit="1"/>
            </p:cNvSpPr>
            <p:nvPr/>
          </p:nvSpPr>
          <p:spPr bwMode="auto">
            <a:xfrm>
              <a:off x="390" y="857"/>
              <a:ext cx="3418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663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857"/>
              <a:ext cx="3421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en-US" altLang="ru-RU" dirty="0" smtClean="0"/>
              <a:t>Physics </a:t>
            </a:r>
            <a:r>
              <a:rPr lang="en-US" altLang="ru-RU" dirty="0" smtClean="0"/>
              <a:t>motivation</a:t>
            </a:r>
          </a:p>
          <a:p>
            <a:pPr lvl="1"/>
            <a:r>
              <a:rPr lang="en-US" altLang="ru-RU" dirty="0" smtClean="0"/>
              <a:t>Area </a:t>
            </a:r>
            <a:r>
              <a:rPr lang="en-US" altLang="ru-RU" dirty="0" smtClean="0"/>
              <a:t>of interest</a:t>
            </a:r>
          </a:p>
          <a:p>
            <a:pPr lvl="1"/>
            <a:r>
              <a:rPr lang="en-US" altLang="ru-RU" dirty="0" smtClean="0"/>
              <a:t>Particle yield estimations</a:t>
            </a:r>
          </a:p>
          <a:p>
            <a:r>
              <a:rPr lang="en-US" altLang="ru-RU" dirty="0" smtClean="0"/>
              <a:t>Detector requirements</a:t>
            </a:r>
          </a:p>
          <a:p>
            <a:r>
              <a:rPr lang="en-US" altLang="ru-RU" dirty="0" smtClean="0"/>
              <a:t>Cumulative measurements in </a:t>
            </a:r>
            <a:r>
              <a:rPr lang="en-US" altLang="ru-RU" dirty="0" smtClean="0"/>
              <a:t>NA61</a:t>
            </a:r>
            <a:r>
              <a:rPr lang="ru-RU" altLang="ru-RU" dirty="0" smtClean="0"/>
              <a:t>(</a:t>
            </a:r>
            <a:r>
              <a:rPr lang="en-US" altLang="ru-RU" dirty="0" smtClean="0"/>
              <a:t>SHINE</a:t>
            </a:r>
            <a:r>
              <a:rPr lang="ru-RU" altLang="ru-RU" dirty="0" smtClean="0"/>
              <a:t>)</a:t>
            </a:r>
            <a:endParaRPr lang="en-US" altLang="ru-RU" dirty="0" smtClean="0"/>
          </a:p>
          <a:p>
            <a:r>
              <a:rPr lang="en-US" altLang="ru-RU" dirty="0" smtClean="0"/>
              <a:t>GEANT4 simulation</a:t>
            </a:r>
          </a:p>
          <a:p>
            <a:r>
              <a:rPr lang="en-US" altLang="ru-RU" dirty="0" smtClean="0"/>
              <a:t>Conclusion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2E914-1C0A-477F-8442-1DD7503A012F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409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5D784-E5A1-4537-BB5C-B8612F99EC26}" type="slidenum">
              <a:rPr lang="ru-RU" altLang="en-US"/>
              <a:pPr>
                <a:defRPr/>
              </a:pPr>
              <a:t>20</a:t>
            </a:fld>
            <a:endParaRPr lang="ru-RU" altLang="en-US"/>
          </a:p>
        </p:txBody>
      </p:sp>
      <p:graphicFrame>
        <p:nvGraphicFramePr>
          <p:cNvPr id="438327" name="Group 55"/>
          <p:cNvGraphicFramePr>
            <a:graphicFrameLocks noGrp="1"/>
          </p:cNvGraphicFramePr>
          <p:nvPr/>
        </p:nvGraphicFramePr>
        <p:xfrm>
          <a:off x="395288" y="1125538"/>
          <a:ext cx="8108950" cy="5029200"/>
        </p:xfrm>
        <a:graphic>
          <a:graphicData uri="http://schemas.openxmlformats.org/drawingml/2006/table">
            <a:tbl>
              <a:tblPr/>
              <a:tblGrid>
                <a:gridCol w="1185862"/>
                <a:gridCol w="1727200"/>
                <a:gridCol w="1727200"/>
                <a:gridCol w="1733550"/>
                <a:gridCol w="1735138"/>
              </a:tblGrid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Inner barrel</a:t>
                      </a:r>
                      <a:endParaRPr kumimoji="0" lang="ru-RU" alt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Outer barrel</a:t>
                      </a:r>
                      <a:endParaRPr kumimoji="0" lang="ru-RU" altLang="ru-RU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1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Inner barrel: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layers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Outer barrel: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layers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Mean radius, mm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Staves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Mean radius, mm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Staves (2xHalf-stave)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Layer 1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Layer 2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245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Layer 3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344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Layer 4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393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7699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30146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26701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1" name="Rectangle 56"/>
          <p:cNvSpPr>
            <a:spLocks noChangeArrowheads="1"/>
          </p:cNvSpPr>
          <p:nvPr/>
        </p:nvSpPr>
        <p:spPr bwMode="auto">
          <a:xfrm>
            <a:off x="0" y="6181725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000"/>
              <a:t>Ref.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000"/>
              <a:t>1. Technical Design Report for the Upgrade of the ALICE Inner Tracking System</a:t>
            </a:r>
            <a:endParaRPr lang="ru-RU" altLang="ru-RU" sz="1000"/>
          </a:p>
        </p:txBody>
      </p:sp>
      <p:sp>
        <p:nvSpPr>
          <p:cNvPr id="27702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dirty="0" smtClean="0"/>
              <a:t>Already existing ALICE support structure</a:t>
            </a:r>
            <a:endParaRPr lang="ru-RU" alt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ITS upgrade.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7BA4B-B6A9-4294-81A3-A80953A1CFD4}" type="slidenum">
              <a:rPr lang="ru-RU" altLang="en-US" smtClean="0"/>
              <a:pPr>
                <a:defRPr/>
              </a:pPr>
              <a:t>21</a:t>
            </a:fld>
            <a:endParaRPr lang="ru-RU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036638" y="1108075"/>
            <a:ext cx="7070725" cy="4641850"/>
            <a:chOff x="653" y="698"/>
            <a:chExt cx="4454" cy="292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3" y="698"/>
              <a:ext cx="4454" cy="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698"/>
              <a:ext cx="4460" cy="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077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technology.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7BA4B-B6A9-4294-81A3-A80953A1CFD4}" type="slidenum">
              <a:rPr lang="ru-RU" altLang="en-US" smtClean="0"/>
              <a:pPr>
                <a:defRPr/>
              </a:pPr>
              <a:t>22</a:t>
            </a:fld>
            <a:endParaRPr lang="ru-RU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271588" y="1401763"/>
            <a:ext cx="6600825" cy="4054475"/>
            <a:chOff x="801" y="883"/>
            <a:chExt cx="4158" cy="255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1" y="883"/>
              <a:ext cx="4158" cy="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883"/>
              <a:ext cx="4164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7983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B70E-34F4-4DE3-BD78-47C2FC6AD457}" type="slidenum">
              <a:rPr lang="ru-RU" altLang="en-US"/>
              <a:pPr>
                <a:defRPr/>
              </a:pPr>
              <a:t>23</a:t>
            </a:fld>
            <a:endParaRPr lang="ru-RU" altLang="en-US"/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31913"/>
            <a:ext cx="35877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Geant4 simulation for inner layers</a:t>
            </a:r>
            <a:endParaRPr lang="ru-RU" altLang="ru-RU" smtClean="0"/>
          </a:p>
        </p:txBody>
      </p:sp>
      <p:sp>
        <p:nvSpPr>
          <p:cNvPr id="28677" name="Объект 2"/>
          <p:cNvSpPr>
            <a:spLocks noGrp="1"/>
          </p:cNvSpPr>
          <p:nvPr>
            <p:ph idx="4294967295"/>
          </p:nvPr>
        </p:nvSpPr>
        <p:spPr>
          <a:xfrm>
            <a:off x="801688" y="4643438"/>
            <a:ext cx="8342312" cy="1416050"/>
          </a:xfrm>
        </p:spPr>
        <p:txBody>
          <a:bodyPr lIns="90000" tIns="45000" rIns="90000" bIns="45000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ru-RU" sz="2000" dirty="0" smtClean="0">
                <a:cs typeface="Times New Roman" panose="02020603050405020304" pitchFamily="18" charset="0"/>
              </a:rPr>
              <a:t>Each stave consists of 9 pixel chips. Removal of two staves from each side (back and front) will ensure passage of the beam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26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79463" y="2628900"/>
            <a:ext cx="61753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beam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33413" y="4348163"/>
            <a:ext cx="817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28650" y="4029075"/>
            <a:ext cx="538163" cy="39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7713" y="2914650"/>
            <a:ext cx="1012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6213" y="4279900"/>
            <a:ext cx="269875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z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3670300"/>
            <a:ext cx="271463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y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7600" y="3970338"/>
            <a:ext cx="271463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x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763838"/>
            <a:ext cx="665163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Target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8686" name="Group 8"/>
          <p:cNvGrpSpPr>
            <a:grpSpLocks noChangeAspect="1"/>
          </p:cNvGrpSpPr>
          <p:nvPr/>
        </p:nvGrpSpPr>
        <p:grpSpPr bwMode="auto">
          <a:xfrm>
            <a:off x="4719638" y="1511300"/>
            <a:ext cx="3795712" cy="2870200"/>
            <a:chOff x="3991" y="794"/>
            <a:chExt cx="2879" cy="2177"/>
          </a:xfrm>
        </p:grpSpPr>
        <p:sp>
          <p:nvSpPr>
            <p:cNvPr id="32" name="AutoShape 7"/>
            <p:cNvSpPr>
              <a:spLocks noChangeAspect="1" noChangeArrowheads="1" noTextEdit="1"/>
            </p:cNvSpPr>
            <p:nvPr/>
          </p:nvSpPr>
          <p:spPr bwMode="auto">
            <a:xfrm>
              <a:off x="3991" y="794"/>
              <a:ext cx="2879" cy="21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dirty="0">
                <a:latin typeface="+mn-lt"/>
                <a:cs typeface="+mn-cs"/>
              </a:endParaRPr>
            </a:p>
          </p:txBody>
        </p:sp>
        <p:pic>
          <p:nvPicPr>
            <p:cNvPr id="2869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794"/>
              <a:ext cx="2885" cy="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4" name="Прямая со стрелкой 33"/>
          <p:cNvCxnSpPr/>
          <p:nvPr/>
        </p:nvCxnSpPr>
        <p:spPr>
          <a:xfrm flipV="1">
            <a:off x="747713" y="3808413"/>
            <a:ext cx="0" cy="67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inside the setup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7BA4B-B6A9-4294-81A3-A80953A1CFD4}" type="slidenum">
              <a:rPr lang="ru-RU" altLang="en-US" smtClean="0"/>
              <a:pPr>
                <a:defRPr/>
              </a:pPr>
              <a:t>24</a:t>
            </a:fld>
            <a:endParaRPr lang="ru-RU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42975" y="1196752"/>
            <a:ext cx="6677025" cy="4741862"/>
            <a:chOff x="594" y="663"/>
            <a:chExt cx="4206" cy="298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4" y="663"/>
              <a:ext cx="4206" cy="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663"/>
              <a:ext cx="4211" cy="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7136376" y="2336577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Simulation by: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Puławski</a:t>
            </a:r>
            <a:endParaRPr lang="ru-RU" dirty="0">
              <a:latin typeface="+mn-lt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081825" y="3521001"/>
            <a:ext cx="3219719" cy="1540396"/>
          </a:xfrm>
          <a:custGeom>
            <a:avLst/>
            <a:gdLst>
              <a:gd name="connsiteX0" fmla="*/ 721217 w 3219719"/>
              <a:gd name="connsiteY0" fmla="*/ 33568 h 1540396"/>
              <a:gd name="connsiteX1" fmla="*/ 811369 w 3219719"/>
              <a:gd name="connsiteY1" fmla="*/ 46447 h 1540396"/>
              <a:gd name="connsiteX2" fmla="*/ 953037 w 3219719"/>
              <a:gd name="connsiteY2" fmla="*/ 59326 h 1540396"/>
              <a:gd name="connsiteX3" fmla="*/ 1043189 w 3219719"/>
              <a:gd name="connsiteY3" fmla="*/ 85084 h 1540396"/>
              <a:gd name="connsiteX4" fmla="*/ 1339403 w 3219719"/>
              <a:gd name="connsiteY4" fmla="*/ 110841 h 1540396"/>
              <a:gd name="connsiteX5" fmla="*/ 1815921 w 3219719"/>
              <a:gd name="connsiteY5" fmla="*/ 136599 h 1540396"/>
              <a:gd name="connsiteX6" fmla="*/ 1957589 w 3219719"/>
              <a:gd name="connsiteY6" fmla="*/ 175236 h 1540396"/>
              <a:gd name="connsiteX7" fmla="*/ 2034862 w 3219719"/>
              <a:gd name="connsiteY7" fmla="*/ 226751 h 1540396"/>
              <a:gd name="connsiteX8" fmla="*/ 2073499 w 3219719"/>
              <a:gd name="connsiteY8" fmla="*/ 239630 h 1540396"/>
              <a:gd name="connsiteX9" fmla="*/ 2112136 w 3219719"/>
              <a:gd name="connsiteY9" fmla="*/ 265388 h 1540396"/>
              <a:gd name="connsiteX10" fmla="*/ 2150772 w 3219719"/>
              <a:gd name="connsiteY10" fmla="*/ 278267 h 1540396"/>
              <a:gd name="connsiteX11" fmla="*/ 2228045 w 3219719"/>
              <a:gd name="connsiteY11" fmla="*/ 342661 h 1540396"/>
              <a:gd name="connsiteX12" fmla="*/ 2331076 w 3219719"/>
              <a:gd name="connsiteY12" fmla="*/ 368419 h 1540396"/>
              <a:gd name="connsiteX13" fmla="*/ 2459865 w 3219719"/>
              <a:gd name="connsiteY13" fmla="*/ 419934 h 1540396"/>
              <a:gd name="connsiteX14" fmla="*/ 2498502 w 3219719"/>
              <a:gd name="connsiteY14" fmla="*/ 458571 h 1540396"/>
              <a:gd name="connsiteX15" fmla="*/ 2550017 w 3219719"/>
              <a:gd name="connsiteY15" fmla="*/ 484329 h 1540396"/>
              <a:gd name="connsiteX16" fmla="*/ 2627290 w 3219719"/>
              <a:gd name="connsiteY16" fmla="*/ 535844 h 1540396"/>
              <a:gd name="connsiteX17" fmla="*/ 2678806 w 3219719"/>
              <a:gd name="connsiteY17" fmla="*/ 561602 h 1540396"/>
              <a:gd name="connsiteX18" fmla="*/ 2756079 w 3219719"/>
              <a:gd name="connsiteY18" fmla="*/ 600238 h 1540396"/>
              <a:gd name="connsiteX19" fmla="*/ 2794716 w 3219719"/>
              <a:gd name="connsiteY19" fmla="*/ 625996 h 1540396"/>
              <a:gd name="connsiteX20" fmla="*/ 2846231 w 3219719"/>
              <a:gd name="connsiteY20" fmla="*/ 651754 h 1540396"/>
              <a:gd name="connsiteX21" fmla="*/ 2923505 w 3219719"/>
              <a:gd name="connsiteY21" fmla="*/ 716148 h 1540396"/>
              <a:gd name="connsiteX22" fmla="*/ 2975020 w 3219719"/>
              <a:gd name="connsiteY22" fmla="*/ 793422 h 1540396"/>
              <a:gd name="connsiteX23" fmla="*/ 3026536 w 3219719"/>
              <a:gd name="connsiteY23" fmla="*/ 883574 h 1540396"/>
              <a:gd name="connsiteX24" fmla="*/ 3103809 w 3219719"/>
              <a:gd name="connsiteY24" fmla="*/ 935089 h 1540396"/>
              <a:gd name="connsiteX25" fmla="*/ 3193961 w 3219719"/>
              <a:gd name="connsiteY25" fmla="*/ 1038120 h 1540396"/>
              <a:gd name="connsiteX26" fmla="*/ 3206840 w 3219719"/>
              <a:gd name="connsiteY26" fmla="*/ 1102514 h 1540396"/>
              <a:gd name="connsiteX27" fmla="*/ 3219719 w 3219719"/>
              <a:gd name="connsiteY27" fmla="*/ 1154030 h 1540396"/>
              <a:gd name="connsiteX28" fmla="*/ 3206840 w 3219719"/>
              <a:gd name="connsiteY28" fmla="*/ 1372971 h 1540396"/>
              <a:gd name="connsiteX29" fmla="*/ 3129567 w 3219719"/>
              <a:gd name="connsiteY29" fmla="*/ 1437365 h 1540396"/>
              <a:gd name="connsiteX30" fmla="*/ 3052293 w 3219719"/>
              <a:gd name="connsiteY30" fmla="*/ 1463123 h 1540396"/>
              <a:gd name="connsiteX31" fmla="*/ 3013657 w 3219719"/>
              <a:gd name="connsiteY31" fmla="*/ 1476002 h 1540396"/>
              <a:gd name="connsiteX32" fmla="*/ 2975020 w 3219719"/>
              <a:gd name="connsiteY32" fmla="*/ 1488881 h 1540396"/>
              <a:gd name="connsiteX33" fmla="*/ 2936383 w 3219719"/>
              <a:gd name="connsiteY33" fmla="*/ 1514638 h 1540396"/>
              <a:gd name="connsiteX34" fmla="*/ 2833352 w 3219719"/>
              <a:gd name="connsiteY34" fmla="*/ 1540396 h 1540396"/>
              <a:gd name="connsiteX35" fmla="*/ 1558344 w 3219719"/>
              <a:gd name="connsiteY35" fmla="*/ 1514638 h 1540396"/>
              <a:gd name="connsiteX36" fmla="*/ 1287888 w 3219719"/>
              <a:gd name="connsiteY36" fmla="*/ 1501760 h 1540396"/>
              <a:gd name="connsiteX37" fmla="*/ 218941 w 3219719"/>
              <a:gd name="connsiteY37" fmla="*/ 1488881 h 1540396"/>
              <a:gd name="connsiteX38" fmla="*/ 167426 w 3219719"/>
              <a:gd name="connsiteY38" fmla="*/ 1476002 h 1540396"/>
              <a:gd name="connsiteX39" fmla="*/ 128789 w 3219719"/>
              <a:gd name="connsiteY39" fmla="*/ 1424486 h 1540396"/>
              <a:gd name="connsiteX40" fmla="*/ 103031 w 3219719"/>
              <a:gd name="connsiteY40" fmla="*/ 1334334 h 1540396"/>
              <a:gd name="connsiteX41" fmla="*/ 90152 w 3219719"/>
              <a:gd name="connsiteY41" fmla="*/ 986605 h 1540396"/>
              <a:gd name="connsiteX42" fmla="*/ 77274 w 3219719"/>
              <a:gd name="connsiteY42" fmla="*/ 947968 h 1540396"/>
              <a:gd name="connsiteX43" fmla="*/ 64395 w 3219719"/>
              <a:gd name="connsiteY43" fmla="*/ 844937 h 1540396"/>
              <a:gd name="connsiteX44" fmla="*/ 38637 w 3219719"/>
              <a:gd name="connsiteY44" fmla="*/ 754785 h 1540396"/>
              <a:gd name="connsiteX45" fmla="*/ 12879 w 3219719"/>
              <a:gd name="connsiteY45" fmla="*/ 613117 h 1540396"/>
              <a:gd name="connsiteX46" fmla="*/ 0 w 3219719"/>
              <a:gd name="connsiteY46" fmla="*/ 574481 h 1540396"/>
              <a:gd name="connsiteX47" fmla="*/ 12879 w 3219719"/>
              <a:gd name="connsiteY47" fmla="*/ 278267 h 1540396"/>
              <a:gd name="connsiteX48" fmla="*/ 64395 w 3219719"/>
              <a:gd name="connsiteY48" fmla="*/ 188114 h 1540396"/>
              <a:gd name="connsiteX49" fmla="*/ 90152 w 3219719"/>
              <a:gd name="connsiteY49" fmla="*/ 149478 h 1540396"/>
              <a:gd name="connsiteX50" fmla="*/ 193183 w 3219719"/>
              <a:gd name="connsiteY50" fmla="*/ 97962 h 1540396"/>
              <a:gd name="connsiteX51" fmla="*/ 270457 w 3219719"/>
              <a:gd name="connsiteY51" fmla="*/ 59326 h 1540396"/>
              <a:gd name="connsiteX52" fmla="*/ 309093 w 3219719"/>
              <a:gd name="connsiteY52" fmla="*/ 33568 h 1540396"/>
              <a:gd name="connsiteX53" fmla="*/ 360609 w 3219719"/>
              <a:gd name="connsiteY53" fmla="*/ 20689 h 1540396"/>
              <a:gd name="connsiteX54" fmla="*/ 399245 w 3219719"/>
              <a:gd name="connsiteY54" fmla="*/ 7810 h 1540396"/>
              <a:gd name="connsiteX55" fmla="*/ 721217 w 3219719"/>
              <a:gd name="connsiteY55" fmla="*/ 33568 h 154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219719" h="1540396">
                <a:moveTo>
                  <a:pt x="721217" y="33568"/>
                </a:moveTo>
                <a:cubicBezTo>
                  <a:pt x="789904" y="40007"/>
                  <a:pt x="781199" y="43095"/>
                  <a:pt x="811369" y="46447"/>
                </a:cubicBezTo>
                <a:cubicBezTo>
                  <a:pt x="858496" y="51683"/>
                  <a:pt x="906265" y="51531"/>
                  <a:pt x="953037" y="59326"/>
                </a:cubicBezTo>
                <a:cubicBezTo>
                  <a:pt x="983865" y="64464"/>
                  <a:pt x="1012411" y="79653"/>
                  <a:pt x="1043189" y="85084"/>
                </a:cubicBezTo>
                <a:cubicBezTo>
                  <a:pt x="1085943" y="92629"/>
                  <a:pt x="1312838" y="108797"/>
                  <a:pt x="1339403" y="110841"/>
                </a:cubicBezTo>
                <a:cubicBezTo>
                  <a:pt x="1534674" y="159659"/>
                  <a:pt x="1323143" y="110663"/>
                  <a:pt x="1815921" y="136599"/>
                </a:cubicBezTo>
                <a:cubicBezTo>
                  <a:pt x="1842187" y="137981"/>
                  <a:pt x="1939864" y="163420"/>
                  <a:pt x="1957589" y="175236"/>
                </a:cubicBezTo>
                <a:cubicBezTo>
                  <a:pt x="1983347" y="192408"/>
                  <a:pt x="2005494" y="216962"/>
                  <a:pt x="2034862" y="226751"/>
                </a:cubicBezTo>
                <a:cubicBezTo>
                  <a:pt x="2047741" y="231044"/>
                  <a:pt x="2061357" y="233559"/>
                  <a:pt x="2073499" y="239630"/>
                </a:cubicBezTo>
                <a:cubicBezTo>
                  <a:pt x="2087344" y="246552"/>
                  <a:pt x="2098292" y="258466"/>
                  <a:pt x="2112136" y="265388"/>
                </a:cubicBezTo>
                <a:cubicBezTo>
                  <a:pt x="2124278" y="271459"/>
                  <a:pt x="2138630" y="272196"/>
                  <a:pt x="2150772" y="278267"/>
                </a:cubicBezTo>
                <a:cubicBezTo>
                  <a:pt x="2235051" y="320406"/>
                  <a:pt x="2142590" y="285690"/>
                  <a:pt x="2228045" y="342661"/>
                </a:cubicBezTo>
                <a:cubicBezTo>
                  <a:pt x="2246080" y="354685"/>
                  <a:pt x="2320073" y="365418"/>
                  <a:pt x="2331076" y="368419"/>
                </a:cubicBezTo>
                <a:cubicBezTo>
                  <a:pt x="2361439" y="376700"/>
                  <a:pt x="2430115" y="398684"/>
                  <a:pt x="2459865" y="419934"/>
                </a:cubicBezTo>
                <a:cubicBezTo>
                  <a:pt x="2474686" y="430521"/>
                  <a:pt x="2483681" y="447984"/>
                  <a:pt x="2498502" y="458571"/>
                </a:cubicBezTo>
                <a:cubicBezTo>
                  <a:pt x="2514124" y="469730"/>
                  <a:pt x="2533554" y="474451"/>
                  <a:pt x="2550017" y="484329"/>
                </a:cubicBezTo>
                <a:cubicBezTo>
                  <a:pt x="2576562" y="500256"/>
                  <a:pt x="2599601" y="522000"/>
                  <a:pt x="2627290" y="535844"/>
                </a:cubicBezTo>
                <a:cubicBezTo>
                  <a:pt x="2644462" y="544430"/>
                  <a:pt x="2662137" y="552077"/>
                  <a:pt x="2678806" y="561602"/>
                </a:cubicBezTo>
                <a:cubicBezTo>
                  <a:pt x="2748710" y="601547"/>
                  <a:pt x="2685243" y="576627"/>
                  <a:pt x="2756079" y="600238"/>
                </a:cubicBezTo>
                <a:cubicBezTo>
                  <a:pt x="2768958" y="608824"/>
                  <a:pt x="2781277" y="618316"/>
                  <a:pt x="2794716" y="625996"/>
                </a:cubicBezTo>
                <a:cubicBezTo>
                  <a:pt x="2811385" y="635521"/>
                  <a:pt x="2829562" y="642229"/>
                  <a:pt x="2846231" y="651754"/>
                </a:cubicBezTo>
                <a:cubicBezTo>
                  <a:pt x="2875994" y="668762"/>
                  <a:pt x="2902197" y="688751"/>
                  <a:pt x="2923505" y="716148"/>
                </a:cubicBezTo>
                <a:cubicBezTo>
                  <a:pt x="2942511" y="740584"/>
                  <a:pt x="2965230" y="764054"/>
                  <a:pt x="2975020" y="793422"/>
                </a:cubicBezTo>
                <a:cubicBezTo>
                  <a:pt x="2988458" y="833735"/>
                  <a:pt x="2989603" y="850745"/>
                  <a:pt x="3026536" y="883574"/>
                </a:cubicBezTo>
                <a:cubicBezTo>
                  <a:pt x="3049673" y="904141"/>
                  <a:pt x="3081919" y="913199"/>
                  <a:pt x="3103809" y="935089"/>
                </a:cubicBezTo>
                <a:cubicBezTo>
                  <a:pt x="3170502" y="1001783"/>
                  <a:pt x="3140753" y="967177"/>
                  <a:pt x="3193961" y="1038120"/>
                </a:cubicBezTo>
                <a:cubicBezTo>
                  <a:pt x="3198254" y="1059585"/>
                  <a:pt x="3202091" y="1081146"/>
                  <a:pt x="3206840" y="1102514"/>
                </a:cubicBezTo>
                <a:cubicBezTo>
                  <a:pt x="3210680" y="1119793"/>
                  <a:pt x="3219719" y="1136330"/>
                  <a:pt x="3219719" y="1154030"/>
                </a:cubicBezTo>
                <a:cubicBezTo>
                  <a:pt x="3219719" y="1227136"/>
                  <a:pt x="3217685" y="1300673"/>
                  <a:pt x="3206840" y="1372971"/>
                </a:cubicBezTo>
                <a:cubicBezTo>
                  <a:pt x="3201290" y="1409968"/>
                  <a:pt x="3156651" y="1426531"/>
                  <a:pt x="3129567" y="1437365"/>
                </a:cubicBezTo>
                <a:cubicBezTo>
                  <a:pt x="3104358" y="1447449"/>
                  <a:pt x="3078051" y="1454537"/>
                  <a:pt x="3052293" y="1463123"/>
                </a:cubicBezTo>
                <a:lnTo>
                  <a:pt x="3013657" y="1476002"/>
                </a:lnTo>
                <a:cubicBezTo>
                  <a:pt x="3000778" y="1480295"/>
                  <a:pt x="2986316" y="1481351"/>
                  <a:pt x="2975020" y="1488881"/>
                </a:cubicBezTo>
                <a:cubicBezTo>
                  <a:pt x="2962141" y="1497467"/>
                  <a:pt x="2950227" y="1507716"/>
                  <a:pt x="2936383" y="1514638"/>
                </a:cubicBezTo>
                <a:cubicBezTo>
                  <a:pt x="2909980" y="1527840"/>
                  <a:pt x="2857848" y="1535497"/>
                  <a:pt x="2833352" y="1540396"/>
                </a:cubicBezTo>
                <a:cubicBezTo>
                  <a:pt x="1777233" y="1506327"/>
                  <a:pt x="3367719" y="1555297"/>
                  <a:pt x="1558344" y="1514638"/>
                </a:cubicBezTo>
                <a:cubicBezTo>
                  <a:pt x="1468113" y="1512610"/>
                  <a:pt x="1378125" y="1503495"/>
                  <a:pt x="1287888" y="1501760"/>
                </a:cubicBezTo>
                <a:lnTo>
                  <a:pt x="218941" y="1488881"/>
                </a:lnTo>
                <a:cubicBezTo>
                  <a:pt x="201769" y="1484588"/>
                  <a:pt x="181829" y="1486290"/>
                  <a:pt x="167426" y="1476002"/>
                </a:cubicBezTo>
                <a:cubicBezTo>
                  <a:pt x="149959" y="1463526"/>
                  <a:pt x="139439" y="1443123"/>
                  <a:pt x="128789" y="1424486"/>
                </a:cubicBezTo>
                <a:cubicBezTo>
                  <a:pt x="120577" y="1410115"/>
                  <a:pt x="105819" y="1345487"/>
                  <a:pt x="103031" y="1334334"/>
                </a:cubicBezTo>
                <a:cubicBezTo>
                  <a:pt x="98738" y="1218424"/>
                  <a:pt x="97867" y="1102337"/>
                  <a:pt x="90152" y="986605"/>
                </a:cubicBezTo>
                <a:cubicBezTo>
                  <a:pt x="89249" y="973060"/>
                  <a:pt x="79702" y="961325"/>
                  <a:pt x="77274" y="947968"/>
                </a:cubicBezTo>
                <a:cubicBezTo>
                  <a:pt x="71083" y="913915"/>
                  <a:pt x="70085" y="879077"/>
                  <a:pt x="64395" y="844937"/>
                </a:cubicBezTo>
                <a:cubicBezTo>
                  <a:pt x="45696" y="732747"/>
                  <a:pt x="59051" y="846649"/>
                  <a:pt x="38637" y="754785"/>
                </a:cubicBezTo>
                <a:cubicBezTo>
                  <a:pt x="15674" y="651453"/>
                  <a:pt x="36315" y="706862"/>
                  <a:pt x="12879" y="613117"/>
                </a:cubicBezTo>
                <a:cubicBezTo>
                  <a:pt x="9586" y="599947"/>
                  <a:pt x="4293" y="587360"/>
                  <a:pt x="0" y="574481"/>
                </a:cubicBezTo>
                <a:cubicBezTo>
                  <a:pt x="4293" y="475743"/>
                  <a:pt x="5299" y="376807"/>
                  <a:pt x="12879" y="278267"/>
                </a:cubicBezTo>
                <a:cubicBezTo>
                  <a:pt x="15762" y="240792"/>
                  <a:pt x="44151" y="216456"/>
                  <a:pt x="64395" y="188114"/>
                </a:cubicBezTo>
                <a:cubicBezTo>
                  <a:pt x="73391" y="175519"/>
                  <a:pt x="77472" y="158354"/>
                  <a:pt x="90152" y="149478"/>
                </a:cubicBezTo>
                <a:cubicBezTo>
                  <a:pt x="121608" y="127458"/>
                  <a:pt x="161234" y="119261"/>
                  <a:pt x="193183" y="97962"/>
                </a:cubicBezTo>
                <a:cubicBezTo>
                  <a:pt x="243116" y="64675"/>
                  <a:pt x="217136" y="77100"/>
                  <a:pt x="270457" y="59326"/>
                </a:cubicBezTo>
                <a:cubicBezTo>
                  <a:pt x="283336" y="50740"/>
                  <a:pt x="294866" y="39665"/>
                  <a:pt x="309093" y="33568"/>
                </a:cubicBezTo>
                <a:cubicBezTo>
                  <a:pt x="325362" y="26595"/>
                  <a:pt x="343590" y="25552"/>
                  <a:pt x="360609" y="20689"/>
                </a:cubicBezTo>
                <a:cubicBezTo>
                  <a:pt x="373662" y="16960"/>
                  <a:pt x="385993" y="10755"/>
                  <a:pt x="399245" y="7810"/>
                </a:cubicBezTo>
                <a:cubicBezTo>
                  <a:pt x="514366" y="-17773"/>
                  <a:pt x="652530" y="27129"/>
                  <a:pt x="721217" y="3356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8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CC2C1-7CAF-4739-A5D8-39F317448283}" type="slidenum">
              <a:rPr lang="ru-RU" altLang="en-US"/>
              <a:pPr>
                <a:defRPr/>
              </a:pPr>
              <a:t>3</a:t>
            </a:fld>
            <a:endParaRPr lang="ru-RU" altLang="en-US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dirty="0" smtClean="0"/>
              <a:t>Introduction</a:t>
            </a:r>
            <a:endParaRPr lang="ru-RU" altLang="ru-RU" sz="3200" dirty="0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216025"/>
            <a:ext cx="7859712" cy="4530725"/>
          </a:xfrm>
        </p:spPr>
        <p:txBody>
          <a:bodyPr/>
          <a:lstStyle/>
          <a:p>
            <a:pPr eaLnBrk="1" hangingPunct="1"/>
            <a:r>
              <a:rPr lang="en-US" altLang="ru-RU" sz="2600" dirty="0" smtClean="0">
                <a:solidFill>
                  <a:schemeClr val="accent1">
                    <a:lumMod val="75000"/>
                  </a:schemeClr>
                </a:solidFill>
              </a:rPr>
              <a:t>Cumulative effect </a:t>
            </a:r>
            <a:r>
              <a:rPr lang="en-US" altLang="ru-RU" sz="2600" dirty="0" smtClean="0"/>
              <a:t>- production of particles from nuclei in a region, </a:t>
            </a:r>
            <a:r>
              <a:rPr lang="en-US" altLang="ru-RU" sz="2600" dirty="0" err="1" smtClean="0"/>
              <a:t>kinematically</a:t>
            </a:r>
            <a:r>
              <a:rPr lang="en-US" altLang="ru-RU" sz="2600" dirty="0" smtClean="0"/>
              <a:t> forbidden for reactions with free nucleons</a:t>
            </a:r>
            <a:r>
              <a:rPr lang="en-US" altLang="ru-RU" sz="2600" dirty="0" smtClean="0"/>
              <a:t>.</a:t>
            </a:r>
          </a:p>
          <a:p>
            <a:pPr eaLnBrk="1" hangingPunct="1"/>
            <a:endParaRPr lang="en-US" altLang="ru-RU" sz="2600" dirty="0"/>
          </a:p>
          <a:p>
            <a:pPr eaLnBrk="1" hangingPunct="1"/>
            <a:endParaRPr lang="en-US" altLang="ru-RU" sz="2600" dirty="0" smtClean="0"/>
          </a:p>
          <a:p>
            <a:pPr eaLnBrk="1" hangingPunct="1"/>
            <a:endParaRPr lang="en-US" altLang="ru-RU" sz="2600" dirty="0"/>
          </a:p>
          <a:p>
            <a:pPr eaLnBrk="1" hangingPunct="1"/>
            <a:endParaRPr lang="en-US" altLang="ru-RU" sz="2600" dirty="0" smtClean="0"/>
          </a:p>
          <a:p>
            <a:pPr eaLnBrk="1" hangingPunct="1"/>
            <a:endParaRPr lang="en-US" altLang="ru-RU" sz="2600" dirty="0"/>
          </a:p>
          <a:p>
            <a:pPr eaLnBrk="1" hangingPunct="1"/>
            <a:endParaRPr lang="en-US" altLang="ru-RU" sz="2600" dirty="0" smtClean="0"/>
          </a:p>
          <a:p>
            <a:pPr eaLnBrk="1" hangingPunct="1"/>
            <a:r>
              <a:rPr lang="en-US" altLang="ru-RU" sz="2600" dirty="0" smtClean="0">
                <a:solidFill>
                  <a:schemeClr val="bg2">
                    <a:lumMod val="25000"/>
                  </a:schemeClr>
                </a:solidFill>
              </a:rPr>
              <a:t>Classical explanation – </a:t>
            </a:r>
            <a:r>
              <a:rPr lang="en-US" altLang="ru-RU" sz="2600" dirty="0" err="1" smtClean="0">
                <a:solidFill>
                  <a:schemeClr val="bg2">
                    <a:lumMod val="25000"/>
                  </a:schemeClr>
                </a:solidFill>
              </a:rPr>
              <a:t>flucton</a:t>
            </a:r>
            <a:r>
              <a:rPr lang="en-US" altLang="ru-RU" sz="2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eaLnBrk="1" hangingPunct="1"/>
            <a:endParaRPr lang="ru-RU" altLang="ru-RU" sz="2600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27038" y="590550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400" dirty="0">
                <a:latin typeface="+mn-lt"/>
              </a:rPr>
              <a:t>Ref.</a:t>
            </a:r>
          </a:p>
          <a:p>
            <a:pPr eaLnBrk="1" hangingPunct="1">
              <a:buNone/>
            </a:pPr>
            <a:r>
              <a:rPr lang="en-US" altLang="ru-RU" sz="1400" dirty="0">
                <a:latin typeface="+mn-lt"/>
              </a:rPr>
              <a:t>1. </a:t>
            </a:r>
            <a:r>
              <a:rPr lang="en-US" sz="1400" dirty="0">
                <a:latin typeface="+mn-lt"/>
              </a:rPr>
              <a:t>D.I. </a:t>
            </a:r>
            <a:r>
              <a:rPr lang="en-US" sz="1400" dirty="0" err="1">
                <a:latin typeface="+mn-lt"/>
              </a:rPr>
              <a:t>Blochintzev</a:t>
            </a:r>
            <a:r>
              <a:rPr lang="en-US" sz="1400" dirty="0">
                <a:latin typeface="+mn-lt"/>
              </a:rPr>
              <a:t>. In: </a:t>
            </a:r>
            <a:r>
              <a:rPr lang="en-US" sz="1400" dirty="0" err="1">
                <a:latin typeface="+mn-lt"/>
              </a:rPr>
              <a:t>ZhETF</a:t>
            </a:r>
            <a:r>
              <a:rPr lang="en-US" sz="1400" dirty="0">
                <a:latin typeface="+mn-lt"/>
              </a:rPr>
              <a:t> 33 (1957), p. 1295.</a:t>
            </a:r>
            <a:endParaRPr lang="ru-RU" altLang="ru-RU" sz="1400" dirty="0" smtClean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dirty="0" smtClean="0">
                <a:latin typeface="+mn-lt"/>
              </a:rPr>
              <a:t>2. </a:t>
            </a:r>
            <a:r>
              <a:rPr lang="en-US" altLang="ru-RU" sz="1400" dirty="0" err="1" smtClean="0">
                <a:latin typeface="+mn-lt"/>
              </a:rPr>
              <a:t>M.A.Baldin</a:t>
            </a:r>
            <a:r>
              <a:rPr lang="en-US" altLang="ru-RU" sz="1400" dirty="0">
                <a:latin typeface="+mn-lt"/>
              </a:rPr>
              <a:t>, </a:t>
            </a:r>
            <a:r>
              <a:rPr lang="en-US" altLang="ru-RU" sz="1400" dirty="0" err="1">
                <a:latin typeface="+mn-lt"/>
              </a:rPr>
              <a:t>Kratkie</a:t>
            </a:r>
            <a:r>
              <a:rPr lang="en-US" altLang="ru-RU" sz="1400" dirty="0">
                <a:latin typeface="+mn-lt"/>
              </a:rPr>
              <a:t> </a:t>
            </a:r>
            <a:r>
              <a:rPr lang="en-US" altLang="ru-RU" sz="1400" dirty="0" err="1">
                <a:latin typeface="+mn-lt"/>
              </a:rPr>
              <a:t>soobshchenia</a:t>
            </a:r>
            <a:r>
              <a:rPr lang="en-US" altLang="ru-RU" sz="1400" dirty="0">
                <a:latin typeface="+mn-lt"/>
              </a:rPr>
              <a:t> </a:t>
            </a:r>
            <a:r>
              <a:rPr lang="en-US" altLang="ru-RU" sz="1400" dirty="0" err="1">
                <a:latin typeface="+mn-lt"/>
              </a:rPr>
              <a:t>po</a:t>
            </a:r>
            <a:r>
              <a:rPr lang="en-US" altLang="ru-RU" sz="1400" dirty="0">
                <a:latin typeface="+mn-lt"/>
              </a:rPr>
              <a:t> </a:t>
            </a:r>
            <a:r>
              <a:rPr lang="en-US" altLang="ru-RU" sz="1400" dirty="0" err="1">
                <a:latin typeface="+mn-lt"/>
              </a:rPr>
              <a:t>fizike</a:t>
            </a:r>
            <a:r>
              <a:rPr lang="en-US" altLang="ru-RU" sz="1400" dirty="0">
                <a:latin typeface="+mn-lt"/>
              </a:rPr>
              <a:t>, 1971, №1, p35. </a:t>
            </a:r>
          </a:p>
        </p:txBody>
      </p:sp>
      <p:pic>
        <p:nvPicPr>
          <p:cNvPr id="4102" name="Рисунок 1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138" y="2566988"/>
            <a:ext cx="6488112" cy="246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B3FFD-7ED6-4CA1-B581-CC9C5675F553}" type="slidenum">
              <a:rPr lang="ru-RU" altLang="en-US"/>
              <a:pPr>
                <a:defRPr/>
              </a:pPr>
              <a:t>4</a:t>
            </a:fld>
            <a:endParaRPr lang="ru-RU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dirty="0" smtClean="0"/>
              <a:t>Main </a:t>
            </a:r>
            <a:r>
              <a:rPr lang="en-US" altLang="ru-RU" sz="3200" dirty="0" smtClean="0"/>
              <a:t>features.</a:t>
            </a:r>
            <a:endParaRPr lang="ru-RU" altLang="ru-RU" sz="32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762" y="1076325"/>
            <a:ext cx="5115581" cy="3709988"/>
          </a:xfrm>
        </p:spPr>
        <p:txBody>
          <a:bodyPr/>
          <a:lstStyle/>
          <a:p>
            <a:r>
              <a:rPr lang="en-US" altLang="ru-RU" sz="2400" dirty="0" smtClean="0"/>
              <a:t>Scaling law;</a:t>
            </a:r>
            <a:endParaRPr lang="en-US" altLang="ru-RU" sz="2400" dirty="0" smtClean="0"/>
          </a:p>
          <a:p>
            <a:pPr eaLnBrk="1" hangingPunct="1"/>
            <a:r>
              <a:rPr lang="en-US" altLang="ru-RU" sz="2400" dirty="0" smtClean="0"/>
              <a:t>Exponential dependence of inclusive cross section on the cumulative particle momentum;</a:t>
            </a:r>
          </a:p>
          <a:p>
            <a:pPr eaLnBrk="1" hangingPunct="1"/>
            <a:r>
              <a:rPr lang="en-US" altLang="ru-RU" sz="2400" dirty="0" smtClean="0"/>
              <a:t>Inclusive cross section decrease with emission angle </a:t>
            </a:r>
            <a:r>
              <a:rPr lang="en-US" altLang="ru-RU" sz="2400" dirty="0" smtClean="0"/>
              <a:t>growth</a:t>
            </a:r>
          </a:p>
          <a:p>
            <a:pPr marL="0" indent="0" eaLnBrk="1" hangingPunct="1"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Cumulative number – number of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participants.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Bigger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flucton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Less cross section.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ru-RU" sz="2400" dirty="0" smtClean="0"/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476518" y="590550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400" dirty="0" smtClean="0"/>
              <a:t>Ref.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400" dirty="0" smtClean="0"/>
              <a:t>1.</a:t>
            </a:r>
            <a:r>
              <a:rPr lang="en-US" sz="1400" spc="-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1400" spc="-1" dirty="0" smtClean="0">
                <a:latin typeface="Times New Roman"/>
              </a:rPr>
              <a:t>V.S. </a:t>
            </a:r>
            <a:r>
              <a:rPr lang="en-US" sz="1400" spc="-1" dirty="0" err="1" smtClean="0">
                <a:latin typeface="Times New Roman"/>
              </a:rPr>
              <a:t>Stavinsky</a:t>
            </a:r>
            <a:r>
              <a:rPr lang="en-US" sz="1400" spc="-1" dirty="0" smtClean="0">
                <a:latin typeface="Times New Roman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of Elementary Particles and Atomic Nuclei, 1979, v.10</a:t>
            </a:r>
            <a:r>
              <a:rPr lang="en-US" altLang="ru-RU" sz="1400" dirty="0" smtClean="0"/>
              <a:t> </a:t>
            </a:r>
            <a:endParaRPr lang="ru-RU" altLang="ru-RU" sz="1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68" y="957467"/>
            <a:ext cx="3625132" cy="394770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377411" y="4509120"/>
            <a:ext cx="178365" cy="72008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82663"/>
          </a:xfrm>
        </p:spPr>
        <p:txBody>
          <a:bodyPr/>
          <a:lstStyle/>
          <a:p>
            <a:pPr eaLnBrk="1" hangingPunct="1"/>
            <a:r>
              <a:rPr lang="en-US" altLang="ru-RU" sz="3200" dirty="0" smtClean="0"/>
              <a:t>Theory of cumulative particles. </a:t>
            </a:r>
            <a:br>
              <a:rPr lang="en-US" altLang="ru-RU" sz="3200" dirty="0" smtClean="0"/>
            </a:br>
            <a:r>
              <a:rPr lang="en-US" altLang="ru-RU" sz="3200" dirty="0" smtClean="0"/>
              <a:t>Classical explanation. </a:t>
            </a:r>
            <a:endParaRPr lang="ru-RU" altLang="ru-RU" sz="32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95312" y="1556792"/>
            <a:ext cx="7505079" cy="4339183"/>
          </a:xfrm>
        </p:spPr>
        <p:txBody>
          <a:bodyPr/>
          <a:lstStyle/>
          <a:p>
            <a:pPr eaLnBrk="1" hangingPunct="1"/>
            <a:r>
              <a:rPr lang="en-US" altLang="ru-RU" sz="2400" dirty="0" smtClean="0"/>
              <a:t>Large distance(nuclear): bump at 0.3÷0.7 </a:t>
            </a:r>
            <a:r>
              <a:rPr lang="en-US" altLang="ru-RU" sz="2400" dirty="0" err="1" smtClean="0"/>
              <a:t>GeV</a:t>
            </a:r>
            <a:r>
              <a:rPr lang="en-US" altLang="ru-RU" sz="2400" dirty="0" smtClean="0"/>
              <a:t>/c in cumulative proton cross section due to the pion </a:t>
            </a:r>
            <a:r>
              <a:rPr lang="en-US" altLang="ru-RU" sz="2400" dirty="0" err="1" smtClean="0"/>
              <a:t>rescattering</a:t>
            </a:r>
            <a:r>
              <a:rPr lang="en-US" altLang="ru-RU" sz="2400" dirty="0" smtClean="0"/>
              <a:t>;</a:t>
            </a:r>
          </a:p>
          <a:p>
            <a:pPr eaLnBrk="1" hangingPunct="1"/>
            <a:r>
              <a:rPr lang="en-US" altLang="ru-RU" sz="2400" dirty="0" smtClean="0"/>
              <a:t>Nucleon coalescence model(light fragments);</a:t>
            </a:r>
          </a:p>
          <a:p>
            <a:pPr eaLnBrk="1" hangingPunct="1"/>
            <a:r>
              <a:rPr lang="en-US" altLang="ru-RU" sz="2400" dirty="0" smtClean="0"/>
              <a:t>Quark-</a:t>
            </a:r>
            <a:r>
              <a:rPr lang="en-US" altLang="ru-RU" sz="2400" dirty="0" err="1" smtClean="0"/>
              <a:t>parton</a:t>
            </a:r>
            <a:r>
              <a:rPr lang="en-US" altLang="ru-RU" sz="2400" dirty="0" smtClean="0"/>
              <a:t> model:</a:t>
            </a:r>
          </a:p>
          <a:p>
            <a:pPr lvl="1" eaLnBrk="1" hangingPunct="1"/>
            <a:r>
              <a:rPr lang="en-US" altLang="ru-RU" sz="2400" dirty="0" smtClean="0"/>
              <a:t>Fast quark fragmentation</a:t>
            </a:r>
          </a:p>
          <a:p>
            <a:pPr lvl="1" eaLnBrk="1" hangingPunct="1"/>
            <a:r>
              <a:rPr lang="en-US" altLang="ru-RU" sz="2400" dirty="0" smtClean="0"/>
              <a:t>Quark coalescence</a:t>
            </a:r>
            <a:endParaRPr lang="ru-RU" alt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A329C-FDB0-4DCC-9E4C-95053F982C27}" type="slidenum">
              <a:rPr lang="ru-RU" altLang="en-US"/>
              <a:pPr>
                <a:defRPr/>
              </a:pPr>
              <a:t>5</a:t>
            </a:fld>
            <a:endParaRPr lang="ru-RU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028" y="5115887"/>
            <a:ext cx="8531834" cy="112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400" dirty="0" smtClean="0">
                <a:latin typeface="+mn-lt"/>
              </a:rPr>
              <a:t>Ref</a:t>
            </a:r>
            <a:r>
              <a:rPr lang="en-US" altLang="ru-RU" sz="1400" dirty="0" smtClean="0">
                <a:latin typeface="+mn-lt"/>
              </a:rPr>
              <a:t>.</a:t>
            </a:r>
            <a:endParaRPr lang="ru-RU" altLang="ru-RU" sz="1400" dirty="0" smtClean="0">
              <a:latin typeface="+mn-lt"/>
            </a:endParaRPr>
          </a:p>
          <a:p>
            <a:pPr eaLnBrk="1" hangingPunct="1">
              <a:buNone/>
              <a:defRPr/>
            </a:pPr>
            <a:r>
              <a:rPr lang="en-US" sz="1400" dirty="0">
                <a:latin typeface="+mn-lt"/>
              </a:rPr>
              <a:t>V.V. </a:t>
            </a:r>
            <a:r>
              <a:rPr lang="en-US" sz="1400" dirty="0" err="1">
                <a:latin typeface="+mn-lt"/>
              </a:rPr>
              <a:t>Vechernin</a:t>
            </a:r>
            <a:r>
              <a:rPr lang="en-US" sz="1400" dirty="0">
                <a:latin typeface="+mn-lt"/>
              </a:rPr>
              <a:t> M.A. Braun. In: </a:t>
            </a:r>
            <a:r>
              <a:rPr lang="en-US" sz="1400" dirty="0" err="1">
                <a:latin typeface="+mn-lt"/>
              </a:rPr>
              <a:t>Sov</a:t>
            </a:r>
            <a:r>
              <a:rPr lang="en-US" sz="1400" dirty="0">
                <a:latin typeface="+mn-lt"/>
              </a:rPr>
              <a:t>. J. </a:t>
            </a:r>
            <a:r>
              <a:rPr lang="en-US" sz="1400" dirty="0" err="1">
                <a:latin typeface="+mn-lt"/>
              </a:rPr>
              <a:t>Nucl</a:t>
            </a:r>
            <a:r>
              <a:rPr lang="en-US" sz="1400" dirty="0">
                <a:latin typeface="+mn-lt"/>
              </a:rPr>
              <a:t>. Phys. 43 (1986), p. 1016.  and etc.</a:t>
            </a:r>
            <a:endParaRPr lang="en-US" sz="1400" spc="-1" dirty="0">
              <a:latin typeface="+mn-lt"/>
            </a:endParaRPr>
          </a:p>
          <a:p>
            <a:pPr marL="0" indent="0" eaLnBrk="1" hangingPunct="1">
              <a:buNone/>
              <a:defRPr/>
            </a:pPr>
            <a:r>
              <a:rPr lang="da-DK" sz="1400" dirty="0" smtClean="0">
                <a:latin typeface="+mn-lt"/>
              </a:rPr>
              <a:t>N.A</a:t>
            </a:r>
            <a:r>
              <a:rPr lang="da-DK" sz="1400" dirty="0">
                <a:latin typeface="+mn-lt"/>
              </a:rPr>
              <a:t>. </a:t>
            </a:r>
            <a:r>
              <a:rPr lang="da-DK" sz="1400" dirty="0" smtClean="0">
                <a:latin typeface="+mn-lt"/>
              </a:rPr>
              <a:t>Nikiforov</a:t>
            </a:r>
            <a:r>
              <a:rPr lang="ru-RU" sz="1400" dirty="0" smtClean="0">
                <a:latin typeface="+mn-lt"/>
              </a:rPr>
              <a:t>, </a:t>
            </a:r>
            <a:r>
              <a:rPr lang="da-DK" sz="1400" dirty="0" smtClean="0">
                <a:latin typeface="+mn-lt"/>
              </a:rPr>
              <a:t>Phys</a:t>
            </a:r>
            <a:r>
              <a:rPr lang="da-DK" sz="1400" dirty="0">
                <a:latin typeface="+mn-lt"/>
              </a:rPr>
              <a:t>. Rev. C 22 (1980), p. 700.</a:t>
            </a:r>
            <a:r>
              <a:rPr lang="en-US" sz="1400" spc="-1" dirty="0" smtClean="0">
                <a:latin typeface="+mn-lt"/>
              </a:rPr>
              <a:t>; </a:t>
            </a:r>
            <a:r>
              <a:rPr lang="en-US" sz="1400" dirty="0">
                <a:latin typeface="+mn-lt"/>
              </a:rPr>
              <a:t>I.M. </a:t>
            </a:r>
            <a:r>
              <a:rPr lang="en-US" sz="1400" dirty="0" err="1">
                <a:latin typeface="+mn-lt"/>
              </a:rPr>
              <a:t>Belyaev</a:t>
            </a:r>
            <a:r>
              <a:rPr lang="en-US" sz="1400" dirty="0">
                <a:latin typeface="+mn-lt"/>
              </a:rPr>
              <a:t> et al. In: </a:t>
            </a:r>
            <a:r>
              <a:rPr lang="en-US" sz="1400" dirty="0" err="1">
                <a:latin typeface="+mn-lt"/>
              </a:rPr>
              <a:t>Yad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Fiz</a:t>
            </a:r>
            <a:r>
              <a:rPr lang="en-US" sz="1400" dirty="0">
                <a:latin typeface="+mn-lt"/>
              </a:rPr>
              <a:t> 56 (1993), p. 135</a:t>
            </a:r>
            <a:r>
              <a:rPr lang="en-US" sz="1400" dirty="0" smtClean="0">
                <a:latin typeface="+mn-lt"/>
              </a:rPr>
              <a:t>.; </a:t>
            </a:r>
            <a:r>
              <a:rPr lang="en-US" sz="1400" dirty="0">
                <a:latin typeface="+mn-lt"/>
              </a:rPr>
              <a:t>V.V. </a:t>
            </a:r>
            <a:r>
              <a:rPr lang="en-US" sz="1400" dirty="0" err="1">
                <a:latin typeface="+mn-lt"/>
              </a:rPr>
              <a:t>Ammosov</a:t>
            </a:r>
            <a:r>
              <a:rPr lang="en-US" sz="1400" dirty="0">
                <a:latin typeface="+mn-lt"/>
              </a:rPr>
              <a:t> et al. </a:t>
            </a:r>
            <a:r>
              <a:rPr lang="en-US" sz="1400" dirty="0" smtClean="0">
                <a:latin typeface="+mn-lt"/>
              </a:rPr>
              <a:t>In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Phys. Atom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Nucl</a:t>
            </a:r>
            <a:r>
              <a:rPr lang="en-US" sz="1400" dirty="0">
                <a:latin typeface="+mn-lt"/>
              </a:rPr>
              <a:t> 76 (2013), p. 1213</a:t>
            </a:r>
            <a:r>
              <a:rPr lang="en-US" sz="1400" dirty="0" smtClean="0">
                <a:latin typeface="+mn-lt"/>
              </a:rPr>
              <a:t>.; </a:t>
            </a:r>
            <a:endParaRPr lang="ru-RU" sz="1400" dirty="0" smtClean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endParaRPr lang="en-US" sz="1400" spc="-1" dirty="0" smtClean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endParaRPr lang="ru-RU" altLang="ru-RU" sz="1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1FA2-142E-496D-912C-1C9CFF06C251}" type="slidenum">
              <a:rPr lang="ru-RU" altLang="en-US"/>
              <a:pPr>
                <a:defRPr/>
              </a:pPr>
              <a:t>6</a:t>
            </a:fld>
            <a:endParaRPr lang="ru-RU" altLang="en-US"/>
          </a:p>
        </p:txBody>
      </p:sp>
      <p:sp>
        <p:nvSpPr>
          <p:cNvPr id="7172" name="TextShape 3"/>
          <p:cNvSpPr txBox="1">
            <a:spLocks noChangeArrowheads="1"/>
          </p:cNvSpPr>
          <p:nvPr/>
        </p:nvSpPr>
        <p:spPr bwMode="auto">
          <a:xfrm>
            <a:off x="503238" y="1368425"/>
            <a:ext cx="40116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Рисунок 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231900"/>
            <a:ext cx="688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TextShape 4"/>
          <p:cNvSpPr txBox="1"/>
          <p:nvPr/>
        </p:nvSpPr>
        <p:spPr>
          <a:xfrm>
            <a:off x="503238" y="2752725"/>
            <a:ext cx="3424237" cy="1022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spc="-1" dirty="0">
                <a:latin typeface="Times New Roman"/>
                <a:cs typeface="+mn-cs"/>
              </a:rPr>
              <a:t>Pion production in NN→NNπ</a:t>
            </a:r>
            <a:r>
              <a:rPr lang="en-GB" sz="2200" spc="-1" dirty="0">
                <a:latin typeface="Times New Roman"/>
                <a:ea typeface="Times New Roman"/>
                <a:cs typeface="+mn-cs"/>
              </a:rPr>
              <a:t> reaction.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2200" spc="-1" dirty="0">
                <a:latin typeface="Times New Roman"/>
                <a:ea typeface="Times New Roman"/>
                <a:cs typeface="+mn-cs"/>
              </a:rPr>
              <a:t>– initial stage,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2200" spc="-1" dirty="0">
                <a:latin typeface="Times New Roman"/>
                <a:ea typeface="Times New Roman"/>
              </a:rPr>
              <a:t>– </a:t>
            </a:r>
            <a:r>
              <a:rPr lang="en-GB" sz="2200" spc="-1" dirty="0">
                <a:latin typeface="Times New Roman"/>
                <a:ea typeface="Times New Roman"/>
                <a:cs typeface="+mn-cs"/>
              </a:rPr>
              <a:t>intermediate stage,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2200" spc="-1" dirty="0">
                <a:latin typeface="Times New Roman"/>
                <a:ea typeface="Times New Roman"/>
                <a:cs typeface="+mn-cs"/>
              </a:rPr>
              <a:t>– final stage.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57200" y="5874544"/>
            <a:ext cx="80752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400" dirty="0">
                <a:latin typeface="+mn-lt"/>
              </a:rPr>
              <a:t>Ref.</a:t>
            </a:r>
          </a:p>
          <a:p>
            <a:pPr marL="0" indent="0" eaLnBrk="1" hangingPunct="1">
              <a:buNone/>
            </a:pPr>
            <a:r>
              <a:rPr lang="en-US" sz="1400" dirty="0" smtClean="0">
                <a:latin typeface="+mn-lt"/>
              </a:rPr>
              <a:t>G.M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Zinovjev</a:t>
            </a:r>
            <a:r>
              <a:rPr lang="en-US" sz="1400" dirty="0">
                <a:latin typeface="+mn-lt"/>
              </a:rPr>
              <a:t> M.I. </a:t>
            </a:r>
            <a:r>
              <a:rPr lang="en-US" sz="1400" dirty="0" err="1">
                <a:latin typeface="+mn-lt"/>
              </a:rPr>
              <a:t>Gorenstein</a:t>
            </a:r>
            <a:r>
              <a:rPr lang="en-US" sz="1400" dirty="0">
                <a:latin typeface="+mn-lt"/>
              </a:rPr>
              <a:t>. In: Phys. </a:t>
            </a:r>
            <a:r>
              <a:rPr lang="en-US" sz="1400" dirty="0" err="1">
                <a:latin typeface="+mn-lt"/>
              </a:rPr>
              <a:t>Lett</a:t>
            </a:r>
            <a:r>
              <a:rPr lang="en-US" sz="1400" dirty="0">
                <a:latin typeface="+mn-lt"/>
              </a:rPr>
              <a:t>. B 67 (1977), p. 100</a:t>
            </a:r>
            <a:r>
              <a:rPr lang="en-US" sz="1400" dirty="0" smtClean="0">
                <a:latin typeface="+mn-lt"/>
              </a:rPr>
              <a:t>..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V.P.Shelest</a:t>
            </a:r>
            <a:r>
              <a:rPr lang="en-US" sz="1400" dirty="0">
                <a:latin typeface="+mn-lt"/>
              </a:rPr>
              <a:t> M.I. </a:t>
            </a:r>
            <a:r>
              <a:rPr lang="en-US" sz="1400" dirty="0" err="1">
                <a:latin typeface="+mn-lt"/>
              </a:rPr>
              <a:t>Gorenstein</a:t>
            </a:r>
            <a:r>
              <a:rPr lang="en-US" sz="1400" dirty="0">
                <a:latin typeface="+mn-lt"/>
              </a:rPr>
              <a:t> </a:t>
            </a:r>
            <a:endParaRPr lang="en-US" sz="1400" dirty="0" smtClean="0">
              <a:latin typeface="+mn-lt"/>
            </a:endParaRPr>
          </a:p>
          <a:p>
            <a:pPr marL="0" indent="0" eaLnBrk="1" hangingPunct="1">
              <a:buNone/>
            </a:pPr>
            <a:r>
              <a:rPr lang="en-US" sz="1400" dirty="0" err="1" smtClean="0">
                <a:latin typeface="+mn-lt"/>
              </a:rPr>
              <a:t>G.M.Zinovjev</a:t>
            </a:r>
            <a:r>
              <a:rPr lang="en-US" sz="1400" dirty="0">
                <a:latin typeface="+mn-lt"/>
              </a:rPr>
              <a:t>. In: </a:t>
            </a:r>
            <a:r>
              <a:rPr lang="en-US" sz="1400" dirty="0" err="1">
                <a:latin typeface="+mn-lt"/>
              </a:rPr>
              <a:t>Yad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Fiz</a:t>
            </a:r>
            <a:r>
              <a:rPr lang="en-US" sz="1400" dirty="0">
                <a:latin typeface="+mn-lt"/>
              </a:rPr>
              <a:t>. 26 (1977), p. 788</a:t>
            </a:r>
            <a:r>
              <a:rPr lang="en-US" sz="1400" dirty="0" smtClean="0">
                <a:latin typeface="+mn-lt"/>
              </a:rPr>
              <a:t>.,</a:t>
            </a:r>
            <a:r>
              <a:rPr lang="en-US" altLang="ru-RU" sz="1400" dirty="0" smtClean="0">
                <a:latin typeface="+mn-lt"/>
              </a:rPr>
              <a:t> </a:t>
            </a:r>
            <a:r>
              <a:rPr lang="ru-RU" altLang="ru-RU" sz="1400" dirty="0" smtClean="0">
                <a:latin typeface="+mn-lt"/>
              </a:rPr>
              <a:t>A</a:t>
            </a:r>
            <a:r>
              <a:rPr lang="ru-RU" altLang="ru-RU" sz="1400" dirty="0">
                <a:latin typeface="+mn-lt"/>
              </a:rPr>
              <a:t>. </a:t>
            </a:r>
            <a:r>
              <a:rPr lang="ru-RU" altLang="ru-RU" sz="1400" dirty="0" err="1">
                <a:latin typeface="+mn-lt"/>
              </a:rPr>
              <a:t>Motornenko</a:t>
            </a:r>
            <a:r>
              <a:rPr lang="ru-RU" altLang="ru-RU" sz="1400" dirty="0">
                <a:latin typeface="+mn-lt"/>
              </a:rPr>
              <a:t>, M. I. </a:t>
            </a:r>
            <a:r>
              <a:rPr lang="ru-RU" altLang="ru-RU" sz="1400" dirty="0" err="1">
                <a:latin typeface="+mn-lt"/>
              </a:rPr>
              <a:t>Gorenstein</a:t>
            </a:r>
            <a:r>
              <a:rPr lang="ru-RU" altLang="ru-RU" sz="1400" dirty="0">
                <a:latin typeface="+mn-lt"/>
              </a:rPr>
              <a:t> arXiv:1604.04308 [</a:t>
            </a:r>
            <a:r>
              <a:rPr lang="ru-RU" altLang="ru-RU" sz="1400" dirty="0" err="1" smtClean="0">
                <a:latin typeface="+mn-lt"/>
              </a:rPr>
              <a:t>hep-ph</a:t>
            </a:r>
            <a:r>
              <a:rPr lang="en-US" altLang="ru-RU" sz="1400" dirty="0">
                <a:latin typeface="+mn-lt"/>
              </a:rPr>
              <a:t>]</a:t>
            </a:r>
            <a:endParaRPr lang="ru-RU" altLang="ru-RU" sz="1400" dirty="0">
              <a:latin typeface="+mn-lt"/>
            </a:endParaRPr>
          </a:p>
        </p:txBody>
      </p:sp>
      <p:pic>
        <p:nvPicPr>
          <p:cNvPr id="7176" name="Рисунок 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7163"/>
            <a:ext cx="5199063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214313" y="5159375"/>
            <a:ext cx="385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Comparison of calculated cross section with experimental data</a:t>
            </a:r>
            <a:endParaRPr lang="ru-RU" alt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7813"/>
            <a:ext cx="8229600" cy="9826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 smtClean="0"/>
              <a:t>Theory of cumulative particles. </a:t>
            </a:r>
            <a:br>
              <a:rPr lang="en-US" altLang="ru-RU" sz="3200" dirty="0" smtClean="0"/>
            </a:br>
            <a:r>
              <a:rPr lang="en-US" altLang="ru-RU" sz="3200" dirty="0" smtClean="0"/>
              <a:t>Fireball models. </a:t>
            </a:r>
            <a:endParaRPr lang="ru-RU" alt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86508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Well investigated: up to the 1.8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Momentum </a:t>
            </a:r>
            <a:r>
              <a:rPr lang="en-US" dirty="0" smtClean="0"/>
              <a:t>range: above 1.5 </a:t>
            </a:r>
            <a:r>
              <a:rPr lang="en-US" dirty="0" err="1" smtClean="0"/>
              <a:t>GeV</a:t>
            </a:r>
            <a:r>
              <a:rPr lang="en-US" dirty="0" smtClean="0"/>
              <a:t>/c. </a:t>
            </a:r>
          </a:p>
          <a:p>
            <a:pPr algn="ctr"/>
            <a:r>
              <a:rPr lang="en-US" dirty="0" smtClean="0"/>
              <a:t>Correlations </a:t>
            </a:r>
            <a:r>
              <a:rPr lang="en-US" dirty="0"/>
              <a:t>between </a:t>
            </a:r>
            <a:r>
              <a:rPr lang="en-US" dirty="0" smtClean="0"/>
              <a:t>cumulative </a:t>
            </a:r>
            <a:r>
              <a:rPr lang="en-US" dirty="0"/>
              <a:t>particle and </a:t>
            </a:r>
            <a:r>
              <a:rPr lang="en-US" dirty="0" smtClean="0"/>
              <a:t>particles in non cumulative region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297B9-DFAD-4D25-B8AE-61A4F19290CC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7813"/>
            <a:ext cx="8229600" cy="9826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 smtClean="0"/>
              <a:t>Area of interest.</a:t>
            </a:r>
            <a:endParaRPr lang="ru-RU" altLang="ru-RU" sz="3200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4391980" y="242088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908362"/>
            <a:ext cx="8531834" cy="112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400" dirty="0" smtClean="0">
                <a:latin typeface="+mn-lt"/>
              </a:rPr>
              <a:t>Ref</a:t>
            </a:r>
            <a:r>
              <a:rPr lang="en-US" altLang="ru-RU" sz="1400" dirty="0" smtClean="0">
                <a:latin typeface="+mn-lt"/>
              </a:rPr>
              <a:t>.</a:t>
            </a:r>
            <a:endParaRPr lang="ru-RU" altLang="ru-RU" sz="1400" dirty="0" smtClean="0">
              <a:latin typeface="+mn-lt"/>
            </a:endParaRPr>
          </a:p>
          <a:p>
            <a:pPr marL="0" indent="0" eaLnBrk="1" hangingPunct="1">
              <a:buNone/>
              <a:defRPr/>
            </a:pPr>
            <a:r>
              <a:rPr lang="en-US" sz="1400" dirty="0">
                <a:latin typeface="+mn-lt"/>
              </a:rPr>
              <a:t>V.S. </a:t>
            </a:r>
            <a:r>
              <a:rPr lang="en-US" sz="1400" dirty="0" err="1">
                <a:latin typeface="+mn-lt"/>
              </a:rPr>
              <a:t>Stavinsky</a:t>
            </a:r>
            <a:r>
              <a:rPr lang="en-US" sz="1400" dirty="0">
                <a:latin typeface="+mn-lt"/>
              </a:rPr>
              <a:t>. In: Phys. of Elem. Part. and Atom. </a:t>
            </a:r>
            <a:r>
              <a:rPr lang="en-US" sz="1400" dirty="0" err="1">
                <a:latin typeface="+mn-lt"/>
              </a:rPr>
              <a:t>Nucl</a:t>
            </a:r>
            <a:r>
              <a:rPr lang="en-US" sz="1400" dirty="0">
                <a:latin typeface="+mn-lt"/>
              </a:rPr>
              <a:t> 10 (</a:t>
            </a:r>
            <a:r>
              <a:rPr lang="en-US" sz="1400" dirty="0" smtClean="0">
                <a:latin typeface="+mn-lt"/>
              </a:rPr>
              <a:t>1979), </a:t>
            </a:r>
            <a:r>
              <a:rPr lang="en-US" sz="1400" dirty="0">
                <a:latin typeface="+mn-lt"/>
              </a:rPr>
              <a:t>A.M. </a:t>
            </a:r>
            <a:r>
              <a:rPr lang="en-US" sz="1400" dirty="0" err="1">
                <a:latin typeface="+mn-lt"/>
              </a:rPr>
              <a:t>Baldin</a:t>
            </a:r>
            <a:r>
              <a:rPr lang="en-US" sz="1400" dirty="0">
                <a:latin typeface="+mn-lt"/>
              </a:rPr>
              <a:t> A.A. </a:t>
            </a:r>
            <a:r>
              <a:rPr lang="en-US" sz="1400" dirty="0" err="1">
                <a:latin typeface="+mn-lt"/>
              </a:rPr>
              <a:t>Baldin</a:t>
            </a:r>
            <a:r>
              <a:rPr lang="en-US" sz="1400" dirty="0">
                <a:latin typeface="+mn-lt"/>
              </a:rPr>
              <a:t>. In: </a:t>
            </a:r>
            <a:r>
              <a:rPr lang="en-US" sz="1400" dirty="0" err="1">
                <a:latin typeface="+mn-lt"/>
              </a:rPr>
              <a:t>Phys.Part.Nucl</a:t>
            </a:r>
            <a:r>
              <a:rPr lang="en-US" sz="1400" dirty="0">
                <a:latin typeface="+mn-lt"/>
              </a:rPr>
              <a:t>. 29 (1998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 err="1">
                <a:latin typeface="+mn-lt"/>
              </a:rPr>
              <a:t>Yu.D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Bayukov</a:t>
            </a:r>
            <a:r>
              <a:rPr lang="en-US" sz="1400" dirty="0">
                <a:latin typeface="+mn-lt"/>
              </a:rPr>
              <a:t> et al. In: </a:t>
            </a:r>
            <a:r>
              <a:rPr lang="en-US" sz="1400" dirty="0" err="1">
                <a:latin typeface="+mn-lt"/>
              </a:rPr>
              <a:t>Sov</a:t>
            </a:r>
            <a:r>
              <a:rPr lang="en-US" sz="1400" dirty="0">
                <a:latin typeface="+mn-lt"/>
              </a:rPr>
              <a:t>. J. </a:t>
            </a:r>
            <a:r>
              <a:rPr lang="en-US" sz="1400" dirty="0" err="1">
                <a:latin typeface="+mn-lt"/>
              </a:rPr>
              <a:t>Nucl</a:t>
            </a:r>
            <a:r>
              <a:rPr lang="en-US" sz="1400" dirty="0">
                <a:latin typeface="+mn-lt"/>
              </a:rPr>
              <a:t>. Phys. 39 (1984), p. </a:t>
            </a:r>
            <a:r>
              <a:rPr lang="en-US" sz="1400" dirty="0" smtClean="0">
                <a:latin typeface="+mn-lt"/>
              </a:rPr>
              <a:t>938, etc.</a:t>
            </a:r>
            <a:endParaRPr lang="en-US" sz="1400" spc="-1" dirty="0" smtClean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endParaRPr lang="ru-RU" altLang="ru-RU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32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CEFD5-8885-4BB2-B2E8-5CC162521D47}" type="slidenum">
              <a:rPr lang="ru-RU" altLang="en-US"/>
              <a:pPr>
                <a:defRPr/>
              </a:pPr>
              <a:t>8</a:t>
            </a:fld>
            <a:endParaRPr lang="ru-RU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4815" y="590550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400" dirty="0" smtClean="0">
                <a:latin typeface="+mn-lt"/>
              </a:rPr>
              <a:t>Ref.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400" dirty="0" err="1" smtClean="0">
                <a:latin typeface="+mn-lt"/>
                <a:cs typeface="Times New Roman" panose="02020603050405020304" pitchFamily="18" charset="0"/>
              </a:rPr>
              <a:t>V.V.Ammosov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latin typeface="+mn-lt"/>
                <a:cs typeface="Times New Roman" panose="02020603050405020304" pitchFamily="18" charset="0"/>
              </a:rPr>
              <a:t>et al. </a:t>
            </a:r>
            <a:r>
              <a:rPr lang="en-US" altLang="ru-RU" sz="1400" dirty="0" err="1">
                <a:latin typeface="+mn-lt"/>
                <a:cs typeface="Times New Roman" panose="02020603050405020304" pitchFamily="18" charset="0"/>
              </a:rPr>
              <a:t>Yadernaya</a:t>
            </a:r>
            <a:r>
              <a:rPr lang="en-US" altLang="ru-RU" sz="1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400" dirty="0" err="1">
                <a:latin typeface="+mn-lt"/>
                <a:cs typeface="Times New Roman" panose="02020603050405020304" pitchFamily="18" charset="0"/>
              </a:rPr>
              <a:t>Fizika</a:t>
            </a:r>
            <a:r>
              <a:rPr lang="en-US" altLang="ru-RU" sz="1400" dirty="0">
                <a:latin typeface="+mn-lt"/>
                <a:cs typeface="Times New Roman" panose="02020603050405020304" pitchFamily="18" charset="0"/>
              </a:rPr>
              <a:t> I </a:t>
            </a:r>
            <a:r>
              <a:rPr lang="en-US" altLang="ru-RU" sz="1400" dirty="0" err="1">
                <a:latin typeface="+mn-lt"/>
                <a:cs typeface="Times New Roman" panose="02020603050405020304" pitchFamily="18" charset="0"/>
              </a:rPr>
              <a:t>Inzhiniring</a:t>
            </a:r>
            <a:r>
              <a:rPr lang="en-US" altLang="ru-RU" sz="1400" dirty="0">
                <a:latin typeface="+mn-lt"/>
                <a:cs typeface="Times New Roman" panose="02020603050405020304" pitchFamily="18" charset="0"/>
              </a:rPr>
              <a:t> 4 (2013)773–778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64934"/>
            <a:ext cx="8229600" cy="9826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 smtClean="0"/>
              <a:t>Estimation of the particle yield.</a:t>
            </a:r>
            <a:endParaRPr lang="ru-RU" altLang="ru-RU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980728"/>
                <a:ext cx="8075240" cy="435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Aft>
                    <a:spcPts val="1200"/>
                  </a:spcAft>
                  <a:buClr>
                    <a:srgbClr val="6EA0B0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- atomic mass;</a:t>
                </a: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Avogadro constant;</a:t>
                </a:r>
              </a:p>
              <a:p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target density,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target thickness;</a:t>
                </a: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ΔP, ΔΩ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setup momentum and solid angle acceptances; </a:t>
                </a:r>
              </a:p>
              <a:p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total number of protons passed through the target;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-detector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effitiency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(here 100%);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-should be taken from the experimental data;</a:t>
                </a: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number of registered particles at the given momentum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  <a:spcAft>
                    <a:spcPts val="1200"/>
                  </a:spcAft>
                  <a:buClr>
                    <a:srgbClr val="6EA0B0"/>
                  </a:buClr>
                  <a:buSzPct val="80000"/>
                </a:pPr>
                <a:endParaRPr lang="en-US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80728"/>
                <a:ext cx="8075240" cy="4358244"/>
              </a:xfrm>
              <a:prstGeom prst="rect">
                <a:avLst/>
              </a:prstGeom>
              <a:blipFill rotWithShape="0">
                <a:blip r:embed="rId2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981075"/>
                <a:ext cx="8229600" cy="4530725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400" dirty="0" smtClean="0"/>
                  <a:t>General approximations:</a:t>
                </a:r>
              </a:p>
              <a:p>
                <a:pPr eaLnBrk="1" hangingPunct="1">
                  <a:defRPr/>
                </a:pPr>
                <a:r>
                  <a:rPr lang="en-US" sz="2400" dirty="0" smtClean="0"/>
                  <a:t>Inclusive </a:t>
                </a:r>
                <a:r>
                  <a:rPr lang="en-US" sz="2400" dirty="0"/>
                  <a:t>cross section depends on momentum </a:t>
                </a:r>
                <a:r>
                  <a:rPr lang="en-US" sz="2400" dirty="0" smtClean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eaLnBrk="1" hangingPunct="1">
                  <a:defRPr/>
                </a:pPr>
                <a:r>
                  <a:rPr lang="en-US" sz="2400" dirty="0"/>
                  <a:t>Inclusive cross section </a:t>
                </a:r>
                <a:r>
                  <a:rPr lang="en-US" sz="2400" dirty="0" smtClean="0"/>
                  <a:t>weakly depends on A;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Inclusive cross section depends on </a:t>
                </a:r>
                <a:r>
                  <a:rPr lang="en-US" sz="2400" dirty="0" smtClean="0"/>
                  <a:t>emission angle </a:t>
                </a:r>
                <a:r>
                  <a:rPr lang="en-US" sz="2400" dirty="0" smtClean="0"/>
                  <a:t>as</a:t>
                </a:r>
                <a:r>
                  <a:rPr lang="ru-RU" sz="2400" dirty="0" smtClean="0"/>
                  <a:t>:</a:t>
                </a:r>
                <a:r>
                  <a:rPr lang="en-US" sz="2400" dirty="0" smtClean="0"/>
                  <a:t> </a:t>
                </a:r>
                <a:endParaRPr lang="ru-RU" sz="2400" dirty="0" smtClean="0"/>
              </a:p>
              <a:p>
                <a:pPr marL="0" indent="0" eaLnBrk="1" hangingPunct="1">
                  <a:buNone/>
                  <a:defRPr/>
                </a:pPr>
                <a:r>
                  <a:rPr lang="ru-RU" sz="2400" b="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;</a:t>
                </a:r>
              </a:p>
              <a:p>
                <a:pPr eaLnBrk="1" hangingPunct="1">
                  <a:defRPr/>
                </a:pPr>
                <a:r>
                  <a:rPr lang="en-US" sz="2400" dirty="0" smtClean="0"/>
                  <a:t>Target: </a:t>
                </a:r>
                <a:r>
                  <a:rPr lang="en-US" sz="2400" baseline="30000" dirty="0" smtClean="0"/>
                  <a:t>208</a:t>
                </a:r>
                <a:r>
                  <a:rPr lang="en-US" sz="2400" dirty="0" smtClean="0"/>
                  <a:t>Pb,</a:t>
                </a:r>
                <a:r>
                  <a:rPr lang="en-US" sz="2400" baseline="30000" dirty="0" smtClean="0"/>
                  <a:t> </a:t>
                </a:r>
                <a:r>
                  <a:rPr lang="en-US" sz="2400" dirty="0" smtClean="0"/>
                  <a:t>t=1mm;</a:t>
                </a:r>
              </a:p>
              <a:p>
                <a:pPr eaLnBrk="1" hangingPunct="1">
                  <a:defRPr/>
                </a:pPr>
                <a:r>
                  <a:rPr lang="en-US" sz="2400" dirty="0" err="1" smtClean="0"/>
                  <a:t>N</a:t>
                </a:r>
                <a:r>
                  <a:rPr lang="en-US" sz="2400" baseline="-25000" dirty="0" err="1" smtClean="0"/>
                  <a:t>prot</a:t>
                </a:r>
                <a:r>
                  <a:rPr lang="en-US" sz="2400" dirty="0" smtClean="0"/>
                  <a:t>=10</a:t>
                </a:r>
                <a:r>
                  <a:rPr lang="en-US" sz="2400" baseline="30000" dirty="0" smtClean="0"/>
                  <a:t>6</a:t>
                </a:r>
              </a:p>
              <a:p>
                <a:pPr eaLnBrk="1" hangingPunct="1">
                  <a:defRPr/>
                </a:pPr>
                <a:r>
                  <a:rPr lang="en-US" sz="2400" dirty="0" smtClean="0"/>
                  <a:t>All parameters obtained from experimental distributions.</a:t>
                </a:r>
              </a:p>
              <a:p>
                <a:pPr marL="0" indent="0" eaLnBrk="1" hangingPunct="1">
                  <a:buNone/>
                  <a:defRPr/>
                </a:pPr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981075"/>
                <a:ext cx="8229600" cy="4530725"/>
              </a:xfrm>
              <a:blipFill rotWithShape="0">
                <a:blip r:embed="rId3"/>
                <a:stretch>
                  <a:fillRect l="-1185" t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38164-E3DA-4357-8124-FD9D44FAD2A0}" type="slidenum">
              <a:rPr lang="ru-RU" altLang="en-US"/>
              <a:pPr>
                <a:defRPr/>
              </a:pPr>
              <a:t>9</a:t>
            </a:fld>
            <a:endParaRPr lang="ru-RU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590550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400" dirty="0" smtClean="0">
                <a:latin typeface="+mn-lt"/>
              </a:rPr>
              <a:t>Ref.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1400" spc="-1" dirty="0" smtClean="0">
                <a:latin typeface="+mn-lt"/>
              </a:rPr>
              <a:t>V.S</a:t>
            </a:r>
            <a:r>
              <a:rPr lang="en-US" sz="1400" spc="-1" dirty="0" smtClean="0">
                <a:latin typeface="+mn-lt"/>
              </a:rPr>
              <a:t>. </a:t>
            </a:r>
            <a:r>
              <a:rPr lang="en-US" sz="1400" spc="-1" dirty="0" err="1" smtClean="0">
                <a:latin typeface="+mn-lt"/>
              </a:rPr>
              <a:t>Stavinsky</a:t>
            </a:r>
            <a:r>
              <a:rPr lang="en-US" sz="1400" spc="-1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Physics of Elementary Particles and Atomic Nuclei, 1979, v.10;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ru-RU" sz="1400" dirty="0" smtClean="0">
                <a:latin typeface="+mn-lt"/>
              </a:rPr>
              <a:t>Y.D </a:t>
            </a:r>
            <a:r>
              <a:rPr lang="en-US" altLang="ru-RU" sz="1400" dirty="0" err="1" smtClean="0">
                <a:latin typeface="+mn-lt"/>
              </a:rPr>
              <a:t>Bayukov</a:t>
            </a:r>
            <a:r>
              <a:rPr lang="en-US" altLang="ru-RU" sz="1400" dirty="0" smtClean="0">
                <a:latin typeface="+mn-lt"/>
              </a:rPr>
              <a:t>, </a:t>
            </a:r>
            <a:r>
              <a:rPr lang="en-US" altLang="ru-RU" sz="1400" dirty="0" err="1" smtClean="0">
                <a:latin typeface="+mn-lt"/>
              </a:rPr>
              <a:t>Phys.Rev.C</a:t>
            </a:r>
            <a:r>
              <a:rPr lang="en-US" altLang="ru-RU" sz="1400" dirty="0" smtClean="0">
                <a:latin typeface="+mn-lt"/>
              </a:rPr>
              <a:t>, 1979, v.20, iss.2</a:t>
            </a:r>
            <a:endParaRPr lang="ru-RU" altLang="ru-RU" sz="1400" dirty="0" smtClean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4934"/>
            <a:ext cx="8229600" cy="9826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 smtClean="0"/>
              <a:t>Estimation of the particle yield.</a:t>
            </a:r>
            <a:endParaRPr lang="ru-RU" altLang="ru-RU" sz="3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28067</TotalTime>
  <Words>1188</Words>
  <Application>Microsoft Office PowerPoint</Application>
  <PresentationFormat>Экран (4:3)</PresentationFormat>
  <Paragraphs>215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DejaVu Sans</vt:lpstr>
      <vt:lpstr>Garamond</vt:lpstr>
      <vt:lpstr>Times New Roman</vt:lpstr>
      <vt:lpstr>Wingdings</vt:lpstr>
      <vt:lpstr>Край</vt:lpstr>
      <vt:lpstr>New detector for studies of cumulative processes in hadron collisions in NA61(SHINE) at SPS.</vt:lpstr>
      <vt:lpstr>Outline</vt:lpstr>
      <vt:lpstr>Introduction</vt:lpstr>
      <vt:lpstr>Main features.</vt:lpstr>
      <vt:lpstr>Theory of cumulative particles.  Classical explanation.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Detector requirements.</vt:lpstr>
      <vt:lpstr>Cumulative measurements in NA61</vt:lpstr>
      <vt:lpstr>Tracking system</vt:lpstr>
      <vt:lpstr>Particle identification.</vt:lpstr>
      <vt:lpstr>Particle identification. Ring Imaging Cherenkov detector.</vt:lpstr>
      <vt:lpstr>Standalone GEANT4 model.</vt:lpstr>
      <vt:lpstr>Conclusion</vt:lpstr>
      <vt:lpstr>Thank you for your attention!</vt:lpstr>
      <vt:lpstr>Inner size of vertex magnet</vt:lpstr>
      <vt:lpstr>Already existing ALICE support structure</vt:lpstr>
      <vt:lpstr>ALICE ITS upgrade.</vt:lpstr>
      <vt:lpstr>MAPS technology.</vt:lpstr>
      <vt:lpstr>Geant4 simulation for inner layers</vt:lpstr>
      <vt:lpstr>View inside the setup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Track Reconstruction</dc:title>
  <dc:creator>MerzlayaAnastasia merzlayaanastasia@gmail.com</dc:creator>
  <cp:lastModifiedBy>Tatiana</cp:lastModifiedBy>
  <cp:revision>328</cp:revision>
  <dcterms:created xsi:type="dcterms:W3CDTF">2015-09-04T09:32:39Z</dcterms:created>
  <dcterms:modified xsi:type="dcterms:W3CDTF">2016-10-14T10:10:46Z</dcterms:modified>
</cp:coreProperties>
</file>