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29"/>
  </p:notesMasterIdLst>
  <p:handoutMasterIdLst>
    <p:handoutMasterId r:id="rId30"/>
  </p:handoutMasterIdLst>
  <p:sldIdLst>
    <p:sldId id="376" r:id="rId2"/>
    <p:sldId id="356" r:id="rId3"/>
    <p:sldId id="465" r:id="rId4"/>
    <p:sldId id="420" r:id="rId5"/>
    <p:sldId id="443" r:id="rId6"/>
    <p:sldId id="445" r:id="rId7"/>
    <p:sldId id="449" r:id="rId8"/>
    <p:sldId id="453" r:id="rId9"/>
    <p:sldId id="455" r:id="rId10"/>
    <p:sldId id="467" r:id="rId11"/>
    <p:sldId id="466" r:id="rId12"/>
    <p:sldId id="468" r:id="rId13"/>
    <p:sldId id="456" r:id="rId14"/>
    <p:sldId id="458" r:id="rId15"/>
    <p:sldId id="422" r:id="rId16"/>
    <p:sldId id="469" r:id="rId17"/>
    <p:sldId id="470" r:id="rId18"/>
    <p:sldId id="427" r:id="rId19"/>
    <p:sldId id="459" r:id="rId20"/>
    <p:sldId id="429" r:id="rId21"/>
    <p:sldId id="430" r:id="rId22"/>
    <p:sldId id="431" r:id="rId23"/>
    <p:sldId id="441" r:id="rId24"/>
    <p:sldId id="461" r:id="rId25"/>
    <p:sldId id="462" r:id="rId26"/>
    <p:sldId id="463" r:id="rId27"/>
    <p:sldId id="464" r:id="rId28"/>
  </p:sldIdLst>
  <p:sldSz cx="9144000" cy="6858000" type="screen4x3"/>
  <p:notesSz cx="5029200" cy="3200400"/>
  <p:embeddedFontLst>
    <p:embeddedFont>
      <p:font typeface="Cambria Math" pitchFamily="18" charset="0"/>
      <p:regular r:id="rId31"/>
    </p:embeddedFont>
  </p:embeddedFontLst>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2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956" autoAdjust="0"/>
    <p:restoredTop sz="95035" autoAdjust="0"/>
  </p:normalViewPr>
  <p:slideViewPr>
    <p:cSldViewPr>
      <p:cViewPr varScale="1">
        <p:scale>
          <a:sx n="67" d="100"/>
          <a:sy n="67" d="100"/>
        </p:scale>
        <p:origin x="-432" y="-91"/>
      </p:cViewPr>
      <p:guideLst>
        <p:guide orient="horz" pos="2160"/>
        <p:guide pos="2880"/>
      </p:guideLst>
    </p:cSldViewPr>
  </p:slideViewPr>
  <p:outlineViewPr>
    <p:cViewPr>
      <p:scale>
        <a:sx n="33" d="100"/>
        <a:sy n="33" d="100"/>
      </p:scale>
      <p:origin x="0" y="17717"/>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5" d="100"/>
          <a:sy n="65" d="100"/>
        </p:scale>
        <p:origin x="-1325" y="-91"/>
      </p:cViewPr>
      <p:guideLst>
        <p:guide orient="horz" pos="1008"/>
        <p:guide pos="15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179087" cy="16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5" tIns="23508" rIns="47015" bIns="23508" numCol="1" anchor="t" anchorCtr="0" compatLnSpc="1">
            <a:prstTxWarp prst="textNoShape">
              <a:avLst/>
            </a:prstTxWarp>
          </a:bodyPr>
          <a:lstStyle>
            <a:lvl1pPr defTabSz="470535">
              <a:defRPr sz="600"/>
            </a:lvl1pPr>
          </a:lstStyle>
          <a:p>
            <a:pPr>
              <a:defRPr/>
            </a:pPr>
            <a:endParaRPr lang="ru-RU"/>
          </a:p>
        </p:txBody>
      </p:sp>
      <p:sp>
        <p:nvSpPr>
          <p:cNvPr id="7171" name="Rectangle 3"/>
          <p:cNvSpPr>
            <a:spLocks noGrp="1" noChangeArrowheads="1"/>
          </p:cNvSpPr>
          <p:nvPr>
            <p:ph type="dt" sz="quarter" idx="1"/>
          </p:nvPr>
        </p:nvSpPr>
        <p:spPr bwMode="auto">
          <a:xfrm>
            <a:off x="2848952" y="0"/>
            <a:ext cx="2179087" cy="16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5" tIns="23508" rIns="47015" bIns="23508" numCol="1" anchor="t" anchorCtr="0" compatLnSpc="1">
            <a:prstTxWarp prst="textNoShape">
              <a:avLst/>
            </a:prstTxWarp>
          </a:bodyPr>
          <a:lstStyle>
            <a:lvl1pPr algn="r" defTabSz="470535">
              <a:defRPr sz="600"/>
            </a:lvl1pPr>
          </a:lstStyle>
          <a:p>
            <a:pPr>
              <a:defRPr/>
            </a:pPr>
            <a:endParaRPr lang="ru-RU"/>
          </a:p>
        </p:txBody>
      </p:sp>
      <p:sp>
        <p:nvSpPr>
          <p:cNvPr id="7172" name="Rectangle 4"/>
          <p:cNvSpPr>
            <a:spLocks noGrp="1" noChangeArrowheads="1"/>
          </p:cNvSpPr>
          <p:nvPr>
            <p:ph type="ftr" sz="quarter" idx="2"/>
          </p:nvPr>
        </p:nvSpPr>
        <p:spPr bwMode="auto">
          <a:xfrm>
            <a:off x="0" y="3039872"/>
            <a:ext cx="2179087" cy="16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5" tIns="23508" rIns="47015" bIns="23508" numCol="1" anchor="b" anchorCtr="0" compatLnSpc="1">
            <a:prstTxWarp prst="textNoShape">
              <a:avLst/>
            </a:prstTxWarp>
          </a:bodyPr>
          <a:lstStyle>
            <a:lvl1pPr defTabSz="470535">
              <a:defRPr sz="600"/>
            </a:lvl1pPr>
          </a:lstStyle>
          <a:p>
            <a:pPr>
              <a:defRPr/>
            </a:pPr>
            <a:endParaRPr lang="ru-RU"/>
          </a:p>
        </p:txBody>
      </p:sp>
      <p:sp>
        <p:nvSpPr>
          <p:cNvPr id="7173" name="Rectangle 5"/>
          <p:cNvSpPr>
            <a:spLocks noGrp="1" noChangeArrowheads="1"/>
          </p:cNvSpPr>
          <p:nvPr>
            <p:ph type="sldNum" sz="quarter" idx="3"/>
          </p:nvPr>
        </p:nvSpPr>
        <p:spPr bwMode="auto">
          <a:xfrm>
            <a:off x="2848952" y="3039872"/>
            <a:ext cx="2179087" cy="16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5" tIns="23508" rIns="47015" bIns="23508" numCol="1" anchor="b" anchorCtr="0" compatLnSpc="1">
            <a:prstTxWarp prst="textNoShape">
              <a:avLst/>
            </a:prstTxWarp>
          </a:bodyPr>
          <a:lstStyle>
            <a:lvl1pPr algn="r" defTabSz="470535">
              <a:defRPr sz="600"/>
            </a:lvl1pPr>
          </a:lstStyle>
          <a:p>
            <a:pPr>
              <a:defRPr/>
            </a:pPr>
            <a:fld id="{D9762690-A175-4B1C-8239-FE80A7687D5C}" type="slidenum">
              <a:rPr lang="ru-RU"/>
              <a:pPr>
                <a:defRPr/>
              </a:pPr>
              <a:t>‹#›</a:t>
            </a:fld>
            <a:endParaRPr lang="ru-RU"/>
          </a:p>
        </p:txBody>
      </p:sp>
    </p:spTree>
    <p:extLst>
      <p:ext uri="{BB962C8B-B14F-4D97-AF65-F5344CB8AC3E}">
        <p14:creationId xmlns:p14="http://schemas.microsoft.com/office/powerpoint/2010/main" val="3777037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179087" cy="16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5" tIns="23508" rIns="47015" bIns="23508" numCol="1" anchor="t" anchorCtr="0" compatLnSpc="1">
            <a:prstTxWarp prst="textNoShape">
              <a:avLst/>
            </a:prstTxWarp>
          </a:bodyPr>
          <a:lstStyle>
            <a:lvl1pPr defTabSz="470535">
              <a:defRPr sz="600"/>
            </a:lvl1pPr>
          </a:lstStyle>
          <a:p>
            <a:pPr>
              <a:defRPr/>
            </a:pPr>
            <a:endParaRPr lang="ru-RU"/>
          </a:p>
        </p:txBody>
      </p:sp>
      <p:sp>
        <p:nvSpPr>
          <p:cNvPr id="3075" name="Rectangle 3"/>
          <p:cNvSpPr>
            <a:spLocks noGrp="1" noChangeArrowheads="1"/>
          </p:cNvSpPr>
          <p:nvPr>
            <p:ph type="dt" idx="1"/>
          </p:nvPr>
        </p:nvSpPr>
        <p:spPr bwMode="auto">
          <a:xfrm>
            <a:off x="2848952" y="0"/>
            <a:ext cx="2179087" cy="16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5" tIns="23508" rIns="47015" bIns="23508" numCol="1" anchor="t" anchorCtr="0" compatLnSpc="1">
            <a:prstTxWarp prst="textNoShape">
              <a:avLst/>
            </a:prstTxWarp>
          </a:bodyPr>
          <a:lstStyle>
            <a:lvl1pPr algn="r" defTabSz="470535">
              <a:defRPr sz="600"/>
            </a:lvl1pPr>
          </a:lstStyle>
          <a:p>
            <a:pPr>
              <a:defRPr/>
            </a:pPr>
            <a:endParaRPr lang="ru-RU"/>
          </a:p>
        </p:txBody>
      </p:sp>
      <p:sp>
        <p:nvSpPr>
          <p:cNvPr id="32772" name="Rectangle 4"/>
          <p:cNvSpPr>
            <a:spLocks noGrp="1" noRot="1" noChangeAspect="1" noChangeArrowheads="1" noTextEdit="1"/>
          </p:cNvSpPr>
          <p:nvPr>
            <p:ph type="sldImg" idx="2"/>
          </p:nvPr>
        </p:nvSpPr>
        <p:spPr bwMode="auto">
          <a:xfrm>
            <a:off x="1716088" y="239713"/>
            <a:ext cx="1600200" cy="1200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502688" y="1520444"/>
            <a:ext cx="4023825" cy="144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5" tIns="23508" rIns="47015" bIns="23508"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078" name="Rectangle 6"/>
          <p:cNvSpPr>
            <a:spLocks noGrp="1" noChangeArrowheads="1"/>
          </p:cNvSpPr>
          <p:nvPr>
            <p:ph type="ftr" sz="quarter" idx="4"/>
          </p:nvPr>
        </p:nvSpPr>
        <p:spPr bwMode="auto">
          <a:xfrm>
            <a:off x="0" y="3039872"/>
            <a:ext cx="2179087" cy="16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5" tIns="23508" rIns="47015" bIns="23508" numCol="1" anchor="b" anchorCtr="0" compatLnSpc="1">
            <a:prstTxWarp prst="textNoShape">
              <a:avLst/>
            </a:prstTxWarp>
          </a:bodyPr>
          <a:lstStyle>
            <a:lvl1pPr defTabSz="470535">
              <a:defRPr sz="600"/>
            </a:lvl1pPr>
          </a:lstStyle>
          <a:p>
            <a:pPr>
              <a:defRPr/>
            </a:pPr>
            <a:endParaRPr lang="ru-RU"/>
          </a:p>
        </p:txBody>
      </p:sp>
      <p:sp>
        <p:nvSpPr>
          <p:cNvPr id="3079" name="Rectangle 7"/>
          <p:cNvSpPr>
            <a:spLocks noGrp="1" noChangeArrowheads="1"/>
          </p:cNvSpPr>
          <p:nvPr>
            <p:ph type="sldNum" sz="quarter" idx="5"/>
          </p:nvPr>
        </p:nvSpPr>
        <p:spPr bwMode="auto">
          <a:xfrm>
            <a:off x="2848952" y="3039872"/>
            <a:ext cx="2179087" cy="16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5" tIns="23508" rIns="47015" bIns="23508" numCol="1" anchor="b" anchorCtr="0" compatLnSpc="1">
            <a:prstTxWarp prst="textNoShape">
              <a:avLst/>
            </a:prstTxWarp>
          </a:bodyPr>
          <a:lstStyle>
            <a:lvl1pPr algn="r" defTabSz="470535">
              <a:defRPr sz="600"/>
            </a:lvl1pPr>
          </a:lstStyle>
          <a:p>
            <a:pPr>
              <a:defRPr/>
            </a:pPr>
            <a:fld id="{0C140F5A-03BF-4746-9E8E-A793060B8230}" type="slidenum">
              <a:rPr lang="ru-RU"/>
              <a:pPr>
                <a:defRPr/>
              </a:pPr>
              <a:t>‹#›</a:t>
            </a:fld>
            <a:endParaRPr lang="ru-RU"/>
          </a:p>
        </p:txBody>
      </p:sp>
    </p:spTree>
    <p:extLst>
      <p:ext uri="{BB962C8B-B14F-4D97-AF65-F5344CB8AC3E}">
        <p14:creationId xmlns:p14="http://schemas.microsoft.com/office/powerpoint/2010/main" val="523059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C140F5A-03BF-4746-9E8E-A793060B8230}" type="slidenum">
              <a:rPr lang="ru-RU" smtClean="0"/>
              <a:pPr>
                <a:defRPr/>
              </a:pPr>
              <a:t>4</a:t>
            </a:fld>
            <a:endParaRPr lang="ru-RU"/>
          </a:p>
        </p:txBody>
      </p:sp>
    </p:spTree>
    <p:extLst>
      <p:ext uri="{BB962C8B-B14F-4D97-AF65-F5344CB8AC3E}">
        <p14:creationId xmlns:p14="http://schemas.microsoft.com/office/powerpoint/2010/main" val="2784657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C140F5A-03BF-4746-9E8E-A793060B8230}" type="slidenum">
              <a:rPr lang="ru-RU" smtClean="0"/>
              <a:pPr>
                <a:defRPr/>
              </a:pPr>
              <a:t>18</a:t>
            </a:fld>
            <a:endParaRPr lang="ru-RU"/>
          </a:p>
        </p:txBody>
      </p:sp>
    </p:spTree>
    <p:extLst>
      <p:ext uri="{BB962C8B-B14F-4D97-AF65-F5344CB8AC3E}">
        <p14:creationId xmlns:p14="http://schemas.microsoft.com/office/powerpoint/2010/main" val="4127426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7C09859-A0B8-4225-BEEF-F8C3B8A1428B}" type="slidenum">
              <a:rPr lang="ru-RU"/>
              <a:pPr>
                <a:defRPr/>
              </a:pPr>
              <a:t>‹#›</a:t>
            </a:fld>
            <a:endParaRPr lang="ru-RU"/>
          </a:p>
        </p:txBody>
      </p:sp>
    </p:spTree>
    <p:extLst>
      <p:ext uri="{BB962C8B-B14F-4D97-AF65-F5344CB8AC3E}">
        <p14:creationId xmlns:p14="http://schemas.microsoft.com/office/powerpoint/2010/main" val="169645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D5D86C9-BF93-48B4-BC88-9B22F807F1F1}" type="slidenum">
              <a:rPr lang="ru-RU"/>
              <a:pPr>
                <a:defRPr/>
              </a:pPr>
              <a:t>‹#›</a:t>
            </a:fld>
            <a:endParaRPr lang="ru-RU"/>
          </a:p>
        </p:txBody>
      </p:sp>
    </p:spTree>
    <p:extLst>
      <p:ext uri="{BB962C8B-B14F-4D97-AF65-F5344CB8AC3E}">
        <p14:creationId xmlns:p14="http://schemas.microsoft.com/office/powerpoint/2010/main" val="220750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40F2837-0808-4EC5-A362-00C911C30C9F}" type="slidenum">
              <a:rPr lang="ru-RU"/>
              <a:pPr>
                <a:defRPr/>
              </a:pPr>
              <a:t>‹#›</a:t>
            </a:fld>
            <a:endParaRPr lang="ru-RU"/>
          </a:p>
        </p:txBody>
      </p:sp>
    </p:spTree>
    <p:extLst>
      <p:ext uri="{BB962C8B-B14F-4D97-AF65-F5344CB8AC3E}">
        <p14:creationId xmlns:p14="http://schemas.microsoft.com/office/powerpoint/2010/main" val="53752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E58E4BEB-CC1E-41A1-B526-FC5F58F9AABA}" type="slidenum">
              <a:rPr lang="ru-RU"/>
              <a:pPr>
                <a:defRPr/>
              </a:pPr>
              <a:t>‹#›</a:t>
            </a:fld>
            <a:endParaRPr lang="ru-RU"/>
          </a:p>
        </p:txBody>
      </p:sp>
    </p:spTree>
    <p:extLst>
      <p:ext uri="{BB962C8B-B14F-4D97-AF65-F5344CB8AC3E}">
        <p14:creationId xmlns:p14="http://schemas.microsoft.com/office/powerpoint/2010/main" val="2768179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9E523E7-6773-4AE8-9FC3-8847A92598A3}" type="slidenum">
              <a:rPr lang="ru-RU"/>
              <a:pPr>
                <a:defRPr/>
              </a:pPr>
              <a:t>‹#›</a:t>
            </a:fld>
            <a:endParaRPr lang="ru-RU"/>
          </a:p>
        </p:txBody>
      </p:sp>
    </p:spTree>
    <p:extLst>
      <p:ext uri="{BB962C8B-B14F-4D97-AF65-F5344CB8AC3E}">
        <p14:creationId xmlns:p14="http://schemas.microsoft.com/office/powerpoint/2010/main" val="159481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E318B5E-D3C9-4594-B939-A69FB70A5ED0}" type="slidenum">
              <a:rPr lang="ru-RU"/>
              <a:pPr>
                <a:defRPr/>
              </a:pPr>
              <a:t>‹#›</a:t>
            </a:fld>
            <a:endParaRPr lang="ru-RU"/>
          </a:p>
        </p:txBody>
      </p:sp>
    </p:spTree>
    <p:extLst>
      <p:ext uri="{BB962C8B-B14F-4D97-AF65-F5344CB8AC3E}">
        <p14:creationId xmlns:p14="http://schemas.microsoft.com/office/powerpoint/2010/main" val="1747629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349A6F5-E85B-447F-8053-959AADADB479}" type="slidenum">
              <a:rPr lang="ru-RU"/>
              <a:pPr>
                <a:defRPr/>
              </a:pPr>
              <a:t>‹#›</a:t>
            </a:fld>
            <a:endParaRPr lang="ru-RU"/>
          </a:p>
        </p:txBody>
      </p:sp>
    </p:spTree>
    <p:extLst>
      <p:ext uri="{BB962C8B-B14F-4D97-AF65-F5344CB8AC3E}">
        <p14:creationId xmlns:p14="http://schemas.microsoft.com/office/powerpoint/2010/main" val="64730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18CEDE82-B733-4AE6-A238-8DAD5DEAD532}" type="slidenum">
              <a:rPr lang="ru-RU"/>
              <a:pPr>
                <a:defRPr/>
              </a:pPr>
              <a:t>‹#›</a:t>
            </a:fld>
            <a:endParaRPr lang="ru-RU"/>
          </a:p>
        </p:txBody>
      </p:sp>
    </p:spTree>
    <p:extLst>
      <p:ext uri="{BB962C8B-B14F-4D97-AF65-F5344CB8AC3E}">
        <p14:creationId xmlns:p14="http://schemas.microsoft.com/office/powerpoint/2010/main" val="2310144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648E8A5-ADBD-4470-AF98-C798FC0DD25E}" type="slidenum">
              <a:rPr lang="ru-RU"/>
              <a:pPr>
                <a:defRPr/>
              </a:pPr>
              <a:t>‹#›</a:t>
            </a:fld>
            <a:endParaRPr lang="ru-RU"/>
          </a:p>
        </p:txBody>
      </p:sp>
    </p:spTree>
    <p:extLst>
      <p:ext uri="{BB962C8B-B14F-4D97-AF65-F5344CB8AC3E}">
        <p14:creationId xmlns:p14="http://schemas.microsoft.com/office/powerpoint/2010/main" val="91940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AB44141-8712-4658-A522-7B233107C598}" type="slidenum">
              <a:rPr lang="ru-RU"/>
              <a:pPr>
                <a:defRPr/>
              </a:pPr>
              <a:t>‹#›</a:t>
            </a:fld>
            <a:endParaRPr lang="ru-RU"/>
          </a:p>
        </p:txBody>
      </p:sp>
    </p:spTree>
    <p:extLst>
      <p:ext uri="{BB962C8B-B14F-4D97-AF65-F5344CB8AC3E}">
        <p14:creationId xmlns:p14="http://schemas.microsoft.com/office/powerpoint/2010/main" val="361446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269DF70-145D-40B3-A2FD-9023E13D7ED3}" type="slidenum">
              <a:rPr lang="ru-RU"/>
              <a:pPr>
                <a:defRPr/>
              </a:pPr>
              <a:t>‹#›</a:t>
            </a:fld>
            <a:endParaRPr lang="ru-RU"/>
          </a:p>
        </p:txBody>
      </p:sp>
    </p:spTree>
    <p:extLst>
      <p:ext uri="{BB962C8B-B14F-4D97-AF65-F5344CB8AC3E}">
        <p14:creationId xmlns:p14="http://schemas.microsoft.com/office/powerpoint/2010/main" val="274853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FDB45B2-7E18-4217-BE5F-4BC18EE10F5B}" type="slidenum">
              <a:rPr lang="ru-RU"/>
              <a:pPr>
                <a:defRPr/>
              </a:pPr>
              <a:t>‹#›</a:t>
            </a:fld>
            <a:endParaRPr lang="ru-RU"/>
          </a:p>
        </p:txBody>
      </p:sp>
    </p:spTree>
    <p:extLst>
      <p:ext uri="{BB962C8B-B14F-4D97-AF65-F5344CB8AC3E}">
        <p14:creationId xmlns:p14="http://schemas.microsoft.com/office/powerpoint/2010/main" val="94681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9FA180C-FD10-411D-A2AF-1FD99AE72E4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71.png"/><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90.png"/><Relationship Id="rId3" Type="http://schemas.openxmlformats.org/officeDocument/2006/relationships/image" Target="../media/image90.png"/><Relationship Id="rId7" Type="http://schemas.openxmlformats.org/officeDocument/2006/relationships/image" Target="../media/image130.png"/><Relationship Id="rId12" Type="http://schemas.openxmlformats.org/officeDocument/2006/relationships/image" Target="../media/image180.png"/><Relationship Id="rId2"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121.png"/><Relationship Id="rId11" Type="http://schemas.openxmlformats.org/officeDocument/2006/relationships/image" Target="../media/image170.png"/><Relationship Id="rId5" Type="http://schemas.openxmlformats.org/officeDocument/2006/relationships/image" Target="../media/image110.png"/><Relationship Id="rId10" Type="http://schemas.openxmlformats.org/officeDocument/2006/relationships/image" Target="../media/image160.png"/><Relationship Id="rId4" Type="http://schemas.openxmlformats.org/officeDocument/2006/relationships/image" Target="../media/image100.png"/><Relationship Id="rId9" Type="http://schemas.openxmlformats.org/officeDocument/2006/relationships/image" Target="../media/image150.png"/><Relationship Id="rId14" Type="http://schemas.openxmlformats.org/officeDocument/2006/relationships/image" Target="../media/image31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2448271"/>
          </a:xfrm>
        </p:spPr>
        <p:txBody>
          <a:bodyPr/>
          <a:lstStyle/>
          <a:p>
            <a:r>
              <a:rPr lang="en-US" sz="3200" b="1" dirty="0" smtClean="0"/>
              <a:t>Nuclear</a:t>
            </a:r>
            <a:r>
              <a:rPr lang="ru-RU" sz="3200" b="1" dirty="0" smtClean="0"/>
              <a:t>-</a:t>
            </a:r>
            <a:r>
              <a:rPr lang="en-US" sz="3200" b="1" dirty="0" smtClean="0"/>
              <a:t>Molecular Version of Processes of Dynamical Self-organization of Solar Interiors and their Possible Role in Formation of Solar Activity</a:t>
            </a:r>
            <a:endParaRPr lang="ru-RU" sz="3200" b="1" dirty="0"/>
          </a:p>
        </p:txBody>
      </p:sp>
      <p:sp>
        <p:nvSpPr>
          <p:cNvPr id="3" name="Объект 2"/>
          <p:cNvSpPr>
            <a:spLocks noGrp="1"/>
          </p:cNvSpPr>
          <p:nvPr>
            <p:ph idx="1"/>
          </p:nvPr>
        </p:nvSpPr>
        <p:spPr>
          <a:xfrm>
            <a:off x="457200" y="3036093"/>
            <a:ext cx="8229600" cy="3705275"/>
          </a:xfrm>
        </p:spPr>
        <p:txBody>
          <a:bodyPr/>
          <a:lstStyle/>
          <a:p>
            <a:pPr marL="0" indent="0" algn="ctr">
              <a:buNone/>
            </a:pPr>
            <a:r>
              <a:rPr lang="en-US" sz="2800" dirty="0" smtClean="0"/>
              <a:t>Yu.</a:t>
            </a:r>
            <a:r>
              <a:rPr lang="ru-RU" sz="2800" dirty="0" smtClean="0"/>
              <a:t> </a:t>
            </a:r>
            <a:r>
              <a:rPr lang="en-US" sz="2800" dirty="0" smtClean="0"/>
              <a:t>S</a:t>
            </a:r>
            <a:r>
              <a:rPr lang="ru-RU" sz="2800" dirty="0" smtClean="0"/>
              <a:t>. </a:t>
            </a:r>
            <a:r>
              <a:rPr lang="en-US" sz="2800" dirty="0" smtClean="0"/>
              <a:t>Kopysov</a:t>
            </a:r>
            <a:r>
              <a:rPr lang="ru-RU" sz="2800" dirty="0" smtClean="0"/>
              <a:t> (</a:t>
            </a:r>
            <a:r>
              <a:rPr lang="en-US" sz="2800" dirty="0" smtClean="0"/>
              <a:t>Institute for Nuclear Research of Russian Academy of Sciences</a:t>
            </a:r>
            <a:r>
              <a:rPr lang="ru-RU" sz="2800" dirty="0" smtClean="0"/>
              <a:t>)</a:t>
            </a:r>
          </a:p>
          <a:p>
            <a:pPr marL="0" indent="0" algn="ctr">
              <a:spcBef>
                <a:spcPts val="600"/>
              </a:spcBef>
              <a:buNone/>
            </a:pPr>
            <a:endParaRPr lang="en-US" sz="2800" dirty="0" smtClean="0"/>
          </a:p>
          <a:p>
            <a:pPr marL="0" indent="0" algn="ctr">
              <a:spcBef>
                <a:spcPts val="600"/>
              </a:spcBef>
              <a:buNone/>
            </a:pPr>
            <a:r>
              <a:rPr lang="en-US" sz="2800" dirty="0" smtClean="0"/>
              <a:t>Report on the </a:t>
            </a:r>
            <a:r>
              <a:rPr lang="en-US" sz="2800" dirty="0"/>
              <a:t>2nd international conference on particle physics and astrophysics</a:t>
            </a:r>
            <a:endParaRPr lang="ru-RU" sz="2800" dirty="0"/>
          </a:p>
          <a:p>
            <a:pPr marL="0" indent="0" algn="ctr">
              <a:spcBef>
                <a:spcPts val="1200"/>
              </a:spcBef>
              <a:buNone/>
            </a:pPr>
            <a:r>
              <a:rPr lang="en-US" sz="2800" dirty="0" smtClean="0"/>
              <a:t>Moscow</a:t>
            </a:r>
            <a:r>
              <a:rPr lang="ru-RU" sz="2800" dirty="0" smtClean="0"/>
              <a:t>, </a:t>
            </a:r>
            <a:r>
              <a:rPr lang="en-US" sz="2800" dirty="0" smtClean="0"/>
              <a:t>MEPhI,</a:t>
            </a:r>
            <a:r>
              <a:rPr lang="ru-RU" sz="2800" dirty="0" smtClean="0"/>
              <a:t> </a:t>
            </a:r>
            <a:r>
              <a:rPr lang="en-US" sz="2800" dirty="0" smtClean="0"/>
              <a:t>October </a:t>
            </a:r>
            <a:r>
              <a:rPr lang="ru-RU" sz="2800" dirty="0" smtClean="0"/>
              <a:t>1</a:t>
            </a:r>
            <a:r>
              <a:rPr lang="en-US" sz="2800" dirty="0" smtClean="0"/>
              <a:t>1,</a:t>
            </a:r>
            <a:r>
              <a:rPr lang="ru-RU" sz="2800" dirty="0" smtClean="0"/>
              <a:t> 2016</a:t>
            </a:r>
            <a:endParaRPr lang="ru-RU" sz="2800" dirty="0"/>
          </a:p>
        </p:txBody>
      </p:sp>
      <p:sp>
        <p:nvSpPr>
          <p:cNvPr id="4" name="Номер слайда 3"/>
          <p:cNvSpPr>
            <a:spLocks noGrp="1"/>
          </p:cNvSpPr>
          <p:nvPr>
            <p:ph type="sldNum" sz="quarter" idx="12"/>
          </p:nvPr>
        </p:nvSpPr>
        <p:spPr/>
        <p:txBody>
          <a:bodyPr/>
          <a:lstStyle/>
          <a:p>
            <a:pPr>
              <a:defRPr/>
            </a:pPr>
            <a:fld id="{19E523E7-6773-4AE8-9FC3-8847A92598A3}" type="slidenum">
              <a:rPr lang="ru-RU" smtClean="0"/>
              <a:pPr>
                <a:defRPr/>
              </a:pPr>
              <a:t>1</a:t>
            </a:fld>
            <a:endParaRPr lang="ru-RU" dirty="0"/>
          </a:p>
        </p:txBody>
      </p:sp>
    </p:spTree>
    <p:extLst>
      <p:ext uri="{BB962C8B-B14F-4D97-AF65-F5344CB8AC3E}">
        <p14:creationId xmlns:p14="http://schemas.microsoft.com/office/powerpoint/2010/main" val="1372463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000" dirty="0"/>
              <a:t>A possible interpretation of </a:t>
            </a:r>
            <a:r>
              <a:rPr lang="en-US" sz="4000" dirty="0" err="1"/>
              <a:t>Helio</a:t>
            </a:r>
            <a:r>
              <a:rPr lang="en-US" sz="4000" dirty="0"/>
              <a:t>-seismological data of the </a:t>
            </a:r>
            <a:r>
              <a:rPr lang="en-US" sz="4000" dirty="0" err="1" smtClean="0"/>
              <a:t>CrAO</a:t>
            </a:r>
            <a:endParaRPr lang="ru-RU" sz="4000" dirty="0"/>
          </a:p>
        </p:txBody>
      </p:sp>
      <p:sp>
        <p:nvSpPr>
          <p:cNvPr id="3" name="Объект 2"/>
          <p:cNvSpPr>
            <a:spLocks noGrp="1"/>
          </p:cNvSpPr>
          <p:nvPr>
            <p:ph idx="1"/>
          </p:nvPr>
        </p:nvSpPr>
        <p:spPr>
          <a:xfrm>
            <a:off x="457200" y="1772816"/>
            <a:ext cx="8229600" cy="4353347"/>
          </a:xfrm>
        </p:spPr>
        <p:txBody>
          <a:bodyPr/>
          <a:lstStyle/>
          <a:p>
            <a:r>
              <a:rPr lang="en-US" sz="2000" dirty="0"/>
              <a:t>At the time the first results of the Crimean astrophysical Observatory for 160-minute oscillations of the solar </a:t>
            </a:r>
            <a:r>
              <a:rPr lang="en-US" sz="2000" dirty="0" smtClean="0"/>
              <a:t>surface which were </a:t>
            </a:r>
            <a:r>
              <a:rPr lang="en-US" sz="2000" dirty="0"/>
              <a:t>presented by academician A. B. </a:t>
            </a:r>
            <a:r>
              <a:rPr lang="en-US" sz="2000" dirty="0" err="1"/>
              <a:t>Severny</a:t>
            </a:r>
            <a:r>
              <a:rPr lang="en-US" sz="2000" dirty="0"/>
              <a:t>, </a:t>
            </a:r>
            <a:r>
              <a:rPr lang="en-US" sz="2000" dirty="0" smtClean="0"/>
              <a:t>caused </a:t>
            </a:r>
            <a:r>
              <a:rPr lang="en-US" sz="2000" dirty="0"/>
              <a:t>great interest in the laboratory of INR RAS, headed by G. T. </a:t>
            </a:r>
            <a:r>
              <a:rPr lang="en-US" sz="2000" dirty="0" err="1"/>
              <a:t>Zatsepin</a:t>
            </a:r>
            <a:r>
              <a:rPr lang="en-US" sz="2000" dirty="0" smtClean="0"/>
              <a:t>.</a:t>
            </a:r>
            <a:endParaRPr lang="ru-RU" sz="2000" dirty="0" smtClean="0"/>
          </a:p>
          <a:p>
            <a:r>
              <a:rPr lang="en-US" sz="2000" dirty="0"/>
              <a:t>Models have been developed in which 160-minute oscillations could be </a:t>
            </a:r>
            <a:r>
              <a:rPr lang="en-US" sz="2000" dirty="0" smtClean="0"/>
              <a:t>explained on the basis of </a:t>
            </a:r>
            <a:r>
              <a:rPr lang="en-US" sz="2000" dirty="0"/>
              <a:t>𝑔-</a:t>
            </a:r>
            <a:r>
              <a:rPr lang="en-US" sz="2000" dirty="0" smtClean="0"/>
              <a:t>modes of the Sun core </a:t>
            </a:r>
            <a:r>
              <a:rPr lang="en-US" sz="2000" dirty="0"/>
              <a:t>(gravity waves).</a:t>
            </a:r>
          </a:p>
          <a:p>
            <a:r>
              <a:rPr lang="en-US" sz="2000" dirty="0"/>
              <a:t>The solar model proposed in [Bulletin of Peoples’ Friendship University of </a:t>
            </a:r>
            <a:r>
              <a:rPr lang="en-US" sz="2000" dirty="0" smtClean="0"/>
              <a:t>Russia</a:t>
            </a:r>
            <a:r>
              <a:rPr lang="en-US" sz="2000" dirty="0"/>
              <a:t> . Series </a:t>
            </a:r>
            <a:r>
              <a:rPr lang="ru-RU" sz="2000" dirty="0"/>
              <a:t>“</a:t>
            </a:r>
            <a:r>
              <a:rPr lang="en-US" sz="2000" dirty="0"/>
              <a:t>Mathematics</a:t>
            </a:r>
            <a:r>
              <a:rPr lang="ru-RU" sz="2000" dirty="0"/>
              <a:t>. </a:t>
            </a:r>
            <a:r>
              <a:rPr lang="en-US" sz="2000" dirty="0"/>
              <a:t>Information Sciences</a:t>
            </a:r>
            <a:r>
              <a:rPr lang="ru-RU" sz="2000" dirty="0"/>
              <a:t>. </a:t>
            </a:r>
            <a:r>
              <a:rPr lang="en-US" sz="2000" dirty="0"/>
              <a:t>Physics</a:t>
            </a:r>
            <a:r>
              <a:rPr lang="ru-RU" sz="2000" dirty="0"/>
              <a:t>.” –</a:t>
            </a:r>
            <a:r>
              <a:rPr lang="en-US" sz="2000" dirty="0"/>
              <a:t> 2013 – No. 4 – p. </a:t>
            </a:r>
            <a:r>
              <a:rPr lang="ru-RU" sz="2000" dirty="0"/>
              <a:t>170-180</a:t>
            </a:r>
            <a:r>
              <a:rPr lang="en-US" sz="2000" dirty="0" smtClean="0"/>
              <a:t>] provides yet greater opportunities. The </a:t>
            </a:r>
            <a:r>
              <a:rPr lang="en-US" sz="2000" dirty="0"/>
              <a:t>model assumes the </a:t>
            </a:r>
            <a:r>
              <a:rPr lang="en-US" sz="2000" dirty="0" smtClean="0"/>
              <a:t>existence under a </a:t>
            </a:r>
            <a:r>
              <a:rPr lang="en-US" sz="2000" dirty="0"/>
              <a:t>convective zone </a:t>
            </a:r>
            <a:r>
              <a:rPr lang="en-US" sz="2000" dirty="0" smtClean="0"/>
              <a:t>of </a:t>
            </a:r>
            <a:r>
              <a:rPr lang="en-US" sz="2000" dirty="0"/>
              <a:t>the solar troposphere with weak subadiabatic temperature gradient </a:t>
            </a:r>
            <a:r>
              <a:rPr lang="en-US" sz="2000" dirty="0" smtClean="0"/>
              <a:t>that is </a:t>
            </a:r>
            <a:r>
              <a:rPr lang="en-US" sz="2000" dirty="0"/>
              <a:t>very sensitive to the tidal action of the gravitational field at the moments of connection the Sun-Earth-Jupiter</a:t>
            </a:r>
            <a:r>
              <a:rPr lang="en-US" sz="2000" dirty="0" smtClean="0"/>
              <a:t>.</a:t>
            </a:r>
            <a:endParaRPr lang="ru-RU" sz="2000" dirty="0"/>
          </a:p>
        </p:txBody>
      </p:sp>
      <p:sp>
        <p:nvSpPr>
          <p:cNvPr id="4" name="Номер слайда 3"/>
          <p:cNvSpPr>
            <a:spLocks noGrp="1"/>
          </p:cNvSpPr>
          <p:nvPr>
            <p:ph type="sldNum" sz="quarter" idx="12"/>
          </p:nvPr>
        </p:nvSpPr>
        <p:spPr/>
        <p:txBody>
          <a:bodyPr/>
          <a:lstStyle/>
          <a:p>
            <a:pPr>
              <a:defRPr/>
            </a:pPr>
            <a:fld id="{19E523E7-6773-4AE8-9FC3-8847A92598A3}" type="slidenum">
              <a:rPr lang="ru-RU" smtClean="0"/>
              <a:pPr>
                <a:defRPr/>
              </a:pPr>
              <a:t>10</a:t>
            </a:fld>
            <a:endParaRPr lang="ru-RU"/>
          </a:p>
        </p:txBody>
      </p:sp>
    </p:spTree>
    <p:extLst>
      <p:ext uri="{BB962C8B-B14F-4D97-AF65-F5344CB8AC3E}">
        <p14:creationId xmlns:p14="http://schemas.microsoft.com/office/powerpoint/2010/main" val="3809088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4392488" cy="1080120"/>
          </a:xfrm>
        </p:spPr>
        <p:txBody>
          <a:bodyPr/>
          <a:lstStyle/>
          <a:p>
            <a:r>
              <a:rPr lang="en-US" sz="2400" dirty="0" smtClean="0"/>
              <a:t>The </a:t>
            </a:r>
            <a:r>
              <a:rPr lang="en-US" sz="2400" dirty="0" err="1" smtClean="0"/>
              <a:t>seismonuclear</a:t>
            </a:r>
            <a:r>
              <a:rPr lang="en-US" sz="2400" dirty="0" smtClean="0"/>
              <a:t> </a:t>
            </a:r>
            <a:r>
              <a:rPr lang="en-US" sz="2400" dirty="0"/>
              <a:t>mechanism of excitation of gravity modes (gravity waves)</a:t>
            </a:r>
            <a:endParaRPr lang="ru-RU" sz="2400" dirty="0"/>
          </a:p>
        </p:txBody>
      </p:sp>
      <p:sp>
        <p:nvSpPr>
          <p:cNvPr id="4" name="Номер слайда 3"/>
          <p:cNvSpPr>
            <a:spLocks noGrp="1"/>
          </p:cNvSpPr>
          <p:nvPr>
            <p:ph type="sldNum" sz="quarter" idx="12"/>
          </p:nvPr>
        </p:nvSpPr>
        <p:spPr/>
        <p:txBody>
          <a:bodyPr/>
          <a:lstStyle/>
          <a:p>
            <a:pPr>
              <a:defRPr/>
            </a:pPr>
            <a:fld id="{19E523E7-6773-4AE8-9FC3-8847A92598A3}" type="slidenum">
              <a:rPr lang="ru-RU" smtClean="0"/>
              <a:pPr>
                <a:defRPr/>
              </a:pPr>
              <a:t>11</a:t>
            </a:fld>
            <a:endParaRPr lang="ru-RU"/>
          </a:p>
        </p:txBody>
      </p:sp>
      <mc:AlternateContent xmlns:mc="http://schemas.openxmlformats.org/markup-compatibility/2006">
        <mc:Choice xmlns:a14="http://schemas.microsoft.com/office/drawing/2010/main" Requires="a14">
          <p:sp>
            <p:nvSpPr>
              <p:cNvPr id="6" name="TextBox 5"/>
              <p:cNvSpPr txBox="1"/>
              <p:nvPr/>
            </p:nvSpPr>
            <p:spPr>
              <a:xfrm>
                <a:off x="179512" y="1340768"/>
                <a:ext cx="2160240" cy="35587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ru-RU" sz="1600" i="1" smtClean="0">
                          <a:latin typeface="Cambria Math"/>
                          <a:ea typeface="Cambria Math"/>
                        </a:rPr>
                        <m:t>𝛿</m:t>
                      </m:r>
                      <m:r>
                        <a:rPr lang="en-US" sz="1600" b="0" i="1" smtClean="0">
                          <a:latin typeface="Cambria Math"/>
                          <a:ea typeface="Cambria Math"/>
                        </a:rPr>
                        <m:t>𝑆</m:t>
                      </m:r>
                      <m:r>
                        <a:rPr lang="en-US" sz="1600" b="0" i="1" smtClean="0">
                          <a:latin typeface="Cambria Math"/>
                          <a:ea typeface="Cambria Math"/>
                        </a:rPr>
                        <m:t>=</m:t>
                      </m:r>
                      <m:f>
                        <m:fPr>
                          <m:ctrlPr>
                            <a:rPr lang="en-US" sz="1600" b="0" i="1" smtClean="0">
                              <a:latin typeface="Cambria Math"/>
                              <a:ea typeface="Cambria Math"/>
                            </a:rPr>
                          </m:ctrlPr>
                        </m:fPr>
                        <m:num>
                          <m:r>
                            <a:rPr lang="en-US" sz="1600" b="0" i="1" smtClean="0">
                              <a:latin typeface="Cambria Math"/>
                              <a:ea typeface="Cambria Math"/>
                            </a:rPr>
                            <m:t>𝛿</m:t>
                          </m:r>
                          <m:r>
                            <a:rPr lang="en-US" sz="1600" b="0" i="1" smtClean="0">
                              <a:latin typeface="Cambria Math"/>
                              <a:ea typeface="Cambria Math"/>
                            </a:rPr>
                            <m:t>𝑄</m:t>
                          </m:r>
                        </m:num>
                        <m:den>
                          <m:r>
                            <a:rPr lang="en-US" sz="1600" b="0" i="1" smtClean="0">
                              <a:latin typeface="Cambria Math"/>
                              <a:ea typeface="Cambria Math"/>
                            </a:rPr>
                            <m:t>𝑇</m:t>
                          </m:r>
                          <m:r>
                            <a:rPr lang="en-US" sz="1600" b="0" i="1" smtClean="0">
                              <a:latin typeface="Cambria Math"/>
                              <a:ea typeface="Cambria Math"/>
                            </a:rPr>
                            <m:t>(</m:t>
                          </m:r>
                          <m:r>
                            <a:rPr lang="en-US" sz="1600" b="0" i="1" smtClean="0">
                              <a:latin typeface="Cambria Math"/>
                              <a:ea typeface="Cambria Math"/>
                            </a:rPr>
                            <m:t>𝑟</m:t>
                          </m:r>
                          <m:r>
                            <a:rPr lang="en-US" sz="1600" b="0" i="1" smtClean="0">
                              <a:latin typeface="Cambria Math"/>
                              <a:ea typeface="Cambria Math"/>
                            </a:rPr>
                            <m:t>)</m:t>
                          </m:r>
                        </m:den>
                      </m:f>
                    </m:oMath>
                  </m:oMathPara>
                </a14:m>
                <a:endParaRPr lang="ru-RU" sz="1600" dirty="0" smtClean="0"/>
              </a:p>
              <a:p>
                <a:r>
                  <a:rPr lang="en-US" sz="1600" dirty="0"/>
                  <a:t>when some portion of </a:t>
                </a:r>
                <a14:m>
                  <m:oMath xmlns:m="http://schemas.openxmlformats.org/officeDocument/2006/math">
                    <m:sPre>
                      <m:sPrePr>
                        <m:ctrlPr>
                          <a:rPr lang="ru-RU" sz="1600" i="1">
                            <a:latin typeface="Cambria Math"/>
                          </a:rPr>
                        </m:ctrlPr>
                      </m:sPrePr>
                      <m:sub/>
                      <m:sup>
                        <m:r>
                          <a:rPr lang="ru-RU" sz="1600" i="1">
                            <a:latin typeface="Cambria Math"/>
                          </a:rPr>
                          <m:t>3</m:t>
                        </m:r>
                      </m:sup>
                      <m:e>
                        <m:r>
                          <m:rPr>
                            <m:sty m:val="p"/>
                          </m:rPr>
                          <a:rPr lang="en-US" sz="1600">
                            <a:latin typeface="Cambria Math"/>
                          </a:rPr>
                          <m:t>He</m:t>
                        </m:r>
                      </m:e>
                    </m:sPre>
                  </m:oMath>
                </a14:m>
                <a:r>
                  <a:rPr lang="en-US" sz="1600" dirty="0"/>
                  <a:t> that responsible for the production of </a:t>
                </a:r>
                <a:r>
                  <a:rPr lang="en-US" sz="1600" dirty="0" smtClean="0"/>
                  <a:t>heat</a:t>
                </a:r>
                <a:br>
                  <a:rPr lang="en-US" sz="1600" dirty="0" smtClean="0"/>
                </a:br>
                <a:r>
                  <a:rPr lang="en-US" sz="1600" dirty="0" smtClean="0"/>
                  <a:t>𝛿𝑄 is transferred, </a:t>
                </a:r>
                <a:r>
                  <a:rPr lang="en-US" sz="1600" dirty="0"/>
                  <a:t>the entropy production </a:t>
                </a:r>
                <a:r>
                  <a:rPr lang="en-US" sz="1600" dirty="0" smtClean="0"/>
                  <a:t>𝛿𝑆 decreases </a:t>
                </a:r>
                <a:r>
                  <a:rPr lang="en-US" sz="1600" dirty="0"/>
                  <a:t>from a larger radius to the </a:t>
                </a:r>
                <a:r>
                  <a:rPr lang="en-US" sz="1600" dirty="0" smtClean="0"/>
                  <a:t>smaller. </a:t>
                </a:r>
                <a:r>
                  <a:rPr lang="en-US" sz="1600" dirty="0"/>
                  <a:t>This corresponds to possible mechanical work</a:t>
                </a:r>
                <a:r>
                  <a:rPr lang="en-US" sz="1600" dirty="0" smtClean="0"/>
                  <a:t>.</a:t>
                </a:r>
                <a:endParaRPr lang="ru-RU" sz="1600" dirty="0"/>
              </a:p>
            </p:txBody>
          </p:sp>
        </mc:Choice>
        <mc:Fallback>
          <p:sp>
            <p:nvSpPr>
              <p:cNvPr id="6" name="TextBox 5"/>
              <p:cNvSpPr txBox="1">
                <a:spLocks noRot="1" noChangeAspect="1" noMove="1" noResize="1" noEditPoints="1" noAdjustHandles="1" noChangeArrowheads="1" noChangeShapeType="1" noTextEdit="1"/>
              </p:cNvSpPr>
              <p:nvPr/>
            </p:nvSpPr>
            <p:spPr>
              <a:xfrm>
                <a:off x="179512" y="1340768"/>
                <a:ext cx="2160240" cy="3558795"/>
              </a:xfrm>
              <a:prstGeom prst="rect">
                <a:avLst/>
              </a:prstGeom>
              <a:blipFill rotWithShape="1">
                <a:blip r:embed="rId2"/>
                <a:stretch>
                  <a:fillRect l="-1408" r="-2535" b="-1370"/>
                </a:stretch>
              </a:blipFill>
            </p:spPr>
            <p:txBody>
              <a:bodyPr/>
              <a:lstStyle/>
              <a:p>
                <a:r>
                  <a:rPr lang="ru-RU">
                    <a:noFill/>
                  </a:rPr>
                  <a:t> </a:t>
                </a:r>
              </a:p>
            </p:txBody>
          </p:sp>
        </mc:Fallback>
      </mc:AlternateContent>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1340768"/>
            <a:ext cx="3240360" cy="5261870"/>
          </a:xfrm>
          <a:prstGeom prst="rect">
            <a:avLst/>
          </a:prstGeom>
        </p:spPr>
      </p:pic>
      <p:sp>
        <p:nvSpPr>
          <p:cNvPr id="13" name="Овал 12"/>
          <p:cNvSpPr/>
          <p:nvPr/>
        </p:nvSpPr>
        <p:spPr>
          <a:xfrm>
            <a:off x="2778013" y="2217106"/>
            <a:ext cx="2003982" cy="20039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4" name="Прямая со стрелкой 13"/>
          <p:cNvCxnSpPr/>
          <p:nvPr/>
        </p:nvCxnSpPr>
        <p:spPr>
          <a:xfrm>
            <a:off x="2555776" y="1719972"/>
            <a:ext cx="576064" cy="7009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 name="TextBox 14"/>
              <p:cNvSpPr txBox="1"/>
              <p:nvPr/>
            </p:nvSpPr>
            <p:spPr>
              <a:xfrm>
                <a:off x="179512" y="4941168"/>
                <a:ext cx="2160240" cy="1615827"/>
              </a:xfrm>
              <a:prstGeom prst="rect">
                <a:avLst/>
              </a:prstGeom>
              <a:noFill/>
            </p:spPr>
            <p:txBody>
              <a:bodyPr wrap="square" rtlCol="0">
                <a:spAutoFit/>
              </a:bodyPr>
              <a:lstStyle/>
              <a:p>
                <a:r>
                  <a:rPr lang="en-US" sz="1100" dirty="0" smtClean="0"/>
                  <a:t>The supposed </a:t>
                </a:r>
                <a:r>
                  <a:rPr lang="en-US" sz="1100" dirty="0"/>
                  <a:t>view of the streamlines in the core of the sun, describing the motion of substance in gravitational oscillations of the dipole type. The graph represents the equilibrium distribution of the mass concentration of </a:t>
                </a:r>
                <a14:m>
                  <m:oMath xmlns:m="http://schemas.openxmlformats.org/officeDocument/2006/math">
                    <m:sPre>
                      <m:sPrePr>
                        <m:ctrlPr>
                          <a:rPr lang="en-US" sz="1100" i="1" smtClean="0">
                            <a:latin typeface="Cambria Math"/>
                          </a:rPr>
                        </m:ctrlPr>
                      </m:sPrePr>
                      <m:sub/>
                      <m:sup>
                        <m:r>
                          <a:rPr lang="en-US" sz="1100" b="0" i="1" smtClean="0">
                            <a:latin typeface="Cambria Math"/>
                          </a:rPr>
                          <m:t>3</m:t>
                        </m:r>
                      </m:sup>
                      <m:e>
                        <m:r>
                          <m:rPr>
                            <m:sty m:val="p"/>
                          </m:rPr>
                          <a:rPr lang="en-US" sz="1100" b="0" i="0" smtClean="0">
                            <a:latin typeface="Cambria Math"/>
                          </a:rPr>
                          <m:t>He</m:t>
                        </m:r>
                      </m:e>
                    </m:sPre>
                  </m:oMath>
                </a14:m>
                <a:r>
                  <a:rPr lang="en-US" sz="1100" dirty="0" smtClean="0"/>
                  <a:t>, </a:t>
                </a:r>
                <a14:m>
                  <m:oMath xmlns:m="http://schemas.openxmlformats.org/officeDocument/2006/math">
                    <m:sSub>
                      <m:sSubPr>
                        <m:ctrlPr>
                          <a:rPr lang="en-US" sz="1100" i="1" smtClean="0">
                            <a:latin typeface="Cambria Math"/>
                          </a:rPr>
                        </m:ctrlPr>
                      </m:sSubPr>
                      <m:e>
                        <m:r>
                          <m:rPr>
                            <m:sty m:val="p"/>
                          </m:rPr>
                          <a:rPr lang="en-US" sz="1100" b="0" i="0" smtClean="0">
                            <a:latin typeface="Cambria Math"/>
                          </a:rPr>
                          <m:t>X</m:t>
                        </m:r>
                      </m:e>
                      <m:sub>
                        <m:r>
                          <a:rPr lang="en-US" sz="1100" b="0" i="1" smtClean="0">
                            <a:latin typeface="Cambria Math"/>
                          </a:rPr>
                          <m:t>3</m:t>
                        </m:r>
                      </m:sub>
                    </m:sSub>
                  </m:oMath>
                </a14:m>
                <a:r>
                  <a:rPr lang="en-US" sz="1100" dirty="0" smtClean="0"/>
                  <a:t> along </a:t>
                </a:r>
                <a:r>
                  <a:rPr lang="en-US" sz="1100" dirty="0"/>
                  <a:t>the radius of the Sun.</a:t>
                </a:r>
                <a:endParaRPr lang="ru-RU" sz="1100" dirty="0"/>
              </a:p>
            </p:txBody>
          </p:sp>
        </mc:Choice>
        <mc:Fallback>
          <p:sp>
            <p:nvSpPr>
              <p:cNvPr id="15" name="TextBox 14"/>
              <p:cNvSpPr txBox="1">
                <a:spLocks noRot="1" noChangeAspect="1" noMove="1" noResize="1" noEditPoints="1" noAdjustHandles="1" noChangeArrowheads="1" noChangeShapeType="1" noTextEdit="1"/>
              </p:cNvSpPr>
              <p:nvPr/>
            </p:nvSpPr>
            <p:spPr>
              <a:xfrm>
                <a:off x="179512" y="4941168"/>
                <a:ext cx="2160240" cy="1615827"/>
              </a:xfrm>
              <a:prstGeom prst="rect">
                <a:avLst/>
              </a:prstGeom>
              <a:blipFill rotWithShape="1">
                <a:blip r:embed="rId4"/>
                <a:stretch>
                  <a:fillRect t="-377" b="-1509"/>
                </a:stretch>
              </a:blipFill>
            </p:spPr>
            <p:txBody>
              <a:bodyPr/>
              <a:lstStyle/>
              <a:p>
                <a:r>
                  <a:rPr lang="ru-RU">
                    <a:noFill/>
                  </a:rPr>
                  <a:t> </a:t>
                </a:r>
              </a:p>
            </p:txBody>
          </p:sp>
        </mc:Fallback>
      </mc:AlternateContent>
      <p:sp>
        <p:nvSpPr>
          <p:cNvPr id="11" name="TextBox 10"/>
          <p:cNvSpPr txBox="1"/>
          <p:nvPr/>
        </p:nvSpPr>
        <p:spPr>
          <a:xfrm>
            <a:off x="2051720" y="1268760"/>
            <a:ext cx="1224136" cy="461665"/>
          </a:xfrm>
          <a:prstGeom prst="rect">
            <a:avLst/>
          </a:prstGeom>
          <a:noFill/>
        </p:spPr>
        <p:txBody>
          <a:bodyPr wrap="square" rtlCol="0">
            <a:spAutoFit/>
          </a:bodyPr>
          <a:lstStyle/>
          <a:p>
            <a:r>
              <a:rPr lang="en-US" sz="1200" i="1" dirty="0" smtClean="0"/>
              <a:t>Solar </a:t>
            </a:r>
            <a:r>
              <a:rPr lang="en-US" sz="1200" i="1" dirty="0"/>
              <a:t>troposphere</a:t>
            </a:r>
            <a:endParaRPr lang="ru-RU" sz="1200" i="1" dirty="0"/>
          </a:p>
        </p:txBody>
      </p:sp>
      <p:sp>
        <p:nvSpPr>
          <p:cNvPr id="16" name="Заголовок 1"/>
          <p:cNvSpPr txBox="1">
            <a:spLocks/>
          </p:cNvSpPr>
          <p:nvPr/>
        </p:nvSpPr>
        <p:spPr bwMode="auto">
          <a:xfrm>
            <a:off x="4860032" y="116632"/>
            <a:ext cx="4176464"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000" dirty="0" smtClean="0"/>
              <a:t>The relationship of the counting rate of solar neutrinos with different manifestations of the 11-year solar activity cycle</a:t>
            </a:r>
            <a:endParaRPr lang="ru-RU" sz="2000" dirty="0"/>
          </a:p>
        </p:txBody>
      </p:sp>
      <p:pic>
        <p:nvPicPr>
          <p:cNvPr id="17" name="Рисунок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5" y="1412776"/>
            <a:ext cx="2718910" cy="3486787"/>
          </a:xfrm>
          <a:prstGeom prst="rect">
            <a:avLst/>
          </a:prstGeom>
        </p:spPr>
      </p:pic>
      <mc:AlternateContent xmlns:mc="http://schemas.openxmlformats.org/markup-compatibility/2006">
        <mc:Choice xmlns:a14="http://schemas.microsoft.com/office/drawing/2010/main" Requires="a14">
          <p:sp>
            <p:nvSpPr>
              <p:cNvPr id="18" name="TextBox 17"/>
              <p:cNvSpPr txBox="1"/>
              <p:nvPr/>
            </p:nvSpPr>
            <p:spPr>
              <a:xfrm>
                <a:off x="5436096" y="5014303"/>
                <a:ext cx="3528392" cy="1384995"/>
              </a:xfrm>
              <a:prstGeom prst="rect">
                <a:avLst/>
              </a:prstGeom>
              <a:noFill/>
            </p:spPr>
            <p:txBody>
              <a:bodyPr wrap="square" rtlCol="0">
                <a:spAutoFit/>
              </a:bodyPr>
              <a:lstStyle/>
              <a:p>
                <a:r>
                  <a:rPr lang="en-US" sz="1400" dirty="0" smtClean="0"/>
                  <a:t>The time course of annual values of the number of groups of sunspots (top curve), the rate of formation of </a:t>
                </a:r>
                <a14:m>
                  <m:oMath xmlns:m="http://schemas.openxmlformats.org/officeDocument/2006/math">
                    <m:sPre>
                      <m:sPrePr>
                        <m:ctrlPr>
                          <a:rPr lang="en-US" sz="1400" i="1" smtClean="0">
                            <a:latin typeface="Cambria Math"/>
                          </a:rPr>
                        </m:ctrlPr>
                      </m:sPrePr>
                      <m:sub/>
                      <m:sup>
                        <m:r>
                          <a:rPr lang="en-US" sz="1400" b="0" i="1" smtClean="0">
                            <a:latin typeface="Cambria Math"/>
                          </a:rPr>
                          <m:t>37</m:t>
                        </m:r>
                      </m:sup>
                      <m:e>
                        <m:r>
                          <m:rPr>
                            <m:sty m:val="p"/>
                          </m:rPr>
                          <a:rPr lang="en-US" sz="1400" b="0" i="0" smtClean="0">
                            <a:latin typeface="Cambria Math"/>
                          </a:rPr>
                          <m:t>Ar</m:t>
                        </m:r>
                      </m:e>
                    </m:sPre>
                  </m:oMath>
                </a14:m>
                <a:r>
                  <a:rPr lang="en-US" sz="1400" dirty="0" smtClean="0"/>
                  <a:t>, </a:t>
                </a:r>
                <a14:m>
                  <m:oMath xmlns:m="http://schemas.openxmlformats.org/officeDocument/2006/math">
                    <m:r>
                      <a:rPr lang="en-US" sz="1400" b="0" i="1" smtClean="0">
                        <a:latin typeface="Cambria Math"/>
                      </a:rPr>
                      <m:t>𝑄</m:t>
                    </m:r>
                  </m:oMath>
                </a14:m>
                <a:r>
                  <a:rPr lang="en-US" sz="1400" dirty="0" smtClean="0"/>
                  <a:t> in Brookhaven </a:t>
                </a:r>
                <a:r>
                  <a:rPr lang="en-US" sz="1400" dirty="0"/>
                  <a:t>neutrino detector (middle curve</a:t>
                </a:r>
                <a:r>
                  <a:rPr lang="en-US" sz="1400" dirty="0" smtClean="0"/>
                  <a:t>), </a:t>
                </a:r>
                <a:r>
                  <a:rPr lang="en-US" sz="1400" dirty="0"/>
                  <a:t>and of the flux of galactic cosmic </a:t>
                </a:r>
                <a:r>
                  <a:rPr lang="en-US" sz="1400" dirty="0" smtClean="0"/>
                  <a:t>rays, </a:t>
                </a:r>
                <a14:m>
                  <m:oMath xmlns:m="http://schemas.openxmlformats.org/officeDocument/2006/math">
                    <m:sSub>
                      <m:sSubPr>
                        <m:ctrlPr>
                          <a:rPr lang="en-US" sz="1400" i="1" smtClean="0">
                            <a:latin typeface="Cambria Math"/>
                          </a:rPr>
                        </m:ctrlPr>
                      </m:sSubPr>
                      <m:e>
                        <m:r>
                          <a:rPr lang="en-US" sz="1400" b="0" i="1" smtClean="0">
                            <a:latin typeface="Cambria Math"/>
                          </a:rPr>
                          <m:t>𝐼</m:t>
                        </m:r>
                      </m:e>
                      <m:sub>
                        <m:r>
                          <a:rPr lang="en-US" sz="1400" b="0" i="1" smtClean="0">
                            <a:latin typeface="Cambria Math"/>
                          </a:rPr>
                          <m:t>0</m:t>
                        </m:r>
                      </m:sub>
                    </m:sSub>
                  </m:oMath>
                </a14:m>
                <a:r>
                  <a:rPr lang="en-US" sz="1400" dirty="0" smtClean="0"/>
                  <a:t> </a:t>
                </a:r>
                <a:r>
                  <a:rPr lang="en-US" sz="1400" dirty="0"/>
                  <a:t>(lower curve).</a:t>
                </a:r>
                <a:endParaRPr lang="ru-RU" sz="1400" dirty="0"/>
              </a:p>
            </p:txBody>
          </p:sp>
        </mc:Choice>
        <mc:Fallback>
          <p:sp>
            <p:nvSpPr>
              <p:cNvPr id="18" name="TextBox 17"/>
              <p:cNvSpPr txBox="1">
                <a:spLocks noRot="1" noChangeAspect="1" noMove="1" noResize="1" noEditPoints="1" noAdjustHandles="1" noChangeArrowheads="1" noChangeShapeType="1" noTextEdit="1"/>
              </p:cNvSpPr>
              <p:nvPr/>
            </p:nvSpPr>
            <p:spPr>
              <a:xfrm>
                <a:off x="5436096" y="5014303"/>
                <a:ext cx="3528392" cy="1384995"/>
              </a:xfrm>
              <a:prstGeom prst="rect">
                <a:avLst/>
              </a:prstGeom>
              <a:blipFill rotWithShape="1">
                <a:blip r:embed="rId6"/>
                <a:stretch>
                  <a:fillRect l="-518" t="-441" r="-173" b="-3524"/>
                </a:stretch>
              </a:blipFill>
            </p:spPr>
            <p:txBody>
              <a:bodyPr/>
              <a:lstStyle/>
              <a:p>
                <a:r>
                  <a:rPr lang="ru-RU">
                    <a:noFill/>
                  </a:rPr>
                  <a:t> </a:t>
                </a:r>
              </a:p>
            </p:txBody>
          </p:sp>
        </mc:Fallback>
      </mc:AlternateContent>
      <p:sp>
        <p:nvSpPr>
          <p:cNvPr id="7" name="TextBox 6"/>
          <p:cNvSpPr txBox="1"/>
          <p:nvPr/>
        </p:nvSpPr>
        <p:spPr>
          <a:xfrm>
            <a:off x="3454162" y="3861048"/>
            <a:ext cx="792088" cy="276999"/>
          </a:xfrm>
          <a:prstGeom prst="rect">
            <a:avLst/>
          </a:prstGeom>
          <a:noFill/>
        </p:spPr>
        <p:txBody>
          <a:bodyPr wrap="square" rtlCol="0">
            <a:spAutoFit/>
          </a:bodyPr>
          <a:lstStyle/>
          <a:p>
            <a:r>
              <a:rPr lang="en-US" sz="1200" i="1" dirty="0" smtClean="0"/>
              <a:t>Mantle</a:t>
            </a:r>
            <a:endParaRPr lang="ru-RU" sz="1200" i="1" dirty="0"/>
          </a:p>
        </p:txBody>
      </p:sp>
      <p:sp>
        <p:nvSpPr>
          <p:cNvPr id="9" name="TextBox 8"/>
          <p:cNvSpPr txBox="1"/>
          <p:nvPr/>
        </p:nvSpPr>
        <p:spPr>
          <a:xfrm>
            <a:off x="4932040" y="1628800"/>
            <a:ext cx="936105" cy="461665"/>
          </a:xfrm>
          <a:prstGeom prst="rect">
            <a:avLst/>
          </a:prstGeom>
          <a:noFill/>
        </p:spPr>
        <p:txBody>
          <a:bodyPr wrap="square" rtlCol="0">
            <a:spAutoFit/>
          </a:bodyPr>
          <a:lstStyle/>
          <a:p>
            <a:r>
              <a:rPr lang="en-US" sz="1200" i="1" dirty="0" smtClean="0"/>
              <a:t>Convective zone</a:t>
            </a:r>
            <a:endParaRPr lang="ru-RU" sz="1200" i="1" dirty="0"/>
          </a:p>
        </p:txBody>
      </p:sp>
      <p:cxnSp>
        <p:nvCxnSpPr>
          <p:cNvPr id="19" name="Прямая со стрелкой 18"/>
          <p:cNvCxnSpPr>
            <a:stCxn id="9" idx="1"/>
          </p:cNvCxnSpPr>
          <p:nvPr/>
        </p:nvCxnSpPr>
        <p:spPr>
          <a:xfrm flipH="1">
            <a:off x="4462098" y="1859633"/>
            <a:ext cx="469942" cy="2308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99992" y="1124744"/>
            <a:ext cx="1243083" cy="461665"/>
          </a:xfrm>
          <a:prstGeom prst="rect">
            <a:avLst/>
          </a:prstGeom>
          <a:noFill/>
        </p:spPr>
        <p:txBody>
          <a:bodyPr wrap="square" rtlCol="0">
            <a:spAutoFit/>
          </a:bodyPr>
          <a:lstStyle/>
          <a:p>
            <a:r>
              <a:rPr lang="en-US" sz="1200" i="1" dirty="0" smtClean="0"/>
              <a:t>The axis of rotation</a:t>
            </a:r>
            <a:endParaRPr lang="ru-RU" sz="1200" i="1" dirty="0"/>
          </a:p>
        </p:txBody>
      </p:sp>
      <p:cxnSp>
        <p:nvCxnSpPr>
          <p:cNvPr id="24" name="Прямая со стрелкой 23"/>
          <p:cNvCxnSpPr/>
          <p:nvPr/>
        </p:nvCxnSpPr>
        <p:spPr>
          <a:xfrm flipH="1">
            <a:off x="3887924" y="1541984"/>
            <a:ext cx="809145" cy="1779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84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000" dirty="0"/>
              <a:t>A possible model of the thermal pulsation of the Sun</a:t>
            </a:r>
            <a:endParaRPr lang="ru-RU" sz="4000" dirty="0"/>
          </a:p>
        </p:txBody>
      </p:sp>
      <p:sp>
        <p:nvSpPr>
          <p:cNvPr id="4" name="Номер слайда 3"/>
          <p:cNvSpPr>
            <a:spLocks noGrp="1"/>
          </p:cNvSpPr>
          <p:nvPr>
            <p:ph type="sldNum" sz="quarter" idx="12"/>
          </p:nvPr>
        </p:nvSpPr>
        <p:spPr/>
        <p:txBody>
          <a:bodyPr/>
          <a:lstStyle/>
          <a:p>
            <a:pPr>
              <a:defRPr/>
            </a:pPr>
            <a:fld id="{19E523E7-6773-4AE8-9FC3-8847A92598A3}" type="slidenum">
              <a:rPr lang="ru-RU" smtClean="0"/>
              <a:pPr>
                <a:defRPr/>
              </a:pPr>
              <a:t>12</a:t>
            </a:fld>
            <a:endParaRPr lang="ru-RU"/>
          </a:p>
        </p:txBody>
      </p:sp>
      <mc:AlternateContent xmlns:mc="http://schemas.openxmlformats.org/markup-compatibility/2006" xmlns:a14="http://schemas.microsoft.com/office/drawing/2010/main">
        <mc:Choice Requires="a14">
          <p:sp>
            <p:nvSpPr>
              <p:cNvPr id="6" name="TextBox 5"/>
              <p:cNvSpPr txBox="1"/>
              <p:nvPr/>
            </p:nvSpPr>
            <p:spPr>
              <a:xfrm>
                <a:off x="4499992" y="1628769"/>
                <a:ext cx="4392488" cy="4708981"/>
              </a:xfrm>
              <a:prstGeom prst="rect">
                <a:avLst/>
              </a:prstGeom>
              <a:noFill/>
            </p:spPr>
            <p:txBody>
              <a:bodyPr wrap="square" rtlCol="0">
                <a:spAutoFit/>
              </a:bodyPr>
              <a:lstStyle/>
              <a:p>
                <a:pPr>
                  <a:spcAft>
                    <a:spcPts val="600"/>
                  </a:spcAft>
                </a:pPr>
                <a:r>
                  <a:rPr lang="en-US" dirty="0" smtClean="0"/>
                  <a:t>There is </a:t>
                </a:r>
                <a:r>
                  <a:rPr lang="en-US" dirty="0"/>
                  <a:t>higher content of </a:t>
                </a:r>
                <a14:m>
                  <m:oMath xmlns:m="http://schemas.openxmlformats.org/officeDocument/2006/math">
                    <m:sPre>
                      <m:sPrePr>
                        <m:ctrlPr>
                          <a:rPr lang="ru-RU" i="1">
                            <a:latin typeface="Cambria Math"/>
                          </a:rPr>
                        </m:ctrlPr>
                      </m:sPrePr>
                      <m:sub/>
                      <m:sup>
                        <m:r>
                          <a:rPr lang="ru-RU" i="1">
                            <a:latin typeface="Cambria Math"/>
                          </a:rPr>
                          <m:t>3</m:t>
                        </m:r>
                      </m:sup>
                      <m:e>
                        <m:r>
                          <m:rPr>
                            <m:sty m:val="p"/>
                          </m:rPr>
                          <a:rPr lang="en-US">
                            <a:latin typeface="Cambria Math"/>
                          </a:rPr>
                          <m:t>He</m:t>
                        </m:r>
                      </m:e>
                    </m:sPre>
                  </m:oMath>
                </a14:m>
                <a:r>
                  <a:rPr lang="en-US" dirty="0"/>
                  <a:t> i</a:t>
                </a:r>
                <a:r>
                  <a:rPr lang="en-US" dirty="0" smtClean="0"/>
                  <a:t>nside </a:t>
                </a:r>
                <a:r>
                  <a:rPr lang="en-US" dirty="0"/>
                  <a:t>the Sun in the area of radii 0.2 – </a:t>
                </a:r>
                <a:r>
                  <a:rPr lang="en-US" dirty="0" smtClean="0"/>
                  <a:t>0.4 its radius, </a:t>
                </a:r>
                <a:r>
                  <a:rPr lang="en-US" dirty="0"/>
                  <a:t>which accumulates during the thermonuclear burning of hydrogen in chain </a:t>
                </a:r>
                <a:r>
                  <a:rPr lang="en-US" dirty="0" smtClean="0"/>
                  <a:t>reactions</a:t>
                </a:r>
              </a:p>
              <a:p>
                <a:pPr algn="r">
                  <a:spcAft>
                    <a:spcPts val="600"/>
                  </a:spcAft>
                </a:pPr>
                <a14:m>
                  <m:oMath xmlns:m="http://schemas.openxmlformats.org/officeDocument/2006/math">
                    <m:sPre>
                      <m:sPrePr>
                        <m:ctrlPr>
                          <a:rPr lang="ru-RU" i="1" smtClean="0">
                            <a:latin typeface="Cambria Math"/>
                          </a:rPr>
                        </m:ctrlPr>
                      </m:sPrePr>
                      <m:sub/>
                      <m:sup>
                        <m:r>
                          <a:rPr lang="ru-RU" b="0" i="1" smtClean="0">
                            <a:latin typeface="Cambria Math"/>
                          </a:rPr>
                          <m:t>1</m:t>
                        </m:r>
                      </m:sup>
                      <m:e>
                        <m:r>
                          <m:rPr>
                            <m:sty m:val="p"/>
                          </m:rPr>
                          <a:rPr lang="en-US" b="0" i="0" smtClean="0">
                            <a:latin typeface="Cambria Math"/>
                          </a:rPr>
                          <m:t>H</m:t>
                        </m:r>
                      </m:e>
                    </m:sPre>
                    <m:d>
                      <m:dPr>
                        <m:ctrlPr>
                          <a:rPr lang="en-US" b="0" i="1" smtClean="0">
                            <a:latin typeface="Cambria Math"/>
                          </a:rPr>
                        </m:ctrlPr>
                      </m:dPr>
                      <m:e>
                        <m:r>
                          <a:rPr lang="en-US" b="0" i="1" smtClean="0">
                            <a:latin typeface="Cambria Math"/>
                          </a:rPr>
                          <m:t>𝑝</m:t>
                        </m:r>
                        <m:r>
                          <a:rPr lang="en-US" b="0" i="1" smtClean="0">
                            <a:latin typeface="Cambria Math"/>
                          </a:rPr>
                          <m:t>,</m:t>
                        </m:r>
                        <m:sSup>
                          <m:sSupPr>
                            <m:ctrlPr>
                              <a:rPr lang="en-US" b="0" i="1" smtClean="0">
                                <a:latin typeface="Cambria Math"/>
                              </a:rPr>
                            </m:ctrlPr>
                          </m:sSupPr>
                          <m:e>
                            <m:r>
                              <a:rPr lang="en-US" b="0" i="1" smtClean="0">
                                <a:latin typeface="Cambria Math"/>
                              </a:rPr>
                              <m:t>𝑒</m:t>
                            </m:r>
                          </m:e>
                          <m:sup>
                            <m:r>
                              <a:rPr lang="en-US" b="0" i="1" smtClean="0">
                                <a:latin typeface="Cambria Math"/>
                              </a:rPr>
                              <m:t>+</m:t>
                            </m:r>
                          </m:sup>
                        </m:sSup>
                        <m:r>
                          <a:rPr lang="en-US" b="0" i="1" smtClean="0">
                            <a:latin typeface="Cambria Math"/>
                            <a:ea typeface="Cambria Math"/>
                          </a:rPr>
                          <m:t>𝜈</m:t>
                        </m:r>
                      </m:e>
                    </m:d>
                    <m:sPre>
                      <m:sPrePr>
                        <m:ctrlPr>
                          <a:rPr lang="ru-RU" i="1" smtClean="0">
                            <a:latin typeface="Cambria Math"/>
                          </a:rPr>
                        </m:ctrlPr>
                      </m:sPrePr>
                      <m:sub/>
                      <m:sup>
                        <m:r>
                          <a:rPr lang="en-US" b="0" i="0" smtClean="0">
                            <a:latin typeface="Cambria Math"/>
                          </a:rPr>
                          <m:t>2</m:t>
                        </m:r>
                      </m:sup>
                      <m:e>
                        <m:r>
                          <m:rPr>
                            <m:sty m:val="p"/>
                          </m:rPr>
                          <a:rPr lang="en-US" b="0" i="0" smtClean="0">
                            <a:latin typeface="Cambria Math"/>
                          </a:rPr>
                          <m:t>D</m:t>
                        </m:r>
                      </m:e>
                    </m:sPre>
                    <m:d>
                      <m:dPr>
                        <m:ctrlPr>
                          <a:rPr lang="en-US" b="0" i="1" smtClean="0">
                            <a:latin typeface="Cambria Math"/>
                          </a:rPr>
                        </m:ctrlPr>
                      </m:dPr>
                      <m:e>
                        <m:r>
                          <a:rPr lang="en-US" b="0" i="1" smtClean="0">
                            <a:latin typeface="Cambria Math"/>
                          </a:rPr>
                          <m:t>𝑝</m:t>
                        </m:r>
                        <m:r>
                          <a:rPr lang="en-US" b="0" i="1" smtClean="0">
                            <a:latin typeface="Cambria Math"/>
                          </a:rPr>
                          <m:t>,</m:t>
                        </m:r>
                        <m:r>
                          <a:rPr lang="en-US" b="0" i="1" smtClean="0">
                            <a:latin typeface="Cambria Math"/>
                            <a:ea typeface="Cambria Math"/>
                          </a:rPr>
                          <m:t>𝛾</m:t>
                        </m:r>
                      </m:e>
                    </m:d>
                    <m:sPre>
                      <m:sPrePr>
                        <m:ctrlPr>
                          <a:rPr lang="en-US" b="0" i="1" smtClean="0">
                            <a:latin typeface="Cambria Math"/>
                            <a:ea typeface="Cambria Math"/>
                          </a:rPr>
                        </m:ctrlPr>
                      </m:sPrePr>
                      <m:sub/>
                      <m:sup>
                        <m:r>
                          <a:rPr lang="en-US" b="0" i="1" smtClean="0">
                            <a:latin typeface="Cambria Math"/>
                          </a:rPr>
                          <m:t>3</m:t>
                        </m:r>
                      </m:sup>
                      <m:e>
                        <m:r>
                          <m:rPr>
                            <m:sty m:val="p"/>
                          </m:rPr>
                          <a:rPr lang="en-US" b="0" i="0" smtClean="0">
                            <a:latin typeface="Cambria Math"/>
                          </a:rPr>
                          <m:t>He</m:t>
                        </m:r>
                      </m:e>
                    </m:sPre>
                  </m:oMath>
                </a14:m>
                <a:r>
                  <a:rPr lang="en-US" dirty="0" smtClean="0"/>
                  <a:t>.              (1)</a:t>
                </a:r>
              </a:p>
              <a:p>
                <a:pPr>
                  <a:spcAft>
                    <a:spcPts val="600"/>
                  </a:spcAft>
                </a:pPr>
                <a:r>
                  <a:rPr lang="en-US" dirty="0"/>
                  <a:t>Under suitable conditions </a:t>
                </a:r>
                <a14:m>
                  <m:oMath xmlns:m="http://schemas.openxmlformats.org/officeDocument/2006/math">
                    <m:sPre>
                      <m:sPrePr>
                        <m:ctrlPr>
                          <a:rPr lang="ru-RU" i="1">
                            <a:latin typeface="Cambria Math"/>
                          </a:rPr>
                        </m:ctrlPr>
                      </m:sPrePr>
                      <m:sub/>
                      <m:sup>
                        <m:r>
                          <a:rPr lang="ru-RU" i="1">
                            <a:latin typeface="Cambria Math"/>
                          </a:rPr>
                          <m:t>3</m:t>
                        </m:r>
                      </m:sup>
                      <m:e>
                        <m:r>
                          <m:rPr>
                            <m:sty m:val="p"/>
                          </m:rPr>
                          <a:rPr lang="en-US">
                            <a:latin typeface="Cambria Math"/>
                          </a:rPr>
                          <m:t>He</m:t>
                        </m:r>
                      </m:e>
                    </m:sPre>
                  </m:oMath>
                </a14:m>
                <a:r>
                  <a:rPr lang="en-US" dirty="0"/>
                  <a:t> could start to fade in the reaction</a:t>
                </a:r>
                <a:endParaRPr lang="ru-RU" dirty="0" smtClean="0"/>
              </a:p>
              <a:p>
                <a:pPr algn="r">
                  <a:spcAft>
                    <a:spcPts val="600"/>
                  </a:spcAft>
                </a:pPr>
                <a14:m>
                  <m:oMath xmlns:m="http://schemas.openxmlformats.org/officeDocument/2006/math">
                    <m:sPre>
                      <m:sPrePr>
                        <m:ctrlPr>
                          <a:rPr lang="en-US" i="1">
                            <a:latin typeface="Cambria Math"/>
                            <a:ea typeface="Cambria Math"/>
                          </a:rPr>
                        </m:ctrlPr>
                      </m:sPrePr>
                      <m:sub/>
                      <m:sup>
                        <m:r>
                          <a:rPr lang="en-US" i="1">
                            <a:latin typeface="Cambria Math"/>
                          </a:rPr>
                          <m:t>3</m:t>
                        </m:r>
                      </m:sup>
                      <m:e>
                        <m:r>
                          <m:rPr>
                            <m:sty m:val="p"/>
                          </m:rPr>
                          <a:rPr lang="en-US">
                            <a:latin typeface="Cambria Math"/>
                          </a:rPr>
                          <m:t>He</m:t>
                        </m:r>
                      </m:e>
                    </m:sPre>
                    <m:r>
                      <a:rPr lang="ru-RU" b="0" i="0" smtClean="0">
                        <a:latin typeface="Cambria Math"/>
                      </a:rPr>
                      <m:t>+</m:t>
                    </m:r>
                    <m:sPre>
                      <m:sPrePr>
                        <m:ctrlPr>
                          <a:rPr lang="en-US" i="1">
                            <a:latin typeface="Cambria Math"/>
                            <a:ea typeface="Cambria Math"/>
                          </a:rPr>
                        </m:ctrlPr>
                      </m:sPrePr>
                      <m:sub/>
                      <m:sup>
                        <m:r>
                          <a:rPr lang="en-US" i="1">
                            <a:latin typeface="Cambria Math"/>
                          </a:rPr>
                          <m:t>3</m:t>
                        </m:r>
                      </m:sup>
                      <m:e>
                        <m:r>
                          <m:rPr>
                            <m:sty m:val="p"/>
                          </m:rPr>
                          <a:rPr lang="en-US">
                            <a:latin typeface="Cambria Math"/>
                          </a:rPr>
                          <m:t>He</m:t>
                        </m:r>
                      </m:e>
                    </m:sPre>
                    <m:r>
                      <a:rPr lang="en-US" i="1" smtClean="0">
                        <a:latin typeface="Cambria Math"/>
                        <a:ea typeface="Cambria Math"/>
                      </a:rPr>
                      <m:t>→</m:t>
                    </m:r>
                    <m:sPre>
                      <m:sPrePr>
                        <m:ctrlPr>
                          <a:rPr lang="en-US" i="1">
                            <a:latin typeface="Cambria Math"/>
                            <a:ea typeface="Cambria Math"/>
                          </a:rPr>
                        </m:ctrlPr>
                      </m:sPrePr>
                      <m:sub/>
                      <m:sup>
                        <m:r>
                          <a:rPr lang="ru-RU" b="0" i="1" smtClean="0">
                            <a:latin typeface="Cambria Math"/>
                            <a:ea typeface="Cambria Math"/>
                          </a:rPr>
                          <m:t>4</m:t>
                        </m:r>
                      </m:sup>
                      <m:e>
                        <m:r>
                          <m:rPr>
                            <m:sty m:val="p"/>
                          </m:rPr>
                          <a:rPr lang="en-US">
                            <a:latin typeface="Cambria Math"/>
                          </a:rPr>
                          <m:t>He</m:t>
                        </m:r>
                      </m:e>
                    </m:sPre>
                    <m:r>
                      <a:rPr lang="ru-RU" b="0" i="1" smtClean="0">
                        <a:latin typeface="Cambria Math"/>
                      </a:rPr>
                      <m:t>+</m:t>
                    </m:r>
                    <m:r>
                      <a:rPr lang="en-US" b="0" i="1" smtClean="0">
                        <a:latin typeface="Cambria Math"/>
                      </a:rPr>
                      <m:t>𝑝𝑝</m:t>
                    </m:r>
                  </m:oMath>
                </a14:m>
                <a:r>
                  <a:rPr lang="en-US" dirty="0" smtClean="0"/>
                  <a:t>,             (2)</a:t>
                </a:r>
              </a:p>
              <a:p>
                <a:pPr>
                  <a:spcAft>
                    <a:spcPts val="1200"/>
                  </a:spcAft>
                </a:pPr>
                <a:r>
                  <a:rPr lang="en-US" dirty="0"/>
                  <a:t>causing thermal pulsation </a:t>
                </a:r>
                <a:r>
                  <a:rPr lang="en-US" dirty="0" smtClean="0"/>
                  <a:t>with Kelvin’s time </a:t>
                </a:r>
                <a:r>
                  <a:rPr lang="en-US" dirty="0"/>
                  <a:t>scale.</a:t>
                </a:r>
                <a:endParaRPr lang="ru-RU" dirty="0"/>
              </a:p>
              <a:p>
                <a:pPr>
                  <a:spcAft>
                    <a:spcPts val="600"/>
                  </a:spcAft>
                </a:pPr>
                <a:r>
                  <a:rPr lang="en-US" dirty="0"/>
                  <a:t>A good explanation of geological periods!</a:t>
                </a:r>
                <a:r>
                  <a:rPr lang="ru-RU" dirty="0"/>
                  <a:t> </a:t>
                </a:r>
                <a:r>
                  <a:rPr lang="en-US" dirty="0"/>
                  <a:t>Enabling factors: the catalytic acceleration of reaction (1) and the resonance in the reaction (2).</a:t>
                </a:r>
                <a:endParaRPr lang="ru-RU"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4499992" y="1628769"/>
                <a:ext cx="4392488" cy="4708981"/>
              </a:xfrm>
              <a:prstGeom prst="rect">
                <a:avLst/>
              </a:prstGeom>
              <a:blipFill rotWithShape="1">
                <a:blip r:embed="rId2"/>
                <a:stretch>
                  <a:fillRect l="-1110" t="-647" r="-1110" b="-1035"/>
                </a:stretch>
              </a:blipFill>
            </p:spPr>
            <p:txBody>
              <a:bodyPr/>
              <a:lstStyle/>
              <a:p>
                <a:r>
                  <a:rPr lang="ru-RU">
                    <a:noFill/>
                  </a:rPr>
                  <a:t> </a:t>
                </a:r>
              </a:p>
            </p:txBody>
          </p:sp>
        </mc:Fallback>
      </mc:AlternateContent>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628800"/>
            <a:ext cx="4022777" cy="4032448"/>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23528" y="5661248"/>
                <a:ext cx="4022777" cy="830997"/>
              </a:xfrm>
              <a:prstGeom prst="rect">
                <a:avLst/>
              </a:prstGeom>
              <a:noFill/>
            </p:spPr>
            <p:txBody>
              <a:bodyPr wrap="square" rtlCol="0">
                <a:spAutoFit/>
              </a:bodyPr>
              <a:lstStyle/>
              <a:p>
                <a:r>
                  <a:rPr lang="en-US" sz="1200" dirty="0"/>
                  <a:t>The nature of the flows of substances that occur in the solar interior in the presence of gravitational fluctuations of the dipole type. The </a:t>
                </a:r>
                <a:r>
                  <a:rPr lang="en-US" sz="1200" dirty="0" smtClean="0"/>
                  <a:t>picture also </a:t>
                </a:r>
                <a:r>
                  <a:rPr lang="en-US" sz="1200" dirty="0"/>
                  <a:t>shows the change in the mass concentration of </a:t>
                </a:r>
                <a14:m>
                  <m:oMath xmlns:m="http://schemas.openxmlformats.org/officeDocument/2006/math">
                    <m:sPre>
                      <m:sPrePr>
                        <m:ctrlPr>
                          <a:rPr lang="ru-RU" sz="1200" i="1">
                            <a:latin typeface="Cambria Math"/>
                          </a:rPr>
                        </m:ctrlPr>
                      </m:sPrePr>
                      <m:sub/>
                      <m:sup>
                        <m:r>
                          <a:rPr lang="ru-RU" sz="1200" i="1">
                            <a:latin typeface="Cambria Math"/>
                          </a:rPr>
                          <m:t>3</m:t>
                        </m:r>
                      </m:sup>
                      <m:e>
                        <m:r>
                          <m:rPr>
                            <m:sty m:val="p"/>
                          </m:rPr>
                          <a:rPr lang="en-US" sz="1200">
                            <a:latin typeface="Cambria Math"/>
                          </a:rPr>
                          <m:t>He</m:t>
                        </m:r>
                      </m:e>
                    </m:sPre>
                  </m:oMath>
                </a14:m>
                <a:r>
                  <a:rPr lang="en-US" sz="1200" dirty="0" smtClean="0"/>
                  <a:t> along </a:t>
                </a:r>
                <a:r>
                  <a:rPr lang="en-US" sz="1200" dirty="0"/>
                  <a:t>the </a:t>
                </a:r>
                <a:r>
                  <a:rPr lang="en-US" sz="1200" dirty="0" smtClean="0"/>
                  <a:t>Sun's </a:t>
                </a:r>
                <a:r>
                  <a:rPr lang="en-US" sz="1200" dirty="0"/>
                  <a:t>radius.</a:t>
                </a:r>
                <a:endParaRPr lang="ru-RU" sz="1200" dirty="0"/>
              </a:p>
            </p:txBody>
          </p:sp>
        </mc:Choice>
        <mc:Fallback xmlns="">
          <p:sp>
            <p:nvSpPr>
              <p:cNvPr id="8" name="TextBox 7"/>
              <p:cNvSpPr txBox="1">
                <a:spLocks noRot="1" noChangeAspect="1" noMove="1" noResize="1" noEditPoints="1" noAdjustHandles="1" noChangeArrowheads="1" noChangeShapeType="1" noTextEdit="1"/>
              </p:cNvSpPr>
              <p:nvPr/>
            </p:nvSpPr>
            <p:spPr>
              <a:xfrm>
                <a:off x="323528" y="5661248"/>
                <a:ext cx="4022777" cy="830997"/>
              </a:xfrm>
              <a:prstGeom prst="rect">
                <a:avLst/>
              </a:prstGeom>
              <a:blipFill rotWithShape="1">
                <a:blip r:embed="rId4"/>
                <a:stretch>
                  <a:fillRect t="-735" b="-4412"/>
                </a:stretch>
              </a:blipFill>
            </p:spPr>
            <p:txBody>
              <a:bodyPr/>
              <a:lstStyle/>
              <a:p>
                <a:r>
                  <a:rPr lang="ru-RU">
                    <a:noFill/>
                  </a:rPr>
                  <a:t> </a:t>
                </a:r>
              </a:p>
            </p:txBody>
          </p:sp>
        </mc:Fallback>
      </mc:AlternateContent>
    </p:spTree>
    <p:extLst>
      <p:ext uri="{BB962C8B-B14F-4D97-AF65-F5344CB8AC3E}">
        <p14:creationId xmlns:p14="http://schemas.microsoft.com/office/powerpoint/2010/main" val="434047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7984" y="188640"/>
            <a:ext cx="4258816" cy="2016224"/>
          </a:xfrm>
        </p:spPr>
        <p:txBody>
          <a:bodyPr/>
          <a:lstStyle/>
          <a:p>
            <a:r>
              <a:rPr lang="en-US" sz="3200" dirty="0"/>
              <a:t>Geochronology and possible thermal </a:t>
            </a:r>
            <a:r>
              <a:rPr lang="en-US" sz="3200" dirty="0" smtClean="0"/>
              <a:t>Sun pulsations</a:t>
            </a:r>
            <a:endParaRPr lang="ru-RU" sz="3200" dirty="0"/>
          </a:p>
        </p:txBody>
      </p:sp>
      <p:sp>
        <p:nvSpPr>
          <p:cNvPr id="4" name="Номер слайда 3"/>
          <p:cNvSpPr>
            <a:spLocks noGrp="1"/>
          </p:cNvSpPr>
          <p:nvPr>
            <p:ph type="sldNum" sz="quarter" idx="12"/>
          </p:nvPr>
        </p:nvSpPr>
        <p:spPr/>
        <p:txBody>
          <a:bodyPr/>
          <a:lstStyle/>
          <a:p>
            <a:pPr>
              <a:defRPr/>
            </a:pPr>
            <a:fld id="{19E523E7-6773-4AE8-9FC3-8847A92598A3}" type="slidenum">
              <a:rPr lang="ru-RU" smtClean="0"/>
              <a:pPr>
                <a:defRPr/>
              </a:pPr>
              <a:t>13</a:t>
            </a:fld>
            <a:endParaRPr lang="ru-RU"/>
          </a:p>
        </p:txBody>
      </p:sp>
      <mc:AlternateContent xmlns:mc="http://schemas.openxmlformats.org/markup-compatibility/2006" xmlns:a14="http://schemas.microsoft.com/office/drawing/2010/main">
        <mc:Choice Requires="a14">
          <p:sp>
            <p:nvSpPr>
              <p:cNvPr id="6" name="TextBox 5"/>
              <p:cNvSpPr txBox="1"/>
              <p:nvPr/>
            </p:nvSpPr>
            <p:spPr>
              <a:xfrm>
                <a:off x="4427984" y="2348880"/>
                <a:ext cx="4464496" cy="3713389"/>
              </a:xfrm>
              <a:prstGeom prst="rect">
                <a:avLst/>
              </a:prstGeom>
              <a:noFill/>
            </p:spPr>
            <p:txBody>
              <a:bodyPr wrap="square" rtlCol="0">
                <a:spAutoFit/>
              </a:bodyPr>
              <a:lstStyle/>
              <a:p>
                <a:r>
                  <a:rPr lang="en-US" dirty="0" smtClean="0"/>
                  <a:t>If there would exist </a:t>
                </a:r>
                <a:r>
                  <a:rPr lang="en-US" dirty="0"/>
                  <a:t>only thermal pulsations of the s</a:t>
                </a:r>
                <a:r>
                  <a:rPr lang="en-US" dirty="0" smtClean="0"/>
                  <a:t>olar </a:t>
                </a:r>
                <a:r>
                  <a:rPr lang="en-US" dirty="0"/>
                  <a:t>sphere, the characteristic time scale for the period of these pulsations would be tens of millions of years. This time scale is determined </a:t>
                </a:r>
                <a:r>
                  <a:rPr lang="en-US" dirty="0" smtClean="0"/>
                  <a:t>Kelvin </a:t>
                </a:r>
                <a:r>
                  <a:rPr lang="en-US" dirty="0"/>
                  <a:t>scale </a:t>
                </a:r>
                <a14:m>
                  <m:oMath xmlns:m="http://schemas.openxmlformats.org/officeDocument/2006/math">
                    <m:sSub>
                      <m:sSubPr>
                        <m:ctrlPr>
                          <a:rPr lang="ru-RU" i="1">
                            <a:latin typeface="Cambria Math"/>
                          </a:rPr>
                        </m:ctrlPr>
                      </m:sSubPr>
                      <m:e>
                        <m:r>
                          <a:rPr lang="en-US" i="1">
                            <a:latin typeface="Cambria Math"/>
                          </a:rPr>
                          <m:t>𝑡</m:t>
                        </m:r>
                      </m:e>
                      <m:sub>
                        <m:r>
                          <a:rPr lang="en-US" i="1">
                            <a:latin typeface="Cambria Math"/>
                          </a:rPr>
                          <m:t>𝐾</m:t>
                        </m:r>
                      </m:sub>
                    </m:sSub>
                  </m:oMath>
                </a14:m>
                <a:r>
                  <a:rPr lang="en-US" dirty="0" smtClean="0"/>
                  <a:t> of star cooling </a:t>
                </a:r>
                <a:r>
                  <a:rPr lang="en-US" dirty="0"/>
                  <a:t>in its free gravitational </a:t>
                </a:r>
                <a:r>
                  <a:rPr lang="en-US" dirty="0" smtClean="0"/>
                  <a:t>compression:</a:t>
                </a:r>
                <a:endParaRPr lang="ru-RU" dirty="0" smtClean="0"/>
              </a:p>
              <a:p>
                <a:pPr algn="ctr"/>
                <a14:m>
                  <m:oMath xmlns:m="http://schemas.openxmlformats.org/officeDocument/2006/math">
                    <m:sSub>
                      <m:sSubPr>
                        <m:ctrlPr>
                          <a:rPr lang="ru-RU" sz="2400" i="1" smtClean="0">
                            <a:latin typeface="Cambria Math"/>
                          </a:rPr>
                        </m:ctrlPr>
                      </m:sSubPr>
                      <m:e>
                        <m:r>
                          <a:rPr lang="en-US" sz="2400" b="0" i="1" smtClean="0">
                            <a:latin typeface="Cambria Math"/>
                          </a:rPr>
                          <m:t>𝑡</m:t>
                        </m:r>
                      </m:e>
                      <m:sub>
                        <m:r>
                          <a:rPr lang="en-US" sz="2400" b="0" i="1" smtClean="0">
                            <a:latin typeface="Cambria Math"/>
                          </a:rPr>
                          <m:t>𝐾</m:t>
                        </m:r>
                      </m:sub>
                    </m:sSub>
                    <m:r>
                      <a:rPr lang="en-US" sz="2400" b="0" i="1" smtClean="0">
                        <a:latin typeface="Cambria Math"/>
                      </a:rPr>
                      <m:t>=</m:t>
                    </m:r>
                    <m:r>
                      <a:rPr lang="en-US" sz="2400" b="0" i="1" smtClean="0">
                        <a:latin typeface="Cambria Math"/>
                      </a:rPr>
                      <m:t>𝑘</m:t>
                    </m:r>
                    <m:r>
                      <a:rPr lang="en-US" sz="2400" b="0" i="1" smtClean="0">
                        <a:latin typeface="Cambria Math"/>
                        <a:ea typeface="Cambria Math"/>
                      </a:rPr>
                      <m:t>∙1.54∙</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7</m:t>
                        </m:r>
                      </m:sup>
                    </m:sSup>
                    <m:f>
                      <m:fPr>
                        <m:ctrlPr>
                          <a:rPr lang="en-US" sz="2400" b="0" i="1" smtClean="0">
                            <a:latin typeface="Cambria Math"/>
                            <a:ea typeface="Cambria Math"/>
                          </a:rPr>
                        </m:ctrlPr>
                      </m:fPr>
                      <m:num>
                        <m:sSup>
                          <m:sSupPr>
                            <m:ctrlPr>
                              <a:rPr lang="en-US" sz="2400" b="0" i="1" smtClean="0">
                                <a:latin typeface="Cambria Math"/>
                                <a:ea typeface="Cambria Math"/>
                              </a:rPr>
                            </m:ctrlPr>
                          </m:sSupPr>
                          <m:e>
                            <m:r>
                              <a:rPr lang="en-US" sz="2400" b="0" i="1" smtClean="0">
                                <a:latin typeface="Cambria Math"/>
                                <a:ea typeface="Cambria Math"/>
                              </a:rPr>
                              <m:t>𝑀</m:t>
                            </m:r>
                          </m:e>
                          <m:sup>
                            <m:r>
                              <a:rPr lang="en-US" sz="2400" b="0" i="1" smtClean="0">
                                <a:latin typeface="Cambria Math"/>
                                <a:ea typeface="Cambria Math"/>
                              </a:rPr>
                              <m:t>2</m:t>
                            </m:r>
                          </m:sup>
                        </m:sSup>
                      </m:num>
                      <m:den>
                        <m:r>
                          <a:rPr lang="en-US" sz="2400" b="0" i="1" smtClean="0">
                            <a:latin typeface="Cambria Math"/>
                            <a:ea typeface="Cambria Math"/>
                          </a:rPr>
                          <m:t>𝑅𝐿</m:t>
                        </m:r>
                      </m:den>
                    </m:f>
                  </m:oMath>
                </a14:m>
                <a:r>
                  <a:rPr lang="en-US" dirty="0" smtClean="0"/>
                  <a:t>,</a:t>
                </a:r>
              </a:p>
              <a:p>
                <a:r>
                  <a:rPr lang="en-US" dirty="0" smtClean="0"/>
                  <a:t>where</a:t>
                </a:r>
                <a:r>
                  <a:rPr lang="ru-RU" dirty="0" smtClean="0"/>
                  <a:t> </a:t>
                </a:r>
                <a14:m>
                  <m:oMath xmlns:m="http://schemas.openxmlformats.org/officeDocument/2006/math">
                    <m:r>
                      <a:rPr lang="en-US" b="0" i="1" smtClean="0">
                        <a:latin typeface="Cambria Math"/>
                      </a:rPr>
                      <m:t>𝑘</m:t>
                    </m:r>
                  </m:oMath>
                </a14:m>
                <a:r>
                  <a:rPr lang="en-US" dirty="0" smtClean="0"/>
                  <a:t> – </a:t>
                </a:r>
                <a:r>
                  <a:rPr lang="en-US" dirty="0"/>
                  <a:t>dimensionless </a:t>
                </a:r>
                <a:r>
                  <a:rPr lang="en-US" dirty="0" smtClean="0"/>
                  <a:t>coefficient ~</a:t>
                </a:r>
                <a:r>
                  <a:rPr lang="en-US" dirty="0"/>
                  <a:t>1</a:t>
                </a:r>
                <a:r>
                  <a:rPr lang="en-US" dirty="0" smtClean="0"/>
                  <a:t>, and</a:t>
                </a:r>
                <a:r>
                  <a:rPr lang="ru-RU" dirty="0" smtClean="0"/>
                  <a:t> </a:t>
                </a:r>
                <a14:m>
                  <m:oMath xmlns:m="http://schemas.openxmlformats.org/officeDocument/2006/math">
                    <m:r>
                      <a:rPr lang="en-US" b="0" i="1" smtClean="0">
                        <a:latin typeface="Cambria Math"/>
                      </a:rPr>
                      <m:t>𝑀</m:t>
                    </m:r>
                  </m:oMath>
                </a14:m>
                <a:r>
                  <a:rPr lang="en-US" dirty="0" smtClean="0"/>
                  <a:t>, </a:t>
                </a:r>
                <a14:m>
                  <m:oMath xmlns:m="http://schemas.openxmlformats.org/officeDocument/2006/math">
                    <m:r>
                      <a:rPr lang="en-US" b="0" i="1" smtClean="0">
                        <a:latin typeface="Cambria Math"/>
                      </a:rPr>
                      <m:t>𝑅</m:t>
                    </m:r>
                  </m:oMath>
                </a14:m>
                <a:r>
                  <a:rPr lang="en-US" dirty="0" smtClean="0"/>
                  <a:t> </a:t>
                </a:r>
                <a:r>
                  <a:rPr lang="ru-RU" dirty="0" smtClean="0"/>
                  <a:t>и </a:t>
                </a:r>
                <a14:m>
                  <m:oMath xmlns:m="http://schemas.openxmlformats.org/officeDocument/2006/math">
                    <m:r>
                      <a:rPr lang="en-US" b="0" i="1" smtClean="0">
                        <a:latin typeface="Cambria Math"/>
                      </a:rPr>
                      <m:t>𝐿</m:t>
                    </m:r>
                  </m:oMath>
                </a14:m>
                <a:r>
                  <a:rPr lang="en-US" dirty="0" smtClean="0"/>
                  <a:t> – </a:t>
                </a:r>
                <a:r>
                  <a:rPr lang="en-US" dirty="0"/>
                  <a:t>mass, radius and luminosity of the star in units of the corresponding quantities of the Sun.</a:t>
                </a:r>
                <a:endParaRPr lang="en-US"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4427984" y="2348880"/>
                <a:ext cx="4464496" cy="3713389"/>
              </a:xfrm>
              <a:prstGeom prst="rect">
                <a:avLst/>
              </a:prstGeom>
              <a:blipFill rotWithShape="1">
                <a:blip r:embed="rId3"/>
                <a:stretch>
                  <a:fillRect l="-1091" t="-821" r="-819" b="-1806"/>
                </a:stretch>
              </a:blipFill>
            </p:spPr>
            <p:txBody>
              <a:bodyPr/>
              <a:lstStyle/>
              <a:p>
                <a:r>
                  <a:rPr lang="ru-RU">
                    <a:noFill/>
                  </a:rPr>
                  <a:t> </a:t>
                </a:r>
              </a:p>
            </p:txBody>
          </p:sp>
        </mc:Fallback>
      </mc:AlternateContent>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 y="476672"/>
            <a:ext cx="4428492" cy="5904656"/>
          </a:xfrm>
          <a:prstGeom prst="rect">
            <a:avLst/>
          </a:prstGeom>
        </p:spPr>
      </p:pic>
    </p:spTree>
    <p:extLst>
      <p:ext uri="{BB962C8B-B14F-4D97-AF65-F5344CB8AC3E}">
        <p14:creationId xmlns:p14="http://schemas.microsoft.com/office/powerpoint/2010/main" val="994827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936104"/>
          </a:xfrm>
        </p:spPr>
        <p:txBody>
          <a:bodyPr/>
          <a:lstStyle/>
          <a:p>
            <a:r>
              <a:rPr lang="en-US" sz="2800" dirty="0"/>
              <a:t>The </a:t>
            </a:r>
            <a:r>
              <a:rPr lang="en-US" sz="2800" dirty="0" smtClean="0"/>
              <a:t>problem of </a:t>
            </a:r>
            <a:r>
              <a:rPr lang="en-US" sz="2800" dirty="0"/>
              <a:t>nuclear catalysis in reactions of the hydrogen chain</a:t>
            </a:r>
            <a:endParaRPr lang="ru-RU" sz="2800" dirty="0"/>
          </a:p>
        </p:txBody>
      </p:sp>
      <p:sp>
        <p:nvSpPr>
          <p:cNvPr id="3" name="Объект 2"/>
          <p:cNvSpPr>
            <a:spLocks noGrp="1"/>
          </p:cNvSpPr>
          <p:nvPr>
            <p:ph idx="1"/>
          </p:nvPr>
        </p:nvSpPr>
        <p:spPr>
          <a:xfrm>
            <a:off x="251520" y="1268760"/>
            <a:ext cx="8640960" cy="5112568"/>
          </a:xfrm>
        </p:spPr>
        <p:txBody>
          <a:bodyPr/>
          <a:lstStyle/>
          <a:p>
            <a:pPr marL="0" indent="0" algn="just">
              <a:buNone/>
            </a:pPr>
            <a:r>
              <a:rPr lang="en-US" sz="1900" dirty="0"/>
              <a:t>In [Yu. S. Kopysov. Solar Neutrino and the Catalytic Role of a Third Particle in Hydrogen Burning. AIP Conf. Proc. 52, 28 New York, 1979.] discussed the possibility of </a:t>
            </a:r>
            <a:r>
              <a:rPr lang="en-US" sz="1900" dirty="0" smtClean="0"/>
              <a:t>accelerating of </a:t>
            </a:r>
            <a:r>
              <a:rPr lang="en-US" sz="1900" dirty="0" smtClean="0"/>
              <a:t>the </a:t>
            </a:r>
            <a:r>
              <a:rPr lang="en-US" sz="1900" dirty="0"/>
              <a:t>collision of two protons with the third particle </a:t>
            </a:r>
            <a:r>
              <a:rPr lang="en-US" sz="1900" dirty="0" smtClean="0"/>
              <a:t>(with the nucleon), </a:t>
            </a:r>
            <a:r>
              <a:rPr lang="en-US" sz="1900" dirty="0"/>
              <a:t>which formed the so-called </a:t>
            </a:r>
            <a:r>
              <a:rPr lang="en-US" sz="1900" b="1" u="sng" dirty="0"/>
              <a:t>activated nuclear complex </a:t>
            </a:r>
            <a:r>
              <a:rPr lang="en-US" sz="1900" dirty="0"/>
              <a:t>(</a:t>
            </a:r>
            <a:r>
              <a:rPr lang="en-US" sz="1900" dirty="0" smtClean="0"/>
              <a:t>ANC).</a:t>
            </a:r>
            <a:r>
              <a:rPr lang="ru-RU" sz="1900" dirty="0" smtClean="0"/>
              <a:t> </a:t>
            </a:r>
            <a:r>
              <a:rPr lang="en-US" sz="1900" dirty="0" smtClean="0"/>
              <a:t>Such a nuclide </a:t>
            </a:r>
            <a:r>
              <a:rPr lang="en-US" sz="1900" dirty="0"/>
              <a:t>could serve as the catalyst for the </a:t>
            </a:r>
            <a:r>
              <a:rPr lang="en-US" sz="1900" dirty="0" err="1"/>
              <a:t>pp</a:t>
            </a:r>
            <a:r>
              <a:rPr lang="en-US" sz="1900" dirty="0"/>
              <a:t>-reaction</a:t>
            </a:r>
            <a:r>
              <a:rPr lang="en-US" sz="1900" dirty="0" smtClean="0"/>
              <a:t>. It was noted</a:t>
            </a:r>
            <a:r>
              <a:rPr lang="ru-RU" sz="1900" dirty="0" smtClean="0"/>
              <a:t> </a:t>
            </a:r>
            <a:r>
              <a:rPr lang="en-US" sz="1900" dirty="0" smtClean="0"/>
              <a:t>in </a:t>
            </a:r>
            <a:r>
              <a:rPr lang="en-US" sz="1900" dirty="0"/>
              <a:t>the </a:t>
            </a:r>
            <a:r>
              <a:rPr lang="en-US" sz="1900" dirty="0" smtClean="0"/>
              <a:t>report, that </a:t>
            </a:r>
            <a:r>
              <a:rPr lang="en-US" sz="1900" u="sng" dirty="0" smtClean="0"/>
              <a:t>for </a:t>
            </a:r>
            <a:r>
              <a:rPr lang="en-US" sz="1900" b="1" u="sng" dirty="0" smtClean="0"/>
              <a:t>the </a:t>
            </a:r>
            <a:r>
              <a:rPr lang="en-US" sz="1900" b="1" u="sng" dirty="0"/>
              <a:t>implementation of a catalytic </a:t>
            </a:r>
            <a:r>
              <a:rPr lang="en-US" sz="1900" b="1" u="sng" dirty="0" smtClean="0"/>
              <a:t>process</a:t>
            </a:r>
            <a:r>
              <a:rPr lang="en-US" sz="1900" u="sng" dirty="0" smtClean="0"/>
              <a:t>, ANC should </a:t>
            </a:r>
            <a:r>
              <a:rPr lang="en-US" sz="1900" u="sng" dirty="0"/>
              <a:t>be </a:t>
            </a:r>
            <a:r>
              <a:rPr lang="en-US" sz="1900" b="1" u="sng" dirty="0"/>
              <a:t>a </a:t>
            </a:r>
            <a:r>
              <a:rPr lang="en-US" sz="1900" b="1" u="sng" dirty="0" smtClean="0"/>
              <a:t>friable </a:t>
            </a:r>
            <a:r>
              <a:rPr lang="en-US" sz="1900" b="1" u="sng" dirty="0"/>
              <a:t>core </a:t>
            </a:r>
            <a:r>
              <a:rPr lang="en-US" sz="1900" u="sng" dirty="0"/>
              <a:t>that provides a </a:t>
            </a:r>
            <a:r>
              <a:rPr lang="en-US" sz="1900" u="sng" dirty="0" smtClean="0"/>
              <a:t>significant </a:t>
            </a:r>
            <a:r>
              <a:rPr lang="en-US" sz="1900" b="1" u="sng" dirty="0"/>
              <a:t>reduction of the Coulomb barrier</a:t>
            </a:r>
            <a:r>
              <a:rPr lang="en-US" sz="1900" u="sng" dirty="0"/>
              <a:t> between the interacting nuclei</a:t>
            </a:r>
            <a:r>
              <a:rPr lang="en-US" sz="1900" dirty="0"/>
              <a:t>. </a:t>
            </a:r>
            <a:endParaRPr lang="ru-RU" sz="1900" dirty="0"/>
          </a:p>
          <a:p>
            <a:pPr marL="0" indent="0" algn="just">
              <a:buNone/>
            </a:pPr>
            <a:r>
              <a:rPr lang="en-US" sz="1900" dirty="0"/>
              <a:t>In the present </a:t>
            </a:r>
            <a:r>
              <a:rPr lang="en-US" sz="1900" dirty="0" smtClean="0"/>
              <a:t>work</a:t>
            </a:r>
            <a:r>
              <a:rPr lang="en-US" sz="1900" dirty="0"/>
              <a:t>,</a:t>
            </a:r>
            <a:r>
              <a:rPr lang="en-US" sz="1900" dirty="0" smtClean="0"/>
              <a:t> </a:t>
            </a:r>
            <a:r>
              <a:rPr lang="en-US" sz="1900" dirty="0"/>
              <a:t>the problem of the development of the "classical" astrophysical nuclear catalysis </a:t>
            </a:r>
            <a:r>
              <a:rPr lang="en-US" sz="1900" dirty="0" smtClean="0"/>
              <a:t>and of </a:t>
            </a:r>
            <a:r>
              <a:rPr lang="en-US" sz="1900" dirty="0"/>
              <a:t>the theory of cold (laboratory) transmutation of atomic nuclei (cold nuclear transmutation</a:t>
            </a:r>
            <a:r>
              <a:rPr lang="en-US" sz="1900" dirty="0" smtClean="0"/>
              <a:t>), </a:t>
            </a:r>
            <a:r>
              <a:rPr lang="en-US" sz="1900" dirty="0"/>
              <a:t>and the </a:t>
            </a:r>
            <a:r>
              <a:rPr lang="en-US" sz="1900" dirty="0" smtClean="0"/>
              <a:t>way </a:t>
            </a:r>
            <a:r>
              <a:rPr lang="en-US" sz="1900" dirty="0"/>
              <a:t>to solve it by developing further the ideas discussed in the </a:t>
            </a:r>
            <a:r>
              <a:rPr lang="en-US" sz="1900" dirty="0" smtClean="0"/>
              <a:t>review is outlined. The </a:t>
            </a:r>
            <a:r>
              <a:rPr lang="en-US" sz="1900" dirty="0"/>
              <a:t>term "classical" theory means that it is ad hoc not introduced a new entity, however</a:t>
            </a:r>
            <a:r>
              <a:rPr lang="en-US" sz="1900" dirty="0" smtClean="0"/>
              <a:t>, it is </a:t>
            </a:r>
            <a:r>
              <a:rPr lang="en-US" sz="1900" dirty="0"/>
              <a:t>postulated the </a:t>
            </a:r>
            <a:r>
              <a:rPr lang="en-US" sz="1900" b="1" dirty="0"/>
              <a:t>existence of new extended </a:t>
            </a:r>
            <a:r>
              <a:rPr lang="en-US" sz="1900" b="1" dirty="0" smtClean="0"/>
              <a:t>(friable) states</a:t>
            </a:r>
            <a:r>
              <a:rPr lang="en-US" sz="1900" dirty="0" smtClean="0"/>
              <a:t> </a:t>
            </a:r>
            <a:r>
              <a:rPr lang="en-US" sz="1900" dirty="0"/>
              <a:t>which are not prohibited by any principles and can be obtained by solving the corresponding equations. We call such States </a:t>
            </a:r>
            <a:r>
              <a:rPr lang="en-US" sz="1900" dirty="0" smtClean="0"/>
              <a:t>the </a:t>
            </a:r>
            <a:r>
              <a:rPr lang="en-US" sz="1900" b="1" dirty="0"/>
              <a:t>nuclear-molecular activated complexes</a:t>
            </a:r>
            <a:r>
              <a:rPr lang="en-US" sz="1900" dirty="0"/>
              <a:t> </a:t>
            </a:r>
            <a:r>
              <a:rPr lang="en-US" sz="1900" dirty="0" smtClean="0"/>
              <a:t>(NMAC).</a:t>
            </a:r>
            <a:endParaRPr lang="ru-RU" sz="1900" dirty="0"/>
          </a:p>
        </p:txBody>
      </p:sp>
      <p:sp>
        <p:nvSpPr>
          <p:cNvPr id="4" name="Номер слайда 3"/>
          <p:cNvSpPr>
            <a:spLocks noGrp="1"/>
          </p:cNvSpPr>
          <p:nvPr>
            <p:ph type="sldNum" sz="quarter" idx="12"/>
          </p:nvPr>
        </p:nvSpPr>
        <p:spPr>
          <a:xfrm>
            <a:off x="7812360" y="6461249"/>
            <a:ext cx="1008112" cy="280119"/>
          </a:xfrm>
        </p:spPr>
        <p:txBody>
          <a:bodyPr/>
          <a:lstStyle/>
          <a:p>
            <a:pPr>
              <a:defRPr/>
            </a:pPr>
            <a:fld id="{19E523E7-6773-4AE8-9FC3-8847A92598A3}" type="slidenum">
              <a:rPr lang="ru-RU" smtClean="0"/>
              <a:pPr>
                <a:defRPr/>
              </a:pPr>
              <a:t>14</a:t>
            </a:fld>
            <a:endParaRPr lang="ru-RU" dirty="0"/>
          </a:p>
        </p:txBody>
      </p:sp>
    </p:spTree>
    <p:extLst>
      <p:ext uri="{BB962C8B-B14F-4D97-AF65-F5344CB8AC3E}">
        <p14:creationId xmlns:p14="http://schemas.microsoft.com/office/powerpoint/2010/main" val="968522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9E523E7-6773-4AE8-9FC3-8847A92598A3}" type="slidenum">
              <a:rPr lang="ru-RU" smtClean="0"/>
              <a:pPr>
                <a:defRPr/>
              </a:pPr>
              <a:t>15</a:t>
            </a:fld>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01" y="3740192"/>
            <a:ext cx="4440099" cy="2978316"/>
          </a:xfrm>
          <a:prstGeom prst="rect">
            <a:avLst/>
          </a:prstGeom>
        </p:spPr>
      </p:pic>
      <p:sp>
        <p:nvSpPr>
          <p:cNvPr id="6" name="TextBox 5"/>
          <p:cNvSpPr txBox="1"/>
          <p:nvPr/>
        </p:nvSpPr>
        <p:spPr>
          <a:xfrm>
            <a:off x="179512" y="2495798"/>
            <a:ext cx="4440099" cy="1077218"/>
          </a:xfrm>
          <a:prstGeom prst="rect">
            <a:avLst/>
          </a:prstGeom>
          <a:noFill/>
        </p:spPr>
        <p:txBody>
          <a:bodyPr wrap="square" rtlCol="0">
            <a:spAutoFit/>
          </a:bodyPr>
          <a:lstStyle/>
          <a:p>
            <a:pPr algn="just"/>
            <a:r>
              <a:rPr lang="en-US" sz="1600" dirty="0" smtClean="0"/>
              <a:t>G. </a:t>
            </a:r>
            <a:r>
              <a:rPr lang="en-US" sz="1600" dirty="0" err="1" smtClean="0"/>
              <a:t>Zatsepin</a:t>
            </a:r>
            <a:r>
              <a:rPr lang="en-US" sz="1600" dirty="0" smtClean="0"/>
              <a:t> (left) conversing with (from left) K. </a:t>
            </a:r>
            <a:r>
              <a:rPr lang="en-US" sz="1600" dirty="0" err="1" smtClean="0"/>
              <a:t>Lande</a:t>
            </a:r>
            <a:r>
              <a:rPr lang="en-US" sz="1600" dirty="0" smtClean="0"/>
              <a:t>, F. </a:t>
            </a:r>
            <a:r>
              <a:rPr lang="en-US" sz="1600" dirty="0" err="1" smtClean="0"/>
              <a:t>Reines</a:t>
            </a:r>
            <a:r>
              <a:rPr lang="en-US" sz="1600" dirty="0" smtClean="0"/>
              <a:t>, N. </a:t>
            </a:r>
            <a:r>
              <a:rPr lang="en-US" sz="1600" dirty="0" err="1" smtClean="0"/>
              <a:t>Seeman</a:t>
            </a:r>
            <a:r>
              <a:rPr lang="en-US" sz="1600" dirty="0" smtClean="0"/>
              <a:t>. Background: L. </a:t>
            </a:r>
            <a:r>
              <a:rPr lang="en-US" sz="1600" dirty="0" err="1" smtClean="0"/>
              <a:t>Wolfstein</a:t>
            </a:r>
            <a:r>
              <a:rPr lang="en-US" sz="1600" dirty="0" smtClean="0"/>
              <a:t>, M. Shapiro.</a:t>
            </a:r>
            <a:endParaRPr lang="en-US" sz="1600" dirty="0"/>
          </a:p>
          <a:p>
            <a:pPr algn="ctr"/>
            <a:r>
              <a:rPr lang="en-US" sz="1600" dirty="0" smtClean="0"/>
              <a:t>  Photos by Marvin T. Jones, Washington DC.</a:t>
            </a:r>
            <a:endParaRPr lang="ru-RU" sz="1600" dirty="0"/>
          </a:p>
        </p:txBody>
      </p:sp>
      <p:sp>
        <p:nvSpPr>
          <p:cNvPr id="2" name="TextBox 1"/>
          <p:cNvSpPr txBox="1"/>
          <p:nvPr/>
        </p:nvSpPr>
        <p:spPr>
          <a:xfrm>
            <a:off x="179512" y="116632"/>
            <a:ext cx="4440098" cy="2323713"/>
          </a:xfrm>
          <a:prstGeom prst="rect">
            <a:avLst/>
          </a:prstGeom>
          <a:noFill/>
        </p:spPr>
        <p:txBody>
          <a:bodyPr wrap="square" rtlCol="0">
            <a:spAutoFit/>
          </a:bodyPr>
          <a:lstStyle/>
          <a:p>
            <a:pPr marL="285750" indent="-285750">
              <a:buFont typeface="Arial" pitchFamily="34" charset="0"/>
              <a:buChar char="•"/>
            </a:pPr>
            <a:r>
              <a:rPr lang="en-US" sz="1450" dirty="0"/>
              <a:t>The cited work was presented at the memorial conference of the American physical society, dedicated to the memory of Cowen</a:t>
            </a:r>
            <a:r>
              <a:rPr lang="en-US" sz="1450" dirty="0" smtClean="0"/>
              <a:t>.</a:t>
            </a:r>
          </a:p>
          <a:p>
            <a:pPr marL="285750" indent="-285750">
              <a:buFont typeface="Arial" pitchFamily="34" charset="0"/>
              <a:buChar char="•"/>
            </a:pPr>
            <a:r>
              <a:rPr lang="en-US" sz="1450" dirty="0" smtClean="0"/>
              <a:t>This </a:t>
            </a:r>
            <a:r>
              <a:rPr lang="en-US" sz="1450" dirty="0"/>
              <a:t>report is another work from the series of research works dedicated to the centenary of academician G. T. </a:t>
            </a:r>
            <a:r>
              <a:rPr lang="en-US" sz="1450" dirty="0" err="1"/>
              <a:t>Zatsepin</a:t>
            </a:r>
            <a:r>
              <a:rPr lang="en-US" sz="1450" dirty="0"/>
              <a:t>, which aims to develop the theory of nuclear catalysis in chain reactions of hot and "cold" transformations of the hydrogen isotopes to helium isotopes and other heavier nuclei</a:t>
            </a:r>
            <a:r>
              <a:rPr lang="en-US" sz="1450" dirty="0" smtClean="0"/>
              <a:t>.</a:t>
            </a:r>
            <a:endParaRPr lang="en-US" sz="1450"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818" y="95670"/>
            <a:ext cx="4335473" cy="4701482"/>
          </a:xfrm>
          <a:prstGeom prst="rect">
            <a:avLst/>
          </a:prstGeom>
        </p:spPr>
      </p:pic>
      <mc:AlternateContent xmlns:mc="http://schemas.openxmlformats.org/markup-compatibility/2006">
        <mc:Choice xmlns:a14="http://schemas.microsoft.com/office/drawing/2010/main" Requires="a14">
          <p:sp>
            <p:nvSpPr>
              <p:cNvPr id="3" name="TextBox 2"/>
              <p:cNvSpPr txBox="1"/>
              <p:nvPr/>
            </p:nvSpPr>
            <p:spPr>
              <a:xfrm>
                <a:off x="4700818" y="4941168"/>
                <a:ext cx="4191662" cy="1192571"/>
              </a:xfrm>
              <a:prstGeom prst="rect">
                <a:avLst/>
              </a:prstGeom>
              <a:noFill/>
            </p:spPr>
            <p:txBody>
              <a:bodyPr wrap="square" rtlCol="0">
                <a:spAutoFit/>
              </a:bodyPr>
              <a:lstStyle/>
              <a:p>
                <a:r>
                  <a:rPr lang="en-US" sz="1400" dirty="0" smtClean="0"/>
                  <a:t>In this work it was noted that the nucleus </a:t>
                </a:r>
                <a14:m>
                  <m:oMath xmlns:m="http://schemas.openxmlformats.org/officeDocument/2006/math">
                    <m:sPre>
                      <m:sPrePr>
                        <m:ctrlPr>
                          <a:rPr lang="en-US" sz="1400" i="1">
                            <a:latin typeface="Cambria Math"/>
                          </a:rPr>
                        </m:ctrlPr>
                      </m:sPrePr>
                      <m:sub/>
                      <m:sup>
                        <m:r>
                          <a:rPr lang="en-US" sz="1400" i="1">
                            <a:latin typeface="Cambria Math"/>
                          </a:rPr>
                          <m:t>6</m:t>
                        </m:r>
                      </m:sup>
                      <m:e>
                        <m:r>
                          <m:rPr>
                            <m:sty m:val="p"/>
                          </m:rPr>
                          <a:rPr lang="en-US" sz="1400" b="0" i="0" smtClean="0">
                            <a:latin typeface="Cambria Math"/>
                          </a:rPr>
                          <m:t>H</m:t>
                        </m:r>
                        <m:r>
                          <m:rPr>
                            <m:sty m:val="p"/>
                          </m:rPr>
                          <a:rPr lang="en-US" sz="1400">
                            <a:latin typeface="Cambria Math"/>
                          </a:rPr>
                          <m:t>e</m:t>
                        </m:r>
                      </m:e>
                    </m:sPre>
                  </m:oMath>
                </a14:m>
                <a:r>
                  <a:rPr lang="en-US" sz="1400" dirty="0" smtClean="0"/>
                  <a:t> (alpha particle) can serve as the </a:t>
                </a:r>
                <a:r>
                  <a:rPr lang="en-US" sz="1400" dirty="0"/>
                  <a:t>most likely </a:t>
                </a:r>
                <a:r>
                  <a:rPr lang="en-US" sz="1400" dirty="0" smtClean="0"/>
                  <a:t>catalyst</a:t>
                </a:r>
                <a:r>
                  <a:rPr lang="en-US" sz="1400" dirty="0"/>
                  <a:t>. It meant the existence </a:t>
                </a:r>
                <a:r>
                  <a:rPr lang="en-US" sz="1400" dirty="0" smtClean="0"/>
                  <a:t>of a </a:t>
                </a:r>
                <a:r>
                  <a:rPr lang="en-US" sz="1400" dirty="0"/>
                  <a:t>new </a:t>
                </a:r>
                <a:r>
                  <a:rPr lang="en-US" sz="1400" dirty="0" smtClean="0"/>
                  <a:t>level,</a:t>
                </a:r>
                <a:r>
                  <a:rPr lang="ru-RU" sz="1400" dirty="0" smtClean="0"/>
                  <a:t> </a:t>
                </a:r>
                <a:r>
                  <a:rPr lang="en-US" sz="1400" dirty="0" smtClean="0"/>
                  <a:t>lower than </a:t>
                </a:r>
                <a:r>
                  <a:rPr lang="en-US" sz="1400" dirty="0"/>
                  <a:t>the main </a:t>
                </a:r>
                <a:r>
                  <a:rPr lang="en-US" sz="1400" dirty="0" smtClean="0"/>
                  <a:t>quasi-stationary state </a:t>
                </a:r>
                <a14:m>
                  <m:oMath xmlns:m="http://schemas.openxmlformats.org/officeDocument/2006/math">
                    <m:sPre>
                      <m:sPrePr>
                        <m:ctrlPr>
                          <a:rPr lang="en-US" sz="1400" i="1" smtClean="0">
                            <a:latin typeface="Cambria Math"/>
                          </a:rPr>
                        </m:ctrlPr>
                      </m:sPrePr>
                      <m:sub/>
                      <m:sup>
                        <m:r>
                          <a:rPr lang="en-US" sz="1400" b="0" i="1" smtClean="0">
                            <a:latin typeface="Cambria Math"/>
                          </a:rPr>
                          <m:t>6</m:t>
                        </m:r>
                      </m:sup>
                      <m:e>
                        <m:r>
                          <m:rPr>
                            <m:sty m:val="p"/>
                          </m:rPr>
                          <a:rPr lang="en-US" sz="1400" b="0" i="0" smtClean="0">
                            <a:latin typeface="Cambria Math"/>
                          </a:rPr>
                          <m:t>Be</m:t>
                        </m:r>
                      </m:e>
                    </m:sPre>
                  </m:oMath>
                </a14:m>
                <a:r>
                  <a:rPr lang="en-US" sz="1400" dirty="0" smtClean="0"/>
                  <a:t> (</a:t>
                </a:r>
                <a:r>
                  <a:rPr lang="en-US" sz="1400" dirty="0" err="1" smtClean="0"/>
                  <a:t>g.s</a:t>
                </a:r>
                <a:r>
                  <a:rPr lang="en-US" sz="1400" dirty="0" smtClean="0"/>
                  <a:t>).</a:t>
                </a:r>
                <a:endParaRPr lang="ru-RU" sz="1400" dirty="0"/>
              </a:p>
            </p:txBody>
          </p:sp>
        </mc:Choice>
        <mc:Fallback>
          <p:sp>
            <p:nvSpPr>
              <p:cNvPr id="3" name="TextBox 2"/>
              <p:cNvSpPr txBox="1">
                <a:spLocks noRot="1" noChangeAspect="1" noMove="1" noResize="1" noEditPoints="1" noAdjustHandles="1" noChangeArrowheads="1" noChangeShapeType="1" noTextEdit="1"/>
              </p:cNvSpPr>
              <p:nvPr/>
            </p:nvSpPr>
            <p:spPr>
              <a:xfrm>
                <a:off x="4700818" y="4941168"/>
                <a:ext cx="4191662" cy="1192571"/>
              </a:xfrm>
              <a:prstGeom prst="rect">
                <a:avLst/>
              </a:prstGeom>
              <a:blipFill rotWithShape="1">
                <a:blip r:embed="rId4"/>
                <a:stretch>
                  <a:fillRect l="-291" t="-513" b="-2564"/>
                </a:stretch>
              </a:blipFill>
            </p:spPr>
            <p:txBody>
              <a:bodyPr/>
              <a:lstStyle/>
              <a:p>
                <a:r>
                  <a:rPr lang="ru-RU">
                    <a:noFill/>
                  </a:rPr>
                  <a:t> </a:t>
                </a:r>
              </a:p>
            </p:txBody>
          </p:sp>
        </mc:Fallback>
      </mc:AlternateContent>
    </p:spTree>
    <p:extLst>
      <p:ext uri="{BB962C8B-B14F-4D97-AF65-F5344CB8AC3E}">
        <p14:creationId xmlns:p14="http://schemas.microsoft.com/office/powerpoint/2010/main" val="188679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Заголовок 1"/>
              <p:cNvSpPr>
                <a:spLocks noGrp="1"/>
              </p:cNvSpPr>
              <p:nvPr>
                <p:ph type="title"/>
              </p:nvPr>
            </p:nvSpPr>
            <p:spPr>
              <a:xfrm>
                <a:off x="457200" y="116632"/>
                <a:ext cx="8229600" cy="1512168"/>
              </a:xfrm>
            </p:spPr>
            <p:txBody>
              <a:bodyPr/>
              <a:lstStyle/>
              <a:p>
                <a:r>
                  <a:rPr lang="en-US" sz="3200" dirty="0"/>
                  <a:t>The experiment </a:t>
                </a:r>
                <a:r>
                  <a:rPr lang="en-US" sz="3200" dirty="0" smtClean="0"/>
                  <a:t>that indicates the </a:t>
                </a:r>
                <a:r>
                  <a:rPr lang="en-US" sz="3200" dirty="0"/>
                  <a:t>possibility of existence in the </a:t>
                </a:r>
                <a14:m>
                  <m:oMath xmlns:m="http://schemas.openxmlformats.org/officeDocument/2006/math">
                    <m:sPre>
                      <m:sPrePr>
                        <m:ctrlPr>
                          <a:rPr lang="ru-RU" sz="3200" i="1">
                            <a:latin typeface="Cambria Math"/>
                          </a:rPr>
                        </m:ctrlPr>
                      </m:sPrePr>
                      <m:sub/>
                      <m:sup>
                        <m:r>
                          <a:rPr lang="ru-RU" sz="3200" i="1">
                            <a:latin typeface="Cambria Math"/>
                          </a:rPr>
                          <m:t>6</m:t>
                        </m:r>
                      </m:sup>
                      <m:e>
                        <m:r>
                          <m:rPr>
                            <m:sty m:val="p"/>
                          </m:rPr>
                          <a:rPr lang="en-US" sz="3200">
                            <a:latin typeface="Cambria Math"/>
                          </a:rPr>
                          <m:t>Be</m:t>
                        </m:r>
                      </m:e>
                    </m:sPre>
                  </m:oMath>
                </a14:m>
                <a:r>
                  <a:rPr lang="en-US" sz="3200" dirty="0"/>
                  <a:t> the level below the ground state </a:t>
                </a:r>
                <a14:m>
                  <m:oMath xmlns:m="http://schemas.openxmlformats.org/officeDocument/2006/math">
                    <m:sPre>
                      <m:sPrePr>
                        <m:ctrlPr>
                          <a:rPr lang="ru-RU" sz="3200" i="1">
                            <a:latin typeface="Cambria Math"/>
                          </a:rPr>
                        </m:ctrlPr>
                      </m:sPrePr>
                      <m:sub/>
                      <m:sup>
                        <m:r>
                          <a:rPr lang="ru-RU" sz="3200" i="1">
                            <a:latin typeface="Cambria Math"/>
                          </a:rPr>
                          <m:t>6</m:t>
                        </m:r>
                      </m:sup>
                      <m:e>
                        <m:r>
                          <m:rPr>
                            <m:sty m:val="p"/>
                          </m:rPr>
                          <a:rPr lang="en-US" sz="3200">
                            <a:latin typeface="Cambria Math"/>
                          </a:rPr>
                          <m:t>Be</m:t>
                        </m:r>
                      </m:e>
                    </m:sPre>
                    <m:r>
                      <a:rPr lang="en-US" sz="3200">
                        <a:latin typeface="Cambria Math"/>
                      </a:rPr>
                      <m:t>(</m:t>
                    </m:r>
                    <m:r>
                      <m:rPr>
                        <m:sty m:val="p"/>
                      </m:rPr>
                      <a:rPr lang="en-US" sz="3200">
                        <a:latin typeface="Cambria Math"/>
                      </a:rPr>
                      <m:t>g</m:t>
                    </m:r>
                    <m:r>
                      <a:rPr lang="en-US" sz="3200">
                        <a:latin typeface="Cambria Math"/>
                      </a:rPr>
                      <m:t>.</m:t>
                    </m:r>
                    <m:r>
                      <m:rPr>
                        <m:sty m:val="p"/>
                      </m:rPr>
                      <a:rPr lang="en-US" sz="3200">
                        <a:latin typeface="Cambria Math"/>
                      </a:rPr>
                      <m:t>s</m:t>
                    </m:r>
                    <m:r>
                      <a:rPr lang="en-US" sz="3200">
                        <a:latin typeface="Cambria Math"/>
                      </a:rPr>
                      <m:t>.)</m:t>
                    </m:r>
                  </m:oMath>
                </a14:m>
                <a:r>
                  <a:rPr lang="en-US" sz="3200" dirty="0" smtClean="0"/>
                  <a:t>.</a:t>
                </a:r>
                <a:endParaRPr lang="ru-RU" sz="3200" dirty="0"/>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457200" y="116632"/>
                <a:ext cx="8229600" cy="1512168"/>
              </a:xfrm>
              <a:blipFill rotWithShape="1">
                <a:blip r:embed="rId2"/>
                <a:stretch>
                  <a:fillRect l="-889" t="-6452" r="-2148" b="-14919"/>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a:xfrm>
            <a:off x="6553200" y="6461249"/>
            <a:ext cx="2133600" cy="280119"/>
          </a:xfrm>
        </p:spPr>
        <p:txBody>
          <a:bodyPr/>
          <a:lstStyle/>
          <a:p>
            <a:pPr>
              <a:defRPr/>
            </a:pPr>
            <a:fld id="{19E523E7-6773-4AE8-9FC3-8847A92598A3}" type="slidenum">
              <a:rPr lang="ru-RU" smtClean="0"/>
              <a:pPr>
                <a:defRPr/>
              </a:pPr>
              <a:t>16</a:t>
            </a:fld>
            <a:endParaRPr lang="ru-RU"/>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0000">
            <a:off x="157991" y="1579963"/>
            <a:ext cx="4355353" cy="5069902"/>
          </a:xfrm>
          <a:prstGeom prst="rect">
            <a:avLst/>
          </a:prstGeom>
        </p:spPr>
      </p:pic>
      <p:sp>
        <p:nvSpPr>
          <p:cNvPr id="10" name="TextBox 9"/>
          <p:cNvSpPr txBox="1"/>
          <p:nvPr/>
        </p:nvSpPr>
        <p:spPr>
          <a:xfrm>
            <a:off x="4371468" y="4582869"/>
            <a:ext cx="4449004" cy="646331"/>
          </a:xfrm>
          <a:prstGeom prst="rect">
            <a:avLst/>
          </a:prstGeom>
          <a:noFill/>
        </p:spPr>
        <p:txBody>
          <a:bodyPr wrap="square" rtlCol="0">
            <a:spAutoFit/>
          </a:bodyPr>
          <a:lstStyle/>
          <a:p>
            <a:r>
              <a:rPr lang="en-US" dirty="0" smtClean="0"/>
              <a:t> /164/ </a:t>
            </a:r>
            <a:r>
              <a:rPr lang="en-US" dirty="0" err="1" smtClean="0"/>
              <a:t>D.F.Geesman</a:t>
            </a:r>
            <a:r>
              <a:rPr lang="en-US" dirty="0" smtClean="0"/>
              <a:t> at al, </a:t>
            </a:r>
            <a:r>
              <a:rPr lang="en-US" dirty="0" err="1" smtClean="0"/>
              <a:t>Phys.Rev</a:t>
            </a:r>
            <a:r>
              <a:rPr lang="en-US" dirty="0" smtClean="0"/>
              <a:t>. </a:t>
            </a:r>
            <a:r>
              <a:rPr lang="en-US" b="1" dirty="0" smtClean="0"/>
              <a:t>C15</a:t>
            </a:r>
            <a:r>
              <a:rPr lang="en-US" dirty="0" smtClean="0"/>
              <a:t>,</a:t>
            </a:r>
            <a:br>
              <a:rPr lang="en-US" dirty="0" smtClean="0"/>
            </a:br>
            <a:r>
              <a:rPr lang="en-US" dirty="0" smtClean="0"/>
              <a:t>          1835 (1977).</a:t>
            </a:r>
            <a:endParaRPr lang="ru-RU" b="1" dirty="0"/>
          </a:p>
        </p:txBody>
      </p:sp>
      <mc:AlternateContent xmlns:mc="http://schemas.openxmlformats.org/markup-compatibility/2006">
        <mc:Choice xmlns:a14="http://schemas.microsoft.com/office/drawing/2010/main" Requires="a14">
          <p:sp>
            <p:nvSpPr>
              <p:cNvPr id="11" name="TextBox 10"/>
              <p:cNvSpPr txBox="1"/>
              <p:nvPr/>
            </p:nvSpPr>
            <p:spPr>
              <a:xfrm>
                <a:off x="4371468" y="5253007"/>
                <a:ext cx="4449004" cy="1200329"/>
              </a:xfrm>
              <a:prstGeom prst="rect">
                <a:avLst/>
              </a:prstGeom>
              <a:noFill/>
              <a:ln w="34925">
                <a:solidFill>
                  <a:srgbClr val="FF0000"/>
                </a:solidFill>
              </a:ln>
            </p:spPr>
            <p:txBody>
              <a:bodyPr wrap="square" rtlCol="0">
                <a:spAutoFit/>
              </a:bodyPr>
              <a:lstStyle/>
              <a:p>
                <a:r>
                  <a:rPr lang="en-US" dirty="0" smtClean="0"/>
                  <a:t>The hypothesis</a:t>
                </a:r>
                <a:r>
                  <a:rPr lang="en-US" dirty="0"/>
                  <a:t>: </a:t>
                </a:r>
                <a14:m>
                  <m:oMath xmlns:m="http://schemas.openxmlformats.org/officeDocument/2006/math">
                    <m:d>
                      <m:dPr>
                        <m:begChr m:val="["/>
                        <m:endChr m:val="]"/>
                        <m:ctrlPr>
                          <a:rPr lang="ru-RU" i="1">
                            <a:latin typeface="Cambria Math"/>
                          </a:rPr>
                        </m:ctrlPr>
                      </m:dPr>
                      <m:e>
                        <m:sPre>
                          <m:sPrePr>
                            <m:ctrlPr>
                              <a:rPr lang="ru-RU" i="1">
                                <a:latin typeface="Cambria Math"/>
                              </a:rPr>
                            </m:ctrlPr>
                          </m:sPrePr>
                          <m:sub/>
                          <m:sup>
                            <m:r>
                              <a:rPr lang="ru-RU" i="1">
                                <a:latin typeface="Cambria Math"/>
                              </a:rPr>
                              <m:t>6</m:t>
                            </m:r>
                          </m:sup>
                          <m:e>
                            <m:r>
                              <m:rPr>
                                <m:sty m:val="p"/>
                              </m:rPr>
                              <a:rPr lang="en-US">
                                <a:latin typeface="Cambria Math"/>
                              </a:rPr>
                              <m:t>Be</m:t>
                            </m:r>
                          </m:e>
                        </m:sPre>
                      </m:e>
                    </m:d>
                  </m:oMath>
                </a14:m>
                <a:r>
                  <a:rPr lang="en-US" dirty="0"/>
                  <a:t> - </a:t>
                </a:r>
                <a:r>
                  <a:rPr lang="en-US" dirty="0" smtClean="0"/>
                  <a:t>nuclear-molecular activated complex </a:t>
                </a:r>
                <a:r>
                  <a:rPr lang="en-US" dirty="0"/>
                  <a:t>consisting of an α-particle and correlated Cooper pairs of protons</a:t>
                </a:r>
                <a:r>
                  <a:rPr lang="en-US" dirty="0" smtClean="0"/>
                  <a:t>.</a:t>
                </a:r>
                <a:endParaRPr lang="ru-RU" dirty="0"/>
              </a:p>
            </p:txBody>
          </p:sp>
        </mc:Choice>
        <mc:Fallback>
          <p:sp>
            <p:nvSpPr>
              <p:cNvPr id="11" name="TextBox 10"/>
              <p:cNvSpPr txBox="1">
                <a:spLocks noRot="1" noChangeAspect="1" noMove="1" noResize="1" noEditPoints="1" noAdjustHandles="1" noChangeArrowheads="1" noChangeShapeType="1" noTextEdit="1"/>
              </p:cNvSpPr>
              <p:nvPr/>
            </p:nvSpPr>
            <p:spPr>
              <a:xfrm>
                <a:off x="4371468" y="5253007"/>
                <a:ext cx="4449004" cy="1200329"/>
              </a:xfrm>
              <a:prstGeom prst="rect">
                <a:avLst/>
              </a:prstGeom>
              <a:blipFill rotWithShape="1">
                <a:blip r:embed="rId4"/>
                <a:stretch>
                  <a:fillRect l="-679" t="-985" r="-1087" b="-5419"/>
                </a:stretch>
              </a:blipFill>
              <a:ln w="34925">
                <a:solidFill>
                  <a:srgbClr val="FF0000"/>
                </a:solidFill>
              </a:ln>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 name="Прямоугольник 2"/>
              <p:cNvSpPr/>
              <p:nvPr/>
            </p:nvSpPr>
            <p:spPr>
              <a:xfrm>
                <a:off x="4320480" y="1720840"/>
                <a:ext cx="4572000" cy="2800767"/>
              </a:xfrm>
              <a:prstGeom prst="rect">
                <a:avLst/>
              </a:prstGeom>
            </p:spPr>
            <p:txBody>
              <a:bodyPr>
                <a:spAutoFit/>
              </a:bodyPr>
              <a:lstStyle/>
              <a:p>
                <a:r>
                  <a:rPr lang="en-US" sz="1600" dirty="0"/>
                  <a:t>The spectrum of the nuclei of tritium from reaction </a:t>
                </a:r>
                <a14:m>
                  <m:oMath xmlns:m="http://schemas.openxmlformats.org/officeDocument/2006/math">
                    <m:sPre>
                      <m:sPrePr>
                        <m:ctrlPr>
                          <a:rPr lang="en-US" sz="1600" i="1" dirty="0">
                            <a:latin typeface="Cambria Math"/>
                          </a:rPr>
                        </m:ctrlPr>
                      </m:sPrePr>
                      <m:sub/>
                      <m:sup>
                        <m:r>
                          <a:rPr lang="en-US" sz="1600" i="1">
                            <a:latin typeface="Cambria Math"/>
                          </a:rPr>
                          <m:t>6</m:t>
                        </m:r>
                      </m:sup>
                      <m:e>
                        <m:r>
                          <m:rPr>
                            <m:sty m:val="p"/>
                          </m:rPr>
                          <a:rPr lang="en-US" sz="1600">
                            <a:latin typeface="Cambria Math"/>
                          </a:rPr>
                          <m:t>Li</m:t>
                        </m:r>
                        <m:r>
                          <a:rPr lang="en-US" sz="1600">
                            <a:latin typeface="Cambria Math"/>
                          </a:rPr>
                          <m:t>(</m:t>
                        </m:r>
                        <m:sPre>
                          <m:sPrePr>
                            <m:ctrlPr>
                              <a:rPr lang="en-US" sz="1600" i="1">
                                <a:latin typeface="Cambria Math"/>
                              </a:rPr>
                            </m:ctrlPr>
                          </m:sPrePr>
                          <m:sub/>
                          <m:sup>
                            <m:r>
                              <a:rPr lang="en-US" sz="1600" i="1">
                                <a:latin typeface="Cambria Math"/>
                              </a:rPr>
                              <m:t>3</m:t>
                            </m:r>
                          </m:sup>
                          <m:e>
                            <m:r>
                              <m:rPr>
                                <m:sty m:val="p"/>
                              </m:rPr>
                              <a:rPr lang="en-US" sz="1600">
                                <a:latin typeface="Cambria Math"/>
                              </a:rPr>
                              <m:t>He</m:t>
                            </m:r>
                          </m:e>
                        </m:sPre>
                        <m:r>
                          <a:rPr lang="en-US" sz="1600">
                            <a:latin typeface="Cambria Math"/>
                          </a:rPr>
                          <m:t>,</m:t>
                        </m:r>
                        <m:sPre>
                          <m:sPrePr>
                            <m:ctrlPr>
                              <a:rPr lang="ru-RU" sz="1600" i="1">
                                <a:latin typeface="Cambria Math"/>
                              </a:rPr>
                            </m:ctrlPr>
                          </m:sPrePr>
                          <m:sub/>
                          <m:sup>
                            <m:r>
                              <a:rPr lang="en-US" sz="1600">
                                <a:latin typeface="Cambria Math"/>
                              </a:rPr>
                              <m:t>3</m:t>
                            </m:r>
                          </m:sup>
                          <m:e>
                            <m:r>
                              <m:rPr>
                                <m:sty m:val="p"/>
                              </m:rPr>
                              <a:rPr lang="en-US" sz="1600">
                                <a:latin typeface="Cambria Math"/>
                              </a:rPr>
                              <m:t>H</m:t>
                            </m:r>
                          </m:e>
                        </m:sPre>
                        <m:r>
                          <a:rPr lang="en-US" sz="1600">
                            <a:latin typeface="Cambria Math"/>
                          </a:rPr>
                          <m:t>)</m:t>
                        </m:r>
                        <m:sPre>
                          <m:sPrePr>
                            <m:ctrlPr>
                              <a:rPr lang="ru-RU" sz="1600" i="1">
                                <a:latin typeface="Cambria Math"/>
                              </a:rPr>
                            </m:ctrlPr>
                          </m:sPrePr>
                          <m:sub/>
                          <m:sup>
                            <m:r>
                              <a:rPr lang="en-US" sz="1600">
                                <a:latin typeface="Cambria Math"/>
                              </a:rPr>
                              <m:t>6</m:t>
                            </m:r>
                          </m:sup>
                          <m:e>
                            <m:r>
                              <m:rPr>
                                <m:sty m:val="p"/>
                              </m:rPr>
                              <a:rPr lang="en-US" sz="1600">
                                <a:latin typeface="Cambria Math"/>
                              </a:rPr>
                              <m:t>Be</m:t>
                            </m:r>
                          </m:e>
                        </m:sPre>
                      </m:e>
                    </m:sPre>
                  </m:oMath>
                </a14:m>
                <a:r>
                  <a:rPr lang="en-US" sz="1600" dirty="0"/>
                  <a:t> when the energy of the incident particles is equal to 24 </a:t>
                </a:r>
                <a:r>
                  <a:rPr lang="en-US" sz="1600" dirty="0"/>
                  <a:t>MeV.</a:t>
                </a:r>
              </a:p>
              <a:p>
                <a:r>
                  <a:rPr lang="en-US" sz="1600" dirty="0"/>
                  <a:t>The </a:t>
                </a:r>
                <a:r>
                  <a:rPr lang="en-US" sz="1600" dirty="0"/>
                  <a:t>upper curve is the spectrum of the nuclei of tritium measured in the mode of coincidence with alpha-particles and protons</a:t>
                </a:r>
                <a:r>
                  <a:rPr lang="en-US" sz="1600" dirty="0"/>
                  <a:t>.</a:t>
                </a:r>
              </a:p>
              <a:p>
                <a:r>
                  <a:rPr lang="en-US" sz="1600" dirty="0"/>
                  <a:t>The </a:t>
                </a:r>
                <a:r>
                  <a:rPr lang="en-US" sz="1600" dirty="0"/>
                  <a:t>lower curve is the spectrum of isolated nuclei of tritium. </a:t>
                </a:r>
                <a:r>
                  <a:rPr lang="en-US" sz="1600" dirty="0"/>
                  <a:t>Arrow with </a:t>
                </a:r>
                <a:r>
                  <a:rPr lang="en-US" sz="1600" dirty="0"/>
                  <a:t>sign ? shows the location of the </a:t>
                </a:r>
                <a:r>
                  <a:rPr lang="en-US" sz="1600" dirty="0"/>
                  <a:t>assumed friable </a:t>
                </a:r>
                <a:r>
                  <a:rPr lang="en-US" sz="1600" dirty="0"/>
                  <a:t>state </a:t>
                </a:r>
                <a:r>
                  <a:rPr lang="en-US" sz="1600" dirty="0"/>
                  <a:t>of </a:t>
                </a:r>
                <a14:m>
                  <m:oMath xmlns:m="http://schemas.openxmlformats.org/officeDocument/2006/math">
                    <m:r>
                      <a:rPr lang="en-US" sz="1600">
                        <a:latin typeface="Cambria Math"/>
                      </a:rPr>
                      <m:t>[</m:t>
                    </m:r>
                    <m:sPre>
                      <m:sPrePr>
                        <m:ctrlPr>
                          <a:rPr lang="ru-RU" sz="1600" i="1">
                            <a:latin typeface="Cambria Math"/>
                          </a:rPr>
                        </m:ctrlPr>
                      </m:sPrePr>
                      <m:sub/>
                      <m:sup>
                        <m:r>
                          <a:rPr lang="en-US" sz="1600">
                            <a:latin typeface="Cambria Math"/>
                          </a:rPr>
                          <m:t>6</m:t>
                        </m:r>
                      </m:sup>
                      <m:e>
                        <m:r>
                          <m:rPr>
                            <m:sty m:val="p"/>
                          </m:rPr>
                          <a:rPr lang="en-US" sz="1600">
                            <a:latin typeface="Cambria Math"/>
                          </a:rPr>
                          <m:t>Be</m:t>
                        </m:r>
                      </m:e>
                    </m:sPre>
                    <m:r>
                      <a:rPr lang="en-US" sz="1600" i="1">
                        <a:latin typeface="Cambria Math"/>
                      </a:rPr>
                      <m:t>]</m:t>
                    </m:r>
                  </m:oMath>
                </a14:m>
                <a:r>
                  <a:rPr lang="en-US" sz="1600" dirty="0"/>
                  <a:t>, </a:t>
                </a:r>
                <a:r>
                  <a:rPr lang="en-US" sz="1600" dirty="0"/>
                  <a:t>lying below the ground state, marked with the </a:t>
                </a:r>
                <a:r>
                  <a:rPr lang="en-US" sz="1600" dirty="0"/>
                  <a:t>symbol </a:t>
                </a:r>
                <a14:m>
                  <m:oMath xmlns:m="http://schemas.openxmlformats.org/officeDocument/2006/math">
                    <m:sPre>
                      <m:sPrePr>
                        <m:ctrlPr>
                          <a:rPr lang="ru-RU" sz="1600" i="1">
                            <a:latin typeface="Cambria Math"/>
                          </a:rPr>
                        </m:ctrlPr>
                      </m:sPrePr>
                      <m:sub/>
                      <m:sup>
                        <m:r>
                          <a:rPr lang="en-US" sz="1600">
                            <a:latin typeface="Cambria Math"/>
                          </a:rPr>
                          <m:t>6</m:t>
                        </m:r>
                      </m:sup>
                      <m:e>
                        <m:r>
                          <m:rPr>
                            <m:sty m:val="p"/>
                          </m:rPr>
                          <a:rPr lang="en-US" sz="1600">
                            <a:latin typeface="Cambria Math"/>
                          </a:rPr>
                          <m:t>Be</m:t>
                        </m:r>
                      </m:e>
                    </m:sPre>
                    <m:r>
                      <a:rPr lang="en-US" sz="1600" i="1">
                        <a:latin typeface="Cambria Math"/>
                      </a:rPr>
                      <m:t>(</m:t>
                    </m:r>
                    <m:r>
                      <m:rPr>
                        <m:sty m:val="p"/>
                      </m:rPr>
                      <a:rPr lang="en-US" sz="1600">
                        <a:latin typeface="Cambria Math"/>
                      </a:rPr>
                      <m:t>g</m:t>
                    </m:r>
                    <m:r>
                      <a:rPr lang="en-US" sz="1600">
                        <a:latin typeface="Cambria Math"/>
                      </a:rPr>
                      <m:t>.</m:t>
                    </m:r>
                    <m:r>
                      <m:rPr>
                        <m:sty m:val="p"/>
                      </m:rPr>
                      <a:rPr lang="en-US" sz="1600">
                        <a:latin typeface="Cambria Math"/>
                      </a:rPr>
                      <m:t>s</m:t>
                    </m:r>
                    <m:r>
                      <a:rPr lang="en-US" sz="1600" i="1">
                        <a:latin typeface="Cambria Math"/>
                      </a:rPr>
                      <m:t>)</m:t>
                    </m:r>
                  </m:oMath>
                </a14:m>
                <a:r>
                  <a:rPr lang="en-US" sz="1600" dirty="0"/>
                  <a:t>.</a:t>
                </a:r>
                <a:endParaRPr lang="ru-RU" sz="1600" dirty="0"/>
              </a:p>
            </p:txBody>
          </p:sp>
        </mc:Choice>
        <mc:Fallback>
          <p:sp>
            <p:nvSpPr>
              <p:cNvPr id="3" name="Прямоугольник 2"/>
              <p:cNvSpPr>
                <a:spLocks noRot="1" noChangeAspect="1" noMove="1" noResize="1" noEditPoints="1" noAdjustHandles="1" noChangeArrowheads="1" noChangeShapeType="1" noTextEdit="1"/>
              </p:cNvSpPr>
              <p:nvPr/>
            </p:nvSpPr>
            <p:spPr>
              <a:xfrm>
                <a:off x="4320480" y="1720840"/>
                <a:ext cx="4572000" cy="2800767"/>
              </a:xfrm>
              <a:prstGeom prst="rect">
                <a:avLst/>
              </a:prstGeom>
              <a:blipFill rotWithShape="1">
                <a:blip r:embed="rId5"/>
                <a:stretch>
                  <a:fillRect l="-800" t="-652" b="-1739"/>
                </a:stretch>
              </a:blipFill>
            </p:spPr>
            <p:txBody>
              <a:bodyPr/>
              <a:lstStyle/>
              <a:p>
                <a:r>
                  <a:rPr lang="ru-RU">
                    <a:noFill/>
                  </a:rPr>
                  <a:t> </a:t>
                </a:r>
              </a:p>
            </p:txBody>
          </p:sp>
        </mc:Fallback>
      </mc:AlternateContent>
    </p:spTree>
    <p:extLst>
      <p:ext uri="{BB962C8B-B14F-4D97-AF65-F5344CB8AC3E}">
        <p14:creationId xmlns:p14="http://schemas.microsoft.com/office/powerpoint/2010/main" val="1926047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Заголовок 1"/>
              <p:cNvSpPr>
                <a:spLocks noGrp="1"/>
              </p:cNvSpPr>
              <p:nvPr>
                <p:ph type="title"/>
              </p:nvPr>
            </p:nvSpPr>
            <p:spPr>
              <a:xfrm>
                <a:off x="251520" y="202630"/>
                <a:ext cx="8640960" cy="706090"/>
              </a:xfrm>
            </p:spPr>
            <p:txBody>
              <a:bodyPr/>
              <a:lstStyle/>
              <a:p>
                <a:r>
                  <a:rPr lang="en-US" sz="3200" b="1" dirty="0"/>
                  <a:t>The possible nature of a new </a:t>
                </a:r>
                <a:r>
                  <a:rPr lang="en-US" sz="3200" b="1" dirty="0" smtClean="0"/>
                  <a:t>level of</a:t>
                </a:r>
                <a:r>
                  <a:rPr lang="ru-RU" sz="3200" b="1" dirty="0" smtClean="0"/>
                  <a:t> </a:t>
                </a:r>
                <a14:m>
                  <m:oMath xmlns:m="http://schemas.openxmlformats.org/officeDocument/2006/math">
                    <m:sPre>
                      <m:sPrePr>
                        <m:ctrlPr>
                          <a:rPr lang="ru-RU" sz="3200" b="1" i="1" smtClean="0">
                            <a:latin typeface="Cambria Math"/>
                          </a:rPr>
                        </m:ctrlPr>
                      </m:sPrePr>
                      <m:sub/>
                      <m:sup>
                        <m:r>
                          <a:rPr lang="ru-RU" sz="3200" b="1" i="1" smtClean="0">
                            <a:latin typeface="Cambria Math"/>
                          </a:rPr>
                          <m:t>𝟔</m:t>
                        </m:r>
                      </m:sup>
                      <m:e>
                        <m:r>
                          <a:rPr lang="en-US" sz="3200" b="1" i="0" smtClean="0">
                            <a:latin typeface="Cambria Math"/>
                          </a:rPr>
                          <m:t>𝐁𝐞</m:t>
                        </m:r>
                      </m:e>
                    </m:sPre>
                  </m:oMath>
                </a14:m>
                <a:endParaRPr lang="ru-RU" sz="3200" b="1" dirty="0"/>
              </a:p>
            </p:txBody>
          </p:sp>
        </mc:Choice>
        <mc:Fallback>
          <p:sp>
            <p:nvSpPr>
              <p:cNvPr id="2" name="Заголовок 1"/>
              <p:cNvSpPr>
                <a:spLocks noGrp="1" noRot="1" noChangeAspect="1" noMove="1" noResize="1" noEditPoints="1" noAdjustHandles="1" noChangeArrowheads="1" noChangeShapeType="1" noTextEdit="1"/>
              </p:cNvSpPr>
              <p:nvPr>
                <p:ph type="title"/>
              </p:nvPr>
            </p:nvSpPr>
            <p:spPr>
              <a:xfrm>
                <a:off x="251520" y="202630"/>
                <a:ext cx="8640960" cy="706090"/>
              </a:xfrm>
              <a:blipFill rotWithShape="1">
                <a:blip r:embed="rId2"/>
                <a:stretch>
                  <a:fillRect t="-862" b="-20690"/>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 name="Объект 2"/>
              <p:cNvSpPr>
                <a:spLocks noGrp="1"/>
              </p:cNvSpPr>
              <p:nvPr>
                <p:ph idx="1"/>
              </p:nvPr>
            </p:nvSpPr>
            <p:spPr>
              <a:xfrm>
                <a:off x="457200" y="980728"/>
                <a:ext cx="8229600" cy="5616624"/>
              </a:xfrm>
            </p:spPr>
            <p:txBody>
              <a:bodyPr/>
              <a:lstStyle/>
              <a:p>
                <a:r>
                  <a:rPr lang="en-US" sz="2400" dirty="0"/>
                  <a:t>As can be seen from the figure, the possibility of the existence of the new level cannot be considered to be statistically secured.</a:t>
                </a:r>
                <a:endParaRPr lang="ru-RU" sz="2400" dirty="0" smtClean="0"/>
              </a:p>
              <a:p>
                <a:r>
                  <a:rPr lang="en-US" sz="2400" dirty="0"/>
                  <a:t>Further </a:t>
                </a:r>
                <a:r>
                  <a:rPr lang="en-US" sz="2400" dirty="0" smtClean="0"/>
                  <a:t>experiments are necessary!</a:t>
                </a:r>
                <a:endParaRPr lang="ru-RU" sz="2400" dirty="0" smtClean="0"/>
              </a:p>
              <a:p>
                <a:r>
                  <a:rPr lang="en-US" sz="2400" dirty="0"/>
                  <a:t>However, it is possible to give a theoretical explanation of the reasons for the existence of </a:t>
                </a:r>
                <a:r>
                  <a:rPr lang="en-US" sz="2400" dirty="0" smtClean="0"/>
                  <a:t>such level.</a:t>
                </a:r>
                <a:endParaRPr lang="ru-RU" sz="2400" dirty="0" smtClean="0"/>
              </a:p>
              <a:p>
                <a:r>
                  <a:rPr lang="en-US" sz="2400" dirty="0"/>
                  <a:t>Let the level of the </a:t>
                </a:r>
                <a14:m>
                  <m:oMath xmlns:m="http://schemas.openxmlformats.org/officeDocument/2006/math">
                    <m:sPre>
                      <m:sPrePr>
                        <m:ctrlPr>
                          <a:rPr lang="ru-RU" sz="2400" i="1">
                            <a:latin typeface="Cambria Math"/>
                          </a:rPr>
                        </m:ctrlPr>
                      </m:sPrePr>
                      <m:sub/>
                      <m:sup>
                        <m:r>
                          <a:rPr lang="ru-RU" sz="2400" i="1">
                            <a:latin typeface="Cambria Math"/>
                          </a:rPr>
                          <m:t>6</m:t>
                        </m:r>
                      </m:sup>
                      <m:e>
                        <m:r>
                          <m:rPr>
                            <m:sty m:val="p"/>
                          </m:rPr>
                          <a:rPr lang="en-US" sz="2400">
                            <a:latin typeface="Cambria Math"/>
                          </a:rPr>
                          <m:t>Be</m:t>
                        </m:r>
                      </m:e>
                    </m:sPre>
                    <m:r>
                      <a:rPr lang="en-US" sz="2400">
                        <a:latin typeface="Cambria Math"/>
                      </a:rPr>
                      <m:t>(</m:t>
                    </m:r>
                    <m:r>
                      <m:rPr>
                        <m:sty m:val="p"/>
                      </m:rPr>
                      <a:rPr lang="en-US" sz="2400">
                        <a:latin typeface="Cambria Math"/>
                      </a:rPr>
                      <m:t>g</m:t>
                    </m:r>
                    <m:r>
                      <a:rPr lang="en-US" sz="2400">
                        <a:latin typeface="Cambria Math"/>
                      </a:rPr>
                      <m:t>.</m:t>
                    </m:r>
                    <m:r>
                      <m:rPr>
                        <m:sty m:val="p"/>
                      </m:rPr>
                      <a:rPr lang="en-US" sz="2400">
                        <a:latin typeface="Cambria Math"/>
                      </a:rPr>
                      <m:t>s</m:t>
                    </m:r>
                    <m:r>
                      <a:rPr lang="en-US" sz="2400">
                        <a:latin typeface="Cambria Math"/>
                      </a:rPr>
                      <m:t>.)</m:t>
                    </m:r>
                  </m:oMath>
                </a14:m>
                <a:r>
                  <a:rPr lang="en-US" sz="2400" dirty="0"/>
                  <a:t>, considered the main, describes </a:t>
                </a:r>
                <a:r>
                  <a:rPr lang="en-US" sz="2400" dirty="0" smtClean="0"/>
                  <a:t>by the </a:t>
                </a:r>
                <a:r>
                  <a:rPr lang="en-US" sz="2400" dirty="0"/>
                  <a:t>single-particle shell model</a:t>
                </a:r>
                <a:r>
                  <a:rPr lang="en-US" sz="2400" dirty="0" smtClean="0"/>
                  <a:t>.</a:t>
                </a:r>
                <a:endParaRPr lang="ru-RU" sz="2400" dirty="0" smtClean="0"/>
              </a:p>
              <a:p>
                <a:r>
                  <a:rPr lang="en-US" sz="2400" dirty="0"/>
                  <a:t>Lower level can be considered as consisting of an α-particle surrounded by a halo of correlated pairs (Cooper pairs</a:t>
                </a:r>
                <a:r>
                  <a:rPr lang="en-US" sz="2400" dirty="0" smtClean="0"/>
                  <a:t>) of </a:t>
                </a:r>
                <a:r>
                  <a:rPr lang="en-US" sz="2400" dirty="0"/>
                  <a:t>protons.</a:t>
                </a:r>
                <a:endParaRPr lang="ru-RU" sz="2400" dirty="0" smtClean="0"/>
              </a:p>
              <a:p>
                <a:r>
                  <a:rPr lang="en-US" sz="2400" dirty="0"/>
                  <a:t>This </a:t>
                </a:r>
                <a:r>
                  <a:rPr lang="en-US" sz="2400" dirty="0" smtClean="0"/>
                  <a:t>state may </a:t>
                </a:r>
                <a:r>
                  <a:rPr lang="en-US" sz="2400" dirty="0"/>
                  <a:t>be implemented in nuclear-molecular crystal consisting of alpha particles and protons of the solar plasma in the solar interior.</a:t>
                </a:r>
                <a:endParaRPr lang="ru-RU" sz="2400"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457200" y="980728"/>
                <a:ext cx="8229600" cy="5616624"/>
              </a:xfrm>
              <a:blipFill rotWithShape="1">
                <a:blip r:embed="rId3"/>
                <a:stretch>
                  <a:fillRect l="-963" t="-760" r="-1407" b="-1954"/>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p:txBody>
          <a:bodyPr/>
          <a:lstStyle/>
          <a:p>
            <a:pPr>
              <a:defRPr/>
            </a:pPr>
            <a:fld id="{19E523E7-6773-4AE8-9FC3-8847A92598A3}" type="slidenum">
              <a:rPr lang="ru-RU" smtClean="0"/>
              <a:pPr>
                <a:defRPr/>
              </a:pPr>
              <a:t>17</a:t>
            </a:fld>
            <a:endParaRPr lang="ru-RU"/>
          </a:p>
        </p:txBody>
      </p:sp>
    </p:spTree>
    <p:extLst>
      <p:ext uri="{BB962C8B-B14F-4D97-AF65-F5344CB8AC3E}">
        <p14:creationId xmlns:p14="http://schemas.microsoft.com/office/powerpoint/2010/main" val="1011626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457200" y="274638"/>
                <a:ext cx="8229600" cy="850106"/>
              </a:xfrm>
            </p:spPr>
            <p:txBody>
              <a:bodyPr/>
              <a:lstStyle/>
              <a:p>
                <a:r>
                  <a:rPr lang="en-US" sz="2400" dirty="0"/>
                  <a:t>Resonant </a:t>
                </a:r>
                <a:r>
                  <a:rPr lang="en-US" sz="2400" dirty="0" smtClean="0"/>
                  <a:t>nuclear-molecular </a:t>
                </a:r>
                <a:r>
                  <a:rPr lang="en-US" sz="2400" dirty="0"/>
                  <a:t>activated complexes </a:t>
                </a:r>
                <a14:m>
                  <m:oMath xmlns:m="http://schemas.openxmlformats.org/officeDocument/2006/math">
                    <m:d>
                      <m:dPr>
                        <m:begChr m:val="["/>
                        <m:endChr m:val="]"/>
                        <m:ctrlPr>
                          <a:rPr lang="en-US" sz="2400" i="1">
                            <a:latin typeface="Cambria Math"/>
                          </a:rPr>
                        </m:ctrlPr>
                      </m:dPr>
                      <m:e>
                        <m:sPre>
                          <m:sPrePr>
                            <m:ctrlPr>
                              <a:rPr lang="ru-RU" sz="2400" i="1">
                                <a:latin typeface="Cambria Math"/>
                              </a:rPr>
                            </m:ctrlPr>
                          </m:sPrePr>
                          <m:sub/>
                          <m:sup>
                            <m:r>
                              <a:rPr lang="en-US" sz="2400" i="1">
                                <a:latin typeface="Cambria Math"/>
                              </a:rPr>
                              <m:t>5</m:t>
                            </m:r>
                          </m:sup>
                          <m:e>
                            <m:r>
                              <m:rPr>
                                <m:sty m:val="p"/>
                              </m:rPr>
                              <a:rPr lang="en-US" sz="2400">
                                <a:latin typeface="Cambria Math"/>
                              </a:rPr>
                              <m:t>Li</m:t>
                            </m:r>
                          </m:e>
                        </m:sPre>
                      </m:e>
                    </m:d>
                  </m:oMath>
                </a14:m>
                <a:r>
                  <a:rPr lang="en-US" sz="2400" dirty="0"/>
                  <a:t> and </a:t>
                </a:r>
                <a14:m>
                  <m:oMath xmlns:m="http://schemas.openxmlformats.org/officeDocument/2006/math">
                    <m:d>
                      <m:dPr>
                        <m:begChr m:val="["/>
                        <m:endChr m:val="]"/>
                        <m:ctrlPr>
                          <a:rPr lang="en-US" sz="2400" i="1">
                            <a:latin typeface="Cambria Math"/>
                          </a:rPr>
                        </m:ctrlPr>
                      </m:dPr>
                      <m:e>
                        <m:sPre>
                          <m:sPrePr>
                            <m:ctrlPr>
                              <a:rPr lang="ru-RU" sz="2400" i="1">
                                <a:latin typeface="Cambria Math"/>
                              </a:rPr>
                            </m:ctrlPr>
                          </m:sPrePr>
                          <m:sub/>
                          <m:sup>
                            <m:r>
                              <a:rPr lang="ru-RU" sz="2400" i="1">
                                <a:latin typeface="Cambria Math"/>
                              </a:rPr>
                              <m:t>6</m:t>
                            </m:r>
                          </m:sup>
                          <m:e>
                            <m:r>
                              <m:rPr>
                                <m:sty m:val="p"/>
                              </m:rPr>
                              <a:rPr lang="en-US" sz="2400">
                                <a:latin typeface="Cambria Math"/>
                              </a:rPr>
                              <m:t>Be</m:t>
                            </m:r>
                          </m:e>
                        </m:sPre>
                      </m:e>
                    </m:d>
                  </m:oMath>
                </a14:m>
                <a:r>
                  <a:rPr lang="en-US" sz="2400" dirty="0" smtClean="0"/>
                  <a:t> in </a:t>
                </a:r>
                <a:r>
                  <a:rPr lang="en-US" sz="2400" dirty="0"/>
                  <a:t>the solar </a:t>
                </a:r>
                <a:r>
                  <a:rPr lang="en-US" sz="2400" dirty="0" smtClean="0"/>
                  <a:t>plasma</a:t>
                </a:r>
                <a:endParaRPr lang="ru-RU" sz="2400"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457200" y="274638"/>
                <a:ext cx="8229600" cy="850106"/>
              </a:xfrm>
              <a:blipFill rotWithShape="1">
                <a:blip r:embed="rId3"/>
                <a:stretch>
                  <a:fillRect l="-519" t="-3571" r="-1556" b="-15000"/>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a:xfrm>
            <a:off x="8100392" y="6245225"/>
            <a:ext cx="586408" cy="476250"/>
          </a:xfrm>
        </p:spPr>
        <p:txBody>
          <a:bodyPr/>
          <a:lstStyle/>
          <a:p>
            <a:pPr>
              <a:defRPr/>
            </a:pPr>
            <a:fld id="{19E523E7-6773-4AE8-9FC3-8847A92598A3}" type="slidenum">
              <a:rPr lang="ru-RU" smtClean="0"/>
              <a:pPr>
                <a:defRPr/>
              </a:pPr>
              <a:t>18</a:t>
            </a:fld>
            <a:endParaRPr lang="ru-RU"/>
          </a:p>
        </p:txBody>
      </p:sp>
      <mc:AlternateContent xmlns:mc="http://schemas.openxmlformats.org/markup-compatibility/2006">
        <mc:Choice xmlns:a14="http://schemas.microsoft.com/office/drawing/2010/main" Requires="a14">
          <p:sp>
            <p:nvSpPr>
              <p:cNvPr id="3" name="TextBox 2"/>
              <p:cNvSpPr txBox="1"/>
              <p:nvPr/>
            </p:nvSpPr>
            <p:spPr>
              <a:xfrm>
                <a:off x="395536" y="1206638"/>
                <a:ext cx="3701847" cy="9387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ru-RU" i="1" smtClean="0">
                              <a:latin typeface="Cambria Math"/>
                            </a:rPr>
                          </m:ctrlPr>
                        </m:sPrePr>
                        <m:sub/>
                        <m:sup>
                          <m:r>
                            <a:rPr lang="ru-RU" b="0" i="1" smtClean="0">
                              <a:latin typeface="Cambria Math"/>
                            </a:rPr>
                            <m:t>3</m:t>
                          </m:r>
                        </m:sup>
                        <m:e>
                          <m:r>
                            <m:rPr>
                              <m:sty m:val="p"/>
                            </m:rPr>
                            <a:rPr lang="en-US" b="0" i="0" smtClean="0">
                              <a:latin typeface="Cambria Math"/>
                            </a:rPr>
                            <m:t>He</m:t>
                          </m:r>
                        </m:e>
                      </m:sPre>
                      <m:r>
                        <a:rPr lang="ru-RU" b="0" i="0" smtClean="0">
                          <a:latin typeface="Cambria Math"/>
                        </a:rPr>
                        <m:t>+</m:t>
                      </m:r>
                      <m:sPre>
                        <m:sPrePr>
                          <m:ctrlPr>
                            <a:rPr lang="ru-RU" i="1">
                              <a:latin typeface="Cambria Math"/>
                            </a:rPr>
                          </m:ctrlPr>
                        </m:sPrePr>
                        <m:sub/>
                        <m:sup>
                          <m:r>
                            <a:rPr lang="ru-RU" i="1">
                              <a:latin typeface="Cambria Math"/>
                            </a:rPr>
                            <m:t>3</m:t>
                          </m:r>
                        </m:sup>
                        <m:e>
                          <m:r>
                            <m:rPr>
                              <m:sty m:val="p"/>
                            </m:rPr>
                            <a:rPr lang="en-US">
                              <a:latin typeface="Cambria Math"/>
                            </a:rPr>
                            <m:t>He</m:t>
                          </m:r>
                        </m:e>
                      </m:sPre>
                      <m:r>
                        <a:rPr lang="en-US" i="1" smtClean="0">
                          <a:latin typeface="Cambria Math"/>
                          <a:ea typeface="Cambria Math"/>
                        </a:rPr>
                        <m:t>⟹</m:t>
                      </m:r>
                      <m:d>
                        <m:dPr>
                          <m:begChr m:val="["/>
                          <m:endChr m:val="]"/>
                          <m:ctrlPr>
                            <a:rPr lang="en-US" i="1" smtClean="0">
                              <a:latin typeface="Cambria Math"/>
                              <a:ea typeface="Cambria Math"/>
                            </a:rPr>
                          </m:ctrlPr>
                        </m:dPr>
                        <m:e>
                          <m:sPre>
                            <m:sPrePr>
                              <m:ctrlPr>
                                <a:rPr lang="ru-RU" i="1">
                                  <a:latin typeface="Cambria Math"/>
                                </a:rPr>
                              </m:ctrlPr>
                            </m:sPrePr>
                            <m:sub/>
                            <m:sup>
                              <m:r>
                                <a:rPr lang="ru-RU" b="0" i="1" smtClean="0">
                                  <a:latin typeface="Cambria Math"/>
                                </a:rPr>
                                <m:t>6</m:t>
                              </m:r>
                            </m:sup>
                            <m:e>
                              <m:sSup>
                                <m:sSupPr>
                                  <m:ctrlPr>
                                    <a:rPr lang="ru-RU" i="1" smtClean="0">
                                      <a:latin typeface="Cambria Math"/>
                                    </a:rPr>
                                  </m:ctrlPr>
                                </m:sSupPr>
                                <m:e>
                                  <m:r>
                                    <m:rPr>
                                      <m:sty m:val="p"/>
                                    </m:rPr>
                                    <a:rPr lang="en-US" b="0" i="0" smtClean="0">
                                      <a:latin typeface="Cambria Math"/>
                                    </a:rPr>
                                    <m:t>Be</m:t>
                                  </m:r>
                                </m:e>
                                <m:sup>
                                  <m:r>
                                    <a:rPr lang="ru-RU" b="0" i="1" smtClean="0">
                                      <a:latin typeface="Cambria Math"/>
                                    </a:rPr>
                                    <m:t>∗</m:t>
                                  </m:r>
                                </m:sup>
                              </m:sSup>
                            </m:e>
                          </m:sPre>
                        </m:e>
                      </m:d>
                      <m:m>
                        <m:mPr>
                          <m:mcs>
                            <m:mc>
                              <m:mcPr>
                                <m:count m:val="1"/>
                                <m:mcJc m:val="center"/>
                              </m:mcPr>
                            </m:mc>
                          </m:mcs>
                          <m:ctrlPr>
                            <a:rPr lang="en-US" i="1" smtClean="0">
                              <a:latin typeface="Cambria Math"/>
                              <a:ea typeface="Cambria Math"/>
                            </a:rPr>
                          </m:ctrlPr>
                        </m:mPr>
                        <m:mr>
                          <m:e>
                            <m:r>
                              <m:rPr>
                                <m:brk m:alnAt="7"/>
                              </m:rPr>
                              <a:rPr lang="en-US" i="1" smtClean="0">
                                <a:latin typeface="Cambria Math"/>
                                <a:ea typeface="Cambria Math"/>
                              </a:rPr>
                              <m:t>↗</m:t>
                            </m:r>
                            <m:m>
                              <m:mPr>
                                <m:mcs>
                                  <m:mc>
                                    <m:mcPr>
                                      <m:count m:val="1"/>
                                      <m:mcJc m:val="center"/>
                                    </m:mcPr>
                                  </m:mc>
                                </m:mcs>
                                <m:ctrlPr>
                                  <a:rPr lang="en-US" i="1" smtClean="0">
                                    <a:latin typeface="Cambria Math"/>
                                    <a:ea typeface="Cambria Math"/>
                                  </a:rPr>
                                </m:ctrlPr>
                              </m:mPr>
                              <m:mr>
                                <m:e>
                                  <m:m>
                                    <m:mPr>
                                      <m:mcs>
                                        <m:mc>
                                          <m:mcPr>
                                            <m:count m:val="1"/>
                                            <m:mcJc m:val="center"/>
                                          </m:mcPr>
                                        </m:mc>
                                      </m:mcs>
                                      <m:ctrlPr>
                                        <a:rPr lang="en-US" i="1">
                                          <a:latin typeface="Cambria Math"/>
                                          <a:ea typeface="Cambria Math"/>
                                        </a:rPr>
                                      </m:ctrlPr>
                                    </m:mPr>
                                    <m:mr>
                                      <m:e>
                                        <m:r>
                                          <m:rPr>
                                            <m:brk m:alnAt="7"/>
                                          </m:rPr>
                                          <a:rPr lang="en-US" i="1">
                                            <a:latin typeface="Cambria Math"/>
                                            <a:ea typeface="Cambria Math"/>
                                          </a:rPr>
                                          <m:t> </m:t>
                                        </m:r>
                                      </m:e>
                                    </m:mr>
                                    <m:mr>
                                      <m:e>
                                        <m:sPre>
                                          <m:sPrePr>
                                            <m:ctrlPr>
                                              <a:rPr lang="ru-RU" i="1">
                                                <a:latin typeface="Cambria Math"/>
                                              </a:rPr>
                                            </m:ctrlPr>
                                          </m:sPrePr>
                                          <m:sub/>
                                          <m:sup>
                                            <m:r>
                                              <a:rPr lang="en-US" i="1">
                                                <a:latin typeface="Cambria Math"/>
                                              </a:rPr>
                                              <m:t>4</m:t>
                                            </m:r>
                                          </m:sup>
                                          <m:e>
                                            <m:r>
                                              <m:rPr>
                                                <m:sty m:val="p"/>
                                              </m:rPr>
                                              <a:rPr lang="en-US">
                                                <a:latin typeface="Cambria Math"/>
                                              </a:rPr>
                                              <m:t>He</m:t>
                                            </m:r>
                                          </m:e>
                                        </m:sPre>
                                      </m:e>
                                    </m:mr>
                                  </m:m>
                                  <m:r>
                                    <a:rPr lang="en-US" i="1">
                                      <a:latin typeface="Cambria Math"/>
                                      <a:ea typeface="Cambria Math"/>
                                    </a:rPr>
                                    <m:t>+</m:t>
                                  </m:r>
                                  <m:r>
                                    <a:rPr lang="en-US" b="0" i="1" smtClean="0">
                                      <a:latin typeface="Cambria Math"/>
                                      <a:ea typeface="Cambria Math"/>
                                    </a:rPr>
                                    <m:t>𝑝</m:t>
                                  </m:r>
                                  <m:r>
                                    <a:rPr lang="en-US" b="0" i="1" smtClean="0">
                                      <a:latin typeface="Cambria Math"/>
                                      <a:ea typeface="Cambria Math"/>
                                    </a:rPr>
                                    <m:t>+</m:t>
                                  </m:r>
                                  <m:r>
                                    <a:rPr lang="en-US" i="1">
                                      <a:latin typeface="Cambria Math"/>
                                      <a:ea typeface="Cambria Math"/>
                                    </a:rPr>
                                    <m:t>𝑝</m:t>
                                  </m:r>
                                </m:e>
                              </m:mr>
                              <m:mr>
                                <m:e>
                                  <m:r>
                                    <a:rPr lang="en-US" b="0" i="1" smtClean="0">
                                      <a:latin typeface="Cambria Math"/>
                                      <a:ea typeface="Cambria Math"/>
                                    </a:rPr>
                                    <m:t> </m:t>
                                  </m:r>
                                </m:e>
                              </m:mr>
                            </m:m>
                          </m:e>
                        </m:mr>
                        <m:mr>
                          <m:e>
                            <m:r>
                              <a:rPr lang="en-US" i="1" smtClean="0">
                                <a:latin typeface="Cambria Math"/>
                                <a:ea typeface="Cambria Math"/>
                              </a:rPr>
                              <m:t>↘</m:t>
                            </m:r>
                            <m:d>
                              <m:dPr>
                                <m:begChr m:val="["/>
                                <m:endChr m:val="]"/>
                                <m:ctrlPr>
                                  <a:rPr lang="en-US" i="1">
                                    <a:latin typeface="Cambria Math"/>
                                    <a:ea typeface="Cambria Math"/>
                                  </a:rPr>
                                </m:ctrlPr>
                              </m:dPr>
                              <m:e>
                                <m:sPre>
                                  <m:sPrePr>
                                    <m:ctrlPr>
                                      <a:rPr lang="ru-RU" i="1">
                                        <a:latin typeface="Cambria Math"/>
                                      </a:rPr>
                                    </m:ctrlPr>
                                  </m:sPrePr>
                                  <m:sub/>
                                  <m:sup>
                                    <m:r>
                                      <a:rPr lang="en-US" i="1">
                                        <a:latin typeface="Cambria Math"/>
                                      </a:rPr>
                                      <m:t>5</m:t>
                                    </m:r>
                                  </m:sup>
                                  <m:e>
                                    <m:r>
                                      <m:rPr>
                                        <m:sty m:val="p"/>
                                      </m:rPr>
                                      <a:rPr lang="en-US">
                                        <a:latin typeface="Cambria Math"/>
                                      </a:rPr>
                                      <m:t>Li</m:t>
                                    </m:r>
                                  </m:e>
                                </m:sPre>
                              </m:e>
                            </m:d>
                            <m:r>
                              <m:rPr>
                                <m:brk m:alnAt="7"/>
                              </m:rPr>
                              <a:rPr lang="en-US" i="1">
                                <a:latin typeface="Cambria Math"/>
                                <a:ea typeface="Cambria Math"/>
                              </a:rPr>
                              <m:t>+</m:t>
                            </m:r>
                            <m:r>
                              <a:rPr lang="en-US" i="1">
                                <a:latin typeface="Cambria Math"/>
                                <a:ea typeface="Cambria Math"/>
                              </a:rPr>
                              <m:t>𝑝</m:t>
                            </m:r>
                            <m:r>
                              <a:rPr lang="en-US" b="0" i="1" smtClean="0">
                                <a:latin typeface="Cambria Math"/>
                                <a:ea typeface="Cambria Math"/>
                              </a:rPr>
                              <m:t>      </m:t>
                            </m:r>
                          </m:e>
                        </m:mr>
                      </m:m>
                    </m:oMath>
                  </m:oMathPara>
                </a14:m>
                <a:endParaRPr lang="ru-RU" dirty="0"/>
              </a:p>
            </p:txBody>
          </p:sp>
        </mc:Choice>
        <mc:Fallback>
          <p:sp>
            <p:nvSpPr>
              <p:cNvPr id="3" name="TextBox 2"/>
              <p:cNvSpPr txBox="1">
                <a:spLocks noRot="1" noChangeAspect="1" noMove="1" noResize="1" noEditPoints="1" noAdjustHandles="1" noChangeArrowheads="1" noChangeShapeType="1" noTextEdit="1"/>
              </p:cNvSpPr>
              <p:nvPr/>
            </p:nvSpPr>
            <p:spPr>
              <a:xfrm>
                <a:off x="395536" y="1206638"/>
                <a:ext cx="3701847" cy="938783"/>
              </a:xfrm>
              <a:prstGeom prst="rect">
                <a:avLst/>
              </a:prstGeom>
              <a:blipFill rotWithShape="1">
                <a:blip r:embed="rId4"/>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4097383" y="1449405"/>
                <a:ext cx="4674962" cy="369332"/>
              </a:xfrm>
              <a:prstGeom prst="rect">
                <a:avLst/>
              </a:prstGeom>
              <a:noFill/>
            </p:spPr>
            <p:txBody>
              <a:bodyPr wrap="square" rtlCol="0">
                <a:spAutoFit/>
              </a:bodyPr>
              <a:lstStyle/>
              <a:p>
                <a:r>
                  <a:rPr lang="en-US" dirty="0" smtClean="0"/>
                  <a:t>There other ways of producing of </a:t>
                </a:r>
                <a14:m>
                  <m:oMath xmlns:m="http://schemas.openxmlformats.org/officeDocument/2006/math">
                    <m:sPre>
                      <m:sPrePr>
                        <m:ctrlPr>
                          <a:rPr lang="ru-RU" i="1">
                            <a:latin typeface="Cambria Math"/>
                          </a:rPr>
                        </m:ctrlPr>
                      </m:sPrePr>
                      <m:sub/>
                      <m:sup>
                        <m:r>
                          <a:rPr lang="en-US" i="1">
                            <a:latin typeface="Cambria Math"/>
                          </a:rPr>
                          <m:t>5</m:t>
                        </m:r>
                      </m:sup>
                      <m:e>
                        <m:r>
                          <m:rPr>
                            <m:sty m:val="p"/>
                          </m:rPr>
                          <a:rPr lang="en-US">
                            <a:latin typeface="Cambria Math"/>
                          </a:rPr>
                          <m:t>Li</m:t>
                        </m:r>
                      </m:e>
                    </m:sPre>
                  </m:oMath>
                </a14:m>
                <a:endParaRPr lang="ru-RU" dirty="0"/>
              </a:p>
            </p:txBody>
          </p:sp>
        </mc:Choice>
        <mc:Fallback>
          <p:sp>
            <p:nvSpPr>
              <p:cNvPr id="7" name="TextBox 6"/>
              <p:cNvSpPr txBox="1">
                <a:spLocks noRot="1" noChangeAspect="1" noMove="1" noResize="1" noEditPoints="1" noAdjustHandles="1" noChangeArrowheads="1" noChangeShapeType="1" noTextEdit="1"/>
              </p:cNvSpPr>
              <p:nvPr/>
            </p:nvSpPr>
            <p:spPr>
              <a:xfrm>
                <a:off x="4097383" y="1449405"/>
                <a:ext cx="4674962" cy="369332"/>
              </a:xfrm>
              <a:prstGeom prst="rect">
                <a:avLst/>
              </a:prstGeom>
              <a:blipFill rotWithShape="1">
                <a:blip r:embed="rId5"/>
                <a:stretch>
                  <a:fillRect l="-1043" t="-6667" b="-28333"/>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395536" y="2142742"/>
                <a:ext cx="4176464" cy="71019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Pre>
                        <m:sPrePr>
                          <m:ctrlPr>
                            <a:rPr lang="ru-RU" i="1" smtClean="0">
                              <a:latin typeface="Cambria Math"/>
                            </a:rPr>
                          </m:ctrlPr>
                        </m:sPrePr>
                        <m:sub/>
                        <m:sup>
                          <m:r>
                            <a:rPr lang="en-US" i="1">
                              <a:latin typeface="Cambria Math"/>
                            </a:rPr>
                            <m:t>4</m:t>
                          </m:r>
                        </m:sup>
                        <m:e>
                          <m:r>
                            <m:rPr>
                              <m:sty m:val="p"/>
                            </m:rPr>
                            <a:rPr lang="en-US">
                              <a:latin typeface="Cambria Math"/>
                            </a:rPr>
                            <m:t>He</m:t>
                          </m:r>
                        </m:e>
                      </m:sPre>
                      <m:r>
                        <a:rPr lang="en-US" b="0" i="1" smtClean="0">
                          <a:latin typeface="Cambria Math"/>
                        </a:rPr>
                        <m:t>+</m:t>
                      </m:r>
                      <m:r>
                        <a:rPr lang="en-US" b="0" i="1" smtClean="0">
                          <a:latin typeface="Cambria Math"/>
                        </a:rPr>
                        <m:t>2</m:t>
                      </m:r>
                      <m:sPre>
                        <m:sPrePr>
                          <m:ctrlPr>
                            <a:rPr lang="ru-RU" i="1">
                              <a:latin typeface="Cambria Math"/>
                            </a:rPr>
                          </m:ctrlPr>
                        </m:sPrePr>
                        <m:sub/>
                        <m:sup>
                          <m:r>
                            <a:rPr lang="en-US" b="0" i="1" smtClean="0">
                              <a:latin typeface="Cambria Math"/>
                            </a:rPr>
                            <m:t>3</m:t>
                          </m:r>
                        </m:sup>
                        <m:e>
                          <m:r>
                            <m:rPr>
                              <m:sty m:val="p"/>
                            </m:rPr>
                            <a:rPr lang="en-US">
                              <a:latin typeface="Cambria Math"/>
                            </a:rPr>
                            <m:t>He</m:t>
                          </m:r>
                        </m:e>
                      </m:sPre>
                      <m:r>
                        <a:rPr lang="en-US" i="1" smtClean="0">
                          <a:latin typeface="Cambria Math"/>
                          <a:ea typeface="Cambria Math"/>
                        </a:rPr>
                        <m:t>⇒</m:t>
                      </m:r>
                      <m:d>
                        <m:dPr>
                          <m:begChr m:val="["/>
                          <m:endChr m:val="]"/>
                          <m:ctrlPr>
                            <a:rPr lang="en-US" i="1" smtClean="0">
                              <a:latin typeface="Cambria Math"/>
                              <a:ea typeface="Cambria Math"/>
                            </a:rPr>
                          </m:ctrlPr>
                        </m:dPr>
                        <m:e>
                          <m:sPre>
                            <m:sPrePr>
                              <m:ctrlPr>
                                <a:rPr lang="en-US" i="1" smtClean="0">
                                  <a:latin typeface="Cambria Math"/>
                                  <a:ea typeface="Cambria Math"/>
                                </a:rPr>
                              </m:ctrlPr>
                            </m:sPrePr>
                            <m:sub/>
                            <m:sup>
                              <m:r>
                                <a:rPr lang="en-US" b="0" i="1" smtClean="0">
                                  <a:latin typeface="Cambria Math"/>
                                </a:rPr>
                                <m:t>10</m:t>
                              </m:r>
                            </m:sup>
                            <m:e>
                              <m:sSup>
                                <m:sSupPr>
                                  <m:ctrlPr>
                                    <a:rPr lang="ru-RU" i="1" smtClean="0">
                                      <a:latin typeface="Cambria Math"/>
                                    </a:rPr>
                                  </m:ctrlPr>
                                </m:sSupPr>
                                <m:e>
                                  <m:r>
                                    <m:rPr>
                                      <m:sty m:val="p"/>
                                    </m:rPr>
                                    <a:rPr lang="en-US" b="0" i="0" smtClean="0">
                                      <a:latin typeface="Cambria Math"/>
                                    </a:rPr>
                                    <m:t>C</m:t>
                                  </m:r>
                                </m:e>
                                <m:sup>
                                  <m:r>
                                    <a:rPr lang="en-US" b="0" i="0" smtClean="0">
                                      <a:latin typeface="Cambria Math"/>
                                    </a:rPr>
                                    <m:t>∗</m:t>
                                  </m:r>
                                </m:sup>
                              </m:sSup>
                            </m:e>
                          </m:sPre>
                        </m:e>
                      </m:d>
                      <m:d>
                        <m:dPr>
                          <m:begChr m:val=""/>
                          <m:endChr m:val="}"/>
                          <m:ctrlPr>
                            <a:rPr lang="en-US" i="1" smtClean="0">
                              <a:latin typeface="Cambria Math"/>
                              <a:ea typeface="Cambria Math"/>
                            </a:rPr>
                          </m:ctrlPr>
                        </m:dPr>
                        <m:e>
                          <m:m>
                            <m:mPr>
                              <m:mcs>
                                <m:mc>
                                  <m:mcPr>
                                    <m:count m:val="1"/>
                                    <m:mcJc m:val="center"/>
                                  </m:mcPr>
                                </m:mc>
                              </m:mcs>
                              <m:ctrlPr>
                                <a:rPr lang="en-US" i="1">
                                  <a:latin typeface="Cambria Math"/>
                                  <a:ea typeface="Cambria Math"/>
                                </a:rPr>
                              </m:ctrlPr>
                            </m:mPr>
                            <m:mr>
                              <m:e>
                                <m:r>
                                  <m:rPr>
                                    <m:brk m:alnAt="7"/>
                                  </m:rPr>
                                  <a:rPr lang="en-US" i="1">
                                    <a:latin typeface="Cambria Math"/>
                                    <a:ea typeface="Cambria Math"/>
                                  </a:rPr>
                                  <m:t>↗</m:t>
                                </m:r>
                                <m:sPre>
                                  <m:sPrePr>
                                    <m:ctrlPr>
                                      <a:rPr lang="en-US" i="1">
                                        <a:latin typeface="Cambria Math"/>
                                        <a:ea typeface="Cambria Math"/>
                                      </a:rPr>
                                    </m:ctrlPr>
                                  </m:sPrePr>
                                  <m:sub/>
                                  <m:sup>
                                    <m:r>
                                      <a:rPr lang="en-US" i="1">
                                        <a:latin typeface="Cambria Math"/>
                                      </a:rPr>
                                      <m:t>5</m:t>
                                    </m:r>
                                  </m:sup>
                                  <m:e>
                                    <m:r>
                                      <m:rPr>
                                        <m:sty m:val="p"/>
                                      </m:rPr>
                                      <a:rPr lang="en-US">
                                        <a:latin typeface="Cambria Math"/>
                                      </a:rPr>
                                      <m:t>Li</m:t>
                                    </m:r>
                                  </m:e>
                                </m:sPre>
                                <m:r>
                                  <a:rPr lang="en-US">
                                    <a:latin typeface="Cambria Math"/>
                                  </a:rPr>
                                  <m:t>+</m:t>
                                </m:r>
                                <m:sPre>
                                  <m:sPrePr>
                                    <m:ctrlPr>
                                      <a:rPr lang="en-US" i="1">
                                        <a:latin typeface="Cambria Math"/>
                                        <a:ea typeface="Cambria Math"/>
                                      </a:rPr>
                                    </m:ctrlPr>
                                  </m:sPrePr>
                                  <m:sub/>
                                  <m:sup>
                                    <m:r>
                                      <a:rPr lang="en-US" i="1">
                                        <a:latin typeface="Cambria Math"/>
                                      </a:rPr>
                                      <m:t>5</m:t>
                                    </m:r>
                                  </m:sup>
                                  <m:e>
                                    <m:r>
                                      <m:rPr>
                                        <m:sty m:val="p"/>
                                      </m:rPr>
                                      <a:rPr lang="en-US">
                                        <a:latin typeface="Cambria Math"/>
                                      </a:rPr>
                                      <m:t>Li</m:t>
                                    </m:r>
                                  </m:e>
                                </m:sPre>
                                <m:r>
                                  <a:rPr lang="en-US" i="1">
                                    <a:latin typeface="Cambria Math"/>
                                  </a:rPr>
                                  <m:t>             </m:t>
                                </m:r>
                              </m:e>
                            </m:mr>
                            <m:mr>
                              <m:e>
                                <m:r>
                                  <a:rPr lang="en-US" i="1">
                                    <a:latin typeface="Cambria Math"/>
                                    <a:ea typeface="Cambria Math"/>
                                  </a:rPr>
                                  <m:t>↘</m:t>
                                </m:r>
                                <m:sPre>
                                  <m:sPrePr>
                                    <m:ctrlPr>
                                      <a:rPr lang="ru-RU" i="1">
                                        <a:latin typeface="Cambria Math"/>
                                      </a:rPr>
                                    </m:ctrlPr>
                                  </m:sPrePr>
                                  <m:sub/>
                                  <m:sup>
                                    <m:r>
                                      <a:rPr lang="en-US" i="1">
                                        <a:latin typeface="Cambria Math"/>
                                      </a:rPr>
                                      <m:t>4</m:t>
                                    </m:r>
                                  </m:sup>
                                  <m:e>
                                    <m:r>
                                      <m:rPr>
                                        <m:sty m:val="p"/>
                                      </m:rPr>
                                      <a:rPr lang="en-US">
                                        <a:latin typeface="Cambria Math"/>
                                      </a:rPr>
                                      <m:t>He</m:t>
                                    </m:r>
                                  </m:e>
                                </m:sPre>
                                <m:r>
                                  <a:rPr lang="en-US" i="1">
                                    <a:latin typeface="Cambria Math"/>
                                  </a:rPr>
                                  <m:t>+</m:t>
                                </m:r>
                                <m:sPre>
                                  <m:sPrePr>
                                    <m:ctrlPr>
                                      <a:rPr lang="ru-RU" i="1">
                                        <a:latin typeface="Cambria Math"/>
                                      </a:rPr>
                                    </m:ctrlPr>
                                  </m:sPrePr>
                                  <m:sub/>
                                  <m:sup>
                                    <m:r>
                                      <a:rPr lang="en-US" i="1">
                                        <a:latin typeface="Cambria Math"/>
                                      </a:rPr>
                                      <m:t>4</m:t>
                                    </m:r>
                                  </m:sup>
                                  <m:e>
                                    <m:r>
                                      <m:rPr>
                                        <m:sty m:val="p"/>
                                      </m:rPr>
                                      <a:rPr lang="en-US">
                                        <a:latin typeface="Cambria Math"/>
                                      </a:rPr>
                                      <m:t>He</m:t>
                                    </m:r>
                                  </m:e>
                                </m:sPre>
                                <m:r>
                                  <a:rPr lang="en-US">
                                    <a:latin typeface="Cambria Math"/>
                                  </a:rPr>
                                  <m:t>+</m:t>
                                </m:r>
                                <m:r>
                                  <m:rPr>
                                    <m:sty m:val="p"/>
                                  </m:rPr>
                                  <a:rPr lang="en-US">
                                    <a:latin typeface="Cambria Math"/>
                                  </a:rPr>
                                  <m:t>pp</m:t>
                                </m:r>
                              </m:e>
                            </m:mr>
                          </m:m>
                        </m:e>
                      </m:d>
                    </m:oMath>
                  </m:oMathPara>
                </a14:m>
                <a:endParaRPr lang="ru-RU" dirty="0"/>
              </a:p>
            </p:txBody>
          </p:sp>
        </mc:Choice>
        <mc:Fallback>
          <p:sp>
            <p:nvSpPr>
              <p:cNvPr id="8" name="TextBox 7"/>
              <p:cNvSpPr txBox="1">
                <a:spLocks noRot="1" noChangeAspect="1" noMove="1" noResize="1" noEditPoints="1" noAdjustHandles="1" noChangeArrowheads="1" noChangeShapeType="1" noTextEdit="1"/>
              </p:cNvSpPr>
              <p:nvPr/>
            </p:nvSpPr>
            <p:spPr>
              <a:xfrm>
                <a:off x="395536" y="2142742"/>
                <a:ext cx="4176464" cy="710194"/>
              </a:xfrm>
              <a:prstGeom prst="rect">
                <a:avLst/>
              </a:prstGeom>
              <a:blipFill rotWithShape="1">
                <a:blip r:embed="rId6"/>
                <a:stretch>
                  <a:fillRect/>
                </a:stretch>
              </a:blipFill>
            </p:spPr>
            <p:txBody>
              <a:bodyPr/>
              <a:lstStyle/>
              <a:p>
                <a:r>
                  <a:rPr lang="ru-RU">
                    <a:noFill/>
                  </a:rPr>
                  <a:t> </a:t>
                </a:r>
              </a:p>
            </p:txBody>
          </p:sp>
        </mc:Fallback>
      </mc:AlternateContent>
      <p:sp>
        <p:nvSpPr>
          <p:cNvPr id="9" name="TextBox 8"/>
          <p:cNvSpPr txBox="1"/>
          <p:nvPr/>
        </p:nvSpPr>
        <p:spPr>
          <a:xfrm>
            <a:off x="4499992" y="2142741"/>
            <a:ext cx="3816424" cy="646331"/>
          </a:xfrm>
          <a:prstGeom prst="rect">
            <a:avLst/>
          </a:prstGeom>
          <a:noFill/>
        </p:spPr>
        <p:txBody>
          <a:bodyPr wrap="square" rtlCol="0">
            <a:spAutoFit/>
          </a:bodyPr>
          <a:lstStyle/>
          <a:p>
            <a:r>
              <a:rPr lang="en-US" dirty="0"/>
              <a:t>Ready-made blocks for </a:t>
            </a:r>
            <a:r>
              <a:rPr lang="en-US" dirty="0" smtClean="0"/>
              <a:t>nuclear-molecular </a:t>
            </a:r>
            <a:r>
              <a:rPr lang="en-US" dirty="0"/>
              <a:t>crystals</a:t>
            </a:r>
            <a:endParaRPr lang="ru-RU" dirty="0"/>
          </a:p>
        </p:txBody>
      </p:sp>
    </p:spTree>
    <p:extLst>
      <p:ext uri="{BB962C8B-B14F-4D97-AF65-F5344CB8AC3E}">
        <p14:creationId xmlns:p14="http://schemas.microsoft.com/office/powerpoint/2010/main" val="3609771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457200" y="1556792"/>
                <a:ext cx="8229600" cy="360040"/>
              </a:xfrm>
            </p:spPr>
            <p:txBody>
              <a:bodyPr/>
              <a:lstStyle/>
              <a:p>
                <a:r>
                  <a:rPr lang="en-US" sz="2000" dirty="0" smtClean="0"/>
                  <a:t>Nuclear-molecular </a:t>
                </a:r>
                <a:r>
                  <a:rPr lang="en-US" sz="2000" dirty="0"/>
                  <a:t>crystal composed of a chain of </a:t>
                </a:r>
                <a:r>
                  <a:rPr lang="en-US" sz="2000" dirty="0" smtClean="0"/>
                  <a:t>nuclei </a:t>
                </a:r>
                <a14:m>
                  <m:oMath xmlns:m="http://schemas.openxmlformats.org/officeDocument/2006/math">
                    <m:sPre>
                      <m:sPrePr>
                        <m:ctrlPr>
                          <a:rPr lang="ru-RU" sz="2000" i="1">
                            <a:latin typeface="Cambria Math"/>
                          </a:rPr>
                        </m:ctrlPr>
                      </m:sPrePr>
                      <m:sub/>
                      <m:sup>
                        <m:r>
                          <a:rPr lang="ru-RU" sz="2000" i="1">
                            <a:latin typeface="Cambria Math"/>
                          </a:rPr>
                          <m:t>6</m:t>
                        </m:r>
                      </m:sup>
                      <m:e>
                        <m:r>
                          <m:rPr>
                            <m:sty m:val="p"/>
                          </m:rPr>
                          <a:rPr lang="en-US" sz="2000">
                            <a:latin typeface="Cambria Math"/>
                          </a:rPr>
                          <m:t>Be</m:t>
                        </m:r>
                      </m:e>
                    </m:sPre>
                  </m:oMath>
                </a14:m>
                <a:endParaRPr lang="ru-RU" sz="2000"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457200" y="1556792"/>
                <a:ext cx="8229600" cy="360040"/>
              </a:xfrm>
              <a:blipFill rotWithShape="1">
                <a:blip r:embed="rId2"/>
                <a:stretch>
                  <a:fillRect t="-11864" b="-37288"/>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p:txBody>
          <a:bodyPr/>
          <a:lstStyle/>
          <a:p>
            <a:pPr>
              <a:defRPr/>
            </a:pPr>
            <a:fld id="{19E523E7-6773-4AE8-9FC3-8847A92598A3}" type="slidenum">
              <a:rPr lang="ru-RU" smtClean="0"/>
              <a:pPr>
                <a:defRPr/>
              </a:pPr>
              <a:t>19</a:t>
            </a:fld>
            <a:endParaRPr lang="ru-RU"/>
          </a:p>
        </p:txBody>
      </p:sp>
      <p:sp>
        <p:nvSpPr>
          <p:cNvPr id="5" name="Овал 4"/>
          <p:cNvSpPr/>
          <p:nvPr/>
        </p:nvSpPr>
        <p:spPr>
          <a:xfrm>
            <a:off x="611560" y="3212976"/>
            <a:ext cx="1080120" cy="864096"/>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1979712" y="2852936"/>
            <a:ext cx="1800200" cy="15841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2003776" y="3212976"/>
            <a:ext cx="864096" cy="86409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2891752" y="3212976"/>
            <a:ext cx="864096" cy="86409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2663880" y="2900880"/>
            <a:ext cx="432048" cy="43204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2663880" y="3969152"/>
            <a:ext cx="432048" cy="43204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5436096" y="2852936"/>
            <a:ext cx="1800200" cy="15841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5460160" y="3212976"/>
            <a:ext cx="864096" cy="86409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6348136" y="3212976"/>
            <a:ext cx="864096" cy="864096"/>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6120264" y="2900880"/>
            <a:ext cx="432048" cy="43204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6120264" y="3969152"/>
            <a:ext cx="432048" cy="43204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683568" y="342900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p:cNvSpPr/>
          <p:nvPr/>
        </p:nvSpPr>
        <p:spPr>
          <a:xfrm>
            <a:off x="1187624" y="342900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4067944" y="3212976"/>
            <a:ext cx="1080120" cy="864096"/>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4139952" y="342900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4644008" y="342900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7524328" y="3212976"/>
            <a:ext cx="1080120" cy="864096"/>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7596336" y="342900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8100392" y="342900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p:cNvSpPr txBox="1"/>
          <p:nvPr/>
        </p:nvSpPr>
        <p:spPr>
          <a:xfrm>
            <a:off x="611560" y="4869160"/>
            <a:ext cx="7992888" cy="369332"/>
          </a:xfrm>
          <a:prstGeom prst="rect">
            <a:avLst/>
          </a:prstGeom>
          <a:noFill/>
        </p:spPr>
        <p:txBody>
          <a:bodyPr wrap="square" rtlCol="0">
            <a:spAutoFit/>
          </a:bodyPr>
          <a:lstStyle/>
          <a:p>
            <a:pPr algn="ctr"/>
            <a:r>
              <a:rPr lang="en-US" dirty="0"/>
              <a:t>Proton Cooper pairs</a:t>
            </a:r>
            <a:endParaRPr lang="ru-RU" dirty="0"/>
          </a:p>
        </p:txBody>
      </p:sp>
      <p:cxnSp>
        <p:nvCxnSpPr>
          <p:cNvPr id="33" name="Прямая со стрелкой 32"/>
          <p:cNvCxnSpPr/>
          <p:nvPr/>
        </p:nvCxnSpPr>
        <p:spPr>
          <a:xfrm flipH="1" flipV="1">
            <a:off x="1619672" y="4185176"/>
            <a:ext cx="1296144" cy="755992"/>
          </a:xfrm>
          <a:prstGeom prst="straightConnector1">
            <a:avLst/>
          </a:prstGeom>
          <a:ln>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V="1">
            <a:off x="6228184" y="4185176"/>
            <a:ext cx="1440160" cy="755992"/>
          </a:xfrm>
          <a:prstGeom prst="straightConnector1">
            <a:avLst/>
          </a:prstGeom>
          <a:ln>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H="1" flipV="1">
            <a:off x="4572000" y="4185176"/>
            <a:ext cx="10344" cy="755992"/>
          </a:xfrm>
          <a:prstGeom prst="straightConnector1">
            <a:avLst/>
          </a:prstGeom>
          <a:ln>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4067944" y="1916832"/>
                <a:ext cx="936104" cy="52322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Pre>
                        <m:sPrePr>
                          <m:ctrlPr>
                            <a:rPr lang="ru-RU" sz="2800" i="1" smtClean="0">
                              <a:latin typeface="Cambria Math"/>
                            </a:rPr>
                          </m:ctrlPr>
                        </m:sPrePr>
                        <m:sub/>
                        <m:sup>
                          <m:r>
                            <a:rPr lang="ru-RU" sz="2800" b="0" i="1" smtClean="0">
                              <a:latin typeface="Cambria Math"/>
                            </a:rPr>
                            <m:t>4</m:t>
                          </m:r>
                        </m:sup>
                        <m:e>
                          <m:r>
                            <m:rPr>
                              <m:sty m:val="p"/>
                            </m:rPr>
                            <a:rPr lang="en-US" sz="2800" b="0" i="0" smtClean="0">
                              <a:latin typeface="Cambria Math"/>
                            </a:rPr>
                            <m:t>He</m:t>
                          </m:r>
                        </m:e>
                      </m:sPre>
                    </m:oMath>
                  </m:oMathPara>
                </a14:m>
                <a:endParaRPr lang="ru-RU" sz="28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067944" y="1916832"/>
                <a:ext cx="936104" cy="523220"/>
              </a:xfrm>
              <a:prstGeom prst="rect">
                <a:avLst/>
              </a:prstGeom>
              <a:blipFill rotWithShape="1">
                <a:blip r:embed="rId3"/>
                <a:stretch>
                  <a:fillRect/>
                </a:stretch>
              </a:blipFill>
            </p:spPr>
            <p:txBody>
              <a:bodyPr/>
              <a:lstStyle/>
              <a:p>
                <a:r>
                  <a:rPr lang="ru-RU">
                    <a:noFill/>
                  </a:rPr>
                  <a:t> </a:t>
                </a:r>
              </a:p>
            </p:txBody>
          </p:sp>
        </mc:Fallback>
      </mc:AlternateContent>
      <p:cxnSp>
        <p:nvCxnSpPr>
          <p:cNvPr id="40" name="Прямая со стрелкой 39"/>
          <p:cNvCxnSpPr/>
          <p:nvPr/>
        </p:nvCxnSpPr>
        <p:spPr>
          <a:xfrm flipH="1">
            <a:off x="3563888" y="2440052"/>
            <a:ext cx="720080" cy="460828"/>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5004048" y="2440052"/>
            <a:ext cx="648095" cy="460828"/>
          </a:xfrm>
          <a:prstGeom prst="straightConnector1">
            <a:avLst/>
          </a:prstGeom>
          <a:ln>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1403648" y="3645024"/>
            <a:ext cx="43204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4860032" y="3645024"/>
            <a:ext cx="43204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8316416" y="3645024"/>
            <a:ext cx="43204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467544" y="3645024"/>
            <a:ext cx="432048" cy="0"/>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3923928" y="3645024"/>
            <a:ext cx="432048" cy="0"/>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a:off x="7380312" y="3645024"/>
            <a:ext cx="432048" cy="0"/>
          </a:xfrm>
          <a:prstGeom prst="straightConnector1">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179512" y="3645024"/>
            <a:ext cx="878497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Заголовок 1"/>
          <p:cNvSpPr txBox="1">
            <a:spLocks/>
          </p:cNvSpPr>
          <p:nvPr/>
        </p:nvSpPr>
        <p:spPr bwMode="auto">
          <a:xfrm>
            <a:off x="467544" y="26064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3600" b="1" dirty="0"/>
              <a:t>New </a:t>
            </a:r>
            <a:r>
              <a:rPr lang="en-US" sz="3600" b="1" dirty="0" smtClean="0"/>
              <a:t>(friable) states </a:t>
            </a:r>
            <a:r>
              <a:rPr lang="en-US" sz="3600" b="1" dirty="0"/>
              <a:t>of nuclear matter</a:t>
            </a:r>
            <a:endParaRPr lang="ru-RU" sz="3600" b="1" dirty="0"/>
          </a:p>
        </p:txBody>
      </p:sp>
      <mc:AlternateContent xmlns:mc="http://schemas.openxmlformats.org/markup-compatibility/2006" xmlns:a14="http://schemas.microsoft.com/office/drawing/2010/main">
        <mc:Choice Requires="a14">
          <p:sp>
            <p:nvSpPr>
              <p:cNvPr id="56" name="TextBox 55"/>
              <p:cNvSpPr txBox="1"/>
              <p:nvPr/>
            </p:nvSpPr>
            <p:spPr>
              <a:xfrm>
                <a:off x="251520" y="5373216"/>
                <a:ext cx="8568952" cy="646331"/>
              </a:xfrm>
              <a:prstGeom prst="rect">
                <a:avLst/>
              </a:prstGeom>
              <a:noFill/>
            </p:spPr>
            <p:txBody>
              <a:bodyPr wrap="square" rtlCol="0">
                <a:spAutoFit/>
              </a:bodyPr>
              <a:lstStyle/>
              <a:p>
                <a:r>
                  <a:rPr lang="en-US" dirty="0"/>
                  <a:t>With the penetration of Cooper pairs of protons </a:t>
                </a:r>
                <a:r>
                  <a:rPr lang="en-US" dirty="0" smtClean="0"/>
                  <a:t>into </a:t>
                </a:r>
                <a:r>
                  <a:rPr lang="en-US" dirty="0"/>
                  <a:t>the nucleus </a:t>
                </a:r>
                <a14:m>
                  <m:oMath xmlns:m="http://schemas.openxmlformats.org/officeDocument/2006/math">
                    <m:sPre>
                      <m:sPrePr>
                        <m:ctrlPr>
                          <a:rPr lang="ru-RU" i="1">
                            <a:latin typeface="Cambria Math"/>
                          </a:rPr>
                        </m:ctrlPr>
                      </m:sPrePr>
                      <m:sub/>
                      <m:sup>
                        <m:r>
                          <a:rPr lang="ru-RU" i="1">
                            <a:latin typeface="Cambria Math"/>
                          </a:rPr>
                          <m:t>4</m:t>
                        </m:r>
                      </m:sup>
                      <m:e>
                        <m:r>
                          <m:rPr>
                            <m:sty m:val="p"/>
                          </m:rPr>
                          <a:rPr lang="en-US">
                            <a:latin typeface="Cambria Math"/>
                          </a:rPr>
                          <m:t>He</m:t>
                        </m:r>
                      </m:e>
                    </m:sPre>
                  </m:oMath>
                </a14:m>
                <a:r>
                  <a:rPr lang="en-US" dirty="0"/>
                  <a:t> </a:t>
                </a:r>
                <a:r>
                  <a:rPr lang="en-US" dirty="0" smtClean="0"/>
                  <a:t>the </a:t>
                </a:r>
                <a:r>
                  <a:rPr lang="en-US" dirty="0"/>
                  <a:t>cumulative mechanism to overcome the Coulomb </a:t>
                </a:r>
                <a:r>
                  <a:rPr lang="en-US" dirty="0" smtClean="0"/>
                  <a:t>barrier manifests.</a:t>
                </a:r>
                <a:endParaRPr lang="ru-RU" dirty="0"/>
              </a:p>
            </p:txBody>
          </p:sp>
        </mc:Choice>
        <mc:Fallback xmlns="">
          <p:sp>
            <p:nvSpPr>
              <p:cNvPr id="56" name="TextBox 55"/>
              <p:cNvSpPr txBox="1">
                <a:spLocks noRot="1" noChangeAspect="1" noMove="1" noResize="1" noEditPoints="1" noAdjustHandles="1" noChangeArrowheads="1" noChangeShapeType="1" noTextEdit="1"/>
              </p:cNvSpPr>
              <p:nvPr/>
            </p:nvSpPr>
            <p:spPr>
              <a:xfrm>
                <a:off x="251520" y="5373216"/>
                <a:ext cx="8568952" cy="646331"/>
              </a:xfrm>
              <a:prstGeom prst="rect">
                <a:avLst/>
              </a:prstGeom>
              <a:blipFill rotWithShape="1">
                <a:blip r:embed="rId4"/>
                <a:stretch>
                  <a:fillRect l="-569" t="-4717" b="-14151"/>
                </a:stretch>
              </a:blipFill>
            </p:spPr>
            <p:txBody>
              <a:bodyPr/>
              <a:lstStyle/>
              <a:p>
                <a:r>
                  <a:rPr lang="ru-RU">
                    <a:noFill/>
                  </a:rPr>
                  <a:t> </a:t>
                </a:r>
              </a:p>
            </p:txBody>
          </p:sp>
        </mc:Fallback>
      </mc:AlternateContent>
    </p:spTree>
    <p:extLst>
      <p:ext uri="{BB962C8B-B14F-4D97-AF65-F5344CB8AC3E}">
        <p14:creationId xmlns:p14="http://schemas.microsoft.com/office/powerpoint/2010/main" val="2520897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504056"/>
          </a:xfrm>
        </p:spPr>
        <p:txBody>
          <a:bodyPr/>
          <a:lstStyle/>
          <a:p>
            <a:r>
              <a:rPr lang="en-US" sz="2800" dirty="0" smtClean="0"/>
              <a:t>Abstract</a:t>
            </a:r>
            <a:endParaRPr lang="ru-RU" sz="2800" dirty="0"/>
          </a:p>
        </p:txBody>
      </p:sp>
      <p:sp>
        <p:nvSpPr>
          <p:cNvPr id="3" name="Объект 2"/>
          <p:cNvSpPr>
            <a:spLocks noGrp="1"/>
          </p:cNvSpPr>
          <p:nvPr>
            <p:ph idx="1"/>
          </p:nvPr>
        </p:nvSpPr>
        <p:spPr>
          <a:xfrm>
            <a:off x="251520" y="1124744"/>
            <a:ext cx="8640960" cy="5544616"/>
          </a:xfrm>
        </p:spPr>
        <p:txBody>
          <a:bodyPr/>
          <a:lstStyle/>
          <a:p>
            <a:pPr marL="0" indent="0">
              <a:buNone/>
            </a:pPr>
            <a:r>
              <a:rPr lang="en-US" sz="2000" dirty="0"/>
              <a:t>The new model of solar interior structure is discussed. It is consistent with results of years INR RAS measurements of solar neutrino fluxes and with the multi-year observations of 160-minute solar atmosphere oscillations in the Crimean astrophysical observatory. The model is based on two hypotheses:</a:t>
            </a:r>
          </a:p>
          <a:p>
            <a:pPr marL="457200" indent="-457200">
              <a:buFont typeface="+mj-lt"/>
              <a:buAutoNum type="arabicPeriod"/>
            </a:pPr>
            <a:r>
              <a:rPr lang="en-US" sz="2000" dirty="0"/>
              <a:t>There is a slightly subadiabatic solar troposphere under the </a:t>
            </a:r>
            <a:r>
              <a:rPr lang="en-US" sz="2000" dirty="0" err="1"/>
              <a:t>superadiabatic</a:t>
            </a:r>
            <a:r>
              <a:rPr lang="en-US" sz="2000" dirty="0"/>
              <a:t> convective zone, which is a resonator for 160-minute </a:t>
            </a:r>
            <a:r>
              <a:rPr lang="en-US" sz="2000" i="1" dirty="0"/>
              <a:t>g</a:t>
            </a:r>
            <a:r>
              <a:rPr lang="en-US" sz="2000" dirty="0"/>
              <a:t>-mode oscillations.</a:t>
            </a:r>
          </a:p>
          <a:p>
            <a:pPr marL="457200" indent="-457200">
              <a:buFont typeface="+mj-lt"/>
              <a:buAutoNum type="arabicPeriod"/>
            </a:pPr>
            <a:r>
              <a:rPr lang="en-US" sz="2000" dirty="0"/>
              <a:t>In addition to thermal branch of </a:t>
            </a:r>
            <a:r>
              <a:rPr lang="en-US" sz="2000" i="1" dirty="0" err="1"/>
              <a:t>pp</a:t>
            </a:r>
            <a:r>
              <a:rPr lang="en-US" sz="2000" dirty="0"/>
              <a:t>-reaction of hydrogen chain, which gives the main contribution into solar </a:t>
            </a:r>
            <a:r>
              <a:rPr lang="en-US" sz="2000" dirty="0" smtClean="0"/>
              <a:t>luminosity, </a:t>
            </a:r>
            <a:r>
              <a:rPr lang="en-US" sz="2000" dirty="0"/>
              <a:t>there is a side nuclear-molecular catalytic brunch of </a:t>
            </a:r>
            <a:r>
              <a:rPr lang="en-US" sz="2000" i="1" dirty="0" err="1"/>
              <a:t>pp</a:t>
            </a:r>
            <a:r>
              <a:rPr lang="en-US" sz="2000" dirty="0"/>
              <a:t>-reaction, which gives a small contribution into solar </a:t>
            </a:r>
            <a:r>
              <a:rPr lang="en-US" sz="2000" dirty="0" smtClean="0"/>
              <a:t>luminosity, </a:t>
            </a:r>
            <a:r>
              <a:rPr lang="en-US" sz="2000" dirty="0"/>
              <a:t>but controls solar activity and supplies energy to processes of dynamical solar interiors self-organization which are responsible for vigorous solar activity.</a:t>
            </a:r>
          </a:p>
          <a:p>
            <a:pPr marL="0" indent="0">
              <a:buNone/>
            </a:pPr>
            <a:r>
              <a:rPr lang="en-US" sz="2000" dirty="0"/>
              <a:t>This new model can justify the necessity of further searches and investigations of non-stationary solar neutrino </a:t>
            </a:r>
            <a:r>
              <a:rPr lang="en-US" sz="2000" dirty="0" smtClean="0"/>
              <a:t>fluxes in form of short time neutrino flairs.</a:t>
            </a:r>
            <a:endParaRPr lang="en-US" sz="2000" dirty="0"/>
          </a:p>
          <a:p>
            <a:pPr marL="0" indent="180000" algn="just">
              <a:buNone/>
            </a:pPr>
            <a:endParaRPr lang="ru-RU" sz="2000" dirty="0" smtClean="0"/>
          </a:p>
        </p:txBody>
      </p:sp>
      <p:sp>
        <p:nvSpPr>
          <p:cNvPr id="4" name="Номер слайда 3"/>
          <p:cNvSpPr>
            <a:spLocks noGrp="1"/>
          </p:cNvSpPr>
          <p:nvPr>
            <p:ph type="sldNum" sz="quarter" idx="12"/>
          </p:nvPr>
        </p:nvSpPr>
        <p:spPr>
          <a:xfrm>
            <a:off x="7812360" y="6461249"/>
            <a:ext cx="1008112" cy="280119"/>
          </a:xfrm>
        </p:spPr>
        <p:txBody>
          <a:bodyPr/>
          <a:lstStyle/>
          <a:p>
            <a:pPr>
              <a:defRPr/>
            </a:pPr>
            <a:fld id="{19E523E7-6773-4AE8-9FC3-8847A92598A3}" type="slidenum">
              <a:rPr lang="ru-RU" smtClean="0"/>
              <a:pPr>
                <a:defRPr/>
              </a:pPr>
              <a:t>2</a:t>
            </a:fld>
            <a:endParaRPr lang="ru-RU" dirty="0"/>
          </a:p>
        </p:txBody>
      </p:sp>
    </p:spTree>
    <p:extLst>
      <p:ext uri="{BB962C8B-B14F-4D97-AF65-F5344CB8AC3E}">
        <p14:creationId xmlns:p14="http://schemas.microsoft.com/office/powerpoint/2010/main" val="1391352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600" dirty="0"/>
              <a:t>The formation of a nuclear-molecular complexes in the solar plasma</a:t>
            </a:r>
            <a:endParaRPr lang="ru-RU" sz="36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lstStyle/>
              <a:p>
                <a:r>
                  <a:rPr lang="en-US" sz="2200" dirty="0" smtClean="0"/>
                  <a:t>In the central </a:t>
                </a:r>
                <a:r>
                  <a:rPr lang="en-US" sz="2200" dirty="0"/>
                  <a:t>region of the </a:t>
                </a:r>
                <a:r>
                  <a:rPr lang="en-US" sz="2200" dirty="0" smtClean="0"/>
                  <a:t>Sun </a:t>
                </a:r>
                <a:r>
                  <a:rPr lang="en-US" sz="2200" dirty="0"/>
                  <a:t>where the energy </a:t>
                </a:r>
                <a:r>
                  <a:rPr lang="en-US" sz="2200" dirty="0" smtClean="0"/>
                  <a:t>releases, </a:t>
                </a:r>
                <a:r>
                  <a:rPr lang="en-US" sz="2200" dirty="0"/>
                  <a:t>in 1</a:t>
                </a:r>
                <a:r>
                  <a:rPr lang="ru-RU" sz="2200" dirty="0"/>
                  <a:t> </a:t>
                </a:r>
                <a14:m>
                  <m:oMath xmlns:m="http://schemas.openxmlformats.org/officeDocument/2006/math">
                    <m:sSup>
                      <m:sSupPr>
                        <m:ctrlPr>
                          <a:rPr lang="ru-RU" sz="2200" i="1">
                            <a:latin typeface="Cambria Math"/>
                          </a:rPr>
                        </m:ctrlPr>
                      </m:sSupPr>
                      <m:e>
                        <m:r>
                          <m:rPr>
                            <m:sty m:val="p"/>
                          </m:rPr>
                          <a:rPr lang="en-US" sz="2200" b="0" i="0" smtClean="0">
                            <a:latin typeface="Cambria Math"/>
                          </a:rPr>
                          <m:t>cm</m:t>
                        </m:r>
                      </m:e>
                      <m:sup>
                        <m:r>
                          <a:rPr lang="ru-RU" sz="2200" i="1">
                            <a:latin typeface="Cambria Math"/>
                          </a:rPr>
                          <m:t>3</m:t>
                        </m:r>
                      </m:sup>
                    </m:sSup>
                  </m:oMath>
                </a14:m>
                <a:r>
                  <a:rPr lang="en-US" sz="2200" dirty="0"/>
                  <a:t> for </a:t>
                </a:r>
                <a:r>
                  <a:rPr lang="en-US" sz="2200" dirty="0" smtClean="0"/>
                  <a:t>1 s are produced </a:t>
                </a:r>
                <a:r>
                  <a:rPr lang="en-US" sz="2200" dirty="0"/>
                  <a:t>about </a:t>
                </a:r>
                <a14:m>
                  <m:oMath xmlns:m="http://schemas.openxmlformats.org/officeDocument/2006/math">
                    <m:sSup>
                      <m:sSupPr>
                        <m:ctrlPr>
                          <a:rPr lang="ru-RU" sz="2200" i="1">
                            <a:latin typeface="Cambria Math"/>
                          </a:rPr>
                        </m:ctrlPr>
                      </m:sSupPr>
                      <m:e>
                        <m:r>
                          <a:rPr lang="ru-RU" sz="2200" i="1">
                            <a:latin typeface="Cambria Math"/>
                          </a:rPr>
                          <m:t>10</m:t>
                        </m:r>
                      </m:e>
                      <m:sup>
                        <m:r>
                          <a:rPr lang="ru-RU" sz="2200" i="1">
                            <a:latin typeface="Cambria Math"/>
                          </a:rPr>
                          <m:t>8</m:t>
                        </m:r>
                      </m:sup>
                    </m:sSup>
                  </m:oMath>
                </a14:m>
                <a:r>
                  <a:rPr lang="en-US" sz="2200" dirty="0"/>
                  <a:t> fast protons in the interval from 0 to 12 MeV</a:t>
                </a:r>
                <a:r>
                  <a:rPr lang="en-US" sz="2200" dirty="0" smtClean="0"/>
                  <a:t>.</a:t>
                </a:r>
              </a:p>
              <a:p>
                <a:r>
                  <a:rPr lang="en-US" sz="2200" dirty="0"/>
                  <a:t>These protons in the process of energy loss have multiple elastic collisions with alpha </a:t>
                </a:r>
                <a:r>
                  <a:rPr lang="en-US" sz="2200" dirty="0" smtClean="0"/>
                  <a:t>particles and </a:t>
                </a:r>
                <a:r>
                  <a:rPr lang="en-US" sz="2200" dirty="0"/>
                  <a:t>other protons of the plasma, forming a nucleus </a:t>
                </a:r>
                <a14:m>
                  <m:oMath xmlns:m="http://schemas.openxmlformats.org/officeDocument/2006/math">
                    <m:sPre>
                      <m:sPrePr>
                        <m:ctrlPr>
                          <a:rPr lang="ru-RU" sz="2200" i="1">
                            <a:latin typeface="Cambria Math"/>
                          </a:rPr>
                        </m:ctrlPr>
                      </m:sPrePr>
                      <m:sub/>
                      <m:sup>
                        <m:r>
                          <a:rPr lang="en-US" sz="2200">
                            <a:latin typeface="Cambria Math"/>
                          </a:rPr>
                          <m:t>5</m:t>
                        </m:r>
                      </m:sup>
                      <m:e>
                        <m:r>
                          <m:rPr>
                            <m:sty m:val="p"/>
                          </m:rPr>
                          <a:rPr lang="en-US" sz="2200">
                            <a:latin typeface="Cambria Math"/>
                          </a:rPr>
                          <m:t>Li</m:t>
                        </m:r>
                      </m:e>
                    </m:sPre>
                  </m:oMath>
                </a14:m>
                <a:r>
                  <a:rPr lang="en-US" sz="2200" dirty="0"/>
                  <a:t>.</a:t>
                </a:r>
                <a:endParaRPr lang="en-US" sz="2200" dirty="0" smtClean="0"/>
              </a:p>
              <a:p>
                <a:r>
                  <a:rPr lang="en-US" sz="2200" dirty="0" smtClean="0"/>
                  <a:t>The </a:t>
                </a:r>
                <a14:m>
                  <m:oMath xmlns:m="http://schemas.openxmlformats.org/officeDocument/2006/math">
                    <m:sPre>
                      <m:sPrePr>
                        <m:ctrlPr>
                          <a:rPr lang="ru-RU" sz="2200" i="1">
                            <a:latin typeface="Cambria Math"/>
                          </a:rPr>
                        </m:ctrlPr>
                      </m:sPrePr>
                      <m:sub/>
                      <m:sup>
                        <m:r>
                          <a:rPr lang="en-US" sz="2200">
                            <a:latin typeface="Cambria Math"/>
                          </a:rPr>
                          <m:t>5</m:t>
                        </m:r>
                      </m:sup>
                      <m:e>
                        <m:r>
                          <m:rPr>
                            <m:sty m:val="p"/>
                          </m:rPr>
                          <a:rPr lang="en-US" sz="2200">
                            <a:latin typeface="Cambria Math"/>
                          </a:rPr>
                          <m:t>Li</m:t>
                        </m:r>
                      </m:e>
                    </m:sPre>
                  </m:oMath>
                </a14:m>
                <a:r>
                  <a:rPr lang="en-US" sz="2200" dirty="0" smtClean="0"/>
                  <a:t> nuclei </a:t>
                </a:r>
                <a:r>
                  <a:rPr lang="en-US" sz="2200" dirty="0"/>
                  <a:t>being a quasi-stationary </a:t>
                </a:r>
                <a:r>
                  <a:rPr lang="en-US" sz="2200" dirty="0" smtClean="0"/>
                  <a:t>states, </a:t>
                </a:r>
                <a:r>
                  <a:rPr lang="en-US" sz="2200" dirty="0"/>
                  <a:t>resonance transfer their energy and </a:t>
                </a:r>
                <a:r>
                  <a:rPr lang="en-US" sz="2200" dirty="0" smtClean="0"/>
                  <a:t>proton to the </a:t>
                </a:r>
                <a:r>
                  <a:rPr lang="en-US" sz="2200" dirty="0"/>
                  <a:t>neighboring </a:t>
                </a:r>
                <a:r>
                  <a:rPr lang="en-US" sz="2200" dirty="0" smtClean="0"/>
                  <a:t>alpha-particles </a:t>
                </a:r>
                <a:r>
                  <a:rPr lang="en-US" sz="2200" dirty="0"/>
                  <a:t>forming a </a:t>
                </a:r>
                <a:r>
                  <a:rPr lang="en-US" sz="2200" dirty="0" smtClean="0"/>
                  <a:t>friable nuclear-molecular </a:t>
                </a:r>
                <a:r>
                  <a:rPr lang="en-US" sz="2200" dirty="0"/>
                  <a:t>complex </a:t>
                </a:r>
                <a14:m>
                  <m:oMath xmlns:m="http://schemas.openxmlformats.org/officeDocument/2006/math">
                    <m:d>
                      <m:dPr>
                        <m:begChr m:val="["/>
                        <m:endChr m:val="]"/>
                        <m:ctrlPr>
                          <a:rPr lang="ru-RU" sz="2200" i="1">
                            <a:latin typeface="Cambria Math"/>
                          </a:rPr>
                        </m:ctrlPr>
                      </m:dPr>
                      <m:e>
                        <m:sPre>
                          <m:sPrePr>
                            <m:ctrlPr>
                              <a:rPr lang="ru-RU" sz="2200" i="1">
                                <a:latin typeface="Cambria Math"/>
                              </a:rPr>
                            </m:ctrlPr>
                          </m:sPrePr>
                          <m:sub/>
                          <m:sup>
                            <m:r>
                              <a:rPr lang="en-US" sz="2200">
                                <a:latin typeface="Cambria Math"/>
                              </a:rPr>
                              <m:t>9</m:t>
                            </m:r>
                          </m:sup>
                          <m:e>
                            <m:r>
                              <m:rPr>
                                <m:sty m:val="p"/>
                              </m:rPr>
                              <a:rPr lang="en-US" sz="2200">
                                <a:latin typeface="Cambria Math"/>
                              </a:rPr>
                              <m:t>B</m:t>
                            </m:r>
                          </m:e>
                        </m:sPre>
                      </m:e>
                    </m:d>
                  </m:oMath>
                </a14:m>
                <a:r>
                  <a:rPr lang="en-US" sz="2200" dirty="0" smtClean="0"/>
                  <a:t>.</a:t>
                </a:r>
              </a:p>
              <a:p>
                <a:r>
                  <a:rPr lang="en-US" sz="2200" dirty="0" smtClean="0"/>
                  <a:t>There </a:t>
                </a:r>
                <a:r>
                  <a:rPr lang="en-US" sz="2200" dirty="0"/>
                  <a:t>is only the Coulomb interaction and the interaction of each alpha particle with a shared </a:t>
                </a:r>
                <a:r>
                  <a:rPr lang="en-US" sz="2200" dirty="0" smtClean="0"/>
                  <a:t>proton in </a:t>
                </a:r>
                <a:r>
                  <a:rPr lang="en-US" sz="2200" dirty="0"/>
                  <a:t>this NMC between alpha particles</a:t>
                </a:r>
                <a:r>
                  <a:rPr lang="en-US" sz="2200" dirty="0" smtClean="0"/>
                  <a:t>.</a:t>
                </a:r>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815" t="-674" r="-889"/>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p:txBody>
          <a:bodyPr/>
          <a:lstStyle/>
          <a:p>
            <a:pPr>
              <a:defRPr/>
            </a:pPr>
            <a:fld id="{19E523E7-6773-4AE8-9FC3-8847A92598A3}" type="slidenum">
              <a:rPr lang="ru-RU" smtClean="0"/>
              <a:pPr>
                <a:defRPr/>
              </a:pPr>
              <a:t>20</a:t>
            </a:fld>
            <a:endParaRPr lang="ru-RU"/>
          </a:p>
        </p:txBody>
      </p:sp>
    </p:spTree>
    <p:extLst>
      <p:ext uri="{BB962C8B-B14F-4D97-AF65-F5344CB8AC3E}">
        <p14:creationId xmlns:p14="http://schemas.microsoft.com/office/powerpoint/2010/main" val="770293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p:txBody>
              <a:bodyPr/>
              <a:lstStyle/>
              <a:p>
                <a:r>
                  <a:rPr lang="en-US" sz="3500" dirty="0"/>
                  <a:t>Quantum-mechanical description of </a:t>
                </a:r>
                <a:r>
                  <a:rPr lang="en-US" sz="3500" dirty="0" smtClean="0"/>
                  <a:t>nuclear-molecular </a:t>
                </a:r>
                <a:r>
                  <a:rPr lang="en-US" sz="3500" dirty="0"/>
                  <a:t>complex </a:t>
                </a:r>
                <a14:m>
                  <m:oMath xmlns:m="http://schemas.openxmlformats.org/officeDocument/2006/math">
                    <m:d>
                      <m:dPr>
                        <m:begChr m:val="["/>
                        <m:endChr m:val="]"/>
                        <m:ctrlPr>
                          <a:rPr lang="ru-RU" sz="3500" i="1" smtClean="0">
                            <a:latin typeface="Cambria Math"/>
                          </a:rPr>
                        </m:ctrlPr>
                      </m:dPr>
                      <m:e>
                        <m:sPre>
                          <m:sPrePr>
                            <m:ctrlPr>
                              <a:rPr lang="ru-RU" sz="3500" i="1">
                                <a:latin typeface="Cambria Math"/>
                              </a:rPr>
                            </m:ctrlPr>
                          </m:sPrePr>
                          <m:sub/>
                          <m:sup>
                            <m:r>
                              <a:rPr lang="ru-RU" sz="3500" b="0" i="1" smtClean="0">
                                <a:latin typeface="Cambria Math"/>
                              </a:rPr>
                              <m:t>9</m:t>
                            </m:r>
                          </m:sup>
                          <m:e>
                            <m:r>
                              <m:rPr>
                                <m:sty m:val="p"/>
                              </m:rPr>
                              <a:rPr lang="en-US" sz="3500" b="0" i="0" smtClean="0">
                                <a:latin typeface="Cambria Math"/>
                              </a:rPr>
                              <m:t>B</m:t>
                            </m:r>
                          </m:e>
                        </m:sPre>
                      </m:e>
                    </m:d>
                  </m:oMath>
                </a14:m>
                <a:endParaRPr lang="ru-RU" sz="3500"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blipFill rotWithShape="1">
                <a:blip r:embed="rId2"/>
                <a:stretch>
                  <a:fillRect t="-9043" b="-19681"/>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a:xfrm>
            <a:off x="6902896" y="6265118"/>
            <a:ext cx="2133600" cy="476250"/>
          </a:xfrm>
        </p:spPr>
        <p:txBody>
          <a:bodyPr/>
          <a:lstStyle/>
          <a:p>
            <a:pPr>
              <a:defRPr/>
            </a:pPr>
            <a:fld id="{19E523E7-6773-4AE8-9FC3-8847A92598A3}" type="slidenum">
              <a:rPr lang="ru-RU" smtClean="0"/>
              <a:pPr>
                <a:defRPr/>
              </a:pPr>
              <a:t>21</a:t>
            </a:fld>
            <a:endParaRPr lang="ru-RU" dirty="0"/>
          </a:p>
        </p:txBody>
      </p:sp>
      <p:sp>
        <p:nvSpPr>
          <p:cNvPr id="5" name="Пятно 2 4"/>
          <p:cNvSpPr>
            <a:spLocks noChangeAspect="1"/>
          </p:cNvSpPr>
          <p:nvPr/>
        </p:nvSpPr>
        <p:spPr>
          <a:xfrm>
            <a:off x="3347864" y="1700808"/>
            <a:ext cx="2376264" cy="2376264"/>
          </a:xfrm>
          <a:prstGeom prst="irregularSeal2">
            <a:avLst/>
          </a:prstGeom>
          <a:solidFill>
            <a:srgbClr val="FAC2E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a:spLocks noChangeAspect="1"/>
          </p:cNvSpPr>
          <p:nvPr/>
        </p:nvSpPr>
        <p:spPr>
          <a:xfrm>
            <a:off x="4067944" y="2636912"/>
            <a:ext cx="720080" cy="72008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7" name="TextBox 6"/>
              <p:cNvSpPr txBox="1">
                <a:spLocks noChangeAspect="1"/>
              </p:cNvSpPr>
              <p:nvPr/>
            </p:nvSpPr>
            <p:spPr>
              <a:xfrm>
                <a:off x="4139952" y="2689756"/>
                <a:ext cx="65774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2800" i="1" smtClean="0">
                              <a:latin typeface="Cambria Math"/>
                            </a:rPr>
                          </m:ctrlPr>
                        </m:sSubPr>
                        <m:e>
                          <m:r>
                            <a:rPr lang="ru-RU" sz="2800" i="1" smtClean="0">
                              <a:latin typeface="Cambria Math"/>
                              <a:ea typeface="Cambria Math"/>
                            </a:rPr>
                            <m:t>𝛼</m:t>
                          </m:r>
                        </m:e>
                        <m:sub>
                          <m:r>
                            <a:rPr lang="en-US" sz="2800" b="0" i="1" smtClean="0">
                              <a:latin typeface="Cambria Math"/>
                            </a:rPr>
                            <m:t>1</m:t>
                          </m:r>
                        </m:sub>
                      </m:sSub>
                    </m:oMath>
                  </m:oMathPara>
                </a14:m>
                <a:endParaRPr lang="ru-RU"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4139952" y="2689756"/>
                <a:ext cx="657744" cy="523220"/>
              </a:xfrm>
              <a:prstGeom prst="rect">
                <a:avLst/>
              </a:prstGeom>
              <a:blipFill rotWithShape="1">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p:cNvSpPr txBox="1">
                <a:spLocks noChangeAspect="1"/>
              </p:cNvSpPr>
              <p:nvPr/>
            </p:nvSpPr>
            <p:spPr>
              <a:xfrm>
                <a:off x="4706344" y="2276872"/>
                <a:ext cx="48878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𝑝</m:t>
                      </m:r>
                    </m:oMath>
                  </m:oMathPara>
                </a14:m>
                <a:endParaRPr lang="ru-RU"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4706344" y="2276872"/>
                <a:ext cx="488787" cy="523220"/>
              </a:xfrm>
              <a:prstGeom prst="rect">
                <a:avLst/>
              </a:prstGeom>
              <a:blipFill rotWithShape="1">
                <a:blip r:embed="rId4"/>
                <a:stretch>
                  <a:fillRect/>
                </a:stretch>
              </a:blipFill>
            </p:spPr>
            <p:txBody>
              <a:bodyPr/>
              <a:lstStyle/>
              <a:p>
                <a:r>
                  <a:rPr lang="ru-RU">
                    <a:noFill/>
                  </a:rPr>
                  <a:t> </a:t>
                </a:r>
              </a:p>
            </p:txBody>
          </p:sp>
        </mc:Fallback>
      </mc:AlternateContent>
      <p:sp>
        <p:nvSpPr>
          <p:cNvPr id="11" name="Овал 10"/>
          <p:cNvSpPr>
            <a:spLocks noChangeAspect="1"/>
          </p:cNvSpPr>
          <p:nvPr/>
        </p:nvSpPr>
        <p:spPr>
          <a:xfrm>
            <a:off x="7226624" y="2564904"/>
            <a:ext cx="720080" cy="72008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2" name="TextBox 11"/>
              <p:cNvSpPr txBox="1">
                <a:spLocks noChangeAspect="1"/>
              </p:cNvSpPr>
              <p:nvPr/>
            </p:nvSpPr>
            <p:spPr>
              <a:xfrm>
                <a:off x="7298632" y="2617748"/>
                <a:ext cx="66601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2800" i="1" smtClean="0">
                              <a:latin typeface="Cambria Math"/>
                            </a:rPr>
                          </m:ctrlPr>
                        </m:sSubPr>
                        <m:e>
                          <m:r>
                            <a:rPr lang="ru-RU" sz="2800" i="1" smtClean="0">
                              <a:latin typeface="Cambria Math"/>
                              <a:ea typeface="Cambria Math"/>
                            </a:rPr>
                            <m:t>𝛼</m:t>
                          </m:r>
                        </m:e>
                        <m:sub>
                          <m:r>
                            <a:rPr lang="en-US" sz="2800" b="0" i="1" smtClean="0">
                              <a:latin typeface="Cambria Math"/>
                            </a:rPr>
                            <m:t>2</m:t>
                          </m:r>
                        </m:sub>
                      </m:sSub>
                    </m:oMath>
                  </m:oMathPara>
                </a14:m>
                <a:endParaRPr lang="ru-RU"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298632" y="2617748"/>
                <a:ext cx="666015" cy="523220"/>
              </a:xfrm>
              <a:prstGeom prst="rect">
                <a:avLst/>
              </a:prstGeom>
              <a:blipFill rotWithShape="1">
                <a:blip r:embed="rId5"/>
                <a:stretch>
                  <a:fillRect/>
                </a:stretch>
              </a:blipFill>
            </p:spPr>
            <p:txBody>
              <a:bodyPr/>
              <a:lstStyle/>
              <a:p>
                <a:r>
                  <a:rPr lang="ru-RU">
                    <a:noFill/>
                  </a:rPr>
                  <a:t> </a:t>
                </a:r>
              </a:p>
            </p:txBody>
          </p:sp>
        </mc:Fallback>
      </mc:AlternateContent>
      <p:cxnSp>
        <p:nvCxnSpPr>
          <p:cNvPr id="14" name="Прямая соединительная линия 13"/>
          <p:cNvCxnSpPr>
            <a:cxnSpLocks noChangeAspect="1"/>
          </p:cNvCxnSpPr>
          <p:nvPr/>
        </p:nvCxnSpPr>
        <p:spPr>
          <a:xfrm>
            <a:off x="4427984" y="3212976"/>
            <a:ext cx="0" cy="8640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cxnSpLocks noChangeAspect="1"/>
          </p:cNvCxnSpPr>
          <p:nvPr/>
        </p:nvCxnSpPr>
        <p:spPr>
          <a:xfrm>
            <a:off x="7596336" y="3212976"/>
            <a:ext cx="0" cy="8640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cxnSpLocks noChangeAspect="1"/>
          </p:cNvCxnSpPr>
          <p:nvPr/>
        </p:nvCxnSpPr>
        <p:spPr>
          <a:xfrm>
            <a:off x="4427984" y="3933056"/>
            <a:ext cx="315868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a:spLocks noChangeAspect="1"/>
              </p:cNvSpPr>
              <p:nvPr/>
            </p:nvSpPr>
            <p:spPr>
              <a:xfrm>
                <a:off x="5868144" y="3409836"/>
                <a:ext cx="50385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𝑑</m:t>
                      </m:r>
                    </m:oMath>
                  </m:oMathPara>
                </a14:m>
                <a:endParaRPr lang="ru-RU"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868144" y="3409836"/>
                <a:ext cx="503856" cy="523220"/>
              </a:xfrm>
              <a:prstGeom prst="rect">
                <a:avLst/>
              </a:prstGeom>
              <a:blipFill rotWithShape="1">
                <a:blip r:embed="rId6"/>
                <a:stretch>
                  <a:fillRect/>
                </a:stretch>
              </a:blipFill>
            </p:spPr>
            <p:txBody>
              <a:bodyPr/>
              <a:lstStyle/>
              <a:p>
                <a:r>
                  <a:rPr lang="ru-RU">
                    <a:noFill/>
                  </a:rPr>
                  <a:t> </a:t>
                </a:r>
              </a:p>
            </p:txBody>
          </p:sp>
        </mc:Fallback>
      </mc:AlternateContent>
      <p:sp>
        <p:nvSpPr>
          <p:cNvPr id="24" name="Пятно 2 23"/>
          <p:cNvSpPr>
            <a:spLocks noChangeAspect="1"/>
          </p:cNvSpPr>
          <p:nvPr/>
        </p:nvSpPr>
        <p:spPr>
          <a:xfrm>
            <a:off x="6516216" y="4149080"/>
            <a:ext cx="2376264" cy="2376264"/>
          </a:xfrm>
          <a:prstGeom prst="irregularSeal2">
            <a:avLst/>
          </a:prstGeom>
          <a:solidFill>
            <a:srgbClr val="FAC2E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a:spLocks noChangeAspect="1"/>
          </p:cNvSpPr>
          <p:nvPr/>
        </p:nvSpPr>
        <p:spPr>
          <a:xfrm>
            <a:off x="7236296" y="5085184"/>
            <a:ext cx="720080" cy="72008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26" name="TextBox 25"/>
              <p:cNvSpPr txBox="1">
                <a:spLocks noChangeAspect="1"/>
              </p:cNvSpPr>
              <p:nvPr/>
            </p:nvSpPr>
            <p:spPr>
              <a:xfrm>
                <a:off x="7308304" y="5138028"/>
                <a:ext cx="66601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2800" i="1" smtClean="0">
                              <a:latin typeface="Cambria Math"/>
                            </a:rPr>
                          </m:ctrlPr>
                        </m:sSubPr>
                        <m:e>
                          <m:r>
                            <a:rPr lang="ru-RU" sz="2800" i="1" smtClean="0">
                              <a:latin typeface="Cambria Math"/>
                              <a:ea typeface="Cambria Math"/>
                            </a:rPr>
                            <m:t>𝛼</m:t>
                          </m:r>
                        </m:e>
                        <m:sub>
                          <m:r>
                            <a:rPr lang="en-US" sz="2800" b="0" i="1" smtClean="0">
                              <a:latin typeface="Cambria Math"/>
                            </a:rPr>
                            <m:t>2</m:t>
                          </m:r>
                        </m:sub>
                      </m:sSub>
                    </m:oMath>
                  </m:oMathPara>
                </a14:m>
                <a:endParaRPr lang="ru-RU"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7308304" y="5138028"/>
                <a:ext cx="666015" cy="523220"/>
              </a:xfrm>
              <a:prstGeom prst="rect">
                <a:avLst/>
              </a:prstGeom>
              <a:blipFill rotWithShape="1">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7" name="TextBox 26"/>
              <p:cNvSpPr txBox="1">
                <a:spLocks noChangeAspect="1"/>
              </p:cNvSpPr>
              <p:nvPr/>
            </p:nvSpPr>
            <p:spPr>
              <a:xfrm>
                <a:off x="7874696" y="4725144"/>
                <a:ext cx="48878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𝑝</m:t>
                      </m:r>
                    </m:oMath>
                  </m:oMathPara>
                </a14:m>
                <a:endParaRPr lang="ru-RU"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874696" y="4725144"/>
                <a:ext cx="488787" cy="523220"/>
              </a:xfrm>
              <a:prstGeom prst="rect">
                <a:avLst/>
              </a:prstGeom>
              <a:blipFill rotWithShape="1">
                <a:blip r:embed="rId8"/>
                <a:stretch>
                  <a:fillRect/>
                </a:stretch>
              </a:blipFill>
            </p:spPr>
            <p:txBody>
              <a:bodyPr/>
              <a:lstStyle/>
              <a:p>
                <a:r>
                  <a:rPr lang="ru-RU">
                    <a:noFill/>
                  </a:rPr>
                  <a:t> </a:t>
                </a:r>
              </a:p>
            </p:txBody>
          </p:sp>
        </mc:Fallback>
      </mc:AlternateContent>
      <p:sp>
        <p:nvSpPr>
          <p:cNvPr id="28" name="Овал 27"/>
          <p:cNvSpPr>
            <a:spLocks noChangeAspect="1"/>
          </p:cNvSpPr>
          <p:nvPr/>
        </p:nvSpPr>
        <p:spPr>
          <a:xfrm>
            <a:off x="4067944" y="5085184"/>
            <a:ext cx="720080" cy="72008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29" name="TextBox 28"/>
              <p:cNvSpPr txBox="1">
                <a:spLocks noChangeAspect="1"/>
              </p:cNvSpPr>
              <p:nvPr/>
            </p:nvSpPr>
            <p:spPr>
              <a:xfrm>
                <a:off x="4139952" y="5138028"/>
                <a:ext cx="65774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2800" i="1" smtClean="0">
                              <a:latin typeface="Cambria Math"/>
                            </a:rPr>
                          </m:ctrlPr>
                        </m:sSubPr>
                        <m:e>
                          <m:r>
                            <a:rPr lang="ru-RU" sz="2800" i="1" smtClean="0">
                              <a:latin typeface="Cambria Math"/>
                              <a:ea typeface="Cambria Math"/>
                            </a:rPr>
                            <m:t>𝛼</m:t>
                          </m:r>
                        </m:e>
                        <m:sub>
                          <m:r>
                            <a:rPr lang="en-US" sz="2800" b="0" i="1" smtClean="0">
                              <a:latin typeface="Cambria Math"/>
                            </a:rPr>
                            <m:t>1</m:t>
                          </m:r>
                        </m:sub>
                      </m:sSub>
                    </m:oMath>
                  </m:oMathPara>
                </a14:m>
                <a:endParaRPr lang="ru-RU" sz="28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139952" y="5138028"/>
                <a:ext cx="657744" cy="523220"/>
              </a:xfrm>
              <a:prstGeom prst="rect">
                <a:avLst/>
              </a:prstGeom>
              <a:blipFill rotWithShape="1">
                <a:blip r:embed="rId9"/>
                <a:stretch>
                  <a:fillRect/>
                </a:stretch>
              </a:blipFill>
            </p:spPr>
            <p:txBody>
              <a:bodyPr/>
              <a:lstStyle/>
              <a:p>
                <a:r>
                  <a:rPr lang="ru-RU">
                    <a:noFill/>
                  </a:rPr>
                  <a:t> </a:t>
                </a:r>
              </a:p>
            </p:txBody>
          </p:sp>
        </mc:Fallback>
      </mc:AlternateContent>
      <p:cxnSp>
        <p:nvCxnSpPr>
          <p:cNvPr id="30" name="Прямая соединительная линия 29"/>
          <p:cNvCxnSpPr/>
          <p:nvPr/>
        </p:nvCxnSpPr>
        <p:spPr>
          <a:xfrm>
            <a:off x="4427984" y="5733256"/>
            <a:ext cx="0" cy="8640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7596336" y="5733256"/>
            <a:ext cx="0" cy="86409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cxnSpLocks noChangeAspect="1"/>
          </p:cNvCxnSpPr>
          <p:nvPr/>
        </p:nvCxnSpPr>
        <p:spPr>
          <a:xfrm>
            <a:off x="4427984" y="6453336"/>
            <a:ext cx="315868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a:spLocks noChangeAspect="1"/>
              </p:cNvSpPr>
              <p:nvPr/>
            </p:nvSpPr>
            <p:spPr>
              <a:xfrm>
                <a:off x="5868144" y="5930116"/>
                <a:ext cx="50385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𝑑</m:t>
                      </m:r>
                    </m:oMath>
                  </m:oMathPara>
                </a14:m>
                <a:endParaRPr lang="ru-RU" sz="28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868144" y="5930116"/>
                <a:ext cx="503856" cy="523220"/>
              </a:xfrm>
              <a:prstGeom prst="rect">
                <a:avLst/>
              </a:prstGeom>
              <a:blipFill rotWithShape="1">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4" name="TextBox 33"/>
              <p:cNvSpPr txBox="1">
                <a:spLocks noChangeAspect="1"/>
              </p:cNvSpPr>
              <p:nvPr/>
            </p:nvSpPr>
            <p:spPr>
              <a:xfrm>
                <a:off x="5298486" y="1748779"/>
                <a:ext cx="1199880" cy="5280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2800" i="1" smtClean="0">
                              <a:latin typeface="Cambria Math"/>
                            </a:rPr>
                          </m:ctrlPr>
                        </m:sSubPr>
                        <m:e>
                          <m:d>
                            <m:dPr>
                              <m:ctrlPr>
                                <a:rPr lang="ru-RU" sz="2800" i="1" smtClean="0">
                                  <a:latin typeface="Cambria Math"/>
                                </a:rPr>
                              </m:ctrlPr>
                            </m:dPr>
                            <m:e>
                              <m:sPre>
                                <m:sPrePr>
                                  <m:ctrlPr>
                                    <a:rPr lang="ru-RU" sz="2800" i="1">
                                      <a:latin typeface="Cambria Math"/>
                                    </a:rPr>
                                  </m:ctrlPr>
                                </m:sPrePr>
                                <m:sub/>
                                <m:sup>
                                  <m:r>
                                    <a:rPr lang="en-US" sz="2800">
                                      <a:latin typeface="Cambria Math"/>
                                    </a:rPr>
                                    <m:t>5</m:t>
                                  </m:r>
                                </m:sup>
                                <m:e>
                                  <m:r>
                                    <m:rPr>
                                      <m:sty m:val="p"/>
                                    </m:rPr>
                                    <a:rPr lang="en-US" sz="2800">
                                      <a:latin typeface="Cambria Math"/>
                                    </a:rPr>
                                    <m:t>Li</m:t>
                                  </m:r>
                                </m:e>
                              </m:sPre>
                            </m:e>
                          </m:d>
                        </m:e>
                        <m:sub>
                          <m:r>
                            <a:rPr lang="en-US" sz="2800" b="0" i="1" smtClean="0">
                              <a:latin typeface="Cambria Math"/>
                            </a:rPr>
                            <m:t>1</m:t>
                          </m:r>
                        </m:sub>
                      </m:sSub>
                    </m:oMath>
                  </m:oMathPara>
                </a14:m>
                <a:endParaRPr lang="ru-RU" sz="28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298486" y="1748779"/>
                <a:ext cx="1199880" cy="528093"/>
              </a:xfrm>
              <a:prstGeom prst="rect">
                <a:avLst/>
              </a:prstGeom>
              <a:blipFill rotWithShape="1">
                <a:blip r:embed="rId1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9" name="TextBox 38"/>
              <p:cNvSpPr txBox="1">
                <a:spLocks noChangeAspect="1"/>
              </p:cNvSpPr>
              <p:nvPr/>
            </p:nvSpPr>
            <p:spPr>
              <a:xfrm>
                <a:off x="5826798" y="4413075"/>
                <a:ext cx="1208151" cy="5280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ru-RU" sz="2800" i="1" smtClean="0">
                              <a:latin typeface="Cambria Math"/>
                            </a:rPr>
                          </m:ctrlPr>
                        </m:sSubPr>
                        <m:e>
                          <m:d>
                            <m:dPr>
                              <m:ctrlPr>
                                <a:rPr lang="ru-RU" sz="2800" i="1" smtClean="0">
                                  <a:latin typeface="Cambria Math"/>
                                </a:rPr>
                              </m:ctrlPr>
                            </m:dPr>
                            <m:e>
                              <m:sPre>
                                <m:sPrePr>
                                  <m:ctrlPr>
                                    <a:rPr lang="ru-RU" sz="2800" i="1">
                                      <a:latin typeface="Cambria Math"/>
                                    </a:rPr>
                                  </m:ctrlPr>
                                </m:sPrePr>
                                <m:sub/>
                                <m:sup>
                                  <m:r>
                                    <a:rPr lang="en-US" sz="2800">
                                      <a:latin typeface="Cambria Math"/>
                                    </a:rPr>
                                    <m:t>5</m:t>
                                  </m:r>
                                </m:sup>
                                <m:e>
                                  <m:r>
                                    <m:rPr>
                                      <m:sty m:val="p"/>
                                    </m:rPr>
                                    <a:rPr lang="en-US" sz="2800">
                                      <a:latin typeface="Cambria Math"/>
                                    </a:rPr>
                                    <m:t>Li</m:t>
                                  </m:r>
                                </m:e>
                              </m:sPre>
                            </m:e>
                          </m:d>
                        </m:e>
                        <m:sub>
                          <m:r>
                            <a:rPr lang="en-US" sz="2800" b="0" i="1" smtClean="0">
                              <a:latin typeface="Cambria Math"/>
                            </a:rPr>
                            <m:t>2</m:t>
                          </m:r>
                        </m:sub>
                      </m:sSub>
                    </m:oMath>
                  </m:oMathPara>
                </a14:m>
                <a:endParaRPr lang="ru-RU" sz="28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826798" y="4413075"/>
                <a:ext cx="1208151" cy="528093"/>
              </a:xfrm>
              <a:prstGeom prst="rect">
                <a:avLst/>
              </a:prstGeom>
              <a:blipFill rotWithShape="1">
                <a:blip r:embed="rId1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251520" y="4653136"/>
                <a:ext cx="3170804" cy="1860894"/>
              </a:xfrm>
              <a:prstGeom prst="rect">
                <a:avLst/>
              </a:prstGeom>
              <a:noFill/>
            </p:spPr>
            <p:txBody>
              <a:bodyPr wrap="none" rtlCol="0">
                <a:spAutoFit/>
              </a:bodyPr>
              <a:lstStyle/>
              <a:p>
                <a:r>
                  <a:rPr lang="en-US" dirty="0" smtClean="0"/>
                  <a:t>|</a:t>
                </a:r>
                <a14:m>
                  <m:oMath xmlns:m="http://schemas.openxmlformats.org/officeDocument/2006/math">
                    <m:d>
                      <m:dPr>
                        <m:begChr m:val=""/>
                        <m:endChr m:val="⟩"/>
                        <m:ctrlPr>
                          <a:rPr lang="ru-RU" i="1" smtClean="0">
                            <a:latin typeface="Cambria Math"/>
                          </a:rPr>
                        </m:ctrlPr>
                      </m:dPr>
                      <m:e>
                        <m:d>
                          <m:dPr>
                            <m:begChr m:val="["/>
                            <m:endChr m:val="]"/>
                            <m:ctrlPr>
                              <a:rPr lang="ru-RU" i="1">
                                <a:latin typeface="Cambria Math"/>
                              </a:rPr>
                            </m:ctrlPr>
                          </m:dPr>
                          <m:e>
                            <m:sPre>
                              <m:sPrePr>
                                <m:ctrlPr>
                                  <a:rPr lang="ru-RU" i="1">
                                    <a:latin typeface="Cambria Math"/>
                                  </a:rPr>
                                </m:ctrlPr>
                              </m:sPrePr>
                              <m:sub/>
                              <m:sup>
                                <m:r>
                                  <a:rPr lang="ru-RU" i="1">
                                    <a:latin typeface="Cambria Math"/>
                                  </a:rPr>
                                  <m:t>9</m:t>
                                </m:r>
                              </m:sup>
                              <m:e>
                                <m:r>
                                  <m:rPr>
                                    <m:sty m:val="p"/>
                                  </m:rPr>
                                  <a:rPr lang="en-US">
                                    <a:latin typeface="Cambria Math"/>
                                  </a:rPr>
                                  <m:t>B</m:t>
                                </m:r>
                              </m:e>
                            </m:sPre>
                          </m:e>
                        </m:d>
                      </m:e>
                    </m:d>
                    <m:r>
                      <a:rPr lang="en-US" b="0" i="1" smtClean="0">
                        <a:latin typeface="Cambria Math"/>
                      </a:rPr>
                      <m:t>=</m:t>
                    </m:r>
                    <m:d>
                      <m:dPr>
                        <m:begChr m:val="{"/>
                        <m:endChr m:val=""/>
                        <m:ctrlPr>
                          <a:rPr lang="en-US" b="0" i="1" smtClean="0">
                            <a:latin typeface="Cambria Math"/>
                          </a:rPr>
                        </m:ctrlPr>
                      </m:dPr>
                      <m:e>
                        <m:eqArr>
                          <m:eqArrPr>
                            <m:ctrlPr>
                              <a:rPr lang="en-US" b="0" i="1" smtClean="0">
                                <a:latin typeface="Cambria Math"/>
                              </a:rPr>
                            </m:ctrlPr>
                          </m:eqArrPr>
                          <m:e>
                            <m:r>
                              <a:rPr lang="en-US" i="1">
                                <a:latin typeface="Cambria Math"/>
                              </a:rPr>
                              <m:t>|</m:t>
                            </m:r>
                            <m:d>
                              <m:dPr>
                                <m:begChr m:val=""/>
                                <m:endChr m:val="⟩"/>
                                <m:ctrlPr>
                                  <a:rPr lang="en-US" i="1">
                                    <a:latin typeface="Cambria Math"/>
                                  </a:rPr>
                                </m:ctrlPr>
                              </m:dPr>
                              <m:e>
                                <m:r>
                                  <a:rPr lang="en-US" i="1">
                                    <a:latin typeface="Cambria Math"/>
                                  </a:rPr>
                                  <m:t>1</m:t>
                                </m:r>
                              </m:e>
                            </m:d>
                            <m:d>
                              <m:dPr>
                                <m:begChr m:val="⟨"/>
                                <m:endChr m:val="⟩"/>
                                <m:ctrlPr>
                                  <a:rPr lang="en-US" i="1">
                                    <a:latin typeface="Cambria Math"/>
                                  </a:rPr>
                                </m:ctrlPr>
                              </m:dPr>
                              <m:e>
                                <m:sSub>
                                  <m:sSubPr>
                                    <m:ctrlPr>
                                      <a:rPr lang="en-US" i="1">
                                        <a:latin typeface="Cambria Math"/>
                                      </a:rPr>
                                    </m:ctrlPr>
                                  </m:sSubPr>
                                  <m:e>
                                    <m:d>
                                      <m:dPr>
                                        <m:ctrlPr>
                                          <a:rPr lang="ru-RU" i="1">
                                            <a:latin typeface="Cambria Math"/>
                                          </a:rPr>
                                        </m:ctrlPr>
                                      </m:dPr>
                                      <m:e>
                                        <m:sPre>
                                          <m:sPrePr>
                                            <m:ctrlPr>
                                              <a:rPr lang="ru-RU" i="1">
                                                <a:latin typeface="Cambria Math"/>
                                              </a:rPr>
                                            </m:ctrlPr>
                                          </m:sPrePr>
                                          <m:sub/>
                                          <m:sup>
                                            <m:r>
                                              <a:rPr lang="en-US">
                                                <a:latin typeface="Cambria Math"/>
                                              </a:rPr>
                                              <m:t>5</m:t>
                                            </m:r>
                                          </m:sup>
                                          <m:e>
                                            <m:r>
                                              <m:rPr>
                                                <m:sty m:val="p"/>
                                              </m:rPr>
                                              <a:rPr lang="en-US">
                                                <a:latin typeface="Cambria Math"/>
                                              </a:rPr>
                                              <m:t>Li</m:t>
                                            </m:r>
                                          </m:e>
                                        </m:sPre>
                                      </m:e>
                                    </m:d>
                                  </m:e>
                                  <m:sub>
                                    <m:r>
                                      <a:rPr lang="en-US" i="1">
                                        <a:latin typeface="Cambria Math"/>
                                      </a:rPr>
                                      <m:t>1</m:t>
                                    </m:r>
                                  </m:sub>
                                </m:sSub>
                                <m:sSub>
                                  <m:sSubPr>
                                    <m:ctrlPr>
                                      <a:rPr lang="ru-RU" i="1">
                                        <a:latin typeface="Cambria Math"/>
                                      </a:rPr>
                                    </m:ctrlPr>
                                  </m:sSubPr>
                                  <m:e>
                                    <m:r>
                                      <a:rPr lang="ru-RU" i="1">
                                        <a:latin typeface="Cambria Math"/>
                                        <a:ea typeface="Cambria Math"/>
                                      </a:rPr>
                                      <m:t>𝛼</m:t>
                                    </m:r>
                                  </m:e>
                                  <m:sub>
                                    <m:r>
                                      <a:rPr lang="en-US" i="1">
                                        <a:latin typeface="Cambria Math"/>
                                      </a:rPr>
                                      <m:t>2</m:t>
                                    </m:r>
                                  </m:sub>
                                </m:sSub>
                              </m:e>
                              <m:e>
                                <m:d>
                                  <m:dPr>
                                    <m:begChr m:val="["/>
                                    <m:endChr m:val="]"/>
                                    <m:ctrlPr>
                                      <a:rPr lang="ru-RU" i="1">
                                        <a:latin typeface="Cambria Math"/>
                                      </a:rPr>
                                    </m:ctrlPr>
                                  </m:dPr>
                                  <m:e>
                                    <m:sPre>
                                      <m:sPrePr>
                                        <m:ctrlPr>
                                          <a:rPr lang="ru-RU" i="1">
                                            <a:latin typeface="Cambria Math"/>
                                          </a:rPr>
                                        </m:ctrlPr>
                                      </m:sPrePr>
                                      <m:sub/>
                                      <m:sup>
                                        <m:r>
                                          <a:rPr lang="ru-RU" i="1">
                                            <a:latin typeface="Cambria Math"/>
                                          </a:rPr>
                                          <m:t>9</m:t>
                                        </m:r>
                                      </m:sup>
                                      <m:e>
                                        <m:r>
                                          <m:rPr>
                                            <m:sty m:val="p"/>
                                          </m:rPr>
                                          <a:rPr lang="en-US">
                                            <a:latin typeface="Cambria Math"/>
                                          </a:rPr>
                                          <m:t>B</m:t>
                                        </m:r>
                                      </m:e>
                                    </m:sPre>
                                  </m:e>
                                </m:d>
                              </m:e>
                            </m:d>
                          </m:e>
                          <m:e>
                            <m:r>
                              <a:rPr lang="en-US" b="0" i="1" smtClean="0">
                                <a:latin typeface="Cambria Math"/>
                              </a:rPr>
                              <m:t>+</m:t>
                            </m:r>
                          </m:e>
                          <m:e>
                            <m:r>
                              <a:rPr lang="en-US" i="1">
                                <a:latin typeface="Cambria Math"/>
                              </a:rPr>
                              <m:t>|</m:t>
                            </m:r>
                            <m:d>
                              <m:dPr>
                                <m:begChr m:val=""/>
                                <m:endChr m:val="⟩"/>
                                <m:ctrlPr>
                                  <a:rPr lang="en-US" i="1">
                                    <a:latin typeface="Cambria Math"/>
                                  </a:rPr>
                                </m:ctrlPr>
                              </m:dPr>
                              <m:e>
                                <m:r>
                                  <a:rPr lang="en-US" b="0" i="1" smtClean="0">
                                    <a:latin typeface="Cambria Math"/>
                                  </a:rPr>
                                  <m:t>2</m:t>
                                </m:r>
                              </m:e>
                            </m:d>
                            <m:d>
                              <m:dPr>
                                <m:begChr m:val="⟨"/>
                                <m:endChr m:val="⟩"/>
                                <m:ctrlPr>
                                  <a:rPr lang="en-US" i="1">
                                    <a:latin typeface="Cambria Math"/>
                                  </a:rPr>
                                </m:ctrlPr>
                              </m:dPr>
                              <m:e>
                                <m:sSub>
                                  <m:sSubPr>
                                    <m:ctrlPr>
                                      <a:rPr lang="en-US" i="1">
                                        <a:latin typeface="Cambria Math"/>
                                      </a:rPr>
                                    </m:ctrlPr>
                                  </m:sSubPr>
                                  <m:e>
                                    <m:d>
                                      <m:dPr>
                                        <m:ctrlPr>
                                          <a:rPr lang="ru-RU" i="1">
                                            <a:latin typeface="Cambria Math"/>
                                          </a:rPr>
                                        </m:ctrlPr>
                                      </m:dPr>
                                      <m:e>
                                        <m:sPre>
                                          <m:sPrePr>
                                            <m:ctrlPr>
                                              <a:rPr lang="ru-RU" i="1">
                                                <a:latin typeface="Cambria Math"/>
                                              </a:rPr>
                                            </m:ctrlPr>
                                          </m:sPrePr>
                                          <m:sub/>
                                          <m:sup>
                                            <m:r>
                                              <a:rPr lang="en-US">
                                                <a:latin typeface="Cambria Math"/>
                                              </a:rPr>
                                              <m:t>5</m:t>
                                            </m:r>
                                          </m:sup>
                                          <m:e>
                                            <m:r>
                                              <m:rPr>
                                                <m:sty m:val="p"/>
                                              </m:rPr>
                                              <a:rPr lang="en-US">
                                                <a:latin typeface="Cambria Math"/>
                                              </a:rPr>
                                              <m:t>Li</m:t>
                                            </m:r>
                                          </m:e>
                                        </m:sPre>
                                      </m:e>
                                    </m:d>
                                  </m:e>
                                  <m:sub>
                                    <m:r>
                                      <a:rPr lang="en-US" b="0" i="1" smtClean="0">
                                        <a:latin typeface="Cambria Math"/>
                                      </a:rPr>
                                      <m:t>2</m:t>
                                    </m:r>
                                  </m:sub>
                                </m:sSub>
                                <m:sSub>
                                  <m:sSubPr>
                                    <m:ctrlPr>
                                      <a:rPr lang="ru-RU" i="1">
                                        <a:latin typeface="Cambria Math"/>
                                      </a:rPr>
                                    </m:ctrlPr>
                                  </m:sSubPr>
                                  <m:e>
                                    <m:r>
                                      <a:rPr lang="ru-RU" i="1">
                                        <a:latin typeface="Cambria Math"/>
                                        <a:ea typeface="Cambria Math"/>
                                      </a:rPr>
                                      <m:t>𝛼</m:t>
                                    </m:r>
                                  </m:e>
                                  <m:sub>
                                    <m:r>
                                      <a:rPr lang="en-US" b="0" i="1" smtClean="0">
                                        <a:latin typeface="Cambria Math"/>
                                        <a:ea typeface="Cambria Math"/>
                                      </a:rPr>
                                      <m:t>1</m:t>
                                    </m:r>
                                  </m:sub>
                                </m:sSub>
                              </m:e>
                              <m:e>
                                <m:d>
                                  <m:dPr>
                                    <m:begChr m:val="["/>
                                    <m:endChr m:val="]"/>
                                    <m:ctrlPr>
                                      <a:rPr lang="ru-RU" i="1">
                                        <a:latin typeface="Cambria Math"/>
                                      </a:rPr>
                                    </m:ctrlPr>
                                  </m:dPr>
                                  <m:e>
                                    <m:sPre>
                                      <m:sPrePr>
                                        <m:ctrlPr>
                                          <a:rPr lang="ru-RU" i="1">
                                            <a:latin typeface="Cambria Math"/>
                                          </a:rPr>
                                        </m:ctrlPr>
                                      </m:sPrePr>
                                      <m:sub/>
                                      <m:sup>
                                        <m:r>
                                          <a:rPr lang="ru-RU" i="1">
                                            <a:latin typeface="Cambria Math"/>
                                          </a:rPr>
                                          <m:t>9</m:t>
                                        </m:r>
                                      </m:sup>
                                      <m:e>
                                        <m:r>
                                          <m:rPr>
                                            <m:sty m:val="p"/>
                                          </m:rPr>
                                          <a:rPr lang="en-US">
                                            <a:latin typeface="Cambria Math"/>
                                          </a:rPr>
                                          <m:t>B</m:t>
                                        </m:r>
                                      </m:e>
                                    </m:sPre>
                                  </m:e>
                                </m:d>
                              </m:e>
                            </m:d>
                          </m:e>
                        </m:eqArr>
                      </m:e>
                    </m:d>
                    <m:r>
                      <a:rPr lang="en-US" b="0" i="1" smtClean="0">
                        <a:latin typeface="Cambria Math"/>
                      </a:rPr>
                      <m:t>=</m:t>
                    </m:r>
                  </m:oMath>
                </a14:m>
                <a:endParaRPr lang="en-US" b="0" i="1" dirty="0" smtClean="0">
                  <a:latin typeface="Cambria Math"/>
                </a:endParaRPr>
              </a:p>
              <a:p>
                <a:pPr/>
                <a14:m>
                  <m:oMathPara xmlns:m="http://schemas.openxmlformats.org/officeDocument/2006/math">
                    <m:oMathParaPr>
                      <m:jc m:val="centerGroup"/>
                    </m:oMathParaPr>
                    <m:oMath xmlns:m="http://schemas.openxmlformats.org/officeDocument/2006/math">
                      <m:r>
                        <a:rPr lang="en-US" b="0" i="1" smtClean="0">
                          <a:latin typeface="Cambria Math"/>
                        </a:rPr>
                        <m:t>=</m:t>
                      </m:r>
                      <m:d>
                        <m:dPr>
                          <m:begChr m:val="{"/>
                          <m:endChr m:val=""/>
                          <m:ctrlPr>
                            <a:rPr lang="en-US" b="0" i="1" smtClean="0">
                              <a:latin typeface="Cambria Math"/>
                            </a:rPr>
                          </m:ctrlPr>
                        </m:dPr>
                        <m:e>
                          <m:eqArr>
                            <m:eqArrPr>
                              <m:ctrlPr>
                                <a:rPr lang="en-US" b="0" i="1" smtClean="0">
                                  <a:latin typeface="Cambria Math"/>
                                </a:rPr>
                              </m:ctrlPr>
                            </m:eqArrPr>
                            <m:e>
                              <m:r>
                                <a:rPr lang="en-US" i="1">
                                  <a:latin typeface="Cambria Math"/>
                                </a:rPr>
                                <m:t>|</m:t>
                              </m:r>
                              <m:d>
                                <m:dPr>
                                  <m:begChr m:val=""/>
                                  <m:endChr m:val="⟩"/>
                                  <m:ctrlPr>
                                    <a:rPr lang="en-US" i="1">
                                      <a:latin typeface="Cambria Math"/>
                                    </a:rPr>
                                  </m:ctrlPr>
                                </m:dPr>
                                <m:e>
                                  <m:r>
                                    <a:rPr lang="en-US" i="1">
                                      <a:latin typeface="Cambria Math"/>
                                    </a:rPr>
                                    <m:t>1</m:t>
                                  </m:r>
                                </m:e>
                              </m:d>
                              <m:sSub>
                                <m:sSubPr>
                                  <m:ctrlPr>
                                    <a:rPr lang="en-US" i="1" smtClean="0">
                                      <a:latin typeface="Cambria Math"/>
                                    </a:rPr>
                                  </m:ctrlPr>
                                </m:sSubPr>
                                <m:e>
                                  <m:r>
                                    <a:rPr lang="en-US" b="0" i="1" smtClean="0">
                                      <a:latin typeface="Cambria Math"/>
                                    </a:rPr>
                                    <m:t>𝐶</m:t>
                                  </m:r>
                                </m:e>
                                <m:sub>
                                  <m:r>
                                    <a:rPr lang="en-US" b="0" i="1" smtClean="0">
                                      <a:latin typeface="Cambria Math"/>
                                    </a:rPr>
                                    <m:t>1</m:t>
                                  </m:r>
                                </m:sub>
                              </m:sSub>
                            </m:e>
                            <m:e>
                              <m:r>
                                <a:rPr lang="en-US" b="0" i="1" smtClean="0">
                                  <a:latin typeface="Cambria Math"/>
                                </a:rPr>
                                <m:t>+</m:t>
                              </m:r>
                            </m:e>
                            <m:e>
                              <m:r>
                                <a:rPr lang="en-US" i="1">
                                  <a:latin typeface="Cambria Math"/>
                                </a:rPr>
                                <m:t>|</m:t>
                              </m:r>
                              <m:d>
                                <m:dPr>
                                  <m:begChr m:val=""/>
                                  <m:endChr m:val="⟩"/>
                                  <m:ctrlPr>
                                    <a:rPr lang="en-US" i="1">
                                      <a:latin typeface="Cambria Math"/>
                                    </a:rPr>
                                  </m:ctrlPr>
                                </m:dPr>
                                <m:e>
                                  <m:r>
                                    <a:rPr lang="en-US" b="0" i="1" smtClean="0">
                                      <a:latin typeface="Cambria Math"/>
                                    </a:rPr>
                                    <m:t>2</m:t>
                                  </m:r>
                                </m:e>
                              </m:d>
                              <m:sSub>
                                <m:sSubPr>
                                  <m:ctrlPr>
                                    <a:rPr lang="en-US" i="1">
                                      <a:latin typeface="Cambria Math"/>
                                    </a:rPr>
                                  </m:ctrlPr>
                                </m:sSubPr>
                                <m:e>
                                  <m:r>
                                    <a:rPr lang="en-US" i="1">
                                      <a:latin typeface="Cambria Math"/>
                                    </a:rPr>
                                    <m:t>𝐶</m:t>
                                  </m:r>
                                </m:e>
                                <m:sub>
                                  <m:r>
                                    <a:rPr lang="en-US" b="0" i="1" smtClean="0">
                                      <a:latin typeface="Cambria Math"/>
                                    </a:rPr>
                                    <m:t>2</m:t>
                                  </m:r>
                                </m:sub>
                              </m:sSub>
                            </m:e>
                          </m:eqArr>
                        </m:e>
                      </m:d>
                    </m:oMath>
                  </m:oMathPara>
                </a14:m>
                <a:endParaRPr lang="ru-RU" dirty="0"/>
              </a:p>
            </p:txBody>
          </p:sp>
        </mc:Choice>
        <mc:Fallback xmlns="">
          <p:sp>
            <p:nvSpPr>
              <p:cNvPr id="42" name="TextBox 41"/>
              <p:cNvSpPr txBox="1">
                <a:spLocks noRot="1" noChangeAspect="1" noMove="1" noResize="1" noEditPoints="1" noAdjustHandles="1" noChangeArrowheads="1" noChangeShapeType="1" noTextEdit="1"/>
              </p:cNvSpPr>
              <p:nvPr/>
            </p:nvSpPr>
            <p:spPr>
              <a:xfrm>
                <a:off x="251520" y="4653136"/>
                <a:ext cx="3170804" cy="1860894"/>
              </a:xfrm>
              <a:prstGeom prst="rect">
                <a:avLst/>
              </a:prstGeom>
              <a:blipFill rotWithShape="1">
                <a:blip r:embed="rId13"/>
                <a:stretch>
                  <a:fillRect l="-153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251520" y="3645024"/>
                <a:ext cx="3096344" cy="923330"/>
              </a:xfrm>
              <a:prstGeom prst="rect">
                <a:avLst/>
              </a:prstGeom>
              <a:noFill/>
            </p:spPr>
            <p:txBody>
              <a:bodyPr wrap="square" rtlCol="0">
                <a:spAutoFit/>
              </a:bodyPr>
              <a:lstStyle/>
              <a:p>
                <a:r>
                  <a:rPr lang="en-US" dirty="0"/>
                  <a:t>The wave function of the </a:t>
                </a:r>
                <a:r>
                  <a:rPr lang="en-US" dirty="0" smtClean="0"/>
                  <a:t>nuclear-molecular </a:t>
                </a:r>
                <a:r>
                  <a:rPr lang="en-US" dirty="0"/>
                  <a:t>complex</a:t>
                </a:r>
                <a:r>
                  <a:rPr lang="ru-RU" dirty="0" smtClean="0"/>
                  <a:t> </a:t>
                </a:r>
                <a14:m>
                  <m:oMath xmlns:m="http://schemas.openxmlformats.org/officeDocument/2006/math">
                    <m:d>
                      <m:dPr>
                        <m:begChr m:val="["/>
                        <m:endChr m:val="]"/>
                        <m:ctrlPr>
                          <a:rPr lang="ru-RU" i="1">
                            <a:latin typeface="Cambria Math"/>
                          </a:rPr>
                        </m:ctrlPr>
                      </m:dPr>
                      <m:e>
                        <m:sPre>
                          <m:sPrePr>
                            <m:ctrlPr>
                              <a:rPr lang="ru-RU" i="1">
                                <a:latin typeface="Cambria Math"/>
                              </a:rPr>
                            </m:ctrlPr>
                          </m:sPrePr>
                          <m:sub/>
                          <m:sup>
                            <m:r>
                              <a:rPr lang="ru-RU" i="1">
                                <a:latin typeface="Cambria Math"/>
                              </a:rPr>
                              <m:t>9</m:t>
                            </m:r>
                          </m:sup>
                          <m:e>
                            <m:r>
                              <m:rPr>
                                <m:sty m:val="p"/>
                              </m:rPr>
                              <a:rPr lang="en-US">
                                <a:latin typeface="Cambria Math"/>
                              </a:rPr>
                              <m:t>B</m:t>
                            </m:r>
                          </m:e>
                        </m:sPre>
                      </m:e>
                    </m:d>
                  </m:oMath>
                </a14:m>
                <a:r>
                  <a:rPr lang="en-US" dirty="0" smtClean="0"/>
                  <a:t>:</a:t>
                </a:r>
                <a:endParaRPr lang="ru-RU" dirty="0"/>
              </a:p>
            </p:txBody>
          </p:sp>
        </mc:Choice>
        <mc:Fallback xmlns="">
          <p:sp>
            <p:nvSpPr>
              <p:cNvPr id="43" name="TextBox 42"/>
              <p:cNvSpPr txBox="1">
                <a:spLocks noRot="1" noChangeAspect="1" noMove="1" noResize="1" noEditPoints="1" noAdjustHandles="1" noChangeArrowheads="1" noChangeShapeType="1" noTextEdit="1"/>
              </p:cNvSpPr>
              <p:nvPr/>
            </p:nvSpPr>
            <p:spPr>
              <a:xfrm>
                <a:off x="251520" y="3645024"/>
                <a:ext cx="3096344" cy="923330"/>
              </a:xfrm>
              <a:prstGeom prst="rect">
                <a:avLst/>
              </a:prstGeom>
              <a:blipFill rotWithShape="1">
                <a:blip r:embed="rId14"/>
                <a:stretch>
                  <a:fillRect l="-1575" t="-3311" b="-9934"/>
                </a:stretch>
              </a:blipFill>
            </p:spPr>
            <p:txBody>
              <a:bodyPr/>
              <a:lstStyle/>
              <a:p>
                <a:r>
                  <a:rPr lang="ru-RU">
                    <a:noFill/>
                  </a:rPr>
                  <a:t> </a:t>
                </a:r>
              </a:p>
            </p:txBody>
          </p:sp>
        </mc:Fallback>
      </mc:AlternateContent>
    </p:spTree>
    <p:extLst>
      <p:ext uri="{BB962C8B-B14F-4D97-AF65-F5344CB8AC3E}">
        <p14:creationId xmlns:p14="http://schemas.microsoft.com/office/powerpoint/2010/main" val="907734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p:txBody>
              <a:bodyPr/>
              <a:lstStyle/>
              <a:p>
                <a:r>
                  <a:rPr lang="en-US" sz="3600" dirty="0"/>
                  <a:t>The Schrodinger equation for the </a:t>
                </a:r>
                <a:r>
                  <a:rPr lang="en-US" sz="3600" dirty="0" smtClean="0"/>
                  <a:t>nuclear-molecular </a:t>
                </a:r>
                <a:r>
                  <a:rPr lang="en-US" sz="3600" dirty="0"/>
                  <a:t>complex</a:t>
                </a:r>
                <a:r>
                  <a:rPr lang="ru-RU" sz="3600" dirty="0" smtClean="0"/>
                  <a:t> </a:t>
                </a:r>
                <a14:m>
                  <m:oMath xmlns:m="http://schemas.openxmlformats.org/officeDocument/2006/math">
                    <m:d>
                      <m:dPr>
                        <m:begChr m:val="["/>
                        <m:endChr m:val="]"/>
                        <m:ctrlPr>
                          <a:rPr lang="ru-RU" sz="3600" i="1">
                            <a:latin typeface="Cambria Math"/>
                          </a:rPr>
                        </m:ctrlPr>
                      </m:dPr>
                      <m:e>
                        <m:sPre>
                          <m:sPrePr>
                            <m:ctrlPr>
                              <a:rPr lang="ru-RU" sz="3600" i="1">
                                <a:latin typeface="Cambria Math"/>
                              </a:rPr>
                            </m:ctrlPr>
                          </m:sPrePr>
                          <m:sub/>
                          <m:sup>
                            <m:r>
                              <a:rPr lang="ru-RU" sz="3600" i="1">
                                <a:latin typeface="Cambria Math"/>
                              </a:rPr>
                              <m:t>9</m:t>
                            </m:r>
                          </m:sup>
                          <m:e>
                            <m:r>
                              <m:rPr>
                                <m:sty m:val="p"/>
                              </m:rPr>
                              <a:rPr lang="en-US" sz="3600">
                                <a:latin typeface="Cambria Math"/>
                              </a:rPr>
                              <m:t>B</m:t>
                            </m:r>
                          </m:e>
                        </m:sPre>
                      </m:e>
                    </m:d>
                  </m:oMath>
                </a14:m>
                <a:endParaRPr lang="ru-RU" sz="3600"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blipFill rotWithShape="1">
                <a:blip r:embed="rId2"/>
                <a:stretch>
                  <a:fillRect t="-10106" b="-2180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Объект 2"/>
              <p:cNvSpPr>
                <a:spLocks noGrp="1"/>
              </p:cNvSpPr>
              <p:nvPr>
                <p:ph idx="1"/>
              </p:nvPr>
            </p:nvSpPr>
            <p:spPr>
              <a:xfrm>
                <a:off x="457200" y="1600200"/>
                <a:ext cx="8229600" cy="5069160"/>
              </a:xfrm>
            </p:spPr>
            <p:txBody>
              <a:bodyPr/>
              <a:lstStyle/>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𝑖</m:t>
                      </m:r>
                      <m:r>
                        <a:rPr lang="en-US" sz="2000" b="0" i="1" smtClean="0">
                          <a:latin typeface="Cambria Math"/>
                          <a:ea typeface="Cambria Math"/>
                        </a:rPr>
                        <m:t>ℏ</m:t>
                      </m:r>
                      <m:f>
                        <m:fPr>
                          <m:ctrlPr>
                            <a:rPr lang="en-US" sz="2000" b="0" i="1" smtClean="0">
                              <a:latin typeface="Cambria Math"/>
                              <a:ea typeface="Cambria Math"/>
                            </a:rPr>
                          </m:ctrlPr>
                        </m:fPr>
                        <m:num>
                          <m:r>
                            <a:rPr lang="en-US" sz="2000" b="0" i="1" smtClean="0">
                              <a:latin typeface="Cambria Math"/>
                              <a:ea typeface="Cambria Math"/>
                            </a:rPr>
                            <m:t>𝑑</m:t>
                          </m:r>
                          <m:sSub>
                            <m:sSubPr>
                              <m:ctrlPr>
                                <a:rPr lang="en-US" sz="2000" b="0" i="1" smtClean="0">
                                  <a:latin typeface="Cambria Math"/>
                                  <a:ea typeface="Cambria Math"/>
                                </a:rPr>
                              </m:ctrlPr>
                            </m:sSubPr>
                            <m:e>
                              <m:r>
                                <a:rPr lang="en-US" sz="2000" b="0" i="1" smtClean="0">
                                  <a:latin typeface="Cambria Math"/>
                                  <a:ea typeface="Cambria Math"/>
                                </a:rPr>
                                <m:t>𝐶</m:t>
                              </m:r>
                            </m:e>
                            <m:sub>
                              <m:r>
                                <a:rPr lang="en-US" sz="2000" b="0" i="1" smtClean="0">
                                  <a:latin typeface="Cambria Math"/>
                                  <a:ea typeface="Cambria Math"/>
                                </a:rPr>
                                <m:t>𝑖</m:t>
                              </m:r>
                            </m:sub>
                          </m:sSub>
                        </m:num>
                        <m:den>
                          <m:r>
                            <a:rPr lang="en-US" sz="2000" b="0" i="1" smtClean="0">
                              <a:latin typeface="Cambria Math"/>
                              <a:ea typeface="Cambria Math"/>
                            </a:rPr>
                            <m:t>𝑑𝑡</m:t>
                          </m:r>
                        </m:den>
                      </m:f>
                      <m:r>
                        <a:rPr lang="en-US" sz="2000" b="0" i="1" smtClean="0">
                          <a:latin typeface="Cambria Math"/>
                          <a:ea typeface="Cambria Math"/>
                        </a:rPr>
                        <m:t>=</m:t>
                      </m:r>
                      <m:nary>
                        <m:naryPr>
                          <m:chr m:val="∑"/>
                          <m:ctrlPr>
                            <a:rPr lang="en-US" sz="2000" b="0" i="1" smtClean="0">
                              <a:latin typeface="Cambria Math"/>
                              <a:ea typeface="Cambria Math"/>
                            </a:rPr>
                          </m:ctrlPr>
                        </m:naryPr>
                        <m:sub>
                          <m:r>
                            <m:rPr>
                              <m:brk m:alnAt="23"/>
                            </m:rPr>
                            <a:rPr lang="en-US" sz="2000" b="0" i="1" smtClean="0">
                              <a:latin typeface="Cambria Math"/>
                              <a:ea typeface="Cambria Math"/>
                            </a:rPr>
                            <m:t>𝑘</m:t>
                          </m:r>
                          <m:r>
                            <a:rPr lang="en-US" sz="2000" b="0" i="1" smtClean="0">
                              <a:latin typeface="Cambria Math"/>
                              <a:ea typeface="Cambria Math"/>
                            </a:rPr>
                            <m:t>=1</m:t>
                          </m:r>
                        </m:sub>
                        <m:sup>
                          <m:r>
                            <a:rPr lang="en-US" sz="2000" b="0" i="1" smtClean="0">
                              <a:latin typeface="Cambria Math"/>
                              <a:ea typeface="Cambria Math"/>
                            </a:rPr>
                            <m:t>2</m:t>
                          </m:r>
                        </m:sup>
                        <m:e>
                          <m:sSub>
                            <m:sSubPr>
                              <m:ctrlPr>
                                <a:rPr lang="en-US" sz="2000" b="0" i="1" smtClean="0">
                                  <a:latin typeface="Cambria Math"/>
                                  <a:ea typeface="Cambria Math"/>
                                </a:rPr>
                              </m:ctrlPr>
                            </m:sSubPr>
                            <m:e>
                              <m:r>
                                <a:rPr lang="en-US" sz="2000" b="0" i="1" smtClean="0">
                                  <a:latin typeface="Cambria Math"/>
                                  <a:ea typeface="Cambria Math"/>
                                </a:rPr>
                                <m:t>𝐻</m:t>
                              </m:r>
                            </m:e>
                            <m:sub>
                              <m:r>
                                <a:rPr lang="en-US" sz="2000" b="0" i="1" smtClean="0">
                                  <a:latin typeface="Cambria Math"/>
                                  <a:ea typeface="Cambria Math"/>
                                </a:rPr>
                                <m:t>𝑖𝑘</m:t>
                              </m:r>
                            </m:sub>
                          </m:sSub>
                        </m:e>
                      </m:nary>
                      <m:sSub>
                        <m:sSubPr>
                          <m:ctrlPr>
                            <a:rPr lang="en-US" sz="2000" b="0" i="1" smtClean="0">
                              <a:latin typeface="Cambria Math"/>
                              <a:ea typeface="Cambria Math"/>
                            </a:rPr>
                          </m:ctrlPr>
                        </m:sSubPr>
                        <m:e>
                          <m:r>
                            <a:rPr lang="en-US" sz="2000" b="0" i="1" smtClean="0">
                              <a:latin typeface="Cambria Math"/>
                              <a:ea typeface="Cambria Math"/>
                            </a:rPr>
                            <m:t>𝐶</m:t>
                          </m:r>
                        </m:e>
                        <m:sub>
                          <m:r>
                            <a:rPr lang="en-US" sz="2000" b="0" i="1" smtClean="0">
                              <a:latin typeface="Cambria Math"/>
                              <a:ea typeface="Cambria Math"/>
                            </a:rPr>
                            <m:t>𝑘</m:t>
                          </m:r>
                        </m:sub>
                      </m:sSub>
                    </m:oMath>
                  </m:oMathPara>
                </a14:m>
                <a:endParaRPr lang="en-US" sz="2000" dirty="0" smtClean="0"/>
              </a:p>
              <a:p>
                <a:pPr marL="0" indent="0" algn="ctr">
                  <a:buNone/>
                </a:pPr>
                <a14:m>
                  <m:oMath xmlns:m="http://schemas.openxmlformats.org/officeDocument/2006/math">
                    <m:sSub>
                      <m:sSubPr>
                        <m:ctrlPr>
                          <a:rPr lang="ru-RU" sz="2000" i="1" smtClean="0">
                            <a:latin typeface="Cambria Math"/>
                          </a:rPr>
                        </m:ctrlPr>
                      </m:sSubPr>
                      <m:e>
                        <m:r>
                          <a:rPr lang="en-US" sz="2000" b="0" i="1" smtClean="0">
                            <a:latin typeface="Cambria Math"/>
                          </a:rPr>
                          <m:t>𝐻</m:t>
                        </m:r>
                      </m:e>
                      <m:sub>
                        <m:r>
                          <a:rPr lang="en-US" sz="2000" b="0" i="1" smtClean="0">
                            <a:latin typeface="Cambria Math"/>
                          </a:rPr>
                          <m:t>11</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𝐻</m:t>
                        </m:r>
                      </m:e>
                      <m:sub>
                        <m:r>
                          <a:rPr lang="en-US" sz="2000" b="0" i="1" smtClean="0">
                            <a:latin typeface="Cambria Math"/>
                          </a:rPr>
                          <m:t>22</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𝐸</m:t>
                        </m:r>
                      </m:e>
                      <m:sub>
                        <m:r>
                          <a:rPr lang="en-US" sz="2000" b="0" i="1" smtClean="0">
                            <a:latin typeface="Cambria Math"/>
                          </a:rPr>
                          <m:t>𝑟</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𝑈</m:t>
                        </m:r>
                      </m:e>
                      <m:sub>
                        <m:r>
                          <a:rPr lang="ru-RU" sz="2000" b="0" i="1" smtClean="0">
                            <a:latin typeface="Cambria Math"/>
                          </a:rPr>
                          <m:t>кул.</m:t>
                        </m:r>
                      </m:sub>
                    </m:sSub>
                    <m:r>
                      <a:rPr lang="en-US" sz="2000" b="0" i="0" smtClean="0">
                        <a:latin typeface="Cambria Math"/>
                      </a:rPr>
                      <m:t>(</m:t>
                    </m:r>
                    <m:r>
                      <a:rPr lang="en-US" sz="2000" b="0" i="1" smtClean="0">
                        <a:latin typeface="Cambria Math"/>
                      </a:rPr>
                      <m:t>𝑑</m:t>
                    </m:r>
                    <m:r>
                      <a:rPr lang="en-US" sz="2000" b="0" i="1" smtClean="0">
                        <a:latin typeface="Cambria Math"/>
                      </a:rPr>
                      <m:t>)</m:t>
                    </m:r>
                  </m:oMath>
                </a14:m>
                <a:r>
                  <a:rPr lang="ru-RU" sz="2000" dirty="0" smtClean="0"/>
                  <a:t>;   </a:t>
                </a:r>
                <a14:m>
                  <m:oMath xmlns:m="http://schemas.openxmlformats.org/officeDocument/2006/math">
                    <m:sSub>
                      <m:sSubPr>
                        <m:ctrlPr>
                          <a:rPr lang="ru-RU" sz="2000" i="1" smtClean="0">
                            <a:latin typeface="Cambria Math"/>
                          </a:rPr>
                        </m:ctrlPr>
                      </m:sSubPr>
                      <m:e>
                        <m:r>
                          <a:rPr lang="en-US" sz="2000" b="0" i="1" smtClean="0">
                            <a:latin typeface="Cambria Math"/>
                          </a:rPr>
                          <m:t>𝐻</m:t>
                        </m:r>
                      </m:e>
                      <m:sub>
                        <m:r>
                          <a:rPr lang="en-US" sz="2000" b="0" i="1" smtClean="0">
                            <a:latin typeface="Cambria Math"/>
                          </a:rPr>
                          <m:t>12</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𝐻</m:t>
                        </m:r>
                      </m:e>
                      <m:sub>
                        <m:r>
                          <a:rPr lang="en-US" sz="2000" b="0" i="1" smtClean="0">
                            <a:latin typeface="Cambria Math"/>
                          </a:rPr>
                          <m:t>21</m:t>
                        </m:r>
                      </m:sub>
                    </m:sSub>
                    <m:r>
                      <a:rPr lang="en-US" sz="2000" b="0" i="1" smtClean="0">
                        <a:latin typeface="Cambria Math"/>
                      </a:rPr>
                      <m:t>=</m:t>
                    </m:r>
                    <m:r>
                      <m:rPr>
                        <m:sty m:val="p"/>
                      </m:rPr>
                      <a:rPr lang="el-GR" sz="2000" b="0" i="1" smtClean="0">
                        <a:latin typeface="Cambria Math"/>
                        <a:ea typeface="Cambria Math"/>
                      </a:rPr>
                      <m:t>Γ</m:t>
                    </m:r>
                  </m:oMath>
                </a14:m>
                <a:endParaRPr lang="en-US" sz="2000" dirty="0" smtClean="0"/>
              </a:p>
              <a:p>
                <a:pPr marL="0" indent="0" algn="ctr">
                  <a:buNone/>
                </a:pPr>
                <a14:m>
                  <m:oMathPara xmlns:m="http://schemas.openxmlformats.org/officeDocument/2006/math">
                    <m:oMathParaPr>
                      <m:jc m:val="centerGroup"/>
                    </m:oMathParaPr>
                    <m:oMath xmlns:m="http://schemas.openxmlformats.org/officeDocument/2006/math">
                      <m:sSub>
                        <m:sSubPr>
                          <m:ctrlPr>
                            <a:rPr lang="ru-RU" sz="2000" i="1" smtClean="0">
                              <a:latin typeface="Cambria Math"/>
                            </a:rPr>
                          </m:ctrlPr>
                        </m:sSubPr>
                        <m:e>
                          <m:r>
                            <a:rPr lang="en-US" sz="2000" b="0" i="1" smtClean="0">
                              <a:latin typeface="Cambria Math"/>
                            </a:rPr>
                            <m:t>𝐸</m:t>
                          </m:r>
                        </m:e>
                        <m:sub>
                          <m:r>
                            <a:rPr lang="en-US" sz="2000" b="0" i="1" smtClean="0">
                              <a:latin typeface="Cambria Math"/>
                            </a:rPr>
                            <m:t>𝐼</m:t>
                          </m:r>
                        </m:sub>
                      </m:sSub>
                      <m:r>
                        <a:rPr lang="en-US" sz="2000" b="0" i="1" smtClean="0">
                          <a:latin typeface="Cambria Math"/>
                        </a:rPr>
                        <m:t>=</m:t>
                      </m:r>
                      <m:f>
                        <m:fPr>
                          <m:ctrlPr>
                            <a:rPr lang="en-US" sz="2000" b="0" i="1" smtClean="0">
                              <a:latin typeface="Cambria Math"/>
                            </a:rPr>
                          </m:ctrlPr>
                        </m:fPr>
                        <m:num>
                          <m:sSub>
                            <m:sSubPr>
                              <m:ctrlPr>
                                <a:rPr lang="ru-RU" sz="2000" i="1">
                                  <a:latin typeface="Cambria Math"/>
                                </a:rPr>
                              </m:ctrlPr>
                            </m:sSubPr>
                            <m:e>
                              <m:r>
                                <a:rPr lang="en-US" sz="2000" i="1">
                                  <a:latin typeface="Cambria Math"/>
                                </a:rPr>
                                <m:t>𝐻</m:t>
                              </m:r>
                            </m:e>
                            <m:sub>
                              <m:r>
                                <a:rPr lang="en-US" sz="2000" i="1">
                                  <a:latin typeface="Cambria Math"/>
                                </a:rPr>
                                <m:t>11</m:t>
                              </m:r>
                            </m:sub>
                          </m:sSub>
                          <m:r>
                            <a:rPr lang="en-US" sz="2000" b="0" i="1" smtClean="0">
                              <a:latin typeface="Cambria Math"/>
                            </a:rPr>
                            <m:t>+</m:t>
                          </m:r>
                          <m:sSub>
                            <m:sSubPr>
                              <m:ctrlPr>
                                <a:rPr lang="en-US" sz="2000" i="1">
                                  <a:latin typeface="Cambria Math"/>
                                </a:rPr>
                              </m:ctrlPr>
                            </m:sSubPr>
                            <m:e>
                              <m:r>
                                <a:rPr lang="en-US" sz="2000" i="1">
                                  <a:latin typeface="Cambria Math"/>
                                </a:rPr>
                                <m:t>𝐻</m:t>
                              </m:r>
                            </m:e>
                            <m:sub>
                              <m:r>
                                <a:rPr lang="en-US" sz="2000" i="1">
                                  <a:latin typeface="Cambria Math"/>
                                </a:rPr>
                                <m:t>22</m:t>
                              </m:r>
                            </m:sub>
                          </m:sSub>
                        </m:num>
                        <m:den>
                          <m:r>
                            <a:rPr lang="en-US" sz="2000" b="0" i="1" smtClean="0">
                              <a:latin typeface="Cambria Math"/>
                            </a:rPr>
                            <m:t>2</m:t>
                          </m:r>
                        </m:den>
                      </m:f>
                      <m:r>
                        <a:rPr lang="en-US" sz="2000" b="0" i="1" smtClean="0">
                          <a:latin typeface="Cambria Math"/>
                        </a:rPr>
                        <m:t>+</m:t>
                      </m:r>
                      <m:sSup>
                        <m:sSupPr>
                          <m:ctrlPr>
                            <a:rPr lang="en-US" sz="2000" b="0" i="1" smtClean="0">
                              <a:latin typeface="Cambria Math"/>
                            </a:rPr>
                          </m:ctrlPr>
                        </m:sSupPr>
                        <m:e>
                          <m:d>
                            <m:dPr>
                              <m:begChr m:val="{"/>
                              <m:endChr m:val="}"/>
                              <m:ctrlPr>
                                <a:rPr lang="en-US" sz="2000" b="0" i="1" smtClean="0">
                                  <a:latin typeface="Cambria Math"/>
                                </a:rPr>
                              </m:ctrlPr>
                            </m:dPr>
                            <m:e>
                              <m:sSup>
                                <m:sSupPr>
                                  <m:ctrlPr>
                                    <a:rPr lang="en-US" sz="2000" b="0" i="1" smtClean="0">
                                      <a:latin typeface="Cambria Math"/>
                                    </a:rPr>
                                  </m:ctrlPr>
                                </m:sSupPr>
                                <m:e>
                                  <m:d>
                                    <m:dPr>
                                      <m:ctrlPr>
                                        <a:rPr lang="en-US" sz="2000" b="0" i="1" smtClean="0">
                                          <a:latin typeface="Cambria Math"/>
                                        </a:rPr>
                                      </m:ctrlPr>
                                    </m:dPr>
                                    <m:e>
                                      <m:f>
                                        <m:fPr>
                                          <m:ctrlPr>
                                            <a:rPr lang="en-US" sz="2000" b="0" i="1" smtClean="0">
                                              <a:latin typeface="Cambria Math"/>
                                            </a:rPr>
                                          </m:ctrlPr>
                                        </m:fPr>
                                        <m:num>
                                          <m:sSub>
                                            <m:sSubPr>
                                              <m:ctrlPr>
                                                <a:rPr lang="ru-RU" sz="2000" i="1">
                                                  <a:latin typeface="Cambria Math"/>
                                                </a:rPr>
                                              </m:ctrlPr>
                                            </m:sSubPr>
                                            <m:e>
                                              <m:r>
                                                <a:rPr lang="en-US" sz="2000" i="1">
                                                  <a:latin typeface="Cambria Math"/>
                                                </a:rPr>
                                                <m:t>𝐻</m:t>
                                              </m:r>
                                            </m:e>
                                            <m:sub>
                                              <m:r>
                                                <a:rPr lang="en-US" sz="2000" i="1">
                                                  <a:latin typeface="Cambria Math"/>
                                                </a:rPr>
                                                <m:t>11</m:t>
                                              </m:r>
                                            </m:sub>
                                          </m:sSub>
                                          <m:r>
                                            <a:rPr lang="en-US" sz="2000" b="0" i="1" smtClean="0">
                                              <a:latin typeface="Cambria Math"/>
                                            </a:rPr>
                                            <m:t>+</m:t>
                                          </m:r>
                                          <m:sSub>
                                            <m:sSubPr>
                                              <m:ctrlPr>
                                                <a:rPr lang="en-US" sz="2000" i="1">
                                                  <a:latin typeface="Cambria Math"/>
                                                </a:rPr>
                                              </m:ctrlPr>
                                            </m:sSubPr>
                                            <m:e>
                                              <m:r>
                                                <a:rPr lang="en-US" sz="2000" i="1">
                                                  <a:latin typeface="Cambria Math"/>
                                                </a:rPr>
                                                <m:t>𝐻</m:t>
                                              </m:r>
                                            </m:e>
                                            <m:sub>
                                              <m:r>
                                                <a:rPr lang="en-US" sz="2000" i="1">
                                                  <a:latin typeface="Cambria Math"/>
                                                </a:rPr>
                                                <m:t>22</m:t>
                                              </m:r>
                                            </m:sub>
                                          </m:sSub>
                                        </m:num>
                                        <m:den>
                                          <m:r>
                                            <a:rPr lang="en-US" sz="2000" b="0" i="1" smtClean="0">
                                              <a:latin typeface="Cambria Math"/>
                                            </a:rPr>
                                            <m:t>2</m:t>
                                          </m:r>
                                        </m:den>
                                      </m:f>
                                    </m:e>
                                  </m:d>
                                </m:e>
                                <m:sup>
                                  <m:r>
                                    <a:rPr lang="en-US" sz="2000" b="0" i="1" smtClean="0">
                                      <a:latin typeface="Cambria Math"/>
                                    </a:rPr>
                                    <m:t>2</m:t>
                                  </m:r>
                                </m:sup>
                              </m:sSup>
                              <m:r>
                                <a:rPr lang="en-US" sz="2000" b="0" i="1" smtClean="0">
                                  <a:latin typeface="Cambria Math"/>
                                </a:rPr>
                                <m:t>+</m:t>
                              </m:r>
                              <m:sSub>
                                <m:sSubPr>
                                  <m:ctrlPr>
                                    <a:rPr lang="ru-RU" sz="2000" i="1">
                                      <a:latin typeface="Cambria Math"/>
                                    </a:rPr>
                                  </m:ctrlPr>
                                </m:sSubPr>
                                <m:e>
                                  <m:r>
                                    <a:rPr lang="en-US" sz="2000" i="1">
                                      <a:latin typeface="Cambria Math"/>
                                    </a:rPr>
                                    <m:t>𝐻</m:t>
                                  </m:r>
                                </m:e>
                                <m:sub>
                                  <m:r>
                                    <a:rPr lang="en-US" sz="2000" i="1">
                                      <a:latin typeface="Cambria Math"/>
                                    </a:rPr>
                                    <m:t>12</m:t>
                                  </m:r>
                                </m:sub>
                              </m:sSub>
                              <m:sSub>
                                <m:sSubPr>
                                  <m:ctrlPr>
                                    <a:rPr lang="en-US" sz="2000" i="1">
                                      <a:latin typeface="Cambria Math"/>
                                    </a:rPr>
                                  </m:ctrlPr>
                                </m:sSubPr>
                                <m:e>
                                  <m:r>
                                    <a:rPr lang="en-US" sz="2000" i="1">
                                      <a:latin typeface="Cambria Math"/>
                                    </a:rPr>
                                    <m:t>𝐻</m:t>
                                  </m:r>
                                </m:e>
                                <m:sub>
                                  <m:r>
                                    <a:rPr lang="en-US" sz="2000" i="1">
                                      <a:latin typeface="Cambria Math"/>
                                    </a:rPr>
                                    <m:t>21</m:t>
                                  </m:r>
                                </m:sub>
                              </m:sSub>
                            </m:e>
                          </m:d>
                        </m:e>
                        <m:sup>
                          <m:f>
                            <m:fPr>
                              <m:type m:val="skw"/>
                              <m:ctrlPr>
                                <a:rPr lang="en-US" sz="2000" b="0" i="1" smtClean="0">
                                  <a:latin typeface="Cambria Math"/>
                                </a:rPr>
                              </m:ctrlPr>
                            </m:fPr>
                            <m:num>
                              <m:r>
                                <a:rPr lang="en-US" sz="2000" b="0" i="1" smtClean="0">
                                  <a:latin typeface="Cambria Math"/>
                                </a:rPr>
                                <m:t>1</m:t>
                              </m:r>
                            </m:num>
                            <m:den>
                              <m:r>
                                <a:rPr lang="en-US" sz="2000" b="0" i="1" smtClean="0">
                                  <a:latin typeface="Cambria Math"/>
                                </a:rPr>
                                <m:t>2</m:t>
                              </m:r>
                            </m:den>
                          </m:f>
                        </m:sup>
                      </m:sSup>
                      <m:r>
                        <a:rPr lang="en-US" sz="2000" b="0" i="1" smtClean="0">
                          <a:latin typeface="Cambria Math"/>
                        </a:rPr>
                        <m:t>=</m:t>
                      </m:r>
                      <m:sSub>
                        <m:sSubPr>
                          <m:ctrlPr>
                            <a:rPr lang="en-US" sz="2000" i="1">
                              <a:latin typeface="Cambria Math"/>
                            </a:rPr>
                          </m:ctrlPr>
                        </m:sSubPr>
                        <m:e>
                          <m:r>
                            <a:rPr lang="en-US" sz="2000" i="1">
                              <a:latin typeface="Cambria Math"/>
                            </a:rPr>
                            <m:t>𝐸</m:t>
                          </m:r>
                        </m:e>
                        <m:sub>
                          <m:r>
                            <a:rPr lang="en-US" sz="2000" i="1">
                              <a:latin typeface="Cambria Math"/>
                            </a:rPr>
                            <m:t>𝑟</m:t>
                          </m:r>
                        </m:sub>
                      </m:sSub>
                      <m:r>
                        <a:rPr lang="en-US" sz="2000" i="1">
                          <a:latin typeface="Cambria Math"/>
                        </a:rPr>
                        <m:t>+</m:t>
                      </m:r>
                      <m:sSub>
                        <m:sSubPr>
                          <m:ctrlPr>
                            <a:rPr lang="en-US" sz="2000" i="1">
                              <a:latin typeface="Cambria Math"/>
                            </a:rPr>
                          </m:ctrlPr>
                        </m:sSubPr>
                        <m:e>
                          <m:r>
                            <a:rPr lang="en-US" sz="2000" i="1">
                              <a:latin typeface="Cambria Math"/>
                            </a:rPr>
                            <m:t>𝑈</m:t>
                          </m:r>
                        </m:e>
                        <m:sub>
                          <m:r>
                            <a:rPr lang="ru-RU" sz="2000" i="1">
                              <a:latin typeface="Cambria Math"/>
                            </a:rPr>
                            <m:t>кул.</m:t>
                          </m:r>
                        </m:sub>
                      </m:sSub>
                      <m:r>
                        <a:rPr lang="en-US" sz="2000" b="0" i="1" smtClean="0">
                          <a:latin typeface="Cambria Math"/>
                        </a:rPr>
                        <m:t>(</m:t>
                      </m:r>
                      <m:r>
                        <a:rPr lang="en-US" sz="2000" b="0" i="1" smtClean="0">
                          <a:latin typeface="Cambria Math"/>
                        </a:rPr>
                        <m:t>𝑑</m:t>
                      </m:r>
                      <m:r>
                        <a:rPr lang="en-US" sz="2000" b="0" i="1" smtClean="0">
                          <a:latin typeface="Cambria Math"/>
                        </a:rPr>
                        <m:t>)+</m:t>
                      </m:r>
                      <m:r>
                        <m:rPr>
                          <m:sty m:val="p"/>
                        </m:rPr>
                        <a:rPr lang="el-GR" sz="2000" i="1">
                          <a:latin typeface="Cambria Math"/>
                          <a:ea typeface="Cambria Math"/>
                        </a:rPr>
                        <m:t>Γ</m:t>
                      </m:r>
                    </m:oMath>
                  </m:oMathPara>
                </a14:m>
                <a:endParaRPr lang="en-US" sz="2000" dirty="0" smtClean="0"/>
              </a:p>
              <a:p>
                <a:pPr marL="0" indent="0" algn="ctr">
                  <a:buNone/>
                </a:pPr>
                <a14:m>
                  <m:oMathPara xmlns:m="http://schemas.openxmlformats.org/officeDocument/2006/math">
                    <m:oMathParaPr>
                      <m:jc m:val="centerGroup"/>
                    </m:oMathParaPr>
                    <m:oMath xmlns:m="http://schemas.openxmlformats.org/officeDocument/2006/math">
                      <m:sSub>
                        <m:sSubPr>
                          <m:ctrlPr>
                            <a:rPr lang="ru-RU" sz="2000" i="1">
                              <a:latin typeface="Cambria Math"/>
                            </a:rPr>
                          </m:ctrlPr>
                        </m:sSubPr>
                        <m:e>
                          <m:r>
                            <a:rPr lang="en-US" sz="2000" i="1">
                              <a:latin typeface="Cambria Math"/>
                            </a:rPr>
                            <m:t>𝐸</m:t>
                          </m:r>
                        </m:e>
                        <m:sub>
                          <m:r>
                            <a:rPr lang="en-US" sz="2000" i="1">
                              <a:latin typeface="Cambria Math"/>
                            </a:rPr>
                            <m:t>𝐼</m:t>
                          </m:r>
                          <m:r>
                            <a:rPr lang="en-US" sz="2000" b="0" i="1" smtClean="0">
                              <a:latin typeface="Cambria Math"/>
                            </a:rPr>
                            <m:t>𝐼</m:t>
                          </m:r>
                        </m:sub>
                      </m:sSub>
                      <m:r>
                        <a:rPr lang="en-US" sz="2000" i="1">
                          <a:latin typeface="Cambria Math"/>
                        </a:rPr>
                        <m:t>=</m:t>
                      </m:r>
                      <m:f>
                        <m:fPr>
                          <m:ctrlPr>
                            <a:rPr lang="en-US" sz="2000" i="1">
                              <a:latin typeface="Cambria Math"/>
                            </a:rPr>
                          </m:ctrlPr>
                        </m:fPr>
                        <m:num>
                          <m:sSub>
                            <m:sSubPr>
                              <m:ctrlPr>
                                <a:rPr lang="ru-RU" sz="2000" i="1">
                                  <a:latin typeface="Cambria Math"/>
                                </a:rPr>
                              </m:ctrlPr>
                            </m:sSubPr>
                            <m:e>
                              <m:r>
                                <a:rPr lang="en-US" sz="2000" i="1">
                                  <a:latin typeface="Cambria Math"/>
                                </a:rPr>
                                <m:t>𝐻</m:t>
                              </m:r>
                            </m:e>
                            <m:sub>
                              <m:r>
                                <a:rPr lang="en-US" sz="2000" i="1">
                                  <a:latin typeface="Cambria Math"/>
                                </a:rPr>
                                <m:t>11</m:t>
                              </m:r>
                            </m:sub>
                          </m:sSub>
                          <m:r>
                            <a:rPr lang="en-US" sz="2000" i="1">
                              <a:latin typeface="Cambria Math"/>
                            </a:rPr>
                            <m:t>+</m:t>
                          </m:r>
                          <m:sSub>
                            <m:sSubPr>
                              <m:ctrlPr>
                                <a:rPr lang="en-US" sz="2000" i="1">
                                  <a:latin typeface="Cambria Math"/>
                                </a:rPr>
                              </m:ctrlPr>
                            </m:sSubPr>
                            <m:e>
                              <m:r>
                                <a:rPr lang="en-US" sz="2000" i="1">
                                  <a:latin typeface="Cambria Math"/>
                                </a:rPr>
                                <m:t>𝐻</m:t>
                              </m:r>
                            </m:e>
                            <m:sub>
                              <m:r>
                                <a:rPr lang="en-US" sz="2000" i="1">
                                  <a:latin typeface="Cambria Math"/>
                                </a:rPr>
                                <m:t>22</m:t>
                              </m:r>
                            </m:sub>
                          </m:sSub>
                        </m:num>
                        <m:den>
                          <m:r>
                            <a:rPr lang="en-US" sz="2000" i="1">
                              <a:latin typeface="Cambria Math"/>
                            </a:rPr>
                            <m:t>2</m:t>
                          </m:r>
                        </m:den>
                      </m:f>
                      <m:r>
                        <a:rPr lang="en-US" sz="2000" b="0" i="1" smtClean="0">
                          <a:latin typeface="Cambria Math"/>
                        </a:rPr>
                        <m:t>−</m:t>
                      </m:r>
                      <m:sSup>
                        <m:sSupPr>
                          <m:ctrlPr>
                            <a:rPr lang="en-US" sz="2000" i="1">
                              <a:latin typeface="Cambria Math"/>
                            </a:rPr>
                          </m:ctrlPr>
                        </m:sSupPr>
                        <m:e>
                          <m:d>
                            <m:dPr>
                              <m:begChr m:val="{"/>
                              <m:endChr m:val="}"/>
                              <m:ctrlPr>
                                <a:rPr lang="en-US" sz="2000" i="1">
                                  <a:latin typeface="Cambria Math"/>
                                </a:rPr>
                              </m:ctrlPr>
                            </m:dPr>
                            <m:e>
                              <m:sSup>
                                <m:sSupPr>
                                  <m:ctrlPr>
                                    <a:rPr lang="en-US" sz="2000" i="1">
                                      <a:latin typeface="Cambria Math"/>
                                    </a:rPr>
                                  </m:ctrlPr>
                                </m:sSupPr>
                                <m:e>
                                  <m:d>
                                    <m:dPr>
                                      <m:ctrlPr>
                                        <a:rPr lang="en-US" sz="2000" i="1">
                                          <a:latin typeface="Cambria Math"/>
                                        </a:rPr>
                                      </m:ctrlPr>
                                    </m:dPr>
                                    <m:e>
                                      <m:f>
                                        <m:fPr>
                                          <m:ctrlPr>
                                            <a:rPr lang="en-US" sz="2000" i="1">
                                              <a:latin typeface="Cambria Math"/>
                                            </a:rPr>
                                          </m:ctrlPr>
                                        </m:fPr>
                                        <m:num>
                                          <m:sSub>
                                            <m:sSubPr>
                                              <m:ctrlPr>
                                                <a:rPr lang="ru-RU" sz="2000" i="1">
                                                  <a:latin typeface="Cambria Math"/>
                                                </a:rPr>
                                              </m:ctrlPr>
                                            </m:sSubPr>
                                            <m:e>
                                              <m:r>
                                                <a:rPr lang="en-US" sz="2000" i="1">
                                                  <a:latin typeface="Cambria Math"/>
                                                </a:rPr>
                                                <m:t>𝐻</m:t>
                                              </m:r>
                                            </m:e>
                                            <m:sub>
                                              <m:r>
                                                <a:rPr lang="en-US" sz="2000" i="1">
                                                  <a:latin typeface="Cambria Math"/>
                                                </a:rPr>
                                                <m:t>11</m:t>
                                              </m:r>
                                            </m:sub>
                                          </m:sSub>
                                          <m:r>
                                            <a:rPr lang="en-US" sz="2000" i="1">
                                              <a:latin typeface="Cambria Math"/>
                                            </a:rPr>
                                            <m:t>+</m:t>
                                          </m:r>
                                          <m:sSub>
                                            <m:sSubPr>
                                              <m:ctrlPr>
                                                <a:rPr lang="en-US" sz="2000" i="1">
                                                  <a:latin typeface="Cambria Math"/>
                                                </a:rPr>
                                              </m:ctrlPr>
                                            </m:sSubPr>
                                            <m:e>
                                              <m:r>
                                                <a:rPr lang="en-US" sz="2000" i="1">
                                                  <a:latin typeface="Cambria Math"/>
                                                </a:rPr>
                                                <m:t>𝐻</m:t>
                                              </m:r>
                                            </m:e>
                                            <m:sub>
                                              <m:r>
                                                <a:rPr lang="en-US" sz="2000" i="1">
                                                  <a:latin typeface="Cambria Math"/>
                                                </a:rPr>
                                                <m:t>22</m:t>
                                              </m:r>
                                            </m:sub>
                                          </m:sSub>
                                        </m:num>
                                        <m:den>
                                          <m:r>
                                            <a:rPr lang="en-US" sz="2000" i="1">
                                              <a:latin typeface="Cambria Math"/>
                                            </a:rPr>
                                            <m:t>2</m:t>
                                          </m:r>
                                        </m:den>
                                      </m:f>
                                    </m:e>
                                  </m:d>
                                </m:e>
                                <m:sup>
                                  <m:r>
                                    <a:rPr lang="en-US" sz="2000" i="1">
                                      <a:latin typeface="Cambria Math"/>
                                    </a:rPr>
                                    <m:t>2</m:t>
                                  </m:r>
                                </m:sup>
                              </m:sSup>
                              <m:r>
                                <a:rPr lang="en-US" sz="2000" i="1">
                                  <a:latin typeface="Cambria Math"/>
                                </a:rPr>
                                <m:t>+</m:t>
                              </m:r>
                              <m:sSub>
                                <m:sSubPr>
                                  <m:ctrlPr>
                                    <a:rPr lang="ru-RU" sz="2000" i="1">
                                      <a:latin typeface="Cambria Math"/>
                                    </a:rPr>
                                  </m:ctrlPr>
                                </m:sSubPr>
                                <m:e>
                                  <m:r>
                                    <a:rPr lang="en-US" sz="2000" i="1">
                                      <a:latin typeface="Cambria Math"/>
                                    </a:rPr>
                                    <m:t>𝐻</m:t>
                                  </m:r>
                                </m:e>
                                <m:sub>
                                  <m:r>
                                    <a:rPr lang="en-US" sz="2000" i="1">
                                      <a:latin typeface="Cambria Math"/>
                                    </a:rPr>
                                    <m:t>12</m:t>
                                  </m:r>
                                </m:sub>
                              </m:sSub>
                              <m:sSub>
                                <m:sSubPr>
                                  <m:ctrlPr>
                                    <a:rPr lang="en-US" sz="2000" i="1">
                                      <a:latin typeface="Cambria Math"/>
                                    </a:rPr>
                                  </m:ctrlPr>
                                </m:sSubPr>
                                <m:e>
                                  <m:r>
                                    <a:rPr lang="en-US" sz="2000" i="1">
                                      <a:latin typeface="Cambria Math"/>
                                    </a:rPr>
                                    <m:t>𝐻</m:t>
                                  </m:r>
                                </m:e>
                                <m:sub>
                                  <m:r>
                                    <a:rPr lang="en-US" sz="2000" i="1">
                                      <a:latin typeface="Cambria Math"/>
                                    </a:rPr>
                                    <m:t>21</m:t>
                                  </m:r>
                                </m:sub>
                              </m:sSub>
                            </m:e>
                          </m:d>
                        </m:e>
                        <m:sup>
                          <m:f>
                            <m:fPr>
                              <m:type m:val="skw"/>
                              <m:ctrlPr>
                                <a:rPr lang="en-US" sz="2000" i="1">
                                  <a:latin typeface="Cambria Math"/>
                                </a:rPr>
                              </m:ctrlPr>
                            </m:fPr>
                            <m:num>
                              <m:r>
                                <a:rPr lang="en-US" sz="2000" i="1">
                                  <a:latin typeface="Cambria Math"/>
                                </a:rPr>
                                <m:t>1</m:t>
                              </m:r>
                            </m:num>
                            <m:den>
                              <m:r>
                                <a:rPr lang="en-US" sz="2000" i="1">
                                  <a:latin typeface="Cambria Math"/>
                                </a:rPr>
                                <m:t>2</m:t>
                              </m:r>
                            </m:den>
                          </m:f>
                        </m:sup>
                      </m:sSup>
                      <m:r>
                        <a:rPr lang="en-US" sz="2000" i="1">
                          <a:latin typeface="Cambria Math"/>
                        </a:rPr>
                        <m:t>=</m:t>
                      </m:r>
                      <m:sSub>
                        <m:sSubPr>
                          <m:ctrlPr>
                            <a:rPr lang="en-US" sz="2000" i="1">
                              <a:latin typeface="Cambria Math"/>
                            </a:rPr>
                          </m:ctrlPr>
                        </m:sSubPr>
                        <m:e>
                          <m:r>
                            <a:rPr lang="en-US" sz="2000" i="1">
                              <a:latin typeface="Cambria Math"/>
                            </a:rPr>
                            <m:t>𝐸</m:t>
                          </m:r>
                        </m:e>
                        <m:sub>
                          <m:r>
                            <a:rPr lang="en-US" sz="2000" i="1">
                              <a:latin typeface="Cambria Math"/>
                            </a:rPr>
                            <m:t>𝑟</m:t>
                          </m:r>
                        </m:sub>
                      </m:sSub>
                      <m:r>
                        <a:rPr lang="en-US" sz="2000" i="1">
                          <a:latin typeface="Cambria Math"/>
                        </a:rPr>
                        <m:t>+</m:t>
                      </m:r>
                      <m:sSub>
                        <m:sSubPr>
                          <m:ctrlPr>
                            <a:rPr lang="en-US" sz="2000" i="1">
                              <a:latin typeface="Cambria Math"/>
                            </a:rPr>
                          </m:ctrlPr>
                        </m:sSubPr>
                        <m:e>
                          <m:r>
                            <a:rPr lang="en-US" sz="2000" i="1">
                              <a:latin typeface="Cambria Math"/>
                            </a:rPr>
                            <m:t>𝑈</m:t>
                          </m:r>
                        </m:e>
                        <m:sub>
                          <m:r>
                            <a:rPr lang="ru-RU" sz="2000" i="1">
                              <a:latin typeface="Cambria Math"/>
                            </a:rPr>
                            <m:t>кул.</m:t>
                          </m:r>
                        </m:sub>
                      </m:sSub>
                      <m:d>
                        <m:dPr>
                          <m:ctrlPr>
                            <a:rPr lang="en-US" sz="2000" i="1">
                              <a:latin typeface="Cambria Math"/>
                            </a:rPr>
                          </m:ctrlPr>
                        </m:dPr>
                        <m:e>
                          <m:r>
                            <a:rPr lang="en-US" sz="2000" i="1">
                              <a:latin typeface="Cambria Math"/>
                            </a:rPr>
                            <m:t>𝑑</m:t>
                          </m:r>
                        </m:e>
                      </m:d>
                      <m:r>
                        <a:rPr lang="en-US" sz="2000" b="0" i="1" smtClean="0">
                          <a:latin typeface="Cambria Math"/>
                        </a:rPr>
                        <m:t>−</m:t>
                      </m:r>
                      <m:r>
                        <m:rPr>
                          <m:sty m:val="p"/>
                        </m:rPr>
                        <a:rPr lang="el-GR" sz="2000" i="1">
                          <a:latin typeface="Cambria Math"/>
                          <a:ea typeface="Cambria Math"/>
                        </a:rPr>
                        <m:t>Γ</m:t>
                      </m:r>
                    </m:oMath>
                  </m:oMathPara>
                </a14:m>
                <a:endParaRPr lang="en-US" sz="2000" dirty="0" smtClean="0"/>
              </a:p>
              <a:p>
                <a:pPr marL="0" indent="0" algn="ctr">
                  <a:buNone/>
                </a:pPr>
                <a14:m>
                  <m:oMath xmlns:m="http://schemas.openxmlformats.org/officeDocument/2006/math">
                    <m:r>
                      <a:rPr lang="en-US" sz="2000" b="0" i="1" smtClean="0">
                        <a:latin typeface="Cambria Math"/>
                      </a:rPr>
                      <m:t>|</m:t>
                    </m:r>
                    <m:d>
                      <m:dPr>
                        <m:begChr m:val=""/>
                        <m:endChr m:val="⟩"/>
                        <m:ctrlPr>
                          <a:rPr lang="en-US" sz="2000" b="0" i="1" smtClean="0">
                            <a:latin typeface="Cambria Math"/>
                          </a:rPr>
                        </m:ctrlPr>
                      </m:dPr>
                      <m:e>
                        <m:r>
                          <a:rPr lang="en-US" sz="2000" b="0" i="1" smtClean="0">
                            <a:latin typeface="Cambria Math"/>
                          </a:rPr>
                          <m:t>𝐼</m:t>
                        </m:r>
                      </m:e>
                    </m:d>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ad>
                          <m:radPr>
                            <m:degHide m:val="on"/>
                            <m:ctrlPr>
                              <a:rPr lang="en-US" sz="2000" b="0" i="1" smtClean="0">
                                <a:latin typeface="Cambria Math"/>
                              </a:rPr>
                            </m:ctrlPr>
                          </m:radPr>
                          <m:deg/>
                          <m:e>
                            <m:r>
                              <a:rPr lang="en-US" sz="2000" b="0" i="1" smtClean="0">
                                <a:latin typeface="Cambria Math"/>
                              </a:rPr>
                              <m:t>2</m:t>
                            </m:r>
                          </m:e>
                        </m:rad>
                      </m:den>
                    </m:f>
                    <m:d>
                      <m:dPr>
                        <m:ctrlPr>
                          <a:rPr lang="en-US" sz="2000" b="0" i="1" smtClean="0">
                            <a:latin typeface="Cambria Math"/>
                          </a:rPr>
                        </m:ctrlPr>
                      </m:dPr>
                      <m:e>
                        <m:r>
                          <a:rPr lang="en-US" sz="2000" b="0" i="1" smtClean="0">
                            <a:latin typeface="Cambria Math"/>
                          </a:rPr>
                          <m:t>|</m:t>
                        </m:r>
                        <m:d>
                          <m:dPr>
                            <m:begChr m:val=""/>
                            <m:endChr m:val="⟩"/>
                            <m:ctrlPr>
                              <a:rPr lang="en-US" sz="2000" b="0" i="1" smtClean="0">
                                <a:latin typeface="Cambria Math"/>
                              </a:rPr>
                            </m:ctrlPr>
                          </m:dPr>
                          <m:e>
                            <m:r>
                              <a:rPr lang="en-US" sz="2000" b="0" i="1" smtClean="0">
                                <a:latin typeface="Cambria Math"/>
                              </a:rPr>
                              <m:t>1</m:t>
                            </m:r>
                          </m:e>
                        </m:d>
                        <m:r>
                          <a:rPr lang="en-US" sz="2000" b="0" i="1" smtClean="0">
                            <a:latin typeface="Cambria Math"/>
                          </a:rPr>
                          <m:t>−</m:t>
                        </m:r>
                        <m:r>
                          <a:rPr lang="en-US" sz="2000" i="1">
                            <a:latin typeface="Cambria Math"/>
                          </a:rPr>
                          <m:t>|</m:t>
                        </m:r>
                        <m:d>
                          <m:dPr>
                            <m:begChr m:val=""/>
                            <m:endChr m:val="⟩"/>
                            <m:ctrlPr>
                              <a:rPr lang="en-US" sz="2000" i="1">
                                <a:latin typeface="Cambria Math"/>
                              </a:rPr>
                            </m:ctrlPr>
                          </m:dPr>
                          <m:e>
                            <m:r>
                              <a:rPr lang="en-US" sz="2000" b="0" i="1" smtClean="0">
                                <a:latin typeface="Cambria Math"/>
                              </a:rPr>
                              <m:t>2</m:t>
                            </m:r>
                          </m:e>
                        </m:d>
                      </m:e>
                    </m:d>
                  </m:oMath>
                </a14:m>
                <a:r>
                  <a:rPr lang="en-US" sz="2000" dirty="0" smtClean="0"/>
                  <a:t>;    </a:t>
                </a:r>
                <a14:m>
                  <m:oMath xmlns:m="http://schemas.openxmlformats.org/officeDocument/2006/math">
                    <m:r>
                      <a:rPr lang="en-US" sz="2000" i="1">
                        <a:latin typeface="Cambria Math"/>
                      </a:rPr>
                      <m:t>|</m:t>
                    </m:r>
                    <m:d>
                      <m:dPr>
                        <m:begChr m:val=""/>
                        <m:endChr m:val="⟩"/>
                        <m:ctrlPr>
                          <a:rPr lang="en-US" sz="2000" i="1">
                            <a:latin typeface="Cambria Math"/>
                          </a:rPr>
                        </m:ctrlPr>
                      </m:dPr>
                      <m:e>
                        <m:r>
                          <a:rPr lang="en-US" sz="2000" i="1">
                            <a:latin typeface="Cambria Math"/>
                          </a:rPr>
                          <m:t>𝐼</m:t>
                        </m:r>
                        <m:r>
                          <a:rPr lang="en-US" sz="2000" b="0" i="1" smtClean="0">
                            <a:latin typeface="Cambria Math"/>
                          </a:rPr>
                          <m:t>𝐼</m:t>
                        </m:r>
                      </m:e>
                    </m:d>
                    <m:r>
                      <a:rPr lang="en-US" sz="2000" i="1">
                        <a:latin typeface="Cambria Math"/>
                      </a:rPr>
                      <m:t>=</m:t>
                    </m:r>
                    <m:f>
                      <m:fPr>
                        <m:ctrlPr>
                          <a:rPr lang="en-US" sz="2000" i="1">
                            <a:latin typeface="Cambria Math"/>
                          </a:rPr>
                        </m:ctrlPr>
                      </m:fPr>
                      <m:num>
                        <m:r>
                          <a:rPr lang="en-US" sz="2000" i="1">
                            <a:latin typeface="Cambria Math"/>
                          </a:rPr>
                          <m:t>1</m:t>
                        </m:r>
                      </m:num>
                      <m:den>
                        <m:rad>
                          <m:radPr>
                            <m:degHide m:val="on"/>
                            <m:ctrlPr>
                              <a:rPr lang="en-US" sz="2000" i="1">
                                <a:latin typeface="Cambria Math"/>
                              </a:rPr>
                            </m:ctrlPr>
                          </m:radPr>
                          <m:deg/>
                          <m:e>
                            <m:r>
                              <a:rPr lang="en-US" sz="2000" i="1">
                                <a:latin typeface="Cambria Math"/>
                              </a:rPr>
                              <m:t>2</m:t>
                            </m:r>
                          </m:e>
                        </m:rad>
                      </m:den>
                    </m:f>
                    <m:d>
                      <m:dPr>
                        <m:ctrlPr>
                          <a:rPr lang="en-US" sz="2000" i="1">
                            <a:latin typeface="Cambria Math"/>
                          </a:rPr>
                        </m:ctrlPr>
                      </m:dPr>
                      <m:e>
                        <m:r>
                          <a:rPr lang="en-US" sz="2000" i="1">
                            <a:latin typeface="Cambria Math"/>
                          </a:rPr>
                          <m:t>|</m:t>
                        </m:r>
                        <m:d>
                          <m:dPr>
                            <m:begChr m:val=""/>
                            <m:endChr m:val="⟩"/>
                            <m:ctrlPr>
                              <a:rPr lang="en-US" sz="2000" i="1">
                                <a:latin typeface="Cambria Math"/>
                              </a:rPr>
                            </m:ctrlPr>
                          </m:dPr>
                          <m:e>
                            <m:r>
                              <a:rPr lang="en-US" sz="2000" i="1">
                                <a:latin typeface="Cambria Math"/>
                              </a:rPr>
                              <m:t>1</m:t>
                            </m:r>
                          </m:e>
                        </m:d>
                        <m:r>
                          <a:rPr lang="en-US" sz="2000" b="0" i="1" smtClean="0">
                            <a:latin typeface="Cambria Math"/>
                          </a:rPr>
                          <m:t>+</m:t>
                        </m:r>
                        <m:r>
                          <a:rPr lang="en-US" sz="2000" i="1">
                            <a:latin typeface="Cambria Math"/>
                          </a:rPr>
                          <m:t>|</m:t>
                        </m:r>
                        <m:d>
                          <m:dPr>
                            <m:begChr m:val=""/>
                            <m:endChr m:val="⟩"/>
                            <m:ctrlPr>
                              <a:rPr lang="en-US" sz="2000" i="1">
                                <a:latin typeface="Cambria Math"/>
                              </a:rPr>
                            </m:ctrlPr>
                          </m:dPr>
                          <m:e>
                            <m:r>
                              <a:rPr lang="en-US" sz="2000" i="1">
                                <a:latin typeface="Cambria Math"/>
                              </a:rPr>
                              <m:t>2</m:t>
                            </m:r>
                          </m:e>
                        </m:d>
                      </m:e>
                    </m:d>
                  </m:oMath>
                </a14:m>
                <a:endParaRPr lang="en-US" sz="2000" dirty="0" smtClean="0"/>
              </a:p>
              <a:p>
                <a:pPr marL="0" indent="0" algn="just">
                  <a:buNone/>
                </a:pPr>
                <a:r>
                  <a:rPr lang="en-US" sz="2000" dirty="0" smtClean="0"/>
                  <a:t>One can hope </a:t>
                </a:r>
                <a:r>
                  <a:rPr lang="en-US" sz="2000" dirty="0"/>
                  <a:t>that </a:t>
                </a:r>
                <a:r>
                  <a:rPr lang="en-US" sz="2000" dirty="0" smtClean="0"/>
                  <a:t>the state </a:t>
                </a:r>
                <a:r>
                  <a:rPr lang="en-US" sz="2000" dirty="0"/>
                  <a:t>II is stable </a:t>
                </a:r>
                <a:r>
                  <a:rPr lang="en-US" sz="2000" dirty="0" smtClean="0"/>
                  <a:t>at </a:t>
                </a:r>
                <a:r>
                  <a:rPr lang="en-US" sz="2000" dirty="0"/>
                  <a:t>certain values of the parameters </a:t>
                </a:r>
                <a14:m>
                  <m:oMath xmlns:m="http://schemas.openxmlformats.org/officeDocument/2006/math">
                    <m:sSub>
                      <m:sSubPr>
                        <m:ctrlPr>
                          <a:rPr lang="en-US" sz="2000" i="1">
                            <a:latin typeface="Cambria Math"/>
                          </a:rPr>
                        </m:ctrlPr>
                      </m:sSubPr>
                      <m:e>
                        <m:r>
                          <a:rPr lang="en-US" sz="2000" i="1">
                            <a:latin typeface="Cambria Math"/>
                          </a:rPr>
                          <m:t>𝐸</m:t>
                        </m:r>
                      </m:e>
                      <m:sub>
                        <m:r>
                          <a:rPr lang="en-US" sz="2000" i="1">
                            <a:latin typeface="Cambria Math"/>
                          </a:rPr>
                          <m:t>𝑟</m:t>
                        </m:r>
                      </m:sub>
                    </m:sSub>
                  </m:oMath>
                </a14:m>
                <a:r>
                  <a:rPr lang="en-US" sz="2000" dirty="0" smtClean="0"/>
                  <a:t> (resonance energy), </a:t>
                </a:r>
                <a14:m>
                  <m:oMath xmlns:m="http://schemas.openxmlformats.org/officeDocument/2006/math">
                    <m:r>
                      <m:rPr>
                        <m:sty m:val="p"/>
                      </m:rPr>
                      <a:rPr lang="el-GR" sz="2000" i="1">
                        <a:latin typeface="Cambria Math"/>
                        <a:ea typeface="Cambria Math"/>
                      </a:rPr>
                      <m:t>Γ</m:t>
                    </m:r>
                    <m:r>
                      <a:rPr lang="el-GR" sz="2000" i="1">
                        <a:latin typeface="Cambria Math"/>
                        <a:ea typeface="Cambria Math"/>
                      </a:rPr>
                      <m:t> </m:t>
                    </m:r>
                  </m:oMath>
                </a14:m>
                <a:r>
                  <a:rPr lang="en-US" sz="2000" dirty="0" smtClean="0"/>
                  <a:t> (the </a:t>
                </a:r>
                <a:r>
                  <a:rPr lang="en-US" sz="2000" dirty="0"/>
                  <a:t>level </a:t>
                </a:r>
                <a:r>
                  <a:rPr lang="en-US" sz="2000" dirty="0" smtClean="0"/>
                  <a:t>width) and the </a:t>
                </a:r>
                <a:r>
                  <a:rPr lang="en-US" sz="2000" dirty="0"/>
                  <a:t>distance </a:t>
                </a:r>
                <a:r>
                  <a:rPr lang="en-US" sz="2000" dirty="0" smtClean="0"/>
                  <a:t>𝑑.</a:t>
                </a:r>
                <a:endParaRPr lang="ru-RU" sz="20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457200" y="1600200"/>
                <a:ext cx="8229600" cy="5069160"/>
              </a:xfrm>
              <a:blipFill rotWithShape="1">
                <a:blip r:embed="rId3"/>
                <a:stretch>
                  <a:fillRect l="-741" r="-741"/>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p:txBody>
          <a:bodyPr/>
          <a:lstStyle/>
          <a:p>
            <a:pPr>
              <a:defRPr/>
            </a:pPr>
            <a:fld id="{19E523E7-6773-4AE8-9FC3-8847A92598A3}" type="slidenum">
              <a:rPr lang="ru-RU" smtClean="0"/>
              <a:pPr>
                <a:defRPr/>
              </a:pPr>
              <a:t>22</a:t>
            </a:fld>
            <a:endParaRPr lang="ru-RU"/>
          </a:p>
        </p:txBody>
      </p:sp>
    </p:spTree>
    <p:extLst>
      <p:ext uri="{BB962C8B-B14F-4D97-AF65-F5344CB8AC3E}">
        <p14:creationId xmlns:p14="http://schemas.microsoft.com/office/powerpoint/2010/main" val="1609193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440160"/>
          </a:xfrm>
        </p:spPr>
        <p:txBody>
          <a:bodyPr/>
          <a:lstStyle/>
          <a:p>
            <a:r>
              <a:rPr lang="en-US" sz="3200" dirty="0"/>
              <a:t>On stability and thermodynamic properties of the </a:t>
            </a:r>
            <a:r>
              <a:rPr lang="en-US" sz="3200" dirty="0" smtClean="0"/>
              <a:t>nuclear-molecular </a:t>
            </a:r>
            <a:r>
              <a:rPr lang="en-US" sz="3200" dirty="0"/>
              <a:t>hydrogen-helium crystal.</a:t>
            </a:r>
            <a:endParaRPr lang="ru-RU" sz="3200" dirty="0"/>
          </a:p>
        </p:txBody>
      </p:sp>
      <p:sp>
        <p:nvSpPr>
          <p:cNvPr id="3" name="Объект 2"/>
          <p:cNvSpPr>
            <a:spLocks noGrp="1"/>
          </p:cNvSpPr>
          <p:nvPr>
            <p:ph idx="1"/>
          </p:nvPr>
        </p:nvSpPr>
        <p:spPr>
          <a:xfrm>
            <a:off x="457200" y="2348880"/>
            <a:ext cx="8229600" cy="3960440"/>
          </a:xfrm>
        </p:spPr>
        <p:txBody>
          <a:bodyPr/>
          <a:lstStyle/>
          <a:p>
            <a:r>
              <a:rPr lang="en-US" sz="2000" dirty="0"/>
              <a:t>The presence of the Coulomb barrier strongly hinders the penetration of protons inside the resonating system.</a:t>
            </a:r>
            <a:endParaRPr lang="ru-RU" sz="2000" dirty="0" smtClean="0"/>
          </a:p>
          <a:p>
            <a:r>
              <a:rPr lang="en-US" sz="2000" dirty="0"/>
              <a:t>However, a model of cumulative process </a:t>
            </a:r>
            <a:r>
              <a:rPr lang="en-US" sz="2000" dirty="0" smtClean="0"/>
              <a:t>we </a:t>
            </a:r>
            <a:r>
              <a:rPr lang="en-US" sz="2000" dirty="0"/>
              <a:t>have proposed </a:t>
            </a:r>
            <a:r>
              <a:rPr lang="en-US" sz="2000" dirty="0" smtClean="0"/>
              <a:t>can </a:t>
            </a:r>
            <a:r>
              <a:rPr lang="en-US" sz="2000" dirty="0"/>
              <a:t>greatly facilitate the overcoming of the Coulomb barrier</a:t>
            </a:r>
            <a:r>
              <a:rPr lang="en-US" sz="2000" dirty="0" smtClean="0"/>
              <a:t>.</a:t>
            </a:r>
          </a:p>
          <a:p>
            <a:r>
              <a:rPr lang="en-US" sz="2000" dirty="0"/>
              <a:t>Apart from the kinetics of formation of </a:t>
            </a:r>
            <a:r>
              <a:rPr lang="en-US" sz="2000" dirty="0" smtClean="0"/>
              <a:t>nuclear</a:t>
            </a:r>
            <a:r>
              <a:rPr lang="ru-RU" sz="2000" dirty="0" smtClean="0"/>
              <a:t>-</a:t>
            </a:r>
            <a:r>
              <a:rPr lang="en-US" sz="2000" dirty="0" smtClean="0"/>
              <a:t>molecular </a:t>
            </a:r>
            <a:r>
              <a:rPr lang="en-US" sz="2000" dirty="0"/>
              <a:t>crystal, we will discuss dynamic properties and stability of such a crystal in the solar plasma. </a:t>
            </a:r>
            <a:r>
              <a:rPr lang="en-US" sz="2000" dirty="0" smtClean="0"/>
              <a:t>Nuclear</a:t>
            </a:r>
            <a:r>
              <a:rPr lang="ru-RU" sz="2000" dirty="0" smtClean="0"/>
              <a:t>-</a:t>
            </a:r>
            <a:r>
              <a:rPr lang="en-US" sz="2000" dirty="0" smtClean="0"/>
              <a:t>molecular </a:t>
            </a:r>
            <a:r>
              <a:rPr lang="en-US" sz="2000" dirty="0"/>
              <a:t>crystal, consisting of alpha-particles and Cooper pairs of protons, </a:t>
            </a:r>
            <a:r>
              <a:rPr lang="en-US" sz="2000" dirty="0" smtClean="0"/>
              <a:t>is </a:t>
            </a:r>
            <a:r>
              <a:rPr lang="en-US" sz="2000" dirty="0"/>
              <a:t>the activated complex, </a:t>
            </a:r>
            <a:r>
              <a:rPr lang="en-US" sz="2000" dirty="0" smtClean="0"/>
              <a:t>in which </a:t>
            </a:r>
            <a:r>
              <a:rPr lang="en-US" sz="2000" dirty="0"/>
              <a:t>can leak </a:t>
            </a:r>
            <a:r>
              <a:rPr lang="en-US" sz="2000" i="1" dirty="0" err="1"/>
              <a:t>pp</a:t>
            </a:r>
            <a:r>
              <a:rPr lang="en-US" sz="2000" dirty="0"/>
              <a:t>-reaction. </a:t>
            </a:r>
            <a:r>
              <a:rPr lang="en-US" sz="2000" dirty="0" smtClean="0"/>
              <a:t>The </a:t>
            </a:r>
            <a:r>
              <a:rPr lang="en-US" sz="2000" dirty="0"/>
              <a:t>existence of </a:t>
            </a:r>
            <a:r>
              <a:rPr lang="en-US" sz="2000" dirty="0" err="1"/>
              <a:t>superfluidity</a:t>
            </a:r>
            <a:r>
              <a:rPr lang="en-US" sz="2000" dirty="0"/>
              <a:t> of Cooper pairs and energy gap between the basic and excited States of the </a:t>
            </a:r>
            <a:r>
              <a:rPr lang="en-US" sz="2000" dirty="0" smtClean="0"/>
              <a:t>crystal may give to such a complex the </a:t>
            </a:r>
            <a:r>
              <a:rPr lang="en-US" sz="2000" dirty="0"/>
              <a:t>special </a:t>
            </a:r>
            <a:r>
              <a:rPr lang="en-US" sz="2000" dirty="0" smtClean="0"/>
              <a:t>stability</a:t>
            </a:r>
            <a:r>
              <a:rPr lang="en-US" sz="2000" dirty="0"/>
              <a:t>. Check the stability of the crystal using the criterion of Landau.</a:t>
            </a:r>
            <a:endParaRPr lang="ru-RU" sz="2000" dirty="0"/>
          </a:p>
        </p:txBody>
      </p:sp>
      <p:sp>
        <p:nvSpPr>
          <p:cNvPr id="4" name="Номер слайда 3"/>
          <p:cNvSpPr>
            <a:spLocks noGrp="1"/>
          </p:cNvSpPr>
          <p:nvPr>
            <p:ph type="sldNum" sz="quarter" idx="12"/>
          </p:nvPr>
        </p:nvSpPr>
        <p:spPr/>
        <p:txBody>
          <a:bodyPr/>
          <a:lstStyle/>
          <a:p>
            <a:pPr>
              <a:defRPr/>
            </a:pPr>
            <a:fld id="{19E523E7-6773-4AE8-9FC3-8847A92598A3}" type="slidenum">
              <a:rPr lang="ru-RU" smtClean="0"/>
              <a:pPr>
                <a:defRPr/>
              </a:pPr>
              <a:t>23</a:t>
            </a:fld>
            <a:endParaRPr lang="ru-RU"/>
          </a:p>
        </p:txBody>
      </p:sp>
    </p:spTree>
    <p:extLst>
      <p:ext uri="{BB962C8B-B14F-4D97-AF65-F5344CB8AC3E}">
        <p14:creationId xmlns:p14="http://schemas.microsoft.com/office/powerpoint/2010/main" val="2680058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p:cNvSpPr>
                <a:spLocks noGrp="1"/>
              </p:cNvSpPr>
              <p:nvPr>
                <p:ph idx="1"/>
              </p:nvPr>
            </p:nvSpPr>
            <p:spPr>
              <a:xfrm>
                <a:off x="457200" y="548680"/>
                <a:ext cx="8229600" cy="5577483"/>
              </a:xfrm>
            </p:spPr>
            <p:txBody>
              <a:bodyPr/>
              <a:lstStyle/>
              <a:p>
                <a:pPr marL="0" indent="0">
                  <a:buNone/>
                </a:pPr>
                <a:r>
                  <a:rPr lang="en-US" sz="2000" dirty="0" smtClean="0"/>
                  <a:t>L. D. Landau in work 1941 got the formula for </a:t>
                </a:r>
                <a:r>
                  <a:rPr lang="en-US" sz="2000" dirty="0" smtClean="0"/>
                  <a:t>assessment calculations </a:t>
                </a:r>
                <a:r>
                  <a:rPr lang="en-US" sz="2000" dirty="0"/>
                  <a:t>in the order of magnitude of the energy gap</a:t>
                </a:r>
                <a:r>
                  <a:rPr lang="ru-RU" sz="2000" dirty="0" smtClean="0"/>
                  <a:t> </a:t>
                </a:r>
                <a14:m>
                  <m:oMath xmlns:m="http://schemas.openxmlformats.org/officeDocument/2006/math">
                    <m:r>
                      <m:rPr>
                        <m:sty m:val="p"/>
                      </m:rPr>
                      <a:rPr lang="el-GR" sz="2000" i="1" smtClean="0">
                        <a:latin typeface="Cambria Math"/>
                        <a:ea typeface="Cambria Math"/>
                      </a:rPr>
                      <m:t>Δ</m:t>
                    </m:r>
                  </m:oMath>
                </a14:m>
                <a:r>
                  <a:rPr lang="ru-RU" sz="2000" dirty="0" smtClean="0"/>
                  <a:t> </a:t>
                </a:r>
                <a:r>
                  <a:rPr lang="en-US" sz="2000" dirty="0" smtClean="0"/>
                  <a:t>for liquid He II</a:t>
                </a:r>
                <a:r>
                  <a:rPr lang="ru-RU" sz="2000" dirty="0" smtClean="0"/>
                  <a:t>:</a:t>
                </a:r>
                <a:endParaRPr lang="ru-RU" sz="2000" dirty="0" smtClean="0"/>
              </a:p>
              <a:p>
                <a:pPr marL="0" indent="0" algn="ctr">
                  <a:buNone/>
                </a:pPr>
                <a14:m>
                  <m:oMathPara xmlns:m="http://schemas.openxmlformats.org/officeDocument/2006/math">
                    <m:oMathParaPr>
                      <m:jc m:val="centerGroup"/>
                    </m:oMathParaPr>
                    <m:oMath xmlns:m="http://schemas.openxmlformats.org/officeDocument/2006/math">
                      <m:r>
                        <m:rPr>
                          <m:sty m:val="p"/>
                        </m:rPr>
                        <a:rPr lang="el-GR" sz="2000" i="1" smtClean="0">
                          <a:latin typeface="Cambria Math"/>
                          <a:ea typeface="Cambria Math"/>
                        </a:rPr>
                        <m:t>Δ</m:t>
                      </m:r>
                      <m:r>
                        <a:rPr lang="el-GR" sz="2000" i="1" smtClean="0">
                          <a:latin typeface="Cambria Math"/>
                          <a:ea typeface="Cambria Math"/>
                        </a:rPr>
                        <m:t>≈</m:t>
                      </m:r>
                      <m:f>
                        <m:fPr>
                          <m:ctrlPr>
                            <a:rPr lang="el-GR" sz="2000" i="1" smtClean="0">
                              <a:latin typeface="Cambria Math"/>
                              <a:ea typeface="Cambria Math"/>
                            </a:rPr>
                          </m:ctrlPr>
                        </m:fPr>
                        <m:num>
                          <m:sSup>
                            <m:sSupPr>
                              <m:ctrlPr>
                                <a:rPr lang="el-GR" sz="2000" i="1" smtClean="0">
                                  <a:latin typeface="Cambria Math"/>
                                  <a:ea typeface="Cambria Math"/>
                                </a:rPr>
                              </m:ctrlPr>
                            </m:sSupPr>
                            <m:e>
                              <m:r>
                                <a:rPr lang="el-GR" sz="2000" i="1">
                                  <a:latin typeface="Cambria Math"/>
                                  <a:ea typeface="Cambria Math"/>
                                </a:rPr>
                                <m:t>ℏ</m:t>
                              </m:r>
                            </m:e>
                            <m:sup>
                              <m:r>
                                <a:rPr lang="ru-RU" sz="2000" b="0" i="1" smtClean="0">
                                  <a:latin typeface="Cambria Math"/>
                                  <a:ea typeface="Cambria Math"/>
                                </a:rPr>
                                <m:t>2</m:t>
                              </m:r>
                            </m:sup>
                          </m:sSup>
                          <m:sSup>
                            <m:sSupPr>
                              <m:ctrlPr>
                                <a:rPr lang="el-GR" sz="2000" i="1" smtClean="0">
                                  <a:latin typeface="Cambria Math"/>
                                  <a:ea typeface="Cambria Math"/>
                                </a:rPr>
                              </m:ctrlPr>
                            </m:sSupPr>
                            <m:e>
                              <m:r>
                                <a:rPr lang="el-GR" sz="2000" i="1" smtClean="0">
                                  <a:latin typeface="Cambria Math"/>
                                  <a:ea typeface="Cambria Math"/>
                                </a:rPr>
                                <m:t>𝜚</m:t>
                              </m:r>
                            </m:e>
                            <m:sup>
                              <m:f>
                                <m:fPr>
                                  <m:ctrlPr>
                                    <a:rPr lang="ru-RU" sz="2000" b="0" i="1" smtClean="0">
                                      <a:latin typeface="Cambria Math"/>
                                      <a:ea typeface="Cambria Math"/>
                                    </a:rPr>
                                  </m:ctrlPr>
                                </m:fPr>
                                <m:num>
                                  <m:r>
                                    <a:rPr lang="ru-RU" sz="2000" b="0" i="1" smtClean="0">
                                      <a:latin typeface="Cambria Math"/>
                                      <a:ea typeface="Cambria Math"/>
                                    </a:rPr>
                                    <m:t>2</m:t>
                                  </m:r>
                                </m:num>
                                <m:den>
                                  <m:r>
                                    <a:rPr lang="ru-RU" sz="2000" b="0" i="1" smtClean="0">
                                      <a:latin typeface="Cambria Math"/>
                                      <a:ea typeface="Cambria Math"/>
                                    </a:rPr>
                                    <m:t>3</m:t>
                                  </m:r>
                                </m:den>
                              </m:f>
                            </m:sup>
                          </m:sSup>
                        </m:num>
                        <m:den>
                          <m:sSup>
                            <m:sSupPr>
                              <m:ctrlPr>
                                <a:rPr lang="el-GR" sz="2000" i="1" smtClean="0">
                                  <a:latin typeface="Cambria Math"/>
                                  <a:ea typeface="Cambria Math"/>
                                </a:rPr>
                              </m:ctrlPr>
                            </m:sSupPr>
                            <m:e>
                              <m:r>
                                <a:rPr lang="en-US" sz="2000" b="0" i="1" smtClean="0">
                                  <a:latin typeface="Cambria Math"/>
                                  <a:ea typeface="Cambria Math"/>
                                </a:rPr>
                                <m:t>𝑀</m:t>
                              </m:r>
                            </m:e>
                            <m:sup>
                              <m:f>
                                <m:fPr>
                                  <m:ctrlPr>
                                    <a:rPr lang="en-US" sz="2000" b="0" i="1" smtClean="0">
                                      <a:latin typeface="Cambria Math"/>
                                      <a:ea typeface="Cambria Math"/>
                                    </a:rPr>
                                  </m:ctrlPr>
                                </m:fPr>
                                <m:num>
                                  <m:r>
                                    <a:rPr lang="en-US" sz="2000" b="0" i="1" smtClean="0">
                                      <a:latin typeface="Cambria Math"/>
                                      <a:ea typeface="Cambria Math"/>
                                    </a:rPr>
                                    <m:t>5</m:t>
                                  </m:r>
                                </m:num>
                                <m:den>
                                  <m:r>
                                    <a:rPr lang="en-US" sz="2000" b="0" i="1" smtClean="0">
                                      <a:latin typeface="Cambria Math"/>
                                      <a:ea typeface="Cambria Math"/>
                                    </a:rPr>
                                    <m:t>3</m:t>
                                  </m:r>
                                </m:den>
                              </m:f>
                            </m:sup>
                          </m:sSup>
                        </m:den>
                      </m:f>
                      <m:r>
                        <a:rPr lang="en-US" sz="2000" b="0" i="1" smtClean="0">
                          <a:latin typeface="Cambria Math"/>
                          <a:ea typeface="Cambria Math"/>
                        </a:rPr>
                        <m:t>,</m:t>
                      </m:r>
                    </m:oMath>
                  </m:oMathPara>
                </a14:m>
                <a:endParaRPr lang="en-US" sz="2000" dirty="0" smtClean="0"/>
              </a:p>
              <a:p>
                <a:pPr marL="0" indent="0">
                  <a:buNone/>
                </a:pPr>
                <a:r>
                  <a:rPr lang="en-US" sz="2000" dirty="0" smtClean="0"/>
                  <a:t>where</a:t>
                </a:r>
                <a:r>
                  <a:rPr lang="ru-RU" sz="2000" dirty="0" smtClean="0"/>
                  <a:t> </a:t>
                </a:r>
                <a14:m>
                  <m:oMath xmlns:m="http://schemas.openxmlformats.org/officeDocument/2006/math">
                    <m:r>
                      <a:rPr lang="en-US" sz="2000" b="0" i="1" smtClean="0">
                        <a:latin typeface="Cambria Math"/>
                      </a:rPr>
                      <m:t>𝑀</m:t>
                    </m:r>
                  </m:oMath>
                </a14:m>
                <a:r>
                  <a:rPr lang="en-US" sz="2000" dirty="0" smtClean="0"/>
                  <a:t> – </a:t>
                </a:r>
                <a:r>
                  <a:rPr lang="en-US" sz="2000" dirty="0"/>
                  <a:t>the mass of a helium atom</a:t>
                </a:r>
                <a:r>
                  <a:rPr lang="ru-RU" sz="2000" dirty="0" smtClean="0"/>
                  <a:t>. </a:t>
                </a:r>
                <a:r>
                  <a:rPr lang="en-US" sz="2000" dirty="0"/>
                  <a:t>If this formula </a:t>
                </a:r>
                <a:r>
                  <a:rPr lang="en-US" sz="2000" dirty="0" smtClean="0"/>
                  <a:t>is </a:t>
                </a:r>
                <a:r>
                  <a:rPr lang="en-US" sz="2000" dirty="0"/>
                  <a:t>applied to the unit cell nuclear of molecular crystal, we obtain instead of the previous formula</a:t>
                </a:r>
                <a:endParaRPr lang="ru-RU" sz="2000" dirty="0" smtClean="0"/>
              </a:p>
              <a:p>
                <a:pPr marL="0" indent="0" algn="ctr">
                  <a:buNone/>
                </a:pPr>
                <a14:m>
                  <m:oMathPara xmlns:m="http://schemas.openxmlformats.org/officeDocument/2006/math">
                    <m:oMathParaPr>
                      <m:jc m:val="centerGroup"/>
                    </m:oMathParaPr>
                    <m:oMath xmlns:m="http://schemas.openxmlformats.org/officeDocument/2006/math">
                      <m:r>
                        <m:rPr>
                          <m:sty m:val="p"/>
                        </m:rPr>
                        <a:rPr lang="el-GR" sz="2000" i="1" smtClean="0">
                          <a:latin typeface="Cambria Math"/>
                          <a:ea typeface="Cambria Math"/>
                        </a:rPr>
                        <m:t>Δ</m:t>
                      </m:r>
                      <m:r>
                        <a:rPr lang="en-US" sz="2000" i="1">
                          <a:latin typeface="Cambria Math"/>
                          <a:ea typeface="Cambria Math"/>
                        </a:rPr>
                        <m:t>=</m:t>
                      </m:r>
                      <m:sSup>
                        <m:sSupPr>
                          <m:ctrlPr>
                            <a:rPr lang="en-US" sz="2000" i="1">
                              <a:latin typeface="Cambria Math"/>
                              <a:ea typeface="Cambria Math"/>
                            </a:rPr>
                          </m:ctrlPr>
                        </m:sSupPr>
                        <m:e>
                          <m:d>
                            <m:dPr>
                              <m:ctrlPr>
                                <a:rPr lang="en-US" sz="2000" i="1">
                                  <a:latin typeface="Cambria Math"/>
                                  <a:ea typeface="Cambria Math"/>
                                </a:rPr>
                              </m:ctrlPr>
                            </m:dPr>
                            <m:e>
                              <m:f>
                                <m:fPr>
                                  <m:ctrlPr>
                                    <a:rPr lang="en-US" sz="2000" i="1">
                                      <a:latin typeface="Cambria Math"/>
                                      <a:ea typeface="Cambria Math"/>
                                    </a:rPr>
                                  </m:ctrlPr>
                                </m:fPr>
                                <m:num>
                                  <m:r>
                                    <a:rPr lang="en-US" sz="2000" i="1">
                                      <a:latin typeface="Cambria Math"/>
                                      <a:ea typeface="Cambria Math"/>
                                    </a:rPr>
                                    <m:t>ℏ</m:t>
                                  </m:r>
                                  <m:r>
                                    <a:rPr lang="en-US" sz="2000" i="1">
                                      <a:latin typeface="Cambria Math"/>
                                      <a:ea typeface="Cambria Math"/>
                                    </a:rPr>
                                    <m:t>𝑐</m:t>
                                  </m:r>
                                </m:num>
                                <m:den>
                                  <m:r>
                                    <a:rPr lang="en-US" sz="2000" i="1">
                                      <a:latin typeface="Cambria Math"/>
                                      <a:ea typeface="Cambria Math"/>
                                    </a:rPr>
                                    <m:t>𝑀</m:t>
                                  </m:r>
                                  <m:sSup>
                                    <m:sSupPr>
                                      <m:ctrlPr>
                                        <a:rPr lang="en-US" sz="2000" i="1">
                                          <a:latin typeface="Cambria Math"/>
                                          <a:ea typeface="Cambria Math"/>
                                        </a:rPr>
                                      </m:ctrlPr>
                                    </m:sSupPr>
                                    <m:e>
                                      <m:r>
                                        <a:rPr lang="en-US" sz="2000" i="1">
                                          <a:latin typeface="Cambria Math"/>
                                          <a:ea typeface="Cambria Math"/>
                                        </a:rPr>
                                        <m:t>𝑐</m:t>
                                      </m:r>
                                    </m:e>
                                    <m:sup>
                                      <m:r>
                                        <a:rPr lang="en-US" sz="2000" i="1">
                                          <a:latin typeface="Cambria Math"/>
                                          <a:ea typeface="Cambria Math"/>
                                        </a:rPr>
                                        <m:t>2</m:t>
                                      </m:r>
                                    </m:sup>
                                  </m:sSup>
                                  <m:sSup>
                                    <m:sSupPr>
                                      <m:ctrlPr>
                                        <a:rPr lang="en-US" sz="2000" i="1">
                                          <a:latin typeface="Cambria Math"/>
                                          <a:ea typeface="Cambria Math"/>
                                        </a:rPr>
                                      </m:ctrlPr>
                                    </m:sSupPr>
                                    <m:e>
                                      <m:r>
                                        <a:rPr lang="en-US" sz="2000" i="1">
                                          <a:latin typeface="Cambria Math"/>
                                          <a:ea typeface="Cambria Math"/>
                                        </a:rPr>
                                        <m:t>𝑉</m:t>
                                      </m:r>
                                    </m:e>
                                    <m:sup>
                                      <m:f>
                                        <m:fPr>
                                          <m:ctrlPr>
                                            <a:rPr lang="en-US" sz="2000" i="1">
                                              <a:latin typeface="Cambria Math"/>
                                              <a:ea typeface="Cambria Math"/>
                                            </a:rPr>
                                          </m:ctrlPr>
                                        </m:fPr>
                                        <m:num>
                                          <m:r>
                                            <a:rPr lang="en-US" sz="2000" i="1">
                                              <a:latin typeface="Cambria Math"/>
                                              <a:ea typeface="Cambria Math"/>
                                            </a:rPr>
                                            <m:t>1</m:t>
                                          </m:r>
                                        </m:num>
                                        <m:den>
                                          <m:r>
                                            <a:rPr lang="en-US" sz="2000" i="1">
                                              <a:latin typeface="Cambria Math"/>
                                              <a:ea typeface="Cambria Math"/>
                                            </a:rPr>
                                            <m:t>3</m:t>
                                          </m:r>
                                        </m:den>
                                      </m:f>
                                    </m:sup>
                                  </m:sSup>
                                </m:den>
                              </m:f>
                            </m:e>
                          </m:d>
                        </m:e>
                        <m:sup>
                          <m:r>
                            <a:rPr lang="en-US" sz="2000" i="1">
                              <a:latin typeface="Cambria Math"/>
                              <a:ea typeface="Cambria Math"/>
                            </a:rPr>
                            <m:t>2</m:t>
                          </m:r>
                        </m:sup>
                      </m:sSup>
                      <m:r>
                        <a:rPr lang="en-US" sz="2000" i="1">
                          <a:latin typeface="Cambria Math"/>
                          <a:ea typeface="Cambria Math"/>
                        </a:rPr>
                        <m:t>𝑀</m:t>
                      </m:r>
                      <m:sSup>
                        <m:sSupPr>
                          <m:ctrlPr>
                            <a:rPr lang="en-US" sz="2000" i="1">
                              <a:latin typeface="Cambria Math"/>
                              <a:ea typeface="Cambria Math"/>
                            </a:rPr>
                          </m:ctrlPr>
                        </m:sSupPr>
                        <m:e>
                          <m:r>
                            <a:rPr lang="en-US" sz="2000" i="1">
                              <a:latin typeface="Cambria Math"/>
                              <a:ea typeface="Cambria Math"/>
                            </a:rPr>
                            <m:t>𝑐</m:t>
                          </m:r>
                        </m:e>
                        <m:sup>
                          <m:r>
                            <a:rPr lang="en-US" sz="2000" i="1">
                              <a:latin typeface="Cambria Math"/>
                              <a:ea typeface="Cambria Math"/>
                            </a:rPr>
                            <m:t>2</m:t>
                          </m:r>
                        </m:sup>
                      </m:sSup>
                      <m:r>
                        <a:rPr lang="ru-RU" sz="2000" b="0" i="1" smtClean="0">
                          <a:latin typeface="Cambria Math"/>
                          <a:ea typeface="Cambria Math"/>
                        </a:rPr>
                        <m:t>,</m:t>
                      </m:r>
                    </m:oMath>
                  </m:oMathPara>
                </a14:m>
                <a:endParaRPr lang="ru-RU" sz="2000" b="0" dirty="0" smtClean="0">
                  <a:ea typeface="Cambria Math"/>
                </a:endParaRPr>
              </a:p>
              <a:p>
                <a:pPr marL="0" indent="0">
                  <a:buNone/>
                </a:pPr>
                <a:r>
                  <a:rPr lang="en-US" sz="2000" dirty="0"/>
                  <a:t>where now 𝑀 is the mass of the unit cell, </a:t>
                </a:r>
                <a:r>
                  <a:rPr lang="en-US" sz="2000" dirty="0" smtClean="0"/>
                  <a:t>𝑐 is </a:t>
                </a:r>
                <a:r>
                  <a:rPr lang="en-US" sz="2000" dirty="0"/>
                  <a:t>the speed of </a:t>
                </a:r>
                <a:r>
                  <a:rPr lang="en-US" sz="2000" dirty="0" smtClean="0"/>
                  <a:t>light, </a:t>
                </a:r>
                <a:r>
                  <a:rPr lang="en-US" sz="2000" dirty="0"/>
                  <a:t>𝑉 – the volume of the elementary cell </a:t>
                </a:r>
                <a:r>
                  <a:rPr lang="en-US" sz="2000" dirty="0" smtClean="0"/>
                  <a:t>nuclear-molecular </a:t>
                </a:r>
                <a:r>
                  <a:rPr lang="en-US" sz="2000" dirty="0"/>
                  <a:t>crystal composed of nuclei </a:t>
                </a:r>
                <a14:m>
                  <m:oMath xmlns:m="http://schemas.openxmlformats.org/officeDocument/2006/math">
                    <m:sPre>
                      <m:sPrePr>
                        <m:ctrlPr>
                          <a:rPr lang="ru-RU" sz="2000" i="1">
                            <a:latin typeface="Cambria Math"/>
                          </a:rPr>
                        </m:ctrlPr>
                      </m:sPrePr>
                      <m:sub/>
                      <m:sup>
                        <m:r>
                          <a:rPr lang="en-US" sz="2000">
                            <a:latin typeface="Cambria Math"/>
                          </a:rPr>
                          <m:t>4</m:t>
                        </m:r>
                      </m:sup>
                      <m:e>
                        <m:r>
                          <m:rPr>
                            <m:sty m:val="p"/>
                          </m:rPr>
                          <a:rPr lang="en-US" sz="2000">
                            <a:latin typeface="Cambria Math"/>
                          </a:rPr>
                          <m:t>He</m:t>
                        </m:r>
                      </m:e>
                    </m:sPre>
                  </m:oMath>
                </a14:m>
                <a:r>
                  <a:rPr lang="en-US" sz="2000" dirty="0" smtClean="0"/>
                  <a:t> and </a:t>
                </a:r>
                <a:r>
                  <a:rPr lang="en-US" sz="2000" dirty="0"/>
                  <a:t>protons</a:t>
                </a:r>
                <a:r>
                  <a:rPr lang="en-US" sz="2000" dirty="0" smtClean="0"/>
                  <a:t>.</a:t>
                </a:r>
              </a:p>
              <a:p>
                <a:pPr marL="0" indent="0">
                  <a:buNone/>
                </a:pPr>
                <a:r>
                  <a:rPr lang="en-US" sz="2000" dirty="0"/>
                  <a:t>In our case, we have to take, instead of the mass of the </a:t>
                </a:r>
                <a:r>
                  <a:rPr lang="en-US" sz="2000" dirty="0" smtClean="0"/>
                  <a:t>helium, the </a:t>
                </a:r>
                <a:r>
                  <a:rPr lang="en-US" sz="2000" dirty="0"/>
                  <a:t>mass of a Cooper pair of </a:t>
                </a:r>
                <a:r>
                  <a:rPr lang="en-US" sz="2000" dirty="0" smtClean="0"/>
                  <a:t>protons</a:t>
                </a:r>
                <a:r>
                  <a:rPr lang="ru-RU" sz="2000" dirty="0" smtClean="0"/>
                  <a:t>: </a:t>
                </a:r>
                <a14:m>
                  <m:oMath xmlns:m="http://schemas.openxmlformats.org/officeDocument/2006/math">
                    <m:r>
                      <a:rPr lang="en-US" sz="2000" b="0" i="1" smtClean="0">
                        <a:latin typeface="Cambria Math"/>
                      </a:rPr>
                      <m:t>𝑀</m:t>
                    </m:r>
                    <m:r>
                      <a:rPr lang="en-US" sz="2000" b="0" i="1" smtClean="0">
                        <a:latin typeface="Cambria Math"/>
                      </a:rPr>
                      <m:t>=2</m:t>
                    </m:r>
                    <m:sSub>
                      <m:sSubPr>
                        <m:ctrlPr>
                          <a:rPr lang="en-US" sz="2000" b="0" i="1" smtClean="0">
                            <a:latin typeface="Cambria Math"/>
                          </a:rPr>
                        </m:ctrlPr>
                      </m:sSubPr>
                      <m:e>
                        <m:r>
                          <a:rPr lang="en-US" sz="2000" b="0" i="1" smtClean="0">
                            <a:latin typeface="Cambria Math"/>
                          </a:rPr>
                          <m:t>𝑀</m:t>
                        </m:r>
                      </m:e>
                      <m:sub>
                        <m:r>
                          <a:rPr lang="en-US" sz="2000" b="0" i="1" smtClean="0">
                            <a:latin typeface="Cambria Math"/>
                          </a:rPr>
                          <m:t>𝑝</m:t>
                        </m:r>
                      </m:sub>
                    </m:sSub>
                  </m:oMath>
                </a14:m>
                <a:r>
                  <a:rPr lang="en-US" sz="2000" dirty="0"/>
                  <a:t>. The table shows the results of calculation of Δ for different sizes of lattices (and Cooper pairs).</a:t>
                </a:r>
                <a:endParaRPr lang="ru-RU" sz="2000"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457200" y="548680"/>
                <a:ext cx="8229600" cy="5577483"/>
              </a:xfrm>
              <a:blipFill rotWithShape="1">
                <a:blip r:embed="rId2"/>
                <a:stretch>
                  <a:fillRect l="-741" t="-437" r="-370" b="-4590"/>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p:txBody>
          <a:bodyPr/>
          <a:lstStyle/>
          <a:p>
            <a:pPr>
              <a:defRPr/>
            </a:pPr>
            <a:fld id="{19E523E7-6773-4AE8-9FC3-8847A92598A3}" type="slidenum">
              <a:rPr lang="ru-RU" smtClean="0"/>
              <a:pPr>
                <a:defRPr/>
              </a:pPr>
              <a:t>24</a:t>
            </a:fld>
            <a:endParaRPr lang="ru-RU"/>
          </a:p>
        </p:txBody>
      </p:sp>
    </p:spTree>
    <p:extLst>
      <p:ext uri="{BB962C8B-B14F-4D97-AF65-F5344CB8AC3E}">
        <p14:creationId xmlns:p14="http://schemas.microsoft.com/office/powerpoint/2010/main" val="2594626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p:txBody>
              <a:bodyPr/>
              <a:lstStyle/>
              <a:p>
                <a:r>
                  <a:rPr lang="en-US" sz="2400" dirty="0"/>
                  <a:t>The table of values of the energy gap </a:t>
                </a:r>
                <a14:m>
                  <m:oMath xmlns:m="http://schemas.openxmlformats.org/officeDocument/2006/math">
                    <m:r>
                      <m:rPr>
                        <m:sty m:val="p"/>
                      </m:rPr>
                      <a:rPr lang="el-GR" sz="2400" i="1">
                        <a:latin typeface="Cambria Math"/>
                        <a:ea typeface="Cambria Math"/>
                      </a:rPr>
                      <m:t>Δ</m:t>
                    </m:r>
                  </m:oMath>
                </a14:m>
                <a:r>
                  <a:rPr lang="ru-RU" sz="2400" dirty="0"/>
                  <a:t>(</a:t>
                </a:r>
                <a:r>
                  <a:rPr lang="en-US" sz="2400" i="1" dirty="0" err="1"/>
                  <a:t>keV</a:t>
                </a:r>
                <a:r>
                  <a:rPr lang="en-US" sz="2400" dirty="0"/>
                  <a:t>) depending on the mass of the cell M and its size </a:t>
                </a:r>
                <a14:m>
                  <m:oMath xmlns:m="http://schemas.openxmlformats.org/officeDocument/2006/math">
                    <m:r>
                      <a:rPr lang="en-US" sz="2400" i="1" dirty="0" smtClean="0">
                        <a:latin typeface="Cambria Math"/>
                      </a:rPr>
                      <m:t>𝑎</m:t>
                    </m:r>
                  </m:oMath>
                </a14:m>
                <a:endParaRPr lang="ru-RU" sz="2400" i="1"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blipFill rotWithShape="1">
                <a:blip r:embed="rId2"/>
                <a:stretch>
                  <a:fillRect l="-667" r="-1630"/>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p:txBody>
          <a:bodyPr/>
          <a:lstStyle/>
          <a:p>
            <a:pPr>
              <a:defRPr/>
            </a:pPr>
            <a:fld id="{19E523E7-6773-4AE8-9FC3-8847A92598A3}" type="slidenum">
              <a:rPr lang="ru-RU" smtClean="0"/>
              <a:pPr>
                <a:defRPr/>
              </a:pPr>
              <a:t>25</a:t>
            </a:fld>
            <a:endParaRPr lang="ru-RU"/>
          </a:p>
        </p:txBody>
      </p:sp>
      <mc:AlternateContent xmlns:mc="http://schemas.openxmlformats.org/markup-compatibility/2006">
        <mc:Choice xmlns:a14="http://schemas.microsoft.com/office/drawing/2010/main" Requires="a14">
          <p:graphicFrame>
            <p:nvGraphicFramePr>
              <p:cNvPr id="6" name="Объект 4"/>
              <p:cNvGraphicFramePr>
                <a:graphicFrameLocks/>
              </p:cNvGraphicFramePr>
              <p:nvPr>
                <p:extLst>
                  <p:ext uri="{D42A27DB-BD31-4B8C-83A1-F6EECF244321}">
                    <p14:modId xmlns:p14="http://schemas.microsoft.com/office/powerpoint/2010/main" val="1984903122"/>
                  </p:ext>
                </p:extLst>
              </p:nvPr>
            </p:nvGraphicFramePr>
            <p:xfrm>
              <a:off x="467544" y="1722127"/>
              <a:ext cx="8229599" cy="1130809"/>
            </p:xfrm>
            <a:graphic>
              <a:graphicData uri="http://schemas.openxmlformats.org/drawingml/2006/table">
                <a:tbl>
                  <a:tblPr firstRow="1" bandRow="1">
                    <a:tableStyleId>{5C22544A-7EE6-4342-B048-85BDC9FD1C3A}</a:tableStyleId>
                  </a:tblPr>
                  <a:tblGrid>
                    <a:gridCol w="802432"/>
                    <a:gridCol w="1296144"/>
                    <a:gridCol w="1080120"/>
                    <a:gridCol w="1080120"/>
                    <a:gridCol w="1368152"/>
                    <a:gridCol w="1296144"/>
                    <a:gridCol w="1306487"/>
                  </a:tblGrid>
                  <a:tr h="370840">
                    <a:tc>
                      <a:txBody>
                        <a:bodyPr/>
                        <a:lstStyle/>
                        <a:p>
                          <a:r>
                            <a:rPr lang="en-US" i="1" dirty="0" smtClean="0">
                              <a:solidFill>
                                <a:schemeClr val="tx1"/>
                              </a:solidFill>
                            </a:rPr>
                            <a:t>M</a:t>
                          </a:r>
                          <a:r>
                            <a:rPr lang="en-US" i="1" baseline="0" dirty="0" smtClean="0">
                              <a:solidFill>
                                <a:schemeClr val="tx1"/>
                              </a:solidFill>
                            </a:rPr>
                            <a:t>  </a:t>
                          </a:r>
                          <a:r>
                            <a:rPr lang="en-US" i="0" baseline="0" dirty="0" smtClean="0">
                              <a:solidFill>
                                <a:schemeClr val="tx1"/>
                              </a:solidFill>
                            </a:rPr>
                            <a:t>\ </a:t>
                          </a:r>
                          <a:r>
                            <a:rPr lang="en-US" i="1" baseline="0" dirty="0" smtClean="0">
                              <a:solidFill>
                                <a:schemeClr val="tx1"/>
                              </a:solidFill>
                            </a:rPr>
                            <a:t>a</a:t>
                          </a:r>
                          <a:endParaRPr lang="ru-RU" i="1"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p>
                                  <m:sSupPr>
                                    <m:ctrlPr>
                                      <a:rPr lang="ru-RU" i="1" baseline="0" smtClean="0">
                                        <a:solidFill>
                                          <a:schemeClr val="tx1"/>
                                        </a:solidFill>
                                        <a:latin typeface="Cambria Math"/>
                                      </a:rPr>
                                    </m:ctrlPr>
                                  </m:sSupPr>
                                  <m:e>
                                    <m:r>
                                      <a:rPr lang="en-US" b="1" i="1" baseline="0" smtClean="0">
                                        <a:solidFill>
                                          <a:schemeClr val="tx1"/>
                                        </a:solidFill>
                                        <a:latin typeface="Cambria Math"/>
                                      </a:rPr>
                                      <m:t>𝟏𝟎</m:t>
                                    </m:r>
                                  </m:e>
                                  <m:sup>
                                    <m:r>
                                      <a:rPr lang="en-US" b="1" i="1" baseline="0" smtClean="0">
                                        <a:solidFill>
                                          <a:schemeClr val="tx1"/>
                                        </a:solidFill>
                                        <a:latin typeface="Cambria Math"/>
                                      </a:rPr>
                                      <m:t>−</m:t>
                                    </m:r>
                                    <m:r>
                                      <a:rPr lang="en-US" b="1" i="1" baseline="0" smtClean="0">
                                        <a:solidFill>
                                          <a:schemeClr val="tx1"/>
                                        </a:solidFill>
                                        <a:latin typeface="Cambria Math"/>
                                      </a:rPr>
                                      <m:t>𝟏𝟑</m:t>
                                    </m:r>
                                  </m:sup>
                                </m:sSup>
                              </m:oMath>
                            </m:oMathPara>
                          </a14:m>
                          <a:endParaRPr lang="ru-RU" baseline="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p>
                                  <m:sSupPr>
                                    <m:ctrlPr>
                                      <a:rPr lang="ru-RU" i="1" baseline="0" smtClean="0">
                                        <a:solidFill>
                                          <a:schemeClr val="tx1"/>
                                        </a:solidFill>
                                        <a:latin typeface="Cambria Math"/>
                                      </a:rPr>
                                    </m:ctrlPr>
                                  </m:sSupPr>
                                  <m:e>
                                    <m:r>
                                      <a:rPr lang="en-US" b="1" i="1" baseline="0" smtClean="0">
                                        <a:solidFill>
                                          <a:schemeClr val="tx1"/>
                                        </a:solidFill>
                                        <a:latin typeface="Cambria Math"/>
                                      </a:rPr>
                                      <m:t>𝟏𝟎</m:t>
                                    </m:r>
                                  </m:e>
                                  <m:sup>
                                    <m:r>
                                      <a:rPr lang="en-US" b="1" i="1" baseline="0" smtClean="0">
                                        <a:solidFill>
                                          <a:schemeClr val="tx1"/>
                                        </a:solidFill>
                                        <a:latin typeface="Cambria Math"/>
                                      </a:rPr>
                                      <m:t>−</m:t>
                                    </m:r>
                                    <m:r>
                                      <a:rPr lang="en-US" b="1" i="1" baseline="0" smtClean="0">
                                        <a:solidFill>
                                          <a:schemeClr val="tx1"/>
                                        </a:solidFill>
                                        <a:latin typeface="Cambria Math"/>
                                      </a:rPr>
                                      <m:t>𝟏𝟐</m:t>
                                    </m:r>
                                  </m:sup>
                                </m:sSup>
                              </m:oMath>
                            </m:oMathPara>
                          </a14:m>
                          <a:endParaRPr lang="ru-RU" baseline="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p>
                                  <m:sSupPr>
                                    <m:ctrlPr>
                                      <a:rPr lang="ru-RU" i="1" baseline="0" smtClean="0">
                                        <a:solidFill>
                                          <a:schemeClr val="tx1"/>
                                        </a:solidFill>
                                        <a:latin typeface="Cambria Math"/>
                                      </a:rPr>
                                    </m:ctrlPr>
                                  </m:sSupPr>
                                  <m:e>
                                    <m:r>
                                      <a:rPr lang="en-US" b="1" i="1" baseline="0" smtClean="0">
                                        <a:solidFill>
                                          <a:schemeClr val="tx1"/>
                                        </a:solidFill>
                                        <a:latin typeface="Cambria Math"/>
                                      </a:rPr>
                                      <m:t>𝟏𝟎</m:t>
                                    </m:r>
                                  </m:e>
                                  <m:sup>
                                    <m:r>
                                      <a:rPr lang="en-US" b="1" i="1" baseline="0" smtClean="0">
                                        <a:solidFill>
                                          <a:schemeClr val="tx1"/>
                                        </a:solidFill>
                                        <a:latin typeface="Cambria Math"/>
                                      </a:rPr>
                                      <m:t>−</m:t>
                                    </m:r>
                                    <m:r>
                                      <a:rPr lang="en-US" b="1" i="1" baseline="0" smtClean="0">
                                        <a:solidFill>
                                          <a:schemeClr val="tx1"/>
                                        </a:solidFill>
                                        <a:latin typeface="Cambria Math"/>
                                      </a:rPr>
                                      <m:t>𝟏𝟏</m:t>
                                    </m:r>
                                  </m:sup>
                                </m:sSup>
                              </m:oMath>
                            </m:oMathPara>
                          </a14:m>
                          <a:endParaRPr lang="ru-RU" baseline="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p>
                                  <m:sSupPr>
                                    <m:ctrlPr>
                                      <a:rPr lang="ru-RU" i="1" baseline="0" smtClean="0">
                                        <a:solidFill>
                                          <a:schemeClr val="tx1"/>
                                        </a:solidFill>
                                        <a:latin typeface="Cambria Math"/>
                                      </a:rPr>
                                    </m:ctrlPr>
                                  </m:sSupPr>
                                  <m:e>
                                    <m:r>
                                      <a:rPr lang="en-US" b="1" i="1" baseline="0" smtClean="0">
                                        <a:solidFill>
                                          <a:schemeClr val="tx1"/>
                                        </a:solidFill>
                                        <a:latin typeface="Cambria Math"/>
                                      </a:rPr>
                                      <m:t>𝟏𝟎</m:t>
                                    </m:r>
                                  </m:e>
                                  <m:sup>
                                    <m:r>
                                      <a:rPr lang="en-US" b="1" i="1" baseline="0" smtClean="0">
                                        <a:solidFill>
                                          <a:schemeClr val="tx1"/>
                                        </a:solidFill>
                                        <a:latin typeface="Cambria Math"/>
                                      </a:rPr>
                                      <m:t>−</m:t>
                                    </m:r>
                                    <m:r>
                                      <a:rPr lang="en-US" b="1" i="1" baseline="0" smtClean="0">
                                        <a:solidFill>
                                          <a:schemeClr val="tx1"/>
                                        </a:solidFill>
                                        <a:latin typeface="Cambria Math"/>
                                      </a:rPr>
                                      <m:t>𝟏𝟎</m:t>
                                    </m:r>
                                  </m:sup>
                                </m:sSup>
                              </m:oMath>
                            </m:oMathPara>
                          </a14:m>
                          <a:endParaRPr lang="ru-RU" baseline="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p>
                                  <m:sSupPr>
                                    <m:ctrlPr>
                                      <a:rPr lang="ru-RU" i="1" baseline="0" smtClean="0">
                                        <a:solidFill>
                                          <a:schemeClr val="tx1"/>
                                        </a:solidFill>
                                        <a:latin typeface="Cambria Math"/>
                                      </a:rPr>
                                    </m:ctrlPr>
                                  </m:sSupPr>
                                  <m:e>
                                    <m:r>
                                      <a:rPr lang="en-US" b="1" i="1" baseline="0" smtClean="0">
                                        <a:solidFill>
                                          <a:schemeClr val="tx1"/>
                                        </a:solidFill>
                                        <a:latin typeface="Cambria Math"/>
                                      </a:rPr>
                                      <m:t>𝟏𝟎</m:t>
                                    </m:r>
                                  </m:e>
                                  <m:sup>
                                    <m:r>
                                      <a:rPr lang="en-US" b="1" i="1" baseline="0" smtClean="0">
                                        <a:solidFill>
                                          <a:schemeClr val="tx1"/>
                                        </a:solidFill>
                                        <a:latin typeface="Cambria Math"/>
                                      </a:rPr>
                                      <m:t>−</m:t>
                                    </m:r>
                                    <m:r>
                                      <a:rPr lang="en-US" b="1" i="1" baseline="0" smtClean="0">
                                        <a:solidFill>
                                          <a:schemeClr val="tx1"/>
                                        </a:solidFill>
                                        <a:latin typeface="Cambria Math"/>
                                      </a:rPr>
                                      <m:t>𝟗</m:t>
                                    </m:r>
                                  </m:sup>
                                </m:sSup>
                              </m:oMath>
                            </m:oMathPara>
                          </a14:m>
                          <a:endParaRPr lang="ru-RU" baseline="0"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p>
                                  <m:sSupPr>
                                    <m:ctrlPr>
                                      <a:rPr lang="ru-RU" i="1" baseline="0" smtClean="0">
                                        <a:solidFill>
                                          <a:schemeClr val="tx1"/>
                                        </a:solidFill>
                                        <a:latin typeface="Cambria Math"/>
                                      </a:rPr>
                                    </m:ctrlPr>
                                  </m:sSupPr>
                                  <m:e>
                                    <m:r>
                                      <a:rPr lang="en-US" b="1" i="1" baseline="0" smtClean="0">
                                        <a:solidFill>
                                          <a:schemeClr val="tx1"/>
                                        </a:solidFill>
                                        <a:latin typeface="Cambria Math"/>
                                      </a:rPr>
                                      <m:t>𝟏𝟎</m:t>
                                    </m:r>
                                  </m:e>
                                  <m:sup>
                                    <m:r>
                                      <a:rPr lang="en-US" b="1" i="1" baseline="0" smtClean="0">
                                        <a:solidFill>
                                          <a:schemeClr val="tx1"/>
                                        </a:solidFill>
                                        <a:latin typeface="Cambria Math"/>
                                      </a:rPr>
                                      <m:t>−</m:t>
                                    </m:r>
                                    <m:r>
                                      <a:rPr lang="en-US" b="1" i="1" baseline="0" smtClean="0">
                                        <a:solidFill>
                                          <a:schemeClr val="tx1"/>
                                        </a:solidFill>
                                        <a:latin typeface="Cambria Math"/>
                                      </a:rPr>
                                      <m:t>𝟖</m:t>
                                    </m:r>
                                  </m:sup>
                                </m:sSup>
                              </m:oMath>
                            </m:oMathPara>
                          </a14:m>
                          <a:endParaRPr lang="ru-RU" baseline="0" dirty="0">
                            <a:solidFill>
                              <a:schemeClr val="tx1"/>
                            </a:solidFill>
                          </a:endParaRPr>
                        </a:p>
                      </a:txBody>
                      <a:tcPr/>
                    </a:tc>
                  </a:tr>
                  <a:tr h="370840">
                    <a:tc>
                      <a:txBody>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a:rPr>
                                    </m:ctrlPr>
                                  </m:sSubPr>
                                  <m:e>
                                    <m:r>
                                      <a:rPr lang="en-US" b="0" i="1" smtClean="0">
                                        <a:latin typeface="Cambria Math"/>
                                      </a:rPr>
                                      <m:t>𝑀</m:t>
                                    </m:r>
                                  </m:e>
                                  <m:sub>
                                    <m:r>
                                      <a:rPr lang="ru-RU" i="1" smtClean="0">
                                        <a:latin typeface="Cambria Math"/>
                                        <a:ea typeface="Cambria Math"/>
                                      </a:rPr>
                                      <m:t>𝛼</m:t>
                                    </m:r>
                                  </m:sub>
                                </m:sSub>
                              </m:oMath>
                            </m:oMathPara>
                          </a14:m>
                          <a:endParaRPr lang="ru-RU"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ru-RU" i="1" smtClean="0">
                                        <a:latin typeface="Cambria Math"/>
                                      </a:rPr>
                                    </m:ctrlPr>
                                  </m:sSupPr>
                                  <m:e>
                                    <m:r>
                                      <a:rPr lang="en-US" b="1" i="1" smtClean="0">
                                        <a:latin typeface="Cambria Math"/>
                                      </a:rPr>
                                      <m:t>𝟏𝟎</m:t>
                                    </m:r>
                                    <m:r>
                                      <a:rPr lang="en-US" b="1" i="1" smtClean="0">
                                        <a:latin typeface="Cambria Math"/>
                                      </a:rPr>
                                      <m:t>,</m:t>
                                    </m:r>
                                    <m:r>
                                      <a:rPr lang="en-US" b="1" i="1" smtClean="0">
                                        <a:latin typeface="Cambria Math"/>
                                      </a:rPr>
                                      <m:t>𝟕</m:t>
                                    </m:r>
                                    <m:r>
                                      <a:rPr lang="en-US" b="1" i="1" smtClean="0">
                                        <a:latin typeface="Cambria Math"/>
                                        <a:ea typeface="Cambria Math"/>
                                      </a:rPr>
                                      <m:t>∙</m:t>
                                    </m:r>
                                    <m:r>
                                      <a:rPr lang="en-US" b="1" i="1" smtClean="0">
                                        <a:latin typeface="Cambria Math"/>
                                      </a:rPr>
                                      <m:t>𝟏𝟎</m:t>
                                    </m:r>
                                  </m:e>
                                  <m:sup>
                                    <m:r>
                                      <a:rPr lang="en-US" b="1" i="1" smtClean="0">
                                        <a:latin typeface="Cambria Math"/>
                                      </a:rPr>
                                      <m:t>𝟑</m:t>
                                    </m:r>
                                  </m:sup>
                                </m:sSup>
                              </m:oMath>
                            </m:oMathPara>
                          </a14:m>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smtClean="0">
                                    <a:latin typeface="Cambria Math"/>
                                  </a:rPr>
                                  <m:t>𝟏𝟎𝟕</m:t>
                                </m:r>
                              </m:oMath>
                            </m:oMathPara>
                          </a14:m>
                          <a:endParaRPr lang="ru-RU"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𝟏</m:t>
                                </m:r>
                                <m:r>
                                  <a:rPr lang="en-US" b="1" i="1" smtClean="0">
                                    <a:latin typeface="Cambria Math"/>
                                  </a:rPr>
                                  <m:t>,</m:t>
                                </m:r>
                                <m:r>
                                  <a:rPr lang="en-US" b="1" i="1" smtClean="0">
                                    <a:latin typeface="Cambria Math"/>
                                  </a:rPr>
                                  <m:t>𝟎𝟕</m:t>
                                </m:r>
                              </m:oMath>
                            </m:oMathPara>
                          </a14:m>
                          <a:endParaRPr lang="ru-RU"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ru-RU" i="1" smtClean="0">
                                        <a:latin typeface="Cambria Math"/>
                                      </a:rPr>
                                    </m:ctrlPr>
                                  </m:sSupPr>
                                  <m:e>
                                    <m:r>
                                      <a:rPr lang="en-US" b="1" i="1" smtClean="0">
                                        <a:latin typeface="Cambria Math"/>
                                      </a:rPr>
                                      <m:t>𝟏</m:t>
                                    </m:r>
                                    <m:r>
                                      <a:rPr lang="en-US" b="1" i="1" smtClean="0">
                                        <a:latin typeface="Cambria Math"/>
                                      </a:rPr>
                                      <m:t>,</m:t>
                                    </m:r>
                                    <m:r>
                                      <a:rPr lang="en-US" b="1" i="1" smtClean="0">
                                        <a:latin typeface="Cambria Math"/>
                                      </a:rPr>
                                      <m:t>𝟎𝟕</m:t>
                                    </m:r>
                                    <m:r>
                                      <a:rPr lang="en-US" b="1" i="1" smtClean="0">
                                        <a:latin typeface="Cambria Math"/>
                                        <a:ea typeface="Cambria Math"/>
                                      </a:rPr>
                                      <m:t>∙</m:t>
                                    </m:r>
                                    <m:r>
                                      <a:rPr lang="en-US" b="1" i="1" smtClean="0">
                                        <a:latin typeface="Cambria Math"/>
                                      </a:rPr>
                                      <m:t>𝟏𝟎</m:t>
                                    </m:r>
                                  </m:e>
                                  <m:sup>
                                    <m:r>
                                      <a:rPr lang="en-US" b="1" i="1" smtClean="0">
                                        <a:latin typeface="Cambria Math"/>
                                      </a:rPr>
                                      <m:t>−</m:t>
                                    </m:r>
                                    <m:r>
                                      <a:rPr lang="en-US" b="1" i="1" smtClean="0">
                                        <a:latin typeface="Cambria Math"/>
                                      </a:rPr>
                                      <m:t>𝟐</m:t>
                                    </m:r>
                                  </m:sup>
                                </m:sSup>
                              </m:oMath>
                            </m:oMathPara>
                          </a14:m>
                          <a:endParaRPr lang="ru-RU"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ru-RU" i="1" smtClean="0">
                                        <a:latin typeface="Cambria Math"/>
                                      </a:rPr>
                                    </m:ctrlPr>
                                  </m:sSupPr>
                                  <m:e>
                                    <m:r>
                                      <a:rPr lang="en-US" b="1" i="1" smtClean="0">
                                        <a:latin typeface="Cambria Math"/>
                                      </a:rPr>
                                      <m:t>𝟏</m:t>
                                    </m:r>
                                    <m:r>
                                      <a:rPr lang="en-US" b="1" i="1" smtClean="0">
                                        <a:latin typeface="Cambria Math"/>
                                      </a:rPr>
                                      <m:t>,</m:t>
                                    </m:r>
                                    <m:r>
                                      <a:rPr lang="en-US" b="1" i="1" smtClean="0">
                                        <a:latin typeface="Cambria Math"/>
                                      </a:rPr>
                                      <m:t>𝟎𝟕</m:t>
                                    </m:r>
                                    <m:r>
                                      <a:rPr lang="en-US" b="1" i="1" smtClean="0">
                                        <a:latin typeface="Cambria Math"/>
                                        <a:ea typeface="Cambria Math"/>
                                      </a:rPr>
                                      <m:t>∙</m:t>
                                    </m:r>
                                    <m:r>
                                      <a:rPr lang="en-US" b="1" i="1" smtClean="0">
                                        <a:latin typeface="Cambria Math"/>
                                      </a:rPr>
                                      <m:t>𝟏𝟎</m:t>
                                    </m:r>
                                  </m:e>
                                  <m:sup>
                                    <m:r>
                                      <a:rPr lang="en-US" b="1" i="1" smtClean="0">
                                        <a:latin typeface="Cambria Math"/>
                                      </a:rPr>
                                      <m:t>−</m:t>
                                    </m:r>
                                    <m:r>
                                      <a:rPr lang="en-US" b="1" i="1" smtClean="0">
                                        <a:latin typeface="Cambria Math"/>
                                      </a:rPr>
                                      <m:t>𝟒</m:t>
                                    </m:r>
                                  </m:sup>
                                </m:sSup>
                              </m:oMath>
                            </m:oMathPara>
                          </a14:m>
                          <a:endParaRPr lang="ru-RU"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ru-RU" i="1" smtClean="0">
                                        <a:latin typeface="Cambria Math"/>
                                      </a:rPr>
                                    </m:ctrlPr>
                                  </m:sSupPr>
                                  <m:e>
                                    <m:r>
                                      <a:rPr lang="en-US" b="1" i="1" smtClean="0">
                                        <a:latin typeface="Cambria Math"/>
                                      </a:rPr>
                                      <m:t>𝟏</m:t>
                                    </m:r>
                                    <m:r>
                                      <a:rPr lang="en-US" b="1" i="1" smtClean="0">
                                        <a:latin typeface="Cambria Math"/>
                                      </a:rPr>
                                      <m:t>,</m:t>
                                    </m:r>
                                    <m:r>
                                      <a:rPr lang="en-US" b="1" i="1" smtClean="0">
                                        <a:latin typeface="Cambria Math"/>
                                      </a:rPr>
                                      <m:t>𝟎𝟕</m:t>
                                    </m:r>
                                    <m:r>
                                      <a:rPr lang="en-US" b="1" i="1" smtClean="0">
                                        <a:latin typeface="Cambria Math"/>
                                        <a:ea typeface="Cambria Math"/>
                                      </a:rPr>
                                      <m:t>∙</m:t>
                                    </m:r>
                                    <m:r>
                                      <a:rPr lang="en-US" b="1" i="1" smtClean="0">
                                        <a:latin typeface="Cambria Math"/>
                                      </a:rPr>
                                      <m:t>𝟏𝟎</m:t>
                                    </m:r>
                                  </m:e>
                                  <m:sup>
                                    <m:r>
                                      <a:rPr lang="en-US" b="1" i="1" smtClean="0">
                                        <a:latin typeface="Cambria Math"/>
                                      </a:rPr>
                                      <m:t>−</m:t>
                                    </m:r>
                                    <m:r>
                                      <a:rPr lang="en-US" b="1" i="1" smtClean="0">
                                        <a:latin typeface="Cambria Math"/>
                                      </a:rPr>
                                      <m:t>𝟔</m:t>
                                    </m:r>
                                  </m:sup>
                                </m:sSup>
                              </m:oMath>
                            </m:oMathPara>
                          </a14:m>
                          <a:endParaRPr lang="ru-RU" dirty="0"/>
                        </a:p>
                      </a:txBody>
                      <a:tcPr/>
                    </a:tc>
                  </a:tr>
                  <a:tr h="370840">
                    <a:tc>
                      <a:txBody>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a:rPr>
                                    </m:ctrlPr>
                                  </m:sSubPr>
                                  <m:e>
                                    <m:r>
                                      <a:rPr lang="en-US" b="0" i="1" smtClean="0">
                                        <a:latin typeface="Cambria Math"/>
                                      </a:rPr>
                                      <m:t>2</m:t>
                                    </m:r>
                                    <m:r>
                                      <a:rPr lang="en-US" b="0" i="1" smtClean="0">
                                        <a:latin typeface="Cambria Math"/>
                                      </a:rPr>
                                      <m:t>𝑀</m:t>
                                    </m:r>
                                  </m:e>
                                  <m:sub>
                                    <m:r>
                                      <a:rPr lang="en-US" b="0" i="1" smtClean="0">
                                        <a:latin typeface="Cambria Math"/>
                                      </a:rPr>
                                      <m:t>𝑝</m:t>
                                    </m:r>
                                  </m:sub>
                                </m:sSub>
                              </m:oMath>
                            </m:oMathPara>
                          </a14:m>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ru-RU" i="1" smtClean="0">
                                        <a:latin typeface="Cambria Math"/>
                                      </a:rPr>
                                    </m:ctrlPr>
                                  </m:sSupPr>
                                  <m:e>
                                    <m:r>
                                      <a:rPr lang="en-US" b="1" i="1" smtClean="0">
                                        <a:latin typeface="Cambria Math"/>
                                      </a:rPr>
                                      <m:t>𝟐</m:t>
                                    </m:r>
                                    <m:r>
                                      <a:rPr lang="en-US" b="1" i="1" smtClean="0">
                                        <a:latin typeface="Cambria Math"/>
                                      </a:rPr>
                                      <m:t>,</m:t>
                                    </m:r>
                                    <m:r>
                                      <a:rPr lang="en-US" b="1" i="1" smtClean="0">
                                        <a:latin typeface="Cambria Math"/>
                                      </a:rPr>
                                      <m:t>𝟏𝟑𝟑</m:t>
                                    </m:r>
                                    <m:r>
                                      <a:rPr lang="en-US" b="1" i="1" smtClean="0">
                                        <a:latin typeface="Cambria Math"/>
                                        <a:ea typeface="Cambria Math"/>
                                      </a:rPr>
                                      <m:t>∙</m:t>
                                    </m:r>
                                    <m:r>
                                      <a:rPr lang="en-US" b="1" i="1" smtClean="0">
                                        <a:latin typeface="Cambria Math"/>
                                      </a:rPr>
                                      <m:t>𝟏𝟎</m:t>
                                    </m:r>
                                  </m:e>
                                  <m:sup>
                                    <m:r>
                                      <a:rPr lang="en-US" b="1" i="1" smtClean="0">
                                        <a:latin typeface="Cambria Math"/>
                                      </a:rPr>
                                      <m:t>𝟒</m:t>
                                    </m:r>
                                  </m:sup>
                                </m:sSup>
                              </m:oMath>
                            </m:oMathPara>
                          </a14:m>
                          <a:endParaRPr lang="ru-RU"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𝟐𝟏𝟑</m:t>
                                </m:r>
                                <m:r>
                                  <a:rPr lang="en-US" b="1" i="1" smtClean="0">
                                    <a:latin typeface="Cambria Math"/>
                                  </a:rPr>
                                  <m:t>,</m:t>
                                </m:r>
                                <m:r>
                                  <a:rPr lang="en-US" b="1" i="1" smtClean="0">
                                    <a:latin typeface="Cambria Math"/>
                                  </a:rPr>
                                  <m:t>𝟑</m:t>
                                </m:r>
                              </m:oMath>
                            </m:oMathPara>
                          </a14:m>
                          <a:endParaRPr lang="ru-RU"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𝟐</m:t>
                                </m:r>
                                <m:r>
                                  <a:rPr lang="en-US" b="1" i="1" smtClean="0">
                                    <a:latin typeface="Cambria Math"/>
                                  </a:rPr>
                                  <m:t>,</m:t>
                                </m:r>
                                <m:r>
                                  <a:rPr lang="en-US" b="1" i="1" smtClean="0">
                                    <a:latin typeface="Cambria Math"/>
                                  </a:rPr>
                                  <m:t>𝟏𝟑𝟑</m:t>
                                </m:r>
                              </m:oMath>
                            </m:oMathPara>
                          </a14:m>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ru-RU" i="1" smtClean="0">
                                        <a:latin typeface="Cambria Math"/>
                                      </a:rPr>
                                    </m:ctrlPr>
                                  </m:sSupPr>
                                  <m:e>
                                    <m:r>
                                      <a:rPr lang="en-US" b="1" i="1" smtClean="0">
                                        <a:latin typeface="Cambria Math"/>
                                      </a:rPr>
                                      <m:t>𝟐</m:t>
                                    </m:r>
                                    <m:r>
                                      <a:rPr lang="en-US" b="1" i="1" smtClean="0">
                                        <a:latin typeface="Cambria Math"/>
                                      </a:rPr>
                                      <m:t>,</m:t>
                                    </m:r>
                                    <m:r>
                                      <a:rPr lang="en-US" b="1" i="1" smtClean="0">
                                        <a:latin typeface="Cambria Math"/>
                                      </a:rPr>
                                      <m:t>𝟏𝟑</m:t>
                                    </m:r>
                                    <m:r>
                                      <a:rPr lang="en-US" b="1" i="1" smtClean="0">
                                        <a:latin typeface="Cambria Math"/>
                                        <a:ea typeface="Cambria Math"/>
                                      </a:rPr>
                                      <m:t>∙</m:t>
                                    </m:r>
                                    <m:r>
                                      <a:rPr lang="en-US" b="1" i="1" smtClean="0">
                                        <a:latin typeface="Cambria Math"/>
                                      </a:rPr>
                                      <m:t>𝟏𝟎</m:t>
                                    </m:r>
                                  </m:e>
                                  <m:sup>
                                    <m:r>
                                      <a:rPr lang="en-US" b="1" i="1" smtClean="0">
                                        <a:latin typeface="Cambria Math"/>
                                      </a:rPr>
                                      <m:t>−</m:t>
                                    </m:r>
                                    <m:r>
                                      <a:rPr lang="en-US" b="1" i="1" smtClean="0">
                                        <a:latin typeface="Cambria Math"/>
                                      </a:rPr>
                                      <m:t>𝟐</m:t>
                                    </m:r>
                                  </m:sup>
                                </m:sSup>
                              </m:oMath>
                            </m:oMathPara>
                          </a14:m>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ru-RU" i="1" smtClean="0">
                                        <a:latin typeface="Cambria Math"/>
                                      </a:rPr>
                                    </m:ctrlPr>
                                  </m:sSupPr>
                                  <m:e>
                                    <m:r>
                                      <a:rPr lang="en-US" b="1" i="1" smtClean="0">
                                        <a:latin typeface="Cambria Math"/>
                                      </a:rPr>
                                      <m:t>𝟐</m:t>
                                    </m:r>
                                    <m:r>
                                      <a:rPr lang="en-US" b="1" i="1" smtClean="0">
                                        <a:latin typeface="Cambria Math"/>
                                      </a:rPr>
                                      <m:t>,</m:t>
                                    </m:r>
                                    <m:r>
                                      <a:rPr lang="en-US" b="1" i="1" smtClean="0">
                                        <a:latin typeface="Cambria Math"/>
                                      </a:rPr>
                                      <m:t>𝟏𝟑</m:t>
                                    </m:r>
                                    <m:r>
                                      <a:rPr lang="en-US" b="1" i="1" smtClean="0">
                                        <a:latin typeface="Cambria Math"/>
                                        <a:ea typeface="Cambria Math"/>
                                      </a:rPr>
                                      <m:t>∙</m:t>
                                    </m:r>
                                    <m:r>
                                      <a:rPr lang="en-US" b="1" i="1" smtClean="0">
                                        <a:latin typeface="Cambria Math"/>
                                      </a:rPr>
                                      <m:t>𝟏𝟎</m:t>
                                    </m:r>
                                  </m:e>
                                  <m:sup>
                                    <m:r>
                                      <a:rPr lang="en-US" b="1" i="1" smtClean="0">
                                        <a:latin typeface="Cambria Math"/>
                                      </a:rPr>
                                      <m:t>−</m:t>
                                    </m:r>
                                    <m:r>
                                      <a:rPr lang="en-US" b="1" i="1" smtClean="0">
                                        <a:latin typeface="Cambria Math"/>
                                      </a:rPr>
                                      <m:t>𝟒</m:t>
                                    </m:r>
                                  </m:sup>
                                </m:sSup>
                              </m:oMath>
                            </m:oMathPara>
                          </a14:m>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ru-RU" i="1" smtClean="0">
                                        <a:latin typeface="Cambria Math"/>
                                      </a:rPr>
                                    </m:ctrlPr>
                                  </m:sSupPr>
                                  <m:e>
                                    <m:r>
                                      <a:rPr lang="en-US" b="1" i="1" smtClean="0">
                                        <a:latin typeface="Cambria Math"/>
                                      </a:rPr>
                                      <m:t>𝟐</m:t>
                                    </m:r>
                                    <m:r>
                                      <a:rPr lang="en-US" b="1" i="1" smtClean="0">
                                        <a:latin typeface="Cambria Math"/>
                                      </a:rPr>
                                      <m:t>,</m:t>
                                    </m:r>
                                    <m:r>
                                      <a:rPr lang="en-US" b="1" i="1" smtClean="0">
                                        <a:latin typeface="Cambria Math"/>
                                      </a:rPr>
                                      <m:t>𝟏𝟑</m:t>
                                    </m:r>
                                    <m:r>
                                      <a:rPr lang="en-US" b="1" i="1" smtClean="0">
                                        <a:latin typeface="Cambria Math"/>
                                        <a:ea typeface="Cambria Math"/>
                                      </a:rPr>
                                      <m:t>∙</m:t>
                                    </m:r>
                                    <m:r>
                                      <a:rPr lang="en-US" b="1" i="1" smtClean="0">
                                        <a:latin typeface="Cambria Math"/>
                                      </a:rPr>
                                      <m:t>𝟏𝟎</m:t>
                                    </m:r>
                                  </m:e>
                                  <m:sup>
                                    <m:r>
                                      <a:rPr lang="en-US" b="1" i="1" smtClean="0">
                                        <a:latin typeface="Cambria Math"/>
                                      </a:rPr>
                                      <m:t>−</m:t>
                                    </m:r>
                                    <m:r>
                                      <a:rPr lang="en-US" b="1" i="1" smtClean="0">
                                        <a:latin typeface="Cambria Math"/>
                                      </a:rPr>
                                      <m:t>𝟔</m:t>
                                    </m:r>
                                  </m:sup>
                                </m:sSup>
                              </m:oMath>
                            </m:oMathPara>
                          </a14:m>
                          <a:endParaRPr lang="ru-RU" dirty="0"/>
                        </a:p>
                      </a:txBody>
                      <a:tcPr/>
                    </a:tc>
                  </a:tr>
                </a:tbl>
              </a:graphicData>
            </a:graphic>
          </p:graphicFrame>
        </mc:Choice>
        <mc:Fallback>
          <p:graphicFrame>
            <p:nvGraphicFramePr>
              <p:cNvPr id="6" name="Объект 4"/>
              <p:cNvGraphicFramePr>
                <a:graphicFrameLocks/>
              </p:cNvGraphicFramePr>
              <p:nvPr>
                <p:extLst>
                  <p:ext uri="{D42A27DB-BD31-4B8C-83A1-F6EECF244321}">
                    <p14:modId xmlns:p14="http://schemas.microsoft.com/office/powerpoint/2010/main" val="1984903122"/>
                  </p:ext>
                </p:extLst>
              </p:nvPr>
            </p:nvGraphicFramePr>
            <p:xfrm>
              <a:off x="467544" y="1722127"/>
              <a:ext cx="8229599" cy="1130809"/>
            </p:xfrm>
            <a:graphic>
              <a:graphicData uri="http://schemas.openxmlformats.org/drawingml/2006/table">
                <a:tbl>
                  <a:tblPr firstRow="1" bandRow="1">
                    <a:tableStyleId>{5C22544A-7EE6-4342-B048-85BDC9FD1C3A}</a:tableStyleId>
                  </a:tblPr>
                  <a:tblGrid>
                    <a:gridCol w="802432"/>
                    <a:gridCol w="1296144"/>
                    <a:gridCol w="1080120"/>
                    <a:gridCol w="1080120"/>
                    <a:gridCol w="1368152"/>
                    <a:gridCol w="1296144"/>
                    <a:gridCol w="1306487"/>
                  </a:tblGrid>
                  <a:tr h="371920">
                    <a:tc>
                      <a:txBody>
                        <a:bodyPr/>
                        <a:lstStyle/>
                        <a:p>
                          <a:r>
                            <a:rPr lang="en-US" i="1" dirty="0" smtClean="0">
                              <a:solidFill>
                                <a:schemeClr val="tx1"/>
                              </a:solidFill>
                            </a:rPr>
                            <a:t>M</a:t>
                          </a:r>
                          <a:r>
                            <a:rPr lang="en-US" i="1" baseline="0" dirty="0" smtClean="0">
                              <a:solidFill>
                                <a:schemeClr val="tx1"/>
                              </a:solidFill>
                            </a:rPr>
                            <a:t>  </a:t>
                          </a:r>
                          <a:r>
                            <a:rPr lang="en-US" i="0" baseline="0" dirty="0" smtClean="0">
                              <a:solidFill>
                                <a:schemeClr val="tx1"/>
                              </a:solidFill>
                            </a:rPr>
                            <a:t>\ </a:t>
                          </a:r>
                          <a:r>
                            <a:rPr lang="en-US" i="1" baseline="0" dirty="0" smtClean="0">
                              <a:solidFill>
                                <a:schemeClr val="tx1"/>
                              </a:solidFill>
                            </a:rPr>
                            <a:t>a</a:t>
                          </a:r>
                          <a:endParaRPr lang="ru-RU" i="1" dirty="0">
                            <a:solidFill>
                              <a:schemeClr val="tx1"/>
                            </a:solidFill>
                          </a:endParaRPr>
                        </a:p>
                      </a:txBody>
                      <a:tcPr/>
                    </a:tc>
                    <a:tc>
                      <a:txBody>
                        <a:bodyPr/>
                        <a:lstStyle/>
                        <a:p>
                          <a:endParaRPr lang="ru-RU"/>
                        </a:p>
                      </a:txBody>
                      <a:tcPr>
                        <a:blipFill rotWithShape="1">
                          <a:blip r:embed="rId3"/>
                          <a:stretch>
                            <a:fillRect l="-62736" t="-8197" r="-474528" b="-208197"/>
                          </a:stretch>
                        </a:blipFill>
                      </a:tcPr>
                    </a:tc>
                    <a:tc>
                      <a:txBody>
                        <a:bodyPr/>
                        <a:lstStyle/>
                        <a:p>
                          <a:endParaRPr lang="ru-RU"/>
                        </a:p>
                      </a:txBody>
                      <a:tcPr>
                        <a:blipFill rotWithShape="1">
                          <a:blip r:embed="rId3"/>
                          <a:stretch>
                            <a:fillRect l="-194915" t="-8197" r="-468362" b="-208197"/>
                          </a:stretch>
                        </a:blipFill>
                      </a:tcPr>
                    </a:tc>
                    <a:tc>
                      <a:txBody>
                        <a:bodyPr/>
                        <a:lstStyle/>
                        <a:p>
                          <a:endParaRPr lang="ru-RU"/>
                        </a:p>
                      </a:txBody>
                      <a:tcPr>
                        <a:blipFill rotWithShape="1">
                          <a:blip r:embed="rId3"/>
                          <a:stretch>
                            <a:fillRect l="-293258" t="-8197" r="-365730" b="-208197"/>
                          </a:stretch>
                        </a:blipFill>
                      </a:tcPr>
                    </a:tc>
                    <a:tc>
                      <a:txBody>
                        <a:bodyPr/>
                        <a:lstStyle/>
                        <a:p>
                          <a:endParaRPr lang="ru-RU"/>
                        </a:p>
                      </a:txBody>
                      <a:tcPr>
                        <a:blipFill rotWithShape="1">
                          <a:blip r:embed="rId3"/>
                          <a:stretch>
                            <a:fillRect l="-312500" t="-8197" r="-190625" b="-208197"/>
                          </a:stretch>
                        </a:blipFill>
                      </a:tcPr>
                    </a:tc>
                    <a:tc>
                      <a:txBody>
                        <a:bodyPr/>
                        <a:lstStyle/>
                        <a:p>
                          <a:endParaRPr lang="ru-RU"/>
                        </a:p>
                      </a:txBody>
                      <a:tcPr>
                        <a:blipFill rotWithShape="1">
                          <a:blip r:embed="rId3"/>
                          <a:stretch>
                            <a:fillRect l="-433803" t="-8197" r="-100469" b="-208197"/>
                          </a:stretch>
                        </a:blipFill>
                      </a:tcPr>
                    </a:tc>
                    <a:tc>
                      <a:txBody>
                        <a:bodyPr/>
                        <a:lstStyle/>
                        <a:p>
                          <a:endParaRPr lang="ru-RU"/>
                        </a:p>
                      </a:txBody>
                      <a:tcPr>
                        <a:blipFill rotWithShape="1">
                          <a:blip r:embed="rId3"/>
                          <a:stretch>
                            <a:fillRect l="-531308" t="-8197" b="-208197"/>
                          </a:stretch>
                        </a:blipFill>
                      </a:tcPr>
                    </a:tc>
                  </a:tr>
                  <a:tr h="371920">
                    <a:tc>
                      <a:txBody>
                        <a:bodyPr/>
                        <a:lstStyle/>
                        <a:p>
                          <a:endParaRPr lang="ru-RU"/>
                        </a:p>
                      </a:txBody>
                      <a:tcPr>
                        <a:blipFill rotWithShape="1">
                          <a:blip r:embed="rId3"/>
                          <a:stretch>
                            <a:fillRect l="-758" t="-108197" r="-922727" b="-108197"/>
                          </a:stretch>
                        </a:blipFill>
                      </a:tcPr>
                    </a:tc>
                    <a:tc>
                      <a:txBody>
                        <a:bodyPr/>
                        <a:lstStyle/>
                        <a:p>
                          <a:endParaRPr lang="ru-RU"/>
                        </a:p>
                      </a:txBody>
                      <a:tcPr>
                        <a:blipFill rotWithShape="1">
                          <a:blip r:embed="rId3"/>
                          <a:stretch>
                            <a:fillRect l="-62736" t="-108197" r="-474528" b="-108197"/>
                          </a:stretch>
                        </a:blipFill>
                      </a:tcPr>
                    </a:tc>
                    <a:tc>
                      <a:txBody>
                        <a:bodyPr/>
                        <a:lstStyle/>
                        <a:p>
                          <a:endParaRPr lang="ru-RU"/>
                        </a:p>
                      </a:txBody>
                      <a:tcPr>
                        <a:blipFill rotWithShape="1">
                          <a:blip r:embed="rId3"/>
                          <a:stretch>
                            <a:fillRect l="-194915" t="-108197" r="-468362" b="-108197"/>
                          </a:stretch>
                        </a:blipFill>
                      </a:tcPr>
                    </a:tc>
                    <a:tc>
                      <a:txBody>
                        <a:bodyPr/>
                        <a:lstStyle/>
                        <a:p>
                          <a:endParaRPr lang="ru-RU"/>
                        </a:p>
                      </a:txBody>
                      <a:tcPr>
                        <a:blipFill rotWithShape="1">
                          <a:blip r:embed="rId3"/>
                          <a:stretch>
                            <a:fillRect l="-293258" t="-108197" r="-365730" b="-108197"/>
                          </a:stretch>
                        </a:blipFill>
                      </a:tcPr>
                    </a:tc>
                    <a:tc>
                      <a:txBody>
                        <a:bodyPr/>
                        <a:lstStyle/>
                        <a:p>
                          <a:endParaRPr lang="ru-RU"/>
                        </a:p>
                      </a:txBody>
                      <a:tcPr>
                        <a:blipFill rotWithShape="1">
                          <a:blip r:embed="rId3"/>
                          <a:stretch>
                            <a:fillRect l="-312500" t="-108197" r="-190625" b="-108197"/>
                          </a:stretch>
                        </a:blipFill>
                      </a:tcPr>
                    </a:tc>
                    <a:tc>
                      <a:txBody>
                        <a:bodyPr/>
                        <a:lstStyle/>
                        <a:p>
                          <a:endParaRPr lang="ru-RU"/>
                        </a:p>
                      </a:txBody>
                      <a:tcPr>
                        <a:blipFill rotWithShape="1">
                          <a:blip r:embed="rId3"/>
                          <a:stretch>
                            <a:fillRect l="-433803" t="-108197" r="-100469" b="-108197"/>
                          </a:stretch>
                        </a:blipFill>
                      </a:tcPr>
                    </a:tc>
                    <a:tc>
                      <a:txBody>
                        <a:bodyPr/>
                        <a:lstStyle/>
                        <a:p>
                          <a:endParaRPr lang="ru-RU"/>
                        </a:p>
                      </a:txBody>
                      <a:tcPr>
                        <a:blipFill rotWithShape="1">
                          <a:blip r:embed="rId3"/>
                          <a:stretch>
                            <a:fillRect l="-531308" t="-108197" b="-108197"/>
                          </a:stretch>
                        </a:blipFill>
                      </a:tcPr>
                    </a:tc>
                  </a:tr>
                  <a:tr h="386969">
                    <a:tc>
                      <a:txBody>
                        <a:bodyPr/>
                        <a:lstStyle/>
                        <a:p>
                          <a:endParaRPr lang="ru-RU"/>
                        </a:p>
                      </a:txBody>
                      <a:tcPr>
                        <a:blipFill rotWithShape="1">
                          <a:blip r:embed="rId3"/>
                          <a:stretch>
                            <a:fillRect l="-758" t="-201587" r="-922727" b="-4762"/>
                          </a:stretch>
                        </a:blipFill>
                      </a:tcPr>
                    </a:tc>
                    <a:tc>
                      <a:txBody>
                        <a:bodyPr/>
                        <a:lstStyle/>
                        <a:p>
                          <a:endParaRPr lang="ru-RU"/>
                        </a:p>
                      </a:txBody>
                      <a:tcPr>
                        <a:blipFill rotWithShape="1">
                          <a:blip r:embed="rId3"/>
                          <a:stretch>
                            <a:fillRect l="-62736" t="-201587" r="-474528" b="-4762"/>
                          </a:stretch>
                        </a:blipFill>
                      </a:tcPr>
                    </a:tc>
                    <a:tc>
                      <a:txBody>
                        <a:bodyPr/>
                        <a:lstStyle/>
                        <a:p>
                          <a:endParaRPr lang="ru-RU"/>
                        </a:p>
                      </a:txBody>
                      <a:tcPr>
                        <a:blipFill rotWithShape="1">
                          <a:blip r:embed="rId3"/>
                          <a:stretch>
                            <a:fillRect l="-194915" t="-201587" r="-468362" b="-4762"/>
                          </a:stretch>
                        </a:blipFill>
                      </a:tcPr>
                    </a:tc>
                    <a:tc>
                      <a:txBody>
                        <a:bodyPr/>
                        <a:lstStyle/>
                        <a:p>
                          <a:endParaRPr lang="ru-RU"/>
                        </a:p>
                      </a:txBody>
                      <a:tcPr>
                        <a:blipFill rotWithShape="1">
                          <a:blip r:embed="rId3"/>
                          <a:stretch>
                            <a:fillRect l="-293258" t="-201587" r="-365730" b="-4762"/>
                          </a:stretch>
                        </a:blipFill>
                      </a:tcPr>
                    </a:tc>
                    <a:tc>
                      <a:txBody>
                        <a:bodyPr/>
                        <a:lstStyle/>
                        <a:p>
                          <a:endParaRPr lang="ru-RU"/>
                        </a:p>
                      </a:txBody>
                      <a:tcPr>
                        <a:blipFill rotWithShape="1">
                          <a:blip r:embed="rId3"/>
                          <a:stretch>
                            <a:fillRect l="-312500" t="-201587" r="-190625" b="-4762"/>
                          </a:stretch>
                        </a:blipFill>
                      </a:tcPr>
                    </a:tc>
                    <a:tc>
                      <a:txBody>
                        <a:bodyPr/>
                        <a:lstStyle/>
                        <a:p>
                          <a:endParaRPr lang="ru-RU"/>
                        </a:p>
                      </a:txBody>
                      <a:tcPr>
                        <a:blipFill rotWithShape="1">
                          <a:blip r:embed="rId3"/>
                          <a:stretch>
                            <a:fillRect l="-433803" t="-201587" r="-100469" b="-4762"/>
                          </a:stretch>
                        </a:blipFill>
                      </a:tcPr>
                    </a:tc>
                    <a:tc>
                      <a:txBody>
                        <a:bodyPr/>
                        <a:lstStyle/>
                        <a:p>
                          <a:endParaRPr lang="ru-RU"/>
                        </a:p>
                      </a:txBody>
                      <a:tcPr>
                        <a:blipFill rotWithShape="1">
                          <a:blip r:embed="rId3"/>
                          <a:stretch>
                            <a:fillRect l="-531308" t="-201587" b="-4762"/>
                          </a:stretch>
                        </a:blipFill>
                      </a:tcPr>
                    </a:tc>
                  </a:tr>
                </a:tbl>
              </a:graphicData>
            </a:graphic>
          </p:graphicFrame>
        </mc:Fallback>
      </mc:AlternateContent>
      <p:sp>
        <p:nvSpPr>
          <p:cNvPr id="7" name="TextBox 6"/>
          <p:cNvSpPr txBox="1"/>
          <p:nvPr/>
        </p:nvSpPr>
        <p:spPr>
          <a:xfrm>
            <a:off x="467544" y="3212976"/>
            <a:ext cx="8208912" cy="1754326"/>
          </a:xfrm>
          <a:prstGeom prst="rect">
            <a:avLst/>
          </a:prstGeom>
          <a:noFill/>
        </p:spPr>
        <p:txBody>
          <a:bodyPr wrap="square" rtlCol="0">
            <a:spAutoFit/>
          </a:bodyPr>
          <a:lstStyle/>
          <a:p>
            <a:r>
              <a:rPr lang="en-US" dirty="0"/>
              <a:t>From this table it can be seen that </a:t>
            </a:r>
            <a:r>
              <a:rPr lang="en-US" dirty="0" smtClean="0"/>
              <a:t>if the </a:t>
            </a:r>
            <a:r>
              <a:rPr lang="en-US" dirty="0"/>
              <a:t>cell size </a:t>
            </a:r>
            <a:r>
              <a:rPr lang="en-US" dirty="0" smtClean="0"/>
              <a:t>is </a:t>
            </a:r>
            <a:r>
              <a:rPr lang="en-US" dirty="0"/>
              <a:t>10 </a:t>
            </a:r>
            <a:r>
              <a:rPr lang="en-US" dirty="0" err="1" smtClean="0"/>
              <a:t>fm</a:t>
            </a:r>
            <a:r>
              <a:rPr lang="en-US" dirty="0" smtClean="0"/>
              <a:t>, </a:t>
            </a:r>
            <a:r>
              <a:rPr lang="en-US" dirty="0"/>
              <a:t>the magnitude of the energy gap is much more than the temperature of protons, </a:t>
            </a:r>
            <a:r>
              <a:rPr lang="en-US" dirty="0" smtClean="0"/>
              <a:t>which in </a:t>
            </a:r>
            <a:r>
              <a:rPr lang="en-US" dirty="0"/>
              <a:t>the core of the Sun </a:t>
            </a:r>
            <a:r>
              <a:rPr lang="en-US" dirty="0" smtClean="0"/>
              <a:t>is ~1 </a:t>
            </a:r>
            <a:r>
              <a:rPr lang="en-US" dirty="0" err="1"/>
              <a:t>Kev</a:t>
            </a:r>
            <a:r>
              <a:rPr lang="en-US" dirty="0"/>
              <a:t>. This means that when the cell sizes of the crystal </a:t>
            </a:r>
            <a:r>
              <a:rPr lang="en-US" dirty="0" smtClean="0"/>
              <a:t>are </a:t>
            </a:r>
            <a:r>
              <a:rPr lang="en-US" dirty="0"/>
              <a:t>~10 </a:t>
            </a:r>
            <a:r>
              <a:rPr lang="en-US" dirty="0" err="1" smtClean="0"/>
              <a:t>fm</a:t>
            </a:r>
            <a:r>
              <a:rPr lang="en-US" dirty="0" smtClean="0"/>
              <a:t> </a:t>
            </a:r>
            <a:r>
              <a:rPr lang="en-US" dirty="0"/>
              <a:t>or </a:t>
            </a:r>
            <a:r>
              <a:rPr lang="en-US" dirty="0" smtClean="0"/>
              <a:t>greater, the </a:t>
            </a:r>
            <a:r>
              <a:rPr lang="en-US" dirty="0"/>
              <a:t>Cooper pairs can be in the superfluid state. </a:t>
            </a:r>
            <a:r>
              <a:rPr lang="en-US" dirty="0" smtClean="0"/>
              <a:t>There can occur </a:t>
            </a:r>
            <a:r>
              <a:rPr lang="en-US" dirty="0"/>
              <a:t>a phase transition with the formation of the superfluid condensate in the form of nuclear-molecular crystals</a:t>
            </a:r>
            <a:r>
              <a:rPr lang="en-US" dirty="0" smtClean="0"/>
              <a:t>.</a:t>
            </a:r>
            <a:endParaRPr lang="ru-RU" dirty="0" smtClean="0"/>
          </a:p>
        </p:txBody>
      </p:sp>
    </p:spTree>
    <p:extLst>
      <p:ext uri="{BB962C8B-B14F-4D97-AF65-F5344CB8AC3E}">
        <p14:creationId xmlns:p14="http://schemas.microsoft.com/office/powerpoint/2010/main" val="1744124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34678"/>
            <a:ext cx="8229600" cy="634082"/>
          </a:xfrm>
        </p:spPr>
        <p:txBody>
          <a:bodyPr/>
          <a:lstStyle/>
          <a:p>
            <a:r>
              <a:rPr lang="en-US" dirty="0"/>
              <a:t>Conclusion</a:t>
            </a:r>
            <a:endParaRPr lang="ru-RU" dirty="0"/>
          </a:p>
        </p:txBody>
      </p:sp>
      <p:sp>
        <p:nvSpPr>
          <p:cNvPr id="3" name="Объект 2"/>
          <p:cNvSpPr>
            <a:spLocks noGrp="1"/>
          </p:cNvSpPr>
          <p:nvPr>
            <p:ph idx="1"/>
          </p:nvPr>
        </p:nvSpPr>
        <p:spPr>
          <a:xfrm>
            <a:off x="457200" y="1628800"/>
            <a:ext cx="8229600" cy="4536504"/>
          </a:xfrm>
        </p:spPr>
        <p:txBody>
          <a:bodyPr/>
          <a:lstStyle/>
          <a:p>
            <a:pPr marL="457200" indent="-457200">
              <a:buFont typeface="+mj-lt"/>
              <a:buAutoNum type="arabicPeriod"/>
            </a:pPr>
            <a:r>
              <a:rPr lang="en-US" sz="2000" dirty="0"/>
              <a:t>The possibility of existence of nuclear-molecular structures in the solar plasma and the possibility </a:t>
            </a:r>
            <a:r>
              <a:rPr lang="en-US" sz="2000" dirty="0" smtClean="0"/>
              <a:t>of </a:t>
            </a:r>
            <a:r>
              <a:rPr lang="en-US" sz="2000" i="1" dirty="0" err="1" smtClean="0"/>
              <a:t>pp</a:t>
            </a:r>
            <a:r>
              <a:rPr lang="en-US" sz="2000" dirty="0" smtClean="0"/>
              <a:t>-reactions in them are </a:t>
            </a:r>
            <a:r>
              <a:rPr lang="en-US" sz="2000" dirty="0" smtClean="0"/>
              <a:t>shown</a:t>
            </a:r>
            <a:r>
              <a:rPr lang="en-US" sz="2000" dirty="0" smtClean="0"/>
              <a:t>.</a:t>
            </a:r>
          </a:p>
          <a:p>
            <a:pPr marL="457200" indent="-457200">
              <a:buFont typeface="+mj-lt"/>
              <a:buAutoNum type="arabicPeriod"/>
            </a:pPr>
            <a:r>
              <a:rPr lang="en-US" sz="2000" dirty="0" smtClean="0"/>
              <a:t>An additional release of energy </a:t>
            </a:r>
            <a:r>
              <a:rPr lang="en-US" sz="2000" dirty="0"/>
              <a:t>can lead to </a:t>
            </a:r>
            <a:r>
              <a:rPr lang="en-US" sz="2000" dirty="0" smtClean="0"/>
              <a:t>formation </a:t>
            </a:r>
            <a:r>
              <a:rPr lang="en-US" sz="2000" dirty="0"/>
              <a:t>of the ascending hot streams of solar plasma and the formation of cyclones, tornadoes and other vortex structures.</a:t>
            </a:r>
          </a:p>
          <a:p>
            <a:pPr marL="457200" indent="-457200">
              <a:buFont typeface="+mj-lt"/>
              <a:buAutoNum type="arabicPeriod"/>
            </a:pPr>
            <a:r>
              <a:rPr lang="en-US" sz="2000" dirty="0"/>
              <a:t>This, in turn, can support </a:t>
            </a:r>
            <a:r>
              <a:rPr lang="en-US" sz="2000" smtClean="0"/>
              <a:t>a slightly subadiabatic temperature </a:t>
            </a:r>
            <a:r>
              <a:rPr lang="en-US" sz="2000" dirty="0"/>
              <a:t>gradient in the solar troposphere.</a:t>
            </a:r>
          </a:p>
          <a:p>
            <a:pPr marL="457200" indent="-457200">
              <a:buFont typeface="+mj-lt"/>
              <a:buAutoNum type="arabicPeriod"/>
            </a:pPr>
            <a:r>
              <a:rPr lang="en-US" sz="2000" dirty="0"/>
              <a:t>These phenomena can be considered as a new mechanism of </a:t>
            </a:r>
            <a:r>
              <a:rPr lang="en-US" sz="2000" dirty="0" smtClean="0"/>
              <a:t>solar </a:t>
            </a:r>
            <a:r>
              <a:rPr lang="en-US" sz="2000" dirty="0"/>
              <a:t>activity</a:t>
            </a:r>
            <a:r>
              <a:rPr lang="en-US" sz="2000" dirty="0" smtClean="0"/>
              <a:t>.</a:t>
            </a:r>
          </a:p>
        </p:txBody>
      </p:sp>
      <p:sp>
        <p:nvSpPr>
          <p:cNvPr id="4" name="Номер слайда 3"/>
          <p:cNvSpPr>
            <a:spLocks noGrp="1"/>
          </p:cNvSpPr>
          <p:nvPr>
            <p:ph type="sldNum" sz="quarter" idx="12"/>
          </p:nvPr>
        </p:nvSpPr>
        <p:spPr/>
        <p:txBody>
          <a:bodyPr/>
          <a:lstStyle/>
          <a:p>
            <a:pPr>
              <a:defRPr/>
            </a:pPr>
            <a:fld id="{19E523E7-6773-4AE8-9FC3-8847A92598A3}" type="slidenum">
              <a:rPr lang="ru-RU" smtClean="0"/>
              <a:pPr>
                <a:defRPr/>
              </a:pPr>
              <a:t>26</a:t>
            </a:fld>
            <a:endParaRPr lang="ru-RU"/>
          </a:p>
        </p:txBody>
      </p:sp>
    </p:spTree>
    <p:extLst>
      <p:ext uri="{BB962C8B-B14F-4D97-AF65-F5344CB8AC3E}">
        <p14:creationId xmlns:p14="http://schemas.microsoft.com/office/powerpoint/2010/main" val="2056947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lstStyle/>
          <a:p>
            <a:pPr marL="0" indent="0">
              <a:buNone/>
            </a:pPr>
            <a:endParaRPr lang="en-US" sz="5400" dirty="0" smtClean="0"/>
          </a:p>
          <a:p>
            <a:pPr marL="0" indent="0" algn="ctr">
              <a:buNone/>
            </a:pPr>
            <a:r>
              <a:rPr lang="en-US" sz="5400" dirty="0"/>
              <a:t>Thank you</a:t>
            </a:r>
          </a:p>
          <a:p>
            <a:pPr marL="0" indent="0" algn="ctr">
              <a:buNone/>
            </a:pPr>
            <a:r>
              <a:rPr lang="en-US" sz="5400" dirty="0"/>
              <a:t>for </a:t>
            </a:r>
          </a:p>
          <a:p>
            <a:pPr marL="0" indent="0" algn="ctr">
              <a:buNone/>
            </a:pPr>
            <a:r>
              <a:rPr lang="en-US" sz="5400"/>
              <a:t>attention!</a:t>
            </a:r>
            <a:endParaRPr lang="ru-RU" sz="5400" dirty="0"/>
          </a:p>
        </p:txBody>
      </p:sp>
      <p:sp>
        <p:nvSpPr>
          <p:cNvPr id="4" name="Номер слайда 3"/>
          <p:cNvSpPr>
            <a:spLocks noGrp="1"/>
          </p:cNvSpPr>
          <p:nvPr>
            <p:ph type="sldNum" sz="quarter" idx="12"/>
          </p:nvPr>
        </p:nvSpPr>
        <p:spPr/>
        <p:txBody>
          <a:bodyPr/>
          <a:lstStyle/>
          <a:p>
            <a:pPr>
              <a:defRPr/>
            </a:pPr>
            <a:fld id="{19E523E7-6773-4AE8-9FC3-8847A92598A3}" type="slidenum">
              <a:rPr lang="ru-RU" smtClean="0"/>
              <a:pPr>
                <a:defRPr/>
              </a:pPr>
              <a:t>27</a:t>
            </a:fld>
            <a:endParaRPr lang="ru-RU"/>
          </a:p>
        </p:txBody>
      </p:sp>
    </p:spTree>
    <p:extLst>
      <p:ext uri="{BB962C8B-B14F-4D97-AF65-F5344CB8AC3E}">
        <p14:creationId xmlns:p14="http://schemas.microsoft.com/office/powerpoint/2010/main" val="3227461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lstStyle/>
          <a:p>
            <a:r>
              <a:rPr lang="en-US" dirty="0" smtClean="0"/>
              <a:t>Introduction</a:t>
            </a:r>
            <a:endParaRPr lang="ru-RU" dirty="0"/>
          </a:p>
        </p:txBody>
      </p:sp>
      <p:sp>
        <p:nvSpPr>
          <p:cNvPr id="3" name="Объект 2"/>
          <p:cNvSpPr>
            <a:spLocks noGrp="1"/>
          </p:cNvSpPr>
          <p:nvPr>
            <p:ph idx="1"/>
          </p:nvPr>
        </p:nvSpPr>
        <p:spPr>
          <a:xfrm>
            <a:off x="457200" y="1124744"/>
            <a:ext cx="8229600" cy="5001419"/>
          </a:xfrm>
        </p:spPr>
        <p:txBody>
          <a:bodyPr/>
          <a:lstStyle/>
          <a:p>
            <a:pPr marL="0" indent="0">
              <a:buNone/>
            </a:pPr>
            <a:r>
              <a:rPr lang="en-US" sz="2700" dirty="0"/>
              <a:t>The present report is the first publication from the series of works dedicated to </a:t>
            </a:r>
            <a:r>
              <a:rPr lang="en-US" sz="2700" dirty="0" smtClean="0"/>
              <a:t>100-year</a:t>
            </a:r>
            <a:r>
              <a:rPr lang="ru-RU" sz="2700" dirty="0" smtClean="0"/>
              <a:t> </a:t>
            </a:r>
            <a:r>
              <a:rPr lang="en-US" sz="2700" dirty="0" smtClean="0"/>
              <a:t>anniversary </a:t>
            </a:r>
            <a:r>
              <a:rPr lang="en-US" sz="2700" dirty="0"/>
              <a:t>of birthday of academician G. T. </a:t>
            </a:r>
            <a:r>
              <a:rPr lang="en-US" sz="2700" dirty="0" err="1"/>
              <a:t>Zatsepin</a:t>
            </a:r>
            <a:r>
              <a:rPr lang="en-US" sz="2700" dirty="0"/>
              <a:t>. Foreign colleagues have called him a scholar of the Fermi scale, and I would say simpler: it is </a:t>
            </a:r>
            <a:r>
              <a:rPr lang="en-US" sz="2700" dirty="0" smtClean="0"/>
              <a:t>a natural </a:t>
            </a:r>
            <a:r>
              <a:rPr lang="en-US" sz="2700" dirty="0"/>
              <a:t>scientist, laid in the Soviet Union and Russia the foundations of modern cosmic ray physics, neutrino astronomy and neutrino astrophysics</a:t>
            </a:r>
            <a:r>
              <a:rPr lang="en-US" sz="2700" dirty="0" smtClean="0"/>
              <a:t>.</a:t>
            </a:r>
            <a:r>
              <a:rPr lang="ru-RU" sz="2700" dirty="0" smtClean="0"/>
              <a:t> </a:t>
            </a:r>
            <a:r>
              <a:rPr lang="en-US" sz="2700" dirty="0" smtClean="0"/>
              <a:t>It </a:t>
            </a:r>
            <a:r>
              <a:rPr lang="en-US" sz="2700" dirty="0"/>
              <a:t>was </a:t>
            </a:r>
            <a:r>
              <a:rPr lang="en-US" sz="2700" dirty="0" smtClean="0"/>
              <a:t>possible with his </a:t>
            </a:r>
            <a:r>
              <a:rPr lang="en-US" sz="2700" dirty="0"/>
              <a:t>efforts in </a:t>
            </a:r>
            <a:r>
              <a:rPr lang="en-US" sz="2700" dirty="0" smtClean="0"/>
              <a:t>the </a:t>
            </a:r>
            <a:r>
              <a:rPr lang="en-US" sz="2700" dirty="0" err="1"/>
              <a:t>Baksan</a:t>
            </a:r>
            <a:r>
              <a:rPr lang="en-US" sz="2700" dirty="0"/>
              <a:t> neutrino </a:t>
            </a:r>
            <a:r>
              <a:rPr lang="en-US" sz="2700" dirty="0" smtClean="0"/>
              <a:t>Observatory, created by him, not </a:t>
            </a:r>
            <a:r>
              <a:rPr lang="en-US" sz="2700" dirty="0"/>
              <a:t>only to test existing ideas about the structure of the Sun, but also to lay the foundations of a new science of solar activity</a:t>
            </a:r>
            <a:r>
              <a:rPr lang="en-US" sz="2700" dirty="0" smtClean="0"/>
              <a:t>.</a:t>
            </a:r>
            <a:endParaRPr lang="ru-RU" sz="2700" dirty="0"/>
          </a:p>
        </p:txBody>
      </p:sp>
      <p:sp>
        <p:nvSpPr>
          <p:cNvPr id="4" name="Номер слайда 3"/>
          <p:cNvSpPr>
            <a:spLocks noGrp="1"/>
          </p:cNvSpPr>
          <p:nvPr>
            <p:ph type="sldNum" sz="quarter" idx="12"/>
          </p:nvPr>
        </p:nvSpPr>
        <p:spPr/>
        <p:txBody>
          <a:bodyPr/>
          <a:lstStyle/>
          <a:p>
            <a:pPr>
              <a:defRPr/>
            </a:pPr>
            <a:fld id="{19E523E7-6773-4AE8-9FC3-8847A92598A3}" type="slidenum">
              <a:rPr lang="ru-RU" smtClean="0"/>
              <a:pPr>
                <a:defRPr/>
              </a:pPr>
              <a:t>3</a:t>
            </a:fld>
            <a:endParaRPr lang="ru-RU"/>
          </a:p>
        </p:txBody>
      </p:sp>
    </p:spTree>
    <p:extLst>
      <p:ext uri="{BB962C8B-B14F-4D97-AF65-F5344CB8AC3E}">
        <p14:creationId xmlns:p14="http://schemas.microsoft.com/office/powerpoint/2010/main" val="196401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936104"/>
          </a:xfrm>
        </p:spPr>
        <p:txBody>
          <a:bodyPr/>
          <a:lstStyle/>
          <a:p>
            <a:r>
              <a:rPr lang="en-US" sz="2800" dirty="0" smtClean="0"/>
              <a:t>What </a:t>
            </a:r>
            <a:r>
              <a:rPr lang="en-US" sz="2800" dirty="0"/>
              <a:t>do we know about the internal structure of the Sun?</a:t>
            </a:r>
            <a:endParaRPr lang="ru-RU" sz="2800" dirty="0"/>
          </a:p>
        </p:txBody>
      </p:sp>
      <p:sp>
        <p:nvSpPr>
          <p:cNvPr id="3" name="Объект 2"/>
          <p:cNvSpPr>
            <a:spLocks noGrp="1"/>
          </p:cNvSpPr>
          <p:nvPr>
            <p:ph idx="1"/>
          </p:nvPr>
        </p:nvSpPr>
        <p:spPr>
          <a:xfrm>
            <a:off x="467544" y="1556792"/>
            <a:ext cx="8208912" cy="5472608"/>
          </a:xfrm>
        </p:spPr>
        <p:txBody>
          <a:bodyPr/>
          <a:lstStyle/>
          <a:p>
            <a:pPr algn="just">
              <a:spcBef>
                <a:spcPts val="1200"/>
              </a:spcBef>
              <a:buFont typeface="Arial" pitchFamily="34" charset="0"/>
              <a:buChar char="•"/>
            </a:pPr>
            <a:r>
              <a:rPr lang="en-US" sz="1900" dirty="0"/>
              <a:t>Surprisingly, almost all the information about the structure of the Sun comes to us from observation of other stars</a:t>
            </a:r>
            <a:r>
              <a:rPr lang="en-US" sz="1900" dirty="0" smtClean="0"/>
              <a:t>.</a:t>
            </a:r>
          </a:p>
          <a:p>
            <a:pPr algn="just">
              <a:spcBef>
                <a:spcPts val="1200"/>
              </a:spcBef>
              <a:buFont typeface="Arial" pitchFamily="34" charset="0"/>
              <a:buChar char="•"/>
            </a:pPr>
            <a:r>
              <a:rPr lang="en-US" sz="1900" dirty="0" smtClean="0"/>
              <a:t>We can build </a:t>
            </a:r>
            <a:r>
              <a:rPr lang="en-US" sz="1900" dirty="0"/>
              <a:t>a two-dimensional diagram (Hertzsprung-Russell), on which the abscissa shows </a:t>
            </a:r>
            <a:r>
              <a:rPr lang="en-US" sz="1900" dirty="0" smtClean="0"/>
              <a:t>the star spectral </a:t>
            </a:r>
            <a:r>
              <a:rPr lang="en-US" sz="1900" dirty="0"/>
              <a:t>class </a:t>
            </a:r>
            <a:r>
              <a:rPr lang="en-US" sz="1900" dirty="0" smtClean="0"/>
              <a:t>(</a:t>
            </a:r>
            <a:r>
              <a:rPr lang="en-US" sz="1900" dirty="0"/>
              <a:t>surface temperature), and the </a:t>
            </a:r>
            <a:r>
              <a:rPr lang="en-US" sz="1900" dirty="0" smtClean="0"/>
              <a:t>ordinate shows the </a:t>
            </a:r>
            <a:r>
              <a:rPr lang="en-US" sz="1900" dirty="0"/>
              <a:t>luminosity</a:t>
            </a:r>
            <a:r>
              <a:rPr lang="en-US" sz="1900" dirty="0" smtClean="0"/>
              <a:t>.</a:t>
            </a:r>
          </a:p>
          <a:p>
            <a:pPr algn="just">
              <a:spcBef>
                <a:spcPts val="1200"/>
              </a:spcBef>
              <a:buFont typeface="Arial" pitchFamily="34" charset="0"/>
              <a:buChar char="•"/>
            </a:pPr>
            <a:r>
              <a:rPr lang="en-US" sz="1900" dirty="0"/>
              <a:t>It turns out that every star, with its unique location on the </a:t>
            </a:r>
            <a:r>
              <a:rPr lang="en-US" sz="1900" dirty="0" smtClean="0"/>
              <a:t>diagram, </a:t>
            </a:r>
            <a:r>
              <a:rPr lang="en-US" sz="1900" dirty="0"/>
              <a:t>falls into one or another family of stars.</a:t>
            </a:r>
            <a:endParaRPr lang="ru-RU" sz="1900" dirty="0" smtClean="0"/>
          </a:p>
          <a:p>
            <a:pPr algn="just">
              <a:spcBef>
                <a:spcPts val="1200"/>
              </a:spcBef>
              <a:buFont typeface="Arial" pitchFamily="34" charset="0"/>
              <a:buChar char="•"/>
            </a:pPr>
            <a:r>
              <a:rPr lang="en-US" sz="1900" dirty="0"/>
              <a:t>Our Sun, being at its spectral </a:t>
            </a:r>
            <a:r>
              <a:rPr lang="en-US" sz="1900" dirty="0" smtClean="0"/>
              <a:t>class a </a:t>
            </a:r>
            <a:r>
              <a:rPr lang="en-US" sz="1900" dirty="0"/>
              <a:t>yellow dwarf, falls on the main sequence.</a:t>
            </a:r>
            <a:endParaRPr lang="ru-RU" sz="1900" dirty="0" smtClean="0"/>
          </a:p>
          <a:p>
            <a:pPr algn="just">
              <a:spcBef>
                <a:spcPts val="1200"/>
              </a:spcBef>
              <a:buFont typeface="Arial" pitchFamily="34" charset="0"/>
              <a:buChar char="•"/>
            </a:pPr>
            <a:r>
              <a:rPr lang="en-US" sz="1900" dirty="0"/>
              <a:t>Astrophysical calculations based on </a:t>
            </a:r>
            <a:r>
              <a:rPr lang="en-US" sz="1900" dirty="0" smtClean="0"/>
              <a:t>known physical </a:t>
            </a:r>
            <a:r>
              <a:rPr lang="en-US" sz="1900" dirty="0"/>
              <a:t>laws </a:t>
            </a:r>
            <a:r>
              <a:rPr lang="en-US" sz="1900" dirty="0" smtClean="0"/>
              <a:t>allow </a:t>
            </a:r>
            <a:r>
              <a:rPr lang="en-US" sz="1900" dirty="0"/>
              <a:t>us to calculate the internal structure of stars and their evolution.</a:t>
            </a:r>
            <a:endParaRPr lang="ru-RU" sz="1900" dirty="0" smtClean="0"/>
          </a:p>
          <a:p>
            <a:pPr algn="just">
              <a:spcBef>
                <a:spcPts val="1200"/>
              </a:spcBef>
              <a:buFont typeface="Arial" pitchFamily="34" charset="0"/>
              <a:buChar char="•"/>
            </a:pPr>
            <a:r>
              <a:rPr lang="en-US" sz="1900" dirty="0"/>
              <a:t>Due to the fact that we believe that we know the sources of energy </a:t>
            </a:r>
            <a:r>
              <a:rPr lang="en-US" sz="1900" dirty="0" smtClean="0"/>
              <a:t>that provide luminosity, it is possible to calculate the </a:t>
            </a:r>
            <a:r>
              <a:rPr lang="en-US" sz="1900" dirty="0"/>
              <a:t>evolution of </a:t>
            </a:r>
            <a:r>
              <a:rPr lang="en-US" sz="1900" dirty="0" smtClean="0"/>
              <a:t>stars.</a:t>
            </a:r>
            <a:endParaRPr lang="ru-RU" sz="1900" dirty="0"/>
          </a:p>
        </p:txBody>
      </p:sp>
      <p:sp>
        <p:nvSpPr>
          <p:cNvPr id="4" name="Номер слайда 3"/>
          <p:cNvSpPr>
            <a:spLocks noGrp="1"/>
          </p:cNvSpPr>
          <p:nvPr>
            <p:ph type="sldNum" sz="quarter" idx="12"/>
          </p:nvPr>
        </p:nvSpPr>
        <p:spPr>
          <a:xfrm>
            <a:off x="7812360" y="6461249"/>
            <a:ext cx="1008112" cy="280119"/>
          </a:xfrm>
        </p:spPr>
        <p:txBody>
          <a:bodyPr/>
          <a:lstStyle/>
          <a:p>
            <a:pPr>
              <a:defRPr/>
            </a:pPr>
            <a:fld id="{19E523E7-6773-4AE8-9FC3-8847A92598A3}" type="slidenum">
              <a:rPr lang="ru-RU" smtClean="0"/>
              <a:pPr>
                <a:defRPr/>
              </a:pPr>
              <a:t>4</a:t>
            </a:fld>
            <a:endParaRPr lang="ru-RU" dirty="0"/>
          </a:p>
        </p:txBody>
      </p:sp>
    </p:spTree>
    <p:extLst>
      <p:ext uri="{BB962C8B-B14F-4D97-AF65-F5344CB8AC3E}">
        <p14:creationId xmlns:p14="http://schemas.microsoft.com/office/powerpoint/2010/main" val="1593241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9E523E7-6773-4AE8-9FC3-8847A92598A3}" type="slidenum">
              <a:rPr lang="ru-RU" smtClean="0"/>
              <a:pPr>
                <a:defRPr/>
              </a:pPr>
              <a:t>5</a:t>
            </a:fld>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94" y="188640"/>
            <a:ext cx="4150900" cy="4392488"/>
          </a:xfrm>
          <a:prstGeom prst="rect">
            <a:avLst/>
          </a:prstGeom>
        </p:spPr>
      </p:pic>
      <p:sp>
        <p:nvSpPr>
          <p:cNvPr id="8" name="TextBox 7"/>
          <p:cNvSpPr txBox="1"/>
          <p:nvPr/>
        </p:nvSpPr>
        <p:spPr>
          <a:xfrm>
            <a:off x="215694" y="4657160"/>
            <a:ext cx="4212290" cy="1785104"/>
          </a:xfrm>
          <a:prstGeom prst="rect">
            <a:avLst/>
          </a:prstGeom>
          <a:noFill/>
        </p:spPr>
        <p:txBody>
          <a:bodyPr wrap="square" rtlCol="0">
            <a:spAutoFit/>
          </a:bodyPr>
          <a:lstStyle/>
          <a:p>
            <a:r>
              <a:rPr lang="en-US" sz="2000" b="1" dirty="0" smtClean="0"/>
              <a:t>Hertzsprung-Russell </a:t>
            </a:r>
            <a:r>
              <a:rPr lang="en-US" sz="2000" b="1" dirty="0" smtClean="0"/>
              <a:t>diagram</a:t>
            </a:r>
            <a:endParaRPr lang="ru-RU" sz="2000" b="1" dirty="0"/>
          </a:p>
          <a:p>
            <a:r>
              <a:rPr lang="en-US" dirty="0"/>
              <a:t>The sun on the </a:t>
            </a:r>
            <a:r>
              <a:rPr lang="en-US" dirty="0" smtClean="0"/>
              <a:t>diagram looks like </a:t>
            </a:r>
            <a:r>
              <a:rPr lang="en-US" dirty="0"/>
              <a:t>quite ordinary star. If </a:t>
            </a:r>
            <a:r>
              <a:rPr lang="en-US" dirty="0" smtClean="0"/>
              <a:t>we would </a:t>
            </a:r>
            <a:r>
              <a:rPr lang="en-US" dirty="0"/>
              <a:t>be able to calculate the structure and evolution of each </a:t>
            </a:r>
            <a:r>
              <a:rPr lang="en-US" dirty="0" smtClean="0"/>
              <a:t>star theoretically, then </a:t>
            </a:r>
            <a:r>
              <a:rPr lang="en-US" dirty="0"/>
              <a:t>we </a:t>
            </a:r>
            <a:r>
              <a:rPr lang="en-US" dirty="0" smtClean="0"/>
              <a:t>could </a:t>
            </a:r>
            <a:r>
              <a:rPr lang="en-US" dirty="0"/>
              <a:t>reproduce the entire diagram.</a:t>
            </a:r>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8640"/>
            <a:ext cx="4392488" cy="4392488"/>
          </a:xfrm>
          <a:prstGeom prst="rect">
            <a:avLst/>
          </a:prstGeom>
        </p:spPr>
      </p:pic>
      <p:sp>
        <p:nvSpPr>
          <p:cNvPr id="7" name="TextBox 6"/>
          <p:cNvSpPr txBox="1"/>
          <p:nvPr/>
        </p:nvSpPr>
        <p:spPr>
          <a:xfrm>
            <a:off x="4499992" y="4675996"/>
            <a:ext cx="4464496" cy="1846659"/>
          </a:xfrm>
          <a:prstGeom prst="rect">
            <a:avLst/>
          </a:prstGeom>
          <a:noFill/>
        </p:spPr>
        <p:txBody>
          <a:bodyPr wrap="square" rtlCol="0">
            <a:spAutoFit/>
          </a:bodyPr>
          <a:lstStyle/>
          <a:p>
            <a:r>
              <a:rPr lang="en-US" sz="2000" b="1" dirty="0"/>
              <a:t>Hertzsprung-Russell diagram</a:t>
            </a:r>
            <a:endParaRPr lang="ru-RU" sz="2000" b="1" dirty="0"/>
          </a:p>
          <a:p>
            <a:r>
              <a:rPr lang="en-US" dirty="0" smtClean="0"/>
              <a:t>The </a:t>
            </a:r>
            <a:r>
              <a:rPr lang="en-US" dirty="0" smtClean="0"/>
              <a:t>cut shows here the </a:t>
            </a:r>
            <a:r>
              <a:rPr lang="en-US" dirty="0"/>
              <a:t>internal structure of stars. On the model of the Sun, we see the mantle (brown) and </a:t>
            </a:r>
            <a:r>
              <a:rPr lang="en-US" dirty="0" smtClean="0"/>
              <a:t>the </a:t>
            </a:r>
            <a:r>
              <a:rPr lang="en-US" dirty="0"/>
              <a:t>convective shell around </a:t>
            </a:r>
            <a:r>
              <a:rPr lang="en-US" dirty="0" smtClean="0"/>
              <a:t>(</a:t>
            </a:r>
            <a:r>
              <a:rPr lang="en-US" dirty="0"/>
              <a:t>blue color). </a:t>
            </a:r>
            <a:r>
              <a:rPr lang="en-US" dirty="0" smtClean="0"/>
              <a:t>This is so-called </a:t>
            </a:r>
            <a:r>
              <a:rPr lang="en-US" dirty="0" smtClean="0">
                <a:solidFill>
                  <a:srgbClr val="FF0000"/>
                </a:solidFill>
              </a:rPr>
              <a:t>the Sun standard model</a:t>
            </a:r>
            <a:r>
              <a:rPr lang="en-US" dirty="0" smtClean="0"/>
              <a:t>.</a:t>
            </a:r>
            <a:endParaRPr lang="ru-RU" dirty="0"/>
          </a:p>
        </p:txBody>
      </p:sp>
    </p:spTree>
    <p:extLst>
      <p:ext uri="{BB962C8B-B14F-4D97-AF65-F5344CB8AC3E}">
        <p14:creationId xmlns:p14="http://schemas.microsoft.com/office/powerpoint/2010/main" val="59228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114799" cy="1066130"/>
          </a:xfrm>
        </p:spPr>
        <p:txBody>
          <a:bodyPr/>
          <a:lstStyle/>
          <a:p>
            <a:r>
              <a:rPr lang="en-US" sz="2400" dirty="0"/>
              <a:t>Hydrogen chain of hydrogen </a:t>
            </a:r>
            <a:r>
              <a:rPr lang="en-US" sz="2400" dirty="0" smtClean="0"/>
              <a:t>transformation into </a:t>
            </a:r>
            <a:r>
              <a:rPr lang="en-US" sz="2400" dirty="0"/>
              <a:t>helium</a:t>
            </a:r>
            <a:endParaRPr lang="ru-RU" sz="2400" dirty="0"/>
          </a:p>
        </p:txBody>
      </p:sp>
      <p:sp>
        <p:nvSpPr>
          <p:cNvPr id="4" name="Номер слайда 3"/>
          <p:cNvSpPr>
            <a:spLocks noGrp="1"/>
          </p:cNvSpPr>
          <p:nvPr>
            <p:ph type="sldNum" sz="quarter" idx="12"/>
          </p:nvPr>
        </p:nvSpPr>
        <p:spPr/>
        <p:txBody>
          <a:bodyPr/>
          <a:lstStyle/>
          <a:p>
            <a:pPr>
              <a:defRPr/>
            </a:pPr>
            <a:fld id="{19E523E7-6773-4AE8-9FC3-8847A92598A3}" type="slidenum">
              <a:rPr lang="ru-RU" smtClean="0"/>
              <a:pPr>
                <a:defRPr/>
              </a:pPr>
              <a:t>6</a:t>
            </a:fld>
            <a:endParaRPr lang="ru-RU"/>
          </a:p>
        </p:txBody>
      </p:sp>
      <p:pic>
        <p:nvPicPr>
          <p:cNvPr id="5" name="Объект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1753" y="1484784"/>
            <a:ext cx="433565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31753" y="3558202"/>
            <a:ext cx="4335658" cy="2939266"/>
          </a:xfrm>
          <a:prstGeom prst="rect">
            <a:avLst/>
          </a:prstGeom>
          <a:noFill/>
        </p:spPr>
        <p:txBody>
          <a:bodyPr wrap="square" rtlCol="0">
            <a:spAutoFit/>
          </a:bodyPr>
          <a:lstStyle/>
          <a:p>
            <a:pPr>
              <a:spcAft>
                <a:spcPts val="600"/>
              </a:spcAft>
            </a:pPr>
            <a:r>
              <a:rPr lang="en-US" dirty="0"/>
              <a:t>This diagram indicates </a:t>
            </a:r>
            <a:r>
              <a:rPr lang="en-US" dirty="0" smtClean="0"/>
              <a:t>in which </a:t>
            </a:r>
            <a:r>
              <a:rPr lang="en-US" dirty="0"/>
              <a:t>nuclear reactions electronic neutrinos (𝜈</a:t>
            </a:r>
            <a:r>
              <a:rPr lang="en-US" dirty="0" smtClean="0"/>
              <a:t>) are emitted.</a:t>
            </a:r>
            <a:endParaRPr lang="ru-RU" dirty="0" smtClean="0"/>
          </a:p>
          <a:p>
            <a:pPr>
              <a:spcAft>
                <a:spcPts val="600"/>
              </a:spcAft>
            </a:pPr>
            <a:r>
              <a:rPr lang="en-US" dirty="0"/>
              <a:t>In the framework of </a:t>
            </a:r>
            <a:r>
              <a:rPr lang="en-US" dirty="0" smtClean="0"/>
              <a:t>the Sun </a:t>
            </a:r>
            <a:r>
              <a:rPr lang="en-US" dirty="0"/>
              <a:t>standard evolutionary model of the </a:t>
            </a:r>
            <a:r>
              <a:rPr lang="en-US" dirty="0" smtClean="0"/>
              <a:t>one can </a:t>
            </a:r>
            <a:r>
              <a:rPr lang="en-US" dirty="0"/>
              <a:t>to </a:t>
            </a:r>
            <a:r>
              <a:rPr lang="en-US" dirty="0" smtClean="0"/>
              <a:t>calculate </a:t>
            </a:r>
            <a:r>
              <a:rPr lang="en-US" dirty="0"/>
              <a:t>the fluxes and spectra of emitted </a:t>
            </a:r>
            <a:r>
              <a:rPr lang="en-US" dirty="0" smtClean="0"/>
              <a:t>neutrinos accurately. </a:t>
            </a:r>
            <a:r>
              <a:rPr lang="en-US" dirty="0"/>
              <a:t>The </a:t>
            </a:r>
            <a:r>
              <a:rPr lang="en-US" dirty="0" smtClean="0"/>
              <a:t>next slide shows </a:t>
            </a:r>
            <a:r>
              <a:rPr lang="en-US" dirty="0"/>
              <a:t>the energy spectrum of these </a:t>
            </a:r>
            <a:r>
              <a:rPr lang="en-US" dirty="0" smtClean="0"/>
              <a:t>neutrinos in </a:t>
            </a:r>
            <a:r>
              <a:rPr lang="en-US" dirty="0"/>
              <a:t>double logarithmic scale (proposal of G. T. </a:t>
            </a:r>
            <a:r>
              <a:rPr lang="en-US" dirty="0" err="1"/>
              <a:t>Zatsepin</a:t>
            </a:r>
            <a:r>
              <a:rPr lang="en-US" dirty="0"/>
              <a:t>).</a:t>
            </a:r>
            <a:endParaRPr lang="ru-RU" dirty="0" smtClean="0"/>
          </a:p>
        </p:txBody>
      </p:sp>
      <mc:AlternateContent xmlns:mc="http://schemas.openxmlformats.org/markup-compatibility/2006">
        <mc:Choice xmlns:a14="http://schemas.microsoft.com/office/drawing/2010/main" Requires="a14">
          <p:sp>
            <p:nvSpPr>
              <p:cNvPr id="7" name="TextBox 6"/>
              <p:cNvSpPr txBox="1"/>
              <p:nvPr/>
            </p:nvSpPr>
            <p:spPr>
              <a:xfrm>
                <a:off x="7164288" y="188640"/>
                <a:ext cx="1979712" cy="6247864"/>
              </a:xfrm>
              <a:prstGeom prst="rect">
                <a:avLst/>
              </a:prstGeom>
              <a:noFill/>
            </p:spPr>
            <p:txBody>
              <a:bodyPr wrap="square" rtlCol="0">
                <a:spAutoFit/>
              </a:bodyPr>
              <a:lstStyle/>
              <a:p>
                <a:pPr algn="ctr"/>
                <a:r>
                  <a:rPr lang="en-US" sz="2000" b="1" dirty="0" smtClean="0"/>
                  <a:t>The first detector of solar </a:t>
                </a:r>
                <a:r>
                  <a:rPr lang="en-US" sz="2000" b="1" dirty="0" smtClean="0"/>
                  <a:t>neutrinos</a:t>
                </a:r>
              </a:p>
              <a:p>
                <a:r>
                  <a:rPr lang="en-US" sz="1000" dirty="0" smtClean="0"/>
                  <a:t>The </a:t>
                </a:r>
                <a:r>
                  <a:rPr lang="en-US" sz="1000" dirty="0"/>
                  <a:t>understanding of the possibility and necessity of measuring the fluxes of solar </a:t>
                </a:r>
                <a:r>
                  <a:rPr lang="en-US" sz="1000" dirty="0" smtClean="0"/>
                  <a:t>neutrinos has appeared </a:t>
                </a:r>
                <a:r>
                  <a:rPr lang="en-US" sz="1000" dirty="0"/>
                  <a:t>among specialists in nuclear physics and nuclear astrophysics USA and the Soviet Union </a:t>
                </a:r>
                <a:r>
                  <a:rPr lang="en-US" sz="1000" dirty="0" smtClean="0"/>
                  <a:t>in </a:t>
                </a:r>
                <a:r>
                  <a:rPr lang="en-US" sz="1000" dirty="0"/>
                  <a:t>the middle of the last </a:t>
                </a:r>
                <a:r>
                  <a:rPr lang="en-US" sz="1000" dirty="0" smtClean="0"/>
                  <a:t>century.</a:t>
                </a:r>
                <a:r>
                  <a:rPr lang="ru-RU" sz="1000" dirty="0" smtClean="0"/>
                  <a:t> </a:t>
                </a:r>
                <a:r>
                  <a:rPr lang="en-US" sz="1000" dirty="0" smtClean="0"/>
                  <a:t>Such a possibility </a:t>
                </a:r>
                <a:r>
                  <a:rPr lang="en-US" sz="1000" dirty="0"/>
                  <a:t>was provided by radiochemical methods for the detection of neutrinos through </a:t>
                </a:r>
                <a:r>
                  <a:rPr lang="en-US" sz="1000" dirty="0" smtClean="0"/>
                  <a:t>reactions:</a:t>
                </a:r>
                <a:endParaRPr lang="en-US" sz="1000" dirty="0" smtClean="0"/>
              </a:p>
              <a:p>
                <a:r>
                  <a:rPr lang="en-US" sz="1000" dirty="0" smtClean="0"/>
                  <a:t>        </a:t>
                </a:r>
                <a14:m>
                  <m:oMath xmlns:m="http://schemas.openxmlformats.org/officeDocument/2006/math">
                    <m:sPre>
                      <m:sPrePr>
                        <m:ctrlPr>
                          <a:rPr lang="ru-RU" sz="1000" i="1" smtClean="0">
                            <a:latin typeface="Cambria Math"/>
                          </a:rPr>
                        </m:ctrlPr>
                      </m:sPrePr>
                      <m:sub>
                        <m:r>
                          <a:rPr lang="en-US" sz="1000" b="0" i="1" smtClean="0">
                            <a:latin typeface="Cambria Math"/>
                          </a:rPr>
                          <m:t> </m:t>
                        </m:r>
                      </m:sub>
                      <m:sup>
                        <m:r>
                          <a:rPr lang="ru-RU" sz="1000" b="0" i="1" smtClean="0">
                            <a:latin typeface="Cambria Math"/>
                          </a:rPr>
                          <m:t>37</m:t>
                        </m:r>
                      </m:sup>
                      <m:e>
                        <m:r>
                          <m:rPr>
                            <m:sty m:val="p"/>
                          </m:rPr>
                          <a:rPr lang="en-US" sz="1000" b="0" i="0" smtClean="0">
                            <a:latin typeface="Cambria Math"/>
                          </a:rPr>
                          <m:t>Cl</m:t>
                        </m:r>
                      </m:e>
                    </m:sPre>
                    <m:d>
                      <m:dPr>
                        <m:ctrlPr>
                          <a:rPr lang="en-US" sz="1000" b="0" i="1" smtClean="0">
                            <a:latin typeface="Cambria Math"/>
                          </a:rPr>
                        </m:ctrlPr>
                      </m:dPr>
                      <m:e>
                        <m:r>
                          <m:rPr>
                            <m:sty m:val="p"/>
                          </m:rPr>
                          <a:rPr lang="el-GR" sz="1000" b="0" i="1" smtClean="0">
                            <a:latin typeface="Cambria Math"/>
                            <a:ea typeface="Cambria Math"/>
                          </a:rPr>
                          <m:t>ν</m:t>
                        </m:r>
                        <m:r>
                          <a:rPr lang="en-US" sz="1000" b="0" i="1" smtClean="0">
                            <a:latin typeface="Cambria Math"/>
                            <a:ea typeface="Cambria Math"/>
                          </a:rPr>
                          <m:t>,</m:t>
                        </m:r>
                        <m:sSup>
                          <m:sSupPr>
                            <m:ctrlPr>
                              <a:rPr lang="en-US" sz="1000" b="0" i="1" smtClean="0">
                                <a:latin typeface="Cambria Math"/>
                                <a:ea typeface="Cambria Math"/>
                              </a:rPr>
                            </m:ctrlPr>
                          </m:sSupPr>
                          <m:e>
                            <m:r>
                              <a:rPr lang="en-US" sz="1000" b="0" i="1" smtClean="0">
                                <a:latin typeface="Cambria Math"/>
                                <a:ea typeface="Cambria Math"/>
                              </a:rPr>
                              <m:t>𝑒</m:t>
                            </m:r>
                          </m:e>
                          <m:sup>
                            <m:r>
                              <a:rPr lang="en-US" sz="1000" b="0" i="1" smtClean="0">
                                <a:latin typeface="Cambria Math"/>
                                <a:ea typeface="Cambria Math"/>
                              </a:rPr>
                              <m:t>−</m:t>
                            </m:r>
                          </m:sup>
                        </m:sSup>
                      </m:e>
                    </m:d>
                    <m:sPre>
                      <m:sPrePr>
                        <m:ctrlPr>
                          <a:rPr lang="en-US" sz="1000" b="0" i="1" smtClean="0">
                            <a:latin typeface="Cambria Math"/>
                            <a:ea typeface="Cambria Math"/>
                          </a:rPr>
                        </m:ctrlPr>
                      </m:sPrePr>
                      <m:sub/>
                      <m:sup>
                        <m:r>
                          <a:rPr lang="en-US" sz="1000" b="0" i="1" smtClean="0">
                            <a:latin typeface="Cambria Math"/>
                          </a:rPr>
                          <m:t>37</m:t>
                        </m:r>
                      </m:sup>
                      <m:e>
                        <m:r>
                          <m:rPr>
                            <m:sty m:val="p"/>
                          </m:rPr>
                          <a:rPr lang="en-US" sz="1000" b="0" i="0" smtClean="0">
                            <a:latin typeface="Cambria Math"/>
                          </a:rPr>
                          <m:t>Ar</m:t>
                        </m:r>
                      </m:e>
                    </m:sPre>
                  </m:oMath>
                </a14:m>
                <a:r>
                  <a:rPr lang="en-US" sz="1000" dirty="0" smtClean="0"/>
                  <a:t>  </a:t>
                </a:r>
                <a:r>
                  <a:rPr lang="en-US" sz="1000" dirty="0"/>
                  <a:t>(B. M. Pontecorvo</a:t>
                </a:r>
                <a:r>
                  <a:rPr lang="ru-RU" sz="1000" dirty="0" smtClean="0"/>
                  <a:t>)</a:t>
                </a:r>
                <a:r>
                  <a:rPr lang="en-US" sz="1000" dirty="0" smtClean="0"/>
                  <a:t>,          </a:t>
                </a:r>
                <a:r>
                  <a:rPr lang="ru-RU" sz="1000" dirty="0" smtClean="0"/>
                  <a:t>        </a:t>
                </a:r>
                <a:r>
                  <a:rPr lang="en-US" sz="1000" dirty="0" smtClean="0"/>
                  <a:t>(1)</a:t>
                </a:r>
                <a:endParaRPr lang="en-US" sz="1000" dirty="0" smtClean="0"/>
              </a:p>
              <a:p>
                <a:pPr algn="r"/>
                <a14:m>
                  <m:oMath xmlns:m="http://schemas.openxmlformats.org/officeDocument/2006/math">
                    <m:sPre>
                      <m:sPrePr>
                        <m:ctrlPr>
                          <a:rPr lang="en-US" sz="1000" i="1" smtClean="0">
                            <a:latin typeface="Cambria Math"/>
                          </a:rPr>
                        </m:ctrlPr>
                      </m:sPrePr>
                      <m:sub/>
                      <m:sup>
                        <m:r>
                          <a:rPr lang="en-US" sz="1000" b="0" i="1" smtClean="0">
                            <a:latin typeface="Cambria Math"/>
                          </a:rPr>
                          <m:t>71</m:t>
                        </m:r>
                      </m:sup>
                      <m:e>
                        <m:r>
                          <m:rPr>
                            <m:sty m:val="p"/>
                          </m:rPr>
                          <a:rPr lang="en-US" sz="1000" b="0" i="0" smtClean="0">
                            <a:latin typeface="Cambria Math"/>
                          </a:rPr>
                          <m:t>Ga</m:t>
                        </m:r>
                      </m:e>
                    </m:sPre>
                    <m:d>
                      <m:dPr>
                        <m:ctrlPr>
                          <a:rPr lang="en-US" sz="1000" i="1">
                            <a:latin typeface="Cambria Math"/>
                          </a:rPr>
                        </m:ctrlPr>
                      </m:dPr>
                      <m:e>
                        <m:r>
                          <m:rPr>
                            <m:sty m:val="p"/>
                          </m:rPr>
                          <a:rPr lang="el-GR" sz="1000" i="1">
                            <a:latin typeface="Cambria Math"/>
                            <a:ea typeface="Cambria Math"/>
                          </a:rPr>
                          <m:t>ν</m:t>
                        </m:r>
                        <m:r>
                          <a:rPr lang="en-US" sz="1000" i="1">
                            <a:latin typeface="Cambria Math"/>
                            <a:ea typeface="Cambria Math"/>
                          </a:rPr>
                          <m:t>,</m:t>
                        </m:r>
                        <m:sSup>
                          <m:sSupPr>
                            <m:ctrlPr>
                              <a:rPr lang="en-US" sz="1000" i="1">
                                <a:latin typeface="Cambria Math"/>
                                <a:ea typeface="Cambria Math"/>
                              </a:rPr>
                            </m:ctrlPr>
                          </m:sSupPr>
                          <m:e>
                            <m:r>
                              <a:rPr lang="en-US" sz="1000" i="1">
                                <a:latin typeface="Cambria Math"/>
                                <a:ea typeface="Cambria Math"/>
                              </a:rPr>
                              <m:t>𝑒</m:t>
                            </m:r>
                          </m:e>
                          <m:sup>
                            <m:r>
                              <a:rPr lang="en-US" sz="1000" i="1">
                                <a:latin typeface="Cambria Math"/>
                                <a:ea typeface="Cambria Math"/>
                              </a:rPr>
                              <m:t>−</m:t>
                            </m:r>
                          </m:sup>
                        </m:sSup>
                      </m:e>
                    </m:d>
                    <m:sPre>
                      <m:sPrePr>
                        <m:ctrlPr>
                          <a:rPr lang="en-US" sz="1000" i="1">
                            <a:latin typeface="Cambria Math"/>
                            <a:ea typeface="Cambria Math"/>
                          </a:rPr>
                        </m:ctrlPr>
                      </m:sPrePr>
                      <m:sub/>
                      <m:sup>
                        <m:r>
                          <a:rPr lang="en-US" sz="1000" b="0" i="1" smtClean="0">
                            <a:latin typeface="Cambria Math"/>
                            <a:ea typeface="Cambria Math"/>
                          </a:rPr>
                          <m:t>71</m:t>
                        </m:r>
                      </m:sup>
                      <m:e>
                        <m:r>
                          <m:rPr>
                            <m:sty m:val="p"/>
                          </m:rPr>
                          <a:rPr lang="en-US" sz="1000" b="0" i="0" smtClean="0">
                            <a:latin typeface="Cambria Math"/>
                          </a:rPr>
                          <m:t>Ge</m:t>
                        </m:r>
                      </m:e>
                    </m:sPre>
                  </m:oMath>
                </a14:m>
                <a:r>
                  <a:rPr lang="en-US" sz="1000" dirty="0" smtClean="0"/>
                  <a:t> </a:t>
                </a:r>
                <a:r>
                  <a:rPr lang="ru-RU" sz="1000" dirty="0" smtClean="0"/>
                  <a:t> (</a:t>
                </a:r>
                <a:r>
                  <a:rPr lang="en-US" sz="1000" dirty="0"/>
                  <a:t>V. Kuzmin</a:t>
                </a:r>
                <a:r>
                  <a:rPr lang="ru-RU" sz="1000" dirty="0" smtClean="0"/>
                  <a:t>)</a:t>
                </a:r>
                <a:r>
                  <a:rPr lang="en-US" sz="1000" dirty="0" smtClean="0"/>
                  <a:t>,    </a:t>
                </a:r>
                <a:r>
                  <a:rPr lang="ru-RU" sz="1000" dirty="0" smtClean="0"/>
                  <a:t> </a:t>
                </a:r>
                <a:r>
                  <a:rPr lang="en-US" sz="1000" dirty="0" smtClean="0"/>
                  <a:t>               </a:t>
                </a:r>
                <a:r>
                  <a:rPr lang="ru-RU" sz="1000" dirty="0" smtClean="0"/>
                  <a:t>        </a:t>
                </a:r>
                <a:r>
                  <a:rPr lang="en-US" sz="1000" dirty="0" smtClean="0"/>
                  <a:t>(2)</a:t>
                </a:r>
                <a:endParaRPr lang="ru-RU" sz="1000" dirty="0" smtClean="0"/>
              </a:p>
              <a:p>
                <a:pPr algn="r"/>
                <a14:m>
                  <m:oMath xmlns:m="http://schemas.openxmlformats.org/officeDocument/2006/math">
                    <m:sPre>
                      <m:sPrePr>
                        <m:ctrlPr>
                          <a:rPr lang="en-US" sz="1000" i="1">
                            <a:latin typeface="Cambria Math"/>
                            <a:ea typeface="Cambria Math"/>
                          </a:rPr>
                        </m:ctrlPr>
                      </m:sPrePr>
                      <m:sub/>
                      <m:sup>
                        <m:r>
                          <a:rPr lang="en-US" sz="1000" i="1">
                            <a:latin typeface="Cambria Math"/>
                          </a:rPr>
                          <m:t>7</m:t>
                        </m:r>
                      </m:sup>
                      <m:e>
                        <m:r>
                          <m:rPr>
                            <m:sty m:val="p"/>
                          </m:rPr>
                          <a:rPr lang="en-US" sz="1000" b="0" i="0" smtClean="0">
                            <a:latin typeface="Cambria Math"/>
                          </a:rPr>
                          <m:t>Li</m:t>
                        </m:r>
                      </m:e>
                    </m:sPre>
                    <m:d>
                      <m:dPr>
                        <m:ctrlPr>
                          <a:rPr lang="en-US" sz="1000" i="1">
                            <a:latin typeface="Cambria Math"/>
                          </a:rPr>
                        </m:ctrlPr>
                      </m:dPr>
                      <m:e>
                        <m:r>
                          <m:rPr>
                            <m:sty m:val="p"/>
                          </m:rPr>
                          <a:rPr lang="el-GR" sz="1000" i="1">
                            <a:latin typeface="Cambria Math"/>
                            <a:ea typeface="Cambria Math"/>
                          </a:rPr>
                          <m:t>ν</m:t>
                        </m:r>
                        <m:r>
                          <a:rPr lang="en-US" sz="1000" i="1">
                            <a:latin typeface="Cambria Math"/>
                            <a:ea typeface="Cambria Math"/>
                          </a:rPr>
                          <m:t>,</m:t>
                        </m:r>
                        <m:sSup>
                          <m:sSupPr>
                            <m:ctrlPr>
                              <a:rPr lang="en-US" sz="1000" i="1">
                                <a:latin typeface="Cambria Math"/>
                                <a:ea typeface="Cambria Math"/>
                              </a:rPr>
                            </m:ctrlPr>
                          </m:sSupPr>
                          <m:e>
                            <m:r>
                              <a:rPr lang="en-US" sz="1000" i="1">
                                <a:latin typeface="Cambria Math"/>
                                <a:ea typeface="Cambria Math"/>
                              </a:rPr>
                              <m:t>𝑒</m:t>
                            </m:r>
                          </m:e>
                          <m:sup>
                            <m:r>
                              <a:rPr lang="en-US" sz="1000" i="1">
                                <a:latin typeface="Cambria Math"/>
                                <a:ea typeface="Cambria Math"/>
                              </a:rPr>
                              <m:t>−</m:t>
                            </m:r>
                          </m:sup>
                        </m:sSup>
                      </m:e>
                    </m:d>
                    <m:sPre>
                      <m:sPrePr>
                        <m:ctrlPr>
                          <a:rPr lang="en-US" sz="1000" i="1">
                            <a:latin typeface="Cambria Math"/>
                            <a:ea typeface="Cambria Math"/>
                          </a:rPr>
                        </m:ctrlPr>
                      </m:sPrePr>
                      <m:sub/>
                      <m:sup>
                        <m:r>
                          <a:rPr lang="en-US" sz="1000" i="1">
                            <a:latin typeface="Cambria Math"/>
                          </a:rPr>
                          <m:t>7</m:t>
                        </m:r>
                      </m:sup>
                      <m:e>
                        <m:r>
                          <m:rPr>
                            <m:sty m:val="p"/>
                          </m:rPr>
                          <a:rPr lang="en-US" sz="1000" b="0" i="0" smtClean="0">
                            <a:latin typeface="Cambria Math"/>
                          </a:rPr>
                          <m:t>Be</m:t>
                        </m:r>
                      </m:e>
                    </m:sPre>
                  </m:oMath>
                </a14:m>
                <a:r>
                  <a:rPr lang="en-US" sz="1000" dirty="0" smtClean="0"/>
                  <a:t>  </a:t>
                </a:r>
                <a:r>
                  <a:rPr lang="ru-RU" sz="1000" dirty="0" smtClean="0"/>
                  <a:t> </a:t>
                </a:r>
                <a:r>
                  <a:rPr lang="en-US" sz="1000" dirty="0" smtClean="0"/>
                  <a:t>(</a:t>
                </a:r>
                <a:r>
                  <a:rPr lang="fi-FI" sz="1000" dirty="0"/>
                  <a:t>G. T. Zatsepin, V. A. Kuzmin</a:t>
                </a:r>
                <a:r>
                  <a:rPr lang="ru-RU" sz="1000" dirty="0" smtClean="0"/>
                  <a:t>).</a:t>
                </a:r>
                <a:r>
                  <a:rPr lang="en-US" sz="1000" dirty="0" smtClean="0"/>
                  <a:t>  </a:t>
                </a:r>
                <a:r>
                  <a:rPr lang="ru-RU" sz="1000" dirty="0" smtClean="0"/>
                  <a:t> (3)</a:t>
                </a:r>
              </a:p>
              <a:p>
                <a:r>
                  <a:rPr lang="en-US" sz="1000" dirty="0"/>
                  <a:t>The first </a:t>
                </a:r>
                <a:r>
                  <a:rPr lang="en-US" sz="1000" dirty="0" smtClean="0"/>
                  <a:t>was </a:t>
                </a:r>
                <a:r>
                  <a:rPr lang="en-US" sz="1000" dirty="0"/>
                  <a:t>the chlorine-argon experiment</a:t>
                </a:r>
                <a:r>
                  <a:rPr lang="en-US" sz="1000" dirty="0" smtClean="0"/>
                  <a:t>.</a:t>
                </a:r>
                <a:r>
                  <a:rPr lang="ru-RU" sz="1000" dirty="0" smtClean="0"/>
                  <a:t> </a:t>
                </a:r>
                <a:r>
                  <a:rPr lang="en-US" sz="1000" dirty="0" smtClean="0"/>
                  <a:t>For </a:t>
                </a:r>
                <a:r>
                  <a:rPr lang="en-US" sz="1000" dirty="0"/>
                  <a:t>2.5 </a:t>
                </a:r>
                <a:r>
                  <a:rPr lang="en-US" sz="1000" dirty="0" smtClean="0"/>
                  <a:t>years the </a:t>
                </a:r>
                <a:r>
                  <a:rPr lang="en-US" sz="1000" dirty="0"/>
                  <a:t>underground space with an area of 3x6 sq. m. and a height of 9.6 </a:t>
                </a:r>
                <a:r>
                  <a:rPr lang="en-US" sz="1000" dirty="0" smtClean="0"/>
                  <a:t>m was prepared </a:t>
                </a:r>
                <a:r>
                  <a:rPr lang="en-US" sz="1000" dirty="0"/>
                  <a:t>at the Homestake mine at a great depth (to protect against background cosmic ray) </a:t>
                </a:r>
                <a:r>
                  <a:rPr lang="en-US" sz="1000" dirty="0" smtClean="0"/>
                  <a:t>thanks </a:t>
                </a:r>
                <a:r>
                  <a:rPr lang="en-US" sz="1000" dirty="0"/>
                  <a:t>to the </a:t>
                </a:r>
                <a:r>
                  <a:rPr lang="en-US" sz="1000" dirty="0" smtClean="0"/>
                  <a:t>titanic efforts </a:t>
                </a:r>
                <a:r>
                  <a:rPr lang="en-US" sz="1000" dirty="0"/>
                  <a:t>of the outstanding American scientist R. </a:t>
                </a:r>
                <a:r>
                  <a:rPr lang="en-US" sz="1000" dirty="0" smtClean="0"/>
                  <a:t>Davis. There </a:t>
                </a:r>
                <a:r>
                  <a:rPr lang="en-US" sz="1000" dirty="0"/>
                  <a:t>was a huge tank, containing 610 tons of </a:t>
                </a:r>
                <a:r>
                  <a:rPr lang="en-US" sz="1000" dirty="0" err="1"/>
                  <a:t>perchloroethylene</a:t>
                </a:r>
                <a:r>
                  <a:rPr lang="en-US" sz="1000" dirty="0"/>
                  <a:t> </a:t>
                </a:r>
                <a:r>
                  <a:rPr lang="ru-RU" sz="1000" dirty="0"/>
                  <a:t>(</a:t>
                </a:r>
                <a14:m>
                  <m:oMath xmlns:m="http://schemas.openxmlformats.org/officeDocument/2006/math">
                    <m:sSub>
                      <m:sSubPr>
                        <m:ctrlPr>
                          <a:rPr lang="ru-RU" sz="1000" i="1">
                            <a:latin typeface="Cambria Math"/>
                          </a:rPr>
                        </m:ctrlPr>
                      </m:sSubPr>
                      <m:e>
                        <m:r>
                          <m:rPr>
                            <m:sty m:val="p"/>
                          </m:rPr>
                          <a:rPr lang="en-US" sz="1000">
                            <a:latin typeface="Cambria Math"/>
                          </a:rPr>
                          <m:t>C</m:t>
                        </m:r>
                      </m:e>
                      <m:sub>
                        <m:r>
                          <a:rPr lang="en-US" sz="1000">
                            <a:latin typeface="Cambria Math"/>
                          </a:rPr>
                          <m:t>2</m:t>
                        </m:r>
                      </m:sub>
                    </m:sSub>
                    <m:sSub>
                      <m:sSubPr>
                        <m:ctrlPr>
                          <a:rPr lang="ru-RU" sz="1000" i="1">
                            <a:latin typeface="Cambria Math"/>
                          </a:rPr>
                        </m:ctrlPr>
                      </m:sSubPr>
                      <m:e>
                        <m:r>
                          <m:rPr>
                            <m:sty m:val="p"/>
                          </m:rPr>
                          <a:rPr lang="en-US" sz="1000">
                            <a:latin typeface="Cambria Math"/>
                          </a:rPr>
                          <m:t>Cl</m:t>
                        </m:r>
                      </m:e>
                      <m:sub>
                        <m:r>
                          <a:rPr lang="en-US" sz="1000" i="1">
                            <a:latin typeface="Cambria Math"/>
                          </a:rPr>
                          <m:t>4</m:t>
                        </m:r>
                      </m:sub>
                    </m:sSub>
                  </m:oMath>
                </a14:m>
                <a:r>
                  <a:rPr lang="en-US" sz="1000" dirty="0"/>
                  <a:t>)</a:t>
                </a:r>
                <a:r>
                  <a:rPr lang="en-US" sz="1000" dirty="0" smtClean="0"/>
                  <a:t> in </a:t>
                </a:r>
                <a:r>
                  <a:rPr lang="en-US" sz="1000" dirty="0"/>
                  <a:t>this </a:t>
                </a:r>
                <a:r>
                  <a:rPr lang="en-US" sz="1000" dirty="0" smtClean="0"/>
                  <a:t>room.</a:t>
                </a:r>
                <a:endParaRPr lang="ru-RU" sz="1000" dirty="0"/>
              </a:p>
            </p:txBody>
          </p:sp>
        </mc:Choice>
        <mc:Fallback>
          <p:sp>
            <p:nvSpPr>
              <p:cNvPr id="7" name="TextBox 6"/>
              <p:cNvSpPr txBox="1">
                <a:spLocks noRot="1" noChangeAspect="1" noMove="1" noResize="1" noEditPoints="1" noAdjustHandles="1" noChangeArrowheads="1" noChangeShapeType="1" noTextEdit="1"/>
              </p:cNvSpPr>
              <p:nvPr/>
            </p:nvSpPr>
            <p:spPr>
              <a:xfrm>
                <a:off x="7164288" y="188640"/>
                <a:ext cx="1979712" cy="6247864"/>
              </a:xfrm>
              <a:prstGeom prst="rect">
                <a:avLst/>
              </a:prstGeom>
              <a:blipFill rotWithShape="1">
                <a:blip r:embed="rId3"/>
                <a:stretch>
                  <a:fillRect t="-390" r="-7692"/>
                </a:stretch>
              </a:blipFill>
            </p:spPr>
            <p:txBody>
              <a:bodyPr/>
              <a:lstStyle/>
              <a:p>
                <a:r>
                  <a:rPr lang="ru-RU">
                    <a:noFill/>
                  </a:rPr>
                  <a:t> </a:t>
                </a:r>
              </a:p>
            </p:txBody>
          </p:sp>
        </mc:Fallback>
      </mc:AlternateContent>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9" y="116632"/>
            <a:ext cx="2483280" cy="4077575"/>
          </a:xfrm>
          <a:prstGeom prst="rect">
            <a:avLst/>
          </a:prstGeom>
        </p:spPr>
      </p:pic>
      <mc:AlternateContent xmlns:mc="http://schemas.openxmlformats.org/markup-compatibility/2006">
        <mc:Choice xmlns:a14="http://schemas.microsoft.com/office/drawing/2010/main" Requires="a14">
          <p:sp>
            <p:nvSpPr>
              <p:cNvPr id="9" name="TextBox 8"/>
              <p:cNvSpPr txBox="1"/>
              <p:nvPr/>
            </p:nvSpPr>
            <p:spPr>
              <a:xfrm>
                <a:off x="4644007" y="4221951"/>
                <a:ext cx="2483282" cy="1477328"/>
              </a:xfrm>
              <a:prstGeom prst="rect">
                <a:avLst/>
              </a:prstGeom>
              <a:noFill/>
            </p:spPr>
            <p:txBody>
              <a:bodyPr wrap="square" rtlCol="0">
                <a:spAutoFit/>
              </a:bodyPr>
              <a:lstStyle/>
              <a:p>
                <a:r>
                  <a:rPr lang="en-US" sz="900" dirty="0" smtClean="0"/>
                  <a:t>The spectrum </a:t>
                </a:r>
                <a:r>
                  <a:rPr lang="en-US" sz="900" dirty="0"/>
                  <a:t>of solar neutrinos </a:t>
                </a:r>
                <a:r>
                  <a:rPr lang="en-US" sz="900" dirty="0" smtClean="0"/>
                  <a:t>from </a:t>
                </a:r>
                <a:r>
                  <a:rPr lang="en-US" sz="900" dirty="0" err="1" smtClean="0"/>
                  <a:t>pp</a:t>
                </a:r>
                <a:r>
                  <a:rPr lang="en-US" sz="900" dirty="0" smtClean="0"/>
                  <a:t>-chain </a:t>
                </a:r>
                <a:r>
                  <a:rPr lang="en-US" sz="900" dirty="0"/>
                  <a:t>reactions </a:t>
                </a:r>
                <a:r>
                  <a:rPr lang="en-US" sz="900" dirty="0" smtClean="0"/>
                  <a:t>(</a:t>
                </a:r>
                <a:r>
                  <a:rPr lang="en-US" sz="900" dirty="0"/>
                  <a:t>black lines) and CNO-cycles (colored lines). The vertical straight arrows </a:t>
                </a:r>
                <a:r>
                  <a:rPr lang="en-US" sz="900" dirty="0" smtClean="0"/>
                  <a:t>depict the line </a:t>
                </a:r>
                <a:r>
                  <a:rPr lang="en-US" sz="900" dirty="0"/>
                  <a:t>part of </a:t>
                </a:r>
                <a:r>
                  <a:rPr lang="en-US" sz="900" dirty="0" smtClean="0"/>
                  <a:t>the </a:t>
                </a:r>
                <a:r>
                  <a:rPr lang="en-US" sz="900" dirty="0" err="1" smtClean="0"/>
                  <a:t>pp</a:t>
                </a:r>
                <a:r>
                  <a:rPr lang="en-US" sz="900" dirty="0" smtClean="0"/>
                  <a:t>-chain spectrum. </a:t>
                </a:r>
                <a:r>
                  <a:rPr lang="en-US" sz="900" dirty="0"/>
                  <a:t>The horizontal lines </a:t>
                </a:r>
                <a:r>
                  <a:rPr lang="en-US" sz="900" dirty="0" smtClean="0"/>
                  <a:t>mark </a:t>
                </a:r>
                <a:r>
                  <a:rPr lang="en-US" sz="900" dirty="0"/>
                  <a:t>full value of the neutrino flux generated in the corresponding reaction. Colored arrows indicate the magnitude of the threshold energy for </a:t>
                </a:r>
                <a:r>
                  <a:rPr lang="en-US" sz="900" dirty="0" smtClean="0"/>
                  <a:t>reactions </a:t>
                </a:r>
                <a:r>
                  <a:rPr lang="en-US" sz="900" dirty="0"/>
                  <a:t>of neutrino capture by </a:t>
                </a:r>
                <a:r>
                  <a:rPr lang="en-US" sz="900" dirty="0" smtClean="0"/>
                  <a:t>nuclei </a:t>
                </a:r>
                <a14:m>
                  <m:oMath xmlns:m="http://schemas.openxmlformats.org/officeDocument/2006/math">
                    <m:sPre>
                      <m:sPrePr>
                        <m:ctrlPr>
                          <a:rPr lang="en-US" sz="900" i="1" smtClean="0">
                            <a:latin typeface="Cambria Math"/>
                          </a:rPr>
                        </m:ctrlPr>
                      </m:sPrePr>
                      <m:sub/>
                      <m:sup>
                        <m:r>
                          <a:rPr lang="en-US" sz="900" b="0" i="1" smtClean="0">
                            <a:latin typeface="Cambria Math"/>
                          </a:rPr>
                          <m:t>37</m:t>
                        </m:r>
                      </m:sup>
                      <m:e>
                        <m:r>
                          <m:rPr>
                            <m:sty m:val="p"/>
                          </m:rPr>
                          <a:rPr lang="en-US" sz="900" b="0" i="0" smtClean="0">
                            <a:latin typeface="Cambria Math"/>
                          </a:rPr>
                          <m:t>Cl</m:t>
                        </m:r>
                      </m:e>
                    </m:sPre>
                  </m:oMath>
                </a14:m>
                <a:r>
                  <a:rPr lang="en-US" sz="900" dirty="0" smtClean="0"/>
                  <a:t> and </a:t>
                </a:r>
                <a14:m>
                  <m:oMath xmlns:m="http://schemas.openxmlformats.org/officeDocument/2006/math">
                    <m:sPre>
                      <m:sPrePr>
                        <m:ctrlPr>
                          <a:rPr lang="en-US" sz="800" i="1">
                            <a:latin typeface="Cambria Math"/>
                          </a:rPr>
                        </m:ctrlPr>
                      </m:sPrePr>
                      <m:sub/>
                      <m:sup>
                        <m:r>
                          <a:rPr lang="en-US" sz="800" b="0" i="1" smtClean="0">
                            <a:latin typeface="Cambria Math"/>
                          </a:rPr>
                          <m:t>71</m:t>
                        </m:r>
                      </m:sup>
                      <m:e>
                        <m:r>
                          <m:rPr>
                            <m:sty m:val="p"/>
                          </m:rPr>
                          <a:rPr lang="en-US" sz="900" b="0" i="0" smtClean="0">
                            <a:latin typeface="Cambria Math"/>
                          </a:rPr>
                          <m:t>Ga</m:t>
                        </m:r>
                      </m:e>
                    </m:sPre>
                  </m:oMath>
                </a14:m>
                <a:r>
                  <a:rPr lang="en-US" sz="900" dirty="0" smtClean="0"/>
                  <a:t>.</a:t>
                </a:r>
                <a:endParaRPr lang="ru-RU" sz="900" dirty="0"/>
              </a:p>
            </p:txBody>
          </p:sp>
        </mc:Choice>
        <mc:Fallback>
          <p:sp>
            <p:nvSpPr>
              <p:cNvPr id="9" name="TextBox 8"/>
              <p:cNvSpPr txBox="1">
                <a:spLocks noRot="1" noChangeAspect="1" noMove="1" noResize="1" noEditPoints="1" noAdjustHandles="1" noChangeArrowheads="1" noChangeShapeType="1" noTextEdit="1"/>
              </p:cNvSpPr>
              <p:nvPr/>
            </p:nvSpPr>
            <p:spPr>
              <a:xfrm>
                <a:off x="4644007" y="4221951"/>
                <a:ext cx="2483282" cy="1477328"/>
              </a:xfrm>
              <a:prstGeom prst="rect">
                <a:avLst/>
              </a:prstGeom>
              <a:blipFill rotWithShape="1">
                <a:blip r:embed="rId5"/>
                <a:stretch>
                  <a:fillRect b="-826"/>
                </a:stretch>
              </a:blipFill>
            </p:spPr>
            <p:txBody>
              <a:bodyPr/>
              <a:lstStyle/>
              <a:p>
                <a:r>
                  <a:rPr lang="ru-RU">
                    <a:noFill/>
                  </a:rPr>
                  <a:t> </a:t>
                </a:r>
              </a:p>
            </p:txBody>
          </p:sp>
        </mc:Fallback>
      </mc:AlternateContent>
    </p:spTree>
    <p:extLst>
      <p:ext uri="{BB962C8B-B14F-4D97-AF65-F5344CB8AC3E}">
        <p14:creationId xmlns:p14="http://schemas.microsoft.com/office/powerpoint/2010/main" val="366228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1"/>
            <a:ext cx="8229600" cy="1224136"/>
          </a:xfrm>
        </p:spPr>
        <p:txBody>
          <a:bodyPr/>
          <a:lstStyle/>
          <a:p>
            <a:pPr marL="0" indent="0">
              <a:buNone/>
            </a:pPr>
            <a:r>
              <a:rPr lang="en-US" sz="1800" dirty="0"/>
              <a:t>Indeed, an unexpected and somewhat dramatic results </a:t>
            </a:r>
            <a:r>
              <a:rPr lang="en-US" sz="1800" dirty="0" smtClean="0"/>
              <a:t>of Brookhaven </a:t>
            </a:r>
            <a:r>
              <a:rPr lang="en-US" sz="1800" dirty="0"/>
              <a:t>experiment </a:t>
            </a:r>
            <a:r>
              <a:rPr lang="en-US" sz="1800" dirty="0" smtClean="0"/>
              <a:t>became an </a:t>
            </a:r>
            <a:r>
              <a:rPr lang="en-US" sz="1800" dirty="0"/>
              <a:t>important first </a:t>
            </a:r>
            <a:r>
              <a:rPr lang="en-US" sz="1800" dirty="0" smtClean="0"/>
              <a:t>step of neutrino astronomy that started to develop in those </a:t>
            </a:r>
            <a:r>
              <a:rPr lang="en-US" sz="1800" dirty="0"/>
              <a:t>days. They put the research problem, which has been called "the mystery of solar neutrinos</a:t>
            </a:r>
            <a:r>
              <a:rPr lang="en-US" sz="1800" dirty="0" smtClean="0"/>
              <a:t>".</a:t>
            </a:r>
            <a:endParaRPr lang="ru-RU" sz="1800" dirty="0"/>
          </a:p>
        </p:txBody>
      </p:sp>
      <p:sp>
        <p:nvSpPr>
          <p:cNvPr id="4" name="Номер слайда 3"/>
          <p:cNvSpPr>
            <a:spLocks noGrp="1"/>
          </p:cNvSpPr>
          <p:nvPr>
            <p:ph type="sldNum" sz="quarter" idx="12"/>
          </p:nvPr>
        </p:nvSpPr>
        <p:spPr/>
        <p:txBody>
          <a:bodyPr/>
          <a:lstStyle/>
          <a:p>
            <a:pPr>
              <a:defRPr/>
            </a:pPr>
            <a:fld id="{19E523E7-6773-4AE8-9FC3-8847A92598A3}" type="slidenum">
              <a:rPr lang="ru-RU" smtClean="0"/>
              <a:pPr>
                <a:defRPr/>
              </a:pPr>
              <a:t>7</a:t>
            </a:fld>
            <a:endParaRPr lang="ru-RU"/>
          </a:p>
        </p:txBody>
      </p:sp>
      <p:sp>
        <p:nvSpPr>
          <p:cNvPr id="5" name="Заголовок 1"/>
          <p:cNvSpPr>
            <a:spLocks noGrp="1"/>
          </p:cNvSpPr>
          <p:nvPr>
            <p:ph type="title"/>
          </p:nvPr>
        </p:nvSpPr>
        <p:spPr>
          <a:xfrm>
            <a:off x="457200" y="1371918"/>
            <a:ext cx="8507288" cy="616922"/>
          </a:xfrm>
        </p:spPr>
        <p:txBody>
          <a:bodyPr/>
          <a:lstStyle/>
          <a:p>
            <a:r>
              <a:rPr lang="en-US" sz="3200" dirty="0"/>
              <a:t>The first results of the </a:t>
            </a:r>
            <a:r>
              <a:rPr lang="en-US" sz="3200" dirty="0" smtClean="0"/>
              <a:t>Brookhaven experiment</a:t>
            </a:r>
            <a:endParaRPr lang="ru-RU" sz="3200" dirty="0"/>
          </a:p>
        </p:txBody>
      </p:sp>
      <mc:AlternateContent xmlns:mc="http://schemas.openxmlformats.org/markup-compatibility/2006">
        <mc:Choice xmlns:a14="http://schemas.microsoft.com/office/drawing/2010/main" Requires="a14">
          <p:sp>
            <p:nvSpPr>
              <p:cNvPr id="6" name="TextBox 5"/>
              <p:cNvSpPr txBox="1"/>
              <p:nvPr/>
            </p:nvSpPr>
            <p:spPr>
              <a:xfrm>
                <a:off x="3635896" y="2132856"/>
                <a:ext cx="5328592" cy="4324261"/>
              </a:xfrm>
              <a:prstGeom prst="rect">
                <a:avLst/>
              </a:prstGeom>
              <a:noFill/>
            </p:spPr>
            <p:txBody>
              <a:bodyPr wrap="square" rtlCol="0">
                <a:spAutoFit/>
              </a:bodyPr>
              <a:lstStyle/>
              <a:p>
                <a:pPr>
                  <a:spcAft>
                    <a:spcPts val="600"/>
                  </a:spcAft>
                </a:pPr>
                <a:r>
                  <a:rPr lang="en-US" dirty="0"/>
                  <a:t>The first extract </a:t>
                </a:r>
                <a:r>
                  <a:rPr lang="en-US" dirty="0" smtClean="0"/>
                  <a:t>of </a:t>
                </a:r>
                <a14:m>
                  <m:oMath xmlns:m="http://schemas.openxmlformats.org/officeDocument/2006/math">
                    <m:sPre>
                      <m:sPrePr>
                        <m:ctrlPr>
                          <a:rPr lang="ru-RU" i="1">
                            <a:latin typeface="Cambria Math"/>
                          </a:rPr>
                        </m:ctrlPr>
                      </m:sPrePr>
                      <m:sub/>
                      <m:sup>
                        <m:r>
                          <a:rPr lang="ru-RU" i="1">
                            <a:latin typeface="Cambria Math"/>
                          </a:rPr>
                          <m:t>37</m:t>
                        </m:r>
                      </m:sup>
                      <m:e>
                        <m:r>
                          <m:rPr>
                            <m:sty m:val="p"/>
                          </m:rPr>
                          <a:rPr lang="en-US">
                            <a:latin typeface="Cambria Math"/>
                          </a:rPr>
                          <m:t>Ar</m:t>
                        </m:r>
                      </m:e>
                    </m:sPre>
                  </m:oMath>
                </a14:m>
                <a:r>
                  <a:rPr lang="en-US" dirty="0"/>
                  <a:t> formed during exposure </a:t>
                </a:r>
                <a:r>
                  <a:rPr lang="en-US" dirty="0" smtClean="0"/>
                  <a:t>in </a:t>
                </a:r>
                <a:r>
                  <a:rPr lang="en-US" dirty="0"/>
                  <a:t>chlorine </a:t>
                </a:r>
                <a:r>
                  <a:rPr lang="en-US" dirty="0" smtClean="0"/>
                  <a:t>detector </a:t>
                </a:r>
                <a:r>
                  <a:rPr lang="en-US" dirty="0"/>
                  <a:t>gave only an upper limit for the rate of </a:t>
                </a:r>
                <a:r>
                  <a:rPr lang="en-US" dirty="0" smtClean="0"/>
                  <a:t>formation </a:t>
                </a:r>
                <a14:m>
                  <m:oMath xmlns:m="http://schemas.openxmlformats.org/officeDocument/2006/math">
                    <m:sPre>
                      <m:sPrePr>
                        <m:ctrlPr>
                          <a:rPr lang="ru-RU" i="1">
                            <a:latin typeface="Cambria Math"/>
                          </a:rPr>
                        </m:ctrlPr>
                      </m:sPrePr>
                      <m:sub/>
                      <m:sup>
                        <m:r>
                          <a:rPr lang="ru-RU" i="1">
                            <a:latin typeface="Cambria Math"/>
                          </a:rPr>
                          <m:t>37</m:t>
                        </m:r>
                      </m:sup>
                      <m:e>
                        <m:r>
                          <m:rPr>
                            <m:sty m:val="p"/>
                          </m:rPr>
                          <a:rPr lang="en-US">
                            <a:latin typeface="Cambria Math"/>
                          </a:rPr>
                          <m:t>Ar</m:t>
                        </m:r>
                      </m:e>
                    </m:sPre>
                  </m:oMath>
                </a14:m>
                <a:r>
                  <a:rPr lang="en-US" dirty="0"/>
                  <a:t>. This limit </a:t>
                </a:r>
                <a:r>
                  <a:rPr lang="en-US" dirty="0" smtClean="0"/>
                  <a:t>has appeared </a:t>
                </a:r>
                <a:r>
                  <a:rPr lang="en-US" dirty="0"/>
                  <a:t>significantly below the theoretical predictions of standard evolutionary models.</a:t>
                </a:r>
                <a:endParaRPr lang="ru-RU" dirty="0" smtClean="0"/>
              </a:p>
              <a:p>
                <a:pPr>
                  <a:spcAft>
                    <a:spcPts val="600"/>
                  </a:spcAft>
                </a:pPr>
                <a:r>
                  <a:rPr lang="en-US" dirty="0" smtClean="0"/>
                  <a:t>R</a:t>
                </a:r>
                <a:r>
                  <a:rPr lang="en-US" dirty="0"/>
                  <a:t>. Davis with a touch of some confusion and bewilderment announced in early 1968, in a telegram to G. T. </a:t>
                </a:r>
                <a:r>
                  <a:rPr lang="en-US" dirty="0" err="1"/>
                  <a:t>Zatsepin</a:t>
                </a:r>
                <a:r>
                  <a:rPr lang="en-US" dirty="0"/>
                  <a:t>, who led the work on the preparation of neutrino experiments in the </a:t>
                </a:r>
                <a:r>
                  <a:rPr lang="en-US" dirty="0" smtClean="0"/>
                  <a:t>USSR, </a:t>
                </a:r>
                <a:r>
                  <a:rPr lang="en-US" dirty="0"/>
                  <a:t>about his first unsuccessful attempt to register solar neutrinos. </a:t>
                </a:r>
                <a:r>
                  <a:rPr lang="en-US" dirty="0" err="1" smtClean="0"/>
                  <a:t>iG</a:t>
                </a:r>
                <a:r>
                  <a:rPr lang="en-US" dirty="0"/>
                  <a:t>. T. </a:t>
                </a:r>
                <a:r>
                  <a:rPr lang="en-US" dirty="0" err="1"/>
                  <a:t>Zatsepin</a:t>
                </a:r>
                <a:r>
                  <a:rPr lang="en-US" dirty="0"/>
                  <a:t> with amazing </a:t>
                </a:r>
                <a:r>
                  <a:rPr lang="en-US" dirty="0" smtClean="0"/>
                  <a:t>insight </a:t>
                </a:r>
                <a:r>
                  <a:rPr lang="en-US" dirty="0"/>
                  <a:t>n the response </a:t>
                </a:r>
                <a:r>
                  <a:rPr lang="en-US" dirty="0" smtClean="0"/>
                  <a:t>telegram </a:t>
                </a:r>
                <a:r>
                  <a:rPr lang="en-US" dirty="0"/>
                  <a:t>noted that the result might be even more interesting than if the flux of solar neutrinos </a:t>
                </a:r>
                <a:r>
                  <a:rPr lang="en-US" dirty="0" smtClean="0"/>
                  <a:t>would has been </a:t>
                </a:r>
                <a:r>
                  <a:rPr lang="en-US" dirty="0"/>
                  <a:t>discovered</a:t>
                </a:r>
                <a:r>
                  <a:rPr lang="en-US" dirty="0" smtClean="0"/>
                  <a:t>.</a:t>
                </a:r>
                <a:endParaRPr lang="ru-RU" dirty="0" smtClean="0"/>
              </a:p>
            </p:txBody>
          </p:sp>
        </mc:Choice>
        <mc:Fallback>
          <p:sp>
            <p:nvSpPr>
              <p:cNvPr id="6" name="TextBox 5"/>
              <p:cNvSpPr txBox="1">
                <a:spLocks noRot="1" noChangeAspect="1" noMove="1" noResize="1" noEditPoints="1" noAdjustHandles="1" noChangeArrowheads="1" noChangeShapeType="1" noTextEdit="1"/>
              </p:cNvSpPr>
              <p:nvPr/>
            </p:nvSpPr>
            <p:spPr>
              <a:xfrm>
                <a:off x="3635896" y="2132856"/>
                <a:ext cx="5328592" cy="4324261"/>
              </a:xfrm>
              <a:prstGeom prst="rect">
                <a:avLst/>
              </a:prstGeom>
              <a:blipFill rotWithShape="1">
                <a:blip r:embed="rId2"/>
                <a:stretch>
                  <a:fillRect l="-914" t="-705" r="-1143" b="-1410"/>
                </a:stretch>
              </a:blipFill>
            </p:spPr>
            <p:txBody>
              <a:bodyPr/>
              <a:lstStyle/>
              <a:p>
                <a:r>
                  <a:rPr lang="ru-RU">
                    <a:noFill/>
                  </a:rPr>
                  <a:t> </a:t>
                </a:r>
              </a:p>
            </p:txBody>
          </p:sp>
        </mc:Fallback>
      </mc:AlternateContent>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060848"/>
            <a:ext cx="3096344" cy="4061170"/>
          </a:xfrm>
          <a:prstGeom prst="rect">
            <a:avLst/>
          </a:prstGeom>
        </p:spPr>
      </p:pic>
      <p:sp>
        <p:nvSpPr>
          <p:cNvPr id="8" name="TextBox 7"/>
          <p:cNvSpPr txBox="1"/>
          <p:nvPr/>
        </p:nvSpPr>
        <p:spPr>
          <a:xfrm>
            <a:off x="251521" y="6156012"/>
            <a:ext cx="2287680" cy="369332"/>
          </a:xfrm>
          <a:prstGeom prst="rect">
            <a:avLst/>
          </a:prstGeom>
          <a:noFill/>
        </p:spPr>
        <p:txBody>
          <a:bodyPr wrap="square" rtlCol="0">
            <a:spAutoFit/>
          </a:bodyPr>
          <a:lstStyle/>
          <a:p>
            <a:r>
              <a:rPr lang="en-US" dirty="0" smtClean="0"/>
              <a:t>R</a:t>
            </a:r>
            <a:r>
              <a:rPr lang="en-US" dirty="0"/>
              <a:t>.</a:t>
            </a:r>
            <a:r>
              <a:rPr lang="en-US" dirty="0" smtClean="0"/>
              <a:t> Davis</a:t>
            </a:r>
            <a:endParaRPr lang="ru-RU" dirty="0"/>
          </a:p>
        </p:txBody>
      </p:sp>
    </p:spTree>
    <p:extLst>
      <p:ext uri="{BB962C8B-B14F-4D97-AF65-F5344CB8AC3E}">
        <p14:creationId xmlns:p14="http://schemas.microsoft.com/office/powerpoint/2010/main" val="962552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en-US" sz="3200" dirty="0"/>
              <a:t>The Crimean observations of the pulsations of the Sun at 1974-2014.</a:t>
            </a:r>
            <a:endParaRPr lang="ru-RU" sz="3200" dirty="0"/>
          </a:p>
        </p:txBody>
      </p:sp>
      <p:sp>
        <p:nvSpPr>
          <p:cNvPr id="3" name="Объект 2"/>
          <p:cNvSpPr>
            <a:spLocks noGrp="1"/>
          </p:cNvSpPr>
          <p:nvPr>
            <p:ph idx="1"/>
          </p:nvPr>
        </p:nvSpPr>
        <p:spPr>
          <a:xfrm>
            <a:off x="251520" y="1340768"/>
            <a:ext cx="8640960" cy="5328592"/>
          </a:xfrm>
        </p:spPr>
        <p:txBody>
          <a:bodyPr/>
          <a:lstStyle/>
          <a:p>
            <a:pPr marL="0" indent="0">
              <a:spcAft>
                <a:spcPts val="600"/>
              </a:spcAft>
              <a:buNone/>
            </a:pPr>
            <a:r>
              <a:rPr lang="en-US" sz="2000" dirty="0" smtClean="0"/>
              <a:t>The observing </a:t>
            </a:r>
            <a:r>
              <a:rPr lang="en-US" sz="2000" dirty="0"/>
              <a:t>global oscillations of the Sun, started at the Crimean astrophysical Observatory in 1974, </a:t>
            </a:r>
            <a:r>
              <a:rPr lang="en-US" sz="2000" dirty="0" smtClean="0"/>
              <a:t>continue </a:t>
            </a:r>
            <a:r>
              <a:rPr lang="en-US" sz="2000" dirty="0"/>
              <a:t>for decades.</a:t>
            </a:r>
            <a:r>
              <a:rPr lang="ru-RU" sz="2000" dirty="0" smtClean="0"/>
              <a:t> </a:t>
            </a:r>
            <a:r>
              <a:rPr lang="en-US" sz="2000" dirty="0"/>
              <a:t>Doppler </a:t>
            </a:r>
            <a:r>
              <a:rPr lang="en-US" sz="2000" dirty="0" smtClean="0"/>
              <a:t>measurements in 2011-2014 have confirmed the </a:t>
            </a:r>
            <a:r>
              <a:rPr lang="en-US" sz="2000" dirty="0"/>
              <a:t>mysterious to astronomy </a:t>
            </a:r>
            <a:r>
              <a:rPr lang="en-US" sz="2000" dirty="0" smtClean="0"/>
              <a:t>phenomenon </a:t>
            </a:r>
            <a:r>
              <a:rPr lang="en-US" sz="2000" dirty="0"/>
              <a:t>of the pulsation of the photosphere with a period 9597.929(15</a:t>
            </a:r>
            <a:r>
              <a:rPr lang="en-US" sz="2000" dirty="0" smtClean="0"/>
              <a:t>) s that preserved </a:t>
            </a:r>
            <a:r>
              <a:rPr lang="en-US" sz="2000" dirty="0"/>
              <a:t>initial phase for 41 years</a:t>
            </a:r>
            <a:r>
              <a:rPr lang="en-US" sz="2000" dirty="0" smtClean="0"/>
              <a:t>. The </a:t>
            </a:r>
            <a:r>
              <a:rPr lang="en-US" sz="2000" dirty="0"/>
              <a:t>nature of the </a:t>
            </a:r>
            <a:r>
              <a:rPr lang="en-US" sz="2000" dirty="0" smtClean="0"/>
              <a:t>pulsation is not established.</a:t>
            </a:r>
          </a:p>
          <a:p>
            <a:pPr marL="0" indent="0">
              <a:spcAft>
                <a:spcPts val="600"/>
              </a:spcAft>
              <a:buNone/>
            </a:pPr>
            <a:r>
              <a:rPr lang="en-US" sz="2000" dirty="0"/>
              <a:t>It is noted, however, that it beats with a cosmological fluctuations 9600.606(12</a:t>
            </a:r>
            <a:r>
              <a:rPr lang="en-US" sz="2000" dirty="0" smtClean="0"/>
              <a:t>) s </a:t>
            </a:r>
            <a:r>
              <a:rPr lang="en-US" sz="2000" dirty="0"/>
              <a:t>occur with a period 398.4(2.9) days, coinciding </a:t>
            </a:r>
            <a:r>
              <a:rPr lang="en-US" sz="2000" dirty="0" smtClean="0"/>
              <a:t>with </a:t>
            </a:r>
            <a:r>
              <a:rPr lang="en-US" sz="2000" dirty="0"/>
              <a:t>the synodic period of Jupiter is 398.9 </a:t>
            </a:r>
            <a:r>
              <a:rPr lang="en-US" sz="2000" dirty="0" smtClean="0"/>
              <a:t>days</a:t>
            </a:r>
            <a:r>
              <a:rPr lang="ru-RU" sz="2000" dirty="0" smtClean="0"/>
              <a:t> </a:t>
            </a:r>
            <a:r>
              <a:rPr lang="en-US" sz="2000" dirty="0"/>
              <a:t>within errors</a:t>
            </a:r>
            <a:r>
              <a:rPr lang="en-US" sz="2000" dirty="0" smtClean="0"/>
              <a:t>.</a:t>
            </a:r>
          </a:p>
          <a:p>
            <a:pPr marL="0" indent="0">
              <a:spcAft>
                <a:spcPts val="600"/>
              </a:spcAft>
              <a:buNone/>
            </a:pPr>
            <a:r>
              <a:rPr lang="ru-RU" sz="2000" dirty="0" smtClean="0"/>
              <a:t>Отмечено</a:t>
            </a:r>
            <a:r>
              <a:rPr lang="ru-RU" sz="2000" dirty="0"/>
              <a:t>, однако, что её биения с космологическим колебанием 9600.606(12) с происходят с периодом 398.4(2.9) </a:t>
            </a:r>
            <a:r>
              <a:rPr lang="ru-RU" sz="2000" dirty="0" smtClean="0"/>
              <a:t>суток, </a:t>
            </a:r>
            <a:r>
              <a:rPr lang="ru-RU" sz="2000" dirty="0"/>
              <a:t>совпадающим в пределах ошибки с синодическим периодом Юпитера 398.9 </a:t>
            </a:r>
            <a:r>
              <a:rPr lang="ru-RU" sz="2000" dirty="0" smtClean="0"/>
              <a:t>суток.</a:t>
            </a:r>
            <a:endParaRPr lang="en-US" sz="2000" dirty="0" smtClean="0"/>
          </a:p>
          <a:p>
            <a:pPr marL="0" indent="0">
              <a:spcAft>
                <a:spcPts val="600"/>
              </a:spcAft>
              <a:buNone/>
            </a:pPr>
            <a:r>
              <a:rPr lang="en-US" sz="2000" dirty="0" smtClean="0"/>
              <a:t>The </a:t>
            </a:r>
            <a:r>
              <a:rPr lang="en-US" sz="2000" dirty="0"/>
              <a:t>hypothesis that the </a:t>
            </a:r>
            <a:r>
              <a:rPr lang="en-US" sz="2000" dirty="0" smtClean="0"/>
              <a:t>beating of the Sun are induced by </a:t>
            </a:r>
            <a:r>
              <a:rPr lang="en-US" sz="2000" dirty="0"/>
              <a:t>gravity field of Jupiter applying to a privileged reference system "Sun–Earth</a:t>
            </a:r>
            <a:r>
              <a:rPr lang="en-US" sz="2000" dirty="0" smtClean="0"/>
              <a:t>".</a:t>
            </a:r>
          </a:p>
          <a:p>
            <a:pPr marL="0" indent="0">
              <a:spcAft>
                <a:spcPts val="600"/>
              </a:spcAft>
              <a:buNone/>
            </a:pPr>
            <a:r>
              <a:rPr lang="en-US" sz="2000" dirty="0"/>
              <a:t>According to V. A. </a:t>
            </a:r>
            <a:r>
              <a:rPr lang="en-US" sz="2000" dirty="0" err="1"/>
              <a:t>Kotov</a:t>
            </a:r>
            <a:r>
              <a:rPr lang="en-US" sz="2000" dirty="0"/>
              <a:t>, V. I. </a:t>
            </a:r>
            <a:r>
              <a:rPr lang="en-US" sz="2000" dirty="0" err="1"/>
              <a:t>Haneychuk</a:t>
            </a:r>
            <a:r>
              <a:rPr lang="en-US" sz="2000" dirty="0"/>
              <a:t> </a:t>
            </a:r>
            <a:r>
              <a:rPr lang="en-US" sz="2000" dirty="0" smtClean="0"/>
              <a:t>(May </a:t>
            </a:r>
            <a:r>
              <a:rPr lang="en-US" sz="2000" dirty="0"/>
              <a:t>2016).</a:t>
            </a:r>
            <a:endParaRPr lang="ru-RU" sz="2000" dirty="0"/>
          </a:p>
        </p:txBody>
      </p:sp>
      <p:sp>
        <p:nvSpPr>
          <p:cNvPr id="4" name="Номер слайда 3"/>
          <p:cNvSpPr>
            <a:spLocks noGrp="1"/>
          </p:cNvSpPr>
          <p:nvPr>
            <p:ph type="sldNum" sz="quarter" idx="12"/>
          </p:nvPr>
        </p:nvSpPr>
        <p:spPr/>
        <p:txBody>
          <a:bodyPr/>
          <a:lstStyle/>
          <a:p>
            <a:pPr>
              <a:defRPr/>
            </a:pPr>
            <a:fld id="{19E523E7-6773-4AE8-9FC3-8847A92598A3}" type="slidenum">
              <a:rPr lang="ru-RU" smtClean="0"/>
              <a:pPr>
                <a:defRPr/>
              </a:pPr>
              <a:t>8</a:t>
            </a:fld>
            <a:endParaRPr lang="ru-RU"/>
          </a:p>
        </p:txBody>
      </p:sp>
    </p:spTree>
    <p:extLst>
      <p:ext uri="{BB962C8B-B14F-4D97-AF65-F5344CB8AC3E}">
        <p14:creationId xmlns:p14="http://schemas.microsoft.com/office/powerpoint/2010/main" val="206200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lstStyle/>
          <a:p>
            <a:r>
              <a:rPr lang="en-US" sz="3600" dirty="0"/>
              <a:t>The power spectrum (SM) according to the </a:t>
            </a:r>
            <a:r>
              <a:rPr lang="en-US" sz="3600" dirty="0" err="1"/>
              <a:t>CrAO</a:t>
            </a:r>
            <a:r>
              <a:rPr lang="en-US" sz="3600" dirty="0"/>
              <a:t> (the </a:t>
            </a:r>
            <a:r>
              <a:rPr lang="en-US" sz="3600" dirty="0" smtClean="0"/>
              <a:t>report of </a:t>
            </a:r>
            <a:r>
              <a:rPr lang="en-US" sz="3600" dirty="0"/>
              <a:t>V. A. </a:t>
            </a:r>
            <a:r>
              <a:rPr lang="en-US" sz="3600" dirty="0" err="1"/>
              <a:t>Kotov</a:t>
            </a:r>
            <a:r>
              <a:rPr lang="en-US" sz="3600" dirty="0"/>
              <a:t>)</a:t>
            </a:r>
            <a:endParaRPr lang="ru-RU" sz="3600" dirty="0"/>
          </a:p>
        </p:txBody>
      </p:sp>
      <p:sp>
        <p:nvSpPr>
          <p:cNvPr id="4" name="Номер слайда 3"/>
          <p:cNvSpPr>
            <a:spLocks noGrp="1"/>
          </p:cNvSpPr>
          <p:nvPr>
            <p:ph type="sldNum" sz="quarter" idx="12"/>
          </p:nvPr>
        </p:nvSpPr>
        <p:spPr/>
        <p:txBody>
          <a:bodyPr/>
          <a:lstStyle/>
          <a:p>
            <a:pPr>
              <a:defRPr/>
            </a:pPr>
            <a:fld id="{19E523E7-6773-4AE8-9FC3-8847A92598A3}" type="slidenum">
              <a:rPr lang="ru-RU" smtClean="0"/>
              <a:pPr>
                <a:defRPr/>
              </a:pPr>
              <a:t>9</a:t>
            </a:fld>
            <a:endParaRPr lang="ru-RU"/>
          </a:p>
        </p:txBody>
      </p:sp>
      <p:pic>
        <p:nvPicPr>
          <p:cNvPr id="1026" name="Picture 2"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133253"/>
            <a:ext cx="4846530"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fi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574" y="2996952"/>
            <a:ext cx="4838930"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67544" y="1929606"/>
            <a:ext cx="3802030" cy="877163"/>
          </a:xfrm>
          <a:prstGeom prst="rect">
            <a:avLst/>
          </a:prstGeom>
          <a:noFill/>
        </p:spPr>
        <p:txBody>
          <a:bodyPr wrap="square" rtlCol="0">
            <a:spAutoFit/>
          </a:bodyPr>
          <a:lstStyle/>
          <a:p>
            <a:r>
              <a:rPr lang="en-US" sz="1700" dirty="0"/>
              <a:t>The power spectrum of the oscillations of the Sun in 1974-1982 according </a:t>
            </a:r>
            <a:r>
              <a:rPr lang="en-US" sz="1700" dirty="0" smtClean="0"/>
              <a:t>to </a:t>
            </a:r>
            <a:r>
              <a:rPr lang="en-US" sz="1700" dirty="0" err="1" smtClean="0"/>
              <a:t>CrAO</a:t>
            </a:r>
            <a:r>
              <a:rPr lang="en-US" sz="1700" dirty="0"/>
              <a:t>, N = 32630.</a:t>
            </a:r>
            <a:endParaRPr lang="ru-RU" sz="1700" dirty="0"/>
          </a:p>
        </p:txBody>
      </p:sp>
      <p:sp>
        <p:nvSpPr>
          <p:cNvPr id="6" name="TextBox 5"/>
          <p:cNvSpPr txBox="1"/>
          <p:nvPr/>
        </p:nvSpPr>
        <p:spPr>
          <a:xfrm>
            <a:off x="4499992" y="1916832"/>
            <a:ext cx="3960440" cy="877163"/>
          </a:xfrm>
          <a:prstGeom prst="rect">
            <a:avLst/>
          </a:prstGeom>
          <a:noFill/>
        </p:spPr>
        <p:txBody>
          <a:bodyPr wrap="square" rtlCol="0">
            <a:spAutoFit/>
          </a:bodyPr>
          <a:lstStyle/>
          <a:p>
            <a:r>
              <a:rPr lang="en-US" sz="1700" dirty="0"/>
              <a:t>Same as on the left picture for the full number of Crimean measurements for 41 years, N = 170305.</a:t>
            </a:r>
            <a:endParaRPr lang="ru-RU" sz="1700" dirty="0"/>
          </a:p>
        </p:txBody>
      </p:sp>
    </p:spTree>
    <p:extLst>
      <p:ext uri="{BB962C8B-B14F-4D97-AF65-F5344CB8AC3E}">
        <p14:creationId xmlns:p14="http://schemas.microsoft.com/office/powerpoint/2010/main" val="4171932236"/>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49906</TotalTime>
  <Words>4036</Words>
  <Application>Microsoft Office PowerPoint</Application>
  <PresentationFormat>Экран (4:3)</PresentationFormat>
  <Paragraphs>201</Paragraphs>
  <Slides>27</Slides>
  <Notes>2</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27</vt:i4>
      </vt:variant>
    </vt:vector>
  </HeadingPairs>
  <TitlesOfParts>
    <vt:vector size="30" baseType="lpstr">
      <vt:lpstr>Arial</vt:lpstr>
      <vt:lpstr>Cambria Math</vt:lpstr>
      <vt:lpstr>Оформление по умолчанию</vt:lpstr>
      <vt:lpstr>Nuclear-Molecular Version of Processes of Dynamical Self-organization of Solar Interiors and their Possible Role in Formation of Solar Activity</vt:lpstr>
      <vt:lpstr>Abstract</vt:lpstr>
      <vt:lpstr>Introduction</vt:lpstr>
      <vt:lpstr>What do we know about the internal structure of the Sun?</vt:lpstr>
      <vt:lpstr>Презентация PowerPoint</vt:lpstr>
      <vt:lpstr>Hydrogen chain of hydrogen transformation into helium</vt:lpstr>
      <vt:lpstr>The first results of the Brookhaven experiment</vt:lpstr>
      <vt:lpstr>The Crimean observations of the pulsations of the Sun at 1974-2014.</vt:lpstr>
      <vt:lpstr>The power spectrum (SM) according to the CrAO (the report of V. A. Kotov)</vt:lpstr>
      <vt:lpstr>A possible interpretation of Helio-seismological data of the CrAO</vt:lpstr>
      <vt:lpstr>The seismonuclear mechanism of excitation of gravity modes (gravity waves)</vt:lpstr>
      <vt:lpstr>A possible model of the thermal pulsation of the Sun</vt:lpstr>
      <vt:lpstr>Geochronology and possible thermal Sun pulsations</vt:lpstr>
      <vt:lpstr>The problem of nuclear catalysis in reactions of the hydrogen chain</vt:lpstr>
      <vt:lpstr>Презентация PowerPoint</vt:lpstr>
      <vt:lpstr>The experiment that indicates the possibility of existence in the (_^6)Be the level below the ground state (_^6)Be(g.s.).</vt:lpstr>
      <vt:lpstr>The possible nature of a new level of (_^6)Be</vt:lpstr>
      <vt:lpstr>Resonant nuclear-molecular activated complexes [(_^5)Li ] and [(_^6)Be ] in the solar plasma</vt:lpstr>
      <vt:lpstr>Nuclear-molecular crystal composed of a chain of nuclei (_^6)Be</vt:lpstr>
      <vt:lpstr>The formation of a nuclear-molecular complexes in the solar plasma</vt:lpstr>
      <vt:lpstr>Quantum-mechanical description of nuclear-molecular complex [(_^9)B ]</vt:lpstr>
      <vt:lpstr>The Schrodinger equation for the nuclear-molecular complex [(_^9)B ]</vt:lpstr>
      <vt:lpstr>On stability and thermodynamic properties of the nuclear-molecular hydrogen-helium crystal.</vt:lpstr>
      <vt:lpstr>Презентация PowerPoint</vt:lpstr>
      <vt:lpstr>The table of values of the energy gap Δ(keV) depending on the mass of the cell M and its size a</vt:lpstr>
      <vt:lpstr>Conclusion</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Папа</dc:creator>
  <cp:lastModifiedBy>Misha</cp:lastModifiedBy>
  <cp:revision>1042</cp:revision>
  <cp:lastPrinted>2016-04-09T07:08:20Z</cp:lastPrinted>
  <dcterms:created xsi:type="dcterms:W3CDTF">2009-11-22T19:01:15Z</dcterms:created>
  <dcterms:modified xsi:type="dcterms:W3CDTF">2016-10-11T07:36:48Z</dcterms:modified>
</cp:coreProperties>
</file>