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6" r:id="rId1"/>
  </p:sldMasterIdLst>
  <p:notesMasterIdLst>
    <p:notesMasterId r:id="rId18"/>
  </p:notesMasterIdLst>
  <p:handoutMasterIdLst>
    <p:handoutMasterId r:id="rId19"/>
  </p:handoutMasterIdLst>
  <p:sldIdLst>
    <p:sldId id="299" r:id="rId2"/>
    <p:sldId id="315" r:id="rId3"/>
    <p:sldId id="314" r:id="rId4"/>
    <p:sldId id="272" r:id="rId5"/>
    <p:sldId id="308" r:id="rId6"/>
    <p:sldId id="317" r:id="rId7"/>
    <p:sldId id="322" r:id="rId8"/>
    <p:sldId id="301" r:id="rId9"/>
    <p:sldId id="324" r:id="rId10"/>
    <p:sldId id="325" r:id="rId11"/>
    <p:sldId id="327" r:id="rId12"/>
    <p:sldId id="326" r:id="rId13"/>
    <p:sldId id="328" r:id="rId14"/>
    <p:sldId id="329" r:id="rId15"/>
    <p:sldId id="307" r:id="rId16"/>
    <p:sldId id="286" r:id="rId17"/>
  </p:sldIdLst>
  <p:sldSz cx="9144000" cy="6858000" type="screen4x3"/>
  <p:notesSz cx="9874250"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71049" autoAdjust="0"/>
  </p:normalViewPr>
  <p:slideViewPr>
    <p:cSldViewPr>
      <p:cViewPr>
        <p:scale>
          <a:sx n="80" d="100"/>
          <a:sy n="80" d="100"/>
        </p:scale>
        <p:origin x="-780"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8842" cy="33988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593124" y="0"/>
            <a:ext cx="4278842" cy="339883"/>
          </a:xfrm>
          <a:prstGeom prst="rect">
            <a:avLst/>
          </a:prstGeom>
        </p:spPr>
        <p:txBody>
          <a:bodyPr vert="horz" lIns="91440" tIns="45720" rIns="91440" bIns="45720" rtlCol="0"/>
          <a:lstStyle>
            <a:lvl1pPr algn="r">
              <a:defRPr sz="1200"/>
            </a:lvl1pPr>
          </a:lstStyle>
          <a:p>
            <a:fld id="{A559910B-F001-4754-B1BA-2D8F67F99AA8}" type="datetimeFigureOut">
              <a:rPr lang="ru-RU" smtClean="0"/>
              <a:t>14.10.2016</a:t>
            </a:fld>
            <a:endParaRPr lang="ru-RU"/>
          </a:p>
        </p:txBody>
      </p:sp>
      <p:sp>
        <p:nvSpPr>
          <p:cNvPr id="4" name="Нижний колонтитул 3"/>
          <p:cNvSpPr>
            <a:spLocks noGrp="1"/>
          </p:cNvSpPr>
          <p:nvPr>
            <p:ph type="ftr" sz="quarter" idx="2"/>
          </p:nvPr>
        </p:nvSpPr>
        <p:spPr>
          <a:xfrm>
            <a:off x="0" y="6456613"/>
            <a:ext cx="4278842" cy="33988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593124" y="6456613"/>
            <a:ext cx="4278842" cy="339883"/>
          </a:xfrm>
          <a:prstGeom prst="rect">
            <a:avLst/>
          </a:prstGeom>
        </p:spPr>
        <p:txBody>
          <a:bodyPr vert="horz" lIns="91440" tIns="45720" rIns="91440" bIns="45720" rtlCol="0" anchor="b"/>
          <a:lstStyle>
            <a:lvl1pPr algn="r">
              <a:defRPr sz="1200"/>
            </a:lvl1pPr>
          </a:lstStyle>
          <a:p>
            <a:fld id="{0AECB924-5BA8-4E53-8F13-A29EE257AEFF}" type="slidenum">
              <a:rPr lang="ru-RU" smtClean="0"/>
              <a:t>‹#›</a:t>
            </a:fld>
            <a:endParaRPr lang="ru-RU"/>
          </a:p>
        </p:txBody>
      </p:sp>
    </p:spTree>
    <p:extLst>
      <p:ext uri="{BB962C8B-B14F-4D97-AF65-F5344CB8AC3E}">
        <p14:creationId xmlns:p14="http://schemas.microsoft.com/office/powerpoint/2010/main" val="44374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8842" cy="33988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593124" y="0"/>
            <a:ext cx="4278842" cy="339883"/>
          </a:xfrm>
          <a:prstGeom prst="rect">
            <a:avLst/>
          </a:prstGeom>
        </p:spPr>
        <p:txBody>
          <a:bodyPr vert="horz" lIns="91440" tIns="45720" rIns="91440" bIns="45720" rtlCol="0"/>
          <a:lstStyle>
            <a:lvl1pPr algn="r">
              <a:defRPr sz="1200"/>
            </a:lvl1pPr>
          </a:lstStyle>
          <a:p>
            <a:fld id="{8A68F6D0-B84B-48F0-8211-F9B16FA59BEB}" type="datetimeFigureOut">
              <a:rPr lang="ru-RU" smtClean="0"/>
              <a:pPr/>
              <a:t>14.10.2016</a:t>
            </a:fld>
            <a:endParaRPr lang="ru-RU"/>
          </a:p>
        </p:txBody>
      </p:sp>
      <p:sp>
        <p:nvSpPr>
          <p:cNvPr id="4" name="Образ слайда 3"/>
          <p:cNvSpPr>
            <a:spLocks noGrp="1" noRot="1" noChangeAspect="1"/>
          </p:cNvSpPr>
          <p:nvPr>
            <p:ph type="sldImg" idx="2"/>
          </p:nvPr>
        </p:nvSpPr>
        <p:spPr>
          <a:xfrm>
            <a:off x="3238500" y="509588"/>
            <a:ext cx="3397250" cy="25479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87426" y="3228896"/>
            <a:ext cx="7899399" cy="305895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613"/>
            <a:ext cx="4278842" cy="33988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593124" y="6456613"/>
            <a:ext cx="4278842" cy="339883"/>
          </a:xfrm>
          <a:prstGeom prst="rect">
            <a:avLst/>
          </a:prstGeom>
        </p:spPr>
        <p:txBody>
          <a:bodyPr vert="horz" lIns="91440" tIns="45720" rIns="91440" bIns="45720" rtlCol="0" anchor="b"/>
          <a:lstStyle>
            <a:lvl1pPr algn="r">
              <a:defRPr sz="1200"/>
            </a:lvl1pPr>
          </a:lstStyle>
          <a:p>
            <a:fld id="{D720A8C5-DC9D-43F7-82D9-398B0BE1E143}" type="slidenum">
              <a:rPr lang="ru-RU" smtClean="0"/>
              <a:pPr/>
              <a:t>‹#›</a:t>
            </a:fld>
            <a:endParaRPr lang="ru-RU"/>
          </a:p>
        </p:txBody>
      </p:sp>
    </p:spTree>
    <p:extLst>
      <p:ext uri="{BB962C8B-B14F-4D97-AF65-F5344CB8AC3E}">
        <p14:creationId xmlns:p14="http://schemas.microsoft.com/office/powerpoint/2010/main" val="103732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20A8C5-DC9D-43F7-82D9-398B0BE1E143}" type="slidenum">
              <a:rPr lang="ru-RU" smtClean="0"/>
              <a:pPr/>
              <a:t>2</a:t>
            </a:fld>
            <a:endParaRPr lang="ru-RU"/>
          </a:p>
        </p:txBody>
      </p:sp>
    </p:spTree>
    <p:extLst>
      <p:ext uri="{BB962C8B-B14F-4D97-AF65-F5344CB8AC3E}">
        <p14:creationId xmlns:p14="http://schemas.microsoft.com/office/powerpoint/2010/main" val="100554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20A8C5-DC9D-43F7-82D9-398B0BE1E143}" type="slidenum">
              <a:rPr lang="ru-RU" smtClean="0"/>
              <a:pPr/>
              <a:t>3</a:t>
            </a:fld>
            <a:endParaRPr lang="ru-RU"/>
          </a:p>
        </p:txBody>
      </p:sp>
    </p:spTree>
    <p:extLst>
      <p:ext uri="{BB962C8B-B14F-4D97-AF65-F5344CB8AC3E}">
        <p14:creationId xmlns:p14="http://schemas.microsoft.com/office/powerpoint/2010/main" val="342135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Номер слайда 3"/>
          <p:cNvSpPr>
            <a:spLocks noGrp="1"/>
          </p:cNvSpPr>
          <p:nvPr>
            <p:ph type="sldNum" sz="quarter" idx="10"/>
          </p:nvPr>
        </p:nvSpPr>
        <p:spPr/>
        <p:txBody>
          <a:bodyPr/>
          <a:lstStyle/>
          <a:p>
            <a:fld id="{D720A8C5-DC9D-43F7-82D9-398B0BE1E143}" type="slidenum">
              <a:rPr lang="ru-RU" smtClean="0"/>
              <a:pPr/>
              <a:t>4</a:t>
            </a:fld>
            <a:endParaRPr lang="ru-RU"/>
          </a:p>
        </p:txBody>
      </p:sp>
    </p:spTree>
    <p:extLst>
      <p:ext uri="{BB962C8B-B14F-4D97-AF65-F5344CB8AC3E}">
        <p14:creationId xmlns:p14="http://schemas.microsoft.com/office/powerpoint/2010/main" val="353429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smtClean="0"/>
          </a:p>
        </p:txBody>
      </p:sp>
      <p:sp>
        <p:nvSpPr>
          <p:cNvPr id="4" name="Номер слайда 3"/>
          <p:cNvSpPr>
            <a:spLocks noGrp="1"/>
          </p:cNvSpPr>
          <p:nvPr>
            <p:ph type="sldNum" sz="quarter" idx="10"/>
          </p:nvPr>
        </p:nvSpPr>
        <p:spPr/>
        <p:txBody>
          <a:bodyPr/>
          <a:lstStyle/>
          <a:p>
            <a:fld id="{D720A8C5-DC9D-43F7-82D9-398B0BE1E143}" type="slidenum">
              <a:rPr lang="ru-RU" smtClean="0"/>
              <a:pPr/>
              <a:t>5</a:t>
            </a:fld>
            <a:endParaRPr lang="ru-RU"/>
          </a:p>
        </p:txBody>
      </p:sp>
    </p:spTree>
    <p:extLst>
      <p:ext uri="{BB962C8B-B14F-4D97-AF65-F5344CB8AC3E}">
        <p14:creationId xmlns:p14="http://schemas.microsoft.com/office/powerpoint/2010/main" val="146642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pitchFamily="34" charset="0"/>
            </a:endParaRPr>
          </a:p>
        </p:txBody>
      </p:sp>
      <p:sp>
        <p:nvSpPr>
          <p:cNvPr id="389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C19362-0CF7-4D51-9D5B-EBF5A4BA2058}" type="slidenum">
              <a:rPr lang="ru-RU" altLang="ru-RU" smtClean="0"/>
              <a:pPr eaLnBrk="1" hangingPunct="1">
                <a:spcBef>
                  <a:spcPct val="0"/>
                </a:spcBef>
              </a:pPr>
              <a:t>6</a:t>
            </a:fld>
            <a:endParaRPr lang="ru-RU" altLang="ru-RU" smtClean="0"/>
          </a:p>
        </p:txBody>
      </p:sp>
    </p:spTree>
    <p:extLst>
      <p:ext uri="{BB962C8B-B14F-4D97-AF65-F5344CB8AC3E}">
        <p14:creationId xmlns:p14="http://schemas.microsoft.com/office/powerpoint/2010/main" val="117281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20A8C5-DC9D-43F7-82D9-398B0BE1E143}" type="slidenum">
              <a:rPr lang="ru-RU" smtClean="0"/>
              <a:pPr/>
              <a:t>8</a:t>
            </a:fld>
            <a:endParaRPr lang="ru-RU"/>
          </a:p>
        </p:txBody>
      </p:sp>
    </p:spTree>
    <p:extLst>
      <p:ext uri="{BB962C8B-B14F-4D97-AF65-F5344CB8AC3E}">
        <p14:creationId xmlns:p14="http://schemas.microsoft.com/office/powerpoint/2010/main" val="78744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20A8C5-DC9D-43F7-82D9-398B0BE1E143}" type="slidenum">
              <a:rPr lang="ru-RU" smtClean="0"/>
              <a:pPr/>
              <a:t>16</a:t>
            </a:fld>
            <a:endParaRPr lang="ru-RU"/>
          </a:p>
        </p:txBody>
      </p:sp>
    </p:spTree>
    <p:extLst>
      <p:ext uri="{BB962C8B-B14F-4D97-AF65-F5344CB8AC3E}">
        <p14:creationId xmlns:p14="http://schemas.microsoft.com/office/powerpoint/2010/main" val="110145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168124708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9515328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9875" y="104775"/>
            <a:ext cx="1997075" cy="61801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7063" y="104775"/>
            <a:ext cx="5840412" cy="61801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5650990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05349078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79027297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7063" y="1257300"/>
            <a:ext cx="391795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97413" y="1257300"/>
            <a:ext cx="3919537"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0684923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200800" cy="648072"/>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7602519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426948137"/>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25768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39174277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87823243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63" name="Rectangle 3"/>
          <p:cNvSpPr>
            <a:spLocks noGrp="1" noChangeArrowheads="1"/>
          </p:cNvSpPr>
          <p:nvPr>
            <p:ph type="title"/>
          </p:nvPr>
        </p:nvSpPr>
        <p:spPr bwMode="auto">
          <a:xfrm>
            <a:off x="1104900" y="104775"/>
            <a:ext cx="7067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dirty="0" smtClean="0"/>
              <a:t>Образец заголовка</a:t>
            </a:r>
            <a:endParaRPr lang="en-US" altLang="ru-RU" dirty="0" smtClean="0"/>
          </a:p>
        </p:txBody>
      </p:sp>
      <p:sp>
        <p:nvSpPr>
          <p:cNvPr id="2754564" name="Rectangle 4"/>
          <p:cNvSpPr>
            <a:spLocks noGrp="1" noChangeArrowheads="1"/>
          </p:cNvSpPr>
          <p:nvPr>
            <p:ph type="body" idx="1"/>
          </p:nvPr>
        </p:nvSpPr>
        <p:spPr bwMode="auto">
          <a:xfrm>
            <a:off x="627063" y="1257300"/>
            <a:ext cx="7989887"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ru-RU" altLang="ru-RU" dirty="0" smtClean="0"/>
              <a:t>Образец текста</a:t>
            </a:r>
          </a:p>
          <a:p>
            <a:pPr lvl="1"/>
            <a:r>
              <a:rPr lang="ru-RU" altLang="ru-RU" dirty="0" smtClean="0"/>
              <a:t>Второй уровень</a:t>
            </a:r>
          </a:p>
          <a:p>
            <a:pPr lvl="2"/>
            <a:r>
              <a:rPr lang="ru-RU" altLang="ru-RU" dirty="0" smtClean="0"/>
              <a:t>Третий уровень</a:t>
            </a:r>
          </a:p>
          <a:p>
            <a:pPr lvl="3"/>
            <a:r>
              <a:rPr lang="ru-RU" altLang="ru-RU" dirty="0" smtClean="0"/>
              <a:t>Четвертый уровень</a:t>
            </a:r>
          </a:p>
          <a:p>
            <a:pPr lvl="4"/>
            <a:r>
              <a:rPr lang="ru-RU" altLang="ru-RU" dirty="0" smtClean="0"/>
              <a:t>Пятый уровень</a:t>
            </a:r>
            <a:endParaRPr lang="en-US" altLang="ru-RU" dirty="0" smtClean="0"/>
          </a:p>
        </p:txBody>
      </p:sp>
      <p:sp>
        <p:nvSpPr>
          <p:cNvPr id="2754565" name="Line 5"/>
          <p:cNvSpPr>
            <a:spLocks noChangeShapeType="1"/>
          </p:cNvSpPr>
          <p:nvPr/>
        </p:nvSpPr>
        <p:spPr bwMode="auto">
          <a:xfrm flipV="1">
            <a:off x="641350" y="914400"/>
            <a:ext cx="8001000" cy="0"/>
          </a:xfrm>
          <a:prstGeom prst="line">
            <a:avLst/>
          </a:prstGeom>
          <a:noFill/>
          <a:ln w="57150" cmpd="thickThin">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54566" name="Text Box 6"/>
          <p:cNvSpPr txBox="1">
            <a:spLocks noChangeArrowheads="1"/>
          </p:cNvSpPr>
          <p:nvPr/>
        </p:nvSpPr>
        <p:spPr bwMode="auto">
          <a:xfrm>
            <a:off x="0" y="65833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200" b="1">
                <a:solidFill>
                  <a:schemeClr val="accent2"/>
                </a:solidFill>
                <a:latin typeface="Arial" pitchFamily="34" charset="0"/>
              </a:rPr>
              <a:t>						     		                                  </a:t>
            </a:r>
            <a:fld id="{029906C5-6F6F-43EB-B996-2BAEF17D8F07}" type="slidenum">
              <a:rPr lang="en-US" altLang="ru-RU" sz="1200" b="1">
                <a:solidFill>
                  <a:schemeClr val="accent2"/>
                </a:solidFill>
                <a:latin typeface="Arial" pitchFamily="34" charset="0"/>
              </a:rPr>
              <a:pPr>
                <a:spcBef>
                  <a:spcPct val="50000"/>
                </a:spcBef>
              </a:pPr>
              <a:t>‹#›</a:t>
            </a:fld>
            <a:endParaRPr lang="en-US" altLang="ru-RU" sz="1200" b="1">
              <a:solidFill>
                <a:schemeClr val="accent2"/>
              </a:solidFill>
              <a:latin typeface="Arial" pitchFamily="34" charset="0"/>
            </a:endParaRPr>
          </a:p>
        </p:txBody>
      </p:sp>
      <p:pic>
        <p:nvPicPr>
          <p:cNvPr id="7" name="Picture 2" descr="C:\Users\user\Desktop\НИЯУ МИФИ.jpg"/>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79512" y="89222"/>
            <a:ext cx="792088" cy="7802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esktop\Энергия 2.png"/>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8271398" y="120339"/>
            <a:ext cx="741904" cy="7179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2pPr>
      <a:lvl3pPr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3pPr>
      <a:lvl4pPr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4pPr>
      <a:lvl5pPr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5pPr>
      <a:lvl6pPr marL="457200"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6pPr>
      <a:lvl7pPr marL="914400"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7pPr>
      <a:lvl8pPr marL="1371600"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8pPr>
      <a:lvl9pPr marL="1828800" algn="ctr" rtl="0" eaLnBrk="1" fontAlgn="base" hangingPunct="1">
        <a:spcBef>
          <a:spcPct val="0"/>
        </a:spcBef>
        <a:spcAft>
          <a:spcPct val="0"/>
        </a:spcAft>
        <a:defRPr sz="2800" b="1">
          <a:solidFill>
            <a:schemeClr val="accent2"/>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rgbClr val="0033CC"/>
          </a:solidFill>
          <a:latin typeface="+mn-lt"/>
        </a:defRPr>
      </a:lvl2pPr>
      <a:lvl3pPr marL="1143000" indent="-228600" algn="l" rtl="0" eaLnBrk="1" fontAlgn="base" hangingPunct="1">
        <a:spcBef>
          <a:spcPct val="20000"/>
        </a:spcBef>
        <a:spcAft>
          <a:spcPct val="0"/>
        </a:spcAft>
        <a:buChar char="•"/>
        <a:defRPr sz="2000" b="1">
          <a:solidFill>
            <a:srgbClr val="0033CC"/>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1844824"/>
            <a:ext cx="7772400" cy="1470025"/>
          </a:xfrm>
        </p:spPr>
        <p:txBody>
          <a:bodyPr/>
          <a:lstStyle/>
          <a:p>
            <a:r>
              <a:rPr lang="en-US" sz="3600" dirty="0">
                <a:solidFill>
                  <a:srgbClr val="000099"/>
                </a:solidFill>
                <a:effectLst/>
              </a:rPr>
              <a:t>Solar gamma-ray </a:t>
            </a:r>
            <a:r>
              <a:rPr lang="en-US" sz="3600" dirty="0" smtClean="0">
                <a:solidFill>
                  <a:srgbClr val="000099"/>
                </a:solidFill>
                <a:effectLst/>
              </a:rPr>
              <a:t>and neutron registration capabilities of the GRIS instrument onboard the </a:t>
            </a:r>
            <a:r>
              <a:rPr lang="en-US" sz="3600" dirty="0">
                <a:solidFill>
                  <a:srgbClr val="000099"/>
                </a:solidFill>
                <a:effectLst/>
              </a:rPr>
              <a:t>International Space Station</a:t>
            </a:r>
            <a:endParaRPr lang="ru-RU" sz="3600" dirty="0">
              <a:solidFill>
                <a:srgbClr val="000099"/>
              </a:solidFill>
              <a:effectLst/>
            </a:endParaRPr>
          </a:p>
        </p:txBody>
      </p:sp>
      <p:sp>
        <p:nvSpPr>
          <p:cNvPr id="6" name="Подзаголовок 5"/>
          <p:cNvSpPr>
            <a:spLocks noGrp="1"/>
          </p:cNvSpPr>
          <p:nvPr>
            <p:ph type="subTitle" idx="1"/>
          </p:nvPr>
        </p:nvSpPr>
        <p:spPr>
          <a:xfrm>
            <a:off x="1371600" y="5877272"/>
            <a:ext cx="6400800" cy="792088"/>
          </a:xfrm>
        </p:spPr>
        <p:txBody>
          <a:bodyPr/>
          <a:lstStyle/>
          <a:p>
            <a:r>
              <a:rPr lang="en-US" sz="1400" b="0" dirty="0" smtClean="0"/>
              <a:t>2</a:t>
            </a:r>
            <a:r>
              <a:rPr lang="en-US" sz="1400" b="0" baseline="30000" dirty="0" smtClean="0"/>
              <a:t>nd</a:t>
            </a:r>
            <a:r>
              <a:rPr lang="en-US" sz="1400" b="0" dirty="0" smtClean="0"/>
              <a:t> International Conference on Particle Physics and Astrophysics</a:t>
            </a:r>
            <a:endParaRPr lang="en-US" sz="1400" b="0" dirty="0"/>
          </a:p>
          <a:p>
            <a:r>
              <a:rPr lang="en-US" sz="1400" b="0" dirty="0" smtClean="0"/>
              <a:t>(ICPPA-2016)</a:t>
            </a:r>
          </a:p>
          <a:p>
            <a:r>
              <a:rPr lang="en-US" sz="1400" b="0" dirty="0" smtClean="0"/>
              <a:t>October 10-14, 2016</a:t>
            </a:r>
            <a:endParaRPr lang="ru-RU" sz="1400" b="0" dirty="0"/>
          </a:p>
        </p:txBody>
      </p:sp>
      <p:sp>
        <p:nvSpPr>
          <p:cNvPr id="2" name="TextBox 1"/>
          <p:cNvSpPr txBox="1"/>
          <p:nvPr/>
        </p:nvSpPr>
        <p:spPr>
          <a:xfrm>
            <a:off x="899592" y="4189491"/>
            <a:ext cx="7344816" cy="1200329"/>
          </a:xfrm>
          <a:prstGeom prst="rect">
            <a:avLst/>
          </a:prstGeom>
          <a:noFill/>
        </p:spPr>
        <p:txBody>
          <a:bodyPr wrap="square" rtlCol="0">
            <a:spAutoFit/>
          </a:bodyPr>
          <a:lstStyle/>
          <a:p>
            <a:pPr algn="ctr"/>
            <a:r>
              <a:rPr lang="en-US" dirty="0"/>
              <a:t>Yu. A</a:t>
            </a:r>
            <a:r>
              <a:rPr lang="en-US" b="1" dirty="0" smtClean="0"/>
              <a:t>. </a:t>
            </a:r>
            <a:r>
              <a:rPr lang="en-US" dirty="0" smtClean="0"/>
              <a:t>Trofimov, </a:t>
            </a:r>
            <a:r>
              <a:rPr lang="en-US" dirty="0"/>
              <a:t>Yu</a:t>
            </a:r>
            <a:r>
              <a:rPr lang="en-US" dirty="0" smtClean="0"/>
              <a:t>. D. </a:t>
            </a:r>
            <a:r>
              <a:rPr lang="en-US" dirty="0" err="1" smtClean="0"/>
              <a:t>Kotov</a:t>
            </a:r>
            <a:r>
              <a:rPr lang="en-US" dirty="0"/>
              <a:t>, V</a:t>
            </a:r>
            <a:r>
              <a:rPr lang="en-US" dirty="0" smtClean="0"/>
              <a:t>. N. </a:t>
            </a:r>
            <a:r>
              <a:rPr lang="en-US" dirty="0" err="1" smtClean="0"/>
              <a:t>Yurov</a:t>
            </a:r>
            <a:r>
              <a:rPr lang="en-US" dirty="0"/>
              <a:t>, E</a:t>
            </a:r>
            <a:r>
              <a:rPr lang="en-US" dirty="0" smtClean="0"/>
              <a:t>. E. </a:t>
            </a:r>
            <a:r>
              <a:rPr lang="en-US" dirty="0" err="1" smtClean="0"/>
              <a:t>Lupar</a:t>
            </a:r>
            <a:r>
              <a:rPr lang="en-US" dirty="0"/>
              <a:t>, R. M. </a:t>
            </a:r>
            <a:r>
              <a:rPr lang="en-US" dirty="0" err="1" smtClean="0"/>
              <a:t>Faradzhaev</a:t>
            </a:r>
            <a:r>
              <a:rPr lang="en-US" dirty="0"/>
              <a:t>,</a:t>
            </a:r>
            <a:r>
              <a:rPr lang="en-US" dirty="0" smtClean="0"/>
              <a:t> A. S. </a:t>
            </a:r>
            <a:r>
              <a:rPr lang="en-US" dirty="0" err="1" smtClean="0"/>
              <a:t>Glyanenko</a:t>
            </a:r>
            <a:r>
              <a:rPr lang="en-US" dirty="0"/>
              <a:t>, </a:t>
            </a:r>
            <a:r>
              <a:rPr lang="en-US" dirty="0" smtClean="0"/>
              <a:t>A. V. </a:t>
            </a:r>
            <a:r>
              <a:rPr lang="en-US" dirty="0" err="1" smtClean="0"/>
              <a:t>Kochemasov</a:t>
            </a:r>
            <a:endParaRPr lang="ru-RU" dirty="0"/>
          </a:p>
          <a:p>
            <a:pPr algn="ctr"/>
            <a:r>
              <a:rPr lang="en-US" dirty="0"/>
              <a:t>National Nuclear Research University </a:t>
            </a:r>
            <a:r>
              <a:rPr lang="en-US" dirty="0" smtClean="0"/>
              <a:t>MEPHI</a:t>
            </a:r>
            <a:endParaRPr lang="en-US" dirty="0"/>
          </a:p>
          <a:p>
            <a:pPr algn="ctr"/>
            <a:endParaRPr lang="ru-RU" dirty="0"/>
          </a:p>
        </p:txBody>
      </p:sp>
    </p:spTree>
    <p:extLst>
      <p:ext uri="{BB962C8B-B14F-4D97-AF65-F5344CB8AC3E}">
        <p14:creationId xmlns:p14="http://schemas.microsoft.com/office/powerpoint/2010/main" val="33127913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smtClean="0">
                <a:solidFill>
                  <a:srgbClr val="000099"/>
                </a:solidFill>
                <a:effectLst/>
              </a:rPr>
              <a:t>GRIS detectors count rates during</a:t>
            </a:r>
            <a:r>
              <a:rPr lang="en-US" sz="2400" dirty="0">
                <a:solidFill>
                  <a:srgbClr val="000099"/>
                </a:solidFill>
                <a:effectLst/>
              </a:rPr>
              <a:t/>
            </a:r>
            <a:br>
              <a:rPr lang="en-US" sz="2400" dirty="0">
                <a:solidFill>
                  <a:srgbClr val="000099"/>
                </a:solidFill>
                <a:effectLst/>
              </a:rPr>
            </a:br>
            <a:r>
              <a:rPr lang="en-US" sz="2400" dirty="0" smtClean="0">
                <a:solidFill>
                  <a:srgbClr val="000099"/>
                </a:solidFill>
                <a:effectLst/>
              </a:rPr>
              <a:t> </a:t>
            </a:r>
            <a:r>
              <a:rPr lang="en-US" sz="2400" dirty="0">
                <a:solidFill>
                  <a:srgbClr val="000099"/>
                </a:solidFill>
                <a:effectLst/>
              </a:rPr>
              <a:t>SOL2002-07-23 (X4.8)</a:t>
            </a:r>
            <a:endParaRPr lang="ru-RU" sz="2400" dirty="0"/>
          </a:p>
        </p:txBody>
      </p:sp>
      <p:pic>
        <p:nvPicPr>
          <p:cNvPr id="14338" name="Picture 2" descr="D:\WorkComp\WorkDir\Разное\Публикации\Мои отчеты и диплом\Диссер\figs\X4.8 LES curv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41" b="18226"/>
          <a:stretch/>
        </p:blipFill>
        <p:spPr bwMode="auto">
          <a:xfrm>
            <a:off x="539552" y="980728"/>
            <a:ext cx="3024336" cy="58742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WorkComp\WorkDir\Разное\Публикации\Мои отчеты и диплом\Диссер\figs\X4.8 HES curv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6" b="12500"/>
          <a:stretch/>
        </p:blipFill>
        <p:spPr bwMode="auto">
          <a:xfrm>
            <a:off x="3419872" y="1013495"/>
            <a:ext cx="3011430" cy="44005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60770" y="5408365"/>
            <a:ext cx="3083438" cy="1323439"/>
          </a:xfrm>
          <a:prstGeom prst="rect">
            <a:avLst/>
          </a:prstGeom>
        </p:spPr>
        <p:txBody>
          <a:bodyPr wrap="square">
            <a:spAutoFit/>
          </a:bodyPr>
          <a:lstStyle/>
          <a:p>
            <a:pPr algn="ctr"/>
            <a:r>
              <a:rPr lang="en-US" sz="1600" i="1" dirty="0"/>
              <a:t>Time curve of </a:t>
            </a:r>
            <a:r>
              <a:rPr lang="en-US" sz="1600" i="1" dirty="0" smtClean="0"/>
              <a:t>HES and LES </a:t>
            </a:r>
            <a:r>
              <a:rPr lang="en-US" sz="1600" i="1" dirty="0"/>
              <a:t>response </a:t>
            </a:r>
            <a:r>
              <a:rPr lang="en-US" sz="1600" i="1" dirty="0" smtClean="0"/>
              <a:t>to</a:t>
            </a:r>
            <a:r>
              <a:rPr lang="ru-RU" sz="1600" i="1" dirty="0" smtClean="0"/>
              <a:t> </a:t>
            </a:r>
            <a:r>
              <a:rPr lang="en-US" sz="1600" i="1" dirty="0" smtClean="0"/>
              <a:t>SOL</a:t>
            </a:r>
            <a:r>
              <a:rPr lang="ru-RU" sz="1600" i="1" dirty="0" smtClean="0"/>
              <a:t>2002</a:t>
            </a:r>
            <a:r>
              <a:rPr lang="en-US" sz="1600" i="1" dirty="0" smtClean="0"/>
              <a:t>-</a:t>
            </a:r>
            <a:r>
              <a:rPr lang="ru-RU" sz="1600" i="1" dirty="0" smtClean="0"/>
              <a:t>07</a:t>
            </a:r>
            <a:r>
              <a:rPr lang="en-US" sz="1600" i="1" dirty="0" smtClean="0"/>
              <a:t>-</a:t>
            </a:r>
            <a:r>
              <a:rPr lang="ru-RU" sz="1600" i="1" dirty="0" smtClean="0"/>
              <a:t>23</a:t>
            </a:r>
            <a:r>
              <a:rPr lang="en-US" sz="1600" i="1" dirty="0" smtClean="0"/>
              <a:t> (X4.8)</a:t>
            </a:r>
            <a:r>
              <a:rPr lang="ru-RU" sz="1600" i="1" dirty="0"/>
              <a:t> </a:t>
            </a:r>
            <a:r>
              <a:rPr lang="en-US" sz="1600" i="1" dirty="0"/>
              <a:t>and standard deviation </a:t>
            </a:r>
            <a:r>
              <a:rPr lang="en-US" sz="1600" i="1" dirty="0" smtClean="0"/>
              <a:t>of the background for the best and the worst conditions.</a:t>
            </a:r>
            <a:endParaRPr lang="ru-RU" sz="1600" i="1" dirty="0"/>
          </a:p>
        </p:txBody>
      </p:sp>
      <p:graphicFrame>
        <p:nvGraphicFramePr>
          <p:cNvPr id="3" name="Таблица 2"/>
          <p:cNvGraphicFramePr>
            <a:graphicFrameLocks noGrp="1"/>
          </p:cNvGraphicFramePr>
          <p:nvPr>
            <p:extLst>
              <p:ext uri="{D42A27DB-BD31-4B8C-83A1-F6EECF244321}">
                <p14:modId xmlns:p14="http://schemas.microsoft.com/office/powerpoint/2010/main" val="2109917314"/>
              </p:ext>
            </p:extLst>
          </p:nvPr>
        </p:nvGraphicFramePr>
        <p:xfrm>
          <a:off x="6372200" y="1295504"/>
          <a:ext cx="2592288" cy="3545840"/>
        </p:xfrm>
        <a:graphic>
          <a:graphicData uri="http://schemas.openxmlformats.org/drawingml/2006/table">
            <a:tbl>
              <a:tblPr firstRow="1" bandRow="1">
                <a:tableStyleId>{5DA37D80-6434-44D0-A028-1B22A696006F}</a:tableStyleId>
              </a:tblPr>
              <a:tblGrid>
                <a:gridCol w="1247800"/>
                <a:gridCol w="1344488"/>
              </a:tblGrid>
              <a:tr h="370840">
                <a:tc>
                  <a:txBody>
                    <a:bodyPr/>
                    <a:lstStyle/>
                    <a:p>
                      <a:pPr algn="ctr"/>
                      <a:r>
                        <a:rPr lang="en-US" sz="1600" dirty="0" smtClean="0"/>
                        <a:t>Count rate</a:t>
                      </a:r>
                      <a:r>
                        <a:rPr lang="en-US" sz="1600" baseline="0" dirty="0" smtClean="0"/>
                        <a:t> (</a:t>
                      </a:r>
                      <a:r>
                        <a:rPr lang="en-US" sz="1600" baseline="0" dirty="0" err="1" smtClean="0"/>
                        <a:t>cts</a:t>
                      </a:r>
                      <a:r>
                        <a:rPr lang="ru-RU" sz="1600" baseline="0" dirty="0" smtClean="0"/>
                        <a:t>/</a:t>
                      </a:r>
                      <a:r>
                        <a:rPr lang="en-US" sz="1600" baseline="0" dirty="0" smtClean="0"/>
                        <a:t>s)</a:t>
                      </a:r>
                      <a:endParaRPr lang="ru-RU" sz="1600" dirty="0"/>
                    </a:p>
                  </a:txBody>
                  <a:tcPr/>
                </a:tc>
                <a:tc>
                  <a:txBody>
                    <a:bodyPr/>
                    <a:lstStyle/>
                    <a:p>
                      <a:pPr algn="ctr"/>
                      <a:r>
                        <a:rPr lang="en-US" sz="1600" dirty="0" smtClean="0"/>
                        <a:t>Dead time</a:t>
                      </a:r>
                      <a:r>
                        <a:rPr lang="ru-RU" sz="1600" dirty="0" smtClean="0"/>
                        <a:t>*</a:t>
                      </a:r>
                      <a:endParaRPr lang="ru-RU" sz="1600" dirty="0"/>
                    </a:p>
                  </a:txBody>
                  <a:tcPr/>
                </a:tc>
              </a:tr>
              <a:tr h="370840">
                <a:tc gridSpan="2">
                  <a:txBody>
                    <a:bodyPr/>
                    <a:lstStyle/>
                    <a:p>
                      <a:pPr algn="ctr"/>
                      <a:r>
                        <a:rPr lang="en-US" sz="1600" dirty="0" smtClean="0"/>
                        <a:t>LES</a:t>
                      </a:r>
                      <a:r>
                        <a:rPr lang="ru-RU" sz="1600" dirty="0" smtClean="0"/>
                        <a:t>,</a:t>
                      </a:r>
                      <a:r>
                        <a:rPr lang="ru-RU" sz="1600" baseline="0" dirty="0" smtClean="0"/>
                        <a:t> </a:t>
                      </a:r>
                      <a:r>
                        <a:rPr lang="en-US" sz="1600" baseline="0" dirty="0" smtClean="0"/>
                        <a:t>threshold</a:t>
                      </a:r>
                      <a:r>
                        <a:rPr lang="ru-RU" sz="1600" baseline="0" dirty="0" smtClean="0"/>
                        <a:t> 30 </a:t>
                      </a:r>
                      <a:r>
                        <a:rPr lang="en-US" sz="1600" baseline="0" dirty="0" smtClean="0"/>
                        <a:t>keV</a:t>
                      </a:r>
                      <a:endParaRPr lang="ru-RU" sz="1600" dirty="0"/>
                    </a:p>
                  </a:txBody>
                  <a:tcPr/>
                </a:tc>
                <a:tc hMerge="1">
                  <a:txBody>
                    <a:bodyPr/>
                    <a:lstStyle/>
                    <a:p>
                      <a:pPr algn="ctr"/>
                      <a:endParaRPr lang="ru-RU" sz="1600" dirty="0"/>
                    </a:p>
                  </a:txBody>
                  <a:tcPr/>
                </a:tc>
              </a:tr>
              <a:tr h="370840">
                <a:tc>
                  <a:txBody>
                    <a:bodyPr/>
                    <a:lstStyle/>
                    <a:p>
                      <a:pPr algn="ctr"/>
                      <a:r>
                        <a:rPr lang="ru-RU" sz="1600" kern="1200" dirty="0" smtClean="0">
                          <a:solidFill>
                            <a:schemeClr val="tx1"/>
                          </a:solidFill>
                          <a:effectLst/>
                          <a:latin typeface="+mn-lt"/>
                          <a:ea typeface="+mn-ea"/>
                          <a:cs typeface="+mn-cs"/>
                        </a:rPr>
                        <a:t>2×10</a:t>
                      </a:r>
                      <a:r>
                        <a:rPr lang="ru-RU" sz="1600" kern="1200" baseline="30000" dirty="0" smtClean="0">
                          <a:solidFill>
                            <a:schemeClr val="tx1"/>
                          </a:solidFill>
                          <a:effectLst/>
                          <a:latin typeface="+mn-lt"/>
                          <a:ea typeface="+mn-ea"/>
                          <a:cs typeface="+mn-cs"/>
                        </a:rPr>
                        <a:t>4</a:t>
                      </a:r>
                      <a:endParaRPr lang="ru-RU" sz="1600" dirty="0"/>
                    </a:p>
                  </a:txBody>
                  <a:tcPr/>
                </a:tc>
                <a:tc>
                  <a:txBody>
                    <a:bodyPr/>
                    <a:lstStyle/>
                    <a:p>
                      <a:pPr algn="ctr"/>
                      <a:r>
                        <a:rPr lang="ru-RU" sz="1600" dirty="0" smtClean="0"/>
                        <a:t>2%</a:t>
                      </a:r>
                      <a:endParaRPr lang="ru-RU" sz="1600" dirty="0"/>
                    </a:p>
                  </a:txBody>
                  <a:tcPr/>
                </a:tc>
              </a:tr>
              <a:tr h="370840">
                <a:tc gridSpan="2">
                  <a:txBody>
                    <a:bodyPr/>
                    <a:lstStyle/>
                    <a:p>
                      <a:pPr algn="ctr"/>
                      <a:r>
                        <a:rPr lang="en-US" sz="1600" dirty="0" smtClean="0"/>
                        <a:t>LES</a:t>
                      </a:r>
                      <a:r>
                        <a:rPr lang="ru-RU" sz="1600" dirty="0" smtClean="0"/>
                        <a:t>,</a:t>
                      </a:r>
                      <a:r>
                        <a:rPr lang="ru-RU" sz="1600" baseline="0" dirty="0" smtClean="0"/>
                        <a:t> </a:t>
                      </a:r>
                      <a:r>
                        <a:rPr lang="en-US" sz="1600" baseline="0" dirty="0" smtClean="0"/>
                        <a:t>threshold</a:t>
                      </a:r>
                      <a:r>
                        <a:rPr lang="ru-RU" sz="1600" baseline="0" dirty="0" smtClean="0"/>
                        <a:t> </a:t>
                      </a:r>
                      <a:r>
                        <a:rPr lang="en-US" sz="1600" baseline="0" dirty="0" smtClean="0"/>
                        <a:t>2</a:t>
                      </a:r>
                      <a:r>
                        <a:rPr lang="ru-RU" sz="1600" baseline="0" dirty="0" smtClean="0"/>
                        <a:t>0 </a:t>
                      </a:r>
                      <a:r>
                        <a:rPr lang="en-US" sz="1600" baseline="0" dirty="0" smtClean="0"/>
                        <a:t>keV</a:t>
                      </a:r>
                      <a:endParaRPr lang="ru-RU" sz="1600" dirty="0"/>
                    </a:p>
                  </a:txBody>
                  <a:tcPr/>
                </a:tc>
                <a:tc hMerge="1">
                  <a:txBody>
                    <a:bodyPr/>
                    <a:lstStyle/>
                    <a:p>
                      <a:pPr algn="ctr"/>
                      <a:endParaRPr lang="ru-RU" sz="16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mn-ea"/>
                          <a:cs typeface="+mn-cs"/>
                        </a:rPr>
                        <a:t>~10</a:t>
                      </a:r>
                      <a:r>
                        <a:rPr lang="ru-RU" sz="1600" kern="1200" baseline="30000" dirty="0" smtClean="0">
                          <a:solidFill>
                            <a:schemeClr val="tx1"/>
                          </a:solidFill>
                          <a:effectLst/>
                          <a:latin typeface="+mn-lt"/>
                          <a:ea typeface="+mn-ea"/>
                          <a:cs typeface="+mn-cs"/>
                        </a:rPr>
                        <a:t>5</a:t>
                      </a:r>
                    </a:p>
                  </a:txBody>
                  <a:tcPr/>
                </a:tc>
                <a:tc>
                  <a:txBody>
                    <a:bodyPr/>
                    <a:lstStyle/>
                    <a:p>
                      <a:pPr algn="ctr"/>
                      <a:r>
                        <a:rPr lang="ru-RU" sz="1600" kern="1200" dirty="0" smtClean="0">
                          <a:solidFill>
                            <a:schemeClr val="tx1"/>
                          </a:solidFill>
                          <a:effectLst/>
                          <a:latin typeface="+mn-lt"/>
                          <a:ea typeface="+mn-ea"/>
                          <a:cs typeface="+mn-cs"/>
                        </a:rPr>
                        <a:t>~10%</a:t>
                      </a:r>
                      <a:endParaRPr lang="ru-RU" sz="1600" dirty="0"/>
                    </a:p>
                  </a:txBody>
                  <a:tcPr/>
                </a:tc>
              </a:tr>
              <a:tr h="370840">
                <a:tc gridSpan="2">
                  <a:txBody>
                    <a:bodyPr/>
                    <a:lstStyle/>
                    <a:p>
                      <a:pPr algn="ctr"/>
                      <a:r>
                        <a:rPr lang="en-US" sz="1600" dirty="0" smtClean="0"/>
                        <a:t>HES</a:t>
                      </a:r>
                      <a:r>
                        <a:rPr lang="ru-RU" sz="1600" dirty="0" smtClean="0"/>
                        <a:t>,</a:t>
                      </a:r>
                      <a:r>
                        <a:rPr lang="ru-RU" sz="1600" baseline="0" dirty="0" smtClean="0"/>
                        <a:t> </a:t>
                      </a:r>
                      <a:r>
                        <a:rPr lang="en-US" sz="1600" baseline="0" dirty="0" smtClean="0"/>
                        <a:t>threshold</a:t>
                      </a:r>
                      <a:r>
                        <a:rPr lang="ru-RU" sz="1600" baseline="0" dirty="0" smtClean="0"/>
                        <a:t> </a:t>
                      </a:r>
                      <a:r>
                        <a:rPr lang="en-US" sz="1600" baseline="0" dirty="0" smtClean="0"/>
                        <a:t>20</a:t>
                      </a:r>
                      <a:r>
                        <a:rPr lang="ru-RU" sz="1600" baseline="0" dirty="0" smtClean="0"/>
                        <a:t>0 </a:t>
                      </a:r>
                      <a:r>
                        <a:rPr lang="en-US" sz="1600" baseline="0" dirty="0" smtClean="0"/>
                        <a:t>keV</a:t>
                      </a:r>
                      <a:endParaRPr lang="ru-RU" sz="1600" dirty="0"/>
                    </a:p>
                  </a:txBody>
                  <a:tcPr/>
                </a:tc>
                <a:tc hMerge="1">
                  <a:txBody>
                    <a:bodyPr/>
                    <a:lstStyle/>
                    <a:p>
                      <a:pPr algn="ctr"/>
                      <a:endParaRPr lang="ru-RU" sz="1600" dirty="0"/>
                    </a:p>
                  </a:txBody>
                  <a:tcPr/>
                </a:tc>
              </a:tr>
              <a:tr h="370840">
                <a:tc>
                  <a:txBody>
                    <a:bodyPr/>
                    <a:lstStyle/>
                    <a:p>
                      <a:pPr algn="ctr"/>
                      <a:r>
                        <a:rPr lang="ru-RU" sz="1600" kern="1200" dirty="0" smtClean="0">
                          <a:solidFill>
                            <a:schemeClr val="tx1"/>
                          </a:solidFill>
                          <a:effectLst/>
                          <a:latin typeface="+mn-lt"/>
                          <a:ea typeface="+mn-ea"/>
                          <a:cs typeface="+mn-cs"/>
                        </a:rPr>
                        <a:t>4×10</a:t>
                      </a:r>
                      <a:r>
                        <a:rPr lang="ru-RU" sz="1600" kern="1200" baseline="30000" dirty="0" smtClean="0">
                          <a:solidFill>
                            <a:schemeClr val="tx1"/>
                          </a:solidFill>
                          <a:effectLst/>
                          <a:latin typeface="+mn-lt"/>
                          <a:ea typeface="+mn-ea"/>
                          <a:cs typeface="+mn-cs"/>
                        </a:rPr>
                        <a:t>3</a:t>
                      </a:r>
                      <a:r>
                        <a:rPr lang="ru-RU" sz="1600" kern="1200" dirty="0" smtClean="0">
                          <a:solidFill>
                            <a:schemeClr val="tx1"/>
                          </a:solidFill>
                          <a:effectLst/>
                          <a:latin typeface="+mn-lt"/>
                          <a:ea typeface="+mn-ea"/>
                          <a:cs typeface="+mn-cs"/>
                        </a:rPr>
                        <a:t> </a:t>
                      </a:r>
                      <a:endParaRPr lang="ru-RU" sz="1600" dirty="0"/>
                    </a:p>
                  </a:txBody>
                  <a:tcPr/>
                </a:tc>
                <a:tc>
                  <a:txBody>
                    <a:bodyPr/>
                    <a:lstStyle/>
                    <a:p>
                      <a:pPr algn="ctr"/>
                      <a:r>
                        <a:rPr lang="ru-RU" sz="1600" dirty="0" smtClean="0"/>
                        <a:t>4%</a:t>
                      </a:r>
                      <a:endParaRPr lang="ru-RU" sz="1600" dirty="0"/>
                    </a:p>
                  </a:txBody>
                  <a:tcPr/>
                </a:tc>
              </a:tr>
              <a:tr h="370840">
                <a:tc gridSpan="2">
                  <a:txBody>
                    <a:bodyPr/>
                    <a:lstStyle/>
                    <a:p>
                      <a:pPr algn="ctr"/>
                      <a:r>
                        <a:rPr lang="en-US" sz="1600" dirty="0" smtClean="0"/>
                        <a:t>HES</a:t>
                      </a:r>
                      <a:r>
                        <a:rPr lang="ru-RU" sz="1600" dirty="0" smtClean="0"/>
                        <a:t>,</a:t>
                      </a:r>
                      <a:r>
                        <a:rPr lang="ru-RU" sz="1600" baseline="0" dirty="0" smtClean="0"/>
                        <a:t> </a:t>
                      </a:r>
                      <a:r>
                        <a:rPr lang="en-US" sz="1600" baseline="0" dirty="0" smtClean="0"/>
                        <a:t>threshold</a:t>
                      </a:r>
                      <a:r>
                        <a:rPr lang="ru-RU" sz="1600" baseline="0" dirty="0" smtClean="0"/>
                        <a:t> </a:t>
                      </a:r>
                      <a:r>
                        <a:rPr lang="en-US" sz="1600" baseline="0" dirty="0" smtClean="0"/>
                        <a:t>10</a:t>
                      </a:r>
                      <a:r>
                        <a:rPr lang="ru-RU" sz="1600" baseline="0" dirty="0" smtClean="0"/>
                        <a:t>0 </a:t>
                      </a:r>
                      <a:r>
                        <a:rPr lang="en-US" sz="1600" baseline="0" dirty="0" smtClean="0"/>
                        <a:t>keV</a:t>
                      </a:r>
                      <a:endParaRPr lang="ru-RU" sz="1600" dirty="0"/>
                    </a:p>
                  </a:txBody>
                  <a:tcPr/>
                </a:tc>
                <a:tc hMerge="1">
                  <a:txBody>
                    <a:bodyPr/>
                    <a:lstStyle/>
                    <a:p>
                      <a:pPr algn="ctr"/>
                      <a:endParaRPr lang="ru-RU" sz="1600" dirty="0"/>
                    </a:p>
                  </a:txBody>
                  <a:tcPr/>
                </a:tc>
              </a:tr>
              <a:tr h="370840">
                <a:tc>
                  <a:txBody>
                    <a:bodyPr/>
                    <a:lstStyle/>
                    <a:p>
                      <a:pPr algn="ctr"/>
                      <a:r>
                        <a:rPr lang="ru-RU" sz="1600" kern="1200" dirty="0" smtClean="0">
                          <a:solidFill>
                            <a:schemeClr val="tx1"/>
                          </a:solidFill>
                          <a:effectLst/>
                          <a:latin typeface="+mn-lt"/>
                          <a:ea typeface="+mn-ea"/>
                          <a:cs typeface="+mn-cs"/>
                        </a:rPr>
                        <a:t>6×10</a:t>
                      </a:r>
                      <a:r>
                        <a:rPr lang="ru-RU" sz="1600" kern="1200" baseline="30000" dirty="0" smtClean="0">
                          <a:solidFill>
                            <a:schemeClr val="tx1"/>
                          </a:solidFill>
                          <a:effectLst/>
                          <a:latin typeface="+mn-lt"/>
                          <a:ea typeface="+mn-ea"/>
                          <a:cs typeface="+mn-cs"/>
                        </a:rPr>
                        <a:t>3</a:t>
                      </a:r>
                      <a:endParaRPr lang="ru-RU" sz="1600" dirty="0"/>
                    </a:p>
                  </a:txBody>
                  <a:tcPr/>
                </a:tc>
                <a:tc>
                  <a:txBody>
                    <a:bodyPr/>
                    <a:lstStyle/>
                    <a:p>
                      <a:pPr algn="ctr"/>
                      <a:r>
                        <a:rPr lang="ru-RU" sz="1600" dirty="0" smtClean="0"/>
                        <a:t>6%</a:t>
                      </a:r>
                      <a:endParaRPr lang="ru-RU" sz="1600" dirty="0"/>
                    </a:p>
                  </a:txBody>
                  <a:tcPr/>
                </a:tc>
              </a:tr>
            </a:tbl>
          </a:graphicData>
        </a:graphic>
      </p:graphicFrame>
      <p:sp>
        <p:nvSpPr>
          <p:cNvPr id="7" name="Прямоугольник 6"/>
          <p:cNvSpPr/>
          <p:nvPr/>
        </p:nvSpPr>
        <p:spPr>
          <a:xfrm>
            <a:off x="6300192" y="5448126"/>
            <a:ext cx="2651390" cy="830997"/>
          </a:xfrm>
          <a:prstGeom prst="rect">
            <a:avLst/>
          </a:prstGeom>
        </p:spPr>
        <p:txBody>
          <a:bodyPr wrap="square">
            <a:spAutoFit/>
          </a:bodyPr>
          <a:lstStyle/>
          <a:p>
            <a:pPr algn="r"/>
            <a:r>
              <a:rPr lang="ru-RU" sz="1600" i="1" dirty="0" smtClean="0"/>
              <a:t>* - </a:t>
            </a:r>
            <a:r>
              <a:rPr lang="en-US" sz="1600" i="1" dirty="0" smtClean="0"/>
              <a:t>for integration time of the signal</a:t>
            </a:r>
            <a:r>
              <a:rPr lang="ru-RU" sz="1600" i="1" dirty="0" smtClean="0"/>
              <a:t> 1 </a:t>
            </a:r>
            <a:r>
              <a:rPr lang="en-US" sz="1600" i="1" dirty="0" smtClean="0"/>
              <a:t>us</a:t>
            </a:r>
            <a:r>
              <a:rPr lang="ru-RU" sz="1600" i="1" dirty="0" smtClean="0"/>
              <a:t> </a:t>
            </a:r>
            <a:r>
              <a:rPr lang="en-US" sz="1600" i="1" dirty="0" smtClean="0"/>
              <a:t>for LES</a:t>
            </a:r>
            <a:r>
              <a:rPr lang="ru-RU" sz="1600" i="1" dirty="0" smtClean="0"/>
              <a:t> </a:t>
            </a:r>
            <a:r>
              <a:rPr lang="en-US" sz="1600" i="1" dirty="0" smtClean="0"/>
              <a:t>and</a:t>
            </a:r>
            <a:r>
              <a:rPr lang="ru-RU" sz="1600" i="1" dirty="0" smtClean="0"/>
              <a:t> 10 </a:t>
            </a:r>
            <a:r>
              <a:rPr lang="en-US" sz="1600" i="1" dirty="0" smtClean="0"/>
              <a:t>us for HES</a:t>
            </a:r>
            <a:endParaRPr lang="ru-RU" sz="1600" i="1" dirty="0"/>
          </a:p>
        </p:txBody>
      </p:sp>
    </p:spTree>
    <p:extLst>
      <p:ext uri="{BB962C8B-B14F-4D97-AF65-F5344CB8AC3E}">
        <p14:creationId xmlns:p14="http://schemas.microsoft.com/office/powerpoint/2010/main" val="5795345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a:solidFill>
                  <a:srgbClr val="000099"/>
                </a:solidFill>
                <a:effectLst/>
              </a:rPr>
              <a:t>GRIS </a:t>
            </a:r>
            <a:r>
              <a:rPr lang="en-US" sz="2400" dirty="0" smtClean="0">
                <a:solidFill>
                  <a:srgbClr val="000099"/>
                </a:solidFill>
                <a:effectLst/>
              </a:rPr>
              <a:t>neutron response simulation </a:t>
            </a:r>
            <a:endParaRPr lang="ru-RU" sz="2400" dirty="0"/>
          </a:p>
        </p:txBody>
      </p:sp>
      <p:pic>
        <p:nvPicPr>
          <p:cNvPr id="1026" name="Picture 2" descr="C:\Users\asus\Desktop\50MeV neutron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6" t="8997" r="23085"/>
          <a:stretch/>
        </p:blipFill>
        <p:spPr bwMode="auto">
          <a:xfrm>
            <a:off x="4679504" y="1376444"/>
            <a:ext cx="4336754"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393612"/>
            <a:ext cx="4355976" cy="1200329"/>
          </a:xfrm>
          <a:prstGeom prst="rect">
            <a:avLst/>
          </a:prstGeom>
          <a:noFill/>
        </p:spPr>
        <p:txBody>
          <a:bodyPr wrap="square" rtlCol="0">
            <a:spAutoFit/>
          </a:bodyPr>
          <a:lstStyle/>
          <a:p>
            <a:pPr algn="just"/>
            <a:r>
              <a:rPr lang="en-US" dirty="0" smtClean="0"/>
              <a:t>Light output of CsI(Tl) could be described as a sum of two exponents that associated with the fast and slow components: </a:t>
            </a:r>
            <a:endParaRPr lang="ru-RU" dirty="0"/>
          </a:p>
        </p:txBody>
      </p:sp>
      <mc:AlternateContent xmlns:mc="http://schemas.openxmlformats.org/markup-compatibility/2006" xmlns:a14="http://schemas.microsoft.com/office/drawing/2010/main">
        <mc:Choice Requires="a14">
          <p:sp>
            <p:nvSpPr>
              <p:cNvPr id="5" name="Прямоугольник 4"/>
              <p:cNvSpPr/>
              <p:nvPr/>
            </p:nvSpPr>
            <p:spPr>
              <a:xfrm>
                <a:off x="323528" y="2689755"/>
                <a:ext cx="4536504" cy="7048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m:t>
                      </m:r>
                      <m:f>
                        <m:fPr>
                          <m:ctrlPr>
                            <a:rPr lang="ru-RU" i="1">
                              <a:latin typeface="Cambria Math"/>
                            </a:rPr>
                          </m:ctrlPr>
                        </m:fPr>
                        <m:num>
                          <m:sSub>
                            <m:sSubPr>
                              <m:ctrlPr>
                                <a:rPr lang="ru-RU" i="1">
                                  <a:latin typeface="Cambria Math"/>
                                </a:rPr>
                              </m:ctrlPr>
                            </m:sSubPr>
                            <m:e>
                              <m:r>
                                <a:rPr lang="en-US" i="1">
                                  <a:latin typeface="Cambria Math"/>
                                </a:rPr>
                                <m:t>𝐼</m:t>
                              </m:r>
                            </m:e>
                            <m:sub>
                              <m:r>
                                <a:rPr lang="en-US" i="1">
                                  <a:latin typeface="Cambria Math"/>
                                </a:rPr>
                                <m:t>𝑓𝑎𝑠𝑡</m:t>
                              </m:r>
                            </m:sub>
                          </m:sSub>
                        </m:num>
                        <m:den>
                          <m:sSub>
                            <m:sSubPr>
                              <m:ctrlPr>
                                <a:rPr lang="ru-RU" i="1">
                                  <a:latin typeface="Cambria Math"/>
                                </a:rPr>
                              </m:ctrlPr>
                            </m:sSubPr>
                            <m:e>
                              <m:r>
                                <a:rPr lang="en-US" i="1">
                                  <a:latin typeface="Cambria Math"/>
                                </a:rPr>
                                <m:t>𝜏</m:t>
                              </m:r>
                            </m:e>
                            <m:sub>
                              <m:r>
                                <a:rPr lang="en-US" i="1">
                                  <a:latin typeface="Cambria Math"/>
                                </a:rPr>
                                <m:t>𝑓𝑎𝑠𝑡</m:t>
                              </m:r>
                            </m:sub>
                          </m:sSub>
                        </m:den>
                      </m:f>
                      <m:sSup>
                        <m:sSupPr>
                          <m:ctrlPr>
                            <a:rPr lang="ru-RU" i="1">
                              <a:latin typeface="Cambria Math"/>
                            </a:rPr>
                          </m:ctrlPr>
                        </m:sSupPr>
                        <m:e>
                          <m:r>
                            <a:rPr lang="en-US" i="1">
                              <a:latin typeface="Cambria Math"/>
                            </a:rPr>
                            <m:t>𝑒</m:t>
                          </m:r>
                        </m:e>
                        <m:sup>
                          <m:f>
                            <m:fPr>
                              <m:type m:val="lin"/>
                              <m:ctrlPr>
                                <a:rPr lang="ru-RU" i="1">
                                  <a:latin typeface="Cambria Math"/>
                                </a:rPr>
                              </m:ctrlPr>
                            </m:fPr>
                            <m:num>
                              <m:r>
                                <a:rPr lang="en-US" i="1">
                                  <a:latin typeface="Cambria Math"/>
                                </a:rPr>
                                <m:t>−</m:t>
                              </m:r>
                              <m:r>
                                <a:rPr lang="en-US" i="1">
                                  <a:latin typeface="Cambria Math"/>
                                </a:rPr>
                                <m:t>𝑡</m:t>
                              </m:r>
                            </m:num>
                            <m:den>
                              <m:sSub>
                                <m:sSubPr>
                                  <m:ctrlPr>
                                    <a:rPr lang="ru-RU" i="1">
                                      <a:latin typeface="Cambria Math"/>
                                    </a:rPr>
                                  </m:ctrlPr>
                                </m:sSubPr>
                                <m:e>
                                  <m:r>
                                    <a:rPr lang="en-US" i="1">
                                      <a:latin typeface="Cambria Math"/>
                                    </a:rPr>
                                    <m:t>𝜏</m:t>
                                  </m:r>
                                </m:e>
                                <m:sub>
                                  <m:r>
                                    <a:rPr lang="en-US" i="1">
                                      <a:latin typeface="Cambria Math"/>
                                    </a:rPr>
                                    <m:t>𝑓𝑎𝑠𝑡</m:t>
                                  </m:r>
                                </m:sub>
                              </m:sSub>
                            </m:den>
                          </m:f>
                        </m:sup>
                      </m:sSup>
                      <m:r>
                        <a:rPr lang="en-US" i="1">
                          <a:latin typeface="Cambria Math"/>
                        </a:rPr>
                        <m:t>+</m:t>
                      </m:r>
                      <m:f>
                        <m:fPr>
                          <m:ctrlPr>
                            <a:rPr lang="ru-RU" i="1">
                              <a:latin typeface="Cambria Math"/>
                            </a:rPr>
                          </m:ctrlPr>
                        </m:fPr>
                        <m:num>
                          <m:sSub>
                            <m:sSubPr>
                              <m:ctrlPr>
                                <a:rPr lang="ru-RU" i="1">
                                  <a:latin typeface="Cambria Math"/>
                                </a:rPr>
                              </m:ctrlPr>
                            </m:sSubPr>
                            <m:e>
                              <m:r>
                                <a:rPr lang="en-US" i="1">
                                  <a:latin typeface="Cambria Math"/>
                                </a:rPr>
                                <m:t>𝐼</m:t>
                              </m:r>
                            </m:e>
                            <m:sub>
                              <m:r>
                                <a:rPr lang="en-US" i="1">
                                  <a:latin typeface="Cambria Math"/>
                                </a:rPr>
                                <m:t>𝑠𝑙𝑜𝑤</m:t>
                              </m:r>
                            </m:sub>
                          </m:sSub>
                        </m:num>
                        <m:den>
                          <m:sSub>
                            <m:sSubPr>
                              <m:ctrlPr>
                                <a:rPr lang="ru-RU" i="1">
                                  <a:latin typeface="Cambria Math"/>
                                </a:rPr>
                              </m:ctrlPr>
                            </m:sSubPr>
                            <m:e>
                              <m:r>
                                <a:rPr lang="en-US" i="1">
                                  <a:latin typeface="Cambria Math"/>
                                </a:rPr>
                                <m:t>𝜏</m:t>
                              </m:r>
                            </m:e>
                            <m:sub>
                              <m:r>
                                <a:rPr lang="en-US" i="1">
                                  <a:latin typeface="Cambria Math"/>
                                </a:rPr>
                                <m:t>𝑠𝑙𝑜𝑤</m:t>
                              </m:r>
                            </m:sub>
                          </m:sSub>
                        </m:den>
                      </m:f>
                      <m:sSup>
                        <m:sSupPr>
                          <m:ctrlPr>
                            <a:rPr lang="ru-RU" i="1">
                              <a:latin typeface="Cambria Math"/>
                            </a:rPr>
                          </m:ctrlPr>
                        </m:sSupPr>
                        <m:e>
                          <m:r>
                            <a:rPr lang="en-US" i="1">
                              <a:latin typeface="Cambria Math"/>
                            </a:rPr>
                            <m:t>𝑒</m:t>
                          </m:r>
                        </m:e>
                        <m:sup>
                          <m:f>
                            <m:fPr>
                              <m:type m:val="lin"/>
                              <m:ctrlPr>
                                <a:rPr lang="ru-RU" i="1">
                                  <a:latin typeface="Cambria Math"/>
                                </a:rPr>
                              </m:ctrlPr>
                            </m:fPr>
                            <m:num>
                              <m:r>
                                <a:rPr lang="en-US" i="1">
                                  <a:latin typeface="Cambria Math"/>
                                </a:rPr>
                                <m:t>−</m:t>
                              </m:r>
                              <m:r>
                                <a:rPr lang="en-US" i="1">
                                  <a:latin typeface="Cambria Math"/>
                                </a:rPr>
                                <m:t>𝑡</m:t>
                              </m:r>
                            </m:num>
                            <m:den>
                              <m:sSub>
                                <m:sSubPr>
                                  <m:ctrlPr>
                                    <a:rPr lang="ru-RU" i="1">
                                      <a:latin typeface="Cambria Math"/>
                                    </a:rPr>
                                  </m:ctrlPr>
                                </m:sSubPr>
                                <m:e>
                                  <m:r>
                                    <a:rPr lang="en-US" i="1">
                                      <a:latin typeface="Cambria Math"/>
                                    </a:rPr>
                                    <m:t>𝜏</m:t>
                                  </m:r>
                                </m:e>
                                <m:sub>
                                  <m:r>
                                    <a:rPr lang="en-US" i="1">
                                      <a:latin typeface="Cambria Math"/>
                                    </a:rPr>
                                    <m:t>𝑠𝑙𝑜𝑤</m:t>
                                  </m:r>
                                </m:sub>
                              </m:sSub>
                            </m:den>
                          </m:f>
                        </m:sup>
                      </m:sSup>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23528" y="2689755"/>
                <a:ext cx="4536504" cy="704808"/>
              </a:xfrm>
              <a:prstGeom prst="rect">
                <a:avLst/>
              </a:prstGeom>
              <a:blipFill rotWithShape="1">
                <a:blip r:embed="rId3"/>
                <a:stretch>
                  <a:fillRect/>
                </a:stretch>
              </a:blipFill>
            </p:spPr>
            <p:txBody>
              <a:bodyPr/>
              <a:lstStyle/>
              <a:p>
                <a:r>
                  <a:rPr lang="ru-RU">
                    <a:noFill/>
                  </a:rPr>
                  <a:t> </a:t>
                </a:r>
              </a:p>
            </p:txBody>
          </p:sp>
        </mc:Fallback>
      </mc:AlternateContent>
      <p:sp>
        <p:nvSpPr>
          <p:cNvPr id="9" name="Прямоугольник 8"/>
          <p:cNvSpPr/>
          <p:nvPr/>
        </p:nvSpPr>
        <p:spPr>
          <a:xfrm>
            <a:off x="21509" y="6518903"/>
            <a:ext cx="6750496" cy="307777"/>
          </a:xfrm>
          <a:prstGeom prst="rect">
            <a:avLst/>
          </a:prstGeom>
        </p:spPr>
        <p:txBody>
          <a:bodyPr wrap="square">
            <a:spAutoFit/>
          </a:bodyPr>
          <a:lstStyle/>
          <a:p>
            <a:r>
              <a:rPr lang="en-US" sz="1400" i="1" dirty="0" smtClean="0"/>
              <a:t>* </a:t>
            </a:r>
            <a:r>
              <a:rPr lang="ru-RU" sz="1400" i="1" dirty="0" smtClean="0"/>
              <a:t>Богомолов и др. </a:t>
            </a:r>
            <a:r>
              <a:rPr lang="en-US" sz="1400" i="1" dirty="0" smtClean="0"/>
              <a:t>1996</a:t>
            </a:r>
            <a:r>
              <a:rPr lang="ru-RU" sz="1400" i="1" dirty="0" smtClean="0"/>
              <a:t> ПТЭ №1 С. 13-19</a:t>
            </a:r>
            <a:endParaRPr lang="ru-RU" sz="1400" i="1" dirty="0"/>
          </a:p>
        </p:txBody>
      </p:sp>
      <mc:AlternateContent xmlns:mc="http://schemas.openxmlformats.org/markup-compatibility/2006">
        <mc:Choice xmlns:a14="http://schemas.microsoft.com/office/drawing/2010/main" Requires="a14">
          <p:sp>
            <p:nvSpPr>
              <p:cNvPr id="10" name="TextBox 9"/>
              <p:cNvSpPr txBox="1"/>
              <p:nvPr/>
            </p:nvSpPr>
            <p:spPr>
              <a:xfrm>
                <a:off x="360040" y="3399215"/>
                <a:ext cx="4355976" cy="2046009"/>
              </a:xfrm>
              <a:prstGeom prst="rect">
                <a:avLst/>
              </a:prstGeom>
              <a:noFill/>
            </p:spPr>
            <p:txBody>
              <a:bodyPr wrap="square" rtlCol="0">
                <a:spAutoFit/>
              </a:bodyPr>
              <a:lstStyle/>
              <a:p>
                <a:pPr algn="just"/>
                <a:r>
                  <a:rPr lang="en-US" dirty="0" smtClean="0"/>
                  <a:t>where </a:t>
                </a:r>
              </a:p>
              <a:p>
                <a:r>
                  <a:rPr lang="en-US" i="1" dirty="0" smtClean="0"/>
                  <a:t> </a:t>
                </a:r>
                <a14:m>
                  <m:oMath xmlns:m="http://schemas.openxmlformats.org/officeDocument/2006/math">
                    <m:sSub>
                      <m:sSubPr>
                        <m:ctrlPr>
                          <a:rPr lang="ru-RU" i="1">
                            <a:latin typeface="Cambria Math"/>
                          </a:rPr>
                        </m:ctrlPr>
                      </m:sSubPr>
                      <m:e>
                        <m:r>
                          <a:rPr lang="en-US" i="1">
                            <a:latin typeface="Cambria Math"/>
                          </a:rPr>
                          <m:t>𝜏</m:t>
                        </m:r>
                      </m:e>
                      <m:sub>
                        <m:r>
                          <a:rPr lang="en-US" i="1">
                            <a:latin typeface="Cambria Math"/>
                          </a:rPr>
                          <m:t>𝑓𝑎𝑠𝑡</m:t>
                        </m:r>
                      </m:sub>
                    </m:sSub>
                    <m:r>
                      <a:rPr lang="en-US" i="1">
                        <a:latin typeface="Cambria Math"/>
                      </a:rPr>
                      <m:t>≈0.7</m:t>
                    </m:r>
                    <m:r>
                      <a:rPr lang="en-US" i="1">
                        <a:latin typeface="Cambria Math"/>
                      </a:rPr>
                      <m:t>𝑢𝑠</m:t>
                    </m:r>
                    <m:r>
                      <a:rPr lang="en-US" i="1">
                        <a:latin typeface="Cambria Math"/>
                      </a:rPr>
                      <m:t>, </m:t>
                    </m:r>
                    <m:sSub>
                      <m:sSubPr>
                        <m:ctrlPr>
                          <a:rPr lang="ru-RU" i="1">
                            <a:latin typeface="Cambria Math"/>
                          </a:rPr>
                        </m:ctrlPr>
                      </m:sSubPr>
                      <m:e>
                        <m:r>
                          <a:rPr lang="en-US" i="1">
                            <a:latin typeface="Cambria Math"/>
                          </a:rPr>
                          <m:t>𝜏</m:t>
                        </m:r>
                      </m:e>
                      <m:sub>
                        <m:r>
                          <a:rPr lang="en-US" i="1">
                            <a:latin typeface="Cambria Math"/>
                          </a:rPr>
                          <m:t>𝑠𝑙𝑜𝑤</m:t>
                        </m:r>
                      </m:sub>
                    </m:sSub>
                    <m:r>
                      <a:rPr lang="en-US" i="1">
                        <a:latin typeface="Cambria Math"/>
                      </a:rPr>
                      <m:t>≈7</m:t>
                    </m:r>
                    <m:r>
                      <a:rPr lang="en-US" i="1">
                        <a:latin typeface="Cambria Math"/>
                      </a:rPr>
                      <m:t>𝑢𝑠</m:t>
                    </m:r>
                  </m:oMath>
                </a14:m>
                <a:endParaRPr lang="en-US" i="1" dirty="0" smtClean="0"/>
              </a:p>
              <a:p>
                <a:endParaRPr lang="en-US" sz="800" i="1" dirty="0" smtClean="0"/>
              </a:p>
              <a:p>
                <a:pPr/>
                <a14:m>
                  <m:oMathPara xmlns:m="http://schemas.openxmlformats.org/officeDocument/2006/math">
                    <m:oMathParaPr>
                      <m:jc m:val="centerGroup"/>
                    </m:oMathParaPr>
                    <m:oMath xmlns:m="http://schemas.openxmlformats.org/officeDocument/2006/math">
                      <m:f>
                        <m:fPr>
                          <m:ctrlPr>
                            <a:rPr lang="ru-RU" i="1">
                              <a:latin typeface="Cambria Math"/>
                            </a:rPr>
                          </m:ctrlPr>
                        </m:fPr>
                        <m:num>
                          <m:sSub>
                            <m:sSubPr>
                              <m:ctrlPr>
                                <a:rPr lang="ru-RU" i="1">
                                  <a:latin typeface="Cambria Math"/>
                                </a:rPr>
                              </m:ctrlPr>
                            </m:sSubPr>
                            <m:e>
                              <m:r>
                                <a:rPr lang="en-US" i="1">
                                  <a:latin typeface="Cambria Math"/>
                                </a:rPr>
                                <m:t>𝐼</m:t>
                              </m:r>
                            </m:e>
                            <m:sub>
                              <m:r>
                                <a:rPr lang="en-US" i="1">
                                  <a:latin typeface="Cambria Math"/>
                                </a:rPr>
                                <m:t>𝑓𝑎𝑠𝑡</m:t>
                              </m:r>
                            </m:sub>
                          </m:sSub>
                        </m:num>
                        <m:den>
                          <m:sSub>
                            <m:sSubPr>
                              <m:ctrlPr>
                                <a:rPr lang="ru-RU" i="1">
                                  <a:latin typeface="Cambria Math"/>
                                </a:rPr>
                              </m:ctrlPr>
                            </m:sSubPr>
                            <m:e>
                              <m:r>
                                <a:rPr lang="en-US" i="1">
                                  <a:latin typeface="Cambria Math"/>
                                </a:rPr>
                                <m:t>𝐼</m:t>
                              </m:r>
                            </m:e>
                            <m:sub>
                              <m:r>
                                <a:rPr lang="en-US" i="1">
                                  <a:latin typeface="Cambria Math"/>
                                </a:rPr>
                                <m:t>𝑠𝑙𝑜𝑤</m:t>
                              </m:r>
                            </m:sub>
                          </m:sSub>
                        </m:den>
                      </m:f>
                      <m:r>
                        <a:rPr lang="en-US" i="1">
                          <a:latin typeface="Cambria Math"/>
                        </a:rPr>
                        <m:t>=</m:t>
                      </m:r>
                      <m:d>
                        <m:dPr>
                          <m:ctrlPr>
                            <a:rPr lang="ru-RU" i="1">
                              <a:latin typeface="Cambria Math"/>
                            </a:rPr>
                          </m:ctrlPr>
                        </m:dPr>
                        <m:e>
                          <m:r>
                            <a:rPr lang="en-US" i="1">
                              <a:latin typeface="Cambria Math"/>
                            </a:rPr>
                            <m:t>0.11±0.01</m:t>
                          </m:r>
                        </m:e>
                      </m:d>
                      <m:r>
                        <a:rPr lang="en-US" i="1">
                          <a:latin typeface="Cambria Math"/>
                        </a:rPr>
                        <m:t>𝑙𝑛𝑥</m:t>
                      </m:r>
                      <m:r>
                        <a:rPr lang="en-US" i="1">
                          <a:latin typeface="Cambria Math"/>
                        </a:rPr>
                        <m:t>+</m:t>
                      </m:r>
                      <m:sSup>
                        <m:sSupPr>
                          <m:ctrlPr>
                            <a:rPr lang="ru-RU" i="1">
                              <a:latin typeface="Cambria Math"/>
                            </a:rPr>
                          </m:ctrlPr>
                        </m:sSupPr>
                        <m:e>
                          <m:r>
                            <a:rPr lang="en-US" i="1">
                              <a:latin typeface="Cambria Math"/>
                            </a:rPr>
                            <m:t>(0.96±0.03)</m:t>
                          </m:r>
                        </m:e>
                        <m:sup>
                          <m:r>
                            <a:rPr lang="en-US" i="1">
                              <a:latin typeface="Cambria Math"/>
                            </a:rPr>
                            <m:t>∗</m:t>
                          </m:r>
                        </m:sup>
                      </m:sSup>
                    </m:oMath>
                  </m:oMathPara>
                </a14:m>
                <a:endParaRPr lang="en-US" dirty="0" smtClean="0"/>
              </a:p>
              <a:p>
                <a:endParaRPr lang="en-US" sz="800" i="1" dirty="0" smtClean="0"/>
              </a:p>
              <a:p>
                <a:r>
                  <a:rPr lang="en-US" dirty="0" smtClean="0"/>
                  <a:t>x – ionization density (</a:t>
                </a:r>
                <a:r>
                  <a:rPr lang="en-US" dirty="0"/>
                  <a:t>MeV cm</a:t>
                </a:r>
                <a:r>
                  <a:rPr lang="en-US" baseline="30000" dirty="0"/>
                  <a:t>2</a:t>
                </a:r>
                <a:r>
                  <a:rPr lang="en-US" dirty="0"/>
                  <a:t>/g</a:t>
                </a:r>
                <a:r>
                  <a:rPr lang="en-US" dirty="0" smtClean="0"/>
                  <a:t>) </a:t>
                </a:r>
                <a:endParaRPr lang="ru-RU" dirty="0"/>
              </a:p>
              <a:p>
                <a:pPr algn="just"/>
                <a:endParaRPr lang="ru-RU" i="1" dirty="0"/>
              </a:p>
            </p:txBody>
          </p:sp>
        </mc:Choice>
        <mc:Fallback>
          <p:sp>
            <p:nvSpPr>
              <p:cNvPr id="10" name="TextBox 9"/>
              <p:cNvSpPr txBox="1">
                <a:spLocks noRot="1" noChangeAspect="1" noMove="1" noResize="1" noEditPoints="1" noAdjustHandles="1" noChangeArrowheads="1" noChangeShapeType="1" noTextEdit="1"/>
              </p:cNvSpPr>
              <p:nvPr/>
            </p:nvSpPr>
            <p:spPr>
              <a:xfrm>
                <a:off x="360040" y="3399215"/>
                <a:ext cx="4355976" cy="2046009"/>
              </a:xfrm>
              <a:prstGeom prst="rect">
                <a:avLst/>
              </a:prstGeom>
              <a:blipFill rotWithShape="1">
                <a:blip r:embed="rId4"/>
                <a:stretch>
                  <a:fillRect l="-1119" t="-1493"/>
                </a:stretch>
              </a:blipFill>
            </p:spPr>
            <p:txBody>
              <a:bodyPr/>
              <a:lstStyle/>
              <a:p>
                <a:r>
                  <a:rPr lang="ru-RU">
                    <a:noFill/>
                  </a:rPr>
                  <a:t> </a:t>
                </a:r>
              </a:p>
            </p:txBody>
          </p:sp>
        </mc:Fallback>
      </mc:AlternateContent>
      <p:sp>
        <p:nvSpPr>
          <p:cNvPr id="11" name="TextBox 10"/>
          <p:cNvSpPr txBox="1"/>
          <p:nvPr/>
        </p:nvSpPr>
        <p:spPr>
          <a:xfrm>
            <a:off x="5004048" y="5417929"/>
            <a:ext cx="3922266" cy="1323439"/>
          </a:xfrm>
          <a:prstGeom prst="rect">
            <a:avLst/>
          </a:prstGeom>
          <a:noFill/>
        </p:spPr>
        <p:txBody>
          <a:bodyPr wrap="square" rtlCol="0">
            <a:spAutoFit/>
          </a:bodyPr>
          <a:lstStyle/>
          <a:p>
            <a:pPr algn="ctr"/>
            <a:r>
              <a:rPr lang="en-US" sz="1600" i="1" dirty="0" smtClean="0"/>
              <a:t>Simulated response of the HES detector to 50 MeV neutrons. </a:t>
            </a:r>
          </a:p>
          <a:p>
            <a:pPr algn="ctr"/>
            <a:r>
              <a:rPr lang="en-US" sz="1600" i="1" dirty="0" err="1" smtClean="0"/>
              <a:t>Eslow</a:t>
            </a:r>
            <a:r>
              <a:rPr lang="en-US" sz="1600" i="1" dirty="0" smtClean="0"/>
              <a:t> – integral of the slow component of the signal after </a:t>
            </a:r>
            <a:r>
              <a:rPr lang="en-US" sz="1600" i="1" dirty="0" smtClean="0"/>
              <a:t>2.25 us</a:t>
            </a:r>
            <a:endParaRPr lang="ru-RU" sz="1600" i="1" dirty="0"/>
          </a:p>
          <a:p>
            <a:pPr algn="ctr"/>
            <a:endParaRPr lang="ru-RU" sz="1600" i="1" dirty="0"/>
          </a:p>
        </p:txBody>
      </p:sp>
    </p:spTree>
    <p:extLst>
      <p:ext uri="{BB962C8B-B14F-4D97-AF65-F5344CB8AC3E}">
        <p14:creationId xmlns:p14="http://schemas.microsoft.com/office/powerpoint/2010/main" val="33802051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a:solidFill>
                  <a:srgbClr val="000099"/>
                </a:solidFill>
                <a:effectLst/>
              </a:rPr>
              <a:t> </a:t>
            </a:r>
            <a:r>
              <a:rPr lang="en-US" sz="2400" dirty="0" smtClean="0">
                <a:solidFill>
                  <a:srgbClr val="000099"/>
                </a:solidFill>
                <a:effectLst/>
              </a:rPr>
              <a:t>Comparison </a:t>
            </a:r>
            <a:r>
              <a:rPr lang="en-US" sz="2400" dirty="0">
                <a:solidFill>
                  <a:srgbClr val="000099"/>
                </a:solidFill>
                <a:effectLst/>
              </a:rPr>
              <a:t>of the simulated response with the measurements</a:t>
            </a:r>
            <a:endParaRPr lang="ru-RU" sz="2400" dirty="0"/>
          </a:p>
        </p:txBody>
      </p:sp>
      <p:pic>
        <p:nvPicPr>
          <p:cNvPr id="3" name="Picture 2" descr="E:\WorkDir\рабочая папка\G4Simulation\2016.07.03 Neutron sim for COSPAR\2016.07.08 Alpha-gamma discrimination\UOSprotoX2 QsQt 45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5" t="8997" r="11854" b="4719"/>
          <a:stretch/>
        </p:blipFill>
        <p:spPr bwMode="auto">
          <a:xfrm>
            <a:off x="35496" y="2351781"/>
            <a:ext cx="4566174" cy="35362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WorkComp\WorkDir\G4Simulation\2016.07.03 Neutron sim for COSPAR\2016.07.08 Alpha-gamma discrimination\Alpha+Cs+Co cuted (Etr0MeV).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1" t="8519" r="12270" b="4568"/>
          <a:stretch/>
        </p:blipFill>
        <p:spPr bwMode="auto">
          <a:xfrm>
            <a:off x="4510876" y="2371947"/>
            <a:ext cx="4597628" cy="35619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1052737"/>
            <a:ext cx="8568952" cy="1200329"/>
          </a:xfrm>
          <a:prstGeom prst="rect">
            <a:avLst/>
          </a:prstGeom>
        </p:spPr>
        <p:txBody>
          <a:bodyPr wrap="square">
            <a:spAutoFit/>
          </a:bodyPr>
          <a:lstStyle/>
          <a:p>
            <a:pPr algn="just"/>
            <a:r>
              <a:rPr lang="en-US" dirty="0" smtClean="0"/>
              <a:t>For verification of the mathematical model we compared the simulated response with the data obtained by a prototype of the HES detector. The figures represents the measured (left) and simulated (right) spectrograms of </a:t>
            </a:r>
            <a:r>
              <a:rPr lang="el-GR" i="1" dirty="0"/>
              <a:t>α</a:t>
            </a:r>
            <a:r>
              <a:rPr lang="en-US" dirty="0"/>
              <a:t>-particles</a:t>
            </a:r>
            <a:r>
              <a:rPr lang="en-US" i="1" dirty="0"/>
              <a:t> </a:t>
            </a:r>
            <a:r>
              <a:rPr lang="en-US" dirty="0"/>
              <a:t>and </a:t>
            </a:r>
            <a:r>
              <a:rPr lang="el-GR" i="1" dirty="0"/>
              <a:t>γ</a:t>
            </a:r>
            <a:r>
              <a:rPr lang="en-US" dirty="0"/>
              <a:t>-rays</a:t>
            </a:r>
            <a:r>
              <a:rPr lang="en-US" i="1" dirty="0"/>
              <a:t> </a:t>
            </a:r>
            <a:r>
              <a:rPr lang="en-US" dirty="0" smtClean="0"/>
              <a:t>of sources </a:t>
            </a:r>
            <a:r>
              <a:rPr lang="en-US" baseline="30000" dirty="0" smtClean="0"/>
              <a:t>241</a:t>
            </a:r>
            <a:r>
              <a:rPr lang="en-US" dirty="0" smtClean="0"/>
              <a:t>Am, </a:t>
            </a:r>
            <a:r>
              <a:rPr lang="en-US" baseline="30000" dirty="0" smtClean="0"/>
              <a:t>137</a:t>
            </a:r>
            <a:r>
              <a:rPr lang="en-US" dirty="0" smtClean="0"/>
              <a:t>Cs and </a:t>
            </a:r>
            <a:r>
              <a:rPr lang="en-US" baseline="30000" dirty="0" smtClean="0"/>
              <a:t>60</a:t>
            </a:r>
            <a:r>
              <a:rPr lang="en-US" dirty="0" smtClean="0"/>
              <a:t>Co</a:t>
            </a:r>
            <a:endParaRPr lang="ru-RU" dirty="0"/>
          </a:p>
        </p:txBody>
      </p:sp>
      <p:sp>
        <p:nvSpPr>
          <p:cNvPr id="6" name="TextBox 5"/>
          <p:cNvSpPr txBox="1"/>
          <p:nvPr/>
        </p:nvSpPr>
        <p:spPr>
          <a:xfrm>
            <a:off x="4860032" y="5841265"/>
            <a:ext cx="3922266" cy="830997"/>
          </a:xfrm>
          <a:prstGeom prst="rect">
            <a:avLst/>
          </a:prstGeom>
          <a:noFill/>
        </p:spPr>
        <p:txBody>
          <a:bodyPr wrap="square" rtlCol="0">
            <a:spAutoFit/>
          </a:bodyPr>
          <a:lstStyle/>
          <a:p>
            <a:pPr algn="ctr"/>
            <a:r>
              <a:rPr lang="en-US" sz="1600" i="1" dirty="0" smtClean="0"/>
              <a:t>Simulated response of the HES detector to </a:t>
            </a:r>
            <a:r>
              <a:rPr lang="el-GR" sz="1600" i="1" dirty="0"/>
              <a:t>α</a:t>
            </a:r>
            <a:r>
              <a:rPr lang="en-US" sz="1600" i="1" dirty="0"/>
              <a:t>-particles and </a:t>
            </a:r>
            <a:r>
              <a:rPr lang="el-GR" sz="1600" i="1" dirty="0"/>
              <a:t>γ</a:t>
            </a:r>
            <a:r>
              <a:rPr lang="en-US" sz="1600" i="1" dirty="0" smtClean="0"/>
              <a:t>-rays</a:t>
            </a:r>
          </a:p>
          <a:p>
            <a:pPr algn="ctr"/>
            <a:r>
              <a:rPr lang="en-US" sz="1600" i="1" dirty="0"/>
              <a:t>FOM (&gt;1MeV) = </a:t>
            </a:r>
            <a:r>
              <a:rPr lang="en-US" sz="1600" i="1" dirty="0" smtClean="0"/>
              <a:t>4.8</a:t>
            </a:r>
            <a:endParaRPr lang="ru-RU" sz="1600" i="1" dirty="0"/>
          </a:p>
        </p:txBody>
      </p:sp>
      <p:sp>
        <p:nvSpPr>
          <p:cNvPr id="7" name="TextBox 6"/>
          <p:cNvSpPr txBox="1"/>
          <p:nvPr/>
        </p:nvSpPr>
        <p:spPr>
          <a:xfrm>
            <a:off x="251520" y="5880174"/>
            <a:ext cx="3922266" cy="1077218"/>
          </a:xfrm>
          <a:prstGeom prst="rect">
            <a:avLst/>
          </a:prstGeom>
          <a:noFill/>
        </p:spPr>
        <p:txBody>
          <a:bodyPr wrap="square" rtlCol="0">
            <a:spAutoFit/>
          </a:bodyPr>
          <a:lstStyle/>
          <a:p>
            <a:pPr algn="ctr"/>
            <a:r>
              <a:rPr lang="en-US" sz="1600" i="1" dirty="0" smtClean="0"/>
              <a:t>Measured response of </a:t>
            </a:r>
            <a:r>
              <a:rPr lang="en-US" sz="1600" i="1" dirty="0" smtClean="0"/>
              <a:t>a </a:t>
            </a:r>
            <a:r>
              <a:rPr lang="en-US" sz="1600" i="1" dirty="0" smtClean="0"/>
              <a:t>HES detector prototype to </a:t>
            </a:r>
            <a:r>
              <a:rPr lang="el-GR" sz="1600" i="1" dirty="0" smtClean="0"/>
              <a:t>α</a:t>
            </a:r>
            <a:r>
              <a:rPr lang="en-US" sz="1600" i="1" dirty="0" smtClean="0"/>
              <a:t>-particles and </a:t>
            </a:r>
            <a:r>
              <a:rPr lang="el-GR" sz="1600" i="1" dirty="0"/>
              <a:t>γ</a:t>
            </a:r>
            <a:r>
              <a:rPr lang="en-US" sz="1600" i="1" dirty="0" smtClean="0"/>
              <a:t>-rays</a:t>
            </a:r>
          </a:p>
          <a:p>
            <a:pPr algn="ctr"/>
            <a:r>
              <a:rPr lang="en-US" sz="1600" i="1" dirty="0" smtClean="0"/>
              <a:t>FOM (&gt;1MeV) = 8.2</a:t>
            </a:r>
            <a:endParaRPr lang="ru-RU" sz="1600" i="1" dirty="0"/>
          </a:p>
          <a:p>
            <a:pPr algn="ctr"/>
            <a:endParaRPr lang="ru-RU" sz="1600" i="1" dirty="0"/>
          </a:p>
        </p:txBody>
      </p:sp>
    </p:spTree>
    <p:extLst>
      <p:ext uri="{BB962C8B-B14F-4D97-AF65-F5344CB8AC3E}">
        <p14:creationId xmlns:p14="http://schemas.microsoft.com/office/powerpoint/2010/main" val="24691237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a:solidFill>
                  <a:srgbClr val="000099"/>
                </a:solidFill>
                <a:effectLst/>
              </a:rPr>
              <a:t>Simulation of </a:t>
            </a:r>
            <a:r>
              <a:rPr lang="en-US" sz="2400" dirty="0" smtClean="0">
                <a:solidFill>
                  <a:srgbClr val="000099"/>
                </a:solidFill>
                <a:effectLst/>
              </a:rPr>
              <a:t>HES </a:t>
            </a:r>
            <a:r>
              <a:rPr lang="en-US" sz="2400" dirty="0">
                <a:solidFill>
                  <a:srgbClr val="000099"/>
                </a:solidFill>
                <a:effectLst/>
              </a:rPr>
              <a:t>response </a:t>
            </a:r>
            <a:r>
              <a:rPr lang="en-US" sz="2400" dirty="0" smtClean="0">
                <a:solidFill>
                  <a:srgbClr val="000099"/>
                </a:solidFill>
                <a:effectLst/>
              </a:rPr>
              <a:t/>
            </a:r>
            <a:br>
              <a:rPr lang="en-US" sz="2400" dirty="0" smtClean="0">
                <a:solidFill>
                  <a:srgbClr val="000099"/>
                </a:solidFill>
                <a:effectLst/>
              </a:rPr>
            </a:br>
            <a:r>
              <a:rPr lang="en-US" sz="2400" dirty="0" smtClean="0">
                <a:solidFill>
                  <a:srgbClr val="000099"/>
                </a:solidFill>
                <a:effectLst/>
              </a:rPr>
              <a:t>to solar flare neutrons</a:t>
            </a:r>
            <a:endParaRPr lang="ru-RU" sz="2400" dirty="0"/>
          </a:p>
        </p:txBody>
      </p:sp>
      <p:pic>
        <p:nvPicPr>
          <p:cNvPr id="3" name="Picture 2" descr="C:\Users\asus\Desktop\SF neutr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0" t="8475" r="18638"/>
          <a:stretch/>
        </p:blipFill>
        <p:spPr bwMode="auto">
          <a:xfrm>
            <a:off x="419097" y="1484784"/>
            <a:ext cx="4200946" cy="38899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5301208"/>
            <a:ext cx="4373812" cy="1077218"/>
          </a:xfrm>
          <a:prstGeom prst="rect">
            <a:avLst/>
          </a:prstGeom>
          <a:noFill/>
        </p:spPr>
        <p:txBody>
          <a:bodyPr wrap="square" rtlCol="0">
            <a:spAutoFit/>
          </a:bodyPr>
          <a:lstStyle/>
          <a:p>
            <a:pPr algn="ctr"/>
            <a:r>
              <a:rPr lang="en-US" sz="1600" i="1" dirty="0" smtClean="0"/>
              <a:t>Spectrum of solar neutrons calculated for SOL2002-07-23 (X4,8) like flare.</a:t>
            </a:r>
          </a:p>
          <a:p>
            <a:pPr algn="ctr"/>
            <a:r>
              <a:rPr lang="en-US" sz="1600" i="1" dirty="0" smtClean="0"/>
              <a:t>Used data of</a:t>
            </a:r>
          </a:p>
          <a:p>
            <a:pPr algn="ctr"/>
            <a:r>
              <a:rPr lang="en-US" sz="1600" i="1" dirty="0" smtClean="0"/>
              <a:t> Murphy et al. 2006 </a:t>
            </a:r>
            <a:r>
              <a:rPr lang="en-US" sz="1600" i="1" dirty="0" err="1" smtClean="0"/>
              <a:t>ApJ</a:t>
            </a:r>
            <a:r>
              <a:rPr lang="en-US" sz="1600" i="1" dirty="0" smtClean="0"/>
              <a:t> Vol. 168</a:t>
            </a:r>
            <a:endParaRPr lang="ru-RU" sz="1600" i="1" dirty="0"/>
          </a:p>
        </p:txBody>
      </p:sp>
      <p:sp>
        <p:nvSpPr>
          <p:cNvPr id="7" name="TextBox 6"/>
          <p:cNvSpPr txBox="1"/>
          <p:nvPr/>
        </p:nvSpPr>
        <p:spPr>
          <a:xfrm>
            <a:off x="4446660" y="5301208"/>
            <a:ext cx="4373812" cy="1077218"/>
          </a:xfrm>
          <a:prstGeom prst="rect">
            <a:avLst/>
          </a:prstGeom>
          <a:noFill/>
        </p:spPr>
        <p:txBody>
          <a:bodyPr wrap="square" rtlCol="0">
            <a:spAutoFit/>
          </a:bodyPr>
          <a:lstStyle/>
          <a:p>
            <a:pPr algn="ctr"/>
            <a:r>
              <a:rPr lang="en-US" sz="1600" i="1" dirty="0" smtClean="0"/>
              <a:t>Response of the HES detector to solar neutron spectra at 1AU and background spectra </a:t>
            </a:r>
            <a:r>
              <a:rPr lang="en-US" sz="1600" i="1" dirty="0"/>
              <a:t>for the same </a:t>
            </a:r>
            <a:r>
              <a:rPr lang="en-US" sz="1600" dirty="0" smtClean="0"/>
              <a:t>time </a:t>
            </a:r>
            <a:r>
              <a:rPr lang="en-US" sz="1600" i="1" dirty="0"/>
              <a:t>at the equatorial region of orbit</a:t>
            </a:r>
            <a:r>
              <a:rPr lang="en-US" sz="1600" dirty="0" smtClean="0"/>
              <a:t>.</a:t>
            </a:r>
            <a:endParaRPr lang="en-US" sz="1600" i="1" dirty="0" smtClean="0"/>
          </a:p>
        </p:txBody>
      </p:sp>
      <p:pic>
        <p:nvPicPr>
          <p:cNvPr id="4" name="Picture 2" descr="C:\Users\user\Desktop\SF-n spectra 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5988" t="8306" r="26612"/>
          <a:stretch/>
        </p:blipFill>
        <p:spPr bwMode="auto">
          <a:xfrm>
            <a:off x="4626970" y="1469996"/>
            <a:ext cx="4049486" cy="386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919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a:solidFill>
                  <a:srgbClr val="000099"/>
                </a:solidFill>
                <a:effectLst/>
              </a:rPr>
              <a:t>Simulation of HES response </a:t>
            </a:r>
            <a:br>
              <a:rPr lang="en-US" sz="2400" dirty="0">
                <a:solidFill>
                  <a:srgbClr val="000099"/>
                </a:solidFill>
                <a:effectLst/>
              </a:rPr>
            </a:br>
            <a:r>
              <a:rPr lang="en-US" sz="2400" dirty="0">
                <a:solidFill>
                  <a:srgbClr val="000099"/>
                </a:solidFill>
                <a:effectLst/>
              </a:rPr>
              <a:t>to solar flare neutrons</a:t>
            </a:r>
            <a:endParaRPr lang="ru-RU" sz="2400" dirty="0"/>
          </a:p>
        </p:txBody>
      </p:sp>
      <p:pic>
        <p:nvPicPr>
          <p:cNvPr id="5" name="Picture 3" descr="C:\Users\user\Desktop\SF neutrons time cures.png"/>
          <p:cNvPicPr>
            <a:picLocks noChangeAspect="1" noChangeArrowheads="1"/>
          </p:cNvPicPr>
          <p:nvPr/>
        </p:nvPicPr>
        <p:blipFill rotWithShape="1">
          <a:blip r:embed="rId2">
            <a:extLst>
              <a:ext uri="{28A0092B-C50C-407E-A947-70E740481C1C}">
                <a14:useLocalDpi xmlns:a14="http://schemas.microsoft.com/office/drawing/2010/main" val="0"/>
              </a:ext>
            </a:extLst>
          </a:blip>
          <a:srcRect l="6543" t="7916" r="24924" b="3254"/>
          <a:stretch/>
        </p:blipFill>
        <p:spPr bwMode="auto">
          <a:xfrm>
            <a:off x="4486828" y="1628800"/>
            <a:ext cx="4117620" cy="4086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5664150"/>
            <a:ext cx="4373812" cy="1077218"/>
          </a:xfrm>
          <a:prstGeom prst="rect">
            <a:avLst/>
          </a:prstGeom>
          <a:noFill/>
        </p:spPr>
        <p:txBody>
          <a:bodyPr wrap="square" rtlCol="0">
            <a:spAutoFit/>
          </a:bodyPr>
          <a:lstStyle/>
          <a:p>
            <a:pPr algn="ctr"/>
            <a:r>
              <a:rPr lang="en-US" sz="1600" i="1" dirty="0"/>
              <a:t>Response of the HES detector to solar neutron spectra at 1AU </a:t>
            </a:r>
            <a:r>
              <a:rPr lang="en-US" sz="1600" i="1" dirty="0" smtClean="0"/>
              <a:t>at the particular time intervals and </a:t>
            </a:r>
            <a:r>
              <a:rPr lang="en-US" sz="1600" i="1" dirty="0"/>
              <a:t>background </a:t>
            </a:r>
            <a:r>
              <a:rPr lang="en-US" sz="1600" i="1" dirty="0" smtClean="0"/>
              <a:t>spectra</a:t>
            </a:r>
            <a:r>
              <a:rPr lang="en-US" sz="1600" dirty="0" smtClean="0"/>
              <a:t>. ACD off for the all cases</a:t>
            </a:r>
            <a:endParaRPr lang="en-US" sz="1600" i="1" dirty="0"/>
          </a:p>
        </p:txBody>
      </p:sp>
      <p:sp>
        <p:nvSpPr>
          <p:cNvPr id="7" name="TextBox 6"/>
          <p:cNvSpPr txBox="1"/>
          <p:nvPr/>
        </p:nvSpPr>
        <p:spPr>
          <a:xfrm>
            <a:off x="4590676" y="5664150"/>
            <a:ext cx="4373812" cy="1077218"/>
          </a:xfrm>
          <a:prstGeom prst="rect">
            <a:avLst/>
          </a:prstGeom>
          <a:noFill/>
        </p:spPr>
        <p:txBody>
          <a:bodyPr wrap="square" rtlCol="0">
            <a:spAutoFit/>
          </a:bodyPr>
          <a:lstStyle/>
          <a:p>
            <a:pPr algn="ctr"/>
            <a:r>
              <a:rPr lang="en-US" sz="1600" i="1" dirty="0" smtClean="0"/>
              <a:t>Time curve of the HES response with and without ACD rejection and standard deviation of the background at the equatorial region of orbit</a:t>
            </a:r>
            <a:r>
              <a:rPr lang="en-US" sz="1600" dirty="0" smtClean="0"/>
              <a:t>.</a:t>
            </a:r>
            <a:endParaRPr lang="en-US" sz="1600" i="1" dirty="0" smtClean="0"/>
          </a:p>
        </p:txBody>
      </p:sp>
      <p:sp>
        <p:nvSpPr>
          <p:cNvPr id="8" name="Прямоугольник 7"/>
          <p:cNvSpPr/>
          <p:nvPr/>
        </p:nvSpPr>
        <p:spPr>
          <a:xfrm>
            <a:off x="251520" y="1052737"/>
            <a:ext cx="8568952" cy="646331"/>
          </a:xfrm>
          <a:prstGeom prst="rect">
            <a:avLst/>
          </a:prstGeom>
        </p:spPr>
        <p:txBody>
          <a:bodyPr wrap="square">
            <a:spAutoFit/>
          </a:bodyPr>
          <a:lstStyle/>
          <a:p>
            <a:pPr algn="just"/>
            <a:r>
              <a:rPr lang="en-US" dirty="0" smtClean="0"/>
              <a:t>Neutron arrival time depends on the velocity of the particle, so we can estimate energy via </a:t>
            </a:r>
            <a:r>
              <a:rPr lang="en-US" dirty="0" smtClean="0"/>
              <a:t>time of </a:t>
            </a:r>
            <a:r>
              <a:rPr lang="en-US" dirty="0"/>
              <a:t>registration with </a:t>
            </a:r>
            <a:r>
              <a:rPr lang="en-US" dirty="0" smtClean="0"/>
              <a:t>the assumption </a:t>
            </a:r>
            <a:r>
              <a:rPr lang="en-US" dirty="0"/>
              <a:t>of </a:t>
            </a:r>
            <a:r>
              <a:rPr lang="en-US" dirty="0" smtClean="0"/>
              <a:t>noncurrent release.</a:t>
            </a:r>
            <a:endParaRPr lang="ru-RU" dirty="0"/>
          </a:p>
        </p:txBody>
      </p:sp>
      <p:pic>
        <p:nvPicPr>
          <p:cNvPr id="1026" name="Picture 2" descr="C:\Users\user\Desktop\SF-n spectra.png"/>
          <p:cNvPicPr>
            <a:picLocks noChangeAspect="1" noChangeArrowheads="1"/>
          </p:cNvPicPr>
          <p:nvPr/>
        </p:nvPicPr>
        <p:blipFill rotWithShape="1">
          <a:blip r:embed="rId3">
            <a:extLst>
              <a:ext uri="{28A0092B-C50C-407E-A947-70E740481C1C}">
                <a14:useLocalDpi xmlns:a14="http://schemas.microsoft.com/office/drawing/2010/main" val="0"/>
              </a:ext>
            </a:extLst>
          </a:blip>
          <a:srcRect l="16101" t="7150" r="12738" b="4486"/>
          <a:stretch/>
        </p:blipFill>
        <p:spPr bwMode="auto">
          <a:xfrm>
            <a:off x="311987" y="1654003"/>
            <a:ext cx="4108862" cy="397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938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solidFill>
                  <a:srgbClr val="000099"/>
                </a:solidFill>
                <a:effectLst/>
              </a:rPr>
              <a:t>Conclusion</a:t>
            </a:r>
            <a:endParaRPr lang="ru-RU" dirty="0">
              <a:solidFill>
                <a:srgbClr val="000099"/>
              </a:solidFill>
              <a:effectLst/>
            </a:endParaRPr>
          </a:p>
        </p:txBody>
      </p:sp>
      <p:sp>
        <p:nvSpPr>
          <p:cNvPr id="6" name="Объект 5"/>
          <p:cNvSpPr>
            <a:spLocks noGrp="1"/>
          </p:cNvSpPr>
          <p:nvPr>
            <p:ph idx="1"/>
          </p:nvPr>
        </p:nvSpPr>
        <p:spPr>
          <a:xfrm>
            <a:off x="683568" y="836712"/>
            <a:ext cx="7989887" cy="5027613"/>
          </a:xfrm>
        </p:spPr>
        <p:txBody>
          <a:bodyPr/>
          <a:lstStyle/>
          <a:p>
            <a:pPr marL="0" indent="0">
              <a:buNone/>
            </a:pPr>
            <a:endParaRPr lang="en-US" dirty="0" smtClean="0"/>
          </a:p>
          <a:p>
            <a:pPr algn="just">
              <a:buFont typeface="Wingdings" panose="05000000000000000000" pitchFamily="2" charset="2"/>
              <a:buChar char="§"/>
            </a:pPr>
            <a:r>
              <a:rPr lang="en-US" dirty="0"/>
              <a:t>The GRIS detectors have sufficient effective areas and energy resolution for precision spectroscopy of different components of solar flares spectra (narrow nuclear lines with high energy resolution on the one hand and fluxes of the solar neutrons on the other hand</a:t>
            </a:r>
            <a:r>
              <a:rPr lang="en-US" dirty="0" smtClean="0"/>
              <a:t>)</a:t>
            </a:r>
          </a:p>
          <a:p>
            <a:pPr algn="just">
              <a:buFont typeface="Wingdings" panose="05000000000000000000" pitchFamily="2" charset="2"/>
              <a:buChar char="§"/>
            </a:pPr>
            <a:endParaRPr lang="en-US" sz="800" dirty="0"/>
          </a:p>
          <a:p>
            <a:pPr algn="just">
              <a:buFont typeface="Wingdings" panose="05000000000000000000" pitchFamily="2" charset="2"/>
              <a:buChar char="§"/>
            </a:pPr>
            <a:r>
              <a:rPr lang="en-US" dirty="0" smtClean="0"/>
              <a:t>The </a:t>
            </a:r>
            <a:r>
              <a:rPr lang="en-US" dirty="0"/>
              <a:t>two detectors approach of GRIS makes it possible to measure different spectral components of solar flares in the broad energy range: intensive fluxes of </a:t>
            </a:r>
            <a:r>
              <a:rPr lang="en-US" dirty="0" smtClean="0"/>
              <a:t>bremsstrahlung </a:t>
            </a:r>
            <a:r>
              <a:rPr lang="en-US" dirty="0" smtClean="0"/>
              <a:t>due to the fast LES detector, </a:t>
            </a:r>
            <a:r>
              <a:rPr lang="en-US" dirty="0"/>
              <a:t>high energy pion decay radiation and direct solar neutrons by means of the HES </a:t>
            </a:r>
            <a:r>
              <a:rPr lang="en-US" dirty="0" smtClean="0"/>
              <a:t>detector and </a:t>
            </a:r>
            <a:r>
              <a:rPr lang="en-US" dirty="0"/>
              <a:t>narrow gamma-ray </a:t>
            </a:r>
            <a:r>
              <a:rPr lang="en-US" dirty="0" smtClean="0"/>
              <a:t>lines by both detectors.</a:t>
            </a:r>
          </a:p>
          <a:p>
            <a:pPr>
              <a:buFont typeface="Wingdings" panose="05000000000000000000" pitchFamily="2" charset="2"/>
              <a:buChar char="§"/>
            </a:pPr>
            <a:endParaRPr lang="en-US" sz="800" dirty="0" smtClean="0"/>
          </a:p>
          <a:p>
            <a:pPr>
              <a:buFont typeface="Wingdings" panose="05000000000000000000" pitchFamily="2" charset="2"/>
              <a:buChar char="§"/>
            </a:pPr>
            <a:endParaRPr lang="en-US" sz="1000" dirty="0" smtClean="0"/>
          </a:p>
          <a:p>
            <a:pPr>
              <a:buFont typeface="Wingdings" panose="05000000000000000000" pitchFamily="2" charset="2"/>
              <a:buChar char="§"/>
            </a:pPr>
            <a:endParaRPr lang="ru-RU" dirty="0"/>
          </a:p>
        </p:txBody>
      </p:sp>
    </p:spTree>
    <p:extLst>
      <p:ext uri="{BB962C8B-B14F-4D97-AF65-F5344CB8AC3E}">
        <p14:creationId xmlns:p14="http://schemas.microsoft.com/office/powerpoint/2010/main" val="23455233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04" y="188640"/>
            <a:ext cx="9144000" cy="428628"/>
          </a:xfrm>
        </p:spPr>
        <p:txBody>
          <a:bodyPr>
            <a:noAutofit/>
          </a:bodyPr>
          <a:lstStyle/>
          <a:p>
            <a:pPr algn="ctr"/>
            <a:endParaRPr lang="ru-RU" sz="2400" dirty="0">
              <a:solidFill>
                <a:srgbClr val="000099"/>
              </a:solidFill>
              <a:effectLst/>
            </a:endParaRPr>
          </a:p>
        </p:txBody>
      </p:sp>
      <p:sp>
        <p:nvSpPr>
          <p:cNvPr id="3" name="Содержимое 2"/>
          <p:cNvSpPr>
            <a:spLocks noGrp="1"/>
          </p:cNvSpPr>
          <p:nvPr>
            <p:ph idx="1"/>
          </p:nvPr>
        </p:nvSpPr>
        <p:spPr>
          <a:xfrm>
            <a:off x="428596" y="2492896"/>
            <a:ext cx="8229600" cy="2016224"/>
          </a:xfrm>
        </p:spPr>
        <p:txBody>
          <a:bodyPr>
            <a:normAutofit fontScale="92500" lnSpcReduction="20000"/>
          </a:bodyPr>
          <a:lstStyle/>
          <a:p>
            <a:pPr>
              <a:buClrTx/>
              <a:buNone/>
            </a:pPr>
            <a:r>
              <a:rPr lang="ru-RU" sz="2000" dirty="0" smtClean="0"/>
              <a:t> </a:t>
            </a:r>
          </a:p>
          <a:p>
            <a:pPr marL="0" indent="0" algn="ctr">
              <a:buClrTx/>
              <a:buNone/>
            </a:pPr>
            <a:r>
              <a:rPr lang="en-US" sz="5400" b="0" dirty="0" smtClean="0"/>
              <a:t>Thank you</a:t>
            </a:r>
          </a:p>
          <a:p>
            <a:pPr marL="0" indent="0" algn="ctr">
              <a:buClrTx/>
              <a:buNone/>
            </a:pPr>
            <a:r>
              <a:rPr lang="en-US" sz="5400" b="0" dirty="0" smtClean="0"/>
              <a:t>for your attention!</a:t>
            </a:r>
            <a:endParaRPr lang="ru-RU" sz="5400" b="0" dirty="0" smtClean="0"/>
          </a:p>
        </p:txBody>
      </p:sp>
    </p:spTree>
  </p:cSld>
  <p:clrMapOvr>
    <a:masterClrMapping/>
  </p:clrMapOvr>
  <mc:AlternateContent xmlns:mc="http://schemas.openxmlformats.org/markup-compatibility/2006" xmlns:p14="http://schemas.microsoft.com/office/powerpoint/2010/main">
    <mc:Choice Requires="p14">
      <p:transition spd="slow" p14:dur="2000" advTm="36509"/>
    </mc:Choice>
    <mc:Fallback xmlns="">
      <p:transition spd="slow" advTm="365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179487"/>
            <a:ext cx="7067500" cy="657225"/>
          </a:xfrm>
        </p:spPr>
        <p:txBody>
          <a:bodyPr/>
          <a:lstStyle/>
          <a:p>
            <a:r>
              <a:rPr lang="en-US" dirty="0">
                <a:solidFill>
                  <a:srgbClr val="000099"/>
                </a:solidFill>
                <a:effectLst/>
              </a:rPr>
              <a:t>Solar</a:t>
            </a:r>
            <a:r>
              <a:rPr lang="en-US" dirty="0">
                <a:solidFill>
                  <a:srgbClr val="000099"/>
                </a:solidFill>
              </a:rPr>
              <a:t> </a:t>
            </a:r>
            <a:r>
              <a:rPr lang="en-US" dirty="0">
                <a:solidFill>
                  <a:srgbClr val="000099"/>
                </a:solidFill>
                <a:effectLst/>
              </a:rPr>
              <a:t>flares</a:t>
            </a:r>
            <a:endParaRPr lang="ru-RU" dirty="0"/>
          </a:p>
        </p:txBody>
      </p:sp>
      <p:pic>
        <p:nvPicPr>
          <p:cNvPr id="4" name="Объект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866342" y="1904058"/>
            <a:ext cx="5544616" cy="4908121"/>
          </a:xfrm>
        </p:spPr>
      </p:pic>
      <p:sp>
        <p:nvSpPr>
          <p:cNvPr id="5" name="Прямоугольник 4"/>
          <p:cNvSpPr/>
          <p:nvPr/>
        </p:nvSpPr>
        <p:spPr>
          <a:xfrm>
            <a:off x="511298" y="980728"/>
            <a:ext cx="8121401" cy="923330"/>
          </a:xfrm>
          <a:prstGeom prst="rect">
            <a:avLst/>
          </a:prstGeom>
        </p:spPr>
        <p:txBody>
          <a:bodyPr wrap="square">
            <a:spAutoFit/>
          </a:bodyPr>
          <a:lstStyle/>
          <a:p>
            <a:pPr algn="just"/>
            <a:r>
              <a:rPr lang="en-US" dirty="0"/>
              <a:t>A solar flare is a huge explosion in solar atmosphere occurring as a result of energy release when the configuration of solar magnetic fields is changing (so-called magnetic reconnection).</a:t>
            </a:r>
          </a:p>
        </p:txBody>
      </p:sp>
      <p:sp>
        <p:nvSpPr>
          <p:cNvPr id="6" name="Прямоугольник 5"/>
          <p:cNvSpPr/>
          <p:nvPr/>
        </p:nvSpPr>
        <p:spPr>
          <a:xfrm>
            <a:off x="1788355" y="6207061"/>
            <a:ext cx="5553764" cy="584775"/>
          </a:xfrm>
          <a:prstGeom prst="rect">
            <a:avLst/>
          </a:prstGeom>
        </p:spPr>
        <p:txBody>
          <a:bodyPr wrap="none">
            <a:spAutoFit/>
          </a:bodyPr>
          <a:lstStyle/>
          <a:p>
            <a:pPr algn="r"/>
            <a:r>
              <a:rPr lang="en-US" dirty="0">
                <a:solidFill>
                  <a:schemeClr val="bg1"/>
                </a:solidFill>
              </a:rPr>
              <a:t>SDO View of M7.3 Class Solar Flare on Oct. 2, </a:t>
            </a:r>
            <a:r>
              <a:rPr lang="en-US" dirty="0" smtClean="0">
                <a:solidFill>
                  <a:schemeClr val="bg1"/>
                </a:solidFill>
              </a:rPr>
              <a:t>2014</a:t>
            </a:r>
          </a:p>
          <a:p>
            <a:pPr algn="r"/>
            <a:r>
              <a:rPr lang="en-US" sz="1400" i="1" dirty="0">
                <a:solidFill>
                  <a:schemeClr val="bg1"/>
                </a:solidFill>
              </a:rPr>
              <a:t>NASA/Goddard/SDO</a:t>
            </a:r>
            <a:endParaRPr lang="ru-RU" sz="1400" i="1" dirty="0">
              <a:solidFill>
                <a:schemeClr val="bg1"/>
              </a:solidFill>
            </a:endParaRPr>
          </a:p>
        </p:txBody>
      </p:sp>
    </p:spTree>
    <p:extLst>
      <p:ext uri="{BB962C8B-B14F-4D97-AF65-F5344CB8AC3E}">
        <p14:creationId xmlns:p14="http://schemas.microsoft.com/office/powerpoint/2010/main" val="38467978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7504" y="2209880"/>
            <a:ext cx="5468176" cy="4603496"/>
          </a:xfrm>
        </p:spPr>
      </p:pic>
      <p:sp>
        <p:nvSpPr>
          <p:cNvPr id="2" name="Заголовок 1"/>
          <p:cNvSpPr>
            <a:spLocks noGrp="1"/>
          </p:cNvSpPr>
          <p:nvPr>
            <p:ph type="title"/>
          </p:nvPr>
        </p:nvSpPr>
        <p:spPr/>
        <p:txBody>
          <a:bodyPr/>
          <a:lstStyle/>
          <a:p>
            <a:r>
              <a:rPr lang="en-US" sz="2400" dirty="0" smtClean="0">
                <a:solidFill>
                  <a:srgbClr val="000099"/>
                </a:solidFill>
                <a:effectLst/>
              </a:rPr>
              <a:t>Gamma ray emission from solar flares</a:t>
            </a:r>
            <a:endParaRPr lang="ru-RU" sz="2400" dirty="0">
              <a:solidFill>
                <a:srgbClr val="000099"/>
              </a:solidFill>
              <a:effectLst/>
            </a:endParaRPr>
          </a:p>
        </p:txBody>
      </p:sp>
      <p:sp>
        <p:nvSpPr>
          <p:cNvPr id="6" name="Прямоугольник 5"/>
          <p:cNvSpPr/>
          <p:nvPr/>
        </p:nvSpPr>
        <p:spPr>
          <a:xfrm>
            <a:off x="2977223" y="6413266"/>
            <a:ext cx="1814920" cy="400110"/>
          </a:xfrm>
          <a:prstGeom prst="rect">
            <a:avLst/>
          </a:prstGeom>
        </p:spPr>
        <p:txBody>
          <a:bodyPr wrap="none">
            <a:spAutoFit/>
          </a:bodyPr>
          <a:lstStyle/>
          <a:p>
            <a:r>
              <a:rPr lang="en-US" sz="1000" i="1" dirty="0" smtClean="0"/>
              <a:t>The figure of Fermi </a:t>
            </a:r>
            <a:r>
              <a:rPr lang="en-US" sz="1000" i="1" dirty="0"/>
              <a:t>LAT and </a:t>
            </a:r>
            <a:endParaRPr lang="en-US" sz="1000" i="1" dirty="0" smtClean="0"/>
          </a:p>
          <a:p>
            <a:r>
              <a:rPr lang="en-US" sz="1000" i="1" dirty="0" smtClean="0"/>
              <a:t>GBM </a:t>
            </a:r>
            <a:r>
              <a:rPr lang="en-US" sz="1000" i="1" dirty="0"/>
              <a:t>Collaborations </a:t>
            </a:r>
          </a:p>
        </p:txBody>
      </p:sp>
      <p:sp>
        <p:nvSpPr>
          <p:cNvPr id="9" name="Прямоугольник 8"/>
          <p:cNvSpPr/>
          <p:nvPr/>
        </p:nvSpPr>
        <p:spPr>
          <a:xfrm>
            <a:off x="251520" y="994401"/>
            <a:ext cx="8640960" cy="1200329"/>
          </a:xfrm>
          <a:prstGeom prst="rect">
            <a:avLst/>
          </a:prstGeom>
        </p:spPr>
        <p:txBody>
          <a:bodyPr wrap="square">
            <a:spAutoFit/>
          </a:bodyPr>
          <a:lstStyle/>
          <a:p>
            <a:pPr algn="just"/>
            <a:r>
              <a:rPr lang="en-US" dirty="0">
                <a:ea typeface="Calibri" panose="020F0502020204030204" pitchFamily="34" charset="0"/>
                <a:cs typeface="Times New Roman" panose="02020603050405020304" pitchFamily="18" charset="0"/>
              </a:rPr>
              <a:t>Electrons, protons and ions, accelerated by </a:t>
            </a:r>
            <a:r>
              <a:rPr lang="en-US" dirty="0" smtClean="0">
                <a:ea typeface="Calibri" panose="020F0502020204030204" pitchFamily="34" charset="0"/>
                <a:cs typeface="Times New Roman" panose="02020603050405020304" pitchFamily="18" charset="0"/>
              </a:rPr>
              <a:t>released </a:t>
            </a:r>
            <a:r>
              <a:rPr lang="en-US" dirty="0">
                <a:ea typeface="Calibri" panose="020F0502020204030204" pitchFamily="34" charset="0"/>
                <a:cs typeface="Times New Roman" panose="02020603050405020304" pitchFamily="18" charset="0"/>
              </a:rPr>
              <a:t>energy, migrate along magnetic loops and interact with ambient plasma. These interactions produce hard </a:t>
            </a:r>
            <a:r>
              <a:rPr lang="en-US" dirty="0" smtClean="0">
                <a:ea typeface="Calibri" panose="020F0502020204030204" pitchFamily="34" charset="0"/>
                <a:cs typeface="Times New Roman" panose="02020603050405020304" pitchFamily="18" charset="0"/>
              </a:rPr>
              <a:t>X-rays</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gamma-rays </a:t>
            </a:r>
            <a:r>
              <a:rPr lang="en-US" dirty="0">
                <a:ea typeface="Calibri" panose="020F0502020204030204" pitchFamily="34" charset="0"/>
                <a:cs typeface="Times New Roman" panose="02020603050405020304" pitchFamily="18" charset="0"/>
              </a:rPr>
              <a:t>and neutrons via direct (e.g. bremsstrahlung) or secondary processes (e.g. exited nuclei or secondary particles generation).</a:t>
            </a:r>
            <a:endParaRPr lang="ru-RU" dirty="0"/>
          </a:p>
        </p:txBody>
      </p:sp>
      <p:pic>
        <p:nvPicPr>
          <p:cNvPr id="10" name="Объект 3"/>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a:stretch/>
        </p:blipFill>
        <p:spPr>
          <a:xfrm>
            <a:off x="4251114" y="2878704"/>
            <a:ext cx="4857390" cy="3718648"/>
          </a:xfrm>
        </p:spPr>
      </p:pic>
      <p:sp>
        <p:nvSpPr>
          <p:cNvPr id="13" name="Прямоугольник 12"/>
          <p:cNvSpPr/>
          <p:nvPr/>
        </p:nvSpPr>
        <p:spPr>
          <a:xfrm>
            <a:off x="5148065" y="2278613"/>
            <a:ext cx="3888432" cy="584775"/>
          </a:xfrm>
          <a:prstGeom prst="rect">
            <a:avLst/>
          </a:prstGeom>
        </p:spPr>
        <p:txBody>
          <a:bodyPr wrap="square">
            <a:spAutoFit/>
          </a:bodyPr>
          <a:lstStyle/>
          <a:p>
            <a:pPr algn="ctr"/>
            <a:r>
              <a:rPr lang="en-US" sz="1600" i="1" dirty="0"/>
              <a:t>X ray and </a:t>
            </a:r>
            <a:r>
              <a:rPr lang="en-US" sz="1600" i="1" dirty="0" smtClean="0"/>
              <a:t>gamma-ray </a:t>
            </a:r>
            <a:r>
              <a:rPr lang="en-US" sz="1600" i="1" dirty="0" smtClean="0"/>
              <a:t>spectrum of </a:t>
            </a:r>
          </a:p>
          <a:p>
            <a:pPr algn="ctr"/>
            <a:r>
              <a:rPr lang="en-US" sz="1600" i="1" dirty="0" smtClean="0"/>
              <a:t>a solar </a:t>
            </a:r>
            <a:r>
              <a:rPr lang="en-US" sz="1600" i="1" dirty="0"/>
              <a:t>flare </a:t>
            </a:r>
            <a:endParaRPr lang="ru-RU" sz="1600" i="1" dirty="0"/>
          </a:p>
        </p:txBody>
      </p:sp>
    </p:spTree>
    <p:extLst>
      <p:ext uri="{BB962C8B-B14F-4D97-AF65-F5344CB8AC3E}">
        <p14:creationId xmlns:p14="http://schemas.microsoft.com/office/powerpoint/2010/main" val="22662210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to\05 IAPh MEPhI\Важные фото\ГРИС-БД-5 (eng).png"/>
          <p:cNvPicPr>
            <a:picLocks noGrp="1" noChangeAspect="1" noChangeArrowheads="1"/>
          </p:cNvPicPr>
          <p:nvPr>
            <p:ph sz="half" idx="1"/>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1640" y="2168468"/>
            <a:ext cx="6552728" cy="469115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7293" y="260648"/>
            <a:ext cx="9179719" cy="423874"/>
          </a:xfrm>
        </p:spPr>
        <p:txBody>
          <a:bodyPr>
            <a:noAutofit/>
          </a:bodyPr>
          <a:lstStyle/>
          <a:p>
            <a:r>
              <a:rPr lang="en-US" sz="2400" dirty="0">
                <a:solidFill>
                  <a:srgbClr val="000099"/>
                </a:solidFill>
                <a:effectLst/>
              </a:rPr>
              <a:t>GRIS (Gamma and X-ray Irradiation of the Sun)</a:t>
            </a:r>
            <a:endParaRPr lang="ru-RU" sz="2400" dirty="0">
              <a:solidFill>
                <a:srgbClr val="000099"/>
              </a:solidFill>
              <a:effectLst/>
            </a:endParaRPr>
          </a:p>
        </p:txBody>
      </p:sp>
      <p:sp>
        <p:nvSpPr>
          <p:cNvPr id="7" name="Содержимое 6"/>
          <p:cNvSpPr>
            <a:spLocks noGrp="1"/>
          </p:cNvSpPr>
          <p:nvPr>
            <p:ph sz="half" idx="2"/>
          </p:nvPr>
        </p:nvSpPr>
        <p:spPr>
          <a:xfrm>
            <a:off x="172675" y="502480"/>
            <a:ext cx="8575789" cy="3286148"/>
          </a:xfrm>
        </p:spPr>
        <p:txBody>
          <a:bodyPr>
            <a:normAutofit/>
          </a:bodyPr>
          <a:lstStyle/>
          <a:p>
            <a:pPr marL="82550" indent="0" algn="ctr">
              <a:lnSpc>
                <a:spcPct val="120000"/>
              </a:lnSpc>
              <a:buClrTx/>
              <a:buNone/>
            </a:pPr>
            <a:endParaRPr lang="en-US" sz="1800" dirty="0" smtClean="0"/>
          </a:p>
          <a:p>
            <a:pPr marL="82550" indent="26988" algn="ctr">
              <a:buFont typeface="Wingdings" pitchFamily="2" charset="2"/>
              <a:buChar char="§"/>
            </a:pPr>
            <a:r>
              <a:rPr lang="en-US" sz="1800" b="0" dirty="0" smtClean="0"/>
              <a:t>The </a:t>
            </a:r>
            <a:r>
              <a:rPr lang="en-US" sz="1800" b="0" dirty="0"/>
              <a:t>instrument </a:t>
            </a:r>
            <a:r>
              <a:rPr lang="en-US" sz="1800" b="0" dirty="0" smtClean="0"/>
              <a:t>intends </a:t>
            </a:r>
            <a:r>
              <a:rPr lang="en-US" sz="1800" b="0" dirty="0"/>
              <a:t>for </a:t>
            </a:r>
            <a:r>
              <a:rPr lang="en-US" sz="1800" b="0" dirty="0" smtClean="0"/>
              <a:t>spectroscopy </a:t>
            </a:r>
            <a:r>
              <a:rPr lang="en-US" sz="1800" b="0" dirty="0"/>
              <a:t>of hard X-rays and gamma-rays of solar flares </a:t>
            </a:r>
            <a:r>
              <a:rPr lang="en-US" sz="1800" b="0" dirty="0" smtClean="0"/>
              <a:t>in the range of 50 keV</a:t>
            </a:r>
            <a:r>
              <a:rPr lang="en-US" sz="1800" b="0" dirty="0"/>
              <a:t> </a:t>
            </a:r>
            <a:r>
              <a:rPr lang="en-US" sz="1800" b="0" dirty="0" smtClean="0"/>
              <a:t>– 200 MeV and </a:t>
            </a:r>
            <a:r>
              <a:rPr lang="en-US" sz="1800" b="0" dirty="0"/>
              <a:t>for registration of solar neutrons with energies above 30 MeV</a:t>
            </a:r>
            <a:r>
              <a:rPr lang="en-US" sz="1800" b="0" dirty="0" smtClean="0"/>
              <a:t>.</a:t>
            </a:r>
          </a:p>
          <a:p>
            <a:pPr marL="82550" indent="26988" algn="ctr">
              <a:buFont typeface="Wingdings" pitchFamily="2" charset="2"/>
              <a:buChar char="§"/>
            </a:pPr>
            <a:r>
              <a:rPr lang="en-US" sz="1800" b="0" dirty="0" smtClean="0"/>
              <a:t>The </a:t>
            </a:r>
            <a:r>
              <a:rPr lang="en-US" sz="1800" b="0" dirty="0"/>
              <a:t>experiment will start onboard the Russian Orbital Segment of the International Space Station in </a:t>
            </a:r>
            <a:r>
              <a:rPr lang="en-US" sz="1800" b="0" dirty="0" smtClean="0"/>
              <a:t>20</a:t>
            </a:r>
            <a:r>
              <a:rPr lang="ru-RU" sz="1800" b="0" dirty="0" smtClean="0"/>
              <a:t>20</a:t>
            </a:r>
            <a:r>
              <a:rPr lang="en-US" sz="1800" b="0" dirty="0" smtClean="0"/>
              <a:t>.</a:t>
            </a:r>
            <a:endParaRPr lang="ru-RU" sz="1800" b="0" dirty="0"/>
          </a:p>
          <a:p>
            <a:pPr marL="82550" indent="26988" algn="ctr">
              <a:lnSpc>
                <a:spcPct val="120000"/>
              </a:lnSpc>
              <a:buClrTx/>
              <a:buFont typeface="Wingdings" pitchFamily="2" charset="2"/>
              <a:buChar char="§"/>
            </a:pPr>
            <a:endParaRPr lang="ru-RU" sz="1800" b="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26909"/>
    </mc:Choice>
    <mc:Fallback xmlns="">
      <p:transition spd="slow" advTm="12690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91177"/>
            <a:ext cx="7344816" cy="428612"/>
          </a:xfrm>
        </p:spPr>
        <p:txBody>
          <a:bodyPr>
            <a:noAutofit/>
          </a:bodyPr>
          <a:lstStyle/>
          <a:p>
            <a:r>
              <a:rPr lang="en-US" sz="2400" dirty="0" smtClean="0">
                <a:solidFill>
                  <a:srgbClr val="000099"/>
                </a:solidFill>
                <a:effectLst/>
              </a:rPr>
              <a:t>GRIS characteristics </a:t>
            </a:r>
            <a:endParaRPr lang="ru-RU" sz="2400" dirty="0">
              <a:solidFill>
                <a:srgbClr val="000099"/>
              </a:solidFill>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53268738"/>
              </p:ext>
            </p:extLst>
          </p:nvPr>
        </p:nvGraphicFramePr>
        <p:xfrm>
          <a:off x="107504" y="1316549"/>
          <a:ext cx="4176464" cy="5115963"/>
        </p:xfrm>
        <a:graphic>
          <a:graphicData uri="http://schemas.openxmlformats.org/drawingml/2006/table">
            <a:tbl>
              <a:tblPr firstRow="1" firstCol="1" bandRow="1">
                <a:tableStyleId>{21E4AEA4-8DFA-4A89-87EB-49C32662AFE0}</a:tableStyleId>
              </a:tblPr>
              <a:tblGrid>
                <a:gridCol w="2026922"/>
                <a:gridCol w="2149542"/>
              </a:tblGrid>
              <a:tr h="208682">
                <a:tc gridSpan="2">
                  <a:txBody>
                    <a:bodyPr/>
                    <a:lstStyle/>
                    <a:p>
                      <a:pPr indent="180340" algn="ctr">
                        <a:lnSpc>
                          <a:spcPct val="115000"/>
                        </a:lnSpc>
                        <a:spcAft>
                          <a:spcPts val="1000"/>
                        </a:spcAft>
                      </a:pPr>
                      <a:r>
                        <a:rPr lang="en-US" sz="1800" dirty="0">
                          <a:effectLst/>
                        </a:rPr>
                        <a:t>High Energy Spectrometer (HES)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r>
              <a:tr h="2793450">
                <a:tc>
                  <a:txBody>
                    <a:bodyPr/>
                    <a:lstStyle/>
                    <a:p>
                      <a:pPr marL="0" indent="0">
                        <a:lnSpc>
                          <a:spcPct val="115000"/>
                        </a:lnSpc>
                        <a:spcAft>
                          <a:spcPts val="1000"/>
                        </a:spcAft>
                      </a:pPr>
                      <a:r>
                        <a:rPr lang="en-US" sz="1400" dirty="0">
                          <a:effectLst/>
                        </a:rPr>
                        <a:t>Prime detector</a:t>
                      </a:r>
                      <a:endParaRPr lang="ru-RU" sz="1100" dirty="0">
                        <a:effectLst/>
                      </a:endParaRPr>
                    </a:p>
                    <a:p>
                      <a:pPr marL="0" indent="0">
                        <a:lnSpc>
                          <a:spcPct val="115000"/>
                        </a:lnSpc>
                        <a:spcAft>
                          <a:spcPts val="1000"/>
                        </a:spcAft>
                      </a:pPr>
                      <a:r>
                        <a:rPr lang="en-US" sz="1400" dirty="0">
                          <a:effectLst/>
                        </a:rPr>
                        <a:t>Shield detector</a:t>
                      </a:r>
                      <a:endParaRPr lang="ru-RU" sz="1100" dirty="0">
                        <a:effectLst/>
                      </a:endParaRPr>
                    </a:p>
                    <a:p>
                      <a:pPr marL="0" indent="0">
                        <a:lnSpc>
                          <a:spcPct val="115000"/>
                        </a:lnSpc>
                        <a:spcAft>
                          <a:spcPts val="1000"/>
                        </a:spcAft>
                      </a:pPr>
                      <a:r>
                        <a:rPr lang="en-US" sz="1400" dirty="0">
                          <a:effectLst/>
                        </a:rPr>
                        <a:t>Gamma Energy range</a:t>
                      </a:r>
                      <a:endParaRPr lang="ru-RU" sz="1100" dirty="0">
                        <a:effectLst/>
                      </a:endParaRPr>
                    </a:p>
                    <a:p>
                      <a:pPr marL="0" indent="0">
                        <a:lnSpc>
                          <a:spcPct val="115000"/>
                        </a:lnSpc>
                        <a:spcAft>
                          <a:spcPts val="1000"/>
                        </a:spcAft>
                      </a:pPr>
                      <a:r>
                        <a:rPr lang="en-US" sz="1400" dirty="0">
                          <a:effectLst/>
                        </a:rPr>
                        <a:t>Gamma energy resolution</a:t>
                      </a:r>
                      <a:endParaRPr lang="ru-RU" sz="1100" dirty="0">
                        <a:effectLst/>
                      </a:endParaRPr>
                    </a:p>
                    <a:p>
                      <a:pPr marL="0" indent="0">
                        <a:lnSpc>
                          <a:spcPct val="115000"/>
                        </a:lnSpc>
                        <a:spcAft>
                          <a:spcPts val="1000"/>
                        </a:spcAft>
                      </a:pPr>
                      <a:r>
                        <a:rPr lang="en-US" sz="1400" dirty="0">
                          <a:effectLst/>
                        </a:rPr>
                        <a:t>Neutron energy range</a:t>
                      </a:r>
                      <a:endParaRPr lang="ru-RU" sz="1100" dirty="0">
                        <a:effectLst/>
                      </a:endParaRPr>
                    </a:p>
                    <a:p>
                      <a:pPr marL="0" indent="0">
                        <a:lnSpc>
                          <a:spcPct val="115000"/>
                        </a:lnSpc>
                        <a:spcAft>
                          <a:spcPts val="1000"/>
                        </a:spcAft>
                      </a:pPr>
                      <a:r>
                        <a:rPr lang="en-US" sz="1400" dirty="0">
                          <a:effectLst/>
                        </a:rPr>
                        <a:t>n/γ discrimination quality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1000"/>
                        </a:spcAft>
                      </a:pPr>
                      <a:r>
                        <a:rPr lang="en-US" sz="1400" dirty="0">
                          <a:effectLst/>
                        </a:rPr>
                        <a:t>CsI(Tl) </a:t>
                      </a:r>
                      <a:r>
                        <a:rPr lang="en-US" sz="1400" dirty="0" smtClean="0">
                          <a:effectLst/>
                        </a:rPr>
                        <a:t>ø12×15 </a:t>
                      </a:r>
                      <a:r>
                        <a:rPr lang="en-US" sz="1400" dirty="0">
                          <a:effectLst/>
                        </a:rPr>
                        <a:t>cm</a:t>
                      </a:r>
                      <a:endParaRPr lang="ru-RU" sz="1100" dirty="0">
                        <a:effectLst/>
                      </a:endParaRPr>
                    </a:p>
                    <a:p>
                      <a:pPr marL="0" indent="0">
                        <a:lnSpc>
                          <a:spcPct val="115000"/>
                        </a:lnSpc>
                        <a:spcAft>
                          <a:spcPts val="1000"/>
                        </a:spcAft>
                      </a:pPr>
                      <a:r>
                        <a:rPr lang="en-US" sz="1400" dirty="0">
                          <a:effectLst/>
                        </a:rPr>
                        <a:t>polystyrene scintillator</a:t>
                      </a:r>
                      <a:endParaRPr lang="ru-RU" sz="1100" dirty="0">
                        <a:effectLst/>
                      </a:endParaRPr>
                    </a:p>
                    <a:p>
                      <a:pPr marL="0" indent="0">
                        <a:lnSpc>
                          <a:spcPct val="115000"/>
                        </a:lnSpc>
                        <a:spcAft>
                          <a:spcPts val="1000"/>
                        </a:spcAft>
                      </a:pPr>
                      <a:r>
                        <a:rPr lang="en-US" sz="1400" dirty="0">
                          <a:effectLst/>
                        </a:rPr>
                        <a:t>0.2 to 200 MeV</a:t>
                      </a:r>
                      <a:endParaRPr lang="ru-RU" sz="1100" dirty="0">
                        <a:effectLst/>
                      </a:endParaRPr>
                    </a:p>
                    <a:p>
                      <a:pPr marL="0" indent="0">
                        <a:lnSpc>
                          <a:spcPct val="115000"/>
                        </a:lnSpc>
                        <a:spcAft>
                          <a:spcPts val="1000"/>
                        </a:spcAft>
                      </a:pPr>
                      <a:r>
                        <a:rPr lang="en-US" sz="1400" dirty="0">
                          <a:effectLst/>
                        </a:rPr>
                        <a:t>7-8 % FWHM @662 </a:t>
                      </a:r>
                      <a:r>
                        <a:rPr lang="en-US" sz="1400" dirty="0" err="1" smtClean="0">
                          <a:effectLst/>
                        </a:rPr>
                        <a:t>keV</a:t>
                      </a:r>
                      <a:endParaRPr lang="en-US" sz="1400" dirty="0" smtClean="0">
                        <a:effectLst/>
                      </a:endParaRPr>
                    </a:p>
                    <a:p>
                      <a:pPr marL="0" indent="0">
                        <a:lnSpc>
                          <a:spcPct val="115000"/>
                        </a:lnSpc>
                        <a:spcAft>
                          <a:spcPts val="1000"/>
                        </a:spcAft>
                      </a:pPr>
                      <a:endParaRPr lang="ru-RU" sz="1100" dirty="0">
                        <a:effectLst/>
                      </a:endParaRPr>
                    </a:p>
                    <a:p>
                      <a:pPr marL="0" indent="0">
                        <a:lnSpc>
                          <a:spcPct val="115000"/>
                        </a:lnSpc>
                        <a:spcAft>
                          <a:spcPts val="1000"/>
                        </a:spcAft>
                      </a:pPr>
                      <a:r>
                        <a:rPr lang="en-US" sz="1400" dirty="0">
                          <a:effectLst/>
                        </a:rPr>
                        <a:t>&gt;30 MeV</a:t>
                      </a:r>
                      <a:endParaRPr lang="ru-RU" sz="1100" dirty="0">
                        <a:effectLst/>
                      </a:endParaRPr>
                    </a:p>
                    <a:p>
                      <a:pPr marL="0" indent="0">
                        <a:lnSpc>
                          <a:spcPct val="115000"/>
                        </a:lnSpc>
                        <a:spcAft>
                          <a:spcPts val="1000"/>
                        </a:spcAft>
                      </a:pPr>
                      <a:r>
                        <a:rPr lang="en-US" sz="1400" dirty="0">
                          <a:effectLst/>
                        </a:rPr>
                        <a:t>1/1000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8682">
                <a:tc gridSpan="2">
                  <a:txBody>
                    <a:bodyPr/>
                    <a:lstStyle/>
                    <a:p>
                      <a:pPr indent="180340" algn="ctr">
                        <a:lnSpc>
                          <a:spcPct val="115000"/>
                        </a:lnSpc>
                        <a:spcAft>
                          <a:spcPts val="1000"/>
                        </a:spcAft>
                      </a:pPr>
                      <a:r>
                        <a:rPr lang="en-US" sz="1800" dirty="0">
                          <a:effectLst/>
                        </a:rPr>
                        <a:t>Low Energy spectrometer (LES)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r>
              <a:tr h="1331812">
                <a:tc>
                  <a:txBody>
                    <a:bodyPr/>
                    <a:lstStyle/>
                    <a:p>
                      <a:pPr marL="0" indent="0">
                        <a:lnSpc>
                          <a:spcPct val="115000"/>
                        </a:lnSpc>
                        <a:spcAft>
                          <a:spcPts val="1000"/>
                        </a:spcAft>
                      </a:pPr>
                      <a:r>
                        <a:rPr lang="en-US" sz="1400" dirty="0">
                          <a:effectLst/>
                        </a:rPr>
                        <a:t>Prime detector </a:t>
                      </a:r>
                      <a:endParaRPr lang="en-US" sz="1400" dirty="0" smtClean="0">
                        <a:effectLst/>
                      </a:endParaRPr>
                    </a:p>
                    <a:p>
                      <a:pPr marL="0" indent="0">
                        <a:lnSpc>
                          <a:spcPct val="115000"/>
                        </a:lnSpc>
                        <a:spcAft>
                          <a:spcPts val="1000"/>
                        </a:spcAft>
                      </a:pPr>
                      <a:endParaRPr lang="ru-RU" sz="800" dirty="0">
                        <a:effectLst/>
                      </a:endParaRPr>
                    </a:p>
                    <a:p>
                      <a:pPr marL="0" indent="0">
                        <a:lnSpc>
                          <a:spcPct val="115000"/>
                        </a:lnSpc>
                        <a:spcAft>
                          <a:spcPts val="1000"/>
                        </a:spcAft>
                      </a:pPr>
                      <a:r>
                        <a:rPr lang="en-US" sz="1400" dirty="0">
                          <a:effectLst/>
                        </a:rPr>
                        <a:t>Gamma-ray energy range </a:t>
                      </a:r>
                      <a:endParaRPr lang="ru-RU" sz="1100" dirty="0">
                        <a:effectLst/>
                      </a:endParaRPr>
                    </a:p>
                    <a:p>
                      <a:pPr marL="0" indent="0">
                        <a:lnSpc>
                          <a:spcPct val="115000"/>
                        </a:lnSpc>
                        <a:spcAft>
                          <a:spcPts val="1000"/>
                        </a:spcAft>
                      </a:pPr>
                      <a:r>
                        <a:rPr lang="en-US" sz="1400" dirty="0">
                          <a:effectLst/>
                        </a:rPr>
                        <a:t>Gamma-ray energy resolution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1000"/>
                        </a:spcAft>
                      </a:pPr>
                      <a:r>
                        <a:rPr lang="en-US" sz="1400" dirty="0">
                          <a:effectLst/>
                        </a:rPr>
                        <a:t>LaBr</a:t>
                      </a:r>
                      <a:r>
                        <a:rPr lang="en-US" sz="1400" baseline="-25000" dirty="0">
                          <a:effectLst/>
                        </a:rPr>
                        <a:t>3</a:t>
                      </a:r>
                      <a:r>
                        <a:rPr lang="en-US" sz="1400" dirty="0">
                          <a:effectLst/>
                        </a:rPr>
                        <a:t>(Ce) or CeBr</a:t>
                      </a:r>
                      <a:r>
                        <a:rPr lang="en-US" sz="1400" baseline="-25000" dirty="0">
                          <a:effectLst/>
                        </a:rPr>
                        <a:t>3</a:t>
                      </a:r>
                      <a:r>
                        <a:rPr lang="en-US" sz="1400" dirty="0">
                          <a:effectLst/>
                        </a:rPr>
                        <a:t> ø7.62×7.62 cm</a:t>
                      </a:r>
                      <a:endParaRPr lang="ru-RU" sz="1100" dirty="0">
                        <a:effectLst/>
                      </a:endParaRPr>
                    </a:p>
                    <a:p>
                      <a:pPr marL="0" indent="0">
                        <a:lnSpc>
                          <a:spcPct val="115000"/>
                        </a:lnSpc>
                        <a:spcAft>
                          <a:spcPts val="1000"/>
                        </a:spcAft>
                      </a:pPr>
                      <a:r>
                        <a:rPr lang="en-US" sz="1400" dirty="0">
                          <a:effectLst/>
                        </a:rPr>
                        <a:t>0.05 to 15 </a:t>
                      </a:r>
                      <a:r>
                        <a:rPr lang="en-US" sz="1400" dirty="0" smtClean="0">
                          <a:effectLst/>
                        </a:rPr>
                        <a:t>MeV</a:t>
                      </a:r>
                    </a:p>
                    <a:p>
                      <a:pPr marL="0" indent="0">
                        <a:lnSpc>
                          <a:spcPct val="115000"/>
                        </a:lnSpc>
                        <a:spcAft>
                          <a:spcPts val="1000"/>
                        </a:spcAft>
                      </a:pPr>
                      <a:endParaRPr lang="ru-RU" sz="800" dirty="0">
                        <a:effectLst/>
                      </a:endParaRPr>
                    </a:p>
                    <a:p>
                      <a:pPr marL="0" indent="0">
                        <a:lnSpc>
                          <a:spcPct val="115000"/>
                        </a:lnSpc>
                        <a:spcAft>
                          <a:spcPts val="1000"/>
                        </a:spcAft>
                      </a:pPr>
                      <a:r>
                        <a:rPr lang="en-US" sz="1400" dirty="0">
                          <a:effectLst/>
                        </a:rPr>
                        <a:t>3-4% FWHM @ 662 </a:t>
                      </a:r>
                      <a:r>
                        <a:rPr lang="en-US" sz="1400" dirty="0" err="1">
                          <a:effectLst/>
                        </a:rPr>
                        <a:t>keV</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Picture 3" descr="C:\Users\user\Desktop\2013.12.12_CsI+LaBr resolution.pn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8058" t="8140" r="31790" b="4357"/>
          <a:stretch/>
        </p:blipFill>
        <p:spPr bwMode="auto">
          <a:xfrm>
            <a:off x="4355976" y="1988840"/>
            <a:ext cx="4555107" cy="46544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60032" y="1150153"/>
            <a:ext cx="3960440" cy="830997"/>
          </a:xfrm>
          <a:prstGeom prst="rect">
            <a:avLst/>
          </a:prstGeom>
        </p:spPr>
        <p:txBody>
          <a:bodyPr wrap="square">
            <a:spAutoFit/>
          </a:bodyPr>
          <a:lstStyle/>
          <a:p>
            <a:pPr algn="ctr"/>
            <a:r>
              <a:rPr lang="en-US" sz="1600" i="1" baseline="30000" dirty="0"/>
              <a:t>137</a:t>
            </a:r>
            <a:r>
              <a:rPr lang="en-US" sz="1600" i="1" dirty="0"/>
              <a:t>Cs and</a:t>
            </a:r>
            <a:r>
              <a:rPr lang="ru-RU" sz="1600" i="1" dirty="0"/>
              <a:t> </a:t>
            </a:r>
            <a:r>
              <a:rPr lang="en-US" sz="1600" i="1" baseline="30000" dirty="0"/>
              <a:t>60</a:t>
            </a:r>
            <a:r>
              <a:rPr lang="en-US" sz="1600" i="1" dirty="0"/>
              <a:t>Co</a:t>
            </a:r>
            <a:r>
              <a:rPr lang="ru-RU" sz="1600" i="1" dirty="0"/>
              <a:t> </a:t>
            </a:r>
            <a:r>
              <a:rPr lang="en-US" sz="1600" i="1" dirty="0"/>
              <a:t>gamma spectra obtained with</a:t>
            </a:r>
            <a:r>
              <a:rPr lang="en-US" sz="1600" i="1" dirty="0">
                <a:solidFill>
                  <a:srgbClr val="FF0000"/>
                </a:solidFill>
              </a:rPr>
              <a:t> </a:t>
            </a:r>
            <a:r>
              <a:rPr lang="en-US" sz="1600" i="1" dirty="0"/>
              <a:t>the LES and HES prototypes and FWHM of corresponding peaks</a:t>
            </a:r>
            <a:endParaRPr lang="ru-RU" sz="1600" i="1" dirty="0"/>
          </a:p>
        </p:txBody>
      </p:sp>
    </p:spTree>
    <p:extLst>
      <p:ext uri="{BB962C8B-B14F-4D97-AF65-F5344CB8AC3E}">
        <p14:creationId xmlns:p14="http://schemas.microsoft.com/office/powerpoint/2010/main" val="38121270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68313" y="188913"/>
            <a:ext cx="8229600" cy="561975"/>
          </a:xfrm>
        </p:spPr>
        <p:txBody>
          <a:bodyPr/>
          <a:lstStyle/>
          <a:p>
            <a:pPr eaLnBrk="1" hangingPunct="1">
              <a:defRPr/>
            </a:pPr>
            <a:r>
              <a:rPr lang="en-US" sz="2400" dirty="0" smtClean="0">
                <a:solidFill>
                  <a:srgbClr val="000099"/>
                </a:solidFill>
                <a:effectLst/>
                <a:latin typeface="Arial" pitchFamily="34" charset="0"/>
                <a:cs typeface="Arial" pitchFamily="34" charset="0"/>
              </a:rPr>
              <a:t>GRIS </a:t>
            </a:r>
            <a:r>
              <a:rPr lang="en-US" sz="2400" dirty="0">
                <a:solidFill>
                  <a:srgbClr val="000099"/>
                </a:solidFill>
                <a:effectLst/>
                <a:latin typeface="Arial" pitchFamily="34" charset="0"/>
                <a:cs typeface="Arial" pitchFamily="34" charset="0"/>
              </a:rPr>
              <a:t>d</a:t>
            </a:r>
            <a:r>
              <a:rPr lang="en-US" sz="2400" dirty="0" smtClean="0">
                <a:solidFill>
                  <a:srgbClr val="000099"/>
                </a:solidFill>
                <a:effectLst/>
                <a:latin typeface="Arial" pitchFamily="34" charset="0"/>
                <a:cs typeface="Arial" pitchFamily="34" charset="0"/>
              </a:rPr>
              <a:t>etector unit location at the ISS</a:t>
            </a:r>
            <a:endParaRPr lang="ru-RU" sz="2400" dirty="0" smtClean="0">
              <a:solidFill>
                <a:srgbClr val="000099"/>
              </a:solidFill>
              <a:effectLst/>
              <a:latin typeface="Arial" pitchFamily="34" charset="0"/>
              <a:cs typeface="Arial" pitchFamily="34" charset="0"/>
            </a:endParaRPr>
          </a:p>
        </p:txBody>
      </p:sp>
      <p:sp>
        <p:nvSpPr>
          <p:cNvPr id="2" name="Прямоугольник 1"/>
          <p:cNvSpPr/>
          <p:nvPr/>
        </p:nvSpPr>
        <p:spPr>
          <a:xfrm>
            <a:off x="251520" y="1052737"/>
            <a:ext cx="8568952" cy="923330"/>
          </a:xfrm>
          <a:prstGeom prst="rect">
            <a:avLst/>
          </a:prstGeom>
        </p:spPr>
        <p:txBody>
          <a:bodyPr wrap="square">
            <a:spAutoFit/>
          </a:bodyPr>
          <a:lstStyle/>
          <a:p>
            <a:pPr algn="just"/>
            <a:r>
              <a:rPr lang="en-US" dirty="0"/>
              <a:t>GRIS will be mounted on the biaxial </a:t>
            </a:r>
            <a:r>
              <a:rPr lang="en-US" dirty="0" smtClean="0"/>
              <a:t>oriented </a:t>
            </a:r>
            <a:r>
              <a:rPr lang="en-US" dirty="0"/>
              <a:t>platform outside the Zvezda service module of the ISS. This platform will be used for maximization of the Sun observation time inside the detectors field of view (30°). </a:t>
            </a:r>
            <a:endParaRPr lang="ru-RU" dirty="0"/>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2" r="-1"/>
          <a:stretch/>
        </p:blipFill>
        <p:spPr bwMode="auto">
          <a:xfrm>
            <a:off x="1619672" y="1969503"/>
            <a:ext cx="6383115" cy="46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59832" y="2865726"/>
            <a:ext cx="715635" cy="423193"/>
          </a:xfrm>
          <a:prstGeom prst="rect">
            <a:avLst/>
          </a:prstGeom>
          <a:noFill/>
        </p:spPr>
        <p:txBody>
          <a:bodyPr wrap="none" lIns="84664" tIns="42332" rIns="84664" bIns="42332" rtlCol="0">
            <a:spAutoFit/>
          </a:bodyPr>
          <a:lstStyle/>
          <a:p>
            <a:r>
              <a:rPr lang="en-US" sz="2200" dirty="0"/>
              <a:t>GRIS</a:t>
            </a:r>
            <a:endParaRPr lang="ru-RU" sz="2200" dirty="0"/>
          </a:p>
        </p:txBody>
      </p:sp>
      <p:sp>
        <p:nvSpPr>
          <p:cNvPr id="9" name="TextBox 8"/>
          <p:cNvSpPr txBox="1"/>
          <p:nvPr/>
        </p:nvSpPr>
        <p:spPr>
          <a:xfrm>
            <a:off x="3107845" y="4234532"/>
            <a:ext cx="1333159" cy="762599"/>
          </a:xfrm>
          <a:prstGeom prst="rect">
            <a:avLst/>
          </a:prstGeom>
          <a:noFill/>
        </p:spPr>
        <p:txBody>
          <a:bodyPr wrap="none" lIns="84664" tIns="42332" rIns="84664" bIns="42332" rtlCol="0">
            <a:spAutoFit/>
          </a:bodyPr>
          <a:lstStyle/>
          <a:p>
            <a:pPr algn="ctr"/>
            <a:r>
              <a:rPr lang="en-US" sz="2200" dirty="0" smtClean="0"/>
              <a:t>Oriented </a:t>
            </a:r>
            <a:endParaRPr lang="en-US" sz="2200" dirty="0"/>
          </a:p>
          <a:p>
            <a:pPr algn="ctr"/>
            <a:r>
              <a:rPr lang="en-US" sz="2200" dirty="0"/>
              <a:t>platform</a:t>
            </a:r>
            <a:endParaRPr lang="ru-RU" sz="2200" dirty="0"/>
          </a:p>
        </p:txBody>
      </p:sp>
      <p:sp>
        <p:nvSpPr>
          <p:cNvPr id="10" name="TextBox 9"/>
          <p:cNvSpPr txBox="1"/>
          <p:nvPr/>
        </p:nvSpPr>
        <p:spPr>
          <a:xfrm>
            <a:off x="1597539" y="4869160"/>
            <a:ext cx="1068793" cy="761747"/>
          </a:xfrm>
          <a:prstGeom prst="rect">
            <a:avLst/>
          </a:prstGeom>
          <a:noFill/>
        </p:spPr>
        <p:txBody>
          <a:bodyPr wrap="none" lIns="84664" tIns="42332" rIns="84664" bIns="42332" rtlCol="0">
            <a:spAutoFit/>
          </a:bodyPr>
          <a:lstStyle/>
          <a:p>
            <a:pPr algn="ctr"/>
            <a:r>
              <a:rPr lang="en-US" sz="2200" dirty="0" err="1"/>
              <a:t>Zvezda</a:t>
            </a:r>
            <a:r>
              <a:rPr lang="en-US" sz="2200" dirty="0"/>
              <a:t> </a:t>
            </a:r>
          </a:p>
          <a:p>
            <a:pPr algn="ctr"/>
            <a:r>
              <a:rPr lang="en-US" sz="2200" dirty="0"/>
              <a:t>module</a:t>
            </a:r>
            <a:endParaRPr lang="ru-RU" sz="2200" dirty="0"/>
          </a:p>
        </p:txBody>
      </p:sp>
      <p:cxnSp>
        <p:nvCxnSpPr>
          <p:cNvPr id="11" name="Прямая со стрелкой 10"/>
          <p:cNvCxnSpPr/>
          <p:nvPr/>
        </p:nvCxnSpPr>
        <p:spPr>
          <a:xfrm>
            <a:off x="3518452" y="3210544"/>
            <a:ext cx="416932" cy="315255"/>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flipV="1">
            <a:off x="3728038" y="4065692"/>
            <a:ext cx="411941" cy="26568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a:off x="2690678" y="5222597"/>
            <a:ext cx="1665298" cy="582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374436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a:solidFill>
                  <a:srgbClr val="000099"/>
                </a:solidFill>
                <a:effectLst/>
              </a:rPr>
              <a:t>GRIS response simulation</a:t>
            </a:r>
            <a:endParaRPr lang="ru-RU" sz="2400" dirty="0"/>
          </a:p>
        </p:txBody>
      </p:sp>
      <p:sp>
        <p:nvSpPr>
          <p:cNvPr id="3" name="Прямоугольник 2"/>
          <p:cNvSpPr/>
          <p:nvPr/>
        </p:nvSpPr>
        <p:spPr>
          <a:xfrm>
            <a:off x="200421" y="1052736"/>
            <a:ext cx="8476035" cy="923330"/>
          </a:xfrm>
          <a:prstGeom prst="rect">
            <a:avLst/>
          </a:prstGeom>
        </p:spPr>
        <p:txBody>
          <a:bodyPr wrap="square">
            <a:spAutoFit/>
          </a:bodyPr>
          <a:lstStyle/>
          <a:p>
            <a:pPr algn="just"/>
            <a:r>
              <a:rPr lang="en-US" dirty="0"/>
              <a:t>Mathematical models of  the GRIS detector unit and </a:t>
            </a:r>
            <a:r>
              <a:rPr lang="en-US" dirty="0" smtClean="0"/>
              <a:t>some of the ISS modules with </a:t>
            </a:r>
            <a:r>
              <a:rPr lang="en-US" dirty="0"/>
              <a:t>dimensions, mass and chemical composition</a:t>
            </a:r>
            <a:r>
              <a:rPr lang="ru-RU" dirty="0"/>
              <a:t> </a:t>
            </a:r>
            <a:r>
              <a:rPr lang="en-US" dirty="0" smtClean="0"/>
              <a:t>similar to real ones were developed for simulation with GEANT4 toolkit.</a:t>
            </a:r>
            <a:endParaRPr lang="ru-RU" dirty="0"/>
          </a:p>
        </p:txBody>
      </p:sp>
      <p:pic>
        <p:nvPicPr>
          <p:cNvPr id="1026" name="Picture 2" descr="D:\WorkComp\WorkDir\Разное\Публикации\Мои отчеты и диплом\Диссер\figs\GRIS_1.5+SM_1.2 p10GeV-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75657"/>
            <a:ext cx="4155555" cy="41555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1560" y="6141894"/>
            <a:ext cx="3778250" cy="830997"/>
          </a:xfrm>
          <a:prstGeom prst="rect">
            <a:avLst/>
          </a:prstGeom>
          <a:noFill/>
        </p:spPr>
        <p:txBody>
          <a:bodyPr wrap="square" rtlCol="0">
            <a:spAutoFit/>
          </a:bodyPr>
          <a:lstStyle/>
          <a:p>
            <a:pPr algn="ctr"/>
            <a:r>
              <a:rPr lang="en-US" sz="1600" i="1" dirty="0" smtClean="0"/>
              <a:t>GRIS detector unit</a:t>
            </a:r>
            <a:endParaRPr lang="ru-RU" sz="1600" i="1" dirty="0" smtClean="0"/>
          </a:p>
          <a:p>
            <a:pPr algn="ctr"/>
            <a:r>
              <a:rPr lang="en-US" sz="1600" i="1" dirty="0"/>
              <a:t>E</a:t>
            </a:r>
            <a:r>
              <a:rPr lang="el-GR" sz="1600" i="1" dirty="0">
                <a:latin typeface="Calibri"/>
              </a:rPr>
              <a:t>γ</a:t>
            </a:r>
            <a:r>
              <a:rPr lang="en-US" sz="1600" i="1" dirty="0">
                <a:latin typeface="Calibri"/>
              </a:rPr>
              <a:t> = 200 </a:t>
            </a:r>
            <a:r>
              <a:rPr lang="en-US" sz="1600" i="1" dirty="0" smtClean="0">
                <a:latin typeface="Calibri"/>
              </a:rPr>
              <a:t>MeV</a:t>
            </a:r>
            <a:endParaRPr lang="ru-RU" sz="1600" i="1" dirty="0"/>
          </a:p>
          <a:p>
            <a:pPr algn="ctr"/>
            <a:endParaRPr lang="ru-RU" sz="1600" i="1" dirty="0"/>
          </a:p>
        </p:txBody>
      </p:sp>
      <p:sp>
        <p:nvSpPr>
          <p:cNvPr id="10" name="TextBox 9"/>
          <p:cNvSpPr txBox="1"/>
          <p:nvPr/>
        </p:nvSpPr>
        <p:spPr>
          <a:xfrm>
            <a:off x="4786813" y="6093493"/>
            <a:ext cx="3778250" cy="830997"/>
          </a:xfrm>
          <a:prstGeom prst="rect">
            <a:avLst/>
          </a:prstGeom>
          <a:noFill/>
        </p:spPr>
        <p:txBody>
          <a:bodyPr wrap="square" rtlCol="0">
            <a:spAutoFit/>
          </a:bodyPr>
          <a:lstStyle/>
          <a:p>
            <a:pPr algn="ctr"/>
            <a:r>
              <a:rPr lang="en-US" sz="1600" i="1" dirty="0" smtClean="0"/>
              <a:t>ISS modules</a:t>
            </a:r>
            <a:endParaRPr lang="ru-RU" sz="1600" i="1" dirty="0" smtClean="0"/>
          </a:p>
          <a:p>
            <a:pPr algn="ctr"/>
            <a:r>
              <a:rPr lang="en-US" sz="1600" i="1" dirty="0" smtClean="0"/>
              <a:t>E</a:t>
            </a:r>
            <a:r>
              <a:rPr lang="en-US" sz="1600" i="1" dirty="0">
                <a:latin typeface="Calibri"/>
              </a:rPr>
              <a:t>p</a:t>
            </a:r>
            <a:r>
              <a:rPr lang="en-US" sz="1600" i="1" dirty="0" smtClean="0">
                <a:latin typeface="Calibri"/>
              </a:rPr>
              <a:t> </a:t>
            </a:r>
            <a:r>
              <a:rPr lang="en-US" sz="1600" i="1" dirty="0">
                <a:latin typeface="Calibri"/>
              </a:rPr>
              <a:t>= 200 </a:t>
            </a:r>
            <a:r>
              <a:rPr lang="en-US" sz="1600" i="1" dirty="0" smtClean="0">
                <a:latin typeface="Calibri"/>
              </a:rPr>
              <a:t>GeV</a:t>
            </a:r>
            <a:endParaRPr lang="ru-RU" sz="1600" i="1" dirty="0"/>
          </a:p>
          <a:p>
            <a:pPr algn="ctr"/>
            <a:endParaRPr lang="ru-RU" sz="1600" i="1" dirty="0"/>
          </a:p>
        </p:txBody>
      </p:sp>
      <p:pic>
        <p:nvPicPr>
          <p:cNvPr id="2050" name="Picture 2" descr="D:\WorkComp\WorkDir\Разное\Публикации\Мои отчеты и диплом\Диссер\figs\GRIS_1.5+gamma200MeV-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29" y="1975658"/>
            <a:ext cx="4155555" cy="415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9269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smtClean="0">
                <a:solidFill>
                  <a:srgbClr val="000099"/>
                </a:solidFill>
                <a:effectLst/>
              </a:rPr>
              <a:t>Simulation of LES response to the solar flare </a:t>
            </a:r>
            <a:br>
              <a:rPr lang="en-US" sz="2400" dirty="0" smtClean="0">
                <a:solidFill>
                  <a:srgbClr val="000099"/>
                </a:solidFill>
                <a:effectLst/>
              </a:rPr>
            </a:br>
            <a:r>
              <a:rPr lang="en-US" sz="2400" dirty="0" smtClean="0">
                <a:solidFill>
                  <a:srgbClr val="000099"/>
                </a:solidFill>
                <a:effectLst/>
              </a:rPr>
              <a:t>SOL2002-07-23(X4.8)</a:t>
            </a:r>
            <a:endParaRPr lang="ru-RU" sz="2400" dirty="0">
              <a:solidFill>
                <a:srgbClr val="000099"/>
              </a:solidFill>
              <a:effectLst/>
            </a:endParaRPr>
          </a:p>
        </p:txBody>
      </p:sp>
      <p:pic>
        <p:nvPicPr>
          <p:cNvPr id="5" name="Объект 4" descr="C:\Users\user\Desktop\SKN X4,8.pn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6732" t="8451" r="33070" b="6181"/>
          <a:stretch/>
        </p:blipFill>
        <p:spPr bwMode="auto">
          <a:xfrm>
            <a:off x="189576" y="980728"/>
            <a:ext cx="5606560" cy="5584728"/>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5867803" y="1556792"/>
            <a:ext cx="3276197" cy="1754326"/>
          </a:xfrm>
          <a:prstGeom prst="rect">
            <a:avLst/>
          </a:prstGeom>
          <a:noFill/>
        </p:spPr>
        <p:txBody>
          <a:bodyPr wrap="square" rtlCol="0">
            <a:spAutoFit/>
          </a:bodyPr>
          <a:lstStyle/>
          <a:p>
            <a:r>
              <a:rPr lang="ru-RU" dirty="0"/>
              <a:t>1 –  </a:t>
            </a:r>
            <a:r>
              <a:rPr lang="en-US" dirty="0" smtClean="0"/>
              <a:t>Response to the solar flare</a:t>
            </a:r>
            <a:r>
              <a:rPr lang="ru-RU" dirty="0" smtClean="0"/>
              <a:t>;</a:t>
            </a:r>
            <a:endParaRPr lang="ru-RU" dirty="0"/>
          </a:p>
          <a:p>
            <a:r>
              <a:rPr lang="ru-RU" dirty="0"/>
              <a:t>2 – </a:t>
            </a:r>
            <a:r>
              <a:rPr lang="en-US" dirty="0" smtClean="0"/>
              <a:t>Cosmic background count rate</a:t>
            </a:r>
            <a:r>
              <a:rPr lang="ru-RU" dirty="0" smtClean="0"/>
              <a:t>;</a:t>
            </a:r>
            <a:endParaRPr lang="ru-RU" dirty="0"/>
          </a:p>
          <a:p>
            <a:r>
              <a:rPr lang="en-US" dirty="0"/>
              <a:t>4</a:t>
            </a:r>
            <a:r>
              <a:rPr lang="ru-RU" dirty="0" smtClean="0"/>
              <a:t> </a:t>
            </a:r>
            <a:r>
              <a:rPr lang="ru-RU" dirty="0"/>
              <a:t>– </a:t>
            </a:r>
            <a:r>
              <a:rPr lang="en-US" dirty="0" smtClean="0"/>
              <a:t>Cosmic background + LaBr</a:t>
            </a:r>
            <a:r>
              <a:rPr lang="en-US" sz="1400" dirty="0" smtClean="0"/>
              <a:t>3</a:t>
            </a:r>
            <a:r>
              <a:rPr lang="en-US" dirty="0" smtClean="0"/>
              <a:t>(Ce) intrinsic activity</a:t>
            </a:r>
            <a:r>
              <a:rPr lang="ru-RU" dirty="0" smtClean="0"/>
              <a:t>.</a:t>
            </a:r>
            <a:endParaRPr lang="ru-RU" dirty="0"/>
          </a:p>
        </p:txBody>
      </p:sp>
      <p:sp>
        <p:nvSpPr>
          <p:cNvPr id="3" name="Прямоугольник 2"/>
          <p:cNvSpPr/>
          <p:nvPr/>
        </p:nvSpPr>
        <p:spPr>
          <a:xfrm>
            <a:off x="21509" y="6518903"/>
            <a:ext cx="6750496" cy="307777"/>
          </a:xfrm>
          <a:prstGeom prst="rect">
            <a:avLst/>
          </a:prstGeom>
        </p:spPr>
        <p:txBody>
          <a:bodyPr wrap="square">
            <a:spAutoFit/>
          </a:bodyPr>
          <a:lstStyle/>
          <a:p>
            <a:r>
              <a:rPr lang="en-US" sz="1400" i="1" dirty="0"/>
              <a:t>G.H. Share, R.J. Murphy, J.G. </a:t>
            </a:r>
            <a:r>
              <a:rPr lang="en-US" sz="1400" i="1" dirty="0" err="1"/>
              <a:t>Skibo</a:t>
            </a:r>
            <a:r>
              <a:rPr lang="en-US" sz="1400" i="1" dirty="0"/>
              <a:t>  et al. 2003, </a:t>
            </a:r>
            <a:r>
              <a:rPr lang="en-US" sz="1400" i="1" dirty="0" err="1"/>
              <a:t>ApJ</a:t>
            </a:r>
            <a:r>
              <a:rPr lang="en-US" sz="1400" i="1" dirty="0"/>
              <a:t>, Vol.595, P. 85-88</a:t>
            </a:r>
            <a:endParaRPr lang="ru-RU" sz="1400" i="1" dirty="0"/>
          </a:p>
        </p:txBody>
      </p:sp>
    </p:spTree>
    <p:extLst>
      <p:ext uri="{BB962C8B-B14F-4D97-AF65-F5344CB8AC3E}">
        <p14:creationId xmlns:p14="http://schemas.microsoft.com/office/powerpoint/2010/main" val="3927856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104775"/>
            <a:ext cx="7283524" cy="657225"/>
          </a:xfrm>
        </p:spPr>
        <p:txBody>
          <a:bodyPr/>
          <a:lstStyle/>
          <a:p>
            <a:r>
              <a:rPr lang="en-US" sz="2400" dirty="0" smtClean="0">
                <a:solidFill>
                  <a:srgbClr val="000099"/>
                </a:solidFill>
                <a:effectLst/>
              </a:rPr>
              <a:t>Gamma-lines in </a:t>
            </a:r>
            <a:r>
              <a:rPr lang="en-US" sz="2400" dirty="0">
                <a:solidFill>
                  <a:srgbClr val="000099"/>
                </a:solidFill>
                <a:effectLst/>
              </a:rPr>
              <a:t>SOL2002-07-23 (X4.8</a:t>
            </a:r>
            <a:r>
              <a:rPr lang="en-US" sz="2400" dirty="0" smtClean="0">
                <a:solidFill>
                  <a:srgbClr val="000099"/>
                </a:solidFill>
                <a:effectLst/>
              </a:rPr>
              <a:t>) spectrum</a:t>
            </a:r>
            <a:endParaRPr lang="ru-RU" sz="2400" dirty="0"/>
          </a:p>
        </p:txBody>
      </p:sp>
      <p:pic>
        <p:nvPicPr>
          <p:cNvPr id="4098" name="Picture 2" descr="D:\WorkComp\WorkDir\Разное\Публикации\Мои отчеты и диплом\Диссер\figs\X4.8 SigmaPos 1FWHM.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9837" r="24520"/>
          <a:stretch/>
        </p:blipFill>
        <p:spPr bwMode="auto">
          <a:xfrm>
            <a:off x="4932040" y="1124744"/>
            <a:ext cx="3641460" cy="42501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WorkComp\WorkDir\Разное\Публикации\Мои отчеты и диплом\Диссер\figs\X4.8 Nsigma.pn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6876" r="22650"/>
          <a:stretch/>
        </p:blipFill>
        <p:spPr bwMode="auto">
          <a:xfrm>
            <a:off x="539552" y="1124744"/>
            <a:ext cx="3909454" cy="4250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5301208"/>
            <a:ext cx="3841227" cy="1077218"/>
          </a:xfrm>
          <a:prstGeom prst="rect">
            <a:avLst/>
          </a:prstGeom>
          <a:noFill/>
        </p:spPr>
        <p:txBody>
          <a:bodyPr wrap="square" rtlCol="0">
            <a:spAutoFit/>
          </a:bodyPr>
          <a:lstStyle/>
          <a:p>
            <a:pPr algn="ctr"/>
            <a:r>
              <a:rPr lang="en-US" sz="1600" i="1" dirty="0" smtClean="0"/>
              <a:t>Statistical significance of the gamma-lines counts relatively continuum component of the flare spectrum and the background</a:t>
            </a:r>
            <a:endParaRPr lang="ru-RU" sz="1200" i="1" dirty="0"/>
          </a:p>
        </p:txBody>
      </p:sp>
      <p:sp>
        <p:nvSpPr>
          <p:cNvPr id="3" name="Прямоугольник 2"/>
          <p:cNvSpPr/>
          <p:nvPr/>
        </p:nvSpPr>
        <p:spPr>
          <a:xfrm>
            <a:off x="4730461" y="5301208"/>
            <a:ext cx="4347628" cy="830997"/>
          </a:xfrm>
          <a:prstGeom prst="rect">
            <a:avLst/>
          </a:prstGeom>
        </p:spPr>
        <p:txBody>
          <a:bodyPr wrap="square">
            <a:spAutoFit/>
          </a:bodyPr>
          <a:lstStyle/>
          <a:p>
            <a:pPr algn="ctr"/>
            <a:r>
              <a:rPr lang="en-US" sz="1600" i="1" dirty="0" smtClean="0"/>
              <a:t>Measurement errors of gamma-lines energy of the GRIS and RHESSI detectors</a:t>
            </a:r>
            <a:r>
              <a:rPr lang="ru-RU" sz="1600" i="1" dirty="0" smtClean="0"/>
              <a:t>,</a:t>
            </a:r>
            <a:r>
              <a:rPr lang="en-US" sz="1600" i="1" dirty="0" smtClean="0"/>
              <a:t> as well as red shifts of the lines.</a:t>
            </a:r>
            <a:endParaRPr lang="ru-RU" sz="1600" dirty="0"/>
          </a:p>
        </p:txBody>
      </p:sp>
      <p:sp>
        <p:nvSpPr>
          <p:cNvPr id="7" name="Прямоугольник 6"/>
          <p:cNvSpPr/>
          <p:nvPr/>
        </p:nvSpPr>
        <p:spPr>
          <a:xfrm>
            <a:off x="21509" y="6518903"/>
            <a:ext cx="6750496" cy="307777"/>
          </a:xfrm>
          <a:prstGeom prst="rect">
            <a:avLst/>
          </a:prstGeom>
        </p:spPr>
        <p:txBody>
          <a:bodyPr wrap="square">
            <a:spAutoFit/>
          </a:bodyPr>
          <a:lstStyle/>
          <a:p>
            <a:r>
              <a:rPr lang="en-US" sz="1400" i="1" dirty="0" smtClean="0"/>
              <a:t>* </a:t>
            </a:r>
            <a:r>
              <a:rPr lang="en-US" sz="1400" i="1" dirty="0" smtClean="0"/>
              <a:t>Smith et al. 2003 </a:t>
            </a:r>
            <a:r>
              <a:rPr lang="en-US" sz="1400" i="1" dirty="0" err="1" smtClean="0"/>
              <a:t>ApJ</a:t>
            </a:r>
            <a:r>
              <a:rPr lang="ru-RU" sz="1400" i="1" dirty="0" smtClean="0"/>
              <a:t>.</a:t>
            </a:r>
            <a:r>
              <a:rPr lang="en-US" sz="1400" i="1" dirty="0" smtClean="0"/>
              <a:t> Vol. 595. P. 81-84</a:t>
            </a:r>
            <a:endParaRPr lang="ru-RU" sz="1400" i="1" dirty="0"/>
          </a:p>
        </p:txBody>
      </p:sp>
    </p:spTree>
    <p:extLst>
      <p:ext uri="{BB962C8B-B14F-4D97-AF65-F5344CB8AC3E}">
        <p14:creationId xmlns:p14="http://schemas.microsoft.com/office/powerpoint/2010/main" val="2942780464"/>
      </p:ext>
    </p:extLst>
  </p:cSld>
  <p:clrMapOvr>
    <a:masterClrMapping/>
  </p:clrMapOvr>
  <p:transition/>
</p:sld>
</file>

<file path=ppt/theme/theme1.xml><?xml version="1.0" encoding="utf-8"?>
<a:theme xmlns:a="http://schemas.openxmlformats.org/drawingml/2006/main" name="ЭП ГРИС">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GLAST-Lminus7-v3">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T-Lminus7-v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AST-Lminus7-v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AST-Lminus7-v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AST-Lminus7-v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AST-Lminus7-v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AST-Lminus7-v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AST-Lminus7-v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ЭП ГРИС</Template>
  <TotalTime>6102</TotalTime>
  <Words>1168</Words>
  <Application>Microsoft Office PowerPoint</Application>
  <PresentationFormat>Экран (4:3)</PresentationFormat>
  <Paragraphs>127</Paragraphs>
  <Slides>16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ЭП ГРИС</vt:lpstr>
      <vt:lpstr>Solar gamma-ray and neutron registration capabilities of the GRIS instrument onboard the International Space Station</vt:lpstr>
      <vt:lpstr>Solar flares</vt:lpstr>
      <vt:lpstr>Gamma ray emission from solar flares</vt:lpstr>
      <vt:lpstr>GRIS (Gamma and X-ray Irradiation of the Sun)</vt:lpstr>
      <vt:lpstr>GRIS characteristics </vt:lpstr>
      <vt:lpstr>GRIS detector unit location at the ISS</vt:lpstr>
      <vt:lpstr>GRIS response simulation</vt:lpstr>
      <vt:lpstr>Simulation of LES response to the solar flare  SOL2002-07-23(X4.8)</vt:lpstr>
      <vt:lpstr>Gamma-lines in SOL2002-07-23 (X4.8) spectrum</vt:lpstr>
      <vt:lpstr>GRIS detectors count rates during  SOL2002-07-23 (X4.8)</vt:lpstr>
      <vt:lpstr>GRIS neutron response simulation </vt:lpstr>
      <vt:lpstr> Comparison of the simulated response with the measurements</vt:lpstr>
      <vt:lpstr>Simulation of HES response  to solar flare neutrons</vt:lpstr>
      <vt:lpstr>Simulation of HES response  to solar flare neutrons</vt:lpstr>
      <vt:lpstr>Conclusion</vt:lpstr>
      <vt:lpstr>Презентация PowerPoint</vt:lpstr>
    </vt:vector>
  </TitlesOfParts>
  <Company>MEPhI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Arm51</dc:creator>
  <cp:lastModifiedBy>user</cp:lastModifiedBy>
  <cp:revision>390</cp:revision>
  <cp:lastPrinted>2016-10-14T11:26:59Z</cp:lastPrinted>
  <dcterms:created xsi:type="dcterms:W3CDTF">2011-02-01T15:27:31Z</dcterms:created>
  <dcterms:modified xsi:type="dcterms:W3CDTF">2016-10-14T11:29:55Z</dcterms:modified>
</cp:coreProperties>
</file>