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7"/>
  </p:notesMasterIdLst>
  <p:sldIdLst>
    <p:sldId id="258" r:id="rId2"/>
    <p:sldId id="274" r:id="rId3"/>
    <p:sldId id="257" r:id="rId4"/>
    <p:sldId id="259" r:id="rId5"/>
    <p:sldId id="276" r:id="rId6"/>
    <p:sldId id="261" r:id="rId7"/>
    <p:sldId id="262" r:id="rId8"/>
    <p:sldId id="271" r:id="rId9"/>
    <p:sldId id="280" r:id="rId10"/>
    <p:sldId id="272" r:id="rId11"/>
    <p:sldId id="277" r:id="rId12"/>
    <p:sldId id="278" r:id="rId13"/>
    <p:sldId id="279" r:id="rId14"/>
    <p:sldId id="269"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p:scale>
          <a:sx n="100" d="100"/>
          <a:sy n="100" d="100"/>
        </p:scale>
        <p:origin x="-1944"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1084;&#1086;&#1076;&#1077;&#1083;&#1080;\&#1091;&#1089;&#1080;&#1083;&#1077;&#1085;&#1080;&#1077;-&#1085;&#1072;&#1087;&#1088;&#1103;&#1078;&#1077;&#1085;&#1080;&#1077;_new_pmt.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G:\&#1091;&#1089;&#1080;&#1083;&#1077;&#1085;&#1080;&#1077;-&#1085;&#1072;&#1087;&#1088;&#1103;&#1078;&#1077;&#1085;&#1080;&#1077;_new_pmt.xlsx"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G:\&#1080;&#1089;&#1082;&#1072;&#1078;&#1077;&#1085;&#1080;&#1103;_&#1090;&#1086;&#1082;_1_new.xlsx" TargetMode="External"/><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G:\&#1080;&#1089;&#1082;&#1072;&#1078;&#1077;&#1085;&#1080;&#1103;_&#1090;&#1086;&#1082;_1_new_newwww.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08319549529793"/>
          <c:y val="2.6876967797612443E-2"/>
          <c:w val="0.60501263012874062"/>
          <c:h val="0.88234005771694868"/>
        </c:manualLayout>
      </c:layout>
      <c:scatterChart>
        <c:scatterStyle val="lineMarker"/>
        <c:varyColors val="0"/>
        <c:ser>
          <c:idx val="1"/>
          <c:order val="0"/>
          <c:tx>
            <c:v>real gain</c:v>
          </c:tx>
          <c:spPr>
            <a:ln>
              <a:solidFill>
                <a:srgbClr val="C00000"/>
              </a:solidFill>
            </a:ln>
          </c:spPr>
          <c:marker>
            <c:spPr>
              <a:solidFill>
                <a:srgbClr val="C00000"/>
              </a:solidFill>
            </c:spPr>
          </c:marker>
          <c:xVal>
            <c:numRef>
              <c:f>Лист1!$D$2:$D$6</c:f>
              <c:numCache>
                <c:formatCode>General</c:formatCode>
                <c:ptCount val="5"/>
                <c:pt idx="0">
                  <c:v>1450</c:v>
                </c:pt>
                <c:pt idx="1">
                  <c:v>1550</c:v>
                </c:pt>
                <c:pt idx="2">
                  <c:v>1600</c:v>
                </c:pt>
                <c:pt idx="3">
                  <c:v>1650</c:v>
                </c:pt>
                <c:pt idx="4">
                  <c:v>1750</c:v>
                </c:pt>
              </c:numCache>
            </c:numRef>
          </c:xVal>
          <c:yVal>
            <c:numRef>
              <c:f>Лист1!$C$2:$C$6</c:f>
              <c:numCache>
                <c:formatCode>General</c:formatCode>
                <c:ptCount val="5"/>
                <c:pt idx="0">
                  <c:v>25124843.945068642</c:v>
                </c:pt>
                <c:pt idx="1">
                  <c:v>55555555.555555552</c:v>
                </c:pt>
                <c:pt idx="2">
                  <c:v>79119850.187265933</c:v>
                </c:pt>
                <c:pt idx="3">
                  <c:v>109862671.66042446</c:v>
                </c:pt>
                <c:pt idx="4">
                  <c:v>200842696.62921357</c:v>
                </c:pt>
              </c:numCache>
            </c:numRef>
          </c:yVal>
          <c:smooth val="0"/>
        </c:ser>
        <c:dLbls>
          <c:showLegendKey val="0"/>
          <c:showVal val="0"/>
          <c:showCatName val="0"/>
          <c:showSerName val="0"/>
          <c:showPercent val="0"/>
          <c:showBubbleSize val="0"/>
        </c:dLbls>
        <c:axId val="120274240"/>
        <c:axId val="126140416"/>
      </c:scatterChart>
      <c:valAx>
        <c:axId val="120274240"/>
        <c:scaling>
          <c:orientation val="minMax"/>
          <c:min val="1400"/>
        </c:scaling>
        <c:delete val="0"/>
        <c:axPos val="b"/>
        <c:majorGridlines/>
        <c:minorGridlines/>
        <c:title>
          <c:tx>
            <c:rich>
              <a:bodyPr/>
              <a:lstStyle/>
              <a:p>
                <a:pPr>
                  <a:defRPr/>
                </a:pPr>
                <a:r>
                  <a:rPr lang="en-US" sz="1600" dirty="0"/>
                  <a:t>Voltage,</a:t>
                </a:r>
                <a:r>
                  <a:rPr lang="en-US" sz="1600" baseline="0" dirty="0"/>
                  <a:t> V</a:t>
                </a:r>
                <a:endParaRPr lang="ru-RU" sz="1600" dirty="0"/>
              </a:p>
            </c:rich>
          </c:tx>
          <c:layout>
            <c:manualLayout>
              <c:xMode val="edge"/>
              <c:yMode val="edge"/>
              <c:x val="0.28867460493807595"/>
              <c:y val="0.93791249756971462"/>
            </c:manualLayout>
          </c:layout>
          <c:overlay val="0"/>
        </c:title>
        <c:numFmt formatCode="General" sourceLinked="1"/>
        <c:majorTickMark val="out"/>
        <c:minorTickMark val="none"/>
        <c:tickLblPos val="nextTo"/>
        <c:crossAx val="126140416"/>
        <c:crosses val="autoZero"/>
        <c:crossBetween val="midCat"/>
      </c:valAx>
      <c:valAx>
        <c:axId val="126140416"/>
        <c:scaling>
          <c:logBase val="10"/>
          <c:orientation val="minMax"/>
          <c:max val="300000000"/>
          <c:min val="10000000"/>
        </c:scaling>
        <c:delete val="0"/>
        <c:axPos val="l"/>
        <c:majorGridlines/>
        <c:minorGridlines/>
        <c:title>
          <c:tx>
            <c:rich>
              <a:bodyPr/>
              <a:lstStyle/>
              <a:p>
                <a:pPr>
                  <a:defRPr/>
                </a:pPr>
                <a:r>
                  <a:rPr lang="en-US" sz="2000" dirty="0"/>
                  <a:t>Gain</a:t>
                </a:r>
                <a:endParaRPr lang="ru-RU" sz="2000" dirty="0"/>
              </a:p>
            </c:rich>
          </c:tx>
          <c:layout>
            <c:manualLayout>
              <c:xMode val="edge"/>
              <c:yMode val="edge"/>
              <c:x val="2.67731092209267E-2"/>
              <c:y val="0.41587665473067115"/>
            </c:manualLayout>
          </c:layout>
          <c:overlay val="0"/>
        </c:title>
        <c:numFmt formatCode="0E+00" sourceLinked="0"/>
        <c:majorTickMark val="out"/>
        <c:minorTickMark val="none"/>
        <c:tickLblPos val="nextTo"/>
        <c:crossAx val="120274240"/>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08309005855138"/>
          <c:y val="1.847707033668277E-2"/>
          <c:w val="0.60501263012874062"/>
          <c:h val="0.88234005771694857"/>
        </c:manualLayout>
      </c:layout>
      <c:scatterChart>
        <c:scatterStyle val="lineMarker"/>
        <c:varyColors val="0"/>
        <c:ser>
          <c:idx val="0"/>
          <c:order val="0"/>
          <c:tx>
            <c:v>model gain</c:v>
          </c:tx>
          <c:spPr>
            <a:ln>
              <a:solidFill>
                <a:schemeClr val="accent4">
                  <a:lumMod val="50000"/>
                </a:schemeClr>
              </a:solidFill>
            </a:ln>
          </c:spPr>
          <c:marker>
            <c:spPr>
              <a:solidFill>
                <a:schemeClr val="accent4">
                  <a:lumMod val="50000"/>
                </a:schemeClr>
              </a:solidFill>
            </c:spPr>
          </c:marker>
          <c:xVal>
            <c:numRef>
              <c:f>Лист1!$D$2:$D$6</c:f>
              <c:numCache>
                <c:formatCode>General</c:formatCode>
                <c:ptCount val="5"/>
                <c:pt idx="0">
                  <c:v>1450</c:v>
                </c:pt>
                <c:pt idx="1">
                  <c:v>1550</c:v>
                </c:pt>
                <c:pt idx="2">
                  <c:v>1600</c:v>
                </c:pt>
                <c:pt idx="3">
                  <c:v>1650</c:v>
                </c:pt>
                <c:pt idx="4">
                  <c:v>1750</c:v>
                </c:pt>
              </c:numCache>
            </c:numRef>
          </c:xVal>
          <c:yVal>
            <c:numRef>
              <c:f>Лист1!$F$2:$F$6</c:f>
              <c:numCache>
                <c:formatCode>General</c:formatCode>
                <c:ptCount val="5"/>
                <c:pt idx="0">
                  <c:v>27604000.000000004</c:v>
                </c:pt>
                <c:pt idx="1">
                  <c:v>55856500</c:v>
                </c:pt>
                <c:pt idx="2">
                  <c:v>78067000</c:v>
                </c:pt>
                <c:pt idx="3">
                  <c:v>108044600</c:v>
                </c:pt>
                <c:pt idx="4">
                  <c:v>201147000</c:v>
                </c:pt>
              </c:numCache>
            </c:numRef>
          </c:yVal>
          <c:smooth val="0"/>
        </c:ser>
        <c:ser>
          <c:idx val="1"/>
          <c:order val="1"/>
          <c:tx>
            <c:v>real gain</c:v>
          </c:tx>
          <c:spPr>
            <a:ln>
              <a:solidFill>
                <a:srgbClr val="C00000"/>
              </a:solidFill>
            </a:ln>
          </c:spPr>
          <c:marker>
            <c:spPr>
              <a:solidFill>
                <a:srgbClr val="C00000"/>
              </a:solidFill>
              <a:ln>
                <a:solidFill>
                  <a:srgbClr val="C00000"/>
                </a:solidFill>
              </a:ln>
            </c:spPr>
          </c:marker>
          <c:xVal>
            <c:numRef>
              <c:f>Лист1!$D$2:$D$6</c:f>
              <c:numCache>
                <c:formatCode>General</c:formatCode>
                <c:ptCount val="5"/>
                <c:pt idx="0">
                  <c:v>1450</c:v>
                </c:pt>
                <c:pt idx="1">
                  <c:v>1550</c:v>
                </c:pt>
                <c:pt idx="2">
                  <c:v>1600</c:v>
                </c:pt>
                <c:pt idx="3">
                  <c:v>1650</c:v>
                </c:pt>
                <c:pt idx="4">
                  <c:v>1750</c:v>
                </c:pt>
              </c:numCache>
            </c:numRef>
          </c:xVal>
          <c:yVal>
            <c:numRef>
              <c:f>Лист1!$C$2:$C$6</c:f>
              <c:numCache>
                <c:formatCode>General</c:formatCode>
                <c:ptCount val="5"/>
                <c:pt idx="0">
                  <c:v>25124843.945068568</c:v>
                </c:pt>
                <c:pt idx="1">
                  <c:v>55555555.555555552</c:v>
                </c:pt>
                <c:pt idx="2">
                  <c:v>79119850.187265933</c:v>
                </c:pt>
                <c:pt idx="3">
                  <c:v>109862671.66042446</c:v>
                </c:pt>
                <c:pt idx="4">
                  <c:v>200842696.62921393</c:v>
                </c:pt>
              </c:numCache>
            </c:numRef>
          </c:yVal>
          <c:smooth val="0"/>
        </c:ser>
        <c:dLbls>
          <c:showLegendKey val="0"/>
          <c:showVal val="0"/>
          <c:showCatName val="0"/>
          <c:showSerName val="0"/>
          <c:showPercent val="0"/>
          <c:showBubbleSize val="0"/>
        </c:dLbls>
        <c:axId val="126146176"/>
        <c:axId val="126146752"/>
      </c:scatterChart>
      <c:valAx>
        <c:axId val="126146176"/>
        <c:scaling>
          <c:orientation val="minMax"/>
          <c:min val="1400"/>
        </c:scaling>
        <c:delete val="0"/>
        <c:axPos val="b"/>
        <c:majorGridlines/>
        <c:minorGridlines/>
        <c:title>
          <c:tx>
            <c:rich>
              <a:bodyPr/>
              <a:lstStyle/>
              <a:p>
                <a:pPr>
                  <a:defRPr/>
                </a:pPr>
                <a:r>
                  <a:rPr lang="en-US" sz="1600" dirty="0" smtClean="0"/>
                  <a:t>Voltage,</a:t>
                </a:r>
                <a:r>
                  <a:rPr lang="en-US" sz="1600" baseline="0" dirty="0" smtClean="0"/>
                  <a:t> V</a:t>
                </a:r>
                <a:endParaRPr lang="ru-RU" sz="1600" dirty="0"/>
              </a:p>
            </c:rich>
          </c:tx>
          <c:layout/>
          <c:overlay val="0"/>
        </c:title>
        <c:numFmt formatCode="General" sourceLinked="1"/>
        <c:majorTickMark val="out"/>
        <c:minorTickMark val="none"/>
        <c:tickLblPos val="nextTo"/>
        <c:crossAx val="126146752"/>
        <c:crosses val="autoZero"/>
        <c:crossBetween val="midCat"/>
      </c:valAx>
      <c:valAx>
        <c:axId val="126146752"/>
        <c:scaling>
          <c:logBase val="10"/>
          <c:orientation val="minMax"/>
          <c:max val="300000000"/>
          <c:min val="10000000"/>
        </c:scaling>
        <c:delete val="0"/>
        <c:axPos val="l"/>
        <c:majorGridlines/>
        <c:minorGridlines/>
        <c:title>
          <c:tx>
            <c:rich>
              <a:bodyPr/>
              <a:lstStyle/>
              <a:p>
                <a:pPr>
                  <a:defRPr/>
                </a:pPr>
                <a:r>
                  <a:rPr lang="en-US" sz="1600" dirty="0" smtClean="0"/>
                  <a:t>Gain</a:t>
                </a:r>
                <a:endParaRPr lang="ru-RU" sz="1600" dirty="0"/>
              </a:p>
            </c:rich>
          </c:tx>
          <c:layout>
            <c:manualLayout>
              <c:xMode val="edge"/>
              <c:yMode val="edge"/>
              <c:x val="4.0410403572179926E-2"/>
              <c:y val="0.40170365255488361"/>
            </c:manualLayout>
          </c:layout>
          <c:overlay val="0"/>
        </c:title>
        <c:numFmt formatCode="0E+00" sourceLinked="0"/>
        <c:majorTickMark val="out"/>
        <c:minorTickMark val="none"/>
        <c:tickLblPos val="nextTo"/>
        <c:crossAx val="126146176"/>
        <c:crosses val="autoZero"/>
        <c:crossBetween val="midCat"/>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1"/>
          <c:order val="0"/>
          <c:tx>
            <c:v>real</c:v>
          </c:tx>
          <c:spPr>
            <a:ln>
              <a:solidFill>
                <a:srgbClr val="C00000"/>
              </a:solidFill>
            </a:ln>
          </c:spPr>
          <c:marker>
            <c:spPr>
              <a:solidFill>
                <a:srgbClr val="C00000"/>
              </a:solidFill>
            </c:spPr>
          </c:marker>
          <c:xVal>
            <c:numRef>
              <c:f>Лист1!$I$2:$I$25</c:f>
              <c:numCache>
                <c:formatCode>General</c:formatCode>
                <c:ptCount val="24"/>
                <c:pt idx="0" formatCode="0.00E+00">
                  <c:v>1.4840000000000001E-2</c:v>
                </c:pt>
                <c:pt idx="1">
                  <c:v>7.3999999999999996E-2</c:v>
                </c:pt>
                <c:pt idx="2">
                  <c:v>0.14900000000000024</c:v>
                </c:pt>
                <c:pt idx="3">
                  <c:v>0.29800000000000032</c:v>
                </c:pt>
                <c:pt idx="4">
                  <c:v>0.75300000000000189</c:v>
                </c:pt>
                <c:pt idx="5">
                  <c:v>1.526</c:v>
                </c:pt>
                <c:pt idx="6">
                  <c:v>2.3159999999999967</c:v>
                </c:pt>
                <c:pt idx="7">
                  <c:v>3.1319999999999997</c:v>
                </c:pt>
                <c:pt idx="8">
                  <c:v>3.9849999999999999</c:v>
                </c:pt>
                <c:pt idx="9">
                  <c:v>4.8599999999999985</c:v>
                </c:pt>
                <c:pt idx="10">
                  <c:v>6.6959999999999864</c:v>
                </c:pt>
                <c:pt idx="11">
                  <c:v>8.69</c:v>
                </c:pt>
                <c:pt idx="12">
                  <c:v>10.848000000000001</c:v>
                </c:pt>
                <c:pt idx="13">
                  <c:v>13.188000000000001</c:v>
                </c:pt>
                <c:pt idx="14">
                  <c:v>15.743999999999998</c:v>
                </c:pt>
                <c:pt idx="15">
                  <c:v>18.648</c:v>
                </c:pt>
                <c:pt idx="16">
                  <c:v>21.88</c:v>
                </c:pt>
                <c:pt idx="17">
                  <c:v>30.071999999999999</c:v>
                </c:pt>
                <c:pt idx="18">
                  <c:v>38.612000000000002</c:v>
                </c:pt>
                <c:pt idx="19">
                  <c:v>41.376000000000005</c:v>
                </c:pt>
                <c:pt idx="20">
                  <c:v>42.552</c:v>
                </c:pt>
                <c:pt idx="21">
                  <c:v>43.36</c:v>
                </c:pt>
                <c:pt idx="22">
                  <c:v>44.949999999999996</c:v>
                </c:pt>
                <c:pt idx="23">
                  <c:v>45.42</c:v>
                </c:pt>
              </c:numCache>
            </c:numRef>
          </c:xVal>
          <c:yVal>
            <c:numRef>
              <c:f>Лист1!$J$2:$J$25</c:f>
              <c:numCache>
                <c:formatCode>General</c:formatCode>
                <c:ptCount val="24"/>
                <c:pt idx="0">
                  <c:v>1</c:v>
                </c:pt>
                <c:pt idx="1">
                  <c:v>0.99729999999999996</c:v>
                </c:pt>
                <c:pt idx="2">
                  <c:v>1.00404</c:v>
                </c:pt>
                <c:pt idx="3">
                  <c:v>1.00404</c:v>
                </c:pt>
                <c:pt idx="4">
                  <c:v>1.0148199999999998</c:v>
                </c:pt>
                <c:pt idx="5">
                  <c:v>1.0283</c:v>
                </c:pt>
                <c:pt idx="6">
                  <c:v>1.04043</c:v>
                </c:pt>
                <c:pt idx="7">
                  <c:v>1.0552599999999999</c:v>
                </c:pt>
                <c:pt idx="8">
                  <c:v>1.07412</c:v>
                </c:pt>
                <c:pt idx="9">
                  <c:v>1.0916399999999966</c:v>
                </c:pt>
                <c:pt idx="10">
                  <c:v>1.1280300000000001</c:v>
                </c:pt>
                <c:pt idx="11">
                  <c:v>1.17116</c:v>
                </c:pt>
                <c:pt idx="12">
                  <c:v>1.2183299999999964</c:v>
                </c:pt>
                <c:pt idx="13">
                  <c:v>1.2695399999999963</c:v>
                </c:pt>
                <c:pt idx="14">
                  <c:v>1.3261499999999999</c:v>
                </c:pt>
                <c:pt idx="15">
                  <c:v>1.3962300000000001</c:v>
                </c:pt>
                <c:pt idx="16">
                  <c:v>1.4743899999999999</c:v>
                </c:pt>
                <c:pt idx="17">
                  <c:v>1.6886800000000033</c:v>
                </c:pt>
                <c:pt idx="18">
                  <c:v>1.85849</c:v>
                </c:pt>
                <c:pt idx="19">
                  <c:v>1.7425899999999999</c:v>
                </c:pt>
                <c:pt idx="20">
                  <c:v>1.5929899999999999</c:v>
                </c:pt>
                <c:pt idx="21">
                  <c:v>1.4609199999999998</c:v>
                </c:pt>
                <c:pt idx="22">
                  <c:v>1.2115899999999966</c:v>
                </c:pt>
                <c:pt idx="23">
                  <c:v>1.0202199999999999</c:v>
                </c:pt>
              </c:numCache>
            </c:numRef>
          </c:yVal>
          <c:smooth val="1"/>
        </c:ser>
        <c:ser>
          <c:idx val="0"/>
          <c:order val="1"/>
          <c:tx>
            <c:v>model</c:v>
          </c:tx>
          <c:xVal>
            <c:numRef>
              <c:f>Лист1!$B$7:$B$18</c:f>
              <c:numCache>
                <c:formatCode>General</c:formatCode>
                <c:ptCount val="12"/>
                <c:pt idx="0">
                  <c:v>4.2355000000000014E-3</c:v>
                </c:pt>
                <c:pt idx="1">
                  <c:v>4.2355700000000003E-2</c:v>
                </c:pt>
                <c:pt idx="2">
                  <c:v>0.42379600000000001</c:v>
                </c:pt>
                <c:pt idx="3">
                  <c:v>2.1537500000000001</c:v>
                </c:pt>
                <c:pt idx="4">
                  <c:v>4.3832969999999998</c:v>
                </c:pt>
                <c:pt idx="5">
                  <c:v>9.1004000000000005</c:v>
                </c:pt>
                <c:pt idx="6">
                  <c:v>25.869980000000005</c:v>
                </c:pt>
                <c:pt idx="7">
                  <c:v>40.474899999999998</c:v>
                </c:pt>
                <c:pt idx="8">
                  <c:v>73.531189999999995</c:v>
                </c:pt>
                <c:pt idx="9">
                  <c:v>76.679999999999978</c:v>
                </c:pt>
                <c:pt idx="10">
                  <c:v>79.97</c:v>
                </c:pt>
                <c:pt idx="11">
                  <c:v>80.849999999999994</c:v>
                </c:pt>
              </c:numCache>
            </c:numRef>
          </c:xVal>
          <c:yVal>
            <c:numRef>
              <c:f>Лист1!$C$7:$C$18</c:f>
              <c:numCache>
                <c:formatCode>General</c:formatCode>
                <c:ptCount val="12"/>
                <c:pt idx="0">
                  <c:v>1</c:v>
                </c:pt>
                <c:pt idx="1">
                  <c:v>1.0000165269743841</c:v>
                </c:pt>
                <c:pt idx="2">
                  <c:v>1.0005808050997522</c:v>
                </c:pt>
                <c:pt idx="3">
                  <c:v>1.0169991736512809</c:v>
                </c:pt>
                <c:pt idx="4">
                  <c:v>1.0348948176130288</c:v>
                </c:pt>
                <c:pt idx="5">
                  <c:v>1.07430055483414</c:v>
                </c:pt>
                <c:pt idx="6">
                  <c:v>1.2215785621532289</c:v>
                </c:pt>
                <c:pt idx="7">
                  <c:v>1.3651584397187113</c:v>
                </c:pt>
                <c:pt idx="8">
                  <c:v>1.7360687049935106</c:v>
                </c:pt>
                <c:pt idx="9">
                  <c:v>1.7749137194719704</c:v>
                </c:pt>
                <c:pt idx="10">
                  <c:v>1.815469974483078</c:v>
                </c:pt>
                <c:pt idx="11">
                  <c:v>1.826665589720968</c:v>
                </c:pt>
              </c:numCache>
            </c:numRef>
          </c:yVal>
          <c:smooth val="1"/>
        </c:ser>
        <c:ser>
          <c:idx val="2"/>
          <c:order val="2"/>
          <c:tx>
            <c:v>1 MOhm</c:v>
          </c:tx>
          <c:spPr>
            <a:ln>
              <a:solidFill>
                <a:srgbClr val="7030A0"/>
              </a:solidFill>
            </a:ln>
          </c:spPr>
          <c:marker>
            <c:spPr>
              <a:solidFill>
                <a:srgbClr val="7030A0"/>
              </a:solidFill>
            </c:spPr>
          </c:marker>
          <c:xVal>
            <c:numRef>
              <c:f>Лист1!$L$5:$L$12</c:f>
              <c:numCache>
                <c:formatCode>General</c:formatCode>
                <c:ptCount val="8"/>
                <c:pt idx="0">
                  <c:v>0.44053000000000003</c:v>
                </c:pt>
                <c:pt idx="1">
                  <c:v>4.5632000000000001</c:v>
                </c:pt>
                <c:pt idx="2">
                  <c:v>9.3971</c:v>
                </c:pt>
                <c:pt idx="3">
                  <c:v>26.5274</c:v>
                </c:pt>
                <c:pt idx="4">
                  <c:v>41.1</c:v>
                </c:pt>
                <c:pt idx="5">
                  <c:v>72.98</c:v>
                </c:pt>
                <c:pt idx="6">
                  <c:v>80.669999999999987</c:v>
                </c:pt>
                <c:pt idx="7">
                  <c:v>87.732799999999983</c:v>
                </c:pt>
              </c:numCache>
            </c:numRef>
          </c:xVal>
          <c:yVal>
            <c:numRef>
              <c:f>Лист1!$M$5:$M$12</c:f>
              <c:numCache>
                <c:formatCode>General</c:formatCode>
                <c:ptCount val="8"/>
                <c:pt idx="0">
                  <c:v>1</c:v>
                </c:pt>
                <c:pt idx="1">
                  <c:v>1.0358431888861144</c:v>
                </c:pt>
                <c:pt idx="2">
                  <c:v>1.0665675436406161</c:v>
                </c:pt>
                <c:pt idx="3">
                  <c:v>1.204340226545298</c:v>
                </c:pt>
                <c:pt idx="4">
                  <c:v>1.3328101540028101</c:v>
                </c:pt>
                <c:pt idx="5">
                  <c:v>1.6566408644133268</c:v>
                </c:pt>
                <c:pt idx="6">
                  <c:v>1.7440031650187633</c:v>
                </c:pt>
                <c:pt idx="7">
                  <c:v>1.8270902626256871</c:v>
                </c:pt>
              </c:numCache>
            </c:numRef>
          </c:yVal>
          <c:smooth val="1"/>
        </c:ser>
        <c:ser>
          <c:idx val="3"/>
          <c:order val="3"/>
          <c:tx>
            <c:v>0.5MOhm</c:v>
          </c:tx>
          <c:spPr>
            <a:ln>
              <a:solidFill>
                <a:schemeClr val="accent4">
                  <a:lumMod val="75000"/>
                </a:schemeClr>
              </a:solidFill>
            </a:ln>
          </c:spPr>
          <c:marker>
            <c:symbol val="square"/>
            <c:size val="7"/>
            <c:spPr>
              <a:solidFill>
                <a:schemeClr val="accent4">
                  <a:lumMod val="75000"/>
                </a:schemeClr>
              </a:solidFill>
            </c:spPr>
          </c:marker>
          <c:xVal>
            <c:numRef>
              <c:f>Лист1!$L$14:$L$23</c:f>
              <c:numCache>
                <c:formatCode>General</c:formatCode>
                <c:ptCount val="10"/>
                <c:pt idx="0">
                  <c:v>4.8239999999999998E-2</c:v>
                </c:pt>
                <c:pt idx="1">
                  <c:v>0.48383000000000032</c:v>
                </c:pt>
                <c:pt idx="2">
                  <c:v>4.9189999999999996</c:v>
                </c:pt>
                <c:pt idx="3">
                  <c:v>26.64</c:v>
                </c:pt>
                <c:pt idx="4">
                  <c:v>60.309999999999995</c:v>
                </c:pt>
                <c:pt idx="5">
                  <c:v>106.44000000000021</c:v>
                </c:pt>
                <c:pt idx="6">
                  <c:v>131.69999999999999</c:v>
                </c:pt>
                <c:pt idx="7">
                  <c:v>146.62</c:v>
                </c:pt>
                <c:pt idx="8">
                  <c:v>163.49</c:v>
                </c:pt>
                <c:pt idx="9">
                  <c:v>173.86</c:v>
                </c:pt>
              </c:numCache>
            </c:numRef>
          </c:xVal>
          <c:yVal>
            <c:numRef>
              <c:f>Лист1!$M$14:$M$23</c:f>
              <c:numCache>
                <c:formatCode>General</c:formatCode>
                <c:ptCount val="10"/>
                <c:pt idx="0">
                  <c:v>1</c:v>
                </c:pt>
                <c:pt idx="1">
                  <c:v>1.002964344941957</c:v>
                </c:pt>
                <c:pt idx="2">
                  <c:v>1.0196932006633463</c:v>
                </c:pt>
                <c:pt idx="3">
                  <c:v>1.1044776119403001</c:v>
                </c:pt>
                <c:pt idx="4">
                  <c:v>1.2502072968490878</c:v>
                </c:pt>
                <c:pt idx="5">
                  <c:v>1.4709784411276938</c:v>
                </c:pt>
                <c:pt idx="6">
                  <c:v>1.6059408838162141</c:v>
                </c:pt>
                <c:pt idx="7">
                  <c:v>1.6885480007370561</c:v>
                </c:pt>
                <c:pt idx="8">
                  <c:v>1.7837348345989354</c:v>
                </c:pt>
                <c:pt idx="9">
                  <c:v>1.8482374452523709</c:v>
                </c:pt>
              </c:numCache>
            </c:numRef>
          </c:yVal>
          <c:smooth val="1"/>
        </c:ser>
        <c:ser>
          <c:idx val="4"/>
          <c:order val="4"/>
          <c:tx>
            <c:v>1,5MOhm</c:v>
          </c:tx>
          <c:spPr>
            <a:ln>
              <a:solidFill>
                <a:schemeClr val="accent5">
                  <a:lumMod val="50000"/>
                </a:schemeClr>
              </a:solidFill>
            </a:ln>
          </c:spPr>
          <c:marker>
            <c:symbol val="triangle"/>
            <c:size val="7"/>
            <c:spPr>
              <a:solidFill>
                <a:schemeClr val="accent5">
                  <a:lumMod val="50000"/>
                </a:schemeClr>
              </a:solidFill>
            </c:spPr>
          </c:marker>
          <c:xVal>
            <c:numRef>
              <c:f>Лист1!$L$26:$L$31</c:f>
              <c:numCache>
                <c:formatCode>General</c:formatCode>
                <c:ptCount val="6"/>
                <c:pt idx="0">
                  <c:v>4.2592800000000104E-2</c:v>
                </c:pt>
                <c:pt idx="1">
                  <c:v>0.42529</c:v>
                </c:pt>
                <c:pt idx="2">
                  <c:v>4.4794000000000134</c:v>
                </c:pt>
                <c:pt idx="3">
                  <c:v>29.43</c:v>
                </c:pt>
                <c:pt idx="4">
                  <c:v>52.198000000000107</c:v>
                </c:pt>
                <c:pt idx="5">
                  <c:v>57.24</c:v>
                </c:pt>
              </c:numCache>
            </c:numRef>
          </c:xVal>
          <c:yVal>
            <c:numRef>
              <c:f>Лист1!$M$26:$M$31</c:f>
              <c:numCache>
                <c:formatCode>General</c:formatCode>
                <c:ptCount val="6"/>
                <c:pt idx="0">
                  <c:v>1</c:v>
                </c:pt>
                <c:pt idx="1">
                  <c:v>0.99850209425067149</c:v>
                </c:pt>
                <c:pt idx="2">
                  <c:v>1.0516800961664878</c:v>
                </c:pt>
                <c:pt idx="3">
                  <c:v>1.3819237054149938</c:v>
                </c:pt>
                <c:pt idx="4">
                  <c:v>1.7507318473678946</c:v>
                </c:pt>
                <c:pt idx="5">
                  <c:v>1.8409439835866541</c:v>
                </c:pt>
              </c:numCache>
            </c:numRef>
          </c:yVal>
          <c:smooth val="1"/>
        </c:ser>
        <c:dLbls>
          <c:showLegendKey val="0"/>
          <c:showVal val="0"/>
          <c:showCatName val="0"/>
          <c:showSerName val="0"/>
          <c:showPercent val="0"/>
          <c:showBubbleSize val="0"/>
        </c:dLbls>
        <c:axId val="92473600"/>
        <c:axId val="92474176"/>
      </c:scatterChart>
      <c:valAx>
        <c:axId val="92473600"/>
        <c:scaling>
          <c:logBase val="10"/>
          <c:orientation val="minMax"/>
        </c:scaling>
        <c:delete val="0"/>
        <c:axPos val="b"/>
        <c:majorGridlines/>
        <c:minorGridlines/>
        <c:title>
          <c:tx>
            <c:rich>
              <a:bodyPr/>
              <a:lstStyle/>
              <a:p>
                <a:pPr>
                  <a:defRPr/>
                </a:pPr>
                <a:r>
                  <a:rPr lang="en-US" sz="1400" dirty="0" smtClean="0"/>
                  <a:t>Anode</a:t>
                </a:r>
                <a:r>
                  <a:rPr lang="en-US" sz="1400" baseline="0" dirty="0" smtClean="0"/>
                  <a:t> current, </a:t>
                </a:r>
                <a:r>
                  <a:rPr lang="el-GR" sz="1400" baseline="0" dirty="0" smtClean="0">
                    <a:latin typeface="Calibri"/>
                  </a:rPr>
                  <a:t>μ</a:t>
                </a:r>
                <a:r>
                  <a:rPr lang="en-US" sz="1400" baseline="0" dirty="0" smtClean="0">
                    <a:latin typeface="Calibri"/>
                  </a:rPr>
                  <a:t>A</a:t>
                </a:r>
                <a:endParaRPr lang="ru-RU" sz="1400" dirty="0"/>
              </a:p>
            </c:rich>
          </c:tx>
          <c:layout/>
          <c:overlay val="0"/>
        </c:title>
        <c:numFmt formatCode="0.00E+00" sourceLinked="1"/>
        <c:majorTickMark val="out"/>
        <c:minorTickMark val="none"/>
        <c:tickLblPos val="nextTo"/>
        <c:crossAx val="92474176"/>
        <c:crosses val="autoZero"/>
        <c:crossBetween val="midCat"/>
      </c:valAx>
      <c:valAx>
        <c:axId val="92474176"/>
        <c:scaling>
          <c:orientation val="minMax"/>
          <c:min val="0.9"/>
        </c:scaling>
        <c:delete val="0"/>
        <c:axPos val="l"/>
        <c:majorGridlines/>
        <c:minorGridlines/>
        <c:title>
          <c:tx>
            <c:rich>
              <a:bodyPr/>
              <a:lstStyle/>
              <a:p>
                <a:pPr>
                  <a:defRPr/>
                </a:pPr>
                <a:r>
                  <a:rPr lang="en-US" sz="1400" dirty="0" smtClean="0"/>
                  <a:t>G\G</a:t>
                </a:r>
                <a:r>
                  <a:rPr lang="en-US" sz="1100" dirty="0" smtClean="0"/>
                  <a:t>0</a:t>
                </a:r>
                <a:r>
                  <a:rPr lang="ru-RU" sz="1400" dirty="0" smtClean="0"/>
                  <a:t>,</a:t>
                </a:r>
                <a:r>
                  <a:rPr lang="ru-RU" sz="1400" baseline="0" dirty="0" smtClean="0"/>
                  <a:t> </a:t>
                </a:r>
                <a:r>
                  <a:rPr lang="en-US" sz="1400" baseline="0" dirty="0" smtClean="0"/>
                  <a:t>relative units</a:t>
                </a:r>
                <a:endParaRPr lang="ru-RU" sz="1400" dirty="0"/>
              </a:p>
            </c:rich>
          </c:tx>
          <c:layout/>
          <c:overlay val="0"/>
        </c:title>
        <c:numFmt formatCode="General" sourceLinked="1"/>
        <c:majorTickMark val="out"/>
        <c:minorTickMark val="none"/>
        <c:tickLblPos val="nextTo"/>
        <c:crossAx val="92473600"/>
        <c:crossesAt val="1.0000000000000089E-5"/>
        <c:crossBetween val="midCat"/>
        <c:majorUnit val="5.0000000000000024E-2"/>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1"/>
          <c:order val="0"/>
          <c:tx>
            <c:v>real</c:v>
          </c:tx>
          <c:spPr>
            <a:ln>
              <a:solidFill>
                <a:schemeClr val="accent3">
                  <a:lumMod val="75000"/>
                </a:schemeClr>
              </a:solidFill>
            </a:ln>
          </c:spPr>
          <c:marker>
            <c:spPr>
              <a:solidFill>
                <a:schemeClr val="accent3">
                  <a:lumMod val="75000"/>
                </a:schemeClr>
              </a:solidFill>
            </c:spPr>
          </c:marker>
          <c:errBars>
            <c:errDir val="y"/>
            <c:errBarType val="both"/>
            <c:errValType val="fixedVal"/>
            <c:noEndCap val="0"/>
            <c:val val="5.0000000000000114E-3"/>
          </c:errBars>
          <c:xVal>
            <c:numRef>
              <c:f>Лист1!$I$2:$I$11</c:f>
              <c:numCache>
                <c:formatCode>General</c:formatCode>
                <c:ptCount val="10"/>
                <c:pt idx="0" formatCode="0.00E+00">
                  <c:v>1.4840000000000001E-2</c:v>
                </c:pt>
                <c:pt idx="1">
                  <c:v>7.3999999999999996E-2</c:v>
                </c:pt>
                <c:pt idx="2">
                  <c:v>0.14900000000000024</c:v>
                </c:pt>
                <c:pt idx="3">
                  <c:v>0.29800000000000032</c:v>
                </c:pt>
                <c:pt idx="4">
                  <c:v>0.75300000000000189</c:v>
                </c:pt>
                <c:pt idx="5">
                  <c:v>1.526</c:v>
                </c:pt>
                <c:pt idx="6">
                  <c:v>2.3159999999999967</c:v>
                </c:pt>
                <c:pt idx="7">
                  <c:v>3.1319999999999997</c:v>
                </c:pt>
                <c:pt idx="8">
                  <c:v>3.9849999999999999</c:v>
                </c:pt>
                <c:pt idx="9">
                  <c:v>4.8599999999999985</c:v>
                </c:pt>
              </c:numCache>
            </c:numRef>
          </c:xVal>
          <c:yVal>
            <c:numRef>
              <c:f>Лист1!$J$2:$J$11</c:f>
              <c:numCache>
                <c:formatCode>General</c:formatCode>
                <c:ptCount val="10"/>
                <c:pt idx="0">
                  <c:v>1</c:v>
                </c:pt>
                <c:pt idx="1">
                  <c:v>0.99729999999999996</c:v>
                </c:pt>
                <c:pt idx="2">
                  <c:v>1.00404</c:v>
                </c:pt>
                <c:pt idx="3">
                  <c:v>1.00404</c:v>
                </c:pt>
                <c:pt idx="4">
                  <c:v>1.0148199999999998</c:v>
                </c:pt>
                <c:pt idx="5">
                  <c:v>1.0283</c:v>
                </c:pt>
                <c:pt idx="6">
                  <c:v>1.04043</c:v>
                </c:pt>
                <c:pt idx="7">
                  <c:v>1.0552599999999999</c:v>
                </c:pt>
                <c:pt idx="8">
                  <c:v>1.07412</c:v>
                </c:pt>
                <c:pt idx="9">
                  <c:v>1.0916399999999966</c:v>
                </c:pt>
              </c:numCache>
            </c:numRef>
          </c:yVal>
          <c:smooth val="1"/>
        </c:ser>
        <c:ser>
          <c:idx val="0"/>
          <c:order val="1"/>
          <c:tx>
            <c:v>model</c:v>
          </c:tx>
          <c:xVal>
            <c:numRef>
              <c:f>Лист1!$B$7:$B$11</c:f>
              <c:numCache>
                <c:formatCode>General</c:formatCode>
                <c:ptCount val="5"/>
                <c:pt idx="0">
                  <c:v>4.2355000000000014E-3</c:v>
                </c:pt>
                <c:pt idx="1">
                  <c:v>4.2355700000000003E-2</c:v>
                </c:pt>
                <c:pt idx="2">
                  <c:v>0.42379600000000001</c:v>
                </c:pt>
                <c:pt idx="3">
                  <c:v>2.1537500000000001</c:v>
                </c:pt>
                <c:pt idx="4">
                  <c:v>4.3832969999999998</c:v>
                </c:pt>
              </c:numCache>
            </c:numRef>
          </c:xVal>
          <c:yVal>
            <c:numRef>
              <c:f>Лист1!$C$7:$C$11</c:f>
              <c:numCache>
                <c:formatCode>General</c:formatCode>
                <c:ptCount val="5"/>
                <c:pt idx="0">
                  <c:v>1</c:v>
                </c:pt>
                <c:pt idx="1">
                  <c:v>1.0000165269743841</c:v>
                </c:pt>
                <c:pt idx="2">
                  <c:v>1.0005808050997522</c:v>
                </c:pt>
                <c:pt idx="3">
                  <c:v>1.0169991736512809</c:v>
                </c:pt>
                <c:pt idx="4">
                  <c:v>1.0348948176130288</c:v>
                </c:pt>
              </c:numCache>
            </c:numRef>
          </c:yVal>
          <c:smooth val="1"/>
        </c:ser>
        <c:dLbls>
          <c:showLegendKey val="0"/>
          <c:showVal val="0"/>
          <c:showCatName val="0"/>
          <c:showSerName val="0"/>
          <c:showPercent val="0"/>
          <c:showBubbleSize val="0"/>
        </c:dLbls>
        <c:axId val="92475904"/>
        <c:axId val="92476480"/>
      </c:scatterChart>
      <c:valAx>
        <c:axId val="92475904"/>
        <c:scaling>
          <c:logBase val="10"/>
          <c:orientation val="minMax"/>
        </c:scaling>
        <c:delete val="0"/>
        <c:axPos val="b"/>
        <c:majorGridlines/>
        <c:min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600" b="1" i="0" baseline="0" dirty="0" smtClean="0"/>
                  <a:t>Anode current, </a:t>
                </a:r>
                <a:r>
                  <a:rPr lang="el-GR" sz="1600" b="1" i="0" baseline="0" dirty="0" smtClean="0"/>
                  <a:t>μ</a:t>
                </a:r>
                <a:r>
                  <a:rPr lang="en-US" sz="1600" b="1" i="0" baseline="0" dirty="0" smtClean="0"/>
                  <a:t>A</a:t>
                </a:r>
                <a:endParaRPr lang="ru-RU" sz="1600" b="1" i="0" baseline="0" dirty="0" smtClean="0"/>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endParaRPr lang="ru-RU" sz="1400" dirty="0"/>
              </a:p>
            </c:rich>
          </c:tx>
          <c:layout/>
          <c:overlay val="0"/>
        </c:title>
        <c:numFmt formatCode="0.00E+00" sourceLinked="1"/>
        <c:majorTickMark val="out"/>
        <c:minorTickMark val="none"/>
        <c:tickLblPos val="nextTo"/>
        <c:crossAx val="92476480"/>
        <c:crosses val="autoZero"/>
        <c:crossBetween val="midCat"/>
      </c:valAx>
      <c:valAx>
        <c:axId val="92476480"/>
        <c:scaling>
          <c:orientation val="minMax"/>
          <c:min val="0.9"/>
        </c:scaling>
        <c:delete val="0"/>
        <c:axPos val="l"/>
        <c:majorGridlines/>
        <c:minorGridlines/>
        <c:title>
          <c:tx>
            <c:rich>
              <a:bodyPr/>
              <a:lstStyle/>
              <a:p>
                <a:pPr>
                  <a:defRPr/>
                </a:pPr>
                <a:r>
                  <a:rPr lang="en-US" sz="1400" dirty="0" smtClean="0"/>
                  <a:t>G/G</a:t>
                </a:r>
                <a:r>
                  <a:rPr lang="en-US" sz="1000" dirty="0" smtClean="0"/>
                  <a:t>0</a:t>
                </a:r>
                <a:r>
                  <a:rPr lang="ru-RU" sz="1400" dirty="0" smtClean="0"/>
                  <a:t>,</a:t>
                </a:r>
                <a:r>
                  <a:rPr lang="ru-RU" sz="1400" baseline="0" dirty="0" smtClean="0"/>
                  <a:t> </a:t>
                </a:r>
                <a:r>
                  <a:rPr lang="en-US" sz="1400" baseline="0" dirty="0" smtClean="0"/>
                  <a:t>relative units</a:t>
                </a:r>
                <a:endParaRPr lang="ru-RU" sz="1400" dirty="0"/>
              </a:p>
            </c:rich>
          </c:tx>
          <c:layout/>
          <c:overlay val="0"/>
        </c:title>
        <c:numFmt formatCode="General" sourceLinked="1"/>
        <c:majorTickMark val="out"/>
        <c:minorTickMark val="none"/>
        <c:tickLblPos val="nextTo"/>
        <c:crossAx val="92475904"/>
        <c:crossesAt val="1.0000000000000089E-5"/>
        <c:crossBetween val="midCat"/>
        <c:majorUnit val="5.0000000000000024E-2"/>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0.19005</cdr:x>
      <cdr:y>0.62769</cdr:y>
    </cdr:from>
    <cdr:to>
      <cdr:x>0.23979</cdr:x>
      <cdr:y>0.67538</cdr:y>
    </cdr:to>
    <cdr:sp macro="" textlink="">
      <cdr:nvSpPr>
        <cdr:cNvPr id="2" name="TextBox 1"/>
        <cdr:cNvSpPr txBox="1"/>
      </cdr:nvSpPr>
      <cdr:spPr>
        <a:xfrm xmlns:a="http://schemas.openxmlformats.org/drawingml/2006/main">
          <a:off x="1019174" y="3886199"/>
          <a:ext cx="26670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600"/>
        </a:p>
      </cdr:txBody>
    </cdr:sp>
  </cdr:relSizeAnchor>
  <cdr:relSizeAnchor xmlns:cdr="http://schemas.openxmlformats.org/drawingml/2006/chartDrawing">
    <cdr:from>
      <cdr:x>0.20782</cdr:x>
      <cdr:y>0.67538</cdr:y>
    </cdr:from>
    <cdr:to>
      <cdr:x>0.254</cdr:x>
      <cdr:y>0.72769</cdr:y>
    </cdr:to>
    <cdr:sp macro="" textlink="">
      <cdr:nvSpPr>
        <cdr:cNvPr id="3" name="TextBox 2"/>
        <cdr:cNvSpPr txBox="1"/>
      </cdr:nvSpPr>
      <cdr:spPr>
        <a:xfrm xmlns:a="http://schemas.openxmlformats.org/drawingml/2006/main">
          <a:off x="1114424" y="4181475"/>
          <a:ext cx="247650" cy="3238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600"/>
        </a:p>
      </cdr:txBody>
    </cdr:sp>
  </cdr:relSizeAnchor>
</c:userShapes>
</file>

<file path=ppt/drawings/drawing2.xml><?xml version="1.0" encoding="utf-8"?>
<c:userShapes xmlns:c="http://schemas.openxmlformats.org/drawingml/2006/chart">
  <cdr:relSizeAnchor xmlns:cdr="http://schemas.openxmlformats.org/drawingml/2006/chartDrawing">
    <cdr:from>
      <cdr:x>0.17021</cdr:x>
      <cdr:y>0.58739</cdr:y>
    </cdr:from>
    <cdr:to>
      <cdr:x>0.23404</cdr:x>
      <cdr:y>0.66677</cdr:y>
    </cdr:to>
    <cdr:sp macro="" textlink="">
      <cdr:nvSpPr>
        <cdr:cNvPr id="2" name="TextBox 1"/>
        <cdr:cNvSpPr txBox="1"/>
      </cdr:nvSpPr>
      <cdr:spPr>
        <a:xfrm xmlns:a="http://schemas.openxmlformats.org/drawingml/2006/main">
          <a:off x="576064" y="2664296"/>
          <a:ext cx="216023"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1</a:t>
          </a:r>
          <a:endParaRPr lang="ru-RU" sz="1600" dirty="0"/>
        </a:p>
      </cdr:txBody>
    </cdr:sp>
  </cdr:relSizeAnchor>
  <cdr:relSizeAnchor xmlns:cdr="http://schemas.openxmlformats.org/drawingml/2006/chartDrawing">
    <cdr:from>
      <cdr:x>0.21277</cdr:x>
      <cdr:y>0.68265</cdr:y>
    </cdr:from>
    <cdr:to>
      <cdr:x>0.25895</cdr:x>
      <cdr:y>0.73496</cdr:y>
    </cdr:to>
    <cdr:sp macro="" textlink="">
      <cdr:nvSpPr>
        <cdr:cNvPr id="3" name="TextBox 2"/>
        <cdr:cNvSpPr txBox="1"/>
      </cdr:nvSpPr>
      <cdr:spPr>
        <a:xfrm xmlns:a="http://schemas.openxmlformats.org/drawingml/2006/main">
          <a:off x="720080" y="3096344"/>
          <a:ext cx="156291" cy="2372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2</a:t>
          </a:r>
          <a:endParaRPr lang="ru-RU"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0.72881</cdr:x>
      <cdr:y>0.03063</cdr:y>
    </cdr:from>
    <cdr:to>
      <cdr:x>0.75606</cdr:x>
      <cdr:y>0.07958</cdr:y>
    </cdr:to>
    <cdr:sp macro="" textlink="">
      <cdr:nvSpPr>
        <cdr:cNvPr id="2" name="TextBox 1"/>
        <cdr:cNvSpPr txBox="1"/>
      </cdr:nvSpPr>
      <cdr:spPr>
        <a:xfrm xmlns:a="http://schemas.openxmlformats.org/drawingml/2006/main">
          <a:off x="6192688" y="144016"/>
          <a:ext cx="231542" cy="2301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1</a:t>
          </a:r>
          <a:endParaRPr lang="ru-RU" sz="1400" dirty="0"/>
        </a:p>
      </cdr:txBody>
    </cdr:sp>
  </cdr:relSizeAnchor>
  <cdr:relSizeAnchor xmlns:cdr="http://schemas.openxmlformats.org/drawingml/2006/chartDrawing">
    <cdr:from>
      <cdr:x>0.76383</cdr:x>
      <cdr:y>0.04595</cdr:y>
    </cdr:from>
    <cdr:to>
      <cdr:x>0.79108</cdr:x>
      <cdr:y>0.1021</cdr:y>
    </cdr:to>
    <cdr:sp macro="" textlink="">
      <cdr:nvSpPr>
        <cdr:cNvPr id="3" name="TextBox 2"/>
        <cdr:cNvSpPr txBox="1"/>
      </cdr:nvSpPr>
      <cdr:spPr>
        <a:xfrm xmlns:a="http://schemas.openxmlformats.org/drawingml/2006/main">
          <a:off x="6490221" y="216024"/>
          <a:ext cx="231541" cy="263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2</a:t>
          </a:r>
          <a:endParaRPr lang="ru-RU" sz="1600" dirty="0"/>
        </a:p>
      </cdr:txBody>
    </cdr:sp>
  </cdr:relSizeAnchor>
  <cdr:relSizeAnchor xmlns:cdr="http://schemas.openxmlformats.org/drawingml/2006/chartDrawing">
    <cdr:from>
      <cdr:x>0.77966</cdr:x>
      <cdr:y>0.06127</cdr:y>
    </cdr:from>
    <cdr:to>
      <cdr:x>0.80297</cdr:x>
      <cdr:y>0.11888</cdr:y>
    </cdr:to>
    <cdr:sp macro="" textlink="">
      <cdr:nvSpPr>
        <cdr:cNvPr id="4" name="TextBox 3"/>
        <cdr:cNvSpPr txBox="1"/>
      </cdr:nvSpPr>
      <cdr:spPr>
        <a:xfrm xmlns:a="http://schemas.openxmlformats.org/drawingml/2006/main">
          <a:off x="6624736" y="288032"/>
          <a:ext cx="198058" cy="2708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3</a:t>
          </a:r>
          <a:endParaRPr lang="ru-RU" sz="1600" dirty="0"/>
        </a:p>
      </cdr:txBody>
    </cdr:sp>
  </cdr:relSizeAnchor>
  <cdr:relSizeAnchor xmlns:cdr="http://schemas.openxmlformats.org/drawingml/2006/chartDrawing">
    <cdr:from>
      <cdr:x>0.79661</cdr:x>
      <cdr:y>0.0919</cdr:y>
    </cdr:from>
    <cdr:to>
      <cdr:x>0.84124</cdr:x>
      <cdr:y>0.15238</cdr:y>
    </cdr:to>
    <cdr:sp macro="" textlink="">
      <cdr:nvSpPr>
        <cdr:cNvPr id="5" name="TextBox 4"/>
        <cdr:cNvSpPr txBox="1"/>
      </cdr:nvSpPr>
      <cdr:spPr>
        <a:xfrm xmlns:a="http://schemas.openxmlformats.org/drawingml/2006/main">
          <a:off x="6768752" y="432048"/>
          <a:ext cx="379178" cy="28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4</a:t>
          </a:r>
          <a:endParaRPr lang="ru-RU" sz="1600" dirty="0"/>
        </a:p>
      </cdr:txBody>
    </cdr:sp>
  </cdr:relSizeAnchor>
  <cdr:relSizeAnchor xmlns:cdr="http://schemas.openxmlformats.org/drawingml/2006/chartDrawing">
    <cdr:from>
      <cdr:x>0.83051</cdr:x>
      <cdr:y>0.04595</cdr:y>
    </cdr:from>
    <cdr:to>
      <cdr:x>0.85593</cdr:x>
      <cdr:y>0.11673</cdr:y>
    </cdr:to>
    <cdr:sp macro="" textlink="">
      <cdr:nvSpPr>
        <cdr:cNvPr id="6" name="TextBox 5"/>
        <cdr:cNvSpPr txBox="1"/>
      </cdr:nvSpPr>
      <cdr:spPr>
        <a:xfrm xmlns:a="http://schemas.openxmlformats.org/drawingml/2006/main">
          <a:off x="7056784" y="216024"/>
          <a:ext cx="216024" cy="3327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5</a:t>
          </a:r>
          <a:endParaRPr lang="ru-RU" sz="1600" dirty="0"/>
        </a:p>
      </cdr:txBody>
    </cdr:sp>
  </cdr:relSizeAnchor>
</c:userShapes>
</file>

<file path=ppt/drawings/drawing4.xml><?xml version="1.0" encoding="utf-8"?>
<c:userShapes xmlns:c="http://schemas.openxmlformats.org/drawingml/2006/chart">
  <cdr:relSizeAnchor xmlns:cdr="http://schemas.openxmlformats.org/drawingml/2006/chartDrawing">
    <cdr:from>
      <cdr:x>0.87159</cdr:x>
      <cdr:y>0.13662</cdr:y>
    </cdr:from>
    <cdr:to>
      <cdr:x>0.90321</cdr:x>
      <cdr:y>0.20028</cdr:y>
    </cdr:to>
    <cdr:sp macro="" textlink="">
      <cdr:nvSpPr>
        <cdr:cNvPr id="2" name="TextBox 1"/>
        <cdr:cNvSpPr txBox="1"/>
      </cdr:nvSpPr>
      <cdr:spPr>
        <a:xfrm xmlns:a="http://schemas.openxmlformats.org/drawingml/2006/main">
          <a:off x="6912768" y="648073"/>
          <a:ext cx="250793" cy="3019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1</a:t>
          </a:r>
          <a:endParaRPr lang="ru-RU" sz="1400" dirty="0"/>
        </a:p>
      </cdr:txBody>
    </cdr:sp>
  </cdr:relSizeAnchor>
  <cdr:relSizeAnchor xmlns:cdr="http://schemas.openxmlformats.org/drawingml/2006/chartDrawing">
    <cdr:from>
      <cdr:x>0.88511</cdr:x>
      <cdr:y>0.34771</cdr:y>
    </cdr:from>
    <cdr:to>
      <cdr:x>0.92806</cdr:x>
      <cdr:y>0.43726</cdr:y>
    </cdr:to>
    <cdr:sp macro="" textlink="">
      <cdr:nvSpPr>
        <cdr:cNvPr id="3" name="TextBox 2"/>
        <cdr:cNvSpPr txBox="1"/>
      </cdr:nvSpPr>
      <cdr:spPr>
        <a:xfrm xmlns:a="http://schemas.openxmlformats.org/drawingml/2006/main">
          <a:off x="8202999" y="1742081"/>
          <a:ext cx="398075" cy="448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t>2</a:t>
          </a:r>
          <a:endParaRPr lang="ru-RU" sz="1600"/>
        </a:p>
      </cdr:txBody>
    </cdr:sp>
  </cdr:relSizeAnchor>
  <cdr:relSizeAnchor xmlns:cdr="http://schemas.openxmlformats.org/drawingml/2006/chartDrawing">
    <cdr:from>
      <cdr:x>0.79025</cdr:x>
      <cdr:y>0.07972</cdr:y>
    </cdr:from>
    <cdr:to>
      <cdr:x>0.81007</cdr:x>
      <cdr:y>0.11888</cdr:y>
    </cdr:to>
    <cdr:sp macro="" textlink="">
      <cdr:nvSpPr>
        <cdr:cNvPr id="4" name="TextBox 3"/>
        <cdr:cNvSpPr txBox="1"/>
      </cdr:nvSpPr>
      <cdr:spPr>
        <a:xfrm xmlns:a="http://schemas.openxmlformats.org/drawingml/2006/main">
          <a:off x="9115411" y="542927"/>
          <a:ext cx="228619" cy="2666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6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1C01291-90EE-4501-A70F-AA843BB4250D}" type="datetimeFigureOut">
              <a:rPr lang="ru-RU"/>
              <a:pPr>
                <a:defRPr/>
              </a:pPr>
              <a:t>10.10.2016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27EB044-1DEB-4E9C-A9D3-A88681C6F028}" type="slidenum">
              <a:rPr lang="ru-RU"/>
              <a:pPr>
                <a:defRPr/>
              </a:pPr>
              <a:t>‹#›</a:t>
            </a:fld>
            <a:endParaRPr lang="ru-RU"/>
          </a:p>
        </p:txBody>
      </p:sp>
    </p:spTree>
    <p:extLst>
      <p:ext uri="{BB962C8B-B14F-4D97-AF65-F5344CB8AC3E}">
        <p14:creationId xmlns:p14="http://schemas.microsoft.com/office/powerpoint/2010/main" val="1308323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76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9682A7-49C3-4F27-91C7-5201B4162ADB}" type="slidenum">
              <a:rPr lang="ru-RU" smtClean="0"/>
              <a:pPr fontAlgn="base">
                <a:spcBef>
                  <a:spcPct val="0"/>
                </a:spcBef>
                <a:spcAft>
                  <a:spcPct val="0"/>
                </a:spcAft>
                <a:defRPr/>
              </a:pPr>
              <a:t>5</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27EB044-1DEB-4E9C-A9D3-A88681C6F028}" type="slidenum">
              <a:rPr lang="ru-RU" smtClean="0"/>
              <a:pPr>
                <a:defRPr/>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0" name="Дата 27"/>
          <p:cNvSpPr>
            <a:spLocks noGrp="1"/>
          </p:cNvSpPr>
          <p:nvPr>
            <p:ph type="dt" sz="half" idx="10"/>
          </p:nvPr>
        </p:nvSpPr>
        <p:spPr>
          <a:xfrm>
            <a:off x="6400800" y="6354763"/>
            <a:ext cx="2286000" cy="366712"/>
          </a:xfrm>
        </p:spPr>
        <p:txBody>
          <a:bodyPr/>
          <a:lstStyle>
            <a:lvl1pPr>
              <a:defRPr sz="1400"/>
            </a:lvl1pPr>
          </a:lstStyle>
          <a:p>
            <a:pPr>
              <a:defRPr/>
            </a:pPr>
            <a:fld id="{6CAD51DD-3EBA-4F87-A9FA-43487FD12DF8}" type="datetimeFigureOut">
              <a:rPr lang="ru-RU"/>
              <a:pPr>
                <a:defRPr/>
              </a:pPr>
              <a:t>10.10.2016</a:t>
            </a:fld>
            <a:endParaRPr lang="ru-RU"/>
          </a:p>
        </p:txBody>
      </p:sp>
      <p:sp>
        <p:nvSpPr>
          <p:cNvPr id="11" name="Нижний колонтитул 16"/>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12" name="Номер слайда 28"/>
          <p:cNvSpPr>
            <a:spLocks noGrp="1"/>
          </p:cNvSpPr>
          <p:nvPr>
            <p:ph type="sldNum" sz="quarter" idx="12"/>
          </p:nvPr>
        </p:nvSpPr>
        <p:spPr>
          <a:xfrm>
            <a:off x="1216025" y="6354763"/>
            <a:ext cx="1219200" cy="366712"/>
          </a:xfrm>
        </p:spPr>
        <p:txBody>
          <a:bodyPr/>
          <a:lstStyle>
            <a:lvl1pPr>
              <a:defRPr/>
            </a:lvl1pPr>
          </a:lstStyle>
          <a:p>
            <a:pPr>
              <a:defRPr/>
            </a:pPr>
            <a:fld id="{FA02D9FE-B6E3-49BB-B0D9-54194136F1FE}" type="slidenum">
              <a:rPr lang="ru-RU"/>
              <a:pPr>
                <a:defRPr/>
              </a:pPr>
              <a:t>‹#›</a:t>
            </a:fld>
            <a:endParaRPr lang="ru-RU"/>
          </a:p>
        </p:txBody>
      </p:sp>
    </p:spTree>
    <p:extLst>
      <p:ext uri="{BB962C8B-B14F-4D97-AF65-F5344CB8AC3E}">
        <p14:creationId xmlns:p14="http://schemas.microsoft.com/office/powerpoint/2010/main" val="140568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F85D83D-8A95-4A8C-BD21-FDF8EDD285C9}" type="datetimeFigureOut">
              <a:rPr lang="ru-RU"/>
              <a:pPr>
                <a:defRPr/>
              </a:pPr>
              <a:t>10.10.2016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41FC6D3-E969-4712-93DF-731C3F424625}" type="slidenum">
              <a:rPr lang="ru-RU"/>
              <a:pPr>
                <a:defRPr/>
              </a:pPr>
              <a:t>‹#›</a:t>
            </a:fld>
            <a:endParaRPr lang="ru-RU"/>
          </a:p>
        </p:txBody>
      </p:sp>
    </p:spTree>
    <p:extLst>
      <p:ext uri="{BB962C8B-B14F-4D97-AF65-F5344CB8AC3E}">
        <p14:creationId xmlns:p14="http://schemas.microsoft.com/office/powerpoint/2010/main" val="298899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ru-RU"/>
          </a:p>
        </p:txBody>
      </p:sp>
      <p:sp>
        <p:nvSpPr>
          <p:cNvPr id="5" name="Равнобедренный треугольник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ая соединительная линия 5"/>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p:spPr>
        <p:txBody>
          <a:bodyPr/>
          <a:lstStyle/>
          <a:p>
            <a:pPr>
              <a:defRPr/>
            </a:pPr>
            <a:endParaRPr lang="ru-RU"/>
          </a:p>
        </p:txBody>
      </p:sp>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FF0C561C-EBA0-461C-81D6-1A03D4C59E05}" type="datetimeFigureOut">
              <a:rPr lang="ru-RU"/>
              <a:pPr>
                <a:defRPr/>
              </a:pPr>
              <a:t>10.10.2016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6C53FDD-4BAB-4329-BDC0-A36242BE3367}" type="slidenum">
              <a:rPr lang="ru-RU"/>
              <a:pPr>
                <a:defRPr/>
              </a:pPr>
              <a:t>‹#›</a:t>
            </a:fld>
            <a:endParaRPr lang="ru-RU"/>
          </a:p>
        </p:txBody>
      </p:sp>
    </p:spTree>
    <p:extLst>
      <p:ext uri="{BB962C8B-B14F-4D97-AF65-F5344CB8AC3E}">
        <p14:creationId xmlns:p14="http://schemas.microsoft.com/office/powerpoint/2010/main" val="269988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219200"/>
            <a:ext cx="822960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C5D0CE7-FDF4-45A3-9BE6-ECA1F144329C}" type="datetimeFigureOut">
              <a:rPr lang="ru-RU"/>
              <a:pPr>
                <a:defRPr/>
              </a:pPr>
              <a:t>10.10.2016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9410854-9A0A-4335-8AAD-484E8402A76F}" type="slidenum">
              <a:rPr lang="ru-RU"/>
              <a:pPr>
                <a:defRPr/>
              </a:pPr>
              <a:t>‹#›</a:t>
            </a:fld>
            <a:endParaRPr lang="ru-RU"/>
          </a:p>
        </p:txBody>
      </p:sp>
    </p:spTree>
    <p:extLst>
      <p:ext uri="{BB962C8B-B14F-4D97-AF65-F5344CB8AC3E}">
        <p14:creationId xmlns:p14="http://schemas.microsoft.com/office/powerpoint/2010/main" val="347618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219200" y="2971800"/>
            <a:ext cx="6858000" cy="1066800"/>
          </a:xfrm>
        </p:spPr>
        <p:txBody>
          <a:bodyPr anchor="t"/>
          <a:lstStyle>
            <a:lvl1pPr algn="r">
              <a:buNone/>
              <a:defRPr sz="3200" b="0" cap="none" baseline="0"/>
            </a:lvl1pPr>
          </a:lstStyle>
          <a:p>
            <a:r>
              <a:rPr lang="ru-RU" smtClean="0"/>
              <a:t>Образец заголовка</a:t>
            </a:r>
            <a:endParaRPr lang="en-US"/>
          </a:p>
        </p:txBody>
      </p:sp>
      <p:sp>
        <p:nvSpPr>
          <p:cNvPr id="3" name="Текст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a:xfrm>
            <a:off x="6400800" y="6354763"/>
            <a:ext cx="2286000" cy="366712"/>
          </a:xfrm>
        </p:spPr>
        <p:txBody>
          <a:bodyPr/>
          <a:lstStyle>
            <a:lvl1pPr>
              <a:defRPr/>
            </a:lvl1pPr>
          </a:lstStyle>
          <a:p>
            <a:pPr>
              <a:defRPr/>
            </a:pPr>
            <a:fld id="{F89AB947-00A0-4419-9A55-213886620A1B}" type="datetimeFigureOut">
              <a:rPr lang="ru-RU"/>
              <a:pPr>
                <a:defRPr/>
              </a:pPr>
              <a:t>10.10.2016</a:t>
            </a:fld>
            <a:endParaRPr lang="ru-RU"/>
          </a:p>
        </p:txBody>
      </p:sp>
      <p:sp>
        <p:nvSpPr>
          <p:cNvPr id="7" name="Нижний колонтитул 4"/>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8" name="Номер слайда 5"/>
          <p:cNvSpPr>
            <a:spLocks noGrp="1"/>
          </p:cNvSpPr>
          <p:nvPr>
            <p:ph type="sldNum" sz="quarter" idx="12"/>
          </p:nvPr>
        </p:nvSpPr>
        <p:spPr>
          <a:xfrm>
            <a:off x="1069975" y="6354763"/>
            <a:ext cx="1520825" cy="366712"/>
          </a:xfrm>
        </p:spPr>
        <p:txBody>
          <a:bodyPr/>
          <a:lstStyle>
            <a:lvl1pPr>
              <a:defRPr/>
            </a:lvl1pPr>
          </a:lstStyle>
          <a:p>
            <a:pPr>
              <a:defRPr/>
            </a:pPr>
            <a:fld id="{DA8BA6C6-EC9D-494A-A90B-A542384428B2}" type="slidenum">
              <a:rPr lang="ru-RU"/>
              <a:pPr>
                <a:defRPr/>
              </a:pPr>
              <a:t>‹#›</a:t>
            </a:fld>
            <a:endParaRPr lang="ru-RU"/>
          </a:p>
        </p:txBody>
      </p:sp>
    </p:spTree>
    <p:extLst>
      <p:ext uri="{BB962C8B-B14F-4D97-AF65-F5344CB8AC3E}">
        <p14:creationId xmlns:p14="http://schemas.microsoft.com/office/powerpoint/2010/main" val="35795604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219200"/>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632198" y="1216152"/>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8DCFBA80-1461-408A-B1EA-D9D341964A9A}" type="datetimeFigureOut">
              <a:rPr lang="ru-RU"/>
              <a:pPr>
                <a:defRPr/>
              </a:pPr>
              <a:t>10.10.2016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BFC9A86C-7C69-4701-A87D-FECE61A57464}" type="slidenum">
              <a:rPr lang="ru-RU"/>
              <a:pPr>
                <a:defRPr/>
              </a:pPr>
              <a:t>‹#›</a:t>
            </a:fld>
            <a:endParaRPr lang="ru-RU"/>
          </a:p>
        </p:txBody>
      </p:sp>
    </p:spTree>
    <p:extLst>
      <p:ext uri="{BB962C8B-B14F-4D97-AF65-F5344CB8AC3E}">
        <p14:creationId xmlns:p14="http://schemas.microsoft.com/office/powerpoint/2010/main" val="386725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quarter" idx="2"/>
          </p:nvPr>
        </p:nvSpPr>
        <p:spPr>
          <a:xfrm>
            <a:off x="457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648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6B64EF0F-7A57-4B31-BC8A-5CA8112EB018}" type="datetimeFigureOut">
              <a:rPr lang="ru-RU"/>
              <a:pPr>
                <a:defRPr/>
              </a:pPr>
              <a:t>10.10.2016</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88217847-CA55-4ECB-9770-C99766CA0F05}" type="slidenum">
              <a:rPr lang="ru-RU"/>
              <a:pPr>
                <a:defRPr/>
              </a:pPr>
              <a:t>‹#›</a:t>
            </a:fld>
            <a:endParaRPr lang="ru-RU"/>
          </a:p>
        </p:txBody>
      </p:sp>
    </p:spTree>
    <p:extLst>
      <p:ext uri="{BB962C8B-B14F-4D97-AF65-F5344CB8AC3E}">
        <p14:creationId xmlns:p14="http://schemas.microsoft.com/office/powerpoint/2010/main" val="58198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Равнобедренный треугольник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lstStyle>
          <a:p>
            <a:pPr>
              <a:defRPr/>
            </a:pPr>
            <a:fld id="{C451A2E9-C2E0-445C-A9AE-191FD9044E33}" type="datetimeFigureOut">
              <a:rPr lang="ru-RU"/>
              <a:pPr>
                <a:defRPr/>
              </a:pPr>
              <a:t>10.10.2016</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AB3A2CF1-B40D-4D85-9D11-CA91FDAA3281}" type="slidenum">
              <a:rPr lang="ru-RU"/>
              <a:pPr>
                <a:defRPr/>
              </a:pPr>
              <a:t>‹#›</a:t>
            </a:fld>
            <a:endParaRPr lang="ru-RU"/>
          </a:p>
        </p:txBody>
      </p:sp>
    </p:spTree>
    <p:extLst>
      <p:ext uri="{BB962C8B-B14F-4D97-AF65-F5344CB8AC3E}">
        <p14:creationId xmlns:p14="http://schemas.microsoft.com/office/powerpoint/2010/main" val="311053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ая соединительная линия 1"/>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ru-RU"/>
          </a:p>
        </p:txBody>
      </p:sp>
      <p:sp>
        <p:nvSpPr>
          <p:cNvPr id="3" name="Равнобедренный треугольник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lstStyle>
          <a:p>
            <a:pPr>
              <a:defRPr/>
            </a:pPr>
            <a:fld id="{D9B28ABF-C95E-478E-AA3E-5EADE146B1AA}" type="datetimeFigureOut">
              <a:rPr lang="ru-RU"/>
              <a:pPr>
                <a:defRPr/>
              </a:pPr>
              <a:t>10.10.2016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27D8FB2F-9FE2-40F3-BC88-74EAB3D1D907}" type="slidenum">
              <a:rPr lang="ru-RU"/>
              <a:pPr>
                <a:defRPr/>
              </a:pPr>
              <a:t>‹#›</a:t>
            </a:fld>
            <a:endParaRPr lang="ru-RU"/>
          </a:p>
        </p:txBody>
      </p:sp>
    </p:spTree>
    <p:extLst>
      <p:ext uri="{BB962C8B-B14F-4D97-AF65-F5344CB8AC3E}">
        <p14:creationId xmlns:p14="http://schemas.microsoft.com/office/powerpoint/2010/main" val="248813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ru-RU"/>
          </a:p>
        </p:txBody>
      </p:sp>
      <p:sp>
        <p:nvSpPr>
          <p:cNvPr id="6" name="Прямая соединительная линия 5"/>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p:spPr>
        <p:txBody>
          <a:bodyPr/>
          <a:lstStyle/>
          <a:p>
            <a:pPr>
              <a:defRPr/>
            </a:pPr>
            <a:endParaRPr lang="ru-RU"/>
          </a:p>
        </p:txBody>
      </p:sp>
      <p:sp>
        <p:nvSpPr>
          <p:cNvPr id="7" name="Равнобедренный треугольник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ru-RU" smtClean="0"/>
              <a:t>Образец заголовка</a:t>
            </a:r>
            <a:endParaRPr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2" name="Содержимое 11"/>
          <p:cNvSpPr>
            <a:spLocks noGrp="1"/>
          </p:cNvSpPr>
          <p:nvPr>
            <p:ph sz="quarter" idx="1"/>
          </p:nvPr>
        </p:nvSpPr>
        <p:spPr>
          <a:xfrm>
            <a:off x="304800" y="304800"/>
            <a:ext cx="57150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4"/>
          <p:cNvSpPr>
            <a:spLocks noGrp="1"/>
          </p:cNvSpPr>
          <p:nvPr>
            <p:ph type="dt" sz="half" idx="10"/>
          </p:nvPr>
        </p:nvSpPr>
        <p:spPr/>
        <p:txBody>
          <a:bodyPr/>
          <a:lstStyle>
            <a:lvl1pPr>
              <a:defRPr/>
            </a:lvl1pPr>
          </a:lstStyle>
          <a:p>
            <a:pPr>
              <a:defRPr/>
            </a:pPr>
            <a:fld id="{2BA58305-3969-4005-B596-27E1024896F9}" type="datetimeFigureOut">
              <a:rPr lang="ru-RU"/>
              <a:pPr>
                <a:defRPr/>
              </a:pPr>
              <a:t>10.10.2016</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2D66C2A4-B954-4628-8916-BAD8DDAD4CD2}" type="slidenum">
              <a:rPr lang="ru-RU"/>
              <a:pPr>
                <a:defRPr/>
              </a:pPr>
              <a:t>‹#›</a:t>
            </a:fld>
            <a:endParaRPr lang="ru-RU"/>
          </a:p>
        </p:txBody>
      </p:sp>
    </p:spTree>
    <p:extLst>
      <p:ext uri="{BB962C8B-B14F-4D97-AF65-F5344CB8AC3E}">
        <p14:creationId xmlns:p14="http://schemas.microsoft.com/office/powerpoint/2010/main" val="59274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ru-RU"/>
          </a:p>
        </p:txBody>
      </p:sp>
      <p:sp>
        <p:nvSpPr>
          <p:cNvPr id="6"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8" name="Дата 4"/>
          <p:cNvSpPr>
            <a:spLocks noGrp="1"/>
          </p:cNvSpPr>
          <p:nvPr>
            <p:ph type="dt" sz="half" idx="10"/>
          </p:nvPr>
        </p:nvSpPr>
        <p:spPr/>
        <p:txBody>
          <a:bodyPr/>
          <a:lstStyle>
            <a:lvl1pPr>
              <a:defRPr/>
            </a:lvl1pPr>
          </a:lstStyle>
          <a:p>
            <a:pPr>
              <a:defRPr/>
            </a:pPr>
            <a:fld id="{B1943D38-BCED-438B-A3B5-656C5B3CD794}" type="datetimeFigureOut">
              <a:rPr lang="ru-RU"/>
              <a:pPr>
                <a:defRPr/>
              </a:pPr>
              <a:t>10.10.2016</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50A6842C-1314-4B60-B093-EFF5B04D051B}" type="slidenum">
              <a:rPr lang="ru-RU"/>
              <a:pPr>
                <a:defRPr/>
              </a:pPr>
              <a:t>‹#›</a:t>
            </a:fld>
            <a:endParaRPr lang="ru-RU"/>
          </a:p>
        </p:txBody>
      </p:sp>
    </p:spTree>
    <p:extLst>
      <p:ext uri="{BB962C8B-B14F-4D97-AF65-F5344CB8AC3E}">
        <p14:creationId xmlns:p14="http://schemas.microsoft.com/office/powerpoint/2010/main" val="9175705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Заголовок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2051" name="Текст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5A9B791-3DBC-4ADC-91E7-A7DFB247B908}" type="datetimeFigureOut">
              <a:rPr lang="ru-RU"/>
              <a:pPr>
                <a:defRPr/>
              </a:pPr>
              <a:t>10.10.2016</a:t>
            </a:fld>
            <a:endParaRPr lang="ru-RU"/>
          </a:p>
        </p:txBody>
      </p:sp>
      <p:sp>
        <p:nvSpPr>
          <p:cNvPr id="3" name="Нижний колонтитул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C913D197-61F8-4FA1-95AC-199D167685DC}" type="slidenum">
              <a:rPr lang="ru-RU"/>
              <a:pPr>
                <a:defRPr/>
              </a:pPr>
              <a:t>‹#›</a:t>
            </a:fld>
            <a:endParaRPr lang="ru-RU"/>
          </a:p>
        </p:txBody>
      </p:sp>
      <p:sp>
        <p:nvSpPr>
          <p:cNvPr id="1031" name="Прямая соединительная линия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ru-RU"/>
          </a:p>
        </p:txBody>
      </p:sp>
      <p:sp>
        <p:nvSpPr>
          <p:cNvPr id="1032" name="Прямая соединительная линия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p:spPr>
        <p:txBody>
          <a:bodyPr/>
          <a:lstStyle/>
          <a:p>
            <a:pPr>
              <a:defRPr/>
            </a:pPr>
            <a:endParaRPr lang="ru-RU"/>
          </a:p>
        </p:txBody>
      </p:sp>
      <p:sp>
        <p:nvSpPr>
          <p:cNvPr id="10" name="Равнобедренный треугольник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71" r:id="rId1"/>
    <p:sldLayoutId id="2147483967" r:id="rId2"/>
    <p:sldLayoutId id="2147483972" r:id="rId3"/>
    <p:sldLayoutId id="2147483968" r:id="rId4"/>
    <p:sldLayoutId id="2147483969" r:id="rId5"/>
    <p:sldLayoutId id="2147483973" r:id="rId6"/>
    <p:sldLayoutId id="2147483974" r:id="rId7"/>
    <p:sldLayoutId id="2147483975" r:id="rId8"/>
    <p:sldLayoutId id="2147483976" r:id="rId9"/>
    <p:sldLayoutId id="2147483970" r:id="rId10"/>
    <p:sldLayoutId id="2147483977"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mbria" pitchFamily="18" charset="0"/>
        </a:defRPr>
      </a:lvl2pPr>
      <a:lvl3pPr algn="l" rtl="0" eaLnBrk="0" fontAlgn="base" hangingPunct="0">
        <a:spcBef>
          <a:spcPct val="0"/>
        </a:spcBef>
        <a:spcAft>
          <a:spcPct val="0"/>
        </a:spcAft>
        <a:defRPr sz="3200">
          <a:solidFill>
            <a:schemeClr val="tx2"/>
          </a:solidFill>
          <a:latin typeface="Cambria" pitchFamily="18" charset="0"/>
        </a:defRPr>
      </a:lvl3pPr>
      <a:lvl4pPr algn="l" rtl="0" eaLnBrk="0" fontAlgn="base" hangingPunct="0">
        <a:spcBef>
          <a:spcPct val="0"/>
        </a:spcBef>
        <a:spcAft>
          <a:spcPct val="0"/>
        </a:spcAft>
        <a:defRPr sz="3200">
          <a:solidFill>
            <a:schemeClr val="tx2"/>
          </a:solidFill>
          <a:latin typeface="Cambria" pitchFamily="18" charset="0"/>
        </a:defRPr>
      </a:lvl4pPr>
      <a:lvl5pPr algn="l" rtl="0" eaLnBrk="0" fontAlgn="base" hangingPunct="0">
        <a:spcBef>
          <a:spcPct val="0"/>
        </a:spcBef>
        <a:spcAft>
          <a:spcPct val="0"/>
        </a:spcAft>
        <a:defRPr sz="3200">
          <a:solidFill>
            <a:schemeClr val="tx2"/>
          </a:solidFill>
          <a:latin typeface="Cambria" pitchFamily="18" charset="0"/>
        </a:defRPr>
      </a:lvl5pPr>
      <a:lvl6pPr marL="457200" algn="l" rtl="0" fontAlgn="base">
        <a:spcBef>
          <a:spcPct val="0"/>
        </a:spcBef>
        <a:spcAft>
          <a:spcPct val="0"/>
        </a:spcAft>
        <a:defRPr sz="3200">
          <a:solidFill>
            <a:schemeClr val="tx2"/>
          </a:solidFill>
          <a:latin typeface="Cambria" pitchFamily="18" charset="0"/>
        </a:defRPr>
      </a:lvl6pPr>
      <a:lvl7pPr marL="914400" algn="l" rtl="0" fontAlgn="base">
        <a:spcBef>
          <a:spcPct val="0"/>
        </a:spcBef>
        <a:spcAft>
          <a:spcPct val="0"/>
        </a:spcAft>
        <a:defRPr sz="3200">
          <a:solidFill>
            <a:schemeClr val="tx2"/>
          </a:solidFill>
          <a:latin typeface="Cambria" pitchFamily="18" charset="0"/>
        </a:defRPr>
      </a:lvl7pPr>
      <a:lvl8pPr marL="1371600" algn="l" rtl="0" fontAlgn="base">
        <a:spcBef>
          <a:spcPct val="0"/>
        </a:spcBef>
        <a:spcAft>
          <a:spcPct val="0"/>
        </a:spcAft>
        <a:defRPr sz="3200">
          <a:solidFill>
            <a:schemeClr val="tx2"/>
          </a:solidFill>
          <a:latin typeface="Cambria" pitchFamily="18" charset="0"/>
        </a:defRPr>
      </a:lvl8pPr>
      <a:lvl9pPr marL="1828800" algn="l" rtl="0" fontAlgn="base">
        <a:spcBef>
          <a:spcPct val="0"/>
        </a:spcBef>
        <a:spcAft>
          <a:spcPct val="0"/>
        </a:spcAft>
        <a:defRPr sz="3200">
          <a:solidFill>
            <a:schemeClr val="tx2"/>
          </a:solidFill>
          <a:latin typeface="Cambria"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chart" Target="../charts/chart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3284538"/>
            <a:ext cx="8229600" cy="990600"/>
          </a:xfrm>
        </p:spPr>
        <p:txBody>
          <a:bodyPr>
            <a:normAutofit fontScale="90000"/>
          </a:bodyPr>
          <a:lstStyle/>
          <a:p>
            <a:pPr algn="ctr" eaLnBrk="1" fontAlgn="auto" hangingPunct="1">
              <a:spcAft>
                <a:spcPts val="0"/>
              </a:spcAft>
              <a:defRPr/>
            </a:pPr>
            <a:r>
              <a:rPr lang="en-US" b="1" dirty="0" smtClean="0">
                <a:solidFill>
                  <a:schemeClr val="tx1"/>
                </a:solidFill>
              </a:rPr>
              <a:t>Computer modeling of PMT Hamamatsu R11410-20</a:t>
            </a:r>
            <a:r>
              <a:rPr lang="ru-RU" dirty="0" smtClean="0"/>
              <a:t/>
            </a:r>
            <a:br>
              <a:rPr lang="ru-RU" dirty="0" smtClean="0"/>
            </a:br>
            <a:endParaRPr lang="ru-RU" dirty="0"/>
          </a:p>
        </p:txBody>
      </p:sp>
      <p:sp>
        <p:nvSpPr>
          <p:cNvPr id="3" name="TextBox 2"/>
          <p:cNvSpPr txBox="1"/>
          <p:nvPr/>
        </p:nvSpPr>
        <p:spPr>
          <a:xfrm>
            <a:off x="2339752" y="4293096"/>
            <a:ext cx="4896544" cy="923330"/>
          </a:xfrm>
          <a:prstGeom prst="rect">
            <a:avLst/>
          </a:prstGeom>
          <a:noFill/>
        </p:spPr>
        <p:txBody>
          <a:bodyPr wrap="square" rtlCol="0">
            <a:spAutoFit/>
          </a:bodyPr>
          <a:lstStyle/>
          <a:p>
            <a:pPr algn="ctr"/>
            <a:r>
              <a:rPr lang="en-US" dirty="0" smtClean="0">
                <a:latin typeface="+mn-lt"/>
              </a:rPr>
              <a:t>Dmitry </a:t>
            </a:r>
            <a:r>
              <a:rPr lang="en-US" dirty="0" err="1" smtClean="0">
                <a:latin typeface="+mn-lt"/>
              </a:rPr>
              <a:t>Akimov</a:t>
            </a:r>
            <a:r>
              <a:rPr lang="en-US" dirty="0" smtClean="0">
                <a:latin typeface="+mn-lt"/>
              </a:rPr>
              <a:t>, </a:t>
            </a:r>
            <a:r>
              <a:rPr lang="en-US" u="sng" dirty="0" smtClean="0">
                <a:latin typeface="+mn-lt"/>
              </a:rPr>
              <a:t>Ekaterina </a:t>
            </a:r>
            <a:r>
              <a:rPr lang="en-US" u="sng" dirty="0" err="1" smtClean="0">
                <a:latin typeface="+mn-lt"/>
              </a:rPr>
              <a:t>Kozlova</a:t>
            </a:r>
            <a:endParaRPr lang="en-US" u="sng" dirty="0" smtClean="0">
              <a:latin typeface="+mn-lt"/>
            </a:endParaRPr>
          </a:p>
          <a:p>
            <a:pPr algn="ctr"/>
            <a:r>
              <a:rPr lang="en-US" u="sng" dirty="0" smtClean="0">
                <a:latin typeface="+mn-lt"/>
              </a:rPr>
              <a:t/>
            </a:r>
            <a:br>
              <a:rPr lang="en-US" u="sng" dirty="0" smtClean="0">
                <a:latin typeface="+mn-lt"/>
              </a:rPr>
            </a:br>
            <a:r>
              <a:rPr lang="en-US" dirty="0" smtClean="0">
                <a:latin typeface="+mn-lt"/>
              </a:rPr>
              <a:t>NRNU </a:t>
            </a:r>
            <a:r>
              <a:rPr lang="en-US" dirty="0" err="1" smtClean="0">
                <a:latin typeface="+mn-lt"/>
              </a:rPr>
              <a:t>MEPhI</a:t>
            </a:r>
            <a:endParaRPr lang="ru-RU" dirty="0">
              <a:latin typeface="+mn-lt"/>
            </a:endParaRPr>
          </a:p>
        </p:txBody>
      </p:sp>
      <p:sp>
        <p:nvSpPr>
          <p:cNvPr id="4" name="TextBox 3"/>
          <p:cNvSpPr txBox="1"/>
          <p:nvPr/>
        </p:nvSpPr>
        <p:spPr>
          <a:xfrm>
            <a:off x="2411760" y="6381328"/>
            <a:ext cx="4752528" cy="369332"/>
          </a:xfrm>
          <a:prstGeom prst="rect">
            <a:avLst/>
          </a:prstGeom>
          <a:noFill/>
        </p:spPr>
        <p:txBody>
          <a:bodyPr wrap="square" rtlCol="0">
            <a:spAutoFit/>
          </a:bodyPr>
          <a:lstStyle/>
          <a:p>
            <a:r>
              <a:rPr lang="en-US" dirty="0" smtClean="0"/>
              <a:t>ICPPA-2016, 10-14 October 2016, Moscow</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pPr eaLnBrk="1" hangingPunct="1"/>
            <a:r>
              <a:rPr lang="en-US" altLang="ru-RU" dirty="0" smtClean="0"/>
              <a:t>Final model</a:t>
            </a:r>
            <a:endParaRPr lang="ru-RU" altLang="ru-RU" dirty="0" smtClean="0"/>
          </a:p>
        </p:txBody>
      </p:sp>
      <p:pic>
        <p:nvPicPr>
          <p:cNvPr id="20483" name="Рисунок 5" descr="mode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6975"/>
            <a:ext cx="91328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Рисунок 7" descr="пикч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5661248"/>
            <a:ext cx="1295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8"/>
          <p:cNvSpPr txBox="1">
            <a:spLocks noChangeArrowheads="1"/>
          </p:cNvSpPr>
          <p:nvPr/>
        </p:nvSpPr>
        <p:spPr bwMode="auto">
          <a:xfrm>
            <a:off x="251520" y="5013176"/>
            <a:ext cx="424847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1400" dirty="0" smtClean="0">
                <a:latin typeface="Calibri" pitchFamily="34" charset="0"/>
              </a:rPr>
              <a:t>Divider current is determined instead of voltage source by current source</a:t>
            </a:r>
            <a:br>
              <a:rPr lang="en-US" altLang="ru-RU" sz="1400" dirty="0" smtClean="0">
                <a:latin typeface="Calibri" pitchFamily="34" charset="0"/>
              </a:rPr>
            </a:br>
            <a:r>
              <a:rPr lang="en-US" altLang="ru-RU" sz="1400" dirty="0" smtClean="0">
                <a:latin typeface="Calibri" pitchFamily="34" charset="0"/>
              </a:rPr>
              <a:t> which is controlled by potential difference between last dynode and anode:</a:t>
            </a:r>
            <a:endParaRPr lang="ru-RU" altLang="ru-RU" sz="1400" dirty="0">
              <a:latin typeface="Calibri" pitchFamily="34" charset="0"/>
            </a:endParaRPr>
          </a:p>
          <a:p>
            <a:pPr eaLnBrk="1" hangingPunct="1"/>
            <a:endParaRPr lang="ru-RU" altLang="ru-RU" sz="1400" dirty="0">
              <a:latin typeface="Calibri" pitchFamily="34" charset="0"/>
            </a:endParaRPr>
          </a:p>
        </p:txBody>
      </p:sp>
      <p:pic>
        <p:nvPicPr>
          <p:cNvPr id="20486" name="Рисунок 5" descr="curren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1863" y="4252913"/>
            <a:ext cx="313213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7164388" y="2276475"/>
            <a:ext cx="1979612" cy="1873250"/>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r>
              <a:rPr lang="en-US" altLang="ru-RU" dirty="0" smtClean="0"/>
              <a:t>Modeling results</a:t>
            </a:r>
            <a:r>
              <a:rPr lang="ru-RU" altLang="ru-RU" dirty="0" smtClean="0"/>
              <a:t>, </a:t>
            </a:r>
            <a:r>
              <a:rPr lang="en-US" altLang="ru-RU" dirty="0" smtClean="0"/>
              <a:t>G=f(V)</a:t>
            </a:r>
            <a:endParaRPr lang="ru-RU" altLang="ru-RU" dirty="0" smtClean="0"/>
          </a:p>
        </p:txBody>
      </p:sp>
      <p:sp>
        <p:nvSpPr>
          <p:cNvPr id="21507" name="TextBox 5"/>
          <p:cNvSpPr txBox="1">
            <a:spLocks noChangeArrowheads="1"/>
          </p:cNvSpPr>
          <p:nvPr/>
        </p:nvSpPr>
        <p:spPr bwMode="auto">
          <a:xfrm>
            <a:off x="323528" y="5805264"/>
            <a:ext cx="3743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1200" i="1" dirty="0" smtClean="0">
                <a:latin typeface="+mn-lt"/>
              </a:rPr>
              <a:t>Gain dependence on supply voltage. Model(1) and experimental (2) characteristics for PMT</a:t>
            </a:r>
            <a:r>
              <a:rPr lang="ru-RU" altLang="ru-RU" sz="1200" i="1" dirty="0" smtClean="0">
                <a:latin typeface="+mn-lt"/>
              </a:rPr>
              <a:t>№ </a:t>
            </a:r>
            <a:r>
              <a:rPr lang="ru-RU" altLang="ru-RU" sz="1200" i="1" dirty="0">
                <a:latin typeface="+mn-lt"/>
              </a:rPr>
              <a:t>KB0278</a:t>
            </a:r>
          </a:p>
        </p:txBody>
      </p:sp>
      <p:sp>
        <p:nvSpPr>
          <p:cNvPr id="21508" name="TextBox 6"/>
          <p:cNvSpPr txBox="1">
            <a:spLocks noChangeArrowheads="1"/>
          </p:cNvSpPr>
          <p:nvPr/>
        </p:nvSpPr>
        <p:spPr bwMode="auto">
          <a:xfrm>
            <a:off x="4427984" y="5805264"/>
            <a:ext cx="4248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1200" i="1" dirty="0" smtClean="0">
                <a:latin typeface="Gill Sans MT"/>
              </a:rPr>
              <a:t>Gain dependence on supply voltage. Model(1) and typical gain(2) characteristics for Hamamatsu R11410-20</a:t>
            </a:r>
            <a:endParaRPr lang="ru-RU" altLang="ru-RU" sz="1200" i="1" dirty="0">
              <a:latin typeface="+mn-lt"/>
            </a:endParaRPr>
          </a:p>
        </p:txBody>
      </p:sp>
      <p:graphicFrame>
        <p:nvGraphicFramePr>
          <p:cNvPr id="7" name="Диаграмма 6"/>
          <p:cNvGraphicFramePr/>
          <p:nvPr/>
        </p:nvGraphicFramePr>
        <p:xfrm>
          <a:off x="467544" y="1268760"/>
          <a:ext cx="3384376" cy="4535784"/>
        </p:xfrm>
        <a:graphic>
          <a:graphicData uri="http://schemas.openxmlformats.org/drawingml/2006/chart">
            <c:chart xmlns:c="http://schemas.openxmlformats.org/drawingml/2006/chart" xmlns:r="http://schemas.openxmlformats.org/officeDocument/2006/relationships" r:id="rId2"/>
          </a:graphicData>
        </a:graphic>
      </p:graphicFrame>
      <p:pic>
        <p:nvPicPr>
          <p:cNvPr id="8" name="Рисунок 7" descr="graph.png"/>
          <p:cNvPicPr>
            <a:picLocks noChangeAspect="1"/>
          </p:cNvPicPr>
          <p:nvPr/>
        </p:nvPicPr>
        <p:blipFill>
          <a:blip r:embed="rId3" cstate="print"/>
          <a:stretch>
            <a:fillRect/>
          </a:stretch>
        </p:blipFill>
        <p:spPr>
          <a:xfrm>
            <a:off x="3995936" y="1196752"/>
            <a:ext cx="4734586" cy="4534533"/>
          </a:xfrm>
          <a:prstGeom prst="rect">
            <a:avLst/>
          </a:prstGeom>
        </p:spPr>
      </p:pic>
      <p:sp>
        <p:nvSpPr>
          <p:cNvPr id="9" name="TextBox 8"/>
          <p:cNvSpPr txBox="1"/>
          <p:nvPr/>
        </p:nvSpPr>
        <p:spPr>
          <a:xfrm rot="16200000">
            <a:off x="3460522" y="2827675"/>
            <a:ext cx="1728192" cy="338554"/>
          </a:xfrm>
          <a:prstGeom prst="rect">
            <a:avLst/>
          </a:prstGeom>
          <a:noFill/>
        </p:spPr>
        <p:txBody>
          <a:bodyPr wrap="square" rtlCol="0">
            <a:spAutoFit/>
          </a:bodyPr>
          <a:lstStyle/>
          <a:p>
            <a:pPr algn="ctr"/>
            <a:r>
              <a:rPr lang="en-US" sz="1600" b="1" dirty="0" smtClean="0">
                <a:latin typeface="+mn-lt"/>
              </a:rPr>
              <a:t>Gain</a:t>
            </a:r>
            <a:endParaRPr lang="ru-RU" sz="1600" b="1" dirty="0">
              <a:latin typeface="+mn-lt"/>
            </a:endParaRPr>
          </a:p>
        </p:txBody>
      </p:sp>
      <p:sp>
        <p:nvSpPr>
          <p:cNvPr id="10" name="TextBox 9"/>
          <p:cNvSpPr txBox="1"/>
          <p:nvPr/>
        </p:nvSpPr>
        <p:spPr>
          <a:xfrm>
            <a:off x="6012160" y="5373216"/>
            <a:ext cx="1512168" cy="338554"/>
          </a:xfrm>
          <a:prstGeom prst="rect">
            <a:avLst/>
          </a:prstGeom>
          <a:noFill/>
        </p:spPr>
        <p:txBody>
          <a:bodyPr wrap="square" rtlCol="0">
            <a:spAutoFit/>
          </a:bodyPr>
          <a:lstStyle/>
          <a:p>
            <a:r>
              <a:rPr lang="en-US" sz="1600" b="1" dirty="0" smtClean="0">
                <a:latin typeface="+mn-lt"/>
              </a:rPr>
              <a:t>Voltage, V</a:t>
            </a:r>
            <a:endParaRPr lang="ru-RU" sz="1600" b="1"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pPr eaLnBrk="1" hangingPunct="1"/>
            <a:r>
              <a:rPr lang="en-US" altLang="ru-RU" dirty="0" smtClean="0"/>
              <a:t>Modeling results, G/G</a:t>
            </a:r>
            <a:r>
              <a:rPr lang="en-US" altLang="ru-RU" sz="1400" dirty="0" smtClean="0"/>
              <a:t>0</a:t>
            </a:r>
            <a:r>
              <a:rPr lang="en-US" altLang="ru-RU" dirty="0" smtClean="0"/>
              <a:t>=f(</a:t>
            </a:r>
            <a:r>
              <a:rPr lang="en-US" altLang="ru-RU" dirty="0" err="1" smtClean="0"/>
              <a:t>Ia</a:t>
            </a:r>
            <a:r>
              <a:rPr lang="en-US" altLang="ru-RU" dirty="0" smtClean="0"/>
              <a:t>)</a:t>
            </a:r>
            <a:endParaRPr lang="ru-RU" altLang="ru-RU" dirty="0" smtClean="0"/>
          </a:p>
        </p:txBody>
      </p:sp>
      <p:sp>
        <p:nvSpPr>
          <p:cNvPr id="22531" name="TextBox 4"/>
          <p:cNvSpPr txBox="1">
            <a:spLocks noChangeArrowheads="1"/>
          </p:cNvSpPr>
          <p:nvPr/>
        </p:nvSpPr>
        <p:spPr bwMode="auto">
          <a:xfrm>
            <a:off x="539750" y="5949950"/>
            <a:ext cx="7993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1200" i="1" dirty="0" smtClean="0">
                <a:latin typeface="Calibri" pitchFamily="34" charset="0"/>
              </a:rPr>
              <a:t>Gain dependence on anode current for PMT</a:t>
            </a:r>
            <a:r>
              <a:rPr lang="ru-RU" altLang="ru-RU" sz="1200" i="1" dirty="0" smtClean="0">
                <a:latin typeface="Calibri" pitchFamily="34" charset="0"/>
              </a:rPr>
              <a:t> </a:t>
            </a:r>
            <a:r>
              <a:rPr lang="ru-RU" altLang="ru-RU" sz="1200" i="1" dirty="0">
                <a:latin typeface="Calibri" pitchFamily="34" charset="0"/>
              </a:rPr>
              <a:t>№ </a:t>
            </a:r>
            <a:r>
              <a:rPr lang="ru-RU" altLang="ru-RU" sz="1200" i="1" dirty="0" smtClean="0">
                <a:latin typeface="Calibri" pitchFamily="34" charset="0"/>
              </a:rPr>
              <a:t>КВ0278: </a:t>
            </a:r>
            <a:r>
              <a:rPr lang="ru-RU" altLang="ru-RU" sz="1200" i="1" dirty="0">
                <a:latin typeface="Calibri" pitchFamily="34" charset="0"/>
              </a:rPr>
              <a:t>1 - </a:t>
            </a:r>
            <a:r>
              <a:rPr lang="en-US" altLang="ru-RU" sz="1200" i="1" dirty="0" smtClean="0">
                <a:latin typeface="Calibri" pitchFamily="34" charset="0"/>
              </a:rPr>
              <a:t>experimental</a:t>
            </a:r>
            <a:r>
              <a:rPr lang="ru-RU" altLang="ru-RU" sz="1200" i="1" dirty="0" smtClean="0">
                <a:latin typeface="Calibri" pitchFamily="34" charset="0"/>
              </a:rPr>
              <a:t>, </a:t>
            </a:r>
            <a:r>
              <a:rPr lang="ru-RU" altLang="ru-RU" sz="1200" i="1" dirty="0">
                <a:latin typeface="Calibri" pitchFamily="34" charset="0"/>
              </a:rPr>
              <a:t>2, 3, 4, 5 </a:t>
            </a:r>
            <a:r>
              <a:rPr lang="ru-RU" altLang="ru-RU" sz="1200" i="1" dirty="0" smtClean="0">
                <a:latin typeface="Calibri" pitchFamily="34" charset="0"/>
              </a:rPr>
              <a:t>– </a:t>
            </a:r>
            <a:r>
              <a:rPr lang="en-US" altLang="ru-RU" sz="1200" i="1" dirty="0" smtClean="0">
                <a:latin typeface="Calibri" pitchFamily="34" charset="0"/>
              </a:rPr>
              <a:t>modeling for</a:t>
            </a:r>
            <a:r>
              <a:rPr lang="ru-RU" altLang="ru-RU" sz="1200" i="1" dirty="0" smtClean="0">
                <a:latin typeface="Calibri" pitchFamily="34" charset="0"/>
              </a:rPr>
              <a:t> </a:t>
            </a:r>
            <a:r>
              <a:rPr lang="ru-RU" altLang="ru-RU" sz="1200" i="1" dirty="0">
                <a:latin typeface="Calibri" pitchFamily="34" charset="0"/>
              </a:rPr>
              <a:t>R</a:t>
            </a:r>
            <a:r>
              <a:rPr lang="en-US" altLang="ru-RU" sz="1200" i="1" dirty="0" err="1">
                <a:latin typeface="Gill Sans MT" pitchFamily="34" charset="0"/>
              </a:rPr>
              <a:t>i</a:t>
            </a:r>
            <a:r>
              <a:rPr lang="ru-RU" altLang="ru-RU" sz="1200" i="1" dirty="0">
                <a:latin typeface="Calibri" pitchFamily="34" charset="0"/>
              </a:rPr>
              <a:t> = 1,5, 1,1, 1 и 0,5 </a:t>
            </a:r>
            <a:r>
              <a:rPr lang="en-US" altLang="ru-RU" sz="1200" i="1" dirty="0" err="1" smtClean="0">
                <a:latin typeface="Calibri" pitchFamily="34" charset="0"/>
              </a:rPr>
              <a:t>MOhm</a:t>
            </a:r>
            <a:endParaRPr lang="ru-RU" altLang="ru-RU" sz="1200" i="1" dirty="0">
              <a:latin typeface="Calibri" pitchFamily="34" charset="0"/>
            </a:endParaRPr>
          </a:p>
        </p:txBody>
      </p:sp>
      <p:graphicFrame>
        <p:nvGraphicFramePr>
          <p:cNvPr id="5" name="Диаграмма 4"/>
          <p:cNvGraphicFramePr/>
          <p:nvPr/>
        </p:nvGraphicFramePr>
        <p:xfrm>
          <a:off x="323528" y="1340768"/>
          <a:ext cx="8496944" cy="47013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eaLnBrk="1" hangingPunct="1"/>
            <a:r>
              <a:rPr lang="en-US" altLang="ru-RU" dirty="0" smtClean="0"/>
              <a:t>Modeling results, G/G</a:t>
            </a:r>
            <a:r>
              <a:rPr lang="en-US" altLang="ru-RU" sz="1400" dirty="0" smtClean="0"/>
              <a:t>0</a:t>
            </a:r>
            <a:r>
              <a:rPr lang="en-US" altLang="ru-RU" dirty="0" smtClean="0"/>
              <a:t>=f(</a:t>
            </a:r>
            <a:r>
              <a:rPr lang="en-US" altLang="ru-RU" dirty="0" err="1" smtClean="0"/>
              <a:t>Ia</a:t>
            </a:r>
            <a:r>
              <a:rPr lang="en-US" altLang="ru-RU" dirty="0" smtClean="0"/>
              <a:t>)</a:t>
            </a:r>
            <a:endParaRPr lang="ru-RU" altLang="ru-RU" dirty="0" smtClean="0"/>
          </a:p>
        </p:txBody>
      </p:sp>
      <p:sp>
        <p:nvSpPr>
          <p:cNvPr id="23555" name="TextBox 4"/>
          <p:cNvSpPr txBox="1">
            <a:spLocks noChangeArrowheads="1"/>
          </p:cNvSpPr>
          <p:nvPr/>
        </p:nvSpPr>
        <p:spPr bwMode="auto">
          <a:xfrm>
            <a:off x="1187450" y="5876925"/>
            <a:ext cx="6626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1400" i="1" dirty="0" smtClean="0">
                <a:latin typeface="Calibri" pitchFamily="34" charset="0"/>
              </a:rPr>
              <a:t>Experimental</a:t>
            </a:r>
            <a:r>
              <a:rPr lang="ru-RU" altLang="ru-RU" sz="1400" i="1" dirty="0" smtClean="0">
                <a:latin typeface="Calibri" pitchFamily="34" charset="0"/>
              </a:rPr>
              <a:t> </a:t>
            </a:r>
            <a:r>
              <a:rPr lang="ru-RU" altLang="ru-RU" sz="1400" i="1" dirty="0">
                <a:latin typeface="Calibri" pitchFamily="34" charset="0"/>
              </a:rPr>
              <a:t>(1) </a:t>
            </a:r>
            <a:r>
              <a:rPr lang="en-US" altLang="ru-RU" sz="1400" i="1" dirty="0" smtClean="0">
                <a:latin typeface="Calibri" pitchFamily="34" charset="0"/>
              </a:rPr>
              <a:t>and model </a:t>
            </a:r>
            <a:r>
              <a:rPr lang="ru-RU" altLang="ru-RU" sz="1400" i="1" dirty="0" smtClean="0">
                <a:latin typeface="Calibri" pitchFamily="34" charset="0"/>
              </a:rPr>
              <a:t> (</a:t>
            </a:r>
            <a:r>
              <a:rPr lang="ru-RU" altLang="ru-RU" sz="1400" i="1" dirty="0">
                <a:latin typeface="Calibri" pitchFamily="34" charset="0"/>
              </a:rPr>
              <a:t>2) </a:t>
            </a:r>
            <a:r>
              <a:rPr lang="en-US" altLang="ru-RU" sz="1400" i="1" dirty="0" smtClean="0">
                <a:latin typeface="Calibri" pitchFamily="34" charset="0"/>
              </a:rPr>
              <a:t>gain dependences</a:t>
            </a:r>
            <a:r>
              <a:rPr lang="ru-RU" altLang="ru-RU" sz="1400" i="1" dirty="0" smtClean="0">
                <a:latin typeface="Calibri" pitchFamily="34" charset="0"/>
              </a:rPr>
              <a:t> (</a:t>
            </a:r>
            <a:r>
              <a:rPr lang="en-US" altLang="ru-RU" sz="1400" i="1" dirty="0" smtClean="0">
                <a:latin typeface="Calibri" pitchFamily="34" charset="0"/>
              </a:rPr>
              <a:t>for </a:t>
            </a:r>
            <a:r>
              <a:rPr lang="ru-RU" altLang="ru-RU" sz="1400" i="1" dirty="0" smtClean="0">
                <a:latin typeface="Calibri" pitchFamily="34" charset="0"/>
              </a:rPr>
              <a:t> </a:t>
            </a:r>
            <a:r>
              <a:rPr lang="ru-RU" altLang="ru-RU" sz="1400" i="1" dirty="0">
                <a:latin typeface="Calibri" pitchFamily="34" charset="0"/>
              </a:rPr>
              <a:t>R = 1.1 </a:t>
            </a:r>
            <a:r>
              <a:rPr lang="en-US" altLang="ru-RU" sz="1400" i="1" dirty="0" err="1" smtClean="0">
                <a:latin typeface="Calibri" pitchFamily="34" charset="0"/>
              </a:rPr>
              <a:t>MOhm</a:t>
            </a:r>
            <a:r>
              <a:rPr lang="ru-RU" altLang="ru-RU" sz="1400" i="1" dirty="0" smtClean="0">
                <a:latin typeface="Calibri" pitchFamily="34" charset="0"/>
              </a:rPr>
              <a:t>)</a:t>
            </a:r>
            <a:r>
              <a:rPr lang="en-US" altLang="ru-RU" sz="1400" i="1" dirty="0" smtClean="0">
                <a:latin typeface="Calibri" pitchFamily="34" charset="0"/>
              </a:rPr>
              <a:t> on anode current for</a:t>
            </a:r>
            <a:r>
              <a:rPr lang="ru-RU" altLang="ru-RU" sz="1400" i="1" dirty="0" smtClean="0">
                <a:latin typeface="Calibri" pitchFamily="34" charset="0"/>
              </a:rPr>
              <a:t> </a:t>
            </a:r>
            <a:r>
              <a:rPr lang="en-US" altLang="ru-RU" sz="1400" i="1" dirty="0" smtClean="0">
                <a:latin typeface="Calibri" pitchFamily="34" charset="0"/>
              </a:rPr>
              <a:t>PMT </a:t>
            </a:r>
            <a:r>
              <a:rPr lang="ru-RU" altLang="ru-RU" sz="1400" i="1" dirty="0" smtClean="0">
                <a:latin typeface="Calibri" pitchFamily="34" charset="0"/>
              </a:rPr>
              <a:t>№ КВ0278</a:t>
            </a:r>
            <a:r>
              <a:rPr lang="en-US" altLang="ru-RU" sz="1400" i="1" dirty="0" smtClean="0">
                <a:latin typeface="Calibri" pitchFamily="34" charset="0"/>
              </a:rPr>
              <a:t> enlarged</a:t>
            </a:r>
            <a:endParaRPr lang="ru-RU" altLang="ru-RU" sz="1400" i="1" dirty="0">
              <a:latin typeface="Calibri" pitchFamily="34" charset="0"/>
            </a:endParaRPr>
          </a:p>
        </p:txBody>
      </p:sp>
      <p:graphicFrame>
        <p:nvGraphicFramePr>
          <p:cNvPr id="6" name="Содержимое 5"/>
          <p:cNvGraphicFramePr>
            <a:graphicFrameLocks noGrp="1"/>
          </p:cNvGraphicFramePr>
          <p:nvPr>
            <p:ph sz="quarter" idx="1"/>
          </p:nvPr>
        </p:nvGraphicFramePr>
        <p:xfrm>
          <a:off x="467544" y="1196752"/>
          <a:ext cx="7931224" cy="47435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eaLnBrk="1" hangingPunct="1"/>
            <a:r>
              <a:rPr lang="en-US" altLang="ru-RU" dirty="0" smtClean="0"/>
              <a:t>Conclusion</a:t>
            </a:r>
            <a:endParaRPr lang="ru-RU" altLang="ru-RU" dirty="0" smtClean="0"/>
          </a:p>
        </p:txBody>
      </p:sp>
      <p:sp>
        <p:nvSpPr>
          <p:cNvPr id="24579" name="Содержимое 2"/>
          <p:cNvSpPr>
            <a:spLocks noGrp="1"/>
          </p:cNvSpPr>
          <p:nvPr>
            <p:ph sz="quarter" idx="1"/>
          </p:nvPr>
        </p:nvSpPr>
        <p:spPr>
          <a:xfrm>
            <a:off x="323528" y="1052736"/>
            <a:ext cx="8229600" cy="4937125"/>
          </a:xfrm>
        </p:spPr>
        <p:txBody>
          <a:bodyPr/>
          <a:lstStyle/>
          <a:p>
            <a:pPr>
              <a:buNone/>
            </a:pPr>
            <a:r>
              <a:rPr lang="en-US" sz="2800" dirty="0" smtClean="0"/>
              <a:t>   </a:t>
            </a:r>
            <a:r>
              <a:rPr lang="en-US" sz="2400" dirty="0" smtClean="0"/>
              <a:t>A SPICE model for the simulation of the divider behavior of a PMT has been constructed. </a:t>
            </a:r>
            <a:br>
              <a:rPr lang="en-US" sz="2400" dirty="0" smtClean="0"/>
            </a:br>
            <a:r>
              <a:rPr lang="en-US" sz="2400" dirty="0" smtClean="0"/>
              <a:t>Model parameters were extracted from experimental and typical Hamamatsu gain.</a:t>
            </a:r>
            <a:br>
              <a:rPr lang="en-US" sz="2400" dirty="0" smtClean="0"/>
            </a:br>
            <a:r>
              <a:rPr lang="en-US" sz="2400" dirty="0" smtClean="0"/>
              <a:t/>
            </a:r>
            <a:br>
              <a:rPr lang="en-US" sz="2400" dirty="0" smtClean="0"/>
            </a:br>
            <a:r>
              <a:rPr lang="en-US" sz="2400" dirty="0" smtClean="0"/>
              <a:t>Problem with incorrect potential behavior was found and solved (as we know, first time in the world).</a:t>
            </a:r>
            <a:br>
              <a:rPr lang="en-US" sz="2400" dirty="0" smtClean="0"/>
            </a:br>
            <a:r>
              <a:rPr lang="en-US" sz="2400" dirty="0" smtClean="0"/>
              <a:t/>
            </a:r>
            <a:br>
              <a:rPr lang="en-US" sz="2400" dirty="0" smtClean="0"/>
            </a:br>
            <a:r>
              <a:rPr lang="en-US" sz="2400" dirty="0" smtClean="0"/>
              <a:t>The results of simulation are in a reasonable agreement with the experimentally measured characteristics of the PMT with serial # KB0278. </a:t>
            </a:r>
            <a:br>
              <a:rPr lang="en-US" sz="2400" dirty="0" smtClean="0"/>
            </a:br>
            <a:r>
              <a:rPr lang="en-US" sz="2400" dirty="0" smtClean="0"/>
              <a:t/>
            </a:r>
            <a:br>
              <a:rPr lang="en-US" sz="2400" dirty="0" smtClean="0"/>
            </a:br>
            <a:r>
              <a:rPr lang="en-US" sz="2400" dirty="0" smtClean="0"/>
              <a:t>The model can be used for simulation of any type of PMT.</a:t>
            </a:r>
            <a:endParaRPr lang="ru-RU" altLang="ru-RU"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539750" y="2997200"/>
            <a:ext cx="8229600" cy="990600"/>
          </a:xfrm>
        </p:spPr>
        <p:txBody>
          <a:bodyPr/>
          <a:lstStyle/>
          <a:p>
            <a:pPr algn="ctr" eaLnBrk="1" hangingPunct="1"/>
            <a:r>
              <a:rPr lang="en-US" altLang="ru-RU" dirty="0" smtClean="0"/>
              <a:t>Thank you for attention!</a:t>
            </a:r>
            <a:endParaRPr lang="ru-RU" altLang="ru-R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10153650" cy="1143000"/>
          </a:xfrm>
        </p:spPr>
        <p:txBody>
          <a:bodyPr>
            <a:normAutofit fontScale="90000"/>
          </a:bodyPr>
          <a:lstStyle/>
          <a:p>
            <a:pPr eaLnBrk="1" fontAlgn="auto" hangingPunct="1">
              <a:spcAft>
                <a:spcPts val="0"/>
              </a:spcAft>
              <a:defRPr/>
            </a:pPr>
            <a:r>
              <a:rPr lang="en-US" sz="4400" dirty="0" smtClean="0"/>
              <a:t>Emission two-phase detectors for </a:t>
            </a:r>
            <a:br>
              <a:rPr lang="en-US" sz="4400" dirty="0" smtClean="0"/>
            </a:br>
            <a:r>
              <a:rPr lang="en-US" sz="4400" dirty="0" smtClean="0"/>
              <a:t>rare processes</a:t>
            </a:r>
            <a:r>
              <a:rPr lang="ru-RU" sz="4400" dirty="0" smtClean="0"/>
              <a:t/>
            </a:r>
            <a:br>
              <a:rPr lang="ru-RU" sz="4400" dirty="0" smtClean="0"/>
            </a:br>
            <a:endParaRPr lang="ru-RU" dirty="0"/>
          </a:p>
        </p:txBody>
      </p:sp>
      <p:sp>
        <p:nvSpPr>
          <p:cNvPr id="21" name="TextBox 20"/>
          <p:cNvSpPr txBox="1"/>
          <p:nvPr/>
        </p:nvSpPr>
        <p:spPr>
          <a:xfrm>
            <a:off x="5148263" y="5661025"/>
            <a:ext cx="3851275" cy="369888"/>
          </a:xfrm>
          <a:prstGeom prst="rect">
            <a:avLst/>
          </a:prstGeom>
          <a:noFill/>
        </p:spPr>
        <p:txBody>
          <a:bodyPr>
            <a:spAutoFit/>
          </a:bodyPr>
          <a:lstStyle/>
          <a:p>
            <a:pPr>
              <a:defRPr/>
            </a:pPr>
            <a:r>
              <a:rPr lang="en-US" i="1" dirty="0" smtClean="0">
                <a:latin typeface="+mn-lt"/>
              </a:rPr>
              <a:t>RED-100 inner construction</a:t>
            </a:r>
            <a:endParaRPr lang="ru-RU" i="1" dirty="0">
              <a:latin typeface="+mn-lt"/>
            </a:endParaRPr>
          </a:p>
        </p:txBody>
      </p:sp>
      <p:pic>
        <p:nvPicPr>
          <p:cNvPr id="7" name="Рисунок 6" descr="red.png"/>
          <p:cNvPicPr>
            <a:picLocks noChangeAspect="1"/>
          </p:cNvPicPr>
          <p:nvPr/>
        </p:nvPicPr>
        <p:blipFill>
          <a:blip r:embed="rId2" cstate="print"/>
          <a:stretch>
            <a:fillRect/>
          </a:stretch>
        </p:blipFill>
        <p:spPr>
          <a:xfrm>
            <a:off x="5580112" y="1196752"/>
            <a:ext cx="2448272" cy="4331097"/>
          </a:xfrm>
          <a:prstGeom prst="rect">
            <a:avLst/>
          </a:prstGeom>
        </p:spPr>
      </p:pic>
      <p:pic>
        <p:nvPicPr>
          <p:cNvPr id="9" name="Содержимое 8" descr="TPC.jpg"/>
          <p:cNvPicPr>
            <a:picLocks noGrp="1" noChangeAspect="1"/>
          </p:cNvPicPr>
          <p:nvPr>
            <p:ph sz="quarter" idx="1"/>
          </p:nvPr>
        </p:nvPicPr>
        <p:blipFill>
          <a:blip r:embed="rId3" cstate="print"/>
          <a:stretch>
            <a:fillRect/>
          </a:stretch>
        </p:blipFill>
        <p:spPr>
          <a:xfrm>
            <a:off x="539552" y="1268760"/>
            <a:ext cx="4545127" cy="4217045"/>
          </a:xfrm>
        </p:spPr>
      </p:pic>
      <p:sp>
        <p:nvSpPr>
          <p:cNvPr id="6" name="TextBox 5"/>
          <p:cNvSpPr txBox="1"/>
          <p:nvPr/>
        </p:nvSpPr>
        <p:spPr>
          <a:xfrm>
            <a:off x="395536" y="5517232"/>
            <a:ext cx="4752528" cy="923330"/>
          </a:xfrm>
          <a:prstGeom prst="rect">
            <a:avLst/>
          </a:prstGeom>
          <a:noFill/>
        </p:spPr>
        <p:txBody>
          <a:bodyPr wrap="square" rtlCol="0">
            <a:spAutoFit/>
          </a:bodyPr>
          <a:lstStyle/>
          <a:p>
            <a:r>
              <a:rPr lang="en-US" dirty="0" smtClean="0"/>
              <a:t>Electroluminescence signal is very intensive (about two orders higher than scintillation signal) -&gt;coming to edge of linear PMT work</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79388" y="188913"/>
            <a:ext cx="8964612" cy="838200"/>
          </a:xfrm>
        </p:spPr>
        <p:txBody>
          <a:bodyPr/>
          <a:lstStyle/>
          <a:p>
            <a:pPr eaLnBrk="1" hangingPunct="1"/>
            <a:r>
              <a:rPr lang="en-US" altLang="ru-RU" dirty="0" smtClean="0"/>
              <a:t>PMT’s principle of work</a:t>
            </a:r>
            <a:endParaRPr lang="ru-RU" altLang="ru-RU" dirty="0" smtClean="0"/>
          </a:p>
        </p:txBody>
      </p:sp>
      <p:sp>
        <p:nvSpPr>
          <p:cNvPr id="12291" name="Содержимое 2"/>
          <p:cNvSpPr>
            <a:spLocks noGrp="1"/>
          </p:cNvSpPr>
          <p:nvPr>
            <p:ph sz="quarter" idx="1"/>
          </p:nvPr>
        </p:nvSpPr>
        <p:spPr>
          <a:xfrm>
            <a:off x="4788024" y="1196752"/>
            <a:ext cx="3970338" cy="4937125"/>
          </a:xfrm>
        </p:spPr>
        <p:txBody>
          <a:bodyPr/>
          <a:lstStyle/>
          <a:p>
            <a:pPr eaLnBrk="1" hangingPunct="1">
              <a:buNone/>
            </a:pPr>
            <a:r>
              <a:rPr lang="en-US" altLang="ru-RU" sz="1100" dirty="0" smtClean="0"/>
              <a:t>        It is possible to describe reproduction on the </a:t>
            </a:r>
            <a:r>
              <a:rPr lang="en-US" altLang="ru-RU" sz="1100" dirty="0" err="1" smtClean="0"/>
              <a:t>i-th</a:t>
            </a:r>
            <a:r>
              <a:rPr lang="en-US" altLang="ru-RU" sz="1100" dirty="0" smtClean="0"/>
              <a:t> dynode with secondary emission coefficient δ and electron collection efficiency coefficient n:</a:t>
            </a:r>
          </a:p>
          <a:p>
            <a:pPr eaLnBrk="1" hangingPunct="1">
              <a:buFont typeface="Wingdings 3" pitchFamily="18" charset="2"/>
              <a:buNone/>
            </a:pPr>
            <a:endParaRPr lang="en-US" altLang="ru-RU" sz="1100" dirty="0" smtClean="0"/>
          </a:p>
          <a:p>
            <a:pPr eaLnBrk="1" hangingPunct="1">
              <a:buFont typeface="Wingdings 3" pitchFamily="18" charset="2"/>
              <a:buNone/>
            </a:pPr>
            <a:r>
              <a:rPr lang="en-US" altLang="ru-RU" sz="1100" dirty="0" smtClean="0"/>
              <a:t>	 			 		</a:t>
            </a:r>
            <a:br>
              <a:rPr lang="en-US" altLang="ru-RU" sz="1100" dirty="0" smtClean="0"/>
            </a:br>
            <a:r>
              <a:rPr lang="en-US" altLang="ru-RU" sz="1100" dirty="0" smtClean="0"/>
              <a:t> where k and</a:t>
            </a:r>
            <a:r>
              <a:rPr lang="ru-RU" altLang="ru-RU" sz="1100" dirty="0" smtClean="0"/>
              <a:t> </a:t>
            </a:r>
            <a:r>
              <a:rPr lang="el-GR" altLang="ru-RU" sz="1100" dirty="0" smtClean="0"/>
              <a:t>α</a:t>
            </a:r>
            <a:r>
              <a:rPr lang="en-US" altLang="ru-RU" sz="1100" dirty="0" smtClean="0"/>
              <a:t> are coefficients depending dynode’s behavior.</a:t>
            </a:r>
            <a:endParaRPr lang="ru-RU" altLang="ru-RU" sz="1100" dirty="0" smtClean="0"/>
          </a:p>
          <a:p>
            <a:pPr eaLnBrk="1" hangingPunct="1">
              <a:buFont typeface="Wingdings 3" pitchFamily="18" charset="2"/>
              <a:buNone/>
            </a:pPr>
            <a:r>
              <a:rPr lang="ru-RU" altLang="ru-RU" sz="1100" dirty="0" smtClean="0"/>
              <a:t>	 </a:t>
            </a:r>
            <a:r>
              <a:rPr lang="en-US" altLang="ru-RU" sz="1100" dirty="0" smtClean="0"/>
              <a:t>Based on this, it is possible to represent gain for each dynode:</a:t>
            </a:r>
            <a:br>
              <a:rPr lang="en-US" altLang="ru-RU" sz="1100" dirty="0" smtClean="0"/>
            </a:br>
            <a:endParaRPr lang="en-US" altLang="ru-RU" sz="1100" dirty="0" smtClean="0"/>
          </a:p>
          <a:p>
            <a:pPr eaLnBrk="1" hangingPunct="1">
              <a:buFont typeface="Wingdings 3" pitchFamily="18" charset="2"/>
              <a:buNone/>
            </a:pPr>
            <a:endParaRPr lang="ru-RU" altLang="ru-RU" sz="1100" dirty="0" smtClean="0"/>
          </a:p>
          <a:p>
            <a:pPr eaLnBrk="1" hangingPunct="1">
              <a:buFont typeface="Wingdings 3" pitchFamily="18" charset="2"/>
              <a:buNone/>
            </a:pPr>
            <a:r>
              <a:rPr lang="ru-RU" altLang="ru-RU" sz="1100" dirty="0" smtClean="0"/>
              <a:t>	</a:t>
            </a:r>
            <a:r>
              <a:rPr lang="en-US" altLang="ru-RU" sz="1100" dirty="0" smtClean="0"/>
              <a:t>Accordingly, total gain is:</a:t>
            </a:r>
            <a:br>
              <a:rPr lang="en-US" altLang="ru-RU" sz="1100" dirty="0" smtClean="0"/>
            </a:br>
            <a:endParaRPr lang="ru-RU" altLang="ru-RU" sz="1100" dirty="0" smtClean="0"/>
          </a:p>
          <a:p>
            <a:pPr eaLnBrk="1" hangingPunct="1">
              <a:buFont typeface="Wingdings 3" pitchFamily="18" charset="2"/>
              <a:buNone/>
            </a:pPr>
            <a:r>
              <a:rPr lang="ru-RU" altLang="ru-RU" sz="1100" dirty="0" smtClean="0"/>
              <a:t>	 		</a:t>
            </a:r>
            <a:r>
              <a:rPr lang="en-US" altLang="ru-RU" sz="1100" dirty="0" smtClean="0"/>
              <a:t>	 		</a:t>
            </a:r>
          </a:p>
          <a:p>
            <a:pPr eaLnBrk="1" hangingPunct="1">
              <a:buFont typeface="Wingdings 3" pitchFamily="18" charset="2"/>
              <a:buNone/>
            </a:pPr>
            <a:r>
              <a:rPr lang="en-US" altLang="ru-RU" sz="1100" dirty="0" smtClean="0"/>
              <a:t>   </a:t>
            </a:r>
            <a:br>
              <a:rPr lang="en-US" altLang="ru-RU" sz="1100" dirty="0" smtClean="0"/>
            </a:br>
            <a:r>
              <a:rPr lang="en-US" altLang="ru-RU" sz="1100" dirty="0" smtClean="0"/>
              <a:t>Or </a:t>
            </a:r>
            <a:r>
              <a:rPr lang="en-US" sz="1100" dirty="0" smtClean="0"/>
              <a:t>the overall gain can be expressed in terms of the high-voltage supply</a:t>
            </a:r>
            <a:r>
              <a:rPr lang="en-US" altLang="ru-RU" sz="1100" dirty="0" smtClean="0"/>
              <a:t>:</a:t>
            </a:r>
            <a:br>
              <a:rPr lang="en-US" altLang="ru-RU" sz="1100" dirty="0" smtClean="0"/>
            </a:br>
            <a:r>
              <a:rPr lang="ru-RU" altLang="ru-RU" sz="1100" dirty="0" smtClean="0"/>
              <a:t>	 		 	</a:t>
            </a:r>
            <a:br>
              <a:rPr lang="ru-RU" altLang="ru-RU" sz="1100" dirty="0" smtClean="0"/>
            </a:br>
            <a:endParaRPr lang="en-US" altLang="ru-RU" sz="1100" dirty="0" smtClean="0"/>
          </a:p>
          <a:p>
            <a:pPr eaLnBrk="1" hangingPunct="1">
              <a:buFont typeface="Wingdings 3" pitchFamily="18" charset="2"/>
              <a:buNone/>
            </a:pPr>
            <a:endParaRPr lang="en-US" altLang="ru-RU" sz="1100" dirty="0" smtClean="0"/>
          </a:p>
          <a:p>
            <a:pPr>
              <a:buNone/>
            </a:pPr>
            <a:r>
              <a:rPr lang="en-US" altLang="ru-RU" sz="1100" dirty="0" smtClean="0"/>
              <a:t>         </a:t>
            </a:r>
            <a:br>
              <a:rPr lang="en-US" altLang="ru-RU" sz="1100" dirty="0" smtClean="0"/>
            </a:br>
            <a:r>
              <a:rPr lang="en-US" altLang="ru-RU" sz="1100" dirty="0" smtClean="0"/>
              <a:t>where V is supply voltage</a:t>
            </a:r>
            <a:r>
              <a:rPr lang="ru-RU" altLang="ru-RU" sz="1100" dirty="0" smtClean="0"/>
              <a:t>, </a:t>
            </a:r>
            <a:r>
              <a:rPr lang="en-US" altLang="ru-RU" sz="1100" dirty="0" err="1" smtClean="0"/>
              <a:t>ε</a:t>
            </a:r>
            <a:r>
              <a:rPr lang="en-US" altLang="ru-RU" sz="1100" baseline="-25000" dirty="0" err="1" smtClean="0"/>
              <a:t>i</a:t>
            </a:r>
            <a:r>
              <a:rPr lang="ru-RU" altLang="ru-RU" sz="1100" dirty="0" smtClean="0"/>
              <a:t>  </a:t>
            </a:r>
            <a:r>
              <a:rPr lang="en-US" sz="1100" dirty="0" smtClean="0"/>
              <a:t>is a fraction of the supply voltage VB owed to the action of the voltage divider circuit.</a:t>
            </a:r>
            <a:endParaRPr lang="ru-RU" altLang="ru-RU" sz="1100" dirty="0" smtClean="0"/>
          </a:p>
          <a:p>
            <a:pPr eaLnBrk="1" hangingPunct="1"/>
            <a:endParaRPr lang="ru-RU" altLang="ru-RU" sz="1100" dirty="0" smtClean="0"/>
          </a:p>
        </p:txBody>
      </p:sp>
      <p:sp>
        <p:nvSpPr>
          <p:cNvPr id="12292"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sp>
        <p:nvSpPr>
          <p:cNvPr id="12293" name="Rectangle 3"/>
          <p:cNvSpPr>
            <a:spLocks noChangeArrowheads="1"/>
          </p:cNvSpPr>
          <p:nvPr/>
        </p:nvSpPr>
        <p:spPr bwMode="auto">
          <a:xfrm>
            <a:off x="0" y="923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229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sp>
        <p:nvSpPr>
          <p:cNvPr id="12295" name="Rectangle 6"/>
          <p:cNvSpPr>
            <a:spLocks noChangeArrowheads="1"/>
          </p:cNvSpPr>
          <p:nvPr/>
        </p:nvSpPr>
        <p:spPr bwMode="auto">
          <a:xfrm>
            <a:off x="0" y="923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229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sp>
        <p:nvSpPr>
          <p:cNvPr id="12297"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sp>
        <p:nvSpPr>
          <p:cNvPr id="12298"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pic>
        <p:nvPicPr>
          <p:cNvPr id="12299" name="Рисунок 14" descr="пикча.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5013176"/>
            <a:ext cx="16557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Рисунок 15" descr="пикч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772816"/>
            <a:ext cx="2305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Рисунок 16" descr="пикча.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2816547"/>
            <a:ext cx="1727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Рисунок 17" descr="пикча.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3672" y="3645024"/>
            <a:ext cx="1152128" cy="70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Содержимое 3" descr="principle.jpg"/>
          <p:cNvPicPr>
            <a:picLocks noChangeAspect="1"/>
          </p:cNvPicPr>
          <p:nvPr/>
        </p:nvPicPr>
        <p:blipFill>
          <a:blip r:embed="rId6" cstate="print"/>
          <a:stretch>
            <a:fillRect/>
          </a:stretch>
        </p:blipFill>
        <p:spPr>
          <a:xfrm>
            <a:off x="683568" y="1340768"/>
            <a:ext cx="3744416" cy="440519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r>
              <a:rPr lang="en-US" altLang="ru-RU" dirty="0" smtClean="0"/>
              <a:t>PMT’s principle of work</a:t>
            </a:r>
            <a:endParaRPr lang="ru-RU" altLang="ru-RU" dirty="0" smtClean="0"/>
          </a:p>
        </p:txBody>
      </p:sp>
      <p:sp>
        <p:nvSpPr>
          <p:cNvPr id="13315" name="TextBox 3"/>
          <p:cNvSpPr txBox="1">
            <a:spLocks noChangeArrowheads="1"/>
          </p:cNvSpPr>
          <p:nvPr/>
        </p:nvSpPr>
        <p:spPr bwMode="auto">
          <a:xfrm>
            <a:off x="6300192" y="3140968"/>
            <a:ext cx="25209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dirty="0" smtClean="0">
                <a:latin typeface="+mn-lt"/>
              </a:rPr>
              <a:t>For each dynode ε</a:t>
            </a:r>
            <a:r>
              <a:rPr lang="ru-RU" altLang="ru-RU" dirty="0" smtClean="0">
                <a:latin typeface="+mn-lt"/>
              </a:rPr>
              <a:t> </a:t>
            </a:r>
            <a:r>
              <a:rPr lang="en-US" altLang="ru-RU" dirty="0" smtClean="0">
                <a:latin typeface="+mn-lt"/>
              </a:rPr>
              <a:t>is</a:t>
            </a:r>
            <a:r>
              <a:rPr lang="ru-RU" altLang="ru-RU" dirty="0" smtClean="0">
                <a:latin typeface="+mn-lt"/>
              </a:rPr>
              <a:t>:</a:t>
            </a:r>
            <a:r>
              <a:rPr lang="ru-RU" altLang="ru-RU" dirty="0">
                <a:latin typeface="+mn-lt"/>
              </a:rPr>
              <a:t/>
            </a:r>
            <a:br>
              <a:rPr lang="ru-RU" altLang="ru-RU" dirty="0">
                <a:latin typeface="+mn-lt"/>
              </a:rPr>
            </a:br>
            <a:r>
              <a:rPr lang="ru-RU" altLang="ru-RU" dirty="0">
                <a:latin typeface="+mn-lt"/>
              </a:rPr>
              <a:t/>
            </a:r>
            <a:br>
              <a:rPr lang="ru-RU" altLang="ru-RU" dirty="0">
                <a:latin typeface="+mn-lt"/>
              </a:rPr>
            </a:br>
            <a:endParaRPr lang="ru-RU" altLang="ru-RU" dirty="0">
              <a:latin typeface="+mn-lt"/>
            </a:endParaRPr>
          </a:p>
          <a:p>
            <a:pPr eaLnBrk="1" hangingPunct="1"/>
            <a:r>
              <a:rPr lang="ru-RU" altLang="ru-RU" dirty="0" smtClean="0">
                <a:latin typeface="+mn-lt"/>
              </a:rPr>
              <a:t> </a:t>
            </a:r>
            <a:r>
              <a:rPr lang="en-US" altLang="ru-RU" dirty="0" err="1">
                <a:latin typeface="+mn-lt"/>
              </a:rPr>
              <a:t>R</a:t>
            </a:r>
            <a:r>
              <a:rPr lang="en-US" altLang="ru-RU" baseline="-25000" dirty="0" err="1">
                <a:latin typeface="+mn-lt"/>
              </a:rPr>
              <a:t>i</a:t>
            </a:r>
            <a:r>
              <a:rPr lang="ru-RU" altLang="ru-RU" dirty="0">
                <a:latin typeface="+mn-lt"/>
              </a:rPr>
              <a:t> </a:t>
            </a:r>
            <a:r>
              <a:rPr lang="en-US" altLang="ru-RU" dirty="0" smtClean="0">
                <a:latin typeface="+mn-lt"/>
              </a:rPr>
              <a:t>is resistance of </a:t>
            </a:r>
            <a:r>
              <a:rPr lang="en-US" altLang="ru-RU" dirty="0" err="1" smtClean="0">
                <a:latin typeface="+mn-lt"/>
              </a:rPr>
              <a:t>i-th</a:t>
            </a:r>
            <a:r>
              <a:rPr lang="en-US" altLang="ru-RU" dirty="0" smtClean="0">
                <a:latin typeface="+mn-lt"/>
              </a:rPr>
              <a:t> circuit part and R is total resistance.</a:t>
            </a:r>
            <a:endParaRPr lang="ru-RU" altLang="ru-RU" dirty="0">
              <a:latin typeface="+mn-lt"/>
            </a:endParaRPr>
          </a:p>
        </p:txBody>
      </p:sp>
      <p:sp>
        <p:nvSpPr>
          <p:cNvPr id="1331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pic>
        <p:nvPicPr>
          <p:cNvPr id="13317"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3429000"/>
            <a:ext cx="719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Рисунок 7" descr="schem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341438"/>
            <a:ext cx="57832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8"/>
          <p:cNvSpPr txBox="1">
            <a:spLocks noChangeArrowheads="1"/>
          </p:cNvSpPr>
          <p:nvPr/>
        </p:nvSpPr>
        <p:spPr bwMode="auto">
          <a:xfrm>
            <a:off x="684213" y="3068638"/>
            <a:ext cx="504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i="1" dirty="0" smtClean="0">
                <a:latin typeface="Gill Sans MT" pitchFamily="34" charset="0"/>
              </a:rPr>
              <a:t>Voltage divider circuit for R11410-20</a:t>
            </a:r>
            <a:endParaRPr lang="ru-RU" altLang="ru-RU" i="1" dirty="0">
              <a:latin typeface="Calibri" pitchFamily="34" charset="0"/>
            </a:endParaRPr>
          </a:p>
        </p:txBody>
      </p:sp>
      <p:pic>
        <p:nvPicPr>
          <p:cNvPr id="13320" name="Рисунок 7" descr="pm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3933825"/>
            <a:ext cx="21431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8"/>
          <p:cNvSpPr txBox="1">
            <a:spLocks noChangeArrowheads="1"/>
          </p:cNvSpPr>
          <p:nvPr/>
        </p:nvSpPr>
        <p:spPr bwMode="auto">
          <a:xfrm>
            <a:off x="3132138" y="4437063"/>
            <a:ext cx="2447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i="1" dirty="0" smtClean="0">
                <a:latin typeface="Calibri" pitchFamily="34" charset="0"/>
              </a:rPr>
              <a:t>PMT R11410-20</a:t>
            </a:r>
            <a:endParaRPr lang="ru-RU" altLang="ru-RU" i="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r>
              <a:rPr lang="en-US" altLang="ru-RU" dirty="0" smtClean="0"/>
              <a:t>PMT’s principle of work. </a:t>
            </a:r>
            <a:br>
              <a:rPr lang="en-US" altLang="ru-RU" dirty="0" smtClean="0"/>
            </a:br>
            <a:r>
              <a:rPr lang="en-US" altLang="ru-RU" dirty="0" smtClean="0"/>
              <a:t>Gain dependence on supply voltage</a:t>
            </a:r>
            <a:endParaRPr lang="ru-RU" altLang="ru-RU" dirty="0" smtClean="0"/>
          </a:p>
        </p:txBody>
      </p:sp>
      <p:pic>
        <p:nvPicPr>
          <p:cNvPr id="14339" name="Рисунок 3" descr="hamamatsu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28775"/>
            <a:ext cx="41402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Рисунок 4" descr="krihely.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4300" y="1773238"/>
            <a:ext cx="4895850"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7"/>
          <p:cNvSpPr txBox="1">
            <a:spLocks noChangeArrowheads="1"/>
          </p:cNvSpPr>
          <p:nvPr/>
        </p:nvSpPr>
        <p:spPr bwMode="auto">
          <a:xfrm>
            <a:off x="395288" y="5516563"/>
            <a:ext cx="39608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1600" i="1" dirty="0" smtClean="0">
                <a:latin typeface="Calibri" pitchFamily="34" charset="0"/>
              </a:rPr>
              <a:t>Sample gain dependences on voltage for some Hamamatsu models</a:t>
            </a:r>
            <a:endParaRPr lang="ru-RU" altLang="ru-RU" sz="1600" i="1" dirty="0">
              <a:latin typeface="Calibri" pitchFamily="34" charset="0"/>
            </a:endParaRPr>
          </a:p>
        </p:txBody>
      </p:sp>
      <p:sp>
        <p:nvSpPr>
          <p:cNvPr id="14342" name="TextBox 8"/>
          <p:cNvSpPr txBox="1">
            <a:spLocks noChangeArrowheads="1"/>
          </p:cNvSpPr>
          <p:nvPr/>
        </p:nvSpPr>
        <p:spPr bwMode="auto">
          <a:xfrm>
            <a:off x="4860032" y="4725144"/>
            <a:ext cx="3671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i="1" dirty="0" smtClean="0">
                <a:latin typeface="Calibri" pitchFamily="34" charset="0"/>
              </a:rPr>
              <a:t>Deviation from power law at high anode currents</a:t>
            </a:r>
            <a:endParaRPr lang="ru-RU" altLang="ru-RU" i="1" dirty="0">
              <a:latin typeface="Calibri" pitchFamily="34" charset="0"/>
            </a:endParaRPr>
          </a:p>
        </p:txBody>
      </p:sp>
      <p:sp>
        <p:nvSpPr>
          <p:cNvPr id="14343" name="TextBox 6"/>
          <p:cNvSpPr txBox="1">
            <a:spLocks noChangeArrowheads="1"/>
          </p:cNvSpPr>
          <p:nvPr/>
        </p:nvSpPr>
        <p:spPr bwMode="auto">
          <a:xfrm>
            <a:off x="827088" y="1268413"/>
            <a:ext cx="612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dirty="0" smtClean="0"/>
              <a:t>Dependence on voltage:</a:t>
            </a:r>
            <a:endParaRPr lang="ru-RU" altLang="ru-RU" dirty="0"/>
          </a:p>
        </p:txBody>
      </p:sp>
      <p:sp>
        <p:nvSpPr>
          <p:cNvPr id="14344"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4345" name="Rectangle 9"/>
          <p:cNvSpPr>
            <a:spLocks noChangeArrowheads="1"/>
          </p:cNvSpPr>
          <p:nvPr/>
        </p:nvSpPr>
        <p:spPr bwMode="auto">
          <a:xfrm>
            <a:off x="0" y="6477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14346" name="Rectangle 11"/>
          <p:cNvSpPr>
            <a:spLocks noChangeArrowheads="1"/>
          </p:cNvSpPr>
          <p:nvPr/>
        </p:nvSpPr>
        <p:spPr bwMode="auto">
          <a:xfrm>
            <a:off x="251520" y="476672"/>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4347" name="Rectangle 12"/>
          <p:cNvSpPr>
            <a:spLocks noChangeArrowheads="1"/>
          </p:cNvSpPr>
          <p:nvPr/>
        </p:nvSpPr>
        <p:spPr bwMode="auto">
          <a:xfrm>
            <a:off x="0" y="7143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pic>
        <p:nvPicPr>
          <p:cNvPr id="14349" name="Picture 1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872" y="1340768"/>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Rectangle 15"/>
          <p:cNvSpPr>
            <a:spLocks noChangeArrowheads="1"/>
          </p:cNvSpPr>
          <p:nvPr/>
        </p:nvSpPr>
        <p:spPr bwMode="auto">
          <a:xfrm>
            <a:off x="0" y="7334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219200"/>
            <a:ext cx="8229600" cy="2570163"/>
          </a:xfrm>
        </p:spPr>
        <p:txBody>
          <a:bodyPr>
            <a:normAutofit fontScale="25000" lnSpcReduction="20000"/>
          </a:bodyPr>
          <a:lstStyle/>
          <a:p>
            <a:pPr marL="274320" indent="-274320" eaLnBrk="1" fontAlgn="auto" hangingPunct="1">
              <a:spcAft>
                <a:spcPts val="0"/>
              </a:spcAft>
              <a:buFont typeface="Wingdings 3"/>
              <a:buNone/>
              <a:defRPr/>
            </a:pPr>
            <a:r>
              <a:rPr lang="en-US" sz="6400" dirty="0" smtClean="0"/>
              <a:t>From experimental data for PMT </a:t>
            </a:r>
            <a:r>
              <a:rPr lang="ru-RU" sz="6400" dirty="0" smtClean="0"/>
              <a:t>№</a:t>
            </a:r>
            <a:r>
              <a:rPr lang="en-US" sz="6400" dirty="0" smtClean="0"/>
              <a:t>KB0278</a:t>
            </a:r>
            <a:r>
              <a:rPr lang="ru-RU" sz="6400" dirty="0" smtClean="0"/>
              <a:t>:</a:t>
            </a:r>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endParaRPr lang="ru-RU" sz="6400" dirty="0" smtClean="0"/>
          </a:p>
          <a:p>
            <a:pPr marL="274320" indent="-274320" eaLnBrk="1" fontAlgn="auto" hangingPunct="1">
              <a:spcAft>
                <a:spcPts val="0"/>
              </a:spcAft>
              <a:buFont typeface="Wingdings 3"/>
              <a:buNone/>
              <a:defRPr/>
            </a:pPr>
            <a:r>
              <a:rPr lang="ru-RU" sz="2800" dirty="0" smtClean="0"/>
              <a:t/>
            </a:r>
            <a:br>
              <a:rPr lang="ru-RU" sz="2800" dirty="0" smtClean="0"/>
            </a:br>
            <a:endParaRPr lang="ru-RU" sz="2800" dirty="0" smtClean="0"/>
          </a:p>
          <a:p>
            <a:pPr marL="274320" indent="-274320" eaLnBrk="1" fontAlgn="auto" hangingPunct="1">
              <a:spcAft>
                <a:spcPts val="0"/>
              </a:spcAft>
              <a:buFont typeface="Wingdings 3"/>
              <a:buNone/>
              <a:defRPr/>
            </a:pPr>
            <a:endParaRPr lang="ru-RU" sz="2800" dirty="0" smtClean="0"/>
          </a:p>
          <a:p>
            <a:pPr marL="274320" indent="-274320" eaLnBrk="1" fontAlgn="auto" hangingPunct="1">
              <a:spcAft>
                <a:spcPts val="0"/>
              </a:spcAft>
              <a:buFont typeface="Wingdings 3"/>
              <a:buNone/>
              <a:defRPr/>
            </a:pPr>
            <a:endParaRPr lang="ru-RU" dirty="0"/>
          </a:p>
        </p:txBody>
      </p:sp>
      <p:sp>
        <p:nvSpPr>
          <p:cNvPr id="1741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sp>
        <p:nvSpPr>
          <p:cNvPr id="174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sp>
        <p:nvSpPr>
          <p:cNvPr id="17414"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sp>
        <p:nvSpPr>
          <p:cNvPr id="17415" name="Rectangle 7"/>
          <p:cNvSpPr>
            <a:spLocks noChangeArrowheads="1"/>
          </p:cNvSpPr>
          <p:nvPr/>
        </p:nvSpPr>
        <p:spPr bwMode="auto">
          <a:xfrm>
            <a:off x="0" y="6953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7416"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sp>
        <p:nvSpPr>
          <p:cNvPr id="17417"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sp>
        <p:nvSpPr>
          <p:cNvPr id="174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sp>
        <p:nvSpPr>
          <p:cNvPr id="17419"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sp>
        <p:nvSpPr>
          <p:cNvPr id="17420" name="Rectangle 4"/>
          <p:cNvSpPr>
            <a:spLocks noChangeArrowheads="1"/>
          </p:cNvSpPr>
          <p:nvPr/>
        </p:nvSpPr>
        <p:spPr bwMode="auto">
          <a:xfrm>
            <a:off x="0" y="695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sp>
        <p:nvSpPr>
          <p:cNvPr id="17421" name="Rectangle 5"/>
          <p:cNvSpPr>
            <a:spLocks noChangeArrowheads="1"/>
          </p:cNvSpPr>
          <p:nvPr/>
        </p:nvSpPr>
        <p:spPr bwMode="auto">
          <a:xfrm>
            <a:off x="0" y="9334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7422" name="Рисунок 16" descr="пикча.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138" y="1557338"/>
            <a:ext cx="532765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Рисунок 20" descr="пикч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653136"/>
            <a:ext cx="2219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Рисунок 21" descr="пикча.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463" y="5516563"/>
            <a:ext cx="2066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Rectangle 1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7426" name="Picture 1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9475" y="476672"/>
            <a:ext cx="19145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Rectangle 19"/>
          <p:cNvSpPr>
            <a:spLocks noChangeArrowheads="1"/>
          </p:cNvSpPr>
          <p:nvPr/>
        </p:nvSpPr>
        <p:spPr bwMode="auto">
          <a:xfrm>
            <a:off x="0" y="10191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altLang="ru-RU"/>
          </a:p>
        </p:txBody>
      </p:sp>
      <p:sp>
        <p:nvSpPr>
          <p:cNvPr id="17429" name="TextBox 22"/>
          <p:cNvSpPr txBox="1">
            <a:spLocks noChangeArrowheads="1"/>
          </p:cNvSpPr>
          <p:nvPr/>
        </p:nvSpPr>
        <p:spPr bwMode="auto">
          <a:xfrm>
            <a:off x="6840538" y="4653136"/>
            <a:ext cx="23034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dirty="0" smtClean="0">
                <a:latin typeface="Calibri" pitchFamily="34" charset="0"/>
              </a:rPr>
              <a:t>For Hamamatsu typical gain</a:t>
            </a:r>
            <a:r>
              <a:rPr lang="ru-RU" altLang="ru-RU" dirty="0" smtClean="0">
                <a:latin typeface="Calibri" pitchFamily="34" charset="0"/>
              </a:rPr>
              <a:t>: </a:t>
            </a:r>
            <a:endParaRPr lang="ru-RU" altLang="ru-RU" dirty="0">
              <a:latin typeface="Calibri" pitchFamily="34" charset="0"/>
            </a:endParaRPr>
          </a:p>
          <a:p>
            <a:pPr eaLnBrk="1" hangingPunct="1"/>
            <a:endParaRPr lang="ru-RU" altLang="ru-RU" dirty="0"/>
          </a:p>
        </p:txBody>
      </p:sp>
      <p:sp>
        <p:nvSpPr>
          <p:cNvPr id="17430" name="TextBox 23"/>
          <p:cNvSpPr txBox="1">
            <a:spLocks noChangeArrowheads="1"/>
          </p:cNvSpPr>
          <p:nvPr/>
        </p:nvSpPr>
        <p:spPr bwMode="auto">
          <a:xfrm>
            <a:off x="3419872" y="4293096"/>
            <a:ext cx="1800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dirty="0" smtClean="0">
                <a:latin typeface="Calibri" pitchFamily="34" charset="0"/>
              </a:rPr>
              <a:t>Solution is</a:t>
            </a:r>
            <a:r>
              <a:rPr lang="ru-RU" altLang="ru-RU" dirty="0" smtClean="0">
                <a:latin typeface="Calibri" pitchFamily="34" charset="0"/>
              </a:rPr>
              <a:t>:</a:t>
            </a:r>
            <a:endParaRPr lang="ru-RU" altLang="ru-RU" dirty="0">
              <a:latin typeface="Calibri" pitchFamily="34" charset="0"/>
            </a:endParaRPr>
          </a:p>
        </p:txBody>
      </p:sp>
      <p:pic>
        <p:nvPicPr>
          <p:cNvPr id="17431" name="Рисунок 24" descr="hamamatsu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163" y="4292600"/>
            <a:ext cx="15113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9"/>
          <p:cNvSpPr>
            <a:spLocks noGrp="1" noChangeArrowheads="1"/>
          </p:cNvSpPr>
          <p:nvPr>
            <p:ph type="title"/>
          </p:nvPr>
        </p:nvSpPr>
        <p:spPr bwMode="auto">
          <a:xfrm>
            <a:off x="179512" y="404664"/>
            <a:ext cx="7072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ru-RU" dirty="0" smtClean="0"/>
              <a:t>Coefficients calculation at formula</a:t>
            </a:r>
            <a:endParaRPr lang="ru-RU" dirty="0"/>
          </a:p>
        </p:txBody>
      </p:sp>
      <p:graphicFrame>
        <p:nvGraphicFramePr>
          <p:cNvPr id="26" name="Диаграмма 25"/>
          <p:cNvGraphicFramePr/>
          <p:nvPr/>
        </p:nvGraphicFramePr>
        <p:xfrm>
          <a:off x="395536" y="1700808"/>
          <a:ext cx="3024336" cy="4608512"/>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eaLnBrk="1" hangingPunct="1"/>
            <a:r>
              <a:rPr lang="en-US" altLang="ru-RU" dirty="0" smtClean="0"/>
              <a:t>First divider models</a:t>
            </a:r>
            <a:endParaRPr lang="ru-RU" altLang="ru-RU" dirty="0" smtClean="0"/>
          </a:p>
        </p:txBody>
      </p:sp>
      <p:sp>
        <p:nvSpPr>
          <p:cNvPr id="3" name="Содержимое 2"/>
          <p:cNvSpPr>
            <a:spLocks noGrp="1"/>
          </p:cNvSpPr>
          <p:nvPr>
            <p:ph sz="quarter" idx="1"/>
          </p:nvPr>
        </p:nvSpPr>
        <p:spPr>
          <a:xfrm>
            <a:off x="395536" y="1124744"/>
            <a:ext cx="8229600" cy="1704975"/>
          </a:xfrm>
        </p:spPr>
        <p:txBody>
          <a:bodyPr>
            <a:normAutofit fontScale="77500" lnSpcReduction="20000"/>
          </a:bodyPr>
          <a:lstStyle/>
          <a:p>
            <a:pPr marL="274320" indent="-274320" eaLnBrk="1" fontAlgn="auto" hangingPunct="1">
              <a:spcAft>
                <a:spcPts val="0"/>
              </a:spcAft>
              <a:buFont typeface="Wingdings 3"/>
              <a:buNone/>
              <a:defRPr/>
            </a:pPr>
            <a:r>
              <a:rPr lang="ru-RU" sz="2300" dirty="0" smtClean="0"/>
              <a:t/>
            </a:r>
            <a:br>
              <a:rPr lang="ru-RU" sz="2300" dirty="0" smtClean="0"/>
            </a:br>
            <a:r>
              <a:rPr lang="en-US" sz="2300" dirty="0" smtClean="0"/>
              <a:t>For current reconstruction between </a:t>
            </a:r>
            <a:r>
              <a:rPr lang="en-US" sz="2300" dirty="0" err="1" smtClean="0"/>
              <a:t>i-th</a:t>
            </a:r>
            <a:r>
              <a:rPr lang="en-US" sz="2300" dirty="0" smtClean="0"/>
              <a:t> and i+1-th dynodes arbitrary behavioral dependent source was used and current can be set according to formula</a:t>
            </a:r>
            <a:r>
              <a:rPr lang="ru-RU" sz="2300" dirty="0" smtClean="0"/>
              <a:t>:</a:t>
            </a:r>
          </a:p>
          <a:p>
            <a:pPr marL="274320" indent="-274320" eaLnBrk="1" fontAlgn="auto" hangingPunct="1">
              <a:spcAft>
                <a:spcPts val="0"/>
              </a:spcAft>
              <a:buFont typeface="Wingdings 3"/>
              <a:buNone/>
              <a:defRPr/>
            </a:pPr>
            <a:r>
              <a:rPr lang="ru-RU" dirty="0" smtClean="0"/>
              <a:t>    </a:t>
            </a:r>
            <a:br>
              <a:rPr lang="ru-RU" dirty="0" smtClean="0"/>
            </a:br>
            <a:r>
              <a:rPr lang="ru-RU" dirty="0" smtClean="0"/>
              <a:t/>
            </a:r>
            <a:br>
              <a:rPr lang="ru-RU" dirty="0" smtClean="0"/>
            </a:br>
            <a:endParaRPr lang="ru-RU" dirty="0"/>
          </a:p>
        </p:txBody>
      </p:sp>
      <p:sp>
        <p:nvSpPr>
          <p:cNvPr id="1843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sp>
        <p:nvSpPr>
          <p:cNvPr id="18437" name="Прямоугольник 5"/>
          <p:cNvSpPr>
            <a:spLocks noChangeArrowheads="1"/>
          </p:cNvSpPr>
          <p:nvPr/>
        </p:nvSpPr>
        <p:spPr bwMode="auto">
          <a:xfrm>
            <a:off x="539750" y="2349500"/>
            <a:ext cx="89281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dirty="0">
                <a:latin typeface="Calibri" pitchFamily="34" charset="0"/>
              </a:rPr>
              <a:t/>
            </a:r>
            <a:br>
              <a:rPr lang="ru-RU" altLang="ru-RU" sz="1600" dirty="0">
                <a:latin typeface="Calibri" pitchFamily="34" charset="0"/>
              </a:rPr>
            </a:br>
            <a:r>
              <a:rPr lang="ru-RU" altLang="ru-RU" sz="1600" dirty="0">
                <a:latin typeface="Calibri" pitchFamily="34" charset="0"/>
              </a:rPr>
              <a:t/>
            </a:r>
            <a:br>
              <a:rPr lang="ru-RU" altLang="ru-RU" sz="1600" dirty="0">
                <a:latin typeface="Calibri" pitchFamily="34" charset="0"/>
              </a:rPr>
            </a:br>
            <a:r>
              <a:rPr lang="ru-RU" altLang="ru-RU" sz="1600" dirty="0">
                <a:latin typeface="Calibri" pitchFamily="34" charset="0"/>
              </a:rPr>
              <a:t/>
            </a:r>
            <a:br>
              <a:rPr lang="ru-RU" altLang="ru-RU" sz="1600" dirty="0">
                <a:latin typeface="Calibri" pitchFamily="34" charset="0"/>
              </a:rPr>
            </a:br>
            <a:r>
              <a:rPr lang="ru-RU" altLang="ru-RU" sz="1600" dirty="0">
                <a:latin typeface="Calibri" pitchFamily="34" charset="0"/>
              </a:rPr>
              <a:t/>
            </a:r>
            <a:br>
              <a:rPr lang="ru-RU" altLang="ru-RU" sz="1600" dirty="0">
                <a:latin typeface="Calibri" pitchFamily="34" charset="0"/>
              </a:rPr>
            </a:br>
            <a:r>
              <a:rPr lang="ru-RU" altLang="ru-RU" sz="1600" dirty="0">
                <a:latin typeface="Calibri" pitchFamily="34" charset="0"/>
              </a:rPr>
              <a:t/>
            </a:r>
            <a:br>
              <a:rPr lang="ru-RU" altLang="ru-RU" sz="1600" dirty="0">
                <a:latin typeface="Calibri" pitchFamily="34" charset="0"/>
              </a:rPr>
            </a:br>
            <a:r>
              <a:rPr lang="ru-RU" altLang="ru-RU" sz="1600" dirty="0">
                <a:latin typeface="Calibri" pitchFamily="34" charset="0"/>
              </a:rPr>
              <a:t/>
            </a:r>
            <a:br>
              <a:rPr lang="ru-RU" altLang="ru-RU" sz="1600" dirty="0">
                <a:latin typeface="Calibri" pitchFamily="34" charset="0"/>
              </a:rPr>
            </a:br>
            <a:r>
              <a:rPr lang="ru-RU" altLang="ru-RU" sz="1600" dirty="0">
                <a:latin typeface="Calibri" pitchFamily="34" charset="0"/>
              </a:rPr>
              <a:t/>
            </a:r>
            <a:br>
              <a:rPr lang="ru-RU" altLang="ru-RU" sz="1600" dirty="0">
                <a:latin typeface="Calibri" pitchFamily="34" charset="0"/>
              </a:rPr>
            </a:br>
            <a:r>
              <a:rPr lang="ru-RU" altLang="ru-RU" sz="1600" dirty="0">
                <a:latin typeface="Calibri" pitchFamily="34" charset="0"/>
              </a:rPr>
              <a:t/>
            </a:r>
            <a:br>
              <a:rPr lang="ru-RU" altLang="ru-RU" sz="1600" dirty="0">
                <a:latin typeface="Calibri" pitchFamily="34" charset="0"/>
              </a:rPr>
            </a:br>
            <a:r>
              <a:rPr lang="ru-RU" altLang="ru-RU" sz="1600" dirty="0">
                <a:latin typeface="Calibri" pitchFamily="34" charset="0"/>
              </a:rPr>
              <a:t/>
            </a:r>
            <a:br>
              <a:rPr lang="ru-RU" altLang="ru-RU" sz="1600" dirty="0">
                <a:latin typeface="Calibri" pitchFamily="34" charset="0"/>
              </a:rPr>
            </a:br>
            <a:endParaRPr lang="ru-RU" altLang="ru-RU" sz="1600" dirty="0">
              <a:latin typeface="Calibri" pitchFamily="34" charset="0"/>
            </a:endParaRPr>
          </a:p>
          <a:p>
            <a:pPr eaLnBrk="1" hangingPunct="1"/>
            <a:r>
              <a:rPr lang="ru-RU" altLang="ru-RU" sz="1600" i="1" dirty="0">
                <a:latin typeface="Calibri" pitchFamily="34" charset="0"/>
              </a:rPr>
              <a:t/>
            </a:r>
            <a:br>
              <a:rPr lang="ru-RU" altLang="ru-RU" sz="1600" i="1" dirty="0">
                <a:latin typeface="Calibri" pitchFamily="34" charset="0"/>
              </a:rPr>
            </a:br>
            <a:endParaRPr lang="ru-RU" altLang="ru-RU" sz="1600" i="1" dirty="0">
              <a:latin typeface="Calibri" pitchFamily="34" charset="0"/>
            </a:endParaRPr>
          </a:p>
          <a:p>
            <a:pPr eaLnBrk="1" hangingPunct="1"/>
            <a:endParaRPr lang="ru-RU" altLang="ru-RU" sz="1600" dirty="0">
              <a:latin typeface="Calibri" pitchFamily="34" charset="0"/>
            </a:endParaRPr>
          </a:p>
          <a:p>
            <a:pPr eaLnBrk="1" hangingPunct="1"/>
            <a:r>
              <a:rPr lang="ru-RU" altLang="ru-RU" dirty="0">
                <a:latin typeface="Calibri" pitchFamily="34" charset="0"/>
              </a:rPr>
              <a:t/>
            </a:r>
            <a:br>
              <a:rPr lang="ru-RU" altLang="ru-RU" dirty="0">
                <a:latin typeface="Calibri" pitchFamily="34" charset="0"/>
              </a:rPr>
            </a:br>
            <a:r>
              <a:rPr lang="ru-RU" altLang="ru-RU" dirty="0">
                <a:latin typeface="Calibri" pitchFamily="34" charset="0"/>
              </a:rPr>
              <a:t/>
            </a:r>
            <a:br>
              <a:rPr lang="ru-RU" altLang="ru-RU" dirty="0">
                <a:latin typeface="Calibri" pitchFamily="34" charset="0"/>
              </a:rPr>
            </a:br>
            <a:endParaRPr lang="ru-RU" altLang="ru-RU" dirty="0">
              <a:latin typeface="Calibri" pitchFamily="34" charset="0"/>
            </a:endParaRPr>
          </a:p>
        </p:txBody>
      </p:sp>
      <p:pic>
        <p:nvPicPr>
          <p:cNvPr id="18438" name="Рисунок 7" descr="пикча.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844824"/>
            <a:ext cx="1905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Рисунок 7" descr="new_dynode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708920"/>
            <a:ext cx="577532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Овал 7"/>
          <p:cNvSpPr/>
          <p:nvPr/>
        </p:nvSpPr>
        <p:spPr>
          <a:xfrm>
            <a:off x="1908175" y="4437063"/>
            <a:ext cx="503238" cy="28733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Овал 8"/>
          <p:cNvSpPr/>
          <p:nvPr/>
        </p:nvSpPr>
        <p:spPr>
          <a:xfrm>
            <a:off x="3635375" y="4437063"/>
            <a:ext cx="215900" cy="28733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Овал 9"/>
          <p:cNvSpPr/>
          <p:nvPr/>
        </p:nvSpPr>
        <p:spPr>
          <a:xfrm>
            <a:off x="5651500" y="4508500"/>
            <a:ext cx="649288" cy="2889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TextBox 10"/>
          <p:cNvSpPr txBox="1"/>
          <p:nvPr/>
        </p:nvSpPr>
        <p:spPr>
          <a:xfrm>
            <a:off x="3059832" y="5229200"/>
            <a:ext cx="3888432" cy="369332"/>
          </a:xfrm>
          <a:prstGeom prst="rect">
            <a:avLst/>
          </a:prstGeom>
          <a:noFill/>
        </p:spPr>
        <p:txBody>
          <a:bodyPr wrap="square" rtlCol="0">
            <a:spAutoFit/>
          </a:bodyPr>
          <a:lstStyle/>
          <a:p>
            <a:r>
              <a:rPr lang="en-US" i="1" dirty="0" smtClean="0">
                <a:latin typeface="+mn-lt"/>
              </a:rPr>
              <a:t>Simplified scheme</a:t>
            </a:r>
            <a:endParaRPr lang="ru-RU" i="1" dirty="0">
              <a:latin typeface="+mn-lt"/>
            </a:endParaRPr>
          </a:p>
        </p:txBody>
      </p:sp>
      <p:cxnSp>
        <p:nvCxnSpPr>
          <p:cNvPr id="13" name="Прямая со стрелкой 12"/>
          <p:cNvCxnSpPr/>
          <p:nvPr/>
        </p:nvCxnSpPr>
        <p:spPr>
          <a:xfrm>
            <a:off x="5148064" y="5085184"/>
            <a:ext cx="86409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2627784" y="4581128"/>
            <a:ext cx="720080"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067944" y="4293096"/>
            <a:ext cx="0" cy="50405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99792" y="4221088"/>
            <a:ext cx="648072" cy="369332"/>
          </a:xfrm>
          <a:prstGeom prst="rect">
            <a:avLst/>
          </a:prstGeom>
          <a:noFill/>
        </p:spPr>
        <p:txBody>
          <a:bodyPr wrap="square" rtlCol="0">
            <a:spAutoFit/>
          </a:bodyPr>
          <a:lstStyle/>
          <a:p>
            <a:r>
              <a:rPr lang="en-US" dirty="0" smtClean="0">
                <a:solidFill>
                  <a:srgbClr val="00B050"/>
                </a:solidFill>
              </a:rPr>
              <a:t>right</a:t>
            </a:r>
            <a:endParaRPr lang="ru-RU" dirty="0">
              <a:solidFill>
                <a:srgbClr val="00B050"/>
              </a:solidFill>
            </a:endParaRPr>
          </a:p>
        </p:txBody>
      </p:sp>
      <p:sp>
        <p:nvSpPr>
          <p:cNvPr id="22" name="TextBox 21"/>
          <p:cNvSpPr txBox="1"/>
          <p:nvPr/>
        </p:nvSpPr>
        <p:spPr>
          <a:xfrm>
            <a:off x="6156176" y="4941168"/>
            <a:ext cx="1008112" cy="369332"/>
          </a:xfrm>
          <a:prstGeom prst="rect">
            <a:avLst/>
          </a:prstGeom>
          <a:noFill/>
        </p:spPr>
        <p:txBody>
          <a:bodyPr wrap="square" rtlCol="0">
            <a:spAutoFit/>
          </a:bodyPr>
          <a:lstStyle/>
          <a:p>
            <a:r>
              <a:rPr lang="en-US" dirty="0" smtClean="0">
                <a:solidFill>
                  <a:srgbClr val="FF0000"/>
                </a:solidFill>
              </a:rPr>
              <a:t>wrong</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r>
              <a:rPr lang="en-US" altLang="ru-RU" dirty="0" smtClean="0"/>
              <a:t>First divider models</a:t>
            </a:r>
            <a:endParaRPr lang="ru-RU" altLang="ru-RU" dirty="0" smtClean="0"/>
          </a:p>
        </p:txBody>
      </p:sp>
      <p:sp>
        <p:nvSpPr>
          <p:cNvPr id="19459" name="Содержимое 2"/>
          <p:cNvSpPr>
            <a:spLocks noGrp="1"/>
          </p:cNvSpPr>
          <p:nvPr>
            <p:ph sz="quarter" idx="1"/>
          </p:nvPr>
        </p:nvSpPr>
        <p:spPr>
          <a:xfrm>
            <a:off x="457200" y="1219200"/>
            <a:ext cx="8229600" cy="4937125"/>
          </a:xfrm>
        </p:spPr>
        <p:txBody>
          <a:bodyPr/>
          <a:lstStyle/>
          <a:p>
            <a:pPr eaLnBrk="1" hangingPunct="1">
              <a:buFont typeface="Wingdings 3" pitchFamily="18" charset="2"/>
              <a:buNone/>
            </a:pPr>
            <a:r>
              <a:rPr lang="en-US" altLang="ru-RU" sz="1800" dirty="0" smtClean="0"/>
              <a:t>Dynode current is</a:t>
            </a:r>
            <a:r>
              <a:rPr lang="ru-RU" altLang="ru-RU" sz="1800" dirty="0" smtClean="0"/>
              <a:t>:</a:t>
            </a:r>
          </a:p>
          <a:p>
            <a:pPr eaLnBrk="1" hangingPunct="1">
              <a:buFont typeface="Wingdings 3" pitchFamily="18" charset="2"/>
              <a:buNone/>
            </a:pPr>
            <a:endParaRPr lang="ru-RU" altLang="ru-RU" sz="1800" dirty="0" smtClean="0"/>
          </a:p>
          <a:p>
            <a:pPr eaLnBrk="1" hangingPunct="1">
              <a:buFont typeface="Wingdings 3" pitchFamily="18" charset="2"/>
              <a:buNone/>
            </a:pPr>
            <a:r>
              <a:rPr lang="en-US" altLang="ru-RU" sz="1800" dirty="0" smtClean="0"/>
              <a:t>Anode current is</a:t>
            </a:r>
            <a:r>
              <a:rPr lang="ru-RU" altLang="ru-RU" sz="1800" dirty="0" smtClean="0"/>
              <a:t>:  </a:t>
            </a:r>
            <a:r>
              <a:rPr lang="ru-RU" altLang="ru-RU" dirty="0" smtClean="0"/>
              <a:t/>
            </a:r>
            <a:br>
              <a:rPr lang="ru-RU" altLang="ru-RU" dirty="0" smtClean="0"/>
            </a:br>
            <a:endParaRPr lang="ru-RU" altLang="ru-RU" dirty="0" smtClean="0"/>
          </a:p>
        </p:txBody>
      </p:sp>
      <p:sp>
        <p:nvSpPr>
          <p:cNvPr id="1946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Calibri" pitchFamily="34" charset="0"/>
            </a:endParaRPr>
          </a:p>
        </p:txBody>
      </p:sp>
      <p:sp>
        <p:nvSpPr>
          <p:cNvPr id="19461" name="Прямоугольник 5"/>
          <p:cNvSpPr>
            <a:spLocks noChangeArrowheads="1"/>
          </p:cNvSpPr>
          <p:nvPr/>
        </p:nvSpPr>
        <p:spPr bwMode="auto">
          <a:xfrm>
            <a:off x="683568" y="5229200"/>
            <a:ext cx="7200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dirty="0" smtClean="0">
                <a:latin typeface="Calibri" pitchFamily="34" charset="0"/>
              </a:rPr>
              <a:t>That model is also wrong because potential is changing incorrectly during work.</a:t>
            </a:r>
            <a:r>
              <a:rPr lang="ru-RU" altLang="ru-RU" dirty="0">
                <a:latin typeface="Calibri" pitchFamily="34" charset="0"/>
              </a:rPr>
              <a:t/>
            </a:r>
            <a:br>
              <a:rPr lang="ru-RU" altLang="ru-RU" dirty="0">
                <a:latin typeface="Calibri" pitchFamily="34" charset="0"/>
              </a:rPr>
            </a:br>
            <a:endParaRPr lang="ru-RU" altLang="ru-RU" dirty="0">
              <a:latin typeface="Calibri" pitchFamily="34" charset="0"/>
            </a:endParaRPr>
          </a:p>
        </p:txBody>
      </p:sp>
      <p:pic>
        <p:nvPicPr>
          <p:cNvPr id="19462" name="Рисунок 9" descr="пикча.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844824"/>
            <a:ext cx="26654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Рисунок 10" descr="пикч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196752"/>
            <a:ext cx="2447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Рисунок 8" descr="volt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348880"/>
            <a:ext cx="7273925"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Овал 8"/>
          <p:cNvSpPr/>
          <p:nvPr/>
        </p:nvSpPr>
        <p:spPr>
          <a:xfrm>
            <a:off x="684213" y="3573463"/>
            <a:ext cx="287337" cy="28733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Овал 9"/>
          <p:cNvSpPr/>
          <p:nvPr/>
        </p:nvSpPr>
        <p:spPr>
          <a:xfrm>
            <a:off x="2051050" y="3573463"/>
            <a:ext cx="288925" cy="28733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Овал 10"/>
          <p:cNvSpPr/>
          <p:nvPr/>
        </p:nvSpPr>
        <p:spPr>
          <a:xfrm>
            <a:off x="4427538" y="3644900"/>
            <a:ext cx="360362" cy="2159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2" name="Прямая со стрелкой 11"/>
          <p:cNvCxnSpPr/>
          <p:nvPr/>
        </p:nvCxnSpPr>
        <p:spPr>
          <a:xfrm>
            <a:off x="5076056" y="3861048"/>
            <a:ext cx="50405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6228184" y="4077072"/>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3707904" y="4221088"/>
            <a:ext cx="576064"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076056" y="2636912"/>
            <a:ext cx="0" cy="57606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07904" y="4221088"/>
            <a:ext cx="1008112" cy="369332"/>
          </a:xfrm>
          <a:prstGeom prst="rect">
            <a:avLst/>
          </a:prstGeom>
          <a:noFill/>
        </p:spPr>
        <p:txBody>
          <a:bodyPr wrap="square" rtlCol="0">
            <a:spAutoFit/>
          </a:bodyPr>
          <a:lstStyle/>
          <a:p>
            <a:r>
              <a:rPr lang="en-US" dirty="0" smtClean="0">
                <a:solidFill>
                  <a:srgbClr val="00B050"/>
                </a:solidFill>
              </a:rPr>
              <a:t>right</a:t>
            </a:r>
            <a:endParaRPr lang="ru-RU" dirty="0">
              <a:solidFill>
                <a:srgbClr val="00B050"/>
              </a:solidFill>
            </a:endParaRPr>
          </a:p>
        </p:txBody>
      </p:sp>
      <p:sp>
        <p:nvSpPr>
          <p:cNvPr id="23" name="TextBox 22"/>
          <p:cNvSpPr txBox="1"/>
          <p:nvPr/>
        </p:nvSpPr>
        <p:spPr>
          <a:xfrm>
            <a:off x="6300192" y="4149080"/>
            <a:ext cx="1152128" cy="369332"/>
          </a:xfrm>
          <a:prstGeom prst="rect">
            <a:avLst/>
          </a:prstGeom>
          <a:noFill/>
        </p:spPr>
        <p:txBody>
          <a:bodyPr wrap="square" rtlCol="0">
            <a:spAutoFit/>
          </a:bodyPr>
          <a:lstStyle/>
          <a:p>
            <a:r>
              <a:rPr lang="en-US" dirty="0" smtClean="0">
                <a:solidFill>
                  <a:srgbClr val="FF0000"/>
                </a:solidFill>
              </a:rPr>
              <a:t>wrong</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Problems and solutions</a:t>
            </a:r>
            <a:endParaRPr lang="ru-RU" dirty="0"/>
          </a:p>
        </p:txBody>
      </p:sp>
      <p:sp>
        <p:nvSpPr>
          <p:cNvPr id="3" name="Содержимое 2"/>
          <p:cNvSpPr>
            <a:spLocks noGrp="1"/>
          </p:cNvSpPr>
          <p:nvPr>
            <p:ph sz="quarter" idx="1"/>
          </p:nvPr>
        </p:nvSpPr>
        <p:spPr>
          <a:xfrm>
            <a:off x="395536" y="1268760"/>
            <a:ext cx="8229600" cy="4937760"/>
          </a:xfrm>
        </p:spPr>
        <p:txBody>
          <a:bodyPr/>
          <a:lstStyle/>
          <a:p>
            <a:pPr>
              <a:buNone/>
            </a:pPr>
            <a:r>
              <a:rPr lang="en-US" dirty="0" smtClean="0"/>
              <a:t>   And problem in PMT modeling was found – because of voltage source has zero resistance, current from last dynodes flows through it to earth and don’t come to divider circuit. It leads to incorrect potential between dynodes and accordingly to incorrect total gain.</a:t>
            </a:r>
            <a:br>
              <a:rPr lang="en-US" dirty="0" smtClean="0"/>
            </a:br>
            <a:r>
              <a:rPr lang="en-US" dirty="0" smtClean="0"/>
              <a:t/>
            </a:r>
            <a:br>
              <a:rPr lang="en-US" dirty="0" smtClean="0"/>
            </a:br>
            <a:endParaRPr lang="en-US" dirty="0" smtClean="0"/>
          </a:p>
          <a:p>
            <a:pPr>
              <a:buNone/>
            </a:pPr>
            <a:r>
              <a:rPr lang="en-US" dirty="0" smtClean="0"/>
              <a:t>	And there are solution – let’s change voltage source to current voltage-controlled source!</a:t>
            </a:r>
            <a:br>
              <a:rPr lang="en-US" dirty="0" smtClean="0"/>
            </a:br>
            <a:r>
              <a:rPr lang="en-US" dirty="0" smtClean="0"/>
              <a:t>Current source has </a:t>
            </a:r>
            <a:r>
              <a:rPr lang="en-US" b="1" dirty="0" smtClean="0"/>
              <a:t>infinite resistance!</a:t>
            </a:r>
            <a:r>
              <a:rPr lang="en-US" dirty="0" smtClean="0"/>
              <a:t/>
            </a:r>
            <a:br>
              <a:rPr lang="en-US" dirty="0" smtClean="0"/>
            </a:b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4.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5.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1388</TotalTime>
  <Words>408</Words>
  <Application>Microsoft Office PowerPoint</Application>
  <PresentationFormat>Экран (4:3)</PresentationFormat>
  <Paragraphs>101</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Начальная</vt:lpstr>
      <vt:lpstr>Computer modeling of PMT Hamamatsu R11410-20 </vt:lpstr>
      <vt:lpstr>Emission two-phase detectors for  rare processes </vt:lpstr>
      <vt:lpstr>PMT’s principle of work</vt:lpstr>
      <vt:lpstr>PMT’s principle of work</vt:lpstr>
      <vt:lpstr>PMT’s principle of work.  Gain dependence on supply voltage</vt:lpstr>
      <vt:lpstr>Coefficients calculation at formula</vt:lpstr>
      <vt:lpstr>First divider models</vt:lpstr>
      <vt:lpstr>First divider models</vt:lpstr>
      <vt:lpstr>Problems and solutions</vt:lpstr>
      <vt:lpstr>Final model</vt:lpstr>
      <vt:lpstr>Modeling results, G=f(V)</vt:lpstr>
      <vt:lpstr>Modeling results, G/G0=f(Ia)</vt:lpstr>
      <vt:lpstr>Modeling results, G/G0=f(Ia)</vt:lpstr>
      <vt:lpstr>Conclusion</vt:lpstr>
      <vt:lpstr>Thank you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Aspelene</dc:creator>
  <cp:lastModifiedBy>Aspelena</cp:lastModifiedBy>
  <cp:revision>124</cp:revision>
  <dcterms:created xsi:type="dcterms:W3CDTF">2015-12-26T20:36:50Z</dcterms:created>
  <dcterms:modified xsi:type="dcterms:W3CDTF">2016-10-10T05:23:32Z</dcterms:modified>
</cp:coreProperties>
</file>