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33"/>
  </p:notesMasterIdLst>
  <p:sldIdLst>
    <p:sldId id="265" r:id="rId4"/>
    <p:sldId id="266" r:id="rId5"/>
    <p:sldId id="267" r:id="rId6"/>
    <p:sldId id="268" r:id="rId7"/>
    <p:sldId id="270" r:id="rId8"/>
    <p:sldId id="271" r:id="rId9"/>
    <p:sldId id="272" r:id="rId10"/>
    <p:sldId id="269" r:id="rId11"/>
    <p:sldId id="277" r:id="rId12"/>
    <p:sldId id="274" r:id="rId13"/>
    <p:sldId id="276" r:id="rId14"/>
    <p:sldId id="279" r:id="rId15"/>
    <p:sldId id="280" r:id="rId16"/>
    <p:sldId id="286" r:id="rId17"/>
    <p:sldId id="287" r:id="rId18"/>
    <p:sldId id="282" r:id="rId19"/>
    <p:sldId id="283" r:id="rId20"/>
    <p:sldId id="281" r:id="rId21"/>
    <p:sldId id="284" r:id="rId22"/>
    <p:sldId id="288" r:id="rId23"/>
    <p:sldId id="289" r:id="rId24"/>
    <p:sldId id="290" r:id="rId25"/>
    <p:sldId id="285" r:id="rId26"/>
    <p:sldId id="291" r:id="rId27"/>
    <p:sldId id="278" r:id="rId28"/>
    <p:sldId id="275" r:id="rId29"/>
    <p:sldId id="260" r:id="rId30"/>
    <p:sldId id="292" r:id="rId31"/>
    <p:sldId id="293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1D73A-6C02-4770-A068-3B6AE36E5AE5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202D5-2BEC-4A68-9F98-10C4376D0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202D5-2BEC-4A68-9F98-10C4376D071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202D5-2BEC-4A68-9F98-10C4376D071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r>
              <a:rPr lang="ru-RU" dirty="0" smtClean="0"/>
              <a:t>0.10.2016</a:t>
            </a:r>
            <a:endParaRPr lang="es-E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784" y="6245225"/>
            <a:ext cx="388843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Hybrid method: joint operation of IACTs and wide angle Cherenkov timing arrays</a:t>
            </a:r>
          </a:p>
          <a:p>
            <a:r>
              <a:rPr lang="en-US" sz="1200" dirty="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04.10.2016</a:t>
            </a: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Публикационный семинар ОКН «Астрофизика космических лучей»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A00D4-C6AF-4552-9581-330A800F8FA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04.10.2016</a:t>
            </a: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Публикационный семинар ОКН «Астрофизика космических лучей»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F652E-72D1-497A-8DF3-38C0D237E0E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A673-DA2B-4111-B310-54D34933AB6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F799-FB2C-4CDC-89F5-AF83DCAC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A673-DA2B-4111-B310-54D34933AB6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F799-FB2C-4CDC-89F5-AF83DCAC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A673-DA2B-4111-B310-54D34933AB6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F799-FB2C-4CDC-89F5-AF83DCAC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A673-DA2B-4111-B310-54D34933AB6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F799-FB2C-4CDC-89F5-AF83DCAC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A673-DA2B-4111-B310-54D34933AB6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F799-FB2C-4CDC-89F5-AF83DCAC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A673-DA2B-4111-B310-54D34933AB6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F799-FB2C-4CDC-89F5-AF83DCAC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A673-DA2B-4111-B310-54D34933AB6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F799-FB2C-4CDC-89F5-AF83DCAC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A673-DA2B-4111-B310-54D34933AB6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F799-FB2C-4CDC-89F5-AF83DCAC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r>
              <a:rPr lang="ru-RU" dirty="0" smtClean="0"/>
              <a:t>0.10.2016</a:t>
            </a:r>
            <a:endParaRPr lang="es-E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90063-852E-453E-ADFB-FECCDD5583A8}" type="slidenum">
              <a:rPr lang="es-ES" smtClean="0"/>
              <a:pPr/>
              <a:t>‹#›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en-US" dirty="0" smtClean="0"/>
              <a:t>8</a:t>
            </a:r>
            <a:endParaRPr lang="es-E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784" y="6245225"/>
            <a:ext cx="388843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Hybrid method: joint operation of IACTs and wide angle Cherenkov timing arrays</a:t>
            </a:r>
          </a:p>
          <a:p>
            <a:r>
              <a:rPr lang="en-US" sz="1200" dirty="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A673-DA2B-4111-B310-54D34933AB6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F799-FB2C-4CDC-89F5-AF83DCAC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A673-DA2B-4111-B310-54D34933AB6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F799-FB2C-4CDC-89F5-AF83DCAC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A673-DA2B-4111-B310-54D34933AB6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F799-FB2C-4CDC-89F5-AF83DCAC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2E6-37A7-4A14-9481-A30B1C6E7CA1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0A93-48D8-40BD-A146-32CE6EF29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2E6-37A7-4A14-9481-A30B1C6E7CA1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0A93-48D8-40BD-A146-32CE6EF29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2E6-37A7-4A14-9481-A30B1C6E7CA1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0A93-48D8-40BD-A146-32CE6EF29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2E6-37A7-4A14-9481-A30B1C6E7CA1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0A93-48D8-40BD-A146-32CE6EF29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2E6-37A7-4A14-9481-A30B1C6E7CA1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0A93-48D8-40BD-A146-32CE6EF29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2E6-37A7-4A14-9481-A30B1C6E7CA1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0A93-48D8-40BD-A146-32CE6EF29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2E6-37A7-4A14-9481-A30B1C6E7CA1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0A93-48D8-40BD-A146-32CE6EF29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r>
              <a:rPr lang="ru-RU" dirty="0" smtClean="0"/>
              <a:t>0.10.2016</a:t>
            </a:r>
            <a:endParaRPr lang="es-E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9664B-B84F-4BC1-BA15-3986BED6B9A3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784" y="6245225"/>
            <a:ext cx="388843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Hybrid method: joint operation of IACTs and wide angle Cherenkov timing arrays</a:t>
            </a:r>
          </a:p>
          <a:p>
            <a:r>
              <a:rPr lang="en-US" sz="1200" dirty="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2E6-37A7-4A14-9481-A30B1C6E7CA1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0A93-48D8-40BD-A146-32CE6EF29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2E6-37A7-4A14-9481-A30B1C6E7CA1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0A93-48D8-40BD-A146-32CE6EF29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2E6-37A7-4A14-9481-A30B1C6E7CA1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0A93-48D8-40BD-A146-32CE6EF29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2E6-37A7-4A14-9481-A30B1C6E7CA1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0A93-48D8-40BD-A146-32CE6EF29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r>
              <a:rPr lang="ru-RU" dirty="0" smtClean="0"/>
              <a:t>0.10.2016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Публикационный семинар ОКН «Астрофизика космических лучей»</a:t>
            </a: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1B130-2DEF-4CE0-838C-6D92AA7358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r>
              <a:rPr lang="ru-RU" dirty="0" smtClean="0"/>
              <a:t>0.10.2016</a:t>
            </a:r>
            <a:endParaRPr lang="es-E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Публикационный семинар ОКН «Астрофизика космических лучей»</a:t>
            </a: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9CAA3-FB71-4E2E-ABBD-8679E7F488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r>
              <a:rPr lang="ru-RU" dirty="0" smtClean="0"/>
              <a:t>0.10.2016</a:t>
            </a:r>
            <a:endParaRPr lang="es-E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Публикационный семинар ОКН «Астрофизика космических лучей»</a:t>
            </a: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7EC2E-7595-4C8F-B72C-88313892F84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r>
              <a:rPr lang="ru-RU" dirty="0" smtClean="0"/>
              <a:t>0.10.2016</a:t>
            </a:r>
            <a:endParaRPr lang="es-E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Публикационный семинар ОКН «Астрофизика космических лучей»</a:t>
            </a: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A21FE-571E-401F-B704-343D81A206A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r>
              <a:rPr lang="ru-RU" dirty="0" smtClean="0"/>
              <a:t>0.10.2016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Публикационный семинар ОКН «Астрофизика космических лучей»</a:t>
            </a: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3C0D5-39BF-4EFA-B0C6-01D29FEDBEA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r>
              <a:rPr lang="ru-RU" dirty="0" smtClean="0"/>
              <a:t>0.10.2016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Публикационный семинар ОКН «Астрофизика космических лучей»</a:t>
            </a: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9FE5D-26C7-49F6-AC58-B75CF767725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1</a:t>
            </a:r>
            <a:r>
              <a:rPr lang="ru-RU" dirty="0" smtClean="0"/>
              <a:t>0.10.2016</a:t>
            </a:r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784" y="6245225"/>
            <a:ext cx="388843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Hybrid method: joint operation of IACTs and wide angle Cherenkov timing arrays</a:t>
            </a:r>
          </a:p>
          <a:p>
            <a:r>
              <a:rPr lang="en-US" sz="1200" dirty="0" smtClean="0"/>
              <a:t>evgeny.post@gmail.com</a:t>
            </a:r>
            <a:endParaRPr lang="es-ES" sz="12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DCF7AC7-C55E-40E8-823C-6042E7974211}" type="slidenum">
              <a:rPr lang="es-ES" smtClean="0"/>
              <a:pPr/>
              <a:t>‹#›</a:t>
            </a:fld>
            <a:r>
              <a:rPr lang="es-ES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en-US" dirty="0" smtClean="0"/>
              <a:t>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8A673-DA2B-4111-B310-54D34933AB6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5F799-FB2C-4CDC-89F5-AF83DCAC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9B2E6-37A7-4A14-9481-A30B1C6E7CA1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0A93-48D8-40BD-A146-32CE6EF29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 b="1" dirty="0" smtClean="0"/>
              <a:t>Hybrid method for identifying mass groups </a:t>
            </a:r>
            <a:br>
              <a:rPr lang="en-US" b="1" dirty="0" smtClean="0"/>
            </a:br>
            <a:r>
              <a:rPr lang="en-US" b="1" dirty="0" smtClean="0"/>
              <a:t>of primary cosmic rays </a:t>
            </a:r>
            <a:br>
              <a:rPr lang="en-US" b="1" dirty="0" smtClean="0"/>
            </a:br>
            <a:r>
              <a:rPr lang="en-US" b="1" dirty="0" smtClean="0"/>
              <a:t>in the joint operation </a:t>
            </a:r>
            <a:br>
              <a:rPr lang="en-US" b="1" dirty="0" smtClean="0"/>
            </a:br>
            <a:r>
              <a:rPr lang="en-US" b="1" dirty="0" smtClean="0"/>
              <a:t>of IACTs and wide angle Cherenkov timing arrays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E.B. Postnikov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A.A. Grinyuk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L.A. Kuzmichev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L.G. Sveshnikova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L.G. Tkachev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baseline="30000" dirty="0" smtClean="0"/>
              <a:t>1</a:t>
            </a:r>
            <a:r>
              <a:rPr lang="en-US" sz="2000" i="1" dirty="0" smtClean="0"/>
              <a:t>SINP MSU, Moscow; 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JINR, </a:t>
            </a:r>
            <a:r>
              <a:rPr lang="en-US" sz="2000" i="1" dirty="0" err="1" smtClean="0"/>
              <a:t>Dubna</a:t>
            </a:r>
            <a:endParaRPr lang="ru-RU" sz="2000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IACT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10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25360" y="3906922"/>
            <a:ext cx="4618640" cy="1323439"/>
          </a:xfrm>
          <a:prstGeom prst="rect">
            <a:avLst/>
          </a:prstGeom>
          <a:solidFill>
            <a:srgbClr val="CC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de-DE" sz="2000" b="1" dirty="0">
                <a:latin typeface="Times New Roman" pitchFamily="18" charset="0"/>
                <a:cs typeface="Times New Roman" pitchFamily="18" charset="0"/>
              </a:rPr>
              <a:t>Camera : 54</a:t>
            </a:r>
            <a:r>
              <a:rPr lang="ru-RU" altLang="de-DE" sz="20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de-DE" sz="2000" b="1" dirty="0">
                <a:latin typeface="Times New Roman" pitchFamily="18" charset="0"/>
                <a:cs typeface="Times New Roman" pitchFamily="18" charset="0"/>
              </a:rPr>
              <a:t> PMTs </a:t>
            </a:r>
            <a:r>
              <a:rPr lang="en-US" altLang="de-DE" sz="20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altLang="de-DE" sz="2000" b="1" dirty="0">
                <a:latin typeface="Times New Roman" pitchFamily="18" charset="0"/>
                <a:cs typeface="Times New Roman" pitchFamily="18" charset="0"/>
              </a:rPr>
              <a:t>mm </a:t>
            </a:r>
            <a:r>
              <a:rPr lang="en-US" altLang="de-DE" sz="2000" b="1" dirty="0" smtClean="0">
                <a:latin typeface="Times New Roman" pitchFamily="18" charset="0"/>
                <a:cs typeface="Times New Roman" pitchFamily="18" charset="0"/>
              </a:rPr>
              <a:t>Ø</a:t>
            </a:r>
            <a:endParaRPr lang="en-US" altLang="de-DE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2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de-DE" sz="2000" b="1" dirty="0">
                <a:latin typeface="Times New Roman" pitchFamily="18" charset="0"/>
                <a:cs typeface="Times New Roman" pitchFamily="18" charset="0"/>
              </a:rPr>
              <a:t>single pixel = </a:t>
            </a:r>
            <a:r>
              <a:rPr lang="en-US" altLang="de-DE" sz="2000" b="1" dirty="0" smtClean="0">
                <a:latin typeface="Times New Roman" pitchFamily="18" charset="0"/>
                <a:cs typeface="Times New Roman" pitchFamily="18" charset="0"/>
              </a:rPr>
              <a:t>0.36</a:t>
            </a:r>
            <a:r>
              <a:rPr lang="en-US" altLang="de-DE" sz="2000" b="1" dirty="0" smtClean="0">
                <a:latin typeface="Calibri"/>
                <a:cs typeface="Times New Roman" pitchFamily="18" charset="0"/>
              </a:rPr>
              <a:t>⁰</a:t>
            </a:r>
            <a:br>
              <a:rPr lang="en-US" altLang="de-DE" sz="2000" b="1" dirty="0" smtClean="0">
                <a:latin typeface="Calibri"/>
                <a:cs typeface="Times New Roman" pitchFamily="18" charset="0"/>
              </a:rPr>
            </a:br>
            <a:r>
              <a:rPr lang="en-US" altLang="de-DE" sz="2000" b="1" dirty="0" smtClean="0"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en-US" altLang="de-DE" sz="2000" b="1" dirty="0">
                <a:latin typeface="Times New Roman" pitchFamily="18" charset="0"/>
                <a:cs typeface="Times New Roman" pitchFamily="18" charset="0"/>
              </a:rPr>
              <a:t>angular size </a:t>
            </a:r>
            <a:r>
              <a:rPr lang="en-US" altLang="de-DE" sz="2000" b="1" dirty="0" smtClean="0">
                <a:latin typeface="Times New Roman" pitchFamily="18" charset="0"/>
                <a:cs typeface="Times New Roman" pitchFamily="18" charset="0"/>
              </a:rPr>
              <a:t>9.6</a:t>
            </a:r>
            <a:r>
              <a:rPr lang="ru-RU" altLang="de-DE" sz="2000" b="1" dirty="0">
                <a:latin typeface="Times New Roman" pitchFamily="18" charset="0"/>
                <a:cs typeface="Times New Roman" pitchFamily="18" charset="0"/>
              </a:rPr>
              <a:t>х9</a:t>
            </a:r>
            <a:r>
              <a:rPr lang="de-DE" altLang="de-DE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de-DE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de-DE" sz="2000" b="1" dirty="0" smtClean="0">
                <a:latin typeface="Calibri"/>
                <a:cs typeface="Times New Roman" pitchFamily="18" charset="0"/>
              </a:rPr>
              <a:t>⁰</a:t>
            </a:r>
            <a:r>
              <a:rPr lang="ru-RU" altLang="de-DE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de-DE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2000" b="1" dirty="0" smtClean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altLang="de-DE" sz="2000" b="1" dirty="0">
                <a:latin typeface="Times New Roman" pitchFamily="18" charset="0"/>
                <a:cs typeface="Times New Roman" pitchFamily="18" charset="0"/>
              </a:rPr>
              <a:t>threshold   ~</a:t>
            </a:r>
            <a:r>
              <a:rPr lang="ru-RU" altLang="de-DE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de-DE" sz="2000" b="1" dirty="0">
                <a:latin typeface="Times New Roman" pitchFamily="18" charset="0"/>
                <a:cs typeface="Times New Roman" pitchFamily="18" charset="0"/>
              </a:rPr>
              <a:t>.5 </a:t>
            </a:r>
            <a:r>
              <a:rPr lang="en-US" altLang="de-DE" sz="2000" b="1" dirty="0" err="1" smtClean="0">
                <a:latin typeface="Times New Roman" pitchFamily="18" charset="0"/>
                <a:cs typeface="Times New Roman" pitchFamily="18" charset="0"/>
              </a:rPr>
              <a:t>TeV</a:t>
            </a:r>
            <a:endParaRPr lang="ru-RU" altLang="de-DE" sz="2000" dirty="0">
              <a:latin typeface="Calibri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11560" y="5698579"/>
            <a:ext cx="7956550" cy="466725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de-DE" sz="2400" b="1" dirty="0">
                <a:latin typeface="Calibri" pitchFamily="34" charset="0"/>
              </a:rPr>
              <a:t> </a:t>
            </a:r>
            <a:r>
              <a:rPr lang="en-US" altLang="de-DE" sz="2400" b="1" dirty="0">
                <a:latin typeface="Times New Roman" pitchFamily="18" charset="0"/>
                <a:cs typeface="Times New Roman" pitchFamily="18" charset="0"/>
              </a:rPr>
              <a:t>Commission of the </a:t>
            </a:r>
            <a:r>
              <a:rPr lang="en-US" altLang="de-DE" sz="2400" b="1" dirty="0" smtClean="0">
                <a:latin typeface="Times New Roman" pitchFamily="18" charset="0"/>
                <a:cs typeface="Times New Roman" pitchFamily="18" charset="0"/>
              </a:rPr>
              <a:t>telescope </a:t>
            </a:r>
            <a:r>
              <a:rPr lang="ru-RU" altLang="de-DE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de-DE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de-DE" sz="2400" b="1" dirty="0" smtClean="0">
                <a:latin typeface="Times New Roman" pitchFamily="18" charset="0"/>
                <a:cs typeface="Times New Roman" pitchFamily="18" charset="0"/>
              </a:rPr>
              <a:t>October</a:t>
            </a:r>
            <a:r>
              <a:rPr lang="ru-RU" altLang="de-DE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de-DE" sz="2400" b="1" dirty="0"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808288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992922"/>
            <a:ext cx="1372492" cy="707886"/>
          </a:xfrm>
          <a:prstGeom prst="rect">
            <a:avLst/>
          </a:prstGeom>
          <a:solidFill>
            <a:srgbClr val="10F6F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de-DE" sz="2000" b="1" dirty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en-US" altLang="de-DE" sz="2000" b="1" dirty="0" smtClean="0">
                <a:latin typeface="Times New Roman" pitchFamily="18" charset="0"/>
                <a:cs typeface="Times New Roman" pitchFamily="18" charset="0"/>
              </a:rPr>
              <a:t>mirrors</a:t>
            </a:r>
            <a:br>
              <a:rPr lang="en-US" altLang="de-DE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de-DE" sz="20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de-DE" sz="2000" b="1" dirty="0">
                <a:latin typeface="Times New Roman" pitchFamily="18" charset="0"/>
                <a:cs typeface="Times New Roman" pitchFamily="18" charset="0"/>
              </a:rPr>
              <a:t>60 cm </a:t>
            </a:r>
            <a:r>
              <a:rPr lang="en-US" altLang="de-DE" sz="2000" b="1" dirty="0" smtClean="0">
                <a:latin typeface="Times New Roman" pitchFamily="18" charset="0"/>
                <a:cs typeface="Times New Roman" pitchFamily="18" charset="0"/>
              </a:rPr>
              <a:t>Ø</a:t>
            </a:r>
            <a:endParaRPr lang="ru-RU" altLang="de-DE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3789040"/>
            <a:ext cx="3699539" cy="52322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de-DE" sz="2800" b="1" dirty="0">
                <a:latin typeface="Times New Roman" pitchFamily="18" charset="0"/>
                <a:cs typeface="Times New Roman" pitchFamily="18" charset="0"/>
              </a:rPr>
              <a:t>D = </a:t>
            </a:r>
            <a:r>
              <a:rPr lang="en-US" altLang="de-DE" sz="2800" b="1" dirty="0" smtClean="0">
                <a:latin typeface="Times New Roman" pitchFamily="18" charset="0"/>
                <a:cs typeface="Times New Roman" pitchFamily="18" charset="0"/>
              </a:rPr>
              <a:t>4.32 m, F </a:t>
            </a:r>
            <a:r>
              <a:rPr lang="en-US" altLang="de-DE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de-DE" sz="2800" b="1" dirty="0" smtClean="0">
                <a:latin typeface="Times New Roman" pitchFamily="18" charset="0"/>
                <a:cs typeface="Times New Roman" pitchFamily="18" charset="0"/>
              </a:rPr>
              <a:t>4.75 m</a:t>
            </a:r>
            <a:endParaRPr lang="ru-RU" alt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4" descr="7HEX-sborka-3D-15-overview1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707" y="2129184"/>
            <a:ext cx="1769485" cy="17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2627784" y="1772816"/>
            <a:ext cx="1728192" cy="57606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 rejection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Gamma ray showers ← CR background </a:t>
            </a:r>
            <a:r>
              <a:rPr lang="en-US" sz="2400" dirty="0" smtClean="0"/>
              <a:t>several orders of magnitude more abundant (mostly protons)</a:t>
            </a:r>
          </a:p>
          <a:p>
            <a:pPr marL="514350" indent="-514350"/>
            <a:r>
              <a:rPr lang="en-US" dirty="0" smtClean="0"/>
              <a:t>Image features (IACT)</a:t>
            </a:r>
          </a:p>
          <a:p>
            <a:pPr marL="514350" indent="-514350"/>
            <a:r>
              <a:rPr lang="en-US" dirty="0" smtClean="0"/>
              <a:t>Arrival direction (non-imaging arrays)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11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 rejection: </a:t>
            </a:r>
            <a:br>
              <a:rPr lang="en-US" dirty="0" smtClean="0"/>
            </a:br>
            <a:r>
              <a:rPr lang="en-US" dirty="0" err="1" smtClean="0"/>
              <a:t>Hillas</a:t>
            </a:r>
            <a:r>
              <a:rPr lang="en-US" dirty="0" smtClean="0"/>
              <a:t> technique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12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2293" t="24205" r="6647" b="6876"/>
          <a:stretch>
            <a:fillRect/>
          </a:stretch>
        </p:blipFill>
        <p:spPr bwMode="auto">
          <a:xfrm>
            <a:off x="6347469" y="1340768"/>
            <a:ext cx="2796531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Gamma</a:t>
            </a:r>
            <a:br>
              <a:rPr lang="en-US" dirty="0" smtClean="0"/>
            </a:br>
            <a:r>
              <a:rPr lang="en-US" dirty="0" smtClean="0"/>
              <a:t>−</a:t>
            </a:r>
          </a:p>
          <a:p>
            <a:pPr algn="ctr"/>
            <a:r>
              <a:rPr lang="en-US" dirty="0" smtClean="0"/>
              <a:t>Proton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discrimination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 rejection: </a:t>
            </a:r>
            <a:br>
              <a:rPr lang="en-US" dirty="0" smtClean="0"/>
            </a:br>
            <a:r>
              <a:rPr lang="en-US" dirty="0" err="1" smtClean="0"/>
              <a:t>Hillas</a:t>
            </a:r>
            <a:r>
              <a:rPr lang="en-US" dirty="0" smtClean="0"/>
              <a:t> technique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Gamma</a:t>
            </a:r>
            <a:br>
              <a:rPr lang="en-US" dirty="0" smtClean="0"/>
            </a:br>
            <a:r>
              <a:rPr lang="en-US" dirty="0" smtClean="0"/>
              <a:t>−</a:t>
            </a:r>
          </a:p>
          <a:p>
            <a:pPr algn="ctr"/>
            <a:r>
              <a:rPr lang="en-US" dirty="0" smtClean="0"/>
              <a:t>Proton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discrimination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13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2293" t="24205" r="6647" b="6876"/>
          <a:stretch>
            <a:fillRect/>
          </a:stretch>
        </p:blipFill>
        <p:spPr bwMode="auto">
          <a:xfrm>
            <a:off x="6347469" y="1340768"/>
            <a:ext cx="2796531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2512" t="21891" r="19470" b="10540"/>
          <a:stretch>
            <a:fillRect/>
          </a:stretch>
        </p:blipFill>
        <p:spPr bwMode="auto">
          <a:xfrm>
            <a:off x="22348" y="3899180"/>
            <a:ext cx="2677444" cy="234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22512" t="12162" r="19470"/>
          <a:stretch>
            <a:fillRect/>
          </a:stretch>
        </p:blipFill>
        <p:spPr bwMode="auto">
          <a:xfrm>
            <a:off x="22374" y="1257942"/>
            <a:ext cx="2677411" cy="304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 sky background (off)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14</a:t>
            </a:fld>
            <a:r>
              <a:rPr lang="ru-RU" smtClean="0"/>
              <a:t> </a:t>
            </a:r>
            <a:r>
              <a:rPr lang="en-US" smtClean="0"/>
              <a:t>of</a:t>
            </a:r>
            <a:r>
              <a:rPr lang="ru-RU" smtClean="0"/>
              <a:t> </a:t>
            </a:r>
            <a:r>
              <a:rPr lang="en-US" smtClean="0"/>
              <a:t>8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pic>
        <p:nvPicPr>
          <p:cNvPr id="7" name="Содержимое 7" descr="image naked.bmp"/>
          <p:cNvPicPr>
            <a:picLocks noChangeAspect="1"/>
          </p:cNvPicPr>
          <p:nvPr/>
        </p:nvPicPr>
        <p:blipFill>
          <a:blip r:embed="rId2" cstate="print"/>
          <a:srcRect t="6626"/>
          <a:stretch>
            <a:fillRect/>
          </a:stretch>
        </p:blipFill>
        <p:spPr bwMode="auto">
          <a:xfrm>
            <a:off x="-1143040" y="1647103"/>
            <a:ext cx="12192000" cy="542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 sky background (on)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15</a:t>
            </a:fld>
            <a:r>
              <a:rPr lang="ru-RU" smtClean="0"/>
              <a:t> </a:t>
            </a:r>
            <a:r>
              <a:rPr lang="en-US" smtClean="0"/>
              <a:t>of</a:t>
            </a:r>
            <a:r>
              <a:rPr lang="ru-RU" smtClean="0"/>
              <a:t> </a:t>
            </a:r>
            <a:r>
              <a:rPr lang="en-US" smtClean="0"/>
              <a:t>8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pic>
        <p:nvPicPr>
          <p:cNvPr id="7" name="Содержимое 4" descr="image noi.bmp"/>
          <p:cNvPicPr>
            <a:picLocks noChangeAspect="1"/>
          </p:cNvPicPr>
          <p:nvPr/>
        </p:nvPicPr>
        <p:blipFill>
          <a:blip r:embed="rId2" cstate="print"/>
          <a:srcRect t="6626"/>
          <a:stretch>
            <a:fillRect/>
          </a:stretch>
        </p:blipFill>
        <p:spPr bwMode="auto">
          <a:xfrm>
            <a:off x="-1143040" y="1647089"/>
            <a:ext cx="12192000" cy="542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position reconstruction: stereo technique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16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53225" b="16034"/>
          <a:stretch>
            <a:fillRect/>
          </a:stretch>
        </p:blipFill>
        <p:spPr bwMode="auto">
          <a:xfrm>
            <a:off x="1331640" y="1484784"/>
            <a:ext cx="3131986" cy="395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position reconstruction: </a:t>
            </a:r>
            <a:br>
              <a:rPr lang="en-US" dirty="0" smtClean="0"/>
            </a:br>
            <a:r>
              <a:rPr lang="en-US" dirty="0" smtClean="0"/>
              <a:t>hybrid technique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17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960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set of parameters </a:t>
            </a:r>
            <a:br>
              <a:rPr lang="en-US" dirty="0" smtClean="0"/>
            </a:br>
            <a:r>
              <a:rPr lang="en-US" dirty="0" smtClean="0"/>
              <a:t>for hybrid analysis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arrays shower reconstruction data:</a:t>
            </a:r>
          </a:p>
          <a:p>
            <a:pPr lvl="1"/>
            <a:r>
              <a:rPr lang="en-US" dirty="0" smtClean="0"/>
              <a:t>Source direction (±0.1−0.4⁰)</a:t>
            </a:r>
          </a:p>
          <a:p>
            <a:pPr lvl="1"/>
            <a:r>
              <a:rPr lang="en-US" dirty="0" smtClean="0"/>
              <a:t>Core position (±10−15 m)</a:t>
            </a:r>
          </a:p>
          <a:p>
            <a:pPr lvl="1"/>
            <a:r>
              <a:rPr lang="en-US" dirty="0" smtClean="0"/>
              <a:t>Energy (~15%, up to ~5%)</a:t>
            </a:r>
          </a:p>
          <a:p>
            <a:endParaRPr lang="en-US" dirty="0" smtClean="0"/>
          </a:p>
          <a:p>
            <a:r>
              <a:rPr lang="en-US" dirty="0" smtClean="0"/>
              <a:t>IACT Image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18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parameter combination and cosmic ray rejection quality</a:t>
            </a:r>
            <a:endParaRPr lang="ru-RU" dirty="0"/>
          </a:p>
        </p:txBody>
      </p:sp>
      <p:pic>
        <p:nvPicPr>
          <p:cNvPr id="7" name="Содержимое 6" descr="cutvsE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22"/>
            <a:ext cx="4693920" cy="352044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19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pic>
        <p:nvPicPr>
          <p:cNvPr id="8" name="Рисунок 7" descr="QvsE_allR_cut_depend_on_E_and_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6592" y="1772822"/>
            <a:ext cx="4693920" cy="3520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55892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 = Significance after selection / Significance before selection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 = (N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 after</a:t>
            </a:r>
            <a:r>
              <a:rPr lang="en-US" dirty="0" smtClean="0">
                <a:solidFill>
                  <a:schemeClr val="bg1"/>
                </a:solidFill>
              </a:rPr>
              <a:t>/N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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/ (</a:t>
            </a:r>
            <a:r>
              <a:rPr lang="en-US" dirty="0" err="1" smtClean="0">
                <a:solidFill>
                  <a:schemeClr val="bg1"/>
                </a:solidFill>
              </a:rPr>
              <a:t>N</a:t>
            </a:r>
            <a:r>
              <a:rPr lang="en-US" baseline="-25000" dirty="0" err="1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 after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N</a:t>
            </a:r>
            <a:r>
              <a:rPr lang="en-US" baseline="-25000" dirty="0" err="1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baseline="30000" dirty="0" smtClean="0">
                <a:solidFill>
                  <a:schemeClr val="bg1"/>
                </a:solidFill>
              </a:rPr>
              <a:t>1/2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bg1"/>
              </a:buClr>
              <a:buFont typeface="+mj-lt"/>
              <a:buAutoNum type="arabicPeriod" startAt="3"/>
            </a:pPr>
            <a:r>
              <a:rPr lang="en-US" sz="1500" dirty="0" smtClean="0"/>
              <a:t>    Joint operation of 2 kinds of installations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3"/>
            </a:pPr>
            <a:r>
              <a:rPr lang="en-US" sz="1500" dirty="0" smtClean="0"/>
              <a:t>    TAIGA experiment</a:t>
            </a:r>
          </a:p>
          <a:p>
            <a:pPr marL="514350" indent="-514350">
              <a:buClr>
                <a:schemeClr val="bg1"/>
              </a:buClr>
              <a:buNone/>
            </a:pPr>
            <a:r>
              <a:rPr lang="en-US" sz="1500" dirty="0" smtClean="0"/>
              <a:t>5−7.      TAIGA site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8"/>
            </a:pPr>
            <a:r>
              <a:rPr lang="en-US" sz="1500" dirty="0" smtClean="0"/>
              <a:t>    TAIGA setup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8"/>
            </a:pPr>
            <a:r>
              <a:rPr lang="en-US" sz="1500" dirty="0" smtClean="0"/>
              <a:t>    Wide angle timing array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8"/>
            </a:pPr>
            <a:r>
              <a:rPr lang="en-US" sz="1500" dirty="0" smtClean="0"/>
              <a:t>    IACT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8"/>
            </a:pPr>
            <a:r>
              <a:rPr lang="en-US" sz="1500" dirty="0" smtClean="0"/>
              <a:t>    Cosmic ray rejection</a:t>
            </a:r>
          </a:p>
          <a:p>
            <a:pPr marL="514350" indent="-514350">
              <a:buClr>
                <a:schemeClr val="bg1"/>
              </a:buClr>
              <a:buNone/>
            </a:pPr>
            <a:r>
              <a:rPr lang="en-US" sz="1500" dirty="0" smtClean="0"/>
              <a:t>12−13.  </a:t>
            </a:r>
            <a:r>
              <a:rPr lang="en-US" sz="1500" dirty="0" err="1" smtClean="0"/>
              <a:t>Hillas</a:t>
            </a:r>
            <a:r>
              <a:rPr lang="en-US" sz="1500" dirty="0" smtClean="0"/>
              <a:t> technique</a:t>
            </a:r>
          </a:p>
          <a:p>
            <a:pPr marL="514350" indent="-514350">
              <a:buClr>
                <a:schemeClr val="bg1"/>
              </a:buClr>
              <a:buNone/>
            </a:pPr>
            <a:r>
              <a:rPr lang="en-US" sz="1500" dirty="0" smtClean="0"/>
              <a:t>14−15.  Night sky background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16"/>
            </a:pPr>
            <a:r>
              <a:rPr lang="en-US" sz="1500" dirty="0" smtClean="0"/>
              <a:t>    Stereo technique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16"/>
            </a:pPr>
            <a:r>
              <a:rPr lang="en-US" sz="1500" dirty="0" smtClean="0"/>
              <a:t>    Hybrid technique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16"/>
            </a:pPr>
            <a:r>
              <a:rPr lang="en-US" sz="1500" dirty="0" smtClean="0"/>
              <a:t>    New set of parameters for hybrid analysis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16"/>
            </a:pPr>
            <a:r>
              <a:rPr lang="en-US" sz="1500" dirty="0" smtClean="0"/>
              <a:t>    Optimal parameter combination and cosmic ray rejection quality 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16"/>
            </a:pPr>
            <a:r>
              <a:rPr lang="en-US" sz="1500" dirty="0" smtClean="0"/>
              <a:t>    Discrimination of primary nuclei</a:t>
            </a:r>
          </a:p>
          <a:p>
            <a:pPr marL="514350" indent="-514350">
              <a:buClr>
                <a:schemeClr val="bg1"/>
              </a:buClr>
              <a:buNone/>
            </a:pPr>
            <a:r>
              <a:rPr lang="en-US" sz="1500" dirty="0" smtClean="0"/>
              <a:t>21−22.  </a:t>
            </a:r>
            <a:r>
              <a:rPr lang="en-US" sz="1500" dirty="0" err="1" smtClean="0"/>
              <a:t>Hillas</a:t>
            </a:r>
            <a:r>
              <a:rPr lang="en-US" sz="1500" dirty="0" smtClean="0"/>
              <a:t> technique for nuclei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23"/>
            </a:pPr>
            <a:r>
              <a:rPr lang="en-US" sz="1500" dirty="0" smtClean="0"/>
              <a:t>    Optimal parameter combination and discrimination quality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23"/>
            </a:pPr>
            <a:r>
              <a:rPr lang="en-US" sz="1500" dirty="0" smtClean="0"/>
              <a:t>    Conclusion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23"/>
            </a:pPr>
            <a:endParaRPr lang="en-US" sz="2400" dirty="0" smtClean="0"/>
          </a:p>
          <a:p>
            <a:pPr marL="514350" indent="-514350">
              <a:buClr>
                <a:schemeClr val="bg1"/>
              </a:buClr>
              <a:buFont typeface="+mj-lt"/>
              <a:buAutoNum type="arabicPeriod" startAt="23"/>
            </a:pPr>
            <a:endParaRPr lang="en-US" sz="2400" dirty="0" smtClean="0"/>
          </a:p>
          <a:p>
            <a:pPr marL="514350" indent="-514350">
              <a:buClr>
                <a:schemeClr val="bg1"/>
              </a:buClr>
              <a:buFont typeface="+mj-lt"/>
              <a:buAutoNum type="arabicPeriod" startAt="23"/>
            </a:pPr>
            <a:endParaRPr lang="en-US" dirty="0" smtClean="0"/>
          </a:p>
          <a:p>
            <a:pPr marL="514350" indent="-514350">
              <a:buClr>
                <a:schemeClr val="bg1"/>
              </a:buClr>
              <a:buFont typeface="+mj-lt"/>
              <a:buAutoNum type="arabicPeriod" startAt="23"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2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 of primary nuclei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CR mass composition (hundreds of </a:t>
            </a:r>
            <a:r>
              <a:rPr lang="en-US" sz="2400" dirty="0" err="1" smtClean="0"/>
              <a:t>TeV</a:t>
            </a:r>
            <a:r>
              <a:rPr lang="en-US" sz="2400" dirty="0" smtClean="0"/>
              <a:t>) – can we distinguish between nuclei and protons?</a:t>
            </a:r>
            <a:br>
              <a:rPr lang="en-US" sz="2400" dirty="0" smtClean="0"/>
            </a:br>
            <a:r>
              <a:rPr lang="en-US" sz="2400" b="1" dirty="0" smtClean="0">
                <a:latin typeface="Times New Roman" pitchFamily="18" charset="0"/>
              </a:rPr>
              <a:t>TAIGA </a:t>
            </a:r>
            <a:r>
              <a:rPr lang="en-US" sz="2400" dirty="0" smtClean="0">
                <a:latin typeface="Times New Roman" pitchFamily="18" charset="0"/>
              </a:rPr>
              <a:t>is </a:t>
            </a:r>
            <a:r>
              <a:rPr lang="en-US" sz="2400" dirty="0" err="1" smtClean="0">
                <a:latin typeface="Times New Roman" pitchFamily="18" charset="0"/>
              </a:rPr>
              <a:t>Tunka</a:t>
            </a:r>
            <a:r>
              <a:rPr lang="en-US" sz="2400" dirty="0" smtClean="0">
                <a:latin typeface="Times New Roman" pitchFamily="18" charset="0"/>
              </a:rPr>
              <a:t> Advanced Instrument for cosmic ray physics and Gamma-ray Astronomy, so cosmic ray is also an option. What is about hybrid technique </a:t>
            </a:r>
            <a:r>
              <a:rPr lang="en-US" sz="2400" smtClean="0">
                <a:latin typeface="Times New Roman" pitchFamily="18" charset="0"/>
              </a:rPr>
              <a:t>in this case?</a:t>
            </a:r>
            <a:endParaRPr lang="en-US" sz="2400" dirty="0" smtClean="0">
              <a:latin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20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 rejection: </a:t>
            </a:r>
            <a:br>
              <a:rPr lang="en-US" dirty="0" smtClean="0"/>
            </a:br>
            <a:r>
              <a:rPr lang="en-US" dirty="0" err="1" smtClean="0"/>
              <a:t>Hillas</a:t>
            </a:r>
            <a:r>
              <a:rPr lang="en-US" dirty="0" smtClean="0"/>
              <a:t> technique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Both protons </a:t>
            </a:r>
            <a:br>
              <a:rPr lang="en-US" dirty="0" smtClean="0"/>
            </a:br>
            <a:r>
              <a:rPr lang="en-US" dirty="0" smtClean="0"/>
              <a:t>and nuclei</a:t>
            </a:r>
            <a:br>
              <a:rPr lang="en-US" dirty="0" smtClean="0"/>
            </a:br>
            <a:r>
              <a:rPr lang="en-US" dirty="0" smtClean="0"/>
              <a:t>arrive </a:t>
            </a:r>
            <a:br>
              <a:rPr lang="en-US" dirty="0" smtClean="0"/>
            </a:br>
            <a:r>
              <a:rPr lang="en-US" dirty="0" smtClean="0"/>
              <a:t>from isotropic</a:t>
            </a:r>
            <a:br>
              <a:rPr lang="en-US" dirty="0" smtClean="0"/>
            </a:br>
            <a:r>
              <a:rPr lang="en-US" dirty="0" smtClean="0"/>
              <a:t>directions</a:t>
            </a:r>
            <a:r>
              <a:rPr lang="ru-RU" dirty="0" smtClean="0"/>
              <a:t> →</a:t>
            </a:r>
            <a:br>
              <a:rPr lang="ru-RU" dirty="0" smtClean="0"/>
            </a:br>
            <a:r>
              <a:rPr lang="en-US" strike="sngStrike" dirty="0" smtClean="0"/>
              <a:t>alpha parameter</a:t>
            </a:r>
            <a:endParaRPr lang="ru-RU" strike="sngStrik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21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2293" t="24205" r="6647" b="6876"/>
          <a:stretch>
            <a:fillRect/>
          </a:stretch>
        </p:blipFill>
        <p:spPr bwMode="auto">
          <a:xfrm>
            <a:off x="6347469" y="1340768"/>
            <a:ext cx="2796531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 rejection: </a:t>
            </a:r>
            <a:br>
              <a:rPr lang="en-US" dirty="0" smtClean="0"/>
            </a:br>
            <a:r>
              <a:rPr lang="en-US" dirty="0" err="1" smtClean="0"/>
              <a:t>Hillas</a:t>
            </a:r>
            <a:r>
              <a:rPr lang="en-US" dirty="0" smtClean="0"/>
              <a:t> technique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Both protons </a:t>
            </a:r>
            <a:br>
              <a:rPr lang="en-US" dirty="0" smtClean="0"/>
            </a:br>
            <a:r>
              <a:rPr lang="en-US" dirty="0" smtClean="0"/>
              <a:t>and nuclei</a:t>
            </a:r>
            <a:br>
              <a:rPr lang="en-US" dirty="0" smtClean="0"/>
            </a:br>
            <a:r>
              <a:rPr lang="en-US" dirty="0" smtClean="0"/>
              <a:t>arrive </a:t>
            </a:r>
            <a:br>
              <a:rPr lang="en-US" dirty="0" smtClean="0"/>
            </a:br>
            <a:r>
              <a:rPr lang="en-US" dirty="0" smtClean="0"/>
              <a:t>from isotropic</a:t>
            </a:r>
            <a:br>
              <a:rPr lang="en-US" dirty="0" smtClean="0"/>
            </a:br>
            <a:r>
              <a:rPr lang="en-US" dirty="0" smtClean="0"/>
              <a:t>directions</a:t>
            </a:r>
            <a:r>
              <a:rPr lang="ru-RU" dirty="0" smtClean="0"/>
              <a:t> →</a:t>
            </a:r>
            <a:br>
              <a:rPr lang="ru-RU" dirty="0" smtClean="0"/>
            </a:br>
            <a:r>
              <a:rPr lang="en-US" strike="sngStrike" dirty="0" smtClean="0"/>
              <a:t>alpha parameter</a:t>
            </a:r>
            <a:br>
              <a:rPr lang="en-US" strike="sngStrike" dirty="0" smtClean="0"/>
            </a:br>
            <a:r>
              <a:rPr lang="en-US" strike="sngStrike" dirty="0" err="1" smtClean="0"/>
              <a:t>azimuthal</a:t>
            </a:r>
            <a:r>
              <a:rPr lang="en-US" strike="sngStrike" dirty="0" smtClean="0"/>
              <a:t> width</a:t>
            </a:r>
            <a:endParaRPr lang="ru-RU" strike="sngStrik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22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2293" t="24205" r="6647" b="6876"/>
          <a:stretch>
            <a:fillRect/>
          </a:stretch>
        </p:blipFill>
        <p:spPr bwMode="auto">
          <a:xfrm>
            <a:off x="6347469" y="1340768"/>
            <a:ext cx="2796531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2852936"/>
            <a:ext cx="288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So again: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Core position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Energy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Hillas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parameters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(this time </a:t>
            </a:r>
            <a:br>
              <a:rPr lang="en-US" sz="2800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no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azwidth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) </a:t>
            </a:r>
            <a:endParaRPr lang="ru-RU" sz="28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parameter combination and discrimination quality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23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pic>
        <p:nvPicPr>
          <p:cNvPr id="13" name="Содержимое 12" descr="edit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84584" y="1400899"/>
            <a:ext cx="9997440" cy="4764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Gamma-proton: Q&gt;5 </a:t>
            </a:r>
            <a:r>
              <a:rPr lang="en-US" sz="2400" dirty="0" smtClean="0"/>
              <a:t>(</a:t>
            </a:r>
            <a:r>
              <a:rPr lang="en-US" sz="2400" i="1" dirty="0" smtClean="0"/>
              <a:t>E&gt;50 </a:t>
            </a:r>
            <a:r>
              <a:rPr lang="en-US" sz="2400" i="1" dirty="0" err="1" smtClean="0"/>
              <a:t>TeV</a:t>
            </a:r>
            <a:r>
              <a:rPr lang="en-US" sz="2400" i="1" dirty="0" smtClean="0"/>
              <a:t>, R&lt;450 m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dirty="0" smtClean="0"/>
              <a:t>x100 in ~0.</a:t>
            </a:r>
            <a:r>
              <a:rPr lang="ru-RU" dirty="0" smtClean="0"/>
              <a:t>4</a:t>
            </a:r>
            <a:r>
              <a:rPr lang="en-US" dirty="0" smtClean="0">
                <a:latin typeface="Calibri"/>
              </a:rPr>
              <a:t>⁰</a:t>
            </a:r>
            <a:endParaRPr lang="en-US" dirty="0" smtClean="0"/>
          </a:p>
          <a:p>
            <a:r>
              <a:rPr lang="en-US" dirty="0" smtClean="0"/>
              <a:t>Fe-proton: Q&gt;2 </a:t>
            </a:r>
            <a:r>
              <a:rPr lang="en-US" sz="2400" dirty="0" smtClean="0"/>
              <a:t>(</a:t>
            </a:r>
            <a:r>
              <a:rPr lang="en-US" sz="2400" i="1" dirty="0" smtClean="0"/>
              <a:t>E&gt;200 </a:t>
            </a:r>
            <a:r>
              <a:rPr lang="en-US" sz="2400" i="1" dirty="0" err="1" smtClean="0"/>
              <a:t>TeV</a:t>
            </a:r>
            <a:r>
              <a:rPr lang="en-US" sz="2400" i="1" dirty="0" smtClean="0"/>
              <a:t>, R&lt;600 m</a:t>
            </a:r>
            <a:r>
              <a:rPr lang="en-US" sz="2400" dirty="0" smtClean="0"/>
              <a:t>) </a:t>
            </a:r>
          </a:p>
          <a:p>
            <a:pPr>
              <a:buNone/>
            </a:pPr>
            <a:r>
              <a:rPr lang="en-US" dirty="0" smtClean="0"/>
              <a:t>x16 in ~5</a:t>
            </a:r>
            <a:r>
              <a:rPr lang="en-US" dirty="0" smtClean="0">
                <a:latin typeface="Calibri"/>
              </a:rPr>
              <a:t>⁰</a:t>
            </a:r>
            <a:endParaRPr lang="en-US" dirty="0" smtClean="0"/>
          </a:p>
          <a:p>
            <a:r>
              <a:rPr lang="en-US" dirty="0" smtClean="0"/>
              <a:t>Selection of both gamma and nuclei is quite possible</a:t>
            </a:r>
          </a:p>
          <a:p>
            <a:r>
              <a:rPr lang="en-US" dirty="0" smtClean="0"/>
              <a:t>Joint operation of two kinds of installations is significant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24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angle timing array</a:t>
            </a:r>
            <a:endParaRPr lang="ru-RU" dirty="0"/>
          </a:p>
        </p:txBody>
      </p:sp>
      <p:pic>
        <p:nvPicPr>
          <p:cNvPr id="9" name="Содержимое 8" descr="HiSCOREredcir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0921" y="1600200"/>
            <a:ext cx="688215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26</a:t>
            </a:fld>
            <a:r>
              <a:rPr lang="ru-RU" smtClean="0"/>
              <a:t> </a:t>
            </a:r>
            <a:r>
              <a:rPr lang="en-US" smtClean="0"/>
              <a:t>of</a:t>
            </a:r>
            <a:r>
              <a:rPr lang="ru-RU" smtClean="0"/>
              <a:t> </a:t>
            </a:r>
            <a:r>
              <a:rPr lang="en-US" smtClean="0"/>
              <a:t>8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2996952"/>
            <a:ext cx="1907703" cy="230832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28 detectors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106 m distance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0.25 km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All stations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are tilting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to the South (25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⁰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Рис. 2. Зависимость оптимального порогового значения ширины имиджа (а) и достигающегося при этом пороге Q-фактора (б) от первичной энергии ШАЛ. </a:t>
            </a:r>
            <a:r>
              <a:rPr lang="ru-RU" sz="1600" dirty="0" smtClean="0"/>
              <a:t>Тип маркера соответствует расстоянию до оси ШАЛ: 0–150 м (1), 150–300 м (2), 300–450 м (3), 450–600 м (4)</a:t>
            </a:r>
            <a:endParaRPr lang="ru-RU" sz="1600" dirty="0"/>
          </a:p>
        </p:txBody>
      </p:sp>
      <p:pic>
        <p:nvPicPr>
          <p:cNvPr id="7" name="Содержимое 6" descr="QvsEsubplot2verIII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9920" y="1600200"/>
            <a:ext cx="6744159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04.10.2016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27</a:t>
            </a:fld>
            <a:r>
              <a:rPr lang="ru-RU" dirty="0" smtClean="0"/>
              <a:t> из </a:t>
            </a:r>
            <a:r>
              <a:rPr lang="en-US" dirty="0" smtClean="0"/>
              <a:t>8</a:t>
            </a: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784" y="6245225"/>
            <a:ext cx="388843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Комбинированный метод выделения гамма (</a:t>
            </a:r>
            <a:r>
              <a:rPr lang="en-US" dirty="0" smtClean="0"/>
              <a:t>IACT</a:t>
            </a:r>
            <a:r>
              <a:rPr lang="ru-RU" dirty="0" smtClean="0"/>
              <a:t>+</a:t>
            </a:r>
            <a:r>
              <a:rPr lang="ru-RU" dirty="0" err="1" smtClean="0"/>
              <a:t>неимиджевые</a:t>
            </a:r>
            <a:r>
              <a:rPr lang="ru-RU" dirty="0" smtClean="0"/>
              <a:t> детекторы)</a:t>
            </a:r>
          </a:p>
          <a:p>
            <a:r>
              <a:rPr lang="en-US" sz="1200" dirty="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421313"/>
            <a:ext cx="15811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72200" y="5943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858000" y="6553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934200" y="53340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486400" y="53340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486400" y="65532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876800" y="5943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7543800" y="5943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8305800" y="685800"/>
            <a:ext cx="685800" cy="1295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6400800" y="1981200"/>
            <a:ext cx="1905000" cy="3581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Arc 13"/>
          <p:cNvSpPr>
            <a:spLocks/>
          </p:cNvSpPr>
          <p:nvPr/>
        </p:nvSpPr>
        <p:spPr bwMode="auto">
          <a:xfrm rot="-1020000" flipH="1" flipV="1">
            <a:off x="5049838" y="1397000"/>
            <a:ext cx="4713287" cy="4608513"/>
          </a:xfrm>
          <a:custGeom>
            <a:avLst/>
            <a:gdLst>
              <a:gd name="T0" fmla="*/ 2147483647 w 19164"/>
              <a:gd name="T1" fmla="*/ 0 h 19139"/>
              <a:gd name="T2" fmla="*/ 2147483647 w 19164"/>
              <a:gd name="T3" fmla="*/ 2147483647 h 19139"/>
              <a:gd name="T4" fmla="*/ 0 w 19164"/>
              <a:gd name="T5" fmla="*/ 2147483647 h 19139"/>
              <a:gd name="T6" fmla="*/ 0 60000 65536"/>
              <a:gd name="T7" fmla="*/ 0 60000 65536"/>
              <a:gd name="T8" fmla="*/ 0 60000 65536"/>
              <a:gd name="T9" fmla="*/ 0 w 19164"/>
              <a:gd name="T10" fmla="*/ 0 h 19139"/>
              <a:gd name="T11" fmla="*/ 19164 w 19164"/>
              <a:gd name="T12" fmla="*/ 19139 h 19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64" h="19139" fill="none" extrusionOk="0">
                <a:moveTo>
                  <a:pt x="10012" y="0"/>
                </a:moveTo>
                <a:cubicBezTo>
                  <a:pt x="13930" y="2049"/>
                  <a:pt x="17124" y="5251"/>
                  <a:pt x="19163" y="9174"/>
                </a:cubicBezTo>
              </a:path>
              <a:path w="19164" h="19139" stroke="0" extrusionOk="0">
                <a:moveTo>
                  <a:pt x="10012" y="0"/>
                </a:moveTo>
                <a:cubicBezTo>
                  <a:pt x="13930" y="2049"/>
                  <a:pt x="17124" y="5251"/>
                  <a:pt x="19163" y="9174"/>
                </a:cubicBezTo>
                <a:lnTo>
                  <a:pt x="0" y="19139"/>
                </a:lnTo>
                <a:close/>
              </a:path>
            </a:pathLst>
          </a:custGeom>
          <a:noFill/>
          <a:ln w="1143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153400" y="1981200"/>
            <a:ext cx="152400" cy="152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8305800" y="1981200"/>
            <a:ext cx="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7315200" y="2286000"/>
            <a:ext cx="838200" cy="1295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7620000" y="2286000"/>
            <a:ext cx="533400" cy="1371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7315200" y="2514600"/>
            <a:ext cx="685800" cy="838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7543800" y="2667000"/>
            <a:ext cx="381000" cy="990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7086600" y="2971800"/>
            <a:ext cx="685800" cy="914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7391400" y="3048000"/>
            <a:ext cx="304800" cy="990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5791200" y="4419600"/>
            <a:ext cx="1219200" cy="1143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7086600" y="4343400"/>
            <a:ext cx="0" cy="1143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 flipH="1">
            <a:off x="6410325" y="4267200"/>
            <a:ext cx="685800" cy="1905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H="1">
            <a:off x="7086600" y="3505200"/>
            <a:ext cx="3810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H="1">
            <a:off x="7239000" y="3505200"/>
            <a:ext cx="22860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H="1">
            <a:off x="7162800" y="3352800"/>
            <a:ext cx="381000" cy="457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H="1">
            <a:off x="7239000" y="3505200"/>
            <a:ext cx="228600" cy="838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H="1">
            <a:off x="6553200" y="3962400"/>
            <a:ext cx="685800" cy="609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 flipH="1">
            <a:off x="6781800" y="3429000"/>
            <a:ext cx="685800" cy="838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H="1">
            <a:off x="7239000" y="3352800"/>
            <a:ext cx="2286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H="1">
            <a:off x="7315200" y="3200400"/>
            <a:ext cx="304800" cy="152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H="1">
            <a:off x="7467600" y="3352800"/>
            <a:ext cx="1524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7086600" y="3733800"/>
            <a:ext cx="3048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 flipH="1">
            <a:off x="7162800" y="4038600"/>
            <a:ext cx="762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H="1">
            <a:off x="7239000" y="3276600"/>
            <a:ext cx="2286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7543800" y="1524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6705600" y="3048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H="1">
            <a:off x="6858000" y="1600200"/>
            <a:ext cx="838200" cy="1524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6248400" y="1828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X</a:t>
            </a:r>
            <a:r>
              <a:rPr lang="en-US" sz="2800" b="1" baseline="-25000" dirty="0" err="1">
                <a:solidFill>
                  <a:schemeClr val="bg1"/>
                </a:solidFill>
              </a:rPr>
              <a:t>max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4953000" y="57912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5562600" y="64008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5562600" y="51816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7620000" y="57150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6248400" y="57912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6934200" y="64008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7010400" y="51816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5029200" y="304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                    </a:t>
            </a:r>
            <a:endParaRPr lang="ru-RU" sz="2800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3505200" y="4724400"/>
            <a:ext cx="1143000" cy="1143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 flipH="1" flipV="1">
            <a:off x="4648200" y="5715000"/>
            <a:ext cx="381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1555" name="Picture 51" descr="pls_ex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19600"/>
            <a:ext cx="14446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56" name="Line 52"/>
          <p:cNvSpPr>
            <a:spLocks noChangeShapeType="1"/>
          </p:cNvSpPr>
          <p:nvPr/>
        </p:nvSpPr>
        <p:spPr bwMode="auto">
          <a:xfrm flipH="1">
            <a:off x="3886200" y="3505200"/>
            <a:ext cx="358140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 flipH="1">
            <a:off x="3581400" y="2667000"/>
            <a:ext cx="4343400" cy="2590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>
            <a:off x="8458200" y="1981200"/>
            <a:ext cx="0" cy="4191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7620000" y="40386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X</a:t>
            </a:r>
            <a:r>
              <a:rPr lang="en-US" sz="2800" b="1" baseline="-25000" dirty="0">
                <a:solidFill>
                  <a:schemeClr val="bg1"/>
                </a:solidFill>
              </a:rPr>
              <a:t>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7848600" y="12192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θ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562" name="Line 58"/>
          <p:cNvSpPr>
            <a:spLocks noChangeShapeType="1"/>
          </p:cNvSpPr>
          <p:nvPr/>
        </p:nvSpPr>
        <p:spPr bwMode="auto">
          <a:xfrm flipH="1">
            <a:off x="3276600" y="64770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 flipH="1">
            <a:off x="3276600" y="5867400"/>
            <a:ext cx="28956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64" name="Line 60"/>
          <p:cNvSpPr>
            <a:spLocks noChangeShapeType="1"/>
          </p:cNvSpPr>
          <p:nvPr/>
        </p:nvSpPr>
        <p:spPr bwMode="auto">
          <a:xfrm flipH="1">
            <a:off x="3276600" y="6248400"/>
            <a:ext cx="1219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 flipH="1">
            <a:off x="3352800" y="6400800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66" name="Oval 62"/>
          <p:cNvSpPr>
            <a:spLocks noChangeArrowheads="1"/>
          </p:cNvSpPr>
          <p:nvPr/>
        </p:nvSpPr>
        <p:spPr bwMode="auto">
          <a:xfrm>
            <a:off x="1981200" y="586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67" name="Oval 63"/>
          <p:cNvSpPr>
            <a:spLocks noChangeArrowheads="1"/>
          </p:cNvSpPr>
          <p:nvPr/>
        </p:nvSpPr>
        <p:spPr bwMode="auto">
          <a:xfrm>
            <a:off x="2209800" y="6019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68" name="Oval 64"/>
          <p:cNvSpPr>
            <a:spLocks noChangeArrowheads="1"/>
          </p:cNvSpPr>
          <p:nvPr/>
        </p:nvSpPr>
        <p:spPr bwMode="auto">
          <a:xfrm>
            <a:off x="2286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69" name="Oval 65"/>
          <p:cNvSpPr>
            <a:spLocks noChangeArrowheads="1"/>
          </p:cNvSpPr>
          <p:nvPr/>
        </p:nvSpPr>
        <p:spPr bwMode="auto">
          <a:xfrm>
            <a:off x="2514600" y="617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70" name="Oval 66"/>
          <p:cNvSpPr>
            <a:spLocks noChangeArrowheads="1"/>
          </p:cNvSpPr>
          <p:nvPr/>
        </p:nvSpPr>
        <p:spPr bwMode="auto">
          <a:xfrm>
            <a:off x="2667000" y="632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-5293096" y="19168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/>
              <a:t>: </a:t>
            </a:r>
            <a:r>
              <a:rPr lang="ru-RU" b="1" dirty="0" smtClean="0"/>
              <a:t> </a:t>
            </a:r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67544" y="1556792"/>
            <a:ext cx="5112568" cy="10895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Accuracy: core location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~ 10 m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 Energy resolution ~ 15%  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cs typeface="Times New Roman" pitchFamily="18" charset="0"/>
              </a:rPr>
              <a:t>                    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72" name="Заголовок 71"/>
          <p:cNvSpPr>
            <a:spLocks noGrp="1"/>
          </p:cNvSpPr>
          <p:nvPr>
            <p:ph type="title"/>
          </p:nvPr>
        </p:nvSpPr>
        <p:spPr>
          <a:xfrm>
            <a:off x="0" y="0"/>
            <a:ext cx="7380312" cy="1417638"/>
          </a:xfrm>
          <a:noFill/>
        </p:spPr>
        <p:txBody>
          <a:bodyPr/>
          <a:lstStyle/>
          <a:p>
            <a:r>
              <a:rPr lang="en-US" sz="2800" b="1" dirty="0" smtClean="0"/>
              <a:t>Registration of Cherenkov light from EAS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627937" cy="100806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HiSCORE</a:t>
            </a:r>
            <a:r>
              <a:rPr lang="en-US" dirty="0" smtClean="0"/>
              <a:t> optical station</a:t>
            </a:r>
            <a:endParaRPr lang="ru-RU" dirty="0" smtClean="0"/>
          </a:p>
        </p:txBody>
      </p:sp>
      <p:pic>
        <p:nvPicPr>
          <p:cNvPr id="25603" name="Picture 2" descr="C:\Users\ПАЛ\Desktop\А\30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1338263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ПАЛ\Desktop\А\31.jpg"/>
          <p:cNvPicPr>
            <a:picLocks noChangeAspect="1" noChangeArrowheads="1"/>
          </p:cNvPicPr>
          <p:nvPr/>
        </p:nvPicPr>
        <p:blipFill>
          <a:blip r:embed="rId3" cstate="print"/>
          <a:srcRect l="5450" r="10973" b="5437"/>
          <a:stretch>
            <a:fillRect/>
          </a:stretch>
        </p:blipFill>
        <p:spPr bwMode="auto">
          <a:xfrm>
            <a:off x="2124075" y="1844675"/>
            <a:ext cx="18002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C:\Users\ПАЛ\Desktop\2014_11_22_24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557338"/>
            <a:ext cx="2095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:\Users\ПАЛ\Desktop\А\35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125538"/>
            <a:ext cx="2027237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C:\Users\ПАЛ\Desktop\2014_12_09_249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005263"/>
            <a:ext cx="24495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 descr="C:\Users\ПАЛ\Desktop\2014_12_09_24953.jpg"/>
          <p:cNvPicPr>
            <a:picLocks noChangeAspect="1" noChangeArrowheads="1"/>
          </p:cNvPicPr>
          <p:nvPr/>
        </p:nvPicPr>
        <p:blipFill>
          <a:blip r:embed="rId7" cstate="print"/>
          <a:srcRect l="2013" r="26718" b="7343"/>
          <a:stretch>
            <a:fillRect/>
          </a:stretch>
        </p:blipFill>
        <p:spPr bwMode="auto">
          <a:xfrm>
            <a:off x="3132138" y="3568700"/>
            <a:ext cx="3097212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395288" y="1557338"/>
            <a:ext cx="10080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13"/>
          <p:cNvSpPr txBox="1">
            <a:spLocks noChangeArrowheads="1"/>
          </p:cNvSpPr>
          <p:nvPr/>
        </p:nvSpPr>
        <p:spPr bwMode="auto">
          <a:xfrm>
            <a:off x="395288" y="1196975"/>
            <a:ext cx="8819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20 </a:t>
            </a:r>
            <a:r>
              <a:rPr lang="en-US" sz="2000" dirty="0" smtClean="0">
                <a:solidFill>
                  <a:schemeClr val="bg1"/>
                </a:solidFill>
              </a:rPr>
              <a:t>cm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572000" y="1484313"/>
            <a:ext cx="11525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4787900" y="1052513"/>
            <a:ext cx="8819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40 </a:t>
            </a:r>
            <a:r>
              <a:rPr lang="en-US" sz="2000" dirty="0" smtClean="0">
                <a:solidFill>
                  <a:schemeClr val="bg1"/>
                </a:solidFill>
              </a:rPr>
              <a:t>cm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613" name="TextBox 17"/>
          <p:cNvSpPr txBox="1">
            <a:spLocks noChangeArrowheads="1"/>
          </p:cNvSpPr>
          <p:nvPr/>
        </p:nvSpPr>
        <p:spPr bwMode="auto">
          <a:xfrm>
            <a:off x="6732240" y="3861048"/>
            <a:ext cx="16914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 = 0.5 m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FOV = 0.6 </a:t>
            </a:r>
            <a:r>
              <a:rPr lang="en-US" dirty="0" err="1">
                <a:solidFill>
                  <a:schemeClr val="bg1"/>
                </a:solidFill>
              </a:rPr>
              <a:t>ster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( ±30° 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operation of 2 kinds of installations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 smtClean="0">
                <a:latin typeface="Times New Roman" pitchFamily="18" charset="0"/>
              </a:rPr>
              <a:t>TeV</a:t>
            </a:r>
            <a:r>
              <a:rPr lang="en-US" sz="2400" dirty="0" smtClean="0">
                <a:latin typeface="Times New Roman" pitchFamily="18" charset="0"/>
              </a:rPr>
              <a:t> and sub </a:t>
            </a:r>
            <a:r>
              <a:rPr lang="en-US" sz="2400" dirty="0" err="1" smtClean="0">
                <a:latin typeface="Times New Roman" pitchFamily="18" charset="0"/>
              </a:rPr>
              <a:t>TeV</a:t>
            </a:r>
            <a:r>
              <a:rPr lang="en-US" sz="2400" dirty="0" smtClean="0">
                <a:latin typeface="Times New Roman" pitchFamily="18" charset="0"/>
              </a:rPr>
              <a:t> gamma-ray astronomy → stereo IACT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</a:rPr>
              <a:t>Ultra high energy gamma-ray astronomy (&gt;30 </a:t>
            </a:r>
            <a:r>
              <a:rPr lang="en-US" sz="2400" dirty="0" err="1" smtClean="0">
                <a:latin typeface="Times New Roman" pitchFamily="18" charset="0"/>
              </a:rPr>
              <a:t>TeV</a:t>
            </a:r>
            <a:r>
              <a:rPr lang="en-US" sz="2400" dirty="0" smtClean="0">
                <a:latin typeface="Times New Roman" pitchFamily="18" charset="0"/>
              </a:rPr>
              <a:t>) → </a:t>
            </a:r>
            <a:r>
              <a:rPr lang="en-US" sz="2400" b="1" dirty="0" smtClean="0">
                <a:latin typeface="Times New Roman" pitchFamily="18" charset="0"/>
              </a:rPr>
              <a:t>TAIGA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</a:rPr>
              <a:t>Tunka</a:t>
            </a:r>
            <a:r>
              <a:rPr lang="en-US" sz="2400" dirty="0" smtClean="0">
                <a:latin typeface="Times New Roman" pitchFamily="18" charset="0"/>
              </a:rPr>
              <a:t> Advanced Instrument </a:t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</a:rPr>
              <a:t>for cosmic ray physics and Gamma-ray Astronomy)  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</a:rPr>
              <a:t>Cost-effective </a:t>
            </a:r>
            <a:r>
              <a:rPr lang="en-US" sz="2400" b="1" dirty="0" smtClean="0">
                <a:latin typeface="Times New Roman" pitchFamily="18" charset="0"/>
              </a:rPr>
              <a:t>timing-array</a:t>
            </a:r>
            <a:r>
              <a:rPr lang="en-US" sz="2400" dirty="0" smtClean="0">
                <a:latin typeface="Times New Roman" pitchFamily="18" charset="0"/>
              </a:rPr>
              <a:t> technique + </a:t>
            </a:r>
            <a:r>
              <a:rPr lang="en-US" sz="2400" b="1" dirty="0" smtClean="0">
                <a:latin typeface="Times New Roman" pitchFamily="18" charset="0"/>
              </a:rPr>
              <a:t>IACTs</a:t>
            </a:r>
            <a:r>
              <a:rPr lang="en-US" sz="2400" dirty="0" smtClean="0">
                <a:latin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</a:rPr>
              <a:t>area </a:t>
            </a:r>
            <a:r>
              <a:rPr lang="en-US" sz="2400" dirty="0" smtClean="0">
                <a:latin typeface="Times New Roman" pitchFamily="18" charset="0"/>
              </a:rPr>
              <a:t>up to a few km</a:t>
            </a:r>
            <a:r>
              <a:rPr lang="en-US" sz="2400" baseline="30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</a:rPr>
              <a:t>(d</a:t>
            </a:r>
            <a:r>
              <a:rPr lang="el-GR" sz="2400" dirty="0" smtClean="0">
                <a:latin typeface="Times New Roman" pitchFamily="18" charset="0"/>
              </a:rPr>
              <a:t>α</a:t>
            </a:r>
            <a:r>
              <a:rPr lang="en-US" sz="2400" dirty="0" smtClean="0">
                <a:latin typeface="Times New Roman" pitchFamily="18" charset="0"/>
              </a:rPr>
              <a:t>~0.1</a:t>
            </a:r>
            <a:r>
              <a:rPr lang="en-US" sz="2400" dirty="0" smtClean="0">
                <a:latin typeface="Calibri"/>
              </a:rPr>
              <a:t>⁰</a:t>
            </a:r>
            <a:r>
              <a:rPr lang="en-US" sz="2400" dirty="0" smtClean="0">
                <a:latin typeface="Times New Roman" pitchFamily="18" charset="0"/>
              </a:rPr>
              <a:t> at &gt;100 </a:t>
            </a:r>
            <a:r>
              <a:rPr lang="en-US" sz="2400" dirty="0" err="1" smtClean="0">
                <a:latin typeface="Times New Roman" pitchFamily="18" charset="0"/>
              </a:rPr>
              <a:t>TeV</a:t>
            </a:r>
            <a:r>
              <a:rPr lang="en-US" sz="2400" dirty="0" smtClean="0">
                <a:latin typeface="Times New Roman" pitchFamily="18" charset="0"/>
              </a:rPr>
              <a:t>) → strong </a:t>
            </a:r>
            <a:r>
              <a:rPr lang="en-US" sz="2400" b="1" dirty="0" smtClean="0">
                <a:latin typeface="Times New Roman" pitchFamily="18" charset="0"/>
              </a:rPr>
              <a:t>suppressing </a:t>
            </a:r>
            <a:r>
              <a:rPr lang="en-US" sz="2400" b="1" dirty="0" err="1" smtClean="0">
                <a:latin typeface="Times New Roman" pitchFamily="18" charset="0"/>
              </a:rPr>
              <a:t>hadron</a:t>
            </a:r>
            <a:r>
              <a:rPr lang="en-US" sz="2400" b="1" dirty="0" smtClean="0">
                <a:latin typeface="Times New Roman" pitchFamily="18" charset="0"/>
              </a:rPr>
              <a:t> background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3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experiment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4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pic>
        <p:nvPicPr>
          <p:cNvPr id="10" name="Рисунок 9" descr="TunkaMapCl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636912"/>
            <a:ext cx="3950208" cy="2407920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dirty="0" smtClean="0"/>
              <a:t>Location</a:t>
            </a:r>
            <a:endParaRPr lang="ru-RU" dirty="0"/>
          </a:p>
        </p:txBody>
      </p:sp>
      <p:pic>
        <p:nvPicPr>
          <p:cNvPr id="12" name="Содержимое 8" descr="TunkaMapGlob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820" y="1600200"/>
            <a:ext cx="47662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site</a:t>
            </a:r>
            <a:endParaRPr lang="ru-RU" dirty="0"/>
          </a:p>
        </p:txBody>
      </p:sp>
      <p:pic>
        <p:nvPicPr>
          <p:cNvPr id="7" name="Содержимое 6" descr="P1070532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5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site</a:t>
            </a:r>
            <a:endParaRPr lang="ru-RU" dirty="0"/>
          </a:p>
        </p:txBody>
      </p:sp>
      <p:pic>
        <p:nvPicPr>
          <p:cNvPr id="7" name="Содержимое 6" descr="P1070399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6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site</a:t>
            </a:r>
            <a:endParaRPr lang="ru-RU" dirty="0"/>
          </a:p>
        </p:txBody>
      </p:sp>
      <p:pic>
        <p:nvPicPr>
          <p:cNvPr id="7" name="Содержимое 6" descr="P1000178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7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setup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8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pic>
        <p:nvPicPr>
          <p:cNvPr id="8" name="Picture 4" descr="C:\Users\ПАЛ\Desktop\2014_12_09_24953.jpg"/>
          <p:cNvPicPr>
            <a:picLocks noChangeAspect="1" noChangeArrowheads="1"/>
          </p:cNvPicPr>
          <p:nvPr/>
        </p:nvPicPr>
        <p:blipFill>
          <a:blip r:embed="rId3" cstate="print"/>
          <a:srcRect l="2013" r="26718" b="16835"/>
          <a:stretch>
            <a:fillRect/>
          </a:stretch>
        </p:blipFill>
        <p:spPr bwMode="auto">
          <a:xfrm>
            <a:off x="611560" y="2996952"/>
            <a:ext cx="30972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184" y="2996952"/>
            <a:ext cx="3316273" cy="30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61074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/>
              <a:t>28 wide angle stations on the area 0.25 km</a:t>
            </a:r>
            <a:r>
              <a:rPr lang="en-US" sz="2400" b="1" baseline="30000" dirty="0" smtClean="0"/>
              <a:t>2 </a:t>
            </a:r>
          </a:p>
          <a:p>
            <a:pPr algn="ctr">
              <a:buNone/>
            </a:pPr>
            <a:r>
              <a:rPr lang="en-US" sz="2400" b="1" dirty="0" smtClean="0"/>
              <a:t>(</a:t>
            </a:r>
            <a:r>
              <a:rPr lang="en-US" sz="2400" b="1" i="1" dirty="0" smtClean="0"/>
              <a:t>prototype 2015/2016</a:t>
            </a:r>
            <a:r>
              <a:rPr lang="en-US" sz="2400" b="1" dirty="0" smtClean="0"/>
              <a:t>)</a:t>
            </a:r>
            <a:br>
              <a:rPr lang="en-US" sz="2400" b="1" dirty="0" smtClean="0"/>
            </a:br>
            <a:endParaRPr lang="ru-RU" sz="2400" b="1" dirty="0"/>
          </a:p>
        </p:txBody>
      </p:sp>
      <p:sp>
        <p:nvSpPr>
          <p:cNvPr id="11" name="Содержимое 9"/>
          <p:cNvSpPr txBox="1">
            <a:spLocks/>
          </p:cNvSpPr>
          <p:nvPr/>
        </p:nvSpPr>
        <p:spPr bwMode="auto">
          <a:xfrm>
            <a:off x="4993704" y="1752600"/>
            <a:ext cx="3610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IACT (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2017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arrangement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ru-RU" smtClean="0"/>
              <a:t>0.10.2016</a:t>
            </a:r>
            <a:endParaRPr lang="es-E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0063-852E-453E-ADFB-FECCDD5583A8}" type="slidenum">
              <a:rPr lang="es-ES" smtClean="0"/>
              <a:pPr/>
              <a:t>9</a:t>
            </a:fld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ru-RU" dirty="0" smtClean="0"/>
              <a:t>24</a:t>
            </a:r>
            <a:endParaRPr lang="es-E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Hybrid method: joint operation of IACTs and wide angle Cherenkov timing arrays</a:t>
            </a:r>
          </a:p>
          <a:p>
            <a:r>
              <a:rPr lang="en-US" sz="1200" smtClean="0"/>
              <a:t>evgeny.post@gmail.com</a:t>
            </a:r>
            <a:endParaRPr lang="es-ES" sz="12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1125538"/>
            <a:ext cx="8676456" cy="5046662"/>
            <a:chOff x="0" y="1125538"/>
            <a:chExt cx="8676456" cy="5046662"/>
          </a:xfrm>
        </p:grpSpPr>
        <p:pic>
          <p:nvPicPr>
            <p:cNvPr id="19" name="Рисунок 2" descr="plan-hs56-1000.jpg"/>
            <p:cNvPicPr>
              <a:picLocks noChangeAspect="1"/>
            </p:cNvPicPr>
            <p:nvPr/>
          </p:nvPicPr>
          <p:blipFill>
            <a:blip r:embed="rId2" cstate="print"/>
            <a:srcRect l="29401" t="25200" r="18102" b="24400"/>
            <a:stretch>
              <a:fillRect/>
            </a:stretch>
          </p:blipFill>
          <p:spPr bwMode="auto">
            <a:xfrm>
              <a:off x="827088" y="1916113"/>
              <a:ext cx="4160837" cy="399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Прямая со стрелкой 19"/>
            <p:cNvCxnSpPr/>
            <p:nvPr/>
          </p:nvCxnSpPr>
          <p:spPr>
            <a:xfrm>
              <a:off x="1547813" y="2205038"/>
              <a:ext cx="345598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2555875" y="1908572"/>
              <a:ext cx="9667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1200 m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5148263" y="2565400"/>
              <a:ext cx="0" cy="2016125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9"/>
            <p:cNvSpPr txBox="1">
              <a:spLocks noChangeArrowheads="1"/>
            </p:cNvSpPr>
            <p:nvPr/>
          </p:nvSpPr>
          <p:spPr bwMode="auto">
            <a:xfrm>
              <a:off x="5292725" y="34290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600 m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H="1" flipV="1">
              <a:off x="3635375" y="5084763"/>
              <a:ext cx="865188" cy="57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1763713" y="5805488"/>
              <a:ext cx="3524250" cy="36671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Optical </a:t>
              </a:r>
              <a:r>
                <a:rPr lang="en-US" b="1" dirty="0" smtClean="0"/>
                <a:t>detectors of Tunka-133</a:t>
              </a:r>
              <a:endParaRPr lang="ru-RU" b="1" dirty="0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3556" t="41924" r="6602" b="14674"/>
            <a:stretch>
              <a:fillRect/>
            </a:stretch>
          </p:blipFill>
          <p:spPr bwMode="auto">
            <a:xfrm>
              <a:off x="0" y="1125538"/>
              <a:ext cx="1368425" cy="149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179388" y="2852738"/>
              <a:ext cx="1428596" cy="92333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Current </a:t>
              </a:r>
              <a:br>
                <a:rPr lang="en-US" b="1" dirty="0" smtClean="0"/>
              </a:br>
              <a:r>
                <a:rPr lang="en-US" b="1" dirty="0" smtClean="0"/>
                <a:t>wide angle </a:t>
              </a:r>
              <a:br>
                <a:rPr lang="en-US" b="1" dirty="0" smtClean="0"/>
              </a:br>
              <a:r>
                <a:rPr lang="en-US" b="1" dirty="0" smtClean="0"/>
                <a:t>stations</a:t>
              </a:r>
              <a:endParaRPr lang="ru-RU" b="1" dirty="0"/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1187450" y="2636838"/>
              <a:ext cx="431800" cy="431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4352" t="41924" r="2664" b="14674"/>
            <a:stretch>
              <a:fillRect/>
            </a:stretch>
          </p:blipFill>
          <p:spPr bwMode="auto">
            <a:xfrm>
              <a:off x="6300788" y="4150548"/>
              <a:ext cx="1511300" cy="149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Прямая со стрелкой 30"/>
            <p:cNvCxnSpPr/>
            <p:nvPr/>
          </p:nvCxnSpPr>
          <p:spPr>
            <a:xfrm flipH="1" flipV="1">
              <a:off x="4987925" y="4275187"/>
              <a:ext cx="1384300" cy="16192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25"/>
            <p:cNvSpPr>
              <a:spLocks noChangeArrowheads="1"/>
            </p:cNvSpPr>
            <p:nvPr/>
          </p:nvSpPr>
          <p:spPr bwMode="auto">
            <a:xfrm>
              <a:off x="5795963" y="5518973"/>
              <a:ext cx="1800225" cy="646331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/>
                <a:t>Future wide angle stations</a:t>
              </a:r>
              <a:endParaRPr lang="ru-RU" b="1" dirty="0"/>
            </a:p>
          </p:txBody>
        </p:sp>
        <p:pic>
          <p:nvPicPr>
            <p:cNvPr id="33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069" y="1702623"/>
              <a:ext cx="2592387" cy="234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Прямая со стрелкой 23"/>
            <p:cNvCxnSpPr/>
            <p:nvPr/>
          </p:nvCxnSpPr>
          <p:spPr>
            <a:xfrm flipH="1">
              <a:off x="2574925" y="2060848"/>
              <a:ext cx="3581251" cy="140784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1043</Words>
  <Application>Microsoft Office PowerPoint</Application>
  <PresentationFormat>Экран (4:3)</PresentationFormat>
  <Paragraphs>256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Diseño predeterminado</vt:lpstr>
      <vt:lpstr>1_Специальное оформление</vt:lpstr>
      <vt:lpstr>Специальное оформление</vt:lpstr>
      <vt:lpstr>Hybrid method for identifying mass groups  of primary cosmic rays  in the joint operation  of IACTs and wide angle Cherenkov timing arrays </vt:lpstr>
      <vt:lpstr>Slides</vt:lpstr>
      <vt:lpstr>Joint operation of 2 kinds of installations</vt:lpstr>
      <vt:lpstr>TAIGA experiment</vt:lpstr>
      <vt:lpstr>TAIGA site</vt:lpstr>
      <vt:lpstr>TAIGA site</vt:lpstr>
      <vt:lpstr>TAIGA site</vt:lpstr>
      <vt:lpstr>TAIGA setup</vt:lpstr>
      <vt:lpstr>TAIGA arrangement</vt:lpstr>
      <vt:lpstr>IACT</vt:lpstr>
      <vt:lpstr>Cosmic ray rejection</vt:lpstr>
      <vt:lpstr>Cosmic ray rejection:  Hillas technique</vt:lpstr>
      <vt:lpstr>Cosmic ray rejection:  Hillas technique</vt:lpstr>
      <vt:lpstr>Night sky background (off)</vt:lpstr>
      <vt:lpstr>Night sky background (on) </vt:lpstr>
      <vt:lpstr>Core position reconstruction: stereo technique</vt:lpstr>
      <vt:lpstr>Core position reconstruction:  hybrid technique</vt:lpstr>
      <vt:lpstr>New set of parameters  for hybrid analysis</vt:lpstr>
      <vt:lpstr>Optimal parameter combination and cosmic ray rejection quality</vt:lpstr>
      <vt:lpstr>Discrimination of primary nuclei</vt:lpstr>
      <vt:lpstr>Cosmic ray rejection:  Hillas technique</vt:lpstr>
      <vt:lpstr>Cosmic ray rejection:  Hillas technique</vt:lpstr>
      <vt:lpstr>Optimal parameter combination and discrimination quality</vt:lpstr>
      <vt:lpstr>Conclusion</vt:lpstr>
      <vt:lpstr>Backup slides</vt:lpstr>
      <vt:lpstr>Wide angle timing array</vt:lpstr>
      <vt:lpstr>Рис. 2. Зависимость оптимального порогового значения ширины имиджа (а) и достигающегося при этом пороге Q-фактора (б) от первичной энергии ШАЛ. Тип маркера соответствует расстоянию до оси ШАЛ: 0–150 м (1), 150–300 м (2), 300–450 м (3), 450–600 м (4)</vt:lpstr>
      <vt:lpstr>Registration of Cherenkov light from EAS</vt:lpstr>
      <vt:lpstr>HiSCORE optical station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admin</cp:lastModifiedBy>
  <cp:revision>181</cp:revision>
  <dcterms:created xsi:type="dcterms:W3CDTF">2008-10-22T01:46:40Z</dcterms:created>
  <dcterms:modified xsi:type="dcterms:W3CDTF">2016-10-10T12:30:13Z</dcterms:modified>
</cp:coreProperties>
</file>