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1"/>
  </p:sldMasterIdLst>
  <p:notesMasterIdLst>
    <p:notesMasterId r:id="rId35"/>
  </p:notesMasterIdLst>
  <p:sldIdLst>
    <p:sldId id="256" r:id="rId2"/>
    <p:sldId id="371" r:id="rId3"/>
    <p:sldId id="337" r:id="rId4"/>
    <p:sldId id="338" r:id="rId5"/>
    <p:sldId id="329" r:id="rId6"/>
    <p:sldId id="347" r:id="rId7"/>
    <p:sldId id="343" r:id="rId8"/>
    <p:sldId id="346" r:id="rId9"/>
    <p:sldId id="349" r:id="rId10"/>
    <p:sldId id="350" r:id="rId11"/>
    <p:sldId id="370" r:id="rId12"/>
    <p:sldId id="333" r:id="rId13"/>
    <p:sldId id="331" r:id="rId14"/>
    <p:sldId id="294" r:id="rId15"/>
    <p:sldId id="351" r:id="rId16"/>
    <p:sldId id="352" r:id="rId17"/>
    <p:sldId id="353" r:id="rId18"/>
    <p:sldId id="372" r:id="rId19"/>
    <p:sldId id="373" r:id="rId20"/>
    <p:sldId id="374" r:id="rId21"/>
    <p:sldId id="360" r:id="rId22"/>
    <p:sldId id="359" r:id="rId23"/>
    <p:sldId id="366" r:id="rId24"/>
    <p:sldId id="363" r:id="rId25"/>
    <p:sldId id="355" r:id="rId26"/>
    <p:sldId id="357" r:id="rId27"/>
    <p:sldId id="362" r:id="rId28"/>
    <p:sldId id="364" r:id="rId29"/>
    <p:sldId id="367" r:id="rId30"/>
    <p:sldId id="375" r:id="rId31"/>
    <p:sldId id="376" r:id="rId32"/>
    <p:sldId id="377" r:id="rId33"/>
    <p:sldId id="369" r:id="rId3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Tahoma" pitchFamily="34" charset="0"/>
        <a:ea typeface="+mn-ea"/>
        <a:cs typeface="Arial" charset="0"/>
      </a:defRPr>
    </a:lvl1pPr>
    <a:lvl2pPr marL="457200" algn="l" rtl="0" fontAlgn="base">
      <a:spcBef>
        <a:spcPct val="0"/>
      </a:spcBef>
      <a:spcAft>
        <a:spcPct val="0"/>
      </a:spcAft>
      <a:defRPr kern="1200">
        <a:solidFill>
          <a:schemeClr val="tx1"/>
        </a:solidFill>
        <a:latin typeface="Tahoma" pitchFamily="34" charset="0"/>
        <a:ea typeface="+mn-ea"/>
        <a:cs typeface="Arial" charset="0"/>
      </a:defRPr>
    </a:lvl2pPr>
    <a:lvl3pPr marL="914400" algn="l" rtl="0" fontAlgn="base">
      <a:spcBef>
        <a:spcPct val="0"/>
      </a:spcBef>
      <a:spcAft>
        <a:spcPct val="0"/>
      </a:spcAft>
      <a:defRPr kern="1200">
        <a:solidFill>
          <a:schemeClr val="tx1"/>
        </a:solidFill>
        <a:latin typeface="Tahoma" pitchFamily="34" charset="0"/>
        <a:ea typeface="+mn-ea"/>
        <a:cs typeface="Arial" charset="0"/>
      </a:defRPr>
    </a:lvl3pPr>
    <a:lvl4pPr marL="1371600" algn="l" rtl="0" fontAlgn="base">
      <a:spcBef>
        <a:spcPct val="0"/>
      </a:spcBef>
      <a:spcAft>
        <a:spcPct val="0"/>
      </a:spcAft>
      <a:defRPr kern="1200">
        <a:solidFill>
          <a:schemeClr val="tx1"/>
        </a:solidFill>
        <a:latin typeface="Tahoma" pitchFamily="34" charset="0"/>
        <a:ea typeface="+mn-ea"/>
        <a:cs typeface="Arial" charset="0"/>
      </a:defRPr>
    </a:lvl4pPr>
    <a:lvl5pPr marL="1828800" algn="l" rtl="0" fontAlgn="base">
      <a:spcBef>
        <a:spcPct val="0"/>
      </a:spcBef>
      <a:spcAft>
        <a:spcPct val="0"/>
      </a:spcAft>
      <a:defRPr kern="1200">
        <a:solidFill>
          <a:schemeClr val="tx1"/>
        </a:solidFill>
        <a:latin typeface="Tahoma" pitchFamily="34" charset="0"/>
        <a:ea typeface="+mn-ea"/>
        <a:cs typeface="Arial" charset="0"/>
      </a:defRPr>
    </a:lvl5pPr>
    <a:lvl6pPr marL="2286000" algn="l" defTabSz="914400" rtl="0" eaLnBrk="1" latinLnBrk="0" hangingPunct="1">
      <a:defRPr kern="1200">
        <a:solidFill>
          <a:schemeClr val="tx1"/>
        </a:solidFill>
        <a:latin typeface="Tahoma" pitchFamily="34" charset="0"/>
        <a:ea typeface="+mn-ea"/>
        <a:cs typeface="Arial" charset="0"/>
      </a:defRPr>
    </a:lvl6pPr>
    <a:lvl7pPr marL="2743200" algn="l" defTabSz="914400" rtl="0" eaLnBrk="1" latinLnBrk="0" hangingPunct="1">
      <a:defRPr kern="1200">
        <a:solidFill>
          <a:schemeClr val="tx1"/>
        </a:solidFill>
        <a:latin typeface="Tahoma" pitchFamily="34" charset="0"/>
        <a:ea typeface="+mn-ea"/>
        <a:cs typeface="Arial" charset="0"/>
      </a:defRPr>
    </a:lvl7pPr>
    <a:lvl8pPr marL="3200400" algn="l" defTabSz="914400" rtl="0" eaLnBrk="1" latinLnBrk="0" hangingPunct="1">
      <a:defRPr kern="1200">
        <a:solidFill>
          <a:schemeClr val="tx1"/>
        </a:solidFill>
        <a:latin typeface="Tahoma" pitchFamily="34" charset="0"/>
        <a:ea typeface="+mn-ea"/>
        <a:cs typeface="Arial" charset="0"/>
      </a:defRPr>
    </a:lvl8pPr>
    <a:lvl9pPr marL="3657600" algn="l" defTabSz="914400" rtl="0" eaLnBrk="1" latinLnBrk="0" hangingPunct="1">
      <a:defRPr kern="1200">
        <a:solidFill>
          <a:schemeClr val="tx1"/>
        </a:solidFill>
        <a:latin typeface="Tahom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45" autoAdjust="0"/>
    <p:restoredTop sz="96022" autoAdjust="0"/>
  </p:normalViewPr>
  <p:slideViewPr>
    <p:cSldViewPr>
      <p:cViewPr>
        <p:scale>
          <a:sx n="78" d="100"/>
          <a:sy n="78" d="100"/>
        </p:scale>
        <p:origin x="-1920" y="-7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7629EB3-53FF-4C5B-A8E2-E0347D1727E8}" type="datetimeFigureOut">
              <a:rPr lang="ru-RU"/>
              <a:pPr>
                <a:defRPr/>
              </a:pPr>
              <a:t>11.10.2016</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dirty="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6BA435B-4A9D-425F-A3FC-CCE3477D1B48}" type="slidenum">
              <a:rPr lang="ru-RU"/>
              <a:pPr>
                <a:defRPr/>
              </a:pPr>
              <a:t>‹#›</a:t>
            </a:fld>
            <a:endParaRPr lang="ru-RU" dirty="0"/>
          </a:p>
        </p:txBody>
      </p:sp>
    </p:spTree>
    <p:extLst>
      <p:ext uri="{BB962C8B-B14F-4D97-AF65-F5344CB8AC3E}">
        <p14:creationId xmlns:p14="http://schemas.microsoft.com/office/powerpoint/2010/main" val="19793542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E6BA435B-4A9D-425F-A3FC-CCE3477D1B48}" type="slidenum">
              <a:rPr lang="ru-RU" smtClean="0"/>
              <a:pPr>
                <a:defRPr/>
              </a:pPr>
              <a:t>1</a:t>
            </a:fld>
            <a:endParaRPr lang="ru-RU" dirty="0"/>
          </a:p>
        </p:txBody>
      </p:sp>
    </p:spTree>
    <p:extLst>
      <p:ext uri="{BB962C8B-B14F-4D97-AF65-F5344CB8AC3E}">
        <p14:creationId xmlns:p14="http://schemas.microsoft.com/office/powerpoint/2010/main" val="2023993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r>
              <a:rPr lang="ru-RU" dirty="0" smtClean="0"/>
              <a:t>11.10.2016</a:t>
            </a:r>
            <a:endParaRPr lang="ru-RU" dirty="0"/>
          </a:p>
        </p:txBody>
      </p:sp>
      <p:sp>
        <p:nvSpPr>
          <p:cNvPr id="5" name="Нижний колонтитул 4"/>
          <p:cNvSpPr>
            <a:spLocks noGrp="1"/>
          </p:cNvSpPr>
          <p:nvPr>
            <p:ph type="ftr" sz="quarter" idx="11"/>
          </p:nvPr>
        </p:nvSpPr>
        <p:spPr/>
        <p:txBody>
          <a:bodyPr/>
          <a:lstStyle>
            <a:lvl1pPr>
              <a:defRPr/>
            </a:lvl1pPr>
          </a:lstStyle>
          <a:p>
            <a:pPr>
              <a:defRPr/>
            </a:pPr>
            <a:r>
              <a:rPr lang="en-US" dirty="0" smtClean="0"/>
              <a:t>ICPPA-2016</a:t>
            </a:r>
            <a:endParaRPr lang="ru-RU" dirty="0"/>
          </a:p>
        </p:txBody>
      </p:sp>
      <p:sp>
        <p:nvSpPr>
          <p:cNvPr id="6" name="Номер слайда 5"/>
          <p:cNvSpPr>
            <a:spLocks noGrp="1"/>
          </p:cNvSpPr>
          <p:nvPr>
            <p:ph type="sldNum" sz="quarter" idx="12"/>
          </p:nvPr>
        </p:nvSpPr>
        <p:spPr/>
        <p:txBody>
          <a:bodyPr/>
          <a:lstStyle>
            <a:lvl1pPr>
              <a:defRPr/>
            </a:lvl1pPr>
          </a:lstStyle>
          <a:p>
            <a:pPr>
              <a:defRPr/>
            </a:pPr>
            <a:fld id="{21234ACE-F7CB-4BD3-98EC-6B288B9B449C}" type="slidenum">
              <a:rPr lang="ru-RU"/>
              <a:pPr>
                <a:defRPr/>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r>
              <a:rPr lang="ru-RU" dirty="0" smtClean="0"/>
              <a:t>11.10.2016</a:t>
            </a:r>
            <a:endParaRPr lang="ru-RU" dirty="0"/>
          </a:p>
        </p:txBody>
      </p:sp>
      <p:sp>
        <p:nvSpPr>
          <p:cNvPr id="5" name="Нижний колонтитул 4"/>
          <p:cNvSpPr>
            <a:spLocks noGrp="1"/>
          </p:cNvSpPr>
          <p:nvPr>
            <p:ph type="ftr" sz="quarter" idx="11"/>
          </p:nvPr>
        </p:nvSpPr>
        <p:spPr/>
        <p:txBody>
          <a:bodyPr/>
          <a:lstStyle>
            <a:lvl1pPr>
              <a:defRPr/>
            </a:lvl1pPr>
          </a:lstStyle>
          <a:p>
            <a:pPr>
              <a:defRPr/>
            </a:pPr>
            <a:r>
              <a:rPr lang="en-US" dirty="0" smtClean="0"/>
              <a:t>ICPPA-2016</a:t>
            </a:r>
            <a:endParaRPr lang="ru-RU" dirty="0"/>
          </a:p>
        </p:txBody>
      </p:sp>
      <p:sp>
        <p:nvSpPr>
          <p:cNvPr id="6" name="Номер слайда 5"/>
          <p:cNvSpPr>
            <a:spLocks noGrp="1"/>
          </p:cNvSpPr>
          <p:nvPr>
            <p:ph type="sldNum" sz="quarter" idx="12"/>
          </p:nvPr>
        </p:nvSpPr>
        <p:spPr/>
        <p:txBody>
          <a:bodyPr/>
          <a:lstStyle>
            <a:lvl1pPr>
              <a:defRPr/>
            </a:lvl1pPr>
          </a:lstStyle>
          <a:p>
            <a:pPr>
              <a:defRPr/>
            </a:pPr>
            <a:fld id="{64F3AF33-64B6-4C28-A277-F9C6650E84DF}" type="slidenum">
              <a:rPr lang="ru-RU"/>
              <a:pPr>
                <a:defRPr/>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r>
              <a:rPr lang="ru-RU" dirty="0" smtClean="0"/>
              <a:t>11.10.2016</a:t>
            </a:r>
            <a:endParaRPr lang="ru-RU" dirty="0"/>
          </a:p>
        </p:txBody>
      </p:sp>
      <p:sp>
        <p:nvSpPr>
          <p:cNvPr id="5" name="Нижний колонтитул 4"/>
          <p:cNvSpPr>
            <a:spLocks noGrp="1"/>
          </p:cNvSpPr>
          <p:nvPr>
            <p:ph type="ftr" sz="quarter" idx="11"/>
          </p:nvPr>
        </p:nvSpPr>
        <p:spPr/>
        <p:txBody>
          <a:bodyPr/>
          <a:lstStyle>
            <a:lvl1pPr>
              <a:defRPr/>
            </a:lvl1pPr>
          </a:lstStyle>
          <a:p>
            <a:pPr>
              <a:defRPr/>
            </a:pPr>
            <a:r>
              <a:rPr lang="en-US" dirty="0" smtClean="0"/>
              <a:t>ICPPA-2016</a:t>
            </a:r>
            <a:endParaRPr lang="ru-RU" dirty="0"/>
          </a:p>
        </p:txBody>
      </p:sp>
      <p:sp>
        <p:nvSpPr>
          <p:cNvPr id="6" name="Номер слайда 5"/>
          <p:cNvSpPr>
            <a:spLocks noGrp="1"/>
          </p:cNvSpPr>
          <p:nvPr>
            <p:ph type="sldNum" sz="quarter" idx="12"/>
          </p:nvPr>
        </p:nvSpPr>
        <p:spPr/>
        <p:txBody>
          <a:bodyPr/>
          <a:lstStyle>
            <a:lvl1pPr>
              <a:defRPr/>
            </a:lvl1pPr>
          </a:lstStyle>
          <a:p>
            <a:pPr>
              <a:defRPr/>
            </a:pPr>
            <a:fld id="{7CD20ECB-8BEA-4137-9C60-ACE09ED9F0F0}" type="slidenum">
              <a:rPr lang="ru-RU"/>
              <a:pPr>
                <a:defRPr/>
              </a:pPr>
              <a:t>‹#›</a:t>
            </a:fld>
            <a:endParaRPr lang="ru-RU"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3"/>
          <p:cNvSpPr>
            <a:spLocks noGrp="1"/>
          </p:cNvSpPr>
          <p:nvPr>
            <p:ph type="dt" sz="half" idx="10"/>
          </p:nvPr>
        </p:nvSpPr>
        <p:spPr/>
        <p:txBody>
          <a:bodyPr/>
          <a:lstStyle>
            <a:lvl1pPr>
              <a:defRPr/>
            </a:lvl1pPr>
          </a:lstStyle>
          <a:p>
            <a:pPr>
              <a:defRPr/>
            </a:pPr>
            <a:r>
              <a:rPr lang="ru-RU" dirty="0" smtClean="0"/>
              <a:t>11.10.2016</a:t>
            </a:r>
            <a:endParaRPr lang="ru-RU" dirty="0"/>
          </a:p>
        </p:txBody>
      </p:sp>
      <p:sp>
        <p:nvSpPr>
          <p:cNvPr id="4" name="Нижний колонтитул 4"/>
          <p:cNvSpPr>
            <a:spLocks noGrp="1"/>
          </p:cNvSpPr>
          <p:nvPr>
            <p:ph type="ftr" sz="quarter" idx="11"/>
          </p:nvPr>
        </p:nvSpPr>
        <p:spPr/>
        <p:txBody>
          <a:bodyPr/>
          <a:lstStyle>
            <a:lvl1pPr>
              <a:defRPr/>
            </a:lvl1pPr>
          </a:lstStyle>
          <a:p>
            <a:pPr>
              <a:defRPr/>
            </a:pPr>
            <a:r>
              <a:rPr lang="en-US" dirty="0" smtClean="0"/>
              <a:t>ICPPA-2016</a:t>
            </a:r>
            <a:endParaRPr lang="ru-RU" dirty="0"/>
          </a:p>
        </p:txBody>
      </p:sp>
      <p:sp>
        <p:nvSpPr>
          <p:cNvPr id="5" name="Номер слайда 5"/>
          <p:cNvSpPr>
            <a:spLocks noGrp="1"/>
          </p:cNvSpPr>
          <p:nvPr>
            <p:ph type="sldNum" sz="quarter" idx="12"/>
          </p:nvPr>
        </p:nvSpPr>
        <p:spPr/>
        <p:txBody>
          <a:bodyPr/>
          <a:lstStyle>
            <a:lvl1pPr>
              <a:defRPr/>
            </a:lvl1pPr>
          </a:lstStyle>
          <a:p>
            <a:pPr>
              <a:defRPr/>
            </a:pPr>
            <a:fld id="{D070C92A-A640-47E0-8A20-68A6676BBDDF}" type="slidenum">
              <a:rPr lang="ru-RU"/>
              <a:pPr>
                <a:defRPr/>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r>
              <a:rPr lang="ru-RU" dirty="0" smtClean="0"/>
              <a:t>11.10.2016</a:t>
            </a:r>
            <a:endParaRPr lang="ru-RU" dirty="0"/>
          </a:p>
        </p:txBody>
      </p:sp>
      <p:sp>
        <p:nvSpPr>
          <p:cNvPr id="5" name="Нижний колонтитул 4"/>
          <p:cNvSpPr>
            <a:spLocks noGrp="1"/>
          </p:cNvSpPr>
          <p:nvPr>
            <p:ph type="ftr" sz="quarter" idx="11"/>
          </p:nvPr>
        </p:nvSpPr>
        <p:spPr/>
        <p:txBody>
          <a:bodyPr/>
          <a:lstStyle>
            <a:lvl1pPr>
              <a:defRPr/>
            </a:lvl1pPr>
          </a:lstStyle>
          <a:p>
            <a:pPr>
              <a:defRPr/>
            </a:pPr>
            <a:r>
              <a:rPr lang="en-US" dirty="0" smtClean="0"/>
              <a:t>ICPPA-2016</a:t>
            </a:r>
            <a:endParaRPr lang="ru-RU" dirty="0"/>
          </a:p>
        </p:txBody>
      </p:sp>
      <p:sp>
        <p:nvSpPr>
          <p:cNvPr id="6" name="Номер слайда 5"/>
          <p:cNvSpPr>
            <a:spLocks noGrp="1"/>
          </p:cNvSpPr>
          <p:nvPr>
            <p:ph type="sldNum" sz="quarter" idx="12"/>
          </p:nvPr>
        </p:nvSpPr>
        <p:spPr/>
        <p:txBody>
          <a:bodyPr/>
          <a:lstStyle>
            <a:lvl1pPr>
              <a:defRPr/>
            </a:lvl1pPr>
          </a:lstStyle>
          <a:p>
            <a:pPr>
              <a:defRPr/>
            </a:pPr>
            <a:fld id="{20FD5294-34D9-4B7F-9148-AD7FCEB05B36}" type="slidenum">
              <a:rPr lang="ru-RU"/>
              <a:pPr>
                <a:defRPr/>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r>
              <a:rPr lang="ru-RU" dirty="0" smtClean="0"/>
              <a:t>11.10.2016</a:t>
            </a:r>
            <a:endParaRPr lang="ru-RU" dirty="0"/>
          </a:p>
        </p:txBody>
      </p:sp>
      <p:sp>
        <p:nvSpPr>
          <p:cNvPr id="5" name="Нижний колонтитул 4"/>
          <p:cNvSpPr>
            <a:spLocks noGrp="1"/>
          </p:cNvSpPr>
          <p:nvPr>
            <p:ph type="ftr" sz="quarter" idx="11"/>
          </p:nvPr>
        </p:nvSpPr>
        <p:spPr/>
        <p:txBody>
          <a:bodyPr/>
          <a:lstStyle>
            <a:lvl1pPr>
              <a:defRPr/>
            </a:lvl1pPr>
          </a:lstStyle>
          <a:p>
            <a:pPr>
              <a:defRPr/>
            </a:pPr>
            <a:r>
              <a:rPr lang="en-US" dirty="0" smtClean="0"/>
              <a:t>ICPPA-2016</a:t>
            </a:r>
            <a:endParaRPr lang="ru-RU" dirty="0"/>
          </a:p>
        </p:txBody>
      </p:sp>
      <p:sp>
        <p:nvSpPr>
          <p:cNvPr id="6" name="Номер слайда 5"/>
          <p:cNvSpPr>
            <a:spLocks noGrp="1"/>
          </p:cNvSpPr>
          <p:nvPr>
            <p:ph type="sldNum" sz="quarter" idx="12"/>
          </p:nvPr>
        </p:nvSpPr>
        <p:spPr/>
        <p:txBody>
          <a:bodyPr/>
          <a:lstStyle>
            <a:lvl1pPr>
              <a:defRPr/>
            </a:lvl1pPr>
          </a:lstStyle>
          <a:p>
            <a:pPr>
              <a:defRPr/>
            </a:pPr>
            <a:fld id="{8825D40E-D96C-41B0-9DDE-22B5ABFDF576}" type="slidenum">
              <a:rPr lang="ru-RU"/>
              <a:pPr>
                <a:defRPr/>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r>
              <a:rPr lang="ru-RU" dirty="0" smtClean="0"/>
              <a:t>11.10.2016</a:t>
            </a:r>
            <a:endParaRPr lang="ru-RU" dirty="0"/>
          </a:p>
        </p:txBody>
      </p:sp>
      <p:sp>
        <p:nvSpPr>
          <p:cNvPr id="6" name="Нижний колонтитул 4"/>
          <p:cNvSpPr>
            <a:spLocks noGrp="1"/>
          </p:cNvSpPr>
          <p:nvPr>
            <p:ph type="ftr" sz="quarter" idx="11"/>
          </p:nvPr>
        </p:nvSpPr>
        <p:spPr/>
        <p:txBody>
          <a:bodyPr/>
          <a:lstStyle>
            <a:lvl1pPr>
              <a:defRPr/>
            </a:lvl1pPr>
          </a:lstStyle>
          <a:p>
            <a:pPr>
              <a:defRPr/>
            </a:pPr>
            <a:r>
              <a:rPr lang="en-US" dirty="0" smtClean="0"/>
              <a:t>ICPPA-2016</a:t>
            </a:r>
            <a:endParaRPr lang="ru-RU" dirty="0"/>
          </a:p>
        </p:txBody>
      </p:sp>
      <p:sp>
        <p:nvSpPr>
          <p:cNvPr id="7" name="Номер слайда 5"/>
          <p:cNvSpPr>
            <a:spLocks noGrp="1"/>
          </p:cNvSpPr>
          <p:nvPr>
            <p:ph type="sldNum" sz="quarter" idx="12"/>
          </p:nvPr>
        </p:nvSpPr>
        <p:spPr/>
        <p:txBody>
          <a:bodyPr/>
          <a:lstStyle>
            <a:lvl1pPr>
              <a:defRPr/>
            </a:lvl1pPr>
          </a:lstStyle>
          <a:p>
            <a:pPr>
              <a:defRPr/>
            </a:pPr>
            <a:fld id="{85813CF1-8DB2-4797-94A7-22D961938757}" type="slidenum">
              <a:rPr lang="ru-RU"/>
              <a:pPr>
                <a:defRPr/>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r>
              <a:rPr lang="ru-RU" dirty="0" smtClean="0"/>
              <a:t>11.10.2016</a:t>
            </a:r>
            <a:endParaRPr lang="ru-RU" dirty="0"/>
          </a:p>
        </p:txBody>
      </p:sp>
      <p:sp>
        <p:nvSpPr>
          <p:cNvPr id="8" name="Нижний колонтитул 4"/>
          <p:cNvSpPr>
            <a:spLocks noGrp="1"/>
          </p:cNvSpPr>
          <p:nvPr>
            <p:ph type="ftr" sz="quarter" idx="11"/>
          </p:nvPr>
        </p:nvSpPr>
        <p:spPr/>
        <p:txBody>
          <a:bodyPr/>
          <a:lstStyle>
            <a:lvl1pPr>
              <a:defRPr/>
            </a:lvl1pPr>
          </a:lstStyle>
          <a:p>
            <a:pPr>
              <a:defRPr/>
            </a:pPr>
            <a:r>
              <a:rPr lang="en-US" dirty="0" smtClean="0"/>
              <a:t>ICPPA-2016</a:t>
            </a:r>
            <a:endParaRPr lang="ru-RU" dirty="0"/>
          </a:p>
        </p:txBody>
      </p:sp>
      <p:sp>
        <p:nvSpPr>
          <p:cNvPr id="9" name="Номер слайда 5"/>
          <p:cNvSpPr>
            <a:spLocks noGrp="1"/>
          </p:cNvSpPr>
          <p:nvPr>
            <p:ph type="sldNum" sz="quarter" idx="12"/>
          </p:nvPr>
        </p:nvSpPr>
        <p:spPr/>
        <p:txBody>
          <a:bodyPr/>
          <a:lstStyle>
            <a:lvl1pPr>
              <a:defRPr/>
            </a:lvl1pPr>
          </a:lstStyle>
          <a:p>
            <a:pPr>
              <a:defRPr/>
            </a:pPr>
            <a:fld id="{3F139909-114C-4284-91A1-DCBD9D3ADC21}" type="slidenum">
              <a:rPr lang="ru-RU"/>
              <a:pPr>
                <a:defRPr/>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r>
              <a:rPr lang="ru-RU" dirty="0" smtClean="0"/>
              <a:t>11.10.2016</a:t>
            </a:r>
            <a:endParaRPr lang="ru-RU" dirty="0"/>
          </a:p>
        </p:txBody>
      </p:sp>
      <p:sp>
        <p:nvSpPr>
          <p:cNvPr id="4" name="Нижний колонтитул 4"/>
          <p:cNvSpPr>
            <a:spLocks noGrp="1"/>
          </p:cNvSpPr>
          <p:nvPr>
            <p:ph type="ftr" sz="quarter" idx="11"/>
          </p:nvPr>
        </p:nvSpPr>
        <p:spPr/>
        <p:txBody>
          <a:bodyPr/>
          <a:lstStyle>
            <a:lvl1pPr>
              <a:defRPr/>
            </a:lvl1pPr>
          </a:lstStyle>
          <a:p>
            <a:pPr>
              <a:defRPr/>
            </a:pPr>
            <a:r>
              <a:rPr lang="en-US" dirty="0" smtClean="0"/>
              <a:t>ICPPA-2016</a:t>
            </a:r>
            <a:endParaRPr lang="ru-RU" dirty="0"/>
          </a:p>
        </p:txBody>
      </p:sp>
      <p:sp>
        <p:nvSpPr>
          <p:cNvPr id="5" name="Номер слайда 5"/>
          <p:cNvSpPr>
            <a:spLocks noGrp="1"/>
          </p:cNvSpPr>
          <p:nvPr>
            <p:ph type="sldNum" sz="quarter" idx="12"/>
          </p:nvPr>
        </p:nvSpPr>
        <p:spPr/>
        <p:txBody>
          <a:bodyPr/>
          <a:lstStyle>
            <a:lvl1pPr>
              <a:defRPr/>
            </a:lvl1pPr>
          </a:lstStyle>
          <a:p>
            <a:pPr>
              <a:defRPr/>
            </a:pPr>
            <a:fld id="{2E07FBF0-84FC-471B-8191-C16F9AF0EC05}" type="slidenum">
              <a:rPr lang="ru-RU"/>
              <a:pPr>
                <a:defRPr/>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r>
              <a:rPr lang="ru-RU" dirty="0" smtClean="0"/>
              <a:t>11.10.2016</a:t>
            </a:r>
            <a:endParaRPr lang="ru-RU" dirty="0"/>
          </a:p>
        </p:txBody>
      </p:sp>
      <p:sp>
        <p:nvSpPr>
          <p:cNvPr id="3" name="Нижний колонтитул 4"/>
          <p:cNvSpPr>
            <a:spLocks noGrp="1"/>
          </p:cNvSpPr>
          <p:nvPr>
            <p:ph type="ftr" sz="quarter" idx="11"/>
          </p:nvPr>
        </p:nvSpPr>
        <p:spPr/>
        <p:txBody>
          <a:bodyPr/>
          <a:lstStyle>
            <a:lvl1pPr>
              <a:defRPr/>
            </a:lvl1pPr>
          </a:lstStyle>
          <a:p>
            <a:pPr>
              <a:defRPr/>
            </a:pPr>
            <a:r>
              <a:rPr lang="en-US" dirty="0" smtClean="0"/>
              <a:t>ICPPA-2016</a:t>
            </a:r>
            <a:endParaRPr lang="ru-RU" dirty="0"/>
          </a:p>
        </p:txBody>
      </p:sp>
      <p:sp>
        <p:nvSpPr>
          <p:cNvPr id="4" name="Номер слайда 5"/>
          <p:cNvSpPr>
            <a:spLocks noGrp="1"/>
          </p:cNvSpPr>
          <p:nvPr>
            <p:ph type="sldNum" sz="quarter" idx="12"/>
          </p:nvPr>
        </p:nvSpPr>
        <p:spPr/>
        <p:txBody>
          <a:bodyPr/>
          <a:lstStyle>
            <a:lvl1pPr>
              <a:defRPr/>
            </a:lvl1pPr>
          </a:lstStyle>
          <a:p>
            <a:pPr>
              <a:defRPr/>
            </a:pPr>
            <a:fld id="{F65DC4A4-A3A3-4C3B-816F-A92E94F50FFE}" type="slidenum">
              <a:rPr lang="ru-RU"/>
              <a:pPr>
                <a:defRPr/>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r>
              <a:rPr lang="ru-RU" dirty="0" smtClean="0"/>
              <a:t>11.10.2016</a:t>
            </a:r>
            <a:endParaRPr lang="ru-RU" dirty="0"/>
          </a:p>
        </p:txBody>
      </p:sp>
      <p:sp>
        <p:nvSpPr>
          <p:cNvPr id="6" name="Нижний колонтитул 4"/>
          <p:cNvSpPr>
            <a:spLocks noGrp="1"/>
          </p:cNvSpPr>
          <p:nvPr>
            <p:ph type="ftr" sz="quarter" idx="11"/>
          </p:nvPr>
        </p:nvSpPr>
        <p:spPr/>
        <p:txBody>
          <a:bodyPr/>
          <a:lstStyle>
            <a:lvl1pPr>
              <a:defRPr/>
            </a:lvl1pPr>
          </a:lstStyle>
          <a:p>
            <a:pPr>
              <a:defRPr/>
            </a:pPr>
            <a:r>
              <a:rPr lang="en-US" dirty="0" smtClean="0"/>
              <a:t>ICPPA-2016</a:t>
            </a:r>
            <a:endParaRPr lang="ru-RU" dirty="0"/>
          </a:p>
        </p:txBody>
      </p:sp>
      <p:sp>
        <p:nvSpPr>
          <p:cNvPr id="7" name="Номер слайда 5"/>
          <p:cNvSpPr>
            <a:spLocks noGrp="1"/>
          </p:cNvSpPr>
          <p:nvPr>
            <p:ph type="sldNum" sz="quarter" idx="12"/>
          </p:nvPr>
        </p:nvSpPr>
        <p:spPr/>
        <p:txBody>
          <a:bodyPr/>
          <a:lstStyle>
            <a:lvl1pPr>
              <a:defRPr/>
            </a:lvl1pPr>
          </a:lstStyle>
          <a:p>
            <a:pPr>
              <a:defRPr/>
            </a:pPr>
            <a:fld id="{C657C685-2B6D-4E6C-ABE6-023B91C6BCB5}" type="slidenum">
              <a:rPr lang="ru-RU"/>
              <a:pPr>
                <a:defRPr/>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r>
              <a:rPr lang="ru-RU" dirty="0" smtClean="0"/>
              <a:t>11.10.2016</a:t>
            </a:r>
            <a:endParaRPr lang="ru-RU" dirty="0"/>
          </a:p>
        </p:txBody>
      </p:sp>
      <p:sp>
        <p:nvSpPr>
          <p:cNvPr id="6" name="Нижний колонтитул 4"/>
          <p:cNvSpPr>
            <a:spLocks noGrp="1"/>
          </p:cNvSpPr>
          <p:nvPr>
            <p:ph type="ftr" sz="quarter" idx="11"/>
          </p:nvPr>
        </p:nvSpPr>
        <p:spPr/>
        <p:txBody>
          <a:bodyPr/>
          <a:lstStyle>
            <a:lvl1pPr>
              <a:defRPr/>
            </a:lvl1pPr>
          </a:lstStyle>
          <a:p>
            <a:pPr>
              <a:defRPr/>
            </a:pPr>
            <a:r>
              <a:rPr lang="en-US" dirty="0" smtClean="0"/>
              <a:t>ICPPA-2016</a:t>
            </a:r>
            <a:endParaRPr lang="ru-RU" dirty="0"/>
          </a:p>
        </p:txBody>
      </p:sp>
      <p:sp>
        <p:nvSpPr>
          <p:cNvPr id="7" name="Номер слайда 5"/>
          <p:cNvSpPr>
            <a:spLocks noGrp="1"/>
          </p:cNvSpPr>
          <p:nvPr>
            <p:ph type="sldNum" sz="quarter" idx="12"/>
          </p:nvPr>
        </p:nvSpPr>
        <p:spPr/>
        <p:txBody>
          <a:bodyPr/>
          <a:lstStyle>
            <a:lvl1pPr>
              <a:defRPr/>
            </a:lvl1pPr>
          </a:lstStyle>
          <a:p>
            <a:pPr>
              <a:defRPr/>
            </a:pPr>
            <a:fld id="{ADE1E0A7-84F2-45B9-ABE5-BB5104F1E6FF}" type="slidenum">
              <a:rPr lang="ru-RU"/>
              <a:pPr>
                <a:defRPr/>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9FF1E6"/>
            </a:gs>
            <a:gs pos="39999">
              <a:srgbClr val="85C2FF"/>
            </a:gs>
            <a:gs pos="70000">
              <a:srgbClr val="C4D6EB"/>
            </a:gs>
            <a:gs pos="100000">
              <a:srgbClr val="FFEBFA"/>
            </a:gs>
          </a:gsLst>
          <a:lin ang="16200000" scaled="1"/>
        </a:gra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ru-RU" dirty="0" smtClean="0"/>
              <a:t>11.10.2016</a:t>
            </a:r>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dirty="0" smtClean="0"/>
              <a:t>ICPPA-2016</a:t>
            </a:r>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6F51FB6-77AA-4126-995A-F2E51A97DF97}"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9FF1E6"/>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835696" y="973872"/>
            <a:ext cx="5736679" cy="1740753"/>
          </a:xfrm>
        </p:spPr>
        <p:txBody>
          <a:bodyPr rtlCol="0">
            <a:normAutofit fontScale="90000"/>
          </a:bodyPr>
          <a:lstStyle/>
          <a:p>
            <a:pPr eaLnBrk="1" fontAlgn="auto" hangingPunct="1">
              <a:spcBef>
                <a:spcPts val="1200"/>
              </a:spcBef>
              <a:spcAft>
                <a:spcPts val="0"/>
              </a:spcAft>
              <a:defRPr/>
            </a:pPr>
            <a:r>
              <a:rPr lang="en-US" sz="1600" b="1" dirty="0" smtClean="0"/>
              <a:t/>
            </a:r>
            <a:br>
              <a:rPr lang="en-US" sz="1600" b="1" dirty="0" smtClean="0"/>
            </a:br>
            <a:r>
              <a:rPr lang="ru-RU" sz="1600" b="1" dirty="0" smtClean="0"/>
              <a:t/>
            </a:r>
            <a:br>
              <a:rPr lang="ru-RU" sz="1600" b="1" dirty="0" smtClean="0"/>
            </a:br>
            <a:r>
              <a:rPr lang="en-US" sz="2200" b="1" dirty="0">
                <a:solidFill>
                  <a:srgbClr val="002060"/>
                </a:solidFill>
              </a:rPr>
              <a:t>NRNU </a:t>
            </a:r>
            <a:r>
              <a:rPr lang="en-US" sz="2200" b="1" dirty="0" smtClean="0">
                <a:solidFill>
                  <a:srgbClr val="002060"/>
                </a:solidFill>
              </a:rPr>
              <a:t>MEPHI,</a:t>
            </a:r>
            <a:r>
              <a:rPr lang="ru-RU" sz="2200" b="1" dirty="0" smtClean="0">
                <a:solidFill>
                  <a:srgbClr val="002060"/>
                </a:solidFill>
              </a:rPr>
              <a:t/>
            </a:r>
            <a:br>
              <a:rPr lang="ru-RU" sz="2200" b="1" dirty="0" smtClean="0">
                <a:solidFill>
                  <a:srgbClr val="002060"/>
                </a:solidFill>
              </a:rPr>
            </a:br>
            <a:r>
              <a:rPr lang="en-US" sz="2200" b="1" dirty="0" smtClean="0">
                <a:solidFill>
                  <a:srgbClr val="002060"/>
                </a:solidFill>
              </a:rPr>
              <a:t>INSTITUTE of COSMOPHYSICS (INCOS)</a:t>
            </a:r>
            <a:r>
              <a:rPr lang="ru-RU" sz="2200" b="1" dirty="0" smtClean="0">
                <a:solidFill>
                  <a:srgbClr val="002060"/>
                </a:solidFill>
              </a:rPr>
              <a:t/>
            </a:r>
            <a:br>
              <a:rPr lang="ru-RU" sz="2200" b="1" dirty="0" smtClean="0">
                <a:solidFill>
                  <a:srgbClr val="002060"/>
                </a:solidFill>
              </a:rPr>
            </a:br>
            <a:r>
              <a:rPr lang="ru-RU" sz="2200" b="1" baseline="30000" dirty="0" smtClean="0">
                <a:solidFill>
                  <a:srgbClr val="002060"/>
                </a:solidFill>
              </a:rPr>
              <a:t>1</a:t>
            </a:r>
            <a:r>
              <a:rPr lang="en-US" sz="2200" b="1" dirty="0" smtClean="0">
                <a:solidFill>
                  <a:srgbClr val="002060"/>
                </a:solidFill>
              </a:rPr>
              <a:t>RSC “ENERGY”</a:t>
            </a:r>
            <a:r>
              <a:rPr lang="ru-RU" sz="2200" b="1" dirty="0" smtClean="0">
                <a:solidFill>
                  <a:srgbClr val="002060"/>
                </a:solidFill>
              </a:rPr>
              <a:t>, </a:t>
            </a:r>
            <a:r>
              <a:rPr lang="en-US" sz="2200" b="1" dirty="0" smtClean="0">
                <a:solidFill>
                  <a:srgbClr val="002060"/>
                </a:solidFill>
              </a:rPr>
              <a:t>Korolev, Moscow region</a:t>
            </a:r>
            <a:r>
              <a:rPr lang="ru-RU" sz="2200" b="1" dirty="0" smtClean="0">
                <a:solidFill>
                  <a:srgbClr val="002060"/>
                </a:solidFill>
              </a:rPr>
              <a:t/>
            </a:r>
            <a:br>
              <a:rPr lang="ru-RU" sz="2200" b="1" dirty="0" smtClean="0">
                <a:solidFill>
                  <a:srgbClr val="002060"/>
                </a:solidFill>
              </a:rPr>
            </a:br>
            <a:r>
              <a:rPr lang="ru-RU" sz="2200" b="1" baseline="30000" dirty="0" smtClean="0">
                <a:solidFill>
                  <a:srgbClr val="002060"/>
                </a:solidFill>
              </a:rPr>
              <a:t>2</a:t>
            </a:r>
            <a:r>
              <a:rPr lang="ru-RU" sz="2200" b="1" dirty="0" smtClean="0">
                <a:solidFill>
                  <a:srgbClr val="002060"/>
                </a:solidFill>
              </a:rPr>
              <a:t> </a:t>
            </a:r>
            <a:r>
              <a:rPr lang="en-US" sz="2200" b="1" dirty="0" smtClean="0">
                <a:solidFill>
                  <a:srgbClr val="002060"/>
                </a:solidFill>
              </a:rPr>
              <a:t>JSC “ROBIS”</a:t>
            </a:r>
            <a:r>
              <a:rPr lang="ru-RU" sz="2200" b="1" dirty="0" smtClean="0">
                <a:solidFill>
                  <a:srgbClr val="002060"/>
                </a:solidFill>
              </a:rPr>
              <a:t>, </a:t>
            </a:r>
            <a:r>
              <a:rPr lang="en-US" sz="2200" b="1" dirty="0" smtClean="0">
                <a:solidFill>
                  <a:srgbClr val="002060"/>
                </a:solidFill>
              </a:rPr>
              <a:t>Moscow</a:t>
            </a:r>
            <a:r>
              <a:rPr lang="ru-RU" sz="2200" b="1" dirty="0" smtClean="0">
                <a:solidFill>
                  <a:srgbClr val="002060"/>
                </a:solidFill>
              </a:rPr>
              <a:t/>
            </a:r>
            <a:br>
              <a:rPr lang="ru-RU" sz="2200" b="1" dirty="0" smtClean="0">
                <a:solidFill>
                  <a:srgbClr val="002060"/>
                </a:solidFill>
              </a:rPr>
            </a:br>
            <a:r>
              <a:rPr lang="ru-RU" sz="2000" b="1" dirty="0" smtClean="0">
                <a:solidFill>
                  <a:srgbClr val="002060"/>
                </a:solidFill>
              </a:rPr>
              <a:t/>
            </a:r>
            <a:br>
              <a:rPr lang="ru-RU" sz="2000" b="1" dirty="0" smtClean="0">
                <a:solidFill>
                  <a:srgbClr val="002060"/>
                </a:solidFill>
              </a:rPr>
            </a:br>
            <a:endParaRPr lang="ru-RU" sz="2000" b="1" dirty="0" smtClean="0">
              <a:solidFill>
                <a:srgbClr val="002060"/>
              </a:solidFill>
              <a:latin typeface="Times New Roman" pitchFamily="18" charset="0"/>
            </a:endParaRPr>
          </a:p>
        </p:txBody>
      </p:sp>
      <p:sp>
        <p:nvSpPr>
          <p:cNvPr id="2051" name="Rectangle 3"/>
          <p:cNvSpPr>
            <a:spLocks noGrp="1" noChangeArrowheads="1"/>
          </p:cNvSpPr>
          <p:nvPr>
            <p:ph type="subTitle" idx="1"/>
          </p:nvPr>
        </p:nvSpPr>
        <p:spPr>
          <a:xfrm>
            <a:off x="142875" y="2786063"/>
            <a:ext cx="8643938" cy="1795065"/>
          </a:xfrm>
        </p:spPr>
        <p:txBody>
          <a:bodyPr rtlCol="0">
            <a:normAutofit fontScale="32500" lnSpcReduction="20000"/>
          </a:bodyPr>
          <a:lstStyle/>
          <a:p>
            <a:pPr eaLnBrk="1" fontAlgn="auto" hangingPunct="1">
              <a:lnSpc>
                <a:spcPct val="120000"/>
              </a:lnSpc>
              <a:spcAft>
                <a:spcPts val="0"/>
              </a:spcAft>
              <a:defRPr/>
            </a:pPr>
            <a:r>
              <a:rPr lang="en-US" sz="9600" b="1" dirty="0">
                <a:solidFill>
                  <a:srgbClr val="FF0000"/>
                </a:solidFill>
              </a:rPr>
              <a:t>Data Collecting and Treatment Control System in the «Alpha-Electron» Space Experiment onboard the International Space Station </a:t>
            </a:r>
          </a:p>
          <a:p>
            <a:pPr eaLnBrk="1" fontAlgn="auto" hangingPunct="1">
              <a:lnSpc>
                <a:spcPct val="120000"/>
              </a:lnSpc>
              <a:spcAft>
                <a:spcPts val="0"/>
              </a:spcAft>
              <a:buFont typeface="Arial" pitchFamily="34" charset="0"/>
              <a:buNone/>
              <a:defRPr/>
            </a:pPr>
            <a:endParaRPr lang="en-US" sz="3700" dirty="0" smtClean="0"/>
          </a:p>
        </p:txBody>
      </p:sp>
      <p:pic>
        <p:nvPicPr>
          <p:cNvPr id="2052" name="Picture 5"/>
          <p:cNvPicPr>
            <a:picLocks noChangeAspect="1" noChangeArrowheads="1"/>
          </p:cNvPicPr>
          <p:nvPr/>
        </p:nvPicPr>
        <p:blipFill>
          <a:blip r:embed="rId3" cstate="print"/>
          <a:srcRect/>
          <a:stretch>
            <a:fillRect/>
          </a:stretch>
        </p:blipFill>
        <p:spPr bwMode="auto">
          <a:xfrm>
            <a:off x="7643813" y="1143000"/>
            <a:ext cx="1214437" cy="1062038"/>
          </a:xfrm>
          <a:prstGeom prst="rect">
            <a:avLst/>
          </a:prstGeom>
          <a:noFill/>
          <a:ln w="9525">
            <a:noFill/>
            <a:miter lim="800000"/>
            <a:headEnd/>
            <a:tailEnd/>
          </a:ln>
        </p:spPr>
      </p:pic>
      <p:pic>
        <p:nvPicPr>
          <p:cNvPr id="2053" name="Picture 43" descr="Лог"/>
          <p:cNvPicPr>
            <a:picLocks noChangeAspect="1" noChangeArrowheads="1"/>
          </p:cNvPicPr>
          <p:nvPr/>
        </p:nvPicPr>
        <p:blipFill>
          <a:blip r:embed="rId4" cstate="print">
            <a:clrChange>
              <a:clrFrom>
                <a:srgbClr val="FFFFFF"/>
              </a:clrFrom>
              <a:clrTo>
                <a:srgbClr val="FFFFFF">
                  <a:alpha val="0"/>
                </a:srgbClr>
              </a:clrTo>
            </a:clrChange>
            <a:lum bright="-6000"/>
          </a:blip>
          <a:srcRect/>
          <a:stretch>
            <a:fillRect/>
          </a:stretch>
        </p:blipFill>
        <p:spPr bwMode="auto">
          <a:xfrm>
            <a:off x="285750" y="214313"/>
            <a:ext cx="1119188" cy="1084262"/>
          </a:xfrm>
          <a:prstGeom prst="rect">
            <a:avLst/>
          </a:prstGeom>
          <a:noFill/>
          <a:ln w="9525">
            <a:noFill/>
            <a:miter lim="800000"/>
            <a:headEnd/>
            <a:tailEnd/>
          </a:ln>
        </p:spPr>
      </p:pic>
      <p:sp>
        <p:nvSpPr>
          <p:cNvPr id="2054" name="TextBox 22"/>
          <p:cNvSpPr txBox="1">
            <a:spLocks noChangeArrowheads="1"/>
          </p:cNvSpPr>
          <p:nvPr/>
        </p:nvSpPr>
        <p:spPr bwMode="auto">
          <a:xfrm>
            <a:off x="7572375" y="2286000"/>
            <a:ext cx="1357313" cy="338138"/>
          </a:xfrm>
          <a:prstGeom prst="rect">
            <a:avLst/>
          </a:prstGeom>
          <a:noFill/>
          <a:ln w="9525">
            <a:noFill/>
            <a:miter lim="800000"/>
            <a:headEnd/>
            <a:tailEnd/>
          </a:ln>
        </p:spPr>
        <p:txBody>
          <a:bodyPr>
            <a:spAutoFit/>
          </a:bodyPr>
          <a:lstStyle/>
          <a:p>
            <a:pPr algn="ctr"/>
            <a:r>
              <a:rPr lang="ru-RU" altLang="ru-RU" sz="800" dirty="0">
                <a:solidFill>
                  <a:srgbClr val="002060"/>
                </a:solidFill>
              </a:rPr>
              <a:t>Институт Космофизики НИЯУ МИФИ</a:t>
            </a:r>
          </a:p>
        </p:txBody>
      </p:sp>
      <p:pic>
        <p:nvPicPr>
          <p:cNvPr id="2055" name="Picture 60"/>
          <p:cNvPicPr>
            <a:picLocks noChangeAspect="1" noChangeArrowheads="1"/>
          </p:cNvPicPr>
          <p:nvPr/>
        </p:nvPicPr>
        <p:blipFill>
          <a:blip r:embed="rId5" cstate="print"/>
          <a:srcRect/>
          <a:stretch>
            <a:fillRect/>
          </a:stretch>
        </p:blipFill>
        <p:spPr bwMode="auto">
          <a:xfrm>
            <a:off x="7572375" y="142875"/>
            <a:ext cx="1285875" cy="881063"/>
          </a:xfrm>
          <a:prstGeom prst="rect">
            <a:avLst/>
          </a:prstGeom>
          <a:noFill/>
          <a:ln w="9525">
            <a:noFill/>
            <a:miter lim="800000"/>
            <a:headEnd/>
            <a:tailEnd/>
          </a:ln>
        </p:spPr>
      </p:pic>
      <p:pic>
        <p:nvPicPr>
          <p:cNvPr id="2056" name="Picture 61"/>
          <p:cNvPicPr>
            <a:picLocks noChangeAspect="1" noChangeArrowheads="1"/>
          </p:cNvPicPr>
          <p:nvPr/>
        </p:nvPicPr>
        <p:blipFill>
          <a:blip r:embed="rId6" cstate="print"/>
          <a:srcRect/>
          <a:stretch>
            <a:fillRect/>
          </a:stretch>
        </p:blipFill>
        <p:spPr bwMode="auto">
          <a:xfrm>
            <a:off x="106363" y="1643063"/>
            <a:ext cx="1822450" cy="642937"/>
          </a:xfrm>
          <a:prstGeom prst="rect">
            <a:avLst/>
          </a:prstGeom>
          <a:noFill/>
          <a:ln w="9525">
            <a:noFill/>
            <a:miter lim="800000"/>
            <a:headEnd/>
            <a:tailEnd/>
          </a:ln>
        </p:spPr>
      </p:pic>
      <p:sp>
        <p:nvSpPr>
          <p:cNvPr id="27" name="Text Box 9"/>
          <p:cNvSpPr txBox="1">
            <a:spLocks noChangeArrowheads="1"/>
          </p:cNvSpPr>
          <p:nvPr/>
        </p:nvSpPr>
        <p:spPr bwMode="auto">
          <a:xfrm>
            <a:off x="1571625" y="142875"/>
            <a:ext cx="5857875" cy="830997"/>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BC2400"/>
                </a:solidFill>
                <a:effectLst>
                  <a:outerShdw blurRad="38100" dist="38100" dir="2700000" algn="tl">
                    <a:srgbClr val="000000"/>
                  </a:outerShdw>
                </a:effectLst>
                <a:latin typeface="Arial" charset="0"/>
              </a:rPr>
              <a:t>The 2nd </a:t>
            </a:r>
            <a:r>
              <a:rPr lang="en-US" sz="2400" b="1" dirty="0" smtClean="0">
                <a:solidFill>
                  <a:srgbClr val="BC2400"/>
                </a:solidFill>
                <a:effectLst>
                  <a:outerShdw blurRad="38100" dist="38100" dir="2700000" algn="tl">
                    <a:srgbClr val="000000"/>
                  </a:outerShdw>
                </a:effectLst>
                <a:latin typeface="Arial" charset="0"/>
              </a:rPr>
              <a:t>International </a:t>
            </a:r>
            <a:r>
              <a:rPr lang="en-US" sz="2400" b="1" dirty="0">
                <a:solidFill>
                  <a:srgbClr val="BC2400"/>
                </a:solidFill>
                <a:effectLst>
                  <a:outerShdw blurRad="38100" dist="38100" dir="2700000" algn="tl">
                    <a:srgbClr val="000000"/>
                  </a:outerShdw>
                </a:effectLst>
                <a:latin typeface="Arial" charset="0"/>
              </a:rPr>
              <a:t>C</a:t>
            </a:r>
            <a:r>
              <a:rPr lang="en-US" sz="2400" b="1" dirty="0" smtClean="0">
                <a:solidFill>
                  <a:srgbClr val="BC2400"/>
                </a:solidFill>
                <a:effectLst>
                  <a:outerShdw blurRad="38100" dist="38100" dir="2700000" algn="tl">
                    <a:srgbClr val="000000"/>
                  </a:outerShdw>
                </a:effectLst>
                <a:latin typeface="Arial" charset="0"/>
              </a:rPr>
              <a:t>onference </a:t>
            </a:r>
            <a:r>
              <a:rPr lang="en-US" sz="2400" b="1" dirty="0">
                <a:solidFill>
                  <a:srgbClr val="BC2400"/>
                </a:solidFill>
                <a:effectLst>
                  <a:outerShdw blurRad="38100" dist="38100" dir="2700000" algn="tl">
                    <a:srgbClr val="000000"/>
                  </a:outerShdw>
                </a:effectLst>
                <a:latin typeface="Arial" charset="0"/>
              </a:rPr>
              <a:t>on </a:t>
            </a:r>
            <a:r>
              <a:rPr lang="en-US" sz="2400" b="1" dirty="0" smtClean="0">
                <a:solidFill>
                  <a:srgbClr val="BC2400"/>
                </a:solidFill>
                <a:effectLst>
                  <a:outerShdw blurRad="38100" dist="38100" dir="2700000" algn="tl">
                    <a:srgbClr val="000000"/>
                  </a:outerShdw>
                </a:effectLst>
                <a:latin typeface="Arial" charset="0"/>
              </a:rPr>
              <a:t>Particle </a:t>
            </a:r>
            <a:r>
              <a:rPr lang="en-US" sz="2400" b="1" dirty="0">
                <a:solidFill>
                  <a:srgbClr val="BC2400"/>
                </a:solidFill>
                <a:effectLst>
                  <a:outerShdw blurRad="38100" dist="38100" dir="2700000" algn="tl">
                    <a:srgbClr val="000000"/>
                  </a:outerShdw>
                </a:effectLst>
                <a:latin typeface="Arial" charset="0"/>
              </a:rPr>
              <a:t>P</a:t>
            </a:r>
            <a:r>
              <a:rPr lang="en-US" sz="2400" b="1" dirty="0" smtClean="0">
                <a:solidFill>
                  <a:srgbClr val="BC2400"/>
                </a:solidFill>
                <a:effectLst>
                  <a:outerShdw blurRad="38100" dist="38100" dir="2700000" algn="tl">
                    <a:srgbClr val="000000"/>
                  </a:outerShdw>
                </a:effectLst>
                <a:latin typeface="Arial" charset="0"/>
              </a:rPr>
              <a:t>hysics </a:t>
            </a:r>
            <a:r>
              <a:rPr lang="en-US" sz="2400" b="1" dirty="0">
                <a:solidFill>
                  <a:srgbClr val="BC2400"/>
                </a:solidFill>
                <a:effectLst>
                  <a:outerShdw blurRad="38100" dist="38100" dir="2700000" algn="tl">
                    <a:srgbClr val="000000"/>
                  </a:outerShdw>
                </a:effectLst>
                <a:latin typeface="Arial" charset="0"/>
              </a:rPr>
              <a:t>and </a:t>
            </a:r>
            <a:r>
              <a:rPr lang="en-US" sz="2400" b="1" dirty="0" smtClean="0">
                <a:solidFill>
                  <a:srgbClr val="BC2400"/>
                </a:solidFill>
                <a:effectLst>
                  <a:outerShdw blurRad="38100" dist="38100" dir="2700000" algn="tl">
                    <a:srgbClr val="000000"/>
                  </a:outerShdw>
                </a:effectLst>
                <a:latin typeface="Arial" charset="0"/>
              </a:rPr>
              <a:t>Astrophysics</a:t>
            </a:r>
            <a:endParaRPr lang="ru-RU" sz="2400" b="1" dirty="0">
              <a:solidFill>
                <a:srgbClr val="BC2400"/>
              </a:solidFill>
              <a:effectLst>
                <a:outerShdw blurRad="38100" dist="38100" dir="2700000" algn="tl">
                  <a:srgbClr val="000000"/>
                </a:outerShdw>
              </a:effectLst>
              <a:latin typeface="Arial" charset="0"/>
            </a:endParaRPr>
          </a:p>
        </p:txBody>
      </p:sp>
      <p:sp>
        <p:nvSpPr>
          <p:cNvPr id="2058" name="Прямоугольник 10"/>
          <p:cNvSpPr>
            <a:spLocks noChangeArrowheads="1"/>
          </p:cNvSpPr>
          <p:nvPr/>
        </p:nvSpPr>
        <p:spPr bwMode="auto">
          <a:xfrm>
            <a:off x="106363" y="4732764"/>
            <a:ext cx="8858250" cy="1006475"/>
          </a:xfrm>
          <a:prstGeom prst="rect">
            <a:avLst/>
          </a:prstGeom>
          <a:noFill/>
          <a:ln w="9525">
            <a:noFill/>
            <a:miter lim="800000"/>
            <a:headEnd/>
            <a:tailEnd/>
          </a:ln>
        </p:spPr>
        <p:txBody>
          <a:bodyPr>
            <a:spAutoFit/>
          </a:bodyPr>
          <a:lstStyle/>
          <a:p>
            <a:pPr algn="ctr">
              <a:lnSpc>
                <a:spcPct val="110000"/>
              </a:lnSpc>
            </a:pPr>
            <a:r>
              <a:rPr lang="ru-RU" altLang="ru-RU" b="1" dirty="0" smtClean="0">
                <a:solidFill>
                  <a:srgbClr val="002060"/>
                </a:solidFill>
              </a:rPr>
              <a:t>А.</a:t>
            </a:r>
            <a:r>
              <a:rPr lang="en-US" altLang="ru-RU" b="1" dirty="0" smtClean="0">
                <a:solidFill>
                  <a:srgbClr val="002060"/>
                </a:solidFill>
              </a:rPr>
              <a:t>Batischev</a:t>
            </a:r>
            <a:r>
              <a:rPr lang="ru-RU" altLang="ru-RU" b="1" dirty="0" smtClean="0">
                <a:solidFill>
                  <a:srgbClr val="002060"/>
                </a:solidFill>
              </a:rPr>
              <a:t>, А</a:t>
            </a:r>
            <a:r>
              <a:rPr lang="en-US" altLang="ru-RU" b="1" dirty="0" smtClean="0">
                <a:solidFill>
                  <a:srgbClr val="002060"/>
                </a:solidFill>
              </a:rPr>
              <a:t>.Galper</a:t>
            </a:r>
            <a:r>
              <a:rPr lang="ru-RU" altLang="ru-RU" b="1" dirty="0" smtClean="0">
                <a:solidFill>
                  <a:srgbClr val="002060"/>
                </a:solidFill>
              </a:rPr>
              <a:t>, </a:t>
            </a:r>
            <a:endParaRPr lang="ru-RU" altLang="ru-RU" b="1" dirty="0">
              <a:solidFill>
                <a:srgbClr val="002060"/>
              </a:solidFill>
            </a:endParaRPr>
          </a:p>
          <a:p>
            <a:pPr algn="ctr">
              <a:lnSpc>
                <a:spcPct val="110000"/>
              </a:lnSpc>
              <a:buFont typeface="Arial" charset="0"/>
              <a:buNone/>
            </a:pPr>
            <a:r>
              <a:rPr lang="en-US" altLang="ru-RU" b="1" u="sng" dirty="0" smtClean="0">
                <a:solidFill>
                  <a:srgbClr val="002060"/>
                </a:solidFill>
              </a:rPr>
              <a:t>P.Yu.Naumov</a:t>
            </a:r>
            <a:r>
              <a:rPr lang="ru-RU" altLang="ru-RU" b="1" dirty="0" smtClean="0">
                <a:solidFill>
                  <a:srgbClr val="002060"/>
                </a:solidFill>
              </a:rPr>
              <a:t>, </a:t>
            </a:r>
            <a:r>
              <a:rPr lang="en-US" altLang="ru-RU" b="1" dirty="0" smtClean="0">
                <a:solidFill>
                  <a:srgbClr val="002060"/>
                </a:solidFill>
              </a:rPr>
              <a:t>P</a:t>
            </a:r>
            <a:r>
              <a:rPr lang="ru-RU" altLang="ru-RU" b="1" dirty="0" smtClean="0">
                <a:solidFill>
                  <a:srgbClr val="002060"/>
                </a:solidFill>
              </a:rPr>
              <a:t>.</a:t>
            </a:r>
            <a:r>
              <a:rPr lang="en-US" altLang="ru-RU" b="1" dirty="0" smtClean="0">
                <a:solidFill>
                  <a:srgbClr val="002060"/>
                </a:solidFill>
              </a:rPr>
              <a:t>P.Naumov</a:t>
            </a:r>
            <a:r>
              <a:rPr lang="ru-RU" altLang="ru-RU" b="1" dirty="0" smtClean="0">
                <a:solidFill>
                  <a:srgbClr val="002060"/>
                </a:solidFill>
              </a:rPr>
              <a:t>,</a:t>
            </a:r>
            <a:r>
              <a:rPr lang="ru-RU" altLang="ru-RU" b="1" dirty="0">
                <a:solidFill>
                  <a:srgbClr val="002060"/>
                </a:solidFill>
              </a:rPr>
              <a:t/>
            </a:r>
            <a:br>
              <a:rPr lang="ru-RU" altLang="ru-RU" b="1" dirty="0">
                <a:solidFill>
                  <a:srgbClr val="002060"/>
                </a:solidFill>
              </a:rPr>
            </a:br>
            <a:r>
              <a:rPr lang="en-US" altLang="ru-RU" b="1" dirty="0" smtClean="0">
                <a:solidFill>
                  <a:srgbClr val="002060"/>
                </a:solidFill>
              </a:rPr>
              <a:t>Yu.Smirnov</a:t>
            </a:r>
            <a:r>
              <a:rPr lang="ru-RU" altLang="ru-RU" b="1" baseline="30000" dirty="0" smtClean="0">
                <a:solidFill>
                  <a:srgbClr val="002060"/>
                </a:solidFill>
              </a:rPr>
              <a:t>1</a:t>
            </a:r>
            <a:r>
              <a:rPr lang="ru-RU" altLang="ru-RU" b="1" dirty="0">
                <a:solidFill>
                  <a:srgbClr val="002060"/>
                </a:solidFill>
              </a:rPr>
              <a:t>, </a:t>
            </a:r>
            <a:r>
              <a:rPr lang="en-US" altLang="ru-RU" b="1" dirty="0" smtClean="0">
                <a:solidFill>
                  <a:srgbClr val="002060"/>
                </a:solidFill>
              </a:rPr>
              <a:t>V.Stasevich</a:t>
            </a:r>
            <a:r>
              <a:rPr lang="ru-RU" altLang="ru-RU" b="1" baseline="30000" dirty="0" smtClean="0">
                <a:solidFill>
                  <a:srgbClr val="002060"/>
                </a:solidFill>
              </a:rPr>
              <a:t>2</a:t>
            </a:r>
            <a:endParaRPr lang="ru-RU" altLang="ru-RU" b="1" baseline="30000" dirty="0">
              <a:solidFill>
                <a:srgbClr val="002060"/>
              </a:solidFill>
            </a:endParaRPr>
          </a:p>
        </p:txBody>
      </p:sp>
      <p:pic>
        <p:nvPicPr>
          <p:cNvPr id="2059" name="Рисунок 11"/>
          <p:cNvPicPr>
            <a:picLocks noChangeAspect="1" noChangeArrowheads="1"/>
          </p:cNvPicPr>
          <p:nvPr/>
        </p:nvPicPr>
        <p:blipFill>
          <a:blip r:embed="rId7" cstate="print"/>
          <a:srcRect/>
          <a:stretch>
            <a:fillRect/>
          </a:stretch>
        </p:blipFill>
        <p:spPr bwMode="auto">
          <a:xfrm>
            <a:off x="7603951" y="4739114"/>
            <a:ext cx="857250" cy="1000125"/>
          </a:xfrm>
          <a:prstGeom prst="rect">
            <a:avLst/>
          </a:prstGeom>
          <a:noFill/>
          <a:ln w="9525">
            <a:noFill/>
            <a:miter lim="800000"/>
            <a:headEnd/>
            <a:tailEnd/>
          </a:ln>
        </p:spPr>
      </p:pic>
      <p:pic>
        <p:nvPicPr>
          <p:cNvPr id="2060" name="Рисунок 12"/>
          <p:cNvPicPr>
            <a:picLocks noChangeAspect="1" noChangeArrowheads="1"/>
          </p:cNvPicPr>
          <p:nvPr/>
        </p:nvPicPr>
        <p:blipFill>
          <a:blip r:embed="rId8" cstate="print"/>
          <a:srcRect/>
          <a:stretch>
            <a:fillRect/>
          </a:stretch>
        </p:blipFill>
        <p:spPr bwMode="auto">
          <a:xfrm>
            <a:off x="357759" y="4878815"/>
            <a:ext cx="2071687" cy="714375"/>
          </a:xfrm>
          <a:prstGeom prst="rect">
            <a:avLst/>
          </a:prstGeom>
          <a:noFill/>
          <a:ln w="9525">
            <a:noFill/>
            <a:miter lim="800000"/>
            <a:headEnd/>
            <a:tailEnd/>
          </a:ln>
        </p:spPr>
      </p:pic>
      <p:sp>
        <p:nvSpPr>
          <p:cNvPr id="2" name="TextBox 1"/>
          <p:cNvSpPr txBox="1"/>
          <p:nvPr/>
        </p:nvSpPr>
        <p:spPr>
          <a:xfrm>
            <a:off x="1928813" y="6021288"/>
            <a:ext cx="4011339" cy="646331"/>
          </a:xfrm>
          <a:prstGeom prst="rect">
            <a:avLst/>
          </a:prstGeom>
          <a:noFill/>
        </p:spPr>
        <p:txBody>
          <a:bodyPr wrap="square" rtlCol="0">
            <a:spAutoFit/>
          </a:bodyPr>
          <a:lstStyle/>
          <a:p>
            <a:pPr algn="ctr"/>
            <a:r>
              <a:rPr lang="en-US" dirty="0"/>
              <a:t>10-14 October </a:t>
            </a:r>
            <a:r>
              <a:rPr lang="en-US" dirty="0" smtClean="0"/>
              <a:t>2016</a:t>
            </a:r>
            <a:r>
              <a:rPr lang="ru-RU" dirty="0" smtClean="0"/>
              <a:t> </a:t>
            </a:r>
            <a:r>
              <a:rPr lang="en-US" dirty="0"/>
              <a:t>Milan Hotel</a:t>
            </a:r>
            <a:endParaRPr lang="ru-RU" dirty="0"/>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179388" y="115888"/>
            <a:ext cx="8640762" cy="576262"/>
          </a:xfrm>
        </p:spPr>
        <p:txBody>
          <a:bodyPr/>
          <a:lstStyle/>
          <a:p>
            <a:r>
              <a:rPr lang="en-US" altLang="ru-RU" sz="3200" b="1" dirty="0" smtClean="0"/>
              <a:t>LOGIC CHANNEL SUBSYSTEM (LCS)</a:t>
            </a:r>
            <a:endParaRPr lang="ru-RU" altLang="ru-RU" sz="3200" b="1" dirty="0" smtClean="0"/>
          </a:p>
        </p:txBody>
      </p:sp>
      <p:sp>
        <p:nvSpPr>
          <p:cNvPr id="10244" name="Содержимое 2"/>
          <p:cNvSpPr>
            <a:spLocks noGrp="1"/>
          </p:cNvSpPr>
          <p:nvPr>
            <p:ph idx="1"/>
          </p:nvPr>
        </p:nvSpPr>
        <p:spPr>
          <a:xfrm>
            <a:off x="4030663" y="836613"/>
            <a:ext cx="5113337" cy="5400699"/>
          </a:xfrm>
        </p:spPr>
        <p:txBody>
          <a:bodyPr/>
          <a:lstStyle/>
          <a:p>
            <a:pPr marL="0" indent="0">
              <a:buNone/>
            </a:pPr>
            <a:r>
              <a:rPr lang="en-US" sz="2000" dirty="0" smtClean="0"/>
              <a:t>   LT </a:t>
            </a:r>
            <a:r>
              <a:rPr lang="en-US" sz="2000" dirty="0"/>
              <a:t>- </a:t>
            </a:r>
            <a:r>
              <a:rPr lang="en-US" sz="2000" dirty="0" smtClean="0"/>
              <a:t>Lower </a:t>
            </a:r>
            <a:r>
              <a:rPr lang="en-US" sz="2000" dirty="0"/>
              <a:t>permanent threshold suppresses noise pulses from the photomultiplier,</a:t>
            </a:r>
            <a:br>
              <a:rPr lang="en-US" sz="2000" dirty="0"/>
            </a:br>
            <a:r>
              <a:rPr lang="en-US" sz="2000" dirty="0" smtClean="0"/>
              <a:t>   UT </a:t>
            </a:r>
            <a:r>
              <a:rPr lang="en-US" sz="2000" dirty="0"/>
              <a:t>- Upper adjustable threshold, selects the pulses whose amplitude corresponds to the beneficial developments with "proton" energy release.</a:t>
            </a:r>
            <a:br>
              <a:rPr lang="en-US" sz="2000" dirty="0"/>
            </a:br>
            <a:r>
              <a:rPr lang="en-US" sz="2000" dirty="0" smtClean="0"/>
              <a:t>   LT </a:t>
            </a:r>
            <a:r>
              <a:rPr lang="en-US" sz="2000" dirty="0"/>
              <a:t>exhibiting at 0.5 MIP, which corresponds to the amplitude of the </a:t>
            </a:r>
            <a:r>
              <a:rPr lang="en-US" sz="2000" dirty="0" smtClean="0"/>
              <a:t>A left, </a:t>
            </a:r>
            <a:r>
              <a:rPr lang="en-US" sz="2000" dirty="0"/>
              <a:t>the </a:t>
            </a:r>
            <a:r>
              <a:rPr lang="en-US" sz="2000" dirty="0" smtClean="0"/>
              <a:t>UT </a:t>
            </a:r>
            <a:r>
              <a:rPr lang="en-US" sz="2000" dirty="0"/>
              <a:t>at the level of the </a:t>
            </a:r>
            <a:r>
              <a:rPr lang="en-US" sz="2000" dirty="0" smtClean="0"/>
              <a:t>2.5 MIP, </a:t>
            </a:r>
            <a:r>
              <a:rPr lang="en-US" sz="2000" dirty="0"/>
              <a:t>which corresponds to the amplitude of the </a:t>
            </a:r>
            <a:r>
              <a:rPr lang="en-US" sz="2000" dirty="0" smtClean="0"/>
              <a:t>A right.</a:t>
            </a:r>
            <a:r>
              <a:rPr lang="en-US" sz="2000" dirty="0"/>
              <a:t/>
            </a:r>
            <a:br>
              <a:rPr lang="en-US" sz="2000" dirty="0"/>
            </a:br>
            <a:r>
              <a:rPr lang="en-US" sz="2000" dirty="0" smtClean="0"/>
              <a:t>   LCS </a:t>
            </a:r>
            <a:r>
              <a:rPr lang="en-US" sz="2000" dirty="0"/>
              <a:t>allows the rapid identification of the type of the detected particles (relativistic, non-relativistic).</a:t>
            </a:r>
            <a:br>
              <a:rPr lang="en-US" sz="2000" dirty="0"/>
            </a:br>
            <a:r>
              <a:rPr lang="en-US" sz="2000" dirty="0" smtClean="0"/>
              <a:t>   The </a:t>
            </a:r>
            <a:r>
              <a:rPr lang="en-US" sz="2000" dirty="0"/>
              <a:t>separation of particles is carried out by their energy </a:t>
            </a:r>
            <a:r>
              <a:rPr lang="en-US" sz="2000" dirty="0" smtClean="0"/>
              <a:t>released in MSD detectors, </a:t>
            </a:r>
            <a:r>
              <a:rPr lang="en-US" sz="2000" dirty="0"/>
              <a:t>the energy of the particles is determined by their </a:t>
            </a:r>
            <a:r>
              <a:rPr lang="en-US" sz="2000" dirty="0" smtClean="0"/>
              <a:t>tracks.</a:t>
            </a:r>
            <a:endParaRPr lang="ru-RU" altLang="ru-RU" sz="2000" dirty="0" smtClean="0"/>
          </a:p>
        </p:txBody>
      </p:sp>
      <p:sp>
        <p:nvSpPr>
          <p:cNvPr id="10245" name="TextBox 8"/>
          <p:cNvSpPr txBox="1">
            <a:spLocks noChangeArrowheads="1"/>
          </p:cNvSpPr>
          <p:nvPr/>
        </p:nvSpPr>
        <p:spPr bwMode="auto">
          <a:xfrm>
            <a:off x="323850" y="3068638"/>
            <a:ext cx="3563938" cy="461665"/>
          </a:xfrm>
          <a:prstGeom prst="rect">
            <a:avLst/>
          </a:prstGeom>
          <a:noFill/>
          <a:ln w="9525">
            <a:noFill/>
            <a:miter lim="800000"/>
            <a:headEnd/>
            <a:tailEnd/>
          </a:ln>
        </p:spPr>
        <p:txBody>
          <a:bodyPr>
            <a:spAutoFit/>
          </a:bodyPr>
          <a:lstStyle/>
          <a:p>
            <a:r>
              <a:rPr lang="en-US" sz="1200" dirty="0"/>
              <a:t>The dependence of the energy loss of charged particles from the kinetic energy in polystyrene</a:t>
            </a:r>
            <a:endParaRPr lang="ru-RU" altLang="ru-RU" sz="1200" b="1" i="1" dirty="0">
              <a:solidFill>
                <a:srgbClr val="002060"/>
              </a:solidFill>
            </a:endParaRPr>
          </a:p>
        </p:txBody>
      </p:sp>
      <p:sp>
        <p:nvSpPr>
          <p:cNvPr id="4" name="Номер слайда 3"/>
          <p:cNvSpPr>
            <a:spLocks noGrp="1"/>
          </p:cNvSpPr>
          <p:nvPr>
            <p:ph type="sldNum" sz="quarter" idx="12"/>
          </p:nvPr>
        </p:nvSpPr>
        <p:spPr/>
        <p:txBody>
          <a:bodyPr/>
          <a:lstStyle/>
          <a:p>
            <a:pPr>
              <a:defRPr/>
            </a:pPr>
            <a:fld id="{20FD5294-34D9-4B7F-9148-AD7FCEB05B36}" type="slidenum">
              <a:rPr lang="ru-RU" smtClean="0"/>
              <a:pPr>
                <a:defRPr/>
              </a:pPr>
              <a:t>10</a:t>
            </a:fld>
            <a:endParaRPr lang="ru-RU" dirty="0"/>
          </a:p>
        </p:txBody>
      </p:sp>
      <p:sp>
        <p:nvSpPr>
          <p:cNvPr id="5" name="Дата 4"/>
          <p:cNvSpPr>
            <a:spLocks noGrp="1"/>
          </p:cNvSpPr>
          <p:nvPr>
            <p:ph type="dt" sz="half" idx="10"/>
          </p:nvPr>
        </p:nvSpPr>
        <p:spPr/>
        <p:txBody>
          <a:bodyPr/>
          <a:lstStyle/>
          <a:p>
            <a:pPr>
              <a:defRPr/>
            </a:pPr>
            <a:r>
              <a:rPr lang="ru-RU" dirty="0" smtClean="0"/>
              <a:t>11.10.2016</a:t>
            </a:r>
            <a:endParaRPr lang="ru-RU" dirty="0"/>
          </a:p>
        </p:txBody>
      </p:sp>
      <p:sp>
        <p:nvSpPr>
          <p:cNvPr id="6" name="Нижний колонтитул 5"/>
          <p:cNvSpPr>
            <a:spLocks noGrp="1"/>
          </p:cNvSpPr>
          <p:nvPr>
            <p:ph type="ftr" sz="quarter" idx="11"/>
          </p:nvPr>
        </p:nvSpPr>
        <p:spPr/>
        <p:txBody>
          <a:bodyPr/>
          <a:lstStyle/>
          <a:p>
            <a:pPr>
              <a:defRPr/>
            </a:pPr>
            <a:r>
              <a:rPr lang="en-US" dirty="0" smtClean="0"/>
              <a:t>ICPPA-2016</a:t>
            </a:r>
            <a:endParaRPr lang="ru-RU" dirty="0"/>
          </a:p>
        </p:txBody>
      </p:sp>
      <p:sp>
        <p:nvSpPr>
          <p:cNvPr id="7" name="TextBox 6"/>
          <p:cNvSpPr txBox="1"/>
          <p:nvPr/>
        </p:nvSpPr>
        <p:spPr>
          <a:xfrm>
            <a:off x="336074" y="5937005"/>
            <a:ext cx="3363912" cy="646331"/>
          </a:xfrm>
          <a:prstGeom prst="rect">
            <a:avLst/>
          </a:prstGeom>
          <a:noFill/>
        </p:spPr>
        <p:txBody>
          <a:bodyPr wrap="square" rtlCol="0">
            <a:spAutoFit/>
          </a:bodyPr>
          <a:lstStyle/>
          <a:p>
            <a:r>
              <a:rPr lang="en-US" sz="1200" dirty="0"/>
              <a:t>Amplitude spectra obtained during the passage of electrons with </a:t>
            </a:r>
            <a:r>
              <a:rPr lang="en-US" sz="1200" dirty="0" smtClean="0"/>
              <a:t>E=</a:t>
            </a:r>
            <a:r>
              <a:rPr lang="en-US" sz="1200" dirty="0" smtClean="0"/>
              <a:t> </a:t>
            </a:r>
            <a:r>
              <a:rPr lang="en-US" sz="1200" dirty="0"/>
              <a:t>20 MeV and protons with </a:t>
            </a:r>
            <a:r>
              <a:rPr lang="en-US" sz="1200" dirty="0" smtClean="0"/>
              <a:t>E= </a:t>
            </a:r>
            <a:r>
              <a:rPr lang="en-US" sz="1200" dirty="0" smtClean="0"/>
              <a:t>60 </a:t>
            </a:r>
            <a:r>
              <a:rPr lang="en-US" sz="1200" dirty="0"/>
              <a:t>MeV through C4 </a:t>
            </a:r>
            <a:r>
              <a:rPr lang="en-US" sz="1200" dirty="0" smtClean="0"/>
              <a:t>MSD Detector</a:t>
            </a:r>
            <a:endParaRPr lang="ru-RU" sz="1200" dirty="0"/>
          </a:p>
        </p:txBody>
      </p:sp>
      <p:pic>
        <p:nvPicPr>
          <p:cNvPr id="43010" name="Picture 2" descr="C:\Users\Admin\Desktop\Spect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145" y="741500"/>
            <a:ext cx="3257550" cy="2305050"/>
          </a:xfrm>
          <a:prstGeom prst="rect">
            <a:avLst/>
          </a:prstGeom>
          <a:noFill/>
          <a:extLst>
            <a:ext uri="{909E8E84-426E-40DD-AFC4-6F175D3DCCD1}">
              <a14:hiddenFill xmlns:a14="http://schemas.microsoft.com/office/drawing/2010/main">
                <a:solidFill>
                  <a:srgbClr val="FFFFFF"/>
                </a:solidFill>
              </a14:hiddenFill>
            </a:ext>
          </a:extLst>
        </p:spPr>
      </p:pic>
      <p:pic>
        <p:nvPicPr>
          <p:cNvPr id="43011" name="Picture 3" descr="C:\Users\Admin\Desktop\Spectra de-d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255" y="3530303"/>
            <a:ext cx="3257550" cy="2381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lstStyle/>
          <a:p>
            <a:r>
              <a:rPr lang="en-US" sz="2800" b="1" dirty="0" smtClean="0">
                <a:solidFill>
                  <a:srgbClr val="002060"/>
                </a:solidFill>
              </a:rPr>
              <a:t>Statistics calculation and AE memory volume problem</a:t>
            </a:r>
            <a:endParaRPr lang="ru-RU" sz="2800" b="1" dirty="0">
              <a:solidFill>
                <a:srgbClr val="002060"/>
              </a:solidFill>
            </a:endParaRPr>
          </a:p>
        </p:txBody>
      </p:sp>
      <p:sp>
        <p:nvSpPr>
          <p:cNvPr id="3" name="Дата 2"/>
          <p:cNvSpPr>
            <a:spLocks noGrp="1"/>
          </p:cNvSpPr>
          <p:nvPr>
            <p:ph type="dt" sz="half" idx="10"/>
          </p:nvPr>
        </p:nvSpPr>
        <p:spPr/>
        <p:txBody>
          <a:bodyPr/>
          <a:lstStyle/>
          <a:p>
            <a:pPr>
              <a:defRPr/>
            </a:pPr>
            <a:r>
              <a:rPr lang="ru-RU" dirty="0" smtClean="0"/>
              <a:t>11.10.2016</a:t>
            </a:r>
            <a:endParaRPr lang="ru-RU" dirty="0"/>
          </a:p>
        </p:txBody>
      </p:sp>
      <p:sp>
        <p:nvSpPr>
          <p:cNvPr id="4" name="Нижний колонтитул 3"/>
          <p:cNvSpPr>
            <a:spLocks noGrp="1"/>
          </p:cNvSpPr>
          <p:nvPr>
            <p:ph type="ftr" sz="quarter" idx="11"/>
          </p:nvPr>
        </p:nvSpPr>
        <p:spPr/>
        <p:txBody>
          <a:bodyPr/>
          <a:lstStyle/>
          <a:p>
            <a:pPr>
              <a:defRPr/>
            </a:pPr>
            <a:r>
              <a:rPr lang="en-US" dirty="0" smtClean="0"/>
              <a:t>ICPPA-2016</a:t>
            </a:r>
            <a:endParaRPr lang="ru-RU" dirty="0"/>
          </a:p>
        </p:txBody>
      </p:sp>
      <p:sp>
        <p:nvSpPr>
          <p:cNvPr id="5" name="Номер слайда 4"/>
          <p:cNvSpPr>
            <a:spLocks noGrp="1"/>
          </p:cNvSpPr>
          <p:nvPr>
            <p:ph type="sldNum" sz="quarter" idx="12"/>
          </p:nvPr>
        </p:nvSpPr>
        <p:spPr/>
        <p:txBody>
          <a:bodyPr/>
          <a:lstStyle/>
          <a:p>
            <a:pPr>
              <a:defRPr/>
            </a:pPr>
            <a:fld id="{2E07FBF0-84FC-471B-8191-C16F9AF0EC05}" type="slidenum">
              <a:rPr lang="ru-RU" smtClean="0"/>
              <a:pPr>
                <a:defRPr/>
              </a:pPr>
              <a:t>11</a:t>
            </a:fld>
            <a:endParaRPr lang="ru-RU"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3" y="980728"/>
            <a:ext cx="3897182" cy="3024335"/>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736" y="2924944"/>
            <a:ext cx="4097070" cy="32409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9553" y="4221088"/>
            <a:ext cx="3384375" cy="1200329"/>
          </a:xfrm>
          <a:prstGeom prst="rect">
            <a:avLst/>
          </a:prstGeom>
          <a:noFill/>
        </p:spPr>
        <p:txBody>
          <a:bodyPr wrap="square" rtlCol="0">
            <a:spAutoFit/>
          </a:bodyPr>
          <a:lstStyle/>
          <a:p>
            <a:r>
              <a:rPr lang="en-US" dirty="0" smtClean="0"/>
              <a:t>Typical statistics for particle registration on ISS orbit (for </a:t>
            </a:r>
            <a:r>
              <a:rPr lang="en-US" dirty="0" smtClean="0"/>
              <a:t>C1 detector </a:t>
            </a:r>
            <a:r>
              <a:rPr lang="en-US" dirty="0" smtClean="0"/>
              <a:t>and the main trigger for charge </a:t>
            </a:r>
            <a:r>
              <a:rPr lang="en-US" dirty="0"/>
              <a:t>p</a:t>
            </a:r>
            <a:r>
              <a:rPr lang="en-US" dirty="0" smtClean="0"/>
              <a:t>articles </a:t>
            </a:r>
            <a:endParaRPr lang="ru-RU" dirty="0"/>
          </a:p>
        </p:txBody>
      </p:sp>
      <p:sp>
        <p:nvSpPr>
          <p:cNvPr id="8" name="TextBox 7"/>
          <p:cNvSpPr txBox="1"/>
          <p:nvPr/>
        </p:nvSpPr>
        <p:spPr>
          <a:xfrm>
            <a:off x="5076056" y="1844824"/>
            <a:ext cx="3240360" cy="923330"/>
          </a:xfrm>
          <a:prstGeom prst="rect">
            <a:avLst/>
          </a:prstGeom>
          <a:noFill/>
        </p:spPr>
        <p:txBody>
          <a:bodyPr wrap="square" rtlCol="0">
            <a:spAutoFit/>
          </a:bodyPr>
          <a:lstStyle/>
          <a:p>
            <a:r>
              <a:rPr lang="en-US" dirty="0" smtClean="0"/>
              <a:t>CPU data volume from time (for 1 day </a:t>
            </a:r>
            <a:r>
              <a:rPr lang="en-US" dirty="0" smtClean="0"/>
              <a:t>exposition in normal registration mode) </a:t>
            </a:r>
            <a:endParaRPr lang="ru-RU" dirty="0"/>
          </a:p>
        </p:txBody>
      </p:sp>
    </p:spTree>
    <p:extLst>
      <p:ext uri="{BB962C8B-B14F-4D97-AF65-F5344CB8AC3E}">
        <p14:creationId xmlns:p14="http://schemas.microsoft.com/office/powerpoint/2010/main" val="2870522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0" y="0"/>
            <a:ext cx="9144000" cy="765175"/>
          </a:xfrm>
          <a:prstGeom prst="rect">
            <a:avLst/>
          </a:prstGeom>
          <a:noFill/>
          <a:ln w="9525">
            <a:noFill/>
            <a:miter lim="800000"/>
            <a:headEnd/>
            <a:tailEnd/>
          </a:ln>
        </p:spPr>
        <p:txBody>
          <a:bodyPr tIns="228528" bIns="152352" anchor="ctr"/>
          <a:lstStyle/>
          <a:p>
            <a:pPr algn="ctr"/>
            <a:r>
              <a:rPr lang="en-US" sz="3200" dirty="0">
                <a:solidFill>
                  <a:schemeClr val="bg2">
                    <a:lumMod val="50000"/>
                  </a:schemeClr>
                </a:solidFill>
              </a:rPr>
              <a:t>MSD </a:t>
            </a:r>
            <a:r>
              <a:rPr lang="en-US" sz="3200" dirty="0" smtClean="0">
                <a:solidFill>
                  <a:schemeClr val="bg2">
                    <a:lumMod val="50000"/>
                  </a:schemeClr>
                </a:solidFill>
              </a:rPr>
              <a:t>electronics functional </a:t>
            </a:r>
            <a:r>
              <a:rPr lang="en-US" sz="3200" dirty="0">
                <a:solidFill>
                  <a:schemeClr val="bg2">
                    <a:lumMod val="50000"/>
                  </a:schemeClr>
                </a:solidFill>
              </a:rPr>
              <a:t>block-scheme</a:t>
            </a:r>
            <a:endParaRPr lang="ru-RU" sz="3200" dirty="0">
              <a:solidFill>
                <a:schemeClr val="bg2">
                  <a:lumMod val="50000"/>
                </a:schemeClr>
              </a:solidFill>
            </a:endParaRPr>
          </a:p>
        </p:txBody>
      </p:sp>
      <p:sp>
        <p:nvSpPr>
          <p:cNvPr id="12292" name="Прямоугольник 12"/>
          <p:cNvSpPr>
            <a:spLocks noChangeArrowheads="1"/>
          </p:cNvSpPr>
          <p:nvPr/>
        </p:nvSpPr>
        <p:spPr bwMode="auto">
          <a:xfrm>
            <a:off x="5867400" y="836613"/>
            <a:ext cx="3276600" cy="4392612"/>
          </a:xfrm>
          <a:prstGeom prst="rect">
            <a:avLst/>
          </a:prstGeom>
          <a:noFill/>
          <a:ln w="9525">
            <a:noFill/>
            <a:miter lim="800000"/>
            <a:headEnd/>
            <a:tailEnd/>
          </a:ln>
        </p:spPr>
        <p:txBody>
          <a:bodyPr/>
          <a:lstStyle/>
          <a:p>
            <a:endParaRPr lang="ru-RU" altLang="ru-RU" sz="1600" b="1" dirty="0">
              <a:latin typeface="Calibri" pitchFamily="34" charset="0"/>
            </a:endParaRPr>
          </a:p>
        </p:txBody>
      </p:sp>
      <p:pic>
        <p:nvPicPr>
          <p:cNvPr id="12293" name="Picture 13" descr="C:\Documents and Settings\Raptor\Рабочий стол\actel.gif"/>
          <p:cNvPicPr>
            <a:picLocks noChangeAspect="1" noChangeArrowheads="1"/>
          </p:cNvPicPr>
          <p:nvPr/>
        </p:nvPicPr>
        <p:blipFill>
          <a:blip r:embed="rId2" cstate="print"/>
          <a:srcRect/>
          <a:stretch>
            <a:fillRect/>
          </a:stretch>
        </p:blipFill>
        <p:spPr bwMode="auto">
          <a:xfrm>
            <a:off x="1835696" y="6091238"/>
            <a:ext cx="1365250" cy="620712"/>
          </a:xfrm>
          <a:prstGeom prst="rect">
            <a:avLst/>
          </a:prstGeom>
          <a:noFill/>
          <a:ln w="9525">
            <a:noFill/>
            <a:miter lim="800000"/>
            <a:headEnd/>
            <a:tailEnd/>
          </a:ln>
        </p:spPr>
      </p:pic>
      <p:pic>
        <p:nvPicPr>
          <p:cNvPr id="12294" name="Picture 14" descr="C:\Documents and Settings\Raptor\Рабочий стол\190.jpg"/>
          <p:cNvPicPr>
            <a:picLocks noChangeAspect="1" noChangeArrowheads="1"/>
          </p:cNvPicPr>
          <p:nvPr/>
        </p:nvPicPr>
        <p:blipFill>
          <a:blip r:embed="rId3" cstate="print"/>
          <a:srcRect/>
          <a:stretch>
            <a:fillRect/>
          </a:stretch>
        </p:blipFill>
        <p:spPr bwMode="auto">
          <a:xfrm>
            <a:off x="5464986" y="6164263"/>
            <a:ext cx="1679575" cy="474662"/>
          </a:xfrm>
          <a:prstGeom prst="rect">
            <a:avLst/>
          </a:prstGeom>
          <a:noFill/>
          <a:ln w="9525">
            <a:noFill/>
            <a:miter lim="800000"/>
            <a:headEnd/>
            <a:tailEnd/>
          </a:ln>
        </p:spPr>
      </p:pic>
      <p:sp>
        <p:nvSpPr>
          <p:cNvPr id="4" name="Номер слайда 3"/>
          <p:cNvSpPr>
            <a:spLocks noGrp="1"/>
          </p:cNvSpPr>
          <p:nvPr>
            <p:ph type="sldNum" sz="quarter" idx="12"/>
          </p:nvPr>
        </p:nvSpPr>
        <p:spPr/>
        <p:txBody>
          <a:bodyPr/>
          <a:lstStyle/>
          <a:p>
            <a:pPr>
              <a:defRPr/>
            </a:pPr>
            <a:fld id="{F65DC4A4-A3A3-4C3B-816F-A92E94F50FFE}" type="slidenum">
              <a:rPr lang="ru-RU" smtClean="0"/>
              <a:pPr>
                <a:defRPr/>
              </a:pPr>
              <a:t>12</a:t>
            </a:fld>
            <a:endParaRPr lang="ru-RU" dirty="0"/>
          </a:p>
        </p:txBody>
      </p:sp>
      <p:sp>
        <p:nvSpPr>
          <p:cNvPr id="5" name="Дата 4"/>
          <p:cNvSpPr>
            <a:spLocks noGrp="1"/>
          </p:cNvSpPr>
          <p:nvPr>
            <p:ph type="dt" sz="half" idx="10"/>
          </p:nvPr>
        </p:nvSpPr>
        <p:spPr/>
        <p:txBody>
          <a:bodyPr/>
          <a:lstStyle/>
          <a:p>
            <a:pPr>
              <a:defRPr/>
            </a:pPr>
            <a:r>
              <a:rPr lang="ru-RU" dirty="0" smtClean="0"/>
              <a:t>11.10.2016</a:t>
            </a:r>
            <a:endParaRPr lang="ru-RU" dirty="0"/>
          </a:p>
        </p:txBody>
      </p:sp>
      <p:sp>
        <p:nvSpPr>
          <p:cNvPr id="6" name="Нижний колонтитул 5"/>
          <p:cNvSpPr>
            <a:spLocks noGrp="1"/>
          </p:cNvSpPr>
          <p:nvPr>
            <p:ph type="ftr" sz="quarter" idx="11"/>
          </p:nvPr>
        </p:nvSpPr>
        <p:spPr/>
        <p:txBody>
          <a:bodyPr/>
          <a:lstStyle/>
          <a:p>
            <a:pPr>
              <a:defRPr/>
            </a:pPr>
            <a:r>
              <a:rPr lang="en-US" dirty="0" smtClean="0"/>
              <a:t>ICPPA-2016</a:t>
            </a:r>
            <a:endParaRPr lang="ru-RU" dirty="0"/>
          </a:p>
        </p:txBody>
      </p:sp>
      <p:pic>
        <p:nvPicPr>
          <p:cNvPr id="14" name="Рисунок 13"/>
          <p:cNvPicPr/>
          <p:nvPr/>
        </p:nvPicPr>
        <p:blipFill>
          <a:blip r:embed="rId4">
            <a:extLst>
              <a:ext uri="{28A0092B-C50C-407E-A947-70E740481C1C}">
                <a14:useLocalDpi xmlns:a14="http://schemas.microsoft.com/office/drawing/2010/main" val="0"/>
              </a:ext>
            </a:extLst>
          </a:blip>
          <a:srcRect/>
          <a:stretch>
            <a:fillRect/>
          </a:stretch>
        </p:blipFill>
        <p:spPr bwMode="auto">
          <a:xfrm>
            <a:off x="323528" y="836613"/>
            <a:ext cx="4980305" cy="3469283"/>
          </a:xfrm>
          <a:prstGeom prst="rect">
            <a:avLst/>
          </a:prstGeom>
          <a:noFill/>
        </p:spPr>
      </p:pic>
      <p:sp>
        <p:nvSpPr>
          <p:cNvPr id="7" name="Прямоугольник 6"/>
          <p:cNvSpPr/>
          <p:nvPr/>
        </p:nvSpPr>
        <p:spPr>
          <a:xfrm>
            <a:off x="5303833" y="704910"/>
            <a:ext cx="3684592" cy="4278094"/>
          </a:xfrm>
          <a:prstGeom prst="rect">
            <a:avLst/>
          </a:prstGeom>
        </p:spPr>
        <p:txBody>
          <a:bodyPr wrap="square">
            <a:spAutoFit/>
          </a:bodyPr>
          <a:lstStyle/>
          <a:p>
            <a:r>
              <a:rPr lang="ru-RU" sz="1600" dirty="0"/>
              <a:t>The M</a:t>
            </a:r>
            <a:r>
              <a:rPr lang="en-US" sz="1600" dirty="0"/>
              <a:t>S</a:t>
            </a:r>
            <a:r>
              <a:rPr lang="ru-RU" sz="1600" dirty="0" smtClean="0"/>
              <a:t>D </a:t>
            </a:r>
            <a:r>
              <a:rPr lang="en-US" sz="1600" dirty="0" smtClean="0"/>
              <a:t>electronics </a:t>
            </a:r>
            <a:r>
              <a:rPr lang="ru-RU" sz="1600" dirty="0" smtClean="0"/>
              <a:t>include</a:t>
            </a:r>
            <a:r>
              <a:rPr lang="ru-RU" sz="1600" dirty="0"/>
              <a:t>: </a:t>
            </a:r>
            <a:endParaRPr lang="en-US" sz="1600" dirty="0" smtClean="0"/>
          </a:p>
          <a:p>
            <a:pPr marL="285750" indent="-285750">
              <a:buFontTx/>
              <a:buChar char="-"/>
            </a:pPr>
            <a:r>
              <a:rPr lang="ru-RU" sz="1600" dirty="0" smtClean="0"/>
              <a:t>the </a:t>
            </a:r>
            <a:r>
              <a:rPr lang="ru-RU" sz="1600" dirty="0"/>
              <a:t>Fast Amplifiers (FA)  of signal pulses  from </a:t>
            </a:r>
            <a:r>
              <a:rPr lang="en-US" sz="1600" dirty="0" smtClean="0"/>
              <a:t>PMT </a:t>
            </a:r>
            <a:r>
              <a:rPr lang="ru-RU" sz="1600" dirty="0" smtClean="0"/>
              <a:t>and </a:t>
            </a:r>
            <a:r>
              <a:rPr lang="ru-RU" sz="1600" dirty="0"/>
              <a:t>Fast Shapers  (FS) of logical </a:t>
            </a:r>
            <a:r>
              <a:rPr lang="ru-RU" sz="1600" dirty="0" smtClean="0"/>
              <a:t>pulses</a:t>
            </a:r>
            <a:r>
              <a:rPr lang="en-US" sz="1600" dirty="0" smtClean="0"/>
              <a:t>,</a:t>
            </a:r>
            <a:r>
              <a:rPr lang="ru-RU" sz="1600" dirty="0" smtClean="0"/>
              <a:t> </a:t>
            </a:r>
            <a:r>
              <a:rPr lang="ru-RU" sz="1600" dirty="0"/>
              <a:t>that have thresholds for discrimination for the electrons «e» and protons «p» from  electronics noise, </a:t>
            </a:r>
            <a:endParaRPr lang="en-US" sz="1600" dirty="0" smtClean="0"/>
          </a:p>
          <a:p>
            <a:pPr marL="285750" indent="-285750">
              <a:buFontTx/>
              <a:buChar char="-"/>
            </a:pPr>
            <a:r>
              <a:rPr lang="ru-RU" sz="1600" dirty="0" smtClean="0"/>
              <a:t>the </a:t>
            </a:r>
            <a:r>
              <a:rPr lang="ru-RU" sz="1600" dirty="0"/>
              <a:t>System of Data Collection and Transmission (SDCT), made on the basis of </a:t>
            </a:r>
            <a:r>
              <a:rPr lang="ru-RU" sz="1600" dirty="0" smtClean="0"/>
              <a:t>radiation-</a:t>
            </a:r>
            <a:r>
              <a:rPr lang="en-US" sz="1600" dirty="0" smtClean="0"/>
              <a:t>tolerant</a:t>
            </a:r>
            <a:r>
              <a:rPr lang="ru-RU" sz="1600" dirty="0" smtClean="0"/>
              <a:t> </a:t>
            </a:r>
            <a:r>
              <a:rPr lang="ru-RU" sz="1600" dirty="0"/>
              <a:t>FPGA manufactured by Actel,  </a:t>
            </a:r>
            <a:endParaRPr lang="en-US" sz="1600" dirty="0" smtClean="0"/>
          </a:p>
          <a:p>
            <a:pPr marL="285750" indent="-285750">
              <a:buFontTx/>
              <a:buChar char="-"/>
            </a:pPr>
            <a:r>
              <a:rPr lang="ru-RU" sz="1600" dirty="0" smtClean="0"/>
              <a:t>the </a:t>
            </a:r>
            <a:r>
              <a:rPr lang="ru-RU" sz="1600" dirty="0"/>
              <a:t>System of Amplitude Analysis (SAA), based </a:t>
            </a:r>
            <a:r>
              <a:rPr lang="ru-RU" sz="1600" dirty="0" smtClean="0"/>
              <a:t>on</a:t>
            </a:r>
            <a:r>
              <a:rPr lang="en-US" sz="1600" dirty="0" smtClean="0"/>
              <a:t> </a:t>
            </a:r>
            <a:r>
              <a:rPr lang="ru-RU" sz="1600" dirty="0" smtClean="0"/>
              <a:t>high-speed </a:t>
            </a:r>
            <a:r>
              <a:rPr lang="ru-RU" sz="1600" dirty="0"/>
              <a:t>ADC AD9058 with a sampling frequency of 50 MHz  with parallel two-channel digitizing amplitude pulses </a:t>
            </a:r>
            <a:r>
              <a:rPr lang="ru-RU" sz="1600" dirty="0" smtClean="0"/>
              <a:t>from</a:t>
            </a:r>
            <a:r>
              <a:rPr lang="en-US" sz="1600" dirty="0" smtClean="0"/>
              <a:t> FA</a:t>
            </a:r>
            <a:r>
              <a:rPr lang="ru-RU" sz="1600" dirty="0" smtClean="0"/>
              <a:t>. </a:t>
            </a:r>
            <a:endParaRPr lang="ru-RU" sz="1600" dirty="0"/>
          </a:p>
        </p:txBody>
      </p:sp>
      <p:sp>
        <p:nvSpPr>
          <p:cNvPr id="8" name="Прямоугольник 7"/>
          <p:cNvSpPr/>
          <p:nvPr/>
        </p:nvSpPr>
        <p:spPr>
          <a:xfrm>
            <a:off x="1338194" y="4305896"/>
            <a:ext cx="3158237" cy="369332"/>
          </a:xfrm>
          <a:prstGeom prst="rect">
            <a:avLst/>
          </a:prstGeom>
        </p:spPr>
        <p:txBody>
          <a:bodyPr wrap="none">
            <a:spAutoFit/>
          </a:bodyPr>
          <a:lstStyle/>
          <a:p>
            <a:r>
              <a:rPr lang="en-US" dirty="0"/>
              <a:t>MSD functional block-scheme</a:t>
            </a:r>
            <a:endParaRPr lang="ru-RU" dirty="0"/>
          </a:p>
        </p:txBody>
      </p:sp>
      <p:sp>
        <p:nvSpPr>
          <p:cNvPr id="9" name="TextBox 8"/>
          <p:cNvSpPr txBox="1"/>
          <p:nvPr/>
        </p:nvSpPr>
        <p:spPr>
          <a:xfrm>
            <a:off x="320241" y="4983004"/>
            <a:ext cx="8173379" cy="1077218"/>
          </a:xfrm>
          <a:prstGeom prst="rect">
            <a:avLst/>
          </a:prstGeom>
          <a:noFill/>
        </p:spPr>
        <p:txBody>
          <a:bodyPr wrap="square" rtlCol="0">
            <a:spAutoFit/>
          </a:bodyPr>
          <a:lstStyle/>
          <a:p>
            <a:r>
              <a:rPr lang="ru-RU" sz="1600" dirty="0"/>
              <a:t>The basis of the SDCT is the Unit of </a:t>
            </a:r>
            <a:r>
              <a:rPr lang="en-US" sz="1600" dirty="0" smtClean="0"/>
              <a:t>E</a:t>
            </a:r>
            <a:r>
              <a:rPr lang="ru-RU" sz="1600" dirty="0" smtClean="0"/>
              <a:t>vent </a:t>
            </a:r>
            <a:r>
              <a:rPr lang="en-US" sz="1600" dirty="0"/>
              <a:t>S</a:t>
            </a:r>
            <a:r>
              <a:rPr lang="ru-RU" sz="1600" dirty="0" smtClean="0"/>
              <a:t>election </a:t>
            </a:r>
            <a:r>
              <a:rPr lang="ru-RU" sz="1600" dirty="0"/>
              <a:t>(UES), implemented on the </a:t>
            </a:r>
            <a:r>
              <a:rPr lang="en-US" sz="1600" dirty="0" smtClean="0"/>
              <a:t>L</a:t>
            </a:r>
            <a:r>
              <a:rPr lang="ru-RU" sz="1600" dirty="0" smtClean="0"/>
              <a:t>ogic </a:t>
            </a:r>
            <a:r>
              <a:rPr lang="en-US" sz="1600" dirty="0"/>
              <a:t>A</a:t>
            </a:r>
            <a:r>
              <a:rPr lang="ru-RU" sz="1600" dirty="0" smtClean="0"/>
              <a:t>rray</a:t>
            </a:r>
            <a:r>
              <a:rPr lang="ru-RU" sz="1600" dirty="0" smtClean="0"/>
              <a:t> </a:t>
            </a:r>
            <a:r>
              <a:rPr lang="ru-RU" sz="1600" dirty="0"/>
              <a:t>(</a:t>
            </a:r>
            <a:r>
              <a:rPr lang="ru-RU" sz="1600" dirty="0" smtClean="0"/>
              <a:t>LA)</a:t>
            </a:r>
            <a:r>
              <a:rPr lang="en-US" sz="1600" dirty="0" smtClean="0"/>
              <a:t> </a:t>
            </a:r>
            <a:r>
              <a:rPr lang="ru-RU" sz="1600" dirty="0" smtClean="0"/>
              <a:t>and </a:t>
            </a:r>
            <a:r>
              <a:rPr lang="ru-RU" sz="1600" dirty="0"/>
              <a:t>the microcontroller (MC), that combined local data highway</a:t>
            </a:r>
            <a:br>
              <a:rPr lang="ru-RU" sz="1600" dirty="0"/>
            </a:br>
            <a:r>
              <a:rPr lang="ru-RU" sz="1600" dirty="0"/>
              <a:t>from the buffer memory for temporary storage of the events and RS-422 data protocol for connecting with Control and Processor Unit (CPU</a:t>
            </a:r>
            <a:r>
              <a:rPr lang="ru-RU" sz="1600" dirty="0" smtClean="0"/>
              <a:t>)</a:t>
            </a:r>
            <a:r>
              <a:rPr lang="en-US" sz="1600" dirty="0"/>
              <a:t> </a:t>
            </a:r>
            <a:r>
              <a:rPr lang="en-US" sz="1600" dirty="0" smtClean="0"/>
              <a:t>placed in ISS</a:t>
            </a:r>
            <a:r>
              <a:rPr lang="ru-RU" sz="1600" dirty="0" smtClean="0"/>
              <a:t>.</a:t>
            </a:r>
            <a:endParaRPr lang="ru-RU" sz="1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313" y="214313"/>
            <a:ext cx="8715375" cy="725487"/>
          </a:xfrm>
        </p:spPr>
        <p:txBody>
          <a:bodyPr/>
          <a:lstStyle/>
          <a:p>
            <a:pPr>
              <a:defRPr/>
            </a:pPr>
            <a:r>
              <a:rPr lang="en-US" sz="2800" dirty="0" smtClean="0">
                <a:latin typeface="Tahoma" pitchFamily="34" charset="0"/>
                <a:cs typeface="Tahoma" pitchFamily="34" charset="0"/>
              </a:rPr>
              <a:t>FPGA UNIT ELECTRICAL SCHEME</a:t>
            </a:r>
            <a:endParaRPr lang="ru-RU" sz="2800" dirty="0">
              <a:latin typeface="Tahoma" pitchFamily="34" charset="0"/>
              <a:cs typeface="Tahoma" pitchFamily="34" charset="0"/>
            </a:endParaRPr>
          </a:p>
        </p:txBody>
      </p:sp>
      <p:sp>
        <p:nvSpPr>
          <p:cNvPr id="5" name="Номер слайда 4"/>
          <p:cNvSpPr>
            <a:spLocks noGrp="1"/>
          </p:cNvSpPr>
          <p:nvPr>
            <p:ph type="sldNum" sz="quarter" idx="12"/>
          </p:nvPr>
        </p:nvSpPr>
        <p:spPr/>
        <p:txBody>
          <a:bodyPr/>
          <a:lstStyle/>
          <a:p>
            <a:pPr>
              <a:defRPr/>
            </a:pPr>
            <a:fld id="{20FD5294-34D9-4B7F-9148-AD7FCEB05B36}" type="slidenum">
              <a:rPr lang="ru-RU" smtClean="0"/>
              <a:pPr>
                <a:defRPr/>
              </a:pPr>
              <a:t>13</a:t>
            </a:fld>
            <a:endParaRPr lang="ru-RU" dirty="0"/>
          </a:p>
        </p:txBody>
      </p:sp>
      <p:sp>
        <p:nvSpPr>
          <p:cNvPr id="6" name="Дата 5"/>
          <p:cNvSpPr>
            <a:spLocks noGrp="1"/>
          </p:cNvSpPr>
          <p:nvPr>
            <p:ph type="dt" sz="half" idx="10"/>
          </p:nvPr>
        </p:nvSpPr>
        <p:spPr/>
        <p:txBody>
          <a:bodyPr/>
          <a:lstStyle/>
          <a:p>
            <a:pPr>
              <a:defRPr/>
            </a:pPr>
            <a:r>
              <a:rPr lang="ru-RU" dirty="0" smtClean="0"/>
              <a:t>11.10.2016</a:t>
            </a:r>
            <a:endParaRPr lang="ru-RU" dirty="0"/>
          </a:p>
        </p:txBody>
      </p:sp>
      <p:sp>
        <p:nvSpPr>
          <p:cNvPr id="7" name="Нижний колонтитул 6"/>
          <p:cNvSpPr>
            <a:spLocks noGrp="1"/>
          </p:cNvSpPr>
          <p:nvPr>
            <p:ph type="ftr" sz="quarter" idx="11"/>
          </p:nvPr>
        </p:nvSpPr>
        <p:spPr/>
        <p:txBody>
          <a:bodyPr/>
          <a:lstStyle/>
          <a:p>
            <a:pPr>
              <a:defRPr/>
            </a:pPr>
            <a:r>
              <a:rPr lang="en-US" dirty="0" smtClean="0"/>
              <a:t>ICPPA-2016</a:t>
            </a:r>
            <a:endParaRPr lang="ru-RU" dirty="0"/>
          </a:p>
        </p:txBody>
      </p:sp>
      <p:pic>
        <p:nvPicPr>
          <p:cNvPr id="40962" name="Picture 2" descr="C:\Users\Admin\Desktop\FPG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024" y="908720"/>
            <a:ext cx="7726363" cy="5476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bwMode="auto">
          <a:xfrm>
            <a:off x="571500" y="142875"/>
            <a:ext cx="8229600" cy="428625"/>
          </a:xfrm>
          <a:prstGeom prst="rect">
            <a:avLst/>
          </a:prstGeom>
          <a:noFill/>
          <a:ln w="9525">
            <a:noFill/>
            <a:miter lim="800000"/>
            <a:headEnd/>
            <a:tailEnd/>
          </a:ln>
        </p:spPr>
        <p:txBody>
          <a:bodyPr anchor="ctr"/>
          <a:lstStyle/>
          <a:p>
            <a:pPr algn="ctr" eaLnBrk="0" hangingPunct="0">
              <a:defRPr/>
            </a:pPr>
            <a:r>
              <a:rPr lang="en-US" sz="2400" b="1" dirty="0" smtClean="0">
                <a:latin typeface="+mj-lt"/>
                <a:ea typeface="+mj-ea"/>
                <a:cs typeface="+mj-cs"/>
              </a:rPr>
              <a:t>FEATURES of AE EXPLOITATION MODES</a:t>
            </a:r>
            <a:endParaRPr lang="ru-RU" sz="2400" b="1" dirty="0">
              <a:latin typeface="+mj-lt"/>
              <a:ea typeface="+mj-ea"/>
              <a:cs typeface="+mj-cs"/>
            </a:endParaRPr>
          </a:p>
        </p:txBody>
      </p:sp>
      <p:graphicFrame>
        <p:nvGraphicFramePr>
          <p:cNvPr id="11316" name="Group 52"/>
          <p:cNvGraphicFramePr>
            <a:graphicFrameLocks noGrp="1"/>
          </p:cNvGraphicFramePr>
          <p:nvPr>
            <p:extLst>
              <p:ext uri="{D42A27DB-BD31-4B8C-83A1-F6EECF244321}">
                <p14:modId xmlns:p14="http://schemas.microsoft.com/office/powerpoint/2010/main" val="4123835672"/>
              </p:ext>
            </p:extLst>
          </p:nvPr>
        </p:nvGraphicFramePr>
        <p:xfrm>
          <a:off x="179512" y="836712"/>
          <a:ext cx="8785225" cy="5351489"/>
        </p:xfrm>
        <a:graphic>
          <a:graphicData uri="http://schemas.openxmlformats.org/drawingml/2006/table">
            <a:tbl>
              <a:tblPr/>
              <a:tblGrid>
                <a:gridCol w="2448272"/>
                <a:gridCol w="6336953"/>
              </a:tblGrid>
              <a:tr h="4875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Mode</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Description</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62854">
                <a:tc>
                  <a:txBody>
                    <a:bodyPr/>
                    <a:lstStyle/>
                    <a:p>
                      <a:pPr marL="0" marR="0" lvl="0" indent="0" algn="ctr" defTabSz="914400" rtl="0" eaLnBrk="1" fontAlgn="base" latinLnBrk="0" hangingPunct="1">
                        <a:lnSpc>
                          <a:spcPct val="150000"/>
                        </a:lnSpc>
                        <a:spcBef>
                          <a:spcPts val="600"/>
                        </a:spcBef>
                        <a:spcAft>
                          <a:spcPct val="0"/>
                        </a:spcAft>
                        <a:buClrTx/>
                        <a:buSzTx/>
                        <a:buFontTx/>
                        <a:buNone/>
                        <a:tabLst/>
                      </a:pP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SURVIVAL</a:t>
                      </a: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lang="en-US" sz="1400" dirty="0" smtClean="0"/>
                        <a:t>Designed to provide </a:t>
                      </a:r>
                      <a:r>
                        <a:rPr lang="en-US" sz="1400" dirty="0" smtClean="0"/>
                        <a:t> a temperature </a:t>
                      </a:r>
                      <a:r>
                        <a:rPr lang="en-US" sz="1400" dirty="0" smtClean="0"/>
                        <a:t>control </a:t>
                      </a:r>
                      <a:r>
                        <a:rPr lang="en-US" sz="1400" dirty="0" smtClean="0"/>
                        <a:t>when</a:t>
                      </a:r>
                      <a:r>
                        <a:rPr lang="en-US" sz="1400" baseline="0" dirty="0" smtClean="0"/>
                        <a:t> </a:t>
                      </a:r>
                      <a:r>
                        <a:rPr lang="en-US" sz="1400" dirty="0" smtClean="0"/>
                        <a:t>MSD power is off </a:t>
                      </a:r>
                      <a:endParaRPr kumimoji="0" lang="ru-RU"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72008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BACKGROUND</a:t>
                      </a: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1400" dirty="0" smtClean="0"/>
                        <a:t>Designed for recording burst included in the </a:t>
                      </a:r>
                      <a:r>
                        <a:rPr lang="en-US" sz="1400" dirty="0" smtClean="0"/>
                        <a:t>MSD </a:t>
                      </a:r>
                      <a:r>
                        <a:rPr lang="en-US" sz="1400" dirty="0" smtClean="0"/>
                        <a:t>aperture, identification, measuring the energies and angles of arrival, formation and recording of scientific information in the </a:t>
                      </a:r>
                      <a:r>
                        <a:rPr lang="en-US" sz="1400" dirty="0" smtClean="0"/>
                        <a:t>CPU memory  </a:t>
                      </a:r>
                      <a:r>
                        <a:rPr lang="en-US" sz="1400" b="1" dirty="0" smtClean="0"/>
                        <a:t>(used when working </a:t>
                      </a:r>
                      <a:r>
                        <a:rPr lang="en-US" sz="1400" b="1" dirty="0" smtClean="0"/>
                        <a:t>in </a:t>
                      </a:r>
                      <a:r>
                        <a:rPr lang="en-US" sz="1400" b="1" dirty="0" smtClean="0"/>
                        <a:t>the area of the </a:t>
                      </a:r>
                      <a:r>
                        <a:rPr lang="en-US" sz="1400" b="1" dirty="0" smtClean="0"/>
                        <a:t>BMA only).</a:t>
                      </a:r>
                      <a:endParaRPr kumimoji="0" lang="ru-RU"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04056">
                <a:tc>
                  <a:txBody>
                    <a:bodyPr/>
                    <a:lstStyle/>
                    <a:p>
                      <a:pPr marL="0" marR="0" lvl="0" indent="0" algn="ctr" defTabSz="914400" rtl="0" eaLnBrk="1" fontAlgn="base" latinLnBrk="0" hangingPunct="1">
                        <a:lnSpc>
                          <a:spcPct val="150000"/>
                        </a:lnSpc>
                        <a:spcBef>
                          <a:spcPts val="600"/>
                        </a:spcBef>
                        <a:spcAft>
                          <a:spcPct val="0"/>
                        </a:spcAft>
                        <a:buClrTx/>
                        <a:buSzTx/>
                        <a:buFontTx/>
                        <a:buNone/>
                        <a:tabLst/>
                      </a:pP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BURST</a:t>
                      </a: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_1</a:t>
                      </a: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lang="en-US" sz="1400" dirty="0" smtClean="0"/>
                        <a:t>Used </a:t>
                      </a:r>
                      <a:r>
                        <a:rPr lang="en-US" sz="1400" dirty="0" smtClean="0"/>
                        <a:t>when working </a:t>
                      </a:r>
                      <a:r>
                        <a:rPr lang="en-US" sz="1400" dirty="0" smtClean="0"/>
                        <a:t> </a:t>
                      </a:r>
                      <a:r>
                        <a:rPr lang="en-US" sz="1400" dirty="0" smtClean="0"/>
                        <a:t>in the BMA, which flows intensity 2-3 orders of magnitude higher than the </a:t>
                      </a:r>
                      <a:r>
                        <a:rPr lang="en-US" sz="1400" dirty="0" smtClean="0"/>
                        <a:t>mean intensity </a:t>
                      </a:r>
                      <a:r>
                        <a:rPr lang="en-US" sz="1400" dirty="0" smtClean="0"/>
                        <a:t>of the particle </a:t>
                      </a:r>
                      <a:r>
                        <a:rPr lang="en-US" sz="1400" dirty="0" smtClean="0"/>
                        <a:t>flow in </a:t>
                      </a:r>
                      <a:r>
                        <a:rPr lang="en-US" sz="1400" dirty="0" smtClean="0"/>
                        <a:t>BMA.</a:t>
                      </a:r>
                      <a:endParaRPr kumimoji="0" lang="ru-RU"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2048">
                <a:tc>
                  <a:txBody>
                    <a:bodyPr/>
                    <a:lstStyle/>
                    <a:p>
                      <a:pPr marL="0" marR="0" lvl="0" indent="0" algn="ctr" defTabSz="914400" rtl="0" eaLnBrk="1" fontAlgn="base" latinLnBrk="0" hangingPunct="1">
                        <a:lnSpc>
                          <a:spcPct val="150000"/>
                        </a:lnSpc>
                        <a:spcBef>
                          <a:spcPts val="600"/>
                        </a:spcBef>
                        <a:spcAft>
                          <a:spcPct val="0"/>
                        </a:spcAft>
                        <a:buClrTx/>
                        <a:buSzTx/>
                        <a:buFontTx/>
                        <a:buNone/>
                        <a:tabLst/>
                      </a:pP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В</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URST</a:t>
                      </a: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_2</a:t>
                      </a: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lang="en-US" sz="1400" dirty="0" smtClean="0"/>
                        <a:t>Used </a:t>
                      </a:r>
                      <a:r>
                        <a:rPr lang="en-US" sz="1400" dirty="0" smtClean="0"/>
                        <a:t>to register  </a:t>
                      </a:r>
                      <a:r>
                        <a:rPr lang="en-US" sz="1400" dirty="0" smtClean="0"/>
                        <a:t>the bursts </a:t>
                      </a:r>
                      <a:r>
                        <a:rPr lang="en-US" sz="1400" dirty="0" smtClean="0"/>
                        <a:t>of high </a:t>
                      </a:r>
                      <a:r>
                        <a:rPr lang="en-US" sz="1400" dirty="0" smtClean="0"/>
                        <a:t>flow intensity </a:t>
                      </a:r>
                      <a:r>
                        <a:rPr lang="en-US" sz="1400" baseline="0" dirty="0" smtClean="0"/>
                        <a:t> </a:t>
                      </a:r>
                      <a:r>
                        <a:rPr lang="en-US" sz="1400" b="1" dirty="0" smtClean="0"/>
                        <a:t>up </a:t>
                      </a:r>
                      <a:r>
                        <a:rPr lang="en-US" sz="1400" b="1" dirty="0" smtClean="0"/>
                        <a:t>to 10</a:t>
                      </a:r>
                      <a:r>
                        <a:rPr lang="en-US" sz="1400" b="1" baseline="30000" dirty="0" smtClean="0"/>
                        <a:t>5</a:t>
                      </a:r>
                      <a:r>
                        <a:rPr lang="en-US" sz="1400" b="1" dirty="0" smtClean="0"/>
                        <a:t> cm-2 s-1 </a:t>
                      </a:r>
                      <a:r>
                        <a:rPr lang="en-US" sz="1400" b="1" dirty="0" smtClean="0"/>
                        <a:t>sr-1 </a:t>
                      </a:r>
                      <a:endParaRPr kumimoji="0" lang="ru-RU" sz="1400" b="1" i="0" u="none" strike="noStrike" cap="none" normalizeH="0" baseline="30000" dirty="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89726">
                <a:tc>
                  <a:txBody>
                    <a:bodyPr/>
                    <a:lstStyle/>
                    <a:p>
                      <a:pPr marL="0" marR="0" lvl="0" indent="0" algn="ctr" defTabSz="914400" rtl="0" eaLnBrk="1" fontAlgn="base" latinLnBrk="0" hangingPunct="1">
                        <a:lnSpc>
                          <a:spcPct val="150000"/>
                        </a:lnSpc>
                        <a:spcBef>
                          <a:spcPts val="600"/>
                        </a:spcBef>
                        <a:spcAft>
                          <a:spcPct val="0"/>
                        </a:spcAft>
                        <a:buClrTx/>
                        <a:buSzTx/>
                        <a:buFontTx/>
                        <a:buNone/>
                        <a:tabLst/>
                      </a:pP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ТЕ</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ST</a:t>
                      </a: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ts val="600"/>
                        </a:spcBef>
                        <a:spcAft>
                          <a:spcPct val="0"/>
                        </a:spcAft>
                        <a:buClrTx/>
                        <a:buSzTx/>
                        <a:buFontTx/>
                        <a:buNone/>
                        <a:tabLst/>
                      </a:pPr>
                      <a:r>
                        <a:rPr lang="en-US" sz="1400" dirty="0" smtClean="0"/>
                        <a:t>Designed for testing ON during test trials as part of the COP and to the TC, as well as for periodic inspection characteristics on during normal operation onboard the ISS RS</a:t>
                      </a:r>
                      <a:endParaRPr kumimoji="0" lang="ru-RU"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87580">
                <a:tc>
                  <a:txBody>
                    <a:bodyPr/>
                    <a:lstStyle/>
                    <a:p>
                      <a:pPr marL="0" marR="0" lvl="0" indent="0" algn="ctr" defTabSz="914400" rtl="0" eaLnBrk="1" fontAlgn="base" latinLnBrk="0" hangingPunct="1">
                        <a:lnSpc>
                          <a:spcPct val="150000"/>
                        </a:lnSpc>
                        <a:spcBef>
                          <a:spcPts val="600"/>
                        </a:spcBef>
                        <a:spcAft>
                          <a:spcPct val="0"/>
                        </a:spcAft>
                        <a:buClrTx/>
                        <a:buSzTx/>
                        <a:buFontTx/>
                        <a:buNone/>
                        <a:tabLst/>
                      </a:pP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С</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OUNT</a:t>
                      </a: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lang="en-US" sz="1400" dirty="0" smtClean="0"/>
                        <a:t>Designed for operation at high rates of </a:t>
                      </a:r>
                      <a:r>
                        <a:rPr lang="en-US" sz="1400" dirty="0" smtClean="0"/>
                        <a:t>signal counts </a:t>
                      </a:r>
                      <a:r>
                        <a:rPr lang="en-US" sz="1400" dirty="0" smtClean="0"/>
                        <a:t>(implementing a shortened format of the data)</a:t>
                      </a:r>
                      <a:endParaRPr kumimoji="0" lang="ru-RU"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87580">
                <a:tc>
                  <a:txBody>
                    <a:bodyPr/>
                    <a:lstStyle/>
                    <a:p>
                      <a:pPr marL="0" marR="0" lvl="0" indent="0" algn="ctr" defTabSz="914400" rtl="0" eaLnBrk="1" fontAlgn="base" latinLnBrk="0" hangingPunct="1">
                        <a:lnSpc>
                          <a:spcPct val="150000"/>
                        </a:lnSpc>
                        <a:spcBef>
                          <a:spcPts val="600"/>
                        </a:spcBef>
                        <a:spcAft>
                          <a:spcPct val="0"/>
                        </a:spcAft>
                        <a:buClrTx/>
                        <a:buSzTx/>
                        <a:buFontTx/>
                        <a:buNone/>
                        <a:tabLst/>
                      </a:pP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EVENT</a:t>
                      </a: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lang="en-US" sz="1400" dirty="0" smtClean="0"/>
                        <a:t>Designed to operate at low rate </a:t>
                      </a:r>
                      <a:r>
                        <a:rPr lang="en-US" sz="1400" dirty="0" smtClean="0"/>
                        <a:t>of signal counts </a:t>
                      </a:r>
                      <a:r>
                        <a:rPr lang="en-US" sz="1400" dirty="0" smtClean="0"/>
                        <a:t>(implementing a full data format)</a:t>
                      </a:r>
                      <a:endParaRPr kumimoji="0" lang="ru-RU"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5685">
                <a:tc>
                  <a:txBody>
                    <a:bodyPr/>
                    <a:lstStyle/>
                    <a:p>
                      <a:pPr marL="0" marR="0" lvl="0" indent="0" algn="ctr" defTabSz="914400" rtl="0" eaLnBrk="1" fontAlgn="base" latinLnBrk="0" hangingPunct="1">
                        <a:lnSpc>
                          <a:spcPct val="150000"/>
                        </a:lnSpc>
                        <a:spcBef>
                          <a:spcPts val="600"/>
                        </a:spcBef>
                        <a:spcAft>
                          <a:spcPct val="0"/>
                        </a:spcAft>
                        <a:buClrTx/>
                        <a:buSzTx/>
                        <a:buFontTx/>
                        <a:buNone/>
                        <a:tabLst/>
                      </a:pP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CALIBRATION</a:t>
                      </a: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lang="en-US" sz="1400" dirty="0" smtClean="0"/>
                        <a:t>It </a:t>
                      </a:r>
                      <a:r>
                        <a:rPr lang="en-US" sz="1400" dirty="0" smtClean="0"/>
                        <a:t>is used </a:t>
                      </a:r>
                      <a:r>
                        <a:rPr lang="en-US" sz="1400" dirty="0" smtClean="0"/>
                        <a:t>to calibrate the amplitude </a:t>
                      </a:r>
                      <a:r>
                        <a:rPr lang="en-US" sz="1400" dirty="0" smtClean="0"/>
                        <a:t> channels of MSD </a:t>
                      </a:r>
                      <a:endParaRPr kumimoji="0" lang="ru-RU"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87580">
                <a:tc>
                  <a:txBody>
                    <a:bodyPr/>
                    <a:lstStyle/>
                    <a:p>
                      <a:pPr marL="0" marR="0" lvl="0" indent="0" algn="ctr" defTabSz="914400" rtl="0" eaLnBrk="1" fontAlgn="base" latinLnBrk="0" hangingPunct="1">
                        <a:lnSpc>
                          <a:spcPct val="150000"/>
                        </a:lnSpc>
                        <a:spcBef>
                          <a:spcPts val="600"/>
                        </a:spcBef>
                        <a:spcAft>
                          <a:spcPct val="0"/>
                        </a:spcAft>
                        <a:buClrTx/>
                        <a:buSzTx/>
                        <a:buFontTx/>
                        <a:buNone/>
                        <a:tabLst>
                          <a:tab pos="2430463" algn="l"/>
                          <a:tab pos="2700338" algn="l"/>
                        </a:tabLst>
                      </a:pP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Т</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HERMO</a:t>
                      </a: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lang="en-US" sz="1400" dirty="0" smtClean="0"/>
                        <a:t>It is used for autonomous monitoring </a:t>
                      </a:r>
                      <a:r>
                        <a:rPr lang="en-US" sz="1400" dirty="0" smtClean="0"/>
                        <a:t>of MSD</a:t>
                      </a:r>
                      <a:r>
                        <a:rPr lang="en-US" sz="1400" baseline="0" dirty="0" smtClean="0"/>
                        <a:t> </a:t>
                      </a:r>
                      <a:r>
                        <a:rPr lang="en-US" sz="1400" dirty="0" smtClean="0"/>
                        <a:t>temperature </a:t>
                      </a:r>
                      <a:r>
                        <a:rPr lang="en-US" sz="1400" dirty="0" smtClean="0"/>
                        <a:t>during </a:t>
                      </a:r>
                      <a:r>
                        <a:rPr lang="en-US" sz="1400" dirty="0" smtClean="0"/>
                        <a:t> </a:t>
                      </a:r>
                      <a:r>
                        <a:rPr lang="en-US" sz="1400" dirty="0" smtClean="0"/>
                        <a:t>normal operation</a:t>
                      </a:r>
                      <a:endParaRPr kumimoji="0" lang="ru-RU"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02262">
                <a:tc>
                  <a:txBody>
                    <a:bodyPr/>
                    <a:lstStyle/>
                    <a:p>
                      <a:pPr marL="0" marR="0" lvl="0" indent="0" algn="ctr" defTabSz="914400" rtl="0" eaLnBrk="1" fontAlgn="base" latinLnBrk="0" hangingPunct="1">
                        <a:lnSpc>
                          <a:spcPct val="150000"/>
                        </a:lnSpc>
                        <a:spcBef>
                          <a:spcPts val="600"/>
                        </a:spcBef>
                        <a:spcAft>
                          <a:spcPct val="0"/>
                        </a:spcAft>
                        <a:buClrTx/>
                        <a:buSzTx/>
                        <a:buFontTx/>
                        <a:buNone/>
                        <a:tabLst>
                          <a:tab pos="2430463" algn="l"/>
                          <a:tab pos="2700338" algn="l"/>
                        </a:tabLst>
                      </a:pP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SYSTEM</a:t>
                      </a: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ts val="600"/>
                        </a:spcBef>
                        <a:spcAft>
                          <a:spcPct val="0"/>
                        </a:spcAft>
                        <a:buClrTx/>
                        <a:buSzTx/>
                        <a:buFontTx/>
                        <a:buNone/>
                        <a:tabLst/>
                      </a:pPr>
                      <a:r>
                        <a:rPr lang="en-US" sz="1400" dirty="0" smtClean="0"/>
                        <a:t>It </a:t>
                      </a:r>
                      <a:r>
                        <a:rPr lang="en-US" sz="1400" dirty="0" smtClean="0"/>
                        <a:t>is used </a:t>
                      </a:r>
                      <a:r>
                        <a:rPr lang="en-US" sz="1400" dirty="0" smtClean="0"/>
                        <a:t>to check the memory performance and verify the information transfer from the </a:t>
                      </a:r>
                      <a:r>
                        <a:rPr lang="en-US" sz="1400" dirty="0" smtClean="0"/>
                        <a:t>MSD</a:t>
                      </a:r>
                      <a:r>
                        <a:rPr lang="en-US" sz="1400" baseline="0" dirty="0" smtClean="0"/>
                        <a:t> to MCU</a:t>
                      </a:r>
                      <a:r>
                        <a:rPr lang="en-US" sz="1400" dirty="0" smtClean="0"/>
                        <a:t> by RS-422</a:t>
                      </a:r>
                      <a:endParaRPr kumimoji="0" lang="ru-RU"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4" name="Номер слайда 3"/>
          <p:cNvSpPr>
            <a:spLocks noGrp="1"/>
          </p:cNvSpPr>
          <p:nvPr>
            <p:ph type="sldNum" sz="quarter" idx="12"/>
          </p:nvPr>
        </p:nvSpPr>
        <p:spPr/>
        <p:txBody>
          <a:bodyPr/>
          <a:lstStyle/>
          <a:p>
            <a:pPr>
              <a:defRPr/>
            </a:pPr>
            <a:fld id="{20FD5294-34D9-4B7F-9148-AD7FCEB05B36}" type="slidenum">
              <a:rPr lang="ru-RU" smtClean="0"/>
              <a:pPr>
                <a:defRPr/>
              </a:pPr>
              <a:t>14</a:t>
            </a:fld>
            <a:endParaRPr lang="ru-RU" dirty="0"/>
          </a:p>
        </p:txBody>
      </p:sp>
      <p:sp>
        <p:nvSpPr>
          <p:cNvPr id="5" name="Дата 4"/>
          <p:cNvSpPr>
            <a:spLocks noGrp="1"/>
          </p:cNvSpPr>
          <p:nvPr>
            <p:ph type="dt" sz="half" idx="10"/>
          </p:nvPr>
        </p:nvSpPr>
        <p:spPr/>
        <p:txBody>
          <a:bodyPr/>
          <a:lstStyle/>
          <a:p>
            <a:pPr>
              <a:defRPr/>
            </a:pPr>
            <a:r>
              <a:rPr lang="ru-RU" dirty="0" smtClean="0"/>
              <a:t>11.10.2016</a:t>
            </a:r>
            <a:endParaRPr lang="ru-RU" dirty="0"/>
          </a:p>
        </p:txBody>
      </p:sp>
      <p:sp>
        <p:nvSpPr>
          <p:cNvPr id="7" name="Нижний колонтитул 6"/>
          <p:cNvSpPr>
            <a:spLocks noGrp="1"/>
          </p:cNvSpPr>
          <p:nvPr>
            <p:ph type="ftr" sz="quarter" idx="11"/>
          </p:nvPr>
        </p:nvSpPr>
        <p:spPr/>
        <p:txBody>
          <a:bodyPr/>
          <a:lstStyle/>
          <a:p>
            <a:pPr>
              <a:defRPr/>
            </a:pPr>
            <a:r>
              <a:rPr lang="en-US" dirty="0" smtClean="0"/>
              <a:t>ICPPA-2016</a:t>
            </a:r>
            <a:endParaRPr lang="ru-R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648072"/>
          </a:xfrm>
        </p:spPr>
        <p:txBody>
          <a:bodyPr/>
          <a:lstStyle/>
          <a:p>
            <a:r>
              <a:rPr lang="en-US" sz="3600" b="1" dirty="0" smtClean="0"/>
              <a:t>Main and Spark </a:t>
            </a:r>
            <a:r>
              <a:rPr lang="en-US" sz="3600" b="1" dirty="0" smtClean="0"/>
              <a:t>MCU </a:t>
            </a:r>
            <a:r>
              <a:rPr lang="en-US" sz="3600" b="1" dirty="0" smtClean="0"/>
              <a:t>systems</a:t>
            </a:r>
            <a:endParaRPr lang="ru-RU" sz="3600" b="1" dirty="0"/>
          </a:p>
        </p:txBody>
      </p:sp>
      <p:sp>
        <p:nvSpPr>
          <p:cNvPr id="6" name="Номер слайда 5"/>
          <p:cNvSpPr>
            <a:spLocks noGrp="1"/>
          </p:cNvSpPr>
          <p:nvPr>
            <p:ph type="sldNum" sz="quarter" idx="12"/>
          </p:nvPr>
        </p:nvSpPr>
        <p:spPr/>
        <p:txBody>
          <a:bodyPr/>
          <a:lstStyle/>
          <a:p>
            <a:pPr>
              <a:defRPr/>
            </a:pPr>
            <a:fld id="{2E07FBF0-84FC-471B-8191-C16F9AF0EC05}" type="slidenum">
              <a:rPr lang="ru-RU" smtClean="0"/>
              <a:pPr>
                <a:defRPr/>
              </a:pPr>
              <a:t>15</a:t>
            </a:fld>
            <a:endParaRPr lang="ru-RU" dirty="0"/>
          </a:p>
        </p:txBody>
      </p:sp>
      <p:sp>
        <p:nvSpPr>
          <p:cNvPr id="7" name="Дата 6"/>
          <p:cNvSpPr>
            <a:spLocks noGrp="1"/>
          </p:cNvSpPr>
          <p:nvPr>
            <p:ph type="dt" sz="half" idx="10"/>
          </p:nvPr>
        </p:nvSpPr>
        <p:spPr/>
        <p:txBody>
          <a:bodyPr/>
          <a:lstStyle/>
          <a:p>
            <a:pPr>
              <a:defRPr/>
            </a:pPr>
            <a:r>
              <a:rPr lang="ru-RU" dirty="0" smtClean="0"/>
              <a:t>11.10.2016</a:t>
            </a:r>
            <a:endParaRPr lang="ru-RU" dirty="0"/>
          </a:p>
        </p:txBody>
      </p:sp>
      <p:sp>
        <p:nvSpPr>
          <p:cNvPr id="8" name="Нижний колонтитул 7"/>
          <p:cNvSpPr>
            <a:spLocks noGrp="1"/>
          </p:cNvSpPr>
          <p:nvPr>
            <p:ph type="ftr" sz="quarter" idx="11"/>
          </p:nvPr>
        </p:nvSpPr>
        <p:spPr/>
        <p:txBody>
          <a:bodyPr/>
          <a:lstStyle/>
          <a:p>
            <a:pPr>
              <a:defRPr/>
            </a:pPr>
            <a:r>
              <a:rPr lang="en-US" dirty="0" smtClean="0"/>
              <a:t>ICPPA-2016</a:t>
            </a:r>
            <a:endParaRPr lang="ru-RU" dirty="0"/>
          </a:p>
        </p:txBody>
      </p:sp>
      <p:pic>
        <p:nvPicPr>
          <p:cNvPr id="37937" name="Picture 49" descr="C:\Users\Admin\Desktop\MCU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12" y="908720"/>
            <a:ext cx="8154987" cy="533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200" b="1" dirty="0" smtClean="0"/>
              <a:t>RULES FOR ONBOARD ISS RS ELECTRONICS</a:t>
            </a:r>
            <a:endParaRPr lang="ru-RU" sz="3200" b="1" dirty="0"/>
          </a:p>
        </p:txBody>
      </p:sp>
      <p:sp>
        <p:nvSpPr>
          <p:cNvPr id="3" name="Содержимое 4"/>
          <p:cNvSpPr txBox="1">
            <a:spLocks/>
          </p:cNvSpPr>
          <p:nvPr/>
        </p:nvSpPr>
        <p:spPr>
          <a:xfrm>
            <a:off x="457200" y="1600200"/>
            <a:ext cx="8229600" cy="4525963"/>
          </a:xfrm>
          <a:prstGeom prst="rect">
            <a:avLst/>
          </a:prstGeom>
        </p:spPr>
        <p:txBody>
          <a:bodyPr>
            <a:normAutofit/>
          </a:bodyPr>
          <a:lstStyle/>
          <a:p>
            <a:pPr marR="0" lvl="0" algn="ctr" defTabSz="914400" rtl="0" eaLnBrk="0" fontAlgn="base" latinLnBrk="0" hangingPunct="0">
              <a:lnSpc>
                <a:spcPct val="100000"/>
              </a:lnSpc>
              <a:spcBef>
                <a:spcPct val="20000"/>
              </a:spcBef>
              <a:spcAft>
                <a:spcPct val="0"/>
              </a:spcAft>
              <a:buClrTx/>
              <a:buSzTx/>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Номер слайда 5"/>
          <p:cNvSpPr>
            <a:spLocks noGrp="1"/>
          </p:cNvSpPr>
          <p:nvPr>
            <p:ph type="sldNum" sz="quarter" idx="12"/>
          </p:nvPr>
        </p:nvSpPr>
        <p:spPr/>
        <p:txBody>
          <a:bodyPr/>
          <a:lstStyle/>
          <a:p>
            <a:pPr>
              <a:defRPr/>
            </a:pPr>
            <a:fld id="{2E07FBF0-84FC-471B-8191-C16F9AF0EC05}" type="slidenum">
              <a:rPr lang="ru-RU" smtClean="0"/>
              <a:pPr>
                <a:defRPr/>
              </a:pPr>
              <a:t>16</a:t>
            </a:fld>
            <a:endParaRPr lang="ru-RU" dirty="0"/>
          </a:p>
        </p:txBody>
      </p:sp>
      <p:sp>
        <p:nvSpPr>
          <p:cNvPr id="7" name="Дата 6"/>
          <p:cNvSpPr>
            <a:spLocks noGrp="1"/>
          </p:cNvSpPr>
          <p:nvPr>
            <p:ph type="dt" sz="half" idx="10"/>
          </p:nvPr>
        </p:nvSpPr>
        <p:spPr/>
        <p:txBody>
          <a:bodyPr/>
          <a:lstStyle/>
          <a:p>
            <a:pPr>
              <a:defRPr/>
            </a:pPr>
            <a:r>
              <a:rPr lang="ru-RU" dirty="0" smtClean="0"/>
              <a:t>11.10.2016</a:t>
            </a:r>
            <a:endParaRPr lang="ru-RU" dirty="0"/>
          </a:p>
        </p:txBody>
      </p:sp>
      <p:sp>
        <p:nvSpPr>
          <p:cNvPr id="8" name="Нижний колонтитул 7"/>
          <p:cNvSpPr>
            <a:spLocks noGrp="1"/>
          </p:cNvSpPr>
          <p:nvPr>
            <p:ph type="ftr" sz="quarter" idx="11"/>
          </p:nvPr>
        </p:nvSpPr>
        <p:spPr/>
        <p:txBody>
          <a:bodyPr/>
          <a:lstStyle/>
          <a:p>
            <a:pPr>
              <a:defRPr/>
            </a:pPr>
            <a:r>
              <a:rPr lang="en-US" dirty="0" smtClean="0"/>
              <a:t>ICPPA-2016</a:t>
            </a:r>
            <a:endParaRPr lang="ru-RU" dirty="0"/>
          </a:p>
        </p:txBody>
      </p:sp>
      <p:sp>
        <p:nvSpPr>
          <p:cNvPr id="4" name="Прямоугольник 3"/>
          <p:cNvSpPr/>
          <p:nvPr/>
        </p:nvSpPr>
        <p:spPr>
          <a:xfrm>
            <a:off x="1172572" y="1416357"/>
            <a:ext cx="6840760" cy="4893647"/>
          </a:xfrm>
          <a:prstGeom prst="rect">
            <a:avLst/>
          </a:prstGeom>
        </p:spPr>
        <p:txBody>
          <a:bodyPr wrap="square">
            <a:spAutoFit/>
          </a:bodyPr>
          <a:lstStyle/>
          <a:p>
            <a:r>
              <a:rPr lang="en-US" sz="2400" dirty="0"/>
              <a:t>According to the specification for </a:t>
            </a:r>
            <a:r>
              <a:rPr lang="en-US" sz="2400" dirty="0" smtClean="0"/>
              <a:t>any automatic </a:t>
            </a:r>
            <a:r>
              <a:rPr lang="en-US" sz="2400" dirty="0"/>
              <a:t>on-board spectrometers </a:t>
            </a:r>
            <a:r>
              <a:rPr lang="en-US" sz="2400" dirty="0" smtClean="0"/>
              <a:t>(ABS) </a:t>
            </a:r>
            <a:r>
              <a:rPr lang="en-US" sz="2400" dirty="0"/>
              <a:t>installed on the ISS RS (including - "ALFA-ELECTRON"), each set </a:t>
            </a:r>
            <a:r>
              <a:rPr lang="en-US" sz="2400" dirty="0" smtClean="0"/>
              <a:t>shall </a:t>
            </a:r>
            <a:r>
              <a:rPr lang="en-US" sz="2400" dirty="0"/>
              <a:t>consist of:</a:t>
            </a:r>
            <a:br>
              <a:rPr lang="en-US" sz="2400" dirty="0"/>
            </a:br>
            <a:r>
              <a:rPr lang="en-US" sz="2400" dirty="0"/>
              <a:t> </a:t>
            </a:r>
            <a:r>
              <a:rPr lang="en-US" sz="2400" dirty="0">
                <a:solidFill>
                  <a:schemeClr val="bg2">
                    <a:lumMod val="50000"/>
                  </a:schemeClr>
                </a:solidFill>
              </a:rPr>
              <a:t> </a:t>
            </a:r>
            <a:r>
              <a:rPr lang="en-US" sz="2400" dirty="0" smtClean="0">
                <a:solidFill>
                  <a:schemeClr val="bg2">
                    <a:lumMod val="50000"/>
                  </a:schemeClr>
                </a:solidFill>
              </a:rPr>
              <a:t>- power supply </a:t>
            </a:r>
            <a:r>
              <a:rPr lang="en-US" sz="2400" dirty="0">
                <a:solidFill>
                  <a:schemeClr val="bg2">
                    <a:lumMod val="50000"/>
                  </a:schemeClr>
                </a:solidFill>
              </a:rPr>
              <a:t>unit </a:t>
            </a:r>
            <a:r>
              <a:rPr lang="en-US" sz="2400" dirty="0" smtClean="0">
                <a:solidFill>
                  <a:schemeClr val="bg2">
                    <a:lumMod val="50000"/>
                  </a:schemeClr>
                </a:solidFill>
              </a:rPr>
              <a:t>(PSU</a:t>
            </a:r>
            <a:r>
              <a:rPr lang="en-US" sz="2400" dirty="0">
                <a:solidFill>
                  <a:schemeClr val="bg2">
                    <a:lumMod val="50000"/>
                  </a:schemeClr>
                </a:solidFill>
              </a:rPr>
              <a:t>);</a:t>
            </a:r>
            <a:br>
              <a:rPr lang="en-US" sz="2400" dirty="0">
                <a:solidFill>
                  <a:schemeClr val="bg2">
                    <a:lumMod val="50000"/>
                  </a:schemeClr>
                </a:solidFill>
              </a:rPr>
            </a:br>
            <a:r>
              <a:rPr lang="en-US" sz="2400" dirty="0" smtClean="0">
                <a:solidFill>
                  <a:schemeClr val="bg2">
                    <a:lumMod val="50000"/>
                  </a:schemeClr>
                </a:solidFill>
              </a:rPr>
              <a:t>  - single-board </a:t>
            </a:r>
            <a:r>
              <a:rPr lang="en-US" sz="2400" dirty="0">
                <a:solidFill>
                  <a:schemeClr val="bg2">
                    <a:lumMod val="50000"/>
                  </a:schemeClr>
                </a:solidFill>
              </a:rPr>
              <a:t>computer </a:t>
            </a:r>
            <a:r>
              <a:rPr lang="en-US" sz="2400" dirty="0" smtClean="0">
                <a:solidFill>
                  <a:schemeClr val="bg2">
                    <a:lumMod val="50000"/>
                  </a:schemeClr>
                </a:solidFill>
              </a:rPr>
              <a:t>(SBC);</a:t>
            </a:r>
            <a:r>
              <a:rPr lang="en-US" sz="2400" dirty="0"/>
              <a:t/>
            </a:r>
            <a:br>
              <a:rPr lang="en-US" sz="2400" dirty="0"/>
            </a:br>
            <a:r>
              <a:rPr lang="en-US" sz="2400" dirty="0"/>
              <a:t>  </a:t>
            </a:r>
            <a:r>
              <a:rPr lang="en-US" sz="2400" dirty="0" smtClean="0"/>
              <a:t>- autonomous </a:t>
            </a:r>
            <a:r>
              <a:rPr lang="en-US" sz="2400" dirty="0"/>
              <a:t>timer unit (ATU);</a:t>
            </a:r>
            <a:br>
              <a:rPr lang="en-US" sz="2400" dirty="0"/>
            </a:br>
            <a:r>
              <a:rPr lang="en-US" sz="2400" dirty="0"/>
              <a:t>  </a:t>
            </a:r>
            <a:r>
              <a:rPr lang="en-US" sz="2400" dirty="0" smtClean="0"/>
              <a:t>- interface to ISS RS.</a:t>
            </a:r>
            <a:r>
              <a:rPr lang="en-US" sz="2400" dirty="0"/>
              <a:t/>
            </a:r>
            <a:br>
              <a:rPr lang="en-US" sz="2400" dirty="0"/>
            </a:br>
            <a:r>
              <a:rPr lang="en-US" sz="2400" dirty="0"/>
              <a:t>For the release of information in the telemetry channels BITS2-12 Protocol, each set corresponds to one set of </a:t>
            </a:r>
            <a:r>
              <a:rPr lang="en-US" sz="2400" dirty="0" smtClean="0"/>
              <a:t>Mode Control Unit. </a:t>
            </a:r>
            <a:r>
              <a:rPr lang="en-US" sz="2400" dirty="0"/>
              <a:t>Both sets have a single non-redundant command unit</a:t>
            </a:r>
            <a:endParaRPr lang="ru-RU"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lstStyle/>
          <a:p>
            <a:r>
              <a:rPr lang="en-US" sz="2800" b="1" dirty="0" smtClean="0"/>
              <a:t>Choosing the SBC prototype for AE MCU</a:t>
            </a:r>
            <a:endParaRPr lang="ru-RU" sz="2800" b="1" dirty="0"/>
          </a:p>
        </p:txBody>
      </p:sp>
      <p:pic>
        <p:nvPicPr>
          <p:cNvPr id="3" name="Рисунок 2"/>
          <p:cNvPicPr>
            <a:picLocks/>
          </p:cNvPicPr>
          <p:nvPr/>
        </p:nvPicPr>
        <p:blipFill>
          <a:blip r:embed="rId2" cstate="print"/>
          <a:srcRect l="3236" r="3236"/>
          <a:stretch>
            <a:fillRect/>
          </a:stretch>
        </p:blipFill>
        <p:spPr bwMode="auto">
          <a:xfrm>
            <a:off x="1763688" y="1052736"/>
            <a:ext cx="4968552" cy="3384376"/>
          </a:xfrm>
          <a:prstGeom prst="rect">
            <a:avLst/>
          </a:prstGeom>
          <a:noFill/>
          <a:ln w="9525">
            <a:noFill/>
            <a:miter lim="800000"/>
            <a:headEnd/>
            <a:tailEnd/>
          </a:ln>
        </p:spPr>
      </p:pic>
      <p:sp>
        <p:nvSpPr>
          <p:cNvPr id="4" name="Текст 5"/>
          <p:cNvSpPr txBox="1">
            <a:spLocks/>
          </p:cNvSpPr>
          <p:nvPr/>
        </p:nvSpPr>
        <p:spPr>
          <a:xfrm>
            <a:off x="569656" y="5048584"/>
            <a:ext cx="7776864" cy="1332744"/>
          </a:xfrm>
          <a:prstGeom prst="rect">
            <a:avLst/>
          </a:prstGeom>
        </p:spPr>
        <p:txBody>
          <a:bodyPr>
            <a:noAutofit/>
          </a:bodyPr>
          <a:lstStyle/>
          <a:p>
            <a:pPr marR="0" lvl="0" algn="just" defTabSz="914400" rtl="0" eaLnBrk="0" fontAlgn="base" latinLnBrk="0" hangingPunct="0">
              <a:lnSpc>
                <a:spcPct val="100000"/>
              </a:lnSpc>
              <a:spcBef>
                <a:spcPct val="20000"/>
              </a:spcBef>
              <a:spcAft>
                <a:spcPct val="0"/>
              </a:spcAft>
              <a:buClrTx/>
              <a:buSzTx/>
              <a:tabLst/>
              <a:defRPr/>
            </a:pPr>
            <a:endParaRPr kumimoji="0" lang="ru-RU"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Заголовок 3"/>
          <p:cNvSpPr txBox="1">
            <a:spLocks/>
          </p:cNvSpPr>
          <p:nvPr/>
        </p:nvSpPr>
        <p:spPr bwMode="auto">
          <a:xfrm>
            <a:off x="317628" y="4472520"/>
            <a:ext cx="8280920" cy="5760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400" dirty="0" smtClean="0"/>
              <a:t>Testing of</a:t>
            </a:r>
            <a:r>
              <a:rPr lang="ru-RU" sz="2400" dirty="0" smtClean="0"/>
              <a:t> </a:t>
            </a:r>
            <a:r>
              <a:rPr lang="ru-RU" sz="2400" dirty="0" smtClean="0"/>
              <a:t>СРС-306 </a:t>
            </a:r>
            <a:r>
              <a:rPr lang="en-US" sz="2400" dirty="0" smtClean="0"/>
              <a:t>FASTWEL</a:t>
            </a:r>
            <a:r>
              <a:rPr lang="ru-RU" sz="2400" dirty="0" smtClean="0"/>
              <a:t>  </a:t>
            </a:r>
            <a:endParaRPr lang="ru-RU" sz="2400" dirty="0"/>
          </a:p>
        </p:txBody>
      </p:sp>
      <p:sp>
        <p:nvSpPr>
          <p:cNvPr id="8" name="Номер слайда 7"/>
          <p:cNvSpPr>
            <a:spLocks noGrp="1"/>
          </p:cNvSpPr>
          <p:nvPr>
            <p:ph type="sldNum" sz="quarter" idx="12"/>
          </p:nvPr>
        </p:nvSpPr>
        <p:spPr/>
        <p:txBody>
          <a:bodyPr/>
          <a:lstStyle/>
          <a:p>
            <a:pPr>
              <a:defRPr/>
            </a:pPr>
            <a:fld id="{2E07FBF0-84FC-471B-8191-C16F9AF0EC05}" type="slidenum">
              <a:rPr lang="ru-RU" smtClean="0"/>
              <a:pPr>
                <a:defRPr/>
              </a:pPr>
              <a:t>17</a:t>
            </a:fld>
            <a:endParaRPr lang="ru-RU" dirty="0"/>
          </a:p>
        </p:txBody>
      </p:sp>
      <p:sp>
        <p:nvSpPr>
          <p:cNvPr id="9" name="Дата 8"/>
          <p:cNvSpPr>
            <a:spLocks noGrp="1"/>
          </p:cNvSpPr>
          <p:nvPr>
            <p:ph type="dt" sz="half" idx="10"/>
          </p:nvPr>
        </p:nvSpPr>
        <p:spPr/>
        <p:txBody>
          <a:bodyPr/>
          <a:lstStyle/>
          <a:p>
            <a:pPr>
              <a:defRPr/>
            </a:pPr>
            <a:r>
              <a:rPr lang="ru-RU" dirty="0" smtClean="0"/>
              <a:t>11.10.2016</a:t>
            </a:r>
            <a:endParaRPr lang="ru-RU" dirty="0"/>
          </a:p>
        </p:txBody>
      </p:sp>
      <p:sp>
        <p:nvSpPr>
          <p:cNvPr id="10" name="Нижний колонтитул 9"/>
          <p:cNvSpPr>
            <a:spLocks noGrp="1"/>
          </p:cNvSpPr>
          <p:nvPr>
            <p:ph type="ftr" sz="quarter" idx="11"/>
          </p:nvPr>
        </p:nvSpPr>
        <p:spPr/>
        <p:txBody>
          <a:bodyPr/>
          <a:lstStyle/>
          <a:p>
            <a:pPr>
              <a:defRPr/>
            </a:pPr>
            <a:r>
              <a:rPr lang="en-US" dirty="0" smtClean="0"/>
              <a:t>ICPPA-2016</a:t>
            </a:r>
            <a:endParaRPr lang="ru-RU" dirty="0"/>
          </a:p>
        </p:txBody>
      </p:sp>
      <p:sp>
        <p:nvSpPr>
          <p:cNvPr id="6" name="Прямоугольник 5"/>
          <p:cNvSpPr/>
          <p:nvPr/>
        </p:nvSpPr>
        <p:spPr>
          <a:xfrm>
            <a:off x="1115616" y="4941168"/>
            <a:ext cx="6912768" cy="1200329"/>
          </a:xfrm>
          <a:prstGeom prst="rect">
            <a:avLst/>
          </a:prstGeom>
        </p:spPr>
        <p:txBody>
          <a:bodyPr wrap="square">
            <a:spAutoFit/>
          </a:bodyPr>
          <a:lstStyle/>
          <a:p>
            <a:r>
              <a:rPr lang="en-US" dirty="0" smtClean="0"/>
              <a:t> - Discovered </a:t>
            </a:r>
            <a:r>
              <a:rPr lang="en-US" dirty="0"/>
              <a:t>a large inrush current of about 4A, requiring replacement of the developed power supply;</a:t>
            </a:r>
            <a:br>
              <a:rPr lang="en-US" dirty="0"/>
            </a:br>
            <a:r>
              <a:rPr lang="en-US" dirty="0"/>
              <a:t>  </a:t>
            </a:r>
            <a:r>
              <a:rPr lang="en-US" dirty="0" smtClean="0"/>
              <a:t>- </a:t>
            </a:r>
            <a:r>
              <a:rPr lang="en-US" dirty="0"/>
              <a:t>The increased size of the board, and increased power consumption (about 6W - the maximum value </a:t>
            </a:r>
            <a:r>
              <a:rPr lang="en-US" dirty="0" smtClean="0"/>
              <a:t>according spec.)</a:t>
            </a:r>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3151" y="144016"/>
            <a:ext cx="8229600" cy="836712"/>
          </a:xfrm>
        </p:spPr>
        <p:txBody>
          <a:bodyPr/>
          <a:lstStyle/>
          <a:p>
            <a:r>
              <a:rPr lang="en-US" sz="2800" b="1" dirty="0"/>
              <a:t>Choosing the SBC prototype for AE MCU</a:t>
            </a:r>
            <a:endParaRPr lang="ru-RU" sz="2800" dirty="0"/>
          </a:p>
        </p:txBody>
      </p:sp>
      <p:sp>
        <p:nvSpPr>
          <p:cNvPr id="3" name="Дата 2"/>
          <p:cNvSpPr>
            <a:spLocks noGrp="1"/>
          </p:cNvSpPr>
          <p:nvPr>
            <p:ph type="dt" sz="half" idx="10"/>
          </p:nvPr>
        </p:nvSpPr>
        <p:spPr/>
        <p:txBody>
          <a:bodyPr/>
          <a:lstStyle/>
          <a:p>
            <a:pPr>
              <a:defRPr/>
            </a:pPr>
            <a:r>
              <a:rPr lang="ru-RU" smtClean="0"/>
              <a:t>11.10.2016</a:t>
            </a:r>
            <a:endParaRPr lang="ru-RU" dirty="0"/>
          </a:p>
        </p:txBody>
      </p:sp>
      <p:sp>
        <p:nvSpPr>
          <p:cNvPr id="4" name="Нижний колонтитул 3"/>
          <p:cNvSpPr>
            <a:spLocks noGrp="1"/>
          </p:cNvSpPr>
          <p:nvPr>
            <p:ph type="ftr" sz="quarter" idx="11"/>
          </p:nvPr>
        </p:nvSpPr>
        <p:spPr/>
        <p:txBody>
          <a:bodyPr/>
          <a:lstStyle/>
          <a:p>
            <a:pPr>
              <a:defRPr/>
            </a:pPr>
            <a:r>
              <a:rPr lang="en-US" smtClean="0"/>
              <a:t>ICPPA-2016</a:t>
            </a:r>
            <a:endParaRPr lang="ru-RU" dirty="0"/>
          </a:p>
        </p:txBody>
      </p:sp>
      <p:sp>
        <p:nvSpPr>
          <p:cNvPr id="5" name="Номер слайда 4"/>
          <p:cNvSpPr>
            <a:spLocks noGrp="1"/>
          </p:cNvSpPr>
          <p:nvPr>
            <p:ph type="sldNum" sz="quarter" idx="12"/>
          </p:nvPr>
        </p:nvSpPr>
        <p:spPr/>
        <p:txBody>
          <a:bodyPr/>
          <a:lstStyle/>
          <a:p>
            <a:pPr>
              <a:defRPr/>
            </a:pPr>
            <a:fld id="{2E07FBF0-84FC-471B-8191-C16F9AF0EC05}" type="slidenum">
              <a:rPr lang="ru-RU" smtClean="0"/>
              <a:pPr>
                <a:defRPr/>
              </a:pPr>
              <a:t>18</a:t>
            </a:fld>
            <a:endParaRPr lang="ru-RU"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980728"/>
            <a:ext cx="5508526" cy="369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87624" y="5036981"/>
            <a:ext cx="6984776" cy="923330"/>
          </a:xfrm>
          <a:prstGeom prst="rect">
            <a:avLst/>
          </a:prstGeom>
          <a:noFill/>
        </p:spPr>
        <p:txBody>
          <a:bodyPr wrap="square" rtlCol="0">
            <a:spAutoFit/>
          </a:bodyPr>
          <a:lstStyle/>
          <a:p>
            <a:r>
              <a:rPr lang="en-US" dirty="0" smtClean="0"/>
              <a:t>- Discovered </a:t>
            </a:r>
            <a:r>
              <a:rPr lang="en-US" dirty="0"/>
              <a:t>inrush current less than 2A, which does not require replacement of the developed power supply;</a:t>
            </a:r>
            <a:br>
              <a:rPr lang="en-US" dirty="0"/>
            </a:br>
            <a:r>
              <a:rPr lang="en-US" dirty="0" smtClean="0"/>
              <a:t>- Standard </a:t>
            </a:r>
            <a:r>
              <a:rPr lang="en-US" dirty="0"/>
              <a:t>size card (</a:t>
            </a:r>
            <a:r>
              <a:rPr lang="en-US" dirty="0" smtClean="0"/>
              <a:t>PC\104</a:t>
            </a:r>
            <a:r>
              <a:rPr lang="en-US" dirty="0"/>
              <a:t>) and low power </a:t>
            </a:r>
            <a:r>
              <a:rPr lang="en-US" dirty="0" smtClean="0"/>
              <a:t>(less than </a:t>
            </a:r>
            <a:r>
              <a:rPr lang="en-US" dirty="0"/>
              <a:t>3 Watts).</a:t>
            </a:r>
            <a:endParaRPr lang="ru-RU" dirty="0"/>
          </a:p>
        </p:txBody>
      </p:sp>
      <p:sp>
        <p:nvSpPr>
          <p:cNvPr id="8" name="TextBox 7"/>
          <p:cNvSpPr txBox="1"/>
          <p:nvPr/>
        </p:nvSpPr>
        <p:spPr>
          <a:xfrm>
            <a:off x="1331640" y="4676941"/>
            <a:ext cx="6696744" cy="461665"/>
          </a:xfrm>
          <a:prstGeom prst="rect">
            <a:avLst/>
          </a:prstGeom>
          <a:noFill/>
        </p:spPr>
        <p:txBody>
          <a:bodyPr wrap="square" rtlCol="0">
            <a:spAutoFit/>
          </a:bodyPr>
          <a:lstStyle/>
          <a:p>
            <a:pPr algn="ctr"/>
            <a:r>
              <a:rPr lang="en-US" sz="2400" dirty="0" smtClean="0">
                <a:latin typeface="+mj-lt"/>
              </a:rPr>
              <a:t>Testing of </a:t>
            </a:r>
            <a:r>
              <a:rPr lang="ru-RU" sz="2400" dirty="0" smtClean="0">
                <a:latin typeface="+mj-lt"/>
              </a:rPr>
              <a:t>СРС-307 </a:t>
            </a:r>
            <a:r>
              <a:rPr lang="en-US" sz="2400" dirty="0" smtClean="0">
                <a:latin typeface="+mj-lt"/>
              </a:rPr>
              <a:t>FASTWEL</a:t>
            </a:r>
            <a:r>
              <a:rPr lang="ru-RU" dirty="0" smtClean="0"/>
              <a:t> </a:t>
            </a:r>
            <a:endParaRPr lang="ru-RU" dirty="0"/>
          </a:p>
        </p:txBody>
      </p:sp>
    </p:spTree>
    <p:extLst>
      <p:ext uri="{BB962C8B-B14F-4D97-AF65-F5344CB8AC3E}">
        <p14:creationId xmlns:p14="http://schemas.microsoft.com/office/powerpoint/2010/main" val="2227407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lstStyle/>
          <a:p>
            <a:r>
              <a:rPr lang="en-US" sz="2800" b="1" dirty="0"/>
              <a:t>Choosing the </a:t>
            </a:r>
            <a:r>
              <a:rPr lang="en-US" sz="2800" b="1" dirty="0" smtClean="0"/>
              <a:t>power supply </a:t>
            </a:r>
            <a:r>
              <a:rPr lang="en-US" sz="2800" b="1" dirty="0"/>
              <a:t>prototype for AE MCU</a:t>
            </a:r>
            <a:endParaRPr lang="ru-RU" sz="2800" dirty="0"/>
          </a:p>
        </p:txBody>
      </p:sp>
      <p:sp>
        <p:nvSpPr>
          <p:cNvPr id="3" name="Дата 2"/>
          <p:cNvSpPr>
            <a:spLocks noGrp="1"/>
          </p:cNvSpPr>
          <p:nvPr>
            <p:ph type="dt" sz="half" idx="10"/>
          </p:nvPr>
        </p:nvSpPr>
        <p:spPr/>
        <p:txBody>
          <a:bodyPr/>
          <a:lstStyle/>
          <a:p>
            <a:pPr>
              <a:defRPr/>
            </a:pPr>
            <a:r>
              <a:rPr lang="ru-RU" smtClean="0"/>
              <a:t>11.10.2016</a:t>
            </a:r>
            <a:endParaRPr lang="ru-RU" dirty="0"/>
          </a:p>
        </p:txBody>
      </p:sp>
      <p:sp>
        <p:nvSpPr>
          <p:cNvPr id="4" name="Нижний колонтитул 3"/>
          <p:cNvSpPr>
            <a:spLocks noGrp="1"/>
          </p:cNvSpPr>
          <p:nvPr>
            <p:ph type="ftr" sz="quarter" idx="11"/>
          </p:nvPr>
        </p:nvSpPr>
        <p:spPr/>
        <p:txBody>
          <a:bodyPr/>
          <a:lstStyle/>
          <a:p>
            <a:pPr>
              <a:defRPr/>
            </a:pPr>
            <a:r>
              <a:rPr lang="en-US" smtClean="0"/>
              <a:t>ICPPA-2016</a:t>
            </a:r>
            <a:endParaRPr lang="ru-RU" dirty="0"/>
          </a:p>
        </p:txBody>
      </p:sp>
      <p:sp>
        <p:nvSpPr>
          <p:cNvPr id="5" name="Номер слайда 4"/>
          <p:cNvSpPr>
            <a:spLocks noGrp="1"/>
          </p:cNvSpPr>
          <p:nvPr>
            <p:ph type="sldNum" sz="quarter" idx="12"/>
          </p:nvPr>
        </p:nvSpPr>
        <p:spPr/>
        <p:txBody>
          <a:bodyPr/>
          <a:lstStyle/>
          <a:p>
            <a:pPr>
              <a:defRPr/>
            </a:pPr>
            <a:fld id="{2E07FBF0-84FC-471B-8191-C16F9AF0EC05}" type="slidenum">
              <a:rPr lang="ru-RU" smtClean="0"/>
              <a:pPr>
                <a:defRPr/>
              </a:pPr>
              <a:t>19</a:t>
            </a:fld>
            <a:endParaRPr lang="ru-RU"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363" y="1196752"/>
            <a:ext cx="5090054"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58838" y="5003216"/>
            <a:ext cx="6841554" cy="923330"/>
          </a:xfrm>
          <a:prstGeom prst="rect">
            <a:avLst/>
          </a:prstGeom>
          <a:noFill/>
        </p:spPr>
        <p:txBody>
          <a:bodyPr wrap="square" rtlCol="0">
            <a:spAutoFit/>
          </a:bodyPr>
          <a:lstStyle/>
          <a:p>
            <a:r>
              <a:rPr lang="en-US" b="1" dirty="0"/>
              <a:t>The power supply module PS-351 </a:t>
            </a:r>
            <a:r>
              <a:rPr lang="en-US" b="1" dirty="0" smtClean="0"/>
              <a:t>(Fastwel</a:t>
            </a:r>
            <a:r>
              <a:rPr lang="en-US" b="1" dirty="0"/>
              <a:t>) </a:t>
            </a:r>
            <a:r>
              <a:rPr lang="en-US" dirty="0"/>
              <a:t>has a complex structure and does not meet the parameter "maximum power". </a:t>
            </a:r>
            <a:endParaRPr lang="en-US" dirty="0" smtClean="0"/>
          </a:p>
          <a:p>
            <a:r>
              <a:rPr lang="en-US" dirty="0" smtClean="0"/>
              <a:t>It </a:t>
            </a:r>
            <a:r>
              <a:rPr lang="en-US" dirty="0"/>
              <a:t>was decided to focus on </a:t>
            </a:r>
            <a:r>
              <a:rPr lang="en-US" dirty="0" smtClean="0"/>
              <a:t>others </a:t>
            </a:r>
            <a:r>
              <a:rPr lang="en-US" dirty="0"/>
              <a:t>sources of </a:t>
            </a:r>
            <a:r>
              <a:rPr lang="en-US" dirty="0" smtClean="0"/>
              <a:t>supply…</a:t>
            </a:r>
            <a:endParaRPr lang="ru-RU" dirty="0"/>
          </a:p>
        </p:txBody>
      </p:sp>
    </p:spTree>
    <p:extLst>
      <p:ext uri="{BB962C8B-B14F-4D97-AF65-F5344CB8AC3E}">
        <p14:creationId xmlns:p14="http://schemas.microsoft.com/office/powerpoint/2010/main" val="2439533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AE experiment </a:t>
            </a:r>
            <a:r>
              <a:rPr lang="en-US" dirty="0"/>
              <a:t>c</a:t>
            </a:r>
            <a:r>
              <a:rPr lang="en-US" dirty="0" smtClean="0"/>
              <a:t>ooperation </a:t>
            </a:r>
            <a:endParaRPr lang="ru-RU" dirty="0"/>
          </a:p>
        </p:txBody>
      </p:sp>
      <p:sp>
        <p:nvSpPr>
          <p:cNvPr id="3" name="Дата 2"/>
          <p:cNvSpPr>
            <a:spLocks noGrp="1"/>
          </p:cNvSpPr>
          <p:nvPr>
            <p:ph type="dt" sz="half" idx="10"/>
          </p:nvPr>
        </p:nvSpPr>
        <p:spPr/>
        <p:txBody>
          <a:bodyPr/>
          <a:lstStyle/>
          <a:p>
            <a:pPr>
              <a:defRPr/>
            </a:pPr>
            <a:r>
              <a:rPr lang="ru-RU" dirty="0" smtClean="0">
                <a:solidFill>
                  <a:schemeClr val="tx1"/>
                </a:solidFill>
              </a:rPr>
              <a:t>11.10.2016</a:t>
            </a:r>
            <a:endParaRPr lang="ru-RU" dirty="0">
              <a:solidFill>
                <a:schemeClr val="tx1"/>
              </a:solidFill>
            </a:endParaRPr>
          </a:p>
        </p:txBody>
      </p:sp>
      <p:sp>
        <p:nvSpPr>
          <p:cNvPr id="4" name="Нижний колонтитул 3"/>
          <p:cNvSpPr>
            <a:spLocks noGrp="1"/>
          </p:cNvSpPr>
          <p:nvPr>
            <p:ph type="ftr" sz="quarter" idx="11"/>
          </p:nvPr>
        </p:nvSpPr>
        <p:spPr/>
        <p:txBody>
          <a:bodyPr/>
          <a:lstStyle/>
          <a:p>
            <a:pPr>
              <a:defRPr/>
            </a:pPr>
            <a:r>
              <a:rPr lang="en-US" dirty="0" smtClean="0">
                <a:solidFill>
                  <a:schemeClr val="tx1"/>
                </a:solidFill>
              </a:rPr>
              <a:t>ICPPA-2016</a:t>
            </a:r>
            <a:endParaRPr lang="ru-RU" dirty="0">
              <a:solidFill>
                <a:schemeClr val="tx1"/>
              </a:solidFill>
            </a:endParaRPr>
          </a:p>
        </p:txBody>
      </p:sp>
      <p:sp>
        <p:nvSpPr>
          <p:cNvPr id="5" name="Номер слайда 4"/>
          <p:cNvSpPr>
            <a:spLocks noGrp="1"/>
          </p:cNvSpPr>
          <p:nvPr>
            <p:ph type="sldNum" sz="quarter" idx="12"/>
          </p:nvPr>
        </p:nvSpPr>
        <p:spPr/>
        <p:txBody>
          <a:bodyPr/>
          <a:lstStyle/>
          <a:p>
            <a:pPr>
              <a:defRPr/>
            </a:pPr>
            <a:fld id="{2E07FBF0-84FC-471B-8191-C16F9AF0EC05}" type="slidenum">
              <a:rPr lang="ru-RU" smtClean="0">
                <a:solidFill>
                  <a:schemeClr val="tx1"/>
                </a:solidFill>
              </a:rPr>
              <a:pPr>
                <a:defRPr/>
              </a:pPr>
              <a:t>2</a:t>
            </a:fld>
            <a:endParaRPr lang="ru-RU" dirty="0">
              <a:solidFill>
                <a:schemeClr val="tx1"/>
              </a:solidFill>
            </a:endParaRPr>
          </a:p>
        </p:txBody>
      </p:sp>
      <p:sp>
        <p:nvSpPr>
          <p:cNvPr id="6" name="TextBox 5"/>
          <p:cNvSpPr txBox="1"/>
          <p:nvPr/>
        </p:nvSpPr>
        <p:spPr>
          <a:xfrm>
            <a:off x="827584" y="1340768"/>
            <a:ext cx="7776864" cy="4524315"/>
          </a:xfrm>
          <a:prstGeom prst="rect">
            <a:avLst/>
          </a:prstGeom>
          <a:noFill/>
        </p:spPr>
        <p:txBody>
          <a:bodyPr wrap="square" rtlCol="0">
            <a:spAutoFit/>
          </a:bodyPr>
          <a:lstStyle/>
          <a:p>
            <a:r>
              <a:rPr lang="en-US" dirty="0"/>
              <a:t>Head </a:t>
            </a:r>
            <a:r>
              <a:rPr lang="en-US" dirty="0" smtClean="0"/>
              <a:t>of Executive </a:t>
            </a:r>
            <a:r>
              <a:rPr lang="en-US" dirty="0"/>
              <a:t>jobs: </a:t>
            </a:r>
            <a:r>
              <a:rPr lang="en-US" dirty="0" smtClean="0"/>
              <a:t>NRNU MEPhI</a:t>
            </a:r>
            <a:r>
              <a:rPr lang="en-US" dirty="0" smtClean="0"/>
              <a:t>, INCOS</a:t>
            </a:r>
            <a:r>
              <a:rPr lang="en-US" dirty="0"/>
              <a:t/>
            </a:r>
            <a:br>
              <a:rPr lang="en-US" dirty="0"/>
            </a:br>
            <a:r>
              <a:rPr lang="en-US" dirty="0" smtClean="0"/>
              <a:t>Organization</a:t>
            </a:r>
            <a:r>
              <a:rPr lang="en-US" dirty="0"/>
              <a:t>s</a:t>
            </a:r>
            <a:r>
              <a:rPr lang="en-US" dirty="0" smtClean="0"/>
              <a:t> </a:t>
            </a:r>
            <a:r>
              <a:rPr lang="en-US" dirty="0"/>
              <a:t>- collaborators:</a:t>
            </a:r>
            <a:br>
              <a:rPr lang="en-US" dirty="0"/>
            </a:br>
            <a:r>
              <a:rPr lang="en-US" dirty="0"/>
              <a:t>Limited Liability Company "Scientific and Production Enterprise ROBIS", Moscow - a developer and manufacturer of </a:t>
            </a:r>
            <a:r>
              <a:rPr lang="en-US" dirty="0" smtClean="0"/>
              <a:t>electronics for </a:t>
            </a:r>
            <a:r>
              <a:rPr lang="en-US" dirty="0"/>
              <a:t>modes </a:t>
            </a:r>
            <a:r>
              <a:rPr lang="en-US" dirty="0" smtClean="0"/>
              <a:t>control </a:t>
            </a:r>
            <a:r>
              <a:rPr lang="en-US" dirty="0"/>
              <a:t>unit </a:t>
            </a:r>
            <a:r>
              <a:rPr lang="en-US" dirty="0"/>
              <a:t>(MCU) of </a:t>
            </a:r>
            <a:r>
              <a:rPr lang="en-US" dirty="0"/>
              <a:t>the spectrometer </a:t>
            </a:r>
            <a:r>
              <a:rPr lang="en-US" dirty="0" smtClean="0"/>
              <a:t>and </a:t>
            </a:r>
            <a:r>
              <a:rPr lang="en-US" dirty="0"/>
              <a:t>remote data collection and processing systems </a:t>
            </a:r>
            <a:r>
              <a:rPr lang="en-US" dirty="0" smtClean="0"/>
              <a:t>also;</a:t>
            </a:r>
            <a:r>
              <a:rPr lang="en-US" dirty="0"/>
              <a:t/>
            </a:r>
            <a:br>
              <a:rPr lang="en-US" dirty="0"/>
            </a:br>
            <a:r>
              <a:rPr lang="en-US" dirty="0"/>
              <a:t>Closed Joint Stock Company "Novator", Istra - manufacturer of mechanical design elements and </a:t>
            </a:r>
            <a:r>
              <a:rPr lang="en-US" dirty="0" smtClean="0"/>
              <a:t>assemblies for monoblock of </a:t>
            </a:r>
            <a:r>
              <a:rPr lang="en-US" dirty="0" smtClean="0"/>
              <a:t>multilayer scintillation </a:t>
            </a:r>
            <a:r>
              <a:rPr lang="en-US" dirty="0"/>
              <a:t>spectrometer (</a:t>
            </a:r>
            <a:r>
              <a:rPr lang="en-US" dirty="0" smtClean="0"/>
              <a:t>MSS).</a:t>
            </a:r>
            <a:endParaRPr lang="en-US" dirty="0" smtClean="0"/>
          </a:p>
          <a:p>
            <a:r>
              <a:rPr lang="en-US" dirty="0"/>
              <a:t/>
            </a:r>
            <a:br>
              <a:rPr lang="en-US" dirty="0"/>
            </a:br>
            <a:r>
              <a:rPr lang="en-US" dirty="0" smtClean="0"/>
              <a:t>Scientific Supervisor for "ALFA-ELECTRON</a:t>
            </a:r>
            <a:r>
              <a:rPr lang="en-US" dirty="0"/>
              <a:t>":</a:t>
            </a:r>
            <a:br>
              <a:rPr lang="en-US" dirty="0"/>
            </a:br>
            <a:r>
              <a:rPr lang="en-US" dirty="0" smtClean="0"/>
              <a:t>Director </a:t>
            </a:r>
            <a:r>
              <a:rPr lang="en-US" dirty="0"/>
              <a:t>of the Institute of </a:t>
            </a:r>
            <a:r>
              <a:rPr lang="en-US" dirty="0" smtClean="0"/>
              <a:t>Cosmophysics </a:t>
            </a:r>
            <a:r>
              <a:rPr lang="en-US" dirty="0"/>
              <a:t>MEPhI, professor </a:t>
            </a:r>
            <a:r>
              <a:rPr lang="en-US" dirty="0" smtClean="0"/>
              <a:t>A.Galper</a:t>
            </a:r>
            <a:r>
              <a:rPr lang="en-US" dirty="0"/>
              <a:t>,</a:t>
            </a:r>
            <a:br>
              <a:rPr lang="en-US" dirty="0"/>
            </a:br>
            <a:r>
              <a:rPr lang="en-US" dirty="0" smtClean="0"/>
              <a:t>	</a:t>
            </a:r>
            <a:r>
              <a:rPr lang="en-US" i="1" dirty="0" smtClean="0">
                <a:solidFill>
                  <a:srgbClr val="7030A0"/>
                </a:solidFill>
              </a:rPr>
              <a:t>E-mail</a:t>
            </a:r>
            <a:r>
              <a:rPr lang="en-US" i="1" dirty="0">
                <a:solidFill>
                  <a:srgbClr val="7030A0"/>
                </a:solidFill>
              </a:rPr>
              <a:t>: AMGalper@mephi.ru</a:t>
            </a:r>
            <a:r>
              <a:rPr lang="en-US" dirty="0"/>
              <a:t/>
            </a:r>
            <a:br>
              <a:rPr lang="en-US" dirty="0"/>
            </a:br>
            <a:r>
              <a:rPr lang="en-US" dirty="0"/>
              <a:t>Technical Manager </a:t>
            </a:r>
            <a:r>
              <a:rPr lang="en-US" dirty="0" smtClean="0"/>
              <a:t>for "ALFA-ELECTRON":</a:t>
            </a:r>
            <a:r>
              <a:rPr lang="en-US" dirty="0"/>
              <a:t/>
            </a:r>
            <a:br>
              <a:rPr lang="en-US" dirty="0"/>
            </a:br>
            <a:r>
              <a:rPr lang="en-US" dirty="0"/>
              <a:t>Deputy </a:t>
            </a:r>
            <a:r>
              <a:rPr lang="en-US" dirty="0" smtClean="0"/>
              <a:t>of Scientific Supervisor, leading engineer A. </a:t>
            </a:r>
            <a:r>
              <a:rPr lang="en-US" dirty="0" smtClean="0"/>
              <a:t>Batischev</a:t>
            </a:r>
            <a:r>
              <a:rPr lang="en-US" dirty="0" smtClean="0"/>
              <a:t>,</a:t>
            </a:r>
          </a:p>
          <a:p>
            <a:r>
              <a:rPr lang="en-US" dirty="0"/>
              <a:t> </a:t>
            </a:r>
            <a:r>
              <a:rPr lang="en-US" dirty="0" smtClean="0"/>
              <a:t>           </a:t>
            </a:r>
            <a:r>
              <a:rPr lang="en-US" i="1" dirty="0">
                <a:solidFill>
                  <a:srgbClr val="7030A0"/>
                </a:solidFill>
              </a:rPr>
              <a:t>E-mail: Alexey-Batischev@mail.ru</a:t>
            </a:r>
            <a:endParaRPr lang="ru-RU" i="1" dirty="0">
              <a:solidFill>
                <a:srgbClr val="7030A0"/>
              </a:solidFill>
            </a:endParaRPr>
          </a:p>
        </p:txBody>
      </p:sp>
    </p:spTree>
    <p:extLst>
      <p:ext uri="{BB962C8B-B14F-4D97-AF65-F5344CB8AC3E}">
        <p14:creationId xmlns:p14="http://schemas.microsoft.com/office/powerpoint/2010/main" val="47317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lstStyle/>
          <a:p>
            <a:r>
              <a:rPr lang="en-US" sz="2800" b="1" dirty="0"/>
              <a:t>Choosing the power supply prototype for AE MCU</a:t>
            </a:r>
            <a:endParaRPr lang="ru-RU" sz="2800" dirty="0"/>
          </a:p>
        </p:txBody>
      </p:sp>
      <p:sp>
        <p:nvSpPr>
          <p:cNvPr id="3" name="Дата 2"/>
          <p:cNvSpPr>
            <a:spLocks noGrp="1"/>
          </p:cNvSpPr>
          <p:nvPr>
            <p:ph type="dt" sz="half" idx="10"/>
          </p:nvPr>
        </p:nvSpPr>
        <p:spPr/>
        <p:txBody>
          <a:bodyPr/>
          <a:lstStyle/>
          <a:p>
            <a:pPr>
              <a:defRPr/>
            </a:pPr>
            <a:r>
              <a:rPr lang="ru-RU" smtClean="0"/>
              <a:t>11.10.2016</a:t>
            </a:r>
            <a:endParaRPr lang="ru-RU" dirty="0"/>
          </a:p>
        </p:txBody>
      </p:sp>
      <p:sp>
        <p:nvSpPr>
          <p:cNvPr id="4" name="Нижний колонтитул 3"/>
          <p:cNvSpPr>
            <a:spLocks noGrp="1"/>
          </p:cNvSpPr>
          <p:nvPr>
            <p:ph type="ftr" sz="quarter" idx="11"/>
          </p:nvPr>
        </p:nvSpPr>
        <p:spPr/>
        <p:txBody>
          <a:bodyPr/>
          <a:lstStyle/>
          <a:p>
            <a:pPr>
              <a:defRPr/>
            </a:pPr>
            <a:r>
              <a:rPr lang="en-US" smtClean="0"/>
              <a:t>ICPPA-2016</a:t>
            </a:r>
            <a:endParaRPr lang="ru-RU" dirty="0"/>
          </a:p>
        </p:txBody>
      </p:sp>
      <p:sp>
        <p:nvSpPr>
          <p:cNvPr id="5" name="Номер слайда 4"/>
          <p:cNvSpPr>
            <a:spLocks noGrp="1"/>
          </p:cNvSpPr>
          <p:nvPr>
            <p:ph type="sldNum" sz="quarter" idx="12"/>
          </p:nvPr>
        </p:nvSpPr>
        <p:spPr/>
        <p:txBody>
          <a:bodyPr/>
          <a:lstStyle/>
          <a:p>
            <a:pPr>
              <a:defRPr/>
            </a:pPr>
            <a:fld id="{2E07FBF0-84FC-471B-8191-C16F9AF0EC05}" type="slidenum">
              <a:rPr lang="ru-RU" smtClean="0"/>
              <a:pPr>
                <a:defRPr/>
              </a:pPr>
              <a:t>20</a:t>
            </a:fld>
            <a:endParaRPr lang="ru-RU"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1" y="1268760"/>
            <a:ext cx="5578945" cy="3723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55576" y="4992109"/>
            <a:ext cx="7848872" cy="461665"/>
          </a:xfrm>
          <a:prstGeom prst="rect">
            <a:avLst/>
          </a:prstGeom>
          <a:noFill/>
        </p:spPr>
        <p:txBody>
          <a:bodyPr wrap="square" rtlCol="0">
            <a:spAutoFit/>
          </a:bodyPr>
          <a:lstStyle/>
          <a:p>
            <a:pPr lvl="0" algn="ctr" fontAlgn="auto">
              <a:spcAft>
                <a:spcPts val="0"/>
              </a:spcAft>
              <a:defRPr/>
            </a:pPr>
            <a:r>
              <a:rPr lang="en-US" sz="2400" b="1" dirty="0" smtClean="0">
                <a:solidFill>
                  <a:sysClr val="windowText" lastClr="000000"/>
                </a:solidFill>
                <a:latin typeface="Calibri"/>
              </a:rPr>
              <a:t>Mobile power supply unit HE104-DX  (</a:t>
            </a:r>
            <a:r>
              <a:rPr lang="ru-RU" sz="2400" b="1" dirty="0" smtClean="0">
                <a:solidFill>
                  <a:sysClr val="windowText" lastClr="000000"/>
                </a:solidFill>
                <a:latin typeface="Calibri"/>
              </a:rPr>
              <a:t> </a:t>
            </a:r>
            <a:r>
              <a:rPr lang="en-US" sz="2400" b="1" dirty="0" smtClean="0">
                <a:solidFill>
                  <a:sysClr val="windowText" lastClr="000000"/>
                </a:solidFill>
                <a:latin typeface="Calibri"/>
              </a:rPr>
              <a:t>TRI-M, Canada</a:t>
            </a:r>
            <a:r>
              <a:rPr lang="ru-RU" sz="2400" b="1" dirty="0" smtClean="0">
                <a:solidFill>
                  <a:sysClr val="windowText" lastClr="000000"/>
                </a:solidFill>
                <a:latin typeface="Calibri"/>
              </a:rPr>
              <a:t>)</a:t>
            </a:r>
            <a:endParaRPr lang="ru-RU" sz="2400" b="1" dirty="0">
              <a:solidFill>
                <a:sysClr val="windowText" lastClr="000000"/>
              </a:solidFill>
              <a:latin typeface="Calibri"/>
            </a:endParaRPr>
          </a:p>
        </p:txBody>
      </p:sp>
      <p:sp>
        <p:nvSpPr>
          <p:cNvPr id="7" name="TextBox 6"/>
          <p:cNvSpPr txBox="1"/>
          <p:nvPr/>
        </p:nvSpPr>
        <p:spPr>
          <a:xfrm>
            <a:off x="539552" y="5388967"/>
            <a:ext cx="8064896" cy="923330"/>
          </a:xfrm>
          <a:prstGeom prst="rect">
            <a:avLst/>
          </a:prstGeom>
          <a:noFill/>
        </p:spPr>
        <p:txBody>
          <a:bodyPr wrap="square" rtlCol="0">
            <a:spAutoFit/>
          </a:bodyPr>
          <a:lstStyle/>
          <a:p>
            <a:r>
              <a:rPr lang="en-US" dirty="0" smtClean="0"/>
              <a:t>MPS </a:t>
            </a:r>
            <a:r>
              <a:rPr lang="en-US" dirty="0"/>
              <a:t>has everything necessary to meet the parameters of </a:t>
            </a:r>
            <a:r>
              <a:rPr lang="en-US" dirty="0" smtClean="0"/>
              <a:t>AE specification.</a:t>
            </a:r>
            <a:r>
              <a:rPr lang="en-US" dirty="0"/>
              <a:t/>
            </a:r>
            <a:br>
              <a:rPr lang="en-US" dirty="0"/>
            </a:br>
            <a:r>
              <a:rPr lang="en-US" dirty="0"/>
              <a:t>Economical, efficient (90%), manage, it has a built-in heat sink. The most appropriate solution for the power supply </a:t>
            </a:r>
            <a:r>
              <a:rPr lang="en-US" dirty="0" smtClean="0"/>
              <a:t>for MCU</a:t>
            </a:r>
            <a:endParaRPr lang="ru-RU" dirty="0"/>
          </a:p>
        </p:txBody>
      </p:sp>
    </p:spTree>
    <p:extLst>
      <p:ext uri="{BB962C8B-B14F-4D97-AF65-F5344CB8AC3E}">
        <p14:creationId xmlns:p14="http://schemas.microsoft.com/office/powerpoint/2010/main" val="2897324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6966" y="188640"/>
            <a:ext cx="8229600" cy="778098"/>
          </a:xfrm>
        </p:spPr>
        <p:txBody>
          <a:bodyPr/>
          <a:lstStyle/>
          <a:p>
            <a:r>
              <a:rPr lang="en-US" sz="2800" b="1" dirty="0" smtClean="0">
                <a:solidFill>
                  <a:prstClr val="black"/>
                </a:solidFill>
              </a:rPr>
              <a:t>Joint testing of SBC  </a:t>
            </a:r>
            <a:r>
              <a:rPr lang="ru-RU" sz="2800" b="1" dirty="0" smtClean="0">
                <a:solidFill>
                  <a:prstClr val="black"/>
                </a:solidFill>
              </a:rPr>
              <a:t>СРС-307 </a:t>
            </a:r>
            <a:r>
              <a:rPr lang="en-US" sz="2800" b="1" dirty="0" smtClean="0">
                <a:solidFill>
                  <a:prstClr val="black"/>
                </a:solidFill>
              </a:rPr>
              <a:t>and</a:t>
            </a:r>
            <a:r>
              <a:rPr lang="ru-RU" sz="2800" b="1" dirty="0" smtClean="0">
                <a:solidFill>
                  <a:prstClr val="black"/>
                </a:solidFill>
              </a:rPr>
              <a:t> </a:t>
            </a:r>
            <a:r>
              <a:rPr lang="en-US" sz="2800" b="1" dirty="0" smtClean="0">
                <a:solidFill>
                  <a:prstClr val="black"/>
                </a:solidFill>
              </a:rPr>
              <a:t>MPS</a:t>
            </a:r>
            <a:r>
              <a:rPr lang="ru-RU" sz="2800" b="1" dirty="0" smtClean="0">
                <a:solidFill>
                  <a:prstClr val="black"/>
                </a:solidFill>
              </a:rPr>
              <a:t>  </a:t>
            </a:r>
            <a:r>
              <a:rPr lang="en-US" sz="2800" b="1" dirty="0">
                <a:solidFill>
                  <a:prstClr val="black"/>
                </a:solidFill>
              </a:rPr>
              <a:t>HE-104DX</a:t>
            </a:r>
            <a:endParaRPr lang="ru-RU"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906294"/>
            <a:ext cx="6048671" cy="440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Текст 3"/>
          <p:cNvSpPr txBox="1">
            <a:spLocks/>
          </p:cNvSpPr>
          <p:nvPr/>
        </p:nvSpPr>
        <p:spPr>
          <a:xfrm>
            <a:off x="539552" y="5367338"/>
            <a:ext cx="8280920" cy="804862"/>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Testing of basic  MCU systems </a:t>
            </a:r>
            <a:r>
              <a:rPr lang="en-US" sz="2000" dirty="0"/>
              <a:t>- </a:t>
            </a:r>
            <a:r>
              <a:rPr lang="en-US" sz="2000" dirty="0" smtClean="0"/>
              <a:t> SBC and MPS </a:t>
            </a:r>
            <a:r>
              <a:rPr lang="en-US" sz="2000" dirty="0"/>
              <a:t>showed reliable operation of the tandem.</a:t>
            </a:r>
            <a:endParaRPr lang="ru-RU" sz="2000" dirty="0"/>
          </a:p>
        </p:txBody>
      </p:sp>
      <p:sp>
        <p:nvSpPr>
          <p:cNvPr id="6" name="Номер слайда 5"/>
          <p:cNvSpPr>
            <a:spLocks noGrp="1"/>
          </p:cNvSpPr>
          <p:nvPr>
            <p:ph type="sldNum" sz="quarter" idx="12"/>
          </p:nvPr>
        </p:nvSpPr>
        <p:spPr/>
        <p:txBody>
          <a:bodyPr/>
          <a:lstStyle/>
          <a:p>
            <a:pPr>
              <a:defRPr/>
            </a:pPr>
            <a:fld id="{2E07FBF0-84FC-471B-8191-C16F9AF0EC05}" type="slidenum">
              <a:rPr lang="ru-RU" smtClean="0"/>
              <a:pPr>
                <a:defRPr/>
              </a:pPr>
              <a:t>21</a:t>
            </a:fld>
            <a:endParaRPr lang="ru-RU" dirty="0"/>
          </a:p>
        </p:txBody>
      </p:sp>
      <p:sp>
        <p:nvSpPr>
          <p:cNvPr id="7" name="Дата 6"/>
          <p:cNvSpPr>
            <a:spLocks noGrp="1"/>
          </p:cNvSpPr>
          <p:nvPr>
            <p:ph type="dt" sz="half" idx="10"/>
          </p:nvPr>
        </p:nvSpPr>
        <p:spPr/>
        <p:txBody>
          <a:bodyPr/>
          <a:lstStyle/>
          <a:p>
            <a:pPr>
              <a:defRPr/>
            </a:pPr>
            <a:r>
              <a:rPr lang="ru-RU" dirty="0" smtClean="0"/>
              <a:t>11.10.2016</a:t>
            </a:r>
            <a:endParaRPr lang="ru-RU" dirty="0"/>
          </a:p>
        </p:txBody>
      </p:sp>
      <p:sp>
        <p:nvSpPr>
          <p:cNvPr id="8" name="Нижний колонтитул 7"/>
          <p:cNvSpPr>
            <a:spLocks noGrp="1"/>
          </p:cNvSpPr>
          <p:nvPr>
            <p:ph type="ftr" sz="quarter" idx="11"/>
          </p:nvPr>
        </p:nvSpPr>
        <p:spPr/>
        <p:txBody>
          <a:bodyPr/>
          <a:lstStyle/>
          <a:p>
            <a:pPr>
              <a:defRPr/>
            </a:pPr>
            <a:r>
              <a:rPr lang="en-US" dirty="0" smtClean="0"/>
              <a:t>ICPPA-2016</a:t>
            </a:r>
            <a:endParaRPr lang="ru-RU" dirty="0"/>
          </a:p>
        </p:txBody>
      </p:sp>
    </p:spTree>
    <p:extLst>
      <p:ext uri="{BB962C8B-B14F-4D97-AF65-F5344CB8AC3E}">
        <p14:creationId xmlns:p14="http://schemas.microsoft.com/office/powerpoint/2010/main" val="2735892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lstStyle/>
          <a:p>
            <a:r>
              <a:rPr lang="en-US" sz="2800" b="1" dirty="0" smtClean="0"/>
              <a:t>Autonomous MCU lab model testing</a:t>
            </a:r>
            <a:endParaRPr lang="ru-RU" sz="2800" b="1" dirty="0"/>
          </a:p>
        </p:txBody>
      </p:sp>
      <p:sp>
        <p:nvSpPr>
          <p:cNvPr id="4" name="Текст 3"/>
          <p:cNvSpPr txBox="1">
            <a:spLocks/>
          </p:cNvSpPr>
          <p:nvPr/>
        </p:nvSpPr>
        <p:spPr>
          <a:xfrm>
            <a:off x="611560" y="5157192"/>
            <a:ext cx="8136904" cy="1296144"/>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ru-RU" sz="2000" dirty="0"/>
          </a:p>
        </p:txBody>
      </p:sp>
      <p:sp>
        <p:nvSpPr>
          <p:cNvPr id="6" name="Номер слайда 5"/>
          <p:cNvSpPr>
            <a:spLocks noGrp="1"/>
          </p:cNvSpPr>
          <p:nvPr>
            <p:ph type="sldNum" sz="quarter" idx="12"/>
          </p:nvPr>
        </p:nvSpPr>
        <p:spPr/>
        <p:txBody>
          <a:bodyPr/>
          <a:lstStyle/>
          <a:p>
            <a:pPr>
              <a:defRPr/>
            </a:pPr>
            <a:fld id="{2E07FBF0-84FC-471B-8191-C16F9AF0EC05}" type="slidenum">
              <a:rPr lang="ru-RU" smtClean="0"/>
              <a:pPr>
                <a:defRPr/>
              </a:pPr>
              <a:t>22</a:t>
            </a:fld>
            <a:endParaRPr lang="ru-RU" dirty="0"/>
          </a:p>
        </p:txBody>
      </p:sp>
      <p:sp>
        <p:nvSpPr>
          <p:cNvPr id="7" name="Дата 6"/>
          <p:cNvSpPr>
            <a:spLocks noGrp="1"/>
          </p:cNvSpPr>
          <p:nvPr>
            <p:ph type="dt" sz="half" idx="10"/>
          </p:nvPr>
        </p:nvSpPr>
        <p:spPr/>
        <p:txBody>
          <a:bodyPr/>
          <a:lstStyle/>
          <a:p>
            <a:pPr>
              <a:defRPr/>
            </a:pPr>
            <a:r>
              <a:rPr lang="ru-RU" dirty="0" smtClean="0"/>
              <a:t>11.10.2016</a:t>
            </a:r>
            <a:endParaRPr lang="ru-RU" dirty="0"/>
          </a:p>
        </p:txBody>
      </p:sp>
      <p:sp>
        <p:nvSpPr>
          <p:cNvPr id="8" name="Нижний колонтитул 7"/>
          <p:cNvSpPr>
            <a:spLocks noGrp="1"/>
          </p:cNvSpPr>
          <p:nvPr>
            <p:ph type="ftr" sz="quarter" idx="11"/>
          </p:nvPr>
        </p:nvSpPr>
        <p:spPr/>
        <p:txBody>
          <a:bodyPr/>
          <a:lstStyle/>
          <a:p>
            <a:pPr>
              <a:defRPr/>
            </a:pPr>
            <a:r>
              <a:rPr lang="en-US" dirty="0" smtClean="0"/>
              <a:t>ICPPA-2016</a:t>
            </a:r>
            <a:endParaRPr lang="ru-RU" dirty="0"/>
          </a:p>
        </p:txBody>
      </p:sp>
      <p:pic>
        <p:nvPicPr>
          <p:cNvPr id="3" name="Picture 2" descr="C:\Users\Admin\Desktop\Sta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238" y="1266824"/>
            <a:ext cx="7739004" cy="4538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871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lstStyle/>
          <a:p>
            <a:r>
              <a:rPr lang="en-US" sz="2800" b="1" dirty="0"/>
              <a:t>Autonomous MCU lab model testing</a:t>
            </a:r>
            <a:endParaRPr lang="ru-RU" sz="2800"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209675"/>
            <a:ext cx="7056784"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Номер слайда 5"/>
          <p:cNvSpPr>
            <a:spLocks noGrp="1"/>
          </p:cNvSpPr>
          <p:nvPr>
            <p:ph type="sldNum" sz="quarter" idx="12"/>
          </p:nvPr>
        </p:nvSpPr>
        <p:spPr/>
        <p:txBody>
          <a:bodyPr/>
          <a:lstStyle/>
          <a:p>
            <a:pPr>
              <a:defRPr/>
            </a:pPr>
            <a:fld id="{2E07FBF0-84FC-471B-8191-C16F9AF0EC05}" type="slidenum">
              <a:rPr lang="ru-RU" smtClean="0"/>
              <a:pPr>
                <a:defRPr/>
              </a:pPr>
              <a:t>23</a:t>
            </a:fld>
            <a:endParaRPr lang="ru-RU" dirty="0"/>
          </a:p>
        </p:txBody>
      </p:sp>
      <p:sp>
        <p:nvSpPr>
          <p:cNvPr id="7" name="Дата 6"/>
          <p:cNvSpPr>
            <a:spLocks noGrp="1"/>
          </p:cNvSpPr>
          <p:nvPr>
            <p:ph type="dt" sz="half" idx="10"/>
          </p:nvPr>
        </p:nvSpPr>
        <p:spPr/>
        <p:txBody>
          <a:bodyPr/>
          <a:lstStyle/>
          <a:p>
            <a:pPr>
              <a:defRPr/>
            </a:pPr>
            <a:r>
              <a:rPr lang="ru-RU" dirty="0" smtClean="0"/>
              <a:t>11.10.2016</a:t>
            </a:r>
            <a:endParaRPr lang="ru-RU" dirty="0"/>
          </a:p>
        </p:txBody>
      </p:sp>
      <p:sp>
        <p:nvSpPr>
          <p:cNvPr id="8" name="Нижний колонтитул 7"/>
          <p:cNvSpPr>
            <a:spLocks noGrp="1"/>
          </p:cNvSpPr>
          <p:nvPr>
            <p:ph type="ftr" sz="quarter" idx="11"/>
          </p:nvPr>
        </p:nvSpPr>
        <p:spPr/>
        <p:txBody>
          <a:bodyPr/>
          <a:lstStyle/>
          <a:p>
            <a:pPr>
              <a:defRPr/>
            </a:pPr>
            <a:r>
              <a:rPr lang="en-US" dirty="0" smtClean="0"/>
              <a:t>ICPPA-2016</a:t>
            </a:r>
            <a:endParaRPr lang="ru-RU" dirty="0"/>
          </a:p>
        </p:txBody>
      </p:sp>
    </p:spTree>
    <p:extLst>
      <p:ext uri="{BB962C8B-B14F-4D97-AF65-F5344CB8AC3E}">
        <p14:creationId xmlns:p14="http://schemas.microsoft.com/office/powerpoint/2010/main" val="4278898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lstStyle/>
          <a:p>
            <a:r>
              <a:rPr lang="en-US" sz="3200" b="1" dirty="0" smtClean="0"/>
              <a:t>Demonstration </a:t>
            </a:r>
            <a:r>
              <a:rPr lang="en-US" sz="3200" b="1" dirty="0" smtClean="0"/>
              <a:t>of AE </a:t>
            </a:r>
            <a:r>
              <a:rPr lang="en-US" sz="3200" b="1" dirty="0" smtClean="0"/>
              <a:t>prototype on exhibition in Russian Space Agency</a:t>
            </a:r>
            <a:endParaRPr lang="ru-RU" sz="3200" b="1" dirty="0"/>
          </a:p>
        </p:txBody>
      </p:sp>
      <p:sp>
        <p:nvSpPr>
          <p:cNvPr id="44" name="Номер слайда 43"/>
          <p:cNvSpPr>
            <a:spLocks noGrp="1"/>
          </p:cNvSpPr>
          <p:nvPr>
            <p:ph type="sldNum" sz="quarter" idx="12"/>
          </p:nvPr>
        </p:nvSpPr>
        <p:spPr/>
        <p:txBody>
          <a:bodyPr/>
          <a:lstStyle/>
          <a:p>
            <a:pPr>
              <a:defRPr/>
            </a:pPr>
            <a:fld id="{2E07FBF0-84FC-471B-8191-C16F9AF0EC05}" type="slidenum">
              <a:rPr lang="ru-RU" smtClean="0"/>
              <a:pPr>
                <a:defRPr/>
              </a:pPr>
              <a:t>24</a:t>
            </a:fld>
            <a:endParaRPr lang="ru-RU" dirty="0"/>
          </a:p>
        </p:txBody>
      </p:sp>
      <p:sp>
        <p:nvSpPr>
          <p:cNvPr id="45" name="Дата 44"/>
          <p:cNvSpPr>
            <a:spLocks noGrp="1"/>
          </p:cNvSpPr>
          <p:nvPr>
            <p:ph type="dt" sz="half" idx="10"/>
          </p:nvPr>
        </p:nvSpPr>
        <p:spPr/>
        <p:txBody>
          <a:bodyPr/>
          <a:lstStyle/>
          <a:p>
            <a:pPr>
              <a:defRPr/>
            </a:pPr>
            <a:r>
              <a:rPr lang="ru-RU" dirty="0" smtClean="0"/>
              <a:t>11.10.2016</a:t>
            </a:r>
            <a:endParaRPr lang="ru-RU" dirty="0"/>
          </a:p>
        </p:txBody>
      </p:sp>
      <p:sp>
        <p:nvSpPr>
          <p:cNvPr id="46" name="Нижний колонтитул 45"/>
          <p:cNvSpPr>
            <a:spLocks noGrp="1"/>
          </p:cNvSpPr>
          <p:nvPr>
            <p:ph type="ftr" sz="quarter" idx="11"/>
          </p:nvPr>
        </p:nvSpPr>
        <p:spPr/>
        <p:txBody>
          <a:bodyPr/>
          <a:lstStyle/>
          <a:p>
            <a:pPr>
              <a:defRPr/>
            </a:pPr>
            <a:r>
              <a:rPr lang="en-US" dirty="0" smtClean="0"/>
              <a:t>ICPPA-2016</a:t>
            </a:r>
            <a:endParaRPr lang="ru-RU"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1404938"/>
            <a:ext cx="7639050" cy="425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Прямоугольник 47"/>
          <p:cNvSpPr/>
          <p:nvPr/>
        </p:nvSpPr>
        <p:spPr>
          <a:xfrm>
            <a:off x="7092280" y="2770187"/>
            <a:ext cx="647700" cy="30797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lvl1pPr eaLnBrk="0" hangingPunct="0">
              <a:defRPr>
                <a:solidFill>
                  <a:schemeClr val="tx1"/>
                </a:solidFill>
                <a:latin typeface="Calibri" charset="0"/>
                <a:ea typeface="Arial"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ru-RU" altLang="ru-RU" sz="1400" dirty="0" smtClean="0">
                <a:solidFill>
                  <a:srgbClr val="000000"/>
                </a:solidFill>
                <a:latin typeface="Arial" charset="0"/>
              </a:rPr>
              <a:t>М</a:t>
            </a:r>
            <a:r>
              <a:rPr lang="en-US" altLang="ru-RU" sz="1400" dirty="0" smtClean="0">
                <a:solidFill>
                  <a:srgbClr val="000000"/>
                </a:solidFill>
                <a:latin typeface="Arial" charset="0"/>
              </a:rPr>
              <a:t>SD</a:t>
            </a:r>
            <a:endParaRPr lang="ru-RU" altLang="ru-RU" sz="1400" dirty="0">
              <a:solidFill>
                <a:srgbClr val="000000"/>
              </a:solidFill>
              <a:latin typeface="Arial" charset="0"/>
            </a:endParaRPr>
          </a:p>
        </p:txBody>
      </p:sp>
      <p:sp>
        <p:nvSpPr>
          <p:cNvPr id="49" name="Прямоугольник 48"/>
          <p:cNvSpPr/>
          <p:nvPr/>
        </p:nvSpPr>
        <p:spPr>
          <a:xfrm>
            <a:off x="5148064" y="3771899"/>
            <a:ext cx="720725" cy="30797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lvl1pPr eaLnBrk="0" hangingPunct="0">
              <a:defRPr>
                <a:solidFill>
                  <a:schemeClr val="tx1"/>
                </a:solidFill>
                <a:latin typeface="Calibri" charset="0"/>
                <a:ea typeface="Arial"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altLang="ru-RU" sz="1400" dirty="0" smtClean="0">
                <a:solidFill>
                  <a:srgbClr val="000000"/>
                </a:solidFill>
                <a:latin typeface="Arial" charset="0"/>
              </a:rPr>
              <a:t> MCU</a:t>
            </a:r>
            <a:endParaRPr lang="ru-RU" altLang="ru-RU" sz="1400" dirty="0">
              <a:solidFill>
                <a:srgbClr val="000000"/>
              </a:solidFill>
              <a:latin typeface="Arial" charset="0"/>
            </a:endParaRPr>
          </a:p>
        </p:txBody>
      </p:sp>
      <p:sp>
        <p:nvSpPr>
          <p:cNvPr id="50" name="Прямоугольник 49"/>
          <p:cNvSpPr/>
          <p:nvPr/>
        </p:nvSpPr>
        <p:spPr>
          <a:xfrm>
            <a:off x="3563888" y="3783647"/>
            <a:ext cx="792088" cy="30777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Calibri" charset="0"/>
                <a:ea typeface="Arial"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altLang="ru-RU" sz="1400" dirty="0" smtClean="0">
                <a:solidFill>
                  <a:srgbClr val="000000"/>
                </a:solidFill>
                <a:latin typeface="Arial" charset="0"/>
              </a:rPr>
              <a:t>RS ISS</a:t>
            </a:r>
            <a:endParaRPr lang="ru-RU" altLang="ru-RU" sz="1400" dirty="0">
              <a:solidFill>
                <a:srgbClr val="000000"/>
              </a:solidFill>
              <a:latin typeface="Arial" charset="0"/>
            </a:endParaRPr>
          </a:p>
        </p:txBody>
      </p:sp>
    </p:spTree>
    <p:extLst>
      <p:ext uri="{BB962C8B-B14F-4D97-AF65-F5344CB8AC3E}">
        <p14:creationId xmlns:p14="http://schemas.microsoft.com/office/powerpoint/2010/main" val="3482008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0545" y="188640"/>
            <a:ext cx="8229600" cy="778098"/>
          </a:xfrm>
        </p:spPr>
        <p:txBody>
          <a:bodyPr/>
          <a:lstStyle/>
          <a:p>
            <a:r>
              <a:rPr lang="en-US" sz="3200" b="1" dirty="0" smtClean="0"/>
              <a:t>Bursts time profiles on </a:t>
            </a:r>
            <a:r>
              <a:rPr lang="en-US" sz="3200" b="1" dirty="0" smtClean="0"/>
              <a:t>RS ISS laptop</a:t>
            </a:r>
            <a:endParaRPr lang="ru-RU" sz="3200" b="1" dirty="0"/>
          </a:p>
        </p:txBody>
      </p:sp>
      <p:sp>
        <p:nvSpPr>
          <p:cNvPr id="8" name="Номер слайда 7"/>
          <p:cNvSpPr>
            <a:spLocks noGrp="1"/>
          </p:cNvSpPr>
          <p:nvPr>
            <p:ph type="sldNum" sz="quarter" idx="12"/>
          </p:nvPr>
        </p:nvSpPr>
        <p:spPr/>
        <p:txBody>
          <a:bodyPr/>
          <a:lstStyle/>
          <a:p>
            <a:pPr>
              <a:defRPr/>
            </a:pPr>
            <a:fld id="{2E07FBF0-84FC-471B-8191-C16F9AF0EC05}" type="slidenum">
              <a:rPr lang="ru-RU" smtClean="0"/>
              <a:pPr>
                <a:defRPr/>
              </a:pPr>
              <a:t>25</a:t>
            </a:fld>
            <a:endParaRPr lang="ru-RU" dirty="0"/>
          </a:p>
        </p:txBody>
      </p:sp>
      <p:sp>
        <p:nvSpPr>
          <p:cNvPr id="9" name="Дата 8"/>
          <p:cNvSpPr>
            <a:spLocks noGrp="1"/>
          </p:cNvSpPr>
          <p:nvPr>
            <p:ph type="dt" sz="half" idx="10"/>
          </p:nvPr>
        </p:nvSpPr>
        <p:spPr/>
        <p:txBody>
          <a:bodyPr/>
          <a:lstStyle/>
          <a:p>
            <a:pPr>
              <a:defRPr/>
            </a:pPr>
            <a:r>
              <a:rPr lang="ru-RU" dirty="0" smtClean="0"/>
              <a:t>11.10.2016</a:t>
            </a:r>
            <a:endParaRPr lang="ru-RU" dirty="0"/>
          </a:p>
        </p:txBody>
      </p:sp>
      <p:sp>
        <p:nvSpPr>
          <p:cNvPr id="10" name="Нижний колонтитул 9"/>
          <p:cNvSpPr>
            <a:spLocks noGrp="1"/>
          </p:cNvSpPr>
          <p:nvPr>
            <p:ph type="ftr" sz="quarter" idx="11"/>
          </p:nvPr>
        </p:nvSpPr>
        <p:spPr/>
        <p:txBody>
          <a:bodyPr/>
          <a:lstStyle/>
          <a:p>
            <a:pPr>
              <a:defRPr/>
            </a:pPr>
            <a:r>
              <a:rPr lang="en-US" dirty="0" smtClean="0"/>
              <a:t>ICPPA-2016</a:t>
            </a:r>
            <a:endParaRPr lang="ru-RU"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08720"/>
            <a:ext cx="4162339"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068960"/>
            <a:ext cx="5091113"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4641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18058"/>
          </a:xfrm>
        </p:spPr>
        <p:txBody>
          <a:bodyPr/>
          <a:lstStyle/>
          <a:p>
            <a:r>
              <a:rPr lang="en-US" sz="3200" b="1" dirty="0" smtClean="0"/>
              <a:t>3D burst distribution on </a:t>
            </a:r>
            <a:r>
              <a:rPr lang="en-US" sz="3200" b="1" dirty="0" smtClean="0"/>
              <a:t>RS ISS laptop</a:t>
            </a:r>
            <a:endParaRPr lang="ru-RU" sz="3200" b="1" dirty="0"/>
          </a:p>
        </p:txBody>
      </p:sp>
      <p:sp>
        <p:nvSpPr>
          <p:cNvPr id="9" name="Номер слайда 8"/>
          <p:cNvSpPr>
            <a:spLocks noGrp="1"/>
          </p:cNvSpPr>
          <p:nvPr>
            <p:ph type="sldNum" sz="quarter" idx="12"/>
          </p:nvPr>
        </p:nvSpPr>
        <p:spPr/>
        <p:txBody>
          <a:bodyPr/>
          <a:lstStyle/>
          <a:p>
            <a:pPr>
              <a:defRPr/>
            </a:pPr>
            <a:fld id="{2E07FBF0-84FC-471B-8191-C16F9AF0EC05}" type="slidenum">
              <a:rPr lang="ru-RU" smtClean="0"/>
              <a:pPr>
                <a:defRPr/>
              </a:pPr>
              <a:t>26</a:t>
            </a:fld>
            <a:endParaRPr lang="ru-RU" dirty="0"/>
          </a:p>
        </p:txBody>
      </p:sp>
      <p:sp>
        <p:nvSpPr>
          <p:cNvPr id="10" name="Дата 9"/>
          <p:cNvSpPr>
            <a:spLocks noGrp="1"/>
          </p:cNvSpPr>
          <p:nvPr>
            <p:ph type="dt" sz="half" idx="10"/>
          </p:nvPr>
        </p:nvSpPr>
        <p:spPr/>
        <p:txBody>
          <a:bodyPr/>
          <a:lstStyle/>
          <a:p>
            <a:pPr>
              <a:defRPr/>
            </a:pPr>
            <a:r>
              <a:rPr lang="ru-RU" dirty="0" smtClean="0"/>
              <a:t>11.10.2016</a:t>
            </a:r>
            <a:endParaRPr lang="ru-RU" dirty="0"/>
          </a:p>
        </p:txBody>
      </p:sp>
      <p:sp>
        <p:nvSpPr>
          <p:cNvPr id="11" name="Нижний колонтитул 10"/>
          <p:cNvSpPr>
            <a:spLocks noGrp="1"/>
          </p:cNvSpPr>
          <p:nvPr>
            <p:ph type="ftr" sz="quarter" idx="11"/>
          </p:nvPr>
        </p:nvSpPr>
        <p:spPr/>
        <p:txBody>
          <a:bodyPr/>
          <a:lstStyle/>
          <a:p>
            <a:pPr>
              <a:defRPr/>
            </a:pPr>
            <a:r>
              <a:rPr lang="en-US" dirty="0" smtClean="0"/>
              <a:t>ICPPA-2016</a:t>
            </a:r>
            <a:endParaRPr lang="ru-RU" dirty="0"/>
          </a:p>
        </p:txBody>
      </p:sp>
      <p:pic>
        <p:nvPicPr>
          <p:cNvPr id="13" name="Picture 2" descr="C:\downloads\УИР\Диплом\материалы к диплому\пример использ проги\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836712"/>
            <a:ext cx="7488831" cy="483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611561" y="5715335"/>
            <a:ext cx="7848872" cy="646331"/>
          </a:xfrm>
          <a:prstGeom prst="rect">
            <a:avLst/>
          </a:prstGeom>
          <a:noFill/>
        </p:spPr>
        <p:txBody>
          <a:bodyPr wrap="square" rtlCol="0">
            <a:spAutoFit/>
          </a:bodyPr>
          <a:lstStyle/>
          <a:p>
            <a:pPr algn="ctr"/>
            <a:r>
              <a:rPr lang="en-US" dirty="0"/>
              <a:t>It is possible to build </a:t>
            </a:r>
            <a:r>
              <a:rPr lang="en-US" dirty="0" smtClean="0"/>
              <a:t>up a </a:t>
            </a:r>
            <a:r>
              <a:rPr lang="en-US" dirty="0" smtClean="0"/>
              <a:t>burst energy </a:t>
            </a:r>
            <a:r>
              <a:rPr lang="en-US" dirty="0"/>
              <a:t>spectra and angular distribution </a:t>
            </a:r>
            <a:r>
              <a:rPr lang="en-US" dirty="0" smtClean="0"/>
              <a:t>in </a:t>
            </a:r>
            <a:r>
              <a:rPr lang="en-US" dirty="0"/>
              <a:t>time </a:t>
            </a:r>
            <a:r>
              <a:rPr lang="en-US" dirty="0" smtClean="0"/>
              <a:t>and in attachment to the Earth coordinates </a:t>
            </a:r>
            <a:endParaRPr lang="ru-RU" dirty="0"/>
          </a:p>
        </p:txBody>
      </p:sp>
    </p:spTree>
    <p:extLst>
      <p:ext uri="{BB962C8B-B14F-4D97-AF65-F5344CB8AC3E}">
        <p14:creationId xmlns:p14="http://schemas.microsoft.com/office/powerpoint/2010/main" val="1288546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980727"/>
            <a:ext cx="7056784" cy="4488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Номер слайда 5"/>
          <p:cNvSpPr>
            <a:spLocks noGrp="1"/>
          </p:cNvSpPr>
          <p:nvPr>
            <p:ph type="sldNum" sz="quarter" idx="12"/>
          </p:nvPr>
        </p:nvSpPr>
        <p:spPr/>
        <p:txBody>
          <a:bodyPr/>
          <a:lstStyle/>
          <a:p>
            <a:pPr>
              <a:defRPr/>
            </a:pPr>
            <a:fld id="{2E07FBF0-84FC-471B-8191-C16F9AF0EC05}" type="slidenum">
              <a:rPr lang="ru-RU" smtClean="0"/>
              <a:pPr>
                <a:defRPr/>
              </a:pPr>
              <a:t>27</a:t>
            </a:fld>
            <a:endParaRPr lang="ru-RU" dirty="0"/>
          </a:p>
        </p:txBody>
      </p:sp>
      <p:sp>
        <p:nvSpPr>
          <p:cNvPr id="7" name="Дата 6"/>
          <p:cNvSpPr>
            <a:spLocks noGrp="1"/>
          </p:cNvSpPr>
          <p:nvPr>
            <p:ph type="dt" sz="half" idx="10"/>
          </p:nvPr>
        </p:nvSpPr>
        <p:spPr/>
        <p:txBody>
          <a:bodyPr/>
          <a:lstStyle/>
          <a:p>
            <a:pPr>
              <a:defRPr/>
            </a:pPr>
            <a:r>
              <a:rPr lang="ru-RU" dirty="0" smtClean="0"/>
              <a:t>11.10.2016</a:t>
            </a:r>
            <a:endParaRPr lang="ru-RU" dirty="0"/>
          </a:p>
        </p:txBody>
      </p:sp>
      <p:sp>
        <p:nvSpPr>
          <p:cNvPr id="8" name="Нижний колонтитул 7"/>
          <p:cNvSpPr>
            <a:spLocks noGrp="1"/>
          </p:cNvSpPr>
          <p:nvPr>
            <p:ph type="ftr" sz="quarter" idx="11"/>
          </p:nvPr>
        </p:nvSpPr>
        <p:spPr/>
        <p:txBody>
          <a:bodyPr/>
          <a:lstStyle/>
          <a:p>
            <a:pPr>
              <a:defRPr/>
            </a:pPr>
            <a:r>
              <a:rPr lang="en-US" dirty="0" smtClean="0"/>
              <a:t>ICPPA-2016</a:t>
            </a:r>
            <a:endParaRPr lang="ru-RU" dirty="0"/>
          </a:p>
        </p:txBody>
      </p:sp>
      <p:sp>
        <p:nvSpPr>
          <p:cNvPr id="3" name="Заголовок 2"/>
          <p:cNvSpPr>
            <a:spLocks noGrp="1"/>
          </p:cNvSpPr>
          <p:nvPr>
            <p:ph type="title"/>
          </p:nvPr>
        </p:nvSpPr>
        <p:spPr>
          <a:xfrm>
            <a:off x="457200" y="274638"/>
            <a:ext cx="8229600" cy="706089"/>
          </a:xfrm>
        </p:spPr>
        <p:txBody>
          <a:bodyPr/>
          <a:lstStyle/>
          <a:p>
            <a:r>
              <a:rPr lang="en-US" sz="3200" b="1" dirty="0" smtClean="0"/>
              <a:t>Testing of MSD interface prototype</a:t>
            </a:r>
            <a:endParaRPr lang="ru-RU" sz="3200" b="1" dirty="0"/>
          </a:p>
        </p:txBody>
      </p:sp>
      <p:sp>
        <p:nvSpPr>
          <p:cNvPr id="5" name="Прямоугольник 4"/>
          <p:cNvSpPr/>
          <p:nvPr/>
        </p:nvSpPr>
        <p:spPr>
          <a:xfrm>
            <a:off x="1619672" y="5661248"/>
            <a:ext cx="6264696" cy="646331"/>
          </a:xfrm>
          <a:prstGeom prst="rect">
            <a:avLst/>
          </a:prstGeom>
        </p:spPr>
        <p:txBody>
          <a:bodyPr wrap="square">
            <a:spAutoFit/>
          </a:bodyPr>
          <a:lstStyle/>
          <a:p>
            <a:pPr algn="ctr">
              <a:spcAft>
                <a:spcPts val="1000"/>
              </a:spcAft>
            </a:pPr>
            <a:r>
              <a:rPr lang="en-US" dirty="0">
                <a:solidFill>
                  <a:prstClr val="black"/>
                </a:solidFill>
                <a:latin typeface="Arial" pitchFamily="34" charset="0"/>
                <a:cs typeface="Arial" pitchFamily="34" charset="0"/>
              </a:rPr>
              <a:t>Ground support equipment (GSE). Common view to operator panel</a:t>
            </a:r>
            <a:endParaRPr lang="ru-RU"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361940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9"/>
          <p:cNvSpPr>
            <a:spLocks noGrp="1"/>
          </p:cNvSpPr>
          <p:nvPr>
            <p:ph type="title"/>
          </p:nvPr>
        </p:nvSpPr>
        <p:spPr>
          <a:xfrm>
            <a:off x="457200" y="274638"/>
            <a:ext cx="8229600" cy="850106"/>
          </a:xfrm>
        </p:spPr>
        <p:txBody>
          <a:bodyPr>
            <a:noAutofit/>
          </a:bodyPr>
          <a:lstStyle/>
          <a:p>
            <a:r>
              <a:rPr lang="en-US" sz="2800" b="1" dirty="0"/>
              <a:t>Research </a:t>
            </a:r>
            <a:r>
              <a:rPr lang="en-US" sz="2800" b="1" dirty="0" smtClean="0"/>
              <a:t>of MCU CPU </a:t>
            </a:r>
            <a:r>
              <a:rPr lang="en-US" sz="2800" b="1" dirty="0"/>
              <a:t>performance </a:t>
            </a:r>
            <a:r>
              <a:rPr lang="en-US" sz="2800" b="1" dirty="0" smtClean="0"/>
              <a:t>at </a:t>
            </a:r>
            <a:r>
              <a:rPr lang="en-US" sz="2800" b="1" dirty="0"/>
              <a:t>different modes of the processor </a:t>
            </a:r>
            <a:r>
              <a:rPr lang="en-US" sz="2800" b="1" dirty="0" smtClean="0"/>
              <a:t>loads</a:t>
            </a:r>
            <a:endParaRPr lang="ru-RU" sz="2800" b="1" dirty="0"/>
          </a:p>
        </p:txBody>
      </p:sp>
      <p:sp>
        <p:nvSpPr>
          <p:cNvPr id="4" name="TextBox 3"/>
          <p:cNvSpPr txBox="1"/>
          <p:nvPr/>
        </p:nvSpPr>
        <p:spPr>
          <a:xfrm>
            <a:off x="465308" y="5589240"/>
            <a:ext cx="8065987" cy="646331"/>
          </a:xfrm>
          <a:prstGeom prst="rect">
            <a:avLst/>
          </a:prstGeom>
          <a:noFill/>
        </p:spPr>
        <p:txBody>
          <a:bodyPr wrap="square" rtlCol="0">
            <a:spAutoFit/>
          </a:bodyPr>
          <a:lstStyle/>
          <a:p>
            <a:pPr marL="285750" indent="-285750">
              <a:buFont typeface="Arial" panose="020B0604020202020204" pitchFamily="34" charset="0"/>
              <a:buChar char="•"/>
            </a:pPr>
            <a:r>
              <a:rPr lang="en-US" dirty="0"/>
              <a:t>When UART baud rate of about </a:t>
            </a:r>
            <a:r>
              <a:rPr lang="en-US" dirty="0" smtClean="0"/>
              <a:t>1M </a:t>
            </a:r>
            <a:r>
              <a:rPr lang="en-US" dirty="0"/>
              <a:t>there is increased CPU </a:t>
            </a:r>
            <a:r>
              <a:rPr lang="en-US" dirty="0" smtClean="0"/>
              <a:t>loading (including </a:t>
            </a:r>
            <a:r>
              <a:rPr lang="en-US" dirty="0"/>
              <a:t>buffering data EIDE)</a:t>
            </a:r>
            <a:endParaRPr lang="ru-RU" dirty="0"/>
          </a:p>
        </p:txBody>
      </p:sp>
      <p:sp>
        <p:nvSpPr>
          <p:cNvPr id="6" name="Номер слайда 5"/>
          <p:cNvSpPr>
            <a:spLocks noGrp="1"/>
          </p:cNvSpPr>
          <p:nvPr>
            <p:ph type="sldNum" sz="quarter" idx="12"/>
          </p:nvPr>
        </p:nvSpPr>
        <p:spPr/>
        <p:txBody>
          <a:bodyPr/>
          <a:lstStyle/>
          <a:p>
            <a:pPr>
              <a:defRPr/>
            </a:pPr>
            <a:fld id="{2E07FBF0-84FC-471B-8191-C16F9AF0EC05}" type="slidenum">
              <a:rPr lang="ru-RU" smtClean="0"/>
              <a:pPr>
                <a:defRPr/>
              </a:pPr>
              <a:t>28</a:t>
            </a:fld>
            <a:endParaRPr lang="ru-RU" dirty="0"/>
          </a:p>
        </p:txBody>
      </p:sp>
      <p:sp>
        <p:nvSpPr>
          <p:cNvPr id="7" name="Дата 6"/>
          <p:cNvSpPr>
            <a:spLocks noGrp="1"/>
          </p:cNvSpPr>
          <p:nvPr>
            <p:ph type="dt" sz="half" idx="10"/>
          </p:nvPr>
        </p:nvSpPr>
        <p:spPr/>
        <p:txBody>
          <a:bodyPr/>
          <a:lstStyle/>
          <a:p>
            <a:pPr>
              <a:defRPr/>
            </a:pPr>
            <a:r>
              <a:rPr lang="ru-RU" dirty="0" smtClean="0"/>
              <a:t>11.10.2016</a:t>
            </a:r>
            <a:endParaRPr lang="ru-RU" dirty="0"/>
          </a:p>
        </p:txBody>
      </p:sp>
      <p:sp>
        <p:nvSpPr>
          <p:cNvPr id="8" name="Нижний колонтитул 7"/>
          <p:cNvSpPr>
            <a:spLocks noGrp="1"/>
          </p:cNvSpPr>
          <p:nvPr>
            <p:ph type="ftr" sz="quarter" idx="11"/>
          </p:nvPr>
        </p:nvSpPr>
        <p:spPr/>
        <p:txBody>
          <a:bodyPr/>
          <a:lstStyle/>
          <a:p>
            <a:pPr>
              <a:defRPr/>
            </a:pPr>
            <a:r>
              <a:rPr lang="en-US" dirty="0" smtClean="0"/>
              <a:t>ICPPA-2016</a:t>
            </a:r>
            <a:endParaRPr lang="ru-RU" dirty="0"/>
          </a:p>
        </p:txBody>
      </p:sp>
      <p:pic>
        <p:nvPicPr>
          <p:cNvPr id="41986" name="Picture 2" descr="C:\Users\Admin\Desktop\ICCPA-2016\статьи_патенты\рис\Proc_ti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536" y="1196752"/>
            <a:ext cx="6587136" cy="4251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589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5037"/>
          </a:xfrm>
        </p:spPr>
        <p:txBody>
          <a:bodyPr/>
          <a:lstStyle/>
          <a:p>
            <a:r>
              <a:rPr lang="en-US" sz="3200" b="1" dirty="0" smtClean="0"/>
              <a:t>Problem of data rate transfer increasing</a:t>
            </a:r>
            <a:endParaRPr lang="ru-RU" sz="3200" b="1" dirty="0"/>
          </a:p>
        </p:txBody>
      </p:sp>
      <p:sp>
        <p:nvSpPr>
          <p:cNvPr id="3" name="TextBox 2"/>
          <p:cNvSpPr txBox="1"/>
          <p:nvPr/>
        </p:nvSpPr>
        <p:spPr>
          <a:xfrm>
            <a:off x="1043608" y="5667152"/>
            <a:ext cx="7128792" cy="646331"/>
          </a:xfrm>
          <a:prstGeom prst="rect">
            <a:avLst/>
          </a:prstGeom>
          <a:noFill/>
        </p:spPr>
        <p:txBody>
          <a:bodyPr wrap="square" rtlCol="0">
            <a:spAutoFit/>
          </a:bodyPr>
          <a:lstStyle/>
          <a:p>
            <a:r>
              <a:rPr lang="en-US" dirty="0"/>
              <a:t>With a length of cable network </a:t>
            </a:r>
            <a:r>
              <a:rPr lang="en-US" dirty="0" smtClean="0"/>
              <a:t>MSD- MCU about </a:t>
            </a:r>
            <a:r>
              <a:rPr lang="en-US" dirty="0"/>
              <a:t>50 m </a:t>
            </a:r>
            <a:r>
              <a:rPr lang="en-US" dirty="0" smtClean="0"/>
              <a:t>– the possible </a:t>
            </a:r>
            <a:r>
              <a:rPr lang="en-US" dirty="0"/>
              <a:t>maximum data transfer rate </a:t>
            </a:r>
            <a:r>
              <a:rPr lang="en-US" dirty="0" smtClean="0"/>
              <a:t>is </a:t>
            </a:r>
            <a:r>
              <a:rPr lang="en-US" dirty="0"/>
              <a:t>about 2 </a:t>
            </a:r>
            <a:r>
              <a:rPr lang="en-US" dirty="0" smtClean="0"/>
              <a:t>Mbit/s only….</a:t>
            </a:r>
            <a:endParaRPr lang="ru-RU" dirty="0"/>
          </a:p>
        </p:txBody>
      </p:sp>
      <p:sp>
        <p:nvSpPr>
          <p:cNvPr id="6" name="Номер слайда 5"/>
          <p:cNvSpPr>
            <a:spLocks noGrp="1"/>
          </p:cNvSpPr>
          <p:nvPr>
            <p:ph type="sldNum" sz="quarter" idx="12"/>
          </p:nvPr>
        </p:nvSpPr>
        <p:spPr/>
        <p:txBody>
          <a:bodyPr/>
          <a:lstStyle/>
          <a:p>
            <a:pPr>
              <a:defRPr/>
            </a:pPr>
            <a:fld id="{2E07FBF0-84FC-471B-8191-C16F9AF0EC05}" type="slidenum">
              <a:rPr lang="ru-RU" smtClean="0"/>
              <a:pPr>
                <a:defRPr/>
              </a:pPr>
              <a:t>29</a:t>
            </a:fld>
            <a:endParaRPr lang="ru-RU" dirty="0"/>
          </a:p>
        </p:txBody>
      </p:sp>
      <p:sp>
        <p:nvSpPr>
          <p:cNvPr id="7" name="Дата 6"/>
          <p:cNvSpPr>
            <a:spLocks noGrp="1"/>
          </p:cNvSpPr>
          <p:nvPr>
            <p:ph type="dt" sz="half" idx="10"/>
          </p:nvPr>
        </p:nvSpPr>
        <p:spPr/>
        <p:txBody>
          <a:bodyPr/>
          <a:lstStyle/>
          <a:p>
            <a:pPr>
              <a:defRPr/>
            </a:pPr>
            <a:r>
              <a:rPr lang="ru-RU" dirty="0" smtClean="0"/>
              <a:t>11.10.2016</a:t>
            </a:r>
            <a:endParaRPr lang="ru-RU" dirty="0"/>
          </a:p>
        </p:txBody>
      </p:sp>
      <p:sp>
        <p:nvSpPr>
          <p:cNvPr id="8" name="Нижний колонтитул 7"/>
          <p:cNvSpPr>
            <a:spLocks noGrp="1"/>
          </p:cNvSpPr>
          <p:nvPr>
            <p:ph type="ftr" sz="quarter" idx="11"/>
          </p:nvPr>
        </p:nvSpPr>
        <p:spPr/>
        <p:txBody>
          <a:bodyPr/>
          <a:lstStyle/>
          <a:p>
            <a:pPr>
              <a:defRPr/>
            </a:pPr>
            <a:r>
              <a:rPr lang="en-US" dirty="0" smtClean="0"/>
              <a:t>ICPPA-2016</a:t>
            </a:r>
            <a:endParaRPr lang="ru-RU" dirty="0"/>
          </a:p>
        </p:txBody>
      </p:sp>
      <p:pic>
        <p:nvPicPr>
          <p:cNvPr id="43010" name="Picture 2" descr="C:\Users\Admin\Desktop\Transf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200" y="1204913"/>
            <a:ext cx="6450013"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049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Содержимое 2"/>
          <p:cNvSpPr>
            <a:spLocks noGrp="1"/>
          </p:cNvSpPr>
          <p:nvPr>
            <p:ph idx="1"/>
          </p:nvPr>
        </p:nvSpPr>
        <p:spPr>
          <a:xfrm>
            <a:off x="142875" y="642938"/>
            <a:ext cx="8858250" cy="6026422"/>
          </a:xfrm>
        </p:spPr>
        <p:txBody>
          <a:bodyPr/>
          <a:lstStyle/>
          <a:p>
            <a:pPr marL="0" lvl="0" indent="0" algn="just" defTabSz="4437063" eaLnBrk="1" hangingPunct="1">
              <a:spcBef>
                <a:spcPct val="0"/>
              </a:spcBef>
              <a:buNone/>
            </a:pPr>
            <a:endParaRPr lang="en-US" altLang="ru-RU" sz="2700" u="sng" dirty="0" smtClean="0">
              <a:latin typeface="Times New Roman" pitchFamily="18" charset="0"/>
              <a:cs typeface="Times New Roman" pitchFamily="18" charset="0"/>
            </a:endParaRPr>
          </a:p>
          <a:p>
            <a:pPr marL="0" lvl="0" indent="0" algn="just" defTabSz="4437063" eaLnBrk="1" hangingPunct="1">
              <a:spcBef>
                <a:spcPct val="0"/>
              </a:spcBef>
              <a:buNone/>
            </a:pPr>
            <a:r>
              <a:rPr lang="en-US" altLang="ru-RU" sz="2400" b="1" u="sng" dirty="0" smtClean="0">
                <a:latin typeface="Times New Roman" pitchFamily="18" charset="0"/>
                <a:cs typeface="Times New Roman" pitchFamily="18" charset="0"/>
              </a:rPr>
              <a:t>The main goal </a:t>
            </a:r>
            <a:r>
              <a:rPr lang="en-US" altLang="ru-RU" sz="2400" dirty="0">
                <a:latin typeface="Times New Roman" pitchFamily="18" charset="0"/>
                <a:cs typeface="Times New Roman" pitchFamily="18" charset="0"/>
              </a:rPr>
              <a:t>of this experiment is investigation of accelerated </a:t>
            </a:r>
            <a:r>
              <a:rPr lang="en-US" altLang="ru-RU" sz="2400" dirty="0" smtClean="0">
                <a:latin typeface="Times New Roman" pitchFamily="18" charset="0"/>
                <a:cs typeface="Times New Roman" pitchFamily="18" charset="0"/>
              </a:rPr>
              <a:t>electron beams in </a:t>
            </a:r>
            <a:r>
              <a:rPr lang="en-US" altLang="ru-RU" sz="2400" dirty="0">
                <a:latin typeface="Times New Roman" pitchFamily="18" charset="0"/>
                <a:cs typeface="Times New Roman" pitchFamily="18" charset="0"/>
              </a:rPr>
              <a:t>the Earth’s magnetosphere</a:t>
            </a:r>
            <a:r>
              <a:rPr lang="en-US" altLang="ru-RU" sz="2400" dirty="0" smtClean="0">
                <a:latin typeface="Times New Roman" pitchFamily="18" charset="0"/>
                <a:cs typeface="Times New Roman" pitchFamily="18" charset="0"/>
              </a:rPr>
              <a:t>.</a:t>
            </a:r>
          </a:p>
          <a:p>
            <a:pPr marL="0" lvl="0" indent="0" algn="just" defTabSz="4437063" eaLnBrk="1" hangingPunct="1">
              <a:spcBef>
                <a:spcPct val="0"/>
              </a:spcBef>
              <a:buNone/>
            </a:pPr>
            <a:endParaRPr lang="en-US" altLang="ru-RU" sz="2400" dirty="0">
              <a:latin typeface="Times New Roman" pitchFamily="18" charset="0"/>
              <a:cs typeface="Times New Roman" pitchFamily="18" charset="0"/>
            </a:endParaRPr>
          </a:p>
          <a:p>
            <a:pPr marL="0" lvl="0" indent="0" algn="just" defTabSz="4437063" eaLnBrk="1" hangingPunct="1">
              <a:spcBef>
                <a:spcPct val="0"/>
              </a:spcBef>
              <a:buNone/>
            </a:pPr>
            <a:r>
              <a:rPr lang="en-US" altLang="ru-RU" sz="2400" b="1" u="sng" dirty="0">
                <a:latin typeface="Times New Roman" pitchFamily="18" charset="0"/>
                <a:cs typeface="Times New Roman" pitchFamily="18" charset="0"/>
              </a:rPr>
              <a:t>The objectives </a:t>
            </a:r>
            <a:r>
              <a:rPr lang="en-US" altLang="ru-RU" sz="2400" dirty="0">
                <a:latin typeface="Times New Roman" pitchFamily="18" charset="0"/>
                <a:cs typeface="Times New Roman" pitchFamily="18" charset="0"/>
              </a:rPr>
              <a:t>of the space experiment:</a:t>
            </a:r>
          </a:p>
          <a:p>
            <a:pPr marL="0" lvl="0" indent="0" algn="just" defTabSz="4437063" eaLnBrk="1" hangingPunct="1">
              <a:spcBef>
                <a:spcPct val="0"/>
              </a:spcBef>
            </a:pPr>
            <a:r>
              <a:rPr lang="en-US" altLang="ru-RU" sz="2400" dirty="0" smtClean="0">
                <a:latin typeface="Times New Roman" pitchFamily="18" charset="0"/>
                <a:cs typeface="Times New Roman" pitchFamily="18" charset="0"/>
              </a:rPr>
              <a:t>measurements </a:t>
            </a:r>
            <a:r>
              <a:rPr lang="en-US" altLang="ru-RU" sz="2400" dirty="0">
                <a:latin typeface="Times New Roman" pitchFamily="18" charset="0"/>
                <a:cs typeface="Times New Roman" pitchFamily="18" charset="0"/>
              </a:rPr>
              <a:t>of high-energy electron </a:t>
            </a:r>
            <a:r>
              <a:rPr lang="en-US" altLang="ru-RU" sz="2400" dirty="0" smtClean="0">
                <a:latin typeface="Times New Roman" pitchFamily="18" charset="0"/>
                <a:cs typeface="Times New Roman" pitchFamily="18" charset="0"/>
              </a:rPr>
              <a:t>fluxes </a:t>
            </a:r>
            <a:r>
              <a:rPr lang="en-US" altLang="ru-RU" sz="2400" dirty="0">
                <a:latin typeface="Times New Roman" pitchFamily="18" charset="0"/>
                <a:cs typeface="Times New Roman" pitchFamily="18" charset="0"/>
              </a:rPr>
              <a:t>(in the energy range 3-30 MeV) in the Earth's magnetosphere;</a:t>
            </a:r>
          </a:p>
          <a:p>
            <a:pPr marL="0" lvl="0" indent="0" algn="just" defTabSz="4437063" eaLnBrk="1" hangingPunct="1">
              <a:spcBef>
                <a:spcPct val="0"/>
              </a:spcBef>
            </a:pPr>
            <a:r>
              <a:rPr lang="en-US" altLang="ru-RU" sz="2400" dirty="0">
                <a:latin typeface="Times New Roman" pitchFamily="18" charset="0"/>
                <a:cs typeface="Times New Roman" pitchFamily="18" charset="0"/>
              </a:rPr>
              <a:t>detection of </a:t>
            </a:r>
            <a:r>
              <a:rPr lang="en-US" altLang="ru-RU" sz="2400" dirty="0" smtClean="0">
                <a:latin typeface="Times New Roman" pitchFamily="18" charset="0"/>
                <a:cs typeface="Times New Roman" pitchFamily="18" charset="0"/>
              </a:rPr>
              <a:t>short time </a:t>
            </a:r>
            <a:r>
              <a:rPr lang="en-US" altLang="ru-RU" sz="2400" dirty="0">
                <a:latin typeface="Times New Roman" pitchFamily="18" charset="0"/>
                <a:cs typeface="Times New Roman" pitchFamily="18" charset="0"/>
              </a:rPr>
              <a:t>particle bursts </a:t>
            </a:r>
            <a:r>
              <a:rPr lang="en-US" altLang="ru-RU" sz="2400" dirty="0" smtClean="0">
                <a:latin typeface="Times New Roman" pitchFamily="18" charset="0"/>
                <a:cs typeface="Times New Roman" pitchFamily="18" charset="0"/>
              </a:rPr>
              <a:t>(duration </a:t>
            </a:r>
            <a:r>
              <a:rPr lang="en-US" altLang="ru-RU" sz="2400" dirty="0">
                <a:latin typeface="Times New Roman" pitchFamily="18" charset="0"/>
                <a:cs typeface="Times New Roman" pitchFamily="18" charset="0"/>
              </a:rPr>
              <a:t>of up to 1 </a:t>
            </a:r>
            <a:r>
              <a:rPr lang="en-US" altLang="ru-RU" sz="2400" dirty="0" smtClean="0">
                <a:latin typeface="Times New Roman" pitchFamily="18" charset="0"/>
                <a:cs typeface="Times New Roman" pitchFamily="18" charset="0"/>
              </a:rPr>
              <a:t>ms);</a:t>
            </a:r>
            <a:endParaRPr lang="en-US" altLang="ru-RU" sz="2400" dirty="0">
              <a:latin typeface="Times New Roman" pitchFamily="18" charset="0"/>
              <a:cs typeface="Times New Roman" pitchFamily="18" charset="0"/>
            </a:endParaRPr>
          </a:p>
          <a:p>
            <a:pPr marL="0" lvl="0" indent="0" algn="just" defTabSz="4437063" eaLnBrk="1" hangingPunct="1">
              <a:spcBef>
                <a:spcPct val="0"/>
              </a:spcBef>
            </a:pPr>
            <a:r>
              <a:rPr lang="en-US" altLang="ru-RU" sz="2400" dirty="0" smtClean="0">
                <a:latin typeface="Times New Roman" pitchFamily="18" charset="0"/>
                <a:cs typeface="Times New Roman" pitchFamily="18" charset="0"/>
              </a:rPr>
              <a:t>measurements </a:t>
            </a:r>
            <a:r>
              <a:rPr lang="en-US" altLang="ru-RU" sz="2400" dirty="0">
                <a:latin typeface="Times New Roman" pitchFamily="18" charset="0"/>
                <a:cs typeface="Times New Roman" pitchFamily="18" charset="0"/>
              </a:rPr>
              <a:t>of the energy spectra and pitch-angular distributions of beams of high-energy electrons;</a:t>
            </a:r>
          </a:p>
          <a:p>
            <a:pPr marL="0" lvl="0" indent="0" algn="just" defTabSz="4437063" eaLnBrk="1" hangingPunct="1">
              <a:spcBef>
                <a:spcPct val="0"/>
              </a:spcBef>
            </a:pPr>
            <a:r>
              <a:rPr lang="en-US" altLang="ru-RU" sz="2400" dirty="0" smtClean="0">
                <a:latin typeface="Times New Roman" pitchFamily="18" charset="0"/>
                <a:cs typeface="Times New Roman" pitchFamily="18" charset="0"/>
              </a:rPr>
              <a:t>measurements of time </a:t>
            </a:r>
            <a:r>
              <a:rPr lang="en-US" altLang="ru-RU" sz="2400" dirty="0">
                <a:latin typeface="Times New Roman" pitchFamily="18" charset="0"/>
                <a:cs typeface="Times New Roman" pitchFamily="18" charset="0"/>
              </a:rPr>
              <a:t>profiles and spatial dimensions of high-energy </a:t>
            </a:r>
            <a:r>
              <a:rPr lang="en-US" altLang="ru-RU" sz="2400" dirty="0" smtClean="0">
                <a:latin typeface="Times New Roman" pitchFamily="18" charset="0"/>
                <a:cs typeface="Times New Roman" pitchFamily="18" charset="0"/>
              </a:rPr>
              <a:t>electron beams in </a:t>
            </a:r>
            <a:r>
              <a:rPr lang="en-US" altLang="ru-RU" sz="2400" dirty="0">
                <a:latin typeface="Times New Roman" pitchFamily="18" charset="0"/>
                <a:cs typeface="Times New Roman" pitchFamily="18" charset="0"/>
              </a:rPr>
              <a:t>the Earth's magnetosphere;</a:t>
            </a:r>
          </a:p>
          <a:p>
            <a:pPr marL="0" lvl="0" indent="0" algn="just" defTabSz="4437063" eaLnBrk="1" hangingPunct="1">
              <a:spcBef>
                <a:spcPct val="0"/>
              </a:spcBef>
            </a:pPr>
            <a:r>
              <a:rPr lang="en-US" altLang="ru-RU" sz="2400" dirty="0">
                <a:latin typeface="Times New Roman" pitchFamily="18" charset="0"/>
                <a:cs typeface="Times New Roman" pitchFamily="18" charset="0"/>
              </a:rPr>
              <a:t>registration of gamma-ray bursts are formed in upper-atmospheric </a:t>
            </a:r>
            <a:r>
              <a:rPr lang="en-US" altLang="ru-RU" sz="2400" dirty="0" smtClean="0">
                <a:latin typeface="Times New Roman" pitchFamily="18" charset="0"/>
                <a:cs typeface="Times New Roman" pitchFamily="18" charset="0"/>
              </a:rPr>
              <a:t>lightning and other processes.</a:t>
            </a:r>
            <a:endParaRPr lang="ru-RU" altLang="ru-RU" sz="2400" dirty="0">
              <a:latin typeface="Times New Roman" pitchFamily="18" charset="0"/>
              <a:cs typeface="Times New Roman" pitchFamily="18" charset="0"/>
            </a:endParaRPr>
          </a:p>
          <a:p>
            <a:pPr algn="just" eaLnBrk="1" hangingPunct="1">
              <a:lnSpc>
                <a:spcPct val="120000"/>
              </a:lnSpc>
              <a:buFont typeface="Arial" charset="0"/>
              <a:buNone/>
            </a:pPr>
            <a:endParaRPr lang="ru-RU" altLang="ru-RU" sz="1700" b="1" u="sng" dirty="0" smtClean="0">
              <a:latin typeface="Arial" charset="0"/>
              <a:cs typeface="Arial" charset="0"/>
            </a:endParaRPr>
          </a:p>
        </p:txBody>
      </p:sp>
      <p:sp>
        <p:nvSpPr>
          <p:cNvPr id="4" name="Содержимое 2"/>
          <p:cNvSpPr txBox="1">
            <a:spLocks/>
          </p:cNvSpPr>
          <p:nvPr/>
        </p:nvSpPr>
        <p:spPr>
          <a:xfrm>
            <a:off x="428596" y="142852"/>
            <a:ext cx="8572560" cy="642937"/>
          </a:xfrm>
          <a:prstGeom prst="rect">
            <a:avLst/>
          </a:prstGeom>
          <a:noFill/>
          <a:scene3d>
            <a:camera prst="orthographicFront"/>
            <a:lightRig rig="balanced" dir="t"/>
          </a:scene3d>
          <a:sp3d>
            <a:bevelT/>
          </a:sp3d>
        </p:spPr>
        <p:txBody>
          <a:bodyPr/>
          <a:lstStyle/>
          <a:p>
            <a:pPr marL="342900" indent="-342900" algn="ctr" fontAlgn="auto">
              <a:spcBef>
                <a:spcPct val="20000"/>
              </a:spcBef>
              <a:spcAft>
                <a:spcPts val="0"/>
              </a:spcAft>
              <a:buFont typeface="Arial" pitchFamily="34" charset="0"/>
              <a:buNone/>
              <a:defRPr/>
            </a:pPr>
            <a:r>
              <a:rPr lang="en-US" altLang="ru-RU" sz="3200" b="1" dirty="0">
                <a:solidFill>
                  <a:srgbClr val="0070C0"/>
                </a:solidFill>
                <a:latin typeface="Times New Roman" pitchFamily="18" charset="0"/>
              </a:rPr>
              <a:t>The goals and objectives of the </a:t>
            </a:r>
            <a:r>
              <a:rPr lang="en-US" altLang="ru-RU" sz="3200" b="1" dirty="0" smtClean="0">
                <a:solidFill>
                  <a:srgbClr val="0070C0"/>
                </a:solidFill>
                <a:latin typeface="Times New Roman" pitchFamily="18" charset="0"/>
              </a:rPr>
              <a:t>AE experiment</a:t>
            </a:r>
            <a:endParaRPr lang="ru-RU" sz="3200" dirty="0">
              <a:cs typeface="Tahoma" pitchFamily="34" charset="0"/>
            </a:endParaRPr>
          </a:p>
        </p:txBody>
      </p:sp>
      <p:sp>
        <p:nvSpPr>
          <p:cNvPr id="5" name="Номер слайда 4"/>
          <p:cNvSpPr>
            <a:spLocks noGrp="1"/>
          </p:cNvSpPr>
          <p:nvPr>
            <p:ph type="sldNum" sz="quarter" idx="12"/>
          </p:nvPr>
        </p:nvSpPr>
        <p:spPr/>
        <p:txBody>
          <a:bodyPr/>
          <a:lstStyle/>
          <a:p>
            <a:pPr>
              <a:defRPr/>
            </a:pPr>
            <a:fld id="{20FD5294-34D9-4B7F-9148-AD7FCEB05B36}" type="slidenum">
              <a:rPr lang="ru-RU" smtClean="0">
                <a:solidFill>
                  <a:schemeClr val="tx1"/>
                </a:solidFill>
              </a:rPr>
              <a:pPr>
                <a:defRPr/>
              </a:pPr>
              <a:t>3</a:t>
            </a:fld>
            <a:endParaRPr lang="ru-RU" dirty="0">
              <a:solidFill>
                <a:schemeClr val="tx1"/>
              </a:solidFill>
            </a:endParaRPr>
          </a:p>
        </p:txBody>
      </p:sp>
      <p:sp>
        <p:nvSpPr>
          <p:cNvPr id="6" name="Дата 5"/>
          <p:cNvSpPr>
            <a:spLocks noGrp="1"/>
          </p:cNvSpPr>
          <p:nvPr>
            <p:ph type="dt" sz="half" idx="10"/>
          </p:nvPr>
        </p:nvSpPr>
        <p:spPr/>
        <p:txBody>
          <a:bodyPr/>
          <a:lstStyle/>
          <a:p>
            <a:pPr>
              <a:defRPr/>
            </a:pPr>
            <a:r>
              <a:rPr lang="ru-RU" dirty="0" smtClean="0">
                <a:solidFill>
                  <a:schemeClr val="tx1"/>
                </a:solidFill>
              </a:rPr>
              <a:t>11.10.2016</a:t>
            </a:r>
            <a:endParaRPr lang="ru-RU" dirty="0">
              <a:solidFill>
                <a:schemeClr val="tx1"/>
              </a:solidFill>
            </a:endParaRPr>
          </a:p>
        </p:txBody>
      </p:sp>
      <p:sp>
        <p:nvSpPr>
          <p:cNvPr id="7" name="Нижний колонтитул 6"/>
          <p:cNvSpPr>
            <a:spLocks noGrp="1"/>
          </p:cNvSpPr>
          <p:nvPr>
            <p:ph type="ftr" sz="quarter" idx="11"/>
          </p:nvPr>
        </p:nvSpPr>
        <p:spPr/>
        <p:txBody>
          <a:bodyPr/>
          <a:lstStyle/>
          <a:p>
            <a:pPr>
              <a:defRPr/>
            </a:pPr>
            <a:r>
              <a:rPr lang="en-US" dirty="0" smtClean="0">
                <a:solidFill>
                  <a:schemeClr val="tx1"/>
                </a:solidFill>
              </a:rPr>
              <a:t>ICPPA-2016</a:t>
            </a:r>
            <a:endParaRPr lang="ru-RU"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lstStyle/>
          <a:p>
            <a:r>
              <a:rPr lang="en-US" sz="2800" dirty="0" smtClean="0"/>
              <a:t>Assembling of MSD in INCOS</a:t>
            </a:r>
            <a:endParaRPr lang="ru-RU" sz="2800" dirty="0"/>
          </a:p>
        </p:txBody>
      </p:sp>
      <p:sp>
        <p:nvSpPr>
          <p:cNvPr id="3" name="Дата 2"/>
          <p:cNvSpPr>
            <a:spLocks noGrp="1"/>
          </p:cNvSpPr>
          <p:nvPr>
            <p:ph type="dt" sz="half" idx="10"/>
          </p:nvPr>
        </p:nvSpPr>
        <p:spPr/>
        <p:txBody>
          <a:bodyPr/>
          <a:lstStyle/>
          <a:p>
            <a:pPr>
              <a:defRPr/>
            </a:pPr>
            <a:r>
              <a:rPr lang="ru-RU" smtClean="0"/>
              <a:t>11.10.2016</a:t>
            </a:r>
            <a:endParaRPr lang="ru-RU" dirty="0"/>
          </a:p>
        </p:txBody>
      </p:sp>
      <p:sp>
        <p:nvSpPr>
          <p:cNvPr id="4" name="Нижний колонтитул 3"/>
          <p:cNvSpPr>
            <a:spLocks noGrp="1"/>
          </p:cNvSpPr>
          <p:nvPr>
            <p:ph type="ftr" sz="quarter" idx="11"/>
          </p:nvPr>
        </p:nvSpPr>
        <p:spPr/>
        <p:txBody>
          <a:bodyPr/>
          <a:lstStyle/>
          <a:p>
            <a:pPr>
              <a:defRPr/>
            </a:pPr>
            <a:r>
              <a:rPr lang="en-US" smtClean="0"/>
              <a:t>ICPPA-2016</a:t>
            </a:r>
            <a:endParaRPr lang="ru-RU" dirty="0"/>
          </a:p>
        </p:txBody>
      </p:sp>
      <p:sp>
        <p:nvSpPr>
          <p:cNvPr id="5" name="Номер слайда 4"/>
          <p:cNvSpPr>
            <a:spLocks noGrp="1"/>
          </p:cNvSpPr>
          <p:nvPr>
            <p:ph type="sldNum" sz="quarter" idx="12"/>
          </p:nvPr>
        </p:nvSpPr>
        <p:spPr/>
        <p:txBody>
          <a:bodyPr/>
          <a:lstStyle/>
          <a:p>
            <a:pPr>
              <a:defRPr/>
            </a:pPr>
            <a:fld id="{2E07FBF0-84FC-471B-8191-C16F9AF0EC05}" type="slidenum">
              <a:rPr lang="ru-RU" smtClean="0"/>
              <a:pPr>
                <a:defRPr/>
              </a:pPr>
              <a:t>30</a:t>
            </a:fld>
            <a:endParaRPr lang="ru-RU" dirty="0"/>
          </a:p>
        </p:txBody>
      </p:sp>
      <p:pic>
        <p:nvPicPr>
          <p:cNvPr id="44034" name="Picture 2" descr="C:\Users\Admin\Desktop\ICCPA-2016\фото_робис\CAM019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268760"/>
            <a:ext cx="6336704"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440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lstStyle/>
          <a:p>
            <a:r>
              <a:rPr lang="en-US" sz="2800" dirty="0"/>
              <a:t>Assembling of MSD in INCOS</a:t>
            </a:r>
            <a:endParaRPr lang="ru-RU" sz="2800" dirty="0"/>
          </a:p>
        </p:txBody>
      </p:sp>
      <p:sp>
        <p:nvSpPr>
          <p:cNvPr id="3" name="Дата 2"/>
          <p:cNvSpPr>
            <a:spLocks noGrp="1"/>
          </p:cNvSpPr>
          <p:nvPr>
            <p:ph type="dt" sz="half" idx="10"/>
          </p:nvPr>
        </p:nvSpPr>
        <p:spPr/>
        <p:txBody>
          <a:bodyPr/>
          <a:lstStyle/>
          <a:p>
            <a:pPr>
              <a:defRPr/>
            </a:pPr>
            <a:r>
              <a:rPr lang="ru-RU" smtClean="0"/>
              <a:t>11.10.2016</a:t>
            </a:r>
            <a:endParaRPr lang="ru-RU" dirty="0"/>
          </a:p>
        </p:txBody>
      </p:sp>
      <p:sp>
        <p:nvSpPr>
          <p:cNvPr id="4" name="Нижний колонтитул 3"/>
          <p:cNvSpPr>
            <a:spLocks noGrp="1"/>
          </p:cNvSpPr>
          <p:nvPr>
            <p:ph type="ftr" sz="quarter" idx="11"/>
          </p:nvPr>
        </p:nvSpPr>
        <p:spPr/>
        <p:txBody>
          <a:bodyPr/>
          <a:lstStyle/>
          <a:p>
            <a:pPr>
              <a:defRPr/>
            </a:pPr>
            <a:r>
              <a:rPr lang="en-US" smtClean="0"/>
              <a:t>ICPPA-2016</a:t>
            </a:r>
            <a:endParaRPr lang="ru-RU" dirty="0"/>
          </a:p>
        </p:txBody>
      </p:sp>
      <p:sp>
        <p:nvSpPr>
          <p:cNvPr id="5" name="Номер слайда 4"/>
          <p:cNvSpPr>
            <a:spLocks noGrp="1"/>
          </p:cNvSpPr>
          <p:nvPr>
            <p:ph type="sldNum" sz="quarter" idx="12"/>
          </p:nvPr>
        </p:nvSpPr>
        <p:spPr/>
        <p:txBody>
          <a:bodyPr/>
          <a:lstStyle/>
          <a:p>
            <a:pPr>
              <a:defRPr/>
            </a:pPr>
            <a:fld id="{2E07FBF0-84FC-471B-8191-C16F9AF0EC05}" type="slidenum">
              <a:rPr lang="ru-RU" smtClean="0"/>
              <a:pPr>
                <a:defRPr/>
              </a:pPr>
              <a:t>31</a:t>
            </a:fld>
            <a:endParaRPr lang="ru-RU" dirty="0"/>
          </a:p>
        </p:txBody>
      </p:sp>
      <p:pic>
        <p:nvPicPr>
          <p:cNvPr id="45058" name="Picture 2" descr="C:\Users\Admin\Desktop\ICCPA-2016\фото_робис\CAM02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908720"/>
            <a:ext cx="5585789" cy="5206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641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lstStyle/>
          <a:p>
            <a:r>
              <a:rPr lang="en-US" sz="2800" dirty="0"/>
              <a:t>Assembling of MSD in INCOS</a:t>
            </a:r>
            <a:endParaRPr lang="ru-RU" sz="2800" dirty="0"/>
          </a:p>
        </p:txBody>
      </p:sp>
      <p:sp>
        <p:nvSpPr>
          <p:cNvPr id="3" name="Дата 2"/>
          <p:cNvSpPr>
            <a:spLocks noGrp="1"/>
          </p:cNvSpPr>
          <p:nvPr>
            <p:ph type="dt" sz="half" idx="10"/>
          </p:nvPr>
        </p:nvSpPr>
        <p:spPr/>
        <p:txBody>
          <a:bodyPr/>
          <a:lstStyle/>
          <a:p>
            <a:pPr>
              <a:defRPr/>
            </a:pPr>
            <a:r>
              <a:rPr lang="ru-RU" smtClean="0"/>
              <a:t>11.10.2016</a:t>
            </a:r>
            <a:endParaRPr lang="ru-RU" dirty="0"/>
          </a:p>
        </p:txBody>
      </p:sp>
      <p:sp>
        <p:nvSpPr>
          <p:cNvPr id="4" name="Нижний колонтитул 3"/>
          <p:cNvSpPr>
            <a:spLocks noGrp="1"/>
          </p:cNvSpPr>
          <p:nvPr>
            <p:ph type="ftr" sz="quarter" idx="11"/>
          </p:nvPr>
        </p:nvSpPr>
        <p:spPr/>
        <p:txBody>
          <a:bodyPr/>
          <a:lstStyle/>
          <a:p>
            <a:pPr>
              <a:defRPr/>
            </a:pPr>
            <a:r>
              <a:rPr lang="en-US" smtClean="0"/>
              <a:t>ICPPA-2016</a:t>
            </a:r>
            <a:endParaRPr lang="ru-RU" dirty="0"/>
          </a:p>
        </p:txBody>
      </p:sp>
      <p:sp>
        <p:nvSpPr>
          <p:cNvPr id="5" name="Номер слайда 4"/>
          <p:cNvSpPr>
            <a:spLocks noGrp="1"/>
          </p:cNvSpPr>
          <p:nvPr>
            <p:ph type="sldNum" sz="quarter" idx="12"/>
          </p:nvPr>
        </p:nvSpPr>
        <p:spPr/>
        <p:txBody>
          <a:bodyPr/>
          <a:lstStyle/>
          <a:p>
            <a:pPr>
              <a:defRPr/>
            </a:pPr>
            <a:fld id="{2E07FBF0-84FC-471B-8191-C16F9AF0EC05}" type="slidenum">
              <a:rPr lang="ru-RU" smtClean="0"/>
              <a:pPr>
                <a:defRPr/>
              </a:pPr>
              <a:t>32</a:t>
            </a:fld>
            <a:endParaRPr lang="ru-RU" dirty="0"/>
          </a:p>
        </p:txBody>
      </p:sp>
      <p:pic>
        <p:nvPicPr>
          <p:cNvPr id="46082" name="Picture 2" descr="C:\Users\Admin\Desktop\ICCPA-2016\фото_робис\IMG_20160712_1329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9120" y="1268760"/>
            <a:ext cx="6048671" cy="4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643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199" y="1124744"/>
            <a:ext cx="8229600" cy="1656184"/>
          </a:xfrm>
        </p:spPr>
        <p:txBody>
          <a:bodyPr/>
          <a:lstStyle/>
          <a:p>
            <a:pPr lvl="0" eaLnBrk="1" fontAlgn="auto" hangingPunct="1">
              <a:spcBef>
                <a:spcPts val="0"/>
              </a:spcBef>
              <a:spcAft>
                <a:spcPts val="0"/>
              </a:spcAft>
            </a:pPr>
            <a:r>
              <a:rPr lang="ru-RU" sz="2400" dirty="0">
                <a:solidFill>
                  <a:prstClr val="black"/>
                </a:solidFill>
                <a:ea typeface="+mn-ea"/>
                <a:cs typeface="+mn-cs"/>
              </a:rPr>
              <a:t/>
            </a:r>
            <a:br>
              <a:rPr lang="ru-RU" sz="2400" dirty="0">
                <a:solidFill>
                  <a:prstClr val="black"/>
                </a:solidFill>
                <a:ea typeface="+mn-ea"/>
                <a:cs typeface="+mn-cs"/>
              </a:rPr>
            </a:br>
            <a:endParaRPr lang="ru-RU" sz="2800"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871" y="2996952"/>
            <a:ext cx="7540625" cy="2952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p:txBody>
          <a:bodyPr/>
          <a:lstStyle/>
          <a:p>
            <a:pPr>
              <a:defRPr/>
            </a:pPr>
            <a:fld id="{2E07FBF0-84FC-471B-8191-C16F9AF0EC05}" type="slidenum">
              <a:rPr lang="ru-RU" smtClean="0"/>
              <a:pPr>
                <a:defRPr/>
              </a:pPr>
              <a:t>33</a:t>
            </a:fld>
            <a:endParaRPr lang="ru-RU" dirty="0"/>
          </a:p>
        </p:txBody>
      </p:sp>
      <p:sp>
        <p:nvSpPr>
          <p:cNvPr id="6" name="Дата 5"/>
          <p:cNvSpPr>
            <a:spLocks noGrp="1"/>
          </p:cNvSpPr>
          <p:nvPr>
            <p:ph type="dt" sz="half" idx="10"/>
          </p:nvPr>
        </p:nvSpPr>
        <p:spPr/>
        <p:txBody>
          <a:bodyPr/>
          <a:lstStyle/>
          <a:p>
            <a:pPr>
              <a:defRPr/>
            </a:pPr>
            <a:r>
              <a:rPr lang="ru-RU" dirty="0" smtClean="0"/>
              <a:t>11.10.2016</a:t>
            </a:r>
            <a:endParaRPr lang="ru-RU" dirty="0"/>
          </a:p>
        </p:txBody>
      </p:sp>
      <p:sp>
        <p:nvSpPr>
          <p:cNvPr id="7" name="Нижний колонтитул 6"/>
          <p:cNvSpPr>
            <a:spLocks noGrp="1"/>
          </p:cNvSpPr>
          <p:nvPr>
            <p:ph type="ftr" sz="quarter" idx="11"/>
          </p:nvPr>
        </p:nvSpPr>
        <p:spPr/>
        <p:txBody>
          <a:bodyPr/>
          <a:lstStyle/>
          <a:p>
            <a:pPr>
              <a:defRPr/>
            </a:pPr>
            <a:r>
              <a:rPr lang="en-US" dirty="0" smtClean="0"/>
              <a:t>ICPPA-2016</a:t>
            </a:r>
            <a:endParaRPr lang="ru-RU" dirty="0"/>
          </a:p>
        </p:txBody>
      </p:sp>
      <p:sp>
        <p:nvSpPr>
          <p:cNvPr id="8" name="TextBox 7"/>
          <p:cNvSpPr txBox="1"/>
          <p:nvPr/>
        </p:nvSpPr>
        <p:spPr>
          <a:xfrm>
            <a:off x="1257712" y="693494"/>
            <a:ext cx="7056784" cy="2123658"/>
          </a:xfrm>
          <a:prstGeom prst="rect">
            <a:avLst/>
          </a:prstGeom>
          <a:noFill/>
        </p:spPr>
        <p:txBody>
          <a:bodyPr wrap="square" rtlCol="0">
            <a:spAutoFit/>
          </a:bodyPr>
          <a:lstStyle/>
          <a:p>
            <a:pPr algn="ctr"/>
            <a:r>
              <a:rPr lang="en-US" sz="4400" dirty="0" smtClean="0">
                <a:solidFill>
                  <a:srgbClr val="7030A0"/>
                </a:solidFill>
                <a:latin typeface="Arial Black" panose="020B0A04020102020204" pitchFamily="34" charset="0"/>
              </a:rPr>
              <a:t>THANKS FOR YOUR ATTENTION </a:t>
            </a:r>
          </a:p>
          <a:p>
            <a:pPr algn="ctr"/>
            <a:r>
              <a:rPr lang="en-US" sz="4400" dirty="0" smtClean="0">
                <a:solidFill>
                  <a:srgbClr val="7030A0"/>
                </a:solidFill>
                <a:latin typeface="Arial Black" panose="020B0A04020102020204" pitchFamily="34" charset="0"/>
              </a:rPr>
              <a:t>TO THE PROJECT</a:t>
            </a:r>
            <a:endParaRPr lang="ru-RU" sz="4400" dirty="0">
              <a:solidFill>
                <a:srgbClr val="7030A0"/>
              </a:solidFill>
              <a:latin typeface="Arial Black" panose="020B0A04020102020204" pitchFamily="34" charset="0"/>
            </a:endParaRPr>
          </a:p>
        </p:txBody>
      </p:sp>
    </p:spTree>
    <p:extLst>
      <p:ext uri="{BB962C8B-B14F-4D97-AF65-F5344CB8AC3E}">
        <p14:creationId xmlns:p14="http://schemas.microsoft.com/office/powerpoint/2010/main" val="1296247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Admin\Рабочий стол\resurs_dk.jpg"/>
          <p:cNvPicPr>
            <a:picLocks noChangeAspect="1" noChangeArrowheads="1"/>
          </p:cNvPicPr>
          <p:nvPr/>
        </p:nvPicPr>
        <p:blipFill>
          <a:blip r:embed="rId2" cstate="print"/>
          <a:srcRect/>
          <a:stretch>
            <a:fillRect/>
          </a:stretch>
        </p:blipFill>
        <p:spPr bwMode="auto">
          <a:xfrm>
            <a:off x="480994" y="836712"/>
            <a:ext cx="3141700" cy="2087438"/>
          </a:xfrm>
          <a:prstGeom prst="rect">
            <a:avLst/>
          </a:prstGeom>
          <a:ln>
            <a:noFill/>
          </a:ln>
          <a:effectLst>
            <a:outerShdw blurRad="292100" dist="139700" dir="2700000" algn="tl" rotWithShape="0">
              <a:srgbClr val="333333">
                <a:alpha val="65000"/>
              </a:srgbClr>
            </a:outerShdw>
          </a:effectLst>
          <a:extLst/>
        </p:spPr>
      </p:pic>
      <p:pic>
        <p:nvPicPr>
          <p:cNvPr id="4099" name="Picture 2" descr="D:\Alex_Petyuk\ТРУДЫ_ТЕЗИСЫ\V КОСМИЧЕСКИЙ КОНГРЕСС-2011\ПРЕЗЕНТАЦИИ\P1010001.JPG"/>
          <p:cNvPicPr>
            <a:picLocks noChangeAspect="1" noChangeArrowheads="1"/>
          </p:cNvPicPr>
          <p:nvPr/>
        </p:nvPicPr>
        <p:blipFill>
          <a:blip r:embed="rId3" cstate="print"/>
          <a:srcRect/>
          <a:stretch>
            <a:fillRect/>
          </a:stretch>
        </p:blipFill>
        <p:spPr bwMode="auto">
          <a:xfrm>
            <a:off x="5148263" y="836712"/>
            <a:ext cx="2952750" cy="2087438"/>
          </a:xfrm>
          <a:prstGeom prst="rect">
            <a:avLst/>
          </a:prstGeom>
          <a:noFill/>
          <a:ln w="9525">
            <a:noFill/>
            <a:miter lim="800000"/>
            <a:headEnd/>
            <a:tailEnd/>
          </a:ln>
        </p:spPr>
      </p:pic>
      <p:sp>
        <p:nvSpPr>
          <p:cNvPr id="15" name="Содержимое 2"/>
          <p:cNvSpPr txBox="1">
            <a:spLocks noGrp="1"/>
          </p:cNvSpPr>
          <p:nvPr>
            <p:ph type="title"/>
          </p:nvPr>
        </p:nvSpPr>
        <p:spPr>
          <a:xfrm>
            <a:off x="395536" y="332656"/>
            <a:ext cx="8405536" cy="581454"/>
          </a:xfrm>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auto">
              <a:spcBef>
                <a:spcPct val="20000"/>
              </a:spcBef>
              <a:spcAft>
                <a:spcPts val="0"/>
              </a:spcAft>
              <a:buFont typeface="Arial" pitchFamily="34" charset="0"/>
              <a:buNone/>
              <a:defRPr/>
            </a:pPr>
            <a:r>
              <a:rPr lang="en-US" sz="2400" b="1" dirty="0" smtClean="0">
                <a:solidFill>
                  <a:schemeClr val="bg2">
                    <a:lumMod val="25000"/>
                  </a:schemeClr>
                </a:solidFill>
                <a:latin typeface="Arial" panose="020B0604020202020204" pitchFamily="34" charset="0"/>
                <a:cs typeface="Arial" panose="020B0604020202020204" pitchFamily="34" charset="0"/>
              </a:rPr>
              <a:t>SCIENTIFIC SPACE INSTRUMENTS OF INCOS MEPHI</a:t>
            </a:r>
            <a:r>
              <a:rPr lang="ru-RU" sz="3200" b="1" dirty="0">
                <a:solidFill>
                  <a:schemeClr val="bg2">
                    <a:lumMod val="25000"/>
                  </a:schemeClr>
                </a:solidFill>
                <a:latin typeface="+mn-lt"/>
                <a:cs typeface="+mn-cs"/>
              </a:rPr>
              <a:t>	</a:t>
            </a:r>
            <a:endParaRPr lang="ru-RU" sz="3200" dirty="0">
              <a:latin typeface="+mn-lt"/>
              <a:cs typeface="+mn-cs"/>
            </a:endParaRPr>
          </a:p>
        </p:txBody>
      </p:sp>
      <p:sp>
        <p:nvSpPr>
          <p:cNvPr id="4101" name="TextBox 15"/>
          <p:cNvSpPr txBox="1">
            <a:spLocks noChangeArrowheads="1"/>
          </p:cNvSpPr>
          <p:nvPr/>
        </p:nvSpPr>
        <p:spPr bwMode="auto">
          <a:xfrm>
            <a:off x="179387" y="3172897"/>
            <a:ext cx="8785225" cy="369332"/>
          </a:xfrm>
          <a:prstGeom prst="rect">
            <a:avLst/>
          </a:prstGeom>
          <a:noFill/>
          <a:ln w="9525">
            <a:noFill/>
            <a:miter lim="800000"/>
            <a:headEnd/>
            <a:tailEnd/>
          </a:ln>
        </p:spPr>
        <p:txBody>
          <a:bodyPr>
            <a:spAutoFit/>
          </a:bodyPr>
          <a:lstStyle/>
          <a:p>
            <a:pPr algn="ctr"/>
            <a:r>
              <a:rPr lang="en-US" altLang="ru-RU" b="1" i="1" dirty="0" smtClean="0">
                <a:solidFill>
                  <a:srgbClr val="002060"/>
                </a:solidFill>
              </a:rPr>
              <a:t>Spectrometer</a:t>
            </a:r>
            <a:r>
              <a:rPr lang="ru-RU" altLang="ru-RU" b="1" i="1" dirty="0" smtClean="0">
                <a:solidFill>
                  <a:srgbClr val="002060"/>
                </a:solidFill>
              </a:rPr>
              <a:t>«</a:t>
            </a:r>
            <a:r>
              <a:rPr lang="en-US" altLang="ru-RU" b="1" i="1" dirty="0" smtClean="0">
                <a:solidFill>
                  <a:srgbClr val="002060"/>
                </a:solidFill>
              </a:rPr>
              <a:t>ARINA</a:t>
            </a:r>
            <a:r>
              <a:rPr lang="ru-RU" altLang="ru-RU" b="1" i="1" dirty="0" smtClean="0">
                <a:solidFill>
                  <a:srgbClr val="002060"/>
                </a:solidFill>
              </a:rPr>
              <a:t>»</a:t>
            </a:r>
            <a:r>
              <a:rPr lang="en-US" altLang="ru-RU" b="1" i="1" dirty="0" smtClean="0">
                <a:solidFill>
                  <a:srgbClr val="002060"/>
                </a:solidFill>
              </a:rPr>
              <a:t> on aboard </a:t>
            </a:r>
            <a:r>
              <a:rPr lang="ru-RU" altLang="ru-RU" b="1" i="1" dirty="0" smtClean="0">
                <a:solidFill>
                  <a:srgbClr val="002060"/>
                </a:solidFill>
              </a:rPr>
              <a:t>«</a:t>
            </a:r>
            <a:r>
              <a:rPr lang="en-US" altLang="ru-RU" b="1" i="1" dirty="0" smtClean="0">
                <a:solidFill>
                  <a:srgbClr val="002060"/>
                </a:solidFill>
              </a:rPr>
              <a:t>Resource</a:t>
            </a:r>
            <a:r>
              <a:rPr lang="ru-RU" altLang="ru-RU" b="1" i="1" dirty="0" smtClean="0">
                <a:solidFill>
                  <a:srgbClr val="002060"/>
                </a:solidFill>
              </a:rPr>
              <a:t>-</a:t>
            </a:r>
            <a:r>
              <a:rPr lang="en-US" altLang="ru-RU" b="1" i="1" dirty="0" smtClean="0">
                <a:solidFill>
                  <a:srgbClr val="002060"/>
                </a:solidFill>
              </a:rPr>
              <a:t>DK</a:t>
            </a:r>
            <a:r>
              <a:rPr lang="ru-RU" altLang="ru-RU" b="1" i="1" dirty="0" smtClean="0">
                <a:solidFill>
                  <a:srgbClr val="002060"/>
                </a:solidFill>
              </a:rPr>
              <a:t>1</a:t>
            </a:r>
            <a:r>
              <a:rPr lang="ru-RU" altLang="ru-RU" b="1" i="1" dirty="0">
                <a:solidFill>
                  <a:srgbClr val="002060"/>
                </a:solidFill>
              </a:rPr>
              <a:t>» №1 </a:t>
            </a:r>
            <a:r>
              <a:rPr lang="ru-RU" altLang="ru-RU" b="1" i="1" dirty="0" smtClean="0">
                <a:solidFill>
                  <a:srgbClr val="002060"/>
                </a:solidFill>
              </a:rPr>
              <a:t>(2006)</a:t>
            </a:r>
            <a:endParaRPr lang="ru-RU" altLang="ru-RU" b="1" i="1" dirty="0">
              <a:solidFill>
                <a:srgbClr val="002060"/>
              </a:solidFill>
            </a:endParaRPr>
          </a:p>
        </p:txBody>
      </p:sp>
      <p:pic>
        <p:nvPicPr>
          <p:cNvPr id="4102" name="Picture 3"/>
          <p:cNvPicPr>
            <a:picLocks noChangeAspect="1" noChangeArrowheads="1"/>
          </p:cNvPicPr>
          <p:nvPr/>
        </p:nvPicPr>
        <p:blipFill>
          <a:blip r:embed="rId4" cstate="print"/>
          <a:srcRect/>
          <a:stretch>
            <a:fillRect/>
          </a:stretch>
        </p:blipFill>
        <p:spPr bwMode="auto">
          <a:xfrm>
            <a:off x="5148263" y="3731488"/>
            <a:ext cx="2952750" cy="2146132"/>
          </a:xfrm>
          <a:prstGeom prst="rect">
            <a:avLst/>
          </a:prstGeom>
          <a:noFill/>
          <a:ln w="9525">
            <a:noFill/>
            <a:miter lim="800000"/>
            <a:headEnd/>
            <a:tailEnd/>
          </a:ln>
        </p:spPr>
      </p:pic>
      <p:pic>
        <p:nvPicPr>
          <p:cNvPr id="18" name="Picture 3" descr="C:\Documents and Settings\Admin\Рабочий стол\ISS_2006.jpg"/>
          <p:cNvPicPr>
            <a:picLocks noChangeAspect="1" noChangeArrowheads="1"/>
          </p:cNvPicPr>
          <p:nvPr/>
        </p:nvPicPr>
        <p:blipFill>
          <a:blip r:embed="rId5" cstate="print"/>
          <a:srcRect/>
          <a:stretch>
            <a:fillRect/>
          </a:stretch>
        </p:blipFill>
        <p:spPr bwMode="auto">
          <a:xfrm>
            <a:off x="595596" y="3717032"/>
            <a:ext cx="3027098" cy="2160588"/>
          </a:xfrm>
          <a:prstGeom prst="rect">
            <a:avLst/>
          </a:prstGeom>
          <a:ln>
            <a:noFill/>
          </a:ln>
          <a:effectLst>
            <a:outerShdw blurRad="190500" algn="tl" rotWithShape="0">
              <a:srgbClr val="000000">
                <a:alpha val="70000"/>
              </a:srgbClr>
            </a:outerShdw>
          </a:effectLst>
          <a:extLst/>
        </p:spPr>
      </p:pic>
      <p:sp>
        <p:nvSpPr>
          <p:cNvPr id="4104" name="TextBox 15"/>
          <p:cNvSpPr txBox="1">
            <a:spLocks noChangeArrowheads="1"/>
          </p:cNvSpPr>
          <p:nvPr/>
        </p:nvSpPr>
        <p:spPr bwMode="auto">
          <a:xfrm>
            <a:off x="95371" y="6000914"/>
            <a:ext cx="8820472" cy="646331"/>
          </a:xfrm>
          <a:prstGeom prst="rect">
            <a:avLst/>
          </a:prstGeom>
          <a:noFill/>
          <a:ln w="9525">
            <a:noFill/>
            <a:miter lim="800000"/>
            <a:headEnd/>
            <a:tailEnd/>
          </a:ln>
        </p:spPr>
        <p:txBody>
          <a:bodyPr wrap="square">
            <a:spAutoFit/>
          </a:bodyPr>
          <a:lstStyle/>
          <a:p>
            <a:pPr algn="ctr"/>
            <a:r>
              <a:rPr lang="en-US" altLang="ru-RU" b="1" i="1" dirty="0" smtClean="0">
                <a:solidFill>
                  <a:srgbClr val="002060"/>
                </a:solidFill>
              </a:rPr>
              <a:t>Spectrometer</a:t>
            </a:r>
            <a:r>
              <a:rPr lang="ru-RU" altLang="ru-RU" b="1" i="1" dirty="0" smtClean="0">
                <a:solidFill>
                  <a:srgbClr val="002060"/>
                </a:solidFill>
              </a:rPr>
              <a:t>«</a:t>
            </a:r>
            <a:r>
              <a:rPr lang="en-US" altLang="ru-RU" b="1" i="1" dirty="0" smtClean="0">
                <a:solidFill>
                  <a:srgbClr val="002060"/>
                </a:solidFill>
              </a:rPr>
              <a:t>VSPLESK</a:t>
            </a:r>
            <a:r>
              <a:rPr lang="ru-RU" altLang="ru-RU" b="1" i="1" dirty="0" smtClean="0">
                <a:solidFill>
                  <a:srgbClr val="002060"/>
                </a:solidFill>
              </a:rPr>
              <a:t>»</a:t>
            </a:r>
            <a:r>
              <a:rPr lang="en-US" altLang="ru-RU" b="1" i="1" dirty="0" smtClean="0">
                <a:solidFill>
                  <a:srgbClr val="002060"/>
                </a:solidFill>
              </a:rPr>
              <a:t> </a:t>
            </a:r>
            <a:r>
              <a:rPr lang="en-US" altLang="ru-RU" b="1" i="1" dirty="0">
                <a:solidFill>
                  <a:srgbClr val="002060"/>
                </a:solidFill>
              </a:rPr>
              <a:t>on </a:t>
            </a:r>
            <a:r>
              <a:rPr lang="en-US" altLang="ru-RU" b="1" i="1" dirty="0" smtClean="0">
                <a:solidFill>
                  <a:srgbClr val="002060"/>
                </a:solidFill>
              </a:rPr>
              <a:t>aboard Russian </a:t>
            </a:r>
            <a:r>
              <a:rPr lang="en-US" altLang="ru-RU" b="1" i="1" dirty="0">
                <a:solidFill>
                  <a:srgbClr val="002060"/>
                </a:solidFill>
              </a:rPr>
              <a:t>Segment of ISS (</a:t>
            </a:r>
            <a:r>
              <a:rPr lang="ru-RU" altLang="ru-RU" b="1" i="1" dirty="0" smtClean="0">
                <a:solidFill>
                  <a:srgbClr val="002060"/>
                </a:solidFill>
              </a:rPr>
              <a:t>200</a:t>
            </a:r>
            <a:r>
              <a:rPr lang="en-US" altLang="ru-RU" b="1" i="1" dirty="0" smtClean="0">
                <a:solidFill>
                  <a:srgbClr val="002060"/>
                </a:solidFill>
              </a:rPr>
              <a:t>7)</a:t>
            </a:r>
            <a:endParaRPr lang="ru-RU" altLang="ru-RU" b="1" i="1" dirty="0">
              <a:solidFill>
                <a:srgbClr val="002060"/>
              </a:solidFill>
            </a:endParaRPr>
          </a:p>
          <a:p>
            <a:endParaRPr lang="ru-RU" altLang="ru-RU" b="1" i="1" dirty="0">
              <a:solidFill>
                <a:srgbClr val="002060"/>
              </a:solidFill>
            </a:endParaRPr>
          </a:p>
        </p:txBody>
      </p:sp>
      <p:sp>
        <p:nvSpPr>
          <p:cNvPr id="4" name="Номер слайда 3"/>
          <p:cNvSpPr>
            <a:spLocks noGrp="1"/>
          </p:cNvSpPr>
          <p:nvPr>
            <p:ph type="sldNum" sz="quarter" idx="12"/>
          </p:nvPr>
        </p:nvSpPr>
        <p:spPr/>
        <p:txBody>
          <a:bodyPr/>
          <a:lstStyle/>
          <a:p>
            <a:pPr>
              <a:defRPr/>
            </a:pPr>
            <a:fld id="{20FD5294-34D9-4B7F-9148-AD7FCEB05B36}" type="slidenum">
              <a:rPr lang="ru-RU" smtClean="0">
                <a:solidFill>
                  <a:schemeClr val="tx1"/>
                </a:solidFill>
              </a:rPr>
              <a:pPr>
                <a:defRPr/>
              </a:pPr>
              <a:t>4</a:t>
            </a:fld>
            <a:endParaRPr lang="ru-RU" dirty="0">
              <a:solidFill>
                <a:schemeClr val="tx1"/>
              </a:solidFill>
            </a:endParaRPr>
          </a:p>
        </p:txBody>
      </p:sp>
      <p:sp>
        <p:nvSpPr>
          <p:cNvPr id="5" name="Дата 4"/>
          <p:cNvSpPr>
            <a:spLocks noGrp="1"/>
          </p:cNvSpPr>
          <p:nvPr>
            <p:ph type="dt" sz="half" idx="10"/>
          </p:nvPr>
        </p:nvSpPr>
        <p:spPr/>
        <p:txBody>
          <a:bodyPr/>
          <a:lstStyle/>
          <a:p>
            <a:pPr>
              <a:defRPr/>
            </a:pPr>
            <a:r>
              <a:rPr lang="ru-RU" dirty="0" smtClean="0">
                <a:solidFill>
                  <a:schemeClr val="tx1"/>
                </a:solidFill>
              </a:rPr>
              <a:t>11.10.2016</a:t>
            </a:r>
            <a:endParaRPr lang="ru-RU" dirty="0">
              <a:solidFill>
                <a:schemeClr val="tx1"/>
              </a:solidFill>
            </a:endParaRPr>
          </a:p>
        </p:txBody>
      </p:sp>
      <p:sp>
        <p:nvSpPr>
          <p:cNvPr id="6" name="Нижний колонтитул 5"/>
          <p:cNvSpPr>
            <a:spLocks noGrp="1"/>
          </p:cNvSpPr>
          <p:nvPr>
            <p:ph type="ftr" sz="quarter" idx="11"/>
          </p:nvPr>
        </p:nvSpPr>
        <p:spPr/>
        <p:txBody>
          <a:bodyPr/>
          <a:lstStyle/>
          <a:p>
            <a:pPr>
              <a:defRPr/>
            </a:pPr>
            <a:r>
              <a:rPr lang="en-US" dirty="0" smtClean="0">
                <a:solidFill>
                  <a:schemeClr val="tx1"/>
                </a:solidFill>
              </a:rPr>
              <a:t>ICPPA-2016</a:t>
            </a:r>
            <a:endParaRPr lang="ru-RU" dirty="0">
              <a:solidFill>
                <a:schemeClr val="tx1"/>
              </a:solidFill>
            </a:endParaRP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7"/>
          <p:cNvSpPr txBox="1">
            <a:spLocks noChangeArrowheads="1"/>
          </p:cNvSpPr>
          <p:nvPr/>
        </p:nvSpPr>
        <p:spPr bwMode="auto">
          <a:xfrm>
            <a:off x="468313" y="115888"/>
            <a:ext cx="8072437" cy="584775"/>
          </a:xfrm>
          <a:prstGeom prst="rect">
            <a:avLst/>
          </a:prstGeom>
          <a:noFill/>
          <a:ln w="9525">
            <a:noFill/>
            <a:miter lim="800000"/>
            <a:headEnd/>
            <a:tailEnd/>
          </a:ln>
        </p:spPr>
        <p:txBody>
          <a:bodyPr>
            <a:spAutoFit/>
          </a:bodyPr>
          <a:lstStyle/>
          <a:p>
            <a:pPr algn="ctr" eaLnBrk="1" hangingPunct="1">
              <a:spcBef>
                <a:spcPct val="50000"/>
              </a:spcBef>
            </a:pPr>
            <a:r>
              <a:rPr lang="en-US" altLang="ru-RU" sz="3200" b="1" dirty="0" smtClean="0">
                <a:solidFill>
                  <a:srgbClr val="0070C0"/>
                </a:solidFill>
                <a:latin typeface="Times New Roman" pitchFamily="18" charset="0"/>
                <a:cs typeface="Times New Roman" pitchFamily="18" charset="0"/>
              </a:rPr>
              <a:t>Modern INCOS scientific space instruments</a:t>
            </a:r>
            <a:endParaRPr lang="ru-RU" altLang="ru-RU" sz="3200" b="1" dirty="0">
              <a:solidFill>
                <a:srgbClr val="0070C0"/>
              </a:solidFill>
              <a:latin typeface="Times New Roman" pitchFamily="18" charset="0"/>
              <a:cs typeface="Times New Roman"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530819477"/>
              </p:ext>
            </p:extLst>
          </p:nvPr>
        </p:nvGraphicFramePr>
        <p:xfrm>
          <a:off x="868362" y="908720"/>
          <a:ext cx="7272338" cy="5289603"/>
        </p:xfrm>
        <a:graphic>
          <a:graphicData uri="http://schemas.openxmlformats.org/drawingml/2006/table">
            <a:tbl>
              <a:tblPr/>
              <a:tblGrid>
                <a:gridCol w="2159787"/>
                <a:gridCol w="1368147"/>
                <a:gridCol w="1512163"/>
                <a:gridCol w="2232241"/>
              </a:tblGrid>
              <a:tr h="115989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Features</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ARINA</a:t>
                      </a: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a:t>
                      </a:r>
                      <a:endParaRPr kumimoji="0" lang="en-US" sz="1400" b="1" i="0" u="none" strike="noStrike" cap="none" normalizeH="0" baseline="0" dirty="0" smtClean="0">
                        <a:ln>
                          <a:noFill/>
                        </a:ln>
                        <a:solidFill>
                          <a:schemeClr val="tx1"/>
                        </a:solidFill>
                        <a:effectLst/>
                        <a:latin typeface="Arial CYR"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YR" pitchFamily="34" charset="0"/>
                          <a:ea typeface="Calibri" pitchFamily="34" charset="0"/>
                          <a:cs typeface="Times New Roman" pitchFamily="18" charset="0"/>
                        </a:rPr>
                        <a:t>2006</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VSPLESK</a:t>
                      </a: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a:t>
                      </a:r>
                      <a:endParaRPr kumimoji="0" lang="en-US" sz="1400" b="1" i="0" u="none" strike="noStrike" cap="none" normalizeH="0" baseline="0" dirty="0" smtClean="0">
                        <a:ln>
                          <a:noFill/>
                        </a:ln>
                        <a:solidFill>
                          <a:schemeClr val="tx1"/>
                        </a:solidFill>
                        <a:effectLst/>
                        <a:latin typeface="Arial CYR"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YR" pitchFamily="34" charset="0"/>
                          <a:ea typeface="Calibri" pitchFamily="34" charset="0"/>
                          <a:cs typeface="Times New Roman" pitchFamily="18" charset="0"/>
                        </a:rPr>
                        <a:t>2007</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defRPr/>
                      </a:pPr>
                      <a:endParaRPr kumimoji="0" lang="en-US" sz="1600" b="1" i="0" u="none" strike="noStrike" cap="none" normalizeH="0" baseline="0" dirty="0" smtClean="0">
                        <a:ln>
                          <a:noFill/>
                        </a:ln>
                        <a:solidFill>
                          <a:schemeClr val="tx1"/>
                        </a:solidFill>
                        <a:effectLst/>
                        <a:latin typeface="Arial CYR" pitchFamily="34" charset="0"/>
                        <a:ea typeface="Calibri" pitchFamily="34" charset="0"/>
                        <a:cs typeface="Arial CYR"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defRPr/>
                      </a:pPr>
                      <a:r>
                        <a:rPr kumimoji="0" lang="ru-RU" sz="1400" b="1" i="0" u="none" strike="noStrike" cap="none" normalizeH="0" baseline="0" dirty="0" smtClean="0">
                          <a:ln>
                            <a:noFill/>
                          </a:ln>
                          <a:solidFill>
                            <a:schemeClr val="tx1"/>
                          </a:solidFill>
                          <a:effectLst/>
                          <a:latin typeface="Arial CYR" pitchFamily="34" charset="0"/>
                          <a:ea typeface="Calibri" pitchFamily="34" charset="0"/>
                          <a:cs typeface="Arial CYR" pitchFamily="34" charset="0"/>
                        </a:rPr>
                        <a:t>«</a:t>
                      </a:r>
                      <a:r>
                        <a:rPr kumimoji="0" lang="en-US" sz="1400" b="1" i="0" u="none" strike="noStrike" cap="none" normalizeH="0" baseline="0" dirty="0" smtClean="0">
                          <a:ln>
                            <a:noFill/>
                          </a:ln>
                          <a:solidFill>
                            <a:schemeClr val="tx1"/>
                          </a:solidFill>
                          <a:effectLst/>
                          <a:latin typeface="Arial CYR" pitchFamily="34" charset="0"/>
                          <a:ea typeface="Calibri" pitchFamily="34" charset="0"/>
                          <a:cs typeface="Arial CYR" pitchFamily="34" charset="0"/>
                        </a:rPr>
                        <a:t>ALFA-ELECTRON</a:t>
                      </a:r>
                      <a:r>
                        <a:rPr kumimoji="0" lang="ru-RU" sz="1400" b="1" i="0" u="none" strike="noStrike" cap="none" normalizeH="0" baseline="0" dirty="0" smtClean="0">
                          <a:ln>
                            <a:noFill/>
                          </a:ln>
                          <a:solidFill>
                            <a:schemeClr val="tx1"/>
                          </a:solidFill>
                          <a:effectLst/>
                          <a:latin typeface="Arial CYR" pitchFamily="34" charset="0"/>
                          <a:ea typeface="Calibri" pitchFamily="34" charset="0"/>
                          <a:cs typeface="Arial CYR" pitchFamily="34" charset="0"/>
                        </a:rPr>
                        <a:t>»</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dirty="0" smtClean="0">
                        <a:ln>
                          <a:noFill/>
                        </a:ln>
                        <a:solidFill>
                          <a:schemeClr val="tx1"/>
                        </a:solidFill>
                        <a:effectLst/>
                        <a:latin typeface="Arial CYR" pitchFamily="34" charset="0"/>
                        <a:ea typeface="Calibri" pitchFamily="34" charset="0"/>
                        <a:cs typeface="Arial CYR" pitchFamily="34"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822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Particles type</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electrons</a:t>
                      </a: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 (3-30 М</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eV</a:t>
                      </a: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protons</a:t>
                      </a: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 (</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3</a:t>
                      </a: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0-1</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0</a:t>
                      </a: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0 М</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eV</a:t>
                      </a: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electrons</a:t>
                      </a: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 (3-30 МэВ), </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protons &amp; light nuclei</a:t>
                      </a:r>
                      <a:endParaRPr kumimoji="0" lang="ru-RU" sz="1400" b="1" i="0" u="none" strike="noStrike" cap="none" normalizeH="0" baseline="0" dirty="0" smtClean="0">
                        <a:ln>
                          <a:noFill/>
                        </a:ln>
                        <a:solidFill>
                          <a:schemeClr val="tx1"/>
                        </a:solidFill>
                        <a:effectLst/>
                        <a:latin typeface="Arial CYR"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3</a:t>
                      </a: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0-1</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0</a:t>
                      </a: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0 М</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eV</a:t>
                      </a: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nucl</a:t>
                      </a: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881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Geometric factor</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defRPr/>
                      </a:pP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10 </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c</a:t>
                      </a: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м²×</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sr</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defRPr/>
                      </a:pP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10 </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c</a:t>
                      </a: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м²×</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sr</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60 </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c</a:t>
                      </a: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м²×</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sr</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217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Power</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13,5 </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W</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15 </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W</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55 </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W</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881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YR" pitchFamily="34" charset="0"/>
                          <a:ea typeface="+mn-ea"/>
                          <a:cs typeface="Times New Roman" pitchFamily="18" charset="0"/>
                        </a:rPr>
                        <a:t>Dead time</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1 </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msec</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1 </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msec</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 0,5 </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microsec</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271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Work in vacuum</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YR" pitchFamily="34" charset="0"/>
                          <a:ea typeface="+mn-ea"/>
                          <a:cs typeface="Times New Roman" pitchFamily="18" charset="0"/>
                        </a:rPr>
                        <a:t>NO</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YR" pitchFamily="34" charset="0"/>
                          <a:ea typeface="+mn-ea"/>
                          <a:cs typeface="Times New Roman" pitchFamily="18" charset="0"/>
                        </a:rPr>
                        <a:t>YES</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YR" pitchFamily="34" charset="0"/>
                          <a:ea typeface="+mn-ea"/>
                          <a:cs typeface="Times New Roman" pitchFamily="18" charset="0"/>
                        </a:rPr>
                        <a:t>YES</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822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YR" pitchFamily="34" charset="0"/>
                          <a:ea typeface="+mn-ea"/>
                          <a:cs typeface="Times New Roman" pitchFamily="18" charset="0"/>
                        </a:rPr>
                        <a:t>Memory</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8 М</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B</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8</a:t>
                      </a: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 М</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B</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128 М</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B</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881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Interface</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HVRL</a:t>
                      </a:r>
                      <a:endParaRPr kumimoji="0" lang="ru-RU" sz="1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BITS</a:t>
                      </a: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 2-12, </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CAN</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BITS</a:t>
                      </a: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 2-12, RS-422, </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ETHERNET</a:t>
                      </a:r>
                      <a:endParaRPr kumimoji="0" lang="ru-RU" sz="1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271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Given resource</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3 </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years</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3 </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years</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more </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than </a:t>
                      </a:r>
                      <a:r>
                        <a:rPr kumimoji="0" lang="ru-RU" sz="1400" b="1" i="0" u="none" strike="noStrike" cap="none" normalizeH="0" baseline="0" dirty="0" smtClean="0">
                          <a:ln>
                            <a:noFill/>
                          </a:ln>
                          <a:solidFill>
                            <a:schemeClr val="tx1"/>
                          </a:solidFill>
                          <a:effectLst/>
                          <a:latin typeface="Arial CYR" pitchFamily="34" charset="0"/>
                          <a:cs typeface="Times New Roman" pitchFamily="18" charset="0"/>
                        </a:rPr>
                        <a:t>4 </a:t>
                      </a:r>
                      <a:r>
                        <a:rPr kumimoji="0" lang="en-US" sz="1400" b="1" i="0" u="none" strike="noStrike" cap="none" normalizeH="0" baseline="0" dirty="0" smtClean="0">
                          <a:ln>
                            <a:noFill/>
                          </a:ln>
                          <a:solidFill>
                            <a:schemeClr val="tx1"/>
                          </a:solidFill>
                          <a:effectLst/>
                          <a:latin typeface="Arial CYR" pitchFamily="34" charset="0"/>
                          <a:cs typeface="Times New Roman" pitchFamily="18" charset="0"/>
                        </a:rPr>
                        <a:t>years</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3481">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Method</a:t>
                      </a:r>
                      <a:endPar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Black" panose="020B0A04020102020204" pitchFamily="34" charset="0"/>
                          <a:ea typeface="Calibri" pitchFamily="34" charset="0"/>
                          <a:cs typeface="Times New Roman" pitchFamily="18" charset="0"/>
                        </a:rPr>
                        <a:t>dE/dx</a:t>
                      </a:r>
                      <a:endParaRPr kumimoji="0" lang="ru-RU" sz="1600" b="1" i="0" u="none" strike="noStrike" cap="none" normalizeH="0" baseline="0" dirty="0" smtClean="0">
                        <a:ln>
                          <a:noFill/>
                        </a:ln>
                        <a:solidFill>
                          <a:schemeClr val="tx1"/>
                        </a:solidFill>
                        <a:effectLst/>
                        <a:latin typeface="Arial Black" panose="020B0A04020102020204"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anose="020B0A04020102020204" pitchFamily="34" charset="0"/>
                          <a:cs typeface="Arial" charset="0"/>
                        </a:rPr>
                        <a:t>dE</a:t>
                      </a:r>
                      <a:r>
                        <a:rPr kumimoji="0" lang="ru-RU" sz="1400" b="1" i="0" u="none" strike="noStrike" cap="none" normalizeH="0" baseline="0" dirty="0" smtClean="0">
                          <a:ln>
                            <a:noFill/>
                          </a:ln>
                          <a:solidFill>
                            <a:srgbClr val="000000"/>
                          </a:solidFill>
                          <a:effectLst/>
                          <a:latin typeface="Arial Black" panose="020B0A04020102020204" pitchFamily="34" charset="0"/>
                          <a:cs typeface="Arial" charset="0"/>
                        </a:rPr>
                        <a:t>/</a:t>
                      </a:r>
                      <a:r>
                        <a:rPr kumimoji="0" lang="en-US" sz="1400" b="1" i="0" u="none" strike="noStrike" cap="none" normalizeH="0" baseline="0" dirty="0" smtClean="0">
                          <a:ln>
                            <a:noFill/>
                          </a:ln>
                          <a:solidFill>
                            <a:srgbClr val="000000"/>
                          </a:solidFill>
                          <a:effectLst/>
                          <a:latin typeface="Arial Black" panose="020B0A04020102020204" pitchFamily="34" charset="0"/>
                          <a:cs typeface="Arial" charset="0"/>
                        </a:rPr>
                        <a:t>dx</a:t>
                      </a:r>
                      <a:r>
                        <a:rPr kumimoji="0" lang="ru-RU" sz="1400" b="1" i="0" u="none" strike="noStrike" cap="none" normalizeH="0" baseline="0" dirty="0" smtClean="0">
                          <a:ln>
                            <a:noFill/>
                          </a:ln>
                          <a:solidFill>
                            <a:srgbClr val="000000"/>
                          </a:solidFill>
                          <a:effectLst/>
                          <a:latin typeface="Arial Black" panose="020B0A04020102020204" pitchFamily="34" charset="0"/>
                          <a:cs typeface="Arial" charset="0"/>
                        </a:rPr>
                        <a:t>-</a:t>
                      </a:r>
                      <a:r>
                        <a:rPr kumimoji="0" lang="en-US" sz="1400" b="1" i="0" u="none" strike="noStrike" cap="none" normalizeH="0" baseline="0" dirty="0" smtClean="0">
                          <a:ln>
                            <a:noFill/>
                          </a:ln>
                          <a:solidFill>
                            <a:srgbClr val="000000"/>
                          </a:solidFill>
                          <a:effectLst/>
                          <a:latin typeface="Arial Black" panose="020B0A04020102020204" pitchFamily="34" charset="0"/>
                          <a:cs typeface="Arial" charset="0"/>
                        </a:rPr>
                        <a:t>E</a:t>
                      </a:r>
                      <a:r>
                        <a:rPr kumimoji="0" lang="ru-RU" sz="1400" b="1" i="0" u="none" strike="noStrike" cap="none" normalizeH="0" baseline="0" dirty="0" smtClean="0">
                          <a:ln>
                            <a:noFill/>
                          </a:ln>
                          <a:solidFill>
                            <a:srgbClr val="000000"/>
                          </a:solidFill>
                          <a:effectLst/>
                          <a:latin typeface="Arial Black" panose="020B0A04020102020204" pitchFamily="34" charset="0"/>
                          <a:cs typeface="Arial" charset="0"/>
                        </a:rPr>
                        <a:t> </a:t>
                      </a:r>
                      <a:endParaRPr kumimoji="0" lang="ru-RU" sz="1600" b="1" i="0" u="none" strike="noStrike" cap="none" normalizeH="0" baseline="0" dirty="0" smtClean="0">
                        <a:ln>
                          <a:noFill/>
                        </a:ln>
                        <a:solidFill>
                          <a:schemeClr val="tx1"/>
                        </a:solidFill>
                        <a:effectLst/>
                        <a:latin typeface="Arial Black" panose="020B0A04020102020204" pitchFamily="34" charset="0"/>
                        <a:ea typeface="Calibri" pitchFamily="34" charset="0"/>
                        <a:cs typeface="Times New Roman" pitchFamily="18" charset="0"/>
                      </a:endParaRPr>
                    </a:p>
                  </a:txBody>
                  <a:tcPr marL="60084" marR="600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Номер слайда 4"/>
          <p:cNvSpPr>
            <a:spLocks noGrp="1"/>
          </p:cNvSpPr>
          <p:nvPr>
            <p:ph type="sldNum" sz="quarter" idx="12"/>
          </p:nvPr>
        </p:nvSpPr>
        <p:spPr/>
        <p:txBody>
          <a:bodyPr/>
          <a:lstStyle/>
          <a:p>
            <a:pPr>
              <a:defRPr/>
            </a:pPr>
            <a:fld id="{20FD5294-34D9-4B7F-9148-AD7FCEB05B36}" type="slidenum">
              <a:rPr lang="ru-RU" smtClean="0"/>
              <a:pPr>
                <a:defRPr/>
              </a:pPr>
              <a:t>5</a:t>
            </a:fld>
            <a:endParaRPr lang="ru-RU" dirty="0"/>
          </a:p>
        </p:txBody>
      </p:sp>
      <p:sp>
        <p:nvSpPr>
          <p:cNvPr id="6" name="Дата 5"/>
          <p:cNvSpPr>
            <a:spLocks noGrp="1"/>
          </p:cNvSpPr>
          <p:nvPr>
            <p:ph type="dt" sz="half" idx="10"/>
          </p:nvPr>
        </p:nvSpPr>
        <p:spPr/>
        <p:txBody>
          <a:bodyPr/>
          <a:lstStyle/>
          <a:p>
            <a:pPr>
              <a:defRPr/>
            </a:pPr>
            <a:r>
              <a:rPr lang="ru-RU" dirty="0" smtClean="0"/>
              <a:t>11.10.2016</a:t>
            </a:r>
            <a:endParaRPr lang="ru-RU" dirty="0"/>
          </a:p>
        </p:txBody>
      </p:sp>
      <p:sp>
        <p:nvSpPr>
          <p:cNvPr id="7" name="Нижний колонтитул 6"/>
          <p:cNvSpPr>
            <a:spLocks noGrp="1"/>
          </p:cNvSpPr>
          <p:nvPr>
            <p:ph type="ftr" sz="quarter" idx="11"/>
          </p:nvPr>
        </p:nvSpPr>
        <p:spPr/>
        <p:txBody>
          <a:bodyPr/>
          <a:lstStyle/>
          <a:p>
            <a:pPr>
              <a:defRPr/>
            </a:pPr>
            <a:r>
              <a:rPr lang="en-US" dirty="0" smtClean="0"/>
              <a:t>ICPPA-2016</a:t>
            </a:r>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6"/>
          <p:cNvSpPr txBox="1">
            <a:spLocks noChangeArrowheads="1"/>
          </p:cNvSpPr>
          <p:nvPr/>
        </p:nvSpPr>
        <p:spPr bwMode="auto">
          <a:xfrm>
            <a:off x="857250" y="1124744"/>
            <a:ext cx="7488238" cy="5047536"/>
          </a:xfrm>
          <a:prstGeom prst="rect">
            <a:avLst/>
          </a:prstGeom>
          <a:noFill/>
          <a:ln w="9525">
            <a:noFill/>
            <a:miter lim="800000"/>
            <a:headEnd/>
            <a:tailEnd/>
          </a:ln>
        </p:spPr>
        <p:txBody>
          <a:bodyPr>
            <a:spAutoFit/>
          </a:bodyPr>
          <a:lstStyle/>
          <a:p>
            <a:endParaRPr lang="en-US" altLang="ru-RU" b="1" i="1" dirty="0" smtClean="0">
              <a:solidFill>
                <a:srgbClr val="0070C0"/>
              </a:solidFill>
              <a:latin typeface="Times New Roman" pitchFamily="18" charset="0"/>
              <a:cs typeface="Times New Roman" pitchFamily="18" charset="0"/>
            </a:endParaRPr>
          </a:p>
          <a:p>
            <a:r>
              <a:rPr lang="en-US" altLang="ru-RU" b="1" i="1" dirty="0" smtClean="0">
                <a:solidFill>
                  <a:srgbClr val="0070C0"/>
                </a:solidFill>
                <a:latin typeface="Times New Roman" pitchFamily="18" charset="0"/>
                <a:cs typeface="Times New Roman" pitchFamily="18" charset="0"/>
              </a:rPr>
              <a:t>Energy range</a:t>
            </a:r>
            <a:endParaRPr lang="ru-RU" altLang="ru-RU" dirty="0"/>
          </a:p>
          <a:p>
            <a:r>
              <a:rPr lang="en-US" altLang="ru-RU" dirty="0" smtClean="0"/>
              <a:t>Electrons 					3</a:t>
            </a:r>
            <a:r>
              <a:rPr lang="ru-RU" altLang="ru-RU" dirty="0" smtClean="0"/>
              <a:t> </a:t>
            </a:r>
            <a:r>
              <a:rPr lang="ru-RU" altLang="ru-RU" dirty="0"/>
              <a:t>- </a:t>
            </a:r>
            <a:r>
              <a:rPr lang="en-US" altLang="ru-RU" dirty="0"/>
              <a:t>30</a:t>
            </a:r>
            <a:r>
              <a:rPr lang="ru-RU" altLang="ru-RU" dirty="0"/>
              <a:t> </a:t>
            </a:r>
            <a:r>
              <a:rPr lang="ru-RU" altLang="ru-RU" dirty="0" smtClean="0"/>
              <a:t>М</a:t>
            </a:r>
            <a:r>
              <a:rPr lang="en-US" altLang="ru-RU" dirty="0" smtClean="0"/>
              <a:t>eV</a:t>
            </a:r>
            <a:endParaRPr lang="ru-RU" altLang="ru-RU" dirty="0"/>
          </a:p>
          <a:p>
            <a:pPr algn="just"/>
            <a:r>
              <a:rPr lang="en-US" altLang="ru-RU" dirty="0" smtClean="0"/>
              <a:t>Positrons		</a:t>
            </a:r>
            <a:r>
              <a:rPr lang="ru-RU" altLang="ru-RU" dirty="0" smtClean="0"/>
              <a:t>                                                   </a:t>
            </a:r>
            <a:endParaRPr lang="en-US" altLang="ru-RU" dirty="0" smtClean="0"/>
          </a:p>
          <a:p>
            <a:pPr algn="just"/>
            <a:r>
              <a:rPr lang="en-US" altLang="ru-RU" dirty="0" smtClean="0"/>
              <a:t>Protons &amp; nucleus	                                              3</a:t>
            </a:r>
            <a:r>
              <a:rPr lang="ru-RU" altLang="ru-RU" dirty="0"/>
              <a:t>0 - 1</a:t>
            </a:r>
            <a:r>
              <a:rPr lang="en-US" altLang="ru-RU" dirty="0"/>
              <a:t>0</a:t>
            </a:r>
            <a:r>
              <a:rPr lang="ru-RU" altLang="ru-RU" dirty="0"/>
              <a:t>0 </a:t>
            </a:r>
            <a:r>
              <a:rPr lang="ru-RU" altLang="ru-RU" dirty="0" smtClean="0"/>
              <a:t>М</a:t>
            </a:r>
            <a:r>
              <a:rPr lang="en-US" altLang="ru-RU" dirty="0" smtClean="0"/>
              <a:t>eV</a:t>
            </a:r>
            <a:r>
              <a:rPr lang="ru-RU" altLang="ru-RU" dirty="0" smtClean="0"/>
              <a:t>/</a:t>
            </a:r>
            <a:r>
              <a:rPr lang="en-US" altLang="ru-RU" dirty="0" smtClean="0"/>
              <a:t>nucl</a:t>
            </a:r>
            <a:endParaRPr lang="ru-RU" altLang="ru-RU" dirty="0"/>
          </a:p>
          <a:p>
            <a:pPr algn="just"/>
            <a:endParaRPr lang="ru-RU" altLang="ru-RU" dirty="0"/>
          </a:p>
          <a:p>
            <a:pPr algn="just"/>
            <a:r>
              <a:rPr lang="en-US" altLang="ru-RU" b="1" i="1" dirty="0">
                <a:solidFill>
                  <a:srgbClr val="0070C0"/>
                </a:solidFill>
                <a:latin typeface="Times New Roman" pitchFamily="18" charset="0"/>
                <a:cs typeface="Times New Roman" pitchFamily="18" charset="0"/>
              </a:rPr>
              <a:t>Energy </a:t>
            </a:r>
            <a:r>
              <a:rPr lang="en-US" altLang="ru-RU" b="1" i="1" dirty="0" smtClean="0">
                <a:solidFill>
                  <a:srgbClr val="0070C0"/>
                </a:solidFill>
                <a:latin typeface="Times New Roman" pitchFamily="18" charset="0"/>
                <a:cs typeface="Times New Roman" pitchFamily="18" charset="0"/>
              </a:rPr>
              <a:t>resolution</a:t>
            </a:r>
            <a:endParaRPr lang="ru-RU" altLang="ru-RU" dirty="0"/>
          </a:p>
          <a:p>
            <a:r>
              <a:rPr lang="en-US" altLang="ru-RU" dirty="0"/>
              <a:t>Protons &amp; nucleus	 </a:t>
            </a:r>
            <a:r>
              <a:rPr lang="en-US" altLang="ru-RU" dirty="0" smtClean="0"/>
              <a:t>                                                       </a:t>
            </a:r>
            <a:r>
              <a:rPr lang="ru-RU" altLang="ru-RU" dirty="0" smtClean="0"/>
              <a:t>1,5 – 4%% </a:t>
            </a:r>
            <a:endParaRPr lang="ru-RU" altLang="ru-RU" dirty="0"/>
          </a:p>
          <a:p>
            <a:pPr algn="just"/>
            <a:r>
              <a:rPr lang="en-US" altLang="ru-RU" dirty="0"/>
              <a:t>Electrons </a:t>
            </a:r>
            <a:r>
              <a:rPr lang="en-US" altLang="ru-RU" dirty="0" smtClean="0"/>
              <a:t>&amp; positrons                                                     </a:t>
            </a:r>
            <a:r>
              <a:rPr lang="ru-RU" altLang="ru-RU" dirty="0" smtClean="0"/>
              <a:t>5 – 10%%</a:t>
            </a:r>
            <a:endParaRPr lang="ru-RU" altLang="ru-RU" dirty="0"/>
          </a:p>
          <a:p>
            <a:pPr algn="just"/>
            <a:endParaRPr lang="ru-RU" altLang="ru-RU" dirty="0"/>
          </a:p>
          <a:p>
            <a:r>
              <a:rPr lang="en-US" altLang="ru-RU" b="1" i="1" dirty="0" smtClean="0">
                <a:solidFill>
                  <a:srgbClr val="0070C0"/>
                </a:solidFill>
                <a:latin typeface="Times New Roman" pitchFamily="18" charset="0"/>
                <a:cs typeface="Times New Roman" pitchFamily="18" charset="0"/>
              </a:rPr>
              <a:t>Geometric factor					      </a:t>
            </a:r>
            <a:r>
              <a:rPr lang="en-US" altLang="ru-RU" dirty="0" smtClean="0"/>
              <a:t>6</a:t>
            </a:r>
            <a:r>
              <a:rPr lang="ru-RU" altLang="ru-RU" dirty="0"/>
              <a:t>0 </a:t>
            </a:r>
            <a:r>
              <a:rPr lang="en-US" altLang="ru-RU" dirty="0"/>
              <a:t>c</a:t>
            </a:r>
            <a:r>
              <a:rPr lang="ru-RU" altLang="ru-RU" dirty="0" smtClean="0"/>
              <a:t>м</a:t>
            </a:r>
            <a:r>
              <a:rPr lang="ru-RU" altLang="ru-RU" baseline="30000" dirty="0" smtClean="0"/>
              <a:t>2</a:t>
            </a:r>
            <a:r>
              <a:rPr lang="ru-RU" altLang="ru-RU" dirty="0" smtClean="0"/>
              <a:t>*</a:t>
            </a:r>
            <a:r>
              <a:rPr lang="en-US" altLang="ru-RU" dirty="0" smtClean="0"/>
              <a:t>sr</a:t>
            </a:r>
            <a:endParaRPr lang="ru-RU" altLang="ru-RU" dirty="0"/>
          </a:p>
          <a:p>
            <a:endParaRPr lang="ru-RU" altLang="ru-RU" dirty="0"/>
          </a:p>
          <a:p>
            <a:pPr algn="just"/>
            <a:r>
              <a:rPr lang="en-US" altLang="ru-RU" b="1" i="1" dirty="0" smtClean="0">
                <a:solidFill>
                  <a:srgbClr val="0070C0"/>
                </a:solidFill>
                <a:latin typeface="Times New Roman" pitchFamily="18" charset="0"/>
                <a:cs typeface="Times New Roman" pitchFamily="18" charset="0"/>
              </a:rPr>
              <a:t>Aperture                                                                                       </a:t>
            </a:r>
            <a:r>
              <a:rPr lang="ru-RU" altLang="ru-RU" dirty="0" smtClean="0"/>
              <a:t>80 </a:t>
            </a:r>
            <a:r>
              <a:rPr lang="en-US" altLang="ru-RU" dirty="0" smtClean="0"/>
              <a:t>grad</a:t>
            </a:r>
            <a:endParaRPr lang="ru-RU" altLang="ru-RU" dirty="0"/>
          </a:p>
          <a:p>
            <a:pPr algn="just"/>
            <a:r>
              <a:rPr lang="ru-RU" altLang="ru-RU" dirty="0" smtClean="0"/>
              <a:t>                                                              </a:t>
            </a:r>
            <a:r>
              <a:rPr lang="en-US" altLang="ru-RU" dirty="0" smtClean="0"/>
              <a:t>  </a:t>
            </a:r>
            <a:r>
              <a:rPr lang="ru-RU" altLang="ru-RU" dirty="0" smtClean="0"/>
              <a:t> </a:t>
            </a:r>
            <a:endParaRPr lang="ru-RU" altLang="ru-RU" dirty="0"/>
          </a:p>
          <a:p>
            <a:pPr algn="just"/>
            <a:r>
              <a:rPr lang="en-US" altLang="ru-RU" b="1" i="1" dirty="0">
                <a:solidFill>
                  <a:srgbClr val="0070C0"/>
                </a:solidFill>
                <a:latin typeface="Times New Roman" pitchFamily="18" charset="0"/>
                <a:cs typeface="Times New Roman" pitchFamily="18" charset="0"/>
              </a:rPr>
              <a:t>Time </a:t>
            </a:r>
            <a:r>
              <a:rPr lang="en-US" altLang="ru-RU" b="1" i="1" dirty="0" smtClean="0">
                <a:solidFill>
                  <a:srgbClr val="0070C0"/>
                </a:solidFill>
                <a:latin typeface="Times New Roman" pitchFamily="18" charset="0"/>
                <a:cs typeface="Times New Roman" pitchFamily="18" charset="0"/>
              </a:rPr>
              <a:t>resolution                                                                           </a:t>
            </a:r>
            <a:r>
              <a:rPr lang="ru-RU" altLang="ru-RU" dirty="0" smtClean="0"/>
              <a:t>100 </a:t>
            </a:r>
            <a:r>
              <a:rPr lang="en-US" altLang="ru-RU" dirty="0" smtClean="0"/>
              <a:t>ns</a:t>
            </a:r>
            <a:endParaRPr lang="ru-RU" altLang="ru-RU" dirty="0"/>
          </a:p>
          <a:p>
            <a:pPr algn="just"/>
            <a:endParaRPr lang="ru-RU" altLang="ru-RU" sz="1600" dirty="0"/>
          </a:p>
          <a:p>
            <a:pPr algn="just"/>
            <a:r>
              <a:rPr lang="en-US" altLang="ru-RU" b="1" i="1" dirty="0" smtClean="0">
                <a:solidFill>
                  <a:srgbClr val="0070C0"/>
                </a:solidFill>
              </a:rPr>
              <a:t>Energy consumption</a:t>
            </a:r>
            <a:r>
              <a:rPr lang="ru-RU" altLang="ru-RU" b="1" i="1" dirty="0" smtClean="0"/>
              <a:t>			</a:t>
            </a:r>
            <a:r>
              <a:rPr lang="en-US" altLang="ru-RU" b="1" i="1" dirty="0" smtClean="0"/>
              <a:t>             about </a:t>
            </a:r>
            <a:r>
              <a:rPr lang="ru-RU" altLang="ru-RU" b="1" i="1" dirty="0" smtClean="0"/>
              <a:t>55 </a:t>
            </a:r>
            <a:r>
              <a:rPr lang="en-US" altLang="ru-RU" b="1" i="1" dirty="0"/>
              <a:t>W</a:t>
            </a:r>
            <a:endParaRPr lang="ru-RU" altLang="ru-RU" b="1" i="1" dirty="0"/>
          </a:p>
          <a:p>
            <a:pPr algn="just"/>
            <a:endParaRPr lang="ru-RU" altLang="ru-RU" dirty="0"/>
          </a:p>
        </p:txBody>
      </p:sp>
      <p:sp>
        <p:nvSpPr>
          <p:cNvPr id="7173" name="Text Box 7"/>
          <p:cNvSpPr txBox="1">
            <a:spLocks noChangeArrowheads="1"/>
          </p:cNvSpPr>
          <p:nvPr/>
        </p:nvSpPr>
        <p:spPr bwMode="auto">
          <a:xfrm>
            <a:off x="510327" y="443706"/>
            <a:ext cx="8072437" cy="584775"/>
          </a:xfrm>
          <a:prstGeom prst="rect">
            <a:avLst/>
          </a:prstGeom>
          <a:noFill/>
          <a:ln w="9525">
            <a:noFill/>
            <a:miter lim="800000"/>
            <a:headEnd/>
            <a:tailEnd/>
          </a:ln>
        </p:spPr>
        <p:txBody>
          <a:bodyPr>
            <a:spAutoFit/>
          </a:bodyPr>
          <a:lstStyle/>
          <a:p>
            <a:pPr algn="ctr" eaLnBrk="1" hangingPunct="1">
              <a:spcBef>
                <a:spcPct val="50000"/>
              </a:spcBef>
            </a:pPr>
            <a:r>
              <a:rPr lang="en-US" altLang="ru-RU" sz="3200" b="1" dirty="0" smtClean="0">
                <a:solidFill>
                  <a:srgbClr val="0070C0"/>
                </a:solidFill>
                <a:latin typeface="Times New Roman" pitchFamily="18" charset="0"/>
                <a:cs typeface="Times New Roman" pitchFamily="18" charset="0"/>
              </a:rPr>
              <a:t>Main physical </a:t>
            </a:r>
            <a:r>
              <a:rPr lang="en-US" altLang="ru-RU" sz="3200" b="1" dirty="0">
                <a:solidFill>
                  <a:srgbClr val="0070C0"/>
                </a:solidFill>
                <a:latin typeface="Times New Roman" pitchFamily="18" charset="0"/>
                <a:cs typeface="Times New Roman" pitchFamily="18" charset="0"/>
              </a:rPr>
              <a:t>characteristics of the </a:t>
            </a:r>
            <a:r>
              <a:rPr lang="en-US" altLang="ru-RU" sz="3200" b="1" dirty="0" smtClean="0">
                <a:solidFill>
                  <a:srgbClr val="0070C0"/>
                </a:solidFill>
                <a:latin typeface="Times New Roman" pitchFamily="18" charset="0"/>
                <a:cs typeface="Times New Roman" pitchFamily="18" charset="0"/>
              </a:rPr>
              <a:t>AE</a:t>
            </a:r>
            <a:endParaRPr lang="ru-RU" altLang="ru-RU" sz="3200" b="1" dirty="0">
              <a:solidFill>
                <a:srgbClr val="0070C0"/>
              </a:solidFill>
              <a:latin typeface="Times New Roman" pitchFamily="18" charset="0"/>
              <a:cs typeface="Times New Roman" pitchFamily="18" charset="0"/>
            </a:endParaRPr>
          </a:p>
        </p:txBody>
      </p:sp>
      <p:sp>
        <p:nvSpPr>
          <p:cNvPr id="4" name="Номер слайда 3"/>
          <p:cNvSpPr>
            <a:spLocks noGrp="1"/>
          </p:cNvSpPr>
          <p:nvPr>
            <p:ph type="sldNum" sz="quarter" idx="12"/>
          </p:nvPr>
        </p:nvSpPr>
        <p:spPr/>
        <p:txBody>
          <a:bodyPr/>
          <a:lstStyle/>
          <a:p>
            <a:pPr>
              <a:defRPr/>
            </a:pPr>
            <a:fld id="{20FD5294-34D9-4B7F-9148-AD7FCEB05B36}" type="slidenum">
              <a:rPr lang="ru-RU" smtClean="0"/>
              <a:pPr>
                <a:defRPr/>
              </a:pPr>
              <a:t>6</a:t>
            </a:fld>
            <a:endParaRPr lang="ru-RU" dirty="0"/>
          </a:p>
        </p:txBody>
      </p:sp>
      <p:sp>
        <p:nvSpPr>
          <p:cNvPr id="5" name="Дата 4"/>
          <p:cNvSpPr>
            <a:spLocks noGrp="1"/>
          </p:cNvSpPr>
          <p:nvPr>
            <p:ph type="dt" sz="half" idx="10"/>
          </p:nvPr>
        </p:nvSpPr>
        <p:spPr/>
        <p:txBody>
          <a:bodyPr/>
          <a:lstStyle/>
          <a:p>
            <a:pPr>
              <a:defRPr/>
            </a:pPr>
            <a:r>
              <a:rPr lang="ru-RU" dirty="0" smtClean="0"/>
              <a:t>11.10.2016</a:t>
            </a:r>
            <a:endParaRPr lang="ru-RU" dirty="0"/>
          </a:p>
        </p:txBody>
      </p:sp>
      <p:sp>
        <p:nvSpPr>
          <p:cNvPr id="6" name="Нижний колонтитул 5"/>
          <p:cNvSpPr>
            <a:spLocks noGrp="1"/>
          </p:cNvSpPr>
          <p:nvPr>
            <p:ph type="ftr" sz="quarter" idx="11"/>
          </p:nvPr>
        </p:nvSpPr>
        <p:spPr/>
        <p:txBody>
          <a:bodyPr/>
          <a:lstStyle/>
          <a:p>
            <a:pPr>
              <a:defRPr/>
            </a:pPr>
            <a:r>
              <a:rPr lang="en-US" dirty="0" smtClean="0"/>
              <a:t>ICPPA-2016</a:t>
            </a: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Содержимое 2"/>
          <p:cNvSpPr>
            <a:spLocks noGrp="1"/>
          </p:cNvSpPr>
          <p:nvPr>
            <p:ph idx="1"/>
          </p:nvPr>
        </p:nvSpPr>
        <p:spPr>
          <a:xfrm>
            <a:off x="300038" y="1052513"/>
            <a:ext cx="8715375" cy="5715000"/>
          </a:xfrm>
        </p:spPr>
        <p:txBody>
          <a:bodyPr/>
          <a:lstStyle/>
          <a:p>
            <a:pPr algn="just" eaLnBrk="1" hangingPunct="1">
              <a:lnSpc>
                <a:spcPct val="120000"/>
              </a:lnSpc>
              <a:buNone/>
            </a:pPr>
            <a:r>
              <a:rPr lang="en-US" altLang="ru-RU" sz="1800" b="1" u="sng" dirty="0">
                <a:solidFill>
                  <a:srgbClr val="002060"/>
                </a:solidFill>
                <a:latin typeface="Times New Roman" pitchFamily="18" charset="0"/>
                <a:cs typeface="Times New Roman" pitchFamily="18" charset="0"/>
              </a:rPr>
              <a:t>The scientific instrument ALFA-ELECTRON </a:t>
            </a:r>
            <a:r>
              <a:rPr lang="en-US" altLang="ru-RU" sz="1800" b="1" u="sng" dirty="0" smtClean="0">
                <a:solidFill>
                  <a:srgbClr val="002060"/>
                </a:solidFill>
                <a:latin typeface="Times New Roman" pitchFamily="18" charset="0"/>
                <a:cs typeface="Times New Roman" pitchFamily="18" charset="0"/>
              </a:rPr>
              <a:t>includes the two main parts:</a:t>
            </a:r>
            <a:endParaRPr lang="ru-RU" altLang="ru-RU" sz="1800" b="1" u="sng" dirty="0">
              <a:solidFill>
                <a:srgbClr val="002060"/>
              </a:solidFill>
              <a:latin typeface="Times New Roman" pitchFamily="18" charset="0"/>
              <a:cs typeface="Times New Roman" pitchFamily="18" charset="0"/>
            </a:endParaRPr>
          </a:p>
          <a:p>
            <a:pPr algn="just" eaLnBrk="1" hangingPunct="1">
              <a:lnSpc>
                <a:spcPct val="120000"/>
              </a:lnSpc>
            </a:pPr>
            <a:r>
              <a:rPr lang="en-US" altLang="ru-RU" sz="1800" dirty="0">
                <a:solidFill>
                  <a:srgbClr val="002060"/>
                </a:solidFill>
                <a:latin typeface="Times New Roman" pitchFamily="18" charset="0"/>
                <a:cs typeface="Times New Roman" pitchFamily="18" charset="0"/>
              </a:rPr>
              <a:t>multilayer scintillation </a:t>
            </a:r>
            <a:r>
              <a:rPr lang="en-US" altLang="ru-RU" sz="1800" dirty="0" smtClean="0">
                <a:solidFill>
                  <a:srgbClr val="002060"/>
                </a:solidFill>
                <a:latin typeface="Times New Roman" pitchFamily="18" charset="0"/>
                <a:cs typeface="Times New Roman" pitchFamily="18" charset="0"/>
              </a:rPr>
              <a:t>detector (NRNU MEPHI) at the outer </a:t>
            </a:r>
            <a:r>
              <a:rPr lang="en-US" altLang="ru-RU" sz="1800" dirty="0" smtClean="0">
                <a:solidFill>
                  <a:srgbClr val="002060"/>
                </a:solidFill>
                <a:latin typeface="Times New Roman" pitchFamily="18" charset="0"/>
                <a:cs typeface="Times New Roman" pitchFamily="18" charset="0"/>
              </a:rPr>
              <a:t>station (</a:t>
            </a:r>
            <a:r>
              <a:rPr lang="en-US" altLang="ru-RU" sz="1800" dirty="0">
                <a:solidFill>
                  <a:srgbClr val="002060"/>
                </a:solidFill>
                <a:latin typeface="Times New Roman" pitchFamily="18" charset="0"/>
                <a:cs typeface="Times New Roman" pitchFamily="18" charset="0"/>
              </a:rPr>
              <a:t>RS </a:t>
            </a:r>
            <a:r>
              <a:rPr lang="en-US" altLang="ru-RU" sz="1800" dirty="0" smtClean="0">
                <a:solidFill>
                  <a:srgbClr val="002060"/>
                </a:solidFill>
                <a:latin typeface="Times New Roman" pitchFamily="18" charset="0"/>
                <a:cs typeface="Times New Roman" pitchFamily="18" charset="0"/>
              </a:rPr>
              <a:t>ISS) </a:t>
            </a:r>
            <a:r>
              <a:rPr lang="en-US" altLang="ru-RU" sz="1800" dirty="0" smtClean="0">
                <a:solidFill>
                  <a:srgbClr val="002060"/>
                </a:solidFill>
                <a:latin typeface="Times New Roman" pitchFamily="18" charset="0"/>
                <a:cs typeface="Times New Roman" pitchFamily="18" charset="0"/>
              </a:rPr>
              <a:t>surface</a:t>
            </a:r>
            <a:r>
              <a:rPr lang="en-US" altLang="ru-RU" sz="1800" dirty="0" smtClean="0">
                <a:solidFill>
                  <a:srgbClr val="002060"/>
                </a:solidFill>
                <a:latin typeface="Times New Roman" pitchFamily="18" charset="0"/>
                <a:cs typeface="Times New Roman" pitchFamily="18" charset="0"/>
              </a:rPr>
              <a:t>;</a:t>
            </a:r>
            <a:endParaRPr lang="ru-RU" altLang="ru-RU" sz="1800" dirty="0">
              <a:solidFill>
                <a:srgbClr val="002060"/>
              </a:solidFill>
              <a:latin typeface="Times New Roman" pitchFamily="18" charset="0"/>
              <a:cs typeface="Times New Roman" pitchFamily="18" charset="0"/>
            </a:endParaRPr>
          </a:p>
          <a:p>
            <a:pPr algn="just" eaLnBrk="1" hangingPunct="1">
              <a:lnSpc>
                <a:spcPct val="120000"/>
              </a:lnSpc>
            </a:pPr>
            <a:r>
              <a:rPr lang="en-US" altLang="ru-RU" sz="1800" dirty="0">
                <a:solidFill>
                  <a:srgbClr val="002060"/>
                </a:solidFill>
                <a:latin typeface="Times New Roman" pitchFamily="18" charset="0"/>
                <a:cs typeface="Times New Roman" pitchFamily="18" charset="0"/>
              </a:rPr>
              <a:t>s</a:t>
            </a:r>
            <a:r>
              <a:rPr lang="en-US" altLang="ru-RU" sz="1800" dirty="0" smtClean="0">
                <a:solidFill>
                  <a:srgbClr val="002060"/>
                </a:solidFill>
                <a:latin typeface="Times New Roman" pitchFamily="18" charset="0"/>
                <a:cs typeface="Times New Roman" pitchFamily="18" charset="0"/>
              </a:rPr>
              <a:t>pectrometer </a:t>
            </a:r>
            <a:r>
              <a:rPr lang="en-US" altLang="ru-RU" sz="1800" dirty="0" smtClean="0">
                <a:solidFill>
                  <a:srgbClr val="002060"/>
                </a:solidFill>
                <a:latin typeface="Times New Roman" pitchFamily="18" charset="0"/>
                <a:cs typeface="Times New Roman" pitchFamily="18" charset="0"/>
              </a:rPr>
              <a:t>mode control </a:t>
            </a:r>
            <a:r>
              <a:rPr lang="en-US" altLang="ru-RU" sz="1800" dirty="0">
                <a:solidFill>
                  <a:srgbClr val="002060"/>
                </a:solidFill>
                <a:latin typeface="Times New Roman" pitchFamily="18" charset="0"/>
                <a:cs typeface="Times New Roman" pitchFamily="18" charset="0"/>
              </a:rPr>
              <a:t>unit </a:t>
            </a:r>
            <a:r>
              <a:rPr lang="en-US" altLang="ru-RU" sz="1800" dirty="0" smtClean="0">
                <a:solidFill>
                  <a:srgbClr val="002060"/>
                </a:solidFill>
                <a:latin typeface="Times New Roman" pitchFamily="18" charset="0"/>
                <a:cs typeface="Times New Roman" pitchFamily="18" charset="0"/>
              </a:rPr>
              <a:t>(JSC ROBIS) in the </a:t>
            </a:r>
            <a:r>
              <a:rPr lang="en-US" altLang="ru-RU" sz="1800" dirty="0" smtClean="0">
                <a:solidFill>
                  <a:srgbClr val="002060"/>
                </a:solidFill>
                <a:latin typeface="Times New Roman" pitchFamily="18" charset="0"/>
                <a:cs typeface="Times New Roman" pitchFamily="18" charset="0"/>
              </a:rPr>
              <a:t>station</a:t>
            </a:r>
            <a:endParaRPr lang="ru-RU" altLang="ru-RU" sz="1800" dirty="0">
              <a:solidFill>
                <a:srgbClr val="002060"/>
              </a:solidFill>
              <a:latin typeface="Times New Roman" pitchFamily="18" charset="0"/>
              <a:cs typeface="Times New Roman" pitchFamily="18" charset="0"/>
            </a:endParaRPr>
          </a:p>
        </p:txBody>
      </p:sp>
      <p:sp>
        <p:nvSpPr>
          <p:cNvPr id="4" name="Содержимое 2"/>
          <p:cNvSpPr txBox="1">
            <a:spLocks/>
          </p:cNvSpPr>
          <p:nvPr/>
        </p:nvSpPr>
        <p:spPr>
          <a:xfrm>
            <a:off x="321786" y="142852"/>
            <a:ext cx="8426678" cy="642921"/>
          </a:xfrm>
          <a:prstGeom prst="rect">
            <a:avLst/>
          </a:prstGeom>
          <a:noFill/>
          <a:scene3d>
            <a:camera prst="orthographicFront"/>
            <a:lightRig rig="balanced" dir="t"/>
          </a:scene3d>
          <a:sp3d>
            <a:bevelT/>
          </a:sp3d>
        </p:spPr>
        <p:txBody>
          <a:bodyPr/>
          <a:lstStyle/>
          <a:p>
            <a:pPr marL="342900" indent="-342900" algn="ctr" fontAlgn="auto">
              <a:spcBef>
                <a:spcPct val="20000"/>
              </a:spcBef>
              <a:spcAft>
                <a:spcPts val="0"/>
              </a:spcAft>
              <a:buFont typeface="Arial" pitchFamily="34" charset="0"/>
              <a:buNone/>
              <a:defRPr/>
            </a:pPr>
            <a:r>
              <a:rPr lang="ru-RU" sz="2400" b="1" dirty="0">
                <a:solidFill>
                  <a:schemeClr val="bg2">
                    <a:lumMod val="25000"/>
                  </a:schemeClr>
                </a:solidFill>
                <a:latin typeface="+mn-lt"/>
                <a:cs typeface="+mn-cs"/>
              </a:rPr>
              <a:t>	</a:t>
            </a:r>
            <a:r>
              <a:rPr lang="en-US" sz="2800" b="1" dirty="0" smtClean="0">
                <a:solidFill>
                  <a:schemeClr val="bg2">
                    <a:lumMod val="25000"/>
                  </a:schemeClr>
                </a:solidFill>
                <a:cs typeface="Tahoma" pitchFamily="34" charset="0"/>
              </a:rPr>
              <a:t>ALFA-ELECTRON substations </a:t>
            </a:r>
            <a:r>
              <a:rPr lang="ru-RU" sz="2800" b="1" dirty="0" smtClean="0">
                <a:solidFill>
                  <a:schemeClr val="bg2">
                    <a:lumMod val="25000"/>
                  </a:schemeClr>
                </a:solidFill>
                <a:cs typeface="Tahoma" pitchFamily="34" charset="0"/>
              </a:rPr>
              <a:t> </a:t>
            </a:r>
            <a:endParaRPr lang="ru-RU" sz="2800" dirty="0">
              <a:latin typeface="+mn-lt"/>
              <a:cs typeface="+mn-cs"/>
            </a:endParaRPr>
          </a:p>
        </p:txBody>
      </p:sp>
      <p:sp>
        <p:nvSpPr>
          <p:cNvPr id="7174" name="TextBox 15"/>
          <p:cNvSpPr txBox="1">
            <a:spLocks noChangeArrowheads="1"/>
          </p:cNvSpPr>
          <p:nvPr/>
        </p:nvSpPr>
        <p:spPr bwMode="auto">
          <a:xfrm>
            <a:off x="591611" y="5765857"/>
            <a:ext cx="4032250" cy="646331"/>
          </a:xfrm>
          <a:prstGeom prst="rect">
            <a:avLst/>
          </a:prstGeom>
          <a:noFill/>
          <a:ln w="9525">
            <a:noFill/>
            <a:miter lim="800000"/>
            <a:headEnd/>
            <a:tailEnd/>
          </a:ln>
        </p:spPr>
        <p:txBody>
          <a:bodyPr>
            <a:spAutoFit/>
          </a:bodyPr>
          <a:lstStyle/>
          <a:p>
            <a:pPr algn="ctr" eaLnBrk="1" hangingPunct="1"/>
            <a:r>
              <a:rPr lang="en-US" altLang="ru-RU" dirty="0">
                <a:solidFill>
                  <a:srgbClr val="002060"/>
                </a:solidFill>
                <a:latin typeface="Times New Roman" pitchFamily="18" charset="0"/>
                <a:cs typeface="Times New Roman" pitchFamily="18" charset="0"/>
              </a:rPr>
              <a:t>The </a:t>
            </a:r>
            <a:r>
              <a:rPr lang="en-US" altLang="ru-RU" dirty="0" smtClean="0">
                <a:solidFill>
                  <a:srgbClr val="002060"/>
                </a:solidFill>
                <a:latin typeface="Times New Roman" pitchFamily="18" charset="0"/>
                <a:cs typeface="Times New Roman" pitchFamily="18" charset="0"/>
              </a:rPr>
              <a:t>Multilayer </a:t>
            </a:r>
            <a:r>
              <a:rPr lang="en-US" altLang="ru-RU" dirty="0">
                <a:solidFill>
                  <a:srgbClr val="002060"/>
                </a:solidFill>
                <a:latin typeface="Times New Roman" pitchFamily="18" charset="0"/>
                <a:cs typeface="Times New Roman" pitchFamily="18" charset="0"/>
              </a:rPr>
              <a:t>S</a:t>
            </a:r>
            <a:r>
              <a:rPr lang="en-US" altLang="ru-RU" dirty="0" smtClean="0">
                <a:solidFill>
                  <a:srgbClr val="002060"/>
                </a:solidFill>
                <a:latin typeface="Times New Roman" pitchFamily="18" charset="0"/>
                <a:cs typeface="Times New Roman" pitchFamily="18" charset="0"/>
              </a:rPr>
              <a:t>cintillation Detector (MSD) </a:t>
            </a:r>
            <a:endParaRPr lang="ru-RU" altLang="ru-RU" dirty="0">
              <a:solidFill>
                <a:srgbClr val="002060"/>
              </a:solidFill>
              <a:latin typeface="Times New Roman" pitchFamily="18" charset="0"/>
              <a:cs typeface="Times New Roman" pitchFamily="18" charset="0"/>
            </a:endParaRPr>
          </a:p>
        </p:txBody>
      </p:sp>
      <p:sp>
        <p:nvSpPr>
          <p:cNvPr id="7175" name="TextBox 15"/>
          <p:cNvSpPr txBox="1">
            <a:spLocks noChangeArrowheads="1"/>
          </p:cNvSpPr>
          <p:nvPr/>
        </p:nvSpPr>
        <p:spPr bwMode="auto">
          <a:xfrm>
            <a:off x="5001610" y="5764336"/>
            <a:ext cx="3533775" cy="646331"/>
          </a:xfrm>
          <a:prstGeom prst="rect">
            <a:avLst/>
          </a:prstGeom>
          <a:noFill/>
          <a:ln w="9525">
            <a:noFill/>
            <a:miter lim="800000"/>
            <a:headEnd/>
            <a:tailEnd/>
          </a:ln>
        </p:spPr>
        <p:txBody>
          <a:bodyPr>
            <a:spAutoFit/>
          </a:bodyPr>
          <a:lstStyle/>
          <a:p>
            <a:pPr algn="ctr" eaLnBrk="1" hangingPunct="1"/>
            <a:r>
              <a:rPr lang="en-US" altLang="ru-RU" dirty="0">
                <a:solidFill>
                  <a:srgbClr val="002060"/>
                </a:solidFill>
                <a:latin typeface="Times New Roman" pitchFamily="18" charset="0"/>
                <a:cs typeface="Times New Roman" pitchFamily="18" charset="0"/>
              </a:rPr>
              <a:t>The S</a:t>
            </a:r>
            <a:r>
              <a:rPr lang="en-US" altLang="ru-RU" dirty="0" smtClean="0">
                <a:solidFill>
                  <a:srgbClr val="002060"/>
                </a:solidFill>
                <a:latin typeface="Times New Roman" pitchFamily="18" charset="0"/>
                <a:cs typeface="Times New Roman" pitchFamily="18" charset="0"/>
              </a:rPr>
              <a:t>pectrometer Mode </a:t>
            </a:r>
            <a:r>
              <a:rPr lang="en-US" altLang="ru-RU" dirty="0">
                <a:solidFill>
                  <a:srgbClr val="002060"/>
                </a:solidFill>
                <a:latin typeface="Times New Roman" pitchFamily="18" charset="0"/>
                <a:cs typeface="Times New Roman" pitchFamily="18" charset="0"/>
              </a:rPr>
              <a:t>C</a:t>
            </a:r>
            <a:r>
              <a:rPr lang="en-US" altLang="ru-RU" dirty="0" smtClean="0">
                <a:solidFill>
                  <a:srgbClr val="002060"/>
                </a:solidFill>
                <a:latin typeface="Times New Roman" pitchFamily="18" charset="0"/>
                <a:cs typeface="Times New Roman" pitchFamily="18" charset="0"/>
              </a:rPr>
              <a:t>ontrol </a:t>
            </a:r>
            <a:r>
              <a:rPr lang="en-US" altLang="ru-RU" dirty="0">
                <a:solidFill>
                  <a:srgbClr val="002060"/>
                </a:solidFill>
                <a:latin typeface="Times New Roman" pitchFamily="18" charset="0"/>
                <a:cs typeface="Times New Roman" pitchFamily="18" charset="0"/>
              </a:rPr>
              <a:t>U</a:t>
            </a:r>
            <a:r>
              <a:rPr lang="en-US" altLang="ru-RU" dirty="0" smtClean="0">
                <a:solidFill>
                  <a:srgbClr val="002060"/>
                </a:solidFill>
                <a:latin typeface="Times New Roman" pitchFamily="18" charset="0"/>
                <a:cs typeface="Times New Roman" pitchFamily="18" charset="0"/>
              </a:rPr>
              <a:t>nit (MCU)</a:t>
            </a:r>
            <a:endParaRPr lang="ru-RU" altLang="ru-RU" dirty="0">
              <a:solidFill>
                <a:srgbClr val="002060"/>
              </a:solidFill>
              <a:latin typeface="Times New Roman" pitchFamily="18" charset="0"/>
              <a:cs typeface="Times New Roman" pitchFamily="18" charset="0"/>
            </a:endParaRPr>
          </a:p>
        </p:txBody>
      </p:sp>
      <p:pic>
        <p:nvPicPr>
          <p:cNvPr id="7176" name="Picture 2"/>
          <p:cNvPicPr>
            <a:picLocks noChangeAspect="1" noChangeArrowheads="1"/>
          </p:cNvPicPr>
          <p:nvPr/>
        </p:nvPicPr>
        <p:blipFill>
          <a:blip r:embed="rId2" cstate="print"/>
          <a:srcRect/>
          <a:stretch>
            <a:fillRect/>
          </a:stretch>
        </p:blipFill>
        <p:spPr bwMode="auto">
          <a:xfrm>
            <a:off x="698872" y="2492896"/>
            <a:ext cx="3857625" cy="3184525"/>
          </a:xfrm>
          <a:prstGeom prst="rect">
            <a:avLst/>
          </a:prstGeom>
          <a:noFill/>
          <a:ln w="9525">
            <a:noFill/>
            <a:miter lim="800000"/>
            <a:headEnd/>
            <a:tailEnd/>
          </a:ln>
        </p:spPr>
      </p:pic>
      <p:pic>
        <p:nvPicPr>
          <p:cNvPr id="7177" name="Picture 2"/>
          <p:cNvPicPr>
            <a:picLocks noChangeAspect="1" noChangeArrowheads="1"/>
          </p:cNvPicPr>
          <p:nvPr/>
        </p:nvPicPr>
        <p:blipFill>
          <a:blip r:embed="rId3" cstate="print"/>
          <a:srcRect/>
          <a:stretch>
            <a:fillRect/>
          </a:stretch>
        </p:blipFill>
        <p:spPr bwMode="auto">
          <a:xfrm>
            <a:off x="4926680" y="2498983"/>
            <a:ext cx="3624262" cy="3178437"/>
          </a:xfrm>
          <a:prstGeom prst="rect">
            <a:avLst/>
          </a:prstGeom>
          <a:noFill/>
          <a:ln w="9525">
            <a:noFill/>
            <a:miter lim="800000"/>
            <a:headEnd/>
            <a:tailEnd/>
          </a:ln>
        </p:spPr>
      </p:pic>
      <p:sp>
        <p:nvSpPr>
          <p:cNvPr id="5" name="Номер слайда 4"/>
          <p:cNvSpPr>
            <a:spLocks noGrp="1"/>
          </p:cNvSpPr>
          <p:nvPr>
            <p:ph type="sldNum" sz="quarter" idx="12"/>
          </p:nvPr>
        </p:nvSpPr>
        <p:spPr/>
        <p:txBody>
          <a:bodyPr/>
          <a:lstStyle/>
          <a:p>
            <a:pPr>
              <a:defRPr/>
            </a:pPr>
            <a:fld id="{20FD5294-34D9-4B7F-9148-AD7FCEB05B36}" type="slidenum">
              <a:rPr lang="ru-RU" smtClean="0"/>
              <a:pPr>
                <a:defRPr/>
              </a:pPr>
              <a:t>7</a:t>
            </a:fld>
            <a:endParaRPr lang="ru-RU" dirty="0"/>
          </a:p>
        </p:txBody>
      </p:sp>
      <p:sp>
        <p:nvSpPr>
          <p:cNvPr id="6" name="Дата 5"/>
          <p:cNvSpPr>
            <a:spLocks noGrp="1"/>
          </p:cNvSpPr>
          <p:nvPr>
            <p:ph type="dt" sz="half" idx="10"/>
          </p:nvPr>
        </p:nvSpPr>
        <p:spPr/>
        <p:txBody>
          <a:bodyPr/>
          <a:lstStyle/>
          <a:p>
            <a:pPr>
              <a:defRPr/>
            </a:pPr>
            <a:r>
              <a:rPr lang="ru-RU" dirty="0" smtClean="0"/>
              <a:t>11.10.2016</a:t>
            </a:r>
            <a:endParaRPr lang="ru-RU" dirty="0"/>
          </a:p>
        </p:txBody>
      </p:sp>
      <p:sp>
        <p:nvSpPr>
          <p:cNvPr id="7" name="Нижний колонтитул 6"/>
          <p:cNvSpPr>
            <a:spLocks noGrp="1"/>
          </p:cNvSpPr>
          <p:nvPr>
            <p:ph type="ftr" sz="quarter" idx="11"/>
          </p:nvPr>
        </p:nvSpPr>
        <p:spPr/>
        <p:txBody>
          <a:bodyPr/>
          <a:lstStyle/>
          <a:p>
            <a:pPr>
              <a:defRPr/>
            </a:pPr>
            <a:r>
              <a:rPr lang="en-US" dirty="0" smtClean="0"/>
              <a:t>ICPPA-2016</a:t>
            </a:r>
            <a:endParaRPr lang="ru-R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Заголовок 1"/>
          <p:cNvSpPr>
            <a:spLocks noGrp="1"/>
          </p:cNvSpPr>
          <p:nvPr>
            <p:ph type="title"/>
          </p:nvPr>
        </p:nvSpPr>
        <p:spPr>
          <a:xfrm>
            <a:off x="611188" y="115888"/>
            <a:ext cx="8229600" cy="725487"/>
          </a:xfrm>
        </p:spPr>
        <p:txBody>
          <a:bodyPr/>
          <a:lstStyle/>
          <a:p>
            <a:r>
              <a:rPr lang="en-US" sz="3200" b="1" dirty="0">
                <a:solidFill>
                  <a:srgbClr val="7030A0"/>
                </a:solidFill>
              </a:rPr>
              <a:t>MSD &amp; MCU connections aboard RS ISS</a:t>
            </a:r>
            <a:endParaRPr lang="ru-RU" altLang="ru-RU" sz="3200" b="1" dirty="0" smtClean="0">
              <a:solidFill>
                <a:srgbClr val="7030A0"/>
              </a:solidFill>
            </a:endParaRPr>
          </a:p>
        </p:txBody>
      </p:sp>
      <p:sp>
        <p:nvSpPr>
          <p:cNvPr id="4" name="Номер слайда 3"/>
          <p:cNvSpPr>
            <a:spLocks noGrp="1"/>
          </p:cNvSpPr>
          <p:nvPr>
            <p:ph type="sldNum" sz="quarter" idx="12"/>
          </p:nvPr>
        </p:nvSpPr>
        <p:spPr/>
        <p:txBody>
          <a:bodyPr/>
          <a:lstStyle/>
          <a:p>
            <a:pPr>
              <a:defRPr/>
            </a:pPr>
            <a:fld id="{20FD5294-34D9-4B7F-9148-AD7FCEB05B36}" type="slidenum">
              <a:rPr lang="ru-RU" smtClean="0"/>
              <a:pPr>
                <a:defRPr/>
              </a:pPr>
              <a:t>8</a:t>
            </a:fld>
            <a:endParaRPr lang="ru-RU" dirty="0"/>
          </a:p>
        </p:txBody>
      </p:sp>
      <p:sp>
        <p:nvSpPr>
          <p:cNvPr id="5" name="Дата 4"/>
          <p:cNvSpPr>
            <a:spLocks noGrp="1"/>
          </p:cNvSpPr>
          <p:nvPr>
            <p:ph type="dt" sz="half" idx="10"/>
          </p:nvPr>
        </p:nvSpPr>
        <p:spPr/>
        <p:txBody>
          <a:bodyPr/>
          <a:lstStyle/>
          <a:p>
            <a:pPr>
              <a:defRPr/>
            </a:pPr>
            <a:r>
              <a:rPr lang="ru-RU" dirty="0" smtClean="0"/>
              <a:t>11.10.2016</a:t>
            </a:r>
            <a:endParaRPr lang="ru-RU" dirty="0"/>
          </a:p>
        </p:txBody>
      </p:sp>
      <p:sp>
        <p:nvSpPr>
          <p:cNvPr id="6" name="Нижний колонтитул 5"/>
          <p:cNvSpPr>
            <a:spLocks noGrp="1"/>
          </p:cNvSpPr>
          <p:nvPr>
            <p:ph type="ftr" sz="quarter" idx="11"/>
          </p:nvPr>
        </p:nvSpPr>
        <p:spPr/>
        <p:txBody>
          <a:bodyPr/>
          <a:lstStyle/>
          <a:p>
            <a:pPr>
              <a:defRPr/>
            </a:pPr>
            <a:r>
              <a:rPr lang="en-US" dirty="0" smtClean="0"/>
              <a:t>ICPPA-2016</a:t>
            </a:r>
            <a:endParaRPr lang="ru-RU" dirty="0"/>
          </a:p>
        </p:txBody>
      </p:sp>
      <p:pic>
        <p:nvPicPr>
          <p:cNvPr id="38914" name="Picture 2" descr="C:\Users\Admin\Desktop\AE fun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425" y="908720"/>
            <a:ext cx="7421563" cy="5415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218845" y="4293815"/>
            <a:ext cx="4418956" cy="1857375"/>
          </a:xfrm>
        </p:spPr>
        <p:txBody>
          <a:bodyPr rtlCol="0">
            <a:normAutofit/>
          </a:bodyPr>
          <a:lstStyle/>
          <a:p>
            <a:pPr eaLnBrk="1" fontAlgn="auto" hangingPunct="1">
              <a:spcAft>
                <a:spcPts val="0"/>
              </a:spcAft>
              <a:defRPr/>
            </a:pPr>
            <a:r>
              <a:rPr lang="en-US" sz="1600" b="1" u="sng" dirty="0" smtClean="0"/>
              <a:t>CHARGE PARTICLES</a:t>
            </a:r>
            <a:r>
              <a:rPr lang="ru-RU" sz="1600" b="1" u="sng" dirty="0" smtClean="0"/>
              <a:t>:</a:t>
            </a:r>
            <a:r>
              <a:rPr lang="ru-RU" sz="1600" b="1" dirty="0" smtClean="0"/>
              <a:t/>
            </a:r>
            <a:br>
              <a:rPr lang="ru-RU" sz="1600" b="1" dirty="0" smtClean="0"/>
            </a:br>
            <a:r>
              <a:rPr lang="ru-RU" sz="1600" b="1" dirty="0" smtClean="0"/>
              <a:t/>
            </a:r>
            <a:br>
              <a:rPr lang="ru-RU" sz="1600" b="1" dirty="0" smtClean="0"/>
            </a:br>
            <a:r>
              <a:rPr lang="ru-RU" sz="1600" b="1" dirty="0" smtClean="0"/>
              <a:t> </a:t>
            </a:r>
            <a:r>
              <a:rPr lang="en-US" sz="1600" b="1" dirty="0" smtClean="0"/>
              <a:t>MST_C </a:t>
            </a:r>
            <a:r>
              <a:rPr lang="ru-RU" sz="1600" b="1" dirty="0" smtClean="0"/>
              <a:t>=</a:t>
            </a:r>
            <a:r>
              <a:rPr lang="en-US" sz="1600" b="1" dirty="0" smtClean="0"/>
              <a:t> </a:t>
            </a:r>
            <a:r>
              <a:rPr lang="ru-RU" sz="1600" b="1" dirty="0" smtClean="0"/>
              <a:t>С1</a:t>
            </a:r>
            <a:r>
              <a:rPr lang="ru-RU" sz="1600" b="1" dirty="0" smtClean="0">
                <a:sym typeface="Symbol"/>
              </a:rPr>
              <a:t></a:t>
            </a:r>
            <a:r>
              <a:rPr lang="ru-RU" sz="1600" b="1" dirty="0" smtClean="0"/>
              <a:t>С2</a:t>
            </a:r>
            <a:r>
              <a:rPr lang="ru-RU" sz="1600" b="1" dirty="0" smtClean="0">
                <a:sym typeface="Symbol"/>
              </a:rPr>
              <a:t></a:t>
            </a:r>
            <a:r>
              <a:rPr lang="ru-RU" sz="1600" b="1" dirty="0" smtClean="0"/>
              <a:t>С3</a:t>
            </a:r>
            <a:r>
              <a:rPr lang="ru-RU" sz="1600" b="1" dirty="0" smtClean="0">
                <a:sym typeface="Symbol"/>
              </a:rPr>
              <a:t> </a:t>
            </a:r>
            <a:r>
              <a:rPr lang="ru-RU" sz="1600" b="1" dirty="0" smtClean="0"/>
              <a:t>(</a:t>
            </a:r>
            <a:r>
              <a:rPr lang="en-US" sz="1600" b="1" dirty="0" smtClean="0"/>
              <a:t>anti</a:t>
            </a:r>
            <a:r>
              <a:rPr lang="ru-RU" sz="1600" b="1" dirty="0" smtClean="0"/>
              <a:t> С10)</a:t>
            </a:r>
            <a:br>
              <a:rPr lang="ru-RU" sz="1600" b="1" dirty="0" smtClean="0"/>
            </a:br>
            <a:r>
              <a:rPr lang="ru-RU" sz="1600" b="1" dirty="0" smtClean="0"/>
              <a:t/>
            </a:r>
            <a:br>
              <a:rPr lang="ru-RU" sz="1600" b="1" dirty="0" smtClean="0"/>
            </a:br>
            <a:r>
              <a:rPr lang="en-US" sz="1600" b="1" u="sng" dirty="0" smtClean="0"/>
              <a:t>NEUTRAL PARTICLES</a:t>
            </a:r>
            <a:r>
              <a:rPr lang="ru-RU" sz="1600" b="1" u="sng" dirty="0" smtClean="0"/>
              <a:t>: </a:t>
            </a:r>
            <a:r>
              <a:rPr lang="ru-RU" sz="1600" b="1" dirty="0" smtClean="0"/>
              <a:t/>
            </a:r>
            <a:br>
              <a:rPr lang="ru-RU" sz="1600" b="1" dirty="0" smtClean="0"/>
            </a:br>
            <a:r>
              <a:rPr lang="ru-RU" sz="1600" b="1" dirty="0" smtClean="0"/>
              <a:t/>
            </a:r>
            <a:br>
              <a:rPr lang="ru-RU" sz="1600" b="1" dirty="0" smtClean="0"/>
            </a:br>
            <a:r>
              <a:rPr lang="ru-RU" sz="1600" b="1" dirty="0" smtClean="0"/>
              <a:t>М</a:t>
            </a:r>
            <a:r>
              <a:rPr lang="en-US" sz="1600" b="1" dirty="0" smtClean="0"/>
              <a:t>S</a:t>
            </a:r>
            <a:r>
              <a:rPr lang="ru-RU" sz="1600" b="1" dirty="0" smtClean="0"/>
              <a:t>Т</a:t>
            </a:r>
            <a:r>
              <a:rPr lang="en-US" sz="1600" b="1" dirty="0" smtClean="0"/>
              <a:t>_N </a:t>
            </a:r>
            <a:r>
              <a:rPr lang="ru-RU" sz="1600" b="1" dirty="0" smtClean="0"/>
              <a:t>=</a:t>
            </a:r>
            <a:r>
              <a:rPr lang="en-US" sz="1600" b="1" dirty="0" smtClean="0"/>
              <a:t> </a:t>
            </a:r>
            <a:r>
              <a:rPr lang="ru-RU" sz="1600" b="1" dirty="0" smtClean="0"/>
              <a:t>(</a:t>
            </a:r>
            <a:r>
              <a:rPr lang="en-US" sz="1600" b="1" dirty="0" smtClean="0"/>
              <a:t>anti</a:t>
            </a:r>
            <a:r>
              <a:rPr lang="ru-RU" sz="1600" b="1" dirty="0" smtClean="0"/>
              <a:t> С1)</a:t>
            </a:r>
            <a:r>
              <a:rPr lang="ru-RU" sz="1600" b="1" dirty="0" smtClean="0">
                <a:sym typeface="Symbol"/>
              </a:rPr>
              <a:t> </a:t>
            </a:r>
            <a:r>
              <a:rPr lang="ru-RU" sz="1600" b="1" dirty="0" smtClean="0"/>
              <a:t>С2</a:t>
            </a:r>
            <a:r>
              <a:rPr lang="ru-RU" sz="1600" b="1" dirty="0" smtClean="0">
                <a:sym typeface="Symbol"/>
              </a:rPr>
              <a:t></a:t>
            </a:r>
            <a:r>
              <a:rPr lang="ru-RU" sz="1600" b="1" dirty="0" smtClean="0"/>
              <a:t>С3</a:t>
            </a:r>
            <a:r>
              <a:rPr lang="ru-RU" sz="1600" b="1" dirty="0" smtClean="0">
                <a:sym typeface="Symbol"/>
              </a:rPr>
              <a:t></a:t>
            </a:r>
            <a:r>
              <a:rPr lang="ru-RU" sz="1600" b="1" dirty="0" smtClean="0"/>
              <a:t>С4</a:t>
            </a:r>
            <a:r>
              <a:rPr lang="ru-RU" sz="1600" b="1" dirty="0" smtClean="0">
                <a:sym typeface="Symbol"/>
              </a:rPr>
              <a:t></a:t>
            </a:r>
            <a:r>
              <a:rPr lang="en-US" sz="1600" b="1" dirty="0" smtClean="0">
                <a:sym typeface="Symbol"/>
              </a:rPr>
              <a:t> </a:t>
            </a:r>
            <a:r>
              <a:rPr lang="ru-RU" sz="1600" b="1" dirty="0" smtClean="0">
                <a:sym typeface="Symbol"/>
              </a:rPr>
              <a:t>(</a:t>
            </a:r>
            <a:r>
              <a:rPr lang="en-US" sz="1600" b="1" dirty="0" smtClean="0">
                <a:sym typeface="Symbol"/>
              </a:rPr>
              <a:t>anti</a:t>
            </a:r>
            <a:r>
              <a:rPr lang="ru-RU" sz="1600" b="1" dirty="0" smtClean="0">
                <a:sym typeface="Symbol"/>
              </a:rPr>
              <a:t> </a:t>
            </a:r>
            <a:r>
              <a:rPr lang="ru-RU" sz="1600" b="1" dirty="0" smtClean="0"/>
              <a:t>С10)</a:t>
            </a:r>
          </a:p>
        </p:txBody>
      </p:sp>
      <p:sp>
        <p:nvSpPr>
          <p:cNvPr id="9219"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dirty="0"/>
          </a:p>
        </p:txBody>
      </p:sp>
      <p:sp>
        <p:nvSpPr>
          <p:cNvPr id="9220"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dirty="0"/>
          </a:p>
        </p:txBody>
      </p:sp>
      <p:pic>
        <p:nvPicPr>
          <p:cNvPr id="9221" name="Picture 10"/>
          <p:cNvPicPr>
            <a:picLocks noChangeAspect="1" noChangeArrowheads="1"/>
          </p:cNvPicPr>
          <p:nvPr/>
        </p:nvPicPr>
        <p:blipFill>
          <a:blip r:embed="rId2" cstate="print"/>
          <a:srcRect/>
          <a:stretch>
            <a:fillRect/>
          </a:stretch>
        </p:blipFill>
        <p:spPr bwMode="auto">
          <a:xfrm>
            <a:off x="6042444" y="1052736"/>
            <a:ext cx="2628925" cy="2181225"/>
          </a:xfrm>
          <a:prstGeom prst="rect">
            <a:avLst/>
          </a:prstGeom>
          <a:noFill/>
          <a:ln w="9525">
            <a:noFill/>
            <a:miter lim="800000"/>
            <a:headEnd/>
            <a:tailEnd/>
          </a:ln>
        </p:spPr>
      </p:pic>
      <p:sp>
        <p:nvSpPr>
          <p:cNvPr id="9223" name="TextBox 8"/>
          <p:cNvSpPr txBox="1">
            <a:spLocks noChangeArrowheads="1"/>
          </p:cNvSpPr>
          <p:nvPr/>
        </p:nvSpPr>
        <p:spPr bwMode="auto">
          <a:xfrm>
            <a:off x="5991297" y="3501008"/>
            <a:ext cx="2731217" cy="523220"/>
          </a:xfrm>
          <a:prstGeom prst="rect">
            <a:avLst/>
          </a:prstGeom>
          <a:noFill/>
          <a:ln w="9525">
            <a:noFill/>
            <a:miter lim="800000"/>
            <a:headEnd/>
            <a:tailEnd/>
          </a:ln>
        </p:spPr>
        <p:txBody>
          <a:bodyPr wrap="square">
            <a:spAutoFit/>
          </a:bodyPr>
          <a:lstStyle/>
          <a:p>
            <a:pPr algn="ctr"/>
            <a:r>
              <a:rPr lang="en-US" altLang="ru-RU" sz="1400" b="1" i="1" dirty="0" smtClean="0">
                <a:solidFill>
                  <a:srgbClr val="002060"/>
                </a:solidFill>
              </a:rPr>
              <a:t>MSD calorimeter </a:t>
            </a:r>
            <a:r>
              <a:rPr lang="en-US" altLang="ru-RU" sz="1400" b="1" i="1" dirty="0">
                <a:solidFill>
                  <a:srgbClr val="002060"/>
                </a:solidFill>
              </a:rPr>
              <a:t>scintillator tiles </a:t>
            </a:r>
            <a:endParaRPr lang="ru-RU" altLang="ru-RU" sz="1400" b="1" i="1" dirty="0">
              <a:solidFill>
                <a:srgbClr val="002060"/>
              </a:solidFill>
            </a:endParaRPr>
          </a:p>
        </p:txBody>
      </p:sp>
      <p:sp>
        <p:nvSpPr>
          <p:cNvPr id="16" name="TextBox 15"/>
          <p:cNvSpPr txBox="1"/>
          <p:nvPr/>
        </p:nvSpPr>
        <p:spPr>
          <a:xfrm>
            <a:off x="323528" y="5085184"/>
            <a:ext cx="3868644" cy="1246495"/>
          </a:xfrm>
          <a:prstGeom prst="rect">
            <a:avLst/>
          </a:prstGeom>
          <a:noFill/>
        </p:spPr>
        <p:txBody>
          <a:bodyPr wrap="square">
            <a:spAutoFit/>
          </a:bodyPr>
          <a:lstStyle/>
          <a:p>
            <a:pPr algn="ctr">
              <a:defRPr/>
            </a:pPr>
            <a:r>
              <a:rPr lang="ru-RU" sz="1600" b="1" i="1" dirty="0" smtClean="0">
                <a:solidFill>
                  <a:srgbClr val="002060"/>
                </a:solidFill>
              </a:rPr>
              <a:t>М</a:t>
            </a:r>
            <a:r>
              <a:rPr lang="en-US" sz="1600" b="1" i="1" dirty="0" smtClean="0">
                <a:solidFill>
                  <a:srgbClr val="002060"/>
                </a:solidFill>
              </a:rPr>
              <a:t>SD physical scheme</a:t>
            </a:r>
          </a:p>
          <a:p>
            <a:pPr>
              <a:defRPr/>
            </a:pPr>
            <a:endParaRPr lang="en-US" sz="1180" b="1" i="1" dirty="0">
              <a:solidFill>
                <a:srgbClr val="002060"/>
              </a:solidFill>
            </a:endParaRPr>
          </a:p>
          <a:p>
            <a:pPr>
              <a:defRPr/>
            </a:pPr>
            <a:r>
              <a:rPr lang="en-US" sz="1180" b="1" i="1" dirty="0" smtClean="0">
                <a:solidFill>
                  <a:srgbClr val="002060"/>
                </a:solidFill>
              </a:rPr>
              <a:t>C1,C2 –  “thin” detectors </a:t>
            </a:r>
            <a:r>
              <a:rPr lang="en-US" sz="1180" b="1" i="1" dirty="0">
                <a:solidFill>
                  <a:srgbClr val="002060"/>
                </a:solidFill>
              </a:rPr>
              <a:t>+aperture trigger </a:t>
            </a:r>
            <a:r>
              <a:rPr lang="en-US" sz="1180" b="1" i="1" dirty="0" smtClean="0">
                <a:solidFill>
                  <a:srgbClr val="002060"/>
                </a:solidFill>
              </a:rPr>
              <a:t>detectors</a:t>
            </a:r>
            <a:endParaRPr lang="en-US" sz="1180" b="1" i="1" dirty="0" smtClean="0">
              <a:solidFill>
                <a:srgbClr val="002060"/>
              </a:solidFill>
            </a:endParaRPr>
          </a:p>
          <a:p>
            <a:pPr>
              <a:defRPr/>
            </a:pPr>
            <a:r>
              <a:rPr lang="en-US" sz="1180" b="1" i="1" dirty="0" smtClean="0">
                <a:solidFill>
                  <a:srgbClr val="002060"/>
                </a:solidFill>
              </a:rPr>
              <a:t>C3…C10 </a:t>
            </a:r>
            <a:r>
              <a:rPr lang="en-US" sz="1180" b="1" i="1" dirty="0" smtClean="0">
                <a:solidFill>
                  <a:srgbClr val="002060"/>
                </a:solidFill>
              </a:rPr>
              <a:t>– </a:t>
            </a:r>
            <a:r>
              <a:rPr lang="en-US" sz="1180" b="1" i="1" dirty="0" smtClean="0">
                <a:solidFill>
                  <a:srgbClr val="002060"/>
                </a:solidFill>
              </a:rPr>
              <a:t>calorimeter detectors</a:t>
            </a:r>
            <a:endParaRPr lang="en-US" sz="1180" b="1" i="1" dirty="0" smtClean="0">
              <a:solidFill>
                <a:srgbClr val="002060"/>
              </a:solidFill>
            </a:endParaRPr>
          </a:p>
          <a:p>
            <a:pPr>
              <a:defRPr/>
            </a:pPr>
            <a:r>
              <a:rPr lang="en-US" sz="1180" b="1" i="1" dirty="0" smtClean="0">
                <a:solidFill>
                  <a:srgbClr val="002060"/>
                </a:solidFill>
              </a:rPr>
              <a:t>C1,C10 – anticoincidence </a:t>
            </a:r>
            <a:r>
              <a:rPr lang="en-US" sz="1180" b="1" i="1" dirty="0" smtClean="0">
                <a:solidFill>
                  <a:srgbClr val="002060"/>
                </a:solidFill>
              </a:rPr>
              <a:t>trigger detector</a:t>
            </a:r>
            <a:endParaRPr lang="ru-RU" sz="1180" b="1" i="1" dirty="0">
              <a:solidFill>
                <a:srgbClr val="002060"/>
              </a:solidFill>
            </a:endParaRPr>
          </a:p>
        </p:txBody>
      </p:sp>
      <p:sp>
        <p:nvSpPr>
          <p:cNvPr id="12" name="Содержимое 2"/>
          <p:cNvSpPr txBox="1">
            <a:spLocks/>
          </p:cNvSpPr>
          <p:nvPr/>
        </p:nvSpPr>
        <p:spPr>
          <a:xfrm>
            <a:off x="214250" y="214289"/>
            <a:ext cx="8658256" cy="478407"/>
          </a:xfrm>
          <a:prstGeom prst="rect">
            <a:avLst/>
          </a:prstGeom>
          <a:noFill/>
          <a:scene3d>
            <a:camera prst="orthographicFront"/>
            <a:lightRig rig="balanced" dir="t"/>
          </a:scene3d>
          <a:sp3d>
            <a:bevelT/>
          </a:sp3d>
        </p:spPr>
        <p:txBody>
          <a:bodyPr>
            <a:normAutofit fontScale="40000" lnSpcReduction="20000"/>
          </a:bodyPr>
          <a:lstStyle/>
          <a:p>
            <a:pPr marL="342900" indent="-342900" algn="ctr" fontAlgn="auto">
              <a:spcBef>
                <a:spcPct val="20000"/>
              </a:spcBef>
              <a:spcAft>
                <a:spcPts val="0"/>
              </a:spcAft>
              <a:buFont typeface="Arial" pitchFamily="34" charset="0"/>
              <a:buNone/>
              <a:defRPr/>
            </a:pPr>
            <a:r>
              <a:rPr lang="en-US" sz="7600" b="1" dirty="0" smtClean="0">
                <a:solidFill>
                  <a:schemeClr val="bg2">
                    <a:lumMod val="25000"/>
                  </a:schemeClr>
                </a:solidFill>
                <a:latin typeface="+mj-lt"/>
                <a:cs typeface="Tahoma" pitchFamily="34" charset="0"/>
              </a:rPr>
              <a:t>             </a:t>
            </a:r>
            <a:r>
              <a:rPr lang="ru-RU" sz="7600" b="1" dirty="0" smtClean="0">
                <a:solidFill>
                  <a:schemeClr val="bg2">
                    <a:lumMod val="25000"/>
                  </a:schemeClr>
                </a:solidFill>
                <a:latin typeface="+mj-lt"/>
                <a:cs typeface="Tahoma" pitchFamily="34" charset="0"/>
              </a:rPr>
              <a:t>М</a:t>
            </a:r>
            <a:r>
              <a:rPr lang="en-US" sz="7600" b="1" dirty="0" smtClean="0">
                <a:solidFill>
                  <a:schemeClr val="bg2">
                    <a:lumMod val="25000"/>
                  </a:schemeClr>
                </a:solidFill>
                <a:latin typeface="+mj-lt"/>
                <a:cs typeface="Tahoma" pitchFamily="34" charset="0"/>
              </a:rPr>
              <a:t>SD STRUCTURE &amp; MAIN TRIGGERS</a:t>
            </a:r>
            <a:r>
              <a:rPr lang="ru-RU" sz="7600" b="1" dirty="0" smtClean="0">
                <a:solidFill>
                  <a:schemeClr val="bg2">
                    <a:lumMod val="25000"/>
                  </a:schemeClr>
                </a:solidFill>
                <a:latin typeface="+mj-lt"/>
                <a:cs typeface="Tahoma" pitchFamily="34" charset="0"/>
              </a:rPr>
              <a:t> </a:t>
            </a:r>
            <a:r>
              <a:rPr lang="en-US" sz="3200" dirty="0"/>
              <a:t>	</a:t>
            </a:r>
            <a:r>
              <a:rPr lang="ru-RU" sz="3200" dirty="0"/>
              <a:t>	</a:t>
            </a:r>
            <a:endParaRPr lang="ru-RU" sz="3200" dirty="0">
              <a:latin typeface="+mn-lt"/>
              <a:cs typeface="+mn-cs"/>
            </a:endParaRPr>
          </a:p>
        </p:txBody>
      </p:sp>
      <p:sp>
        <p:nvSpPr>
          <p:cNvPr id="13" name="TextBox 12"/>
          <p:cNvSpPr txBox="1"/>
          <p:nvPr/>
        </p:nvSpPr>
        <p:spPr>
          <a:xfrm>
            <a:off x="4192172" y="3501008"/>
            <a:ext cx="1747980" cy="523220"/>
          </a:xfrm>
          <a:prstGeom prst="rect">
            <a:avLst/>
          </a:prstGeom>
          <a:noFill/>
        </p:spPr>
        <p:txBody>
          <a:bodyPr wrap="square">
            <a:spAutoFit/>
          </a:bodyPr>
          <a:lstStyle/>
          <a:p>
            <a:pPr algn="ctr">
              <a:defRPr/>
            </a:pPr>
            <a:r>
              <a:rPr lang="en-US" sz="1400" b="1" i="1" dirty="0" smtClean="0">
                <a:solidFill>
                  <a:srgbClr val="002060"/>
                </a:solidFill>
              </a:rPr>
              <a:t>PMT Hamamatsu</a:t>
            </a:r>
          </a:p>
          <a:p>
            <a:pPr algn="ctr">
              <a:defRPr/>
            </a:pPr>
            <a:r>
              <a:rPr lang="en-US" sz="1400" b="1" i="1" dirty="0" smtClean="0">
                <a:solidFill>
                  <a:srgbClr val="002060"/>
                </a:solidFill>
              </a:rPr>
              <a:t> </a:t>
            </a:r>
            <a:r>
              <a:rPr lang="en-US" sz="1400" b="1" i="1" dirty="0">
                <a:solidFill>
                  <a:srgbClr val="002060"/>
                </a:solidFill>
              </a:rPr>
              <a:t>R5611</a:t>
            </a:r>
            <a:r>
              <a:rPr lang="ru-RU" sz="1400" b="1" i="1" dirty="0">
                <a:solidFill>
                  <a:srgbClr val="002060"/>
                </a:solidFill>
              </a:rPr>
              <a:t>А</a:t>
            </a:r>
            <a:r>
              <a:rPr lang="en-US" sz="1400" b="1" i="1" dirty="0">
                <a:solidFill>
                  <a:srgbClr val="002060"/>
                </a:solidFill>
              </a:rPr>
              <a:t>-01</a:t>
            </a:r>
            <a:endParaRPr lang="ru-RU" sz="1400" b="1" i="1" dirty="0">
              <a:solidFill>
                <a:srgbClr val="002060"/>
              </a:solidFill>
            </a:endParaRPr>
          </a:p>
        </p:txBody>
      </p:sp>
      <p:pic>
        <p:nvPicPr>
          <p:cNvPr id="9231" name="Рисунок 13" descr="IMG_3347.JPG"/>
          <p:cNvPicPr>
            <a:picLocks noChangeAspect="1"/>
          </p:cNvPicPr>
          <p:nvPr/>
        </p:nvPicPr>
        <p:blipFill>
          <a:blip r:embed="rId3" cstate="print"/>
          <a:srcRect/>
          <a:stretch>
            <a:fillRect/>
          </a:stretch>
        </p:blipFill>
        <p:spPr bwMode="auto">
          <a:xfrm>
            <a:off x="4218844" y="1052737"/>
            <a:ext cx="1574831" cy="2181224"/>
          </a:xfrm>
          <a:prstGeom prst="rect">
            <a:avLst/>
          </a:prstGeom>
          <a:noFill/>
          <a:ln w="9525">
            <a:noFill/>
            <a:miter lim="800000"/>
            <a:headEnd/>
            <a:tailEnd/>
          </a:ln>
        </p:spPr>
      </p:pic>
      <p:sp>
        <p:nvSpPr>
          <p:cNvPr id="4" name="Номер слайда 3"/>
          <p:cNvSpPr>
            <a:spLocks noGrp="1"/>
          </p:cNvSpPr>
          <p:nvPr>
            <p:ph type="sldNum" sz="quarter" idx="12"/>
          </p:nvPr>
        </p:nvSpPr>
        <p:spPr/>
        <p:txBody>
          <a:bodyPr/>
          <a:lstStyle/>
          <a:p>
            <a:pPr>
              <a:defRPr/>
            </a:pPr>
            <a:fld id="{20FD5294-34D9-4B7F-9148-AD7FCEB05B36}" type="slidenum">
              <a:rPr lang="ru-RU" smtClean="0"/>
              <a:pPr>
                <a:defRPr/>
              </a:pPr>
              <a:t>9</a:t>
            </a:fld>
            <a:endParaRPr lang="ru-RU" dirty="0"/>
          </a:p>
        </p:txBody>
      </p:sp>
      <p:sp>
        <p:nvSpPr>
          <p:cNvPr id="5" name="Дата 4"/>
          <p:cNvSpPr>
            <a:spLocks noGrp="1"/>
          </p:cNvSpPr>
          <p:nvPr>
            <p:ph type="dt" sz="half" idx="10"/>
          </p:nvPr>
        </p:nvSpPr>
        <p:spPr/>
        <p:txBody>
          <a:bodyPr/>
          <a:lstStyle/>
          <a:p>
            <a:pPr>
              <a:defRPr/>
            </a:pPr>
            <a:r>
              <a:rPr lang="ru-RU" dirty="0" smtClean="0"/>
              <a:t>11.10.2016</a:t>
            </a:r>
            <a:endParaRPr lang="ru-RU" dirty="0"/>
          </a:p>
        </p:txBody>
      </p:sp>
      <p:sp>
        <p:nvSpPr>
          <p:cNvPr id="6" name="Нижний колонтитул 5"/>
          <p:cNvSpPr>
            <a:spLocks noGrp="1"/>
          </p:cNvSpPr>
          <p:nvPr>
            <p:ph type="ftr" sz="quarter" idx="11"/>
          </p:nvPr>
        </p:nvSpPr>
        <p:spPr/>
        <p:txBody>
          <a:bodyPr/>
          <a:lstStyle/>
          <a:p>
            <a:pPr>
              <a:defRPr/>
            </a:pPr>
            <a:r>
              <a:rPr lang="en-US" dirty="0" smtClean="0"/>
              <a:t>ICPPA-2016</a:t>
            </a:r>
            <a:endParaRPr lang="ru-RU" dirty="0"/>
          </a:p>
        </p:txBody>
      </p:sp>
      <p:pic>
        <p:nvPicPr>
          <p:cNvPr id="39938" name="Picture 2" descr="C:\Users\Admin\Desktop\MS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82" y="1052736"/>
            <a:ext cx="3819804" cy="38884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Другая 1">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5FE7D5"/>
      </a:accent6>
      <a:hlink>
        <a:srgbClr val="EB8803"/>
      </a:hlink>
      <a:folHlink>
        <a:srgbClr val="5F779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3641</TotalTime>
  <Words>1384</Words>
  <Application>Microsoft Office PowerPoint</Application>
  <PresentationFormat>Экран (4:3)</PresentationFormat>
  <Paragraphs>276</Paragraphs>
  <Slides>33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Тема Office</vt:lpstr>
      <vt:lpstr>  NRNU MEPHI, INSTITUTE of COSMOPHYSICS (INCOS) 1RSC “ENERGY”, Korolev, Moscow region 2 JSC “ROBIS”, Moscow  </vt:lpstr>
      <vt:lpstr>AE experiment cooperation </vt:lpstr>
      <vt:lpstr>Презентация PowerPoint</vt:lpstr>
      <vt:lpstr>SCIENTIFIC SPACE INSTRUMENTS OF INCOS MEPHI </vt:lpstr>
      <vt:lpstr>Презентация PowerPoint</vt:lpstr>
      <vt:lpstr>Презентация PowerPoint</vt:lpstr>
      <vt:lpstr>Презентация PowerPoint</vt:lpstr>
      <vt:lpstr>MSD &amp; MCU connections aboard RS ISS</vt:lpstr>
      <vt:lpstr>CHARGE PARTICLES:   MST_C = С1С2С3 (anti С10)  NEUTRAL PARTICLES:   МSТ_N = (anti С1) С2С3С4 (anti С10)</vt:lpstr>
      <vt:lpstr>LOGIC CHANNEL SUBSYSTEM (LCS)</vt:lpstr>
      <vt:lpstr>Statistics calculation and AE memory volume problem</vt:lpstr>
      <vt:lpstr>Презентация PowerPoint</vt:lpstr>
      <vt:lpstr>FPGA UNIT ELECTRICAL SCHEME</vt:lpstr>
      <vt:lpstr>Презентация PowerPoint</vt:lpstr>
      <vt:lpstr>Main and Spark MCU systems</vt:lpstr>
      <vt:lpstr>RULES FOR ONBOARD ISS RS ELECTRONICS</vt:lpstr>
      <vt:lpstr>Choosing the SBC prototype for AE MCU</vt:lpstr>
      <vt:lpstr>Choosing the SBC prototype for AE MCU</vt:lpstr>
      <vt:lpstr>Choosing the power supply prototype for AE MCU</vt:lpstr>
      <vt:lpstr>Choosing the power supply prototype for AE MCU</vt:lpstr>
      <vt:lpstr>Joint testing of SBC  СРС-307 and MPS  HE-104DX</vt:lpstr>
      <vt:lpstr>Autonomous MCU lab model testing</vt:lpstr>
      <vt:lpstr>Autonomous MCU lab model testing</vt:lpstr>
      <vt:lpstr>Demonstration of AE prototype on exhibition in Russian Space Agency</vt:lpstr>
      <vt:lpstr>Bursts time profiles on RS ISS laptop</vt:lpstr>
      <vt:lpstr>3D burst distribution on RS ISS laptop</vt:lpstr>
      <vt:lpstr>Testing of MSD interface prototype</vt:lpstr>
      <vt:lpstr>Research of MCU CPU performance at different modes of the processor loads</vt:lpstr>
      <vt:lpstr>Problem of data rate transfer increasing</vt:lpstr>
      <vt:lpstr>Assembling of MSD in INCOS</vt:lpstr>
      <vt:lpstr>Assembling of MSD in INCOS</vt:lpstr>
      <vt:lpstr>Assembling of MSD in INCOS</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Кафедра микро- и космофизики  ОТЧЕТ о научно-исследовательской работе по теме «Изучение физических характеристик детекторной системы сцинтилляционного  спектрометра “Всплеск”»</dc:title>
  <dc:creator>1</dc:creator>
  <cp:lastModifiedBy>Admin</cp:lastModifiedBy>
  <cp:revision>462</cp:revision>
  <dcterms:created xsi:type="dcterms:W3CDTF">2006-12-22T05:39:52Z</dcterms:created>
  <dcterms:modified xsi:type="dcterms:W3CDTF">2016-10-11T08:34:16Z</dcterms:modified>
</cp:coreProperties>
</file>