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3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2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0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3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6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4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6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9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B86B-6E8B-4A78-95FF-F566D76A056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E66EB-9303-4761-A059-FDD51971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7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901" y="119627"/>
            <a:ext cx="7666299" cy="675902"/>
          </a:xfrm>
        </p:spPr>
        <p:txBody>
          <a:bodyPr>
            <a:normAutofit fontScale="90000"/>
          </a:bodyPr>
          <a:lstStyle/>
          <a:p>
            <a:r>
              <a:rPr lang="en-US" dirty="0"/>
              <a:t>Loss of efficiency </a:t>
            </a:r>
            <a:r>
              <a:rPr lang="en-US" dirty="0" smtClean="0"/>
              <a:t>bending shifter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7" y="1445189"/>
            <a:ext cx="6389225" cy="534693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27889" y="791185"/>
                <a:ext cx="254922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889" y="791185"/>
                <a:ext cx="2549224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442873" y="1413535"/>
                <a:ext cx="42232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0" smtClean="0">
                          <a:effectLst/>
                          <a:latin typeface="Cambria Math" panose="02040503050406030204" pitchFamily="18" charset="0"/>
                        </a:rPr>
                        <m:t>максимум распределния сигнала</m:t>
                      </m:r>
                    </m:oMath>
                  </m:oMathPara>
                </a14:m>
                <a:endParaRPr lang="ru-RU" b="0" i="0" dirty="0" smtClean="0"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0" smtClean="0">
                          <a:effectLst/>
                          <a:latin typeface="Cambria Math" panose="02040503050406030204" pitchFamily="18" charset="0"/>
                        </a:rPr>
                        <m:t> при скручивании </m:t>
                      </m:r>
                    </m:oMath>
                  </m:oMathPara>
                </a14:m>
                <a:endParaRPr lang="ru-RU" b="0" i="0" dirty="0">
                  <a:effectLst/>
                  <a:latin typeface="Fira Sans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873" y="1413535"/>
                <a:ext cx="4223207" cy="646331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506476" y="2004614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максимум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выпрямленного волокна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476" y="2004614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1050" y="1783263"/>
            <a:ext cx="3802904" cy="50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904" y="0"/>
            <a:ext cx="11353800" cy="1325563"/>
          </a:xfrm>
        </p:spPr>
        <p:txBody>
          <a:bodyPr/>
          <a:lstStyle/>
          <a:p>
            <a:r>
              <a:rPr lang="en-US" dirty="0"/>
              <a:t>Efficiency of Kuraray Clear Rectified Waveguide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4" y="1690688"/>
            <a:ext cx="5858671" cy="384079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05" y="1004756"/>
            <a:ext cx="4820808" cy="3242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463942" y="4452234"/>
                <a:ext cx="1096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 smtClean="0"/>
                  <a:t>=550nm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942" y="4452234"/>
                <a:ext cx="1096775" cy="369332"/>
              </a:xfrm>
              <a:prstGeom prst="rect">
                <a:avLst/>
              </a:prstGeom>
              <a:blipFill>
                <a:blip r:embed="rId4"/>
                <a:stretch>
                  <a:fillRect t="-8197" r="-444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7260" y="4819511"/>
                <a:ext cx="1054456" cy="406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b="0" dirty="0" smtClean="0"/>
                  <a:t>α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50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260" y="4819511"/>
                <a:ext cx="1054456" cy="406330"/>
              </a:xfrm>
              <a:prstGeom prst="rect">
                <a:avLst/>
              </a:prstGeom>
              <a:blipFill>
                <a:blip r:embed="rId5"/>
                <a:stretch>
                  <a:fillRect l="-13873" t="-1515" r="-5780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520940" y="5219990"/>
                <a:ext cx="33164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sz="16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600" i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1600" i="0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=0.058(</m:t>
                    </m:r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ru-RU" i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940" y="5219990"/>
                <a:ext cx="3316421" cy="276999"/>
              </a:xfrm>
              <a:prstGeom prst="rect">
                <a:avLst/>
              </a:prstGeom>
              <a:blipFill>
                <a:blip r:embed="rId6"/>
                <a:stretch>
                  <a:fillRect l="-1654" t="-4348" r="-2574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20940" y="5491138"/>
                <a:ext cx="3904339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e>
                            </m:d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</m:sub>
                        </m:sSub>
                        <m:sSup>
                          <m:sSupPr>
                            <m:ctrlPr>
                              <a:rPr lang="ru-RU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ru-RU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 smtClean="0"/>
                  <a:t>%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940" y="5491138"/>
                <a:ext cx="3904339" cy="530594"/>
              </a:xfrm>
              <a:prstGeom prst="rect">
                <a:avLst/>
              </a:prstGeom>
              <a:blipFill>
                <a:blip r:embed="rId7"/>
                <a:stretch>
                  <a:fillRect r="-2813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463942" y="6021732"/>
                <a:ext cx="2068771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ru-RU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u-RU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 smtClean="0"/>
                  <a:t>%</a:t>
                </a:r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942" y="6021732"/>
                <a:ext cx="2068771" cy="374270"/>
              </a:xfrm>
              <a:prstGeom prst="rect">
                <a:avLst/>
              </a:prstGeom>
              <a:blipFill>
                <a:blip r:embed="rId8"/>
                <a:stretch>
                  <a:fillRect t="-8197" r="-1471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4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Объект 22"/>
              <p:cNvSpPr>
                <a:spLocks noGrp="1"/>
              </p:cNvSpPr>
              <p:nvPr>
                <p:ph idx="1"/>
              </p:nvPr>
            </p:nvSpPr>
            <p:spPr>
              <a:xfrm>
                <a:off x="159659" y="341124"/>
                <a:ext cx="10823970" cy="576072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200" b="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</m:oMath>
                </a14:m>
                <a:r>
                  <a:rPr lang="ru-RU" sz="1400" b="0" dirty="0" smtClean="0">
                    <a:ea typeface="Cambria Math" panose="02040503050406030204" pitchFamily="18" charset="0"/>
                  </a:rPr>
                  <a:t>=1.59</a:t>
                </a:r>
                <a:r>
                  <a:rPr lang="en-US" sz="1400" b="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𝑐𝑜𝑟𝑒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𝑐𝑙𝑎𝑑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3041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волноводный параметр)</m:t>
                    </m:r>
                  </m:oMath>
                </a14:m>
                <a:endParaRPr lang="ru-RU" sz="1400" b="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𝑐𝑙𝑎𝑑</m:t>
                        </m:r>
                      </m:sub>
                    </m:sSub>
                  </m:oMath>
                </a14:m>
                <a:r>
                  <a:rPr lang="ru-RU" sz="1400" dirty="0" smtClean="0">
                    <a:ea typeface="Cambria Math" panose="02040503050406030204" pitchFamily="18" charset="0"/>
                  </a:rPr>
                  <a:t>=1.49</a:t>
                </a:r>
                <a:r>
                  <a:rPr lang="en-US" sz="1400" dirty="0" smtClean="0">
                    <a:ea typeface="Cambria Math" panose="02040503050406030204" pitchFamily="18" charset="0"/>
                  </a:rPr>
                  <a:t>	</a:t>
                </a:r>
                <a:r>
                  <a:rPr lang="en-US" sz="1400" dirty="0" smtClean="0"/>
                  <a:t>M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4.6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400" dirty="0" smtClean="0">
                    <a:ea typeface="Cambria Math" panose="02040503050406030204" pitchFamily="18" charset="0"/>
                  </a:rPr>
                  <a:t> (</a:t>
                </a:r>
                <a:r>
                  <a:rPr lang="ru-RU" sz="1400" dirty="0" smtClean="0">
                    <a:ea typeface="Cambria Math" panose="02040503050406030204" pitchFamily="18" charset="0"/>
                  </a:rPr>
                  <a:t>кол-во мод)</a:t>
                </a:r>
              </a:p>
              <a:p>
                <a:pPr>
                  <a:lnSpc>
                    <a:spcPct val="100000"/>
                  </a:lnSpc>
                </a:pPr>
                <a:r>
                  <a:rPr lang="ru-RU" sz="1400" dirty="0" smtClean="0">
                    <a:ea typeface="Cambria Math" panose="02040503050406030204" pitchFamily="18" charset="0"/>
                  </a:rPr>
                  <a:t>а – </a:t>
                </a:r>
                <a:r>
                  <a:rPr lang="ru-RU" sz="1400" dirty="0"/>
                  <a:t>радиус сердцевины волокна</a:t>
                </a:r>
                <a:r>
                  <a:rPr lang="ru-RU" sz="1400" dirty="0" smtClean="0">
                    <a:ea typeface="Cambria Math" panose="02040503050406030204" pitchFamily="18" charset="0"/>
                  </a:rPr>
                  <a:t>, а=0.48 мм</a:t>
                </a:r>
                <a:r>
                  <a:rPr lang="en-US" sz="14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1200" dirty="0" smtClean="0">
                    <a:ea typeface="Cambria Math" panose="02040503050406030204" pitchFamily="18" charset="0"/>
                  </a:rPr>
                  <a:t>			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u-RU" sz="120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Объект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659" y="341124"/>
                <a:ext cx="10823970" cy="5760720"/>
              </a:xfrm>
              <a:blipFill>
                <a:blip r:embed="rId2"/>
                <a:stretch>
                  <a:fillRect l="-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504747" y="0"/>
            <a:ext cx="2004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Mods fiber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9" y="1997376"/>
            <a:ext cx="2967208" cy="2225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27" y="2002866"/>
            <a:ext cx="2952573" cy="2214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10" y="2002866"/>
            <a:ext cx="2952573" cy="2214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2" y="4199283"/>
            <a:ext cx="2917122" cy="21883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85" y="4217816"/>
            <a:ext cx="2917123" cy="21883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53" y="4215332"/>
            <a:ext cx="2942790" cy="2207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8"/>
          <a:stretch/>
        </p:blipFill>
        <p:spPr>
          <a:xfrm>
            <a:off x="6776106" y="380269"/>
            <a:ext cx="4993907" cy="16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552" y="0"/>
            <a:ext cx="10515600" cy="1325563"/>
          </a:xfrm>
        </p:spPr>
        <p:txBody>
          <a:bodyPr/>
          <a:lstStyle/>
          <a:p>
            <a:r>
              <a:rPr lang="en-US" dirty="0"/>
              <a:t>Simulation of ray tracing in </a:t>
            </a:r>
            <a:r>
              <a:rPr lang="en-US" dirty="0" smtClean="0"/>
              <a:t>a shifter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94" y="1022092"/>
            <a:ext cx="7342266" cy="5744468"/>
          </a:xfrm>
        </p:spPr>
      </p:pic>
    </p:spTree>
    <p:extLst>
      <p:ext uri="{BB962C8B-B14F-4D97-AF65-F5344CB8AC3E}">
        <p14:creationId xmlns:p14="http://schemas.microsoft.com/office/powerpoint/2010/main" val="2745247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28</Words>
  <Application>Microsoft Office PowerPoint</Application>
  <PresentationFormat>Широкоэкранный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Fira Sans</vt:lpstr>
      <vt:lpstr>Тема Office</vt:lpstr>
      <vt:lpstr>Loss of efficiency bending shifter</vt:lpstr>
      <vt:lpstr>Efficiency of Kuraray Clear Rectified Waveguide</vt:lpstr>
      <vt:lpstr>Презентация PowerPoint</vt:lpstr>
      <vt:lpstr>Simulation of ray tracing in a shifter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МАШИНА</dc:creator>
  <cp:lastModifiedBy>МАШИНА</cp:lastModifiedBy>
  <cp:revision>16</cp:revision>
  <dcterms:created xsi:type="dcterms:W3CDTF">2024-03-27T14:25:43Z</dcterms:created>
  <dcterms:modified xsi:type="dcterms:W3CDTF">2024-03-29T13:09:00Z</dcterms:modified>
</cp:coreProperties>
</file>