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2" r:id="rId4"/>
    <p:sldId id="263" r:id="rId5"/>
    <p:sldId id="259" r:id="rId6"/>
    <p:sldId id="264" r:id="rId7"/>
    <p:sldId id="275" r:id="rId8"/>
    <p:sldId id="281" r:id="rId9"/>
    <p:sldId id="278" r:id="rId10"/>
    <p:sldId id="283" r:id="rId11"/>
    <p:sldId id="268" r:id="rId12"/>
    <p:sldId id="276" r:id="rId13"/>
    <p:sldId id="270" r:id="rId14"/>
    <p:sldId id="271" r:id="rId15"/>
    <p:sldId id="277" r:id="rId16"/>
    <p:sldId id="284" r:id="rId17"/>
    <p:sldId id="285" r:id="rId18"/>
    <p:sldId id="269" r:id="rId19"/>
    <p:sldId id="279" r:id="rId20"/>
    <p:sldId id="282" r:id="rId21"/>
    <p:sldId id="280" r:id="rId22"/>
    <p:sldId id="274" r:id="rId23"/>
    <p:sldId id="260" r:id="rId24"/>
    <p:sldId id="273" r:id="rId25"/>
    <p:sldId id="26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79D66-00E3-4F61-B8CD-F02211E65CB0}" type="datetimeFigureOut">
              <a:rPr lang="ru-RU" smtClean="0"/>
              <a:t>30.05.2024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BF2E6-FA9A-4039-B089-B6BE5697D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 dirty="0">
              <a:latin typeface="Verdana" pitchFamily="34" charset="0"/>
            </a:endParaRPr>
          </a:p>
        </p:txBody>
      </p:sp>
      <p:sp>
        <p:nvSpPr>
          <p:cNvPr id="17412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DF6AC2-AA4D-40FD-BE21-AC2ACC428F30}" type="slidenum">
              <a:rPr lang="ru-RU" altLang="ru-RU" smtClean="0"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8429E-D189-449B-8ED7-E794056613C8}" type="datetime1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5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94AC-1DEB-4340-A431-62E8F7F07D14}" type="datetime1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27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26FE-DD48-41DD-8422-382F84BCF28E}" type="datetime1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A3F9-EAB0-4EBB-B98A-D11D3A7D37C7}" type="datetime1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3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BDDF-3CBE-470E-86ED-442F86ADDF54}" type="datetime1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2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A412-90B7-4C3E-8CC3-D4171337EE90}" type="datetime1">
              <a:rPr lang="ru-RU" smtClean="0"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EACB2-A8CE-4E3B-BA15-460F8E936EB4}" type="datetime1">
              <a:rPr lang="ru-RU" smtClean="0"/>
              <a:t>30.05.2024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13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FC0AF-00C0-4717-AF36-B4085554DBF8}" type="datetime1">
              <a:rPr lang="ru-RU" smtClean="0"/>
              <a:t>30.05.2024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2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E8-FEB6-4A11-8975-5E6CAF288DF9}" type="datetime1">
              <a:rPr lang="ru-RU" smtClean="0"/>
              <a:t>30.05.2024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63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BB37-070F-41BD-A9AB-3C3477C1DB21}" type="datetime1">
              <a:rPr lang="ru-RU" smtClean="0"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2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51657-98F4-4135-9538-930FD2ACD65D}" type="datetime1">
              <a:rPr lang="ru-RU" smtClean="0"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1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63CA7-9984-442C-9035-A206F29329BE}" type="datetime1">
              <a:rPr lang="ru-RU" smtClean="0"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173C7-0B0E-4F19-86E0-276ABF67C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7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YTroshin@mephi.r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IYTroshin@mephi.r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Untitled-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1576" y="-740"/>
            <a:ext cx="1620424" cy="170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8" descr="file:///C:/DOCUME~1/User/LOCALS~1/Temp/logoNevodRus-1.png"/>
          <p:cNvPicPr>
            <a:picLocks noChangeAspect="1" noChangeArrowheads="1"/>
          </p:cNvPicPr>
          <p:nvPr/>
        </p:nvPicPr>
        <p:blipFill rotWithShape="1">
          <a:blip r:embed="rId4"/>
          <a:srcRect l="12228" r="10077"/>
          <a:stretch/>
        </p:blipFill>
        <p:spPr bwMode="auto">
          <a:xfrm>
            <a:off x="-101142" y="14358"/>
            <a:ext cx="2074798" cy="129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68914" y="2483378"/>
            <a:ext cx="11454152" cy="15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 anchor="ctr"/>
          <a:lstStyle/>
          <a:p>
            <a:pPr algn="ctr">
              <a:lnSpc>
                <a:spcPct val="110000"/>
              </a:lnSpc>
            </a:pPr>
            <a:r>
              <a:rPr lang="ru-RU" altLang="ru-RU" sz="3600" dirty="0" smtClean="0">
                <a:cs typeface="Arial" charset="0"/>
              </a:rPr>
              <a:t>Детекторы для изучения </a:t>
            </a:r>
            <a:r>
              <a:rPr lang="ru-RU" altLang="ru-RU" sz="3600" dirty="0" err="1" smtClean="0">
                <a:cs typeface="Arial" charset="0"/>
              </a:rPr>
              <a:t>околовертикальных</a:t>
            </a:r>
            <a:r>
              <a:rPr lang="ru-RU" altLang="ru-RU" sz="3600" dirty="0" smtClean="0">
                <a:cs typeface="Arial" charset="0"/>
              </a:rPr>
              <a:t> мюонов космических лучей с использованием поглотителя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2203778" y="251348"/>
            <a:ext cx="7784425" cy="11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Министерство науки и высшего образования Российской Федерации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Федеральное государственное автономное образовательное учреждение высшего образования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“Национальный исследовательский ядерный университет “МИФИ“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400" dirty="0">
                <a:ea typeface="Calibri" pitchFamily="34" charset="0"/>
                <a:cs typeface="Arial" charset="0"/>
              </a:rPr>
              <a:t> Научно-образовательный центр НЕВОД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7CDCE9F-FE41-48E0-80CC-9ECF6C61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647" y="6219731"/>
            <a:ext cx="6210691" cy="54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ru-RU" altLang="ru-RU" sz="1400" dirty="0" smtClean="0">
                <a:latin typeface="+mn-lt"/>
                <a:cs typeface="Arial" charset="0"/>
              </a:rPr>
              <a:t>г</a:t>
            </a:r>
            <a:r>
              <a:rPr lang="ru-RU" altLang="ru-RU" sz="1400" dirty="0">
                <a:latin typeface="+mn-lt"/>
                <a:cs typeface="Arial" charset="0"/>
              </a:rPr>
              <a:t>. </a:t>
            </a:r>
            <a:r>
              <a:rPr lang="ru-RU" altLang="ru-RU" sz="1400" dirty="0" smtClean="0">
                <a:latin typeface="+mn-lt"/>
                <a:cs typeface="Arial" charset="0"/>
              </a:rPr>
              <a:t>Москва, МИФИ</a:t>
            </a:r>
            <a:endParaRPr lang="ru-RU" altLang="ru-RU" sz="1400" dirty="0">
              <a:latin typeface="+mn-lt"/>
              <a:cs typeface="Arial" charset="0"/>
            </a:endParaRPr>
          </a:p>
          <a:p>
            <a:pPr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ru-RU" altLang="ru-RU" sz="1400" dirty="0">
                <a:latin typeface="+mn-lt"/>
                <a:cs typeface="Arial" charset="0"/>
              </a:rPr>
              <a:t>202</a:t>
            </a:r>
            <a:r>
              <a:rPr lang="en-US" altLang="ru-RU" sz="1400" dirty="0">
                <a:latin typeface="+mn-lt"/>
                <a:cs typeface="Arial" charset="0"/>
              </a:rPr>
              <a:t>4</a:t>
            </a:r>
            <a:r>
              <a:rPr lang="ru-RU" altLang="ru-RU" sz="1400" dirty="0">
                <a:latin typeface="+mn-lt"/>
                <a:cs typeface="Arial" charset="0"/>
              </a:rPr>
              <a:t> г.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DEDE25-EBE9-478C-A3D1-AA41F975C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0"/>
          <a:stretch/>
        </p:blipFill>
        <p:spPr bwMode="auto">
          <a:xfrm>
            <a:off x="138279" y="5090068"/>
            <a:ext cx="1380857" cy="171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>
            <a:spLocks/>
          </p:cNvSpPr>
          <p:nvPr/>
        </p:nvSpPr>
        <p:spPr bwMode="auto">
          <a:xfrm>
            <a:off x="4432430" y="4207751"/>
            <a:ext cx="3256211" cy="106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ru-RU" sz="1600" dirty="0">
                <a:cs typeface="Arial" charset="0"/>
              </a:rPr>
              <a:t>Докладчик: Трошин И.Ю., аспирант 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</a:pPr>
            <a:r>
              <a:rPr lang="en-US" altLang="ru-RU" sz="1600" dirty="0"/>
              <a:t>E-mail: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  <a:hlinkClick r:id="rId6"/>
              </a:rPr>
              <a:t>IYTroshin@mephi.ru</a:t>
            </a:r>
            <a:endParaRPr lang="en-US" sz="16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9522" y="5225046"/>
            <a:ext cx="1612478" cy="1632954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87798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152" y="165085"/>
            <a:ext cx="10515600" cy="957546"/>
          </a:xfrm>
        </p:spPr>
        <p:txBody>
          <a:bodyPr/>
          <a:lstStyle/>
          <a:p>
            <a:r>
              <a:rPr lang="en-US" dirty="0"/>
              <a:t>KASCADE-Grande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08" y="1373910"/>
            <a:ext cx="5265619" cy="516500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841" y="3973282"/>
            <a:ext cx="4442921" cy="256563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207860" y="1127460"/>
            <a:ext cx="5649162" cy="284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/>
              <a:t>Стримерные</a:t>
            </a:r>
            <a:r>
              <a:rPr lang="ru-RU" sz="2400" dirty="0"/>
              <a:t>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Общая </a:t>
            </a:r>
            <a:r>
              <a:rPr lang="ru-RU" sz="2400" dirty="0"/>
              <a:t>площадь </a:t>
            </a:r>
            <a:r>
              <a:rPr lang="en-US" sz="2400" dirty="0" smtClean="0"/>
              <a:t>122</a:t>
            </a:r>
            <a:r>
              <a:rPr lang="ru-RU" sz="2400" dirty="0" smtClean="0"/>
              <a:t> </a:t>
            </a:r>
            <a:r>
              <a:rPr lang="ru-RU" sz="2400" dirty="0"/>
              <a:t>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 smtClean="0"/>
              <a:t>Пороговая энергия </a:t>
            </a:r>
            <a:r>
              <a:rPr lang="en-US" sz="2400" dirty="0"/>
              <a:t>2</a:t>
            </a:r>
            <a:r>
              <a:rPr lang="ru-RU" sz="2400" dirty="0" smtClean="0"/>
              <a:t>.4 ГэВ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/>
              <a:t> </a:t>
            </a:r>
            <a:r>
              <a:rPr lang="ru-RU" sz="2400" dirty="0" smtClean="0"/>
              <a:t>свинец </a:t>
            </a:r>
            <a:r>
              <a:rPr lang="en-US" sz="2400" dirty="0" smtClean="0"/>
              <a:t>,</a:t>
            </a:r>
            <a:r>
              <a:rPr lang="ru-RU" sz="2400" dirty="0" smtClean="0"/>
              <a:t> железо</a:t>
            </a:r>
            <a:r>
              <a:rPr lang="en-US" sz="2400" dirty="0" smtClean="0"/>
              <a:t>, </a:t>
            </a:r>
            <a:r>
              <a:rPr lang="ru-RU" sz="2400" dirty="0" smtClean="0"/>
              <a:t>бетон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110</a:t>
            </a:r>
            <a:r>
              <a:rPr lang="ru-RU" sz="2400" dirty="0" smtClean="0"/>
              <a:t>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4499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71" y="258431"/>
            <a:ext cx="10515600" cy="1001948"/>
          </a:xfrm>
        </p:spPr>
        <p:txBody>
          <a:bodyPr/>
          <a:lstStyle/>
          <a:p>
            <a:r>
              <a:rPr lang="ru-RU" dirty="0"/>
              <a:t>Ковёр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11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26783" y="2311099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Сцинтилляционный счётчик</a:t>
            </a:r>
          </a:p>
          <a:p>
            <a:pPr marL="0" indent="0">
              <a:buNone/>
            </a:pPr>
            <a:r>
              <a:rPr lang="ru-RU" sz="2400" dirty="0" smtClean="0"/>
              <a:t>Общая площадь 175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1 ГэВ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грунт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1700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4244276" y="522931"/>
            <a:ext cx="3733374" cy="277941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98369" y="1215172"/>
            <a:ext cx="4130709" cy="532374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5251" t="10215" r="8316" b="5083"/>
          <a:stretch/>
        </p:blipFill>
        <p:spPr>
          <a:xfrm>
            <a:off x="4329721" y="3640310"/>
            <a:ext cx="3621386" cy="27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681" y="0"/>
            <a:ext cx="10515600" cy="1325563"/>
          </a:xfrm>
        </p:spPr>
        <p:txBody>
          <a:bodyPr/>
          <a:lstStyle/>
          <a:p>
            <a:r>
              <a:rPr lang="en-US" dirty="0"/>
              <a:t>Global Muon Detector Network (GMDN)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12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681" y="1029538"/>
            <a:ext cx="9542352" cy="48778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9681" y="5983862"/>
            <a:ext cx="9542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Nagoya, Japan (NGY), Hobart, Australia (HBT), Kuwait City, Kuwait (KWT) and Sao </a:t>
            </a:r>
            <a:r>
              <a:rPr lang="en-US" dirty="0" err="1"/>
              <a:t>Martinho</a:t>
            </a:r>
            <a:r>
              <a:rPr lang="en-US" dirty="0"/>
              <a:t> da Serra, Brazil (SMS)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2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83" y="138787"/>
            <a:ext cx="10515600" cy="1325563"/>
          </a:xfrm>
        </p:spPr>
        <p:txBody>
          <a:bodyPr/>
          <a:lstStyle/>
          <a:p>
            <a:r>
              <a:rPr lang="en-US" dirty="0"/>
              <a:t>Global Muon Detector </a:t>
            </a:r>
            <a:r>
              <a:rPr lang="en-US" dirty="0" smtClean="0"/>
              <a:t>Network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983" t="-1001" b="1001"/>
          <a:stretch/>
        </p:blipFill>
        <p:spPr>
          <a:xfrm>
            <a:off x="99588" y="1984280"/>
            <a:ext cx="6762939" cy="3619429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862527" y="2209045"/>
            <a:ext cx="5464464" cy="361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Сцинтилляционный счётчик</a:t>
            </a:r>
          </a:p>
          <a:p>
            <a:pPr marL="0" indent="0">
              <a:buNone/>
            </a:pPr>
            <a:r>
              <a:rPr lang="ru-RU" sz="2400" dirty="0" smtClean="0"/>
              <a:t>Общая</a:t>
            </a:r>
            <a:r>
              <a:rPr lang="en-US" sz="2400" dirty="0"/>
              <a:t>: </a:t>
            </a:r>
            <a:r>
              <a:rPr lang="en-US" sz="2400" dirty="0" smtClean="0"/>
              <a:t>NGY</a:t>
            </a:r>
            <a:r>
              <a:rPr lang="ru-RU" sz="2400" dirty="0" smtClean="0"/>
              <a:t> </a:t>
            </a:r>
            <a:r>
              <a:rPr lang="ru-RU" sz="2400" dirty="0"/>
              <a:t>36 </a:t>
            </a:r>
            <a:r>
              <a:rPr lang="ru-RU" sz="2400" dirty="0" smtClean="0"/>
              <a:t>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, </a:t>
            </a:r>
            <a:r>
              <a:rPr lang="en-US" sz="2400" dirty="0" smtClean="0"/>
              <a:t>HBT</a:t>
            </a:r>
            <a:r>
              <a:rPr lang="ru-RU" sz="2400" dirty="0" smtClean="0"/>
              <a:t> 16 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, </a:t>
            </a:r>
            <a:r>
              <a:rPr lang="en-US" sz="2400" dirty="0"/>
              <a:t>SMS </a:t>
            </a:r>
            <a:r>
              <a:rPr lang="ru-RU" sz="2400" dirty="0" smtClean="0"/>
              <a:t>36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64 </a:t>
            </a:r>
            <a:r>
              <a:rPr lang="ru-RU" sz="2400" dirty="0"/>
              <a:t>М</a:t>
            </a:r>
            <a:r>
              <a:rPr lang="ru-RU" sz="2400" dirty="0" smtClean="0"/>
              <a:t>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ru-RU" sz="2400" dirty="0"/>
              <a:t>Свинец 5 см</a:t>
            </a:r>
            <a:endParaRPr lang="ru-RU" sz="24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2026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19" y="0"/>
            <a:ext cx="68354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297" y="102575"/>
            <a:ext cx="10515600" cy="1137750"/>
          </a:xfrm>
        </p:spPr>
        <p:txBody>
          <a:bodyPr/>
          <a:lstStyle/>
          <a:p>
            <a:r>
              <a:rPr lang="en-US" dirty="0" smtClean="0"/>
              <a:t>Kuwait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14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608607" y="2009752"/>
            <a:ext cx="4398972" cy="368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Пропорциональные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Общая площадь </a:t>
            </a:r>
            <a:r>
              <a:rPr lang="en-US" sz="2400" dirty="0" smtClean="0"/>
              <a:t>15</a:t>
            </a:r>
            <a:r>
              <a:rPr lang="ru-RU" sz="2400" dirty="0" smtClean="0"/>
              <a:t>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</a:t>
            </a:r>
            <a:r>
              <a:rPr lang="en-US" sz="2400" dirty="0" smtClean="0"/>
              <a:t>64 </a:t>
            </a:r>
            <a:r>
              <a:rPr lang="ru-RU" sz="2400" dirty="0" smtClean="0"/>
              <a:t>МэВ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Свинец 5 см</a:t>
            </a:r>
          </a:p>
        </p:txBody>
      </p:sp>
    </p:spTree>
    <p:extLst>
      <p:ext uri="{BB962C8B-B14F-4D97-AF65-F5344CB8AC3E}">
        <p14:creationId xmlns:p14="http://schemas.microsoft.com/office/powerpoint/2010/main" val="11464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061" y="135048"/>
            <a:ext cx="10515600" cy="1325563"/>
          </a:xfrm>
        </p:spPr>
        <p:txBody>
          <a:bodyPr/>
          <a:lstStyle/>
          <a:p>
            <a:r>
              <a:rPr lang="en-US" dirty="0" smtClean="0"/>
              <a:t>Syowa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970" r="2228"/>
          <a:stretch/>
        </p:blipFill>
        <p:spPr>
          <a:xfrm>
            <a:off x="113483" y="1684131"/>
            <a:ext cx="3758381" cy="1889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410"/>
          <a:stretch/>
        </p:blipFill>
        <p:spPr>
          <a:xfrm>
            <a:off x="104116" y="3796822"/>
            <a:ext cx="7260878" cy="2823872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7595857" y="1898672"/>
            <a:ext cx="4630591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Пропорциональные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Общая площадь </a:t>
            </a:r>
            <a:r>
              <a:rPr lang="en-US" sz="2400" dirty="0" smtClean="0"/>
              <a:t>2</a:t>
            </a:r>
            <a:r>
              <a:rPr lang="ru-RU" sz="2400" dirty="0" smtClean="0"/>
              <a:t>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</a:t>
            </a:r>
            <a:r>
              <a:rPr lang="en-US" sz="2000" dirty="0" smtClean="0"/>
              <a:t>~</a:t>
            </a:r>
            <a:r>
              <a:rPr lang="en-US" sz="2400" dirty="0" smtClean="0"/>
              <a:t>120 </a:t>
            </a:r>
            <a:r>
              <a:rPr lang="ru-RU" sz="2400" dirty="0" smtClean="0"/>
              <a:t>МэВ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Свинец</a:t>
            </a:r>
            <a:r>
              <a:rPr lang="en-US" sz="2400" dirty="0" smtClean="0"/>
              <a:t> </a:t>
            </a:r>
            <a:r>
              <a:rPr lang="ru-RU" sz="2400" dirty="0" smtClean="0"/>
              <a:t>от 9 до 15 см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27.4</a:t>
            </a:r>
            <a:r>
              <a:rPr lang="ru-RU" sz="2400" dirty="0" smtClean="0"/>
              <a:t> м</a:t>
            </a:r>
            <a:endParaRPr lang="ru-RU" sz="2400" baseline="300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57" y="1612557"/>
            <a:ext cx="3315537" cy="23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44" y="3971610"/>
            <a:ext cx="3503286" cy="26232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580" y="169707"/>
            <a:ext cx="10515600" cy="1325563"/>
          </a:xfrm>
        </p:spPr>
        <p:txBody>
          <a:bodyPr/>
          <a:lstStyle/>
          <a:p>
            <a:r>
              <a:rPr lang="en-US" dirty="0"/>
              <a:t>Pierre Auger Observatory</a:t>
            </a:r>
            <a:br>
              <a:rPr lang="en-US" dirty="0"/>
            </a:br>
            <a:r>
              <a:rPr lang="en-US" dirty="0"/>
              <a:t>AMIGA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49926" y="1097685"/>
            <a:ext cx="3182704" cy="271382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3733"/>
          <a:stretch/>
        </p:blipFill>
        <p:spPr>
          <a:xfrm>
            <a:off x="277261" y="1690688"/>
            <a:ext cx="3023625" cy="2120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6449"/>
          <a:stretch/>
        </p:blipFill>
        <p:spPr>
          <a:xfrm>
            <a:off x="277261" y="3915658"/>
            <a:ext cx="3018200" cy="2735158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7496538" y="1839110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Сцинтилляционный счётчик</a:t>
            </a:r>
          </a:p>
          <a:p>
            <a:pPr marL="0" indent="0">
              <a:buNone/>
            </a:pPr>
            <a:r>
              <a:rPr lang="ru-RU" sz="2400" dirty="0"/>
              <a:t>Общая одного </a:t>
            </a:r>
            <a:r>
              <a:rPr lang="en-US" sz="2400" dirty="0" smtClean="0"/>
              <a:t>10</a:t>
            </a:r>
            <a:r>
              <a:rPr lang="ru-RU" sz="2400" dirty="0" smtClean="0"/>
              <a:t> м</a:t>
            </a:r>
            <a:r>
              <a:rPr lang="ru-RU" sz="2400" baseline="30000" dirty="0" smtClean="0"/>
              <a:t>2</a:t>
            </a:r>
            <a:r>
              <a:rPr lang="en-US" sz="2400" dirty="0" smtClean="0"/>
              <a:t> </a:t>
            </a:r>
            <a:r>
              <a:rPr lang="ru-RU" sz="2400" dirty="0" smtClean="0"/>
              <a:t>и 20 м</a:t>
            </a:r>
            <a:r>
              <a:rPr lang="ru-RU" sz="2400" baseline="30000" dirty="0" smtClean="0"/>
              <a:t>2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Пороговая энергия </a:t>
            </a:r>
            <a:r>
              <a:rPr lang="ru-RU" sz="2000" dirty="0" smtClean="0"/>
              <a:t>~</a:t>
            </a:r>
            <a:r>
              <a:rPr lang="ru-RU" sz="2400" dirty="0" smtClean="0"/>
              <a:t>0.5</a:t>
            </a:r>
            <a:r>
              <a:rPr lang="ru-RU" sz="2400" dirty="0" smtClean="0"/>
              <a:t> </a:t>
            </a:r>
            <a:r>
              <a:rPr lang="ru-RU" sz="2400" dirty="0"/>
              <a:t>Г</a:t>
            </a:r>
            <a:r>
              <a:rPr lang="ru-RU" sz="2400" dirty="0" smtClean="0"/>
              <a:t>эВ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/>
              <a:t> </a:t>
            </a:r>
            <a:r>
              <a:rPr lang="ru-RU" sz="2400" dirty="0" smtClean="0"/>
              <a:t>грунт 2.25 м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1400</a:t>
            </a:r>
            <a:r>
              <a:rPr lang="ru-RU" sz="2400" dirty="0" smtClean="0"/>
              <a:t>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0902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893816"/>
              </p:ext>
            </p:extLst>
          </p:nvPr>
        </p:nvGraphicFramePr>
        <p:xfrm>
          <a:off x="495399" y="3698"/>
          <a:ext cx="10468346" cy="6854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0439">
                  <a:extLst>
                    <a:ext uri="{9D8B030D-6E8A-4147-A177-3AD203B41FA5}">
                      <a16:colId xmlns:a16="http://schemas.microsoft.com/office/drawing/2014/main" val="516280189"/>
                    </a:ext>
                  </a:extLst>
                </a:gridCol>
                <a:gridCol w="1835621">
                  <a:extLst>
                    <a:ext uri="{9D8B030D-6E8A-4147-A177-3AD203B41FA5}">
                      <a16:colId xmlns:a16="http://schemas.microsoft.com/office/drawing/2014/main" val="653027796"/>
                    </a:ext>
                  </a:extLst>
                </a:gridCol>
                <a:gridCol w="906295">
                  <a:extLst>
                    <a:ext uri="{9D8B030D-6E8A-4147-A177-3AD203B41FA5}">
                      <a16:colId xmlns:a16="http://schemas.microsoft.com/office/drawing/2014/main" val="2384310710"/>
                    </a:ext>
                  </a:extLst>
                </a:gridCol>
                <a:gridCol w="2712068">
                  <a:extLst>
                    <a:ext uri="{9D8B030D-6E8A-4147-A177-3AD203B41FA5}">
                      <a16:colId xmlns:a16="http://schemas.microsoft.com/office/drawing/2014/main" val="2199312379"/>
                    </a:ext>
                  </a:extLst>
                </a:gridCol>
                <a:gridCol w="1348302">
                  <a:extLst>
                    <a:ext uri="{9D8B030D-6E8A-4147-A177-3AD203B41FA5}">
                      <a16:colId xmlns:a16="http://schemas.microsoft.com/office/drawing/2014/main" val="1200266263"/>
                    </a:ext>
                  </a:extLst>
                </a:gridCol>
                <a:gridCol w="1835621">
                  <a:extLst>
                    <a:ext uri="{9D8B030D-6E8A-4147-A177-3AD203B41FA5}">
                      <a16:colId xmlns:a16="http://schemas.microsoft.com/office/drawing/2014/main" val="22979439"/>
                    </a:ext>
                  </a:extLst>
                </a:gridCol>
              </a:tblGrid>
              <a:tr h="463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Эксперимент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 детектора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en-US" sz="1600" baseline="-25000" dirty="0">
                          <a:effectLst/>
                        </a:rPr>
                        <a:t>one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S</a:t>
                      </a:r>
                      <a:r>
                        <a:rPr lang="en-US" sz="1600" baseline="-25000" dirty="0" err="1">
                          <a:effectLst/>
                        </a:rPr>
                        <a:t>total</a:t>
                      </a:r>
                      <a:r>
                        <a:rPr lang="ru-RU" sz="1600" dirty="0">
                          <a:effectLst/>
                        </a:rPr>
                        <a:t> м</a:t>
                      </a:r>
                      <a:r>
                        <a:rPr lang="ru-RU" sz="1600" baseline="300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Местоположение, и высота над </a:t>
                      </a:r>
                      <a:r>
                        <a:rPr lang="ru-RU" sz="1600" dirty="0" err="1">
                          <a:effectLst/>
                        </a:rPr>
                        <a:t>ур</a:t>
                      </a:r>
                      <a:r>
                        <a:rPr lang="ru-RU" sz="1600" dirty="0">
                          <a:effectLst/>
                        </a:rPr>
                        <a:t>. моря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Пороговая энергия,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Материал поглотителя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1153222806"/>
                  </a:ext>
                </a:extLst>
              </a:tr>
              <a:tr h="40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GRAPES-3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Пропорциональные трубки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36/560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Индия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11.4⁰N, 76.7⁰E 2200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en-US" sz="1200" dirty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</a:t>
                      </a:r>
                      <a:r>
                        <a:rPr lang="ru-RU" sz="1200" dirty="0" smtClean="0">
                          <a:effectLst/>
                        </a:rPr>
                        <a:t>ГэВ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Бетонные блоки 2 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337372118"/>
                  </a:ext>
                </a:extLst>
              </a:tr>
              <a:tr h="355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Norikura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Пропорциональные трубки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Япония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2770 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&gt; 42 MeV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Свинец 5 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3292627666"/>
                  </a:ext>
                </a:extLst>
              </a:tr>
              <a:tr h="532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Akeno Muon Observation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Пропорциональные трубки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25/75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Япония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900</a:t>
                      </a:r>
                      <a:r>
                        <a:rPr lang="ru-RU" sz="1200">
                          <a:effectLst/>
                        </a:rPr>
                        <a:t> 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</a:t>
                      </a:r>
                      <a:r>
                        <a:rPr lang="ru-RU" sz="1200" dirty="0" smtClean="0">
                          <a:effectLst/>
                        </a:rPr>
                        <a:t>ГэВ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Бетонные блоки 2 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1361571843"/>
                  </a:ext>
                </a:extLst>
              </a:tr>
              <a:tr h="572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KASCADE-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Grande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Array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Сцинцилятор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Германия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49,1°N, 8,4°E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 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230 </a:t>
                      </a:r>
                      <a:r>
                        <a:rPr lang="ru-RU" sz="1200">
                          <a:effectLst/>
                        </a:rPr>
                        <a:t>МэВ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Свинец 10 см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Железо 4 см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3065403232"/>
                  </a:ext>
                </a:extLst>
              </a:tr>
              <a:tr h="710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KASCADE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Muon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Traking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Detector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Стримерные трубки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Германия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49,1°N, 8,4°E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 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 </a:t>
                      </a:r>
                      <a:r>
                        <a:rPr lang="ru-RU" sz="1200">
                          <a:effectLst/>
                        </a:rPr>
                        <a:t>ГэВ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Свинец 10 см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Железо </a:t>
                      </a:r>
                      <a:r>
                        <a:rPr lang="en-US" sz="1200">
                          <a:effectLst/>
                        </a:rPr>
                        <a:t>12</a:t>
                      </a:r>
                      <a:r>
                        <a:rPr lang="ru-RU" sz="1200">
                          <a:effectLst/>
                        </a:rPr>
                        <a:t> см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1265848375"/>
                  </a:ext>
                </a:extLst>
              </a:tr>
              <a:tr h="532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KASCADE-Grande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Calorimeter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Стримерные трубки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Германия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49,1°N, 8,4°E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 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2.4 ГэВ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Свинец , Железо, Бетон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3155391616"/>
                  </a:ext>
                </a:extLst>
              </a:tr>
              <a:tr h="710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Global Muon Detector Network (NGY, HBT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SMS)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Сцинцилятор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36, 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16, 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Япония, </a:t>
                      </a:r>
                      <a:r>
                        <a:rPr lang="ru-RU" sz="1200" dirty="0" err="1">
                          <a:effectLst/>
                        </a:rPr>
                        <a:t>Нагоя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Австралии, </a:t>
                      </a:r>
                      <a:r>
                        <a:rPr lang="ru-RU" sz="1200" dirty="0" err="1">
                          <a:effectLst/>
                        </a:rPr>
                        <a:t>Хобарт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Сан-</a:t>
                      </a:r>
                      <a:r>
                        <a:rPr lang="ru-RU" sz="1200" dirty="0" err="1">
                          <a:effectLst/>
                        </a:rPr>
                        <a:t>Мартинью</a:t>
                      </a:r>
                      <a:r>
                        <a:rPr lang="ru-RU" sz="1200" dirty="0">
                          <a:effectLst/>
                        </a:rPr>
                        <a:t>-да-</a:t>
                      </a:r>
                      <a:r>
                        <a:rPr lang="ru-RU" sz="1200" dirty="0" err="1">
                          <a:effectLst/>
                        </a:rPr>
                        <a:t>Серра</a:t>
                      </a:r>
                      <a:r>
                        <a:rPr lang="ru-RU" sz="1200" dirty="0">
                          <a:effectLst/>
                        </a:rPr>
                        <a:t>, Бразилии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64 </a:t>
                      </a:r>
                      <a:r>
                        <a:rPr lang="ru-RU" sz="1200">
                          <a:effectLst/>
                        </a:rPr>
                        <a:t>МэВ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Свинец 5 см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3406286674"/>
                  </a:ext>
                </a:extLst>
              </a:tr>
              <a:tr h="343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Kuwait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Пропорциональные трубки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Эль-Кувейт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64 </a:t>
                      </a:r>
                      <a:r>
                        <a:rPr lang="ru-RU" sz="1200">
                          <a:effectLst/>
                        </a:rPr>
                        <a:t>МэВ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Свинец 5 см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456223909"/>
                  </a:ext>
                </a:extLst>
              </a:tr>
              <a:tr h="3044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Ковёр 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Сцинцилятор</a:t>
                      </a:r>
                      <a:endParaRPr lang="ru-RU" sz="1400" dirty="0">
                        <a:effectLst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Байкал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 </a:t>
                      </a:r>
                      <a:r>
                        <a:rPr lang="ru-RU" sz="1200" dirty="0">
                          <a:effectLst/>
                        </a:rPr>
                        <a:t>ГэВ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Гора/грунт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3621728418"/>
                  </a:ext>
                </a:extLst>
              </a:tr>
              <a:tr h="355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LHAASO-KM2A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Черенковский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36/1300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Сычуань, Китай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4410 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ГэВ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Грунт 2.5 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2282168532"/>
                  </a:ext>
                </a:extLst>
              </a:tr>
              <a:tr h="396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Syowa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Пропорциональные трубки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Антарктида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69.01°S</a:t>
                      </a:r>
                      <a:r>
                        <a:rPr lang="ru-RU" sz="1200" dirty="0">
                          <a:effectLst/>
                        </a:rPr>
                        <a:t>, 39.59°E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27.4 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~120 </a:t>
                      </a:r>
                      <a:r>
                        <a:rPr lang="ru-RU" sz="1200" dirty="0">
                          <a:effectLst/>
                        </a:rPr>
                        <a:t>МэВ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Свинец от 9 см до 15 см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2856601808"/>
                  </a:ext>
                </a:extLst>
              </a:tr>
              <a:tr h="710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AMIGA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Pierre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Auger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Observatory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Сцинцилятор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10, 20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Маларгуэ, Аргентина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35°12′24″</a:t>
                      </a:r>
                      <a:r>
                        <a:rPr lang="en-US" sz="1200">
                          <a:effectLst/>
                        </a:rPr>
                        <a:t>S</a:t>
                      </a:r>
                      <a:r>
                        <a:rPr lang="ru-RU" sz="1200">
                          <a:effectLst/>
                        </a:rPr>
                        <a:t> 69°18′57″</a:t>
                      </a:r>
                      <a:r>
                        <a:rPr lang="en-US" sz="1200">
                          <a:effectLst/>
                        </a:rPr>
                        <a:t>W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1400 m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~0.5 </a:t>
                      </a:r>
                      <a:r>
                        <a:rPr lang="ru-RU" sz="1200" dirty="0">
                          <a:effectLst/>
                        </a:rPr>
                        <a:t>Г</a:t>
                      </a:r>
                      <a:r>
                        <a:rPr lang="ru-RU" sz="1200" dirty="0" smtClean="0">
                          <a:effectLst/>
                        </a:rPr>
                        <a:t>эВ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Грунт 2.25 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21" marR="47721" marT="0" marB="0"/>
                </a:tc>
                <a:extLst>
                  <a:ext uri="{0D108BD9-81ED-4DB2-BD59-A6C34878D82A}">
                    <a16:rowId xmlns:a16="http://schemas.microsoft.com/office/drawing/2014/main" val="61738670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27002F-3AD0-4533-9C7B-8D3A3BA436DB}"/>
              </a:ext>
            </a:extLst>
          </p:cNvPr>
          <p:cNvSpPr>
            <a:spLocks noGrp="1"/>
          </p:cNvSpPr>
          <p:nvPr/>
        </p:nvSpPr>
        <p:spPr>
          <a:xfrm>
            <a:off x="1571062" y="2297679"/>
            <a:ext cx="8601815" cy="1477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dirty="0"/>
              <a:t>Спасибо за внимание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7053B4-C91C-4756-9348-D54BC90929C7}"/>
              </a:ext>
            </a:extLst>
          </p:cNvPr>
          <p:cNvSpPr/>
          <p:nvPr/>
        </p:nvSpPr>
        <p:spPr>
          <a:xfrm>
            <a:off x="8182684" y="5469955"/>
            <a:ext cx="42981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cs typeface="Arial" charset="0"/>
              </a:rPr>
              <a:t>Докладчик </a:t>
            </a:r>
            <a:r>
              <a:rPr lang="ru-RU" altLang="ru-RU" dirty="0"/>
              <a:t>: Трошин Иван Юрьевич</a:t>
            </a:r>
            <a:endParaRPr lang="en-US" altLang="ru-RU" dirty="0"/>
          </a:p>
          <a:p>
            <a:r>
              <a:rPr lang="ru-RU" altLang="ru-RU" dirty="0"/>
              <a:t>Почта</a:t>
            </a:r>
            <a:r>
              <a:rPr lang="en-US" altLang="ru-RU" dirty="0"/>
              <a:t>: </a:t>
            </a:r>
            <a:r>
              <a:rPr lang="en-US" b="0" i="0" dirty="0">
                <a:solidFill>
                  <a:srgbClr val="0072C6"/>
                </a:solidFill>
                <a:effectLst/>
                <a:latin typeface="Segoe UI" panose="020B0502040204020203" pitchFamily="34" charset="0"/>
                <a:hlinkClick r:id="rId2"/>
              </a:rPr>
              <a:t>IYTroshin@mephi.ru</a:t>
            </a:r>
            <a:endParaRPr lang="en-US" b="0" i="0" dirty="0">
              <a:solidFill>
                <a:srgbClr val="0072C6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008" y="170333"/>
            <a:ext cx="11353800" cy="1644744"/>
          </a:xfrm>
        </p:spPr>
        <p:txBody>
          <a:bodyPr>
            <a:normAutofit fontScale="90000"/>
          </a:bodyPr>
          <a:lstStyle/>
          <a:p>
            <a:r>
              <a:rPr lang="en-US" dirty="0"/>
              <a:t>KASCADE-Grande</a:t>
            </a:r>
            <a:br>
              <a:rPr lang="en-US" dirty="0"/>
            </a:br>
            <a:r>
              <a:rPr lang="en-US" dirty="0" err="1"/>
              <a:t>KAarlsruhe</a:t>
            </a:r>
            <a:r>
              <a:rPr lang="en-US" dirty="0"/>
              <a:t> Shower Core and Array </a:t>
            </a:r>
            <a:r>
              <a:rPr lang="en-US" dirty="0" err="1"/>
              <a:t>DEtector</a:t>
            </a:r>
            <a:r>
              <a:rPr lang="en-US" dirty="0"/>
              <a:t> – Grande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161" y="1671715"/>
            <a:ext cx="9302693" cy="504975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64" y="42532"/>
            <a:ext cx="10515600" cy="1155857"/>
          </a:xfrm>
        </p:spPr>
        <p:txBody>
          <a:bodyPr/>
          <a:lstStyle/>
          <a:p>
            <a:r>
              <a:rPr lang="ru-RU" dirty="0" smtClean="0"/>
              <a:t>Широкий атмосферный ливень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140" y="1198389"/>
            <a:ext cx="5114919" cy="4713524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2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1724" r="1558"/>
          <a:stretch/>
        </p:blipFill>
        <p:spPr>
          <a:xfrm>
            <a:off x="488936" y="1446002"/>
            <a:ext cx="5075269" cy="421829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57133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Зависимость плотност</a:t>
            </a:r>
            <a:r>
              <a:rPr lang="ru-RU" dirty="0"/>
              <a:t>и</a:t>
            </a:r>
            <a:r>
              <a:rPr lang="ru-RU" dirty="0" smtClean="0"/>
              <a:t> частиц в ШАЛ от энергии на расстоянии 100 м от оси ШАЛ от первичного протона с энергией 1-10 ТэВ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50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581" y="206562"/>
            <a:ext cx="10515600" cy="1325563"/>
          </a:xfrm>
        </p:spPr>
        <p:txBody>
          <a:bodyPr/>
          <a:lstStyle/>
          <a:p>
            <a:r>
              <a:rPr lang="en-US" dirty="0"/>
              <a:t>KASCADE-Grande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20</a:t>
            </a:fld>
            <a:endParaRPr lang="ru-RU"/>
          </a:p>
        </p:txBody>
      </p:sp>
      <p:pic>
        <p:nvPicPr>
          <p:cNvPr id="11266" name="Picture 2" descr="The KASCADE Arr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1" y="1532125"/>
            <a:ext cx="11516482" cy="41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207" y="390651"/>
            <a:ext cx="10336542" cy="646734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5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650" y="301752"/>
            <a:ext cx="10515600" cy="838986"/>
          </a:xfrm>
        </p:spPr>
        <p:txBody>
          <a:bodyPr/>
          <a:lstStyle/>
          <a:p>
            <a:r>
              <a:rPr lang="ru-RU" altLang="ru-RU" dirty="0"/>
              <a:t>Распределения ШАЛ от </a:t>
            </a:r>
            <a:r>
              <a:rPr lang="en-US" altLang="ru-RU" dirty="0" smtClean="0"/>
              <a:t>p </a:t>
            </a:r>
            <a:r>
              <a:rPr lang="ru-RU" altLang="ru-RU" dirty="0" smtClean="0"/>
              <a:t>и </a:t>
            </a:r>
            <a:r>
              <a:rPr lang="en-US" altLang="ru-RU" dirty="0">
                <a:sym typeface="Symbol" panose="05050102010706020507" pitchFamily="18" charset="2"/>
              </a:rPr>
              <a:t>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22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34746" y="1380653"/>
            <a:ext cx="12085623" cy="4902452"/>
            <a:chOff x="133914" y="1468570"/>
            <a:chExt cx="7396586" cy="3000376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7310973"/>
                </p:ext>
              </p:extLst>
            </p:nvPr>
          </p:nvGraphicFramePr>
          <p:xfrm>
            <a:off x="133914" y="1468570"/>
            <a:ext cx="3838575" cy="300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7" name="Graph" r:id="rId3" imgW="3841699" imgH="2996794" progId="Origin50.Graph">
                    <p:embed/>
                  </p:oleObj>
                </mc:Choice>
                <mc:Fallback>
                  <p:oleObj name="Graph" r:id="rId3" imgW="3841699" imgH="2996794" progId="Origin50.Graph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914" y="1468570"/>
                          <a:ext cx="3838575" cy="30003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3677501"/>
                </p:ext>
              </p:extLst>
            </p:nvPr>
          </p:nvGraphicFramePr>
          <p:xfrm>
            <a:off x="3691925" y="1497146"/>
            <a:ext cx="3838575" cy="297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8" name="Graph" r:id="rId5" imgW="3841699" imgH="2976067" progId="Origin50.Graph">
                    <p:embed/>
                  </p:oleObj>
                </mc:Choice>
                <mc:Fallback>
                  <p:oleObj name="Graph" r:id="rId5" imgW="3841699" imgH="2976067" progId="Origin50.Graph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1925" y="1497146"/>
                          <a:ext cx="3838575" cy="29718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698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" y="-28574"/>
            <a:ext cx="10515600" cy="943570"/>
          </a:xfrm>
        </p:spPr>
        <p:txBody>
          <a:bodyPr/>
          <a:lstStyle/>
          <a:p>
            <a:r>
              <a:rPr lang="ru-RU" dirty="0" smtClean="0"/>
              <a:t>Энергии частиц в ШАЛ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52789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8550750B-C0BF-4D43-927D-DC238DB472AD}" type="slidenum">
              <a:rPr lang="ru-RU" sz="2000">
                <a:solidFill>
                  <a:schemeClr val="tx1"/>
                </a:solidFill>
              </a:rPr>
              <a:pPr/>
              <a:t>23</a:t>
            </a:fld>
            <a:endParaRPr lang="ru-RU" sz="20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5" y="996282"/>
            <a:ext cx="6105525" cy="4987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24" r="1558"/>
          <a:stretch/>
        </p:blipFill>
        <p:spPr>
          <a:xfrm>
            <a:off x="57150" y="1053432"/>
            <a:ext cx="5915025" cy="49162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67450" y="5984249"/>
            <a:ext cx="5876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плотность частиц в ШАЛ от энергии частиц на расстоянии 100 м от оси ШАЛ от первичного протона с энергией 10-100 </a:t>
            </a:r>
            <a:r>
              <a:rPr lang="ru-RU" dirty="0" err="1"/>
              <a:t>ПэВ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4325" y="5969690"/>
            <a:ext cx="5876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плотность частиц в ШАЛ от энергии частиц на расстоянии 100 м от оси ШАЛ от первичного протона с энергией 1-10 ТэВ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693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857"/>
          </a:xfrm>
        </p:spPr>
        <p:txBody>
          <a:bodyPr/>
          <a:lstStyle/>
          <a:p>
            <a:r>
              <a:rPr lang="ru-RU" dirty="0" smtClean="0"/>
              <a:t>Широкий атмосферный ливень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01" y="1717048"/>
            <a:ext cx="4648200" cy="4707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6684476" y="2382470"/>
            <a:ext cx="3092256" cy="3376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Компоненты ШАЛ</a:t>
            </a:r>
            <a:r>
              <a:rPr lang="en-US" sz="2400" dirty="0" smtClean="0"/>
              <a:t>:</a:t>
            </a:r>
          </a:p>
          <a:p>
            <a:r>
              <a:rPr lang="ru-RU" sz="2400" dirty="0" smtClean="0"/>
              <a:t>Мюонная</a:t>
            </a:r>
          </a:p>
          <a:p>
            <a:r>
              <a:rPr lang="ru-RU" sz="2400" dirty="0" smtClean="0"/>
              <a:t>Электрон-фотонная </a:t>
            </a:r>
          </a:p>
          <a:p>
            <a:r>
              <a:rPr lang="ru-RU" sz="2400" dirty="0" smtClean="0"/>
              <a:t>Адрона</a:t>
            </a:r>
            <a:endParaRPr lang="ru-RU" sz="24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2841C-4B44-43A9-8645-63FA18B7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00" y="76131"/>
            <a:ext cx="10515600" cy="838269"/>
          </a:xfrm>
        </p:spPr>
        <p:txBody>
          <a:bodyPr>
            <a:normAutofit/>
          </a:bodyPr>
          <a:lstStyle/>
          <a:p>
            <a:r>
              <a:rPr lang="en-US" sz="5400" dirty="0"/>
              <a:t>Extensive air showers</a:t>
            </a:r>
            <a:endParaRPr lang="ru-RU" sz="54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04F084F-7C1C-460A-8E5A-6D7F8CC52028}"/>
              </a:ext>
            </a:extLst>
          </p:cNvPr>
          <p:cNvSpPr/>
          <p:nvPr/>
        </p:nvSpPr>
        <p:spPr>
          <a:xfrm>
            <a:off x="1781782" y="1449421"/>
            <a:ext cx="12180403" cy="12477594"/>
          </a:xfrm>
          <a:prstGeom prst="ellipse">
            <a:avLst/>
          </a:prstGeom>
          <a:solidFill>
            <a:srgbClr val="90AB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3CEA651-3224-4DA4-8FCE-5CCDA7947D12}"/>
              </a:ext>
            </a:extLst>
          </p:cNvPr>
          <p:cNvSpPr/>
          <p:nvPr/>
        </p:nvSpPr>
        <p:spPr>
          <a:xfrm>
            <a:off x="4342777" y="3834567"/>
            <a:ext cx="7332960" cy="751187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F274B7D-7586-4673-A7B6-D383FD7852C0}"/>
              </a:ext>
            </a:extLst>
          </p:cNvPr>
          <p:cNvCxnSpPr/>
          <p:nvPr/>
        </p:nvCxnSpPr>
        <p:spPr>
          <a:xfrm>
            <a:off x="8009257" y="635504"/>
            <a:ext cx="0" cy="74357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396DF1F-6FD3-467A-A5EF-CB82DAB45CE2}"/>
              </a:ext>
            </a:extLst>
          </p:cNvPr>
          <p:cNvCxnSpPr>
            <a:cxnSpLocks/>
          </p:cNvCxnSpPr>
          <p:nvPr/>
        </p:nvCxnSpPr>
        <p:spPr>
          <a:xfrm flipV="1">
            <a:off x="2227145" y="3830103"/>
            <a:ext cx="855785" cy="1072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E020487-DC3F-4604-A708-6866F2C74E3B}"/>
              </a:ext>
            </a:extLst>
          </p:cNvPr>
          <p:cNvCxnSpPr/>
          <p:nvPr/>
        </p:nvCxnSpPr>
        <p:spPr>
          <a:xfrm>
            <a:off x="2924070" y="3818378"/>
            <a:ext cx="5085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948F5C-0373-4560-8CA8-E12640B9D9B7}"/>
              </a:ext>
            </a:extLst>
          </p:cNvPr>
          <p:cNvSpPr/>
          <p:nvPr/>
        </p:nvSpPr>
        <p:spPr>
          <a:xfrm>
            <a:off x="9529007" y="2629714"/>
            <a:ext cx="1975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Atmosphere</a:t>
            </a:r>
            <a:endParaRPr lang="ru-RU" sz="2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10DC5C-E2F5-4D24-ABE7-35FEFC1E358C}"/>
              </a:ext>
            </a:extLst>
          </p:cNvPr>
          <p:cNvSpPr/>
          <p:nvPr/>
        </p:nvSpPr>
        <p:spPr>
          <a:xfrm>
            <a:off x="9731935" y="4823295"/>
            <a:ext cx="959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Earth</a:t>
            </a:r>
            <a:endParaRPr lang="ru-RU" sz="280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54377CE-E3C2-4A02-AA24-23BBDC9AB7C1}"/>
              </a:ext>
            </a:extLst>
          </p:cNvPr>
          <p:cNvCxnSpPr/>
          <p:nvPr/>
        </p:nvCxnSpPr>
        <p:spPr>
          <a:xfrm flipV="1">
            <a:off x="8009257" y="1439373"/>
            <a:ext cx="0" cy="23806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AB3A552D-1A98-4B9C-A29D-E59A643EA457}"/>
              </a:ext>
            </a:extLst>
          </p:cNvPr>
          <p:cNvSpPr/>
          <p:nvPr/>
        </p:nvSpPr>
        <p:spPr>
          <a:xfrm>
            <a:off x="7907914" y="3720349"/>
            <a:ext cx="221201" cy="221201"/>
          </a:xfrm>
          <a:prstGeom prst="ellipse">
            <a:avLst/>
          </a:prstGeom>
          <a:solidFill>
            <a:srgbClr val="0C0C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3BFEE0-57F7-4A5F-B25C-B7409CA764A4}"/>
              </a:ext>
            </a:extLst>
          </p:cNvPr>
          <p:cNvSpPr/>
          <p:nvPr/>
        </p:nvSpPr>
        <p:spPr>
          <a:xfrm>
            <a:off x="7288827" y="3938789"/>
            <a:ext cx="1459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Detector</a:t>
            </a:r>
            <a:endParaRPr lang="ru-RU" sz="28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23CFCD-F5F7-432C-9D6B-738C2185C28C}"/>
              </a:ext>
            </a:extLst>
          </p:cNvPr>
          <p:cNvSpPr/>
          <p:nvPr/>
        </p:nvSpPr>
        <p:spPr>
          <a:xfrm>
            <a:off x="802664" y="3225067"/>
            <a:ext cx="2505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Primary particle</a:t>
            </a:r>
            <a:endParaRPr lang="ru-RU" sz="28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C07EAE3-2A4F-4B33-8EE1-FBC6BCB057E5}"/>
              </a:ext>
            </a:extLst>
          </p:cNvPr>
          <p:cNvSpPr/>
          <p:nvPr/>
        </p:nvSpPr>
        <p:spPr>
          <a:xfrm>
            <a:off x="8068754" y="502354"/>
            <a:ext cx="322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Primary particle</a:t>
            </a:r>
            <a:endParaRPr lang="ru-RU" sz="280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47A0351-D620-472E-A267-0270CF49CA23}"/>
              </a:ext>
            </a:extLst>
          </p:cNvPr>
          <p:cNvCxnSpPr>
            <a:cxnSpLocks/>
          </p:cNvCxnSpPr>
          <p:nvPr/>
        </p:nvCxnSpPr>
        <p:spPr>
          <a:xfrm flipV="1">
            <a:off x="3078329" y="3429000"/>
            <a:ext cx="3165518" cy="3911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C29DF0B-4A13-4C35-9BDD-B759015E1419}"/>
              </a:ext>
            </a:extLst>
          </p:cNvPr>
          <p:cNvCxnSpPr>
            <a:cxnSpLocks/>
          </p:cNvCxnSpPr>
          <p:nvPr/>
        </p:nvCxnSpPr>
        <p:spPr>
          <a:xfrm>
            <a:off x="3100101" y="3831902"/>
            <a:ext cx="3069587" cy="36849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5670A78D-57D1-4668-8924-2FC63BB3A315}"/>
              </a:ext>
            </a:extLst>
          </p:cNvPr>
          <p:cNvCxnSpPr>
            <a:cxnSpLocks/>
          </p:cNvCxnSpPr>
          <p:nvPr/>
        </p:nvCxnSpPr>
        <p:spPr>
          <a:xfrm>
            <a:off x="8020638" y="1439373"/>
            <a:ext cx="259928" cy="223657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0F447B6-5595-43CB-A464-7BED8F6143A4}"/>
              </a:ext>
            </a:extLst>
          </p:cNvPr>
          <p:cNvCxnSpPr>
            <a:cxnSpLocks/>
          </p:cNvCxnSpPr>
          <p:nvPr/>
        </p:nvCxnSpPr>
        <p:spPr>
          <a:xfrm flipH="1">
            <a:off x="7737254" y="1431003"/>
            <a:ext cx="283384" cy="224494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9DAC163-252C-4888-A13C-B37C97B6357A}"/>
              </a:ext>
            </a:extLst>
          </p:cNvPr>
          <p:cNvSpPr/>
          <p:nvPr/>
        </p:nvSpPr>
        <p:spPr>
          <a:xfrm>
            <a:off x="5805437" y="2870735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17E38C0-CFDF-4127-842A-0C8B601A1EB9}"/>
              </a:ext>
            </a:extLst>
          </p:cNvPr>
          <p:cNvSpPr/>
          <p:nvPr/>
        </p:nvSpPr>
        <p:spPr>
          <a:xfrm>
            <a:off x="8330016" y="3037936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834E253-632E-4B6D-B836-EF66D327F4B7}"/>
              </a:ext>
            </a:extLst>
          </p:cNvPr>
          <p:cNvSpPr/>
          <p:nvPr/>
        </p:nvSpPr>
        <p:spPr>
          <a:xfrm>
            <a:off x="5471326" y="4085428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BFF218E-90C6-4803-A39F-2794010DED51}"/>
              </a:ext>
            </a:extLst>
          </p:cNvPr>
          <p:cNvCxnSpPr>
            <a:cxnSpLocks/>
          </p:cNvCxnSpPr>
          <p:nvPr/>
        </p:nvCxnSpPr>
        <p:spPr>
          <a:xfrm flipV="1">
            <a:off x="3080009" y="3644816"/>
            <a:ext cx="3163838" cy="17703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85C1005-C59F-44ED-B859-3A4551D794E7}"/>
              </a:ext>
            </a:extLst>
          </p:cNvPr>
          <p:cNvCxnSpPr>
            <a:cxnSpLocks/>
          </p:cNvCxnSpPr>
          <p:nvPr/>
        </p:nvCxnSpPr>
        <p:spPr>
          <a:xfrm>
            <a:off x="3031442" y="3823531"/>
            <a:ext cx="3173797" cy="14057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61D94D2-C34D-4C91-92DA-3873CFF58661}"/>
              </a:ext>
            </a:extLst>
          </p:cNvPr>
          <p:cNvCxnSpPr>
            <a:cxnSpLocks/>
          </p:cNvCxnSpPr>
          <p:nvPr/>
        </p:nvCxnSpPr>
        <p:spPr>
          <a:xfrm flipH="1">
            <a:off x="7894019" y="1439373"/>
            <a:ext cx="126619" cy="223657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2FB6B06-039B-4E98-8E7D-644566154391}"/>
              </a:ext>
            </a:extLst>
          </p:cNvPr>
          <p:cNvCxnSpPr>
            <a:cxnSpLocks/>
          </p:cNvCxnSpPr>
          <p:nvPr/>
        </p:nvCxnSpPr>
        <p:spPr>
          <a:xfrm>
            <a:off x="8020638" y="1449421"/>
            <a:ext cx="102272" cy="222652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F3C0F03-CD00-4AA9-92EB-E7F12A7A9DB9}"/>
              </a:ext>
            </a:extLst>
          </p:cNvPr>
          <p:cNvSpPr/>
          <p:nvPr/>
        </p:nvSpPr>
        <p:spPr>
          <a:xfrm>
            <a:off x="7294260" y="3013087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/>
              <a:t>μ</a:t>
            </a:r>
            <a:endParaRPr lang="ru-RU" sz="280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580D1D4E-B332-491D-81AD-73EF40356017}"/>
              </a:ext>
            </a:extLst>
          </p:cNvPr>
          <p:cNvSpPr/>
          <p:nvPr/>
        </p:nvSpPr>
        <p:spPr>
          <a:xfrm>
            <a:off x="4967314" y="3546355"/>
            <a:ext cx="221201" cy="5153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AE1D24B8-85FC-489E-A058-F12EDFDB4ADD}"/>
              </a:ext>
            </a:extLst>
          </p:cNvPr>
          <p:cNvSpPr/>
          <p:nvPr/>
        </p:nvSpPr>
        <p:spPr>
          <a:xfrm rot="5400000">
            <a:off x="7913156" y="3136053"/>
            <a:ext cx="221201" cy="5153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71" y="600515"/>
            <a:ext cx="10515600" cy="185297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Способы поглощения </a:t>
            </a:r>
            <a:br>
              <a:rPr lang="ru-RU" dirty="0" smtClean="0"/>
            </a:br>
            <a:r>
              <a:rPr lang="ru-RU" dirty="0" smtClean="0"/>
              <a:t>лёгкой компоненты ШАЛ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3521" y="3100894"/>
            <a:ext cx="29190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Металлы </a:t>
            </a:r>
          </a:p>
          <a:p>
            <a:pPr algn="ctr"/>
            <a:r>
              <a:rPr lang="ru-RU" sz="3200" dirty="0" smtClean="0"/>
              <a:t>(свинец</a:t>
            </a:r>
            <a:r>
              <a:rPr lang="en-US" sz="3200" dirty="0" smtClean="0"/>
              <a:t>,</a:t>
            </a:r>
            <a:r>
              <a:rPr lang="ru-RU" sz="3200" dirty="0" smtClean="0"/>
              <a:t> сталь)</a:t>
            </a:r>
          </a:p>
          <a:p>
            <a:pPr algn="ctr"/>
            <a:r>
              <a:rPr lang="ru-RU" sz="3200" dirty="0" smtClean="0"/>
              <a:t>11</a:t>
            </a:r>
            <a:r>
              <a:rPr lang="en-US" sz="3200" dirty="0" smtClean="0"/>
              <a:t>.4, </a:t>
            </a:r>
            <a:r>
              <a:rPr lang="ru-RU" sz="3200" dirty="0" smtClean="0"/>
              <a:t>7.9</a:t>
            </a:r>
            <a:r>
              <a:rPr lang="en-US" sz="3200" dirty="0"/>
              <a:t> </a:t>
            </a:r>
            <a:r>
              <a:rPr lang="ru-RU" sz="3200" dirty="0" smtClean="0"/>
              <a:t>г/см³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46850" y="3347115"/>
            <a:ext cx="27676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Бетон (бункер)</a:t>
            </a:r>
          </a:p>
          <a:p>
            <a:pPr algn="ctr"/>
            <a:r>
              <a:rPr lang="ru-RU" sz="3200" dirty="0" smtClean="0"/>
              <a:t>2.5 г/см</a:t>
            </a:r>
            <a:r>
              <a:rPr lang="ru-RU" sz="3200" baseline="30000" dirty="0" smtClean="0"/>
              <a:t>3</a:t>
            </a:r>
            <a:endParaRPr lang="ru-RU" sz="3200" baseline="30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34380" y="4188943"/>
            <a:ext cx="37886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Поверхность </a:t>
            </a:r>
            <a:r>
              <a:rPr lang="ru-RU" sz="3200" dirty="0"/>
              <a:t>З</a:t>
            </a:r>
            <a:r>
              <a:rPr lang="ru-RU" sz="3200" dirty="0" smtClean="0"/>
              <a:t>емли </a:t>
            </a:r>
          </a:p>
          <a:p>
            <a:pPr algn="ctr"/>
            <a:r>
              <a:rPr lang="ru-RU" sz="3200" dirty="0" smtClean="0"/>
              <a:t>(под горой, грунтом)</a:t>
            </a:r>
          </a:p>
          <a:p>
            <a:pPr algn="ctr"/>
            <a:r>
              <a:rPr lang="ru-RU" sz="3200" dirty="0"/>
              <a:t>5</a:t>
            </a:r>
            <a:r>
              <a:rPr lang="ru-RU" sz="3200" dirty="0" smtClean="0"/>
              <a:t>.5 г/см</a:t>
            </a:r>
            <a:r>
              <a:rPr lang="ru-RU" sz="3200" baseline="30000" dirty="0" smtClean="0"/>
              <a:t>3</a:t>
            </a:r>
            <a:endParaRPr lang="ru-RU" sz="3200" dirty="0" smtClean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48603" y="2385928"/>
            <a:ext cx="1050680" cy="779229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47303" y="2679826"/>
            <a:ext cx="0" cy="15753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446883" y="2407591"/>
            <a:ext cx="977774" cy="939524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0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55" y="282151"/>
            <a:ext cx="10515600" cy="973566"/>
          </a:xfrm>
        </p:spPr>
        <p:txBody>
          <a:bodyPr/>
          <a:lstStyle/>
          <a:p>
            <a:r>
              <a:rPr lang="en-US" dirty="0" smtClean="0"/>
              <a:t>GRAPES-3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4</a:t>
            </a:fld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8618"/>
            <a:ext cx="7398569" cy="201779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644787" y="3545471"/>
            <a:ext cx="3842135" cy="290697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558012"/>
            <a:ext cx="3563166" cy="289443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7614976" y="2091350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Пропорциональные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Площадь одного модуля 36 м</a:t>
            </a:r>
            <a:r>
              <a:rPr lang="ru-RU" sz="2400" baseline="30000" dirty="0" smtClean="0"/>
              <a:t>2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Общая площадь 560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1 ГэВ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бетонные блоки 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2200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1630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56" y="136323"/>
            <a:ext cx="10515600" cy="972958"/>
          </a:xfrm>
        </p:spPr>
        <p:txBody>
          <a:bodyPr/>
          <a:lstStyle/>
          <a:p>
            <a:r>
              <a:rPr lang="en-US" dirty="0" err="1"/>
              <a:t>Akeno</a:t>
            </a:r>
            <a:r>
              <a:rPr lang="en-US" dirty="0"/>
              <a:t> Muon Observation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5</a:t>
            </a:fld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56" y="4822835"/>
            <a:ext cx="7527307" cy="189864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7895634" y="1602463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Пропорциональные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Площадь одного модуля 25 м</a:t>
            </a:r>
            <a:r>
              <a:rPr lang="ru-RU" sz="2400" baseline="30000" dirty="0" smtClean="0"/>
              <a:t>2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Общая площадь 75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1 ГэВ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бетонные блоки 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900</a:t>
            </a:r>
            <a:r>
              <a:rPr lang="ru-RU" sz="2400" dirty="0" smtClean="0"/>
              <a:t>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r="43998"/>
          <a:stretch/>
        </p:blipFill>
        <p:spPr>
          <a:xfrm>
            <a:off x="72074" y="1258374"/>
            <a:ext cx="4150259" cy="3564461"/>
          </a:xfrm>
          <a:prstGeom prst="rect">
            <a:avLst/>
          </a:prstGeom>
        </p:spPr>
      </p:pic>
      <p:pic>
        <p:nvPicPr>
          <p:cNvPr id="9218" name="Picture 2" descr="Whole view of the Akeno muon observation. Each detector are insatll outside the Akeno observatory campu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29" y="1455297"/>
            <a:ext cx="3152199" cy="321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687" y="85365"/>
            <a:ext cx="10515600" cy="1325563"/>
          </a:xfrm>
        </p:spPr>
        <p:txBody>
          <a:bodyPr/>
          <a:lstStyle/>
          <a:p>
            <a:r>
              <a:rPr lang="en-US" dirty="0" err="1" smtClean="0"/>
              <a:t>Norikura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6</a:t>
            </a:fld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56" y="1261073"/>
            <a:ext cx="3811342" cy="283691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55475" y="4175497"/>
            <a:ext cx="3576998" cy="200478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997698" y="1570318"/>
            <a:ext cx="3701083" cy="252766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4769587" y="3524935"/>
            <a:ext cx="2209381" cy="375316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825890" y="1570318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Пропорциональные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Общая площадь </a:t>
            </a:r>
            <a:r>
              <a:rPr lang="en-US" sz="2400" dirty="0" smtClean="0"/>
              <a:t>64</a:t>
            </a:r>
            <a:r>
              <a:rPr lang="ru-RU" sz="2400" dirty="0" smtClean="0"/>
              <a:t> 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42</a:t>
            </a:r>
            <a:r>
              <a:rPr lang="en-US" sz="2400" dirty="0" smtClean="0"/>
              <a:t> </a:t>
            </a:r>
            <a:r>
              <a:rPr lang="ru-RU" sz="2400" dirty="0" smtClean="0"/>
              <a:t>МэВ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Свинец 5 мм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2770 м</a:t>
            </a: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7201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92" y="102575"/>
            <a:ext cx="10515600" cy="983841"/>
          </a:xfrm>
        </p:spPr>
        <p:txBody>
          <a:bodyPr/>
          <a:lstStyle/>
          <a:p>
            <a:r>
              <a:rPr lang="ru-RU" dirty="0" smtClean="0"/>
              <a:t>LHAASO-KM2A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774826" y="3462950"/>
            <a:ext cx="4839720" cy="333167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65225" y="974739"/>
            <a:ext cx="6984893" cy="2402204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7825890" y="1570318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 smtClean="0"/>
              <a:t>Черенковский</a:t>
            </a:r>
            <a:r>
              <a:rPr lang="ru-RU" sz="2400" dirty="0" smtClean="0"/>
              <a:t> </a:t>
            </a:r>
            <a:r>
              <a:rPr lang="ru-RU" sz="2400" dirty="0"/>
              <a:t>счётчик</a:t>
            </a:r>
          </a:p>
          <a:p>
            <a:pPr marL="0" indent="0">
              <a:buNone/>
            </a:pPr>
            <a:r>
              <a:rPr lang="ru-RU" sz="2400" dirty="0"/>
              <a:t>Общая </a:t>
            </a:r>
            <a:r>
              <a:rPr lang="ru-RU" sz="2400" dirty="0" smtClean="0"/>
              <a:t>одного 36 м</a:t>
            </a:r>
            <a:r>
              <a:rPr lang="ru-RU" sz="2400" baseline="30000" dirty="0" smtClean="0"/>
              <a:t>2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Общая площадь 1.3 км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/>
              <a:t>Пороговая </a:t>
            </a:r>
            <a:r>
              <a:rPr lang="ru-RU" sz="2400" dirty="0" smtClean="0"/>
              <a:t>энергия </a:t>
            </a:r>
            <a:r>
              <a:rPr lang="en-US" sz="2400" dirty="0" smtClean="0"/>
              <a:t>1 </a:t>
            </a:r>
            <a:r>
              <a:rPr lang="ru-RU" sz="2400" dirty="0" smtClean="0"/>
              <a:t>ГэВ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 smtClean="0"/>
              <a:t> грунт 2.5 м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4410 м</a:t>
            </a: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1507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41" y="0"/>
            <a:ext cx="10515600" cy="757505"/>
          </a:xfrm>
        </p:spPr>
        <p:txBody>
          <a:bodyPr/>
          <a:lstStyle/>
          <a:p>
            <a:r>
              <a:rPr lang="en-US" dirty="0"/>
              <a:t>KASCADE-Grande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17"/>
          <a:stretch/>
        </p:blipFill>
        <p:spPr>
          <a:xfrm>
            <a:off x="3050769" y="2254674"/>
            <a:ext cx="5052352" cy="42842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8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1" y="762875"/>
            <a:ext cx="3856778" cy="3023806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2"/>
          <a:srcRect l="1832" t="20766" r="82533" b="68340"/>
          <a:stretch/>
        </p:blipFill>
        <p:spPr>
          <a:xfrm>
            <a:off x="6902127" y="2039290"/>
            <a:ext cx="847725" cy="466726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8103121" y="1681685"/>
            <a:ext cx="4398972" cy="42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Сцинтилляционный счётчик</a:t>
            </a:r>
          </a:p>
          <a:p>
            <a:pPr marL="0" indent="0">
              <a:buNone/>
            </a:pPr>
            <a:r>
              <a:rPr lang="ru-RU" sz="2400" dirty="0"/>
              <a:t>Общая одного </a:t>
            </a:r>
            <a:r>
              <a:rPr lang="ru-RU" sz="2400" dirty="0" smtClean="0"/>
              <a:t>3.2 м</a:t>
            </a:r>
            <a:r>
              <a:rPr lang="ru-RU" sz="2400" baseline="30000" dirty="0" smtClean="0"/>
              <a:t>2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Общая площадь 0.0</a:t>
            </a:r>
            <a:r>
              <a:rPr lang="en-US" sz="2400" dirty="0" smtClean="0"/>
              <a:t>8</a:t>
            </a:r>
            <a:r>
              <a:rPr lang="ru-RU" sz="2400" dirty="0" smtClean="0"/>
              <a:t> км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 smtClean="0"/>
              <a:t>Пороговая энергия 230 </a:t>
            </a:r>
            <a:r>
              <a:rPr lang="ru-RU" sz="2400" dirty="0"/>
              <a:t>М</a:t>
            </a:r>
            <a:r>
              <a:rPr lang="ru-RU" sz="2400" dirty="0" smtClean="0"/>
              <a:t>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/>
              <a:t> Свинец 10 </a:t>
            </a:r>
            <a:r>
              <a:rPr lang="ru-RU" sz="2400" dirty="0" smtClean="0"/>
              <a:t>см</a:t>
            </a:r>
            <a:r>
              <a:rPr lang="en-US" sz="2400" dirty="0" smtClean="0"/>
              <a:t>, </a:t>
            </a:r>
            <a:r>
              <a:rPr lang="ru-RU" sz="2400" dirty="0" smtClean="0"/>
              <a:t>Железо </a:t>
            </a:r>
            <a:r>
              <a:rPr lang="ru-RU" sz="2400" dirty="0"/>
              <a:t>4 </a:t>
            </a:r>
            <a:r>
              <a:rPr lang="ru-RU" sz="2400" dirty="0" smtClean="0"/>
              <a:t>см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110</a:t>
            </a:r>
            <a:r>
              <a:rPr lang="ru-RU" sz="2400" dirty="0" smtClean="0"/>
              <a:t>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5229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10864"/>
          <a:stretch/>
        </p:blipFill>
        <p:spPr>
          <a:xfrm>
            <a:off x="5251010" y="3017476"/>
            <a:ext cx="6455212" cy="37979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93" y="193109"/>
            <a:ext cx="10515600" cy="875199"/>
          </a:xfrm>
        </p:spPr>
        <p:txBody>
          <a:bodyPr/>
          <a:lstStyle/>
          <a:p>
            <a:r>
              <a:rPr lang="en-US" dirty="0"/>
              <a:t>KASCADE-Grande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173C7-0B0E-4F19-86E0-276ABF67C558}" type="slidenum">
              <a:rPr lang="ru-RU" smtClean="0"/>
              <a:t>9</a:t>
            </a:fld>
            <a:endParaRPr lang="ru-RU"/>
          </a:p>
        </p:txBody>
      </p:sp>
      <p:pic>
        <p:nvPicPr>
          <p:cNvPr id="10242" name="Picture 2" descr="https://cr.iap.kit.edu/kascade/wp-content/uploads/sites/22/2022/02/MTD-Layout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3" y="1213164"/>
            <a:ext cx="5073712" cy="32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990577" y="630709"/>
            <a:ext cx="5649162" cy="284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err="1"/>
              <a:t>Стримерные</a:t>
            </a:r>
            <a:r>
              <a:rPr lang="ru-RU" sz="2400" dirty="0"/>
              <a:t> </a:t>
            </a:r>
            <a:r>
              <a:rPr lang="ru-RU" sz="2400" dirty="0" smtClean="0"/>
              <a:t>трубки</a:t>
            </a:r>
          </a:p>
          <a:p>
            <a:pPr marL="0" indent="0">
              <a:buNone/>
            </a:pPr>
            <a:r>
              <a:rPr lang="ru-RU" sz="2400" dirty="0" smtClean="0"/>
              <a:t>Общая </a:t>
            </a:r>
            <a:r>
              <a:rPr lang="ru-RU" sz="2400" dirty="0"/>
              <a:t>площадь </a:t>
            </a:r>
            <a:r>
              <a:rPr lang="ru-RU" sz="2400" dirty="0" smtClean="0"/>
              <a:t>150 </a:t>
            </a:r>
            <a:r>
              <a:rPr lang="ru-RU" sz="2400" dirty="0"/>
              <a:t>м</a:t>
            </a:r>
            <a:r>
              <a:rPr lang="ru-RU" sz="2400" baseline="30000" dirty="0" smtClean="0"/>
              <a:t>2</a:t>
            </a:r>
          </a:p>
          <a:p>
            <a:pPr marL="0" indent="0">
              <a:buNone/>
            </a:pPr>
            <a:r>
              <a:rPr lang="ru-RU" sz="2400" dirty="0" smtClean="0"/>
              <a:t>Пороговая энергия 0.4 ГэВ</a:t>
            </a:r>
          </a:p>
          <a:p>
            <a:pPr marL="0" indent="0">
              <a:buNone/>
            </a:pPr>
            <a:r>
              <a:rPr lang="ru-RU" sz="2400" dirty="0" smtClean="0"/>
              <a:t>Поглотитель</a:t>
            </a:r>
            <a:r>
              <a:rPr lang="en-US" sz="2400" dirty="0" smtClean="0"/>
              <a:t>:</a:t>
            </a:r>
            <a:r>
              <a:rPr lang="ru-RU" sz="2400" dirty="0"/>
              <a:t> Свинец 10 </a:t>
            </a:r>
            <a:r>
              <a:rPr lang="ru-RU" sz="2400" dirty="0" smtClean="0"/>
              <a:t>см</a:t>
            </a:r>
            <a:r>
              <a:rPr lang="en-US" sz="2400" dirty="0" smtClean="0"/>
              <a:t>,</a:t>
            </a:r>
            <a:r>
              <a:rPr lang="ru-RU" sz="2400" dirty="0" smtClean="0"/>
              <a:t> Железо </a:t>
            </a:r>
            <a:r>
              <a:rPr lang="ru-RU" sz="2400" dirty="0"/>
              <a:t>12 </a:t>
            </a:r>
            <a:r>
              <a:rPr lang="ru-RU" sz="2400" dirty="0" smtClean="0"/>
              <a:t>см</a:t>
            </a:r>
          </a:p>
          <a:p>
            <a:pPr marL="0" indent="0">
              <a:buNone/>
            </a:pPr>
            <a:r>
              <a:rPr lang="ru-RU" sz="2400" dirty="0" smtClean="0"/>
              <a:t>Высота над </a:t>
            </a:r>
            <a:r>
              <a:rPr lang="ru-RU" sz="2400" dirty="0" err="1" smtClean="0"/>
              <a:t>ур</a:t>
            </a:r>
            <a:r>
              <a:rPr lang="ru-RU" sz="2400" dirty="0" smtClean="0"/>
              <a:t>. моря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110</a:t>
            </a:r>
            <a:r>
              <a:rPr lang="ru-RU" sz="2400" dirty="0" smtClean="0"/>
              <a:t> м</a:t>
            </a:r>
            <a:endParaRPr lang="ru-RU" sz="2400" baseline="30000" dirty="0" smtClean="0"/>
          </a:p>
          <a:p>
            <a:pPr marL="0" indent="0">
              <a:buNone/>
            </a:pPr>
            <a:endParaRPr lang="ru-RU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7275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798</Words>
  <Application>Microsoft Office PowerPoint</Application>
  <PresentationFormat>Широкоэкранный</PresentationFormat>
  <Paragraphs>243</Paragraphs>
  <Slides>25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Segoe UI</vt:lpstr>
      <vt:lpstr>Symbol</vt:lpstr>
      <vt:lpstr>Times New Roman</vt:lpstr>
      <vt:lpstr>Verdana</vt:lpstr>
      <vt:lpstr>Тема Office</vt:lpstr>
      <vt:lpstr>Graph</vt:lpstr>
      <vt:lpstr>Презентация PowerPoint</vt:lpstr>
      <vt:lpstr>Широкий атмосферный ливень</vt:lpstr>
      <vt:lpstr>Способы поглощения  лёгкой компоненты ШАЛ</vt:lpstr>
      <vt:lpstr>GRAPES-3</vt:lpstr>
      <vt:lpstr>Akeno Muon Observation</vt:lpstr>
      <vt:lpstr>Norikura</vt:lpstr>
      <vt:lpstr>LHAASO-KM2A</vt:lpstr>
      <vt:lpstr>KASCADE-Grande</vt:lpstr>
      <vt:lpstr>KASCADE-Grande</vt:lpstr>
      <vt:lpstr>KASCADE-Grande</vt:lpstr>
      <vt:lpstr>Ковёр 2</vt:lpstr>
      <vt:lpstr>Global Muon Detector Network (GMDN)</vt:lpstr>
      <vt:lpstr>Global Muon Detector Network</vt:lpstr>
      <vt:lpstr>Kuwait</vt:lpstr>
      <vt:lpstr>Syowa</vt:lpstr>
      <vt:lpstr>Pierre Auger Observatory AMIGA</vt:lpstr>
      <vt:lpstr>Презентация PowerPoint</vt:lpstr>
      <vt:lpstr>Презентация PowerPoint</vt:lpstr>
      <vt:lpstr>KASCADE-Grande KAarlsruhe Shower Core and Array DEtector – Grande</vt:lpstr>
      <vt:lpstr>KASCADE-Grande</vt:lpstr>
      <vt:lpstr>Презентация PowerPoint</vt:lpstr>
      <vt:lpstr>Распределения ШАЛ от p и </vt:lpstr>
      <vt:lpstr>Энергии частиц в ШАЛ</vt:lpstr>
      <vt:lpstr>Широкий атмосферный ливень</vt:lpstr>
      <vt:lpstr>Extensive air showers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IYuTroshin</dc:creator>
  <cp:lastModifiedBy>IYuTroshin</cp:lastModifiedBy>
  <cp:revision>47</cp:revision>
  <dcterms:created xsi:type="dcterms:W3CDTF">2024-05-26T13:27:35Z</dcterms:created>
  <dcterms:modified xsi:type="dcterms:W3CDTF">2024-05-30T14:31:08Z</dcterms:modified>
</cp:coreProperties>
</file>