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1761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887912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39680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E3F001-6E7C-CE62-33D5-B1099ED83C41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8480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804237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10530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EB1CA4-D547-23F0-C3F1-E1CCAAE32C0E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6160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940344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02074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CF013A-EEC6-BEEF-9A76-D167F87033FA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70385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219032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79294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4F3E4C-C962-4B10-984E-1013B51579E2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304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34659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902765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129913-2F3D-9F9E-601C-96B33F49B959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7521680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6031659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770132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BC5BDA-223A-2B3D-F8C2-DC9F1F867894}" type="slidenum">
              <a:rPr lang="en-US"/>
              <a:t/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84F51C-C099-4891-2580-666C3F66FD7A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96094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731732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254836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C7B500-ED94-63BA-0BD8-88430F83CD17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97282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438271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62502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33DB96-AE10-7F46-AC05-52D1A3AD8A6F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41447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91675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84088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9E3371-9CD4-6D42-38C2-E0ECDAD47BF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8845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70787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479234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65E5EE-3189-BC55-20EA-7846A46A916A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87215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13291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37082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D4F002-24B7-FE7C-6FFC-6C2DA37897BB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1126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823910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193482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BB5E55-F870-F279-CEBB-1DF6EC0FBB9E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8067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51245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22709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9F8B2C-BFDF-571F-B023-AD8B18111CF8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7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/>
              <a:t>Влияние атмосферных процессов на анизотропию потока мюонов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Литобзор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Тимаков С.С.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403903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38"/>
            <a:ext cx="10515600" cy="724953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гроз 15.06.2014 на УРАГАНе</a:t>
            </a:r>
            <a:endParaRPr/>
          </a:p>
        </p:txBody>
      </p:sp>
      <p:pic>
        <p:nvPicPr>
          <p:cNvPr id="10965822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1094229" y="1274200"/>
            <a:ext cx="2740392" cy="2017058"/>
          </a:xfrm>
          <a:prstGeom prst="rect">
            <a:avLst/>
          </a:prstGeom>
        </p:spPr>
      </p:pic>
      <p:pic>
        <p:nvPicPr>
          <p:cNvPr id="1764379144" name=""/>
          <p:cNvPicPr>
            <a:picLocks noChangeAspect="1"/>
          </p:cNvPicPr>
          <p:nvPr/>
        </p:nvPicPr>
        <p:blipFill>
          <a:blip r:embed="rId4"/>
          <a:srcRect l="0" t="0" r="0" b="27956"/>
          <a:stretch/>
        </p:blipFill>
        <p:spPr bwMode="auto">
          <a:xfrm rot="0" flipH="0" flipV="0">
            <a:off x="335331" y="3291258"/>
            <a:ext cx="3228106" cy="2629181"/>
          </a:xfrm>
          <a:prstGeom prst="rect">
            <a:avLst/>
          </a:prstGeom>
        </p:spPr>
      </p:pic>
      <p:cxnSp>
        <p:nvCxnSpPr>
          <p:cNvPr id="0" name=""/>
          <p:cNvCxnSpPr>
            <a:cxnSpLocks/>
          </p:cNvCxnSpPr>
          <p:nvPr/>
        </p:nvCxnSpPr>
        <p:spPr bwMode="auto">
          <a:xfrm rot="0" flipH="0" flipV="1">
            <a:off x="1429560" y="2889247"/>
            <a:ext cx="0" cy="303119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8516549" name=""/>
          <p:cNvCxnSpPr>
            <a:cxnSpLocks/>
          </p:cNvCxnSpPr>
          <p:nvPr/>
        </p:nvCxnSpPr>
        <p:spPr bwMode="auto">
          <a:xfrm rot="0" flipH="0" flipV="1">
            <a:off x="3526646" y="3040060"/>
            <a:ext cx="0" cy="288803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210849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767949" y="750326"/>
            <a:ext cx="4100590" cy="5509022"/>
          </a:xfrm>
          <a:prstGeom prst="rect">
            <a:avLst/>
          </a:prstGeom>
        </p:spPr>
      </p:pic>
      <p:pic>
        <p:nvPicPr>
          <p:cNvPr id="26768696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337605" y="653956"/>
            <a:ext cx="3643872" cy="5605392"/>
          </a:xfrm>
          <a:prstGeom prst="rect">
            <a:avLst/>
          </a:prstGeom>
        </p:spPr>
      </p:pic>
      <p:sp>
        <p:nvSpPr>
          <p:cNvPr id="39088288" name=""/>
          <p:cNvSpPr/>
          <p:nvPr/>
        </p:nvSpPr>
        <p:spPr bwMode="auto">
          <a:xfrm flipH="0" flipV="0">
            <a:off x="3032018" y="6416861"/>
            <a:ext cx="6127956" cy="335808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Studies of thunderstorm events based on the data of muon hodoscope URAGAN and meteorological radar DMRL-C / A.V. Kozyrev, N.S. Barbashina, T.A. Belyakova [и др.] // Physics Procedia. — 2015. — Vol. 74. —  pp. 486-492.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1155412" name=""/>
          <p:cNvSpPr/>
          <p:nvPr/>
        </p:nvSpPr>
        <p:spPr bwMode="auto">
          <a:xfrm flipH="0" flipV="0">
            <a:off x="5517057" y="750326"/>
            <a:ext cx="628456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06:05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67184637" name=""/>
          <p:cNvSpPr/>
          <p:nvPr/>
        </p:nvSpPr>
        <p:spPr bwMode="auto">
          <a:xfrm flipH="0" flipV="0">
            <a:off x="5517057" y="2617973"/>
            <a:ext cx="628455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06:30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445444513" name=""/>
          <p:cNvSpPr/>
          <p:nvPr/>
        </p:nvSpPr>
        <p:spPr bwMode="auto">
          <a:xfrm flipH="0" flipV="0">
            <a:off x="5517057" y="4460593"/>
            <a:ext cx="628455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06:35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867268525" name=""/>
          <p:cNvSpPr/>
          <p:nvPr/>
        </p:nvSpPr>
        <p:spPr bwMode="auto">
          <a:xfrm flipH="0" flipV="0">
            <a:off x="9845312" y="750326"/>
            <a:ext cx="628455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10:20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622781765" name=""/>
          <p:cNvSpPr/>
          <p:nvPr/>
        </p:nvSpPr>
        <p:spPr bwMode="auto">
          <a:xfrm flipH="0" flipV="0">
            <a:off x="9845312" y="2617973"/>
            <a:ext cx="628455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10:45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2082115641" name=""/>
          <p:cNvSpPr/>
          <p:nvPr/>
        </p:nvSpPr>
        <p:spPr bwMode="auto">
          <a:xfrm flipH="0" flipV="0">
            <a:off x="9845312" y="4460593"/>
            <a:ext cx="628455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11:40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968465770" name=""/>
          <p:cNvSpPr/>
          <p:nvPr/>
        </p:nvSpPr>
        <p:spPr bwMode="auto">
          <a:xfrm flipH="0" flipV="0">
            <a:off x="10312224" y="6342154"/>
            <a:ext cx="1763069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Окр.: 30° 45° 60° 75°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342713001" name=""/>
          <p:cNvSpPr/>
          <p:nvPr/>
        </p:nvSpPr>
        <p:spPr bwMode="auto">
          <a:xfrm flipH="0" flipV="0">
            <a:off x="4284410" y="653955"/>
            <a:ext cx="852573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ДМРЛ-С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59359038" name=""/>
          <p:cNvSpPr/>
          <p:nvPr/>
        </p:nvSpPr>
        <p:spPr bwMode="auto">
          <a:xfrm flipH="0" flipV="0">
            <a:off x="6435192" y="645041"/>
            <a:ext cx="1246580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Мюонография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677024312" name=""/>
          <p:cNvSpPr/>
          <p:nvPr/>
        </p:nvSpPr>
        <p:spPr bwMode="auto">
          <a:xfrm flipH="0" flipV="0">
            <a:off x="8864260" y="598350"/>
            <a:ext cx="852573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ДМРЛ-С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852555710" name=""/>
          <p:cNvSpPr/>
          <p:nvPr/>
        </p:nvSpPr>
        <p:spPr bwMode="auto">
          <a:xfrm flipH="0" flipV="0">
            <a:off x="10501439" y="589435"/>
            <a:ext cx="1246580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Мюонография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895644217" name=""/>
          <p:cNvSpPr/>
          <p:nvPr/>
        </p:nvSpPr>
        <p:spPr bwMode="auto">
          <a:xfrm flipH="0" flipV="0">
            <a:off x="2268852" y="2553029"/>
            <a:ext cx="1359074" cy="3039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Давление, мбар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pic>
        <p:nvPicPr>
          <p:cNvPr id="1150269420" name=""/>
          <p:cNvPicPr>
            <a:picLocks noChangeAspect="1"/>
          </p:cNvPicPr>
          <p:nvPr/>
        </p:nvPicPr>
        <p:blipFill>
          <a:blip r:embed="rId4"/>
          <a:srcRect l="15503" t="90164" r="0" b="0"/>
          <a:stretch/>
        </p:blipFill>
        <p:spPr bwMode="auto">
          <a:xfrm rot="0" flipH="0" flipV="0">
            <a:off x="835794" y="5928095"/>
            <a:ext cx="2727644" cy="358961"/>
          </a:xfrm>
          <a:prstGeom prst="rect">
            <a:avLst/>
          </a:prstGeom>
        </p:spPr>
      </p:pic>
      <p:pic>
        <p:nvPicPr>
          <p:cNvPr id="168730397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9810" y="1364089"/>
            <a:ext cx="977268" cy="1675971"/>
          </a:xfrm>
          <a:prstGeom prst="rect">
            <a:avLst/>
          </a:prstGeom>
        </p:spPr>
      </p:pic>
      <p:sp>
        <p:nvSpPr>
          <p:cNvPr id="2077233680" name=""/>
          <p:cNvSpPr/>
          <p:nvPr/>
        </p:nvSpPr>
        <p:spPr bwMode="auto">
          <a:xfrm rot="0" flipH="0" flipV="0">
            <a:off x="48773" y="957908"/>
            <a:ext cx="988305" cy="401178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Легенда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ДМРЛ-С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39250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37"/>
            <a:ext cx="10515600" cy="705903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грозы (29.05.2015)</a:t>
            </a:r>
            <a:endParaRPr/>
          </a:p>
        </p:txBody>
      </p:sp>
      <p:pic>
        <p:nvPicPr>
          <p:cNvPr id="10493335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47648" y="647691"/>
            <a:ext cx="4539420" cy="2814896"/>
          </a:xfrm>
          <a:prstGeom prst="rect">
            <a:avLst/>
          </a:prstGeom>
        </p:spPr>
      </p:pic>
      <p:pic>
        <p:nvPicPr>
          <p:cNvPr id="56473881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47648" y="3339276"/>
            <a:ext cx="4539420" cy="2817257"/>
          </a:xfrm>
          <a:prstGeom prst="rect">
            <a:avLst/>
          </a:prstGeom>
        </p:spPr>
      </p:pic>
      <p:sp>
        <p:nvSpPr>
          <p:cNvPr id="942679853" name=""/>
          <p:cNvSpPr/>
          <p:nvPr/>
        </p:nvSpPr>
        <p:spPr bwMode="auto">
          <a:xfrm flipH="0" flipV="0">
            <a:off x="4448216" y="1078004"/>
            <a:ext cx="476249" cy="67627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03399801" name=""/>
          <p:cNvGrpSpPr/>
          <p:nvPr/>
        </p:nvGrpSpPr>
        <p:grpSpPr bwMode="auto">
          <a:xfrm flipH="0" flipV="0">
            <a:off x="5104168" y="742941"/>
            <a:ext cx="2279098" cy="2314581"/>
            <a:chOff x="0" y="0"/>
            <a:chExt cx="2279098" cy="2314581"/>
          </a:xfrm>
        </p:grpSpPr>
        <p:pic>
          <p:nvPicPr>
            <p:cNvPr id="253976045" name="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flipH="0" flipV="0">
              <a:off x="0" y="0"/>
              <a:ext cx="2279098" cy="716785"/>
            </a:xfrm>
            <a:prstGeom prst="rect">
              <a:avLst/>
            </a:prstGeom>
          </p:spPr>
        </p:pic>
        <p:pic>
          <p:nvPicPr>
            <p:cNvPr id="1975223429" name="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flipH="0" flipV="0">
              <a:off x="159326" y="642813"/>
              <a:ext cx="1990033" cy="1671768"/>
            </a:xfrm>
            <a:prstGeom prst="rect">
              <a:avLst/>
            </a:prstGeom>
          </p:spPr>
        </p:pic>
      </p:grpSp>
      <p:pic>
        <p:nvPicPr>
          <p:cNvPr id="43661650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538330" y="3137646"/>
            <a:ext cx="1660090" cy="1302977"/>
          </a:xfrm>
          <a:prstGeom prst="rect">
            <a:avLst/>
          </a:prstGeom>
        </p:spPr>
      </p:pic>
      <p:pic>
        <p:nvPicPr>
          <p:cNvPr id="146199751" name=""/>
          <p:cNvPicPr>
            <a:picLocks noChangeAspect="1"/>
          </p:cNvPicPr>
          <p:nvPr/>
        </p:nvPicPr>
        <p:blipFill>
          <a:blip r:embed="rId8"/>
          <a:srcRect l="0" t="49391" r="0" b="0"/>
          <a:stretch/>
        </p:blipFill>
        <p:spPr bwMode="auto">
          <a:xfrm flipH="0" flipV="0">
            <a:off x="7564694" y="1655543"/>
            <a:ext cx="4452330" cy="1877083"/>
          </a:xfrm>
          <a:prstGeom prst="rect">
            <a:avLst/>
          </a:prstGeom>
        </p:spPr>
      </p:pic>
      <p:sp>
        <p:nvSpPr>
          <p:cNvPr id="26232336" name=""/>
          <p:cNvSpPr/>
          <p:nvPr/>
        </p:nvSpPr>
        <p:spPr bwMode="auto">
          <a:xfrm flipH="0" flipV="0">
            <a:off x="104775" y="6176400"/>
            <a:ext cx="5377723" cy="64732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«Сопоставление параметров потока мю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онов и скорости перемещения воздушных масс по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казывает, что при высокой скорости анизотропия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возникает чаще, чем при низкой»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190362243" name=""/>
          <p:cNvSpPr/>
          <p:nvPr/>
        </p:nvSpPr>
        <p:spPr bwMode="auto">
          <a:xfrm flipH="0" flipV="0">
            <a:off x="6976431" y="5773667"/>
            <a:ext cx="3819520" cy="646659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Muon flux variations detected by the URAGAN muon hodoscope during thunderstorms / N. S. Barbashina, I. I. Astapov, T. A. Belyakova [и др.] // Bulletin of the Russian Academy of Sciences: Physics. — 2017. — Vol. 81, No. 2. — pp. 230-233.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3419333" name=""/>
          <p:cNvSpPr/>
          <p:nvPr/>
        </p:nvSpPr>
        <p:spPr bwMode="auto">
          <a:xfrm flipH="0" flipV="0">
            <a:off x="5066367" y="4440624"/>
            <a:ext cx="2582603" cy="525464"/>
          </a:xfrm>
          <a:prstGeom prst="flowChartAlternateProcess">
            <a:avLst/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1" i="0" u="none" strike="noStrike" cap="none" spc="0">
                <a:solidFill>
                  <a:srgbClr val="EC1D24"/>
                </a:solidFill>
                <a:latin typeface="Arial"/>
                <a:ea typeface="Arial"/>
                <a:cs typeface="Arial"/>
              </a:rPr>
              <a:t>Не </a:t>
            </a:r>
            <a:r>
              <a:rPr lang="en-US" sz="1200" b="1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всякая </a:t>
            </a:r>
            <a:r>
              <a:rPr lang="en-US" sz="1200" b="1" i="0" u="none" strike="noStrike" cap="none" spc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цветовая </a:t>
            </a:r>
            <a:r>
              <a:rPr lang="en-US" sz="1200" b="1" i="0" u="none" strike="noStrike" cap="none" spc="0">
                <a:solidFill>
                  <a:srgbClr val="92D050"/>
                </a:solidFill>
                <a:latin typeface="Arial"/>
                <a:ea typeface="Arial"/>
                <a:cs typeface="Arial"/>
              </a:rPr>
              <a:t>шкала </a:t>
            </a:r>
            <a:r>
              <a:rPr lang="en-US" sz="1200" b="1" i="0" u="none" strike="noStrike" cap="none" spc="0">
                <a:solidFill>
                  <a:srgbClr val="00B050"/>
                </a:solidFill>
                <a:latin typeface="Arial"/>
                <a:ea typeface="Arial"/>
                <a:cs typeface="Arial"/>
              </a:rPr>
              <a:t>нормально </a:t>
            </a:r>
            <a:r>
              <a:rPr lang="en-US" sz="1200" b="1" i="0" u="none" strike="noStrike" cap="none" spc="0">
                <a:solidFill>
                  <a:srgbClr val="00B0F0"/>
                </a:solidFill>
                <a:latin typeface="Arial"/>
                <a:ea typeface="Arial"/>
                <a:cs typeface="Arial"/>
              </a:rPr>
              <a:t>ляжет </a:t>
            </a:r>
            <a:r>
              <a:rPr lang="en-US" sz="1200" b="1" i="0" u="none" strike="noStrike" cap="none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в</a:t>
            </a:r>
            <a:r>
              <a:rPr lang="en-US" sz="1200" b="1" i="0" u="none" strike="noStrike" cap="none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200" b="1" i="0" u="none" strike="noStrike" cap="none" spc="0">
                <a:solidFill>
                  <a:srgbClr val="7030A0"/>
                </a:solidFill>
                <a:latin typeface="Arial"/>
                <a:ea typeface="Arial"/>
                <a:cs typeface="Arial"/>
              </a:rPr>
              <a:t>грейскейл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!</a:t>
            </a:r>
            <a:endParaRPr lang="en-US" sz="1200"/>
          </a:p>
        </p:txBody>
      </p:sp>
      <p:sp>
        <p:nvSpPr>
          <p:cNvPr id="49251126" name=""/>
          <p:cNvSpPr/>
          <p:nvPr/>
        </p:nvSpPr>
        <p:spPr bwMode="auto">
          <a:xfrm flipH="0" flipV="0">
            <a:off x="8719982" y="3633917"/>
            <a:ext cx="2999835" cy="732017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Наблюдение за относительной анизотропией (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характеризует угловое распределение потока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мюонов)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859029633" name=""/>
          <p:cNvSpPr/>
          <p:nvPr/>
        </p:nvSpPr>
        <p:spPr bwMode="auto">
          <a:xfrm flipH="0" flipV="0">
            <a:off x="558455" y="2985669"/>
            <a:ext cx="852573" cy="303953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ДМРЛ-С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853860568" name=""/>
          <p:cNvSpPr/>
          <p:nvPr/>
        </p:nvSpPr>
        <p:spPr bwMode="auto">
          <a:xfrm flipH="0" flipV="0">
            <a:off x="2793637" y="3075393"/>
            <a:ext cx="1273806" cy="21422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Мюонография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036690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37"/>
            <a:ext cx="10515600" cy="724952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грозы (16.07.2018)</a:t>
            </a:r>
            <a:endParaRPr/>
          </a:p>
        </p:txBody>
      </p:sp>
      <p:pic>
        <p:nvPicPr>
          <p:cNvPr id="123969705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28599" y="804862"/>
            <a:ext cx="11495698" cy="5248274"/>
          </a:xfrm>
          <a:prstGeom prst="rect">
            <a:avLst/>
          </a:prstGeom>
        </p:spPr>
      </p:pic>
      <p:sp>
        <p:nvSpPr>
          <p:cNvPr id="1629414463" name=""/>
          <p:cNvSpPr/>
          <p:nvPr/>
        </p:nvSpPr>
        <p:spPr bwMode="auto">
          <a:xfrm flipH="0" flipV="0">
            <a:off x="2666997" y="6353174"/>
            <a:ext cx="6858000" cy="417044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Effects observed in the muon flux during thunderstorms, according to data from the URAGAN muon hodoscope / A. P. Kachur, I. I. Astapov, N. S. Barbashina [и др.] // Bulletin of the Russian Academy of Sciences: Physics. — 2021. — Vol. 85. — pp. 1314-1316.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661153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38"/>
            <a:ext cx="10515600" cy="72495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r>
              <a:rPr/>
              <a:t>Наблюдение метеоявлений по отклонению</a:t>
            </a:r>
            <a:endParaRPr/>
          </a:p>
        </p:txBody>
      </p:sp>
      <p:sp>
        <p:nvSpPr>
          <p:cNvPr id="778909447" name=""/>
          <p:cNvSpPr/>
          <p:nvPr/>
        </p:nvSpPr>
        <p:spPr bwMode="auto">
          <a:xfrm flipH="0" flipV="0">
            <a:off x="55261" y="5896252"/>
            <a:ext cx="5193782" cy="873967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«Изучение … [грозовых событий]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позволило установить,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что отклик МГ УРАГАН на них имеет место как в слу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чае прохождения грозы непосредственно над детекто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ром, так и в случае, когда гроза непосредственно над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детектором не наблюдалась»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66699532" name=""/>
          <p:cNvSpPr/>
          <p:nvPr/>
        </p:nvSpPr>
        <p:spPr bwMode="auto">
          <a:xfrm flipH="0" flipV="0">
            <a:off x="8153048" y="6123561"/>
            <a:ext cx="3978274" cy="646659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Отклик мюонного годоскопа УРАГАН на грозовые события в Московском регионе / А. П. Качур, А. Н. Дмитриева, А. А. Ковыляева, В. В. Шутенко  [и др.] // Ученые записки физического факультета Московского Университета. — 2018. — No. 4. — с. 1840404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65506040" name=""/>
          <p:cNvGrpSpPr/>
          <p:nvPr/>
        </p:nvGrpSpPr>
        <p:grpSpPr bwMode="auto">
          <a:xfrm>
            <a:off x="55261" y="844901"/>
            <a:ext cx="7640399" cy="2007717"/>
            <a:chOff x="0" y="0"/>
            <a:chExt cx="7640399" cy="2007717"/>
          </a:xfrm>
        </p:grpSpPr>
        <p:pic>
          <p:nvPicPr>
            <p:cNvPr id="1078351928" name="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flipH="0" flipV="0">
              <a:off x="123120" y="84043"/>
              <a:ext cx="7461249" cy="1528944"/>
            </a:xfrm>
            <a:prstGeom prst="rect">
              <a:avLst/>
            </a:prstGeom>
          </p:spPr>
        </p:pic>
        <p:sp>
          <p:nvSpPr>
            <p:cNvPr id="43277174" name=""/>
            <p:cNvSpPr/>
            <p:nvPr/>
          </p:nvSpPr>
          <p:spPr bwMode="auto">
            <a:xfrm flipH="0" flipV="0">
              <a:off x="0" y="0"/>
              <a:ext cx="7640399" cy="318762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Условия отбора «необходимое количе</a:t>
              </a: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ство выбросов выше определённого уровня за выбран</a:t>
              </a: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ную дату»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483890393" name=""/>
            <p:cNvSpPr/>
            <p:nvPr/>
          </p:nvSpPr>
          <p:spPr bwMode="auto">
            <a:xfrm flipH="0" flipV="0">
              <a:off x="412606" y="961837"/>
              <a:ext cx="1914338" cy="168087"/>
            </a:xfrm>
            <a:prstGeom prst="flowChartAlternateProcess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0861501" name=""/>
            <p:cNvSpPr/>
            <p:nvPr/>
          </p:nvSpPr>
          <p:spPr bwMode="auto">
            <a:xfrm flipH="0" flipV="0">
              <a:off x="1644296" y="1538282"/>
              <a:ext cx="4193824" cy="469435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Анализируются все доступные интегральные ряды: темп счета, анизотропия, относительная анизотропия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5922980" name=""/>
          <p:cNvGrpSpPr/>
          <p:nvPr/>
        </p:nvGrpSpPr>
        <p:grpSpPr bwMode="auto">
          <a:xfrm>
            <a:off x="178382" y="3053588"/>
            <a:ext cx="7400012" cy="2591182"/>
            <a:chOff x="0" y="0"/>
            <a:chExt cx="7400012" cy="2591182"/>
          </a:xfrm>
        </p:grpSpPr>
        <p:pic>
          <p:nvPicPr>
            <p:cNvPr id="1763299422" name="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0" flipV="0">
              <a:off x="0" y="50663"/>
              <a:ext cx="6065908" cy="2540518"/>
            </a:xfrm>
            <a:prstGeom prst="rect">
              <a:avLst/>
            </a:prstGeom>
          </p:spPr>
        </p:pic>
        <p:sp>
          <p:nvSpPr>
            <p:cNvPr id="149600998" name=""/>
            <p:cNvSpPr/>
            <p:nvPr/>
          </p:nvSpPr>
          <p:spPr bwMode="auto">
            <a:xfrm flipH="0" flipV="0">
              <a:off x="5785761" y="0"/>
              <a:ext cx="1614250" cy="469436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Отбираем лишь значимые сигналы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574868950" name=""/>
            <p:cNvSpPr/>
            <p:nvPr/>
          </p:nvSpPr>
          <p:spPr bwMode="auto">
            <a:xfrm flipH="0" flipV="0">
              <a:off x="5489925" y="1021611"/>
              <a:ext cx="888089" cy="243551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60% гроз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548978847" name=""/>
            <p:cNvSpPr/>
            <p:nvPr/>
          </p:nvSpPr>
          <p:spPr bwMode="auto">
            <a:xfrm flipH="0" flipV="0">
              <a:off x="5489925" y="1659598"/>
              <a:ext cx="1065515" cy="243550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11% ливней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066734812" name=""/>
            <p:cNvSpPr/>
            <p:nvPr/>
          </p:nvSpPr>
          <p:spPr bwMode="auto">
            <a:xfrm flipH="0" flipV="0">
              <a:off x="5489925" y="2288248"/>
              <a:ext cx="1373677" cy="243550"/>
            </a:xfrm>
            <a:prstGeom prst="flowChartAlternateProcess">
              <a:avLst/>
            </a:prstGeom>
            <a:solidFill>
              <a:schemeClr val="tx1">
                <a:alpha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/>
            <a:p>
              <a:pPr algn="ctr">
                <a:defRPr/>
              </a:pPr>
              <a:r>
                <a:rPr lang="en-US" sz="12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20% снегопадов</a:t>
              </a:r>
              <a:endParaRPr lang="en-US" sz="12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0099370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200487" y="844901"/>
            <a:ext cx="3746235" cy="2843699"/>
          </a:xfrm>
          <a:prstGeom prst="rect">
            <a:avLst/>
          </a:prstGeom>
        </p:spPr>
      </p:pic>
      <p:sp>
        <p:nvSpPr>
          <p:cNvPr id="1654161787" name=""/>
          <p:cNvSpPr/>
          <p:nvPr/>
        </p:nvSpPr>
        <p:spPr bwMode="auto">
          <a:xfrm flipH="0" flipV="0">
            <a:off x="10215072" y="2674478"/>
            <a:ext cx="888088" cy="2435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Выброс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pic>
        <p:nvPicPr>
          <p:cNvPr id="122059426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308083" y="4401267"/>
            <a:ext cx="4765881" cy="1165455"/>
          </a:xfrm>
          <a:prstGeom prst="rect">
            <a:avLst/>
          </a:prstGeom>
        </p:spPr>
      </p:pic>
      <p:sp>
        <p:nvSpPr>
          <p:cNvPr id="1983158287" name=""/>
          <p:cNvSpPr/>
          <p:nvPr/>
        </p:nvSpPr>
        <p:spPr bwMode="auto">
          <a:xfrm flipH="0" flipV="0">
            <a:off x="9978860" y="5566723"/>
            <a:ext cx="1860160" cy="45443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Всплеск в диапазонах периодов 60-120 мин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2020292981" name=""/>
          <p:cNvSpPr/>
          <p:nvPr/>
        </p:nvSpPr>
        <p:spPr bwMode="auto">
          <a:xfrm flipH="0" flipV="0">
            <a:off x="7602279" y="4264739"/>
            <a:ext cx="4379632" cy="2435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Мощность коэффициентов вейвлет-разложения CMorlet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457161580" name=""/>
          <p:cNvSpPr/>
          <p:nvPr/>
        </p:nvSpPr>
        <p:spPr bwMode="auto">
          <a:xfrm flipH="0" flipV="0">
            <a:off x="9429553" y="723126"/>
            <a:ext cx="1752026" cy="2435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Темп счета УРАГАНа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651212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37"/>
            <a:ext cx="10515600" cy="724952"/>
          </a:xfrm>
        </p:spPr>
        <p:txBody>
          <a:bodyPr/>
          <a:lstStyle/>
          <a:p>
            <a:pPr algn="ctr">
              <a:defRPr/>
            </a:pPr>
            <a:r>
              <a:rPr/>
              <a:t>Мюонография + вейвлеты</a:t>
            </a:r>
            <a:endParaRPr/>
          </a:p>
        </p:txBody>
      </p:sp>
      <p:pic>
        <p:nvPicPr>
          <p:cNvPr id="221322381" name=""/>
          <p:cNvPicPr>
            <a:picLocks noChangeAspect="1"/>
          </p:cNvPicPr>
          <p:nvPr/>
        </p:nvPicPr>
        <p:blipFill>
          <a:blip r:embed="rId3"/>
          <a:srcRect l="18456" t="0" r="0" b="0"/>
          <a:stretch/>
        </p:blipFill>
        <p:spPr bwMode="auto">
          <a:xfrm flipH="0" flipV="0">
            <a:off x="131690" y="761990"/>
            <a:ext cx="3511032" cy="1961029"/>
          </a:xfrm>
          <a:prstGeom prst="rect">
            <a:avLst/>
          </a:prstGeom>
        </p:spPr>
      </p:pic>
      <p:pic>
        <p:nvPicPr>
          <p:cNvPr id="1182277617" name=""/>
          <p:cNvPicPr>
            <a:picLocks noChangeAspect="1"/>
          </p:cNvPicPr>
          <p:nvPr/>
        </p:nvPicPr>
        <p:blipFill>
          <a:blip r:embed="rId4"/>
          <a:srcRect l="18631" t="0" r="0" b="0"/>
          <a:stretch/>
        </p:blipFill>
        <p:spPr bwMode="auto">
          <a:xfrm flipH="0" flipV="0">
            <a:off x="122352" y="2723020"/>
            <a:ext cx="3552268" cy="2007419"/>
          </a:xfrm>
          <a:prstGeom prst="rect">
            <a:avLst/>
          </a:prstGeom>
        </p:spPr>
      </p:pic>
      <p:pic>
        <p:nvPicPr>
          <p:cNvPr id="2066133856" name=""/>
          <p:cNvPicPr>
            <a:picLocks noChangeAspect="1"/>
          </p:cNvPicPr>
          <p:nvPr/>
        </p:nvPicPr>
        <p:blipFill>
          <a:blip r:embed="rId5"/>
          <a:srcRect l="18456" t="0" r="0" b="0"/>
          <a:stretch/>
        </p:blipFill>
        <p:spPr bwMode="auto">
          <a:xfrm flipH="0" flipV="0">
            <a:off x="131690" y="4730439"/>
            <a:ext cx="3511032" cy="1963262"/>
          </a:xfrm>
          <a:prstGeom prst="rect">
            <a:avLst/>
          </a:prstGeom>
        </p:spPr>
      </p:pic>
      <p:pic>
        <p:nvPicPr>
          <p:cNvPr id="129289571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0130812" y="886302"/>
            <a:ext cx="1155572" cy="1981752"/>
          </a:xfrm>
          <a:prstGeom prst="rect">
            <a:avLst/>
          </a:prstGeom>
        </p:spPr>
      </p:pic>
      <p:sp>
        <p:nvSpPr>
          <p:cNvPr id="1734927638" name=""/>
          <p:cNvSpPr/>
          <p:nvPr/>
        </p:nvSpPr>
        <p:spPr bwMode="auto">
          <a:xfrm flipH="0" flipV="0">
            <a:off x="412843" y="752287"/>
            <a:ext cx="988306" cy="22199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30 / 22:50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927557823" name=""/>
          <p:cNvSpPr/>
          <p:nvPr/>
        </p:nvSpPr>
        <p:spPr bwMode="auto">
          <a:xfrm flipH="0" flipV="0">
            <a:off x="412843" y="2723020"/>
            <a:ext cx="988305" cy="22199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31 / 00:00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554517846" name=""/>
          <p:cNvSpPr/>
          <p:nvPr/>
        </p:nvSpPr>
        <p:spPr bwMode="auto">
          <a:xfrm flipH="0" flipV="0">
            <a:off x="412843" y="4711950"/>
            <a:ext cx="988305" cy="22199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31 / 05:00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793560742" name=""/>
          <p:cNvSpPr/>
          <p:nvPr/>
        </p:nvSpPr>
        <p:spPr bwMode="auto">
          <a:xfrm flipH="0" flipV="0">
            <a:off x="336643" y="466189"/>
            <a:ext cx="1120515" cy="23345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2018 Авг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pic>
        <p:nvPicPr>
          <p:cNvPr id="140382764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4325324" y="886302"/>
            <a:ext cx="5275874" cy="1722417"/>
          </a:xfrm>
          <a:prstGeom prst="rect">
            <a:avLst/>
          </a:prstGeom>
        </p:spPr>
      </p:pic>
      <p:pic>
        <p:nvPicPr>
          <p:cNvPr id="1341484390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4315799" y="2855449"/>
            <a:ext cx="5285399" cy="1697500"/>
          </a:xfrm>
          <a:prstGeom prst="rect">
            <a:avLst/>
          </a:prstGeom>
        </p:spPr>
      </p:pic>
      <p:sp>
        <p:nvSpPr>
          <p:cNvPr id="772549444" name=""/>
          <p:cNvSpPr/>
          <p:nvPr/>
        </p:nvSpPr>
        <p:spPr bwMode="auto">
          <a:xfrm flipH="0" flipV="0">
            <a:off x="4737192" y="752474"/>
            <a:ext cx="4512556" cy="26007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Мощность коэф. вейвлет-разложения темпа счета мюонов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898854489" name=""/>
          <p:cNvSpPr/>
          <p:nvPr/>
        </p:nvSpPr>
        <p:spPr bwMode="auto">
          <a:xfrm flipH="0" flipV="0">
            <a:off x="4684805" y="2706359"/>
            <a:ext cx="4831644" cy="260078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Мощность коэф. вейвлет-разложения модуля отн. анизотропии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pic>
        <p:nvPicPr>
          <p:cNvPr id="1367880497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6957752" y="4608505"/>
            <a:ext cx="5190149" cy="2207131"/>
          </a:xfrm>
          <a:prstGeom prst="rect">
            <a:avLst/>
          </a:prstGeom>
        </p:spPr>
      </p:pic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4525349" y="3762374"/>
            <a:ext cx="5067299" cy="0"/>
          </a:xfrm>
          <a:prstGeom prst="line">
            <a:avLst/>
          </a:prstGeom>
          <a:ln w="19049" cap="flat" cmpd="sng" algn="ctr">
            <a:solidFill>
              <a:srgbClr val="000000"/>
            </a:solidFill>
            <a:prstDash val="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9478350" y="3752848"/>
            <a:ext cx="1304924" cy="771524"/>
          </a:xfrm>
          <a:prstGeom prst="bentConnector5">
            <a:avLst>
              <a:gd name="adj1" fmla="val 50000"/>
              <a:gd name="adj2" fmla="val -2"/>
              <a:gd name="adj3" fmla="val 100000"/>
            </a:avLst>
          </a:prstGeom>
          <a:ln w="19049" cap="flat" cmpd="sng" algn="ctr">
            <a:solidFill>
              <a:srgbClr val="000000"/>
            </a:solidFill>
            <a:prstDash val="dash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80149" name=""/>
          <p:cNvSpPr/>
          <p:nvPr/>
        </p:nvSpPr>
        <p:spPr bwMode="auto">
          <a:xfrm flipH="0" flipV="0">
            <a:off x="3735589" y="6113719"/>
            <a:ext cx="3222161" cy="646659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Analysis of thunderstorms based on the data obtained by MH URAGAN and DMRL-C / A. P. Kachur, Yu. B. Pavlyukov, A. A. Petrukhin  [и др.] // Journal of Physics: Conference Series. — 2019. — Vol. 1390. — pp. 012060.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0510913" name=""/>
          <p:cNvSpPr/>
          <p:nvPr/>
        </p:nvSpPr>
        <p:spPr bwMode="auto">
          <a:xfrm flipH="0" flipV="0">
            <a:off x="10214445" y="485122"/>
            <a:ext cx="988305" cy="40117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Легенда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ДМРЛ-С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3077952" name="Title 1"/>
          <p:cNvSpPr>
            <a:spLocks noGrp="1"/>
          </p:cNvSpPr>
          <p:nvPr>
            <p:ph type="ctrTitle"/>
          </p:nvPr>
        </p:nvSpPr>
        <p:spPr bwMode="auto">
          <a:xfrm>
            <a:off x="1523998" y="2408237"/>
            <a:ext cx="9144000" cy="2387598"/>
          </a:xfrm>
        </p:spPr>
        <p:txBody>
          <a:bodyPr/>
          <a:lstStyle/>
          <a:p>
            <a:pPr>
              <a:defRPr/>
            </a:pPr>
            <a:r>
              <a:rPr lang="en-US" sz="3600"/>
              <a:t>Влияние атмосферных процессов на анизотропию потока мюонов</a:t>
            </a:r>
            <a:endParaRPr lang="en-US" sz="3600"/>
          </a:p>
        </p:txBody>
      </p:sp>
      <p:sp>
        <p:nvSpPr>
          <p:cNvPr id="1448017547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8" y="4887912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en-US"/>
              <a:t>Литобзор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Тимаков С.С.</a:t>
            </a:r>
            <a:endParaRPr lang="en-US"/>
          </a:p>
        </p:txBody>
      </p:sp>
      <p:sp>
        <p:nvSpPr>
          <p:cNvPr id="711923354" name=""/>
          <p:cNvSpPr txBox="1"/>
          <p:nvPr/>
        </p:nvSpPr>
        <p:spPr bwMode="auto">
          <a:xfrm flipH="0" flipV="0">
            <a:off x="2916473" y="2408237"/>
            <a:ext cx="6359050" cy="82332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>
                <a:solidFill>
                  <a:schemeClr val="accent2"/>
                </a:solidFill>
              </a:rPr>
              <a:t>Спасибо за внимание</a:t>
            </a:r>
            <a:endParaRPr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753020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000" y="791259"/>
            <a:ext cx="3950831" cy="5302249"/>
          </a:xfrm>
          <a:prstGeom prst="rect">
            <a:avLst/>
          </a:prstGeom>
        </p:spPr>
      </p:pic>
      <p:pic>
        <p:nvPicPr>
          <p:cNvPr id="27881953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835915" y="4789725"/>
            <a:ext cx="3954499" cy="689799"/>
          </a:xfrm>
          <a:prstGeom prst="rect">
            <a:avLst/>
          </a:prstGeom>
        </p:spPr>
      </p:pic>
      <p:sp>
        <p:nvSpPr>
          <p:cNvPr id="520574769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7"/>
          </a:xfrm>
        </p:spPr>
        <p:txBody>
          <a:bodyPr/>
          <a:lstStyle/>
          <a:p>
            <a:pPr algn="ctr">
              <a:defRPr/>
            </a:pPr>
            <a:r>
              <a:rPr/>
              <a:t>Атмосферные мюоны</a:t>
            </a:r>
            <a:endParaRPr/>
          </a:p>
        </p:txBody>
      </p:sp>
      <p:sp>
        <p:nvSpPr>
          <p:cNvPr id="603226827" name=""/>
          <p:cNvSpPr/>
          <p:nvPr/>
        </p:nvSpPr>
        <p:spPr bwMode="auto">
          <a:xfrm flipH="0" flipV="0">
            <a:off x="773665" y="2410509"/>
            <a:ext cx="677333" cy="67733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787591" name=""/>
          <p:cNvSpPr/>
          <p:nvPr/>
        </p:nvSpPr>
        <p:spPr bwMode="auto">
          <a:xfrm flipH="0" flipV="0">
            <a:off x="794832" y="1659092"/>
            <a:ext cx="2222499" cy="677333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Наибольшее число мюонов генерируется на уровне 100 г/см</a:t>
            </a:r>
            <a:r>
              <a:rPr sz="1200" baseline="30000"/>
              <a:t>2</a:t>
            </a:r>
            <a:r>
              <a:rPr sz="1200"/>
              <a:t> (15-17 км)</a:t>
            </a:r>
            <a:endParaRPr sz="1200"/>
          </a:p>
        </p:txBody>
      </p:sp>
      <p:pic>
        <p:nvPicPr>
          <p:cNvPr id="1931784702" name=""/>
          <p:cNvPicPr>
            <a:picLocks noChangeAspect="1"/>
          </p:cNvPicPr>
          <p:nvPr/>
        </p:nvPicPr>
        <p:blipFill>
          <a:blip r:embed="rId5"/>
          <a:srcRect l="0" t="25481" r="0" b="24783"/>
          <a:stretch/>
        </p:blipFill>
        <p:spPr bwMode="auto">
          <a:xfrm flipH="0" flipV="0">
            <a:off x="3835915" y="1776181"/>
            <a:ext cx="3494124" cy="455469"/>
          </a:xfrm>
          <a:prstGeom prst="rect">
            <a:avLst/>
          </a:prstGeom>
        </p:spPr>
      </p:pic>
      <p:pic>
        <p:nvPicPr>
          <p:cNvPr id="23011625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083690" y="2231650"/>
            <a:ext cx="647208" cy="260092"/>
          </a:xfrm>
          <a:prstGeom prst="rect">
            <a:avLst/>
          </a:prstGeom>
        </p:spPr>
      </p:pic>
      <p:sp>
        <p:nvSpPr>
          <p:cNvPr id="1060241187" name=""/>
          <p:cNvSpPr/>
          <p:nvPr/>
        </p:nvSpPr>
        <p:spPr bwMode="auto">
          <a:xfrm flipH="0" flipV="0">
            <a:off x="4221148" y="2543473"/>
            <a:ext cx="2631583" cy="544368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of particle physics / M. Tanabashi, K. Hagiwara, K. Hikasa [и др.] // Physical Review D. — 2018. — Vol. 98. — pp. 030001.</a:t>
            </a:r>
            <a:endParaRPr sz="900">
              <a:solidFill>
                <a:schemeClr val="tx1"/>
              </a:solidFill>
            </a:endParaRPr>
          </a:p>
        </p:txBody>
      </p:sp>
      <p:pic>
        <p:nvPicPr>
          <p:cNvPr id="42927830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7790415" y="1634417"/>
            <a:ext cx="4335966" cy="3204526"/>
          </a:xfrm>
          <a:prstGeom prst="rect">
            <a:avLst/>
          </a:prstGeom>
        </p:spPr>
      </p:pic>
      <p:sp>
        <p:nvSpPr>
          <p:cNvPr id="276576791" name=""/>
          <p:cNvSpPr/>
          <p:nvPr/>
        </p:nvSpPr>
        <p:spPr bwMode="auto">
          <a:xfrm flipH="0" flipV="0">
            <a:off x="8609564" y="1151093"/>
            <a:ext cx="3012017" cy="560916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Зависимость темпа генерации мюонов от глубины атмосферы и энергии</a:t>
            </a:r>
            <a:endParaRPr sz="1200"/>
          </a:p>
        </p:txBody>
      </p:sp>
      <p:sp>
        <p:nvSpPr>
          <p:cNvPr id="1239568301" name=""/>
          <p:cNvSpPr/>
          <p:nvPr/>
        </p:nvSpPr>
        <p:spPr bwMode="auto">
          <a:xfrm flipH="0" flipV="0">
            <a:off x="8079316" y="4838945"/>
            <a:ext cx="4047066" cy="566647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Gaisser, T. K. Profiles of energetic muons in the atmosphere / T. K. Gaisser, S. Verpoest // Astroparticle Physics. — 2021. — Vol. 133. — pp. 102630.</a:t>
            </a:r>
            <a:endParaRPr sz="900">
              <a:solidFill>
                <a:schemeClr val="tx1"/>
              </a:solidFill>
            </a:endParaRPr>
          </a:p>
        </p:txBody>
      </p:sp>
      <p:sp>
        <p:nvSpPr>
          <p:cNvPr id="290694738" name=""/>
          <p:cNvSpPr/>
          <p:nvPr/>
        </p:nvSpPr>
        <p:spPr bwMode="auto">
          <a:xfrm flipH="0" flipV="0">
            <a:off x="4387873" y="4228809"/>
            <a:ext cx="3004472" cy="560916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Вероятность мюона преодолеть слой атмосферы h</a:t>
            </a:r>
            <a:r>
              <a:rPr lang="en-US" sz="1200" b="0" i="0" u="none" strike="noStrike" cap="none" spc="0" baseline="-25000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-h</a:t>
            </a:r>
            <a:r>
              <a:rPr lang="en-US" sz="1200" b="0" i="0" u="none" strike="noStrike" cap="none" spc="0" baseline="-25000">
                <a:solidFill>
                  <a:schemeClr val="lt1"/>
                </a:solidFill>
                <a:latin typeface="Arial"/>
                <a:ea typeface="Arial"/>
                <a:cs typeface="Arial"/>
              </a:rPr>
              <a:t>0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 и не распасться</a:t>
            </a:r>
            <a:endParaRPr sz="1200"/>
          </a:p>
        </p:txBody>
      </p:sp>
      <p:sp>
        <p:nvSpPr>
          <p:cNvPr id="1878086919" name=""/>
          <p:cNvSpPr/>
          <p:nvPr/>
        </p:nvSpPr>
        <p:spPr bwMode="auto">
          <a:xfrm flipH="0" flipV="0">
            <a:off x="3977831" y="1141181"/>
            <a:ext cx="3025860" cy="634999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Малое время жизни делает мюоны чувстительными к изменению высоты слоя генерации</a:t>
            </a:r>
            <a:endParaRPr sz="1200"/>
          </a:p>
        </p:txBody>
      </p:sp>
      <p:sp>
        <p:nvSpPr>
          <p:cNvPr id="82800163" name=""/>
          <p:cNvSpPr/>
          <p:nvPr/>
        </p:nvSpPr>
        <p:spPr bwMode="auto">
          <a:xfrm flipH="0" flipV="0">
            <a:off x="4317076" y="5516278"/>
            <a:ext cx="3170519" cy="444650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Dorman, L. Cosmic rays in the Earths's atmosphere and underground. Vol. 303. 2004. ISBN: 978-94-015-6987-3.</a:t>
            </a:r>
            <a:endParaRPr sz="900">
              <a:solidFill>
                <a:schemeClr val="tx1"/>
              </a:solidFill>
            </a:endParaRPr>
          </a:p>
        </p:txBody>
      </p:sp>
      <p:sp>
        <p:nvSpPr>
          <p:cNvPr id="736237625" name=""/>
          <p:cNvSpPr/>
          <p:nvPr/>
        </p:nvSpPr>
        <p:spPr bwMode="auto">
          <a:xfrm flipH="0" flipV="0">
            <a:off x="614941" y="6045884"/>
            <a:ext cx="3167457" cy="643465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Точками отмечены экспериментальные наблюдения потока отрицательных мюонов с энергиями от 1 ГэВ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8108121" name=""/>
          <p:cNvSpPr/>
          <p:nvPr/>
        </p:nvSpPr>
        <p:spPr bwMode="auto">
          <a:xfrm flipH="0" flipV="0">
            <a:off x="5925524" y="2743200"/>
            <a:ext cx="5248274" cy="1609724"/>
          </a:xfrm>
          <a:prstGeom prst="flowChartAlternateProcess">
            <a:avLst/>
          </a:prstGeom>
          <a:noFill/>
          <a:ln w="12700" cap="flat" cmpd="sng" algn="ctr">
            <a:solidFill>
              <a:srgbClr val="00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985220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/>
          <a:lstStyle/>
          <a:p>
            <a:pPr algn="ctr">
              <a:defRPr/>
            </a:pPr>
            <a:r>
              <a:rPr/>
              <a:t>Вариации потока мюонов</a:t>
            </a:r>
            <a:endParaRPr/>
          </a:p>
        </p:txBody>
      </p:sp>
      <p:sp>
        <p:nvSpPr>
          <p:cNvPr id="1401924433" name=""/>
          <p:cNvSpPr txBox="1"/>
          <p:nvPr/>
        </p:nvSpPr>
        <p:spPr bwMode="auto">
          <a:xfrm flipH="0" flipV="0">
            <a:off x="892751" y="1049019"/>
            <a:ext cx="4898380" cy="36320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14999"/>
              </a:lnSpc>
              <a:defRPr/>
            </a:pPr>
            <a:r>
              <a:rPr sz="2200">
                <a:solidFill>
                  <a:schemeClr val="tx1"/>
                </a:solidFill>
              </a:rPr>
              <a:t>Космические вариации*</a:t>
            </a:r>
            <a:endParaRPr sz="18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endParaRPr sz="18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r>
              <a:rPr sz="1800" i="1" u="sng">
                <a:solidFill>
                  <a:schemeClr val="tx1"/>
                </a:solidFill>
              </a:rPr>
              <a:t>(Квази-)периодические:</a:t>
            </a:r>
            <a:endParaRPr sz="1800" i="1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Сезонное изменение гелиосферного магнитного поля</a:t>
            </a:r>
            <a:endParaRPr sz="1800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Вращение Земли</a:t>
            </a:r>
            <a:endParaRPr sz="1800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r>
              <a:rPr sz="1800" i="1" u="sng">
                <a:solidFill>
                  <a:schemeClr val="tx1"/>
                </a:solidFill>
              </a:rPr>
              <a:t>Спорадические:</a:t>
            </a:r>
            <a:endParaRPr sz="1800" i="1">
              <a:solidFill>
                <a:schemeClr val="tx1"/>
              </a:solidFill>
            </a:endParaRPr>
          </a:p>
          <a:p>
            <a:pPr marL="283879" indent="-283879" algn="l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Выбросы вещества с Солнца</a:t>
            </a:r>
            <a:endParaRPr lang="en-US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9" indent="-283879" algn="l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Источники за пределами Солнечной системы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810005502" name=""/>
          <p:cNvSpPr txBox="1"/>
          <p:nvPr/>
        </p:nvSpPr>
        <p:spPr bwMode="auto">
          <a:xfrm flipH="0" flipV="0">
            <a:off x="6305067" y="1049019"/>
            <a:ext cx="5214261" cy="33165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14999"/>
              </a:lnSpc>
              <a:defRPr/>
            </a:pPr>
            <a:r>
              <a:rPr sz="2200">
                <a:solidFill>
                  <a:schemeClr val="tx1"/>
                </a:solidFill>
              </a:rPr>
              <a:t>Атмосферные вариации</a:t>
            </a:r>
            <a:endParaRPr sz="22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endParaRPr sz="18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r>
              <a:rPr sz="1800" i="1" u="sng">
                <a:solidFill>
                  <a:schemeClr val="tx1"/>
                </a:solidFill>
              </a:rPr>
              <a:t>(Квази-)периодические:</a:t>
            </a:r>
            <a:endParaRPr sz="1800" i="1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Ход атмосферы (сезонный, суточный)</a:t>
            </a:r>
            <a:endParaRPr sz="1800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endParaRPr sz="18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r>
              <a:rPr sz="1800" i="1" u="sng">
                <a:solidFill>
                  <a:schemeClr val="tx1"/>
                </a:solidFill>
              </a:rPr>
              <a:t>Спорадические (метеорологические):</a:t>
            </a:r>
            <a:endParaRPr sz="1800" i="1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Изменение профиля атмосферы на пути следования мюонов</a:t>
            </a:r>
            <a:endParaRPr sz="1800">
              <a:solidFill>
                <a:schemeClr val="tx1"/>
              </a:solidFill>
            </a:endParaRPr>
          </a:p>
          <a:p>
            <a:pPr marL="217792" indent="-217792" algn="l">
              <a:lnSpc>
                <a:spcPct val="114999"/>
              </a:lnSpc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Изменение высоты слоя генерации из-за атмосферных явлений</a:t>
            </a:r>
            <a:endParaRPr sz="1800">
              <a:solidFill>
                <a:schemeClr val="tx1"/>
              </a:solidFill>
            </a:endParaRPr>
          </a:p>
        </p:txBody>
      </p:sp>
      <p:sp>
        <p:nvSpPr>
          <p:cNvPr id="1339862474" name=""/>
          <p:cNvSpPr/>
          <p:nvPr/>
        </p:nvSpPr>
        <p:spPr bwMode="auto">
          <a:xfrm flipH="0" flipV="0">
            <a:off x="945668" y="2143135"/>
            <a:ext cx="126999" cy="49211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782170" name=""/>
          <p:cNvSpPr/>
          <p:nvPr/>
        </p:nvSpPr>
        <p:spPr bwMode="auto">
          <a:xfrm flipH="0" flipV="0">
            <a:off x="949901" y="2772833"/>
            <a:ext cx="126999" cy="20531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193570" name=""/>
          <p:cNvSpPr/>
          <p:nvPr/>
        </p:nvSpPr>
        <p:spPr bwMode="auto">
          <a:xfrm flipH="0" flipV="0">
            <a:off x="827891" y="3728961"/>
            <a:ext cx="126999" cy="20531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024775" name=""/>
          <p:cNvSpPr/>
          <p:nvPr/>
        </p:nvSpPr>
        <p:spPr bwMode="auto">
          <a:xfrm flipH="0" flipV="0">
            <a:off x="953076" y="3726390"/>
            <a:ext cx="126999" cy="2053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567402" name=""/>
          <p:cNvSpPr/>
          <p:nvPr/>
        </p:nvSpPr>
        <p:spPr bwMode="auto">
          <a:xfrm flipH="0" flipV="0">
            <a:off x="6241568" y="2145797"/>
            <a:ext cx="126999" cy="20531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894942" name=""/>
          <p:cNvSpPr/>
          <p:nvPr/>
        </p:nvSpPr>
        <p:spPr bwMode="auto">
          <a:xfrm flipH="0" flipV="0">
            <a:off x="6366754" y="2147367"/>
            <a:ext cx="126999" cy="20531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63045" name=""/>
          <p:cNvSpPr/>
          <p:nvPr/>
        </p:nvSpPr>
        <p:spPr bwMode="auto">
          <a:xfrm flipH="0" flipV="0">
            <a:off x="6115021" y="2147368"/>
            <a:ext cx="126999" cy="20531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106329" name=""/>
          <p:cNvSpPr/>
          <p:nvPr/>
        </p:nvSpPr>
        <p:spPr bwMode="auto">
          <a:xfrm flipH="0" flipV="0">
            <a:off x="6244638" y="3097468"/>
            <a:ext cx="126999" cy="2053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854442" name=""/>
          <p:cNvSpPr/>
          <p:nvPr/>
        </p:nvSpPr>
        <p:spPr bwMode="auto">
          <a:xfrm flipH="0" flipV="0">
            <a:off x="6369824" y="3099039"/>
            <a:ext cx="126999" cy="205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552373" name=""/>
          <p:cNvSpPr/>
          <p:nvPr/>
        </p:nvSpPr>
        <p:spPr bwMode="auto">
          <a:xfrm flipH="0" flipV="0">
            <a:off x="6249590" y="3724819"/>
            <a:ext cx="126999" cy="2053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900613" name=""/>
          <p:cNvSpPr/>
          <p:nvPr/>
        </p:nvSpPr>
        <p:spPr bwMode="auto">
          <a:xfrm flipH="0" flipV="0">
            <a:off x="6377151" y="3726390"/>
            <a:ext cx="126999" cy="205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76519281" name=""/>
          <p:cNvGrpSpPr/>
          <p:nvPr/>
        </p:nvGrpSpPr>
        <p:grpSpPr bwMode="auto">
          <a:xfrm>
            <a:off x="1010546" y="5553755"/>
            <a:ext cx="2875906" cy="550894"/>
            <a:chOff x="0" y="0"/>
            <a:chExt cx="2875906" cy="550894"/>
          </a:xfrm>
        </p:grpSpPr>
        <p:sp>
          <p:nvSpPr>
            <p:cNvPr id="1338972867" name=""/>
            <p:cNvSpPr/>
            <p:nvPr/>
          </p:nvSpPr>
          <p:spPr bwMode="auto">
            <a:xfrm flipH="0" flipV="0">
              <a:off x="0" y="274679"/>
              <a:ext cx="575181" cy="27621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r>
                <a:rPr sz="1200">
                  <a:solidFill>
                    <a:schemeClr val="tx1"/>
                  </a:solidFill>
                </a:rPr>
                <a:t>год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2021986577" name=""/>
            <p:cNvSpPr/>
            <p:nvPr/>
          </p:nvSpPr>
          <p:spPr bwMode="auto">
            <a:xfrm flipH="0" flipV="0">
              <a:off x="575181" y="274679"/>
              <a:ext cx="575181" cy="27621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r>
                <a:rPr sz="1200">
                  <a:solidFill>
                    <a:schemeClr val="tx1"/>
                  </a:solidFill>
                </a:rPr>
                <a:t>мес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21297258" name=""/>
            <p:cNvSpPr/>
            <p:nvPr/>
          </p:nvSpPr>
          <p:spPr bwMode="auto">
            <a:xfrm flipH="0" flipV="0">
              <a:off x="1150362" y="274679"/>
              <a:ext cx="575181" cy="276214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r>
                <a:rPr sz="1200">
                  <a:solidFill>
                    <a:schemeClr val="tx1"/>
                  </a:solidFill>
                </a:rPr>
                <a:t>сут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798783064" name=""/>
            <p:cNvSpPr/>
            <p:nvPr/>
          </p:nvSpPr>
          <p:spPr bwMode="auto">
            <a:xfrm flipH="0" flipV="0">
              <a:off x="1725544" y="274679"/>
              <a:ext cx="575181" cy="27621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r>
                <a:rPr sz="1200">
                  <a:solidFill>
                    <a:schemeClr val="tx1"/>
                  </a:solidFill>
                </a:rPr>
                <a:t>час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987174199" name=""/>
            <p:cNvSpPr/>
            <p:nvPr/>
          </p:nvSpPr>
          <p:spPr bwMode="auto">
            <a:xfrm flipH="0" flipV="0">
              <a:off x="2300725" y="274679"/>
              <a:ext cx="575181" cy="2762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r>
                <a:rPr sz="1200">
                  <a:solidFill>
                    <a:schemeClr val="tx1"/>
                  </a:solidFill>
                </a:rPr>
                <a:t>мин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472089978" name=""/>
            <p:cNvSpPr txBox="1"/>
            <p:nvPr/>
          </p:nvSpPr>
          <p:spPr bwMode="auto">
            <a:xfrm flipH="0" flipV="0">
              <a:off x="184486" y="0"/>
              <a:ext cx="2506933" cy="274679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200"/>
                <a:t>Характерные периоды вариаций</a:t>
              </a:r>
              <a:endParaRPr sz="1200"/>
            </a:p>
          </p:txBody>
        </p:sp>
      </p:grpSp>
      <p:sp>
        <p:nvSpPr>
          <p:cNvPr id="232235922" name=""/>
          <p:cNvSpPr txBox="1"/>
          <p:nvPr/>
        </p:nvSpPr>
        <p:spPr bwMode="auto">
          <a:xfrm flipH="0" flipV="0">
            <a:off x="9210720" y="4352924"/>
            <a:ext cx="185566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/>
              <a:t>Предмет исследования</a:t>
            </a:r>
            <a:endParaRPr sz="1200"/>
          </a:p>
        </p:txBody>
      </p:sp>
      <p:sp>
        <p:nvSpPr>
          <p:cNvPr id="1135399618" name=""/>
          <p:cNvSpPr/>
          <p:nvPr/>
        </p:nvSpPr>
        <p:spPr bwMode="auto">
          <a:xfrm flipH="0" flipV="0">
            <a:off x="829252" y="4039142"/>
            <a:ext cx="126999" cy="20531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525106" name=""/>
          <p:cNvSpPr/>
          <p:nvPr/>
        </p:nvSpPr>
        <p:spPr bwMode="auto">
          <a:xfrm flipH="0" flipV="0">
            <a:off x="956813" y="4040714"/>
            <a:ext cx="126999" cy="205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042696" name=""/>
          <p:cNvSpPr/>
          <p:nvPr/>
        </p:nvSpPr>
        <p:spPr bwMode="auto">
          <a:xfrm flipH="0" flipV="0">
            <a:off x="702253" y="4039142"/>
            <a:ext cx="126999" cy="20531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217140" name=""/>
          <p:cNvSpPr txBox="1"/>
          <p:nvPr/>
        </p:nvSpPr>
        <p:spPr bwMode="auto">
          <a:xfrm flipH="0" flipV="0">
            <a:off x="891390" y="4902134"/>
            <a:ext cx="332035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>
                <a:solidFill>
                  <a:schemeClr val="tx1">
                    <a:lumMod val="50000"/>
                    <a:lumOff val="50000"/>
                  </a:schemeClr>
                </a:solidFill>
              </a:rPr>
              <a:t>*Вариации обусловлены модуляцией потока первчиного космического излучения</a:t>
            </a:r>
            <a:endParaRPr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32682634" name=""/>
          <p:cNvSpPr/>
          <p:nvPr/>
        </p:nvSpPr>
        <p:spPr bwMode="auto">
          <a:xfrm flipH="0" flipV="0">
            <a:off x="6186090" y="4422890"/>
            <a:ext cx="2453663" cy="63488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Интересующие нас явления имеют характерные времена порядка минут и часов.</a:t>
            </a:r>
            <a:endParaRPr sz="1200"/>
          </a:p>
        </p:txBody>
      </p:sp>
      <p:sp>
        <p:nvSpPr>
          <p:cNvPr id="121200072" name=""/>
          <p:cNvSpPr txBox="1"/>
          <p:nvPr/>
        </p:nvSpPr>
        <p:spPr bwMode="auto">
          <a:xfrm flipH="0" flipV="0">
            <a:off x="6095997" y="5235868"/>
            <a:ext cx="5622444" cy="121345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14999"/>
              </a:lnSpc>
              <a:defRPr/>
            </a:pPr>
            <a:r>
              <a:rPr sz="1600" b="1">
                <a:solidFill>
                  <a:schemeClr val="tx1"/>
                </a:solidFill>
              </a:rPr>
              <a:t>Основной метод исследования:</a:t>
            </a:r>
            <a:r>
              <a:rPr sz="1600">
                <a:solidFill>
                  <a:schemeClr val="tx1"/>
                </a:solidFill>
              </a:rPr>
              <a:t> </a:t>
            </a:r>
            <a:endParaRPr sz="1600">
              <a:solidFill>
                <a:schemeClr val="tx1"/>
              </a:solidFill>
            </a:endParaRPr>
          </a:p>
          <a:p>
            <a:pPr algn="l">
              <a:lnSpc>
                <a:spcPct val="114999"/>
              </a:lnSpc>
              <a:defRPr/>
            </a:pPr>
            <a:r>
              <a:rPr sz="1600">
                <a:solidFill>
                  <a:schemeClr val="tx1"/>
                </a:solidFill>
              </a:rPr>
              <a:t>изучение влияния метеорологических явлений и параметров атмосферы на регистрируемый поток мюонов</a:t>
            </a:r>
            <a:endParaRPr sz="1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12077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r>
              <a:rPr/>
              <a:t>Методы исследования атмосферы с помощью мюонов</a:t>
            </a:r>
            <a:endParaRPr/>
          </a:p>
        </p:txBody>
      </p:sp>
      <p:pic>
        <p:nvPicPr>
          <p:cNvPr id="3077448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1418223" y="973741"/>
            <a:ext cx="3793595" cy="3793595"/>
          </a:xfrm>
          <a:prstGeom prst="rect">
            <a:avLst/>
          </a:prstGeom>
          <a:noFill/>
        </p:spPr>
      </p:pic>
      <p:pic>
        <p:nvPicPr>
          <p:cNvPr id="415754054" name="Picture 4"/>
          <p:cNvPicPr>
            <a:picLocks noChangeAspect="1" noChangeArrowheads="1"/>
          </p:cNvPicPr>
          <p:nvPr/>
        </p:nvPicPr>
        <p:blipFill>
          <a:blip r:embed="rId4"/>
          <a:srcRect l="5649" t="0" r="0" b="0"/>
          <a:stretch/>
        </p:blipFill>
        <p:spPr bwMode="auto">
          <a:xfrm flipH="0" flipV="0">
            <a:off x="6095997" y="885820"/>
            <a:ext cx="5551460" cy="4202755"/>
          </a:xfrm>
          <a:prstGeom prst="rect">
            <a:avLst/>
          </a:prstGeom>
          <a:noFill/>
        </p:spPr>
      </p:pic>
      <p:grpSp>
        <p:nvGrpSpPr>
          <p:cNvPr id="1158183254" name="Группа 3"/>
          <p:cNvGrpSpPr/>
          <p:nvPr/>
        </p:nvGrpSpPr>
        <p:grpSpPr bwMode="auto">
          <a:xfrm flipH="0" flipV="0">
            <a:off x="642218" y="4998935"/>
            <a:ext cx="5026129" cy="1400594"/>
            <a:chOff x="0" y="0"/>
            <a:chExt cx="5026129" cy="1400594"/>
          </a:xfrm>
        </p:grpSpPr>
        <p:sp>
          <p:nvSpPr>
            <p:cNvPr id="1736794888" name="Прямоугольник: скругленные углы 31"/>
            <p:cNvSpPr/>
            <p:nvPr/>
          </p:nvSpPr>
          <p:spPr bwMode="auto">
            <a:xfrm>
              <a:off x="58082" y="0"/>
              <a:ext cx="4968043" cy="133192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61852779" name="TextBox 8"/>
            <p:cNvSpPr txBox="1"/>
            <p:nvPr/>
          </p:nvSpPr>
          <p:spPr bwMode="auto">
            <a:xfrm>
              <a:off x="0" y="32750"/>
              <a:ext cx="4968043" cy="136784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lIns="89993" tIns="44994" rIns="89993" bIns="44994" anchor="t">
              <a:noAutofit/>
            </a:bodyPr>
            <a:lstStyle/>
            <a:p>
              <a:pPr algn="ctr">
                <a:defRPr/>
              </a:pPr>
              <a:r>
                <a:rPr lang="ru-RU" sz="2000" b="1"/>
                <a:t>Мюонография</a:t>
              </a:r>
              <a:endParaRPr lang="ru-RU" sz="2400" b="1" spc="0">
                <a:solidFill>
                  <a:schemeClr val="bg1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600"/>
                <a:t>Рассматривается поток </a:t>
              </a:r>
              <a:r>
                <a:rPr lang="ru-RU" sz="1600"/>
                <a:t>с каждого направления</a:t>
              </a:r>
              <a:endParaRPr lang="ru-RU" sz="1600"/>
            </a:p>
            <a:p>
              <a:pPr algn="ctr">
                <a:defRPr/>
              </a:pPr>
              <a:endParaRPr lang="ru-RU" sz="1600"/>
            </a:p>
            <a:p>
              <a:pPr algn="ctr">
                <a:defRPr/>
              </a:pPr>
              <a:r>
                <a:rPr lang="ru-RU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Детектор должен уметь разделять мюоны по зенитным и азимутальным углам</a:t>
              </a:r>
              <a:endParaRPr sz="12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2845259" name="Группа 9"/>
          <p:cNvGrpSpPr/>
          <p:nvPr/>
        </p:nvGrpSpPr>
        <p:grpSpPr bwMode="auto">
          <a:xfrm flipH="0" flipV="0">
            <a:off x="7033004" y="5060187"/>
            <a:ext cx="4066389" cy="1214176"/>
            <a:chOff x="0" y="0"/>
            <a:chExt cx="4066389" cy="1214176"/>
          </a:xfrm>
        </p:grpSpPr>
        <p:sp>
          <p:nvSpPr>
            <p:cNvPr id="2082363720" name="Прямоугольник: скругленные углы 31"/>
            <p:cNvSpPr/>
            <p:nvPr/>
          </p:nvSpPr>
          <p:spPr bwMode="auto">
            <a:xfrm>
              <a:off x="46992" y="0"/>
              <a:ext cx="4019396" cy="1154645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7259051" name="TextBox 13"/>
            <p:cNvSpPr txBox="1"/>
            <p:nvPr/>
          </p:nvSpPr>
          <p:spPr bwMode="auto">
            <a:xfrm>
              <a:off x="0" y="28391"/>
              <a:ext cx="4019396" cy="1185784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lIns="89995" tIns="44995" rIns="89995" bIns="44995" anchor="t">
              <a:noAutofit/>
            </a:bodyPr>
            <a:lstStyle/>
            <a:p>
              <a:pPr algn="ctr">
                <a:defRPr/>
              </a:pPr>
              <a:r>
                <a:rPr lang="ru-RU" sz="2000" b="1"/>
                <a:t>Анализ интегральных рядов</a:t>
              </a:r>
              <a:endParaRPr sz="2000" b="1" spc="0">
                <a:solidFill>
                  <a:schemeClr val="bg1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600"/>
                <a:t>Рассматривается весь поток мюонов</a:t>
              </a:r>
              <a:endParaRPr lang="ru-RU" sz="1600"/>
            </a:p>
            <a:p>
              <a:pPr algn="ctr">
                <a:defRPr/>
              </a:pPr>
              <a:endParaRPr sz="1600"/>
            </a:p>
            <a:p>
              <a:pPr algn="ctr">
                <a:defRPr/>
              </a:pPr>
              <a:r>
                <a:rPr lang="ru-RU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Подойдет любой детектор мюонов</a:t>
              </a:r>
              <a:endParaRPr sz="12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42712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67445" y="4767153"/>
            <a:ext cx="4956801" cy="1547415"/>
          </a:xfrm>
          <a:prstGeom prst="rect">
            <a:avLst/>
          </a:prstGeom>
        </p:spPr>
      </p:pic>
      <p:sp>
        <p:nvSpPr>
          <p:cNvPr id="423820337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/>
          <a:lstStyle/>
          <a:p>
            <a:pPr algn="ctr">
              <a:defRPr/>
            </a:pPr>
            <a:r>
              <a:rPr/>
              <a:t>Влияние электрического поля на поток мюонов</a:t>
            </a:r>
            <a:endParaRPr/>
          </a:p>
        </p:txBody>
      </p:sp>
      <p:pic>
        <p:nvPicPr>
          <p:cNvPr id="486054411" name=""/>
          <p:cNvPicPr>
            <a:picLocks noChangeAspect="1"/>
          </p:cNvPicPr>
          <p:nvPr/>
        </p:nvPicPr>
        <p:blipFill>
          <a:blip r:embed="rId4"/>
          <a:srcRect l="0" t="0" r="51087" b="16394"/>
          <a:stretch/>
        </p:blipFill>
        <p:spPr bwMode="auto">
          <a:xfrm flipH="0" flipV="0">
            <a:off x="3011" y="917521"/>
            <a:ext cx="2659341" cy="3520686"/>
          </a:xfrm>
          <a:prstGeom prst="rect">
            <a:avLst/>
          </a:prstGeom>
        </p:spPr>
      </p:pic>
      <p:sp>
        <p:nvSpPr>
          <p:cNvPr id="2037066351" name=""/>
          <p:cNvSpPr/>
          <p:nvPr/>
        </p:nvSpPr>
        <p:spPr bwMode="auto">
          <a:xfrm flipH="0" flipV="0">
            <a:off x="1662578" y="6050531"/>
            <a:ext cx="3227874" cy="276213"/>
          </a:xfrm>
          <a:prstGeom prst="rect">
            <a:avLst/>
          </a:prstGeom>
          <a:solidFill>
            <a:srgbClr val="2F319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Интенсивность потока мюонов (&gt;100 МэВ)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2143768228" name=""/>
          <p:cNvSpPr/>
          <p:nvPr/>
        </p:nvSpPr>
        <p:spPr bwMode="auto">
          <a:xfrm flipH="0" flipV="0">
            <a:off x="1662578" y="5774316"/>
            <a:ext cx="3227874" cy="276213"/>
          </a:xfrm>
          <a:prstGeom prst="rect">
            <a:avLst/>
          </a:prstGeom>
          <a:solidFill>
            <a:srgbClr val="EC1D2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Интенсивность </a:t>
            </a:r>
            <a:r>
              <a:rPr lang="en-US" sz="1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ɣ</a:t>
            </a:r>
            <a:r>
              <a:rPr sz="1200">
                <a:solidFill>
                  <a:schemeClr val="bg1"/>
                </a:solidFill>
              </a:rPr>
              <a:t>, e</a:t>
            </a:r>
            <a:r>
              <a:rPr sz="1200" baseline="30000">
                <a:solidFill>
                  <a:schemeClr val="bg1"/>
                </a:solidFill>
              </a:rPr>
              <a:t>+</a:t>
            </a:r>
            <a:r>
              <a:rPr sz="1200">
                <a:solidFill>
                  <a:schemeClr val="bg1"/>
                </a:solidFill>
              </a:rPr>
              <a:t>, e</a:t>
            </a:r>
            <a:r>
              <a:rPr sz="1200" baseline="30000">
                <a:solidFill>
                  <a:schemeClr val="bg1"/>
                </a:solidFill>
              </a:rPr>
              <a:t>-</a:t>
            </a:r>
            <a:r>
              <a:rPr sz="1200">
                <a:solidFill>
                  <a:schemeClr val="bg1"/>
                </a:solidFill>
              </a:rPr>
              <a:t> (10-30 МэВ)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429771460" name=""/>
          <p:cNvSpPr/>
          <p:nvPr/>
        </p:nvSpPr>
        <p:spPr bwMode="auto">
          <a:xfrm flipH="0" flipV="0">
            <a:off x="1662578" y="5498101"/>
            <a:ext cx="3227874" cy="276213"/>
          </a:xfrm>
          <a:prstGeom prst="rect">
            <a:avLst/>
          </a:prstGeom>
          <a:solidFill>
            <a:srgbClr val="15923B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Напряженность приземного эл. поля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126440599" name=""/>
          <p:cNvSpPr/>
          <p:nvPr/>
        </p:nvSpPr>
        <p:spPr bwMode="auto">
          <a:xfrm flipH="0" flipV="0">
            <a:off x="1662578" y="6326746"/>
            <a:ext cx="3227874" cy="276213"/>
          </a:xfrm>
          <a:prstGeom prst="rect">
            <a:avLst/>
          </a:prstGeom>
          <a:solidFill>
            <a:srgbClr val="1D796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Электрический ток дождя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729644394" name=""/>
          <p:cNvSpPr txBox="1"/>
          <p:nvPr/>
        </p:nvSpPr>
        <p:spPr bwMode="auto">
          <a:xfrm flipH="0" flipV="0">
            <a:off x="2657832" y="5223421"/>
            <a:ext cx="1237366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/>
              <a:t>Легенда линий</a:t>
            </a:r>
            <a:endParaRPr sz="1200"/>
          </a:p>
        </p:txBody>
      </p:sp>
      <p:pic>
        <p:nvPicPr>
          <p:cNvPr id="2109294074" name=""/>
          <p:cNvPicPr>
            <a:picLocks noChangeAspect="1"/>
          </p:cNvPicPr>
          <p:nvPr/>
        </p:nvPicPr>
        <p:blipFill>
          <a:blip r:embed="rId5"/>
          <a:srcRect l="0" t="0" r="0" b="22212"/>
          <a:stretch/>
        </p:blipFill>
        <p:spPr bwMode="auto">
          <a:xfrm flipH="0" flipV="0">
            <a:off x="5118782" y="1004904"/>
            <a:ext cx="2534349" cy="3079066"/>
          </a:xfrm>
          <a:prstGeom prst="rect">
            <a:avLst/>
          </a:prstGeom>
        </p:spPr>
      </p:pic>
      <p:pic>
        <p:nvPicPr>
          <p:cNvPr id="327657377" name=""/>
          <p:cNvPicPr>
            <a:picLocks noChangeAspect="1"/>
          </p:cNvPicPr>
          <p:nvPr/>
        </p:nvPicPr>
        <p:blipFill>
          <a:blip r:embed="rId4"/>
          <a:srcRect l="51987" t="0" r="0" b="24751"/>
          <a:stretch/>
        </p:blipFill>
        <p:spPr bwMode="auto">
          <a:xfrm flipH="0" flipV="0">
            <a:off x="2606334" y="936198"/>
            <a:ext cx="2593081" cy="3147772"/>
          </a:xfrm>
          <a:prstGeom prst="rect">
            <a:avLst/>
          </a:prstGeom>
        </p:spPr>
      </p:pic>
      <p:sp>
        <p:nvSpPr>
          <p:cNvPr id="740090048" name=""/>
          <p:cNvSpPr/>
          <p:nvPr/>
        </p:nvSpPr>
        <p:spPr bwMode="auto">
          <a:xfrm flipH="0" flipV="0">
            <a:off x="643498" y="4438208"/>
            <a:ext cx="1704397" cy="5143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Гроза: 11.10.2003</a:t>
            </a:r>
            <a:endParaRPr sz="1200"/>
          </a:p>
          <a:p>
            <a:pPr algn="ctr">
              <a:defRPr/>
            </a:pPr>
            <a:r>
              <a:rPr sz="1200"/>
              <a:t>Секундные данные</a:t>
            </a:r>
            <a:endParaRPr sz="1200"/>
          </a:p>
        </p:txBody>
      </p:sp>
      <p:sp>
        <p:nvSpPr>
          <p:cNvPr id="1857884058" name=""/>
          <p:cNvSpPr/>
          <p:nvPr/>
        </p:nvSpPr>
        <p:spPr bwMode="auto">
          <a:xfrm flipH="0" flipV="0">
            <a:off x="3102815" y="4083970"/>
            <a:ext cx="1704396" cy="5143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Гроза: 24.09.2007</a:t>
            </a:r>
            <a:endParaRPr sz="1200"/>
          </a:p>
          <a:p>
            <a:pPr algn="ctr">
              <a:defRPr/>
            </a:pPr>
            <a:r>
              <a:rPr sz="1200"/>
              <a:t>15-сек данные</a:t>
            </a:r>
            <a:endParaRPr sz="1200"/>
          </a:p>
        </p:txBody>
      </p:sp>
      <p:sp>
        <p:nvSpPr>
          <p:cNvPr id="888933736" name=""/>
          <p:cNvSpPr/>
          <p:nvPr/>
        </p:nvSpPr>
        <p:spPr bwMode="auto">
          <a:xfrm flipH="0" flipV="0">
            <a:off x="5605421" y="4083970"/>
            <a:ext cx="1704396" cy="51435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Гроза: 18.06.2008</a:t>
            </a:r>
            <a:endParaRPr sz="1200"/>
          </a:p>
          <a:p>
            <a:pPr algn="ctr">
              <a:defRPr/>
            </a:pPr>
            <a:r>
              <a:rPr sz="1200"/>
              <a:t>15-сек данные</a:t>
            </a:r>
            <a:endParaRPr sz="1200"/>
          </a:p>
        </p:txBody>
      </p:sp>
      <p:pic>
        <p:nvPicPr>
          <p:cNvPr id="91287293" name=""/>
          <p:cNvPicPr>
            <a:picLocks noChangeAspect="1"/>
          </p:cNvPicPr>
          <p:nvPr/>
        </p:nvPicPr>
        <p:blipFill>
          <a:blip r:embed="rId6"/>
          <a:srcRect l="0" t="0" r="0" b="20049"/>
          <a:stretch/>
        </p:blipFill>
        <p:spPr bwMode="auto">
          <a:xfrm flipH="0" flipV="0">
            <a:off x="7502442" y="958212"/>
            <a:ext cx="2986992" cy="1914525"/>
          </a:xfrm>
          <a:prstGeom prst="rect">
            <a:avLst/>
          </a:prstGeom>
        </p:spPr>
      </p:pic>
      <p:sp>
        <p:nvSpPr>
          <p:cNvPr id="1802694822" name=""/>
          <p:cNvSpPr/>
          <p:nvPr/>
        </p:nvSpPr>
        <p:spPr bwMode="auto">
          <a:xfrm flipH="0" flipV="0">
            <a:off x="8707053" y="870830"/>
            <a:ext cx="2638424" cy="90487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Суммарное распределение 114 мюонных возмущений по длительностям их эффективных периодов. </a:t>
            </a:r>
            <a:endParaRPr sz="1200"/>
          </a:p>
        </p:txBody>
      </p:sp>
      <p:sp>
        <p:nvSpPr>
          <p:cNvPr id="760197428" name=""/>
          <p:cNvSpPr/>
          <p:nvPr/>
        </p:nvSpPr>
        <p:spPr bwMode="auto">
          <a:xfrm flipH="0" flipV="0">
            <a:off x="7653131" y="2954760"/>
            <a:ext cx="3819524" cy="526027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Лидванский, А. С. Вариации потока мюонов космических лучей во время гроз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/ А. С. Лидванский, М. Н. Хаердинов, Н. С. Хаердинов // 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ЖЭТФ. — 2022. — Т. 161, No. 4. — с. 497-514.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5254737" name=""/>
          <p:cNvSpPr/>
          <p:nvPr/>
        </p:nvSpPr>
        <p:spPr bwMode="auto">
          <a:xfrm flipH="0" flipV="0">
            <a:off x="6855220" y="6323906"/>
            <a:ext cx="5313455" cy="52229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200"/>
              <a:t>Потоки µ</a:t>
            </a:r>
            <a:r>
              <a:rPr sz="1200" baseline="30000"/>
              <a:t>+</a:t>
            </a:r>
            <a:r>
              <a:rPr sz="1200"/>
              <a:t>, µ</a:t>
            </a:r>
            <a:r>
              <a:rPr sz="1200" baseline="30000"/>
              <a:t>-</a:t>
            </a:r>
            <a:r>
              <a:rPr sz="1200"/>
              <a:t> и суммарный в зависимости от напряженности электрического поля в грозовом облаке (E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↑</a:t>
            </a:r>
            <a:r>
              <a:rPr sz="1200"/>
              <a:t> и E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↓</a:t>
            </a:r>
            <a:r>
              <a:rPr sz="1200"/>
              <a:t>); E</a:t>
            </a:r>
            <a:r>
              <a:rPr sz="1200" baseline="-25000"/>
              <a:t>µ</a:t>
            </a:r>
            <a:r>
              <a:rPr sz="1200"/>
              <a:t>=250 МэВ, h=3 км</a:t>
            </a:r>
            <a:endParaRPr sz="1200"/>
          </a:p>
        </p:txBody>
      </p:sp>
      <p:sp>
        <p:nvSpPr>
          <p:cNvPr id="2095639551" name=""/>
          <p:cNvSpPr/>
          <p:nvPr/>
        </p:nvSpPr>
        <p:spPr bwMode="auto">
          <a:xfrm flipH="0" flipV="0">
            <a:off x="9208929" y="1813057"/>
            <a:ext cx="2838971" cy="51170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Ср. период возмущений: 7.6 мин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Ср. амплитуда возмущений: 0.35%</a:t>
            </a:r>
            <a:endParaRPr sz="1200"/>
          </a:p>
        </p:txBody>
      </p:sp>
      <p:sp>
        <p:nvSpPr>
          <p:cNvPr id="1022801802" name=""/>
          <p:cNvSpPr/>
          <p:nvPr/>
        </p:nvSpPr>
        <p:spPr bwMode="auto">
          <a:xfrm flipH="0" flipV="0">
            <a:off x="7901519" y="4241126"/>
            <a:ext cx="3488654" cy="526026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Karapetyan, G. G. Variations of muon flux in the atmosphere during thunderstorms / G. G. Karapetyan // Physical Review D. — 2014. — Vol. 89. — pp. 093005.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7143456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гроз в Арагаце (stopping muon effect)</a:t>
            </a:r>
            <a:endParaRPr/>
          </a:p>
        </p:txBody>
      </p:sp>
      <p:sp>
        <p:nvSpPr>
          <p:cNvPr id="44714557" name=""/>
          <p:cNvSpPr txBox="1"/>
          <p:nvPr/>
        </p:nvSpPr>
        <p:spPr bwMode="auto">
          <a:xfrm flipH="0" flipV="0">
            <a:off x="4510738" y="5228485"/>
            <a:ext cx="6239603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/>
              <a:t>В работе приводится расчет средней напряженности электрического поля в грозовых облаках, вычисленный на основе падений темпа счета мюонов: 250 КВ/м</a:t>
            </a:r>
            <a:endParaRPr/>
          </a:p>
        </p:txBody>
      </p:sp>
      <p:pic>
        <p:nvPicPr>
          <p:cNvPr id="13017230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62646" y="1415304"/>
            <a:ext cx="5159337" cy="2610463"/>
          </a:xfrm>
          <a:prstGeom prst="rect">
            <a:avLst/>
          </a:prstGeom>
        </p:spPr>
      </p:pic>
      <p:pic>
        <p:nvPicPr>
          <p:cNvPr id="202531439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7518" y="687911"/>
            <a:ext cx="6856782" cy="3504956"/>
          </a:xfrm>
          <a:prstGeom prst="rect">
            <a:avLst/>
          </a:prstGeom>
        </p:spPr>
      </p:pic>
      <p:sp>
        <p:nvSpPr>
          <p:cNvPr id="1889083823" name=""/>
          <p:cNvSpPr/>
          <p:nvPr/>
        </p:nvSpPr>
        <p:spPr bwMode="auto">
          <a:xfrm flipH="0" flipV="0">
            <a:off x="93753" y="5228485"/>
            <a:ext cx="3227873" cy="276212"/>
          </a:xfrm>
          <a:prstGeom prst="rect">
            <a:avLst/>
          </a:prstGeom>
          <a:solidFill>
            <a:srgbClr val="2F319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Частицы (&gt;7 МэВ)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954090515" name=""/>
          <p:cNvSpPr/>
          <p:nvPr/>
        </p:nvSpPr>
        <p:spPr bwMode="auto">
          <a:xfrm flipH="0" flipV="0">
            <a:off x="93753" y="4952270"/>
            <a:ext cx="3227873" cy="276212"/>
          </a:xfrm>
          <a:prstGeom prst="rect">
            <a:avLst/>
          </a:prstGeom>
          <a:solidFill>
            <a:srgbClr val="EC1D24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Частицы (&gt;1 МэВ)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904874203" name=""/>
          <p:cNvSpPr/>
          <p:nvPr/>
        </p:nvSpPr>
        <p:spPr bwMode="auto">
          <a:xfrm flipH="0" flipV="0">
            <a:off x="93753" y="5504700"/>
            <a:ext cx="3227873" cy="2762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Мюоны (&gt;250 МэВ)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405513994" name=""/>
          <p:cNvSpPr/>
          <p:nvPr/>
        </p:nvSpPr>
        <p:spPr bwMode="auto">
          <a:xfrm flipH="0" flipV="0">
            <a:off x="8383947" y="761996"/>
            <a:ext cx="3227873" cy="276212"/>
          </a:xfrm>
          <a:prstGeom prst="rect">
            <a:avLst/>
          </a:prstGeom>
          <a:solidFill>
            <a:srgbClr val="2F319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Наклонные частицы (20°-60°)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1962390452" name=""/>
          <p:cNvSpPr/>
          <p:nvPr/>
        </p:nvSpPr>
        <p:spPr bwMode="auto">
          <a:xfrm flipH="0" flipV="0">
            <a:off x="8383947" y="1038211"/>
            <a:ext cx="3227873" cy="2762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Частицы с вертикального направления</a:t>
            </a:r>
            <a:endParaRPr sz="1200">
              <a:solidFill>
                <a:schemeClr val="bg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792624871" name=""/>
          <p:cNvSpPr/>
          <p:nvPr/>
        </p:nvSpPr>
        <p:spPr bwMode="auto">
          <a:xfrm flipH="0" flipV="0">
            <a:off x="8069189" y="4025768"/>
            <a:ext cx="3542631" cy="72838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Возрастание потока вертикальных частиц с одновременным падением потока наклонных (преимущественно мюонов)</a:t>
            </a:r>
            <a:endParaRPr sz="1200"/>
          </a:p>
        </p:txBody>
      </p:sp>
      <p:sp>
        <p:nvSpPr>
          <p:cNvPr id="1494858377" name=""/>
          <p:cNvSpPr/>
          <p:nvPr/>
        </p:nvSpPr>
        <p:spPr bwMode="auto">
          <a:xfrm flipH="0" flipV="0">
            <a:off x="1597325" y="4192867"/>
            <a:ext cx="3757169" cy="522941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Возрастание потока низкоэнергетичских частиц с одновременным падением потока мюонов</a:t>
            </a:r>
            <a:endParaRPr sz="1200"/>
          </a:p>
        </p:txBody>
      </p:sp>
      <p:sp>
        <p:nvSpPr>
          <p:cNvPr id="1912066733" name=""/>
          <p:cNvSpPr/>
          <p:nvPr/>
        </p:nvSpPr>
        <p:spPr bwMode="auto">
          <a:xfrm flipH="0" flipV="0">
            <a:off x="93753" y="6265954"/>
            <a:ext cx="3819521" cy="529298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Stopping muon effect and estimation of intracloud electric field / A. Chilingarian, G. Hovsepyan, G. Karapetyan, M. Zazyan // Astroparticle Physics. — 2021. — Vol. 124. — pp. 102505.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625878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грозы на GRAPES-3</a:t>
            </a:r>
            <a:endParaRPr/>
          </a:p>
        </p:txBody>
      </p:sp>
      <p:sp>
        <p:nvSpPr>
          <p:cNvPr id="336369687" name=""/>
          <p:cNvSpPr txBox="1"/>
          <p:nvPr/>
        </p:nvSpPr>
        <p:spPr bwMode="auto">
          <a:xfrm flipH="0" flipV="0">
            <a:off x="151901" y="4737173"/>
            <a:ext cx="7701091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400"/>
              <a:t>Верхние картинки: наблюдение потока мюонов с различных направлений, начиная с 01.12.2014 10:42 (шаг 2 мин)</a:t>
            </a:r>
            <a:endParaRPr sz="1400"/>
          </a:p>
          <a:p>
            <a:pPr algn="l">
              <a:defRPr/>
            </a:pPr>
            <a:endParaRPr sz="1400"/>
          </a:p>
          <a:p>
            <a:pPr algn="l">
              <a:defRPr/>
            </a:pPr>
            <a:r>
              <a:rPr sz="1400"/>
              <a:t>Нижние: соответствующие верхним электрические потенциалы, необходимые для воспроизведения наблюдаемой вариации мюонов, с 10:41 до 11:00.</a:t>
            </a:r>
            <a:endParaRPr sz="1400"/>
          </a:p>
        </p:txBody>
      </p:sp>
      <p:pic>
        <p:nvPicPr>
          <p:cNvPr id="202381391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992" y="1013808"/>
            <a:ext cx="7774080" cy="3532490"/>
          </a:xfrm>
          <a:prstGeom prst="rect">
            <a:avLst/>
          </a:prstGeom>
        </p:spPr>
      </p:pic>
      <p:pic>
        <p:nvPicPr>
          <p:cNvPr id="128779623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837884" y="5185607"/>
            <a:ext cx="2324684" cy="1241592"/>
          </a:xfrm>
          <a:prstGeom prst="rect">
            <a:avLst/>
          </a:prstGeom>
        </p:spPr>
      </p:pic>
      <p:pic>
        <p:nvPicPr>
          <p:cNvPr id="86542095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907759" y="4686811"/>
            <a:ext cx="2141137" cy="2145801"/>
          </a:xfrm>
          <a:prstGeom prst="rect">
            <a:avLst/>
          </a:prstGeom>
        </p:spPr>
      </p:pic>
      <p:sp>
        <p:nvSpPr>
          <p:cNvPr id="1185921964" name=""/>
          <p:cNvSpPr/>
          <p:nvPr/>
        </p:nvSpPr>
        <p:spPr bwMode="auto">
          <a:xfrm flipH="0" flipV="0">
            <a:off x="8067850" y="4963200"/>
            <a:ext cx="1820955" cy="70654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13 × 13 = 169 направлений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(полный угол 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2.3 ср</a:t>
            </a: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)</a:t>
            </a:r>
            <a:endParaRPr sz="1200"/>
          </a:p>
        </p:txBody>
      </p:sp>
      <p:sp>
        <p:nvSpPr>
          <p:cNvPr id="727287014" name=""/>
          <p:cNvSpPr/>
          <p:nvPr/>
        </p:nvSpPr>
        <p:spPr bwMode="auto">
          <a:xfrm flipH="0" flipV="0">
            <a:off x="8118772" y="5970478"/>
            <a:ext cx="1719111" cy="504264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Интегральный поток мюонов 42 КГц</a:t>
            </a:r>
            <a:endParaRPr sz="1200"/>
          </a:p>
        </p:txBody>
      </p:sp>
      <p:pic>
        <p:nvPicPr>
          <p:cNvPr id="202768840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852993" y="1013808"/>
            <a:ext cx="4130025" cy="2684132"/>
          </a:xfrm>
          <a:prstGeom prst="rect">
            <a:avLst/>
          </a:prstGeom>
        </p:spPr>
      </p:pic>
      <p:sp>
        <p:nvSpPr>
          <p:cNvPr id="1052922033" name=""/>
          <p:cNvSpPr/>
          <p:nvPr/>
        </p:nvSpPr>
        <p:spPr bwMode="auto">
          <a:xfrm flipH="0" flipV="0">
            <a:off x="8485968" y="3697940"/>
            <a:ext cx="3125855" cy="35485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Вариация интегрального потока мюонов</a:t>
            </a:r>
            <a:endParaRPr sz="1200"/>
          </a:p>
        </p:txBody>
      </p:sp>
      <p:sp>
        <p:nvSpPr>
          <p:cNvPr id="875656482" name=""/>
          <p:cNvSpPr/>
          <p:nvPr/>
        </p:nvSpPr>
        <p:spPr bwMode="auto">
          <a:xfrm flipH="0" flipV="0">
            <a:off x="2048270" y="6069852"/>
            <a:ext cx="3819523" cy="620360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Measurement of the electrical properties of a thundercloud through muon imagingby the GRAPES-3 experiment / B. Hariharan, A. Chandra, S. R. Dugad [и др.] // Physical Review Letters. — 2019. — Vol. 122. — pp. 105101.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92310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449249" y="1397467"/>
            <a:ext cx="5214884" cy="3340784"/>
          </a:xfrm>
          <a:prstGeom prst="rect">
            <a:avLst/>
          </a:prstGeom>
        </p:spPr>
      </p:pic>
      <p:sp>
        <p:nvSpPr>
          <p:cNvPr id="1052950585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7" y="37040"/>
            <a:ext cx="10515600" cy="724955"/>
          </a:xfrm>
        </p:spPr>
        <p:txBody>
          <a:bodyPr/>
          <a:lstStyle/>
          <a:p>
            <a:pPr algn="ctr">
              <a:defRPr/>
            </a:pPr>
            <a:r>
              <a:rPr/>
              <a:t>Наблюдение за прохождением холодного фронта</a:t>
            </a:r>
            <a:endParaRPr/>
          </a:p>
        </p:txBody>
      </p:sp>
      <p:sp>
        <p:nvSpPr>
          <p:cNvPr id="1798772972" name=""/>
          <p:cNvSpPr txBox="1"/>
          <p:nvPr/>
        </p:nvSpPr>
        <p:spPr bwMode="auto">
          <a:xfrm flipH="0" flipV="0">
            <a:off x="357747" y="5667891"/>
            <a:ext cx="5181781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/>
              <a:t>Падение ZTD говорит о выходе влаги из атмоферы (осадки, переход в твердое состояние)</a:t>
            </a:r>
            <a:endParaRPr sz="1600"/>
          </a:p>
        </p:txBody>
      </p:sp>
      <p:sp>
        <p:nvSpPr>
          <p:cNvPr id="1556167373" name=""/>
          <p:cNvSpPr/>
          <p:nvPr/>
        </p:nvSpPr>
        <p:spPr bwMode="auto">
          <a:xfrm flipH="0" flipV="0">
            <a:off x="2554189" y="4738251"/>
            <a:ext cx="2913529" cy="847911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1 - атмосферное давление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2 - поток мюонов</a:t>
            </a:r>
            <a:endParaRPr lang="en-US" sz="1200" b="0" i="0" u="none" strike="noStrike" cap="none" spc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3 - зенитная тропосферная задержка радиосигналов (ZTD)</a:t>
            </a:r>
            <a:endParaRPr lang="en-US" sz="1200"/>
          </a:p>
        </p:txBody>
      </p:sp>
      <p:sp>
        <p:nvSpPr>
          <p:cNvPr id="390888259" name=""/>
          <p:cNvSpPr/>
          <p:nvPr/>
        </p:nvSpPr>
        <p:spPr bwMode="auto">
          <a:xfrm flipH="0" flipV="0">
            <a:off x="519671" y="4738250"/>
            <a:ext cx="1800620" cy="27621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200">
                <a:solidFill>
                  <a:schemeClr val="bg1"/>
                </a:solidFill>
              </a:rPr>
              <a:t>Наступление Х.Ф.</a:t>
            </a:r>
            <a:endParaRPr sz="1200">
              <a:solidFill>
                <a:schemeClr val="bg1"/>
              </a:solidFill>
            </a:endParaRPr>
          </a:p>
        </p:txBody>
      </p:sp>
      <p:pic>
        <p:nvPicPr>
          <p:cNvPr id="64839995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095997" y="1182687"/>
            <a:ext cx="5960758" cy="3393047"/>
          </a:xfrm>
          <a:prstGeom prst="rect">
            <a:avLst/>
          </a:prstGeom>
        </p:spPr>
      </p:pic>
      <p:sp>
        <p:nvSpPr>
          <p:cNvPr id="1828511345" name=""/>
          <p:cNvSpPr/>
          <p:nvPr/>
        </p:nvSpPr>
        <p:spPr bwMode="auto">
          <a:xfrm flipH="0" flipV="0">
            <a:off x="7919778" y="4670177"/>
            <a:ext cx="2978897" cy="306683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Модель движения холодного фронта</a:t>
            </a:r>
            <a:endParaRPr sz="1200"/>
          </a:p>
        </p:txBody>
      </p:sp>
      <p:sp>
        <p:nvSpPr>
          <p:cNvPr id="569827927" name=""/>
          <p:cNvSpPr/>
          <p:nvPr/>
        </p:nvSpPr>
        <p:spPr bwMode="auto">
          <a:xfrm rot="0" flipH="0" flipV="0">
            <a:off x="2453026" y="3977925"/>
            <a:ext cx="797634" cy="5602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1819308686" name=""/>
          <p:cNvSpPr/>
          <p:nvPr/>
        </p:nvSpPr>
        <p:spPr bwMode="auto">
          <a:xfrm flipH="0" flipV="0">
            <a:off x="7415329" y="5836395"/>
            <a:ext cx="3819521" cy="646659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Sopin, A. A. Parameter estimation of the cyclone Kyrill cold front from synchronous measurements of the atmospheric pressure and muon flux / A. A. Sopin, Yu. M. Yampolski // Radio Physics and Radio Astronomy. — 2011. — Vol. 2, No 3. — pp. 247-253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0" name=""/>
          <p:cNvCxnSpPr>
            <a:cxnSpLocks/>
            <a:stCxn id="390888259" idx="0"/>
            <a:endCxn id="569827927" idx="1"/>
          </p:cNvCxnSpPr>
          <p:nvPr/>
        </p:nvCxnSpPr>
        <p:spPr bwMode="auto">
          <a:xfrm rot="16199969" flipH="0" flipV="0">
            <a:off x="1570348" y="3855572"/>
            <a:ext cx="732311" cy="1033044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lg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067261" name=""/>
          <p:cNvSpPr/>
          <p:nvPr/>
        </p:nvSpPr>
        <p:spPr bwMode="auto">
          <a:xfrm flipH="0" flipV="0">
            <a:off x="2851842" y="1348752"/>
            <a:ext cx="1700014" cy="306682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Рост потока мюонов</a:t>
            </a:r>
            <a:endParaRPr sz="1200"/>
          </a:p>
        </p:txBody>
      </p:sp>
      <p:sp>
        <p:nvSpPr>
          <p:cNvPr id="1481895293" name=""/>
          <p:cNvSpPr/>
          <p:nvPr/>
        </p:nvSpPr>
        <p:spPr bwMode="auto">
          <a:xfrm flipH="0" flipV="0">
            <a:off x="2671689" y="3361600"/>
            <a:ext cx="1581786" cy="43186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Падение давления и влажности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543603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7041"/>
            <a:ext cx="10515600" cy="724956"/>
          </a:xfrm>
        </p:spPr>
        <p:txBody>
          <a:bodyPr/>
          <a:lstStyle/>
          <a:p>
            <a:pPr algn="ctr">
              <a:defRPr/>
            </a:pPr>
            <a:r>
              <a:rPr/>
              <a:t>Регистрация потока мюонов</a:t>
            </a:r>
            <a:endParaRPr/>
          </a:p>
        </p:txBody>
      </p:sp>
      <p:sp>
        <p:nvSpPr>
          <p:cNvPr id="799984081" name="TextBox 7"/>
          <p:cNvSpPr txBox="1"/>
          <p:nvPr/>
        </p:nvSpPr>
        <p:spPr bwMode="auto">
          <a:xfrm>
            <a:off x="348517" y="3926415"/>
            <a:ext cx="4916151" cy="350266"/>
          </a:xfrm>
          <a:prstGeom prst="rect">
            <a:avLst/>
          </a:prstGeom>
          <a:noFill/>
          <a:ln w="0">
            <a:noFill/>
          </a:ln>
        </p:spPr>
        <p:txBody>
          <a:bodyPr lIns="108846" tIns="54423" rIns="108846" bIns="54423" anchor="t">
            <a:noAutofit/>
          </a:bodyPr>
          <a:lstStyle/>
          <a:p>
            <a:pPr>
              <a:defRPr/>
            </a:pPr>
            <a:r>
              <a:rPr lang="ru-RU" sz="1600" i="1" spc="0"/>
              <a:t>Схематическое изображение регистрации частицы</a:t>
            </a:r>
            <a:endParaRPr lang="ru-RU" sz="1600" spc="0"/>
          </a:p>
        </p:txBody>
      </p:sp>
      <p:sp>
        <p:nvSpPr>
          <p:cNvPr id="501284256" name="TextBox 8"/>
          <p:cNvSpPr txBox="1"/>
          <p:nvPr/>
        </p:nvSpPr>
        <p:spPr bwMode="auto">
          <a:xfrm>
            <a:off x="505343" y="4668368"/>
            <a:ext cx="4677663" cy="1259028"/>
          </a:xfrm>
          <a:prstGeom prst="rect">
            <a:avLst/>
          </a:prstGeom>
          <a:noFill/>
          <a:ln w="0">
            <a:noFill/>
          </a:ln>
        </p:spPr>
        <p:txBody>
          <a:bodyPr lIns="108846" tIns="54423" rIns="108846" bIns="54423" anchor="t">
            <a:noAutofit/>
          </a:bodyPr>
          <a:lstStyle/>
          <a:p>
            <a:pPr marL="345584" indent="-345584">
              <a:buFont typeface="Arial"/>
              <a:buChar char="•"/>
              <a:defRPr/>
            </a:pPr>
            <a:r>
              <a:rPr lang="ru-RU" sz="2000" spc="0"/>
              <a:t>Около 4500 мюонов в секунду</a:t>
            </a:r>
            <a:endParaRPr lang="en-US" sz="2000" spc="0"/>
          </a:p>
          <a:p>
            <a:pPr marL="345584" indent="-345584">
              <a:buFont typeface="Arial"/>
              <a:buChar char="•"/>
              <a:defRPr/>
            </a:pPr>
            <a:r>
              <a:rPr lang="ru-RU" sz="2000" spc="0"/>
              <a:t>Три независимых модуля</a:t>
            </a:r>
            <a:endParaRPr lang="ru-RU" sz="2000" spc="0"/>
          </a:p>
          <a:p>
            <a:pPr marL="345584" indent="-345584">
              <a:buFont typeface="Arial"/>
              <a:buChar char="•"/>
              <a:defRPr/>
            </a:pPr>
            <a:r>
              <a:rPr lang="ru-RU" sz="2000" spc="0"/>
              <a:t>Средняя энергия мюонов: 3-4 ГэВ</a:t>
            </a:r>
            <a:endParaRPr sz="1400"/>
          </a:p>
        </p:txBody>
      </p:sp>
      <p:sp>
        <p:nvSpPr>
          <p:cNvPr id="1073712200" name="TextBox 9"/>
          <p:cNvSpPr txBox="1"/>
          <p:nvPr/>
        </p:nvSpPr>
        <p:spPr bwMode="auto">
          <a:xfrm>
            <a:off x="5477778" y="3806739"/>
            <a:ext cx="6660681" cy="861628"/>
          </a:xfrm>
          <a:prstGeom prst="rect">
            <a:avLst/>
          </a:prstGeom>
          <a:noFill/>
          <a:ln w="0">
            <a:noFill/>
          </a:ln>
        </p:spPr>
        <p:txBody>
          <a:bodyPr lIns="108846" tIns="54423" rIns="108846" bIns="54423" anchor="t">
            <a:noAutofit/>
          </a:bodyPr>
          <a:lstStyle/>
          <a:p>
            <a:pPr>
              <a:defRPr/>
            </a:pPr>
            <a:r>
              <a:rPr lang="ru-RU" sz="1600" i="1" spc="0"/>
              <a:t>Слева: распределение частиц в матрице зенитно-азимутальных углов</a:t>
            </a:r>
            <a:r>
              <a:rPr lang="en-US" sz="1600" i="1" spc="0"/>
              <a:t> </a:t>
            </a:r>
            <a:r>
              <a:rPr lang="ru-RU" sz="1600" i="1" spc="0"/>
              <a:t>Справа: ряды интегральной интенсивности (по всем ячейкам)</a:t>
            </a:r>
            <a:endParaRPr lang="ru-RU" sz="1600" spc="0"/>
          </a:p>
        </p:txBody>
      </p:sp>
      <p:sp>
        <p:nvSpPr>
          <p:cNvPr id="1454506097" name="TextBox 10"/>
          <p:cNvSpPr txBox="1"/>
          <p:nvPr/>
        </p:nvSpPr>
        <p:spPr bwMode="auto">
          <a:xfrm>
            <a:off x="5957923" y="4655611"/>
            <a:ext cx="5885767" cy="1184213"/>
          </a:xfrm>
          <a:prstGeom prst="rect">
            <a:avLst/>
          </a:prstGeom>
          <a:noFill/>
          <a:ln w="0">
            <a:noFill/>
          </a:ln>
        </p:spPr>
        <p:txBody>
          <a:bodyPr lIns="108846" tIns="54423" rIns="108846" bIns="54423" anchor="t">
            <a:noAutofit/>
          </a:bodyPr>
          <a:lstStyle/>
          <a:p>
            <a:pPr marL="345584" indent="-345584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Матрица угловых ячеек</a:t>
            </a:r>
            <a:endParaRPr sz="2000" spc="0">
              <a:latin typeface="Arial"/>
              <a:cs typeface="Arial"/>
            </a:endParaRPr>
          </a:p>
          <a:p>
            <a:pPr marL="345584" indent="-345584">
              <a:buFont typeface="Arial"/>
              <a:buChar char="•"/>
              <a:defRPr/>
            </a:pPr>
            <a:r>
              <a:rPr lang="ru-RU" sz="2000" spc="0"/>
              <a:t>Сложение всех ячеек дает </a:t>
            </a:r>
            <a:r>
              <a:rPr lang="ru-RU" sz="2000" spc="0">
                <a:solidFill>
                  <a:srgbClr val="7030A0"/>
                </a:solidFill>
              </a:rPr>
              <a:t>интегральную интенсивность</a:t>
            </a:r>
            <a:endParaRPr sz="1400"/>
          </a:p>
        </p:txBody>
      </p:sp>
      <p:pic>
        <p:nvPicPr>
          <p:cNvPr id="649107356" name="Рисунок 12"/>
          <p:cNvPicPr>
            <a:picLocks noChangeAspect="1"/>
          </p:cNvPicPr>
          <p:nvPr/>
        </p:nvPicPr>
        <p:blipFill>
          <a:blip r:embed="rId3"/>
          <a:srcRect l="2221" t="0" r="0" b="0"/>
          <a:stretch/>
        </p:blipFill>
        <p:spPr bwMode="auto">
          <a:xfrm>
            <a:off x="263674" y="963303"/>
            <a:ext cx="5013774" cy="2963111"/>
          </a:xfrm>
          <a:prstGeom prst="rect">
            <a:avLst/>
          </a:prstGeom>
        </p:spPr>
      </p:pic>
      <p:pic>
        <p:nvPicPr>
          <p:cNvPr id="176599027" name="Рисунок 14"/>
          <p:cNvPicPr/>
          <p:nvPr/>
        </p:nvPicPr>
        <p:blipFill>
          <a:blip r:embed="rId4"/>
          <a:srcRect l="7832" t="0" r="0" b="9373"/>
          <a:stretch/>
        </p:blipFill>
        <p:spPr bwMode="auto">
          <a:xfrm>
            <a:off x="5473458" y="986915"/>
            <a:ext cx="2599357" cy="2525050"/>
          </a:xfrm>
          <a:prstGeom prst="rect">
            <a:avLst/>
          </a:prstGeom>
          <a:ln w="0">
            <a:noFill/>
          </a:ln>
        </p:spPr>
      </p:pic>
      <p:pic>
        <p:nvPicPr>
          <p:cNvPr id="653525869" name="Рисунок 15"/>
          <p:cNvPicPr/>
          <p:nvPr/>
        </p:nvPicPr>
        <p:blipFill>
          <a:blip r:embed="rId5"/>
          <a:stretch/>
        </p:blipFill>
        <p:spPr bwMode="auto">
          <a:xfrm>
            <a:off x="8072820" y="954257"/>
            <a:ext cx="3893963" cy="2692419"/>
          </a:xfrm>
          <a:prstGeom prst="rect">
            <a:avLst/>
          </a:prstGeom>
          <a:ln w="0">
            <a:noFill/>
          </a:ln>
        </p:spPr>
      </p:pic>
      <p:cxnSp>
        <p:nvCxnSpPr>
          <p:cNvPr id="567137854" name="Прямая со стрелкой 16"/>
          <p:cNvCxnSpPr>
            <a:cxnSpLocks/>
          </p:cNvCxnSpPr>
          <p:nvPr/>
        </p:nvCxnSpPr>
        <p:spPr bwMode="auto">
          <a:xfrm rot="0" flipH="0" flipV="0">
            <a:off x="5508000" y="3319200"/>
            <a:ext cx="2467752" cy="0"/>
          </a:xfrm>
          <a:prstGeom prst="straightConnector1">
            <a:avLst/>
          </a:prstGeom>
          <a:ln w="44450" cap="flat" cmpd="sng" algn="ctr">
            <a:solidFill>
              <a:schemeClr val="bg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7156564" name="TextBox 17"/>
          <p:cNvSpPr txBox="1"/>
          <p:nvPr/>
        </p:nvSpPr>
        <p:spPr bwMode="auto">
          <a:xfrm>
            <a:off x="6027231" y="2925955"/>
            <a:ext cx="1492185" cy="427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2200" b="1" spc="0">
                <a:solidFill>
                  <a:schemeClr val="bg1"/>
                </a:solidFill>
                <a:cs typeface="Alef"/>
              </a:rPr>
              <a:t>φ</a:t>
            </a:r>
            <a:r>
              <a:rPr lang="en-US" sz="2200" b="1" spc="0">
                <a:solidFill>
                  <a:schemeClr val="bg1"/>
                </a:solidFill>
                <a:cs typeface="Alef"/>
              </a:rPr>
              <a:t>: 0°-360°</a:t>
            </a:r>
            <a:endParaRPr lang="ru-RU" sz="2200" b="1">
              <a:solidFill>
                <a:schemeClr val="bg1"/>
              </a:solidFill>
              <a:cs typeface="Alef"/>
            </a:endParaRPr>
          </a:p>
        </p:txBody>
      </p:sp>
      <p:cxnSp>
        <p:nvCxnSpPr>
          <p:cNvPr id="1720624335" name="Прямая со стрелкой 18"/>
          <p:cNvCxnSpPr>
            <a:cxnSpLocks/>
          </p:cNvCxnSpPr>
          <p:nvPr/>
        </p:nvCxnSpPr>
        <p:spPr bwMode="auto">
          <a:xfrm rot="0" flipH="0" flipV="0">
            <a:off x="5716800" y="1005674"/>
            <a:ext cx="0" cy="2496063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1368302" name="TextBox 19"/>
          <p:cNvSpPr txBox="1"/>
          <p:nvPr/>
        </p:nvSpPr>
        <p:spPr bwMode="auto">
          <a:xfrm>
            <a:off x="5677389" y="2110254"/>
            <a:ext cx="1287956" cy="427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2200" b="1" spc="0">
                <a:cs typeface="Alef"/>
              </a:rPr>
              <a:t>θ</a:t>
            </a:r>
            <a:r>
              <a:rPr lang="en-US" sz="2200" b="1" spc="0">
                <a:cs typeface="Alef"/>
              </a:rPr>
              <a:t>: 0°-90°</a:t>
            </a:r>
            <a:endParaRPr lang="ru-RU" sz="2200" b="1">
              <a:cs typeface="Alef"/>
            </a:endParaRPr>
          </a:p>
        </p:txBody>
      </p:sp>
      <p:sp>
        <p:nvSpPr>
          <p:cNvPr id="372697691" name="Прямоугольник 20"/>
          <p:cNvSpPr/>
          <p:nvPr/>
        </p:nvSpPr>
        <p:spPr bwMode="auto">
          <a:xfrm>
            <a:off x="5870403" y="3646679"/>
            <a:ext cx="1648489" cy="24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061528068" name="Прямоугольник 21"/>
          <p:cNvSpPr/>
          <p:nvPr/>
        </p:nvSpPr>
        <p:spPr bwMode="auto">
          <a:xfrm rot="5399942">
            <a:off x="4483485" y="2230985"/>
            <a:ext cx="1648489" cy="16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200"/>
          </a:p>
        </p:txBody>
      </p:sp>
      <p:grpSp>
        <p:nvGrpSpPr>
          <p:cNvPr id="1571171557" name="Группа 22"/>
          <p:cNvGrpSpPr/>
          <p:nvPr/>
        </p:nvGrpSpPr>
        <p:grpSpPr bwMode="auto">
          <a:xfrm>
            <a:off x="10920128" y="908802"/>
            <a:ext cx="1058656" cy="353205"/>
            <a:chOff x="5565793" y="2877304"/>
            <a:chExt cx="772971" cy="292521"/>
          </a:xfrm>
        </p:grpSpPr>
        <p:sp>
          <p:nvSpPr>
            <p:cNvPr id="1127720278" name="Прямоугольник: скругленные углы 23"/>
            <p:cNvSpPr/>
            <p:nvPr/>
          </p:nvSpPr>
          <p:spPr bwMode="auto">
            <a:xfrm>
              <a:off x="5565793" y="2877304"/>
              <a:ext cx="713589" cy="284106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4829813" name="TextBox 24"/>
            <p:cNvSpPr txBox="1"/>
            <p:nvPr/>
          </p:nvSpPr>
          <p:spPr bwMode="auto">
            <a:xfrm>
              <a:off x="5625174" y="2878057"/>
              <a:ext cx="713589" cy="291768"/>
            </a:xfrm>
            <a:prstGeom prst="rect">
              <a:avLst/>
            </a:prstGeom>
            <a:no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89995" tIns="44995" rIns="89995" bIns="44995" anchor="t">
              <a:noAutofit/>
            </a:bodyPr>
            <a:lstStyle/>
            <a:p>
              <a:pPr>
                <a:defRPr/>
              </a:pPr>
              <a:r>
                <a:rPr lang="ru-RU" sz="1600" b="1" spc="0">
                  <a:solidFill>
                    <a:schemeClr val="bg1"/>
                  </a:solidFill>
                  <a:latin typeface="Arial"/>
                </a:rPr>
                <a:t>Сутки</a:t>
              </a:r>
              <a:endParaRPr lang="ru-RU" sz="1200" b="1" spc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448415673" name="Группа 25"/>
          <p:cNvGrpSpPr/>
          <p:nvPr/>
        </p:nvGrpSpPr>
        <p:grpSpPr bwMode="auto">
          <a:xfrm>
            <a:off x="10917245" y="2280190"/>
            <a:ext cx="1058657" cy="353204"/>
            <a:chOff x="5565793" y="2877304"/>
            <a:chExt cx="772974" cy="292520"/>
          </a:xfrm>
        </p:grpSpPr>
        <p:sp>
          <p:nvSpPr>
            <p:cNvPr id="1452069128" name="Прямоугольник: скругленные углы 26"/>
            <p:cNvSpPr/>
            <p:nvPr/>
          </p:nvSpPr>
          <p:spPr bwMode="auto">
            <a:xfrm>
              <a:off x="5565793" y="2877304"/>
              <a:ext cx="713589" cy="284106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0657252" name="TextBox 27"/>
            <p:cNvSpPr txBox="1"/>
            <p:nvPr/>
          </p:nvSpPr>
          <p:spPr bwMode="auto">
            <a:xfrm>
              <a:off x="5625176" y="2878056"/>
              <a:ext cx="713589" cy="291768"/>
            </a:xfrm>
            <a:prstGeom prst="rect">
              <a:avLst/>
            </a:prstGeom>
            <a:no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89995" tIns="44995" rIns="89995" bIns="44995" anchor="t">
              <a:noAutofit/>
            </a:bodyPr>
            <a:lstStyle/>
            <a:p>
              <a:pPr>
                <a:defRPr/>
              </a:pPr>
              <a:r>
                <a:rPr lang="ru-RU" sz="1600" b="1" spc="0">
                  <a:solidFill>
                    <a:schemeClr val="bg1"/>
                  </a:solidFill>
                  <a:latin typeface="Arial"/>
                </a:rPr>
                <a:t>Месяц</a:t>
              </a:r>
              <a:endParaRPr lang="ru-RU" sz="1200" b="1" spc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1455802274" name=""/>
          <p:cNvSpPr/>
          <p:nvPr/>
        </p:nvSpPr>
        <p:spPr bwMode="auto">
          <a:xfrm flipH="0" flipV="0">
            <a:off x="6965346" y="5792200"/>
            <a:ext cx="3684897" cy="526028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Real-time data of the URAGAN muon hodoscope / </a:t>
            </a:r>
            <a:r>
              <a:rPr sz="9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V. V. Shutenko, I. I. </a:t>
            </a:r>
            <a:r>
              <a:rPr sz="9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Astapov, N. S. </a:t>
            </a:r>
            <a:r>
              <a:rPr sz="9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Barbashina [et al.] // 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Bulletin of the Russian Academy of Sciences: Physics. — 2015. — Vol. 79, No. 5.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7281244" name=""/>
          <p:cNvSpPr/>
          <p:nvPr/>
        </p:nvSpPr>
        <p:spPr bwMode="auto">
          <a:xfrm flipH="0" flipV="0">
            <a:off x="688370" y="5792200"/>
            <a:ext cx="3684897" cy="526027"/>
          </a:xfrm>
          <a:prstGeom prst="flowChartAlternateProcess">
            <a:avLst/>
          </a:prstGeom>
          <a:solidFill>
            <a:schemeClr val="tx1">
              <a:alpha val="2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l">
              <a:defRPr/>
            </a:pP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The URAGAN wide-aperture large-area muon hodoscope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/ 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N. S. Barbashina, R. P. Kokoulin, K. G. Kompaniets [et al.] // </a:t>
            </a:r>
            <a:r>
              <a:rPr lang="en-US" sz="9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Instruments and Experimental Techniques. — 2008. — Vol. 51, No. 2.</a:t>
            </a:r>
            <a:endParaRPr sz="9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ONLYOFFICE/8.0.1.31</Application>
  <DocSecurity>0</DocSecurity>
  <PresentationFormat>Widescreen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12</cp:revision>
  <dcterms:modified xsi:type="dcterms:W3CDTF">2024-06-06T13:44:07Z</dcterms:modified>
  <cp:category/>
  <cp:contentStatus/>
  <cp:version/>
</cp:coreProperties>
</file>