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68" r:id="rId4"/>
    <p:sldId id="257" r:id="rId5"/>
    <p:sldId id="262" r:id="rId6"/>
    <p:sldId id="279" r:id="rId7"/>
    <p:sldId id="278" r:id="rId8"/>
    <p:sldId id="259" r:id="rId9"/>
    <p:sldId id="263" r:id="rId10"/>
    <p:sldId id="264" r:id="rId11"/>
    <p:sldId id="269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9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ешегд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0795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Заключение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s-AR" dirty="0">
                <a:latin typeface="Arial" panose="020B0604020202020204" pitchFamily="34" charset="0"/>
                <a:cs typeface="Arial" panose="020B0604020202020204" pitchFamily="34" charset="0"/>
              </a:rPr>
              <a:t>Было показано, что двойные ПЧД, формирующиеся в ранней Вселенной, значительно возмущаются в кластерах -</a:t>
            </a:r>
            <a:r>
              <a:rPr lang="en-US" altLang="es-AR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altLang="es-AR" dirty="0">
                <a:latin typeface="Arial" panose="020B0604020202020204" pitchFamily="34" charset="0"/>
                <a:cs typeface="Arial" panose="020B0604020202020204" pitchFamily="34" charset="0"/>
              </a:rPr>
              <a:t>время жизни растет на порядки </a:t>
            </a:r>
            <a:endParaRPr lang="ru-RU" alt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es-AR" dirty="0">
                <a:latin typeface="Arial" panose="020B0604020202020204" pitchFamily="34" charset="0"/>
                <a:cs typeface="Arial" panose="020B0604020202020204" pitchFamily="34" charset="0"/>
              </a:rPr>
              <a:t>Далее планируется получить изменение распределения по параметрам двойных </a:t>
            </a:r>
            <a:r>
              <a:rPr lang="en-US" altLang="es-A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s-AR" dirty="0" err="1">
                <a:latin typeface="Arial" panose="020B0604020202020204" pitchFamily="34" charset="0"/>
                <a:cs typeface="Arial" panose="020B0604020202020204" pitchFamily="34" charset="0"/>
              </a:rPr>
              <a:t>a,j</a:t>
            </a:r>
            <a:r>
              <a:rPr lang="en-US" altLang="es-AR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altLang="es-AR" dirty="0">
                <a:latin typeface="Arial" panose="020B0604020202020204" pitchFamily="34" charset="0"/>
                <a:cs typeface="Arial" panose="020B0604020202020204" pitchFamily="34" charset="0"/>
              </a:rPr>
              <a:t>при кластерной динамике, чтобы предсказать </a:t>
            </a:r>
            <a:r>
              <a:rPr lang="ru-RU" altLang="es-AR">
                <a:latin typeface="Arial" panose="020B0604020202020204" pitchFamily="34" charset="0"/>
                <a:cs typeface="Arial" panose="020B0604020202020204" pitchFamily="34" charset="0"/>
              </a:rPr>
              <a:t>темп слияний ПЧД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asdf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0010" y="0"/>
            <a:ext cx="730885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Введение</a:t>
            </a:r>
            <a:endParaRPr lang="ru-RU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altLang="en-US" dirty="0">
                    <a:sym typeface="+mn-ea"/>
                  </a:rPr>
                  <a:t>LIGO-</a:t>
                </a:r>
                <a:r>
                  <a:rPr lang="ru-RU" altLang="en-US" dirty="0" err="1">
                    <a:sym typeface="+mn-ea"/>
                  </a:rPr>
                  <a:t>Virgo</a:t>
                </a:r>
                <a:r>
                  <a:rPr lang="ru-RU" altLang="en-US" dirty="0">
                    <a:sym typeface="+mn-ea"/>
                  </a:rPr>
                  <a:t>-KAGRA ограничивают долю ПЧД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~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+mn-ea"/>
                      </a:rPr>
                      <m:t>10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𝑀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⊙</m:t>
                        </m:r>
                      </m:sub>
                    </m:sSub>
                  </m:oMath>
                </a14:m>
                <a:r>
                  <a:rPr lang="ru-RU" dirty="0">
                    <a:sym typeface="+mn-ea"/>
                  </a:rPr>
                  <a:t> в составе темной материи на уровне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+mn-ea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sym typeface="+mn-ea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+mn-ea"/>
                          </a:rPr>
                          <m:t>𝑃𝐵𝐻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+mn-ea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sym typeface="+mn-ea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+mn-ea"/>
                          </a:rPr>
                          <m:t>𝐷𝑀</m:t>
                        </m:r>
                      </m:sub>
                    </m:sSub>
                  </m:oMath>
                </a14:m>
                <a:r>
                  <a:rPr lang="en-US" dirty="0">
                    <a:sym typeface="+mn-ea"/>
                  </a:rPr>
                  <a:t> &lt;</a:t>
                </a:r>
                <a:r>
                  <a:rPr lang="ru-RU" dirty="0">
                    <a:ea typeface="Cambria Math" panose="020405030504060302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+mn-ea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ym typeface="+mn-ea"/>
                  </a:rPr>
                  <a:t> . </a:t>
                </a:r>
                <a:r>
                  <a:rPr lang="ru-RU" dirty="0">
                    <a:sym typeface="+mn-ea"/>
                  </a:rPr>
                  <a:t>Наблюдаемый темп слияний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+mn-ea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+mn-ea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+mn-ea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+mn-ea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+mn-ea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+mn-ea"/>
                          </a:rPr>
                          <m:t>𝑦𝑟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+mn-ea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+mn-ea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+mn-ea"/>
                          </a:rPr>
                          <m:t>𝐺𝑝𝑐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+mn-ea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+mn-ea"/>
                          </a:rPr>
                          <m:t>3</m:t>
                        </m:r>
                      </m:sup>
                    </m:sSup>
                  </m:oMath>
                </a14:m>
                <a:endParaRPr lang="ru-RU" dirty="0">
                  <a:sym typeface="+mn-ea"/>
                </a:endParaRPr>
              </a:p>
              <a:p>
                <a:r>
                  <a:rPr lang="ru-RU" dirty="0">
                    <a:sym typeface="+mn-ea"/>
                  </a:rPr>
                  <a:t>Двойные ПЧД формируются в ранней Вселенной на РД стадии и постепенно сливаются </a:t>
                </a:r>
                <a:r>
                  <a:rPr lang="en-US" dirty="0">
                    <a:sym typeface="+mn-ea"/>
                  </a:rPr>
                  <a:t>(Sasaki et al., 2016 1603.08338)</a:t>
                </a:r>
                <a:r>
                  <a:rPr lang="ru-RU" dirty="0">
                    <a:sym typeface="+mn-ea"/>
                  </a:rPr>
                  <a:t>, </a:t>
                </a:r>
                <a:r>
                  <a:rPr lang="ru-RU" dirty="0">
                    <a:solidFill>
                      <a:srgbClr val="FF0000"/>
                    </a:solidFill>
                    <a:sym typeface="+mn-ea"/>
                  </a:rPr>
                  <a:t>возмущением двойных пренебрегается</a:t>
                </a:r>
                <a:endParaRPr lang="en-US" dirty="0">
                  <a:solidFill>
                    <a:srgbClr val="FF0000"/>
                  </a:solidFill>
                  <a:sym typeface="+mn-ea"/>
                </a:endParaRPr>
              </a:p>
              <a:p>
                <a:r>
                  <a:rPr lang="ru-RU" dirty="0">
                    <a:sym typeface="+mn-ea"/>
                  </a:rPr>
                  <a:t>Здесь мы учитываем возможную кластеризацию ПЧД. </a:t>
                </a:r>
                <a:r>
                  <a:rPr lang="ru-RU" dirty="0">
                    <a:solidFill>
                      <a:srgbClr val="FF0000"/>
                    </a:solidFill>
                    <a:sym typeface="+mn-ea"/>
                  </a:rPr>
                  <a:t>Двойные в кластерах сталкиваются с другими ПЧД</a:t>
                </a:r>
                <a:endParaRPr lang="ru-RU" dirty="0">
                  <a:solidFill>
                    <a:srgbClr val="FF0000"/>
                  </a:solidFill>
                  <a:sym typeface="+mn-ea"/>
                </a:endParaRPr>
              </a:p>
              <a:p>
                <a:r>
                  <a:rPr lang="ru-RU" dirty="0">
                    <a:sym typeface="+mn-ea"/>
                  </a:rPr>
                  <a:t>Мы рассматриваем динамику двойных в кластерах, моделируя задачу трех тел.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92735" y="0"/>
            <a:ext cx="11706225" cy="1121410"/>
          </a:xfrm>
        </p:spPr>
        <p:txBody>
          <a:bodyPr>
            <a:normAutofit/>
          </a:bodyPr>
          <a:lstStyle/>
          <a:p>
            <a:r>
              <a:rPr lang="ru-RU" altLang="en-US" dirty="0"/>
              <a:t>Задача о рассеянии ПЧД на двойной системе</a:t>
            </a:r>
            <a:endParaRPr lang="ru-RU" altLang="en-US" dirty="0"/>
          </a:p>
        </p:txBody>
      </p:sp>
      <p:pic>
        <p:nvPicPr>
          <p:cNvPr id="10" name="Content Placeholder 9" descr="2345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35" y="1292246"/>
            <a:ext cx="12192635" cy="56343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6993" y="1089584"/>
            <a:ext cx="2617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Как решать? 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52399" y="1623153"/>
            <a:ext cx="529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Прямое </a:t>
            </a:r>
            <a:r>
              <a:rPr lang="en-US" dirty="0"/>
              <a:t>N-body </a:t>
            </a:r>
            <a:r>
              <a:rPr lang="ru-RU" dirty="0"/>
              <a:t>для кластера – долго, дорого…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Моделировать задачу трех тел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2" y="4744046"/>
            <a:ext cx="3426840" cy="100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56252" y="4374714"/>
            <a:ext cx="421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Распределение по параметрам двойных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5746786"/>
            <a:ext cx="1691751" cy="4368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66" y="5965226"/>
            <a:ext cx="986624" cy="4705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49214" y="5896602"/>
            <a:ext cx="1114096" cy="6250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671373" y="6049002"/>
            <a:ext cx="388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Эллипс очень вытянутый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1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1078865"/>
            <a:ext cx="12192000" cy="58000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93440" y="210185"/>
            <a:ext cx="5937885" cy="448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/>
              <a:t>При больших прицельных параметрах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2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1327150"/>
            <a:ext cx="12192000" cy="555244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496185" y="510540"/>
            <a:ext cx="8230235" cy="538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>
                <a:sym typeface="+mn-ea"/>
              </a:rPr>
              <a:t>При маленьких прицельных параметрах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мшуощ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34490" y="266700"/>
            <a:ext cx="8923020" cy="657860"/>
          </a:xfrm>
        </p:spPr>
        <p:txBody>
          <a:bodyPr>
            <a:normAutofit fontScale="90000"/>
          </a:bodyPr>
          <a:lstStyle/>
          <a:p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Зависимость усредненного по всем ориентациям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∆j </a:t>
            </a:r>
            <a:b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от прицельного параметра </a:t>
            </a:r>
            <a:r>
              <a:rPr lang="es-AR" sz="280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altLang="es-AR" sz="2800">
                <a:latin typeface="Arial" panose="020B0604020202020204" pitchFamily="34" charset="0"/>
                <a:cs typeface="Arial" panose="020B0604020202020204" pitchFamily="34" charset="0"/>
              </a:rPr>
              <a:t>(a=20au)</a:t>
            </a:r>
            <a:endParaRPr lang="en-US" altLang="es-A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 descr="deltaJ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923925"/>
            <a:ext cx="12016105" cy="593344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095297" y="2228193"/>
            <a:ext cx="593834" cy="18498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2123" y="1760237"/>
            <a:ext cx="470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Оценка из </a:t>
            </a:r>
            <a:r>
              <a:rPr lang="en-US" dirty="0"/>
              <a:t>Ali-</a:t>
            </a:r>
            <a:r>
              <a:rPr lang="en-US" dirty="0" err="1"/>
              <a:t>Haïmoud</a:t>
            </a:r>
            <a:r>
              <a:rPr lang="en-US" dirty="0"/>
              <a:t> et al., 1709.06576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6235" y="0"/>
            <a:ext cx="11480165" cy="1393825"/>
          </a:xfrm>
        </p:spPr>
        <p:txBody>
          <a:bodyPr>
            <a:normAutofit/>
          </a:bodyPr>
          <a:lstStyle/>
          <a:p>
            <a:r>
              <a:rPr lang="ru-RU" sz="3200" dirty="0"/>
              <a:t>Распределение </a:t>
            </a:r>
            <a:r>
              <a:rPr lang="es-AR" sz="3200" dirty="0"/>
              <a:t>j</a:t>
            </a:r>
            <a:r>
              <a:rPr lang="ru-RU" sz="3200" dirty="0"/>
              <a:t> после последовательности 10 рассеяний в виде гистограммы (</a:t>
            </a:r>
            <a:r>
              <a:rPr lang="es-AR" sz="3200" dirty="0"/>
              <a:t>b</a:t>
            </a:r>
            <a:r>
              <a:rPr lang="ru-RU" altLang="es-AR" sz="3200" dirty="0"/>
              <a:t> </a:t>
            </a:r>
            <a:r>
              <a:rPr lang="ru-RU" sz="3200" dirty="0"/>
              <a:t>= 2200</a:t>
            </a:r>
            <a:r>
              <a:rPr lang="es-AR" sz="3200" dirty="0"/>
              <a:t>au,</a:t>
            </a:r>
            <a:r>
              <a:rPr lang="ru-RU" altLang="es-AR" sz="3200" dirty="0"/>
              <a:t> </a:t>
            </a:r>
            <a:r>
              <a:rPr lang="es-AR" altLang="es-AR" sz="3200" dirty="0"/>
              <a:t>a</a:t>
            </a:r>
            <a:r>
              <a:rPr lang="en-US" altLang="es-AR" sz="3200" dirty="0"/>
              <a:t>=20au,</a:t>
            </a:r>
            <a:r>
              <a:rPr lang="es-AR" sz="3200" dirty="0"/>
              <a:t> </a:t>
            </a:r>
            <a:r>
              <a:rPr lang="en-US" sz="3200" dirty="0"/>
              <a:t>j</a:t>
            </a:r>
            <a:r>
              <a:rPr lang="ru-RU" sz="3200" dirty="0"/>
              <a:t>о = 0.0447)</a:t>
            </a:r>
            <a:endParaRPr lang="ru-RU" sz="3200" dirty="0"/>
          </a:p>
        </p:txBody>
      </p:sp>
      <p:pic>
        <p:nvPicPr>
          <p:cNvPr id="4" name="Content Placeholder 3" descr="j220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133475"/>
            <a:ext cx="12192000" cy="5724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852" y="1904543"/>
            <a:ext cx="2588031" cy="10127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5255" y="1904543"/>
            <a:ext cx="2832538" cy="10803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135" y="37465"/>
            <a:ext cx="11751945" cy="1314450"/>
          </a:xfrm>
        </p:spPr>
        <p:txBody>
          <a:bodyPr>
            <a:normAutofit/>
          </a:bodyPr>
          <a:lstStyle/>
          <a:p>
            <a:r>
              <a:rPr lang="ru-RU" altLang="en-US" sz="3200"/>
              <a:t>Интегральная функция распределения </a:t>
            </a:r>
            <a:r>
              <a:rPr lang="es-AR" altLang="ru-RU" sz="3200"/>
              <a:t>t </a:t>
            </a:r>
            <a:r>
              <a:rPr lang="ru-RU" altLang="ru-RU" sz="3200"/>
              <a:t>после последовательности 10 рассеяний (</a:t>
            </a:r>
            <a:r>
              <a:rPr lang="es-AR" altLang="ru-RU" sz="3200"/>
              <a:t>b</a:t>
            </a:r>
            <a:r>
              <a:rPr lang="ru-RU" altLang="ru-RU" sz="3200"/>
              <a:t>=2200</a:t>
            </a:r>
            <a:r>
              <a:rPr lang="es-AR" altLang="ru-RU" sz="3200"/>
              <a:t>au,</a:t>
            </a:r>
            <a:r>
              <a:rPr lang="en-US" altLang="es-AR" sz="3200"/>
              <a:t> a=20au,</a:t>
            </a:r>
            <a:r>
              <a:rPr lang="es-AR" altLang="ru-RU" sz="3200"/>
              <a:t> t</a:t>
            </a:r>
            <a:r>
              <a:rPr lang="ru-RU" altLang="ru-RU" sz="3200"/>
              <a:t>о=1.7942e+10 лет)</a:t>
            </a:r>
            <a:endParaRPr lang="ru-RU" altLang="ru-RU" sz="3200"/>
          </a:p>
        </p:txBody>
      </p:sp>
      <p:pic>
        <p:nvPicPr>
          <p:cNvPr id="4" name="Content Placeholder 3" descr="t220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215390"/>
            <a:ext cx="12191365" cy="5664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WPS Presentation</Application>
  <PresentationFormat>Широкоэкранный</PresentationFormat>
  <Paragraphs>35</Paragraphs>
  <Slides>11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Cambria Math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Введение</vt:lpstr>
      <vt:lpstr>Задача о рассеянии ПЧД на двойной системе</vt:lpstr>
      <vt:lpstr>PowerPoint 演示文稿</vt:lpstr>
      <vt:lpstr>PowerPoint 演示文稿</vt:lpstr>
      <vt:lpstr>PowerPoint 演示文稿</vt:lpstr>
      <vt:lpstr>Зависимость усредненного по всем ориентациям ∆j  от прицельного параметра b (a=20au)</vt:lpstr>
      <vt:lpstr>Распределение j после последовательности 10 рассеяний в виде гистограммы (b = 2200au, a=20au, jо = 0.0447)</vt:lpstr>
      <vt:lpstr>Интегральная функция распределения t после последовательности 10 рассеяний (b=2200au, a=20au, tо=1.7942e+10 лет)</vt:lpstr>
      <vt:lpstr>Заключение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Виктор Стасенко</dc:creator>
  <cp:lastModifiedBy>Acer</cp:lastModifiedBy>
  <cp:revision>13</cp:revision>
  <dcterms:created xsi:type="dcterms:W3CDTF">2024-05-26T18:23:00Z</dcterms:created>
  <dcterms:modified xsi:type="dcterms:W3CDTF">2024-05-28T07:12:52Z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799CD40C987A47BEB5B00E5083DCE134_13</vt:lpwstr>
  </property>
  <property fmtid="{D5CDD505-2E9C-101B-9397-08002B2CF9AE}" pid="3" name="KSOProductBuildVer">
    <vt:lpwstr>1033-12.2.0.13472</vt:lpwstr>
  </property>
</Properties>
</file>