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9559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4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5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3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260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3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2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1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5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977C17E-4B79-44A6-AAEA-9595DA339E8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3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2B347-E2F2-4D06-85CE-3CE3232DB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58" y="1411255"/>
            <a:ext cx="10550683" cy="1910443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ru-RU" sz="2800" dirty="0">
                <a:latin typeface="+mn-lt"/>
              </a:rPr>
            </a:br>
            <a:br>
              <a:rPr lang="ru-RU" sz="2800" dirty="0">
                <a:latin typeface="+mn-lt"/>
              </a:rPr>
            </a:br>
            <a:r>
              <a:rPr lang="ru-RU" sz="3600" b="0" i="0" u="none" strike="noStrike" baseline="0" dirty="0">
                <a:latin typeface="SFBX1440"/>
                <a:cs typeface="Adobe Devanagari" panose="02040503050201020203" pitchFamily="18" charset="0"/>
              </a:rPr>
              <a:t>ИССЛЕДОВАНИЕ ПРОСТРАНСТВЕННОГО</a:t>
            </a:r>
            <a:br>
              <a:rPr lang="ru-RU" sz="3600" b="0" i="0" u="none" strike="noStrike" baseline="0" dirty="0">
                <a:latin typeface="SFBX1440"/>
                <a:cs typeface="Adobe Devanagari" panose="02040503050201020203" pitchFamily="18" charset="0"/>
              </a:rPr>
            </a:br>
            <a:r>
              <a:rPr lang="ru-RU" sz="3600" b="0" i="0" u="none" strike="noStrike" baseline="0" dirty="0">
                <a:latin typeface="SFBX1440"/>
                <a:cs typeface="Adobe Devanagari" panose="02040503050201020203" pitchFamily="18" charset="0"/>
              </a:rPr>
              <a:t>РАСПРЕДЕЛЕНИЯ ИСТОЧНИКОВ ИЗЛУЧЕНИЯ</a:t>
            </a:r>
            <a:br>
              <a:rPr lang="ru-RU" sz="3600" b="0" i="0" u="none" strike="noStrike" baseline="0" dirty="0">
                <a:latin typeface="SFBX1440"/>
                <a:cs typeface="Adobe Devanagari" panose="02040503050201020203" pitchFamily="18" charset="0"/>
              </a:rPr>
            </a:br>
            <a:r>
              <a:rPr lang="ru-RU" sz="3600" b="0" i="0" u="none" strike="noStrike" baseline="0" dirty="0">
                <a:latin typeface="SFBX1440"/>
                <a:cs typeface="Adobe Devanagari" panose="02040503050201020203" pitchFamily="18" charset="0"/>
              </a:rPr>
              <a:t>ОЦЕНКА ДОЛИ ПОЗИТРОНОВ И ГАММА ИЗЛУЧЕНИЯ В</a:t>
            </a:r>
            <a:br>
              <a:rPr lang="ru-RU" sz="3600" b="0" i="0" u="none" strike="noStrike" baseline="0" dirty="0">
                <a:latin typeface="SFBX1440"/>
                <a:cs typeface="Adobe Devanagari" panose="02040503050201020203" pitchFamily="18" charset="0"/>
              </a:rPr>
            </a:br>
            <a:r>
              <a:rPr lang="ru-RU" sz="3600" b="0" i="0" u="none" strike="noStrike" baseline="0" dirty="0">
                <a:latin typeface="SFBX1440"/>
                <a:cs typeface="Adobe Devanagari" panose="02040503050201020203" pitchFamily="18" charset="0"/>
              </a:rPr>
              <a:t>КОСМИЧЕСКИХ ЛУЧАХ</a:t>
            </a:r>
            <a:endParaRPr lang="ru-RU" sz="3600" dirty="0">
              <a:latin typeface="+mn-lt"/>
              <a:cs typeface="Adobe Devanagari" panose="020405030502010202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A31CD1-1D37-4893-A76B-1280E1F75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938" y="4415712"/>
            <a:ext cx="6615403" cy="1655762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Выполнил:	Ф. В. Костромин </a:t>
            </a:r>
          </a:p>
          <a:p>
            <a:pPr algn="r"/>
            <a:r>
              <a:rPr lang="ru-RU" dirty="0"/>
              <a:t>Научные руководители</a:t>
            </a:r>
            <a:r>
              <a:rPr lang="en-US" dirty="0"/>
              <a:t>: </a:t>
            </a:r>
            <a:r>
              <a:rPr lang="ru-RU" dirty="0"/>
              <a:t>	</a:t>
            </a:r>
            <a:r>
              <a:rPr lang="en-US" dirty="0"/>
              <a:t>M. </a:t>
            </a:r>
            <a:r>
              <a:rPr lang="ru-RU" dirty="0"/>
              <a:t>Л. Соловьёв   </a:t>
            </a:r>
          </a:p>
          <a:p>
            <a:pPr algn="r"/>
            <a:r>
              <a:rPr lang="ru-RU" dirty="0"/>
              <a:t>К. М. </a:t>
            </a:r>
            <a:r>
              <a:rPr lang="ru-RU" dirty="0" err="1"/>
              <a:t>Белоцкий</a:t>
            </a: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33156F2-8FBA-4B37-A47D-1BE54CF141C1}"/>
              </a:ext>
            </a:extLst>
          </p:cNvPr>
          <p:cNvSpPr txBox="1">
            <a:spLocks/>
          </p:cNvSpPr>
          <p:nvPr/>
        </p:nvSpPr>
        <p:spPr>
          <a:xfrm>
            <a:off x="820658" y="486002"/>
            <a:ext cx="6614968" cy="60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0" i="0" u="none" strike="noStrike" baseline="0" dirty="0">
                <a:latin typeface="SFBX1440"/>
              </a:rPr>
              <a:t>ОТЧЁТ О НАУЧНО-ИССЛЕДОВАТЕЛЬСКОЙ РАБОТЕ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822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F40A54-5405-4247-9D83-39D1FF1E7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75" y="1346159"/>
            <a:ext cx="8119319" cy="52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4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B3B9AC-8A45-4BF7-B042-639E99A54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8" t="26525" r="10798" b="40142"/>
          <a:stretch/>
        </p:blipFill>
        <p:spPr>
          <a:xfrm>
            <a:off x="1261872" y="1492837"/>
            <a:ext cx="8550612" cy="29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D3DB5D-1A38-4504-BFC9-3C72FC986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80" t="34042" r="9442" b="22979"/>
          <a:stretch/>
        </p:blipFill>
        <p:spPr>
          <a:xfrm>
            <a:off x="311285" y="1340876"/>
            <a:ext cx="10954694" cy="43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2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4F9CE1-ADB1-4F23-AC1F-4E0C132F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261861"/>
            <a:ext cx="8202184" cy="55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8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4F9CE1-ADB1-4F23-AC1F-4E0C132F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872" y="1393993"/>
            <a:ext cx="8202184" cy="53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4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4F9CE1-ADB1-4F23-AC1F-4E0C132F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872" y="1393993"/>
            <a:ext cx="8202184" cy="53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2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4F9CE1-ADB1-4F23-AC1F-4E0C132F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872" y="1393993"/>
            <a:ext cx="8202184" cy="53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79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4F9CE1-ADB1-4F23-AC1F-4E0C132F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872" y="1393993"/>
            <a:ext cx="8202184" cy="53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75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4F9CE1-ADB1-4F23-AC1F-4E0C132F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872" y="1393993"/>
            <a:ext cx="8202184" cy="53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1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6E78C1-8239-46E6-ACA6-F884BB29C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6" t="16054" r="8316" b="40273"/>
          <a:stretch/>
        </p:blipFill>
        <p:spPr>
          <a:xfrm>
            <a:off x="382555" y="433873"/>
            <a:ext cx="10783977" cy="40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6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A5E23-081C-4F43-AC5C-7774F484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399592"/>
            <a:ext cx="8469957" cy="4780545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i="0" u="none" strike="noStrike" baseline="0" dirty="0">
                <a:latin typeface="SFRM1440"/>
              </a:rPr>
              <a:t>Предполагается, что скрытая масса состоит из специальных частиц, которые способны распадаться или аннигилировать с образованием позитронов.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641309-5F8E-4521-B124-C5EA450A3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52" t="34012" r="28138" b="15375"/>
          <a:stretch/>
        </p:blipFill>
        <p:spPr>
          <a:xfrm>
            <a:off x="1701405" y="2799182"/>
            <a:ext cx="2395853" cy="24351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4CDF4A-2FA0-4D0A-A75F-C59BFF20E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39" t="22585" r="9235" b="31701"/>
          <a:stretch/>
        </p:blipFill>
        <p:spPr>
          <a:xfrm>
            <a:off x="737118" y="1399592"/>
            <a:ext cx="10491441" cy="42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12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6183DD-F7C0-4F48-A6ED-488B62348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0" t="18775" r="8622" b="31973"/>
          <a:stretch/>
        </p:blipFill>
        <p:spPr>
          <a:xfrm>
            <a:off x="727787" y="597158"/>
            <a:ext cx="10302620" cy="44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A58273-058D-4456-8AED-C24A1E1BD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5" t="32790" r="7551" b="20543"/>
          <a:stretch/>
        </p:blipFill>
        <p:spPr>
          <a:xfrm>
            <a:off x="830424" y="559837"/>
            <a:ext cx="10313724" cy="41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Результаты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2CE76E-5268-4952-8986-43CEF8810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2" y="1125354"/>
            <a:ext cx="5487500" cy="57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2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Результаты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2CE76E-5268-4952-8986-43CEF8810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130" y="1181552"/>
            <a:ext cx="8698228" cy="56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0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Результаты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2CE76E-5268-4952-8986-43CEF8810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51" y="1181552"/>
            <a:ext cx="8431185" cy="56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0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Результаты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2CE76E-5268-4952-8986-43CEF8810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670" y="1181552"/>
            <a:ext cx="8369147" cy="56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7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A5E23-081C-4F43-AC5C-7774F484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399592"/>
            <a:ext cx="5670773" cy="478054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b="0" i="0" u="none" strike="noStrike" baseline="0" dirty="0">
                <a:latin typeface="SFRM1440"/>
              </a:rPr>
              <a:t>В качестве первого приближения рассматривалась упрощенная двумерная модель распределения скрытой массы симметричная относительно центра галактики.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SFRM1440"/>
              </a:rPr>
              <a:t>Профиль плотности для этого приближения был предложен в виде: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SFRM1440"/>
              </a:rPr>
              <a:t>где </a:t>
            </a:r>
            <a:r>
              <a:rPr lang="ru-RU" sz="1800" b="0" i="0" u="none" strike="noStrike" baseline="0" dirty="0">
                <a:latin typeface="CMMI12"/>
              </a:rPr>
              <a:t>r </a:t>
            </a:r>
            <a:r>
              <a:rPr lang="ru-RU" sz="1800" b="0" i="0" u="none" strike="noStrike" baseline="0" dirty="0">
                <a:latin typeface="SFRM1440"/>
              </a:rPr>
              <a:t>и </a:t>
            </a:r>
            <a:r>
              <a:rPr lang="ru-RU" sz="1800" b="0" i="0" u="none" strike="noStrike" baseline="0" dirty="0">
                <a:latin typeface="CMMI12"/>
              </a:rPr>
              <a:t>z </a:t>
            </a:r>
            <a:r>
              <a:rPr lang="ru-RU" sz="1800" b="0" i="0" u="none" strike="noStrike" baseline="0" dirty="0">
                <a:latin typeface="SFRM1440"/>
              </a:rPr>
              <a:t>- цилиндрические галактические координаты; </a:t>
            </a:r>
            <a:r>
              <a:rPr lang="ru-RU" sz="1800" b="0" i="0" u="none" strike="noStrike" baseline="0" dirty="0" err="1">
                <a:latin typeface="CMMI12"/>
              </a:rPr>
              <a:t>Zc</a:t>
            </a:r>
            <a:r>
              <a:rPr lang="ru-RU" sz="1800" b="0" i="0" u="none" strike="noStrike" baseline="0" dirty="0">
                <a:latin typeface="CMMI12"/>
              </a:rPr>
              <a:t> </a:t>
            </a:r>
            <a:r>
              <a:rPr lang="ru-RU" sz="1800" b="0" i="0" u="none" strike="noStrike" baseline="0" dirty="0">
                <a:latin typeface="CMR12"/>
              </a:rPr>
              <a:t>= 0</a:t>
            </a:r>
            <a:r>
              <a:rPr lang="ru-RU" sz="1800" b="0" i="0" u="none" strike="noStrike" baseline="0" dirty="0">
                <a:latin typeface="CMMI12"/>
              </a:rPr>
              <a:t>.</a:t>
            </a:r>
            <a:r>
              <a:rPr lang="ru-RU" sz="1800" b="0" i="0" u="none" strike="noStrike" baseline="0" dirty="0">
                <a:latin typeface="CMR12"/>
              </a:rPr>
              <a:t>1 </a:t>
            </a:r>
            <a:r>
              <a:rPr lang="ru-RU" sz="1800" b="0" i="0" u="none" strike="noStrike" baseline="0" dirty="0">
                <a:latin typeface="SFRM1440"/>
              </a:rPr>
              <a:t>— параметр толщины. А </a:t>
            </a:r>
            <a:r>
              <a:rPr lang="ru-RU" sz="1800" b="0" i="0" u="none" strike="noStrike" baseline="0" dirty="0">
                <a:latin typeface="CMMI12"/>
              </a:rPr>
              <a:t>ρ</a:t>
            </a:r>
            <a:r>
              <a:rPr lang="ru-RU" sz="1800" b="0" i="0" u="none" strike="noStrike" baseline="0" dirty="0">
                <a:latin typeface="CMR10"/>
              </a:rPr>
              <a:t>0</a:t>
            </a:r>
            <a:r>
              <a:rPr lang="ru-RU" sz="1800" b="0" i="0" u="none" strike="noStrike" baseline="0" dirty="0">
                <a:latin typeface="CMR12"/>
              </a:rPr>
              <a:t>(</a:t>
            </a:r>
            <a:r>
              <a:rPr lang="ru-RU" sz="1800" b="0" i="0" u="none" strike="noStrike" baseline="0" dirty="0">
                <a:latin typeface="CMMI12"/>
              </a:rPr>
              <a:t>r</a:t>
            </a:r>
            <a:r>
              <a:rPr lang="ru-RU" sz="1800" b="0" i="0" u="none" strike="noStrike" baseline="0" dirty="0">
                <a:latin typeface="CMR12"/>
              </a:rPr>
              <a:t>) </a:t>
            </a:r>
            <a:r>
              <a:rPr lang="ru-RU" sz="1800" b="0" i="0" u="none" strike="noStrike" baseline="0" dirty="0">
                <a:latin typeface="SFRM1440"/>
              </a:rPr>
              <a:t>- произвольная функция, поиску которой и посвящена данная работа.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SFRM1440"/>
              </a:rPr>
              <a:t>Скорость реакции для моделирования </a:t>
            </a:r>
            <a:r>
              <a:rPr lang="ru-RU" sz="1800" b="0" i="0" u="none" strike="noStrike" baseline="0" dirty="0" err="1">
                <a:latin typeface="SFRM1440"/>
              </a:rPr>
              <a:t>определлась</a:t>
            </a:r>
            <a:r>
              <a:rPr lang="ru-RU" sz="1800" b="0" i="0" u="none" strike="noStrike" baseline="0" dirty="0">
                <a:latin typeface="SFRM1440"/>
              </a:rPr>
              <a:t> параметром </a:t>
            </a:r>
            <a:r>
              <a:rPr lang="ru-RU" sz="1800" b="0" i="0" u="none" strike="noStrike" baseline="0" dirty="0">
                <a:latin typeface="CMSY10"/>
              </a:rPr>
              <a:t>⟨</a:t>
            </a:r>
            <a:r>
              <a:rPr lang="ru-RU" sz="1800" b="0" i="0" u="none" strike="noStrike" baseline="0" dirty="0" err="1">
                <a:latin typeface="CMMI12"/>
              </a:rPr>
              <a:t>σv</a:t>
            </a:r>
            <a:r>
              <a:rPr lang="ru-RU" sz="1800" b="0" i="0" u="none" strike="noStrike" baseline="0" dirty="0">
                <a:latin typeface="CMSY10"/>
              </a:rPr>
              <a:t>⟩ </a:t>
            </a:r>
            <a:r>
              <a:rPr lang="ru-RU" sz="1800" b="0" i="0" u="none" strike="noStrike" baseline="0" dirty="0">
                <a:latin typeface="CMR12"/>
              </a:rPr>
              <a:t>= </a:t>
            </a:r>
            <a:r>
              <a:rPr lang="en-US" sz="1800" b="0" i="0" u="none" strike="noStrike" baseline="0" dirty="0">
                <a:latin typeface="CMR12"/>
              </a:rPr>
              <a:t>10</a:t>
            </a:r>
            <a:r>
              <a:rPr lang="en-US" dirty="0">
                <a:latin typeface="CMR12"/>
              </a:rPr>
              <a:t>^</a:t>
            </a:r>
            <a:r>
              <a:rPr lang="en-US" sz="1800" b="0" i="0" u="none" strike="noStrike" baseline="0" dirty="0">
                <a:latin typeface="CMSY10"/>
              </a:rPr>
              <a:t>−</a:t>
            </a:r>
            <a:r>
              <a:rPr lang="en-US" sz="1800" b="0" i="0" u="none" strike="noStrike" baseline="0" dirty="0">
                <a:latin typeface="CMR10"/>
              </a:rPr>
              <a:t>23 </a:t>
            </a:r>
            <a:r>
              <a:rPr lang="en-US" sz="1800" b="0" i="0" u="none" strike="noStrike" baseline="0" dirty="0">
                <a:latin typeface="CMMI10"/>
              </a:rPr>
              <a:t>cm</a:t>
            </a:r>
            <a:r>
              <a:rPr lang="en-US" dirty="0">
                <a:latin typeface="CMR7"/>
              </a:rPr>
              <a:t>^3/c</a:t>
            </a:r>
            <a:endParaRPr lang="en-US" sz="1800" b="0" i="0" u="none" strike="noStrike" baseline="0" dirty="0">
              <a:latin typeface="CMR7"/>
            </a:endParaRPr>
          </a:p>
          <a:p>
            <a:pPr algn="l"/>
            <a:r>
              <a:rPr lang="ru-RU" sz="1800" b="0" i="0" u="none" strike="noStrike" baseline="0" dirty="0">
                <a:latin typeface="CMMI10"/>
              </a:rPr>
              <a:t>s </a:t>
            </a:r>
            <a:r>
              <a:rPr lang="ru-RU" sz="1800" b="0" i="0" u="none" strike="noStrike" baseline="0" dirty="0">
                <a:latin typeface="SFRM1440"/>
              </a:rPr>
              <a:t>, масса частицы тёмной материи взята </a:t>
            </a:r>
            <a:r>
              <a:rPr lang="ru-RU" sz="1800" b="0" i="0" u="none" strike="noStrike" baseline="0" dirty="0">
                <a:latin typeface="CMMI12"/>
              </a:rPr>
              <a:t>M </a:t>
            </a:r>
            <a:r>
              <a:rPr lang="ru-RU" sz="1800" b="0" i="0" u="none" strike="noStrike" baseline="0" dirty="0">
                <a:latin typeface="CMR12"/>
              </a:rPr>
              <a:t>= 1800</a:t>
            </a:r>
            <a:r>
              <a:rPr lang="ru-RU" sz="1800" b="0" i="0" u="none" strike="noStrike" baseline="0" dirty="0">
                <a:latin typeface="CMMI12"/>
              </a:rPr>
              <a:t>GeV </a:t>
            </a:r>
            <a:r>
              <a:rPr lang="ru-RU" sz="1800" b="0" i="0" u="none" strike="noStrike" baseline="0" dirty="0">
                <a:latin typeface="SFRM1440"/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995273-E29D-4676-9489-AEA7B5DCA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2" t="22313" r="8623" b="22449"/>
          <a:stretch/>
        </p:blipFill>
        <p:spPr>
          <a:xfrm>
            <a:off x="1175658" y="1399592"/>
            <a:ext cx="9069355" cy="46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167A0F-10CD-489D-8292-49706A2B4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9" t="28979" r="8776" b="25170"/>
          <a:stretch/>
        </p:blipFill>
        <p:spPr>
          <a:xfrm>
            <a:off x="989044" y="1737129"/>
            <a:ext cx="9709371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0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F40A54-5405-4247-9D83-39D1FF1E7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8" y="1181553"/>
            <a:ext cx="8202453" cy="56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7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F40A54-5405-4247-9D83-39D1FF1E7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708" y="1251012"/>
            <a:ext cx="8202453" cy="54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6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F40A54-5405-4247-9D83-39D1FF1E7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75" y="1251012"/>
            <a:ext cx="8119319" cy="54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0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F40A54-5405-4247-9D83-39D1FF1E7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75" y="1346159"/>
            <a:ext cx="8119319" cy="52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5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792"/>
          </a:xfrm>
        </p:spPr>
        <p:txBody>
          <a:bodyPr/>
          <a:lstStyle/>
          <a:p>
            <a:r>
              <a:rPr lang="ru-RU" dirty="0"/>
              <a:t>Модель: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F40A54-5405-4247-9D83-39D1FF1E7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75" y="1346159"/>
            <a:ext cx="8119319" cy="52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3934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34</TotalTime>
  <Words>200</Words>
  <Application>Microsoft Office PowerPoint</Application>
  <PresentationFormat>Широкоэкранный</PresentationFormat>
  <Paragraphs>35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Century Schoolbook</vt:lpstr>
      <vt:lpstr>CMMI10</vt:lpstr>
      <vt:lpstr>CMMI12</vt:lpstr>
      <vt:lpstr>CMR10</vt:lpstr>
      <vt:lpstr>CMR12</vt:lpstr>
      <vt:lpstr>CMR7</vt:lpstr>
      <vt:lpstr>CMSY10</vt:lpstr>
      <vt:lpstr>SFBX1440</vt:lpstr>
      <vt:lpstr>SFRM1440</vt:lpstr>
      <vt:lpstr>Wingdings 2</vt:lpstr>
      <vt:lpstr>Вид</vt:lpstr>
      <vt:lpstr>  ИССЛЕДОВАНИЕ ПРОСТРАНСТВЕННОГО РАСПРЕДЕЛЕНИЯ ИСТОЧНИКОВ ИЗЛУЧЕНИЯ ОЦЕНКА ДОЛИ ПОЗИТРОНОВ И ГАММА ИЗЛУЧЕНИЯ В КОСМИЧЕСКИХ ЛУЧАХ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Модель:</vt:lpstr>
      <vt:lpstr>Результаты:</vt:lpstr>
      <vt:lpstr>Результаты:</vt:lpstr>
      <vt:lpstr>Результаты:</vt:lpstr>
      <vt:lpstr>Результаты: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ИССЛЕДОВАНИЕ ПРОСТРАНСТВЕННОГО РАСПРЕДЕЛЕНИЯ ИСТОЧНИКОВ ИЗЛУЧЕНИЯ ОЦЕНКА ДОЛИ ПОЗИТРОНОВ И ГАММА ИЗЛУЧЕНИЯ В КОСМИЧЕСКИХ ЛУЧАХ</dc:title>
  <dc:creator>Ted Sn</dc:creator>
  <cp:lastModifiedBy>Ted Sn</cp:lastModifiedBy>
  <cp:revision>3</cp:revision>
  <dcterms:created xsi:type="dcterms:W3CDTF">2024-05-28T01:04:06Z</dcterms:created>
  <dcterms:modified xsi:type="dcterms:W3CDTF">2024-05-28T01:38:43Z</dcterms:modified>
</cp:coreProperties>
</file>