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7" r:id="rId3"/>
    <p:sldId id="268" r:id="rId4"/>
    <p:sldId id="269" r:id="rId5"/>
    <p:sldId id="257" r:id="rId6"/>
    <p:sldId id="262" r:id="rId7"/>
    <p:sldId id="263" r:id="rId8"/>
    <p:sldId id="264" r:id="rId9"/>
    <p:sldId id="270" r:id="rId10"/>
    <p:sldId id="271" r:id="rId11"/>
    <p:sldId id="27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0" clrIdx="0">
    <p:extLst>
      <p:ext uri="{19B8F6BF-5375-455C-9EA6-DF929625EA0E}">
        <p15:presenceInfo xmlns:p15="http://schemas.microsoft.com/office/powerpoint/2012/main" userId="f5f213796dbc6e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4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3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1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4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1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756" y="887003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Heating of a molecular cloud by a primordial black hole</a:t>
            </a:r>
            <a:endParaRPr lang="ru-RU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8508" y="4693920"/>
            <a:ext cx="9144000" cy="8708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Melikhov</a:t>
            </a:r>
            <a:r>
              <a:rPr lang="en-US" dirty="0" smtClean="0"/>
              <a:t>, Elena </a:t>
            </a:r>
            <a:r>
              <a:rPr lang="en-US" dirty="0" err="1" smtClean="0"/>
              <a:t>Mikheeva</a:t>
            </a:r>
            <a:endParaRPr lang="en-US" dirty="0" smtClean="0"/>
          </a:p>
          <a:p>
            <a:r>
              <a:rPr lang="en-US" dirty="0" smtClean="0"/>
              <a:t>LPI RAS</a:t>
            </a: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5397" y="6000943"/>
            <a:ext cx="153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Moscow, 2024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1570" y="3283623"/>
            <a:ext cx="7126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work was supported by the RSF Grant </a:t>
            </a:r>
            <a:r>
              <a:rPr lang="ru-RU" sz="2400" dirty="0"/>
              <a:t>24-22-00146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50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8328" cy="5268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93" y="0"/>
            <a:ext cx="5967747" cy="5337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17955" y="5586940"/>
                <a:ext cx="286636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dirty="0" smtClean="0"/>
                  <a:t>The same but for 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 smtClean="0"/>
                  <a:t> g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55" y="5586940"/>
                <a:ext cx="2866362" cy="375552"/>
              </a:xfrm>
              <a:prstGeom prst="rect">
                <a:avLst/>
              </a:prstGeom>
              <a:blipFill>
                <a:blip r:embed="rId4"/>
                <a:stretch>
                  <a:fillRect l="-1915" t="-6452" r="-851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01784" y="5600394"/>
                <a:ext cx="286636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dirty="0" smtClean="0"/>
                  <a:t>The same but for 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 smtClean="0"/>
                  <a:t> g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84" y="5600394"/>
                <a:ext cx="2866362" cy="375552"/>
              </a:xfrm>
              <a:prstGeom prst="rect">
                <a:avLst/>
              </a:prstGeom>
              <a:blipFill>
                <a:blip r:embed="rId5"/>
                <a:stretch>
                  <a:fillRect l="-1699" t="-8197" r="-849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602633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9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" y="0"/>
            <a:ext cx="5848213" cy="5177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5" y="1"/>
            <a:ext cx="5911125" cy="515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39571" y="5682735"/>
                <a:ext cx="286636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dirty="0" smtClean="0"/>
                  <a:t>The same but for 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g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71" y="5682735"/>
                <a:ext cx="2866362" cy="375552"/>
              </a:xfrm>
              <a:prstGeom prst="rect">
                <a:avLst/>
              </a:prstGeom>
              <a:blipFill>
                <a:blip r:embed="rId4"/>
                <a:stretch>
                  <a:fillRect l="-1915" t="-6452" r="-851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831284" y="5682735"/>
                <a:ext cx="2875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dirty="0" smtClean="0"/>
                  <a:t>The same but for 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 g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84" y="5682735"/>
                <a:ext cx="2875980" cy="369332"/>
              </a:xfrm>
              <a:prstGeom prst="rect">
                <a:avLst/>
              </a:prstGeom>
              <a:blipFill>
                <a:blip r:embed="rId5"/>
                <a:stretch>
                  <a:fillRect l="-1911" t="-8197" r="-10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H="1">
            <a:off x="6021976" y="0"/>
            <a:ext cx="52252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9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247" y="278674"/>
            <a:ext cx="10056223" cy="818253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97577"/>
                <a:ext cx="11930743" cy="519030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process of dust heating by photons from </a:t>
                </a:r>
                <a:r>
                  <a:rPr lang="en-US" sz="2400" dirty="0" smtClean="0"/>
                  <a:t>PBH with masses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g </a:t>
                </a:r>
                <a:r>
                  <a:rPr lang="en-US" sz="2400" dirty="0" smtClean="0"/>
                  <a:t>for </a:t>
                </a:r>
                <a:r>
                  <a:rPr lang="en-US" sz="2400" dirty="0"/>
                  <a:t>the first </a:t>
                </a:r>
                <a:r>
                  <a:rPr lang="en-US" sz="2400" dirty="0" smtClean="0"/>
                  <a:t>time.</a:t>
                </a:r>
                <a:r>
                  <a:rPr lang="ru-RU" sz="2400" dirty="0" smtClean="0"/>
                  <a:t> </a:t>
                </a:r>
                <a:r>
                  <a:rPr lang="en-US" sz="2400" dirty="0"/>
                  <a:t>Assuming that the dust particles are uniformly distributed in a spherically symmetric cloud and have sizes of 𝑎 = 0.01, 0.02, 0.05, and 0.1 </a:t>
                </a:r>
                <a:r>
                  <a:rPr lang="en-US" sz="2400" dirty="0" err="1"/>
                  <a:t>μm</a:t>
                </a:r>
                <a:r>
                  <a:rPr lang="en-US" sz="2400" dirty="0"/>
                  <a:t>, the dust temperature was calculated as a function of the distance to the PBH. </a:t>
                </a:r>
                <a:r>
                  <a:rPr lang="en-US" sz="2400" dirty="0" smtClean="0"/>
                  <a:t>Immediately </a:t>
                </a:r>
                <a:r>
                  <a:rPr lang="en-US" sz="2400" dirty="0"/>
                  <a:t>next to the </a:t>
                </a:r>
                <a:r>
                  <a:rPr lang="en-US" sz="2400" dirty="0" smtClean="0"/>
                  <a:t>PBH, </a:t>
                </a:r>
                <a:r>
                  <a:rPr lang="en-US" sz="2400" dirty="0"/>
                  <a:t>the dust </a:t>
                </a:r>
                <a:r>
                  <a:rPr lang="en-US" sz="2400" dirty="0" smtClean="0"/>
                  <a:t>grains </a:t>
                </a:r>
                <a:r>
                  <a:rPr lang="en-US" sz="2400" dirty="0"/>
                  <a:t>are heated to a temperature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K, </a:t>
                </a:r>
                <a:r>
                  <a:rPr lang="en-US" sz="2400" dirty="0"/>
                  <a:t>and with increasing distance the temperature drops sharply. </a:t>
                </a:r>
                <a:r>
                  <a:rPr lang="en-US" sz="2400" dirty="0" smtClean="0"/>
                  <a:t>Thus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PBH </a:t>
                </a:r>
                <a:r>
                  <a:rPr lang="en-US" sz="2400" dirty="0"/>
                  <a:t>can only heat a spherical layer of molecular cloud with radius no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cm. In addition, the emission spectra of </a:t>
                </a:r>
                <a:r>
                  <a:rPr lang="en-US" sz="2400" dirty="0" smtClean="0"/>
                  <a:t>dust grains </a:t>
                </a:r>
                <a:r>
                  <a:rPr lang="en-US" sz="2400" dirty="0"/>
                  <a:t>heated by </a:t>
                </a:r>
                <a:r>
                  <a:rPr lang="en-US" sz="2400" dirty="0" smtClean="0"/>
                  <a:t>PBH </a:t>
                </a:r>
                <a:r>
                  <a:rPr lang="en-US" sz="2400" dirty="0"/>
                  <a:t>were plotted and it was shown how the appearance of the spectra depends on the dust </a:t>
                </a:r>
                <a:r>
                  <a:rPr lang="en-US" sz="2400" dirty="0" smtClean="0"/>
                  <a:t>number density and </a:t>
                </a:r>
                <a:r>
                  <a:rPr lang="en-US" sz="2400" dirty="0"/>
                  <a:t>on the size of the </a:t>
                </a:r>
                <a:r>
                  <a:rPr lang="en-US" sz="2400" dirty="0" smtClean="0"/>
                  <a:t>dust grains.</a:t>
                </a:r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97577"/>
                <a:ext cx="11930743" cy="5190309"/>
              </a:xfrm>
              <a:blipFill>
                <a:blip r:embed="rId2"/>
                <a:stretch>
                  <a:fillRect l="-818" t="-940" r="-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4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primordial black hole (PBH)?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idea was proposed by </a:t>
                </a:r>
                <a:r>
                  <a:rPr lang="en-US" dirty="0" err="1" smtClean="0"/>
                  <a:t>Zeldovich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Novikov</a:t>
                </a:r>
                <a:r>
                  <a:rPr lang="en-US" dirty="0" smtClean="0"/>
                  <a:t> (1966).</a:t>
                </a:r>
              </a:p>
              <a:p>
                <a:pPr marL="0" indent="0">
                  <a:buNone/>
                </a:pPr>
                <a:r>
                  <a:rPr lang="en-US" dirty="0"/>
                  <a:t>One of the mechanisms of </a:t>
                </a:r>
                <a:r>
                  <a:rPr lang="en-US" dirty="0" smtClean="0"/>
                  <a:t>PBH </a:t>
                </a:r>
                <a:r>
                  <a:rPr lang="en-US" dirty="0"/>
                  <a:t>formation is gravitational collapse of </a:t>
                </a:r>
                <a:r>
                  <a:rPr lang="en-US" dirty="0" err="1" smtClean="0"/>
                  <a:t>inhomogeneities</a:t>
                </a:r>
                <a:r>
                  <a:rPr lang="en-US" dirty="0" smtClean="0"/>
                  <a:t> </a:t>
                </a:r>
                <a:r>
                  <a:rPr lang="en-US" dirty="0"/>
                  <a:t>of primary matter in the early Universe. This is possible when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~1</m:t>
                    </m:r>
                  </m:oMath>
                </a14:m>
                <a:r>
                  <a:rPr lang="ru-RU" dirty="0" smtClean="0">
                    <a:cs typeface="Times New Roman" panose="02020603050405020304" pitchFamily="18" charset="0"/>
                  </a:rPr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The mass of the </a:t>
                </a:r>
                <a:r>
                  <a:rPr lang="en-US" dirty="0" smtClean="0"/>
                  <a:t>PBH </a:t>
                </a:r>
                <a:r>
                  <a:rPr lang="en-US" dirty="0"/>
                  <a:t>and the age of the Universe at the time of </a:t>
                </a:r>
                <a:r>
                  <a:rPr lang="en-US" dirty="0" smtClean="0"/>
                  <a:t>PBH </a:t>
                </a:r>
                <a:r>
                  <a:rPr lang="en-US" dirty="0"/>
                  <a:t>formation are related as follows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Evaporation of PBH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36523" y="1465006"/>
                <a:ext cx="10515600" cy="4711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Black holes radiate thermally with temperature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ru-RU" dirty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 smtClean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 evaporate completely in time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𝑒𝑣𝑎𝑝</m:t>
                        </m:r>
                      </m:sub>
                    </m:sSub>
                    <m:r>
                      <a:rPr lang="ru-RU" dirty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y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b="0" dirty="0" smtClean="0"/>
                  <a:t> PBHs with masses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 smtClean="0"/>
                  <a:t> g have evaporated by now</a:t>
                </a:r>
              </a:p>
              <a:p>
                <a:pPr marL="0" indent="0">
                  <a:buNone/>
                </a:pPr>
                <a:r>
                  <a:rPr lang="en-US" dirty="0"/>
                  <a:t>PBH emission spectrum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𝑑𝑡𝑑𝐸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𝑘𝑇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23" y="1465006"/>
                <a:ext cx="10515600" cy="4711957"/>
              </a:xfrm>
              <a:blipFill>
                <a:blip r:embed="rId2"/>
                <a:stretch>
                  <a:fillRect l="-1217" t="-2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it interesting to study PBHs?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LIGO</a:t>
            </a:r>
            <a:r>
              <a:rPr lang="ru-RU" dirty="0" smtClean="0"/>
              <a:t> </a:t>
            </a:r>
            <a:r>
              <a:rPr lang="en-US" dirty="0" smtClean="0"/>
              <a:t>detection gravitational waves from merging BHs (Abbott B. et. al., 2016)</a:t>
            </a:r>
          </a:p>
          <a:p>
            <a:pPr>
              <a:buFontTx/>
              <a:buChar char="-"/>
            </a:pPr>
            <a:r>
              <a:rPr lang="en-US" sz="2400" dirty="0"/>
              <a:t>the intrinsic angular momentum of these BHs is close to zero</a:t>
            </a:r>
          </a:p>
          <a:p>
            <a:pPr>
              <a:buFontTx/>
              <a:buChar char="-"/>
            </a:pPr>
            <a:r>
              <a:rPr lang="en-US" sz="2400" dirty="0"/>
              <a:t>the masses of these BHs turned out to be much larger than the masses of BHs known from other observational </a:t>
            </a:r>
            <a:r>
              <a:rPr lang="en-US" sz="2400" dirty="0" smtClean="0"/>
              <a:t>data</a:t>
            </a:r>
          </a:p>
          <a:p>
            <a:r>
              <a:rPr lang="en-US" dirty="0"/>
              <a:t>Unsolved question about dark matter: what is it?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58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goal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837" y="2339429"/>
            <a:ext cx="10770326" cy="341693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heating of a molecular cloud by photons emitted by a </a:t>
            </a:r>
            <a:r>
              <a:rPr lang="en-US" dirty="0" smtClean="0"/>
              <a:t>PBH located </a:t>
            </a:r>
            <a:r>
              <a:rPr lang="en-US" dirty="0"/>
              <a:t>inside the cloud was considered. T</a:t>
            </a:r>
            <a:r>
              <a:rPr lang="en-US" dirty="0" smtClean="0"/>
              <a:t>he </a:t>
            </a:r>
            <a:r>
              <a:rPr lang="en-US" dirty="0"/>
              <a:t>dependence of the dust </a:t>
            </a:r>
            <a:r>
              <a:rPr lang="en-US" dirty="0" smtClean="0"/>
              <a:t>temperature for </a:t>
            </a:r>
            <a:r>
              <a:rPr lang="en-US" dirty="0"/>
              <a:t>graphite and silicate dust grains</a:t>
            </a:r>
            <a:r>
              <a:rPr lang="en-US" dirty="0" smtClean="0"/>
              <a:t> </a:t>
            </a:r>
            <a:r>
              <a:rPr lang="en-US" dirty="0"/>
              <a:t>as a function of the distance to the </a:t>
            </a:r>
            <a:r>
              <a:rPr lang="en-US" dirty="0" smtClean="0"/>
              <a:t>PBH and the emission spectrum of the dust grains were constructed.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5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Model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690688"/>
                <a:ext cx="10233800" cy="4486275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buFontTx/>
                  <a:buChar char="-"/>
                </a:pPr>
                <a:r>
                  <a:rPr lang="en-US" dirty="0" smtClean="0"/>
                  <a:t>spherically </a:t>
                </a:r>
                <a:r>
                  <a:rPr lang="en-US" dirty="0"/>
                  <a:t>symmetric cloud with a radius of 5 </a:t>
                </a:r>
                <a:r>
                  <a:rPr lang="en-US" dirty="0" smtClean="0"/>
                  <a:t>pc</a:t>
                </a:r>
              </a:p>
              <a:p>
                <a:pPr algn="just">
                  <a:buFontTx/>
                  <a:buChar char="-"/>
                </a:pPr>
                <a:r>
                  <a:rPr lang="en-US" dirty="0" smtClean="0"/>
                  <a:t>PBH</a:t>
                </a:r>
                <a:r>
                  <a:rPr lang="ru-RU" dirty="0" smtClean="0"/>
                  <a:t> </a:t>
                </a:r>
                <a:r>
                  <a:rPr lang="en-US" dirty="0" smtClean="0"/>
                  <a:t>is located </a:t>
                </a:r>
                <a:r>
                  <a:rPr lang="en-US" dirty="0"/>
                  <a:t>in the center of the cloud with a mass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 smtClean="0"/>
                  <a:t>g </a:t>
                </a:r>
                <a:endParaRPr lang="ru-RU" dirty="0" smtClean="0"/>
              </a:p>
              <a:p>
                <a:pPr algn="just">
                  <a:buFontTx/>
                  <a:buChar char="-"/>
                </a:pPr>
                <a:r>
                  <a:rPr lang="en-US" dirty="0" smtClean="0"/>
                  <a:t>PBH is the only source of dust heating</a:t>
                </a:r>
                <a:endParaRPr lang="en-US" dirty="0" smtClean="0"/>
              </a:p>
              <a:p>
                <a:pPr algn="just">
                  <a:buFontTx/>
                  <a:buChar char="-"/>
                </a:pPr>
                <a:r>
                  <a:rPr lang="en-US" dirty="0"/>
                  <a:t>molecular cloud is located in the </a:t>
                </a:r>
                <a:r>
                  <a:rPr lang="en-US" dirty="0" smtClean="0"/>
                  <a:t>CMZ</a:t>
                </a:r>
              </a:p>
              <a:p>
                <a:pPr algn="just">
                  <a:buFontTx/>
                  <a:buChar char="-"/>
                </a:pPr>
                <a:r>
                  <a:rPr lang="en-US" dirty="0" smtClean="0"/>
                  <a:t>the </a:t>
                </a:r>
                <a:r>
                  <a:rPr lang="en-US" dirty="0"/>
                  <a:t>dust </a:t>
                </a:r>
                <a:r>
                  <a:rPr lang="en-US" dirty="0" smtClean="0"/>
                  <a:t>number density </a:t>
                </a:r>
                <a:r>
                  <a:rPr lang="en-US" dirty="0"/>
                  <a:t>was calculated based on the gas </a:t>
                </a:r>
                <a:r>
                  <a:rPr lang="en-US" dirty="0" smtClean="0"/>
                  <a:t>number density </a:t>
                </a:r>
                <a:r>
                  <a:rPr lang="en-US" dirty="0"/>
                  <a:t>in the </a:t>
                </a:r>
                <a:r>
                  <a:rPr lang="en-US" dirty="0" smtClean="0"/>
                  <a:t>CMZ (from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just">
                  <a:buFontTx/>
                  <a:buChar char="-"/>
                </a:pPr>
                <a:r>
                  <a:rPr lang="en-US" dirty="0"/>
                  <a:t>the thermal structure of the cloud is determined by interstellar </a:t>
                </a:r>
                <a:r>
                  <a:rPr lang="en-US" dirty="0" smtClean="0"/>
                  <a:t>dust</a:t>
                </a:r>
              </a:p>
              <a:p>
                <a:pPr algn="just">
                  <a:buFontTx/>
                  <a:buChar char="-"/>
                </a:pPr>
                <a:r>
                  <a:rPr lang="en-US" dirty="0"/>
                  <a:t>the cloud consists of dust particles of the same size (0.01, 0.02, 0.05 and 0.1 </a:t>
                </a:r>
                <a:r>
                  <a:rPr lang="en-US" dirty="0"/>
                  <a:t>µm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pPr algn="just">
                  <a:buFontTx/>
                  <a:buChar char="-"/>
                </a:pPr>
                <a:r>
                  <a:rPr lang="en-US" dirty="0"/>
                  <a:t>only absorption is taken into account (without scattering)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690688"/>
                <a:ext cx="10233800" cy="4486275"/>
              </a:xfrm>
              <a:blipFill>
                <a:blip r:embed="rId2"/>
                <a:stretch>
                  <a:fillRect l="-1132" t="-2853" r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1306" y="855643"/>
                <a:ext cx="3493585" cy="1175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6" y="855643"/>
                <a:ext cx="3493585" cy="11752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91129" y="2354505"/>
            <a:ext cx="4422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/>
              <a:t>𝑄(𝐸)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smtClean="0"/>
              <a:t>X-</a:t>
            </a:r>
            <a:r>
              <a:rPr lang="ru-RU" sz="2000" dirty="0" err="1" smtClean="0"/>
              <a:t>ray</a:t>
            </a:r>
            <a:r>
              <a:rPr lang="en-US" sz="2000" dirty="0" smtClean="0"/>
              <a:t>: </a:t>
            </a:r>
            <a:r>
              <a:rPr lang="en-US" sz="2000" dirty="0">
                <a:cs typeface="Times New Roman" panose="02020603050405020304" pitchFamily="18" charset="0"/>
              </a:rPr>
              <a:t>E. </a:t>
            </a:r>
            <a:r>
              <a:rPr lang="en-US" sz="2000" dirty="0" err="1">
                <a:cs typeface="Times New Roman" panose="02020603050405020304" pitchFamily="18" charset="0"/>
              </a:rPr>
              <a:t>Dwek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 and</a:t>
            </a:r>
          </a:p>
          <a:p>
            <a:pPr algn="just"/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R. Smith</a:t>
            </a:r>
            <a:r>
              <a:rPr lang="ru-RU" sz="2000" dirty="0">
                <a:cs typeface="Times New Roman" panose="02020603050405020304" pitchFamily="18" charset="0"/>
              </a:rPr>
              <a:t> (1996</a:t>
            </a:r>
            <a:r>
              <a:rPr lang="ru-RU" sz="2000" dirty="0" smtClean="0">
                <a:cs typeface="Times New Roman" panose="02020603050405020304" pitchFamily="18" charset="0"/>
              </a:rPr>
              <a:t>)</a:t>
            </a:r>
            <a:r>
              <a:rPr lang="en-US" sz="2000" dirty="0">
                <a:cs typeface="Times New Roman" panose="02020603050405020304" pitchFamily="18" charset="0"/>
              </a:rPr>
              <a:t> table 5.1. and table 5.2</a:t>
            </a:r>
            <a:r>
              <a:rPr lang="en-US" sz="2000" dirty="0" smtClean="0">
                <a:cs typeface="Times New Roman" panose="02020603050405020304" pitchFamily="18" charset="0"/>
              </a:rPr>
              <a:t>.,</a:t>
            </a:r>
          </a:p>
          <a:p>
            <a:pPr algn="just"/>
            <a:r>
              <a:rPr lang="en-US" sz="2000" dirty="0"/>
              <a:t>for ultraviolet: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44958" y="3693773"/>
                <a:ext cx="3632085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8" y="3693773"/>
                <a:ext cx="3632085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82778" y="209312"/>
            <a:ext cx="209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g</a:t>
            </a:r>
            <a:r>
              <a:rPr lang="en-US" dirty="0" smtClean="0">
                <a:cs typeface="Times New Roman" panose="02020603050405020304" pitchFamily="18" charset="0"/>
              </a:rPr>
              <a:t>raphite dust grains</a:t>
            </a:r>
            <a:r>
              <a:rPr lang="ru-RU" dirty="0" smtClean="0">
                <a:cs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a = 0.01 </a:t>
            </a:r>
            <a:r>
              <a:rPr lang="ru-RU" dirty="0" smtClean="0">
                <a:cs typeface="Times New Roman" panose="02020603050405020304" pitchFamily="18" charset="0"/>
              </a:rPr>
              <a:t>и 0.1 мкм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43" y="855643"/>
            <a:ext cx="3234590" cy="590441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769531" y="209311"/>
            <a:ext cx="216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silicate </a:t>
            </a:r>
            <a:r>
              <a:rPr lang="en-US" dirty="0">
                <a:cs typeface="Times New Roman" panose="02020603050405020304" pitchFamily="18" charset="0"/>
              </a:rPr>
              <a:t>dust grains</a:t>
            </a:r>
            <a:r>
              <a:rPr lang="ru-RU" dirty="0"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cs typeface="Times New Roman" panose="02020603050405020304" pitchFamily="18" charset="0"/>
              </a:rPr>
              <a:t>a = 0.01 </a:t>
            </a:r>
            <a:r>
              <a:rPr lang="ru-RU" dirty="0">
                <a:cs typeface="Times New Roman" panose="02020603050405020304" pitchFamily="18" charset="0"/>
              </a:rPr>
              <a:t>и 0.1 мкм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78" y="855642"/>
            <a:ext cx="3617785" cy="58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17"/>
            <a:ext cx="6426926" cy="4659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62800" y="1632858"/>
                <a:ext cx="420416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𝑃𝐵𝐻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632858"/>
                <a:ext cx="4204164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26321" y="2747943"/>
                <a:ext cx="5877122" cy="92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321" y="2747943"/>
                <a:ext cx="5877122" cy="922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84520" y="4041638"/>
                <a:ext cx="2935291" cy="45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)∝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𝑃𝐵𝐻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1/5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−2/5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20" y="4041638"/>
                <a:ext cx="2935291" cy="456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13509" y="4834088"/>
                <a:ext cx="6096000" cy="1631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ru-RU" sz="2000" dirty="0" smtClean="0"/>
                  <a:t>Dependence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of</a:t>
                </a:r>
                <a:r>
                  <a:rPr lang="ru-RU" sz="2000" dirty="0"/>
                  <a:t> </a:t>
                </a:r>
                <a:r>
                  <a:rPr lang="ru-RU" sz="2000" dirty="0" err="1"/>
                  <a:t>the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temperature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of</a:t>
                </a:r>
                <a:r>
                  <a:rPr lang="ru-RU" sz="2000" dirty="0"/>
                  <a:t> </a:t>
                </a:r>
                <a:r>
                  <a:rPr lang="ru-RU" sz="2000" dirty="0" err="1"/>
                  <a:t>graphite</a:t>
                </a:r>
                <a:r>
                  <a:rPr lang="ru-RU" sz="2000" dirty="0"/>
                  <a:t> (</a:t>
                </a:r>
                <a:r>
                  <a:rPr lang="ru-RU" sz="2000" dirty="0" err="1"/>
                  <a:t>solid</a:t>
                </a:r>
                <a:r>
                  <a:rPr lang="ru-RU" sz="2000" dirty="0"/>
                  <a:t> </a:t>
                </a:r>
                <a:r>
                  <a:rPr lang="ru-RU" sz="2000" dirty="0" err="1"/>
                  <a:t>lines</a:t>
                </a:r>
                <a:r>
                  <a:rPr lang="ru-RU" sz="2000" dirty="0"/>
                  <a:t>) </a:t>
                </a:r>
                <a:r>
                  <a:rPr lang="ru-RU" sz="2000" dirty="0" err="1"/>
                  <a:t>and</a:t>
                </a:r>
                <a:r>
                  <a:rPr lang="ru-RU" sz="2000" dirty="0"/>
                  <a:t> </a:t>
                </a:r>
                <a:r>
                  <a:rPr lang="ru-RU" sz="2000" dirty="0" err="1"/>
                  <a:t>silicate</a:t>
                </a:r>
                <a:r>
                  <a:rPr lang="ru-RU" sz="2000" dirty="0"/>
                  <a:t> (</a:t>
                </a:r>
                <a:r>
                  <a:rPr lang="ru-RU" sz="2000" dirty="0" err="1"/>
                  <a:t>dashed</a:t>
                </a:r>
                <a:r>
                  <a:rPr lang="ru-RU" sz="2000" dirty="0"/>
                  <a:t> </a:t>
                </a:r>
                <a:r>
                  <a:rPr lang="ru-RU" sz="2000" dirty="0" err="1"/>
                  <a:t>lines</a:t>
                </a:r>
                <a:r>
                  <a:rPr lang="ru-RU" sz="2000" dirty="0"/>
                  <a:t>) </a:t>
                </a:r>
                <a:r>
                  <a:rPr lang="ru-RU" sz="2000" dirty="0" err="1"/>
                  <a:t>dust</a:t>
                </a:r>
                <a:r>
                  <a:rPr lang="ru-RU" sz="2000" dirty="0"/>
                  <a:t> </a:t>
                </a:r>
                <a:r>
                  <a:rPr lang="ru-RU" sz="2000" dirty="0" err="1"/>
                  <a:t>grains</a:t>
                </a:r>
                <a:r>
                  <a:rPr lang="ru-RU" sz="2000" dirty="0"/>
                  <a:t> </a:t>
                </a:r>
                <a:r>
                  <a:rPr lang="ru-RU" sz="2000" dirty="0" err="1"/>
                  <a:t>on</a:t>
                </a:r>
                <a:r>
                  <a:rPr lang="ru-RU" sz="2000" dirty="0"/>
                  <a:t> </a:t>
                </a:r>
                <a:r>
                  <a:rPr lang="ru-RU" sz="2000" dirty="0" err="1"/>
                  <a:t>the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distance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to</a:t>
                </a:r>
                <a:r>
                  <a:rPr lang="ru-RU" sz="2000" dirty="0"/>
                  <a:t> </a:t>
                </a:r>
                <a:r>
                  <a:rPr lang="ru-RU" sz="2000" dirty="0" err="1"/>
                  <a:t>the</a:t>
                </a:r>
                <a:r>
                  <a:rPr lang="ru-RU" sz="2000" dirty="0"/>
                  <a:t> PBH </a:t>
                </a:r>
                <a:r>
                  <a:rPr lang="ru-RU" sz="2000" dirty="0" err="1"/>
                  <a:t>with</a:t>
                </a:r>
                <a:r>
                  <a:rPr lang="ru-RU" sz="2000" dirty="0"/>
                  <a:t> </a:t>
                </a:r>
                <a:r>
                  <a:rPr lang="ru-RU" sz="2000" dirty="0" err="1"/>
                  <a:t>masses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𝑀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ru-RU" sz="2000" dirty="0"/>
                  <a:t> g, 𝑀=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g </a:t>
                </a:r>
                <a:r>
                  <a:rPr lang="ru-RU" sz="2000" dirty="0" err="1"/>
                  <a:t>and</a:t>
                </a:r>
                <a:r>
                  <a:rPr lang="ru-RU" sz="2000" dirty="0"/>
                  <a:t> 𝑀=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g </a:t>
                </a:r>
                <a:r>
                  <a:rPr lang="ru-RU" sz="2000" dirty="0"/>
                  <a:t>(</a:t>
                </a:r>
                <a:r>
                  <a:rPr lang="ru-RU" sz="2000" dirty="0" err="1"/>
                  <a:t>see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legend</a:t>
                </a:r>
                <a:r>
                  <a:rPr lang="ru-RU" sz="2000" dirty="0"/>
                  <a:t>). </a:t>
                </a:r>
                <a:r>
                  <a:rPr lang="en-US" sz="2000" dirty="0"/>
                  <a:t>The dust </a:t>
                </a:r>
                <a:r>
                  <a:rPr lang="en-US" sz="2000" dirty="0" smtClean="0"/>
                  <a:t>grains </a:t>
                </a:r>
                <a:r>
                  <a:rPr lang="en-US" sz="2000" dirty="0"/>
                  <a:t>have size a = 0.01 µm.</a:t>
                </a:r>
                <a:endParaRPr lang="ru-RU" sz="20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4834088"/>
                <a:ext cx="6096000" cy="1631216"/>
              </a:xfrm>
              <a:prstGeom prst="rect">
                <a:avLst/>
              </a:prstGeom>
              <a:blipFill>
                <a:blip r:embed="rId6"/>
                <a:stretch>
                  <a:fillRect l="-1000" t="-2239" r="-1100" b="-5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5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94" y="0"/>
            <a:ext cx="6060920" cy="5148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61257" y="5125505"/>
                <a:ext cx="1167819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err="1"/>
                  <a:t>Emission</a:t>
                </a:r>
                <a:r>
                  <a:rPr lang="ru-RU" dirty="0"/>
                  <a:t> </a:t>
                </a:r>
                <a:r>
                  <a:rPr lang="ru-RU" dirty="0" err="1"/>
                  <a:t>spectra</a:t>
                </a:r>
                <a:r>
                  <a:rPr lang="ru-RU" dirty="0"/>
                  <a:t> </a:t>
                </a:r>
                <a:r>
                  <a:rPr lang="ru-RU" dirty="0" err="1"/>
                  <a:t>of</a:t>
                </a:r>
                <a:r>
                  <a:rPr lang="ru-RU" dirty="0"/>
                  <a:t> </a:t>
                </a:r>
                <a:r>
                  <a:rPr lang="ru-RU" dirty="0" err="1"/>
                  <a:t>dust</a:t>
                </a:r>
                <a:r>
                  <a:rPr lang="ru-RU" dirty="0"/>
                  <a:t> </a:t>
                </a:r>
                <a:r>
                  <a:rPr lang="ru-RU" dirty="0" err="1"/>
                  <a:t>grains</a:t>
                </a:r>
                <a:r>
                  <a:rPr lang="ru-RU" dirty="0"/>
                  <a:t> </a:t>
                </a:r>
                <a:r>
                  <a:rPr lang="ru-RU" dirty="0" err="1"/>
                  <a:t>heated</a:t>
                </a:r>
                <a:r>
                  <a:rPr lang="ru-RU" dirty="0"/>
                  <a:t> </a:t>
                </a:r>
                <a:r>
                  <a:rPr lang="ru-RU" dirty="0" err="1"/>
                  <a:t>by</a:t>
                </a:r>
                <a:r>
                  <a:rPr lang="ru-RU" dirty="0"/>
                  <a:t> a </a:t>
                </a:r>
                <a:r>
                  <a:rPr lang="en-US" dirty="0" smtClean="0"/>
                  <a:t>PBH </a:t>
                </a:r>
                <a:r>
                  <a:rPr lang="ru-RU" dirty="0" err="1" smtClean="0"/>
                  <a:t>with</a:t>
                </a:r>
                <a:r>
                  <a:rPr lang="ru-RU" dirty="0" smtClean="0"/>
                  <a:t> </a:t>
                </a:r>
                <a:r>
                  <a:rPr lang="ru-RU" dirty="0"/>
                  <a:t>a </a:t>
                </a:r>
                <a:r>
                  <a:rPr lang="ru-RU" dirty="0" err="1"/>
                  <a:t>mass</a:t>
                </a:r>
                <a:r>
                  <a:rPr lang="ru-RU" dirty="0"/>
                  <a:t> </a:t>
                </a:r>
                <a:r>
                  <a:rPr lang="ru-RU" dirty="0" err="1"/>
                  <a:t>of</a:t>
                </a:r>
                <a:r>
                  <a:rPr lang="ru-RU" dirty="0"/>
                  <a:t> 𝑀</a:t>
                </a: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ru-RU" dirty="0" smtClean="0"/>
                  <a:t> g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different</a:t>
                </a:r>
                <a:r>
                  <a:rPr lang="ru-RU" dirty="0"/>
                  <a:t> </a:t>
                </a:r>
                <a:r>
                  <a:rPr lang="ru-RU" dirty="0" err="1"/>
                  <a:t>dust</a:t>
                </a:r>
                <a:r>
                  <a:rPr lang="ru-RU" dirty="0"/>
                  <a:t> </a:t>
                </a:r>
                <a:r>
                  <a:rPr lang="en-US" dirty="0" smtClean="0"/>
                  <a:t>number density</a:t>
                </a:r>
                <a:r>
                  <a:rPr lang="ru-RU" dirty="0" smtClean="0"/>
                  <a:t> </a:t>
                </a:r>
                <a:r>
                  <a:rPr lang="ru-RU" dirty="0" err="1"/>
                  <a:t>in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:r>
                  <a:rPr lang="ru-RU" dirty="0"/>
                  <a:t> </a:t>
                </a:r>
                <a:r>
                  <a:rPr lang="ru-RU" dirty="0" err="1"/>
                  <a:t>molecular</a:t>
                </a:r>
                <a:r>
                  <a:rPr lang="ru-RU" dirty="0"/>
                  <a:t> </a:t>
                </a:r>
                <a:r>
                  <a:rPr lang="ru-RU" dirty="0" err="1"/>
                  <a:t>cloud</a:t>
                </a:r>
                <a:r>
                  <a:rPr lang="ru-RU" dirty="0"/>
                  <a:t>. </a:t>
                </a:r>
                <a:r>
                  <a:rPr lang="ru-RU" dirty="0" err="1"/>
                  <a:t>The</a:t>
                </a:r>
                <a:r>
                  <a:rPr lang="ru-RU" dirty="0"/>
                  <a:t> </a:t>
                </a:r>
                <a:r>
                  <a:rPr lang="ru-RU" dirty="0" err="1"/>
                  <a:t>dust</a:t>
                </a:r>
                <a:r>
                  <a:rPr lang="ru-RU" dirty="0"/>
                  <a:t> </a:t>
                </a:r>
                <a:r>
                  <a:rPr lang="ru-RU" dirty="0" err="1"/>
                  <a:t>grain</a:t>
                </a:r>
                <a:r>
                  <a:rPr lang="ru-RU" dirty="0"/>
                  <a:t> </a:t>
                </a:r>
                <a:r>
                  <a:rPr lang="ru-RU" dirty="0" err="1"/>
                  <a:t>sizes</a:t>
                </a:r>
                <a:r>
                  <a:rPr lang="ru-RU" dirty="0"/>
                  <a:t> </a:t>
                </a:r>
                <a:r>
                  <a:rPr lang="ru-RU" dirty="0" err="1"/>
                  <a:t>are</a:t>
                </a:r>
                <a:r>
                  <a:rPr lang="ru-RU" dirty="0"/>
                  <a:t> 𝑎=0.01 </a:t>
                </a:r>
                <a:r>
                  <a:rPr lang="ru-RU" dirty="0" err="1"/>
                  <a:t>μm</a:t>
                </a:r>
                <a:r>
                  <a:rPr lang="ru-RU" dirty="0"/>
                  <a:t> (</a:t>
                </a:r>
                <a:r>
                  <a:rPr lang="ru-RU" dirty="0" err="1"/>
                  <a:t>top</a:t>
                </a:r>
                <a:r>
                  <a:rPr lang="ru-RU" dirty="0"/>
                  <a:t> </a:t>
                </a:r>
                <a:r>
                  <a:rPr lang="ru-RU" dirty="0" err="1"/>
                  <a:t>left</a:t>
                </a:r>
                <a:r>
                  <a:rPr lang="ru-RU" dirty="0"/>
                  <a:t>), 𝑎=0.02 </a:t>
                </a:r>
                <a:r>
                  <a:rPr lang="ru-RU" dirty="0" err="1"/>
                  <a:t>μm</a:t>
                </a:r>
                <a:r>
                  <a:rPr lang="ru-RU" dirty="0"/>
                  <a:t> (</a:t>
                </a:r>
                <a:r>
                  <a:rPr lang="ru-RU" dirty="0" err="1"/>
                  <a:t>top</a:t>
                </a:r>
                <a:r>
                  <a:rPr lang="ru-RU" dirty="0"/>
                  <a:t> </a:t>
                </a:r>
                <a:r>
                  <a:rPr lang="ru-RU" dirty="0" err="1"/>
                  <a:t>right</a:t>
                </a:r>
                <a:r>
                  <a:rPr lang="ru-RU" dirty="0"/>
                  <a:t>), 𝑎=0.05 </a:t>
                </a:r>
                <a:r>
                  <a:rPr lang="ru-RU" dirty="0" err="1"/>
                  <a:t>μm</a:t>
                </a:r>
                <a:r>
                  <a:rPr lang="ru-RU" dirty="0"/>
                  <a:t> (</a:t>
                </a:r>
                <a:r>
                  <a:rPr lang="ru-RU" dirty="0" err="1"/>
                  <a:t>bottom</a:t>
                </a:r>
                <a:r>
                  <a:rPr lang="ru-RU" dirty="0"/>
                  <a:t> </a:t>
                </a:r>
                <a:r>
                  <a:rPr lang="ru-RU" dirty="0" err="1"/>
                  <a:t>left</a:t>
                </a:r>
                <a:r>
                  <a:rPr lang="ru-RU" dirty="0"/>
                  <a:t>), 𝑎=0.1 </a:t>
                </a:r>
                <a:r>
                  <a:rPr lang="ru-RU" dirty="0" err="1"/>
                  <a:t>μm</a:t>
                </a:r>
                <a:r>
                  <a:rPr lang="ru-RU" dirty="0"/>
                  <a:t> (</a:t>
                </a:r>
                <a:r>
                  <a:rPr lang="ru-RU" dirty="0" err="1"/>
                  <a:t>bottom</a:t>
                </a:r>
                <a:r>
                  <a:rPr lang="ru-RU" dirty="0"/>
                  <a:t> </a:t>
                </a:r>
                <a:r>
                  <a:rPr lang="ru-RU" dirty="0" err="1"/>
                  <a:t>right</a:t>
                </a:r>
                <a:r>
                  <a:rPr lang="ru-RU" dirty="0"/>
                  <a:t>). </a:t>
                </a:r>
                <a:r>
                  <a:rPr lang="ru-RU" dirty="0" err="1"/>
                  <a:t>Solid</a:t>
                </a:r>
                <a:r>
                  <a:rPr lang="ru-RU" dirty="0"/>
                  <a:t> </a:t>
                </a:r>
                <a:r>
                  <a:rPr lang="ru-RU" dirty="0" err="1"/>
                  <a:t>colored</a:t>
                </a:r>
                <a:r>
                  <a:rPr lang="ru-RU" dirty="0"/>
                  <a:t> </a:t>
                </a:r>
                <a:r>
                  <a:rPr lang="ru-RU" dirty="0" err="1"/>
                  <a:t>lines</a:t>
                </a:r>
                <a:r>
                  <a:rPr lang="ru-RU" dirty="0"/>
                  <a:t> </a:t>
                </a:r>
                <a:r>
                  <a:rPr lang="ru-RU" dirty="0" err="1"/>
                  <a:t>indicate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:r>
                  <a:rPr lang="ru-RU" dirty="0"/>
                  <a:t> </a:t>
                </a:r>
                <a:r>
                  <a:rPr lang="ru-RU" dirty="0" err="1"/>
                  <a:t>spectra</a:t>
                </a:r>
                <a:r>
                  <a:rPr lang="ru-RU" dirty="0"/>
                  <a:t> </a:t>
                </a:r>
                <a:r>
                  <a:rPr lang="ru-RU" dirty="0" err="1"/>
                  <a:t>of</a:t>
                </a:r>
                <a:r>
                  <a:rPr lang="ru-RU" dirty="0"/>
                  <a:t> </a:t>
                </a:r>
                <a:r>
                  <a:rPr lang="ru-RU" dirty="0" err="1"/>
                  <a:t>graphite</a:t>
                </a:r>
                <a:r>
                  <a:rPr lang="ru-RU" dirty="0"/>
                  <a:t> </a:t>
                </a:r>
                <a:r>
                  <a:rPr lang="ru-RU" dirty="0" err="1"/>
                  <a:t>dust</a:t>
                </a:r>
                <a:r>
                  <a:rPr lang="ru-RU" dirty="0"/>
                  <a:t> </a:t>
                </a:r>
                <a:r>
                  <a:rPr lang="ru-RU" dirty="0" err="1"/>
                  <a:t>grains</a:t>
                </a:r>
                <a:r>
                  <a:rPr lang="ru-RU" dirty="0"/>
                  <a:t>, </a:t>
                </a:r>
                <a:r>
                  <a:rPr lang="ru-RU" dirty="0" err="1" smtClean="0"/>
                  <a:t>dotted</a:t>
                </a:r>
                <a:r>
                  <a:rPr lang="ru-RU" dirty="0" smtClean="0"/>
                  <a:t> </a:t>
                </a:r>
                <a:r>
                  <a:rPr lang="ru-RU" dirty="0" err="1"/>
                  <a:t>colored</a:t>
                </a:r>
                <a:r>
                  <a:rPr lang="ru-RU" dirty="0"/>
                  <a:t> </a:t>
                </a:r>
                <a:r>
                  <a:rPr lang="ru-RU" dirty="0" err="1"/>
                  <a:t>lines</a:t>
                </a:r>
                <a:r>
                  <a:rPr lang="ru-RU" dirty="0"/>
                  <a:t> </a:t>
                </a:r>
                <a:r>
                  <a:rPr lang="ru-RU" dirty="0" err="1"/>
                  <a:t>indicate</a:t>
                </a:r>
                <a:r>
                  <a:rPr lang="ru-RU" dirty="0"/>
                  <a:t> </a:t>
                </a:r>
                <a:r>
                  <a:rPr lang="ru-RU" dirty="0" err="1"/>
                  <a:t>silicate</a:t>
                </a:r>
                <a:r>
                  <a:rPr lang="ru-RU" dirty="0"/>
                  <a:t> </a:t>
                </a:r>
                <a:r>
                  <a:rPr lang="ru-RU" dirty="0" err="1"/>
                  <a:t>dust</a:t>
                </a:r>
                <a:r>
                  <a:rPr lang="ru-RU" dirty="0"/>
                  <a:t> </a:t>
                </a:r>
                <a:r>
                  <a:rPr lang="ru-RU" dirty="0" err="1"/>
                  <a:t>grains</a:t>
                </a:r>
                <a:r>
                  <a:rPr lang="ru-RU" dirty="0"/>
                  <a:t>. 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5125505"/>
                <a:ext cx="11678194" cy="1200329"/>
              </a:xfrm>
              <a:prstGeom prst="rect">
                <a:avLst/>
              </a:prstGeom>
              <a:blipFill>
                <a:blip r:embed="rId3"/>
                <a:stretch>
                  <a:fillRect l="-470" t="-4061" r="-41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899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397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Heating of a molecular cloud by a primordial black hole</vt:lpstr>
      <vt:lpstr>What is primordial black hole (PBH)?</vt:lpstr>
      <vt:lpstr>Evaporation of PBH</vt:lpstr>
      <vt:lpstr>Why is it interesting to study PBHs?</vt:lpstr>
      <vt:lpstr>The goal</vt:lpstr>
      <vt:lpstr>Model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Астрофизические проявления первичных черных дыр в галактическом центре</dc:title>
  <dc:creator>Александр Мелихов</dc:creator>
  <cp:lastModifiedBy>Александр</cp:lastModifiedBy>
  <cp:revision>85</cp:revision>
  <dcterms:created xsi:type="dcterms:W3CDTF">2021-04-18T15:30:35Z</dcterms:created>
  <dcterms:modified xsi:type="dcterms:W3CDTF">2024-10-23T12:00:13Z</dcterms:modified>
</cp:coreProperties>
</file>