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74" r:id="rId12"/>
    <p:sldId id="273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oper Hewitt Bold" panose="020B0604020202020204" charset="0"/>
      <p:regular r:id="rId19"/>
    </p:embeddedFont>
    <p:embeddedFont>
      <p:font typeface="Flatory Slab Bold" panose="020B0604020202020204" charset="-34"/>
      <p:regular r:id="rId20"/>
    </p:embeddedFont>
    <p:embeddedFont>
      <p:font typeface="Flatory Slab Semi-Bold" panose="020B0604020202020204" charset="-34"/>
      <p:regular r:id="rId21"/>
    </p:embeddedFont>
    <p:embeddedFont>
      <p:font typeface="Flatory Slab Ultra-Bold" panose="020B0604020202020204" charset="-34"/>
      <p:regular r:id="rId22"/>
    </p:embeddedFont>
    <p:embeddedFont>
      <p:font typeface="TAN Headline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0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06EED-3BF5-4EF6-B57B-64754F55952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3D95C-06F2-49A8-AB33-66CC922AB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0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3D95C-06F2-49A8-AB33-66CC922AB7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7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10">
            <a:extLst>
              <a:ext uri="{FF2B5EF4-FFF2-40B4-BE49-F238E27FC236}">
                <a16:creationId xmlns:a16="http://schemas.microsoft.com/office/drawing/2014/main" id="{92ABEDA6-423A-451C-A7BC-8235A3FEBD6F}"/>
              </a:ext>
            </a:extLst>
          </p:cNvPr>
          <p:cNvSpPr/>
          <p:nvPr/>
        </p:nvSpPr>
        <p:spPr>
          <a:xfrm>
            <a:off x="13168629" y="4776126"/>
            <a:ext cx="4953000" cy="3048000"/>
          </a:xfrm>
          <a:prstGeom prst="rect">
            <a:avLst/>
          </a:prstGeom>
          <a:solidFill>
            <a:srgbClr val="C9CDFC"/>
          </a:solidFill>
          <a:ln w="38100" cap="sq">
            <a:solidFill>
              <a:srgbClr val="0B3A69"/>
            </a:solidFill>
            <a:prstDash val="solid"/>
            <a:miter/>
          </a:ln>
        </p:spPr>
      </p:sp>
      <p:sp>
        <p:nvSpPr>
          <p:cNvPr id="36" name="AutoShape 5">
            <a:extLst>
              <a:ext uri="{FF2B5EF4-FFF2-40B4-BE49-F238E27FC236}">
                <a16:creationId xmlns:a16="http://schemas.microsoft.com/office/drawing/2014/main" id="{0E4C7C4D-787A-4B52-AB3A-3875412E7483}"/>
              </a:ext>
            </a:extLst>
          </p:cNvPr>
          <p:cNvSpPr/>
          <p:nvPr/>
        </p:nvSpPr>
        <p:spPr>
          <a:xfrm>
            <a:off x="13030201" y="4670068"/>
            <a:ext cx="4953000" cy="3011105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0B3A69"/>
            </a:solidFill>
            <a:prstDash val="solid"/>
            <a:miter/>
          </a:ln>
        </p:spPr>
      </p:sp>
      <p:grpSp>
        <p:nvGrpSpPr>
          <p:cNvPr id="2" name="Group 2"/>
          <p:cNvGrpSpPr/>
          <p:nvPr/>
        </p:nvGrpSpPr>
        <p:grpSpPr>
          <a:xfrm>
            <a:off x="3733801" y="5210719"/>
            <a:ext cx="9157971" cy="2447380"/>
            <a:chOff x="-48424" y="138836"/>
            <a:chExt cx="3903836" cy="864005"/>
          </a:xfrm>
        </p:grpSpPr>
        <p:sp>
          <p:nvSpPr>
            <p:cNvPr id="3" name="Freeform 3"/>
            <p:cNvSpPr/>
            <p:nvPr/>
          </p:nvSpPr>
          <p:spPr>
            <a:xfrm>
              <a:off x="0" y="138836"/>
              <a:ext cx="3855412" cy="864005"/>
            </a:xfrm>
            <a:custGeom>
              <a:avLst/>
              <a:gdLst/>
              <a:ahLst/>
              <a:cxnLst/>
              <a:rect l="l" t="t" r="r" b="b"/>
              <a:pathLst>
                <a:path w="3855412" h="864005">
                  <a:moveTo>
                    <a:pt x="0" y="0"/>
                  </a:moveTo>
                  <a:lnTo>
                    <a:pt x="3855412" y="0"/>
                  </a:lnTo>
                  <a:lnTo>
                    <a:pt x="3855412" y="864005"/>
                  </a:lnTo>
                  <a:lnTo>
                    <a:pt x="0" y="86400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-48424" y="302515"/>
              <a:ext cx="3903836" cy="56148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just">
                <a:lnSpc>
                  <a:spcPts val="5759"/>
                </a:lnSpc>
              </a:pPr>
              <a:r>
                <a:rPr lang="en-US" sz="4000" spc="86" dirty="0">
                  <a:solidFill>
                    <a:srgbClr val="0B3A69"/>
                  </a:solidFill>
                  <a:latin typeface="Cooper Hewitt Bold"/>
                </a:rPr>
                <a:t>Speaker: </a:t>
              </a:r>
              <a:r>
                <a:rPr lang="en-US" sz="4000" u="sng" spc="86" dirty="0">
                  <a:solidFill>
                    <a:srgbClr val="0B3A69"/>
                  </a:solidFill>
                  <a:latin typeface="Cooper Hewitt Bold"/>
                </a:rPr>
                <a:t>Anton </a:t>
              </a:r>
              <a:r>
                <a:rPr lang="en-US" sz="4000" u="sng" spc="86" dirty="0" err="1">
                  <a:solidFill>
                    <a:srgbClr val="0B3A69"/>
                  </a:solidFill>
                  <a:latin typeface="Cooper Hewitt Bold"/>
                </a:rPr>
                <a:t>Ignatovskiy</a:t>
              </a:r>
              <a:endParaRPr lang="en-US" sz="4000" u="sng" spc="86" dirty="0">
                <a:solidFill>
                  <a:srgbClr val="0B3A69"/>
                </a:solidFill>
                <a:latin typeface="Cooper Hewitt Bold"/>
              </a:endParaRPr>
            </a:p>
            <a:p>
              <a:pPr algn="just">
                <a:lnSpc>
                  <a:spcPts val="5759"/>
                </a:lnSpc>
              </a:pPr>
              <a:r>
                <a:rPr lang="en-US" sz="4000" spc="86" dirty="0">
                  <a:solidFill>
                    <a:srgbClr val="0B3A69"/>
                  </a:solidFill>
                  <a:latin typeface="Cooper Hewitt Bold"/>
                </a:rPr>
                <a:t>Coauthors: Igor Panov, Andrey Yudin</a:t>
              </a:r>
            </a:p>
            <a:p>
              <a:pPr marL="0" lvl="0" indent="0" algn="just">
                <a:lnSpc>
                  <a:spcPts val="5759"/>
                </a:lnSpc>
                <a:spcBef>
                  <a:spcPct val="0"/>
                </a:spcBef>
              </a:pPr>
              <a:r>
                <a:rPr lang="en-US" sz="4000" spc="86" dirty="0">
                  <a:solidFill>
                    <a:srgbClr val="0B3A69"/>
                  </a:solidFill>
                  <a:latin typeface="Cooper Hewitt Bold"/>
                </a:rPr>
                <a:t>Affiliations: MIPT, NRC «KI»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559067" y="636484"/>
            <a:ext cx="13202837" cy="3451417"/>
            <a:chOff x="0" y="0"/>
            <a:chExt cx="3477290" cy="90901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77290" cy="909015"/>
            </a:xfrm>
            <a:custGeom>
              <a:avLst/>
              <a:gdLst/>
              <a:ahLst/>
              <a:cxnLst/>
              <a:rect l="l" t="t" r="r" b="b"/>
              <a:pathLst>
                <a:path w="3477290" h="909015">
                  <a:moveTo>
                    <a:pt x="58638" y="0"/>
                  </a:moveTo>
                  <a:lnTo>
                    <a:pt x="3418652" y="0"/>
                  </a:lnTo>
                  <a:cubicBezTo>
                    <a:pt x="3434204" y="0"/>
                    <a:pt x="3449119" y="6178"/>
                    <a:pt x="3460116" y="17175"/>
                  </a:cubicBezTo>
                  <a:cubicBezTo>
                    <a:pt x="3471113" y="28172"/>
                    <a:pt x="3477290" y="43086"/>
                    <a:pt x="3477290" y="58638"/>
                  </a:cubicBezTo>
                  <a:lnTo>
                    <a:pt x="3477290" y="850377"/>
                  </a:lnTo>
                  <a:cubicBezTo>
                    <a:pt x="3477290" y="865929"/>
                    <a:pt x="3471113" y="880844"/>
                    <a:pt x="3460116" y="891840"/>
                  </a:cubicBezTo>
                  <a:cubicBezTo>
                    <a:pt x="3449119" y="902837"/>
                    <a:pt x="3434204" y="909015"/>
                    <a:pt x="3418652" y="909015"/>
                  </a:cubicBezTo>
                  <a:lnTo>
                    <a:pt x="58638" y="909015"/>
                  </a:lnTo>
                  <a:cubicBezTo>
                    <a:pt x="43086" y="909015"/>
                    <a:pt x="28172" y="902837"/>
                    <a:pt x="17175" y="891840"/>
                  </a:cubicBezTo>
                  <a:cubicBezTo>
                    <a:pt x="6178" y="880844"/>
                    <a:pt x="0" y="865929"/>
                    <a:pt x="0" y="850377"/>
                  </a:cubicBezTo>
                  <a:lnTo>
                    <a:pt x="0" y="58638"/>
                  </a:lnTo>
                  <a:cubicBezTo>
                    <a:pt x="0" y="43086"/>
                    <a:pt x="6178" y="28172"/>
                    <a:pt x="17175" y="17175"/>
                  </a:cubicBezTo>
                  <a:cubicBezTo>
                    <a:pt x="28172" y="6178"/>
                    <a:pt x="43086" y="0"/>
                    <a:pt x="5863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3477290" cy="985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68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04800" y="8378620"/>
            <a:ext cx="5588135" cy="1838325"/>
          </a:xfrm>
          <a:custGeom>
            <a:avLst/>
            <a:gdLst/>
            <a:ahLst/>
            <a:cxnLst/>
            <a:rect l="l" t="t" r="r" b="b"/>
            <a:pathLst>
              <a:path w="4102404" h="1503846">
                <a:moveTo>
                  <a:pt x="0" y="0"/>
                </a:moveTo>
                <a:lnTo>
                  <a:pt x="4102404" y="0"/>
                </a:lnTo>
                <a:lnTo>
                  <a:pt x="4102404" y="1503846"/>
                </a:lnTo>
                <a:lnTo>
                  <a:pt x="0" y="1503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231777" y="8233542"/>
            <a:ext cx="6979498" cy="1838325"/>
          </a:xfrm>
          <a:custGeom>
            <a:avLst/>
            <a:gdLst/>
            <a:ahLst/>
            <a:cxnLst/>
            <a:rect l="l" t="t" r="r" b="b"/>
            <a:pathLst>
              <a:path w="6477072" h="1493746">
                <a:moveTo>
                  <a:pt x="0" y="0"/>
                </a:moveTo>
                <a:lnTo>
                  <a:pt x="6477073" y="0"/>
                </a:lnTo>
                <a:lnTo>
                  <a:pt x="6477073" y="1493746"/>
                </a:lnTo>
                <a:lnTo>
                  <a:pt x="0" y="1493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7338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855809" y="942975"/>
            <a:ext cx="12576382" cy="2829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267"/>
              </a:lnSpc>
            </a:pPr>
            <a:r>
              <a:rPr lang="en-US" sz="7195" dirty="0">
                <a:solidFill>
                  <a:srgbClr val="FFFFFF"/>
                </a:solidFill>
                <a:latin typeface="Cooper Hewitt Bold"/>
              </a:rPr>
              <a:t>Nucleosynthesis in the crust of minimal mass neutron star. Stripping model.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902" y="8985950"/>
            <a:ext cx="17190298" cy="1230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B3A69"/>
                </a:solidFill>
                <a:latin typeface="Cooper Hewitt Bold"/>
              </a:rPr>
              <a:t>October, 2024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B3A69"/>
                </a:solidFill>
                <a:latin typeface="Cooper Hewitt Bold"/>
              </a:rPr>
              <a:t>ICPPA, Moscow</a:t>
            </a:r>
            <a:r>
              <a:rPr lang="en-US" sz="3399" dirty="0">
                <a:solidFill>
                  <a:srgbClr val="000000"/>
                </a:solidFill>
                <a:latin typeface="Cooper Hewitt Bold"/>
              </a:rPr>
              <a:t> </a:t>
            </a: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4C01577-63AD-422D-91B9-EF11DA53D700}"/>
              </a:ext>
            </a:extLst>
          </p:cNvPr>
          <p:cNvSpPr/>
          <p:nvPr/>
        </p:nvSpPr>
        <p:spPr>
          <a:xfrm>
            <a:off x="166372" y="4493438"/>
            <a:ext cx="3429000" cy="3631945"/>
          </a:xfrm>
          <a:custGeom>
            <a:avLst/>
            <a:gdLst/>
            <a:ahLst/>
            <a:cxnLst/>
            <a:rect l="l" t="t" r="r" b="b"/>
            <a:pathLst>
              <a:path w="7609248" h="7595413">
                <a:moveTo>
                  <a:pt x="0" y="0"/>
                </a:moveTo>
                <a:lnTo>
                  <a:pt x="7609248" y="0"/>
                </a:lnTo>
                <a:lnTo>
                  <a:pt x="7609248" y="7595413"/>
                </a:lnTo>
                <a:lnTo>
                  <a:pt x="0" y="7595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906BDF96-00CE-45AC-9B5A-B1FD99007979}"/>
              </a:ext>
            </a:extLst>
          </p:cNvPr>
          <p:cNvSpPr txBox="1"/>
          <p:nvPr/>
        </p:nvSpPr>
        <p:spPr>
          <a:xfrm>
            <a:off x="13182601" y="4670068"/>
            <a:ext cx="813377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14"/>
              </a:lnSpc>
            </a:pPr>
            <a:r>
              <a:rPr lang="en-US" sz="3600" dirty="0">
                <a:solidFill>
                  <a:srgbClr val="0B3A69"/>
                </a:solidFill>
                <a:latin typeface="Flatory Slab Ultra-Bold"/>
              </a:rPr>
              <a:t>01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98A3D477-7BB7-4D79-98F2-48E0F441DAF5}"/>
              </a:ext>
            </a:extLst>
          </p:cNvPr>
          <p:cNvSpPr txBox="1"/>
          <p:nvPr/>
        </p:nvSpPr>
        <p:spPr>
          <a:xfrm>
            <a:off x="13890643" y="4748188"/>
            <a:ext cx="8425874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679"/>
              </a:lnSpc>
            </a:pPr>
            <a:r>
              <a:rPr lang="en-US" sz="2400" dirty="0">
                <a:solidFill>
                  <a:srgbClr val="000000"/>
                </a:solidFill>
                <a:latin typeface="Flatory Slab Semi-Bold"/>
              </a:rPr>
              <a:t>Introduction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DE820462-204E-44C7-9C2D-4D90E58FC15C}"/>
              </a:ext>
            </a:extLst>
          </p:cNvPr>
          <p:cNvSpPr txBox="1"/>
          <p:nvPr/>
        </p:nvSpPr>
        <p:spPr>
          <a:xfrm>
            <a:off x="13168629" y="6107094"/>
            <a:ext cx="81337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14"/>
              </a:lnSpc>
            </a:pPr>
            <a:r>
              <a:rPr lang="en-US" sz="3600" dirty="0">
                <a:solidFill>
                  <a:srgbClr val="0B3A69"/>
                </a:solidFill>
                <a:latin typeface="Flatory Slab Ultra-Bold"/>
              </a:rPr>
              <a:t>03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69A37531-E056-4459-A332-77381A537616}"/>
              </a:ext>
            </a:extLst>
          </p:cNvPr>
          <p:cNvSpPr txBox="1"/>
          <p:nvPr/>
        </p:nvSpPr>
        <p:spPr>
          <a:xfrm>
            <a:off x="13890641" y="6179093"/>
            <a:ext cx="7590877" cy="1147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9"/>
              </a:lnSpc>
            </a:pPr>
            <a:r>
              <a:rPr lang="en-US" sz="2400" dirty="0">
                <a:solidFill>
                  <a:srgbClr val="000000"/>
                </a:solidFill>
                <a:latin typeface="Flatory Slab Semi-Bold"/>
              </a:rPr>
              <a:t>Nucleosynthesis results</a:t>
            </a:r>
          </a:p>
          <a:p>
            <a:pPr marL="0" lvl="0" indent="0" algn="l">
              <a:lnSpc>
                <a:spcPts val="4679"/>
              </a:lnSpc>
            </a:pPr>
            <a:endParaRPr lang="en-US" sz="2400" dirty="0">
              <a:solidFill>
                <a:srgbClr val="000000"/>
              </a:solidFill>
              <a:latin typeface="Flatory Slab Semi-Bold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F205BE96-357D-4135-AA49-627655A2CB01}"/>
              </a:ext>
            </a:extLst>
          </p:cNvPr>
          <p:cNvSpPr txBox="1"/>
          <p:nvPr/>
        </p:nvSpPr>
        <p:spPr>
          <a:xfrm>
            <a:off x="13182602" y="6823650"/>
            <a:ext cx="81337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14"/>
              </a:lnSpc>
            </a:pPr>
            <a:r>
              <a:rPr lang="en-US" sz="3600" dirty="0">
                <a:solidFill>
                  <a:srgbClr val="0B3A69"/>
                </a:solidFill>
                <a:latin typeface="Flatory Slab Ultra-Bold"/>
              </a:rPr>
              <a:t>04</a:t>
            </a: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4571A7CE-C60D-4B5E-AE5D-4D61C4692A90}"/>
              </a:ext>
            </a:extLst>
          </p:cNvPr>
          <p:cNvSpPr txBox="1"/>
          <p:nvPr/>
        </p:nvSpPr>
        <p:spPr>
          <a:xfrm>
            <a:off x="13890642" y="6920513"/>
            <a:ext cx="7590877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679"/>
              </a:lnSpc>
            </a:pPr>
            <a:r>
              <a:rPr lang="en-US" sz="2400" dirty="0">
                <a:solidFill>
                  <a:srgbClr val="000000"/>
                </a:solidFill>
                <a:latin typeface="Flatory Slab Semi-Bold"/>
              </a:rPr>
              <a:t>Conclusions and Discussion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B58C9585-74E1-4EF5-98A6-6B2A40CEE3F1}"/>
              </a:ext>
            </a:extLst>
          </p:cNvPr>
          <p:cNvSpPr txBox="1"/>
          <p:nvPr/>
        </p:nvSpPr>
        <p:spPr>
          <a:xfrm>
            <a:off x="13168629" y="5385060"/>
            <a:ext cx="81337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14"/>
              </a:lnSpc>
            </a:pPr>
            <a:r>
              <a:rPr lang="en-US" sz="3600" dirty="0">
                <a:solidFill>
                  <a:srgbClr val="0B3A69"/>
                </a:solidFill>
                <a:latin typeface="Flatory Slab Ultra-Bold"/>
              </a:rPr>
              <a:t>02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339AE2DC-F89B-4F2A-8ADB-BBA916410146}"/>
              </a:ext>
            </a:extLst>
          </p:cNvPr>
          <p:cNvSpPr txBox="1"/>
          <p:nvPr/>
        </p:nvSpPr>
        <p:spPr>
          <a:xfrm>
            <a:off x="13890641" y="5467945"/>
            <a:ext cx="7590877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679"/>
              </a:lnSpc>
            </a:pPr>
            <a:r>
              <a:rPr lang="en-US" sz="2400" dirty="0">
                <a:solidFill>
                  <a:srgbClr val="000000"/>
                </a:solidFill>
                <a:latin typeface="Flatory Slab Semi-Bold"/>
              </a:rPr>
              <a:t>Stripping model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354" y="114300"/>
            <a:ext cx="18288000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Flatory Slab Bold"/>
              </a:rPr>
              <a:t>Normalized concentration Y versus atomic mass number A summed over trajectories 1-15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28216" y="5829300"/>
            <a:ext cx="7754984" cy="3783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  <a:spcBef>
                <a:spcPct val="0"/>
              </a:spcBef>
            </a:pPr>
            <a:r>
              <a:rPr lang="en-US" sz="4549" dirty="0">
                <a:solidFill>
                  <a:srgbClr val="0070C0"/>
                </a:solidFill>
                <a:latin typeface="Flatory Slab Bold"/>
              </a:rPr>
              <a:t>Blue – merging scenario:</a:t>
            </a:r>
          </a:p>
          <a:p>
            <a:pPr algn="ctr">
              <a:lnSpc>
                <a:spcPts val="5914"/>
              </a:lnSpc>
              <a:spcBef>
                <a:spcPct val="0"/>
              </a:spcBef>
            </a:pPr>
            <a:r>
              <a:rPr lang="en-US" sz="4800" dirty="0">
                <a:solidFill>
                  <a:srgbClr val="0070C0"/>
                </a:solidFill>
                <a:latin typeface="Flatory Slab Bold"/>
              </a:rPr>
              <a:t>S. Rosswog et al./ Astron. Astrophys. 341/ 499-526 (1999)</a:t>
            </a:r>
            <a:endParaRPr lang="en-US" sz="4549" dirty="0">
              <a:solidFill>
                <a:srgbClr val="0070C0"/>
              </a:solidFill>
              <a:latin typeface="Flatory Slab Bold"/>
            </a:endParaRPr>
          </a:p>
          <a:p>
            <a:pPr algn="ctr">
              <a:lnSpc>
                <a:spcPts val="5914"/>
              </a:lnSpc>
              <a:spcBef>
                <a:spcPct val="0"/>
              </a:spcBef>
            </a:pPr>
            <a:r>
              <a:rPr lang="en-US" sz="4549" dirty="0">
                <a:solidFill>
                  <a:srgbClr val="5E17EB"/>
                </a:solidFill>
                <a:latin typeface="Flatory Slab Bold"/>
              </a:rPr>
              <a:t> 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4007CE3-750E-4E21-8650-3BDA81541249}"/>
              </a:ext>
            </a:extLst>
          </p:cNvPr>
          <p:cNvSpPr txBox="1"/>
          <p:nvPr/>
        </p:nvSpPr>
        <p:spPr>
          <a:xfrm>
            <a:off x="10228217" y="3183830"/>
            <a:ext cx="8046719" cy="3026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  <a:spcBef>
                <a:spcPct val="0"/>
              </a:spcBef>
            </a:pPr>
            <a:r>
              <a:rPr lang="en-US" sz="4549" dirty="0">
                <a:solidFill>
                  <a:srgbClr val="FF0000"/>
                </a:solidFill>
                <a:latin typeface="Flatory Slab Bold"/>
              </a:rPr>
              <a:t>Red </a:t>
            </a:r>
            <a:r>
              <a:rPr lang="ru-RU" sz="4549" dirty="0">
                <a:solidFill>
                  <a:srgbClr val="FF0000"/>
                </a:solidFill>
                <a:latin typeface="Flatory Slab Bold"/>
              </a:rPr>
              <a:t>– </a:t>
            </a:r>
            <a:r>
              <a:rPr lang="en-US" sz="4549" dirty="0">
                <a:solidFill>
                  <a:srgbClr val="FF0000"/>
                </a:solidFill>
                <a:latin typeface="Flatory Slab Bold"/>
              </a:rPr>
              <a:t>relative solar system abundances:</a:t>
            </a:r>
          </a:p>
          <a:p>
            <a:pPr algn="ctr">
              <a:lnSpc>
                <a:spcPts val="5914"/>
              </a:lnSpc>
              <a:spcBef>
                <a:spcPct val="0"/>
              </a:spcBef>
            </a:pPr>
            <a:r>
              <a:rPr lang="en-US" sz="4549" dirty="0">
                <a:solidFill>
                  <a:srgbClr val="FF0000"/>
                </a:solidFill>
                <a:latin typeface="Flatory Slab Bold"/>
              </a:rPr>
              <a:t>Lodders/ arXiv/ 1912.00844</a:t>
            </a:r>
            <a:br>
              <a:rPr lang="en-US" sz="4549" dirty="0">
                <a:solidFill>
                  <a:srgbClr val="FF0000"/>
                </a:solidFill>
                <a:latin typeface="Flatory Slab Bold"/>
              </a:rPr>
            </a:br>
            <a:endParaRPr lang="en-US" sz="4549" dirty="0">
              <a:solidFill>
                <a:srgbClr val="FF0000"/>
              </a:solidFill>
              <a:latin typeface="Flatory Slab Bold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DD44015-8F6F-4FE7-8BC2-46BDDF2C5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536991"/>
              </p:ext>
            </p:extLst>
          </p:nvPr>
        </p:nvGraphicFramePr>
        <p:xfrm>
          <a:off x="304800" y="2857500"/>
          <a:ext cx="9923418" cy="700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Acrobat Document" r:id="rId3" imgW="6743585" imgH="4686096" progId="Acrobat.Document.DC">
                  <p:embed/>
                </p:oleObj>
              </mc:Choice>
              <mc:Fallback>
                <p:oleObj name="Acrobat Document" r:id="rId3" imgW="6743585" imgH="4686096" progId="Acrobat.Document.DC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B366FC2-3F28-49AB-93E5-E76D2CCD4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857500"/>
                        <a:ext cx="9923418" cy="7001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8FB796F5-7222-4685-82ED-CAAA86CEED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93381"/>
              </p:ext>
            </p:extLst>
          </p:nvPr>
        </p:nvGraphicFramePr>
        <p:xfrm>
          <a:off x="1524000" y="2246770"/>
          <a:ext cx="13868400" cy="780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3" imgW="6743585" imgH="4686096" progId="Acrobat.Document.DC">
                  <p:embed/>
                </p:oleObj>
              </mc:Choice>
              <mc:Fallback>
                <p:oleObj name="Acrobat Document" r:id="rId3" imgW="6743585" imgH="4686096" progId="Acrobat.Document.DC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173FAF62-7AA4-445E-9F98-B40B453851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246770"/>
                        <a:ext cx="13868400" cy="780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0124A6-9FFD-47A9-9B59-AE18ABF4ED34}"/>
              </a:ext>
            </a:extLst>
          </p:cNvPr>
          <p:cNvSpPr/>
          <p:nvPr/>
        </p:nvSpPr>
        <p:spPr>
          <a:xfrm>
            <a:off x="0" y="1"/>
            <a:ext cx="1828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Flatory Slab Bold" panose="020B0604020202020204" charset="-34"/>
                <a:cs typeface="Flatory Slab Bold" panose="020B0604020202020204" charset="-34"/>
              </a:rPr>
              <a:t>Inner and Outer crust contributions to stripping scenario nucleosynthesis</a:t>
            </a:r>
          </a:p>
        </p:txBody>
      </p:sp>
    </p:spTree>
    <p:extLst>
      <p:ext uri="{BB962C8B-B14F-4D97-AF65-F5344CB8AC3E}">
        <p14:creationId xmlns:p14="http://schemas.microsoft.com/office/powerpoint/2010/main" val="88404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600" y="-133350"/>
            <a:ext cx="14554200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00000"/>
                </a:solidFill>
                <a:latin typeface="Flatory Slab Bold"/>
              </a:rPr>
              <a:t>Conclusions and Discussion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E1EA892-01B8-4F74-8FEF-77DF34A48379}"/>
              </a:ext>
            </a:extLst>
          </p:cNvPr>
          <p:cNvGrpSpPr/>
          <p:nvPr/>
        </p:nvGrpSpPr>
        <p:grpSpPr>
          <a:xfrm>
            <a:off x="489346" y="1354390"/>
            <a:ext cx="6020882" cy="5661949"/>
            <a:chOff x="98549" y="1817057"/>
            <a:chExt cx="8345572" cy="8345572"/>
          </a:xfrm>
        </p:grpSpPr>
        <p:sp>
          <p:nvSpPr>
            <p:cNvPr id="3" name="Freeform 3"/>
            <p:cNvSpPr/>
            <p:nvPr/>
          </p:nvSpPr>
          <p:spPr>
            <a:xfrm>
              <a:off x="98549" y="1817057"/>
              <a:ext cx="8345572" cy="8345572"/>
            </a:xfrm>
            <a:custGeom>
              <a:avLst/>
              <a:gdLst/>
              <a:ahLst/>
              <a:cxnLst/>
              <a:rect l="l" t="t" r="r" b="b"/>
              <a:pathLst>
                <a:path w="8345572" h="8345572">
                  <a:moveTo>
                    <a:pt x="0" y="0"/>
                  </a:moveTo>
                  <a:lnTo>
                    <a:pt x="8345572" y="0"/>
                  </a:lnTo>
                  <a:lnTo>
                    <a:pt x="8345572" y="8345572"/>
                  </a:lnTo>
                  <a:lnTo>
                    <a:pt x="0" y="8345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" name="Freeform 4"/>
            <p:cNvSpPr/>
            <p:nvPr/>
          </p:nvSpPr>
          <p:spPr>
            <a:xfrm rot="-7357492">
              <a:off x="2842081" y="4669732"/>
              <a:ext cx="2858507" cy="2640221"/>
            </a:xfrm>
            <a:custGeom>
              <a:avLst/>
              <a:gdLst/>
              <a:ahLst/>
              <a:cxnLst/>
              <a:rect l="l" t="t" r="r" b="b"/>
              <a:pathLst>
                <a:path w="2858507" h="2640221">
                  <a:moveTo>
                    <a:pt x="0" y="0"/>
                  </a:moveTo>
                  <a:lnTo>
                    <a:pt x="2858507" y="0"/>
                  </a:lnTo>
                  <a:lnTo>
                    <a:pt x="2858507" y="2640221"/>
                  </a:lnTo>
                  <a:lnTo>
                    <a:pt x="0" y="2640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7018358" y="1172556"/>
            <a:ext cx="796866" cy="73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4"/>
              </a:lnSpc>
            </a:pPr>
            <a:r>
              <a:rPr lang="en-US" sz="4549" dirty="0">
                <a:solidFill>
                  <a:srgbClr val="0B3A69"/>
                </a:solidFill>
                <a:latin typeface="Flatory Slab Ultra-Bold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76001" y="1172556"/>
            <a:ext cx="10203291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679"/>
              </a:lnSpc>
            </a:pPr>
            <a:r>
              <a:rPr lang="en-US" sz="3599" dirty="0">
                <a:solidFill>
                  <a:srgbClr val="000000"/>
                </a:solidFill>
                <a:latin typeface="Flatory Slab Semi-Bold"/>
              </a:rPr>
              <a:t>Crust nucleosynthesis</a:t>
            </a:r>
            <a:r>
              <a:rPr lang="ru-RU" sz="3599" dirty="0">
                <a:solidFill>
                  <a:srgbClr val="000000"/>
                </a:solidFill>
                <a:latin typeface="Flatory Slab Semi-Bold"/>
              </a:rPr>
              <a:t> </a:t>
            </a:r>
            <a:r>
              <a:rPr lang="en-US" sz="3599" dirty="0">
                <a:solidFill>
                  <a:srgbClr val="000000"/>
                </a:solidFill>
                <a:latin typeface="Flatory Slab Semi-Bold"/>
              </a:rPr>
              <a:t>in the stripping scenario was calculated for the first time</a:t>
            </a:r>
            <a:br>
              <a:rPr lang="ru-RU" sz="3599" dirty="0">
                <a:solidFill>
                  <a:srgbClr val="000000"/>
                </a:solidFill>
                <a:latin typeface="Flatory Slab Semi-Bold"/>
              </a:rPr>
            </a:br>
            <a:endParaRPr lang="en-US" sz="3599" dirty="0">
              <a:solidFill>
                <a:srgbClr val="000000"/>
              </a:solidFill>
              <a:latin typeface="Flatory Slab Semi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14004" y="4961481"/>
            <a:ext cx="796866" cy="73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4"/>
              </a:lnSpc>
            </a:pPr>
            <a:r>
              <a:rPr lang="en-US" sz="4549" dirty="0">
                <a:solidFill>
                  <a:srgbClr val="0B3A69"/>
                </a:solidFill>
                <a:latin typeface="Flatory Slab Ultra-Bold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76001" y="2504901"/>
            <a:ext cx="10207645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9"/>
              </a:lnSpc>
            </a:pPr>
            <a:r>
              <a:rPr lang="en-US" sz="3599" dirty="0">
                <a:solidFill>
                  <a:srgbClr val="000000"/>
                </a:solidFill>
                <a:latin typeface="Flatory Slab Semi-Bold"/>
              </a:rPr>
              <a:t>Most of the outer and inner crust ejected mass ~97% made of heavy nuclei A&gt;80</a:t>
            </a:r>
            <a:r>
              <a:rPr lang="ru-RU" sz="3599" dirty="0">
                <a:solidFill>
                  <a:srgbClr val="000000"/>
                </a:solidFill>
                <a:latin typeface="Flatory Slab Semi-Bold"/>
              </a:rPr>
              <a:t> </a:t>
            </a:r>
            <a:r>
              <a:rPr lang="en-US" sz="3599" dirty="0">
                <a:solidFill>
                  <a:srgbClr val="000000"/>
                </a:solidFill>
                <a:latin typeface="Flatory Slab Semi-Bold"/>
              </a:rPr>
              <a:t>and is approximately</a:t>
            </a:r>
            <a:r>
              <a:rPr lang="ru-RU" sz="3599" dirty="0">
                <a:solidFill>
                  <a:srgbClr val="000000"/>
                </a:solidFill>
                <a:latin typeface="Flatory Slab Semi-Bold"/>
              </a:rPr>
              <a:t> </a:t>
            </a:r>
            <a:r>
              <a:rPr lang="en-US" sz="3599" dirty="0">
                <a:solidFill>
                  <a:srgbClr val="000000"/>
                </a:solidFill>
                <a:latin typeface="Flatory Slab Semi-Bold"/>
              </a:rPr>
              <a:t>equal to 0.04          , while merging provides only 0.01-0.02</a:t>
            </a:r>
          </a:p>
          <a:p>
            <a:pPr marL="0" lvl="0" indent="0" algn="l">
              <a:lnSpc>
                <a:spcPts val="4679"/>
              </a:lnSpc>
            </a:pPr>
            <a:endParaRPr lang="en-US" sz="3599" dirty="0">
              <a:solidFill>
                <a:srgbClr val="000000"/>
              </a:solidFill>
              <a:latin typeface="Flatory Slab Semi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18358" y="2510492"/>
            <a:ext cx="796866" cy="73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4"/>
              </a:lnSpc>
            </a:pPr>
            <a:r>
              <a:rPr lang="en-US" sz="4549" dirty="0">
                <a:solidFill>
                  <a:srgbClr val="0B3A69"/>
                </a:solidFill>
                <a:latin typeface="Flatory Slab Ultra-Bold"/>
              </a:rPr>
              <a:t>02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104436" y="4273716"/>
            <a:ext cx="1202364" cy="647427"/>
            <a:chOff x="0" y="0"/>
            <a:chExt cx="1603152" cy="8632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03152" cy="863236"/>
            </a:xfrm>
            <a:custGeom>
              <a:avLst/>
              <a:gdLst/>
              <a:ahLst/>
              <a:cxnLst/>
              <a:rect l="l" t="t" r="r" b="b"/>
              <a:pathLst>
                <a:path w="1603152" h="863236">
                  <a:moveTo>
                    <a:pt x="0" y="0"/>
                  </a:moveTo>
                  <a:lnTo>
                    <a:pt x="1603152" y="0"/>
                  </a:lnTo>
                  <a:lnTo>
                    <a:pt x="1603152" y="863236"/>
                  </a:lnTo>
                  <a:lnTo>
                    <a:pt x="0" y="863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8076001" y="5001596"/>
            <a:ext cx="10203291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9"/>
              </a:lnSpc>
            </a:pPr>
            <a:r>
              <a:rPr lang="en-US" sz="3599" dirty="0">
                <a:solidFill>
                  <a:srgbClr val="000000"/>
                </a:solidFill>
                <a:latin typeface="Flatory Slab Semi-Bold"/>
              </a:rPr>
              <a:t>Generated shockwave affects the outer crust nucleosynthesis, heating layers up and starting explosive nucleosynthesis, while in the inner crust the r-process occurs</a:t>
            </a:r>
          </a:p>
          <a:p>
            <a:pPr marL="0" lvl="0" indent="0" algn="l">
              <a:lnSpc>
                <a:spcPts val="4679"/>
              </a:lnSpc>
            </a:pPr>
            <a:endParaRPr lang="en-US" sz="3599" dirty="0">
              <a:solidFill>
                <a:srgbClr val="000000"/>
              </a:solidFill>
              <a:latin typeface="Flatory Slab Semi-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986DAF-795B-49D5-AD11-7113C223222B}"/>
              </a:ext>
            </a:extLst>
          </p:cNvPr>
          <p:cNvSpPr txBox="1"/>
          <p:nvPr/>
        </p:nvSpPr>
        <p:spPr>
          <a:xfrm>
            <a:off x="-228600" y="7536350"/>
            <a:ext cx="1844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Flatory Slab Semi-Bold"/>
              </a:rPr>
              <a:t>Merging </a:t>
            </a:r>
            <a:r>
              <a:rPr lang="en-US" sz="3600" dirty="0">
                <a:solidFill>
                  <a:srgbClr val="FF0000"/>
                </a:solidFill>
                <a:latin typeface="Flatory Slab Semi-Bold"/>
              </a:rPr>
              <a:t>OR</a:t>
            </a:r>
            <a:r>
              <a:rPr lang="en-US" sz="3600" dirty="0">
                <a:solidFill>
                  <a:srgbClr val="000000"/>
                </a:solidFill>
                <a:latin typeface="Flatory Slab Semi-Bold"/>
              </a:rPr>
              <a:t> Stripping? -&gt; Merging </a:t>
            </a:r>
            <a:r>
              <a:rPr lang="en-US" sz="3600" dirty="0">
                <a:solidFill>
                  <a:srgbClr val="FF0000"/>
                </a:solidFill>
                <a:latin typeface="Flatory Slab Semi-Bold"/>
              </a:rPr>
              <a:t>AND</a:t>
            </a:r>
            <a:r>
              <a:rPr lang="en-US" sz="3600" dirty="0">
                <a:solidFill>
                  <a:srgbClr val="000000"/>
                </a:solidFill>
                <a:latin typeface="Flatory Slab Semi-Bold"/>
              </a:rPr>
              <a:t> Stripping:</a:t>
            </a:r>
            <a:br>
              <a:rPr lang="en-US" sz="3600" dirty="0">
                <a:solidFill>
                  <a:srgbClr val="000000"/>
                </a:solidFill>
                <a:latin typeface="Flatory Slab Semi-Bold"/>
              </a:rPr>
            </a:br>
            <a:r>
              <a:rPr lang="en-US" sz="3600" dirty="0">
                <a:solidFill>
                  <a:srgbClr val="000000"/>
                </a:solidFill>
                <a:latin typeface="Flatory Slab Semi-Bold"/>
              </a:rPr>
              <a:t>GRB170817A event parameters indicate stripping scenario rather than merging one (energy E ∼        erg), making it equal for consideration along with other scenarios</a:t>
            </a:r>
          </a:p>
          <a:p>
            <a:pPr algn="ctr"/>
            <a:br>
              <a:rPr lang="en-US" sz="3600" dirty="0">
                <a:solidFill>
                  <a:srgbClr val="000000"/>
                </a:solidFill>
                <a:latin typeface="Flatory Slab Semi-Bold"/>
              </a:rPr>
            </a:br>
            <a:endParaRPr lang="ru-RU" sz="3600" dirty="0"/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EC04E6DC-4A36-4EE8-85D5-1420A5EF2E24}"/>
              </a:ext>
            </a:extLst>
          </p:cNvPr>
          <p:cNvGrpSpPr/>
          <p:nvPr/>
        </p:nvGrpSpPr>
        <p:grpSpPr>
          <a:xfrm>
            <a:off x="14084754" y="3676313"/>
            <a:ext cx="1202364" cy="647427"/>
            <a:chOff x="0" y="0"/>
            <a:chExt cx="1603152" cy="863236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3E10EC6-838E-40EA-82AB-32AAC97E4BB6}"/>
                </a:ext>
              </a:extLst>
            </p:cNvPr>
            <p:cNvSpPr/>
            <p:nvPr/>
          </p:nvSpPr>
          <p:spPr>
            <a:xfrm>
              <a:off x="0" y="0"/>
              <a:ext cx="1603152" cy="863236"/>
            </a:xfrm>
            <a:custGeom>
              <a:avLst/>
              <a:gdLst/>
              <a:ahLst/>
              <a:cxnLst/>
              <a:rect l="l" t="t" r="r" b="b"/>
              <a:pathLst>
                <a:path w="1603152" h="863236">
                  <a:moveTo>
                    <a:pt x="0" y="0"/>
                  </a:moveTo>
                  <a:lnTo>
                    <a:pt x="1603152" y="0"/>
                  </a:lnTo>
                  <a:lnTo>
                    <a:pt x="1603152" y="863236"/>
                  </a:lnTo>
                  <a:lnTo>
                    <a:pt x="0" y="863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D02FF8B2-9735-4CF7-8F19-AE7D0C86515C}"/>
              </a:ext>
            </a:extLst>
          </p:cNvPr>
          <p:cNvGrpSpPr/>
          <p:nvPr/>
        </p:nvGrpSpPr>
        <p:grpSpPr>
          <a:xfrm>
            <a:off x="2667000" y="8605305"/>
            <a:ext cx="956163" cy="494567"/>
            <a:chOff x="-101600" y="-7772"/>
            <a:chExt cx="1274885" cy="659423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8B6404A6-5614-4F7A-A6BD-E8B3CC4F9F6F}"/>
                </a:ext>
              </a:extLst>
            </p:cNvPr>
            <p:cNvSpPr/>
            <p:nvPr/>
          </p:nvSpPr>
          <p:spPr>
            <a:xfrm>
              <a:off x="-101600" y="-7772"/>
              <a:ext cx="1274885" cy="659423"/>
            </a:xfrm>
            <a:custGeom>
              <a:avLst/>
              <a:gdLst/>
              <a:ahLst/>
              <a:cxnLst/>
              <a:rect l="l" t="t" r="r" b="b"/>
              <a:pathLst>
                <a:path w="1274885" h="659423">
                  <a:moveTo>
                    <a:pt x="0" y="0"/>
                  </a:moveTo>
                  <a:lnTo>
                    <a:pt x="1274885" y="0"/>
                  </a:lnTo>
                  <a:lnTo>
                    <a:pt x="1274885" y="659423"/>
                  </a:lnTo>
                  <a:lnTo>
                    <a:pt x="0" y="659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6" name="TextBox 9">
            <a:extLst>
              <a:ext uri="{FF2B5EF4-FFF2-40B4-BE49-F238E27FC236}">
                <a16:creationId xmlns:a16="http://schemas.microsoft.com/office/drawing/2014/main" id="{9219C6BA-39C5-47D4-A29A-0962472A1884}"/>
              </a:ext>
            </a:extLst>
          </p:cNvPr>
          <p:cNvSpPr txBox="1"/>
          <p:nvPr/>
        </p:nvSpPr>
        <p:spPr>
          <a:xfrm>
            <a:off x="2138941" y="9372600"/>
            <a:ext cx="15588547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0"/>
              </a:lnSpc>
              <a:spcBef>
                <a:spcPct val="0"/>
              </a:spcBef>
            </a:pPr>
            <a:r>
              <a:rPr lang="en-US" sz="3600" dirty="0">
                <a:solidFill>
                  <a:srgbClr val="0B3A69"/>
                </a:solidFill>
                <a:latin typeface="Flatory Slab Ultra-Bold"/>
              </a:rPr>
              <a:t>Blinnikov et al./ Astronomy Reports 65/ 385-391 (2021)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12AC957-AA24-4C4E-AE76-88286921DAF2}"/>
              </a:ext>
            </a:extLst>
          </p:cNvPr>
          <p:cNvGrpSpPr/>
          <p:nvPr/>
        </p:nvGrpSpPr>
        <p:grpSpPr>
          <a:xfrm>
            <a:off x="13042071" y="6581080"/>
            <a:ext cx="3680992" cy="2269069"/>
            <a:chOff x="13026832" y="6989231"/>
            <a:chExt cx="3680992" cy="2269069"/>
          </a:xfrm>
        </p:grpSpPr>
        <p:sp>
          <p:nvSpPr>
            <p:cNvPr id="3" name="AutoShape 3"/>
            <p:cNvSpPr/>
            <p:nvPr/>
          </p:nvSpPr>
          <p:spPr>
            <a:xfrm>
              <a:off x="13133212" y="7111760"/>
              <a:ext cx="3574612" cy="2146540"/>
            </a:xfrm>
            <a:prstGeom prst="rect">
              <a:avLst/>
            </a:prstGeom>
            <a:solidFill>
              <a:srgbClr val="C9CDFC"/>
            </a:solidFill>
            <a:ln w="38100" cap="sq">
              <a:solidFill>
                <a:srgbClr val="525CBF"/>
              </a:solidFill>
              <a:prstDash val="solid"/>
              <a:miter/>
            </a:ln>
          </p:spPr>
        </p:sp>
        <p:sp>
          <p:nvSpPr>
            <p:cNvPr id="4" name="AutoShape 4"/>
            <p:cNvSpPr/>
            <p:nvPr/>
          </p:nvSpPr>
          <p:spPr>
            <a:xfrm>
              <a:off x="13026832" y="6989231"/>
              <a:ext cx="3574612" cy="2173601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525CBF"/>
              </a:solidFill>
              <a:prstDash val="solid"/>
              <a:miter/>
            </a:ln>
          </p:spPr>
        </p:sp>
        <p:grpSp>
          <p:nvGrpSpPr>
            <p:cNvPr id="5" name="Group 5"/>
            <p:cNvGrpSpPr/>
            <p:nvPr/>
          </p:nvGrpSpPr>
          <p:grpSpPr>
            <a:xfrm>
              <a:off x="13492198" y="8298255"/>
              <a:ext cx="2643882" cy="640941"/>
              <a:chOff x="0" y="0"/>
              <a:chExt cx="3525176" cy="85458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25176" cy="854588"/>
              </a:xfrm>
              <a:custGeom>
                <a:avLst/>
                <a:gdLst/>
                <a:ahLst/>
                <a:cxnLst/>
                <a:rect l="l" t="t" r="r" b="b"/>
                <a:pathLst>
                  <a:path w="3525176" h="854588">
                    <a:moveTo>
                      <a:pt x="0" y="0"/>
                    </a:moveTo>
                    <a:lnTo>
                      <a:pt x="3525176" y="0"/>
                    </a:lnTo>
                    <a:lnTo>
                      <a:pt x="3525176" y="854588"/>
                    </a:lnTo>
                    <a:lnTo>
                      <a:pt x="0" y="85458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3140886" y="7632404"/>
              <a:ext cx="3346506" cy="443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7"/>
                </a:lnSpc>
              </a:pPr>
              <a:r>
                <a:rPr lang="en-US" sz="3709">
                  <a:solidFill>
                    <a:srgbClr val="5E17EB"/>
                  </a:solidFill>
                  <a:latin typeface="TAN Headline"/>
                </a:rPr>
                <a:t>r-process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2179D15-6E9D-4448-A353-7D0154A4C20C}"/>
              </a:ext>
            </a:extLst>
          </p:cNvPr>
          <p:cNvGrpSpPr/>
          <p:nvPr/>
        </p:nvGrpSpPr>
        <p:grpSpPr>
          <a:xfrm>
            <a:off x="13026831" y="3886835"/>
            <a:ext cx="3680992" cy="2269069"/>
            <a:chOff x="13026832" y="3799474"/>
            <a:chExt cx="3680992" cy="2269069"/>
          </a:xfrm>
        </p:grpSpPr>
        <p:sp>
          <p:nvSpPr>
            <p:cNvPr id="8" name="AutoShape 8"/>
            <p:cNvSpPr/>
            <p:nvPr/>
          </p:nvSpPr>
          <p:spPr>
            <a:xfrm>
              <a:off x="13133212" y="3922003"/>
              <a:ext cx="3574612" cy="2146540"/>
            </a:xfrm>
            <a:prstGeom prst="rect">
              <a:avLst/>
            </a:prstGeom>
            <a:solidFill>
              <a:srgbClr val="00BF63"/>
            </a:solidFill>
            <a:ln w="38100" cap="sq">
              <a:solidFill>
                <a:srgbClr val="00BF63"/>
              </a:solidFill>
              <a:prstDash val="solid"/>
              <a:miter/>
            </a:ln>
          </p:spPr>
        </p:sp>
        <p:sp>
          <p:nvSpPr>
            <p:cNvPr id="9" name="AutoShape 9"/>
            <p:cNvSpPr/>
            <p:nvPr/>
          </p:nvSpPr>
          <p:spPr>
            <a:xfrm>
              <a:off x="13026832" y="3799474"/>
              <a:ext cx="3574612" cy="2173601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00BF63"/>
              </a:solidFill>
              <a:prstDash val="solid"/>
              <a:miter/>
            </a:ln>
          </p:spPr>
        </p:sp>
        <p:grpSp>
          <p:nvGrpSpPr>
            <p:cNvPr id="10" name="Group 10"/>
            <p:cNvGrpSpPr/>
            <p:nvPr/>
          </p:nvGrpSpPr>
          <p:grpSpPr>
            <a:xfrm>
              <a:off x="13492198" y="5143500"/>
              <a:ext cx="2643882" cy="640941"/>
              <a:chOff x="0" y="0"/>
              <a:chExt cx="3525176" cy="85458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25176" cy="854588"/>
              </a:xfrm>
              <a:custGeom>
                <a:avLst/>
                <a:gdLst/>
                <a:ahLst/>
                <a:cxnLst/>
                <a:rect l="l" t="t" r="r" b="b"/>
                <a:pathLst>
                  <a:path w="3525176" h="854588">
                    <a:moveTo>
                      <a:pt x="0" y="0"/>
                    </a:moveTo>
                    <a:lnTo>
                      <a:pt x="3525176" y="0"/>
                    </a:lnTo>
                    <a:lnTo>
                      <a:pt x="3525176" y="854588"/>
                    </a:lnTo>
                    <a:lnTo>
                      <a:pt x="0" y="85458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3140886" y="4442647"/>
              <a:ext cx="3346506" cy="443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7"/>
                </a:lnSpc>
              </a:pPr>
              <a:r>
                <a:rPr lang="en-US" sz="3709">
                  <a:solidFill>
                    <a:srgbClr val="00BF63"/>
                  </a:solidFill>
                  <a:latin typeface="TAN Headline"/>
                </a:rPr>
                <a:t>s-process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D2E4EAA-23A6-4AB0-A416-2E62CACD9157}"/>
              </a:ext>
            </a:extLst>
          </p:cNvPr>
          <p:cNvGrpSpPr/>
          <p:nvPr/>
        </p:nvGrpSpPr>
        <p:grpSpPr>
          <a:xfrm>
            <a:off x="12837889" y="1192590"/>
            <a:ext cx="3952497" cy="2269069"/>
            <a:chOff x="12891080" y="391779"/>
            <a:chExt cx="3952497" cy="2269069"/>
          </a:xfrm>
        </p:grpSpPr>
        <p:sp>
          <p:nvSpPr>
            <p:cNvPr id="13" name="AutoShape 13"/>
            <p:cNvSpPr/>
            <p:nvPr/>
          </p:nvSpPr>
          <p:spPr>
            <a:xfrm>
              <a:off x="13186401" y="514308"/>
              <a:ext cx="3574612" cy="2146540"/>
            </a:xfrm>
            <a:prstGeom prst="rect">
              <a:avLst/>
            </a:prstGeom>
            <a:solidFill>
              <a:srgbClr val="929693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AutoShape 14"/>
            <p:cNvSpPr/>
            <p:nvPr/>
          </p:nvSpPr>
          <p:spPr>
            <a:xfrm>
              <a:off x="13080022" y="391779"/>
              <a:ext cx="3574612" cy="2173601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2891080" y="955958"/>
              <a:ext cx="3952497" cy="1109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4"/>
                </a:lnSpc>
              </a:pPr>
              <a:r>
                <a:rPr lang="en-US" sz="3234">
                  <a:solidFill>
                    <a:srgbClr val="000000"/>
                  </a:solidFill>
                  <a:latin typeface="TAN Headline"/>
                </a:rPr>
                <a:t>trans-iron:</a:t>
              </a:r>
            </a:p>
            <a:p>
              <a:pPr algn="ctr">
                <a:lnSpc>
                  <a:spcPts val="2814"/>
                </a:lnSpc>
              </a:pPr>
              <a:endParaRPr lang="en-US" sz="3234">
                <a:solidFill>
                  <a:srgbClr val="000000"/>
                </a:solidFill>
                <a:latin typeface="TAN Headline"/>
              </a:endParaRPr>
            </a:p>
            <a:p>
              <a:pPr algn="ctr">
                <a:lnSpc>
                  <a:spcPts val="2814"/>
                </a:lnSpc>
              </a:pPr>
              <a:r>
                <a:rPr lang="en-US" sz="3234">
                  <a:solidFill>
                    <a:srgbClr val="000000"/>
                  </a:solidFill>
                  <a:latin typeface="TAN Headline"/>
                </a:rPr>
                <a:t>s-/r-processes</a:t>
              </a: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9F5CDE-9052-4BDB-87D5-F5D6F3E5E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6" y="182477"/>
            <a:ext cx="12955994" cy="99220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1600" y="1333500"/>
            <a:ext cx="14650598" cy="5784813"/>
          </a:xfrm>
          <a:custGeom>
            <a:avLst/>
            <a:gdLst/>
            <a:ahLst/>
            <a:cxnLst/>
            <a:rect l="l" t="t" r="r" b="b"/>
            <a:pathLst>
              <a:path w="15239367" h="8032713">
                <a:moveTo>
                  <a:pt x="0" y="0"/>
                </a:moveTo>
                <a:lnTo>
                  <a:pt x="15239367" y="0"/>
                </a:lnTo>
                <a:lnTo>
                  <a:pt x="15239367" y="8032713"/>
                </a:lnTo>
                <a:lnTo>
                  <a:pt x="0" y="8032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4800" y="7246354"/>
            <a:ext cx="177546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79"/>
              </a:lnSpc>
            </a:pPr>
            <a:r>
              <a:rPr lang="en-US" sz="3599" dirty="0">
                <a:solidFill>
                  <a:srgbClr val="000000"/>
                </a:solidFill>
                <a:latin typeface="Flatory Slab Ultra-Bold"/>
              </a:rPr>
              <a:t>A scetch of the mechanisms of merging (arrow up) and stripping (arrow down)</a:t>
            </a:r>
          </a:p>
          <a:p>
            <a:pPr algn="r">
              <a:lnSpc>
                <a:spcPts val="4679"/>
              </a:lnSpc>
              <a:spcBef>
                <a:spcPct val="0"/>
              </a:spcBef>
            </a:pPr>
            <a:r>
              <a:rPr lang="en-US" sz="3599" dirty="0">
                <a:solidFill>
                  <a:srgbClr val="0B3A69"/>
                </a:solidFill>
                <a:latin typeface="Flatory Slab Bold"/>
              </a:rPr>
              <a:t>Blinnikov et al./ Particles 5/ 198-209 (2022)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513CA-8452-4850-97A4-2FADD03EFBDF}"/>
              </a:ext>
            </a:extLst>
          </p:cNvPr>
          <p:cNvSpPr txBox="1"/>
          <p:nvPr/>
        </p:nvSpPr>
        <p:spPr>
          <a:xfrm>
            <a:off x="0" y="0"/>
            <a:ext cx="182880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360"/>
              </a:lnSpc>
            </a:pPr>
            <a:r>
              <a:rPr lang="en-US" sz="7200" dirty="0">
                <a:solidFill>
                  <a:srgbClr val="000000"/>
                </a:solidFill>
                <a:latin typeface="Flatory Slab Bold"/>
              </a:rPr>
              <a:t>Close binary neutron stars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AEF8C-ACC3-48D7-A264-99AC4DD99E62}"/>
              </a:ext>
            </a:extLst>
          </p:cNvPr>
          <p:cNvSpPr txBox="1"/>
          <p:nvPr/>
        </p:nvSpPr>
        <p:spPr>
          <a:xfrm>
            <a:off x="304800" y="8343900"/>
            <a:ext cx="17754600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679"/>
              </a:lnSpc>
            </a:pPr>
            <a:r>
              <a:rPr lang="en-US" sz="3600" dirty="0">
                <a:solidFill>
                  <a:srgbClr val="000000"/>
                </a:solidFill>
                <a:latin typeface="Flatory Slab Ultra-Bold"/>
              </a:rPr>
              <a:t>Observations:</a:t>
            </a:r>
            <a:r>
              <a:rPr lang="en-US" sz="3600" dirty="0">
                <a:solidFill>
                  <a:srgbClr val="0B3A69"/>
                </a:solidFill>
                <a:latin typeface="Flatory Slab Bold"/>
              </a:rPr>
              <a:t>  </a:t>
            </a:r>
            <a:br>
              <a:rPr lang="en-US" sz="3600" dirty="0">
                <a:solidFill>
                  <a:srgbClr val="0B3A69"/>
                </a:solidFill>
                <a:latin typeface="Flatory Slab Bold"/>
              </a:rPr>
            </a:br>
            <a:r>
              <a:rPr lang="en-US" sz="3600" dirty="0">
                <a:latin typeface="Flatory Slab Bold"/>
              </a:rPr>
              <a:t>GW &amp; GRB:</a:t>
            </a:r>
            <a:r>
              <a:rPr lang="en-US" sz="3600" dirty="0">
                <a:solidFill>
                  <a:srgbClr val="0B3A69"/>
                </a:solidFill>
                <a:latin typeface="Flatory Slab Bold"/>
              </a:rPr>
              <a:t> Abbott et al./ Astrophys. J. Lett. 848/ 1-59 (2017)</a:t>
            </a:r>
            <a:br>
              <a:rPr lang="en-US" sz="3600" dirty="0">
                <a:solidFill>
                  <a:srgbClr val="0B3A69"/>
                </a:solidFill>
                <a:latin typeface="Flatory Slab Bold"/>
              </a:rPr>
            </a:br>
            <a:r>
              <a:rPr lang="en-US" sz="3600" dirty="0">
                <a:latin typeface="Flatory Slab Bold"/>
              </a:rPr>
              <a:t>Lanthanides:</a:t>
            </a:r>
            <a:r>
              <a:rPr lang="en-US" sz="3600" dirty="0">
                <a:solidFill>
                  <a:srgbClr val="0B3A69"/>
                </a:solidFill>
                <a:latin typeface="Flatory Slab Bold"/>
              </a:rPr>
              <a:t> Tanaka et al./ Publ. Astron. Soc. Jpn. 69 (6)/ 102 (2017)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102349" y="-6639"/>
            <a:ext cx="808330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Flatory Slab Bold"/>
              </a:rPr>
              <a:t>Stripping scenario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1342" y="6913245"/>
            <a:ext cx="18106658" cy="2345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Flatory Slab Ultra-Bold"/>
              </a:rPr>
              <a:t>a) Close binary neutron star system evolution with mass asymmetry </a:t>
            </a:r>
          </a:p>
          <a:p>
            <a:pPr algn="l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Flatory Slab Ultra-Bold"/>
              </a:rPr>
              <a:t>b) LMNS is the first to fill its Roche cavity</a:t>
            </a:r>
          </a:p>
          <a:p>
            <a:pPr algn="l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Flatory Slab Ultra-Bold"/>
              </a:rPr>
              <a:t>c) LMNS approaches the lower mass limit                            , reaching a hydrodynamically unstable configuration and exploding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485501" y="6644038"/>
            <a:ext cx="2384887" cy="1192443"/>
            <a:chOff x="0" y="0"/>
            <a:chExt cx="3179849" cy="1589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79849" cy="1589924"/>
            </a:xfrm>
            <a:custGeom>
              <a:avLst/>
              <a:gdLst/>
              <a:ahLst/>
              <a:cxnLst/>
              <a:rect l="l" t="t" r="r" b="b"/>
              <a:pathLst>
                <a:path w="3179849" h="1589924">
                  <a:moveTo>
                    <a:pt x="0" y="0"/>
                  </a:moveTo>
                  <a:lnTo>
                    <a:pt x="3179849" y="0"/>
                  </a:lnTo>
                  <a:lnTo>
                    <a:pt x="3179849" y="1589924"/>
                  </a:lnTo>
                  <a:lnTo>
                    <a:pt x="0" y="1589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9655836" y="8100060"/>
            <a:ext cx="3038056" cy="494567"/>
            <a:chOff x="0" y="0"/>
            <a:chExt cx="4050742" cy="6594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50742" cy="659423"/>
            </a:xfrm>
            <a:custGeom>
              <a:avLst/>
              <a:gdLst/>
              <a:ahLst/>
              <a:cxnLst/>
              <a:rect l="l" t="t" r="r" b="b"/>
              <a:pathLst>
                <a:path w="4050742" h="659423">
                  <a:moveTo>
                    <a:pt x="0" y="0"/>
                  </a:moveTo>
                  <a:lnTo>
                    <a:pt x="4050742" y="0"/>
                  </a:lnTo>
                  <a:lnTo>
                    <a:pt x="4050742" y="659423"/>
                  </a:lnTo>
                  <a:lnTo>
                    <a:pt x="0" y="659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2138941" y="9372600"/>
            <a:ext cx="15588547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0"/>
              </a:lnSpc>
              <a:spcBef>
                <a:spcPct val="0"/>
              </a:spcBef>
            </a:pPr>
            <a:r>
              <a:rPr lang="en-US" sz="3600" dirty="0">
                <a:solidFill>
                  <a:srgbClr val="0B3A69"/>
                </a:solidFill>
                <a:latin typeface="Flatory Slab Ultra-Bold"/>
              </a:rPr>
              <a:t>Blinnikov et al./ Astronomy Reports 65/ 385-391 (2021)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FF0E4C-6274-4D35-BF98-FBC7201D6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558"/>
            <a:ext cx="18288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F79C5A-1118-4163-9EC1-EF144E67D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92384"/>
            <a:ext cx="13754100" cy="909461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49092" y="-34436"/>
            <a:ext cx="11389816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Flatory Slab Bold"/>
              </a:rPr>
              <a:t>LMNS structure evolution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266700"/>
            <a:ext cx="18288000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dirty="0">
                <a:solidFill>
                  <a:srgbClr val="000000"/>
                </a:solidFill>
                <a:latin typeface="Flatory Slab Bold"/>
              </a:rPr>
              <a:t>LMNS structure before the explosion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C47850-7563-48BA-A22F-FB55E2D80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08654"/>
            <a:ext cx="14325600" cy="89641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947568"/>
            <a:ext cx="9498088" cy="7339432"/>
          </a:xfrm>
          <a:custGeom>
            <a:avLst/>
            <a:gdLst/>
            <a:ahLst/>
            <a:cxnLst/>
            <a:rect l="l" t="t" r="r" b="b"/>
            <a:pathLst>
              <a:path w="9498088" h="7339432">
                <a:moveTo>
                  <a:pt x="0" y="0"/>
                </a:moveTo>
                <a:lnTo>
                  <a:pt x="9498088" y="0"/>
                </a:lnTo>
                <a:lnTo>
                  <a:pt x="9498088" y="7339432"/>
                </a:lnTo>
                <a:lnTo>
                  <a:pt x="0" y="7339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89912" y="2947568"/>
            <a:ext cx="9498088" cy="7339432"/>
          </a:xfrm>
          <a:custGeom>
            <a:avLst/>
            <a:gdLst/>
            <a:ahLst/>
            <a:cxnLst/>
            <a:rect l="l" t="t" r="r" b="b"/>
            <a:pathLst>
              <a:path w="9498088" h="7339432">
                <a:moveTo>
                  <a:pt x="0" y="0"/>
                </a:moveTo>
                <a:lnTo>
                  <a:pt x="9498088" y="0"/>
                </a:lnTo>
                <a:lnTo>
                  <a:pt x="9498088" y="7339432"/>
                </a:lnTo>
                <a:lnTo>
                  <a:pt x="0" y="7339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387230"/>
            <a:ext cx="18288000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Flatory Slab Bold"/>
              </a:rPr>
              <a:t>Density (a) and temperature (b) </a:t>
            </a:r>
            <a:r>
              <a:rPr lang="en-US" sz="6000" dirty="0" err="1">
                <a:solidFill>
                  <a:srgbClr val="000000"/>
                </a:solidFill>
                <a:latin typeface="Flatory Slab Bold"/>
              </a:rPr>
              <a:t>dependance</a:t>
            </a:r>
            <a:r>
              <a:rPr lang="en-US" sz="6000" dirty="0">
                <a:solidFill>
                  <a:srgbClr val="000000"/>
                </a:solidFill>
                <a:latin typeface="Flatory Slab Bold"/>
              </a:rPr>
              <a:t> versus time for a number of trajectories in stripping scenario + merging (NSM)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1600" y="3010639"/>
            <a:ext cx="9296400" cy="7242676"/>
          </a:xfrm>
          <a:custGeom>
            <a:avLst/>
            <a:gdLst/>
            <a:ahLst/>
            <a:cxnLst/>
            <a:rect l="l" t="t" r="r" b="b"/>
            <a:pathLst>
              <a:path w="9445972" h="7299160">
                <a:moveTo>
                  <a:pt x="0" y="0"/>
                </a:moveTo>
                <a:lnTo>
                  <a:pt x="9445972" y="0"/>
                </a:lnTo>
                <a:lnTo>
                  <a:pt x="9445972" y="7299161"/>
                </a:lnTo>
                <a:lnTo>
                  <a:pt x="0" y="7299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>
            <a:off x="23949" y="3010639"/>
            <a:ext cx="9144000" cy="7242676"/>
          </a:xfrm>
          <a:custGeom>
            <a:avLst/>
            <a:gdLst/>
            <a:ahLst/>
            <a:cxnLst/>
            <a:rect l="l" t="t" r="r" b="b"/>
            <a:pathLst>
              <a:path w="9445972" h="7299160">
                <a:moveTo>
                  <a:pt x="0" y="0"/>
                </a:moveTo>
                <a:lnTo>
                  <a:pt x="9445972" y="0"/>
                </a:lnTo>
                <a:lnTo>
                  <a:pt x="9445972" y="7299161"/>
                </a:lnTo>
                <a:lnTo>
                  <a:pt x="0" y="7299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393012"/>
            <a:ext cx="18288000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Flatory Slab Bold"/>
              </a:rPr>
              <a:t>Free neutrons concentration for outer (a) and inner (b) neutron star crust trajectories in stripping scenario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1E8747-87E3-4974-9F71-1E3AD438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8356"/>
            <a:ext cx="10514971" cy="87724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-85725"/>
            <a:ext cx="18288000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Flatory Slab Bold"/>
              </a:rPr>
              <a:t>Normalized concentration Y versus atomic mass number A for trajectory 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9512274"/>
            <a:ext cx="182880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  <a:spcBef>
                <a:spcPct val="0"/>
              </a:spcBef>
            </a:pPr>
            <a:r>
              <a:rPr lang="en-US" sz="4549" dirty="0">
                <a:solidFill>
                  <a:srgbClr val="FF0000"/>
                </a:solidFill>
                <a:latin typeface="Flatory Slab Ultra-Bold"/>
              </a:rPr>
              <a:t>1 - before shockwave;</a:t>
            </a:r>
            <a:r>
              <a:rPr lang="en-US" sz="4549" dirty="0">
                <a:solidFill>
                  <a:srgbClr val="0B3A69"/>
                </a:solidFill>
                <a:latin typeface="Flatory Slab Ultra-Bold"/>
              </a:rPr>
              <a:t> </a:t>
            </a:r>
            <a:r>
              <a:rPr lang="en-US" sz="4549" dirty="0">
                <a:solidFill>
                  <a:srgbClr val="0070C0"/>
                </a:solidFill>
                <a:latin typeface="Flatory Slab Ultra-Bold"/>
              </a:rPr>
              <a:t>2 – post shockwave;</a:t>
            </a:r>
            <a:r>
              <a:rPr lang="en-US" sz="4549" dirty="0">
                <a:solidFill>
                  <a:srgbClr val="0B3A69"/>
                </a:solidFill>
                <a:latin typeface="Flatory Slab Ultra-Bold"/>
              </a:rPr>
              <a:t> </a:t>
            </a:r>
            <a:r>
              <a:rPr lang="en-US" sz="4549" dirty="0">
                <a:latin typeface="Flatory Slab Ultra-Bold"/>
              </a:rPr>
              <a:t>3 - the end</a:t>
            </a:r>
            <a:r>
              <a:rPr lang="en-US" sz="4549" dirty="0">
                <a:solidFill>
                  <a:srgbClr val="0B3A69"/>
                </a:solidFill>
                <a:latin typeface="Flatory Slab Ultra-Bold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CCCEF3-2843-4FEE-827B-381A5D697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0002"/>
            <a:ext cx="4114800" cy="71439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7EE80D-4E42-4AA0-A3A3-7876D9FD0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2198405"/>
            <a:ext cx="4419600" cy="71347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444</Words>
  <Application>Microsoft Office PowerPoint</Application>
  <PresentationFormat>Произвольный</PresentationFormat>
  <Paragraphs>52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Cooper Hewitt Bold</vt:lpstr>
      <vt:lpstr>TAN Headline</vt:lpstr>
      <vt:lpstr>Flatory Slab Bold</vt:lpstr>
      <vt:lpstr>Flatory Slab Ultra-Bold</vt:lpstr>
      <vt:lpstr>Calibri</vt:lpstr>
      <vt:lpstr>Arial</vt:lpstr>
      <vt:lpstr>Flatory Slab Semi-Bold</vt:lpstr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NUCLEUS2024</dc:title>
  <dc:creator>Антон</dc:creator>
  <cp:lastModifiedBy>Антон</cp:lastModifiedBy>
  <cp:revision>91</cp:revision>
  <dcterms:created xsi:type="dcterms:W3CDTF">2006-08-16T00:00:00Z</dcterms:created>
  <dcterms:modified xsi:type="dcterms:W3CDTF">2024-10-22T19:44:28Z</dcterms:modified>
  <dc:identifier>DAGHjKgffPs</dc:identifier>
</cp:coreProperties>
</file>