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374" r:id="rId3"/>
    <p:sldId id="370" r:id="rId4"/>
    <p:sldId id="279" r:id="rId5"/>
    <p:sldId id="382" r:id="rId6"/>
    <p:sldId id="357" r:id="rId7"/>
    <p:sldId id="364" r:id="rId8"/>
    <p:sldId id="373" r:id="rId9"/>
    <p:sldId id="414" r:id="rId10"/>
    <p:sldId id="415" r:id="rId11"/>
    <p:sldId id="416" r:id="rId12"/>
    <p:sldId id="402" r:id="rId13"/>
    <p:sldId id="352" r:id="rId14"/>
    <p:sldId id="403" r:id="rId15"/>
    <p:sldId id="372" r:id="rId16"/>
    <p:sldId id="314" r:id="rId17"/>
    <p:sldId id="411" r:id="rId18"/>
    <p:sldId id="387" r:id="rId19"/>
    <p:sldId id="305" r:id="rId20"/>
    <p:sldId id="388" r:id="rId21"/>
    <p:sldId id="389" r:id="rId22"/>
    <p:sldId id="390" r:id="rId23"/>
    <p:sldId id="383" r:id="rId24"/>
    <p:sldId id="393" r:id="rId25"/>
    <p:sldId id="316" r:id="rId26"/>
    <p:sldId id="404" r:id="rId27"/>
    <p:sldId id="405" r:id="rId28"/>
    <p:sldId id="406" r:id="rId29"/>
    <p:sldId id="407" r:id="rId30"/>
    <p:sldId id="408" r:id="rId31"/>
    <p:sldId id="409" r:id="rId32"/>
    <p:sldId id="41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B9A9A"/>
    <a:srgbClr val="D7E7F5"/>
    <a:srgbClr val="5B9BD5"/>
    <a:srgbClr val="33F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4FF2F-EE04-46D4-A33F-B7948EDCE66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4B3E7-32DF-4F31-A32C-7A13088BF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856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4B3E7-32DF-4F31-A32C-7A13088BFB7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358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0F87-9386-4EF7-BA4E-7E68A9A0E208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D9A2-AAB8-4425-A3A6-6E02AE46B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117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0F87-9386-4EF7-BA4E-7E68A9A0E208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D9A2-AAB8-4425-A3A6-6E02AE46B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30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0F87-9386-4EF7-BA4E-7E68A9A0E208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D9A2-AAB8-4425-A3A6-6E02AE46B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440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0F87-9386-4EF7-BA4E-7E68A9A0E208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D9A2-AAB8-4425-A3A6-6E02AE46B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2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0F87-9386-4EF7-BA4E-7E68A9A0E208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D9A2-AAB8-4425-A3A6-6E02AE46B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010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0F87-9386-4EF7-BA4E-7E68A9A0E208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D9A2-AAB8-4425-A3A6-6E02AE46B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2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0F87-9386-4EF7-BA4E-7E68A9A0E208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D9A2-AAB8-4425-A3A6-6E02AE46B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832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0F87-9386-4EF7-BA4E-7E68A9A0E208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D9A2-AAB8-4425-A3A6-6E02AE46B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95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0F87-9386-4EF7-BA4E-7E68A9A0E208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D9A2-AAB8-4425-A3A6-6E02AE46B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85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0F87-9386-4EF7-BA4E-7E68A9A0E208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D9A2-AAB8-4425-A3A6-6E02AE46B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203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0F87-9386-4EF7-BA4E-7E68A9A0E208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D9A2-AAB8-4425-A3A6-6E02AE46B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56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B0F87-9386-4EF7-BA4E-7E68A9A0E208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0D9A2-AAB8-4425-A3A6-6E02AE46B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41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4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4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23.png"/><Relationship Id="rId5" Type="http://schemas.openxmlformats.org/officeDocument/2006/relationships/tags" Target="../tags/tag44.xml"/><Relationship Id="rId10" Type="http://schemas.openxmlformats.org/officeDocument/2006/relationships/image" Target="../media/image22.png"/><Relationship Id="rId4" Type="http://schemas.openxmlformats.org/officeDocument/2006/relationships/tags" Target="../tags/tag43.xml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tags" Target="../tags/tag4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9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28.png"/><Relationship Id="rId5" Type="http://schemas.openxmlformats.org/officeDocument/2006/relationships/tags" Target="../tags/tag50.xml"/><Relationship Id="rId10" Type="http://schemas.openxmlformats.org/officeDocument/2006/relationships/image" Target="../media/image27.png"/><Relationship Id="rId4" Type="http://schemas.openxmlformats.org/officeDocument/2006/relationships/tags" Target="../tags/tag49.xml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png"/><Relationship Id="rId5" Type="http://schemas.openxmlformats.org/officeDocument/2006/relationships/tags" Target="../tags/tag5.xml"/><Relationship Id="rId10" Type="http://schemas.openxmlformats.org/officeDocument/2006/relationships/image" Target="../media/image1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30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37.png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59.xml"/><Relationship Id="rId7" Type="http://schemas.openxmlformats.org/officeDocument/2006/relationships/image" Target="../media/image39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2.png"/><Relationship Id="rId5" Type="http://schemas.openxmlformats.org/officeDocument/2006/relationships/tags" Target="../tags/tag61.xml"/><Relationship Id="rId10" Type="http://schemas.openxmlformats.org/officeDocument/2006/relationships/image" Target="../media/image38.png"/><Relationship Id="rId4" Type="http://schemas.openxmlformats.org/officeDocument/2006/relationships/tags" Target="../tags/tag60.xml"/><Relationship Id="rId9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image" Target="../media/image48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67.xml"/><Relationship Id="rId7" Type="http://schemas.openxmlformats.org/officeDocument/2006/relationships/image" Target="../media/image50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4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8.xml"/><Relationship Id="rId9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image" Target="../media/image52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53.png"/><Relationship Id="rId5" Type="http://schemas.openxmlformats.org/officeDocument/2006/relationships/image" Target="../media/image49.png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image" Target="../media/image52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51.png"/><Relationship Id="rId5" Type="http://schemas.openxmlformats.org/officeDocument/2006/relationships/image" Target="../media/image53.png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ags" Target="../tags/tag77.xml"/><Relationship Id="rId7" Type="http://schemas.openxmlformats.org/officeDocument/2006/relationships/image" Target="../media/image52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5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8.xml"/><Relationship Id="rId9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81.xml"/><Relationship Id="rId7" Type="http://schemas.openxmlformats.org/officeDocument/2006/relationships/image" Target="../media/image55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9.png"/><Relationship Id="rId5" Type="http://schemas.openxmlformats.org/officeDocument/2006/relationships/tags" Target="../tags/tag83.xml"/><Relationship Id="rId10" Type="http://schemas.openxmlformats.org/officeDocument/2006/relationships/image" Target="../media/image58.png"/><Relationship Id="rId4" Type="http://schemas.openxmlformats.org/officeDocument/2006/relationships/tags" Target="../tags/tag82.xml"/><Relationship Id="rId9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tags" Target="../tags/tag8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8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image" Target="../media/image67.png"/><Relationship Id="rId5" Type="http://schemas.openxmlformats.org/officeDocument/2006/relationships/tags" Target="../tags/tag89.xml"/><Relationship Id="rId10" Type="http://schemas.openxmlformats.org/officeDocument/2006/relationships/image" Target="../media/image66.png"/><Relationship Id="rId4" Type="http://schemas.openxmlformats.org/officeDocument/2006/relationships/tags" Target="../tags/tag88.xml"/><Relationship Id="rId9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tags" Target="../tags/tag11.xml"/><Relationship Id="rId21" Type="http://schemas.openxmlformats.org/officeDocument/2006/relationships/image" Target="../media/image16.png"/><Relationship Id="rId7" Type="http://schemas.openxmlformats.org/officeDocument/2006/relationships/tags" Target="../tags/tag15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tags" Target="../tags/tag10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15" Type="http://schemas.openxmlformats.org/officeDocument/2006/relationships/image" Target="../media/image10.png"/><Relationship Id="rId10" Type="http://schemas.openxmlformats.org/officeDocument/2006/relationships/tags" Target="../tags/tag18.xml"/><Relationship Id="rId19" Type="http://schemas.openxmlformats.org/officeDocument/2006/relationships/image" Target="../media/image14.png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9.png"/><Relationship Id="rId18" Type="http://schemas.openxmlformats.org/officeDocument/2006/relationships/image" Target="../media/image15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tags" Target="../tags/tag20.xml"/><Relationship Id="rId16" Type="http://schemas.openxmlformats.org/officeDocument/2006/relationships/image" Target="../media/image12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7.png"/><Relationship Id="rId5" Type="http://schemas.openxmlformats.org/officeDocument/2006/relationships/tags" Target="../tags/tag23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6.png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image" Target="../media/image9.png"/><Relationship Id="rId18" Type="http://schemas.openxmlformats.org/officeDocument/2006/relationships/image" Target="../media/image15.png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tags" Target="../tags/tag29.xml"/><Relationship Id="rId16" Type="http://schemas.openxmlformats.org/officeDocument/2006/relationships/image" Target="../media/image12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7.png"/><Relationship Id="rId5" Type="http://schemas.openxmlformats.org/officeDocument/2006/relationships/tags" Target="../tags/tag32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6.png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19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179" y="194975"/>
            <a:ext cx="8925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Crust of accreting neutron </a:t>
            </a:r>
            <a:r>
              <a:rPr lang="en-US" sz="4000" dirty="0" smtClean="0"/>
              <a:t>stars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4587" y="978897"/>
            <a:ext cx="90348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</a:t>
            </a:r>
            <a:r>
              <a:rPr lang="ru-RU" sz="2800" dirty="0" smtClean="0"/>
              <a:t>.</a:t>
            </a:r>
            <a:r>
              <a:rPr lang="en-US" sz="2800" dirty="0" smtClean="0"/>
              <a:t>E</a:t>
            </a:r>
            <a:r>
              <a:rPr lang="ru-RU" sz="2800" dirty="0" smtClean="0"/>
              <a:t>. </a:t>
            </a:r>
            <a:r>
              <a:rPr lang="en-US" sz="2800" dirty="0" smtClean="0"/>
              <a:t>Gusakov</a:t>
            </a:r>
            <a:r>
              <a:rPr lang="ru-RU" sz="2800" dirty="0" smtClean="0"/>
              <a:t>, </a:t>
            </a:r>
            <a:r>
              <a:rPr lang="en-US" sz="2800" u="sng" dirty="0" smtClean="0"/>
              <a:t>A</a:t>
            </a:r>
            <a:r>
              <a:rPr lang="ru-RU" sz="2800" u="sng" dirty="0" smtClean="0"/>
              <a:t>.</a:t>
            </a:r>
            <a:r>
              <a:rPr lang="en-US" sz="2800" u="sng" dirty="0" smtClean="0"/>
              <a:t>I</a:t>
            </a:r>
            <a:r>
              <a:rPr lang="ru-RU" sz="2800" u="sng" dirty="0" smtClean="0"/>
              <a:t>. </a:t>
            </a:r>
            <a:r>
              <a:rPr lang="en-US" sz="2800" u="sng" dirty="0" smtClean="0"/>
              <a:t>Chugunov</a:t>
            </a:r>
            <a:r>
              <a:rPr lang="ru-RU" sz="2800" dirty="0" smtClean="0"/>
              <a:t>, </a:t>
            </a:r>
            <a:r>
              <a:rPr lang="en-US" sz="2800" dirty="0"/>
              <a:t>E</a:t>
            </a:r>
            <a:r>
              <a:rPr lang="ru-RU" sz="2800" dirty="0" smtClean="0"/>
              <a:t>.</a:t>
            </a:r>
            <a:r>
              <a:rPr lang="en-US" sz="2800" dirty="0" smtClean="0"/>
              <a:t>M</a:t>
            </a:r>
            <a:r>
              <a:rPr lang="ru-RU" sz="2800" dirty="0" smtClean="0"/>
              <a:t>. </a:t>
            </a:r>
            <a:r>
              <a:rPr lang="en-US" sz="2800" dirty="0" smtClean="0"/>
              <a:t>Kantor,</a:t>
            </a:r>
          </a:p>
          <a:p>
            <a:pPr algn="ctr"/>
            <a:r>
              <a:rPr lang="en-US" sz="2800" dirty="0" smtClean="0"/>
              <a:t>A.Y.</a:t>
            </a:r>
            <a:r>
              <a:rPr lang="ru-RU" sz="2800" dirty="0" smtClean="0"/>
              <a:t> </a:t>
            </a:r>
            <a:r>
              <a:rPr lang="en-US" sz="2800" dirty="0" err="1" smtClean="0"/>
              <a:t>Potekhin</a:t>
            </a:r>
            <a:r>
              <a:rPr lang="en-US" sz="2800" dirty="0" smtClean="0"/>
              <a:t> </a:t>
            </a:r>
            <a:r>
              <a:rPr lang="ru-RU" sz="2000" dirty="0" smtClean="0"/>
              <a:t>(</a:t>
            </a:r>
            <a:r>
              <a:rPr lang="en-US" sz="2000" dirty="0" err="1" smtClean="0"/>
              <a:t>Ioffe</a:t>
            </a:r>
            <a:r>
              <a:rPr lang="en-US" sz="2000" dirty="0" smtClean="0"/>
              <a:t> </a:t>
            </a:r>
            <a:r>
              <a:rPr lang="en-US" sz="2000" dirty="0" err="1" smtClean="0"/>
              <a:t>Insitute</a:t>
            </a:r>
            <a:r>
              <a:rPr lang="ru-RU" sz="2000" dirty="0" smtClean="0"/>
              <a:t>)</a:t>
            </a:r>
          </a:p>
          <a:p>
            <a:pPr algn="ctr"/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Shchechilin</a:t>
            </a:r>
            <a:r>
              <a:rPr lang="ru-RU" sz="3200" dirty="0" smtClean="0"/>
              <a:t> </a:t>
            </a:r>
            <a:r>
              <a:rPr lang="ru-RU" sz="2000" dirty="0" smtClean="0"/>
              <a:t>(</a:t>
            </a:r>
            <a:r>
              <a:rPr lang="en-US" sz="2000" dirty="0" err="1" smtClean="0"/>
              <a:t>Universit</a:t>
            </a:r>
            <a:r>
              <a:rPr lang="en-US" sz="2000" dirty="0" smtClean="0"/>
              <a:t> e </a:t>
            </a:r>
            <a:r>
              <a:rPr lang="en-US" sz="2000" dirty="0" err="1"/>
              <a:t>Libre</a:t>
            </a:r>
            <a:r>
              <a:rPr lang="en-US" sz="2000" dirty="0"/>
              <a:t> de </a:t>
            </a:r>
            <a:r>
              <a:rPr lang="en-US" sz="2000" dirty="0" err="1" smtClean="0"/>
              <a:t>Bruxelles</a:t>
            </a:r>
            <a:r>
              <a:rPr lang="ru-RU" sz="2000" dirty="0"/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3" y="615011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7th International Conference on Particle Physics and Astrophysics (ICPPA-2024</a:t>
            </a:r>
            <a:r>
              <a:rPr lang="en-US" sz="2000" dirty="0" smtClean="0"/>
              <a:t>) </a:t>
            </a:r>
          </a:p>
          <a:p>
            <a:pPr algn="ctr"/>
            <a:r>
              <a:rPr lang="en-US" sz="2000" dirty="0" smtClean="0"/>
              <a:t>October 2</a:t>
            </a:r>
            <a:r>
              <a:rPr lang="ru-RU" sz="2000" dirty="0" smtClean="0"/>
              <a:t>1</a:t>
            </a:r>
            <a:r>
              <a:rPr lang="en-US" sz="2000" dirty="0" smtClean="0"/>
              <a:t>-25,</a:t>
            </a:r>
            <a:r>
              <a:rPr lang="ru-RU" sz="2000" dirty="0" smtClean="0"/>
              <a:t> 202</a:t>
            </a:r>
            <a:r>
              <a:rPr lang="en-US" sz="2000" dirty="0" smtClean="0"/>
              <a:t>4</a:t>
            </a:r>
            <a:endParaRPr lang="en-US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12777" y="2501483"/>
            <a:ext cx="8118440" cy="299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A.I. Chugunov &amp; N.N.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Shchechilin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MNRAS:Lett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495, L32 (2020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Gusakov &amp; A.I. Chugunov,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Phys. Rev. Lett.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124, 191101 (2020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Gusakov &amp; A.I. Chugunov,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Phys. Rev. D:Lett.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103, L101301 (2021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Gusakov, E.M. Kantor &amp; A.I. Chugunov,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Phys. Rev. D:Lett.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104, L081301 (2021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Shchechilin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M.E. Gusakov &amp; A.I. Chugunov,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MNRAS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507, 3860 (2021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Shchechilin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M.E. Gusakov &amp; A.I. Chugunov, </a:t>
            </a:r>
            <a:r>
              <a:rPr lang="en-US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MNRAS:Lett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515, L6 (2022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A.Y.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Potekhin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M.E. Gusakov &amp; A.I. Chugunov,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MNRAS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/>
              <a:t>522</a:t>
            </a:r>
            <a:r>
              <a:rPr lang="en-US" b="1" dirty="0"/>
              <a:t>, </a:t>
            </a:r>
            <a:r>
              <a:rPr lang="en-US" dirty="0"/>
              <a:t>4830 (2023) 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N.N.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Shchechilin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M.E. Gusakov &amp; A.I. Chugunov,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MNRAS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smtClean="0"/>
              <a:t>523</a:t>
            </a:r>
            <a:r>
              <a:rPr lang="en-US" b="1" dirty="0"/>
              <a:t>, </a:t>
            </a:r>
            <a:r>
              <a:rPr lang="en-US" dirty="0" smtClean="0"/>
              <a:t>4643 </a:t>
            </a:r>
            <a:r>
              <a:rPr lang="en-US" dirty="0"/>
              <a:t>(2023) </a:t>
            </a:r>
            <a:endParaRPr lang="ru-RU" dirty="0" smtClean="0"/>
          </a:p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M.E. Gusakov &amp; A.I. Chugunov,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Phys. Rev. D,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109,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123032 (2024)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A.Y.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Potekhin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A.I.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Chugunov,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N.N.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Shchechilin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M.E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Gusakov, submitted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5209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Скругленный прямоугольник 35"/>
          <p:cNvSpPr/>
          <p:nvPr/>
        </p:nvSpPr>
        <p:spPr>
          <a:xfrm>
            <a:off x="4714820" y="6557609"/>
            <a:ext cx="4235997" cy="28147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890427" y="0"/>
            <a:ext cx="7363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dirty="0" smtClean="0"/>
              <a:t>Modeling of accreted crust (schematically)</a:t>
            </a:r>
            <a:endParaRPr lang="en-US" sz="2000" dirty="0" smtClean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197507" y="906585"/>
            <a:ext cx="46893" cy="5951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25198" y="566138"/>
            <a:ext cx="2331472" cy="61555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u="sng" dirty="0" smtClean="0"/>
              <a:t>Traditional approach</a:t>
            </a:r>
          </a:p>
          <a:p>
            <a:pPr algn="ctr"/>
            <a:r>
              <a:rPr lang="en-US" sz="1400" u="sng" dirty="0" smtClean="0"/>
              <a:t>(Haensel &amp; </a:t>
            </a:r>
            <a:r>
              <a:rPr lang="en-US" sz="1400" u="sng" dirty="0" err="1" smtClean="0"/>
              <a:t>Zdunik</a:t>
            </a:r>
            <a:r>
              <a:rPr lang="en-US" sz="1400" u="sng" dirty="0" smtClean="0"/>
              <a:t> 1990, ….)</a:t>
            </a:r>
            <a:endParaRPr lang="en-US" sz="1400" u="sng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9873" y="4211386"/>
            <a:ext cx="3595061" cy="201531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Determine composition of this layer, specified by pressure 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Minimization of the Gibbs potential  </a:t>
            </a:r>
            <a:r>
              <a:rPr 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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269030" y="1213675"/>
            <a:ext cx="2040834" cy="5211417"/>
            <a:chOff x="247867" y="1354572"/>
            <a:chExt cx="2040834" cy="5211417"/>
          </a:xfrm>
        </p:grpSpPr>
        <p:cxnSp>
          <p:nvCxnSpPr>
            <p:cNvPr id="7" name="Прямая со стрелкой 6"/>
            <p:cNvCxnSpPr/>
            <p:nvPr/>
          </p:nvCxnSpPr>
          <p:spPr>
            <a:xfrm>
              <a:off x="2288701" y="3938690"/>
              <a:ext cx="0" cy="39382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>
              <a:off x="2196258" y="6367595"/>
              <a:ext cx="2" cy="19839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 flipV="1">
              <a:off x="253550" y="6554573"/>
              <a:ext cx="1942708" cy="1141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H="1" flipV="1">
              <a:off x="247867" y="1354572"/>
              <a:ext cx="16775" cy="521141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253546" y="1354572"/>
              <a:ext cx="1902048" cy="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>
              <a:off x="2155593" y="1364455"/>
              <a:ext cx="1" cy="13251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Скругленный прямоугольник 42"/>
          <p:cNvSpPr/>
          <p:nvPr/>
        </p:nvSpPr>
        <p:spPr>
          <a:xfrm>
            <a:off x="4621400" y="4211387"/>
            <a:ext cx="4329417" cy="20693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Determine composition of this layer, specified by pressure 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</a:p>
          <a:p>
            <a:pPr algn="ctr"/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neutron chemical potential  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US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</a:p>
          <a:p>
            <a:pPr algn="ctr"/>
            <a:r>
              <a:rPr lang="en-US" sz="1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Minimization of the appropriate thermodynamic potential  </a:t>
            </a:r>
            <a:r>
              <a:rPr 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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4551031" y="1223558"/>
            <a:ext cx="2267189" cy="5206265"/>
            <a:chOff x="253545" y="1364455"/>
            <a:chExt cx="2267189" cy="5206265"/>
          </a:xfrm>
        </p:grpSpPr>
        <p:cxnSp>
          <p:nvCxnSpPr>
            <p:cNvPr id="47" name="Прямая со стрелкой 46"/>
            <p:cNvCxnSpPr/>
            <p:nvPr/>
          </p:nvCxnSpPr>
          <p:spPr>
            <a:xfrm>
              <a:off x="2470273" y="3825607"/>
              <a:ext cx="0" cy="52667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H="1" flipV="1">
              <a:off x="264035" y="6565988"/>
              <a:ext cx="2256699" cy="473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H="1" flipV="1">
              <a:off x="253545" y="1364455"/>
              <a:ext cx="20979" cy="519011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V="1">
              <a:off x="253545" y="1364455"/>
              <a:ext cx="2215965" cy="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/>
            <p:nvPr/>
          </p:nvCxnSpPr>
          <p:spPr>
            <a:xfrm>
              <a:off x="2469510" y="1364455"/>
              <a:ext cx="1" cy="13251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5100182" y="565098"/>
            <a:ext cx="2902398" cy="61555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u="sng" dirty="0" err="1" smtClean="0"/>
              <a:t>nHD</a:t>
            </a:r>
            <a:r>
              <a:rPr lang="en-US" sz="2000" u="sng" dirty="0" smtClean="0"/>
              <a:t> approach</a:t>
            </a:r>
            <a:r>
              <a:rPr lang="en-US" sz="2000" dirty="0" smtClean="0"/>
              <a:t> (for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</a:t>
            </a:r>
            <a:r>
              <a:rPr lang="en-US" sz="2000" dirty="0" smtClean="0"/>
              <a:t>)</a:t>
            </a:r>
          </a:p>
          <a:p>
            <a:pPr algn="ctr"/>
            <a:r>
              <a:rPr lang="en-US" sz="1400" u="sng" dirty="0" smtClean="0"/>
              <a:t>(</a:t>
            </a:r>
            <a:r>
              <a:rPr lang="en-US" sz="1400" u="sng" dirty="0" err="1" smtClean="0"/>
              <a:t>Gusakov&amp;AIC</a:t>
            </a:r>
            <a:r>
              <a:rPr lang="en-US" sz="1400" u="sng" dirty="0" smtClean="0"/>
              <a:t>, Gusakov, </a:t>
            </a:r>
            <a:r>
              <a:rPr lang="en-US" sz="1400" u="sng" dirty="0" err="1" smtClean="0"/>
              <a:t>Kantor&amp;AIC</a:t>
            </a:r>
            <a:r>
              <a:rPr lang="en-US" sz="1400" u="sng" dirty="0" smtClean="0"/>
              <a:t>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33138" y="1374363"/>
            <a:ext cx="3525613" cy="24036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33" y="2879157"/>
            <a:ext cx="1666494" cy="232727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829747" y="1416528"/>
            <a:ext cx="29073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Switch to the next, </a:t>
            </a:r>
            <a:r>
              <a:rPr lang="en-US" i="1" dirty="0"/>
              <a:t>j</a:t>
            </a:r>
            <a:r>
              <a:rPr lang="en-US" dirty="0"/>
              <a:t>+1,</a:t>
            </a:r>
            <a:r>
              <a:rPr lang="en-US" dirty="0" smtClean="0"/>
              <a:t> layer: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Increase </a:t>
            </a:r>
            <a:r>
              <a:rPr lang="en-US" dirty="0"/>
              <a:t>of </a:t>
            </a:r>
            <a:r>
              <a:rPr lang="en-US" dirty="0" smtClean="0"/>
              <a:t>pressure</a:t>
            </a:r>
            <a:endParaRPr lang="en-US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685623" y="1399221"/>
            <a:ext cx="4265194" cy="23985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75" y="2111369"/>
            <a:ext cx="1666494" cy="232727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4877601" y="1441578"/>
            <a:ext cx="3451009" cy="1585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Switch to the </a:t>
            </a:r>
            <a:r>
              <a:rPr lang="en-US" dirty="0" smtClean="0"/>
              <a:t>next, </a:t>
            </a:r>
            <a:r>
              <a:rPr lang="en-US" i="1" dirty="0" smtClean="0"/>
              <a:t>j</a:t>
            </a:r>
            <a:r>
              <a:rPr lang="en-US" dirty="0" smtClean="0"/>
              <a:t>+1, </a:t>
            </a:r>
            <a:r>
              <a:rPr lang="en-US" dirty="0"/>
              <a:t>layer:</a:t>
            </a:r>
          </a:p>
          <a:p>
            <a:r>
              <a:rPr lang="en-US" dirty="0" smtClean="0"/>
              <a:t>Increase of pressure</a:t>
            </a:r>
          </a:p>
          <a:p>
            <a:pPr>
              <a:spcBef>
                <a:spcPts val="3000"/>
              </a:spcBef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neutron chemical potential 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6818220" y="6280730"/>
            <a:ext cx="0" cy="14436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Рисунок 8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798" y="2707926"/>
            <a:ext cx="2601265" cy="435794"/>
          </a:xfrm>
          <a:prstGeom prst="rect">
            <a:avLst/>
          </a:prstGeom>
        </p:spPr>
      </p:pic>
      <p:sp>
        <p:nvSpPr>
          <p:cNvPr id="88" name="Скругленный прямоугольник 87"/>
          <p:cNvSpPr/>
          <p:nvPr/>
        </p:nvSpPr>
        <p:spPr>
          <a:xfrm>
            <a:off x="5100182" y="3165511"/>
            <a:ext cx="3593057" cy="5337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7" name="Рисунок 8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36" y="3224837"/>
            <a:ext cx="1183618" cy="474389"/>
          </a:xfrm>
          <a:prstGeom prst="rect">
            <a:avLst/>
          </a:prstGeom>
        </p:spPr>
      </p:pic>
      <p:cxnSp>
        <p:nvCxnSpPr>
          <p:cNvPr id="90" name="Прямая со стрелкой 89"/>
          <p:cNvCxnSpPr/>
          <p:nvPr/>
        </p:nvCxnSpPr>
        <p:spPr>
          <a:xfrm flipV="1">
            <a:off x="5885645" y="3010134"/>
            <a:ext cx="0" cy="155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921424" y="3138865"/>
            <a:ext cx="1702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TOV equation</a:t>
            </a:r>
          </a:p>
          <a:p>
            <a:pPr algn="ctr"/>
            <a:r>
              <a:rPr lang="en-US" dirty="0" smtClean="0"/>
              <a:t>+ </a:t>
            </a:r>
            <a:r>
              <a:rPr lang="en-US" dirty="0" err="1" smtClean="0"/>
              <a:t>nHD</a:t>
            </a:r>
            <a:r>
              <a:rPr lang="en-US" dirty="0" smtClean="0"/>
              <a:t> condition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126" y="5849543"/>
            <a:ext cx="1904454" cy="2597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626" y="6002094"/>
            <a:ext cx="1930174" cy="2606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01245" y="6509658"/>
            <a:ext cx="3753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Family of models, parametrized by </a:t>
            </a:r>
            <a:r>
              <a:rPr lang="en-US" i="1" dirty="0" smtClean="0"/>
              <a:t>P</a:t>
            </a:r>
            <a:r>
              <a:rPr lang="en-US" baseline="-25000" dirty="0" smtClean="0"/>
              <a:t>oi</a:t>
            </a:r>
            <a:endParaRPr lang="en-US" baseline="-25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-197086" y="64753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b="1" dirty="0" smtClean="0"/>
              <a:t>Initial </a:t>
            </a:r>
            <a:r>
              <a:rPr lang="en-US" b="1" dirty="0"/>
              <a:t>composition determines </a:t>
            </a:r>
            <a:r>
              <a:rPr lang="en-US" b="1" dirty="0" smtClean="0"/>
              <a:t>evolution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8594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3" grpId="0" animBg="1"/>
      <p:bldP spid="53" grpId="0" animBg="1"/>
      <p:bldP spid="44" grpId="0" animBg="1"/>
      <p:bldP spid="57" grpId="0"/>
      <p:bldP spid="88" grpId="0" animBg="1"/>
      <p:bldP spid="9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/>
          <p:cNvSpPr/>
          <p:nvPr/>
        </p:nvSpPr>
        <p:spPr>
          <a:xfrm>
            <a:off x="7152124" y="3691427"/>
            <a:ext cx="1683551" cy="2468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179183" y="5839714"/>
            <a:ext cx="1835378" cy="9088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238228" y="5839714"/>
            <a:ext cx="5162572" cy="672305"/>
          </a:xfrm>
          <a:prstGeom prst="roundRect">
            <a:avLst/>
          </a:prstGeom>
          <a:solidFill>
            <a:srgbClr val="E6E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7879" y="4013520"/>
            <a:ext cx="8756682" cy="948647"/>
          </a:xfrm>
          <a:prstGeom prst="roundRect">
            <a:avLst/>
          </a:prstGeom>
          <a:solidFill>
            <a:srgbClr val="E6E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469934" y="0"/>
            <a:ext cx="6204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dirty="0" smtClean="0"/>
              <a:t>Thermodynamics </a:t>
            </a:r>
            <a:r>
              <a:rPr lang="en-US" sz="3200" dirty="0"/>
              <a:t>of </a:t>
            </a:r>
            <a:r>
              <a:rPr lang="en-US" sz="3200" dirty="0" err="1" smtClean="0"/>
              <a:t>nHD</a:t>
            </a:r>
            <a:r>
              <a:rPr lang="en-US" sz="3200" dirty="0" smtClean="0"/>
              <a:t> inner </a:t>
            </a:r>
            <a:r>
              <a:rPr lang="en-US" sz="3200" dirty="0"/>
              <a:t>crust</a:t>
            </a:r>
            <a:endParaRPr lang="en-US" sz="2000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3116376" y="584775"/>
            <a:ext cx="2911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Gusakov, Kantor, AIC (2021)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6249" y="952458"/>
            <a:ext cx="81023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In the fully accreted inner crust nuclear reactions take </a:t>
            </a:r>
            <a:r>
              <a:rPr lang="en-US" sz="2000" dirty="0"/>
              <a:t>place at the conditions, specific </a:t>
            </a:r>
            <a:r>
              <a:rPr lang="en-US" sz="2000" dirty="0" smtClean="0"/>
              <a:t>for a </a:t>
            </a:r>
            <a:r>
              <a:rPr lang="en-US" sz="2000" dirty="0"/>
              <a:t>given </a:t>
            </a:r>
            <a:r>
              <a:rPr lang="en-US" sz="2000" dirty="0" smtClean="0"/>
              <a:t>layer: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Pressure (hydrostatic equilibrium with overlying layers)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Neutron chemical potential (</a:t>
            </a:r>
            <a:r>
              <a:rPr lang="en-US" sz="2000" dirty="0" err="1" smtClean="0"/>
              <a:t>nHD</a:t>
            </a:r>
            <a:r>
              <a:rPr lang="en-US" sz="2000" dirty="0" smtClean="0"/>
              <a:t> condition)</a:t>
            </a:r>
            <a:endParaRPr lang="en-US" sz="2000" dirty="0"/>
          </a:p>
        </p:txBody>
      </p:sp>
      <p:pic>
        <p:nvPicPr>
          <p:cNvPr id="4" name="Рисунок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61" y="1753329"/>
            <a:ext cx="306231" cy="2883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907" y="2330215"/>
            <a:ext cx="366085" cy="241837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>
            <a:off x="3528811" y="2756077"/>
            <a:ext cx="321972" cy="557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436" y="3373343"/>
            <a:ext cx="7552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Appropriate thermodynamic potential is </a:t>
            </a:r>
            <a:r>
              <a:rPr lang="en-US" sz="2000" b="1" dirty="0" smtClean="0"/>
              <a:t>not the Gibbs energy</a:t>
            </a:r>
            <a:r>
              <a:rPr lang="en-US" sz="2000" dirty="0" smtClean="0"/>
              <a:t>      , but:</a:t>
            </a:r>
            <a:endParaRPr lang="en-US" sz="2000" dirty="0"/>
          </a:p>
        </p:txBody>
      </p:sp>
      <p:pic>
        <p:nvPicPr>
          <p:cNvPr id="21" name="Рисунок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59" y="4312524"/>
            <a:ext cx="8504153" cy="4574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5177" y="5370458"/>
            <a:ext cx="7379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heat release equals to the decrease of thermodynamic potential </a:t>
            </a:r>
            <a:endParaRPr lang="en-US" sz="20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6864439" y="4705537"/>
            <a:ext cx="342896" cy="356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51053" y="4986948"/>
            <a:ext cx="4169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Total number of baryons (beta equilibrium is assumed)</a:t>
            </a:r>
            <a:endParaRPr lang="en-US" sz="1400" dirty="0"/>
          </a:p>
        </p:txBody>
      </p:sp>
      <p:pic>
        <p:nvPicPr>
          <p:cNvPr id="2" name="Рисунок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807" y="5917865"/>
            <a:ext cx="4695606" cy="49051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2196067" y="6479040"/>
            <a:ext cx="3309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(see GKA21 for ‘textbook’ proof)</a:t>
            </a:r>
            <a:endParaRPr lang="en-US" dirty="0"/>
          </a:p>
        </p:txBody>
      </p:sp>
      <p:pic>
        <p:nvPicPr>
          <p:cNvPr id="19" name="Рисунок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20" y="3467961"/>
            <a:ext cx="184377" cy="20426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179183" y="5900165"/>
            <a:ext cx="1469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Ground state:</a:t>
            </a:r>
            <a:endParaRPr lang="en-US" dirty="0"/>
          </a:p>
        </p:txBody>
      </p:sp>
      <p:pic>
        <p:nvPicPr>
          <p:cNvPr id="33" name="Рисунок 3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876" y="6323013"/>
            <a:ext cx="1114857" cy="312054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7815" y="5308061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364531" y="3786789"/>
            <a:ext cx="2766376" cy="463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339537" y="3815863"/>
            <a:ext cx="1759290" cy="471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6503831" y="3773453"/>
            <a:ext cx="675352" cy="539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230102" y="3626791"/>
            <a:ext cx="163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Nuclear physics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65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380" y="0"/>
            <a:ext cx="8683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dirty="0"/>
              <a:t>W</a:t>
            </a:r>
            <a:r>
              <a:rPr lang="en-US" sz="3200" dirty="0" smtClean="0"/>
              <a:t>here does accreted crust end</a:t>
            </a:r>
            <a:r>
              <a:rPr lang="ru-RU" sz="3200" dirty="0" smtClean="0"/>
              <a:t>? </a:t>
            </a:r>
            <a:r>
              <a:rPr lang="en-US" sz="3200" dirty="0" smtClean="0"/>
              <a:t>At the instability!</a:t>
            </a:r>
            <a:endParaRPr lang="en-US" sz="20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7199"/>
            <a:ext cx="9144000" cy="30226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7771" y="3414775"/>
            <a:ext cx="765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Stable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59906" y="3311535"/>
            <a:ext cx="101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Unstable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31392" y="3230109"/>
            <a:ext cx="1690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Strictly unstable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21248" y="5677325"/>
            <a:ext cx="45071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u="sng" dirty="0" smtClean="0"/>
              <a:t>Instability:</a:t>
            </a:r>
          </a:p>
          <a:p>
            <a:pPr algn="ctr"/>
            <a:r>
              <a:rPr lang="en-US" sz="2000" dirty="0" smtClean="0"/>
              <a:t>Nuclei dissociation as a result of </a:t>
            </a:r>
          </a:p>
          <a:p>
            <a:r>
              <a:rPr lang="en-US" sz="2000" dirty="0" smtClean="0"/>
              <a:t>beta-capture/neutron emission sequence</a:t>
            </a:r>
            <a:endParaRPr lang="en-US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1821" y="564465"/>
            <a:ext cx="86965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/>
              <a:t>Construction of the crust within </a:t>
            </a:r>
            <a:r>
              <a:rPr lang="en-US" sz="2000" u="sng" dirty="0" err="1" smtClean="0"/>
              <a:t>nHD</a:t>
            </a:r>
            <a:r>
              <a:rPr lang="en-US" sz="2000" u="sng" dirty="0" smtClean="0"/>
              <a:t> approach:</a:t>
            </a:r>
          </a:p>
          <a:p>
            <a:r>
              <a:rPr lang="en-US" sz="2000" dirty="0" smtClean="0"/>
              <a:t>Increase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 smtClean="0"/>
              <a:t> and </a:t>
            </a:r>
            <a:r>
              <a:rPr lang="en-US" sz="2000" dirty="0" smtClean="0">
                <a:sym typeface="Symbol" panose="05050102010706020507" pitchFamily="18" charset="2"/>
              </a:rPr>
              <a:t>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 </a:t>
            </a:r>
            <a:r>
              <a:rPr lang="en-US" sz="2000" dirty="0" smtClean="0"/>
              <a:t>+ </a:t>
            </a:r>
            <a:r>
              <a:rPr lang="en-US" sz="2000" dirty="0"/>
              <a:t>m</a:t>
            </a:r>
            <a:r>
              <a:rPr lang="en-US" sz="2000" dirty="0" smtClean="0"/>
              <a:t>inimization </a:t>
            </a:r>
            <a:r>
              <a:rPr lang="en-US" sz="2000" dirty="0"/>
              <a:t>of the appropriate thermodynamic potential  </a:t>
            </a:r>
            <a:r>
              <a:rPr lang="en-US" sz="2000" dirty="0">
                <a:sym typeface="Symbol" panose="05050102010706020507" pitchFamily="18" charset="2"/>
              </a:rPr>
              <a:t>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69701" y="2320258"/>
            <a:ext cx="1856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be minimized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29696" y="2291078"/>
            <a:ext cx="2229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not be minimized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08187" y="2294500"/>
            <a:ext cx="2229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not be minimized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46481" y="1502744"/>
            <a:ext cx="2996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One component example: </a:t>
            </a:r>
            <a:r>
              <a:rPr lang="en-US" sz="2000" dirty="0"/>
              <a:t> </a:t>
            </a:r>
            <a:endParaRPr lang="en-US" sz="2000" dirty="0" smtClean="0"/>
          </a:p>
          <a:p>
            <a:pPr algn="ctr"/>
            <a:r>
              <a:rPr lang="en-US" sz="2000" dirty="0" smtClean="0">
                <a:sym typeface="Symbol" panose="05050102010706020507" pitchFamily="18" charset="2"/>
              </a:rPr>
              <a:t></a:t>
            </a: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i="1" dirty="0">
                <a:sym typeface="Symbol" panose="05050102010706020507" pitchFamily="18" charset="2"/>
              </a:rPr>
              <a:t>Z</a:t>
            </a:r>
            <a:r>
              <a:rPr lang="en-US" sz="2000" dirty="0">
                <a:sym typeface="Symbol" panose="05050102010706020507" pitchFamily="18" charset="2"/>
              </a:rPr>
              <a:t>) with grow of P</a:t>
            </a:r>
            <a:r>
              <a:rPr lang="en-US" sz="2000" dirty="0"/>
              <a:t> 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0" y="134789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8789" y="6053070"/>
            <a:ext cx="3731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Similar instability without neutrons:</a:t>
            </a:r>
          </a:p>
          <a:p>
            <a:r>
              <a:rPr lang="en-US" sz="1600" dirty="0" smtClean="0"/>
              <a:t>G</a:t>
            </a:r>
            <a:r>
              <a:rPr lang="en-US" sz="1600" dirty="0"/>
              <a:t>. S. </a:t>
            </a:r>
            <a:r>
              <a:rPr lang="en-US" sz="1600" dirty="0" err="1" smtClean="0"/>
              <a:t>Bisnovatyi-Kogan&amp;V</a:t>
            </a:r>
            <a:r>
              <a:rPr lang="en-US" sz="1600" dirty="0"/>
              <a:t>. M. </a:t>
            </a:r>
            <a:r>
              <a:rPr lang="en-US" sz="1600" dirty="0" err="1"/>
              <a:t>Chechetkin</a:t>
            </a:r>
            <a:r>
              <a:rPr lang="en-US" sz="1600" dirty="0"/>
              <a:t>, </a:t>
            </a:r>
          </a:p>
          <a:p>
            <a:r>
              <a:rPr lang="en-US" sz="1600" dirty="0"/>
              <a:t>Astrophys. Space Sci. 26, 25 (1974</a:t>
            </a:r>
            <a:r>
              <a:rPr lang="en-US" sz="1600" dirty="0" smtClean="0"/>
              <a:t>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7288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999054" y="0"/>
            <a:ext cx="3145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dirty="0" smtClean="0"/>
              <a:t>How to chose </a:t>
            </a:r>
            <a:r>
              <a:rPr lang="en-US" sz="3200" i="1" dirty="0" smtClean="0"/>
              <a:t>P</a:t>
            </a:r>
            <a:r>
              <a:rPr lang="en-US" sz="3200" i="1" baseline="-25000" dirty="0" smtClean="0"/>
              <a:t>oi</a:t>
            </a:r>
            <a:r>
              <a:rPr lang="en-US" sz="3200" dirty="0" smtClean="0"/>
              <a:t>?</a:t>
            </a:r>
            <a:endParaRPr lang="en-US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31625" y="1390918"/>
            <a:ext cx="845479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Accretion supply nuclei into the crust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Instability dissociate nuclei  =&gt; stationary structure is possible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We need to describe neutron star:</a:t>
            </a:r>
            <a:r>
              <a:rPr lang="ru-RU" sz="2400" dirty="0" smtClean="0"/>
              <a:t> </a:t>
            </a:r>
            <a:r>
              <a:rPr lang="en-US" sz="2400" dirty="0" smtClean="0"/>
              <a:t>a boundary between crust and the core should be thermodynamically stable (continuous pressure and neutron chemical potential</a:t>
            </a:r>
            <a:r>
              <a:rPr lang="ru-RU" sz="2400" dirty="0" smtClean="0"/>
              <a:t>)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3" name="Стрелка вниз 2"/>
          <p:cNvSpPr/>
          <p:nvPr/>
        </p:nvSpPr>
        <p:spPr>
          <a:xfrm>
            <a:off x="3422406" y="4224271"/>
            <a:ext cx="360608" cy="6053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0698" y="5268903"/>
            <a:ext cx="70846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Formation of fully accreted crust</a:t>
            </a:r>
            <a:r>
              <a:rPr lang="ru-RU" sz="2000" dirty="0" smtClean="0"/>
              <a:t>: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Instability is active</a:t>
            </a:r>
            <a:r>
              <a:rPr lang="ru-RU" sz="2000" dirty="0" smtClean="0"/>
              <a:t> (</a:t>
            </a:r>
            <a:r>
              <a:rPr lang="en-US" sz="2000" dirty="0" smtClean="0"/>
              <a:t>and compensate nuclei supply by accretion</a:t>
            </a:r>
            <a:r>
              <a:rPr lang="ru-RU" sz="20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Crust is thermodynamically consistent with the core</a:t>
            </a:r>
            <a:endParaRPr lang="en-US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31113" y="580811"/>
            <a:ext cx="6481774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M.E. Gusakov &amp; A.I. Chugunov,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Phys. Rev. Lett.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124, 191101 (2020)</a:t>
            </a:r>
          </a:p>
        </p:txBody>
      </p:sp>
    </p:spTree>
    <p:extLst>
      <p:ext uri="{BB962C8B-B14F-4D97-AF65-F5344CB8AC3E}">
        <p14:creationId xmlns:p14="http://schemas.microsoft.com/office/powerpoint/2010/main" val="269193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7883"/>
            <a:ext cx="9144000" cy="3123127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3361390" y="4404576"/>
            <a:ext cx="2829048" cy="2344807"/>
          </a:xfrm>
          <a:prstGeom prst="roundRect">
            <a:avLst/>
          </a:prstGeom>
          <a:solidFill>
            <a:srgbClr val="E6E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96987" y="0"/>
            <a:ext cx="7750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dirty="0" smtClean="0"/>
              <a:t>Construction of FAC EOS via shooting method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851" y="4398131"/>
            <a:ext cx="27818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Can not be FAC state</a:t>
            </a:r>
          </a:p>
          <a:p>
            <a:endParaRPr lang="en-US" dirty="0" smtClean="0"/>
          </a:p>
          <a:p>
            <a:r>
              <a:rPr lang="en-US" dirty="0" smtClean="0"/>
              <a:t>The instability does not take place in the crust</a:t>
            </a:r>
          </a:p>
          <a:p>
            <a:endParaRPr lang="en-US" dirty="0" smtClean="0"/>
          </a:p>
          <a:p>
            <a:r>
              <a:rPr lang="en-US" i="1" dirty="0"/>
              <a:t>P</a:t>
            </a:r>
            <a:r>
              <a:rPr lang="en-US" baseline="-25000" dirty="0"/>
              <a:t>oi</a:t>
            </a:r>
            <a:r>
              <a:rPr lang="en-US" dirty="0"/>
              <a:t> is too low 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438662" y="4398130"/>
            <a:ext cx="278183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The FAC state</a:t>
            </a:r>
          </a:p>
          <a:p>
            <a:endParaRPr lang="en-US" dirty="0" smtClean="0"/>
          </a:p>
          <a:p>
            <a:r>
              <a:rPr lang="en-US" dirty="0" smtClean="0"/>
              <a:t>The instability take place exactly at the crust-core boundary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488807" y="4398130"/>
            <a:ext cx="278183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Can not be FAC state</a:t>
            </a:r>
          </a:p>
          <a:p>
            <a:endParaRPr lang="en-US" dirty="0" smtClean="0"/>
          </a:p>
          <a:p>
            <a:r>
              <a:rPr lang="en-US" dirty="0" smtClean="0"/>
              <a:t>The instability takes place, but crust EOS can not be connected with core</a:t>
            </a:r>
          </a:p>
          <a:p>
            <a:endParaRPr lang="en-US" dirty="0" smtClean="0"/>
          </a:p>
          <a:p>
            <a:r>
              <a:rPr lang="en-US" i="1" dirty="0"/>
              <a:t>P</a:t>
            </a:r>
            <a:r>
              <a:rPr lang="en-US" baseline="-25000" dirty="0"/>
              <a:t>oi</a:t>
            </a:r>
            <a:r>
              <a:rPr lang="en-US" dirty="0"/>
              <a:t> is too high</a:t>
            </a:r>
          </a:p>
          <a:p>
            <a:endParaRPr lang="en-US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71234" y="4584875"/>
            <a:ext cx="0" cy="2331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244105" y="4518333"/>
            <a:ext cx="0" cy="2331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26213" y="680224"/>
            <a:ext cx="8091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dirty="0" smtClean="0"/>
              <a:t>Depend on nuclear physics of innermost crustal layers. Example: (smooth) SLY4 </a:t>
            </a:r>
            <a:r>
              <a:rPr lang="en-US" dirty="0"/>
              <a:t>case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1705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68080" y="6336384"/>
            <a:ext cx="640784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M.E. Gusakov &amp;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 Chugunov,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Phys. Rev. Lett.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124, 191101 (2020)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8078" y="0"/>
            <a:ext cx="6707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dirty="0" smtClean="0"/>
              <a:t>Equation of state of fully accreted crust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65" y="1307675"/>
            <a:ext cx="8010659" cy="413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2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013" y="2894366"/>
            <a:ext cx="868197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 b="1" i="1" u="sng" dirty="0" smtClean="0"/>
              <a:t>(almost) everything is not as it was generally believed</a:t>
            </a:r>
          </a:p>
          <a:p>
            <a:pPr marL="342900" indent="-342900" algn="just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Boundary </a:t>
            </a:r>
            <a:r>
              <a:rPr lang="en-US" sz="2000" dirty="0"/>
              <a:t>of outer </a:t>
            </a:r>
            <a:r>
              <a:rPr lang="en-US" sz="2000" dirty="0" smtClean="0"/>
              <a:t>and </a:t>
            </a:r>
            <a:r>
              <a:rPr lang="en-US" sz="2000" dirty="0"/>
              <a:t>inner </a:t>
            </a:r>
            <a:r>
              <a:rPr lang="en-US" sz="2000" dirty="0" smtClean="0"/>
              <a:t>crust is not associated with neutron emission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The main reactions in outer layers of inner crust is electron emission and neutron capture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Two ‘</a:t>
            </a:r>
            <a:r>
              <a:rPr lang="en-US" sz="2000" dirty="0" smtClean="0"/>
              <a:t>liquids’ dynamics: there is an upward flow of neutrons (to compensate neutron capture)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Stationary structure of the crust is supported by instability</a:t>
            </a:r>
            <a:endParaRPr lang="ru-RU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203871" y="0"/>
            <a:ext cx="4736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dirty="0" smtClean="0"/>
              <a:t>Accreted neutron star crust</a:t>
            </a:r>
            <a:endParaRPr lang="en-US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55634" y="6488668"/>
            <a:ext cx="7632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(sorry, it’s not the end. The remaining part is about</a:t>
            </a:r>
            <a:r>
              <a:rPr lang="ru-RU" dirty="0" smtClean="0"/>
              <a:t> </a:t>
            </a:r>
            <a:r>
              <a:rPr lang="en-US" dirty="0" smtClean="0"/>
              <a:t>energetics and applications</a:t>
            </a:r>
            <a:r>
              <a:rPr lang="ru-RU" dirty="0" smtClean="0"/>
              <a:t>)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6949" y="584775"/>
            <a:ext cx="8050102" cy="1793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M.E. Gusakov &amp; A.I. Chugunov, </a:t>
            </a:r>
            <a:r>
              <a:rPr lang="en-US" b="1" dirty="0"/>
              <a:t>Phys. Rev. Lett.</a:t>
            </a:r>
            <a:r>
              <a:rPr lang="en-US" dirty="0"/>
              <a:t> 124, 191101 (2020),</a:t>
            </a:r>
          </a:p>
          <a:p>
            <a:r>
              <a:rPr lang="en-US" dirty="0"/>
              <a:t>M.E. Gusakov, E.M. Kantor &amp;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A.I. Chugunov</a:t>
            </a:r>
            <a:r>
              <a:rPr lang="en-US" dirty="0" smtClean="0"/>
              <a:t>, </a:t>
            </a:r>
            <a:r>
              <a:rPr lang="en-US" b="1" dirty="0"/>
              <a:t>Phys. Rev. </a:t>
            </a:r>
            <a:r>
              <a:rPr lang="en-US" b="1" dirty="0" smtClean="0"/>
              <a:t>D: Lett.</a:t>
            </a:r>
            <a:r>
              <a:rPr lang="en-US" dirty="0" smtClean="0"/>
              <a:t>, </a:t>
            </a:r>
            <a:r>
              <a:rPr lang="en-US" dirty="0"/>
              <a:t>104, L081301 (2021),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N.N.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Shchechilin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M.E. Gusakov &amp; A.I. Chugunov,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MNRAS:Lett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515, L6 (2022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Shchechilin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M.E. Gusakov &amp; A.I. Chugunov,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MNRAS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/>
              <a:t>523</a:t>
            </a:r>
            <a:r>
              <a:rPr lang="en-US" b="1" dirty="0"/>
              <a:t>, </a:t>
            </a:r>
            <a:r>
              <a:rPr lang="en-US" dirty="0"/>
              <a:t>4643 (2023) </a:t>
            </a:r>
            <a:endParaRPr lang="ru-RU" dirty="0"/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M.E. Gusakov &amp; A.I. Chugunov,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Phys. Rev. D,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109, 123032 (2024)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59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067203" y="0"/>
            <a:ext cx="5009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dirty="0"/>
              <a:t>Heating efficiency:</a:t>
            </a:r>
            <a:r>
              <a:rPr lang="ru-RU" sz="3200" dirty="0" smtClean="0"/>
              <a:t> </a:t>
            </a:r>
            <a:r>
              <a:rPr lang="en-US" sz="3200" dirty="0" err="1" smtClean="0"/>
              <a:t>nHD</a:t>
            </a:r>
            <a:r>
              <a:rPr lang="en-US" sz="3200" dirty="0" smtClean="0"/>
              <a:t> crust</a:t>
            </a:r>
            <a:endParaRPr lang="en-US" sz="20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563" y="584775"/>
            <a:ext cx="3032537" cy="6060831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990903" y="2509966"/>
            <a:ext cx="2459864" cy="73681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915" y="2618078"/>
            <a:ext cx="1642346" cy="522059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125047" y="3873412"/>
            <a:ext cx="4947286" cy="1446550"/>
          </a:xfrm>
          <a:prstGeom prst="roundRect">
            <a:avLst/>
          </a:prstGeom>
          <a:solidFill>
            <a:srgbClr val="E6E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44907" y="3873412"/>
            <a:ext cx="45115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Deep crustal heating is factor of few less efficient, </a:t>
            </a:r>
          </a:p>
          <a:p>
            <a:pPr algn="ctr"/>
            <a:r>
              <a:rPr lang="en-US" sz="2000" dirty="0" smtClean="0"/>
              <a:t>than it was supposed in traditional models!</a:t>
            </a:r>
            <a:endParaRPr lang="en-US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32589" y="6414773"/>
            <a:ext cx="33371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Shchechilin</a:t>
            </a:r>
            <a:r>
              <a:rPr lang="en-US" sz="1200" dirty="0"/>
              <a:t>, </a:t>
            </a:r>
            <a:r>
              <a:rPr lang="en-US" sz="1200" dirty="0" smtClean="0"/>
              <a:t>Gusakov</a:t>
            </a:r>
            <a:r>
              <a:rPr lang="en-US" sz="1200" dirty="0"/>
              <a:t>, </a:t>
            </a:r>
            <a:r>
              <a:rPr lang="en-US" sz="1200" dirty="0" smtClean="0"/>
              <a:t>Chugunov</a:t>
            </a:r>
            <a:r>
              <a:rPr lang="en-US" sz="1200" dirty="0"/>
              <a:t>, </a:t>
            </a:r>
            <a:endParaRPr lang="en-US" sz="1200" dirty="0" smtClean="0"/>
          </a:p>
          <a:p>
            <a:r>
              <a:rPr lang="en-US" sz="1200" i="1" dirty="0" smtClean="0"/>
              <a:t>MNRAS: </a:t>
            </a:r>
            <a:r>
              <a:rPr lang="en-US" sz="1200" i="1" dirty="0"/>
              <a:t>Letters</a:t>
            </a:r>
            <a:r>
              <a:rPr lang="en-US" sz="1200" dirty="0"/>
              <a:t>, </a:t>
            </a:r>
            <a:r>
              <a:rPr lang="en-US" sz="1200" dirty="0" smtClean="0"/>
              <a:t>515 (2022), L6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0681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5957" y="152400"/>
            <a:ext cx="7337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dirty="0" smtClean="0"/>
              <a:t>Thermal evolution (example MXB 1659-20</a:t>
            </a:r>
            <a:r>
              <a:rPr lang="ru-RU" sz="3200" dirty="0" smtClean="0"/>
              <a:t>)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75472" y="5133178"/>
            <a:ext cx="44926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Additional heating is required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Some crustal models seems preferable</a:t>
            </a:r>
            <a:endParaRPr lang="ru-RU" sz="2000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6233374" y="5972734"/>
            <a:ext cx="2910625" cy="8168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A.Y.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Potekhin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A.I. Chugunov, N.N.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Shchechilin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M.E.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Gusakov</a:t>
            </a:r>
          </a:p>
          <a:p>
            <a:pPr>
              <a:lnSpc>
                <a:spcPct val="107000"/>
              </a:lnSpc>
            </a:pP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(submitted)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08" y="737175"/>
            <a:ext cx="8393030" cy="4457559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60608" y="5943784"/>
            <a:ext cx="5040560" cy="84884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7" name="TextBox 6"/>
          <p:cNvSpPr txBox="1"/>
          <p:nvPr/>
        </p:nvSpPr>
        <p:spPr>
          <a:xfrm>
            <a:off x="476519" y="6014264"/>
            <a:ext cx="472991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Observations of neutron stars allow to check theory of the dense matter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6602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2501" y="3107865"/>
            <a:ext cx="8718998" cy="11075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684454" y="0"/>
            <a:ext cx="1775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dirty="0" smtClean="0"/>
              <a:t>Summary</a:t>
            </a:r>
            <a:endParaRPr lang="en-US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12552" y="623412"/>
            <a:ext cx="8718998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It is shown that neutron redistribution in the inner crust have a crucial role</a:t>
            </a:r>
            <a:endParaRPr lang="ru-RU" sz="2000" dirty="0" smtClean="0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First </a:t>
            </a:r>
            <a:r>
              <a:rPr lang="en-US" sz="2000" dirty="0" err="1" smtClean="0"/>
              <a:t>nHD</a:t>
            </a:r>
            <a:r>
              <a:rPr lang="en-US" sz="2000" dirty="0" smtClean="0"/>
              <a:t> models are constructed. </a:t>
            </a:r>
            <a:r>
              <a:rPr lang="en-US" sz="2000" dirty="0"/>
              <a:t>They </a:t>
            </a:r>
            <a:r>
              <a:rPr lang="en-US" sz="2000" dirty="0" smtClean="0"/>
              <a:t>qualitatively differ from the traditional ones.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Nuclei shell effects are crucial.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Stationary structure of the crust is supported by nuclei dissociation by instability in inner layers</a:t>
            </a:r>
          </a:p>
          <a:p>
            <a:pPr marL="342900" indent="-342900"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Observations of accreting neutron stars require additional shallow heating source (as in traditional models). The nature of this source is unknown…</a:t>
            </a:r>
            <a:endParaRPr lang="ru-RU" sz="2000" dirty="0" smtClean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436594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09870" y="4527881"/>
            <a:ext cx="1291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 dirty="0" smtClean="0"/>
              <a:t>To do list</a:t>
            </a:r>
            <a:endParaRPr lang="en-US" sz="1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96348" y="4999041"/>
            <a:ext cx="8718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Improve of nuclear physical model (currently: CLDM + tabulated </a:t>
            </a:r>
            <a:r>
              <a:rPr lang="en-US" sz="2000" dirty="0" err="1"/>
              <a:t>Strutinsky</a:t>
            </a:r>
            <a:r>
              <a:rPr lang="en-US" sz="2000" dirty="0" smtClean="0"/>
              <a:t> corrections).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Partially accreted crust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i="1" dirty="0" smtClean="0"/>
              <a:t>Mystery of the shallow heating source</a:t>
            </a:r>
            <a:endParaRPr lang="ru-RU" sz="20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221605" y="6519446"/>
            <a:ext cx="69223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latin typeface="CMR10"/>
              </a:rPr>
              <a:t>Supported by Russian </a:t>
            </a:r>
            <a:r>
              <a:rPr lang="en-US" sz="1600" dirty="0">
                <a:latin typeface="CMR10"/>
              </a:rPr>
              <a:t>Science </a:t>
            </a:r>
            <a:r>
              <a:rPr lang="en-US" sz="1600" dirty="0" smtClean="0">
                <a:latin typeface="CMR10"/>
              </a:rPr>
              <a:t>Foundation (</a:t>
            </a:r>
            <a:r>
              <a:rPr lang="en-US" sz="1600" dirty="0">
                <a:latin typeface="CMR10"/>
              </a:rPr>
              <a:t>grant </a:t>
            </a:r>
            <a:r>
              <a:rPr lang="en-US" sz="1600" dirty="0" smtClean="0">
                <a:latin typeface="CMR10"/>
              </a:rPr>
              <a:t>22-12-00048)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142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9434" y="657963"/>
            <a:ext cx="4286277" cy="482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43153" y="-40131"/>
            <a:ext cx="4444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Motivation</a:t>
            </a:r>
            <a:r>
              <a:rPr lang="ru-RU" sz="3200" dirty="0" smtClean="0"/>
              <a:t>: </a:t>
            </a:r>
            <a:r>
              <a:rPr lang="en-US" sz="3200" dirty="0" smtClean="0"/>
              <a:t>neutron stars</a:t>
            </a:r>
            <a:endParaRPr lang="ru-RU" sz="3200" dirty="0"/>
          </a:p>
        </p:txBody>
      </p:sp>
      <p:grpSp>
        <p:nvGrpSpPr>
          <p:cNvPr id="8" name="Group 1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741678" y="1254635"/>
            <a:ext cx="2088231" cy="531197"/>
            <a:chOff x="3238" y="909"/>
            <a:chExt cx="8625" cy="2194"/>
          </a:xfrm>
        </p:grpSpPr>
        <p:sp>
          <p:nvSpPr>
            <p:cNvPr id="9" name="Freeform 16 1"/>
            <p:cNvSpPr>
              <a:spLocks/>
            </p:cNvSpPr>
            <p:nvPr/>
          </p:nvSpPr>
          <p:spPr bwMode="auto">
            <a:xfrm>
              <a:off x="3238" y="1295"/>
              <a:ext cx="1298" cy="1355"/>
            </a:xfrm>
            <a:custGeom>
              <a:avLst/>
              <a:gdLst/>
              <a:ahLst/>
              <a:cxnLst>
                <a:cxn ang="0">
                  <a:pos x="1269" y="0"/>
                </a:cxn>
                <a:cxn ang="0">
                  <a:pos x="1295" y="9"/>
                </a:cxn>
                <a:cxn ang="0">
                  <a:pos x="1298" y="34"/>
                </a:cxn>
                <a:cxn ang="0">
                  <a:pos x="1295" y="51"/>
                </a:cxn>
                <a:cxn ang="0">
                  <a:pos x="1242" y="403"/>
                </a:cxn>
                <a:cxn ang="0">
                  <a:pos x="1234" y="437"/>
                </a:cxn>
                <a:cxn ang="0">
                  <a:pos x="1213" y="448"/>
                </a:cxn>
                <a:cxn ang="0">
                  <a:pos x="1199" y="445"/>
                </a:cxn>
                <a:cxn ang="0">
                  <a:pos x="1191" y="409"/>
                </a:cxn>
                <a:cxn ang="0">
                  <a:pos x="1194" y="392"/>
                </a:cxn>
                <a:cxn ang="0">
                  <a:pos x="1202" y="345"/>
                </a:cxn>
                <a:cxn ang="0">
                  <a:pos x="1210" y="258"/>
                </a:cxn>
                <a:cxn ang="0">
                  <a:pos x="1210" y="180"/>
                </a:cxn>
                <a:cxn ang="0">
                  <a:pos x="1183" y="115"/>
                </a:cxn>
                <a:cxn ang="0">
                  <a:pos x="1127" y="79"/>
                </a:cxn>
                <a:cxn ang="0">
                  <a:pos x="1045" y="65"/>
                </a:cxn>
                <a:cxn ang="0">
                  <a:pos x="864" y="62"/>
                </a:cxn>
                <a:cxn ang="0">
                  <a:pos x="813" y="68"/>
                </a:cxn>
                <a:cxn ang="0">
                  <a:pos x="789" y="84"/>
                </a:cxn>
                <a:cxn ang="0">
                  <a:pos x="517" y="1204"/>
                </a:cxn>
                <a:cxn ang="0">
                  <a:pos x="512" y="1229"/>
                </a:cxn>
                <a:cxn ang="0">
                  <a:pos x="509" y="1246"/>
                </a:cxn>
                <a:cxn ang="0">
                  <a:pos x="522" y="1279"/>
                </a:cxn>
                <a:cxn ang="0">
                  <a:pos x="578" y="1290"/>
                </a:cxn>
                <a:cxn ang="0">
                  <a:pos x="730" y="1293"/>
                </a:cxn>
                <a:cxn ang="0">
                  <a:pos x="762" y="1302"/>
                </a:cxn>
                <a:cxn ang="0">
                  <a:pos x="762" y="1335"/>
                </a:cxn>
                <a:cxn ang="0">
                  <a:pos x="746" y="1352"/>
                </a:cxn>
                <a:cxn ang="0">
                  <a:pos x="640" y="1355"/>
                </a:cxn>
                <a:cxn ang="0">
                  <a:pos x="480" y="1352"/>
                </a:cxn>
                <a:cxn ang="0">
                  <a:pos x="317" y="1352"/>
                </a:cxn>
                <a:cxn ang="0">
                  <a:pos x="157" y="1355"/>
                </a:cxn>
                <a:cxn ang="0">
                  <a:pos x="59" y="1352"/>
                </a:cxn>
                <a:cxn ang="0">
                  <a:pos x="48" y="1338"/>
                </a:cxn>
                <a:cxn ang="0">
                  <a:pos x="51" y="1313"/>
                </a:cxn>
                <a:cxn ang="0">
                  <a:pos x="69" y="1296"/>
                </a:cxn>
                <a:cxn ang="0">
                  <a:pos x="195" y="1293"/>
                </a:cxn>
                <a:cxn ang="0">
                  <a:pos x="285" y="1282"/>
                </a:cxn>
                <a:cxn ang="0">
                  <a:pos x="330" y="1260"/>
                </a:cxn>
                <a:cxn ang="0">
                  <a:pos x="349" y="1223"/>
                </a:cxn>
                <a:cxn ang="0">
                  <a:pos x="610" y="129"/>
                </a:cxn>
                <a:cxn ang="0">
                  <a:pos x="613" y="115"/>
                </a:cxn>
                <a:cxn ang="0">
                  <a:pos x="618" y="96"/>
                </a:cxn>
                <a:cxn ang="0">
                  <a:pos x="616" y="70"/>
                </a:cxn>
                <a:cxn ang="0">
                  <a:pos x="592" y="62"/>
                </a:cxn>
                <a:cxn ang="0">
                  <a:pos x="346" y="68"/>
                </a:cxn>
                <a:cxn ang="0">
                  <a:pos x="245" y="96"/>
                </a:cxn>
                <a:cxn ang="0">
                  <a:pos x="173" y="152"/>
                </a:cxn>
                <a:cxn ang="0">
                  <a:pos x="115" y="252"/>
                </a:cxn>
                <a:cxn ang="0">
                  <a:pos x="56" y="409"/>
                </a:cxn>
                <a:cxn ang="0">
                  <a:pos x="48" y="434"/>
                </a:cxn>
                <a:cxn ang="0">
                  <a:pos x="37" y="448"/>
                </a:cxn>
                <a:cxn ang="0">
                  <a:pos x="24" y="451"/>
                </a:cxn>
                <a:cxn ang="0">
                  <a:pos x="3" y="437"/>
                </a:cxn>
                <a:cxn ang="0">
                  <a:pos x="0" y="426"/>
                </a:cxn>
                <a:cxn ang="0">
                  <a:pos x="5" y="412"/>
                </a:cxn>
                <a:cxn ang="0">
                  <a:pos x="11" y="395"/>
                </a:cxn>
                <a:cxn ang="0">
                  <a:pos x="128" y="40"/>
                </a:cxn>
                <a:cxn ang="0">
                  <a:pos x="147" y="6"/>
                </a:cxn>
              </a:cxnLst>
              <a:rect l="0" t="0" r="r" b="b"/>
              <a:pathLst>
                <a:path w="1298" h="1355">
                  <a:moveTo>
                    <a:pt x="163" y="0"/>
                  </a:moveTo>
                  <a:lnTo>
                    <a:pt x="1269" y="0"/>
                  </a:lnTo>
                  <a:lnTo>
                    <a:pt x="1285" y="3"/>
                  </a:lnTo>
                  <a:lnTo>
                    <a:pt x="1295" y="9"/>
                  </a:lnTo>
                  <a:lnTo>
                    <a:pt x="1298" y="23"/>
                  </a:lnTo>
                  <a:lnTo>
                    <a:pt x="1298" y="34"/>
                  </a:lnTo>
                  <a:lnTo>
                    <a:pt x="1295" y="42"/>
                  </a:lnTo>
                  <a:lnTo>
                    <a:pt x="1295" y="51"/>
                  </a:lnTo>
                  <a:lnTo>
                    <a:pt x="1293" y="56"/>
                  </a:lnTo>
                  <a:lnTo>
                    <a:pt x="1242" y="403"/>
                  </a:lnTo>
                  <a:lnTo>
                    <a:pt x="1239" y="423"/>
                  </a:lnTo>
                  <a:lnTo>
                    <a:pt x="1234" y="437"/>
                  </a:lnTo>
                  <a:lnTo>
                    <a:pt x="1226" y="445"/>
                  </a:lnTo>
                  <a:lnTo>
                    <a:pt x="1213" y="448"/>
                  </a:lnTo>
                  <a:lnTo>
                    <a:pt x="1205" y="448"/>
                  </a:lnTo>
                  <a:lnTo>
                    <a:pt x="1199" y="445"/>
                  </a:lnTo>
                  <a:lnTo>
                    <a:pt x="1191" y="429"/>
                  </a:lnTo>
                  <a:lnTo>
                    <a:pt x="1191" y="409"/>
                  </a:lnTo>
                  <a:lnTo>
                    <a:pt x="1194" y="401"/>
                  </a:lnTo>
                  <a:lnTo>
                    <a:pt x="1194" y="392"/>
                  </a:lnTo>
                  <a:lnTo>
                    <a:pt x="1197" y="387"/>
                  </a:lnTo>
                  <a:lnTo>
                    <a:pt x="1202" y="345"/>
                  </a:lnTo>
                  <a:lnTo>
                    <a:pt x="1207" y="297"/>
                  </a:lnTo>
                  <a:lnTo>
                    <a:pt x="1210" y="258"/>
                  </a:lnTo>
                  <a:lnTo>
                    <a:pt x="1213" y="227"/>
                  </a:lnTo>
                  <a:lnTo>
                    <a:pt x="1210" y="180"/>
                  </a:lnTo>
                  <a:lnTo>
                    <a:pt x="1199" y="143"/>
                  </a:lnTo>
                  <a:lnTo>
                    <a:pt x="1183" y="115"/>
                  </a:lnTo>
                  <a:lnTo>
                    <a:pt x="1159" y="93"/>
                  </a:lnTo>
                  <a:lnTo>
                    <a:pt x="1127" y="79"/>
                  </a:lnTo>
                  <a:lnTo>
                    <a:pt x="1090" y="70"/>
                  </a:lnTo>
                  <a:lnTo>
                    <a:pt x="1045" y="65"/>
                  </a:lnTo>
                  <a:lnTo>
                    <a:pt x="994" y="62"/>
                  </a:lnTo>
                  <a:lnTo>
                    <a:pt x="864" y="62"/>
                  </a:lnTo>
                  <a:lnTo>
                    <a:pt x="832" y="65"/>
                  </a:lnTo>
                  <a:lnTo>
                    <a:pt x="813" y="68"/>
                  </a:lnTo>
                  <a:lnTo>
                    <a:pt x="800" y="73"/>
                  </a:lnTo>
                  <a:lnTo>
                    <a:pt x="789" y="84"/>
                  </a:lnTo>
                  <a:lnTo>
                    <a:pt x="778" y="107"/>
                  </a:lnTo>
                  <a:lnTo>
                    <a:pt x="517" y="1204"/>
                  </a:lnTo>
                  <a:lnTo>
                    <a:pt x="514" y="1218"/>
                  </a:lnTo>
                  <a:lnTo>
                    <a:pt x="512" y="1229"/>
                  </a:lnTo>
                  <a:lnTo>
                    <a:pt x="509" y="1234"/>
                  </a:lnTo>
                  <a:lnTo>
                    <a:pt x="509" y="1246"/>
                  </a:lnTo>
                  <a:lnTo>
                    <a:pt x="512" y="1265"/>
                  </a:lnTo>
                  <a:lnTo>
                    <a:pt x="522" y="1279"/>
                  </a:lnTo>
                  <a:lnTo>
                    <a:pt x="544" y="1285"/>
                  </a:lnTo>
                  <a:lnTo>
                    <a:pt x="578" y="1290"/>
                  </a:lnTo>
                  <a:lnTo>
                    <a:pt x="621" y="1293"/>
                  </a:lnTo>
                  <a:lnTo>
                    <a:pt x="730" y="1293"/>
                  </a:lnTo>
                  <a:lnTo>
                    <a:pt x="752" y="1296"/>
                  </a:lnTo>
                  <a:lnTo>
                    <a:pt x="762" y="1302"/>
                  </a:lnTo>
                  <a:lnTo>
                    <a:pt x="765" y="1316"/>
                  </a:lnTo>
                  <a:lnTo>
                    <a:pt x="762" y="1335"/>
                  </a:lnTo>
                  <a:lnTo>
                    <a:pt x="754" y="1346"/>
                  </a:lnTo>
                  <a:lnTo>
                    <a:pt x="746" y="1352"/>
                  </a:lnTo>
                  <a:lnTo>
                    <a:pt x="733" y="1355"/>
                  </a:lnTo>
                  <a:lnTo>
                    <a:pt x="640" y="1355"/>
                  </a:lnTo>
                  <a:lnTo>
                    <a:pt x="557" y="1352"/>
                  </a:lnTo>
                  <a:lnTo>
                    <a:pt x="480" y="1352"/>
                  </a:lnTo>
                  <a:lnTo>
                    <a:pt x="400" y="1349"/>
                  </a:lnTo>
                  <a:lnTo>
                    <a:pt x="317" y="1352"/>
                  </a:lnTo>
                  <a:lnTo>
                    <a:pt x="237" y="1352"/>
                  </a:lnTo>
                  <a:lnTo>
                    <a:pt x="157" y="1355"/>
                  </a:lnTo>
                  <a:lnTo>
                    <a:pt x="64" y="1355"/>
                  </a:lnTo>
                  <a:lnTo>
                    <a:pt x="59" y="1352"/>
                  </a:lnTo>
                  <a:lnTo>
                    <a:pt x="51" y="1343"/>
                  </a:lnTo>
                  <a:lnTo>
                    <a:pt x="48" y="1338"/>
                  </a:lnTo>
                  <a:lnTo>
                    <a:pt x="48" y="1329"/>
                  </a:lnTo>
                  <a:lnTo>
                    <a:pt x="51" y="1313"/>
                  </a:lnTo>
                  <a:lnTo>
                    <a:pt x="56" y="1302"/>
                  </a:lnTo>
                  <a:lnTo>
                    <a:pt x="69" y="1296"/>
                  </a:lnTo>
                  <a:lnTo>
                    <a:pt x="93" y="1293"/>
                  </a:lnTo>
                  <a:lnTo>
                    <a:pt x="195" y="1293"/>
                  </a:lnTo>
                  <a:lnTo>
                    <a:pt x="245" y="1288"/>
                  </a:lnTo>
                  <a:lnTo>
                    <a:pt x="285" y="1282"/>
                  </a:lnTo>
                  <a:lnTo>
                    <a:pt x="312" y="1274"/>
                  </a:lnTo>
                  <a:lnTo>
                    <a:pt x="330" y="1260"/>
                  </a:lnTo>
                  <a:lnTo>
                    <a:pt x="341" y="1243"/>
                  </a:lnTo>
                  <a:lnTo>
                    <a:pt x="349" y="1223"/>
                  </a:lnTo>
                  <a:lnTo>
                    <a:pt x="354" y="1198"/>
                  </a:lnTo>
                  <a:lnTo>
                    <a:pt x="610" y="129"/>
                  </a:lnTo>
                  <a:lnTo>
                    <a:pt x="613" y="124"/>
                  </a:lnTo>
                  <a:lnTo>
                    <a:pt x="613" y="115"/>
                  </a:lnTo>
                  <a:lnTo>
                    <a:pt x="616" y="104"/>
                  </a:lnTo>
                  <a:lnTo>
                    <a:pt x="618" y="96"/>
                  </a:lnTo>
                  <a:lnTo>
                    <a:pt x="618" y="79"/>
                  </a:lnTo>
                  <a:lnTo>
                    <a:pt x="616" y="70"/>
                  </a:lnTo>
                  <a:lnTo>
                    <a:pt x="608" y="65"/>
                  </a:lnTo>
                  <a:lnTo>
                    <a:pt x="592" y="62"/>
                  </a:lnTo>
                  <a:lnTo>
                    <a:pt x="413" y="62"/>
                  </a:lnTo>
                  <a:lnTo>
                    <a:pt x="346" y="68"/>
                  </a:lnTo>
                  <a:lnTo>
                    <a:pt x="291" y="79"/>
                  </a:lnTo>
                  <a:lnTo>
                    <a:pt x="245" y="96"/>
                  </a:lnTo>
                  <a:lnTo>
                    <a:pt x="205" y="118"/>
                  </a:lnTo>
                  <a:lnTo>
                    <a:pt x="173" y="152"/>
                  </a:lnTo>
                  <a:lnTo>
                    <a:pt x="141" y="196"/>
                  </a:lnTo>
                  <a:lnTo>
                    <a:pt x="115" y="252"/>
                  </a:lnTo>
                  <a:lnTo>
                    <a:pt x="85" y="325"/>
                  </a:lnTo>
                  <a:lnTo>
                    <a:pt x="56" y="409"/>
                  </a:lnTo>
                  <a:lnTo>
                    <a:pt x="51" y="423"/>
                  </a:lnTo>
                  <a:lnTo>
                    <a:pt x="48" y="434"/>
                  </a:lnTo>
                  <a:lnTo>
                    <a:pt x="43" y="443"/>
                  </a:lnTo>
                  <a:lnTo>
                    <a:pt x="37" y="448"/>
                  </a:lnTo>
                  <a:lnTo>
                    <a:pt x="32" y="451"/>
                  </a:lnTo>
                  <a:lnTo>
                    <a:pt x="24" y="451"/>
                  </a:lnTo>
                  <a:lnTo>
                    <a:pt x="13" y="448"/>
                  </a:lnTo>
                  <a:lnTo>
                    <a:pt x="3" y="437"/>
                  </a:lnTo>
                  <a:lnTo>
                    <a:pt x="0" y="429"/>
                  </a:lnTo>
                  <a:lnTo>
                    <a:pt x="0" y="426"/>
                  </a:lnTo>
                  <a:lnTo>
                    <a:pt x="3" y="420"/>
                  </a:lnTo>
                  <a:lnTo>
                    <a:pt x="5" y="412"/>
                  </a:lnTo>
                  <a:lnTo>
                    <a:pt x="11" y="401"/>
                  </a:lnTo>
                  <a:lnTo>
                    <a:pt x="11" y="395"/>
                  </a:lnTo>
                  <a:lnTo>
                    <a:pt x="13" y="392"/>
                  </a:lnTo>
                  <a:lnTo>
                    <a:pt x="128" y="40"/>
                  </a:lnTo>
                  <a:lnTo>
                    <a:pt x="136" y="17"/>
                  </a:lnTo>
                  <a:lnTo>
                    <a:pt x="147" y="6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Freeform 17 1"/>
            <p:cNvSpPr>
              <a:spLocks noEditPoints="1"/>
            </p:cNvSpPr>
            <p:nvPr/>
          </p:nvSpPr>
          <p:spPr bwMode="auto">
            <a:xfrm>
              <a:off x="5213" y="1186"/>
              <a:ext cx="1269" cy="1917"/>
            </a:xfrm>
            <a:custGeom>
              <a:avLst/>
              <a:gdLst/>
              <a:ahLst/>
              <a:cxnLst>
                <a:cxn ang="0">
                  <a:pos x="381" y="1458"/>
                </a:cxn>
                <a:cxn ang="0">
                  <a:pos x="496" y="1508"/>
                </a:cxn>
                <a:cxn ang="0">
                  <a:pos x="602" y="1592"/>
                </a:cxn>
                <a:cxn ang="0">
                  <a:pos x="698" y="1679"/>
                </a:cxn>
                <a:cxn ang="0">
                  <a:pos x="789" y="1752"/>
                </a:cxn>
                <a:cxn ang="0">
                  <a:pos x="893" y="1799"/>
                </a:cxn>
                <a:cxn ang="0">
                  <a:pos x="1010" y="1797"/>
                </a:cxn>
                <a:cxn ang="0">
                  <a:pos x="1111" y="1743"/>
                </a:cxn>
                <a:cxn ang="0">
                  <a:pos x="1183" y="1646"/>
                </a:cxn>
                <a:cxn ang="0">
                  <a:pos x="1215" y="1511"/>
                </a:cxn>
                <a:cxn ang="0">
                  <a:pos x="1218" y="1486"/>
                </a:cxn>
                <a:cxn ang="0">
                  <a:pos x="1231" y="1458"/>
                </a:cxn>
                <a:cxn ang="0">
                  <a:pos x="1253" y="1455"/>
                </a:cxn>
                <a:cxn ang="0">
                  <a:pos x="1266" y="1489"/>
                </a:cxn>
                <a:cxn ang="0">
                  <a:pos x="1263" y="1581"/>
                </a:cxn>
                <a:cxn ang="0">
                  <a:pos x="1231" y="1704"/>
                </a:cxn>
                <a:cxn ang="0">
                  <a:pos x="1165" y="1811"/>
                </a:cxn>
                <a:cxn ang="0">
                  <a:pos x="1071" y="1889"/>
                </a:cxn>
                <a:cxn ang="0">
                  <a:pos x="951" y="1917"/>
                </a:cxn>
                <a:cxn ang="0">
                  <a:pos x="829" y="1889"/>
                </a:cxn>
                <a:cxn ang="0">
                  <a:pos x="720" y="1819"/>
                </a:cxn>
                <a:cxn ang="0">
                  <a:pos x="616" y="1727"/>
                </a:cxn>
                <a:cxn ang="0">
                  <a:pos x="528" y="1648"/>
                </a:cxn>
                <a:cxn ang="0">
                  <a:pos x="429" y="1587"/>
                </a:cxn>
                <a:cxn ang="0">
                  <a:pos x="317" y="1562"/>
                </a:cxn>
                <a:cxn ang="0">
                  <a:pos x="251" y="1570"/>
                </a:cxn>
                <a:cxn ang="0">
                  <a:pos x="184" y="1604"/>
                </a:cxn>
                <a:cxn ang="0">
                  <a:pos x="123" y="1660"/>
                </a:cxn>
                <a:cxn ang="0">
                  <a:pos x="75" y="1746"/>
                </a:cxn>
                <a:cxn ang="0">
                  <a:pos x="53" y="1867"/>
                </a:cxn>
                <a:cxn ang="0">
                  <a:pos x="48" y="1895"/>
                </a:cxn>
                <a:cxn ang="0">
                  <a:pos x="27" y="1914"/>
                </a:cxn>
                <a:cxn ang="0">
                  <a:pos x="8" y="1900"/>
                </a:cxn>
                <a:cxn ang="0">
                  <a:pos x="0" y="1850"/>
                </a:cxn>
                <a:cxn ang="0">
                  <a:pos x="16" y="1724"/>
                </a:cxn>
                <a:cxn ang="0">
                  <a:pos x="67" y="1606"/>
                </a:cxn>
                <a:cxn ang="0">
                  <a:pos x="147" y="1511"/>
                </a:cxn>
                <a:cxn ang="0">
                  <a:pos x="253" y="1458"/>
                </a:cxn>
                <a:cxn ang="0">
                  <a:pos x="1170" y="0"/>
                </a:cxn>
                <a:cxn ang="0">
                  <a:pos x="1191" y="3"/>
                </a:cxn>
                <a:cxn ang="0">
                  <a:pos x="1207" y="17"/>
                </a:cxn>
                <a:cxn ang="0">
                  <a:pos x="1215" y="40"/>
                </a:cxn>
                <a:cxn ang="0">
                  <a:pos x="1199" y="73"/>
                </a:cxn>
                <a:cxn ang="0">
                  <a:pos x="181" y="582"/>
                </a:cxn>
                <a:cxn ang="0">
                  <a:pos x="1194" y="1086"/>
                </a:cxn>
                <a:cxn ang="0">
                  <a:pos x="1213" y="1106"/>
                </a:cxn>
                <a:cxn ang="0">
                  <a:pos x="1213" y="1136"/>
                </a:cxn>
                <a:cxn ang="0">
                  <a:pos x="1199" y="1153"/>
                </a:cxn>
                <a:cxn ang="0">
                  <a:pos x="1178" y="1162"/>
                </a:cxn>
                <a:cxn ang="0">
                  <a:pos x="1159" y="1156"/>
                </a:cxn>
                <a:cxn ang="0">
                  <a:pos x="1143" y="1148"/>
                </a:cxn>
                <a:cxn ang="0">
                  <a:pos x="67" y="613"/>
                </a:cxn>
                <a:cxn ang="0">
                  <a:pos x="53" y="582"/>
                </a:cxn>
                <a:cxn ang="0">
                  <a:pos x="67" y="552"/>
                </a:cxn>
                <a:cxn ang="0">
                  <a:pos x="1143" y="12"/>
                </a:cxn>
                <a:cxn ang="0">
                  <a:pos x="1170" y="0"/>
                </a:cxn>
              </a:cxnLst>
              <a:rect l="0" t="0" r="r" b="b"/>
              <a:pathLst>
                <a:path w="1269" h="1917">
                  <a:moveTo>
                    <a:pt x="317" y="1450"/>
                  </a:moveTo>
                  <a:lnTo>
                    <a:pt x="381" y="1458"/>
                  </a:lnTo>
                  <a:lnTo>
                    <a:pt x="440" y="1478"/>
                  </a:lnTo>
                  <a:lnTo>
                    <a:pt x="496" y="1508"/>
                  </a:lnTo>
                  <a:lnTo>
                    <a:pt x="549" y="1548"/>
                  </a:lnTo>
                  <a:lnTo>
                    <a:pt x="602" y="1592"/>
                  </a:lnTo>
                  <a:lnTo>
                    <a:pt x="656" y="1640"/>
                  </a:lnTo>
                  <a:lnTo>
                    <a:pt x="698" y="1679"/>
                  </a:lnTo>
                  <a:lnTo>
                    <a:pt x="744" y="1718"/>
                  </a:lnTo>
                  <a:lnTo>
                    <a:pt x="789" y="1752"/>
                  </a:lnTo>
                  <a:lnTo>
                    <a:pt x="840" y="1780"/>
                  </a:lnTo>
                  <a:lnTo>
                    <a:pt x="893" y="1799"/>
                  </a:lnTo>
                  <a:lnTo>
                    <a:pt x="951" y="1805"/>
                  </a:lnTo>
                  <a:lnTo>
                    <a:pt x="1010" y="1797"/>
                  </a:lnTo>
                  <a:lnTo>
                    <a:pt x="1063" y="1777"/>
                  </a:lnTo>
                  <a:lnTo>
                    <a:pt x="1111" y="1743"/>
                  </a:lnTo>
                  <a:lnTo>
                    <a:pt x="1151" y="1699"/>
                  </a:lnTo>
                  <a:lnTo>
                    <a:pt x="1183" y="1646"/>
                  </a:lnTo>
                  <a:lnTo>
                    <a:pt x="1205" y="1581"/>
                  </a:lnTo>
                  <a:lnTo>
                    <a:pt x="1215" y="1511"/>
                  </a:lnTo>
                  <a:lnTo>
                    <a:pt x="1215" y="1500"/>
                  </a:lnTo>
                  <a:lnTo>
                    <a:pt x="1218" y="1486"/>
                  </a:lnTo>
                  <a:lnTo>
                    <a:pt x="1223" y="1469"/>
                  </a:lnTo>
                  <a:lnTo>
                    <a:pt x="1231" y="1458"/>
                  </a:lnTo>
                  <a:lnTo>
                    <a:pt x="1242" y="1452"/>
                  </a:lnTo>
                  <a:lnTo>
                    <a:pt x="1253" y="1455"/>
                  </a:lnTo>
                  <a:lnTo>
                    <a:pt x="1261" y="1469"/>
                  </a:lnTo>
                  <a:lnTo>
                    <a:pt x="1266" y="1489"/>
                  </a:lnTo>
                  <a:lnTo>
                    <a:pt x="1269" y="1517"/>
                  </a:lnTo>
                  <a:lnTo>
                    <a:pt x="1263" y="1581"/>
                  </a:lnTo>
                  <a:lnTo>
                    <a:pt x="1253" y="1643"/>
                  </a:lnTo>
                  <a:lnTo>
                    <a:pt x="1231" y="1704"/>
                  </a:lnTo>
                  <a:lnTo>
                    <a:pt x="1202" y="1760"/>
                  </a:lnTo>
                  <a:lnTo>
                    <a:pt x="1165" y="1811"/>
                  </a:lnTo>
                  <a:lnTo>
                    <a:pt x="1122" y="1855"/>
                  </a:lnTo>
                  <a:lnTo>
                    <a:pt x="1071" y="1889"/>
                  </a:lnTo>
                  <a:lnTo>
                    <a:pt x="1015" y="1909"/>
                  </a:lnTo>
                  <a:lnTo>
                    <a:pt x="951" y="1917"/>
                  </a:lnTo>
                  <a:lnTo>
                    <a:pt x="888" y="1909"/>
                  </a:lnTo>
                  <a:lnTo>
                    <a:pt x="829" y="1889"/>
                  </a:lnTo>
                  <a:lnTo>
                    <a:pt x="773" y="1858"/>
                  </a:lnTo>
                  <a:lnTo>
                    <a:pt x="720" y="1819"/>
                  </a:lnTo>
                  <a:lnTo>
                    <a:pt x="666" y="1774"/>
                  </a:lnTo>
                  <a:lnTo>
                    <a:pt x="616" y="1727"/>
                  </a:lnTo>
                  <a:lnTo>
                    <a:pt x="570" y="1688"/>
                  </a:lnTo>
                  <a:lnTo>
                    <a:pt x="528" y="1648"/>
                  </a:lnTo>
                  <a:lnTo>
                    <a:pt x="480" y="1615"/>
                  </a:lnTo>
                  <a:lnTo>
                    <a:pt x="429" y="1587"/>
                  </a:lnTo>
                  <a:lnTo>
                    <a:pt x="376" y="1567"/>
                  </a:lnTo>
                  <a:lnTo>
                    <a:pt x="317" y="1562"/>
                  </a:lnTo>
                  <a:lnTo>
                    <a:pt x="285" y="1564"/>
                  </a:lnTo>
                  <a:lnTo>
                    <a:pt x="251" y="1570"/>
                  </a:lnTo>
                  <a:lnTo>
                    <a:pt x="219" y="1584"/>
                  </a:lnTo>
                  <a:lnTo>
                    <a:pt x="184" y="1604"/>
                  </a:lnTo>
                  <a:lnTo>
                    <a:pt x="152" y="1629"/>
                  </a:lnTo>
                  <a:lnTo>
                    <a:pt x="123" y="1660"/>
                  </a:lnTo>
                  <a:lnTo>
                    <a:pt x="96" y="1699"/>
                  </a:lnTo>
                  <a:lnTo>
                    <a:pt x="75" y="1746"/>
                  </a:lnTo>
                  <a:lnTo>
                    <a:pt x="61" y="1802"/>
                  </a:lnTo>
                  <a:lnTo>
                    <a:pt x="53" y="1867"/>
                  </a:lnTo>
                  <a:lnTo>
                    <a:pt x="53" y="1878"/>
                  </a:lnTo>
                  <a:lnTo>
                    <a:pt x="48" y="1895"/>
                  </a:lnTo>
                  <a:lnTo>
                    <a:pt x="40" y="1909"/>
                  </a:lnTo>
                  <a:lnTo>
                    <a:pt x="27" y="1914"/>
                  </a:lnTo>
                  <a:lnTo>
                    <a:pt x="16" y="1911"/>
                  </a:lnTo>
                  <a:lnTo>
                    <a:pt x="8" y="1900"/>
                  </a:lnTo>
                  <a:lnTo>
                    <a:pt x="3" y="1878"/>
                  </a:lnTo>
                  <a:lnTo>
                    <a:pt x="0" y="1850"/>
                  </a:lnTo>
                  <a:lnTo>
                    <a:pt x="5" y="1785"/>
                  </a:lnTo>
                  <a:lnTo>
                    <a:pt x="16" y="1724"/>
                  </a:lnTo>
                  <a:lnTo>
                    <a:pt x="37" y="1662"/>
                  </a:lnTo>
                  <a:lnTo>
                    <a:pt x="67" y="1606"/>
                  </a:lnTo>
                  <a:lnTo>
                    <a:pt x="104" y="1556"/>
                  </a:lnTo>
                  <a:lnTo>
                    <a:pt x="147" y="1511"/>
                  </a:lnTo>
                  <a:lnTo>
                    <a:pt x="197" y="1478"/>
                  </a:lnTo>
                  <a:lnTo>
                    <a:pt x="253" y="1458"/>
                  </a:lnTo>
                  <a:lnTo>
                    <a:pt x="317" y="1450"/>
                  </a:lnTo>
                  <a:close/>
                  <a:moveTo>
                    <a:pt x="1170" y="0"/>
                  </a:moveTo>
                  <a:lnTo>
                    <a:pt x="1178" y="0"/>
                  </a:lnTo>
                  <a:lnTo>
                    <a:pt x="1191" y="3"/>
                  </a:lnTo>
                  <a:lnTo>
                    <a:pt x="1199" y="9"/>
                  </a:lnTo>
                  <a:lnTo>
                    <a:pt x="1207" y="17"/>
                  </a:lnTo>
                  <a:lnTo>
                    <a:pt x="1213" y="26"/>
                  </a:lnTo>
                  <a:lnTo>
                    <a:pt x="1215" y="40"/>
                  </a:lnTo>
                  <a:lnTo>
                    <a:pt x="1210" y="59"/>
                  </a:lnTo>
                  <a:lnTo>
                    <a:pt x="1199" y="73"/>
                  </a:lnTo>
                  <a:lnTo>
                    <a:pt x="1181" y="84"/>
                  </a:lnTo>
                  <a:lnTo>
                    <a:pt x="181" y="582"/>
                  </a:lnTo>
                  <a:lnTo>
                    <a:pt x="1178" y="1078"/>
                  </a:lnTo>
                  <a:lnTo>
                    <a:pt x="1194" y="1086"/>
                  </a:lnTo>
                  <a:lnTo>
                    <a:pt x="1205" y="1094"/>
                  </a:lnTo>
                  <a:lnTo>
                    <a:pt x="1213" y="1106"/>
                  </a:lnTo>
                  <a:lnTo>
                    <a:pt x="1215" y="1122"/>
                  </a:lnTo>
                  <a:lnTo>
                    <a:pt x="1213" y="1136"/>
                  </a:lnTo>
                  <a:lnTo>
                    <a:pt x="1207" y="1145"/>
                  </a:lnTo>
                  <a:lnTo>
                    <a:pt x="1199" y="1153"/>
                  </a:lnTo>
                  <a:lnTo>
                    <a:pt x="1191" y="1159"/>
                  </a:lnTo>
                  <a:lnTo>
                    <a:pt x="1178" y="1162"/>
                  </a:lnTo>
                  <a:lnTo>
                    <a:pt x="1170" y="1162"/>
                  </a:lnTo>
                  <a:lnTo>
                    <a:pt x="1159" y="1156"/>
                  </a:lnTo>
                  <a:lnTo>
                    <a:pt x="1151" y="1153"/>
                  </a:lnTo>
                  <a:lnTo>
                    <a:pt x="1143" y="1148"/>
                  </a:lnTo>
                  <a:lnTo>
                    <a:pt x="91" y="627"/>
                  </a:lnTo>
                  <a:lnTo>
                    <a:pt x="67" y="613"/>
                  </a:lnTo>
                  <a:lnTo>
                    <a:pt x="56" y="599"/>
                  </a:lnTo>
                  <a:lnTo>
                    <a:pt x="53" y="582"/>
                  </a:lnTo>
                  <a:lnTo>
                    <a:pt x="56" y="566"/>
                  </a:lnTo>
                  <a:lnTo>
                    <a:pt x="67" y="552"/>
                  </a:lnTo>
                  <a:lnTo>
                    <a:pt x="91" y="535"/>
                  </a:lnTo>
                  <a:lnTo>
                    <a:pt x="1143" y="12"/>
                  </a:lnTo>
                  <a:lnTo>
                    <a:pt x="1159" y="6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Freeform 18 1"/>
            <p:cNvSpPr>
              <a:spLocks/>
            </p:cNvSpPr>
            <p:nvPr/>
          </p:nvSpPr>
          <p:spPr bwMode="auto">
            <a:xfrm>
              <a:off x="7188" y="1318"/>
              <a:ext cx="632" cy="1329"/>
            </a:xfrm>
            <a:custGeom>
              <a:avLst/>
              <a:gdLst/>
              <a:ahLst/>
              <a:cxnLst>
                <a:cxn ang="0">
                  <a:pos x="346" y="0"/>
                </a:cxn>
                <a:cxn ang="0">
                  <a:pos x="373" y="3"/>
                </a:cxn>
                <a:cxn ang="0">
                  <a:pos x="386" y="8"/>
                </a:cxn>
                <a:cxn ang="0">
                  <a:pos x="392" y="25"/>
                </a:cxn>
                <a:cxn ang="0">
                  <a:pos x="392" y="53"/>
                </a:cxn>
                <a:cxn ang="0">
                  <a:pos x="394" y="1172"/>
                </a:cxn>
                <a:cxn ang="0">
                  <a:pos x="394" y="1197"/>
                </a:cxn>
                <a:cxn ang="0">
                  <a:pos x="397" y="1217"/>
                </a:cxn>
                <a:cxn ang="0">
                  <a:pos x="405" y="1234"/>
                </a:cxn>
                <a:cxn ang="0">
                  <a:pos x="418" y="1248"/>
                </a:cxn>
                <a:cxn ang="0">
                  <a:pos x="440" y="1256"/>
                </a:cxn>
                <a:cxn ang="0">
                  <a:pos x="472" y="1262"/>
                </a:cxn>
                <a:cxn ang="0">
                  <a:pos x="514" y="1267"/>
                </a:cxn>
                <a:cxn ang="0">
                  <a:pos x="632" y="1267"/>
                </a:cxn>
                <a:cxn ang="0">
                  <a:pos x="632" y="1329"/>
                </a:cxn>
                <a:cxn ang="0">
                  <a:pos x="592" y="1326"/>
                </a:cxn>
                <a:cxn ang="0">
                  <a:pos x="538" y="1326"/>
                </a:cxn>
                <a:cxn ang="0">
                  <a:pos x="482" y="1323"/>
                </a:cxn>
                <a:cxn ang="0">
                  <a:pos x="163" y="1323"/>
                </a:cxn>
                <a:cxn ang="0">
                  <a:pos x="107" y="1326"/>
                </a:cxn>
                <a:cxn ang="0">
                  <a:pos x="53" y="1326"/>
                </a:cxn>
                <a:cxn ang="0">
                  <a:pos x="13" y="1329"/>
                </a:cxn>
                <a:cxn ang="0">
                  <a:pos x="13" y="1267"/>
                </a:cxn>
                <a:cxn ang="0">
                  <a:pos x="131" y="1267"/>
                </a:cxn>
                <a:cxn ang="0">
                  <a:pos x="173" y="1262"/>
                </a:cxn>
                <a:cxn ang="0">
                  <a:pos x="205" y="1256"/>
                </a:cxn>
                <a:cxn ang="0">
                  <a:pos x="226" y="1245"/>
                </a:cxn>
                <a:cxn ang="0">
                  <a:pos x="240" y="1234"/>
                </a:cxn>
                <a:cxn ang="0">
                  <a:pos x="248" y="1217"/>
                </a:cxn>
                <a:cxn ang="0">
                  <a:pos x="250" y="1197"/>
                </a:cxn>
                <a:cxn ang="0">
                  <a:pos x="250" y="137"/>
                </a:cxn>
                <a:cxn ang="0">
                  <a:pos x="189" y="162"/>
                </a:cxn>
                <a:cxn ang="0">
                  <a:pos x="131" y="179"/>
                </a:cxn>
                <a:cxn ang="0">
                  <a:pos x="75" y="187"/>
                </a:cxn>
                <a:cxn ang="0">
                  <a:pos x="32" y="190"/>
                </a:cxn>
                <a:cxn ang="0">
                  <a:pos x="0" y="190"/>
                </a:cxn>
                <a:cxn ang="0">
                  <a:pos x="0" y="129"/>
                </a:cxn>
                <a:cxn ang="0">
                  <a:pos x="32" y="129"/>
                </a:cxn>
                <a:cxn ang="0">
                  <a:pos x="75" y="126"/>
                </a:cxn>
                <a:cxn ang="0">
                  <a:pos x="125" y="117"/>
                </a:cxn>
                <a:cxn ang="0">
                  <a:pos x="181" y="103"/>
                </a:cxn>
                <a:cxn ang="0">
                  <a:pos x="237" y="81"/>
                </a:cxn>
                <a:cxn ang="0">
                  <a:pos x="293" y="47"/>
                </a:cxn>
                <a:cxn ang="0">
                  <a:pos x="346" y="0"/>
                </a:cxn>
              </a:cxnLst>
              <a:rect l="0" t="0" r="r" b="b"/>
              <a:pathLst>
                <a:path w="632" h="1329">
                  <a:moveTo>
                    <a:pt x="346" y="0"/>
                  </a:moveTo>
                  <a:lnTo>
                    <a:pt x="373" y="3"/>
                  </a:lnTo>
                  <a:lnTo>
                    <a:pt x="386" y="8"/>
                  </a:lnTo>
                  <a:lnTo>
                    <a:pt x="392" y="25"/>
                  </a:lnTo>
                  <a:lnTo>
                    <a:pt x="392" y="53"/>
                  </a:lnTo>
                  <a:lnTo>
                    <a:pt x="394" y="1172"/>
                  </a:lnTo>
                  <a:lnTo>
                    <a:pt x="394" y="1197"/>
                  </a:lnTo>
                  <a:lnTo>
                    <a:pt x="397" y="1217"/>
                  </a:lnTo>
                  <a:lnTo>
                    <a:pt x="405" y="1234"/>
                  </a:lnTo>
                  <a:lnTo>
                    <a:pt x="418" y="1248"/>
                  </a:lnTo>
                  <a:lnTo>
                    <a:pt x="440" y="1256"/>
                  </a:lnTo>
                  <a:lnTo>
                    <a:pt x="472" y="1262"/>
                  </a:lnTo>
                  <a:lnTo>
                    <a:pt x="514" y="1267"/>
                  </a:lnTo>
                  <a:lnTo>
                    <a:pt x="632" y="1267"/>
                  </a:lnTo>
                  <a:lnTo>
                    <a:pt x="632" y="1329"/>
                  </a:lnTo>
                  <a:lnTo>
                    <a:pt x="592" y="1326"/>
                  </a:lnTo>
                  <a:lnTo>
                    <a:pt x="538" y="1326"/>
                  </a:lnTo>
                  <a:lnTo>
                    <a:pt x="482" y="1323"/>
                  </a:lnTo>
                  <a:lnTo>
                    <a:pt x="163" y="1323"/>
                  </a:lnTo>
                  <a:lnTo>
                    <a:pt x="107" y="1326"/>
                  </a:lnTo>
                  <a:lnTo>
                    <a:pt x="53" y="1326"/>
                  </a:lnTo>
                  <a:lnTo>
                    <a:pt x="13" y="1329"/>
                  </a:lnTo>
                  <a:lnTo>
                    <a:pt x="13" y="1267"/>
                  </a:lnTo>
                  <a:lnTo>
                    <a:pt x="131" y="1267"/>
                  </a:lnTo>
                  <a:lnTo>
                    <a:pt x="173" y="1262"/>
                  </a:lnTo>
                  <a:lnTo>
                    <a:pt x="205" y="1256"/>
                  </a:lnTo>
                  <a:lnTo>
                    <a:pt x="226" y="1245"/>
                  </a:lnTo>
                  <a:lnTo>
                    <a:pt x="240" y="1234"/>
                  </a:lnTo>
                  <a:lnTo>
                    <a:pt x="248" y="1217"/>
                  </a:lnTo>
                  <a:lnTo>
                    <a:pt x="250" y="1197"/>
                  </a:lnTo>
                  <a:lnTo>
                    <a:pt x="250" y="137"/>
                  </a:lnTo>
                  <a:lnTo>
                    <a:pt x="189" y="162"/>
                  </a:lnTo>
                  <a:lnTo>
                    <a:pt x="131" y="179"/>
                  </a:lnTo>
                  <a:lnTo>
                    <a:pt x="75" y="187"/>
                  </a:lnTo>
                  <a:lnTo>
                    <a:pt x="32" y="190"/>
                  </a:lnTo>
                  <a:lnTo>
                    <a:pt x="0" y="190"/>
                  </a:lnTo>
                  <a:lnTo>
                    <a:pt x="0" y="129"/>
                  </a:lnTo>
                  <a:lnTo>
                    <a:pt x="32" y="129"/>
                  </a:lnTo>
                  <a:lnTo>
                    <a:pt x="75" y="126"/>
                  </a:lnTo>
                  <a:lnTo>
                    <a:pt x="125" y="117"/>
                  </a:lnTo>
                  <a:lnTo>
                    <a:pt x="181" y="103"/>
                  </a:lnTo>
                  <a:lnTo>
                    <a:pt x="237" y="81"/>
                  </a:lnTo>
                  <a:lnTo>
                    <a:pt x="293" y="47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Freeform 19 1"/>
            <p:cNvSpPr>
              <a:spLocks noEditPoints="1"/>
            </p:cNvSpPr>
            <p:nvPr/>
          </p:nvSpPr>
          <p:spPr bwMode="auto">
            <a:xfrm>
              <a:off x="8049" y="1321"/>
              <a:ext cx="802" cy="1373"/>
            </a:xfrm>
            <a:custGeom>
              <a:avLst/>
              <a:gdLst/>
              <a:ahLst/>
              <a:cxnLst>
                <a:cxn ang="0">
                  <a:pos x="360" y="44"/>
                </a:cxn>
                <a:cxn ang="0">
                  <a:pos x="309" y="64"/>
                </a:cxn>
                <a:cxn ang="0">
                  <a:pos x="253" y="103"/>
                </a:cxn>
                <a:cxn ang="0">
                  <a:pos x="205" y="179"/>
                </a:cxn>
                <a:cxn ang="0">
                  <a:pos x="173" y="296"/>
                </a:cxn>
                <a:cxn ang="0">
                  <a:pos x="160" y="470"/>
                </a:cxn>
                <a:cxn ang="0">
                  <a:pos x="157" y="741"/>
                </a:cxn>
                <a:cxn ang="0">
                  <a:pos x="162" y="920"/>
                </a:cxn>
                <a:cxn ang="0">
                  <a:pos x="178" y="1085"/>
                </a:cxn>
                <a:cxn ang="0">
                  <a:pos x="218" y="1206"/>
                </a:cxn>
                <a:cxn ang="0">
                  <a:pos x="274" y="1278"/>
                </a:cxn>
                <a:cxn ang="0">
                  <a:pos x="338" y="1317"/>
                </a:cxn>
                <a:cxn ang="0">
                  <a:pos x="400" y="1329"/>
                </a:cxn>
                <a:cxn ang="0">
                  <a:pos x="400" y="1329"/>
                </a:cxn>
                <a:cxn ang="0">
                  <a:pos x="466" y="1317"/>
                </a:cxn>
                <a:cxn ang="0">
                  <a:pos x="530" y="1276"/>
                </a:cxn>
                <a:cxn ang="0">
                  <a:pos x="586" y="1200"/>
                </a:cxn>
                <a:cxn ang="0">
                  <a:pos x="621" y="1080"/>
                </a:cxn>
                <a:cxn ang="0">
                  <a:pos x="642" y="811"/>
                </a:cxn>
                <a:cxn ang="0">
                  <a:pos x="639" y="467"/>
                </a:cxn>
                <a:cxn ang="0">
                  <a:pos x="624" y="277"/>
                </a:cxn>
                <a:cxn ang="0">
                  <a:pos x="589" y="168"/>
                </a:cxn>
                <a:cxn ang="0">
                  <a:pos x="538" y="98"/>
                </a:cxn>
                <a:cxn ang="0">
                  <a:pos x="480" y="58"/>
                </a:cxn>
                <a:cxn ang="0">
                  <a:pos x="424" y="44"/>
                </a:cxn>
                <a:cxn ang="0">
                  <a:pos x="384" y="42"/>
                </a:cxn>
                <a:cxn ang="0">
                  <a:pos x="434" y="2"/>
                </a:cxn>
                <a:cxn ang="0">
                  <a:pos x="517" y="19"/>
                </a:cxn>
                <a:cxn ang="0">
                  <a:pos x="605" y="67"/>
                </a:cxn>
                <a:cxn ang="0">
                  <a:pos x="690" y="159"/>
                </a:cxn>
                <a:cxn ang="0">
                  <a:pos x="759" y="313"/>
                </a:cxn>
                <a:cxn ang="0">
                  <a:pos x="794" y="500"/>
                </a:cxn>
                <a:cxn ang="0">
                  <a:pos x="802" y="691"/>
                </a:cxn>
                <a:cxn ang="0">
                  <a:pos x="799" y="786"/>
                </a:cxn>
                <a:cxn ang="0">
                  <a:pos x="781" y="968"/>
                </a:cxn>
                <a:cxn ang="0">
                  <a:pos x="730" y="1141"/>
                </a:cxn>
                <a:cxn ang="0">
                  <a:pos x="658" y="1259"/>
                </a:cxn>
                <a:cxn ang="0">
                  <a:pos x="573" y="1329"/>
                </a:cxn>
                <a:cxn ang="0">
                  <a:pos x="482" y="1365"/>
                </a:cxn>
                <a:cxn ang="0">
                  <a:pos x="400" y="1373"/>
                </a:cxn>
                <a:cxn ang="0">
                  <a:pos x="312" y="1362"/>
                </a:cxn>
                <a:cxn ang="0">
                  <a:pos x="213" y="1320"/>
                </a:cxn>
                <a:cxn ang="0">
                  <a:pos x="122" y="1234"/>
                </a:cxn>
                <a:cxn ang="0">
                  <a:pos x="53" y="1094"/>
                </a:cxn>
                <a:cxn ang="0">
                  <a:pos x="13" y="931"/>
                </a:cxn>
                <a:cxn ang="0">
                  <a:pos x="0" y="769"/>
                </a:cxn>
                <a:cxn ang="0">
                  <a:pos x="2" y="596"/>
                </a:cxn>
                <a:cxn ang="0">
                  <a:pos x="21" y="411"/>
                </a:cxn>
                <a:cxn ang="0">
                  <a:pos x="72" y="237"/>
                </a:cxn>
                <a:cxn ang="0">
                  <a:pos x="141" y="123"/>
                </a:cxn>
                <a:cxn ang="0">
                  <a:pos x="224" y="50"/>
                </a:cxn>
                <a:cxn ang="0">
                  <a:pos x="314" y="11"/>
                </a:cxn>
                <a:cxn ang="0">
                  <a:pos x="402" y="0"/>
                </a:cxn>
              </a:cxnLst>
              <a:rect l="0" t="0" r="r" b="b"/>
              <a:pathLst>
                <a:path w="802" h="1373">
                  <a:moveTo>
                    <a:pt x="384" y="42"/>
                  </a:moveTo>
                  <a:lnTo>
                    <a:pt x="360" y="44"/>
                  </a:lnTo>
                  <a:lnTo>
                    <a:pt x="336" y="53"/>
                  </a:lnTo>
                  <a:lnTo>
                    <a:pt x="309" y="64"/>
                  </a:lnTo>
                  <a:lnTo>
                    <a:pt x="282" y="81"/>
                  </a:lnTo>
                  <a:lnTo>
                    <a:pt x="253" y="103"/>
                  </a:lnTo>
                  <a:lnTo>
                    <a:pt x="229" y="137"/>
                  </a:lnTo>
                  <a:lnTo>
                    <a:pt x="205" y="179"/>
                  </a:lnTo>
                  <a:lnTo>
                    <a:pt x="186" y="232"/>
                  </a:lnTo>
                  <a:lnTo>
                    <a:pt x="173" y="296"/>
                  </a:lnTo>
                  <a:lnTo>
                    <a:pt x="165" y="380"/>
                  </a:lnTo>
                  <a:lnTo>
                    <a:pt x="160" y="470"/>
                  </a:lnTo>
                  <a:lnTo>
                    <a:pt x="157" y="565"/>
                  </a:lnTo>
                  <a:lnTo>
                    <a:pt x="157" y="741"/>
                  </a:lnTo>
                  <a:lnTo>
                    <a:pt x="160" y="828"/>
                  </a:lnTo>
                  <a:lnTo>
                    <a:pt x="162" y="920"/>
                  </a:lnTo>
                  <a:lnTo>
                    <a:pt x="168" y="1007"/>
                  </a:lnTo>
                  <a:lnTo>
                    <a:pt x="178" y="1085"/>
                  </a:lnTo>
                  <a:lnTo>
                    <a:pt x="194" y="1152"/>
                  </a:lnTo>
                  <a:lnTo>
                    <a:pt x="218" y="1206"/>
                  </a:lnTo>
                  <a:lnTo>
                    <a:pt x="245" y="1248"/>
                  </a:lnTo>
                  <a:lnTo>
                    <a:pt x="274" y="1278"/>
                  </a:lnTo>
                  <a:lnTo>
                    <a:pt x="306" y="1303"/>
                  </a:lnTo>
                  <a:lnTo>
                    <a:pt x="338" y="1317"/>
                  </a:lnTo>
                  <a:lnTo>
                    <a:pt x="370" y="1326"/>
                  </a:lnTo>
                  <a:lnTo>
                    <a:pt x="400" y="1329"/>
                  </a:lnTo>
                  <a:lnTo>
                    <a:pt x="397" y="1329"/>
                  </a:lnTo>
                  <a:lnTo>
                    <a:pt x="400" y="1329"/>
                  </a:lnTo>
                  <a:lnTo>
                    <a:pt x="432" y="1326"/>
                  </a:lnTo>
                  <a:lnTo>
                    <a:pt x="466" y="1317"/>
                  </a:lnTo>
                  <a:lnTo>
                    <a:pt x="498" y="1301"/>
                  </a:lnTo>
                  <a:lnTo>
                    <a:pt x="530" y="1276"/>
                  </a:lnTo>
                  <a:lnTo>
                    <a:pt x="560" y="1242"/>
                  </a:lnTo>
                  <a:lnTo>
                    <a:pt x="586" y="1200"/>
                  </a:lnTo>
                  <a:lnTo>
                    <a:pt x="608" y="1144"/>
                  </a:lnTo>
                  <a:lnTo>
                    <a:pt x="621" y="1080"/>
                  </a:lnTo>
                  <a:lnTo>
                    <a:pt x="637" y="948"/>
                  </a:lnTo>
                  <a:lnTo>
                    <a:pt x="642" y="811"/>
                  </a:lnTo>
                  <a:lnTo>
                    <a:pt x="642" y="568"/>
                  </a:lnTo>
                  <a:lnTo>
                    <a:pt x="639" y="467"/>
                  </a:lnTo>
                  <a:lnTo>
                    <a:pt x="634" y="366"/>
                  </a:lnTo>
                  <a:lnTo>
                    <a:pt x="624" y="277"/>
                  </a:lnTo>
                  <a:lnTo>
                    <a:pt x="608" y="215"/>
                  </a:lnTo>
                  <a:lnTo>
                    <a:pt x="589" y="168"/>
                  </a:lnTo>
                  <a:lnTo>
                    <a:pt x="565" y="128"/>
                  </a:lnTo>
                  <a:lnTo>
                    <a:pt x="538" y="98"/>
                  </a:lnTo>
                  <a:lnTo>
                    <a:pt x="509" y="75"/>
                  </a:lnTo>
                  <a:lnTo>
                    <a:pt x="480" y="58"/>
                  </a:lnTo>
                  <a:lnTo>
                    <a:pt x="450" y="47"/>
                  </a:lnTo>
                  <a:lnTo>
                    <a:pt x="424" y="44"/>
                  </a:lnTo>
                  <a:lnTo>
                    <a:pt x="400" y="42"/>
                  </a:lnTo>
                  <a:lnTo>
                    <a:pt x="384" y="42"/>
                  </a:lnTo>
                  <a:close/>
                  <a:moveTo>
                    <a:pt x="402" y="0"/>
                  </a:moveTo>
                  <a:lnTo>
                    <a:pt x="434" y="2"/>
                  </a:lnTo>
                  <a:lnTo>
                    <a:pt x="474" y="8"/>
                  </a:lnTo>
                  <a:lnTo>
                    <a:pt x="517" y="19"/>
                  </a:lnTo>
                  <a:lnTo>
                    <a:pt x="560" y="39"/>
                  </a:lnTo>
                  <a:lnTo>
                    <a:pt x="605" y="67"/>
                  </a:lnTo>
                  <a:lnTo>
                    <a:pt x="647" y="106"/>
                  </a:lnTo>
                  <a:lnTo>
                    <a:pt x="690" y="159"/>
                  </a:lnTo>
                  <a:lnTo>
                    <a:pt x="725" y="223"/>
                  </a:lnTo>
                  <a:lnTo>
                    <a:pt x="759" y="313"/>
                  </a:lnTo>
                  <a:lnTo>
                    <a:pt x="781" y="405"/>
                  </a:lnTo>
                  <a:lnTo>
                    <a:pt x="794" y="500"/>
                  </a:lnTo>
                  <a:lnTo>
                    <a:pt x="799" y="596"/>
                  </a:lnTo>
                  <a:lnTo>
                    <a:pt x="802" y="691"/>
                  </a:lnTo>
                  <a:lnTo>
                    <a:pt x="799" y="691"/>
                  </a:lnTo>
                  <a:lnTo>
                    <a:pt x="799" y="786"/>
                  </a:lnTo>
                  <a:lnTo>
                    <a:pt x="791" y="878"/>
                  </a:lnTo>
                  <a:lnTo>
                    <a:pt x="781" y="968"/>
                  </a:lnTo>
                  <a:lnTo>
                    <a:pt x="762" y="1057"/>
                  </a:lnTo>
                  <a:lnTo>
                    <a:pt x="730" y="1141"/>
                  </a:lnTo>
                  <a:lnTo>
                    <a:pt x="695" y="1206"/>
                  </a:lnTo>
                  <a:lnTo>
                    <a:pt x="658" y="1259"/>
                  </a:lnTo>
                  <a:lnTo>
                    <a:pt x="616" y="1298"/>
                  </a:lnTo>
                  <a:lnTo>
                    <a:pt x="573" y="1329"/>
                  </a:lnTo>
                  <a:lnTo>
                    <a:pt x="528" y="1351"/>
                  </a:lnTo>
                  <a:lnTo>
                    <a:pt x="482" y="1365"/>
                  </a:lnTo>
                  <a:lnTo>
                    <a:pt x="440" y="1371"/>
                  </a:lnTo>
                  <a:lnTo>
                    <a:pt x="400" y="1373"/>
                  </a:lnTo>
                  <a:lnTo>
                    <a:pt x="357" y="1371"/>
                  </a:lnTo>
                  <a:lnTo>
                    <a:pt x="312" y="1362"/>
                  </a:lnTo>
                  <a:lnTo>
                    <a:pt x="264" y="1345"/>
                  </a:lnTo>
                  <a:lnTo>
                    <a:pt x="213" y="1320"/>
                  </a:lnTo>
                  <a:lnTo>
                    <a:pt x="168" y="1284"/>
                  </a:lnTo>
                  <a:lnTo>
                    <a:pt x="122" y="1234"/>
                  </a:lnTo>
                  <a:lnTo>
                    <a:pt x="85" y="1172"/>
                  </a:lnTo>
                  <a:lnTo>
                    <a:pt x="53" y="1094"/>
                  </a:lnTo>
                  <a:lnTo>
                    <a:pt x="29" y="1013"/>
                  </a:lnTo>
                  <a:lnTo>
                    <a:pt x="13" y="931"/>
                  </a:lnTo>
                  <a:lnTo>
                    <a:pt x="5" y="850"/>
                  </a:lnTo>
                  <a:lnTo>
                    <a:pt x="0" y="769"/>
                  </a:lnTo>
                  <a:lnTo>
                    <a:pt x="0" y="691"/>
                  </a:lnTo>
                  <a:lnTo>
                    <a:pt x="2" y="596"/>
                  </a:lnTo>
                  <a:lnTo>
                    <a:pt x="8" y="500"/>
                  </a:lnTo>
                  <a:lnTo>
                    <a:pt x="21" y="411"/>
                  </a:lnTo>
                  <a:lnTo>
                    <a:pt x="40" y="321"/>
                  </a:lnTo>
                  <a:lnTo>
                    <a:pt x="72" y="237"/>
                  </a:lnTo>
                  <a:lnTo>
                    <a:pt x="104" y="173"/>
                  </a:lnTo>
                  <a:lnTo>
                    <a:pt x="141" y="123"/>
                  </a:lnTo>
                  <a:lnTo>
                    <a:pt x="181" y="81"/>
                  </a:lnTo>
                  <a:lnTo>
                    <a:pt x="224" y="50"/>
                  </a:lnTo>
                  <a:lnTo>
                    <a:pt x="269" y="25"/>
                  </a:lnTo>
                  <a:lnTo>
                    <a:pt x="314" y="11"/>
                  </a:lnTo>
                  <a:lnTo>
                    <a:pt x="360" y="2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Freeform 20 1"/>
            <p:cNvSpPr>
              <a:spLocks noEditPoints="1"/>
            </p:cNvSpPr>
            <p:nvPr/>
          </p:nvSpPr>
          <p:spPr bwMode="auto">
            <a:xfrm>
              <a:off x="9003" y="909"/>
              <a:ext cx="613" cy="960"/>
            </a:xfrm>
            <a:custGeom>
              <a:avLst/>
              <a:gdLst/>
              <a:ahLst/>
              <a:cxnLst>
                <a:cxn ang="0">
                  <a:pos x="267" y="56"/>
                </a:cxn>
                <a:cxn ang="0">
                  <a:pos x="197" y="95"/>
                </a:cxn>
                <a:cxn ang="0">
                  <a:pos x="147" y="171"/>
                </a:cxn>
                <a:cxn ang="0">
                  <a:pos x="131" y="266"/>
                </a:cxn>
                <a:cxn ang="0">
                  <a:pos x="133" y="426"/>
                </a:cxn>
                <a:cxn ang="0">
                  <a:pos x="160" y="510"/>
                </a:cxn>
                <a:cxn ang="0">
                  <a:pos x="224" y="574"/>
                </a:cxn>
                <a:cxn ang="0">
                  <a:pos x="299" y="591"/>
                </a:cxn>
                <a:cxn ang="0">
                  <a:pos x="362" y="577"/>
                </a:cxn>
                <a:cxn ang="0">
                  <a:pos x="421" y="532"/>
                </a:cxn>
                <a:cxn ang="0">
                  <a:pos x="466" y="454"/>
                </a:cxn>
                <a:cxn ang="0">
                  <a:pos x="482" y="336"/>
                </a:cxn>
                <a:cxn ang="0">
                  <a:pos x="480" y="261"/>
                </a:cxn>
                <a:cxn ang="0">
                  <a:pos x="461" y="171"/>
                </a:cxn>
                <a:cxn ang="0">
                  <a:pos x="429" y="109"/>
                </a:cxn>
                <a:cxn ang="0">
                  <a:pos x="384" y="68"/>
                </a:cxn>
                <a:cxn ang="0">
                  <a:pos x="315" y="51"/>
                </a:cxn>
                <a:cxn ang="0">
                  <a:pos x="309" y="0"/>
                </a:cxn>
                <a:cxn ang="0">
                  <a:pos x="392" y="14"/>
                </a:cxn>
                <a:cxn ang="0">
                  <a:pos x="469" y="54"/>
                </a:cxn>
                <a:cxn ang="0">
                  <a:pos x="536" y="126"/>
                </a:cxn>
                <a:cxn ang="0">
                  <a:pos x="584" y="235"/>
                </a:cxn>
                <a:cxn ang="0">
                  <a:pos x="610" y="381"/>
                </a:cxn>
                <a:cxn ang="0">
                  <a:pos x="608" y="566"/>
                </a:cxn>
                <a:cxn ang="0">
                  <a:pos x="560" y="731"/>
                </a:cxn>
                <a:cxn ang="0">
                  <a:pos x="477" y="854"/>
                </a:cxn>
                <a:cxn ang="0">
                  <a:pos x="368" y="932"/>
                </a:cxn>
                <a:cxn ang="0">
                  <a:pos x="243" y="960"/>
                </a:cxn>
                <a:cxn ang="0">
                  <a:pos x="133" y="940"/>
                </a:cxn>
                <a:cxn ang="0">
                  <a:pos x="61" y="887"/>
                </a:cxn>
                <a:cxn ang="0">
                  <a:pos x="37" y="806"/>
                </a:cxn>
                <a:cxn ang="0">
                  <a:pos x="53" y="759"/>
                </a:cxn>
                <a:cxn ang="0">
                  <a:pos x="101" y="739"/>
                </a:cxn>
                <a:cxn ang="0">
                  <a:pos x="149" y="759"/>
                </a:cxn>
                <a:cxn ang="0">
                  <a:pos x="165" y="806"/>
                </a:cxn>
                <a:cxn ang="0">
                  <a:pos x="163" y="829"/>
                </a:cxn>
                <a:cxn ang="0">
                  <a:pos x="147" y="857"/>
                </a:cxn>
                <a:cxn ang="0">
                  <a:pos x="107" y="873"/>
                </a:cxn>
                <a:cxn ang="0">
                  <a:pos x="160" y="910"/>
                </a:cxn>
                <a:cxn ang="0">
                  <a:pos x="221" y="921"/>
                </a:cxn>
                <a:cxn ang="0">
                  <a:pos x="288" y="915"/>
                </a:cxn>
                <a:cxn ang="0">
                  <a:pos x="341" y="893"/>
                </a:cxn>
                <a:cxn ang="0">
                  <a:pos x="394" y="851"/>
                </a:cxn>
                <a:cxn ang="0">
                  <a:pos x="440" y="778"/>
                </a:cxn>
                <a:cxn ang="0">
                  <a:pos x="472" y="672"/>
                </a:cxn>
                <a:cxn ang="0">
                  <a:pos x="485" y="521"/>
                </a:cxn>
                <a:cxn ang="0">
                  <a:pos x="466" y="515"/>
                </a:cxn>
                <a:cxn ang="0">
                  <a:pos x="416" y="574"/>
                </a:cxn>
                <a:cxn ang="0">
                  <a:pos x="338" y="613"/>
                </a:cxn>
                <a:cxn ang="0">
                  <a:pos x="235" y="613"/>
                </a:cxn>
                <a:cxn ang="0">
                  <a:pos x="131" y="568"/>
                </a:cxn>
                <a:cxn ang="0">
                  <a:pos x="51" y="484"/>
                </a:cxn>
                <a:cxn ang="0">
                  <a:pos x="5" y="375"/>
                </a:cxn>
                <a:cxn ang="0">
                  <a:pos x="5" y="252"/>
                </a:cxn>
                <a:cxn ang="0">
                  <a:pos x="32" y="168"/>
                </a:cxn>
                <a:cxn ang="0">
                  <a:pos x="75" y="107"/>
                </a:cxn>
                <a:cxn ang="0">
                  <a:pos x="144" y="45"/>
                </a:cxn>
                <a:cxn ang="0">
                  <a:pos x="237" y="6"/>
                </a:cxn>
              </a:cxnLst>
              <a:rect l="0" t="0" r="r" b="b"/>
              <a:pathLst>
                <a:path w="613" h="960">
                  <a:moveTo>
                    <a:pt x="315" y="51"/>
                  </a:moveTo>
                  <a:lnTo>
                    <a:pt x="267" y="56"/>
                  </a:lnTo>
                  <a:lnTo>
                    <a:pt x="229" y="73"/>
                  </a:lnTo>
                  <a:lnTo>
                    <a:pt x="197" y="95"/>
                  </a:lnTo>
                  <a:lnTo>
                    <a:pt x="171" y="129"/>
                  </a:lnTo>
                  <a:lnTo>
                    <a:pt x="147" y="171"/>
                  </a:lnTo>
                  <a:lnTo>
                    <a:pt x="136" y="216"/>
                  </a:lnTo>
                  <a:lnTo>
                    <a:pt x="131" y="266"/>
                  </a:lnTo>
                  <a:lnTo>
                    <a:pt x="131" y="378"/>
                  </a:lnTo>
                  <a:lnTo>
                    <a:pt x="133" y="426"/>
                  </a:lnTo>
                  <a:lnTo>
                    <a:pt x="144" y="470"/>
                  </a:lnTo>
                  <a:lnTo>
                    <a:pt x="160" y="510"/>
                  </a:lnTo>
                  <a:lnTo>
                    <a:pt x="189" y="549"/>
                  </a:lnTo>
                  <a:lnTo>
                    <a:pt x="224" y="574"/>
                  </a:lnTo>
                  <a:lnTo>
                    <a:pt x="259" y="588"/>
                  </a:lnTo>
                  <a:lnTo>
                    <a:pt x="299" y="591"/>
                  </a:lnTo>
                  <a:lnTo>
                    <a:pt x="330" y="588"/>
                  </a:lnTo>
                  <a:lnTo>
                    <a:pt x="362" y="577"/>
                  </a:lnTo>
                  <a:lnTo>
                    <a:pt x="392" y="557"/>
                  </a:lnTo>
                  <a:lnTo>
                    <a:pt x="421" y="532"/>
                  </a:lnTo>
                  <a:lnTo>
                    <a:pt x="445" y="496"/>
                  </a:lnTo>
                  <a:lnTo>
                    <a:pt x="466" y="454"/>
                  </a:lnTo>
                  <a:lnTo>
                    <a:pt x="477" y="400"/>
                  </a:lnTo>
                  <a:lnTo>
                    <a:pt x="482" y="336"/>
                  </a:lnTo>
                  <a:lnTo>
                    <a:pt x="482" y="303"/>
                  </a:lnTo>
                  <a:lnTo>
                    <a:pt x="480" y="261"/>
                  </a:lnTo>
                  <a:lnTo>
                    <a:pt x="472" y="216"/>
                  </a:lnTo>
                  <a:lnTo>
                    <a:pt x="461" y="171"/>
                  </a:lnTo>
                  <a:lnTo>
                    <a:pt x="442" y="132"/>
                  </a:lnTo>
                  <a:lnTo>
                    <a:pt x="429" y="109"/>
                  </a:lnTo>
                  <a:lnTo>
                    <a:pt x="408" y="87"/>
                  </a:lnTo>
                  <a:lnTo>
                    <a:pt x="384" y="68"/>
                  </a:lnTo>
                  <a:lnTo>
                    <a:pt x="352" y="56"/>
                  </a:lnTo>
                  <a:lnTo>
                    <a:pt x="315" y="51"/>
                  </a:lnTo>
                  <a:close/>
                  <a:moveTo>
                    <a:pt x="277" y="0"/>
                  </a:moveTo>
                  <a:lnTo>
                    <a:pt x="309" y="0"/>
                  </a:lnTo>
                  <a:lnTo>
                    <a:pt x="352" y="3"/>
                  </a:lnTo>
                  <a:lnTo>
                    <a:pt x="392" y="14"/>
                  </a:lnTo>
                  <a:lnTo>
                    <a:pt x="432" y="31"/>
                  </a:lnTo>
                  <a:lnTo>
                    <a:pt x="469" y="54"/>
                  </a:lnTo>
                  <a:lnTo>
                    <a:pt x="504" y="87"/>
                  </a:lnTo>
                  <a:lnTo>
                    <a:pt x="536" y="126"/>
                  </a:lnTo>
                  <a:lnTo>
                    <a:pt x="562" y="177"/>
                  </a:lnTo>
                  <a:lnTo>
                    <a:pt x="584" y="235"/>
                  </a:lnTo>
                  <a:lnTo>
                    <a:pt x="600" y="303"/>
                  </a:lnTo>
                  <a:lnTo>
                    <a:pt x="610" y="381"/>
                  </a:lnTo>
                  <a:lnTo>
                    <a:pt x="613" y="470"/>
                  </a:lnTo>
                  <a:lnTo>
                    <a:pt x="608" y="566"/>
                  </a:lnTo>
                  <a:lnTo>
                    <a:pt x="589" y="652"/>
                  </a:lnTo>
                  <a:lnTo>
                    <a:pt x="560" y="731"/>
                  </a:lnTo>
                  <a:lnTo>
                    <a:pt x="522" y="798"/>
                  </a:lnTo>
                  <a:lnTo>
                    <a:pt x="477" y="854"/>
                  </a:lnTo>
                  <a:lnTo>
                    <a:pt x="424" y="899"/>
                  </a:lnTo>
                  <a:lnTo>
                    <a:pt x="368" y="932"/>
                  </a:lnTo>
                  <a:lnTo>
                    <a:pt x="307" y="954"/>
                  </a:lnTo>
                  <a:lnTo>
                    <a:pt x="243" y="960"/>
                  </a:lnTo>
                  <a:lnTo>
                    <a:pt x="184" y="954"/>
                  </a:lnTo>
                  <a:lnTo>
                    <a:pt x="133" y="940"/>
                  </a:lnTo>
                  <a:lnTo>
                    <a:pt x="93" y="918"/>
                  </a:lnTo>
                  <a:lnTo>
                    <a:pt x="61" y="887"/>
                  </a:lnTo>
                  <a:lnTo>
                    <a:pt x="43" y="851"/>
                  </a:lnTo>
                  <a:lnTo>
                    <a:pt x="37" y="806"/>
                  </a:lnTo>
                  <a:lnTo>
                    <a:pt x="43" y="778"/>
                  </a:lnTo>
                  <a:lnTo>
                    <a:pt x="53" y="759"/>
                  </a:lnTo>
                  <a:lnTo>
                    <a:pt x="75" y="745"/>
                  </a:lnTo>
                  <a:lnTo>
                    <a:pt x="101" y="739"/>
                  </a:lnTo>
                  <a:lnTo>
                    <a:pt x="131" y="745"/>
                  </a:lnTo>
                  <a:lnTo>
                    <a:pt x="149" y="759"/>
                  </a:lnTo>
                  <a:lnTo>
                    <a:pt x="163" y="781"/>
                  </a:lnTo>
                  <a:lnTo>
                    <a:pt x="165" y="806"/>
                  </a:lnTo>
                  <a:lnTo>
                    <a:pt x="165" y="815"/>
                  </a:lnTo>
                  <a:lnTo>
                    <a:pt x="163" y="829"/>
                  </a:lnTo>
                  <a:lnTo>
                    <a:pt x="157" y="843"/>
                  </a:lnTo>
                  <a:lnTo>
                    <a:pt x="147" y="857"/>
                  </a:lnTo>
                  <a:lnTo>
                    <a:pt x="131" y="868"/>
                  </a:lnTo>
                  <a:lnTo>
                    <a:pt x="107" y="873"/>
                  </a:lnTo>
                  <a:lnTo>
                    <a:pt x="131" y="896"/>
                  </a:lnTo>
                  <a:lnTo>
                    <a:pt x="160" y="910"/>
                  </a:lnTo>
                  <a:lnTo>
                    <a:pt x="192" y="918"/>
                  </a:lnTo>
                  <a:lnTo>
                    <a:pt x="221" y="921"/>
                  </a:lnTo>
                  <a:lnTo>
                    <a:pt x="264" y="921"/>
                  </a:lnTo>
                  <a:lnTo>
                    <a:pt x="288" y="915"/>
                  </a:lnTo>
                  <a:lnTo>
                    <a:pt x="315" y="907"/>
                  </a:lnTo>
                  <a:lnTo>
                    <a:pt x="341" y="893"/>
                  </a:lnTo>
                  <a:lnTo>
                    <a:pt x="368" y="876"/>
                  </a:lnTo>
                  <a:lnTo>
                    <a:pt x="394" y="851"/>
                  </a:lnTo>
                  <a:lnTo>
                    <a:pt x="418" y="820"/>
                  </a:lnTo>
                  <a:lnTo>
                    <a:pt x="440" y="778"/>
                  </a:lnTo>
                  <a:lnTo>
                    <a:pt x="458" y="731"/>
                  </a:lnTo>
                  <a:lnTo>
                    <a:pt x="472" y="672"/>
                  </a:lnTo>
                  <a:lnTo>
                    <a:pt x="482" y="602"/>
                  </a:lnTo>
                  <a:lnTo>
                    <a:pt x="485" y="521"/>
                  </a:lnTo>
                  <a:lnTo>
                    <a:pt x="485" y="482"/>
                  </a:lnTo>
                  <a:lnTo>
                    <a:pt x="466" y="515"/>
                  </a:lnTo>
                  <a:lnTo>
                    <a:pt x="445" y="546"/>
                  </a:lnTo>
                  <a:lnTo>
                    <a:pt x="416" y="574"/>
                  </a:lnTo>
                  <a:lnTo>
                    <a:pt x="381" y="596"/>
                  </a:lnTo>
                  <a:lnTo>
                    <a:pt x="338" y="613"/>
                  </a:lnTo>
                  <a:lnTo>
                    <a:pt x="291" y="619"/>
                  </a:lnTo>
                  <a:lnTo>
                    <a:pt x="235" y="613"/>
                  </a:lnTo>
                  <a:lnTo>
                    <a:pt x="181" y="596"/>
                  </a:lnTo>
                  <a:lnTo>
                    <a:pt x="131" y="568"/>
                  </a:lnTo>
                  <a:lnTo>
                    <a:pt x="88" y="532"/>
                  </a:lnTo>
                  <a:lnTo>
                    <a:pt x="51" y="484"/>
                  </a:lnTo>
                  <a:lnTo>
                    <a:pt x="24" y="434"/>
                  </a:lnTo>
                  <a:lnTo>
                    <a:pt x="5" y="375"/>
                  </a:lnTo>
                  <a:lnTo>
                    <a:pt x="0" y="311"/>
                  </a:lnTo>
                  <a:lnTo>
                    <a:pt x="5" y="252"/>
                  </a:lnTo>
                  <a:lnTo>
                    <a:pt x="16" y="207"/>
                  </a:lnTo>
                  <a:lnTo>
                    <a:pt x="32" y="168"/>
                  </a:lnTo>
                  <a:lnTo>
                    <a:pt x="53" y="135"/>
                  </a:lnTo>
                  <a:lnTo>
                    <a:pt x="75" y="107"/>
                  </a:lnTo>
                  <a:lnTo>
                    <a:pt x="99" y="84"/>
                  </a:lnTo>
                  <a:lnTo>
                    <a:pt x="144" y="45"/>
                  </a:lnTo>
                  <a:lnTo>
                    <a:pt x="192" y="20"/>
                  </a:lnTo>
                  <a:lnTo>
                    <a:pt x="237" y="6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Freeform 21 1"/>
            <p:cNvSpPr>
              <a:spLocks/>
            </p:cNvSpPr>
            <p:nvPr/>
          </p:nvSpPr>
          <p:spPr bwMode="auto">
            <a:xfrm>
              <a:off x="10522" y="1281"/>
              <a:ext cx="1341" cy="1363"/>
            </a:xfrm>
            <a:custGeom>
              <a:avLst/>
              <a:gdLst/>
              <a:ahLst/>
              <a:cxnLst>
                <a:cxn ang="0">
                  <a:pos x="563" y="0"/>
                </a:cxn>
                <a:cxn ang="0">
                  <a:pos x="501" y="62"/>
                </a:cxn>
                <a:cxn ang="0">
                  <a:pos x="427" y="70"/>
                </a:cxn>
                <a:cxn ang="0">
                  <a:pos x="381" y="96"/>
                </a:cxn>
                <a:cxn ang="0">
                  <a:pos x="365" y="154"/>
                </a:cxn>
                <a:cxn ang="0">
                  <a:pos x="627" y="527"/>
                </a:cxn>
                <a:cxn ang="0">
                  <a:pos x="901" y="252"/>
                </a:cxn>
                <a:cxn ang="0">
                  <a:pos x="973" y="180"/>
                </a:cxn>
                <a:cxn ang="0">
                  <a:pos x="994" y="129"/>
                </a:cxn>
                <a:cxn ang="0">
                  <a:pos x="973" y="84"/>
                </a:cxn>
                <a:cxn ang="0">
                  <a:pos x="930" y="65"/>
                </a:cxn>
                <a:cxn ang="0">
                  <a:pos x="909" y="0"/>
                </a:cxn>
                <a:cxn ang="0">
                  <a:pos x="1312" y="62"/>
                </a:cxn>
                <a:cxn ang="0">
                  <a:pos x="1245" y="70"/>
                </a:cxn>
                <a:cxn ang="0">
                  <a:pos x="1128" y="118"/>
                </a:cxn>
                <a:cxn ang="0">
                  <a:pos x="1026" y="202"/>
                </a:cxn>
                <a:cxn ang="0">
                  <a:pos x="848" y="381"/>
                </a:cxn>
                <a:cxn ang="0">
                  <a:pos x="773" y="451"/>
                </a:cxn>
                <a:cxn ang="0">
                  <a:pos x="707" y="527"/>
                </a:cxn>
                <a:cxn ang="0">
                  <a:pos x="715" y="546"/>
                </a:cxn>
                <a:cxn ang="0">
                  <a:pos x="1133" y="1195"/>
                </a:cxn>
                <a:cxn ang="0">
                  <a:pos x="1184" y="1260"/>
                </a:cxn>
                <a:cxn ang="0">
                  <a:pos x="1256" y="1296"/>
                </a:cxn>
                <a:cxn ang="0">
                  <a:pos x="1341" y="1302"/>
                </a:cxn>
                <a:cxn ang="0">
                  <a:pos x="850" y="1363"/>
                </a:cxn>
                <a:cxn ang="0">
                  <a:pos x="872" y="1302"/>
                </a:cxn>
                <a:cxn ang="0">
                  <a:pos x="920" y="1293"/>
                </a:cxn>
                <a:cxn ang="0">
                  <a:pos x="957" y="1265"/>
                </a:cxn>
                <a:cxn ang="0">
                  <a:pos x="962" y="1240"/>
                </a:cxn>
                <a:cxn ang="0">
                  <a:pos x="808" y="977"/>
                </a:cxn>
                <a:cxn ang="0">
                  <a:pos x="637" y="711"/>
                </a:cxn>
                <a:cxn ang="0">
                  <a:pos x="587" y="638"/>
                </a:cxn>
                <a:cxn ang="0">
                  <a:pos x="517" y="708"/>
                </a:cxn>
                <a:cxn ang="0">
                  <a:pos x="408" y="817"/>
                </a:cxn>
                <a:cxn ang="0">
                  <a:pos x="373" y="859"/>
                </a:cxn>
                <a:cxn ang="0">
                  <a:pos x="368" y="1215"/>
                </a:cxn>
                <a:cxn ang="0">
                  <a:pos x="384" y="1274"/>
                </a:cxn>
                <a:cxn ang="0">
                  <a:pos x="427" y="1299"/>
                </a:cxn>
                <a:cxn ang="0">
                  <a:pos x="523" y="1304"/>
                </a:cxn>
                <a:cxn ang="0">
                  <a:pos x="563" y="1363"/>
                </a:cxn>
                <a:cxn ang="0">
                  <a:pos x="0" y="1302"/>
                </a:cxn>
                <a:cxn ang="0">
                  <a:pos x="101" y="1304"/>
                </a:cxn>
                <a:cxn ang="0">
                  <a:pos x="157" y="1290"/>
                </a:cxn>
                <a:cxn ang="0">
                  <a:pos x="192" y="1251"/>
                </a:cxn>
                <a:cxn ang="0">
                  <a:pos x="197" y="149"/>
                </a:cxn>
                <a:cxn ang="0">
                  <a:pos x="181" y="90"/>
                </a:cxn>
                <a:cxn ang="0">
                  <a:pos x="136" y="65"/>
                </a:cxn>
                <a:cxn ang="0">
                  <a:pos x="40" y="59"/>
                </a:cxn>
                <a:cxn ang="0">
                  <a:pos x="3" y="0"/>
                </a:cxn>
              </a:cxnLst>
              <a:rect l="0" t="0" r="r" b="b"/>
              <a:pathLst>
                <a:path w="1341" h="1363">
                  <a:moveTo>
                    <a:pt x="3" y="0"/>
                  </a:moveTo>
                  <a:lnTo>
                    <a:pt x="563" y="0"/>
                  </a:lnTo>
                  <a:lnTo>
                    <a:pt x="563" y="62"/>
                  </a:lnTo>
                  <a:lnTo>
                    <a:pt x="501" y="62"/>
                  </a:lnTo>
                  <a:lnTo>
                    <a:pt x="461" y="65"/>
                  </a:lnTo>
                  <a:lnTo>
                    <a:pt x="427" y="70"/>
                  </a:lnTo>
                  <a:lnTo>
                    <a:pt x="400" y="82"/>
                  </a:lnTo>
                  <a:lnTo>
                    <a:pt x="381" y="96"/>
                  </a:lnTo>
                  <a:lnTo>
                    <a:pt x="371" y="121"/>
                  </a:lnTo>
                  <a:lnTo>
                    <a:pt x="365" y="154"/>
                  </a:lnTo>
                  <a:lnTo>
                    <a:pt x="365" y="790"/>
                  </a:lnTo>
                  <a:lnTo>
                    <a:pt x="627" y="527"/>
                  </a:lnTo>
                  <a:lnTo>
                    <a:pt x="888" y="266"/>
                  </a:lnTo>
                  <a:lnTo>
                    <a:pt x="901" y="252"/>
                  </a:lnTo>
                  <a:lnTo>
                    <a:pt x="914" y="241"/>
                  </a:lnTo>
                  <a:lnTo>
                    <a:pt x="973" y="180"/>
                  </a:lnTo>
                  <a:lnTo>
                    <a:pt x="989" y="154"/>
                  </a:lnTo>
                  <a:lnTo>
                    <a:pt x="994" y="129"/>
                  </a:lnTo>
                  <a:lnTo>
                    <a:pt x="989" y="104"/>
                  </a:lnTo>
                  <a:lnTo>
                    <a:pt x="973" y="84"/>
                  </a:lnTo>
                  <a:lnTo>
                    <a:pt x="954" y="70"/>
                  </a:lnTo>
                  <a:lnTo>
                    <a:pt x="930" y="65"/>
                  </a:lnTo>
                  <a:lnTo>
                    <a:pt x="909" y="62"/>
                  </a:lnTo>
                  <a:lnTo>
                    <a:pt x="909" y="0"/>
                  </a:lnTo>
                  <a:lnTo>
                    <a:pt x="1312" y="0"/>
                  </a:lnTo>
                  <a:lnTo>
                    <a:pt x="1312" y="62"/>
                  </a:lnTo>
                  <a:lnTo>
                    <a:pt x="1309" y="62"/>
                  </a:lnTo>
                  <a:lnTo>
                    <a:pt x="1245" y="70"/>
                  </a:lnTo>
                  <a:lnTo>
                    <a:pt x="1184" y="90"/>
                  </a:lnTo>
                  <a:lnTo>
                    <a:pt x="1128" y="118"/>
                  </a:lnTo>
                  <a:lnTo>
                    <a:pt x="1077" y="157"/>
                  </a:lnTo>
                  <a:lnTo>
                    <a:pt x="1026" y="202"/>
                  </a:lnTo>
                  <a:lnTo>
                    <a:pt x="978" y="250"/>
                  </a:lnTo>
                  <a:lnTo>
                    <a:pt x="848" y="381"/>
                  </a:lnTo>
                  <a:lnTo>
                    <a:pt x="826" y="401"/>
                  </a:lnTo>
                  <a:lnTo>
                    <a:pt x="773" y="451"/>
                  </a:lnTo>
                  <a:lnTo>
                    <a:pt x="712" y="515"/>
                  </a:lnTo>
                  <a:lnTo>
                    <a:pt x="707" y="527"/>
                  </a:lnTo>
                  <a:lnTo>
                    <a:pt x="707" y="529"/>
                  </a:lnTo>
                  <a:lnTo>
                    <a:pt x="715" y="546"/>
                  </a:lnTo>
                  <a:lnTo>
                    <a:pt x="1053" y="1069"/>
                  </a:lnTo>
                  <a:lnTo>
                    <a:pt x="1133" y="1195"/>
                  </a:lnTo>
                  <a:lnTo>
                    <a:pt x="1157" y="1229"/>
                  </a:lnTo>
                  <a:lnTo>
                    <a:pt x="1184" y="1260"/>
                  </a:lnTo>
                  <a:lnTo>
                    <a:pt x="1216" y="1282"/>
                  </a:lnTo>
                  <a:lnTo>
                    <a:pt x="1256" y="1296"/>
                  </a:lnTo>
                  <a:lnTo>
                    <a:pt x="1298" y="1302"/>
                  </a:lnTo>
                  <a:lnTo>
                    <a:pt x="1341" y="1302"/>
                  </a:lnTo>
                  <a:lnTo>
                    <a:pt x="1341" y="1363"/>
                  </a:lnTo>
                  <a:lnTo>
                    <a:pt x="850" y="1363"/>
                  </a:lnTo>
                  <a:lnTo>
                    <a:pt x="850" y="1302"/>
                  </a:lnTo>
                  <a:lnTo>
                    <a:pt x="872" y="1302"/>
                  </a:lnTo>
                  <a:lnTo>
                    <a:pt x="896" y="1299"/>
                  </a:lnTo>
                  <a:lnTo>
                    <a:pt x="920" y="1293"/>
                  </a:lnTo>
                  <a:lnTo>
                    <a:pt x="941" y="1282"/>
                  </a:lnTo>
                  <a:lnTo>
                    <a:pt x="957" y="1265"/>
                  </a:lnTo>
                  <a:lnTo>
                    <a:pt x="962" y="1243"/>
                  </a:lnTo>
                  <a:lnTo>
                    <a:pt x="962" y="1240"/>
                  </a:lnTo>
                  <a:lnTo>
                    <a:pt x="952" y="1204"/>
                  </a:lnTo>
                  <a:lnTo>
                    <a:pt x="808" y="977"/>
                  </a:lnTo>
                  <a:lnTo>
                    <a:pt x="683" y="784"/>
                  </a:lnTo>
                  <a:lnTo>
                    <a:pt x="637" y="711"/>
                  </a:lnTo>
                  <a:lnTo>
                    <a:pt x="589" y="638"/>
                  </a:lnTo>
                  <a:lnTo>
                    <a:pt x="587" y="638"/>
                  </a:lnTo>
                  <a:lnTo>
                    <a:pt x="555" y="675"/>
                  </a:lnTo>
                  <a:lnTo>
                    <a:pt x="517" y="708"/>
                  </a:lnTo>
                  <a:lnTo>
                    <a:pt x="427" y="801"/>
                  </a:lnTo>
                  <a:lnTo>
                    <a:pt x="408" y="817"/>
                  </a:lnTo>
                  <a:lnTo>
                    <a:pt x="389" y="837"/>
                  </a:lnTo>
                  <a:lnTo>
                    <a:pt x="373" y="859"/>
                  </a:lnTo>
                  <a:lnTo>
                    <a:pt x="368" y="882"/>
                  </a:lnTo>
                  <a:lnTo>
                    <a:pt x="368" y="1215"/>
                  </a:lnTo>
                  <a:lnTo>
                    <a:pt x="373" y="1248"/>
                  </a:lnTo>
                  <a:lnTo>
                    <a:pt x="384" y="1274"/>
                  </a:lnTo>
                  <a:lnTo>
                    <a:pt x="403" y="1290"/>
                  </a:lnTo>
                  <a:lnTo>
                    <a:pt x="427" y="1299"/>
                  </a:lnTo>
                  <a:lnTo>
                    <a:pt x="453" y="1304"/>
                  </a:lnTo>
                  <a:lnTo>
                    <a:pt x="523" y="1304"/>
                  </a:lnTo>
                  <a:lnTo>
                    <a:pt x="563" y="1302"/>
                  </a:lnTo>
                  <a:lnTo>
                    <a:pt x="563" y="1363"/>
                  </a:lnTo>
                  <a:lnTo>
                    <a:pt x="0" y="1363"/>
                  </a:lnTo>
                  <a:lnTo>
                    <a:pt x="0" y="1302"/>
                  </a:lnTo>
                  <a:lnTo>
                    <a:pt x="35" y="1304"/>
                  </a:lnTo>
                  <a:lnTo>
                    <a:pt x="101" y="1304"/>
                  </a:lnTo>
                  <a:lnTo>
                    <a:pt x="131" y="1299"/>
                  </a:lnTo>
                  <a:lnTo>
                    <a:pt x="157" y="1290"/>
                  </a:lnTo>
                  <a:lnTo>
                    <a:pt x="179" y="1274"/>
                  </a:lnTo>
                  <a:lnTo>
                    <a:pt x="192" y="1251"/>
                  </a:lnTo>
                  <a:lnTo>
                    <a:pt x="197" y="1218"/>
                  </a:lnTo>
                  <a:lnTo>
                    <a:pt x="197" y="149"/>
                  </a:lnTo>
                  <a:lnTo>
                    <a:pt x="192" y="115"/>
                  </a:lnTo>
                  <a:lnTo>
                    <a:pt x="181" y="90"/>
                  </a:lnTo>
                  <a:lnTo>
                    <a:pt x="163" y="73"/>
                  </a:lnTo>
                  <a:lnTo>
                    <a:pt x="136" y="65"/>
                  </a:lnTo>
                  <a:lnTo>
                    <a:pt x="107" y="59"/>
                  </a:lnTo>
                  <a:lnTo>
                    <a:pt x="40" y="59"/>
                  </a:lnTo>
                  <a:lnTo>
                    <a:pt x="3" y="6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6" name="Group 138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663188" y="3999291"/>
            <a:ext cx="2562820" cy="562023"/>
            <a:chOff x="2968" y="3413"/>
            <a:chExt cx="10032" cy="2200"/>
          </a:xfrm>
        </p:grpSpPr>
        <p:sp>
          <p:nvSpPr>
            <p:cNvPr id="37" name="Freeform 140"/>
            <p:cNvSpPr>
              <a:spLocks/>
            </p:cNvSpPr>
            <p:nvPr/>
          </p:nvSpPr>
          <p:spPr bwMode="auto">
            <a:xfrm>
              <a:off x="2968" y="3790"/>
              <a:ext cx="1306" cy="1353"/>
            </a:xfrm>
            <a:custGeom>
              <a:avLst/>
              <a:gdLst/>
              <a:ahLst/>
              <a:cxnLst>
                <a:cxn ang="0">
                  <a:pos x="1275" y="0"/>
                </a:cxn>
                <a:cxn ang="0">
                  <a:pos x="1303" y="10"/>
                </a:cxn>
                <a:cxn ang="0">
                  <a:pos x="1306" y="45"/>
                </a:cxn>
                <a:cxn ang="0">
                  <a:pos x="1303" y="58"/>
                </a:cxn>
                <a:cxn ang="0">
                  <a:pos x="1244" y="432"/>
                </a:cxn>
                <a:cxn ang="0">
                  <a:pos x="1228" y="451"/>
                </a:cxn>
                <a:cxn ang="0">
                  <a:pos x="1201" y="441"/>
                </a:cxn>
                <a:cxn ang="0">
                  <a:pos x="1197" y="419"/>
                </a:cxn>
                <a:cxn ang="0">
                  <a:pos x="1201" y="403"/>
                </a:cxn>
                <a:cxn ang="0">
                  <a:pos x="1204" y="387"/>
                </a:cxn>
                <a:cxn ang="0">
                  <a:pos x="1219" y="254"/>
                </a:cxn>
                <a:cxn ang="0">
                  <a:pos x="1216" y="174"/>
                </a:cxn>
                <a:cxn ang="0">
                  <a:pos x="1182" y="106"/>
                </a:cxn>
                <a:cxn ang="0">
                  <a:pos x="1111" y="71"/>
                </a:cxn>
                <a:cxn ang="0">
                  <a:pos x="1006" y="61"/>
                </a:cxn>
                <a:cxn ang="0">
                  <a:pos x="817" y="64"/>
                </a:cxn>
                <a:cxn ang="0">
                  <a:pos x="792" y="84"/>
                </a:cxn>
                <a:cxn ang="0">
                  <a:pos x="774" y="138"/>
                </a:cxn>
                <a:cxn ang="0">
                  <a:pos x="514" y="1218"/>
                </a:cxn>
                <a:cxn ang="0">
                  <a:pos x="511" y="1243"/>
                </a:cxn>
                <a:cxn ang="0">
                  <a:pos x="526" y="1276"/>
                </a:cxn>
                <a:cxn ang="0">
                  <a:pos x="582" y="1288"/>
                </a:cxn>
                <a:cxn ang="0">
                  <a:pos x="737" y="1292"/>
                </a:cxn>
                <a:cxn ang="0">
                  <a:pos x="767" y="1301"/>
                </a:cxn>
                <a:cxn ang="0">
                  <a:pos x="771" y="1327"/>
                </a:cxn>
                <a:cxn ang="0">
                  <a:pos x="755" y="1350"/>
                </a:cxn>
                <a:cxn ang="0">
                  <a:pos x="743" y="1353"/>
                </a:cxn>
                <a:cxn ang="0">
                  <a:pos x="560" y="1350"/>
                </a:cxn>
                <a:cxn ang="0">
                  <a:pos x="399" y="1346"/>
                </a:cxn>
                <a:cxn ang="0">
                  <a:pos x="235" y="1350"/>
                </a:cxn>
                <a:cxn ang="0">
                  <a:pos x="68" y="1353"/>
                </a:cxn>
                <a:cxn ang="0">
                  <a:pos x="56" y="1350"/>
                </a:cxn>
                <a:cxn ang="0">
                  <a:pos x="47" y="1337"/>
                </a:cxn>
                <a:cxn ang="0">
                  <a:pos x="50" y="1305"/>
                </a:cxn>
                <a:cxn ang="0">
                  <a:pos x="87" y="1288"/>
                </a:cxn>
                <a:cxn ang="0">
                  <a:pos x="248" y="1285"/>
                </a:cxn>
                <a:cxn ang="0">
                  <a:pos x="310" y="1269"/>
                </a:cxn>
                <a:cxn ang="0">
                  <a:pos x="341" y="1237"/>
                </a:cxn>
                <a:cxn ang="0">
                  <a:pos x="356" y="1192"/>
                </a:cxn>
                <a:cxn ang="0">
                  <a:pos x="616" y="119"/>
                </a:cxn>
                <a:cxn ang="0">
                  <a:pos x="622" y="93"/>
                </a:cxn>
                <a:cxn ang="0">
                  <a:pos x="616" y="64"/>
                </a:cxn>
                <a:cxn ang="0">
                  <a:pos x="570" y="58"/>
                </a:cxn>
                <a:cxn ang="0">
                  <a:pos x="409" y="61"/>
                </a:cxn>
                <a:cxn ang="0">
                  <a:pos x="279" y="80"/>
                </a:cxn>
                <a:cxn ang="0">
                  <a:pos x="189" y="132"/>
                </a:cxn>
                <a:cxn ang="0">
                  <a:pos x="121" y="238"/>
                </a:cxn>
                <a:cxn ang="0">
                  <a:pos x="56" y="406"/>
                </a:cxn>
                <a:cxn ang="0">
                  <a:pos x="41" y="444"/>
                </a:cxn>
                <a:cxn ang="0">
                  <a:pos x="25" y="448"/>
                </a:cxn>
                <a:cxn ang="0">
                  <a:pos x="3" y="435"/>
                </a:cxn>
                <a:cxn ang="0">
                  <a:pos x="0" y="422"/>
                </a:cxn>
                <a:cxn ang="0">
                  <a:pos x="6" y="406"/>
                </a:cxn>
                <a:cxn ang="0">
                  <a:pos x="10" y="393"/>
                </a:cxn>
                <a:cxn ang="0">
                  <a:pos x="127" y="39"/>
                </a:cxn>
                <a:cxn ang="0">
                  <a:pos x="146" y="6"/>
                </a:cxn>
              </a:cxnLst>
              <a:rect l="0" t="0" r="r" b="b"/>
              <a:pathLst>
                <a:path w="1306" h="1353">
                  <a:moveTo>
                    <a:pt x="161" y="0"/>
                  </a:moveTo>
                  <a:lnTo>
                    <a:pt x="1275" y="0"/>
                  </a:lnTo>
                  <a:lnTo>
                    <a:pt x="1293" y="3"/>
                  </a:lnTo>
                  <a:lnTo>
                    <a:pt x="1303" y="10"/>
                  </a:lnTo>
                  <a:lnTo>
                    <a:pt x="1306" y="23"/>
                  </a:lnTo>
                  <a:lnTo>
                    <a:pt x="1306" y="45"/>
                  </a:lnTo>
                  <a:lnTo>
                    <a:pt x="1303" y="52"/>
                  </a:lnTo>
                  <a:lnTo>
                    <a:pt x="1303" y="58"/>
                  </a:lnTo>
                  <a:lnTo>
                    <a:pt x="1250" y="406"/>
                  </a:lnTo>
                  <a:lnTo>
                    <a:pt x="1244" y="432"/>
                  </a:lnTo>
                  <a:lnTo>
                    <a:pt x="1241" y="438"/>
                  </a:lnTo>
                  <a:lnTo>
                    <a:pt x="1228" y="451"/>
                  </a:lnTo>
                  <a:lnTo>
                    <a:pt x="1210" y="451"/>
                  </a:lnTo>
                  <a:lnTo>
                    <a:pt x="1201" y="441"/>
                  </a:lnTo>
                  <a:lnTo>
                    <a:pt x="1197" y="432"/>
                  </a:lnTo>
                  <a:lnTo>
                    <a:pt x="1197" y="419"/>
                  </a:lnTo>
                  <a:lnTo>
                    <a:pt x="1201" y="409"/>
                  </a:lnTo>
                  <a:lnTo>
                    <a:pt x="1201" y="403"/>
                  </a:lnTo>
                  <a:lnTo>
                    <a:pt x="1204" y="393"/>
                  </a:lnTo>
                  <a:lnTo>
                    <a:pt x="1204" y="387"/>
                  </a:lnTo>
                  <a:lnTo>
                    <a:pt x="1216" y="296"/>
                  </a:lnTo>
                  <a:lnTo>
                    <a:pt x="1219" y="254"/>
                  </a:lnTo>
                  <a:lnTo>
                    <a:pt x="1219" y="225"/>
                  </a:lnTo>
                  <a:lnTo>
                    <a:pt x="1216" y="174"/>
                  </a:lnTo>
                  <a:lnTo>
                    <a:pt x="1204" y="135"/>
                  </a:lnTo>
                  <a:lnTo>
                    <a:pt x="1182" y="106"/>
                  </a:lnTo>
                  <a:lnTo>
                    <a:pt x="1151" y="84"/>
                  </a:lnTo>
                  <a:lnTo>
                    <a:pt x="1111" y="71"/>
                  </a:lnTo>
                  <a:lnTo>
                    <a:pt x="1064" y="64"/>
                  </a:lnTo>
                  <a:lnTo>
                    <a:pt x="1006" y="61"/>
                  </a:lnTo>
                  <a:lnTo>
                    <a:pt x="839" y="61"/>
                  </a:lnTo>
                  <a:lnTo>
                    <a:pt x="817" y="64"/>
                  </a:lnTo>
                  <a:lnTo>
                    <a:pt x="802" y="71"/>
                  </a:lnTo>
                  <a:lnTo>
                    <a:pt x="792" y="84"/>
                  </a:lnTo>
                  <a:lnTo>
                    <a:pt x="783" y="106"/>
                  </a:lnTo>
                  <a:lnTo>
                    <a:pt x="774" y="138"/>
                  </a:lnTo>
                  <a:lnTo>
                    <a:pt x="517" y="1201"/>
                  </a:lnTo>
                  <a:lnTo>
                    <a:pt x="514" y="1218"/>
                  </a:lnTo>
                  <a:lnTo>
                    <a:pt x="511" y="1227"/>
                  </a:lnTo>
                  <a:lnTo>
                    <a:pt x="511" y="1243"/>
                  </a:lnTo>
                  <a:lnTo>
                    <a:pt x="514" y="1263"/>
                  </a:lnTo>
                  <a:lnTo>
                    <a:pt x="526" y="1276"/>
                  </a:lnTo>
                  <a:lnTo>
                    <a:pt x="548" y="1282"/>
                  </a:lnTo>
                  <a:lnTo>
                    <a:pt x="582" y="1288"/>
                  </a:lnTo>
                  <a:lnTo>
                    <a:pt x="625" y="1292"/>
                  </a:lnTo>
                  <a:lnTo>
                    <a:pt x="737" y="1292"/>
                  </a:lnTo>
                  <a:lnTo>
                    <a:pt x="755" y="1295"/>
                  </a:lnTo>
                  <a:lnTo>
                    <a:pt x="767" y="1301"/>
                  </a:lnTo>
                  <a:lnTo>
                    <a:pt x="771" y="1314"/>
                  </a:lnTo>
                  <a:lnTo>
                    <a:pt x="771" y="1327"/>
                  </a:lnTo>
                  <a:lnTo>
                    <a:pt x="767" y="1337"/>
                  </a:lnTo>
                  <a:lnTo>
                    <a:pt x="755" y="1350"/>
                  </a:lnTo>
                  <a:lnTo>
                    <a:pt x="749" y="1350"/>
                  </a:lnTo>
                  <a:lnTo>
                    <a:pt x="743" y="1353"/>
                  </a:lnTo>
                  <a:lnTo>
                    <a:pt x="727" y="1353"/>
                  </a:lnTo>
                  <a:lnTo>
                    <a:pt x="560" y="1350"/>
                  </a:lnTo>
                  <a:lnTo>
                    <a:pt x="480" y="1350"/>
                  </a:lnTo>
                  <a:lnTo>
                    <a:pt x="399" y="1346"/>
                  </a:lnTo>
                  <a:lnTo>
                    <a:pt x="316" y="1350"/>
                  </a:lnTo>
                  <a:lnTo>
                    <a:pt x="235" y="1350"/>
                  </a:lnTo>
                  <a:lnTo>
                    <a:pt x="78" y="1353"/>
                  </a:lnTo>
                  <a:lnTo>
                    <a:pt x="68" y="1353"/>
                  </a:lnTo>
                  <a:lnTo>
                    <a:pt x="62" y="1350"/>
                  </a:lnTo>
                  <a:lnTo>
                    <a:pt x="56" y="1350"/>
                  </a:lnTo>
                  <a:lnTo>
                    <a:pt x="50" y="1343"/>
                  </a:lnTo>
                  <a:lnTo>
                    <a:pt x="47" y="1337"/>
                  </a:lnTo>
                  <a:lnTo>
                    <a:pt x="47" y="1327"/>
                  </a:lnTo>
                  <a:lnTo>
                    <a:pt x="50" y="1305"/>
                  </a:lnTo>
                  <a:lnTo>
                    <a:pt x="62" y="1295"/>
                  </a:lnTo>
                  <a:lnTo>
                    <a:pt x="87" y="1288"/>
                  </a:lnTo>
                  <a:lnTo>
                    <a:pt x="195" y="1288"/>
                  </a:lnTo>
                  <a:lnTo>
                    <a:pt x="248" y="1285"/>
                  </a:lnTo>
                  <a:lnTo>
                    <a:pt x="285" y="1279"/>
                  </a:lnTo>
                  <a:lnTo>
                    <a:pt x="310" y="1269"/>
                  </a:lnTo>
                  <a:lnTo>
                    <a:pt x="328" y="1256"/>
                  </a:lnTo>
                  <a:lnTo>
                    <a:pt x="341" y="1237"/>
                  </a:lnTo>
                  <a:lnTo>
                    <a:pt x="350" y="1218"/>
                  </a:lnTo>
                  <a:lnTo>
                    <a:pt x="356" y="1192"/>
                  </a:lnTo>
                  <a:lnTo>
                    <a:pt x="613" y="126"/>
                  </a:lnTo>
                  <a:lnTo>
                    <a:pt x="616" y="119"/>
                  </a:lnTo>
                  <a:lnTo>
                    <a:pt x="616" y="113"/>
                  </a:lnTo>
                  <a:lnTo>
                    <a:pt x="622" y="93"/>
                  </a:lnTo>
                  <a:lnTo>
                    <a:pt x="622" y="74"/>
                  </a:lnTo>
                  <a:lnTo>
                    <a:pt x="616" y="64"/>
                  </a:lnTo>
                  <a:lnTo>
                    <a:pt x="600" y="61"/>
                  </a:lnTo>
                  <a:lnTo>
                    <a:pt x="570" y="58"/>
                  </a:lnTo>
                  <a:lnTo>
                    <a:pt x="495" y="58"/>
                  </a:lnTo>
                  <a:lnTo>
                    <a:pt x="409" y="61"/>
                  </a:lnTo>
                  <a:lnTo>
                    <a:pt x="337" y="68"/>
                  </a:lnTo>
                  <a:lnTo>
                    <a:pt x="279" y="80"/>
                  </a:lnTo>
                  <a:lnTo>
                    <a:pt x="229" y="100"/>
                  </a:lnTo>
                  <a:lnTo>
                    <a:pt x="189" y="132"/>
                  </a:lnTo>
                  <a:lnTo>
                    <a:pt x="152" y="177"/>
                  </a:lnTo>
                  <a:lnTo>
                    <a:pt x="121" y="238"/>
                  </a:lnTo>
                  <a:lnTo>
                    <a:pt x="90" y="312"/>
                  </a:lnTo>
                  <a:lnTo>
                    <a:pt x="56" y="406"/>
                  </a:lnTo>
                  <a:lnTo>
                    <a:pt x="53" y="419"/>
                  </a:lnTo>
                  <a:lnTo>
                    <a:pt x="41" y="444"/>
                  </a:lnTo>
                  <a:lnTo>
                    <a:pt x="34" y="448"/>
                  </a:lnTo>
                  <a:lnTo>
                    <a:pt x="25" y="448"/>
                  </a:lnTo>
                  <a:lnTo>
                    <a:pt x="6" y="441"/>
                  </a:lnTo>
                  <a:lnTo>
                    <a:pt x="3" y="435"/>
                  </a:lnTo>
                  <a:lnTo>
                    <a:pt x="0" y="425"/>
                  </a:lnTo>
                  <a:lnTo>
                    <a:pt x="0" y="422"/>
                  </a:lnTo>
                  <a:lnTo>
                    <a:pt x="3" y="415"/>
                  </a:lnTo>
                  <a:lnTo>
                    <a:pt x="6" y="406"/>
                  </a:lnTo>
                  <a:lnTo>
                    <a:pt x="10" y="399"/>
                  </a:lnTo>
                  <a:lnTo>
                    <a:pt x="10" y="393"/>
                  </a:lnTo>
                  <a:lnTo>
                    <a:pt x="13" y="390"/>
                  </a:lnTo>
                  <a:lnTo>
                    <a:pt x="127" y="39"/>
                  </a:lnTo>
                  <a:lnTo>
                    <a:pt x="136" y="16"/>
                  </a:lnTo>
                  <a:lnTo>
                    <a:pt x="146" y="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Freeform 141"/>
            <p:cNvSpPr>
              <a:spLocks/>
            </p:cNvSpPr>
            <p:nvPr/>
          </p:nvSpPr>
          <p:spPr bwMode="auto">
            <a:xfrm>
              <a:off x="4138" y="4718"/>
              <a:ext cx="566" cy="637"/>
            </a:xfrm>
            <a:custGeom>
              <a:avLst/>
              <a:gdLst/>
              <a:ahLst/>
              <a:cxnLst>
                <a:cxn ang="0">
                  <a:pos x="371" y="0"/>
                </a:cxn>
                <a:cxn ang="0">
                  <a:pos x="436" y="9"/>
                </a:cxn>
                <a:cxn ang="0">
                  <a:pos x="501" y="38"/>
                </a:cxn>
                <a:cxn ang="0">
                  <a:pos x="544" y="87"/>
                </a:cxn>
                <a:cxn ang="0">
                  <a:pos x="544" y="154"/>
                </a:cxn>
                <a:cxn ang="0">
                  <a:pos x="510" y="190"/>
                </a:cxn>
                <a:cxn ang="0">
                  <a:pos x="461" y="190"/>
                </a:cxn>
                <a:cxn ang="0">
                  <a:pos x="427" y="154"/>
                </a:cxn>
                <a:cxn ang="0">
                  <a:pos x="427" y="103"/>
                </a:cxn>
                <a:cxn ang="0">
                  <a:pos x="461" y="67"/>
                </a:cxn>
                <a:cxn ang="0">
                  <a:pos x="420" y="54"/>
                </a:cxn>
                <a:cxn ang="0">
                  <a:pos x="349" y="45"/>
                </a:cxn>
                <a:cxn ang="0">
                  <a:pos x="278" y="51"/>
                </a:cxn>
                <a:cxn ang="0">
                  <a:pos x="195" y="100"/>
                </a:cxn>
                <a:cxn ang="0">
                  <a:pos x="139" y="190"/>
                </a:cxn>
                <a:cxn ang="0">
                  <a:pos x="120" y="322"/>
                </a:cxn>
                <a:cxn ang="0">
                  <a:pos x="142" y="451"/>
                </a:cxn>
                <a:cxn ang="0">
                  <a:pos x="191" y="534"/>
                </a:cxn>
                <a:cxn ang="0">
                  <a:pos x="263" y="583"/>
                </a:cxn>
                <a:cxn ang="0">
                  <a:pos x="334" y="596"/>
                </a:cxn>
                <a:cxn ang="0">
                  <a:pos x="423" y="576"/>
                </a:cxn>
                <a:cxn ang="0">
                  <a:pos x="495" y="515"/>
                </a:cxn>
                <a:cxn ang="0">
                  <a:pos x="519" y="454"/>
                </a:cxn>
                <a:cxn ang="0">
                  <a:pos x="526" y="444"/>
                </a:cxn>
                <a:cxn ang="0">
                  <a:pos x="550" y="441"/>
                </a:cxn>
                <a:cxn ang="0">
                  <a:pos x="560" y="444"/>
                </a:cxn>
                <a:cxn ang="0">
                  <a:pos x="566" y="457"/>
                </a:cxn>
                <a:cxn ang="0">
                  <a:pos x="547" y="512"/>
                </a:cxn>
                <a:cxn ang="0">
                  <a:pos x="504" y="567"/>
                </a:cxn>
                <a:cxn ang="0">
                  <a:pos x="430" y="618"/>
                </a:cxn>
                <a:cxn ang="0">
                  <a:pos x="318" y="637"/>
                </a:cxn>
                <a:cxn ang="0">
                  <a:pos x="179" y="605"/>
                </a:cxn>
                <a:cxn ang="0">
                  <a:pos x="71" y="521"/>
                </a:cxn>
                <a:cxn ang="0">
                  <a:pos x="9" y="396"/>
                </a:cxn>
                <a:cxn ang="0">
                  <a:pos x="6" y="261"/>
                </a:cxn>
                <a:cxn ang="0">
                  <a:pos x="49" y="148"/>
                </a:cxn>
                <a:cxn ang="0">
                  <a:pos x="136" y="58"/>
                </a:cxn>
                <a:cxn ang="0">
                  <a:pos x="256" y="6"/>
                </a:cxn>
              </a:cxnLst>
              <a:rect l="0" t="0" r="r" b="b"/>
              <a:pathLst>
                <a:path w="566" h="637">
                  <a:moveTo>
                    <a:pt x="328" y="0"/>
                  </a:moveTo>
                  <a:lnTo>
                    <a:pt x="371" y="0"/>
                  </a:lnTo>
                  <a:lnTo>
                    <a:pt x="402" y="3"/>
                  </a:lnTo>
                  <a:lnTo>
                    <a:pt x="436" y="9"/>
                  </a:lnTo>
                  <a:lnTo>
                    <a:pt x="470" y="22"/>
                  </a:lnTo>
                  <a:lnTo>
                    <a:pt x="501" y="38"/>
                  </a:lnTo>
                  <a:lnTo>
                    <a:pt x="526" y="58"/>
                  </a:lnTo>
                  <a:lnTo>
                    <a:pt x="544" y="87"/>
                  </a:lnTo>
                  <a:lnTo>
                    <a:pt x="550" y="125"/>
                  </a:lnTo>
                  <a:lnTo>
                    <a:pt x="544" y="154"/>
                  </a:lnTo>
                  <a:lnTo>
                    <a:pt x="532" y="177"/>
                  </a:lnTo>
                  <a:lnTo>
                    <a:pt x="510" y="190"/>
                  </a:lnTo>
                  <a:lnTo>
                    <a:pt x="485" y="193"/>
                  </a:lnTo>
                  <a:lnTo>
                    <a:pt x="461" y="190"/>
                  </a:lnTo>
                  <a:lnTo>
                    <a:pt x="439" y="177"/>
                  </a:lnTo>
                  <a:lnTo>
                    <a:pt x="427" y="154"/>
                  </a:lnTo>
                  <a:lnTo>
                    <a:pt x="423" y="129"/>
                  </a:lnTo>
                  <a:lnTo>
                    <a:pt x="427" y="103"/>
                  </a:lnTo>
                  <a:lnTo>
                    <a:pt x="439" y="80"/>
                  </a:lnTo>
                  <a:lnTo>
                    <a:pt x="461" y="67"/>
                  </a:lnTo>
                  <a:lnTo>
                    <a:pt x="457" y="67"/>
                  </a:lnTo>
                  <a:lnTo>
                    <a:pt x="420" y="54"/>
                  </a:lnTo>
                  <a:lnTo>
                    <a:pt x="383" y="48"/>
                  </a:lnTo>
                  <a:lnTo>
                    <a:pt x="349" y="45"/>
                  </a:lnTo>
                  <a:lnTo>
                    <a:pt x="328" y="45"/>
                  </a:lnTo>
                  <a:lnTo>
                    <a:pt x="278" y="51"/>
                  </a:lnTo>
                  <a:lnTo>
                    <a:pt x="232" y="67"/>
                  </a:lnTo>
                  <a:lnTo>
                    <a:pt x="195" y="100"/>
                  </a:lnTo>
                  <a:lnTo>
                    <a:pt x="164" y="138"/>
                  </a:lnTo>
                  <a:lnTo>
                    <a:pt x="139" y="190"/>
                  </a:lnTo>
                  <a:lnTo>
                    <a:pt x="126" y="251"/>
                  </a:lnTo>
                  <a:lnTo>
                    <a:pt x="120" y="322"/>
                  </a:lnTo>
                  <a:lnTo>
                    <a:pt x="126" y="393"/>
                  </a:lnTo>
                  <a:lnTo>
                    <a:pt x="142" y="451"/>
                  </a:lnTo>
                  <a:lnTo>
                    <a:pt x="164" y="499"/>
                  </a:lnTo>
                  <a:lnTo>
                    <a:pt x="191" y="534"/>
                  </a:lnTo>
                  <a:lnTo>
                    <a:pt x="225" y="563"/>
                  </a:lnTo>
                  <a:lnTo>
                    <a:pt x="263" y="583"/>
                  </a:lnTo>
                  <a:lnTo>
                    <a:pt x="297" y="592"/>
                  </a:lnTo>
                  <a:lnTo>
                    <a:pt x="334" y="596"/>
                  </a:lnTo>
                  <a:lnTo>
                    <a:pt x="380" y="589"/>
                  </a:lnTo>
                  <a:lnTo>
                    <a:pt x="423" y="576"/>
                  </a:lnTo>
                  <a:lnTo>
                    <a:pt x="461" y="550"/>
                  </a:lnTo>
                  <a:lnTo>
                    <a:pt x="495" y="515"/>
                  </a:lnTo>
                  <a:lnTo>
                    <a:pt x="516" y="467"/>
                  </a:lnTo>
                  <a:lnTo>
                    <a:pt x="519" y="454"/>
                  </a:lnTo>
                  <a:lnTo>
                    <a:pt x="522" y="447"/>
                  </a:lnTo>
                  <a:lnTo>
                    <a:pt x="526" y="444"/>
                  </a:lnTo>
                  <a:lnTo>
                    <a:pt x="532" y="441"/>
                  </a:lnTo>
                  <a:lnTo>
                    <a:pt x="550" y="441"/>
                  </a:lnTo>
                  <a:lnTo>
                    <a:pt x="556" y="444"/>
                  </a:lnTo>
                  <a:lnTo>
                    <a:pt x="560" y="444"/>
                  </a:lnTo>
                  <a:lnTo>
                    <a:pt x="566" y="451"/>
                  </a:lnTo>
                  <a:lnTo>
                    <a:pt x="566" y="457"/>
                  </a:lnTo>
                  <a:lnTo>
                    <a:pt x="556" y="486"/>
                  </a:lnTo>
                  <a:lnTo>
                    <a:pt x="547" y="512"/>
                  </a:lnTo>
                  <a:lnTo>
                    <a:pt x="529" y="538"/>
                  </a:lnTo>
                  <a:lnTo>
                    <a:pt x="504" y="567"/>
                  </a:lnTo>
                  <a:lnTo>
                    <a:pt x="473" y="596"/>
                  </a:lnTo>
                  <a:lnTo>
                    <a:pt x="430" y="618"/>
                  </a:lnTo>
                  <a:lnTo>
                    <a:pt x="380" y="631"/>
                  </a:lnTo>
                  <a:lnTo>
                    <a:pt x="318" y="637"/>
                  </a:lnTo>
                  <a:lnTo>
                    <a:pt x="244" y="628"/>
                  </a:lnTo>
                  <a:lnTo>
                    <a:pt x="179" y="605"/>
                  </a:lnTo>
                  <a:lnTo>
                    <a:pt x="120" y="570"/>
                  </a:lnTo>
                  <a:lnTo>
                    <a:pt x="71" y="521"/>
                  </a:lnTo>
                  <a:lnTo>
                    <a:pt x="31" y="460"/>
                  </a:lnTo>
                  <a:lnTo>
                    <a:pt x="9" y="396"/>
                  </a:lnTo>
                  <a:lnTo>
                    <a:pt x="0" y="322"/>
                  </a:lnTo>
                  <a:lnTo>
                    <a:pt x="6" y="261"/>
                  </a:lnTo>
                  <a:lnTo>
                    <a:pt x="21" y="203"/>
                  </a:lnTo>
                  <a:lnTo>
                    <a:pt x="49" y="148"/>
                  </a:lnTo>
                  <a:lnTo>
                    <a:pt x="89" y="100"/>
                  </a:lnTo>
                  <a:lnTo>
                    <a:pt x="136" y="58"/>
                  </a:lnTo>
                  <a:lnTo>
                    <a:pt x="191" y="29"/>
                  </a:lnTo>
                  <a:lnTo>
                    <a:pt x="256" y="6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Freeform 142"/>
            <p:cNvSpPr>
              <a:spLocks noEditPoints="1"/>
            </p:cNvSpPr>
            <p:nvPr/>
          </p:nvSpPr>
          <p:spPr bwMode="auto">
            <a:xfrm>
              <a:off x="4722" y="4724"/>
              <a:ext cx="718" cy="889"/>
            </a:xfrm>
            <a:custGeom>
              <a:avLst/>
              <a:gdLst/>
              <a:ahLst/>
              <a:cxnLst>
                <a:cxn ang="0">
                  <a:pos x="350" y="48"/>
                </a:cxn>
                <a:cxn ang="0">
                  <a:pos x="266" y="84"/>
                </a:cxn>
                <a:cxn ang="0">
                  <a:pos x="204" y="152"/>
                </a:cxn>
                <a:cxn ang="0">
                  <a:pos x="211" y="487"/>
                </a:cxn>
                <a:cxn ang="0">
                  <a:pos x="238" y="525"/>
                </a:cxn>
                <a:cxn ang="0">
                  <a:pos x="294" y="570"/>
                </a:cxn>
                <a:cxn ang="0">
                  <a:pos x="381" y="593"/>
                </a:cxn>
                <a:cxn ang="0">
                  <a:pos x="486" y="557"/>
                </a:cxn>
                <a:cxn ang="0">
                  <a:pos x="563" y="461"/>
                </a:cxn>
                <a:cxn ang="0">
                  <a:pos x="594" y="316"/>
                </a:cxn>
                <a:cxn ang="0">
                  <a:pos x="566" y="180"/>
                </a:cxn>
                <a:cxn ang="0">
                  <a:pos x="495" y="84"/>
                </a:cxn>
                <a:cxn ang="0">
                  <a:pos x="393" y="45"/>
                </a:cxn>
                <a:cxn ang="0">
                  <a:pos x="201" y="87"/>
                </a:cxn>
                <a:cxn ang="0">
                  <a:pos x="297" y="23"/>
                </a:cxn>
                <a:cxn ang="0">
                  <a:pos x="412" y="0"/>
                </a:cxn>
                <a:cxn ang="0">
                  <a:pos x="548" y="32"/>
                </a:cxn>
                <a:cxn ang="0">
                  <a:pos x="650" y="119"/>
                </a:cxn>
                <a:cxn ang="0">
                  <a:pos x="709" y="245"/>
                </a:cxn>
                <a:cxn ang="0">
                  <a:pos x="709" y="390"/>
                </a:cxn>
                <a:cxn ang="0">
                  <a:pos x="644" y="515"/>
                </a:cxn>
                <a:cxn ang="0">
                  <a:pos x="529" y="599"/>
                </a:cxn>
                <a:cxn ang="0">
                  <a:pos x="387" y="631"/>
                </a:cxn>
                <a:cxn ang="0">
                  <a:pos x="291" y="612"/>
                </a:cxn>
                <a:cxn ang="0">
                  <a:pos x="229" y="573"/>
                </a:cxn>
                <a:cxn ang="0">
                  <a:pos x="204" y="551"/>
                </a:cxn>
                <a:cxn ang="0">
                  <a:pos x="208" y="809"/>
                </a:cxn>
                <a:cxn ang="0">
                  <a:pos x="232" y="838"/>
                </a:cxn>
                <a:cxn ang="0">
                  <a:pos x="307" y="841"/>
                </a:cxn>
                <a:cxn ang="0">
                  <a:pos x="294" y="886"/>
                </a:cxn>
                <a:cxn ang="0">
                  <a:pos x="226" y="883"/>
                </a:cxn>
                <a:cxn ang="0">
                  <a:pos x="75" y="886"/>
                </a:cxn>
                <a:cxn ang="0">
                  <a:pos x="13" y="889"/>
                </a:cxn>
                <a:cxn ang="0">
                  <a:pos x="0" y="838"/>
                </a:cxn>
                <a:cxn ang="0">
                  <a:pos x="75" y="834"/>
                </a:cxn>
                <a:cxn ang="0">
                  <a:pos x="99" y="805"/>
                </a:cxn>
                <a:cxn ang="0">
                  <a:pos x="102" y="132"/>
                </a:cxn>
                <a:cxn ang="0">
                  <a:pos x="93" y="84"/>
                </a:cxn>
                <a:cxn ang="0">
                  <a:pos x="47" y="68"/>
                </a:cxn>
                <a:cxn ang="0">
                  <a:pos x="0" y="16"/>
                </a:cxn>
              </a:cxnLst>
              <a:rect l="0" t="0" r="r" b="b"/>
              <a:pathLst>
                <a:path w="718" h="889">
                  <a:moveTo>
                    <a:pt x="393" y="45"/>
                  </a:moveTo>
                  <a:lnTo>
                    <a:pt x="350" y="48"/>
                  </a:lnTo>
                  <a:lnTo>
                    <a:pt x="307" y="61"/>
                  </a:lnTo>
                  <a:lnTo>
                    <a:pt x="266" y="84"/>
                  </a:lnTo>
                  <a:lnTo>
                    <a:pt x="232" y="113"/>
                  </a:lnTo>
                  <a:lnTo>
                    <a:pt x="204" y="152"/>
                  </a:lnTo>
                  <a:lnTo>
                    <a:pt x="204" y="477"/>
                  </a:lnTo>
                  <a:lnTo>
                    <a:pt x="211" y="487"/>
                  </a:lnTo>
                  <a:lnTo>
                    <a:pt x="223" y="503"/>
                  </a:lnTo>
                  <a:lnTo>
                    <a:pt x="238" y="525"/>
                  </a:lnTo>
                  <a:lnTo>
                    <a:pt x="263" y="548"/>
                  </a:lnTo>
                  <a:lnTo>
                    <a:pt x="294" y="570"/>
                  </a:lnTo>
                  <a:lnTo>
                    <a:pt x="334" y="586"/>
                  </a:lnTo>
                  <a:lnTo>
                    <a:pt x="381" y="593"/>
                  </a:lnTo>
                  <a:lnTo>
                    <a:pt x="436" y="583"/>
                  </a:lnTo>
                  <a:lnTo>
                    <a:pt x="486" y="557"/>
                  </a:lnTo>
                  <a:lnTo>
                    <a:pt x="529" y="515"/>
                  </a:lnTo>
                  <a:lnTo>
                    <a:pt x="563" y="461"/>
                  </a:lnTo>
                  <a:lnTo>
                    <a:pt x="585" y="393"/>
                  </a:lnTo>
                  <a:lnTo>
                    <a:pt x="594" y="316"/>
                  </a:lnTo>
                  <a:lnTo>
                    <a:pt x="588" y="245"/>
                  </a:lnTo>
                  <a:lnTo>
                    <a:pt x="566" y="180"/>
                  </a:lnTo>
                  <a:lnTo>
                    <a:pt x="535" y="126"/>
                  </a:lnTo>
                  <a:lnTo>
                    <a:pt x="495" y="84"/>
                  </a:lnTo>
                  <a:lnTo>
                    <a:pt x="446" y="55"/>
                  </a:lnTo>
                  <a:lnTo>
                    <a:pt x="393" y="45"/>
                  </a:lnTo>
                  <a:close/>
                  <a:moveTo>
                    <a:pt x="201" y="0"/>
                  </a:moveTo>
                  <a:lnTo>
                    <a:pt x="201" y="87"/>
                  </a:lnTo>
                  <a:lnTo>
                    <a:pt x="248" y="48"/>
                  </a:lnTo>
                  <a:lnTo>
                    <a:pt x="297" y="23"/>
                  </a:lnTo>
                  <a:lnTo>
                    <a:pt x="353" y="7"/>
                  </a:lnTo>
                  <a:lnTo>
                    <a:pt x="412" y="0"/>
                  </a:lnTo>
                  <a:lnTo>
                    <a:pt x="483" y="10"/>
                  </a:lnTo>
                  <a:lnTo>
                    <a:pt x="548" y="32"/>
                  </a:lnTo>
                  <a:lnTo>
                    <a:pt x="604" y="71"/>
                  </a:lnTo>
                  <a:lnTo>
                    <a:pt x="650" y="119"/>
                  </a:lnTo>
                  <a:lnTo>
                    <a:pt x="687" y="177"/>
                  </a:lnTo>
                  <a:lnTo>
                    <a:pt x="709" y="245"/>
                  </a:lnTo>
                  <a:lnTo>
                    <a:pt x="718" y="316"/>
                  </a:lnTo>
                  <a:lnTo>
                    <a:pt x="709" y="390"/>
                  </a:lnTo>
                  <a:lnTo>
                    <a:pt x="684" y="454"/>
                  </a:lnTo>
                  <a:lnTo>
                    <a:pt x="644" y="515"/>
                  </a:lnTo>
                  <a:lnTo>
                    <a:pt x="591" y="564"/>
                  </a:lnTo>
                  <a:lnTo>
                    <a:pt x="529" y="599"/>
                  </a:lnTo>
                  <a:lnTo>
                    <a:pt x="461" y="622"/>
                  </a:lnTo>
                  <a:lnTo>
                    <a:pt x="387" y="631"/>
                  </a:lnTo>
                  <a:lnTo>
                    <a:pt x="334" y="625"/>
                  </a:lnTo>
                  <a:lnTo>
                    <a:pt x="291" y="612"/>
                  </a:lnTo>
                  <a:lnTo>
                    <a:pt x="257" y="593"/>
                  </a:lnTo>
                  <a:lnTo>
                    <a:pt x="229" y="573"/>
                  </a:lnTo>
                  <a:lnTo>
                    <a:pt x="214" y="561"/>
                  </a:lnTo>
                  <a:lnTo>
                    <a:pt x="204" y="551"/>
                  </a:lnTo>
                  <a:lnTo>
                    <a:pt x="204" y="780"/>
                  </a:lnTo>
                  <a:lnTo>
                    <a:pt x="208" y="809"/>
                  </a:lnTo>
                  <a:lnTo>
                    <a:pt x="217" y="828"/>
                  </a:lnTo>
                  <a:lnTo>
                    <a:pt x="232" y="838"/>
                  </a:lnTo>
                  <a:lnTo>
                    <a:pt x="263" y="841"/>
                  </a:lnTo>
                  <a:lnTo>
                    <a:pt x="307" y="841"/>
                  </a:lnTo>
                  <a:lnTo>
                    <a:pt x="310" y="889"/>
                  </a:lnTo>
                  <a:lnTo>
                    <a:pt x="294" y="886"/>
                  </a:lnTo>
                  <a:lnTo>
                    <a:pt x="263" y="886"/>
                  </a:lnTo>
                  <a:lnTo>
                    <a:pt x="226" y="883"/>
                  </a:lnTo>
                  <a:lnTo>
                    <a:pt x="118" y="883"/>
                  </a:lnTo>
                  <a:lnTo>
                    <a:pt x="75" y="886"/>
                  </a:lnTo>
                  <a:lnTo>
                    <a:pt x="41" y="886"/>
                  </a:lnTo>
                  <a:lnTo>
                    <a:pt x="13" y="889"/>
                  </a:lnTo>
                  <a:lnTo>
                    <a:pt x="0" y="889"/>
                  </a:lnTo>
                  <a:lnTo>
                    <a:pt x="0" y="838"/>
                  </a:lnTo>
                  <a:lnTo>
                    <a:pt x="47" y="838"/>
                  </a:lnTo>
                  <a:lnTo>
                    <a:pt x="75" y="834"/>
                  </a:lnTo>
                  <a:lnTo>
                    <a:pt x="93" y="825"/>
                  </a:lnTo>
                  <a:lnTo>
                    <a:pt x="99" y="805"/>
                  </a:lnTo>
                  <a:lnTo>
                    <a:pt x="102" y="776"/>
                  </a:lnTo>
                  <a:lnTo>
                    <a:pt x="102" y="132"/>
                  </a:lnTo>
                  <a:lnTo>
                    <a:pt x="99" y="103"/>
                  </a:lnTo>
                  <a:lnTo>
                    <a:pt x="93" y="84"/>
                  </a:lnTo>
                  <a:lnTo>
                    <a:pt x="78" y="74"/>
                  </a:lnTo>
                  <a:lnTo>
                    <a:pt x="47" y="68"/>
                  </a:lnTo>
                  <a:lnTo>
                    <a:pt x="0" y="68"/>
                  </a:lnTo>
                  <a:lnTo>
                    <a:pt x="0" y="16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Freeform 143"/>
            <p:cNvSpPr>
              <a:spLocks/>
            </p:cNvSpPr>
            <p:nvPr/>
          </p:nvSpPr>
          <p:spPr bwMode="auto">
            <a:xfrm>
              <a:off x="6303" y="4412"/>
              <a:ext cx="1278" cy="467"/>
            </a:xfrm>
            <a:custGeom>
              <a:avLst/>
              <a:gdLst/>
              <a:ahLst/>
              <a:cxnLst>
                <a:cxn ang="0">
                  <a:pos x="362" y="3"/>
                </a:cxn>
                <a:cxn ang="0">
                  <a:pos x="455" y="32"/>
                </a:cxn>
                <a:cxn ang="0">
                  <a:pos x="557" y="100"/>
                </a:cxn>
                <a:cxn ang="0">
                  <a:pos x="681" y="212"/>
                </a:cxn>
                <a:cxn ang="0">
                  <a:pos x="795" y="302"/>
                </a:cxn>
                <a:cxn ang="0">
                  <a:pos x="900" y="348"/>
                </a:cxn>
                <a:cxn ang="0">
                  <a:pos x="999" y="351"/>
                </a:cxn>
                <a:cxn ang="0">
                  <a:pos x="1089" y="312"/>
                </a:cxn>
                <a:cxn ang="0">
                  <a:pos x="1163" y="238"/>
                </a:cxn>
                <a:cxn ang="0">
                  <a:pos x="1213" y="122"/>
                </a:cxn>
                <a:cxn ang="0">
                  <a:pos x="1225" y="35"/>
                </a:cxn>
                <a:cxn ang="0">
                  <a:pos x="1237" y="6"/>
                </a:cxn>
                <a:cxn ang="0">
                  <a:pos x="1265" y="6"/>
                </a:cxn>
                <a:cxn ang="0">
                  <a:pos x="1278" y="64"/>
                </a:cxn>
                <a:cxn ang="0">
                  <a:pos x="1259" y="193"/>
                </a:cxn>
                <a:cxn ang="0">
                  <a:pos x="1210" y="309"/>
                </a:cxn>
                <a:cxn ang="0">
                  <a:pos x="1132" y="406"/>
                </a:cxn>
                <a:cxn ang="0">
                  <a:pos x="1024" y="460"/>
                </a:cxn>
                <a:cxn ang="0">
                  <a:pos x="916" y="464"/>
                </a:cxn>
                <a:cxn ang="0">
                  <a:pos x="823" y="435"/>
                </a:cxn>
                <a:cxn ang="0">
                  <a:pos x="721" y="367"/>
                </a:cxn>
                <a:cxn ang="0">
                  <a:pos x="597" y="254"/>
                </a:cxn>
                <a:cxn ang="0">
                  <a:pos x="483" y="164"/>
                </a:cxn>
                <a:cxn ang="0">
                  <a:pos x="377" y="119"/>
                </a:cxn>
                <a:cxn ang="0">
                  <a:pos x="285" y="116"/>
                </a:cxn>
                <a:cxn ang="0">
                  <a:pos x="210" y="141"/>
                </a:cxn>
                <a:cxn ang="0">
                  <a:pos x="136" y="196"/>
                </a:cxn>
                <a:cxn ang="0">
                  <a:pos x="80" y="290"/>
                </a:cxn>
                <a:cxn ang="0">
                  <a:pos x="56" y="422"/>
                </a:cxn>
                <a:cxn ang="0">
                  <a:pos x="53" y="438"/>
                </a:cxn>
                <a:cxn ang="0">
                  <a:pos x="46" y="454"/>
                </a:cxn>
                <a:cxn ang="0">
                  <a:pos x="28" y="467"/>
                </a:cxn>
                <a:cxn ang="0">
                  <a:pos x="9" y="454"/>
                </a:cxn>
                <a:cxn ang="0">
                  <a:pos x="0" y="402"/>
                </a:cxn>
                <a:cxn ang="0">
                  <a:pos x="19" y="273"/>
                </a:cxn>
                <a:cxn ang="0">
                  <a:pos x="68" y="157"/>
                </a:cxn>
                <a:cxn ang="0">
                  <a:pos x="149" y="61"/>
                </a:cxn>
                <a:cxn ang="0">
                  <a:pos x="257" y="6"/>
                </a:cxn>
              </a:cxnLst>
              <a:rect l="0" t="0" r="r" b="b"/>
              <a:pathLst>
                <a:path w="1278" h="467">
                  <a:moveTo>
                    <a:pt x="319" y="0"/>
                  </a:moveTo>
                  <a:lnTo>
                    <a:pt x="362" y="3"/>
                  </a:lnTo>
                  <a:lnTo>
                    <a:pt x="408" y="13"/>
                  </a:lnTo>
                  <a:lnTo>
                    <a:pt x="455" y="32"/>
                  </a:lnTo>
                  <a:lnTo>
                    <a:pt x="504" y="61"/>
                  </a:lnTo>
                  <a:lnTo>
                    <a:pt x="557" y="100"/>
                  </a:lnTo>
                  <a:lnTo>
                    <a:pt x="616" y="151"/>
                  </a:lnTo>
                  <a:lnTo>
                    <a:pt x="681" y="212"/>
                  </a:lnTo>
                  <a:lnTo>
                    <a:pt x="739" y="264"/>
                  </a:lnTo>
                  <a:lnTo>
                    <a:pt x="795" y="302"/>
                  </a:lnTo>
                  <a:lnTo>
                    <a:pt x="845" y="331"/>
                  </a:lnTo>
                  <a:lnTo>
                    <a:pt x="900" y="348"/>
                  </a:lnTo>
                  <a:lnTo>
                    <a:pt x="956" y="354"/>
                  </a:lnTo>
                  <a:lnTo>
                    <a:pt x="999" y="351"/>
                  </a:lnTo>
                  <a:lnTo>
                    <a:pt x="1046" y="335"/>
                  </a:lnTo>
                  <a:lnTo>
                    <a:pt x="1089" y="312"/>
                  </a:lnTo>
                  <a:lnTo>
                    <a:pt x="1129" y="280"/>
                  </a:lnTo>
                  <a:lnTo>
                    <a:pt x="1163" y="238"/>
                  </a:lnTo>
                  <a:lnTo>
                    <a:pt x="1194" y="186"/>
                  </a:lnTo>
                  <a:lnTo>
                    <a:pt x="1213" y="122"/>
                  </a:lnTo>
                  <a:lnTo>
                    <a:pt x="1222" y="51"/>
                  </a:lnTo>
                  <a:lnTo>
                    <a:pt x="1225" y="35"/>
                  </a:lnTo>
                  <a:lnTo>
                    <a:pt x="1231" y="19"/>
                  </a:lnTo>
                  <a:lnTo>
                    <a:pt x="1237" y="6"/>
                  </a:lnTo>
                  <a:lnTo>
                    <a:pt x="1250" y="0"/>
                  </a:lnTo>
                  <a:lnTo>
                    <a:pt x="1265" y="6"/>
                  </a:lnTo>
                  <a:lnTo>
                    <a:pt x="1275" y="29"/>
                  </a:lnTo>
                  <a:lnTo>
                    <a:pt x="1278" y="64"/>
                  </a:lnTo>
                  <a:lnTo>
                    <a:pt x="1275" y="125"/>
                  </a:lnTo>
                  <a:lnTo>
                    <a:pt x="1259" y="193"/>
                  </a:lnTo>
                  <a:lnTo>
                    <a:pt x="1241" y="254"/>
                  </a:lnTo>
                  <a:lnTo>
                    <a:pt x="1210" y="309"/>
                  </a:lnTo>
                  <a:lnTo>
                    <a:pt x="1176" y="360"/>
                  </a:lnTo>
                  <a:lnTo>
                    <a:pt x="1132" y="406"/>
                  </a:lnTo>
                  <a:lnTo>
                    <a:pt x="1080" y="438"/>
                  </a:lnTo>
                  <a:lnTo>
                    <a:pt x="1024" y="460"/>
                  </a:lnTo>
                  <a:lnTo>
                    <a:pt x="959" y="467"/>
                  </a:lnTo>
                  <a:lnTo>
                    <a:pt x="916" y="464"/>
                  </a:lnTo>
                  <a:lnTo>
                    <a:pt x="869" y="454"/>
                  </a:lnTo>
                  <a:lnTo>
                    <a:pt x="823" y="435"/>
                  </a:lnTo>
                  <a:lnTo>
                    <a:pt x="773" y="406"/>
                  </a:lnTo>
                  <a:lnTo>
                    <a:pt x="721" y="367"/>
                  </a:lnTo>
                  <a:lnTo>
                    <a:pt x="662" y="315"/>
                  </a:lnTo>
                  <a:lnTo>
                    <a:pt x="597" y="254"/>
                  </a:lnTo>
                  <a:lnTo>
                    <a:pt x="538" y="203"/>
                  </a:lnTo>
                  <a:lnTo>
                    <a:pt x="483" y="164"/>
                  </a:lnTo>
                  <a:lnTo>
                    <a:pt x="433" y="135"/>
                  </a:lnTo>
                  <a:lnTo>
                    <a:pt x="377" y="119"/>
                  </a:lnTo>
                  <a:lnTo>
                    <a:pt x="322" y="112"/>
                  </a:lnTo>
                  <a:lnTo>
                    <a:pt x="285" y="116"/>
                  </a:lnTo>
                  <a:lnTo>
                    <a:pt x="248" y="125"/>
                  </a:lnTo>
                  <a:lnTo>
                    <a:pt x="210" y="141"/>
                  </a:lnTo>
                  <a:lnTo>
                    <a:pt x="173" y="164"/>
                  </a:lnTo>
                  <a:lnTo>
                    <a:pt x="136" y="196"/>
                  </a:lnTo>
                  <a:lnTo>
                    <a:pt x="105" y="238"/>
                  </a:lnTo>
                  <a:lnTo>
                    <a:pt x="80" y="290"/>
                  </a:lnTo>
                  <a:lnTo>
                    <a:pt x="65" y="351"/>
                  </a:lnTo>
                  <a:lnTo>
                    <a:pt x="56" y="422"/>
                  </a:lnTo>
                  <a:lnTo>
                    <a:pt x="56" y="431"/>
                  </a:lnTo>
                  <a:lnTo>
                    <a:pt x="53" y="438"/>
                  </a:lnTo>
                  <a:lnTo>
                    <a:pt x="50" y="447"/>
                  </a:lnTo>
                  <a:lnTo>
                    <a:pt x="46" y="454"/>
                  </a:lnTo>
                  <a:lnTo>
                    <a:pt x="40" y="460"/>
                  </a:lnTo>
                  <a:lnTo>
                    <a:pt x="28" y="467"/>
                  </a:lnTo>
                  <a:lnTo>
                    <a:pt x="16" y="464"/>
                  </a:lnTo>
                  <a:lnTo>
                    <a:pt x="9" y="454"/>
                  </a:lnTo>
                  <a:lnTo>
                    <a:pt x="3" y="431"/>
                  </a:lnTo>
                  <a:lnTo>
                    <a:pt x="0" y="402"/>
                  </a:lnTo>
                  <a:lnTo>
                    <a:pt x="3" y="338"/>
                  </a:lnTo>
                  <a:lnTo>
                    <a:pt x="19" y="273"/>
                  </a:lnTo>
                  <a:lnTo>
                    <a:pt x="37" y="212"/>
                  </a:lnTo>
                  <a:lnTo>
                    <a:pt x="68" y="157"/>
                  </a:lnTo>
                  <a:lnTo>
                    <a:pt x="105" y="106"/>
                  </a:lnTo>
                  <a:lnTo>
                    <a:pt x="149" y="61"/>
                  </a:lnTo>
                  <a:lnTo>
                    <a:pt x="198" y="29"/>
                  </a:lnTo>
                  <a:lnTo>
                    <a:pt x="257" y="6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Freeform 144"/>
            <p:cNvSpPr>
              <a:spLocks/>
            </p:cNvSpPr>
            <p:nvPr/>
          </p:nvSpPr>
          <p:spPr bwMode="auto">
            <a:xfrm>
              <a:off x="8295" y="3813"/>
              <a:ext cx="631" cy="1333"/>
            </a:xfrm>
            <a:custGeom>
              <a:avLst/>
              <a:gdLst/>
              <a:ahLst/>
              <a:cxnLst>
                <a:cxn ang="0">
                  <a:pos x="350" y="0"/>
                </a:cxn>
                <a:cxn ang="0">
                  <a:pos x="375" y="0"/>
                </a:cxn>
                <a:cxn ang="0">
                  <a:pos x="387" y="6"/>
                </a:cxn>
                <a:cxn ang="0">
                  <a:pos x="393" y="22"/>
                </a:cxn>
                <a:cxn ang="0">
                  <a:pos x="393" y="51"/>
                </a:cxn>
                <a:cxn ang="0">
                  <a:pos x="390" y="1175"/>
                </a:cxn>
                <a:cxn ang="0">
                  <a:pos x="390" y="1204"/>
                </a:cxn>
                <a:cxn ang="0">
                  <a:pos x="396" y="1227"/>
                </a:cxn>
                <a:cxn ang="0">
                  <a:pos x="406" y="1243"/>
                </a:cxn>
                <a:cxn ang="0">
                  <a:pos x="427" y="1256"/>
                </a:cxn>
                <a:cxn ang="0">
                  <a:pos x="458" y="1265"/>
                </a:cxn>
                <a:cxn ang="0">
                  <a:pos x="504" y="1272"/>
                </a:cxn>
                <a:cxn ang="0">
                  <a:pos x="631" y="1272"/>
                </a:cxn>
                <a:cxn ang="0">
                  <a:pos x="631" y="1333"/>
                </a:cxn>
                <a:cxn ang="0">
                  <a:pos x="591" y="1330"/>
                </a:cxn>
                <a:cxn ang="0">
                  <a:pos x="539" y="1330"/>
                </a:cxn>
                <a:cxn ang="0">
                  <a:pos x="480" y="1327"/>
                </a:cxn>
                <a:cxn ang="0">
                  <a:pos x="161" y="1327"/>
                </a:cxn>
                <a:cxn ang="0">
                  <a:pos x="102" y="1330"/>
                </a:cxn>
                <a:cxn ang="0">
                  <a:pos x="50" y="1330"/>
                </a:cxn>
                <a:cxn ang="0">
                  <a:pos x="10" y="1333"/>
                </a:cxn>
                <a:cxn ang="0">
                  <a:pos x="10" y="1272"/>
                </a:cxn>
                <a:cxn ang="0">
                  <a:pos x="71" y="1272"/>
                </a:cxn>
                <a:cxn ang="0">
                  <a:pos x="136" y="1269"/>
                </a:cxn>
                <a:cxn ang="0">
                  <a:pos x="183" y="1265"/>
                </a:cxn>
                <a:cxn ang="0">
                  <a:pos x="214" y="1256"/>
                </a:cxn>
                <a:cxn ang="0">
                  <a:pos x="235" y="1243"/>
                </a:cxn>
                <a:cxn ang="0">
                  <a:pos x="245" y="1227"/>
                </a:cxn>
                <a:cxn ang="0">
                  <a:pos x="251" y="1204"/>
                </a:cxn>
                <a:cxn ang="0">
                  <a:pos x="251" y="138"/>
                </a:cxn>
                <a:cxn ang="0">
                  <a:pos x="189" y="164"/>
                </a:cxn>
                <a:cxn ang="0">
                  <a:pos x="130" y="180"/>
                </a:cxn>
                <a:cxn ang="0">
                  <a:pos x="75" y="186"/>
                </a:cxn>
                <a:cxn ang="0">
                  <a:pos x="31" y="190"/>
                </a:cxn>
                <a:cxn ang="0">
                  <a:pos x="0" y="190"/>
                </a:cxn>
                <a:cxn ang="0">
                  <a:pos x="0" y="128"/>
                </a:cxn>
                <a:cxn ang="0">
                  <a:pos x="34" y="128"/>
                </a:cxn>
                <a:cxn ang="0">
                  <a:pos x="78" y="125"/>
                </a:cxn>
                <a:cxn ang="0">
                  <a:pos x="127" y="119"/>
                </a:cxn>
                <a:cxn ang="0">
                  <a:pos x="183" y="106"/>
                </a:cxn>
                <a:cxn ang="0">
                  <a:pos x="238" y="80"/>
                </a:cxn>
                <a:cxn ang="0">
                  <a:pos x="297" y="48"/>
                </a:cxn>
                <a:cxn ang="0">
                  <a:pos x="350" y="0"/>
                </a:cxn>
              </a:cxnLst>
              <a:rect l="0" t="0" r="r" b="b"/>
              <a:pathLst>
                <a:path w="631" h="1333">
                  <a:moveTo>
                    <a:pt x="350" y="0"/>
                  </a:moveTo>
                  <a:lnTo>
                    <a:pt x="375" y="0"/>
                  </a:lnTo>
                  <a:lnTo>
                    <a:pt x="387" y="6"/>
                  </a:lnTo>
                  <a:lnTo>
                    <a:pt x="393" y="22"/>
                  </a:lnTo>
                  <a:lnTo>
                    <a:pt x="393" y="51"/>
                  </a:lnTo>
                  <a:lnTo>
                    <a:pt x="390" y="1175"/>
                  </a:lnTo>
                  <a:lnTo>
                    <a:pt x="390" y="1204"/>
                  </a:lnTo>
                  <a:lnTo>
                    <a:pt x="396" y="1227"/>
                  </a:lnTo>
                  <a:lnTo>
                    <a:pt x="406" y="1243"/>
                  </a:lnTo>
                  <a:lnTo>
                    <a:pt x="427" y="1256"/>
                  </a:lnTo>
                  <a:lnTo>
                    <a:pt x="458" y="1265"/>
                  </a:lnTo>
                  <a:lnTo>
                    <a:pt x="504" y="1272"/>
                  </a:lnTo>
                  <a:lnTo>
                    <a:pt x="631" y="1272"/>
                  </a:lnTo>
                  <a:lnTo>
                    <a:pt x="631" y="1333"/>
                  </a:lnTo>
                  <a:lnTo>
                    <a:pt x="591" y="1330"/>
                  </a:lnTo>
                  <a:lnTo>
                    <a:pt x="539" y="1330"/>
                  </a:lnTo>
                  <a:lnTo>
                    <a:pt x="480" y="1327"/>
                  </a:lnTo>
                  <a:lnTo>
                    <a:pt x="161" y="1327"/>
                  </a:lnTo>
                  <a:lnTo>
                    <a:pt x="102" y="1330"/>
                  </a:lnTo>
                  <a:lnTo>
                    <a:pt x="50" y="1330"/>
                  </a:lnTo>
                  <a:lnTo>
                    <a:pt x="10" y="1333"/>
                  </a:lnTo>
                  <a:lnTo>
                    <a:pt x="10" y="1272"/>
                  </a:lnTo>
                  <a:lnTo>
                    <a:pt x="71" y="1272"/>
                  </a:lnTo>
                  <a:lnTo>
                    <a:pt x="136" y="1269"/>
                  </a:lnTo>
                  <a:lnTo>
                    <a:pt x="183" y="1265"/>
                  </a:lnTo>
                  <a:lnTo>
                    <a:pt x="214" y="1256"/>
                  </a:lnTo>
                  <a:lnTo>
                    <a:pt x="235" y="1243"/>
                  </a:lnTo>
                  <a:lnTo>
                    <a:pt x="245" y="1227"/>
                  </a:lnTo>
                  <a:lnTo>
                    <a:pt x="251" y="1204"/>
                  </a:lnTo>
                  <a:lnTo>
                    <a:pt x="251" y="138"/>
                  </a:lnTo>
                  <a:lnTo>
                    <a:pt x="189" y="164"/>
                  </a:lnTo>
                  <a:lnTo>
                    <a:pt x="130" y="180"/>
                  </a:lnTo>
                  <a:lnTo>
                    <a:pt x="75" y="186"/>
                  </a:lnTo>
                  <a:lnTo>
                    <a:pt x="31" y="190"/>
                  </a:lnTo>
                  <a:lnTo>
                    <a:pt x="0" y="190"/>
                  </a:lnTo>
                  <a:lnTo>
                    <a:pt x="0" y="128"/>
                  </a:lnTo>
                  <a:lnTo>
                    <a:pt x="34" y="128"/>
                  </a:lnTo>
                  <a:lnTo>
                    <a:pt x="78" y="125"/>
                  </a:lnTo>
                  <a:lnTo>
                    <a:pt x="127" y="119"/>
                  </a:lnTo>
                  <a:lnTo>
                    <a:pt x="183" y="106"/>
                  </a:lnTo>
                  <a:lnTo>
                    <a:pt x="238" y="80"/>
                  </a:lnTo>
                  <a:lnTo>
                    <a:pt x="297" y="48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Freeform 145"/>
            <p:cNvSpPr>
              <a:spLocks noEditPoints="1"/>
            </p:cNvSpPr>
            <p:nvPr/>
          </p:nvSpPr>
          <p:spPr bwMode="auto">
            <a:xfrm>
              <a:off x="9161" y="3809"/>
              <a:ext cx="808" cy="1379"/>
            </a:xfrm>
            <a:custGeom>
              <a:avLst/>
              <a:gdLst/>
              <a:ahLst/>
              <a:cxnLst>
                <a:cxn ang="0">
                  <a:pos x="359" y="52"/>
                </a:cxn>
                <a:cxn ang="0">
                  <a:pos x="300" y="78"/>
                </a:cxn>
                <a:cxn ang="0">
                  <a:pos x="239" y="132"/>
                </a:cxn>
                <a:cxn ang="0">
                  <a:pos x="189" y="232"/>
                </a:cxn>
                <a:cxn ang="0">
                  <a:pos x="164" y="387"/>
                </a:cxn>
                <a:cxn ang="0">
                  <a:pos x="158" y="574"/>
                </a:cxn>
                <a:cxn ang="0">
                  <a:pos x="164" y="928"/>
                </a:cxn>
                <a:cxn ang="0">
                  <a:pos x="180" y="1092"/>
                </a:cxn>
                <a:cxn ang="0">
                  <a:pos x="220" y="1211"/>
                </a:cxn>
                <a:cxn ang="0">
                  <a:pos x="276" y="1286"/>
                </a:cxn>
                <a:cxn ang="0">
                  <a:pos x="341" y="1324"/>
                </a:cxn>
                <a:cxn ang="0">
                  <a:pos x="403" y="1334"/>
                </a:cxn>
                <a:cxn ang="0">
                  <a:pos x="403" y="1334"/>
                </a:cxn>
                <a:cxn ang="0">
                  <a:pos x="468" y="1321"/>
                </a:cxn>
                <a:cxn ang="0">
                  <a:pos x="536" y="1279"/>
                </a:cxn>
                <a:cxn ang="0">
                  <a:pos x="591" y="1202"/>
                </a:cxn>
                <a:cxn ang="0">
                  <a:pos x="625" y="1083"/>
                </a:cxn>
                <a:cxn ang="0">
                  <a:pos x="647" y="815"/>
                </a:cxn>
                <a:cxn ang="0">
                  <a:pos x="644" y="471"/>
                </a:cxn>
                <a:cxn ang="0">
                  <a:pos x="628" y="281"/>
                </a:cxn>
                <a:cxn ang="0">
                  <a:pos x="588" y="161"/>
                </a:cxn>
                <a:cxn ang="0">
                  <a:pos x="526" y="90"/>
                </a:cxn>
                <a:cxn ang="0">
                  <a:pos x="458" y="58"/>
                </a:cxn>
                <a:cxn ang="0">
                  <a:pos x="403" y="49"/>
                </a:cxn>
                <a:cxn ang="0">
                  <a:pos x="406" y="0"/>
                </a:cxn>
                <a:cxn ang="0">
                  <a:pos x="477" y="7"/>
                </a:cxn>
                <a:cxn ang="0">
                  <a:pos x="567" y="39"/>
                </a:cxn>
                <a:cxn ang="0">
                  <a:pos x="653" y="110"/>
                </a:cxn>
                <a:cxn ang="0">
                  <a:pos x="730" y="226"/>
                </a:cxn>
                <a:cxn ang="0">
                  <a:pos x="786" y="409"/>
                </a:cxn>
                <a:cxn ang="0">
                  <a:pos x="808" y="596"/>
                </a:cxn>
                <a:cxn ang="0">
                  <a:pos x="802" y="883"/>
                </a:cxn>
                <a:cxn ang="0">
                  <a:pos x="768" y="1063"/>
                </a:cxn>
                <a:cxn ang="0">
                  <a:pos x="703" y="1211"/>
                </a:cxn>
                <a:cxn ang="0">
                  <a:pos x="622" y="1305"/>
                </a:cxn>
                <a:cxn ang="0">
                  <a:pos x="533" y="1356"/>
                </a:cxn>
                <a:cxn ang="0">
                  <a:pos x="443" y="1376"/>
                </a:cxn>
                <a:cxn ang="0">
                  <a:pos x="359" y="1376"/>
                </a:cxn>
                <a:cxn ang="0">
                  <a:pos x="266" y="1350"/>
                </a:cxn>
                <a:cxn ang="0">
                  <a:pos x="171" y="1286"/>
                </a:cxn>
                <a:cxn ang="0">
                  <a:pos x="87" y="1176"/>
                </a:cxn>
                <a:cxn ang="0">
                  <a:pos x="22" y="983"/>
                </a:cxn>
                <a:cxn ang="0">
                  <a:pos x="4" y="786"/>
                </a:cxn>
                <a:cxn ang="0">
                  <a:pos x="0" y="596"/>
                </a:cxn>
                <a:cxn ang="0">
                  <a:pos x="19" y="413"/>
                </a:cxn>
                <a:cxn ang="0">
                  <a:pos x="72" y="239"/>
                </a:cxn>
                <a:cxn ang="0">
                  <a:pos x="152" y="110"/>
                </a:cxn>
                <a:cxn ang="0">
                  <a:pos x="251" y="36"/>
                </a:cxn>
                <a:cxn ang="0">
                  <a:pos x="356" y="4"/>
                </a:cxn>
              </a:cxnLst>
              <a:rect l="0" t="0" r="r" b="b"/>
              <a:pathLst>
                <a:path w="808" h="1379">
                  <a:moveTo>
                    <a:pt x="384" y="49"/>
                  </a:moveTo>
                  <a:lnTo>
                    <a:pt x="359" y="52"/>
                  </a:lnTo>
                  <a:lnTo>
                    <a:pt x="328" y="61"/>
                  </a:lnTo>
                  <a:lnTo>
                    <a:pt x="300" y="78"/>
                  </a:lnTo>
                  <a:lnTo>
                    <a:pt x="270" y="100"/>
                  </a:lnTo>
                  <a:lnTo>
                    <a:pt x="239" y="132"/>
                  </a:lnTo>
                  <a:lnTo>
                    <a:pt x="211" y="174"/>
                  </a:lnTo>
                  <a:lnTo>
                    <a:pt x="189" y="232"/>
                  </a:lnTo>
                  <a:lnTo>
                    <a:pt x="174" y="303"/>
                  </a:lnTo>
                  <a:lnTo>
                    <a:pt x="164" y="387"/>
                  </a:lnTo>
                  <a:lnTo>
                    <a:pt x="161" y="477"/>
                  </a:lnTo>
                  <a:lnTo>
                    <a:pt x="158" y="574"/>
                  </a:lnTo>
                  <a:lnTo>
                    <a:pt x="158" y="835"/>
                  </a:lnTo>
                  <a:lnTo>
                    <a:pt x="164" y="928"/>
                  </a:lnTo>
                  <a:lnTo>
                    <a:pt x="171" y="1015"/>
                  </a:lnTo>
                  <a:lnTo>
                    <a:pt x="180" y="1092"/>
                  </a:lnTo>
                  <a:lnTo>
                    <a:pt x="195" y="1157"/>
                  </a:lnTo>
                  <a:lnTo>
                    <a:pt x="220" y="1211"/>
                  </a:lnTo>
                  <a:lnTo>
                    <a:pt x="245" y="1253"/>
                  </a:lnTo>
                  <a:lnTo>
                    <a:pt x="276" y="1286"/>
                  </a:lnTo>
                  <a:lnTo>
                    <a:pt x="310" y="1308"/>
                  </a:lnTo>
                  <a:lnTo>
                    <a:pt x="341" y="1324"/>
                  </a:lnTo>
                  <a:lnTo>
                    <a:pt x="372" y="1331"/>
                  </a:lnTo>
                  <a:lnTo>
                    <a:pt x="403" y="1334"/>
                  </a:lnTo>
                  <a:lnTo>
                    <a:pt x="399" y="1334"/>
                  </a:lnTo>
                  <a:lnTo>
                    <a:pt x="403" y="1334"/>
                  </a:lnTo>
                  <a:lnTo>
                    <a:pt x="434" y="1331"/>
                  </a:lnTo>
                  <a:lnTo>
                    <a:pt x="468" y="1321"/>
                  </a:lnTo>
                  <a:lnTo>
                    <a:pt x="502" y="1305"/>
                  </a:lnTo>
                  <a:lnTo>
                    <a:pt x="536" y="1279"/>
                  </a:lnTo>
                  <a:lnTo>
                    <a:pt x="563" y="1247"/>
                  </a:lnTo>
                  <a:lnTo>
                    <a:pt x="591" y="1202"/>
                  </a:lnTo>
                  <a:lnTo>
                    <a:pt x="610" y="1147"/>
                  </a:lnTo>
                  <a:lnTo>
                    <a:pt x="625" y="1083"/>
                  </a:lnTo>
                  <a:lnTo>
                    <a:pt x="641" y="954"/>
                  </a:lnTo>
                  <a:lnTo>
                    <a:pt x="647" y="815"/>
                  </a:lnTo>
                  <a:lnTo>
                    <a:pt x="647" y="574"/>
                  </a:lnTo>
                  <a:lnTo>
                    <a:pt x="644" y="471"/>
                  </a:lnTo>
                  <a:lnTo>
                    <a:pt x="638" y="371"/>
                  </a:lnTo>
                  <a:lnTo>
                    <a:pt x="628" y="281"/>
                  </a:lnTo>
                  <a:lnTo>
                    <a:pt x="613" y="213"/>
                  </a:lnTo>
                  <a:lnTo>
                    <a:pt x="588" y="161"/>
                  </a:lnTo>
                  <a:lnTo>
                    <a:pt x="557" y="119"/>
                  </a:lnTo>
                  <a:lnTo>
                    <a:pt x="526" y="90"/>
                  </a:lnTo>
                  <a:lnTo>
                    <a:pt x="492" y="71"/>
                  </a:lnTo>
                  <a:lnTo>
                    <a:pt x="458" y="58"/>
                  </a:lnTo>
                  <a:lnTo>
                    <a:pt x="427" y="52"/>
                  </a:lnTo>
                  <a:lnTo>
                    <a:pt x="403" y="49"/>
                  </a:lnTo>
                  <a:lnTo>
                    <a:pt x="384" y="49"/>
                  </a:lnTo>
                  <a:close/>
                  <a:moveTo>
                    <a:pt x="406" y="0"/>
                  </a:moveTo>
                  <a:lnTo>
                    <a:pt x="440" y="4"/>
                  </a:lnTo>
                  <a:lnTo>
                    <a:pt x="477" y="7"/>
                  </a:lnTo>
                  <a:lnTo>
                    <a:pt x="520" y="20"/>
                  </a:lnTo>
                  <a:lnTo>
                    <a:pt x="567" y="39"/>
                  </a:lnTo>
                  <a:lnTo>
                    <a:pt x="610" y="68"/>
                  </a:lnTo>
                  <a:lnTo>
                    <a:pt x="653" y="110"/>
                  </a:lnTo>
                  <a:lnTo>
                    <a:pt x="696" y="161"/>
                  </a:lnTo>
                  <a:lnTo>
                    <a:pt x="730" y="226"/>
                  </a:lnTo>
                  <a:lnTo>
                    <a:pt x="765" y="316"/>
                  </a:lnTo>
                  <a:lnTo>
                    <a:pt x="786" y="409"/>
                  </a:lnTo>
                  <a:lnTo>
                    <a:pt x="802" y="503"/>
                  </a:lnTo>
                  <a:lnTo>
                    <a:pt x="808" y="596"/>
                  </a:lnTo>
                  <a:lnTo>
                    <a:pt x="808" y="789"/>
                  </a:lnTo>
                  <a:lnTo>
                    <a:pt x="802" y="883"/>
                  </a:lnTo>
                  <a:lnTo>
                    <a:pt x="789" y="973"/>
                  </a:lnTo>
                  <a:lnTo>
                    <a:pt x="768" y="1063"/>
                  </a:lnTo>
                  <a:lnTo>
                    <a:pt x="737" y="1147"/>
                  </a:lnTo>
                  <a:lnTo>
                    <a:pt x="703" y="1211"/>
                  </a:lnTo>
                  <a:lnTo>
                    <a:pt x="666" y="1263"/>
                  </a:lnTo>
                  <a:lnTo>
                    <a:pt x="622" y="1305"/>
                  </a:lnTo>
                  <a:lnTo>
                    <a:pt x="579" y="1334"/>
                  </a:lnTo>
                  <a:lnTo>
                    <a:pt x="533" y="1356"/>
                  </a:lnTo>
                  <a:lnTo>
                    <a:pt x="486" y="1369"/>
                  </a:lnTo>
                  <a:lnTo>
                    <a:pt x="443" y="1376"/>
                  </a:lnTo>
                  <a:lnTo>
                    <a:pt x="403" y="1379"/>
                  </a:lnTo>
                  <a:lnTo>
                    <a:pt x="359" y="1376"/>
                  </a:lnTo>
                  <a:lnTo>
                    <a:pt x="313" y="1366"/>
                  </a:lnTo>
                  <a:lnTo>
                    <a:pt x="266" y="1350"/>
                  </a:lnTo>
                  <a:lnTo>
                    <a:pt x="217" y="1324"/>
                  </a:lnTo>
                  <a:lnTo>
                    <a:pt x="171" y="1286"/>
                  </a:lnTo>
                  <a:lnTo>
                    <a:pt x="127" y="1237"/>
                  </a:lnTo>
                  <a:lnTo>
                    <a:pt x="87" y="1176"/>
                  </a:lnTo>
                  <a:lnTo>
                    <a:pt x="47" y="1079"/>
                  </a:lnTo>
                  <a:lnTo>
                    <a:pt x="22" y="983"/>
                  </a:lnTo>
                  <a:lnTo>
                    <a:pt x="10" y="883"/>
                  </a:lnTo>
                  <a:lnTo>
                    <a:pt x="4" y="786"/>
                  </a:lnTo>
                  <a:lnTo>
                    <a:pt x="0" y="693"/>
                  </a:lnTo>
                  <a:lnTo>
                    <a:pt x="0" y="596"/>
                  </a:lnTo>
                  <a:lnTo>
                    <a:pt x="7" y="503"/>
                  </a:lnTo>
                  <a:lnTo>
                    <a:pt x="19" y="413"/>
                  </a:lnTo>
                  <a:lnTo>
                    <a:pt x="41" y="322"/>
                  </a:lnTo>
                  <a:lnTo>
                    <a:pt x="72" y="239"/>
                  </a:lnTo>
                  <a:lnTo>
                    <a:pt x="109" y="168"/>
                  </a:lnTo>
                  <a:lnTo>
                    <a:pt x="152" y="110"/>
                  </a:lnTo>
                  <a:lnTo>
                    <a:pt x="198" y="68"/>
                  </a:lnTo>
                  <a:lnTo>
                    <a:pt x="251" y="36"/>
                  </a:lnTo>
                  <a:lnTo>
                    <a:pt x="304" y="16"/>
                  </a:lnTo>
                  <a:lnTo>
                    <a:pt x="356" y="4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Freeform 146"/>
            <p:cNvSpPr>
              <a:spLocks noEditPoints="1"/>
            </p:cNvSpPr>
            <p:nvPr/>
          </p:nvSpPr>
          <p:spPr bwMode="auto">
            <a:xfrm>
              <a:off x="10120" y="3413"/>
              <a:ext cx="619" cy="957"/>
            </a:xfrm>
            <a:custGeom>
              <a:avLst/>
              <a:gdLst/>
              <a:ahLst/>
              <a:cxnLst>
                <a:cxn ang="0">
                  <a:pos x="270" y="45"/>
                </a:cxn>
                <a:cxn ang="0">
                  <a:pos x="195" y="84"/>
                </a:cxn>
                <a:cxn ang="0">
                  <a:pos x="146" y="158"/>
                </a:cxn>
                <a:cxn ang="0">
                  <a:pos x="130" y="251"/>
                </a:cxn>
                <a:cxn ang="0">
                  <a:pos x="133" y="412"/>
                </a:cxn>
                <a:cxn ang="0">
                  <a:pos x="161" y="496"/>
                </a:cxn>
                <a:cxn ang="0">
                  <a:pos x="226" y="561"/>
                </a:cxn>
                <a:cxn ang="0">
                  <a:pos x="300" y="580"/>
                </a:cxn>
                <a:cxn ang="0">
                  <a:pos x="365" y="567"/>
                </a:cxn>
                <a:cxn ang="0">
                  <a:pos x="424" y="519"/>
                </a:cxn>
                <a:cxn ang="0">
                  <a:pos x="468" y="441"/>
                </a:cxn>
                <a:cxn ang="0">
                  <a:pos x="486" y="325"/>
                </a:cxn>
                <a:cxn ang="0">
                  <a:pos x="483" y="248"/>
                </a:cxn>
                <a:cxn ang="0">
                  <a:pos x="464" y="158"/>
                </a:cxn>
                <a:cxn ang="0">
                  <a:pos x="430" y="97"/>
                </a:cxn>
                <a:cxn ang="0">
                  <a:pos x="384" y="58"/>
                </a:cxn>
                <a:cxn ang="0">
                  <a:pos x="316" y="39"/>
                </a:cxn>
                <a:cxn ang="0">
                  <a:pos x="313" y="0"/>
                </a:cxn>
                <a:cxn ang="0">
                  <a:pos x="406" y="16"/>
                </a:cxn>
                <a:cxn ang="0">
                  <a:pos x="489" y="65"/>
                </a:cxn>
                <a:cxn ang="0">
                  <a:pos x="557" y="151"/>
                </a:cxn>
                <a:cxn ang="0">
                  <a:pos x="604" y="284"/>
                </a:cxn>
                <a:cxn ang="0">
                  <a:pos x="619" y="467"/>
                </a:cxn>
                <a:cxn ang="0">
                  <a:pos x="594" y="651"/>
                </a:cxn>
                <a:cxn ang="0">
                  <a:pos x="526" y="796"/>
                </a:cxn>
                <a:cxn ang="0">
                  <a:pos x="427" y="896"/>
                </a:cxn>
                <a:cxn ang="0">
                  <a:pos x="307" y="950"/>
                </a:cxn>
                <a:cxn ang="0">
                  <a:pos x="183" y="954"/>
                </a:cxn>
                <a:cxn ang="0">
                  <a:pos x="93" y="915"/>
                </a:cxn>
                <a:cxn ang="0">
                  <a:pos x="44" y="847"/>
                </a:cxn>
                <a:cxn ang="0">
                  <a:pos x="41" y="776"/>
                </a:cxn>
                <a:cxn ang="0">
                  <a:pos x="75" y="741"/>
                </a:cxn>
                <a:cxn ang="0">
                  <a:pos x="130" y="741"/>
                </a:cxn>
                <a:cxn ang="0">
                  <a:pos x="161" y="773"/>
                </a:cxn>
                <a:cxn ang="0">
                  <a:pos x="164" y="809"/>
                </a:cxn>
                <a:cxn ang="0">
                  <a:pos x="149" y="841"/>
                </a:cxn>
                <a:cxn ang="0">
                  <a:pos x="106" y="863"/>
                </a:cxn>
                <a:cxn ang="0">
                  <a:pos x="161" y="899"/>
                </a:cxn>
                <a:cxn ang="0">
                  <a:pos x="223" y="908"/>
                </a:cxn>
                <a:cxn ang="0">
                  <a:pos x="294" y="902"/>
                </a:cxn>
                <a:cxn ang="0">
                  <a:pos x="353" y="876"/>
                </a:cxn>
                <a:cxn ang="0">
                  <a:pos x="412" y="821"/>
                </a:cxn>
                <a:cxn ang="0">
                  <a:pos x="458" y="731"/>
                </a:cxn>
                <a:cxn ang="0">
                  <a:pos x="486" y="596"/>
                </a:cxn>
                <a:cxn ang="0">
                  <a:pos x="489" y="483"/>
                </a:cxn>
                <a:cxn ang="0">
                  <a:pos x="449" y="548"/>
                </a:cxn>
                <a:cxn ang="0">
                  <a:pos x="387" y="599"/>
                </a:cxn>
                <a:cxn ang="0">
                  <a:pos x="294" y="622"/>
                </a:cxn>
                <a:cxn ang="0">
                  <a:pos x="167" y="593"/>
                </a:cxn>
                <a:cxn ang="0">
                  <a:pos x="65" y="509"/>
                </a:cxn>
                <a:cxn ang="0">
                  <a:pos x="10" y="387"/>
                </a:cxn>
                <a:cxn ang="0">
                  <a:pos x="3" y="255"/>
                </a:cxn>
                <a:cxn ang="0">
                  <a:pos x="31" y="168"/>
                </a:cxn>
                <a:cxn ang="0">
                  <a:pos x="75" y="106"/>
                </a:cxn>
                <a:cxn ang="0">
                  <a:pos x="146" y="45"/>
                </a:cxn>
                <a:cxn ang="0">
                  <a:pos x="242" y="7"/>
                </a:cxn>
              </a:cxnLst>
              <a:rect l="0" t="0" r="r" b="b"/>
              <a:pathLst>
                <a:path w="619" h="957">
                  <a:moveTo>
                    <a:pt x="316" y="39"/>
                  </a:moveTo>
                  <a:lnTo>
                    <a:pt x="270" y="45"/>
                  </a:lnTo>
                  <a:lnTo>
                    <a:pt x="229" y="58"/>
                  </a:lnTo>
                  <a:lnTo>
                    <a:pt x="195" y="84"/>
                  </a:lnTo>
                  <a:lnTo>
                    <a:pt x="171" y="116"/>
                  </a:lnTo>
                  <a:lnTo>
                    <a:pt x="146" y="158"/>
                  </a:lnTo>
                  <a:lnTo>
                    <a:pt x="137" y="203"/>
                  </a:lnTo>
                  <a:lnTo>
                    <a:pt x="130" y="251"/>
                  </a:lnTo>
                  <a:lnTo>
                    <a:pt x="130" y="364"/>
                  </a:lnTo>
                  <a:lnTo>
                    <a:pt x="133" y="412"/>
                  </a:lnTo>
                  <a:lnTo>
                    <a:pt x="143" y="457"/>
                  </a:lnTo>
                  <a:lnTo>
                    <a:pt x="161" y="496"/>
                  </a:lnTo>
                  <a:lnTo>
                    <a:pt x="192" y="535"/>
                  </a:lnTo>
                  <a:lnTo>
                    <a:pt x="226" y="561"/>
                  </a:lnTo>
                  <a:lnTo>
                    <a:pt x="260" y="577"/>
                  </a:lnTo>
                  <a:lnTo>
                    <a:pt x="300" y="580"/>
                  </a:lnTo>
                  <a:lnTo>
                    <a:pt x="331" y="577"/>
                  </a:lnTo>
                  <a:lnTo>
                    <a:pt x="365" y="567"/>
                  </a:lnTo>
                  <a:lnTo>
                    <a:pt x="396" y="548"/>
                  </a:lnTo>
                  <a:lnTo>
                    <a:pt x="424" y="519"/>
                  </a:lnTo>
                  <a:lnTo>
                    <a:pt x="449" y="486"/>
                  </a:lnTo>
                  <a:lnTo>
                    <a:pt x="468" y="441"/>
                  </a:lnTo>
                  <a:lnTo>
                    <a:pt x="483" y="387"/>
                  </a:lnTo>
                  <a:lnTo>
                    <a:pt x="486" y="325"/>
                  </a:lnTo>
                  <a:lnTo>
                    <a:pt x="486" y="290"/>
                  </a:lnTo>
                  <a:lnTo>
                    <a:pt x="483" y="248"/>
                  </a:lnTo>
                  <a:lnTo>
                    <a:pt x="477" y="203"/>
                  </a:lnTo>
                  <a:lnTo>
                    <a:pt x="464" y="158"/>
                  </a:lnTo>
                  <a:lnTo>
                    <a:pt x="446" y="119"/>
                  </a:lnTo>
                  <a:lnTo>
                    <a:pt x="430" y="97"/>
                  </a:lnTo>
                  <a:lnTo>
                    <a:pt x="412" y="74"/>
                  </a:lnTo>
                  <a:lnTo>
                    <a:pt x="384" y="58"/>
                  </a:lnTo>
                  <a:lnTo>
                    <a:pt x="353" y="45"/>
                  </a:lnTo>
                  <a:lnTo>
                    <a:pt x="316" y="39"/>
                  </a:lnTo>
                  <a:close/>
                  <a:moveTo>
                    <a:pt x="282" y="0"/>
                  </a:moveTo>
                  <a:lnTo>
                    <a:pt x="313" y="0"/>
                  </a:lnTo>
                  <a:lnTo>
                    <a:pt x="359" y="3"/>
                  </a:lnTo>
                  <a:lnTo>
                    <a:pt x="406" y="16"/>
                  </a:lnTo>
                  <a:lnTo>
                    <a:pt x="449" y="36"/>
                  </a:lnTo>
                  <a:lnTo>
                    <a:pt x="489" y="65"/>
                  </a:lnTo>
                  <a:lnTo>
                    <a:pt x="526" y="103"/>
                  </a:lnTo>
                  <a:lnTo>
                    <a:pt x="557" y="151"/>
                  </a:lnTo>
                  <a:lnTo>
                    <a:pt x="582" y="213"/>
                  </a:lnTo>
                  <a:lnTo>
                    <a:pt x="604" y="284"/>
                  </a:lnTo>
                  <a:lnTo>
                    <a:pt x="616" y="371"/>
                  </a:lnTo>
                  <a:lnTo>
                    <a:pt x="619" y="467"/>
                  </a:lnTo>
                  <a:lnTo>
                    <a:pt x="613" y="564"/>
                  </a:lnTo>
                  <a:lnTo>
                    <a:pt x="594" y="651"/>
                  </a:lnTo>
                  <a:lnTo>
                    <a:pt x="563" y="728"/>
                  </a:lnTo>
                  <a:lnTo>
                    <a:pt x="526" y="796"/>
                  </a:lnTo>
                  <a:lnTo>
                    <a:pt x="480" y="850"/>
                  </a:lnTo>
                  <a:lnTo>
                    <a:pt x="427" y="896"/>
                  </a:lnTo>
                  <a:lnTo>
                    <a:pt x="369" y="931"/>
                  </a:lnTo>
                  <a:lnTo>
                    <a:pt x="307" y="950"/>
                  </a:lnTo>
                  <a:lnTo>
                    <a:pt x="245" y="957"/>
                  </a:lnTo>
                  <a:lnTo>
                    <a:pt x="183" y="954"/>
                  </a:lnTo>
                  <a:lnTo>
                    <a:pt x="133" y="937"/>
                  </a:lnTo>
                  <a:lnTo>
                    <a:pt x="93" y="915"/>
                  </a:lnTo>
                  <a:lnTo>
                    <a:pt x="62" y="886"/>
                  </a:lnTo>
                  <a:lnTo>
                    <a:pt x="44" y="847"/>
                  </a:lnTo>
                  <a:lnTo>
                    <a:pt x="38" y="802"/>
                  </a:lnTo>
                  <a:lnTo>
                    <a:pt x="41" y="776"/>
                  </a:lnTo>
                  <a:lnTo>
                    <a:pt x="56" y="754"/>
                  </a:lnTo>
                  <a:lnTo>
                    <a:pt x="75" y="741"/>
                  </a:lnTo>
                  <a:lnTo>
                    <a:pt x="102" y="735"/>
                  </a:lnTo>
                  <a:lnTo>
                    <a:pt x="130" y="741"/>
                  </a:lnTo>
                  <a:lnTo>
                    <a:pt x="149" y="754"/>
                  </a:lnTo>
                  <a:lnTo>
                    <a:pt x="161" y="773"/>
                  </a:lnTo>
                  <a:lnTo>
                    <a:pt x="164" y="799"/>
                  </a:lnTo>
                  <a:lnTo>
                    <a:pt x="164" y="809"/>
                  </a:lnTo>
                  <a:lnTo>
                    <a:pt x="158" y="825"/>
                  </a:lnTo>
                  <a:lnTo>
                    <a:pt x="149" y="841"/>
                  </a:lnTo>
                  <a:lnTo>
                    <a:pt x="133" y="854"/>
                  </a:lnTo>
                  <a:lnTo>
                    <a:pt x="106" y="863"/>
                  </a:lnTo>
                  <a:lnTo>
                    <a:pt x="130" y="883"/>
                  </a:lnTo>
                  <a:lnTo>
                    <a:pt x="161" y="899"/>
                  </a:lnTo>
                  <a:lnTo>
                    <a:pt x="192" y="905"/>
                  </a:lnTo>
                  <a:lnTo>
                    <a:pt x="223" y="908"/>
                  </a:lnTo>
                  <a:lnTo>
                    <a:pt x="270" y="908"/>
                  </a:lnTo>
                  <a:lnTo>
                    <a:pt x="294" y="902"/>
                  </a:lnTo>
                  <a:lnTo>
                    <a:pt x="325" y="892"/>
                  </a:lnTo>
                  <a:lnTo>
                    <a:pt x="353" y="876"/>
                  </a:lnTo>
                  <a:lnTo>
                    <a:pt x="384" y="854"/>
                  </a:lnTo>
                  <a:lnTo>
                    <a:pt x="412" y="821"/>
                  </a:lnTo>
                  <a:lnTo>
                    <a:pt x="437" y="783"/>
                  </a:lnTo>
                  <a:lnTo>
                    <a:pt x="458" y="731"/>
                  </a:lnTo>
                  <a:lnTo>
                    <a:pt x="474" y="670"/>
                  </a:lnTo>
                  <a:lnTo>
                    <a:pt x="486" y="596"/>
                  </a:lnTo>
                  <a:lnTo>
                    <a:pt x="489" y="509"/>
                  </a:lnTo>
                  <a:lnTo>
                    <a:pt x="489" y="483"/>
                  </a:lnTo>
                  <a:lnTo>
                    <a:pt x="471" y="515"/>
                  </a:lnTo>
                  <a:lnTo>
                    <a:pt x="449" y="548"/>
                  </a:lnTo>
                  <a:lnTo>
                    <a:pt x="421" y="577"/>
                  </a:lnTo>
                  <a:lnTo>
                    <a:pt x="387" y="599"/>
                  </a:lnTo>
                  <a:lnTo>
                    <a:pt x="344" y="615"/>
                  </a:lnTo>
                  <a:lnTo>
                    <a:pt x="294" y="622"/>
                  </a:lnTo>
                  <a:lnTo>
                    <a:pt x="229" y="615"/>
                  </a:lnTo>
                  <a:lnTo>
                    <a:pt x="167" y="593"/>
                  </a:lnTo>
                  <a:lnTo>
                    <a:pt x="112" y="557"/>
                  </a:lnTo>
                  <a:lnTo>
                    <a:pt x="65" y="509"/>
                  </a:lnTo>
                  <a:lnTo>
                    <a:pt x="31" y="451"/>
                  </a:lnTo>
                  <a:lnTo>
                    <a:pt x="10" y="387"/>
                  </a:lnTo>
                  <a:lnTo>
                    <a:pt x="0" y="313"/>
                  </a:lnTo>
                  <a:lnTo>
                    <a:pt x="3" y="255"/>
                  </a:lnTo>
                  <a:lnTo>
                    <a:pt x="16" y="206"/>
                  </a:lnTo>
                  <a:lnTo>
                    <a:pt x="31" y="168"/>
                  </a:lnTo>
                  <a:lnTo>
                    <a:pt x="53" y="135"/>
                  </a:lnTo>
                  <a:lnTo>
                    <a:pt x="75" y="106"/>
                  </a:lnTo>
                  <a:lnTo>
                    <a:pt x="99" y="84"/>
                  </a:lnTo>
                  <a:lnTo>
                    <a:pt x="146" y="45"/>
                  </a:lnTo>
                  <a:lnTo>
                    <a:pt x="195" y="19"/>
                  </a:lnTo>
                  <a:lnTo>
                    <a:pt x="242" y="7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Freeform 147"/>
            <p:cNvSpPr>
              <a:spLocks/>
            </p:cNvSpPr>
            <p:nvPr/>
          </p:nvSpPr>
          <p:spPr bwMode="auto">
            <a:xfrm>
              <a:off x="11652" y="3774"/>
              <a:ext cx="1348" cy="1362"/>
            </a:xfrm>
            <a:custGeom>
              <a:avLst/>
              <a:gdLst/>
              <a:ahLst/>
              <a:cxnLst>
                <a:cxn ang="0">
                  <a:pos x="1324" y="0"/>
                </a:cxn>
                <a:cxn ang="0">
                  <a:pos x="1321" y="61"/>
                </a:cxn>
                <a:cxn ang="0">
                  <a:pos x="1194" y="87"/>
                </a:cxn>
                <a:cxn ang="0">
                  <a:pos x="1085" y="158"/>
                </a:cxn>
                <a:cxn ang="0">
                  <a:pos x="986" y="248"/>
                </a:cxn>
                <a:cxn ang="0">
                  <a:pos x="832" y="399"/>
                </a:cxn>
                <a:cxn ang="0">
                  <a:pos x="779" y="451"/>
                </a:cxn>
                <a:cxn ang="0">
                  <a:pos x="730" y="496"/>
                </a:cxn>
                <a:cxn ang="0">
                  <a:pos x="717" y="544"/>
                </a:cxn>
                <a:cxn ang="0">
                  <a:pos x="1058" y="1069"/>
                </a:cxn>
                <a:cxn ang="0">
                  <a:pos x="1163" y="1227"/>
                </a:cxn>
                <a:cxn ang="0">
                  <a:pos x="1222" y="1282"/>
                </a:cxn>
                <a:cxn ang="0">
                  <a:pos x="1305" y="1301"/>
                </a:cxn>
                <a:cxn ang="0">
                  <a:pos x="1348" y="1362"/>
                </a:cxn>
                <a:cxn ang="0">
                  <a:pos x="857" y="1301"/>
                </a:cxn>
                <a:cxn ang="0">
                  <a:pos x="900" y="1298"/>
                </a:cxn>
                <a:cxn ang="0">
                  <a:pos x="946" y="1282"/>
                </a:cxn>
                <a:cxn ang="0">
                  <a:pos x="968" y="1243"/>
                </a:cxn>
                <a:cxn ang="0">
                  <a:pos x="956" y="1201"/>
                </a:cxn>
                <a:cxn ang="0">
                  <a:pos x="810" y="976"/>
                </a:cxn>
                <a:cxn ang="0">
                  <a:pos x="637" y="709"/>
                </a:cxn>
                <a:cxn ang="0">
                  <a:pos x="587" y="638"/>
                </a:cxn>
                <a:cxn ang="0">
                  <a:pos x="519" y="709"/>
                </a:cxn>
                <a:cxn ang="0">
                  <a:pos x="389" y="837"/>
                </a:cxn>
                <a:cxn ang="0">
                  <a:pos x="368" y="879"/>
                </a:cxn>
                <a:cxn ang="0">
                  <a:pos x="371" y="1246"/>
                </a:cxn>
                <a:cxn ang="0">
                  <a:pos x="405" y="1288"/>
                </a:cxn>
                <a:cxn ang="0">
                  <a:pos x="454" y="1304"/>
                </a:cxn>
                <a:cxn ang="0">
                  <a:pos x="566" y="1301"/>
                </a:cxn>
                <a:cxn ang="0">
                  <a:pos x="0" y="1362"/>
                </a:cxn>
                <a:cxn ang="0">
                  <a:pos x="31" y="1304"/>
                </a:cxn>
                <a:cxn ang="0">
                  <a:pos x="133" y="1298"/>
                </a:cxn>
                <a:cxn ang="0">
                  <a:pos x="179" y="1275"/>
                </a:cxn>
                <a:cxn ang="0">
                  <a:pos x="198" y="1217"/>
                </a:cxn>
                <a:cxn ang="0">
                  <a:pos x="195" y="116"/>
                </a:cxn>
                <a:cxn ang="0">
                  <a:pos x="161" y="77"/>
                </a:cxn>
                <a:cxn ang="0">
                  <a:pos x="108" y="61"/>
                </a:cxn>
                <a:cxn ang="0">
                  <a:pos x="0" y="64"/>
                </a:cxn>
                <a:cxn ang="0">
                  <a:pos x="572" y="3"/>
                </a:cxn>
                <a:cxn ang="0">
                  <a:pos x="510" y="64"/>
                </a:cxn>
                <a:cxn ang="0">
                  <a:pos x="436" y="71"/>
                </a:cxn>
                <a:cxn ang="0">
                  <a:pos x="389" y="96"/>
                </a:cxn>
                <a:cxn ang="0">
                  <a:pos x="374" y="154"/>
                </a:cxn>
                <a:cxn ang="0">
                  <a:pos x="900" y="267"/>
                </a:cxn>
                <a:cxn ang="0">
                  <a:pos x="999" y="154"/>
                </a:cxn>
                <a:cxn ang="0">
                  <a:pos x="999" y="103"/>
                </a:cxn>
                <a:cxn ang="0">
                  <a:pos x="965" y="71"/>
                </a:cxn>
                <a:cxn ang="0">
                  <a:pos x="918" y="61"/>
                </a:cxn>
              </a:cxnLst>
              <a:rect l="0" t="0" r="r" b="b"/>
              <a:pathLst>
                <a:path w="1348" h="1362">
                  <a:moveTo>
                    <a:pt x="918" y="0"/>
                  </a:moveTo>
                  <a:lnTo>
                    <a:pt x="1324" y="0"/>
                  </a:lnTo>
                  <a:lnTo>
                    <a:pt x="1324" y="61"/>
                  </a:lnTo>
                  <a:lnTo>
                    <a:pt x="1321" y="61"/>
                  </a:lnTo>
                  <a:lnTo>
                    <a:pt x="1256" y="68"/>
                  </a:lnTo>
                  <a:lnTo>
                    <a:pt x="1194" y="87"/>
                  </a:lnTo>
                  <a:lnTo>
                    <a:pt x="1138" y="119"/>
                  </a:lnTo>
                  <a:lnTo>
                    <a:pt x="1085" y="158"/>
                  </a:lnTo>
                  <a:lnTo>
                    <a:pt x="1036" y="200"/>
                  </a:lnTo>
                  <a:lnTo>
                    <a:pt x="986" y="248"/>
                  </a:lnTo>
                  <a:lnTo>
                    <a:pt x="853" y="380"/>
                  </a:lnTo>
                  <a:lnTo>
                    <a:pt x="832" y="399"/>
                  </a:lnTo>
                  <a:lnTo>
                    <a:pt x="804" y="425"/>
                  </a:lnTo>
                  <a:lnTo>
                    <a:pt x="779" y="451"/>
                  </a:lnTo>
                  <a:lnTo>
                    <a:pt x="751" y="473"/>
                  </a:lnTo>
                  <a:lnTo>
                    <a:pt x="730" y="496"/>
                  </a:lnTo>
                  <a:lnTo>
                    <a:pt x="711" y="525"/>
                  </a:lnTo>
                  <a:lnTo>
                    <a:pt x="717" y="544"/>
                  </a:lnTo>
                  <a:lnTo>
                    <a:pt x="891" y="805"/>
                  </a:lnTo>
                  <a:lnTo>
                    <a:pt x="1058" y="1069"/>
                  </a:lnTo>
                  <a:lnTo>
                    <a:pt x="1138" y="1195"/>
                  </a:lnTo>
                  <a:lnTo>
                    <a:pt x="1163" y="1227"/>
                  </a:lnTo>
                  <a:lnTo>
                    <a:pt x="1191" y="1259"/>
                  </a:lnTo>
                  <a:lnTo>
                    <a:pt x="1222" y="1282"/>
                  </a:lnTo>
                  <a:lnTo>
                    <a:pt x="1262" y="1295"/>
                  </a:lnTo>
                  <a:lnTo>
                    <a:pt x="1305" y="1301"/>
                  </a:lnTo>
                  <a:lnTo>
                    <a:pt x="1348" y="1301"/>
                  </a:lnTo>
                  <a:lnTo>
                    <a:pt x="1348" y="1362"/>
                  </a:lnTo>
                  <a:lnTo>
                    <a:pt x="857" y="1362"/>
                  </a:lnTo>
                  <a:lnTo>
                    <a:pt x="857" y="1301"/>
                  </a:lnTo>
                  <a:lnTo>
                    <a:pt x="878" y="1301"/>
                  </a:lnTo>
                  <a:lnTo>
                    <a:pt x="900" y="1298"/>
                  </a:lnTo>
                  <a:lnTo>
                    <a:pt x="925" y="1295"/>
                  </a:lnTo>
                  <a:lnTo>
                    <a:pt x="946" y="1282"/>
                  </a:lnTo>
                  <a:lnTo>
                    <a:pt x="962" y="1266"/>
                  </a:lnTo>
                  <a:lnTo>
                    <a:pt x="968" y="1243"/>
                  </a:lnTo>
                  <a:lnTo>
                    <a:pt x="968" y="1240"/>
                  </a:lnTo>
                  <a:lnTo>
                    <a:pt x="956" y="1201"/>
                  </a:lnTo>
                  <a:lnTo>
                    <a:pt x="934" y="1169"/>
                  </a:lnTo>
                  <a:lnTo>
                    <a:pt x="810" y="976"/>
                  </a:lnTo>
                  <a:lnTo>
                    <a:pt x="683" y="783"/>
                  </a:lnTo>
                  <a:lnTo>
                    <a:pt x="637" y="709"/>
                  </a:lnTo>
                  <a:lnTo>
                    <a:pt x="591" y="638"/>
                  </a:lnTo>
                  <a:lnTo>
                    <a:pt x="587" y="638"/>
                  </a:lnTo>
                  <a:lnTo>
                    <a:pt x="556" y="673"/>
                  </a:lnTo>
                  <a:lnTo>
                    <a:pt x="519" y="709"/>
                  </a:lnTo>
                  <a:lnTo>
                    <a:pt x="427" y="799"/>
                  </a:lnTo>
                  <a:lnTo>
                    <a:pt x="389" y="837"/>
                  </a:lnTo>
                  <a:lnTo>
                    <a:pt x="374" y="857"/>
                  </a:lnTo>
                  <a:lnTo>
                    <a:pt x="368" y="879"/>
                  </a:lnTo>
                  <a:lnTo>
                    <a:pt x="368" y="1214"/>
                  </a:lnTo>
                  <a:lnTo>
                    <a:pt x="371" y="1246"/>
                  </a:lnTo>
                  <a:lnTo>
                    <a:pt x="383" y="1272"/>
                  </a:lnTo>
                  <a:lnTo>
                    <a:pt x="405" y="1288"/>
                  </a:lnTo>
                  <a:lnTo>
                    <a:pt x="427" y="1298"/>
                  </a:lnTo>
                  <a:lnTo>
                    <a:pt x="454" y="1304"/>
                  </a:lnTo>
                  <a:lnTo>
                    <a:pt x="526" y="1304"/>
                  </a:lnTo>
                  <a:lnTo>
                    <a:pt x="566" y="1301"/>
                  </a:lnTo>
                  <a:lnTo>
                    <a:pt x="566" y="1362"/>
                  </a:lnTo>
                  <a:lnTo>
                    <a:pt x="0" y="1362"/>
                  </a:lnTo>
                  <a:lnTo>
                    <a:pt x="0" y="1301"/>
                  </a:lnTo>
                  <a:lnTo>
                    <a:pt x="31" y="1304"/>
                  </a:lnTo>
                  <a:lnTo>
                    <a:pt x="102" y="1304"/>
                  </a:lnTo>
                  <a:lnTo>
                    <a:pt x="133" y="1298"/>
                  </a:lnTo>
                  <a:lnTo>
                    <a:pt x="157" y="1292"/>
                  </a:lnTo>
                  <a:lnTo>
                    <a:pt x="179" y="1275"/>
                  </a:lnTo>
                  <a:lnTo>
                    <a:pt x="191" y="1250"/>
                  </a:lnTo>
                  <a:lnTo>
                    <a:pt x="198" y="1217"/>
                  </a:lnTo>
                  <a:lnTo>
                    <a:pt x="198" y="151"/>
                  </a:lnTo>
                  <a:lnTo>
                    <a:pt x="195" y="116"/>
                  </a:lnTo>
                  <a:lnTo>
                    <a:pt x="182" y="93"/>
                  </a:lnTo>
                  <a:lnTo>
                    <a:pt x="161" y="77"/>
                  </a:lnTo>
                  <a:lnTo>
                    <a:pt x="136" y="68"/>
                  </a:lnTo>
                  <a:lnTo>
                    <a:pt x="108" y="61"/>
                  </a:lnTo>
                  <a:lnTo>
                    <a:pt x="74" y="61"/>
                  </a:lnTo>
                  <a:lnTo>
                    <a:pt x="0" y="64"/>
                  </a:lnTo>
                  <a:lnTo>
                    <a:pt x="0" y="3"/>
                  </a:lnTo>
                  <a:lnTo>
                    <a:pt x="572" y="3"/>
                  </a:lnTo>
                  <a:lnTo>
                    <a:pt x="572" y="64"/>
                  </a:lnTo>
                  <a:lnTo>
                    <a:pt x="510" y="64"/>
                  </a:lnTo>
                  <a:lnTo>
                    <a:pt x="470" y="68"/>
                  </a:lnTo>
                  <a:lnTo>
                    <a:pt x="436" y="71"/>
                  </a:lnTo>
                  <a:lnTo>
                    <a:pt x="411" y="80"/>
                  </a:lnTo>
                  <a:lnTo>
                    <a:pt x="389" y="96"/>
                  </a:lnTo>
                  <a:lnTo>
                    <a:pt x="377" y="122"/>
                  </a:lnTo>
                  <a:lnTo>
                    <a:pt x="374" y="154"/>
                  </a:lnTo>
                  <a:lnTo>
                    <a:pt x="374" y="789"/>
                  </a:lnTo>
                  <a:lnTo>
                    <a:pt x="900" y="267"/>
                  </a:lnTo>
                  <a:lnTo>
                    <a:pt x="986" y="177"/>
                  </a:lnTo>
                  <a:lnTo>
                    <a:pt x="999" y="154"/>
                  </a:lnTo>
                  <a:lnTo>
                    <a:pt x="1005" y="129"/>
                  </a:lnTo>
                  <a:lnTo>
                    <a:pt x="999" y="103"/>
                  </a:lnTo>
                  <a:lnTo>
                    <a:pt x="983" y="84"/>
                  </a:lnTo>
                  <a:lnTo>
                    <a:pt x="965" y="71"/>
                  </a:lnTo>
                  <a:lnTo>
                    <a:pt x="940" y="64"/>
                  </a:lnTo>
                  <a:lnTo>
                    <a:pt x="918" y="61"/>
                  </a:lnTo>
                  <a:lnTo>
                    <a:pt x="9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5" name="Group 162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4709591" y="4709288"/>
            <a:ext cx="2647963" cy="527639"/>
            <a:chOff x="2923" y="3503"/>
            <a:chExt cx="10032" cy="1999"/>
          </a:xfrm>
        </p:grpSpPr>
        <p:sp>
          <p:nvSpPr>
            <p:cNvPr id="46" name="Freeform 164"/>
            <p:cNvSpPr>
              <a:spLocks/>
            </p:cNvSpPr>
            <p:nvPr/>
          </p:nvSpPr>
          <p:spPr bwMode="auto">
            <a:xfrm>
              <a:off x="2923" y="3893"/>
              <a:ext cx="1306" cy="1391"/>
            </a:xfrm>
            <a:custGeom>
              <a:avLst/>
              <a:gdLst/>
              <a:ahLst/>
              <a:cxnLst>
                <a:cxn ang="0">
                  <a:pos x="1275" y="0"/>
                </a:cxn>
                <a:cxn ang="0">
                  <a:pos x="1303" y="10"/>
                </a:cxn>
                <a:cxn ang="0">
                  <a:pos x="1306" y="47"/>
                </a:cxn>
                <a:cxn ang="0">
                  <a:pos x="1303" y="60"/>
                </a:cxn>
                <a:cxn ang="0">
                  <a:pos x="1244" y="444"/>
                </a:cxn>
                <a:cxn ang="0">
                  <a:pos x="1228" y="464"/>
                </a:cxn>
                <a:cxn ang="0">
                  <a:pos x="1201" y="454"/>
                </a:cxn>
                <a:cxn ang="0">
                  <a:pos x="1197" y="431"/>
                </a:cxn>
                <a:cxn ang="0">
                  <a:pos x="1201" y="414"/>
                </a:cxn>
                <a:cxn ang="0">
                  <a:pos x="1204" y="398"/>
                </a:cxn>
                <a:cxn ang="0">
                  <a:pos x="1219" y="262"/>
                </a:cxn>
                <a:cxn ang="0">
                  <a:pos x="1216" y="179"/>
                </a:cxn>
                <a:cxn ang="0">
                  <a:pos x="1182" y="110"/>
                </a:cxn>
                <a:cxn ang="0">
                  <a:pos x="1111" y="73"/>
                </a:cxn>
                <a:cxn ang="0">
                  <a:pos x="1006" y="63"/>
                </a:cxn>
                <a:cxn ang="0">
                  <a:pos x="817" y="67"/>
                </a:cxn>
                <a:cxn ang="0">
                  <a:pos x="792" y="87"/>
                </a:cxn>
                <a:cxn ang="0">
                  <a:pos x="774" y="143"/>
                </a:cxn>
                <a:cxn ang="0">
                  <a:pos x="514" y="1252"/>
                </a:cxn>
                <a:cxn ang="0">
                  <a:pos x="511" y="1278"/>
                </a:cxn>
                <a:cxn ang="0">
                  <a:pos x="526" y="1311"/>
                </a:cxn>
                <a:cxn ang="0">
                  <a:pos x="582" y="1325"/>
                </a:cxn>
                <a:cxn ang="0">
                  <a:pos x="737" y="1328"/>
                </a:cxn>
                <a:cxn ang="0">
                  <a:pos x="767" y="1338"/>
                </a:cxn>
                <a:cxn ang="0">
                  <a:pos x="771" y="1364"/>
                </a:cxn>
                <a:cxn ang="0">
                  <a:pos x="755" y="1388"/>
                </a:cxn>
                <a:cxn ang="0">
                  <a:pos x="743" y="1391"/>
                </a:cxn>
                <a:cxn ang="0">
                  <a:pos x="560" y="1388"/>
                </a:cxn>
                <a:cxn ang="0">
                  <a:pos x="399" y="1384"/>
                </a:cxn>
                <a:cxn ang="0">
                  <a:pos x="235" y="1388"/>
                </a:cxn>
                <a:cxn ang="0">
                  <a:pos x="68" y="1391"/>
                </a:cxn>
                <a:cxn ang="0">
                  <a:pos x="56" y="1388"/>
                </a:cxn>
                <a:cxn ang="0">
                  <a:pos x="47" y="1374"/>
                </a:cxn>
                <a:cxn ang="0">
                  <a:pos x="50" y="1341"/>
                </a:cxn>
                <a:cxn ang="0">
                  <a:pos x="87" y="1325"/>
                </a:cxn>
                <a:cxn ang="0">
                  <a:pos x="248" y="1321"/>
                </a:cxn>
                <a:cxn ang="0">
                  <a:pos x="310" y="1305"/>
                </a:cxn>
                <a:cxn ang="0">
                  <a:pos x="341" y="1272"/>
                </a:cxn>
                <a:cxn ang="0">
                  <a:pos x="356" y="1225"/>
                </a:cxn>
                <a:cxn ang="0">
                  <a:pos x="616" y="123"/>
                </a:cxn>
                <a:cxn ang="0">
                  <a:pos x="622" y="96"/>
                </a:cxn>
                <a:cxn ang="0">
                  <a:pos x="616" y="67"/>
                </a:cxn>
                <a:cxn ang="0">
                  <a:pos x="570" y="60"/>
                </a:cxn>
                <a:cxn ang="0">
                  <a:pos x="409" y="63"/>
                </a:cxn>
                <a:cxn ang="0">
                  <a:pos x="279" y="83"/>
                </a:cxn>
                <a:cxn ang="0">
                  <a:pos x="189" y="136"/>
                </a:cxn>
                <a:cxn ang="0">
                  <a:pos x="121" y="245"/>
                </a:cxn>
                <a:cxn ang="0">
                  <a:pos x="56" y="418"/>
                </a:cxn>
                <a:cxn ang="0">
                  <a:pos x="41" y="457"/>
                </a:cxn>
                <a:cxn ang="0">
                  <a:pos x="25" y="461"/>
                </a:cxn>
                <a:cxn ang="0">
                  <a:pos x="3" y="447"/>
                </a:cxn>
                <a:cxn ang="0">
                  <a:pos x="0" y="434"/>
                </a:cxn>
                <a:cxn ang="0">
                  <a:pos x="6" y="418"/>
                </a:cxn>
                <a:cxn ang="0">
                  <a:pos x="10" y="404"/>
                </a:cxn>
                <a:cxn ang="0">
                  <a:pos x="127" y="40"/>
                </a:cxn>
                <a:cxn ang="0">
                  <a:pos x="146" y="7"/>
                </a:cxn>
              </a:cxnLst>
              <a:rect l="0" t="0" r="r" b="b"/>
              <a:pathLst>
                <a:path w="1306" h="1391">
                  <a:moveTo>
                    <a:pt x="161" y="0"/>
                  </a:moveTo>
                  <a:lnTo>
                    <a:pt x="1275" y="0"/>
                  </a:lnTo>
                  <a:lnTo>
                    <a:pt x="1293" y="4"/>
                  </a:lnTo>
                  <a:lnTo>
                    <a:pt x="1303" y="10"/>
                  </a:lnTo>
                  <a:lnTo>
                    <a:pt x="1306" y="24"/>
                  </a:lnTo>
                  <a:lnTo>
                    <a:pt x="1306" y="47"/>
                  </a:lnTo>
                  <a:lnTo>
                    <a:pt x="1303" y="53"/>
                  </a:lnTo>
                  <a:lnTo>
                    <a:pt x="1303" y="60"/>
                  </a:lnTo>
                  <a:lnTo>
                    <a:pt x="1250" y="418"/>
                  </a:lnTo>
                  <a:lnTo>
                    <a:pt x="1244" y="444"/>
                  </a:lnTo>
                  <a:lnTo>
                    <a:pt x="1241" y="451"/>
                  </a:lnTo>
                  <a:lnTo>
                    <a:pt x="1228" y="464"/>
                  </a:lnTo>
                  <a:lnTo>
                    <a:pt x="1210" y="464"/>
                  </a:lnTo>
                  <a:lnTo>
                    <a:pt x="1201" y="454"/>
                  </a:lnTo>
                  <a:lnTo>
                    <a:pt x="1197" y="444"/>
                  </a:lnTo>
                  <a:lnTo>
                    <a:pt x="1197" y="431"/>
                  </a:lnTo>
                  <a:lnTo>
                    <a:pt x="1201" y="421"/>
                  </a:lnTo>
                  <a:lnTo>
                    <a:pt x="1201" y="414"/>
                  </a:lnTo>
                  <a:lnTo>
                    <a:pt x="1204" y="404"/>
                  </a:lnTo>
                  <a:lnTo>
                    <a:pt x="1204" y="398"/>
                  </a:lnTo>
                  <a:lnTo>
                    <a:pt x="1216" y="305"/>
                  </a:lnTo>
                  <a:lnTo>
                    <a:pt x="1219" y="262"/>
                  </a:lnTo>
                  <a:lnTo>
                    <a:pt x="1219" y="232"/>
                  </a:lnTo>
                  <a:lnTo>
                    <a:pt x="1216" y="179"/>
                  </a:lnTo>
                  <a:lnTo>
                    <a:pt x="1204" y="139"/>
                  </a:lnTo>
                  <a:lnTo>
                    <a:pt x="1182" y="110"/>
                  </a:lnTo>
                  <a:lnTo>
                    <a:pt x="1151" y="87"/>
                  </a:lnTo>
                  <a:lnTo>
                    <a:pt x="1111" y="73"/>
                  </a:lnTo>
                  <a:lnTo>
                    <a:pt x="1064" y="67"/>
                  </a:lnTo>
                  <a:lnTo>
                    <a:pt x="1006" y="63"/>
                  </a:lnTo>
                  <a:lnTo>
                    <a:pt x="839" y="63"/>
                  </a:lnTo>
                  <a:lnTo>
                    <a:pt x="817" y="67"/>
                  </a:lnTo>
                  <a:lnTo>
                    <a:pt x="802" y="73"/>
                  </a:lnTo>
                  <a:lnTo>
                    <a:pt x="792" y="87"/>
                  </a:lnTo>
                  <a:lnTo>
                    <a:pt x="783" y="110"/>
                  </a:lnTo>
                  <a:lnTo>
                    <a:pt x="774" y="143"/>
                  </a:lnTo>
                  <a:lnTo>
                    <a:pt x="517" y="1235"/>
                  </a:lnTo>
                  <a:lnTo>
                    <a:pt x="514" y="1252"/>
                  </a:lnTo>
                  <a:lnTo>
                    <a:pt x="511" y="1262"/>
                  </a:lnTo>
                  <a:lnTo>
                    <a:pt x="511" y="1278"/>
                  </a:lnTo>
                  <a:lnTo>
                    <a:pt x="514" y="1298"/>
                  </a:lnTo>
                  <a:lnTo>
                    <a:pt x="526" y="1311"/>
                  </a:lnTo>
                  <a:lnTo>
                    <a:pt x="548" y="1318"/>
                  </a:lnTo>
                  <a:lnTo>
                    <a:pt x="582" y="1325"/>
                  </a:lnTo>
                  <a:lnTo>
                    <a:pt x="625" y="1328"/>
                  </a:lnTo>
                  <a:lnTo>
                    <a:pt x="737" y="1328"/>
                  </a:lnTo>
                  <a:lnTo>
                    <a:pt x="755" y="1331"/>
                  </a:lnTo>
                  <a:lnTo>
                    <a:pt x="767" y="1338"/>
                  </a:lnTo>
                  <a:lnTo>
                    <a:pt x="771" y="1351"/>
                  </a:lnTo>
                  <a:lnTo>
                    <a:pt x="771" y="1364"/>
                  </a:lnTo>
                  <a:lnTo>
                    <a:pt x="767" y="1374"/>
                  </a:lnTo>
                  <a:lnTo>
                    <a:pt x="755" y="1388"/>
                  </a:lnTo>
                  <a:lnTo>
                    <a:pt x="749" y="1388"/>
                  </a:lnTo>
                  <a:lnTo>
                    <a:pt x="743" y="1391"/>
                  </a:lnTo>
                  <a:lnTo>
                    <a:pt x="727" y="1391"/>
                  </a:lnTo>
                  <a:lnTo>
                    <a:pt x="560" y="1388"/>
                  </a:lnTo>
                  <a:lnTo>
                    <a:pt x="480" y="1388"/>
                  </a:lnTo>
                  <a:lnTo>
                    <a:pt x="399" y="1384"/>
                  </a:lnTo>
                  <a:lnTo>
                    <a:pt x="316" y="1388"/>
                  </a:lnTo>
                  <a:lnTo>
                    <a:pt x="235" y="1388"/>
                  </a:lnTo>
                  <a:lnTo>
                    <a:pt x="78" y="1391"/>
                  </a:lnTo>
                  <a:lnTo>
                    <a:pt x="68" y="1391"/>
                  </a:lnTo>
                  <a:lnTo>
                    <a:pt x="62" y="1388"/>
                  </a:lnTo>
                  <a:lnTo>
                    <a:pt x="56" y="1388"/>
                  </a:lnTo>
                  <a:lnTo>
                    <a:pt x="50" y="1381"/>
                  </a:lnTo>
                  <a:lnTo>
                    <a:pt x="47" y="1374"/>
                  </a:lnTo>
                  <a:lnTo>
                    <a:pt x="47" y="1364"/>
                  </a:lnTo>
                  <a:lnTo>
                    <a:pt x="50" y="1341"/>
                  </a:lnTo>
                  <a:lnTo>
                    <a:pt x="62" y="1331"/>
                  </a:lnTo>
                  <a:lnTo>
                    <a:pt x="87" y="1325"/>
                  </a:lnTo>
                  <a:lnTo>
                    <a:pt x="195" y="1325"/>
                  </a:lnTo>
                  <a:lnTo>
                    <a:pt x="248" y="1321"/>
                  </a:lnTo>
                  <a:lnTo>
                    <a:pt x="285" y="1315"/>
                  </a:lnTo>
                  <a:lnTo>
                    <a:pt x="310" y="1305"/>
                  </a:lnTo>
                  <a:lnTo>
                    <a:pt x="328" y="1292"/>
                  </a:lnTo>
                  <a:lnTo>
                    <a:pt x="341" y="1272"/>
                  </a:lnTo>
                  <a:lnTo>
                    <a:pt x="350" y="1252"/>
                  </a:lnTo>
                  <a:lnTo>
                    <a:pt x="356" y="1225"/>
                  </a:lnTo>
                  <a:lnTo>
                    <a:pt x="613" y="130"/>
                  </a:lnTo>
                  <a:lnTo>
                    <a:pt x="616" y="123"/>
                  </a:lnTo>
                  <a:lnTo>
                    <a:pt x="616" y="116"/>
                  </a:lnTo>
                  <a:lnTo>
                    <a:pt x="622" y="96"/>
                  </a:lnTo>
                  <a:lnTo>
                    <a:pt x="622" y="77"/>
                  </a:lnTo>
                  <a:lnTo>
                    <a:pt x="616" y="67"/>
                  </a:lnTo>
                  <a:lnTo>
                    <a:pt x="600" y="63"/>
                  </a:lnTo>
                  <a:lnTo>
                    <a:pt x="570" y="60"/>
                  </a:lnTo>
                  <a:lnTo>
                    <a:pt x="495" y="60"/>
                  </a:lnTo>
                  <a:lnTo>
                    <a:pt x="409" y="63"/>
                  </a:lnTo>
                  <a:lnTo>
                    <a:pt x="337" y="70"/>
                  </a:lnTo>
                  <a:lnTo>
                    <a:pt x="279" y="83"/>
                  </a:lnTo>
                  <a:lnTo>
                    <a:pt x="229" y="103"/>
                  </a:lnTo>
                  <a:lnTo>
                    <a:pt x="189" y="136"/>
                  </a:lnTo>
                  <a:lnTo>
                    <a:pt x="152" y="183"/>
                  </a:lnTo>
                  <a:lnTo>
                    <a:pt x="121" y="245"/>
                  </a:lnTo>
                  <a:lnTo>
                    <a:pt x="90" y="322"/>
                  </a:lnTo>
                  <a:lnTo>
                    <a:pt x="56" y="418"/>
                  </a:lnTo>
                  <a:lnTo>
                    <a:pt x="53" y="431"/>
                  </a:lnTo>
                  <a:lnTo>
                    <a:pt x="41" y="457"/>
                  </a:lnTo>
                  <a:lnTo>
                    <a:pt x="34" y="461"/>
                  </a:lnTo>
                  <a:lnTo>
                    <a:pt x="25" y="461"/>
                  </a:lnTo>
                  <a:lnTo>
                    <a:pt x="6" y="454"/>
                  </a:lnTo>
                  <a:lnTo>
                    <a:pt x="3" y="447"/>
                  </a:lnTo>
                  <a:lnTo>
                    <a:pt x="0" y="437"/>
                  </a:lnTo>
                  <a:lnTo>
                    <a:pt x="0" y="434"/>
                  </a:lnTo>
                  <a:lnTo>
                    <a:pt x="3" y="428"/>
                  </a:lnTo>
                  <a:lnTo>
                    <a:pt x="6" y="418"/>
                  </a:lnTo>
                  <a:lnTo>
                    <a:pt x="10" y="411"/>
                  </a:lnTo>
                  <a:lnTo>
                    <a:pt x="10" y="404"/>
                  </a:lnTo>
                  <a:lnTo>
                    <a:pt x="13" y="401"/>
                  </a:lnTo>
                  <a:lnTo>
                    <a:pt x="127" y="40"/>
                  </a:lnTo>
                  <a:lnTo>
                    <a:pt x="136" y="17"/>
                  </a:lnTo>
                  <a:lnTo>
                    <a:pt x="146" y="7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Freeform 165"/>
            <p:cNvSpPr>
              <a:spLocks/>
            </p:cNvSpPr>
            <p:nvPr/>
          </p:nvSpPr>
          <p:spPr bwMode="auto">
            <a:xfrm>
              <a:off x="4093" y="4847"/>
              <a:ext cx="566" cy="655"/>
            </a:xfrm>
            <a:custGeom>
              <a:avLst/>
              <a:gdLst/>
              <a:ahLst/>
              <a:cxnLst>
                <a:cxn ang="0">
                  <a:pos x="371" y="0"/>
                </a:cxn>
                <a:cxn ang="0">
                  <a:pos x="436" y="10"/>
                </a:cxn>
                <a:cxn ang="0">
                  <a:pos x="501" y="40"/>
                </a:cxn>
                <a:cxn ang="0">
                  <a:pos x="544" y="89"/>
                </a:cxn>
                <a:cxn ang="0">
                  <a:pos x="544" y="159"/>
                </a:cxn>
                <a:cxn ang="0">
                  <a:pos x="510" y="195"/>
                </a:cxn>
                <a:cxn ang="0">
                  <a:pos x="461" y="195"/>
                </a:cxn>
                <a:cxn ang="0">
                  <a:pos x="427" y="159"/>
                </a:cxn>
                <a:cxn ang="0">
                  <a:pos x="427" y="106"/>
                </a:cxn>
                <a:cxn ang="0">
                  <a:pos x="461" y="69"/>
                </a:cxn>
                <a:cxn ang="0">
                  <a:pos x="420" y="56"/>
                </a:cxn>
                <a:cxn ang="0">
                  <a:pos x="349" y="46"/>
                </a:cxn>
                <a:cxn ang="0">
                  <a:pos x="278" y="53"/>
                </a:cxn>
                <a:cxn ang="0">
                  <a:pos x="195" y="103"/>
                </a:cxn>
                <a:cxn ang="0">
                  <a:pos x="139" y="195"/>
                </a:cxn>
                <a:cxn ang="0">
                  <a:pos x="120" y="331"/>
                </a:cxn>
                <a:cxn ang="0">
                  <a:pos x="142" y="463"/>
                </a:cxn>
                <a:cxn ang="0">
                  <a:pos x="191" y="549"/>
                </a:cxn>
                <a:cxn ang="0">
                  <a:pos x="263" y="599"/>
                </a:cxn>
                <a:cxn ang="0">
                  <a:pos x="334" y="612"/>
                </a:cxn>
                <a:cxn ang="0">
                  <a:pos x="423" y="592"/>
                </a:cxn>
                <a:cxn ang="0">
                  <a:pos x="495" y="530"/>
                </a:cxn>
                <a:cxn ang="0">
                  <a:pos x="519" y="467"/>
                </a:cxn>
                <a:cxn ang="0">
                  <a:pos x="526" y="457"/>
                </a:cxn>
                <a:cxn ang="0">
                  <a:pos x="550" y="453"/>
                </a:cxn>
                <a:cxn ang="0">
                  <a:pos x="560" y="457"/>
                </a:cxn>
                <a:cxn ang="0">
                  <a:pos x="566" y="470"/>
                </a:cxn>
                <a:cxn ang="0">
                  <a:pos x="547" y="526"/>
                </a:cxn>
                <a:cxn ang="0">
                  <a:pos x="504" y="583"/>
                </a:cxn>
                <a:cxn ang="0">
                  <a:pos x="430" y="636"/>
                </a:cxn>
                <a:cxn ang="0">
                  <a:pos x="318" y="655"/>
                </a:cxn>
                <a:cxn ang="0">
                  <a:pos x="179" y="622"/>
                </a:cxn>
                <a:cxn ang="0">
                  <a:pos x="71" y="536"/>
                </a:cxn>
                <a:cxn ang="0">
                  <a:pos x="9" y="407"/>
                </a:cxn>
                <a:cxn ang="0">
                  <a:pos x="6" y="268"/>
                </a:cxn>
                <a:cxn ang="0">
                  <a:pos x="49" y="152"/>
                </a:cxn>
                <a:cxn ang="0">
                  <a:pos x="136" y="59"/>
                </a:cxn>
                <a:cxn ang="0">
                  <a:pos x="256" y="7"/>
                </a:cxn>
              </a:cxnLst>
              <a:rect l="0" t="0" r="r" b="b"/>
              <a:pathLst>
                <a:path w="566" h="655">
                  <a:moveTo>
                    <a:pt x="328" y="0"/>
                  </a:moveTo>
                  <a:lnTo>
                    <a:pt x="371" y="0"/>
                  </a:lnTo>
                  <a:lnTo>
                    <a:pt x="402" y="3"/>
                  </a:lnTo>
                  <a:lnTo>
                    <a:pt x="436" y="10"/>
                  </a:lnTo>
                  <a:lnTo>
                    <a:pt x="470" y="23"/>
                  </a:lnTo>
                  <a:lnTo>
                    <a:pt x="501" y="40"/>
                  </a:lnTo>
                  <a:lnTo>
                    <a:pt x="526" y="59"/>
                  </a:lnTo>
                  <a:lnTo>
                    <a:pt x="544" y="89"/>
                  </a:lnTo>
                  <a:lnTo>
                    <a:pt x="550" y="129"/>
                  </a:lnTo>
                  <a:lnTo>
                    <a:pt x="544" y="159"/>
                  </a:lnTo>
                  <a:lnTo>
                    <a:pt x="532" y="182"/>
                  </a:lnTo>
                  <a:lnTo>
                    <a:pt x="510" y="195"/>
                  </a:lnTo>
                  <a:lnTo>
                    <a:pt x="485" y="199"/>
                  </a:lnTo>
                  <a:lnTo>
                    <a:pt x="461" y="195"/>
                  </a:lnTo>
                  <a:lnTo>
                    <a:pt x="439" y="182"/>
                  </a:lnTo>
                  <a:lnTo>
                    <a:pt x="427" y="159"/>
                  </a:lnTo>
                  <a:lnTo>
                    <a:pt x="423" y="132"/>
                  </a:lnTo>
                  <a:lnTo>
                    <a:pt x="427" y="106"/>
                  </a:lnTo>
                  <a:lnTo>
                    <a:pt x="439" y="83"/>
                  </a:lnTo>
                  <a:lnTo>
                    <a:pt x="461" y="69"/>
                  </a:lnTo>
                  <a:lnTo>
                    <a:pt x="457" y="69"/>
                  </a:lnTo>
                  <a:lnTo>
                    <a:pt x="420" y="56"/>
                  </a:lnTo>
                  <a:lnTo>
                    <a:pt x="383" y="50"/>
                  </a:lnTo>
                  <a:lnTo>
                    <a:pt x="349" y="46"/>
                  </a:lnTo>
                  <a:lnTo>
                    <a:pt x="328" y="46"/>
                  </a:lnTo>
                  <a:lnTo>
                    <a:pt x="278" y="53"/>
                  </a:lnTo>
                  <a:lnTo>
                    <a:pt x="232" y="69"/>
                  </a:lnTo>
                  <a:lnTo>
                    <a:pt x="195" y="103"/>
                  </a:lnTo>
                  <a:lnTo>
                    <a:pt x="164" y="142"/>
                  </a:lnTo>
                  <a:lnTo>
                    <a:pt x="139" y="195"/>
                  </a:lnTo>
                  <a:lnTo>
                    <a:pt x="126" y="258"/>
                  </a:lnTo>
                  <a:lnTo>
                    <a:pt x="120" y="331"/>
                  </a:lnTo>
                  <a:lnTo>
                    <a:pt x="126" y="404"/>
                  </a:lnTo>
                  <a:lnTo>
                    <a:pt x="142" y="463"/>
                  </a:lnTo>
                  <a:lnTo>
                    <a:pt x="164" y="513"/>
                  </a:lnTo>
                  <a:lnTo>
                    <a:pt x="191" y="549"/>
                  </a:lnTo>
                  <a:lnTo>
                    <a:pt x="225" y="579"/>
                  </a:lnTo>
                  <a:lnTo>
                    <a:pt x="263" y="599"/>
                  </a:lnTo>
                  <a:lnTo>
                    <a:pt x="297" y="609"/>
                  </a:lnTo>
                  <a:lnTo>
                    <a:pt x="334" y="612"/>
                  </a:lnTo>
                  <a:lnTo>
                    <a:pt x="380" y="606"/>
                  </a:lnTo>
                  <a:lnTo>
                    <a:pt x="423" y="592"/>
                  </a:lnTo>
                  <a:lnTo>
                    <a:pt x="461" y="566"/>
                  </a:lnTo>
                  <a:lnTo>
                    <a:pt x="495" y="530"/>
                  </a:lnTo>
                  <a:lnTo>
                    <a:pt x="516" y="480"/>
                  </a:lnTo>
                  <a:lnTo>
                    <a:pt x="519" y="467"/>
                  </a:lnTo>
                  <a:lnTo>
                    <a:pt x="522" y="460"/>
                  </a:lnTo>
                  <a:lnTo>
                    <a:pt x="526" y="457"/>
                  </a:lnTo>
                  <a:lnTo>
                    <a:pt x="532" y="453"/>
                  </a:lnTo>
                  <a:lnTo>
                    <a:pt x="550" y="453"/>
                  </a:lnTo>
                  <a:lnTo>
                    <a:pt x="556" y="457"/>
                  </a:lnTo>
                  <a:lnTo>
                    <a:pt x="560" y="457"/>
                  </a:lnTo>
                  <a:lnTo>
                    <a:pt x="566" y="463"/>
                  </a:lnTo>
                  <a:lnTo>
                    <a:pt x="566" y="470"/>
                  </a:lnTo>
                  <a:lnTo>
                    <a:pt x="556" y="500"/>
                  </a:lnTo>
                  <a:lnTo>
                    <a:pt x="547" y="526"/>
                  </a:lnTo>
                  <a:lnTo>
                    <a:pt x="529" y="553"/>
                  </a:lnTo>
                  <a:lnTo>
                    <a:pt x="504" y="583"/>
                  </a:lnTo>
                  <a:lnTo>
                    <a:pt x="473" y="612"/>
                  </a:lnTo>
                  <a:lnTo>
                    <a:pt x="430" y="636"/>
                  </a:lnTo>
                  <a:lnTo>
                    <a:pt x="380" y="649"/>
                  </a:lnTo>
                  <a:lnTo>
                    <a:pt x="318" y="655"/>
                  </a:lnTo>
                  <a:lnTo>
                    <a:pt x="244" y="645"/>
                  </a:lnTo>
                  <a:lnTo>
                    <a:pt x="179" y="622"/>
                  </a:lnTo>
                  <a:lnTo>
                    <a:pt x="120" y="586"/>
                  </a:lnTo>
                  <a:lnTo>
                    <a:pt x="71" y="536"/>
                  </a:lnTo>
                  <a:lnTo>
                    <a:pt x="31" y="473"/>
                  </a:lnTo>
                  <a:lnTo>
                    <a:pt x="9" y="407"/>
                  </a:lnTo>
                  <a:lnTo>
                    <a:pt x="0" y="331"/>
                  </a:lnTo>
                  <a:lnTo>
                    <a:pt x="6" y="268"/>
                  </a:lnTo>
                  <a:lnTo>
                    <a:pt x="21" y="208"/>
                  </a:lnTo>
                  <a:lnTo>
                    <a:pt x="49" y="152"/>
                  </a:lnTo>
                  <a:lnTo>
                    <a:pt x="89" y="103"/>
                  </a:lnTo>
                  <a:lnTo>
                    <a:pt x="136" y="59"/>
                  </a:lnTo>
                  <a:lnTo>
                    <a:pt x="191" y="30"/>
                  </a:lnTo>
                  <a:lnTo>
                    <a:pt x="256" y="7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Freeform 166"/>
            <p:cNvSpPr>
              <a:spLocks/>
            </p:cNvSpPr>
            <p:nvPr/>
          </p:nvSpPr>
          <p:spPr bwMode="auto">
            <a:xfrm>
              <a:off x="4683" y="4857"/>
              <a:ext cx="721" cy="635"/>
            </a:xfrm>
            <a:custGeom>
              <a:avLst/>
              <a:gdLst/>
              <a:ahLst/>
              <a:cxnLst>
                <a:cxn ang="0">
                  <a:pos x="198" y="139"/>
                </a:cxn>
                <a:cxn ang="0">
                  <a:pos x="260" y="56"/>
                </a:cxn>
                <a:cxn ang="0">
                  <a:pos x="356" y="6"/>
                </a:cxn>
                <a:cxn ang="0">
                  <a:pos x="474" y="3"/>
                </a:cxn>
                <a:cxn ang="0">
                  <a:pos x="557" y="40"/>
                </a:cxn>
                <a:cxn ang="0">
                  <a:pos x="604" y="102"/>
                </a:cxn>
                <a:cxn ang="0">
                  <a:pos x="619" y="198"/>
                </a:cxn>
                <a:cxn ang="0">
                  <a:pos x="622" y="549"/>
                </a:cxn>
                <a:cxn ang="0">
                  <a:pos x="647" y="579"/>
                </a:cxn>
                <a:cxn ang="0">
                  <a:pos x="721" y="582"/>
                </a:cxn>
                <a:cxn ang="0">
                  <a:pos x="706" y="632"/>
                </a:cxn>
                <a:cxn ang="0">
                  <a:pos x="638" y="629"/>
                </a:cxn>
                <a:cxn ang="0">
                  <a:pos x="486" y="632"/>
                </a:cxn>
                <a:cxn ang="0">
                  <a:pos x="424" y="635"/>
                </a:cxn>
                <a:cxn ang="0">
                  <a:pos x="412" y="582"/>
                </a:cxn>
                <a:cxn ang="0">
                  <a:pos x="486" y="579"/>
                </a:cxn>
                <a:cxn ang="0">
                  <a:pos x="511" y="549"/>
                </a:cxn>
                <a:cxn ang="0">
                  <a:pos x="514" y="162"/>
                </a:cxn>
                <a:cxn ang="0">
                  <a:pos x="502" y="102"/>
                </a:cxn>
                <a:cxn ang="0">
                  <a:pos x="471" y="56"/>
                </a:cxn>
                <a:cxn ang="0">
                  <a:pos x="409" y="40"/>
                </a:cxn>
                <a:cxn ang="0">
                  <a:pos x="328" y="56"/>
                </a:cxn>
                <a:cxn ang="0">
                  <a:pos x="257" y="109"/>
                </a:cxn>
                <a:cxn ang="0">
                  <a:pos x="214" y="202"/>
                </a:cxn>
                <a:cxn ang="0">
                  <a:pos x="208" y="520"/>
                </a:cxn>
                <a:cxn ang="0">
                  <a:pos x="220" y="569"/>
                </a:cxn>
                <a:cxn ang="0">
                  <a:pos x="267" y="582"/>
                </a:cxn>
                <a:cxn ang="0">
                  <a:pos x="310" y="635"/>
                </a:cxn>
                <a:cxn ang="0">
                  <a:pos x="263" y="632"/>
                </a:cxn>
                <a:cxn ang="0">
                  <a:pos x="118" y="629"/>
                </a:cxn>
                <a:cxn ang="0">
                  <a:pos x="41" y="632"/>
                </a:cxn>
                <a:cxn ang="0">
                  <a:pos x="0" y="635"/>
                </a:cxn>
                <a:cxn ang="0">
                  <a:pos x="47" y="582"/>
                </a:cxn>
                <a:cxn ang="0">
                  <a:pos x="93" y="569"/>
                </a:cxn>
                <a:cxn ang="0">
                  <a:pos x="103" y="520"/>
                </a:cxn>
                <a:cxn ang="0">
                  <a:pos x="99" y="112"/>
                </a:cxn>
                <a:cxn ang="0">
                  <a:pos x="75" y="76"/>
                </a:cxn>
                <a:cxn ang="0">
                  <a:pos x="0" y="69"/>
                </a:cxn>
                <a:cxn ang="0">
                  <a:pos x="198" y="0"/>
                </a:cxn>
              </a:cxnLst>
              <a:rect l="0" t="0" r="r" b="b"/>
              <a:pathLst>
                <a:path w="721" h="635">
                  <a:moveTo>
                    <a:pt x="198" y="0"/>
                  </a:moveTo>
                  <a:lnTo>
                    <a:pt x="198" y="139"/>
                  </a:lnTo>
                  <a:lnTo>
                    <a:pt x="226" y="96"/>
                  </a:lnTo>
                  <a:lnTo>
                    <a:pt x="260" y="56"/>
                  </a:lnTo>
                  <a:lnTo>
                    <a:pt x="304" y="26"/>
                  </a:lnTo>
                  <a:lnTo>
                    <a:pt x="356" y="6"/>
                  </a:lnTo>
                  <a:lnTo>
                    <a:pt x="418" y="0"/>
                  </a:lnTo>
                  <a:lnTo>
                    <a:pt x="474" y="3"/>
                  </a:lnTo>
                  <a:lnTo>
                    <a:pt x="520" y="16"/>
                  </a:lnTo>
                  <a:lnTo>
                    <a:pt x="557" y="40"/>
                  </a:lnTo>
                  <a:lnTo>
                    <a:pt x="585" y="66"/>
                  </a:lnTo>
                  <a:lnTo>
                    <a:pt x="604" y="102"/>
                  </a:lnTo>
                  <a:lnTo>
                    <a:pt x="616" y="149"/>
                  </a:lnTo>
                  <a:lnTo>
                    <a:pt x="619" y="198"/>
                  </a:lnTo>
                  <a:lnTo>
                    <a:pt x="619" y="520"/>
                  </a:lnTo>
                  <a:lnTo>
                    <a:pt x="622" y="549"/>
                  </a:lnTo>
                  <a:lnTo>
                    <a:pt x="632" y="569"/>
                  </a:lnTo>
                  <a:lnTo>
                    <a:pt x="647" y="579"/>
                  </a:lnTo>
                  <a:lnTo>
                    <a:pt x="678" y="582"/>
                  </a:lnTo>
                  <a:lnTo>
                    <a:pt x="721" y="582"/>
                  </a:lnTo>
                  <a:lnTo>
                    <a:pt x="721" y="635"/>
                  </a:lnTo>
                  <a:lnTo>
                    <a:pt x="706" y="632"/>
                  </a:lnTo>
                  <a:lnTo>
                    <a:pt x="675" y="632"/>
                  </a:lnTo>
                  <a:lnTo>
                    <a:pt x="638" y="629"/>
                  </a:lnTo>
                  <a:lnTo>
                    <a:pt x="529" y="629"/>
                  </a:lnTo>
                  <a:lnTo>
                    <a:pt x="486" y="632"/>
                  </a:lnTo>
                  <a:lnTo>
                    <a:pt x="452" y="632"/>
                  </a:lnTo>
                  <a:lnTo>
                    <a:pt x="424" y="635"/>
                  </a:lnTo>
                  <a:lnTo>
                    <a:pt x="412" y="635"/>
                  </a:lnTo>
                  <a:lnTo>
                    <a:pt x="412" y="582"/>
                  </a:lnTo>
                  <a:lnTo>
                    <a:pt x="458" y="582"/>
                  </a:lnTo>
                  <a:lnTo>
                    <a:pt x="486" y="579"/>
                  </a:lnTo>
                  <a:lnTo>
                    <a:pt x="505" y="569"/>
                  </a:lnTo>
                  <a:lnTo>
                    <a:pt x="511" y="549"/>
                  </a:lnTo>
                  <a:lnTo>
                    <a:pt x="514" y="520"/>
                  </a:lnTo>
                  <a:lnTo>
                    <a:pt x="514" y="162"/>
                  </a:lnTo>
                  <a:lnTo>
                    <a:pt x="511" y="129"/>
                  </a:lnTo>
                  <a:lnTo>
                    <a:pt x="502" y="102"/>
                  </a:lnTo>
                  <a:lnTo>
                    <a:pt x="489" y="76"/>
                  </a:lnTo>
                  <a:lnTo>
                    <a:pt x="471" y="56"/>
                  </a:lnTo>
                  <a:lnTo>
                    <a:pt x="443" y="43"/>
                  </a:lnTo>
                  <a:lnTo>
                    <a:pt x="409" y="40"/>
                  </a:lnTo>
                  <a:lnTo>
                    <a:pt x="369" y="43"/>
                  </a:lnTo>
                  <a:lnTo>
                    <a:pt x="328" y="56"/>
                  </a:lnTo>
                  <a:lnTo>
                    <a:pt x="291" y="79"/>
                  </a:lnTo>
                  <a:lnTo>
                    <a:pt x="257" y="109"/>
                  </a:lnTo>
                  <a:lnTo>
                    <a:pt x="232" y="152"/>
                  </a:lnTo>
                  <a:lnTo>
                    <a:pt x="214" y="202"/>
                  </a:lnTo>
                  <a:lnTo>
                    <a:pt x="208" y="261"/>
                  </a:lnTo>
                  <a:lnTo>
                    <a:pt x="208" y="520"/>
                  </a:lnTo>
                  <a:lnTo>
                    <a:pt x="211" y="549"/>
                  </a:lnTo>
                  <a:lnTo>
                    <a:pt x="220" y="569"/>
                  </a:lnTo>
                  <a:lnTo>
                    <a:pt x="236" y="579"/>
                  </a:lnTo>
                  <a:lnTo>
                    <a:pt x="267" y="582"/>
                  </a:lnTo>
                  <a:lnTo>
                    <a:pt x="310" y="582"/>
                  </a:lnTo>
                  <a:lnTo>
                    <a:pt x="310" y="635"/>
                  </a:lnTo>
                  <a:lnTo>
                    <a:pt x="294" y="632"/>
                  </a:lnTo>
                  <a:lnTo>
                    <a:pt x="263" y="632"/>
                  </a:lnTo>
                  <a:lnTo>
                    <a:pt x="226" y="629"/>
                  </a:lnTo>
                  <a:lnTo>
                    <a:pt x="118" y="629"/>
                  </a:lnTo>
                  <a:lnTo>
                    <a:pt x="75" y="632"/>
                  </a:lnTo>
                  <a:lnTo>
                    <a:pt x="41" y="632"/>
                  </a:lnTo>
                  <a:lnTo>
                    <a:pt x="13" y="635"/>
                  </a:lnTo>
                  <a:lnTo>
                    <a:pt x="0" y="635"/>
                  </a:lnTo>
                  <a:lnTo>
                    <a:pt x="0" y="582"/>
                  </a:lnTo>
                  <a:lnTo>
                    <a:pt x="47" y="582"/>
                  </a:lnTo>
                  <a:lnTo>
                    <a:pt x="75" y="579"/>
                  </a:lnTo>
                  <a:lnTo>
                    <a:pt x="93" y="569"/>
                  </a:lnTo>
                  <a:lnTo>
                    <a:pt x="99" y="549"/>
                  </a:lnTo>
                  <a:lnTo>
                    <a:pt x="103" y="520"/>
                  </a:lnTo>
                  <a:lnTo>
                    <a:pt x="103" y="149"/>
                  </a:lnTo>
                  <a:lnTo>
                    <a:pt x="99" y="112"/>
                  </a:lnTo>
                  <a:lnTo>
                    <a:pt x="93" y="89"/>
                  </a:lnTo>
                  <a:lnTo>
                    <a:pt x="75" y="76"/>
                  </a:lnTo>
                  <a:lnTo>
                    <a:pt x="47" y="69"/>
                  </a:lnTo>
                  <a:lnTo>
                    <a:pt x="0" y="69"/>
                  </a:lnTo>
                  <a:lnTo>
                    <a:pt x="0" y="16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Freeform 167"/>
            <p:cNvSpPr>
              <a:spLocks/>
            </p:cNvSpPr>
            <p:nvPr/>
          </p:nvSpPr>
          <p:spPr bwMode="auto">
            <a:xfrm>
              <a:off x="6258" y="4532"/>
              <a:ext cx="1278" cy="480"/>
            </a:xfrm>
            <a:custGeom>
              <a:avLst/>
              <a:gdLst/>
              <a:ahLst/>
              <a:cxnLst>
                <a:cxn ang="0">
                  <a:pos x="362" y="4"/>
                </a:cxn>
                <a:cxn ang="0">
                  <a:pos x="455" y="33"/>
                </a:cxn>
                <a:cxn ang="0">
                  <a:pos x="557" y="103"/>
                </a:cxn>
                <a:cxn ang="0">
                  <a:pos x="681" y="219"/>
                </a:cxn>
                <a:cxn ang="0">
                  <a:pos x="795" y="312"/>
                </a:cxn>
                <a:cxn ang="0">
                  <a:pos x="900" y="358"/>
                </a:cxn>
                <a:cxn ang="0">
                  <a:pos x="999" y="361"/>
                </a:cxn>
                <a:cxn ang="0">
                  <a:pos x="1089" y="322"/>
                </a:cxn>
                <a:cxn ang="0">
                  <a:pos x="1163" y="245"/>
                </a:cxn>
                <a:cxn ang="0">
                  <a:pos x="1213" y="126"/>
                </a:cxn>
                <a:cxn ang="0">
                  <a:pos x="1225" y="37"/>
                </a:cxn>
                <a:cxn ang="0">
                  <a:pos x="1237" y="7"/>
                </a:cxn>
                <a:cxn ang="0">
                  <a:pos x="1265" y="7"/>
                </a:cxn>
                <a:cxn ang="0">
                  <a:pos x="1278" y="67"/>
                </a:cxn>
                <a:cxn ang="0">
                  <a:pos x="1259" y="199"/>
                </a:cxn>
                <a:cxn ang="0">
                  <a:pos x="1210" y="318"/>
                </a:cxn>
                <a:cxn ang="0">
                  <a:pos x="1132" y="418"/>
                </a:cxn>
                <a:cxn ang="0">
                  <a:pos x="1024" y="474"/>
                </a:cxn>
                <a:cxn ang="0">
                  <a:pos x="916" y="477"/>
                </a:cxn>
                <a:cxn ang="0">
                  <a:pos x="823" y="447"/>
                </a:cxn>
                <a:cxn ang="0">
                  <a:pos x="721" y="378"/>
                </a:cxn>
                <a:cxn ang="0">
                  <a:pos x="597" y="262"/>
                </a:cxn>
                <a:cxn ang="0">
                  <a:pos x="483" y="169"/>
                </a:cxn>
                <a:cxn ang="0">
                  <a:pos x="377" y="123"/>
                </a:cxn>
                <a:cxn ang="0">
                  <a:pos x="285" y="120"/>
                </a:cxn>
                <a:cxn ang="0">
                  <a:pos x="210" y="146"/>
                </a:cxn>
                <a:cxn ang="0">
                  <a:pos x="136" y="202"/>
                </a:cxn>
                <a:cxn ang="0">
                  <a:pos x="80" y="298"/>
                </a:cxn>
                <a:cxn ang="0">
                  <a:pos x="56" y="434"/>
                </a:cxn>
                <a:cxn ang="0">
                  <a:pos x="53" y="451"/>
                </a:cxn>
                <a:cxn ang="0">
                  <a:pos x="46" y="467"/>
                </a:cxn>
                <a:cxn ang="0">
                  <a:pos x="28" y="480"/>
                </a:cxn>
                <a:cxn ang="0">
                  <a:pos x="9" y="467"/>
                </a:cxn>
                <a:cxn ang="0">
                  <a:pos x="0" y="414"/>
                </a:cxn>
                <a:cxn ang="0">
                  <a:pos x="19" y="282"/>
                </a:cxn>
                <a:cxn ang="0">
                  <a:pos x="68" y="163"/>
                </a:cxn>
                <a:cxn ang="0">
                  <a:pos x="149" y="63"/>
                </a:cxn>
                <a:cxn ang="0">
                  <a:pos x="257" y="7"/>
                </a:cxn>
              </a:cxnLst>
              <a:rect l="0" t="0" r="r" b="b"/>
              <a:pathLst>
                <a:path w="1278" h="480">
                  <a:moveTo>
                    <a:pt x="319" y="0"/>
                  </a:moveTo>
                  <a:lnTo>
                    <a:pt x="362" y="4"/>
                  </a:lnTo>
                  <a:lnTo>
                    <a:pt x="408" y="14"/>
                  </a:lnTo>
                  <a:lnTo>
                    <a:pt x="455" y="33"/>
                  </a:lnTo>
                  <a:lnTo>
                    <a:pt x="504" y="63"/>
                  </a:lnTo>
                  <a:lnTo>
                    <a:pt x="557" y="103"/>
                  </a:lnTo>
                  <a:lnTo>
                    <a:pt x="616" y="156"/>
                  </a:lnTo>
                  <a:lnTo>
                    <a:pt x="681" y="219"/>
                  </a:lnTo>
                  <a:lnTo>
                    <a:pt x="739" y="272"/>
                  </a:lnTo>
                  <a:lnTo>
                    <a:pt x="795" y="312"/>
                  </a:lnTo>
                  <a:lnTo>
                    <a:pt x="845" y="341"/>
                  </a:lnTo>
                  <a:lnTo>
                    <a:pt x="900" y="358"/>
                  </a:lnTo>
                  <a:lnTo>
                    <a:pt x="956" y="365"/>
                  </a:lnTo>
                  <a:lnTo>
                    <a:pt x="999" y="361"/>
                  </a:lnTo>
                  <a:lnTo>
                    <a:pt x="1046" y="345"/>
                  </a:lnTo>
                  <a:lnTo>
                    <a:pt x="1089" y="322"/>
                  </a:lnTo>
                  <a:lnTo>
                    <a:pt x="1129" y="288"/>
                  </a:lnTo>
                  <a:lnTo>
                    <a:pt x="1163" y="245"/>
                  </a:lnTo>
                  <a:lnTo>
                    <a:pt x="1194" y="192"/>
                  </a:lnTo>
                  <a:lnTo>
                    <a:pt x="1213" y="126"/>
                  </a:lnTo>
                  <a:lnTo>
                    <a:pt x="1222" y="53"/>
                  </a:lnTo>
                  <a:lnTo>
                    <a:pt x="1225" y="37"/>
                  </a:lnTo>
                  <a:lnTo>
                    <a:pt x="1231" y="20"/>
                  </a:lnTo>
                  <a:lnTo>
                    <a:pt x="1237" y="7"/>
                  </a:lnTo>
                  <a:lnTo>
                    <a:pt x="1250" y="0"/>
                  </a:lnTo>
                  <a:lnTo>
                    <a:pt x="1265" y="7"/>
                  </a:lnTo>
                  <a:lnTo>
                    <a:pt x="1275" y="30"/>
                  </a:lnTo>
                  <a:lnTo>
                    <a:pt x="1278" y="67"/>
                  </a:lnTo>
                  <a:lnTo>
                    <a:pt x="1275" y="133"/>
                  </a:lnTo>
                  <a:lnTo>
                    <a:pt x="1259" y="199"/>
                  </a:lnTo>
                  <a:lnTo>
                    <a:pt x="1241" y="262"/>
                  </a:lnTo>
                  <a:lnTo>
                    <a:pt x="1210" y="318"/>
                  </a:lnTo>
                  <a:lnTo>
                    <a:pt x="1176" y="371"/>
                  </a:lnTo>
                  <a:lnTo>
                    <a:pt x="1132" y="418"/>
                  </a:lnTo>
                  <a:lnTo>
                    <a:pt x="1080" y="451"/>
                  </a:lnTo>
                  <a:lnTo>
                    <a:pt x="1024" y="474"/>
                  </a:lnTo>
                  <a:lnTo>
                    <a:pt x="959" y="480"/>
                  </a:lnTo>
                  <a:lnTo>
                    <a:pt x="916" y="477"/>
                  </a:lnTo>
                  <a:lnTo>
                    <a:pt x="869" y="467"/>
                  </a:lnTo>
                  <a:lnTo>
                    <a:pt x="823" y="447"/>
                  </a:lnTo>
                  <a:lnTo>
                    <a:pt x="773" y="418"/>
                  </a:lnTo>
                  <a:lnTo>
                    <a:pt x="721" y="378"/>
                  </a:lnTo>
                  <a:lnTo>
                    <a:pt x="662" y="325"/>
                  </a:lnTo>
                  <a:lnTo>
                    <a:pt x="597" y="262"/>
                  </a:lnTo>
                  <a:lnTo>
                    <a:pt x="538" y="209"/>
                  </a:lnTo>
                  <a:lnTo>
                    <a:pt x="483" y="169"/>
                  </a:lnTo>
                  <a:lnTo>
                    <a:pt x="433" y="139"/>
                  </a:lnTo>
                  <a:lnTo>
                    <a:pt x="377" y="123"/>
                  </a:lnTo>
                  <a:lnTo>
                    <a:pt x="322" y="116"/>
                  </a:lnTo>
                  <a:lnTo>
                    <a:pt x="285" y="120"/>
                  </a:lnTo>
                  <a:lnTo>
                    <a:pt x="248" y="130"/>
                  </a:lnTo>
                  <a:lnTo>
                    <a:pt x="210" y="146"/>
                  </a:lnTo>
                  <a:lnTo>
                    <a:pt x="173" y="169"/>
                  </a:lnTo>
                  <a:lnTo>
                    <a:pt x="136" y="202"/>
                  </a:lnTo>
                  <a:lnTo>
                    <a:pt x="105" y="245"/>
                  </a:lnTo>
                  <a:lnTo>
                    <a:pt x="80" y="298"/>
                  </a:lnTo>
                  <a:lnTo>
                    <a:pt x="65" y="361"/>
                  </a:lnTo>
                  <a:lnTo>
                    <a:pt x="56" y="434"/>
                  </a:lnTo>
                  <a:lnTo>
                    <a:pt x="56" y="444"/>
                  </a:lnTo>
                  <a:lnTo>
                    <a:pt x="53" y="451"/>
                  </a:lnTo>
                  <a:lnTo>
                    <a:pt x="50" y="461"/>
                  </a:lnTo>
                  <a:lnTo>
                    <a:pt x="46" y="467"/>
                  </a:lnTo>
                  <a:lnTo>
                    <a:pt x="40" y="474"/>
                  </a:lnTo>
                  <a:lnTo>
                    <a:pt x="28" y="480"/>
                  </a:lnTo>
                  <a:lnTo>
                    <a:pt x="16" y="477"/>
                  </a:lnTo>
                  <a:lnTo>
                    <a:pt x="9" y="467"/>
                  </a:lnTo>
                  <a:lnTo>
                    <a:pt x="3" y="444"/>
                  </a:lnTo>
                  <a:lnTo>
                    <a:pt x="0" y="414"/>
                  </a:lnTo>
                  <a:lnTo>
                    <a:pt x="3" y="348"/>
                  </a:lnTo>
                  <a:lnTo>
                    <a:pt x="19" y="282"/>
                  </a:lnTo>
                  <a:lnTo>
                    <a:pt x="37" y="219"/>
                  </a:lnTo>
                  <a:lnTo>
                    <a:pt x="68" y="163"/>
                  </a:lnTo>
                  <a:lnTo>
                    <a:pt x="105" y="110"/>
                  </a:lnTo>
                  <a:lnTo>
                    <a:pt x="149" y="63"/>
                  </a:lnTo>
                  <a:lnTo>
                    <a:pt x="198" y="27"/>
                  </a:lnTo>
                  <a:lnTo>
                    <a:pt x="257" y="7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Freeform 168"/>
            <p:cNvSpPr>
              <a:spLocks/>
            </p:cNvSpPr>
            <p:nvPr/>
          </p:nvSpPr>
          <p:spPr bwMode="auto">
            <a:xfrm>
              <a:off x="8250" y="3917"/>
              <a:ext cx="631" cy="1370"/>
            </a:xfrm>
            <a:custGeom>
              <a:avLst/>
              <a:gdLst/>
              <a:ahLst/>
              <a:cxnLst>
                <a:cxn ang="0">
                  <a:pos x="350" y="0"/>
                </a:cxn>
                <a:cxn ang="0">
                  <a:pos x="375" y="0"/>
                </a:cxn>
                <a:cxn ang="0">
                  <a:pos x="387" y="6"/>
                </a:cxn>
                <a:cxn ang="0">
                  <a:pos x="393" y="23"/>
                </a:cxn>
                <a:cxn ang="0">
                  <a:pos x="393" y="53"/>
                </a:cxn>
                <a:cxn ang="0">
                  <a:pos x="390" y="1208"/>
                </a:cxn>
                <a:cxn ang="0">
                  <a:pos x="390" y="1238"/>
                </a:cxn>
                <a:cxn ang="0">
                  <a:pos x="396" y="1261"/>
                </a:cxn>
                <a:cxn ang="0">
                  <a:pos x="406" y="1278"/>
                </a:cxn>
                <a:cxn ang="0">
                  <a:pos x="427" y="1291"/>
                </a:cxn>
                <a:cxn ang="0">
                  <a:pos x="458" y="1301"/>
                </a:cxn>
                <a:cxn ang="0">
                  <a:pos x="504" y="1307"/>
                </a:cxn>
                <a:cxn ang="0">
                  <a:pos x="631" y="1307"/>
                </a:cxn>
                <a:cxn ang="0">
                  <a:pos x="631" y="1370"/>
                </a:cxn>
                <a:cxn ang="0">
                  <a:pos x="591" y="1367"/>
                </a:cxn>
                <a:cxn ang="0">
                  <a:pos x="539" y="1367"/>
                </a:cxn>
                <a:cxn ang="0">
                  <a:pos x="480" y="1364"/>
                </a:cxn>
                <a:cxn ang="0">
                  <a:pos x="161" y="1364"/>
                </a:cxn>
                <a:cxn ang="0">
                  <a:pos x="102" y="1367"/>
                </a:cxn>
                <a:cxn ang="0">
                  <a:pos x="50" y="1367"/>
                </a:cxn>
                <a:cxn ang="0">
                  <a:pos x="10" y="1370"/>
                </a:cxn>
                <a:cxn ang="0">
                  <a:pos x="10" y="1307"/>
                </a:cxn>
                <a:cxn ang="0">
                  <a:pos x="71" y="1307"/>
                </a:cxn>
                <a:cxn ang="0">
                  <a:pos x="136" y="1304"/>
                </a:cxn>
                <a:cxn ang="0">
                  <a:pos x="183" y="1301"/>
                </a:cxn>
                <a:cxn ang="0">
                  <a:pos x="214" y="1291"/>
                </a:cxn>
                <a:cxn ang="0">
                  <a:pos x="235" y="1278"/>
                </a:cxn>
                <a:cxn ang="0">
                  <a:pos x="245" y="1261"/>
                </a:cxn>
                <a:cxn ang="0">
                  <a:pos x="251" y="1238"/>
                </a:cxn>
                <a:cxn ang="0">
                  <a:pos x="251" y="142"/>
                </a:cxn>
                <a:cxn ang="0">
                  <a:pos x="189" y="168"/>
                </a:cxn>
                <a:cxn ang="0">
                  <a:pos x="130" y="185"/>
                </a:cxn>
                <a:cxn ang="0">
                  <a:pos x="75" y="192"/>
                </a:cxn>
                <a:cxn ang="0">
                  <a:pos x="31" y="195"/>
                </a:cxn>
                <a:cxn ang="0">
                  <a:pos x="0" y="195"/>
                </a:cxn>
                <a:cxn ang="0">
                  <a:pos x="0" y="132"/>
                </a:cxn>
                <a:cxn ang="0">
                  <a:pos x="34" y="132"/>
                </a:cxn>
                <a:cxn ang="0">
                  <a:pos x="78" y="129"/>
                </a:cxn>
                <a:cxn ang="0">
                  <a:pos x="127" y="122"/>
                </a:cxn>
                <a:cxn ang="0">
                  <a:pos x="183" y="109"/>
                </a:cxn>
                <a:cxn ang="0">
                  <a:pos x="238" y="82"/>
                </a:cxn>
                <a:cxn ang="0">
                  <a:pos x="297" y="49"/>
                </a:cxn>
                <a:cxn ang="0">
                  <a:pos x="350" y="0"/>
                </a:cxn>
              </a:cxnLst>
              <a:rect l="0" t="0" r="r" b="b"/>
              <a:pathLst>
                <a:path w="631" h="1370">
                  <a:moveTo>
                    <a:pt x="350" y="0"/>
                  </a:moveTo>
                  <a:lnTo>
                    <a:pt x="375" y="0"/>
                  </a:lnTo>
                  <a:lnTo>
                    <a:pt x="387" y="6"/>
                  </a:lnTo>
                  <a:lnTo>
                    <a:pt x="393" y="23"/>
                  </a:lnTo>
                  <a:lnTo>
                    <a:pt x="393" y="53"/>
                  </a:lnTo>
                  <a:lnTo>
                    <a:pt x="390" y="1208"/>
                  </a:lnTo>
                  <a:lnTo>
                    <a:pt x="390" y="1238"/>
                  </a:lnTo>
                  <a:lnTo>
                    <a:pt x="396" y="1261"/>
                  </a:lnTo>
                  <a:lnTo>
                    <a:pt x="406" y="1278"/>
                  </a:lnTo>
                  <a:lnTo>
                    <a:pt x="427" y="1291"/>
                  </a:lnTo>
                  <a:lnTo>
                    <a:pt x="458" y="1301"/>
                  </a:lnTo>
                  <a:lnTo>
                    <a:pt x="504" y="1307"/>
                  </a:lnTo>
                  <a:lnTo>
                    <a:pt x="631" y="1307"/>
                  </a:lnTo>
                  <a:lnTo>
                    <a:pt x="631" y="1370"/>
                  </a:lnTo>
                  <a:lnTo>
                    <a:pt x="591" y="1367"/>
                  </a:lnTo>
                  <a:lnTo>
                    <a:pt x="539" y="1367"/>
                  </a:lnTo>
                  <a:lnTo>
                    <a:pt x="480" y="1364"/>
                  </a:lnTo>
                  <a:lnTo>
                    <a:pt x="161" y="1364"/>
                  </a:lnTo>
                  <a:lnTo>
                    <a:pt x="102" y="1367"/>
                  </a:lnTo>
                  <a:lnTo>
                    <a:pt x="50" y="1367"/>
                  </a:lnTo>
                  <a:lnTo>
                    <a:pt x="10" y="1370"/>
                  </a:lnTo>
                  <a:lnTo>
                    <a:pt x="10" y="1307"/>
                  </a:lnTo>
                  <a:lnTo>
                    <a:pt x="71" y="1307"/>
                  </a:lnTo>
                  <a:lnTo>
                    <a:pt x="136" y="1304"/>
                  </a:lnTo>
                  <a:lnTo>
                    <a:pt x="183" y="1301"/>
                  </a:lnTo>
                  <a:lnTo>
                    <a:pt x="214" y="1291"/>
                  </a:lnTo>
                  <a:lnTo>
                    <a:pt x="235" y="1278"/>
                  </a:lnTo>
                  <a:lnTo>
                    <a:pt x="245" y="1261"/>
                  </a:lnTo>
                  <a:lnTo>
                    <a:pt x="251" y="1238"/>
                  </a:lnTo>
                  <a:lnTo>
                    <a:pt x="251" y="142"/>
                  </a:lnTo>
                  <a:lnTo>
                    <a:pt x="189" y="168"/>
                  </a:lnTo>
                  <a:lnTo>
                    <a:pt x="130" y="185"/>
                  </a:lnTo>
                  <a:lnTo>
                    <a:pt x="75" y="192"/>
                  </a:lnTo>
                  <a:lnTo>
                    <a:pt x="31" y="195"/>
                  </a:lnTo>
                  <a:lnTo>
                    <a:pt x="0" y="195"/>
                  </a:lnTo>
                  <a:lnTo>
                    <a:pt x="0" y="132"/>
                  </a:lnTo>
                  <a:lnTo>
                    <a:pt x="34" y="132"/>
                  </a:lnTo>
                  <a:lnTo>
                    <a:pt x="78" y="129"/>
                  </a:lnTo>
                  <a:lnTo>
                    <a:pt x="127" y="122"/>
                  </a:lnTo>
                  <a:lnTo>
                    <a:pt x="183" y="109"/>
                  </a:lnTo>
                  <a:lnTo>
                    <a:pt x="238" y="82"/>
                  </a:lnTo>
                  <a:lnTo>
                    <a:pt x="297" y="49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Freeform 169"/>
            <p:cNvSpPr>
              <a:spLocks noEditPoints="1"/>
            </p:cNvSpPr>
            <p:nvPr/>
          </p:nvSpPr>
          <p:spPr bwMode="auto">
            <a:xfrm>
              <a:off x="9116" y="3913"/>
              <a:ext cx="808" cy="1417"/>
            </a:xfrm>
            <a:custGeom>
              <a:avLst/>
              <a:gdLst/>
              <a:ahLst/>
              <a:cxnLst>
                <a:cxn ang="0">
                  <a:pos x="359" y="53"/>
                </a:cxn>
                <a:cxn ang="0">
                  <a:pos x="300" y="80"/>
                </a:cxn>
                <a:cxn ang="0">
                  <a:pos x="239" y="136"/>
                </a:cxn>
                <a:cxn ang="0">
                  <a:pos x="189" y="239"/>
                </a:cxn>
                <a:cxn ang="0">
                  <a:pos x="164" y="398"/>
                </a:cxn>
                <a:cxn ang="0">
                  <a:pos x="158" y="590"/>
                </a:cxn>
                <a:cxn ang="0">
                  <a:pos x="164" y="954"/>
                </a:cxn>
                <a:cxn ang="0">
                  <a:pos x="180" y="1123"/>
                </a:cxn>
                <a:cxn ang="0">
                  <a:pos x="220" y="1245"/>
                </a:cxn>
                <a:cxn ang="0">
                  <a:pos x="276" y="1321"/>
                </a:cxn>
                <a:cxn ang="0">
                  <a:pos x="341" y="1361"/>
                </a:cxn>
                <a:cxn ang="0">
                  <a:pos x="403" y="1371"/>
                </a:cxn>
                <a:cxn ang="0">
                  <a:pos x="403" y="1371"/>
                </a:cxn>
                <a:cxn ang="0">
                  <a:pos x="468" y="1358"/>
                </a:cxn>
                <a:cxn ang="0">
                  <a:pos x="536" y="1315"/>
                </a:cxn>
                <a:cxn ang="0">
                  <a:pos x="591" y="1235"/>
                </a:cxn>
                <a:cxn ang="0">
                  <a:pos x="625" y="1113"/>
                </a:cxn>
                <a:cxn ang="0">
                  <a:pos x="647" y="838"/>
                </a:cxn>
                <a:cxn ang="0">
                  <a:pos x="644" y="484"/>
                </a:cxn>
                <a:cxn ang="0">
                  <a:pos x="628" y="288"/>
                </a:cxn>
                <a:cxn ang="0">
                  <a:pos x="588" y="166"/>
                </a:cxn>
                <a:cxn ang="0">
                  <a:pos x="526" y="93"/>
                </a:cxn>
                <a:cxn ang="0">
                  <a:pos x="458" y="60"/>
                </a:cxn>
                <a:cxn ang="0">
                  <a:pos x="403" y="50"/>
                </a:cxn>
                <a:cxn ang="0">
                  <a:pos x="406" y="0"/>
                </a:cxn>
                <a:cxn ang="0">
                  <a:pos x="477" y="7"/>
                </a:cxn>
                <a:cxn ang="0">
                  <a:pos x="567" y="40"/>
                </a:cxn>
                <a:cxn ang="0">
                  <a:pos x="653" y="113"/>
                </a:cxn>
                <a:cxn ang="0">
                  <a:pos x="730" y="232"/>
                </a:cxn>
                <a:cxn ang="0">
                  <a:pos x="786" y="421"/>
                </a:cxn>
                <a:cxn ang="0">
                  <a:pos x="808" y="613"/>
                </a:cxn>
                <a:cxn ang="0">
                  <a:pos x="802" y="907"/>
                </a:cxn>
                <a:cxn ang="0">
                  <a:pos x="768" y="1093"/>
                </a:cxn>
                <a:cxn ang="0">
                  <a:pos x="703" y="1245"/>
                </a:cxn>
                <a:cxn ang="0">
                  <a:pos x="622" y="1341"/>
                </a:cxn>
                <a:cxn ang="0">
                  <a:pos x="533" y="1394"/>
                </a:cxn>
                <a:cxn ang="0">
                  <a:pos x="443" y="1414"/>
                </a:cxn>
                <a:cxn ang="0">
                  <a:pos x="359" y="1414"/>
                </a:cxn>
                <a:cxn ang="0">
                  <a:pos x="266" y="1387"/>
                </a:cxn>
                <a:cxn ang="0">
                  <a:pos x="171" y="1321"/>
                </a:cxn>
                <a:cxn ang="0">
                  <a:pos x="87" y="1209"/>
                </a:cxn>
                <a:cxn ang="0">
                  <a:pos x="22" y="1010"/>
                </a:cxn>
                <a:cxn ang="0">
                  <a:pos x="4" y="808"/>
                </a:cxn>
                <a:cxn ang="0">
                  <a:pos x="0" y="613"/>
                </a:cxn>
                <a:cxn ang="0">
                  <a:pos x="19" y="424"/>
                </a:cxn>
                <a:cxn ang="0">
                  <a:pos x="72" y="245"/>
                </a:cxn>
                <a:cxn ang="0">
                  <a:pos x="152" y="113"/>
                </a:cxn>
                <a:cxn ang="0">
                  <a:pos x="251" y="37"/>
                </a:cxn>
                <a:cxn ang="0">
                  <a:pos x="356" y="4"/>
                </a:cxn>
              </a:cxnLst>
              <a:rect l="0" t="0" r="r" b="b"/>
              <a:pathLst>
                <a:path w="808" h="1417">
                  <a:moveTo>
                    <a:pt x="384" y="50"/>
                  </a:moveTo>
                  <a:lnTo>
                    <a:pt x="359" y="53"/>
                  </a:lnTo>
                  <a:lnTo>
                    <a:pt x="328" y="63"/>
                  </a:lnTo>
                  <a:lnTo>
                    <a:pt x="300" y="80"/>
                  </a:lnTo>
                  <a:lnTo>
                    <a:pt x="270" y="103"/>
                  </a:lnTo>
                  <a:lnTo>
                    <a:pt x="239" y="136"/>
                  </a:lnTo>
                  <a:lnTo>
                    <a:pt x="211" y="179"/>
                  </a:lnTo>
                  <a:lnTo>
                    <a:pt x="189" y="239"/>
                  </a:lnTo>
                  <a:lnTo>
                    <a:pt x="174" y="312"/>
                  </a:lnTo>
                  <a:lnTo>
                    <a:pt x="164" y="398"/>
                  </a:lnTo>
                  <a:lnTo>
                    <a:pt x="161" y="490"/>
                  </a:lnTo>
                  <a:lnTo>
                    <a:pt x="158" y="590"/>
                  </a:lnTo>
                  <a:lnTo>
                    <a:pt x="158" y="858"/>
                  </a:lnTo>
                  <a:lnTo>
                    <a:pt x="164" y="954"/>
                  </a:lnTo>
                  <a:lnTo>
                    <a:pt x="171" y="1043"/>
                  </a:lnTo>
                  <a:lnTo>
                    <a:pt x="180" y="1123"/>
                  </a:lnTo>
                  <a:lnTo>
                    <a:pt x="195" y="1189"/>
                  </a:lnTo>
                  <a:lnTo>
                    <a:pt x="220" y="1245"/>
                  </a:lnTo>
                  <a:lnTo>
                    <a:pt x="245" y="1288"/>
                  </a:lnTo>
                  <a:lnTo>
                    <a:pt x="276" y="1321"/>
                  </a:lnTo>
                  <a:lnTo>
                    <a:pt x="310" y="1344"/>
                  </a:lnTo>
                  <a:lnTo>
                    <a:pt x="341" y="1361"/>
                  </a:lnTo>
                  <a:lnTo>
                    <a:pt x="372" y="1368"/>
                  </a:lnTo>
                  <a:lnTo>
                    <a:pt x="403" y="1371"/>
                  </a:lnTo>
                  <a:lnTo>
                    <a:pt x="399" y="1371"/>
                  </a:lnTo>
                  <a:lnTo>
                    <a:pt x="403" y="1371"/>
                  </a:lnTo>
                  <a:lnTo>
                    <a:pt x="434" y="1368"/>
                  </a:lnTo>
                  <a:lnTo>
                    <a:pt x="468" y="1358"/>
                  </a:lnTo>
                  <a:lnTo>
                    <a:pt x="502" y="1341"/>
                  </a:lnTo>
                  <a:lnTo>
                    <a:pt x="536" y="1315"/>
                  </a:lnTo>
                  <a:lnTo>
                    <a:pt x="563" y="1282"/>
                  </a:lnTo>
                  <a:lnTo>
                    <a:pt x="591" y="1235"/>
                  </a:lnTo>
                  <a:lnTo>
                    <a:pt x="610" y="1179"/>
                  </a:lnTo>
                  <a:lnTo>
                    <a:pt x="625" y="1113"/>
                  </a:lnTo>
                  <a:lnTo>
                    <a:pt x="641" y="980"/>
                  </a:lnTo>
                  <a:lnTo>
                    <a:pt x="647" y="838"/>
                  </a:lnTo>
                  <a:lnTo>
                    <a:pt x="647" y="590"/>
                  </a:lnTo>
                  <a:lnTo>
                    <a:pt x="644" y="484"/>
                  </a:lnTo>
                  <a:lnTo>
                    <a:pt x="638" y="381"/>
                  </a:lnTo>
                  <a:lnTo>
                    <a:pt x="628" y="288"/>
                  </a:lnTo>
                  <a:lnTo>
                    <a:pt x="613" y="219"/>
                  </a:lnTo>
                  <a:lnTo>
                    <a:pt x="588" y="166"/>
                  </a:lnTo>
                  <a:lnTo>
                    <a:pt x="557" y="123"/>
                  </a:lnTo>
                  <a:lnTo>
                    <a:pt x="526" y="93"/>
                  </a:lnTo>
                  <a:lnTo>
                    <a:pt x="492" y="73"/>
                  </a:lnTo>
                  <a:lnTo>
                    <a:pt x="458" y="60"/>
                  </a:lnTo>
                  <a:lnTo>
                    <a:pt x="427" y="53"/>
                  </a:lnTo>
                  <a:lnTo>
                    <a:pt x="403" y="50"/>
                  </a:lnTo>
                  <a:lnTo>
                    <a:pt x="384" y="50"/>
                  </a:lnTo>
                  <a:close/>
                  <a:moveTo>
                    <a:pt x="406" y="0"/>
                  </a:moveTo>
                  <a:lnTo>
                    <a:pt x="440" y="4"/>
                  </a:lnTo>
                  <a:lnTo>
                    <a:pt x="477" y="7"/>
                  </a:lnTo>
                  <a:lnTo>
                    <a:pt x="520" y="20"/>
                  </a:lnTo>
                  <a:lnTo>
                    <a:pt x="567" y="40"/>
                  </a:lnTo>
                  <a:lnTo>
                    <a:pt x="610" y="70"/>
                  </a:lnTo>
                  <a:lnTo>
                    <a:pt x="653" y="113"/>
                  </a:lnTo>
                  <a:lnTo>
                    <a:pt x="696" y="166"/>
                  </a:lnTo>
                  <a:lnTo>
                    <a:pt x="730" y="232"/>
                  </a:lnTo>
                  <a:lnTo>
                    <a:pt x="765" y="325"/>
                  </a:lnTo>
                  <a:lnTo>
                    <a:pt x="786" y="421"/>
                  </a:lnTo>
                  <a:lnTo>
                    <a:pt x="802" y="517"/>
                  </a:lnTo>
                  <a:lnTo>
                    <a:pt x="808" y="613"/>
                  </a:lnTo>
                  <a:lnTo>
                    <a:pt x="808" y="811"/>
                  </a:lnTo>
                  <a:lnTo>
                    <a:pt x="802" y="907"/>
                  </a:lnTo>
                  <a:lnTo>
                    <a:pt x="789" y="1000"/>
                  </a:lnTo>
                  <a:lnTo>
                    <a:pt x="768" y="1093"/>
                  </a:lnTo>
                  <a:lnTo>
                    <a:pt x="737" y="1179"/>
                  </a:lnTo>
                  <a:lnTo>
                    <a:pt x="703" y="1245"/>
                  </a:lnTo>
                  <a:lnTo>
                    <a:pt x="666" y="1298"/>
                  </a:lnTo>
                  <a:lnTo>
                    <a:pt x="622" y="1341"/>
                  </a:lnTo>
                  <a:lnTo>
                    <a:pt x="579" y="1371"/>
                  </a:lnTo>
                  <a:lnTo>
                    <a:pt x="533" y="1394"/>
                  </a:lnTo>
                  <a:lnTo>
                    <a:pt x="486" y="1407"/>
                  </a:lnTo>
                  <a:lnTo>
                    <a:pt x="443" y="1414"/>
                  </a:lnTo>
                  <a:lnTo>
                    <a:pt x="403" y="1417"/>
                  </a:lnTo>
                  <a:lnTo>
                    <a:pt x="359" y="1414"/>
                  </a:lnTo>
                  <a:lnTo>
                    <a:pt x="313" y="1404"/>
                  </a:lnTo>
                  <a:lnTo>
                    <a:pt x="266" y="1387"/>
                  </a:lnTo>
                  <a:lnTo>
                    <a:pt x="217" y="1361"/>
                  </a:lnTo>
                  <a:lnTo>
                    <a:pt x="171" y="1321"/>
                  </a:lnTo>
                  <a:lnTo>
                    <a:pt x="127" y="1272"/>
                  </a:lnTo>
                  <a:lnTo>
                    <a:pt x="87" y="1209"/>
                  </a:lnTo>
                  <a:lnTo>
                    <a:pt x="47" y="1109"/>
                  </a:lnTo>
                  <a:lnTo>
                    <a:pt x="22" y="1010"/>
                  </a:lnTo>
                  <a:lnTo>
                    <a:pt x="10" y="907"/>
                  </a:lnTo>
                  <a:lnTo>
                    <a:pt x="4" y="808"/>
                  </a:lnTo>
                  <a:lnTo>
                    <a:pt x="0" y="712"/>
                  </a:lnTo>
                  <a:lnTo>
                    <a:pt x="0" y="613"/>
                  </a:lnTo>
                  <a:lnTo>
                    <a:pt x="7" y="517"/>
                  </a:lnTo>
                  <a:lnTo>
                    <a:pt x="19" y="424"/>
                  </a:lnTo>
                  <a:lnTo>
                    <a:pt x="41" y="331"/>
                  </a:lnTo>
                  <a:lnTo>
                    <a:pt x="72" y="245"/>
                  </a:lnTo>
                  <a:lnTo>
                    <a:pt x="109" y="172"/>
                  </a:lnTo>
                  <a:lnTo>
                    <a:pt x="152" y="113"/>
                  </a:lnTo>
                  <a:lnTo>
                    <a:pt x="198" y="70"/>
                  </a:lnTo>
                  <a:lnTo>
                    <a:pt x="251" y="37"/>
                  </a:lnTo>
                  <a:lnTo>
                    <a:pt x="304" y="17"/>
                  </a:lnTo>
                  <a:lnTo>
                    <a:pt x="356" y="4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Freeform 170"/>
            <p:cNvSpPr>
              <a:spLocks noEditPoints="1"/>
            </p:cNvSpPr>
            <p:nvPr/>
          </p:nvSpPr>
          <p:spPr bwMode="auto">
            <a:xfrm>
              <a:off x="10072" y="3503"/>
              <a:ext cx="616" cy="983"/>
            </a:xfrm>
            <a:custGeom>
              <a:avLst/>
              <a:gdLst/>
              <a:ahLst/>
              <a:cxnLst>
                <a:cxn ang="0">
                  <a:pos x="201" y="533"/>
                </a:cxn>
                <a:cxn ang="0">
                  <a:pos x="118" y="619"/>
                </a:cxn>
                <a:cxn ang="0">
                  <a:pos x="87" y="735"/>
                </a:cxn>
                <a:cxn ang="0">
                  <a:pos x="118" y="837"/>
                </a:cxn>
                <a:cxn ang="0">
                  <a:pos x="201" y="910"/>
                </a:cxn>
                <a:cxn ang="0">
                  <a:pos x="316" y="937"/>
                </a:cxn>
                <a:cxn ang="0">
                  <a:pos x="412" y="920"/>
                </a:cxn>
                <a:cxn ang="0">
                  <a:pos x="489" y="877"/>
                </a:cxn>
                <a:cxn ang="0">
                  <a:pos x="535" y="804"/>
                </a:cxn>
                <a:cxn ang="0">
                  <a:pos x="535" y="722"/>
                </a:cxn>
                <a:cxn ang="0">
                  <a:pos x="505" y="662"/>
                </a:cxn>
                <a:cxn ang="0">
                  <a:pos x="458" y="626"/>
                </a:cxn>
                <a:cxn ang="0">
                  <a:pos x="399" y="589"/>
                </a:cxn>
                <a:cxn ang="0">
                  <a:pos x="344" y="556"/>
                </a:cxn>
                <a:cxn ang="0">
                  <a:pos x="282" y="516"/>
                </a:cxn>
                <a:cxn ang="0">
                  <a:pos x="257" y="500"/>
                </a:cxn>
                <a:cxn ang="0">
                  <a:pos x="310" y="43"/>
                </a:cxn>
                <a:cxn ang="0">
                  <a:pos x="217" y="59"/>
                </a:cxn>
                <a:cxn ang="0">
                  <a:pos x="143" y="109"/>
                </a:cxn>
                <a:cxn ang="0">
                  <a:pos x="115" y="189"/>
                </a:cxn>
                <a:cxn ang="0">
                  <a:pos x="140" y="255"/>
                </a:cxn>
                <a:cxn ang="0">
                  <a:pos x="189" y="301"/>
                </a:cxn>
                <a:cxn ang="0">
                  <a:pos x="356" y="404"/>
                </a:cxn>
                <a:cxn ang="0">
                  <a:pos x="365" y="407"/>
                </a:cxn>
                <a:cxn ang="0">
                  <a:pos x="396" y="390"/>
                </a:cxn>
                <a:cxn ang="0">
                  <a:pos x="452" y="344"/>
                </a:cxn>
                <a:cxn ang="0">
                  <a:pos x="501" y="265"/>
                </a:cxn>
                <a:cxn ang="0">
                  <a:pos x="501" y="165"/>
                </a:cxn>
                <a:cxn ang="0">
                  <a:pos x="449" y="89"/>
                </a:cxn>
                <a:cxn ang="0">
                  <a:pos x="362" y="49"/>
                </a:cxn>
                <a:cxn ang="0">
                  <a:pos x="313" y="0"/>
                </a:cxn>
                <a:cxn ang="0">
                  <a:pos x="421" y="20"/>
                </a:cxn>
                <a:cxn ang="0">
                  <a:pos x="514" y="73"/>
                </a:cxn>
                <a:cxn ang="0">
                  <a:pos x="570" y="159"/>
                </a:cxn>
                <a:cxn ang="0">
                  <a:pos x="573" y="271"/>
                </a:cxn>
                <a:cxn ang="0">
                  <a:pos x="514" y="364"/>
                </a:cxn>
                <a:cxn ang="0">
                  <a:pos x="409" y="437"/>
                </a:cxn>
                <a:cxn ang="0">
                  <a:pos x="421" y="447"/>
                </a:cxn>
                <a:cxn ang="0">
                  <a:pos x="467" y="473"/>
                </a:cxn>
                <a:cxn ang="0">
                  <a:pos x="529" y="520"/>
                </a:cxn>
                <a:cxn ang="0">
                  <a:pos x="591" y="606"/>
                </a:cxn>
                <a:cxn ang="0">
                  <a:pos x="616" y="712"/>
                </a:cxn>
                <a:cxn ang="0">
                  <a:pos x="585" y="834"/>
                </a:cxn>
                <a:cxn ang="0">
                  <a:pos x="498" y="927"/>
                </a:cxn>
                <a:cxn ang="0">
                  <a:pos x="378" y="976"/>
                </a:cxn>
                <a:cxn ang="0">
                  <a:pos x="251" y="980"/>
                </a:cxn>
                <a:cxn ang="0">
                  <a:pos x="143" y="947"/>
                </a:cxn>
                <a:cxn ang="0">
                  <a:pos x="56" y="884"/>
                </a:cxn>
                <a:cxn ang="0">
                  <a:pos x="6" y="791"/>
                </a:cxn>
                <a:cxn ang="0">
                  <a:pos x="6" y="675"/>
                </a:cxn>
                <a:cxn ang="0">
                  <a:pos x="59" y="576"/>
                </a:cxn>
                <a:cxn ang="0">
                  <a:pos x="133" y="510"/>
                </a:cxn>
                <a:cxn ang="0">
                  <a:pos x="208" y="470"/>
                </a:cxn>
                <a:cxn ang="0">
                  <a:pos x="149" y="433"/>
                </a:cxn>
                <a:cxn ang="0">
                  <a:pos x="96" y="384"/>
                </a:cxn>
                <a:cxn ang="0">
                  <a:pos x="62" y="324"/>
                </a:cxn>
                <a:cxn ang="0">
                  <a:pos x="44" y="238"/>
                </a:cxn>
                <a:cxn ang="0">
                  <a:pos x="71" y="132"/>
                </a:cxn>
                <a:cxn ang="0">
                  <a:pos x="146" y="49"/>
                </a:cxn>
                <a:cxn ang="0">
                  <a:pos x="251" y="6"/>
                </a:cxn>
              </a:cxnLst>
              <a:rect l="0" t="0" r="r" b="b"/>
              <a:pathLst>
                <a:path w="616" h="983">
                  <a:moveTo>
                    <a:pt x="254" y="500"/>
                  </a:moveTo>
                  <a:lnTo>
                    <a:pt x="201" y="533"/>
                  </a:lnTo>
                  <a:lnTo>
                    <a:pt x="155" y="573"/>
                  </a:lnTo>
                  <a:lnTo>
                    <a:pt x="118" y="619"/>
                  </a:lnTo>
                  <a:lnTo>
                    <a:pt x="96" y="675"/>
                  </a:lnTo>
                  <a:lnTo>
                    <a:pt x="87" y="735"/>
                  </a:lnTo>
                  <a:lnTo>
                    <a:pt x="96" y="791"/>
                  </a:lnTo>
                  <a:lnTo>
                    <a:pt x="118" y="837"/>
                  </a:lnTo>
                  <a:lnTo>
                    <a:pt x="155" y="880"/>
                  </a:lnTo>
                  <a:lnTo>
                    <a:pt x="201" y="910"/>
                  </a:lnTo>
                  <a:lnTo>
                    <a:pt x="257" y="930"/>
                  </a:lnTo>
                  <a:lnTo>
                    <a:pt x="316" y="937"/>
                  </a:lnTo>
                  <a:lnTo>
                    <a:pt x="365" y="933"/>
                  </a:lnTo>
                  <a:lnTo>
                    <a:pt x="412" y="920"/>
                  </a:lnTo>
                  <a:lnTo>
                    <a:pt x="452" y="904"/>
                  </a:lnTo>
                  <a:lnTo>
                    <a:pt x="489" y="877"/>
                  </a:lnTo>
                  <a:lnTo>
                    <a:pt x="517" y="844"/>
                  </a:lnTo>
                  <a:lnTo>
                    <a:pt x="535" y="804"/>
                  </a:lnTo>
                  <a:lnTo>
                    <a:pt x="542" y="761"/>
                  </a:lnTo>
                  <a:lnTo>
                    <a:pt x="535" y="722"/>
                  </a:lnTo>
                  <a:lnTo>
                    <a:pt x="523" y="688"/>
                  </a:lnTo>
                  <a:lnTo>
                    <a:pt x="505" y="662"/>
                  </a:lnTo>
                  <a:lnTo>
                    <a:pt x="480" y="642"/>
                  </a:lnTo>
                  <a:lnTo>
                    <a:pt x="458" y="626"/>
                  </a:lnTo>
                  <a:lnTo>
                    <a:pt x="440" y="612"/>
                  </a:lnTo>
                  <a:lnTo>
                    <a:pt x="399" y="589"/>
                  </a:lnTo>
                  <a:lnTo>
                    <a:pt x="368" y="569"/>
                  </a:lnTo>
                  <a:lnTo>
                    <a:pt x="344" y="556"/>
                  </a:lnTo>
                  <a:lnTo>
                    <a:pt x="325" y="543"/>
                  </a:lnTo>
                  <a:lnTo>
                    <a:pt x="282" y="516"/>
                  </a:lnTo>
                  <a:lnTo>
                    <a:pt x="254" y="500"/>
                  </a:lnTo>
                  <a:lnTo>
                    <a:pt x="257" y="500"/>
                  </a:lnTo>
                  <a:lnTo>
                    <a:pt x="254" y="500"/>
                  </a:lnTo>
                  <a:close/>
                  <a:moveTo>
                    <a:pt x="310" y="43"/>
                  </a:moveTo>
                  <a:lnTo>
                    <a:pt x="263" y="46"/>
                  </a:lnTo>
                  <a:lnTo>
                    <a:pt x="217" y="59"/>
                  </a:lnTo>
                  <a:lnTo>
                    <a:pt x="177" y="79"/>
                  </a:lnTo>
                  <a:lnTo>
                    <a:pt x="143" y="109"/>
                  </a:lnTo>
                  <a:lnTo>
                    <a:pt x="124" y="145"/>
                  </a:lnTo>
                  <a:lnTo>
                    <a:pt x="115" y="189"/>
                  </a:lnTo>
                  <a:lnTo>
                    <a:pt x="121" y="225"/>
                  </a:lnTo>
                  <a:lnTo>
                    <a:pt x="140" y="255"/>
                  </a:lnTo>
                  <a:lnTo>
                    <a:pt x="164" y="281"/>
                  </a:lnTo>
                  <a:lnTo>
                    <a:pt x="189" y="301"/>
                  </a:lnTo>
                  <a:lnTo>
                    <a:pt x="350" y="400"/>
                  </a:lnTo>
                  <a:lnTo>
                    <a:pt x="356" y="404"/>
                  </a:lnTo>
                  <a:lnTo>
                    <a:pt x="359" y="407"/>
                  </a:lnTo>
                  <a:lnTo>
                    <a:pt x="365" y="407"/>
                  </a:lnTo>
                  <a:lnTo>
                    <a:pt x="375" y="404"/>
                  </a:lnTo>
                  <a:lnTo>
                    <a:pt x="396" y="390"/>
                  </a:lnTo>
                  <a:lnTo>
                    <a:pt x="424" y="371"/>
                  </a:lnTo>
                  <a:lnTo>
                    <a:pt x="452" y="344"/>
                  </a:lnTo>
                  <a:lnTo>
                    <a:pt x="480" y="308"/>
                  </a:lnTo>
                  <a:lnTo>
                    <a:pt x="501" y="265"/>
                  </a:lnTo>
                  <a:lnTo>
                    <a:pt x="508" y="215"/>
                  </a:lnTo>
                  <a:lnTo>
                    <a:pt x="501" y="165"/>
                  </a:lnTo>
                  <a:lnTo>
                    <a:pt x="480" y="126"/>
                  </a:lnTo>
                  <a:lnTo>
                    <a:pt x="449" y="89"/>
                  </a:lnTo>
                  <a:lnTo>
                    <a:pt x="409" y="66"/>
                  </a:lnTo>
                  <a:lnTo>
                    <a:pt x="362" y="49"/>
                  </a:lnTo>
                  <a:lnTo>
                    <a:pt x="310" y="43"/>
                  </a:lnTo>
                  <a:close/>
                  <a:moveTo>
                    <a:pt x="313" y="0"/>
                  </a:moveTo>
                  <a:lnTo>
                    <a:pt x="368" y="3"/>
                  </a:lnTo>
                  <a:lnTo>
                    <a:pt x="421" y="20"/>
                  </a:lnTo>
                  <a:lnTo>
                    <a:pt x="471" y="40"/>
                  </a:lnTo>
                  <a:lnTo>
                    <a:pt x="514" y="73"/>
                  </a:lnTo>
                  <a:lnTo>
                    <a:pt x="548" y="112"/>
                  </a:lnTo>
                  <a:lnTo>
                    <a:pt x="570" y="159"/>
                  </a:lnTo>
                  <a:lnTo>
                    <a:pt x="579" y="215"/>
                  </a:lnTo>
                  <a:lnTo>
                    <a:pt x="573" y="271"/>
                  </a:lnTo>
                  <a:lnTo>
                    <a:pt x="548" y="321"/>
                  </a:lnTo>
                  <a:lnTo>
                    <a:pt x="514" y="364"/>
                  </a:lnTo>
                  <a:lnTo>
                    <a:pt x="467" y="404"/>
                  </a:lnTo>
                  <a:lnTo>
                    <a:pt x="409" y="437"/>
                  </a:lnTo>
                  <a:lnTo>
                    <a:pt x="402" y="433"/>
                  </a:lnTo>
                  <a:lnTo>
                    <a:pt x="421" y="447"/>
                  </a:lnTo>
                  <a:lnTo>
                    <a:pt x="446" y="460"/>
                  </a:lnTo>
                  <a:lnTo>
                    <a:pt x="467" y="473"/>
                  </a:lnTo>
                  <a:lnTo>
                    <a:pt x="486" y="486"/>
                  </a:lnTo>
                  <a:lnTo>
                    <a:pt x="529" y="520"/>
                  </a:lnTo>
                  <a:lnTo>
                    <a:pt x="566" y="559"/>
                  </a:lnTo>
                  <a:lnTo>
                    <a:pt x="591" y="606"/>
                  </a:lnTo>
                  <a:lnTo>
                    <a:pt x="610" y="655"/>
                  </a:lnTo>
                  <a:lnTo>
                    <a:pt x="616" y="712"/>
                  </a:lnTo>
                  <a:lnTo>
                    <a:pt x="607" y="774"/>
                  </a:lnTo>
                  <a:lnTo>
                    <a:pt x="585" y="834"/>
                  </a:lnTo>
                  <a:lnTo>
                    <a:pt x="548" y="884"/>
                  </a:lnTo>
                  <a:lnTo>
                    <a:pt x="498" y="927"/>
                  </a:lnTo>
                  <a:lnTo>
                    <a:pt x="443" y="957"/>
                  </a:lnTo>
                  <a:lnTo>
                    <a:pt x="378" y="976"/>
                  </a:lnTo>
                  <a:lnTo>
                    <a:pt x="307" y="983"/>
                  </a:lnTo>
                  <a:lnTo>
                    <a:pt x="251" y="980"/>
                  </a:lnTo>
                  <a:lnTo>
                    <a:pt x="195" y="966"/>
                  </a:lnTo>
                  <a:lnTo>
                    <a:pt x="143" y="947"/>
                  </a:lnTo>
                  <a:lnTo>
                    <a:pt x="96" y="917"/>
                  </a:lnTo>
                  <a:lnTo>
                    <a:pt x="56" y="884"/>
                  </a:lnTo>
                  <a:lnTo>
                    <a:pt x="28" y="841"/>
                  </a:lnTo>
                  <a:lnTo>
                    <a:pt x="6" y="791"/>
                  </a:lnTo>
                  <a:lnTo>
                    <a:pt x="0" y="735"/>
                  </a:lnTo>
                  <a:lnTo>
                    <a:pt x="6" y="675"/>
                  </a:lnTo>
                  <a:lnTo>
                    <a:pt x="28" y="622"/>
                  </a:lnTo>
                  <a:lnTo>
                    <a:pt x="59" y="576"/>
                  </a:lnTo>
                  <a:lnTo>
                    <a:pt x="96" y="539"/>
                  </a:lnTo>
                  <a:lnTo>
                    <a:pt x="133" y="510"/>
                  </a:lnTo>
                  <a:lnTo>
                    <a:pt x="174" y="486"/>
                  </a:lnTo>
                  <a:lnTo>
                    <a:pt x="208" y="470"/>
                  </a:lnTo>
                  <a:lnTo>
                    <a:pt x="174" y="447"/>
                  </a:lnTo>
                  <a:lnTo>
                    <a:pt x="149" y="433"/>
                  </a:lnTo>
                  <a:lnTo>
                    <a:pt x="118" y="407"/>
                  </a:lnTo>
                  <a:lnTo>
                    <a:pt x="96" y="384"/>
                  </a:lnTo>
                  <a:lnTo>
                    <a:pt x="78" y="357"/>
                  </a:lnTo>
                  <a:lnTo>
                    <a:pt x="62" y="324"/>
                  </a:lnTo>
                  <a:lnTo>
                    <a:pt x="50" y="285"/>
                  </a:lnTo>
                  <a:lnTo>
                    <a:pt x="44" y="238"/>
                  </a:lnTo>
                  <a:lnTo>
                    <a:pt x="50" y="182"/>
                  </a:lnTo>
                  <a:lnTo>
                    <a:pt x="71" y="132"/>
                  </a:lnTo>
                  <a:lnTo>
                    <a:pt x="102" y="86"/>
                  </a:lnTo>
                  <a:lnTo>
                    <a:pt x="146" y="49"/>
                  </a:lnTo>
                  <a:lnTo>
                    <a:pt x="195" y="23"/>
                  </a:lnTo>
                  <a:lnTo>
                    <a:pt x="251" y="6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Freeform 171"/>
            <p:cNvSpPr>
              <a:spLocks/>
            </p:cNvSpPr>
            <p:nvPr/>
          </p:nvSpPr>
          <p:spPr bwMode="auto">
            <a:xfrm>
              <a:off x="11607" y="3877"/>
              <a:ext cx="1348" cy="1400"/>
            </a:xfrm>
            <a:custGeom>
              <a:avLst/>
              <a:gdLst/>
              <a:ahLst/>
              <a:cxnLst>
                <a:cxn ang="0">
                  <a:pos x="1324" y="0"/>
                </a:cxn>
                <a:cxn ang="0">
                  <a:pos x="1321" y="63"/>
                </a:cxn>
                <a:cxn ang="0">
                  <a:pos x="1194" y="89"/>
                </a:cxn>
                <a:cxn ang="0">
                  <a:pos x="1085" y="162"/>
                </a:cxn>
                <a:cxn ang="0">
                  <a:pos x="986" y="255"/>
                </a:cxn>
                <a:cxn ang="0">
                  <a:pos x="832" y="410"/>
                </a:cxn>
                <a:cxn ang="0">
                  <a:pos x="779" y="463"/>
                </a:cxn>
                <a:cxn ang="0">
                  <a:pos x="730" y="510"/>
                </a:cxn>
                <a:cxn ang="0">
                  <a:pos x="717" y="559"/>
                </a:cxn>
                <a:cxn ang="0">
                  <a:pos x="1058" y="1099"/>
                </a:cxn>
                <a:cxn ang="0">
                  <a:pos x="1163" y="1261"/>
                </a:cxn>
                <a:cxn ang="0">
                  <a:pos x="1222" y="1318"/>
                </a:cxn>
                <a:cxn ang="0">
                  <a:pos x="1305" y="1337"/>
                </a:cxn>
                <a:cxn ang="0">
                  <a:pos x="1348" y="1400"/>
                </a:cxn>
                <a:cxn ang="0">
                  <a:pos x="857" y="1337"/>
                </a:cxn>
                <a:cxn ang="0">
                  <a:pos x="900" y="1334"/>
                </a:cxn>
                <a:cxn ang="0">
                  <a:pos x="946" y="1318"/>
                </a:cxn>
                <a:cxn ang="0">
                  <a:pos x="968" y="1278"/>
                </a:cxn>
                <a:cxn ang="0">
                  <a:pos x="956" y="1235"/>
                </a:cxn>
                <a:cxn ang="0">
                  <a:pos x="810" y="1003"/>
                </a:cxn>
                <a:cxn ang="0">
                  <a:pos x="637" y="732"/>
                </a:cxn>
                <a:cxn ang="0">
                  <a:pos x="587" y="655"/>
                </a:cxn>
                <a:cxn ang="0">
                  <a:pos x="519" y="728"/>
                </a:cxn>
                <a:cxn ang="0">
                  <a:pos x="389" y="861"/>
                </a:cxn>
                <a:cxn ang="0">
                  <a:pos x="368" y="904"/>
                </a:cxn>
                <a:cxn ang="0">
                  <a:pos x="371" y="1281"/>
                </a:cxn>
                <a:cxn ang="0">
                  <a:pos x="405" y="1324"/>
                </a:cxn>
                <a:cxn ang="0">
                  <a:pos x="454" y="1341"/>
                </a:cxn>
                <a:cxn ang="0">
                  <a:pos x="566" y="1337"/>
                </a:cxn>
                <a:cxn ang="0">
                  <a:pos x="0" y="1400"/>
                </a:cxn>
                <a:cxn ang="0">
                  <a:pos x="31" y="1341"/>
                </a:cxn>
                <a:cxn ang="0">
                  <a:pos x="133" y="1334"/>
                </a:cxn>
                <a:cxn ang="0">
                  <a:pos x="179" y="1311"/>
                </a:cxn>
                <a:cxn ang="0">
                  <a:pos x="198" y="1251"/>
                </a:cxn>
                <a:cxn ang="0">
                  <a:pos x="195" y="119"/>
                </a:cxn>
                <a:cxn ang="0">
                  <a:pos x="161" y="79"/>
                </a:cxn>
                <a:cxn ang="0">
                  <a:pos x="108" y="63"/>
                </a:cxn>
                <a:cxn ang="0">
                  <a:pos x="0" y="66"/>
                </a:cxn>
                <a:cxn ang="0">
                  <a:pos x="572" y="3"/>
                </a:cxn>
                <a:cxn ang="0">
                  <a:pos x="510" y="66"/>
                </a:cxn>
                <a:cxn ang="0">
                  <a:pos x="436" y="73"/>
                </a:cxn>
                <a:cxn ang="0">
                  <a:pos x="389" y="99"/>
                </a:cxn>
                <a:cxn ang="0">
                  <a:pos x="374" y="159"/>
                </a:cxn>
                <a:cxn ang="0">
                  <a:pos x="900" y="275"/>
                </a:cxn>
                <a:cxn ang="0">
                  <a:pos x="999" y="159"/>
                </a:cxn>
                <a:cxn ang="0">
                  <a:pos x="999" y="106"/>
                </a:cxn>
                <a:cxn ang="0">
                  <a:pos x="965" y="73"/>
                </a:cxn>
                <a:cxn ang="0">
                  <a:pos x="918" y="63"/>
                </a:cxn>
              </a:cxnLst>
              <a:rect l="0" t="0" r="r" b="b"/>
              <a:pathLst>
                <a:path w="1348" h="1400">
                  <a:moveTo>
                    <a:pt x="918" y="0"/>
                  </a:moveTo>
                  <a:lnTo>
                    <a:pt x="1324" y="0"/>
                  </a:lnTo>
                  <a:lnTo>
                    <a:pt x="1324" y="63"/>
                  </a:lnTo>
                  <a:lnTo>
                    <a:pt x="1321" y="63"/>
                  </a:lnTo>
                  <a:lnTo>
                    <a:pt x="1256" y="69"/>
                  </a:lnTo>
                  <a:lnTo>
                    <a:pt x="1194" y="89"/>
                  </a:lnTo>
                  <a:lnTo>
                    <a:pt x="1138" y="122"/>
                  </a:lnTo>
                  <a:lnTo>
                    <a:pt x="1085" y="162"/>
                  </a:lnTo>
                  <a:lnTo>
                    <a:pt x="1036" y="205"/>
                  </a:lnTo>
                  <a:lnTo>
                    <a:pt x="986" y="255"/>
                  </a:lnTo>
                  <a:lnTo>
                    <a:pt x="853" y="391"/>
                  </a:lnTo>
                  <a:lnTo>
                    <a:pt x="832" y="410"/>
                  </a:lnTo>
                  <a:lnTo>
                    <a:pt x="804" y="437"/>
                  </a:lnTo>
                  <a:lnTo>
                    <a:pt x="779" y="463"/>
                  </a:lnTo>
                  <a:lnTo>
                    <a:pt x="751" y="487"/>
                  </a:lnTo>
                  <a:lnTo>
                    <a:pt x="730" y="510"/>
                  </a:lnTo>
                  <a:lnTo>
                    <a:pt x="711" y="540"/>
                  </a:lnTo>
                  <a:lnTo>
                    <a:pt x="717" y="559"/>
                  </a:lnTo>
                  <a:lnTo>
                    <a:pt x="891" y="828"/>
                  </a:lnTo>
                  <a:lnTo>
                    <a:pt x="1058" y="1099"/>
                  </a:lnTo>
                  <a:lnTo>
                    <a:pt x="1138" y="1228"/>
                  </a:lnTo>
                  <a:lnTo>
                    <a:pt x="1163" y="1261"/>
                  </a:lnTo>
                  <a:lnTo>
                    <a:pt x="1191" y="1294"/>
                  </a:lnTo>
                  <a:lnTo>
                    <a:pt x="1222" y="1318"/>
                  </a:lnTo>
                  <a:lnTo>
                    <a:pt x="1262" y="1331"/>
                  </a:lnTo>
                  <a:lnTo>
                    <a:pt x="1305" y="1337"/>
                  </a:lnTo>
                  <a:lnTo>
                    <a:pt x="1348" y="1337"/>
                  </a:lnTo>
                  <a:lnTo>
                    <a:pt x="1348" y="1400"/>
                  </a:lnTo>
                  <a:lnTo>
                    <a:pt x="857" y="1400"/>
                  </a:lnTo>
                  <a:lnTo>
                    <a:pt x="857" y="1337"/>
                  </a:lnTo>
                  <a:lnTo>
                    <a:pt x="878" y="1337"/>
                  </a:lnTo>
                  <a:lnTo>
                    <a:pt x="900" y="1334"/>
                  </a:lnTo>
                  <a:lnTo>
                    <a:pt x="925" y="1331"/>
                  </a:lnTo>
                  <a:lnTo>
                    <a:pt x="946" y="1318"/>
                  </a:lnTo>
                  <a:lnTo>
                    <a:pt x="962" y="1301"/>
                  </a:lnTo>
                  <a:lnTo>
                    <a:pt x="968" y="1278"/>
                  </a:lnTo>
                  <a:lnTo>
                    <a:pt x="968" y="1274"/>
                  </a:lnTo>
                  <a:lnTo>
                    <a:pt x="956" y="1235"/>
                  </a:lnTo>
                  <a:lnTo>
                    <a:pt x="934" y="1202"/>
                  </a:lnTo>
                  <a:lnTo>
                    <a:pt x="810" y="1003"/>
                  </a:lnTo>
                  <a:lnTo>
                    <a:pt x="683" y="804"/>
                  </a:lnTo>
                  <a:lnTo>
                    <a:pt x="637" y="732"/>
                  </a:lnTo>
                  <a:lnTo>
                    <a:pt x="591" y="655"/>
                  </a:lnTo>
                  <a:lnTo>
                    <a:pt x="587" y="655"/>
                  </a:lnTo>
                  <a:lnTo>
                    <a:pt x="556" y="692"/>
                  </a:lnTo>
                  <a:lnTo>
                    <a:pt x="519" y="728"/>
                  </a:lnTo>
                  <a:lnTo>
                    <a:pt x="427" y="821"/>
                  </a:lnTo>
                  <a:lnTo>
                    <a:pt x="389" y="861"/>
                  </a:lnTo>
                  <a:lnTo>
                    <a:pt x="374" y="881"/>
                  </a:lnTo>
                  <a:lnTo>
                    <a:pt x="368" y="904"/>
                  </a:lnTo>
                  <a:lnTo>
                    <a:pt x="368" y="1248"/>
                  </a:lnTo>
                  <a:lnTo>
                    <a:pt x="371" y="1281"/>
                  </a:lnTo>
                  <a:lnTo>
                    <a:pt x="383" y="1308"/>
                  </a:lnTo>
                  <a:lnTo>
                    <a:pt x="405" y="1324"/>
                  </a:lnTo>
                  <a:lnTo>
                    <a:pt x="427" y="1334"/>
                  </a:lnTo>
                  <a:lnTo>
                    <a:pt x="454" y="1341"/>
                  </a:lnTo>
                  <a:lnTo>
                    <a:pt x="526" y="1341"/>
                  </a:lnTo>
                  <a:lnTo>
                    <a:pt x="566" y="1337"/>
                  </a:lnTo>
                  <a:lnTo>
                    <a:pt x="566" y="1400"/>
                  </a:lnTo>
                  <a:lnTo>
                    <a:pt x="0" y="1400"/>
                  </a:lnTo>
                  <a:lnTo>
                    <a:pt x="0" y="1337"/>
                  </a:lnTo>
                  <a:lnTo>
                    <a:pt x="31" y="1341"/>
                  </a:lnTo>
                  <a:lnTo>
                    <a:pt x="102" y="1341"/>
                  </a:lnTo>
                  <a:lnTo>
                    <a:pt x="133" y="1334"/>
                  </a:lnTo>
                  <a:lnTo>
                    <a:pt x="157" y="1327"/>
                  </a:lnTo>
                  <a:lnTo>
                    <a:pt x="179" y="1311"/>
                  </a:lnTo>
                  <a:lnTo>
                    <a:pt x="191" y="1284"/>
                  </a:lnTo>
                  <a:lnTo>
                    <a:pt x="198" y="1251"/>
                  </a:lnTo>
                  <a:lnTo>
                    <a:pt x="198" y="155"/>
                  </a:lnTo>
                  <a:lnTo>
                    <a:pt x="195" y="119"/>
                  </a:lnTo>
                  <a:lnTo>
                    <a:pt x="182" y="96"/>
                  </a:lnTo>
                  <a:lnTo>
                    <a:pt x="161" y="79"/>
                  </a:lnTo>
                  <a:lnTo>
                    <a:pt x="136" y="69"/>
                  </a:lnTo>
                  <a:lnTo>
                    <a:pt x="108" y="63"/>
                  </a:lnTo>
                  <a:lnTo>
                    <a:pt x="74" y="63"/>
                  </a:lnTo>
                  <a:lnTo>
                    <a:pt x="0" y="66"/>
                  </a:lnTo>
                  <a:lnTo>
                    <a:pt x="0" y="3"/>
                  </a:lnTo>
                  <a:lnTo>
                    <a:pt x="572" y="3"/>
                  </a:lnTo>
                  <a:lnTo>
                    <a:pt x="572" y="66"/>
                  </a:lnTo>
                  <a:lnTo>
                    <a:pt x="510" y="66"/>
                  </a:lnTo>
                  <a:lnTo>
                    <a:pt x="470" y="69"/>
                  </a:lnTo>
                  <a:lnTo>
                    <a:pt x="436" y="73"/>
                  </a:lnTo>
                  <a:lnTo>
                    <a:pt x="411" y="83"/>
                  </a:lnTo>
                  <a:lnTo>
                    <a:pt x="389" y="99"/>
                  </a:lnTo>
                  <a:lnTo>
                    <a:pt x="377" y="126"/>
                  </a:lnTo>
                  <a:lnTo>
                    <a:pt x="374" y="159"/>
                  </a:lnTo>
                  <a:lnTo>
                    <a:pt x="374" y="811"/>
                  </a:lnTo>
                  <a:lnTo>
                    <a:pt x="900" y="275"/>
                  </a:lnTo>
                  <a:lnTo>
                    <a:pt x="986" y="182"/>
                  </a:lnTo>
                  <a:lnTo>
                    <a:pt x="999" y="159"/>
                  </a:lnTo>
                  <a:lnTo>
                    <a:pt x="1005" y="132"/>
                  </a:lnTo>
                  <a:lnTo>
                    <a:pt x="999" y="106"/>
                  </a:lnTo>
                  <a:lnTo>
                    <a:pt x="983" y="86"/>
                  </a:lnTo>
                  <a:lnTo>
                    <a:pt x="965" y="73"/>
                  </a:lnTo>
                  <a:lnTo>
                    <a:pt x="940" y="66"/>
                  </a:lnTo>
                  <a:lnTo>
                    <a:pt x="918" y="63"/>
                  </a:lnTo>
                  <a:lnTo>
                    <a:pt x="9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4" name="Group 3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4645076" y="3288526"/>
            <a:ext cx="3918748" cy="532293"/>
            <a:chOff x="2224" y="3680"/>
            <a:chExt cx="16432" cy="2232"/>
          </a:xfrm>
        </p:grpSpPr>
        <p:sp>
          <p:nvSpPr>
            <p:cNvPr id="55" name="Freeform 5 1"/>
            <p:cNvSpPr>
              <a:spLocks noEditPoints="1"/>
            </p:cNvSpPr>
            <p:nvPr/>
          </p:nvSpPr>
          <p:spPr bwMode="auto">
            <a:xfrm>
              <a:off x="2224" y="4045"/>
              <a:ext cx="1353" cy="1412"/>
            </a:xfrm>
            <a:custGeom>
              <a:avLst/>
              <a:gdLst/>
              <a:ahLst/>
              <a:cxnLst>
                <a:cxn ang="0">
                  <a:pos x="659" y="90"/>
                </a:cxn>
                <a:cxn ang="0">
                  <a:pos x="523" y="666"/>
                </a:cxn>
                <a:cxn ang="0">
                  <a:pos x="905" y="640"/>
                </a:cxn>
                <a:cxn ang="0">
                  <a:pos x="1056" y="550"/>
                </a:cxn>
                <a:cxn ang="0">
                  <a:pos x="1157" y="328"/>
                </a:cxn>
                <a:cxn ang="0">
                  <a:pos x="1127" y="153"/>
                </a:cxn>
                <a:cxn ang="0">
                  <a:pos x="986" y="79"/>
                </a:cxn>
                <a:cxn ang="0">
                  <a:pos x="699" y="69"/>
                </a:cxn>
                <a:cxn ang="0">
                  <a:pos x="1031" y="10"/>
                </a:cxn>
                <a:cxn ang="0">
                  <a:pos x="1278" y="148"/>
                </a:cxn>
                <a:cxn ang="0">
                  <a:pos x="1318" y="386"/>
                </a:cxn>
                <a:cxn ang="0">
                  <a:pos x="1162" y="582"/>
                </a:cxn>
                <a:cxn ang="0">
                  <a:pos x="916" y="688"/>
                </a:cxn>
                <a:cxn ang="0">
                  <a:pos x="1011" y="751"/>
                </a:cxn>
                <a:cxn ang="0">
                  <a:pos x="1081" y="920"/>
                </a:cxn>
                <a:cxn ang="0">
                  <a:pos x="1066" y="1090"/>
                </a:cxn>
                <a:cxn ang="0">
                  <a:pos x="1061" y="1296"/>
                </a:cxn>
                <a:cxn ang="0">
                  <a:pos x="1132" y="1365"/>
                </a:cxn>
                <a:cxn ang="0">
                  <a:pos x="1232" y="1312"/>
                </a:cxn>
                <a:cxn ang="0">
                  <a:pos x="1308" y="1174"/>
                </a:cxn>
                <a:cxn ang="0">
                  <a:pos x="1338" y="1158"/>
                </a:cxn>
                <a:cxn ang="0">
                  <a:pos x="1353" y="1174"/>
                </a:cxn>
                <a:cxn ang="0">
                  <a:pos x="1338" y="1243"/>
                </a:cxn>
                <a:cxn ang="0">
                  <a:pos x="1242" y="1370"/>
                </a:cxn>
                <a:cxn ang="0">
                  <a:pos x="1086" y="1412"/>
                </a:cxn>
                <a:cxn ang="0">
                  <a:pos x="971" y="1375"/>
                </a:cxn>
                <a:cxn ang="0">
                  <a:pos x="885" y="1259"/>
                </a:cxn>
                <a:cxn ang="0">
                  <a:pos x="890" y="1090"/>
                </a:cxn>
                <a:cxn ang="0">
                  <a:pos x="926" y="926"/>
                </a:cxn>
                <a:cxn ang="0">
                  <a:pos x="921" y="825"/>
                </a:cxn>
                <a:cxn ang="0">
                  <a:pos x="840" y="730"/>
                </a:cxn>
                <a:cxn ang="0">
                  <a:pos x="498" y="709"/>
                </a:cxn>
                <a:cxn ang="0">
                  <a:pos x="367" y="1270"/>
                </a:cxn>
                <a:cxn ang="0">
                  <a:pos x="443" y="1307"/>
                </a:cxn>
                <a:cxn ang="0">
                  <a:pos x="548" y="1344"/>
                </a:cxn>
                <a:cxn ang="0">
                  <a:pos x="523" y="1370"/>
                </a:cxn>
                <a:cxn ang="0">
                  <a:pos x="212" y="1365"/>
                </a:cxn>
                <a:cxn ang="0">
                  <a:pos x="5" y="1365"/>
                </a:cxn>
                <a:cxn ang="0">
                  <a:pos x="5" y="1317"/>
                </a:cxn>
                <a:cxn ang="0">
                  <a:pos x="126" y="1307"/>
                </a:cxn>
                <a:cxn ang="0">
                  <a:pos x="217" y="1254"/>
                </a:cxn>
                <a:cxn ang="0">
                  <a:pos x="488" y="121"/>
                </a:cxn>
                <a:cxn ang="0">
                  <a:pos x="458" y="74"/>
                </a:cxn>
                <a:cxn ang="0">
                  <a:pos x="403" y="63"/>
                </a:cxn>
                <a:cxn ang="0">
                  <a:pos x="312" y="26"/>
                </a:cxn>
                <a:cxn ang="0">
                  <a:pos x="337" y="0"/>
                </a:cxn>
              </a:cxnLst>
              <a:rect l="0" t="0" r="r" b="b"/>
              <a:pathLst>
                <a:path w="1353" h="1412">
                  <a:moveTo>
                    <a:pt x="699" y="69"/>
                  </a:moveTo>
                  <a:lnTo>
                    <a:pt x="669" y="79"/>
                  </a:lnTo>
                  <a:lnTo>
                    <a:pt x="659" y="90"/>
                  </a:lnTo>
                  <a:lnTo>
                    <a:pt x="649" y="121"/>
                  </a:lnTo>
                  <a:lnTo>
                    <a:pt x="644" y="143"/>
                  </a:lnTo>
                  <a:lnTo>
                    <a:pt x="523" y="666"/>
                  </a:lnTo>
                  <a:lnTo>
                    <a:pt x="735" y="666"/>
                  </a:lnTo>
                  <a:lnTo>
                    <a:pt x="830" y="661"/>
                  </a:lnTo>
                  <a:lnTo>
                    <a:pt x="905" y="640"/>
                  </a:lnTo>
                  <a:lnTo>
                    <a:pt x="971" y="614"/>
                  </a:lnTo>
                  <a:lnTo>
                    <a:pt x="1021" y="582"/>
                  </a:lnTo>
                  <a:lnTo>
                    <a:pt x="1056" y="550"/>
                  </a:lnTo>
                  <a:lnTo>
                    <a:pt x="1107" y="481"/>
                  </a:lnTo>
                  <a:lnTo>
                    <a:pt x="1137" y="402"/>
                  </a:lnTo>
                  <a:lnTo>
                    <a:pt x="1157" y="328"/>
                  </a:lnTo>
                  <a:lnTo>
                    <a:pt x="1162" y="264"/>
                  </a:lnTo>
                  <a:lnTo>
                    <a:pt x="1152" y="201"/>
                  </a:lnTo>
                  <a:lnTo>
                    <a:pt x="1127" y="153"/>
                  </a:lnTo>
                  <a:lnTo>
                    <a:pt x="1086" y="116"/>
                  </a:lnTo>
                  <a:lnTo>
                    <a:pt x="1041" y="95"/>
                  </a:lnTo>
                  <a:lnTo>
                    <a:pt x="986" y="79"/>
                  </a:lnTo>
                  <a:lnTo>
                    <a:pt x="926" y="74"/>
                  </a:lnTo>
                  <a:lnTo>
                    <a:pt x="870" y="69"/>
                  </a:lnTo>
                  <a:lnTo>
                    <a:pt x="699" y="69"/>
                  </a:lnTo>
                  <a:close/>
                  <a:moveTo>
                    <a:pt x="337" y="0"/>
                  </a:moveTo>
                  <a:lnTo>
                    <a:pt x="910" y="0"/>
                  </a:lnTo>
                  <a:lnTo>
                    <a:pt x="1031" y="10"/>
                  </a:lnTo>
                  <a:lnTo>
                    <a:pt x="1132" y="37"/>
                  </a:lnTo>
                  <a:lnTo>
                    <a:pt x="1217" y="84"/>
                  </a:lnTo>
                  <a:lnTo>
                    <a:pt x="1278" y="148"/>
                  </a:lnTo>
                  <a:lnTo>
                    <a:pt x="1318" y="217"/>
                  </a:lnTo>
                  <a:lnTo>
                    <a:pt x="1333" y="301"/>
                  </a:lnTo>
                  <a:lnTo>
                    <a:pt x="1318" y="386"/>
                  </a:lnTo>
                  <a:lnTo>
                    <a:pt x="1283" y="460"/>
                  </a:lnTo>
                  <a:lnTo>
                    <a:pt x="1227" y="524"/>
                  </a:lnTo>
                  <a:lnTo>
                    <a:pt x="1162" y="582"/>
                  </a:lnTo>
                  <a:lnTo>
                    <a:pt x="1081" y="629"/>
                  </a:lnTo>
                  <a:lnTo>
                    <a:pt x="1001" y="661"/>
                  </a:lnTo>
                  <a:lnTo>
                    <a:pt x="916" y="688"/>
                  </a:lnTo>
                  <a:lnTo>
                    <a:pt x="905" y="682"/>
                  </a:lnTo>
                  <a:lnTo>
                    <a:pt x="976" y="719"/>
                  </a:lnTo>
                  <a:lnTo>
                    <a:pt x="1011" y="751"/>
                  </a:lnTo>
                  <a:lnTo>
                    <a:pt x="1046" y="793"/>
                  </a:lnTo>
                  <a:lnTo>
                    <a:pt x="1071" y="852"/>
                  </a:lnTo>
                  <a:lnTo>
                    <a:pt x="1081" y="920"/>
                  </a:lnTo>
                  <a:lnTo>
                    <a:pt x="1081" y="968"/>
                  </a:lnTo>
                  <a:lnTo>
                    <a:pt x="1076" y="1016"/>
                  </a:lnTo>
                  <a:lnTo>
                    <a:pt x="1066" y="1090"/>
                  </a:lnTo>
                  <a:lnTo>
                    <a:pt x="1061" y="1169"/>
                  </a:lnTo>
                  <a:lnTo>
                    <a:pt x="1056" y="1243"/>
                  </a:lnTo>
                  <a:lnTo>
                    <a:pt x="1061" y="1296"/>
                  </a:lnTo>
                  <a:lnTo>
                    <a:pt x="1071" y="1333"/>
                  </a:lnTo>
                  <a:lnTo>
                    <a:pt x="1097" y="1359"/>
                  </a:lnTo>
                  <a:lnTo>
                    <a:pt x="1132" y="1365"/>
                  </a:lnTo>
                  <a:lnTo>
                    <a:pt x="1162" y="1359"/>
                  </a:lnTo>
                  <a:lnTo>
                    <a:pt x="1197" y="1344"/>
                  </a:lnTo>
                  <a:lnTo>
                    <a:pt x="1232" y="1312"/>
                  </a:lnTo>
                  <a:lnTo>
                    <a:pt x="1273" y="1259"/>
                  </a:lnTo>
                  <a:lnTo>
                    <a:pt x="1303" y="1185"/>
                  </a:lnTo>
                  <a:lnTo>
                    <a:pt x="1308" y="1174"/>
                  </a:lnTo>
                  <a:lnTo>
                    <a:pt x="1318" y="1164"/>
                  </a:lnTo>
                  <a:lnTo>
                    <a:pt x="1328" y="1158"/>
                  </a:lnTo>
                  <a:lnTo>
                    <a:pt x="1338" y="1158"/>
                  </a:lnTo>
                  <a:lnTo>
                    <a:pt x="1343" y="1164"/>
                  </a:lnTo>
                  <a:lnTo>
                    <a:pt x="1348" y="1164"/>
                  </a:lnTo>
                  <a:lnTo>
                    <a:pt x="1353" y="1174"/>
                  </a:lnTo>
                  <a:lnTo>
                    <a:pt x="1353" y="1185"/>
                  </a:lnTo>
                  <a:lnTo>
                    <a:pt x="1348" y="1206"/>
                  </a:lnTo>
                  <a:lnTo>
                    <a:pt x="1338" y="1243"/>
                  </a:lnTo>
                  <a:lnTo>
                    <a:pt x="1313" y="1285"/>
                  </a:lnTo>
                  <a:lnTo>
                    <a:pt x="1283" y="1333"/>
                  </a:lnTo>
                  <a:lnTo>
                    <a:pt x="1242" y="1370"/>
                  </a:lnTo>
                  <a:lnTo>
                    <a:pt x="1192" y="1402"/>
                  </a:lnTo>
                  <a:lnTo>
                    <a:pt x="1127" y="1412"/>
                  </a:lnTo>
                  <a:lnTo>
                    <a:pt x="1086" y="1412"/>
                  </a:lnTo>
                  <a:lnTo>
                    <a:pt x="1051" y="1402"/>
                  </a:lnTo>
                  <a:lnTo>
                    <a:pt x="1011" y="1391"/>
                  </a:lnTo>
                  <a:lnTo>
                    <a:pt x="971" y="1375"/>
                  </a:lnTo>
                  <a:lnTo>
                    <a:pt x="936" y="1349"/>
                  </a:lnTo>
                  <a:lnTo>
                    <a:pt x="905" y="1312"/>
                  </a:lnTo>
                  <a:lnTo>
                    <a:pt x="885" y="1259"/>
                  </a:lnTo>
                  <a:lnTo>
                    <a:pt x="875" y="1195"/>
                  </a:lnTo>
                  <a:lnTo>
                    <a:pt x="880" y="1148"/>
                  </a:lnTo>
                  <a:lnTo>
                    <a:pt x="890" y="1090"/>
                  </a:lnTo>
                  <a:lnTo>
                    <a:pt x="905" y="1026"/>
                  </a:lnTo>
                  <a:lnTo>
                    <a:pt x="916" y="979"/>
                  </a:lnTo>
                  <a:lnTo>
                    <a:pt x="926" y="926"/>
                  </a:lnTo>
                  <a:lnTo>
                    <a:pt x="931" y="889"/>
                  </a:lnTo>
                  <a:lnTo>
                    <a:pt x="931" y="857"/>
                  </a:lnTo>
                  <a:lnTo>
                    <a:pt x="921" y="825"/>
                  </a:lnTo>
                  <a:lnTo>
                    <a:pt x="905" y="788"/>
                  </a:lnTo>
                  <a:lnTo>
                    <a:pt x="875" y="756"/>
                  </a:lnTo>
                  <a:lnTo>
                    <a:pt x="840" y="730"/>
                  </a:lnTo>
                  <a:lnTo>
                    <a:pt x="790" y="714"/>
                  </a:lnTo>
                  <a:lnTo>
                    <a:pt x="724" y="709"/>
                  </a:lnTo>
                  <a:lnTo>
                    <a:pt x="498" y="709"/>
                  </a:lnTo>
                  <a:lnTo>
                    <a:pt x="372" y="1238"/>
                  </a:lnTo>
                  <a:lnTo>
                    <a:pt x="367" y="1254"/>
                  </a:lnTo>
                  <a:lnTo>
                    <a:pt x="367" y="1270"/>
                  </a:lnTo>
                  <a:lnTo>
                    <a:pt x="378" y="1291"/>
                  </a:lnTo>
                  <a:lnTo>
                    <a:pt x="403" y="1301"/>
                  </a:lnTo>
                  <a:lnTo>
                    <a:pt x="443" y="1307"/>
                  </a:lnTo>
                  <a:lnTo>
                    <a:pt x="528" y="1307"/>
                  </a:lnTo>
                  <a:lnTo>
                    <a:pt x="548" y="1317"/>
                  </a:lnTo>
                  <a:lnTo>
                    <a:pt x="548" y="1344"/>
                  </a:lnTo>
                  <a:lnTo>
                    <a:pt x="538" y="1365"/>
                  </a:lnTo>
                  <a:lnTo>
                    <a:pt x="528" y="1365"/>
                  </a:lnTo>
                  <a:lnTo>
                    <a:pt x="523" y="1370"/>
                  </a:lnTo>
                  <a:lnTo>
                    <a:pt x="388" y="1370"/>
                  </a:lnTo>
                  <a:lnTo>
                    <a:pt x="322" y="1365"/>
                  </a:lnTo>
                  <a:lnTo>
                    <a:pt x="212" y="1365"/>
                  </a:lnTo>
                  <a:lnTo>
                    <a:pt x="146" y="1370"/>
                  </a:lnTo>
                  <a:lnTo>
                    <a:pt x="15" y="1370"/>
                  </a:lnTo>
                  <a:lnTo>
                    <a:pt x="5" y="1365"/>
                  </a:lnTo>
                  <a:lnTo>
                    <a:pt x="0" y="1359"/>
                  </a:lnTo>
                  <a:lnTo>
                    <a:pt x="0" y="1333"/>
                  </a:lnTo>
                  <a:lnTo>
                    <a:pt x="5" y="1317"/>
                  </a:lnTo>
                  <a:lnTo>
                    <a:pt x="10" y="1312"/>
                  </a:lnTo>
                  <a:lnTo>
                    <a:pt x="21" y="1307"/>
                  </a:lnTo>
                  <a:lnTo>
                    <a:pt x="126" y="1307"/>
                  </a:lnTo>
                  <a:lnTo>
                    <a:pt x="171" y="1296"/>
                  </a:lnTo>
                  <a:lnTo>
                    <a:pt x="202" y="1280"/>
                  </a:lnTo>
                  <a:lnTo>
                    <a:pt x="217" y="1254"/>
                  </a:lnTo>
                  <a:lnTo>
                    <a:pt x="227" y="1211"/>
                  </a:lnTo>
                  <a:lnTo>
                    <a:pt x="483" y="137"/>
                  </a:lnTo>
                  <a:lnTo>
                    <a:pt x="488" y="121"/>
                  </a:lnTo>
                  <a:lnTo>
                    <a:pt x="488" y="90"/>
                  </a:lnTo>
                  <a:lnTo>
                    <a:pt x="473" y="74"/>
                  </a:lnTo>
                  <a:lnTo>
                    <a:pt x="458" y="74"/>
                  </a:lnTo>
                  <a:lnTo>
                    <a:pt x="438" y="69"/>
                  </a:lnTo>
                  <a:lnTo>
                    <a:pt x="418" y="69"/>
                  </a:lnTo>
                  <a:lnTo>
                    <a:pt x="403" y="63"/>
                  </a:lnTo>
                  <a:lnTo>
                    <a:pt x="332" y="63"/>
                  </a:lnTo>
                  <a:lnTo>
                    <a:pt x="312" y="53"/>
                  </a:lnTo>
                  <a:lnTo>
                    <a:pt x="312" y="26"/>
                  </a:lnTo>
                  <a:lnTo>
                    <a:pt x="317" y="10"/>
                  </a:lnTo>
                  <a:lnTo>
                    <a:pt x="322" y="5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Freeform 6 1"/>
            <p:cNvSpPr>
              <a:spLocks/>
            </p:cNvSpPr>
            <p:nvPr/>
          </p:nvSpPr>
          <p:spPr bwMode="auto">
            <a:xfrm>
              <a:off x="4170" y="4685"/>
              <a:ext cx="1262" cy="471"/>
            </a:xfrm>
            <a:custGeom>
              <a:avLst/>
              <a:gdLst/>
              <a:ahLst/>
              <a:cxnLst>
                <a:cxn ang="0">
                  <a:pos x="372" y="5"/>
                </a:cxn>
                <a:cxn ang="0">
                  <a:pos x="483" y="48"/>
                </a:cxn>
                <a:cxn ang="0">
                  <a:pos x="614" y="153"/>
                </a:cxn>
                <a:cxn ang="0">
                  <a:pos x="760" y="280"/>
                </a:cxn>
                <a:cxn ang="0">
                  <a:pos x="885" y="344"/>
                </a:cxn>
                <a:cxn ang="0">
                  <a:pos x="1011" y="344"/>
                </a:cxn>
                <a:cxn ang="0">
                  <a:pos x="1122" y="280"/>
                </a:cxn>
                <a:cxn ang="0">
                  <a:pos x="1197" y="148"/>
                </a:cxn>
                <a:cxn ang="0">
                  <a:pos x="1212" y="32"/>
                </a:cxn>
                <a:cxn ang="0">
                  <a:pos x="1222" y="11"/>
                </a:cxn>
                <a:cxn ang="0">
                  <a:pos x="1247" y="0"/>
                </a:cxn>
                <a:cxn ang="0">
                  <a:pos x="1262" y="42"/>
                </a:cxn>
                <a:cxn ang="0">
                  <a:pos x="1257" y="153"/>
                </a:cxn>
                <a:cxn ang="0">
                  <a:pos x="1197" y="307"/>
                </a:cxn>
                <a:cxn ang="0">
                  <a:pos x="1096" y="423"/>
                </a:cxn>
                <a:cxn ang="0">
                  <a:pos x="946" y="471"/>
                </a:cxn>
                <a:cxn ang="0">
                  <a:pos x="810" y="434"/>
                </a:cxn>
                <a:cxn ang="0">
                  <a:pos x="649" y="317"/>
                </a:cxn>
                <a:cxn ang="0">
                  <a:pos x="503" y="185"/>
                </a:cxn>
                <a:cxn ang="0">
                  <a:pos x="377" y="122"/>
                </a:cxn>
                <a:cxn ang="0">
                  <a:pos x="267" y="116"/>
                </a:cxn>
                <a:cxn ang="0">
                  <a:pos x="171" y="159"/>
                </a:cxn>
                <a:cxn ang="0">
                  <a:pos x="91" y="254"/>
                </a:cxn>
                <a:cxn ang="0">
                  <a:pos x="51" y="418"/>
                </a:cxn>
                <a:cxn ang="0">
                  <a:pos x="40" y="455"/>
                </a:cxn>
                <a:cxn ang="0">
                  <a:pos x="25" y="466"/>
                </a:cxn>
                <a:cxn ang="0">
                  <a:pos x="15" y="460"/>
                </a:cxn>
                <a:cxn ang="0">
                  <a:pos x="0" y="423"/>
                </a:cxn>
                <a:cxn ang="0">
                  <a:pos x="5" y="317"/>
                </a:cxn>
                <a:cxn ang="0">
                  <a:pos x="66" y="164"/>
                </a:cxn>
                <a:cxn ang="0">
                  <a:pos x="166" y="48"/>
                </a:cxn>
                <a:cxn ang="0">
                  <a:pos x="317" y="0"/>
                </a:cxn>
              </a:cxnLst>
              <a:rect l="0" t="0" r="r" b="b"/>
              <a:pathLst>
                <a:path w="1262" h="471">
                  <a:moveTo>
                    <a:pt x="317" y="0"/>
                  </a:moveTo>
                  <a:lnTo>
                    <a:pt x="372" y="5"/>
                  </a:lnTo>
                  <a:lnTo>
                    <a:pt x="428" y="21"/>
                  </a:lnTo>
                  <a:lnTo>
                    <a:pt x="483" y="48"/>
                  </a:lnTo>
                  <a:lnTo>
                    <a:pt x="543" y="95"/>
                  </a:lnTo>
                  <a:lnTo>
                    <a:pt x="614" y="153"/>
                  </a:lnTo>
                  <a:lnTo>
                    <a:pt x="689" y="222"/>
                  </a:lnTo>
                  <a:lnTo>
                    <a:pt x="760" y="280"/>
                  </a:lnTo>
                  <a:lnTo>
                    <a:pt x="820" y="323"/>
                  </a:lnTo>
                  <a:lnTo>
                    <a:pt x="885" y="344"/>
                  </a:lnTo>
                  <a:lnTo>
                    <a:pt x="951" y="354"/>
                  </a:lnTo>
                  <a:lnTo>
                    <a:pt x="1011" y="344"/>
                  </a:lnTo>
                  <a:lnTo>
                    <a:pt x="1066" y="323"/>
                  </a:lnTo>
                  <a:lnTo>
                    <a:pt x="1122" y="280"/>
                  </a:lnTo>
                  <a:lnTo>
                    <a:pt x="1167" y="222"/>
                  </a:lnTo>
                  <a:lnTo>
                    <a:pt x="1197" y="148"/>
                  </a:lnTo>
                  <a:lnTo>
                    <a:pt x="1212" y="53"/>
                  </a:lnTo>
                  <a:lnTo>
                    <a:pt x="1212" y="32"/>
                  </a:lnTo>
                  <a:lnTo>
                    <a:pt x="1217" y="16"/>
                  </a:lnTo>
                  <a:lnTo>
                    <a:pt x="1222" y="11"/>
                  </a:lnTo>
                  <a:lnTo>
                    <a:pt x="1227" y="0"/>
                  </a:lnTo>
                  <a:lnTo>
                    <a:pt x="1247" y="0"/>
                  </a:lnTo>
                  <a:lnTo>
                    <a:pt x="1257" y="21"/>
                  </a:lnTo>
                  <a:lnTo>
                    <a:pt x="1262" y="42"/>
                  </a:lnTo>
                  <a:lnTo>
                    <a:pt x="1262" y="69"/>
                  </a:lnTo>
                  <a:lnTo>
                    <a:pt x="1257" y="153"/>
                  </a:lnTo>
                  <a:lnTo>
                    <a:pt x="1232" y="233"/>
                  </a:lnTo>
                  <a:lnTo>
                    <a:pt x="1197" y="307"/>
                  </a:lnTo>
                  <a:lnTo>
                    <a:pt x="1152" y="370"/>
                  </a:lnTo>
                  <a:lnTo>
                    <a:pt x="1096" y="423"/>
                  </a:lnTo>
                  <a:lnTo>
                    <a:pt x="1026" y="460"/>
                  </a:lnTo>
                  <a:lnTo>
                    <a:pt x="946" y="471"/>
                  </a:lnTo>
                  <a:lnTo>
                    <a:pt x="880" y="460"/>
                  </a:lnTo>
                  <a:lnTo>
                    <a:pt x="810" y="434"/>
                  </a:lnTo>
                  <a:lnTo>
                    <a:pt x="734" y="386"/>
                  </a:lnTo>
                  <a:lnTo>
                    <a:pt x="649" y="317"/>
                  </a:lnTo>
                  <a:lnTo>
                    <a:pt x="573" y="243"/>
                  </a:lnTo>
                  <a:lnTo>
                    <a:pt x="503" y="185"/>
                  </a:lnTo>
                  <a:lnTo>
                    <a:pt x="443" y="148"/>
                  </a:lnTo>
                  <a:lnTo>
                    <a:pt x="377" y="122"/>
                  </a:lnTo>
                  <a:lnTo>
                    <a:pt x="312" y="111"/>
                  </a:lnTo>
                  <a:lnTo>
                    <a:pt x="267" y="116"/>
                  </a:lnTo>
                  <a:lnTo>
                    <a:pt x="216" y="132"/>
                  </a:lnTo>
                  <a:lnTo>
                    <a:pt x="171" y="159"/>
                  </a:lnTo>
                  <a:lnTo>
                    <a:pt x="126" y="201"/>
                  </a:lnTo>
                  <a:lnTo>
                    <a:pt x="91" y="254"/>
                  </a:lnTo>
                  <a:lnTo>
                    <a:pt x="61" y="328"/>
                  </a:lnTo>
                  <a:lnTo>
                    <a:pt x="51" y="418"/>
                  </a:lnTo>
                  <a:lnTo>
                    <a:pt x="51" y="434"/>
                  </a:lnTo>
                  <a:lnTo>
                    <a:pt x="40" y="455"/>
                  </a:lnTo>
                  <a:lnTo>
                    <a:pt x="35" y="460"/>
                  </a:lnTo>
                  <a:lnTo>
                    <a:pt x="25" y="466"/>
                  </a:lnTo>
                  <a:lnTo>
                    <a:pt x="20" y="466"/>
                  </a:lnTo>
                  <a:lnTo>
                    <a:pt x="15" y="460"/>
                  </a:lnTo>
                  <a:lnTo>
                    <a:pt x="5" y="439"/>
                  </a:lnTo>
                  <a:lnTo>
                    <a:pt x="0" y="423"/>
                  </a:lnTo>
                  <a:lnTo>
                    <a:pt x="0" y="402"/>
                  </a:lnTo>
                  <a:lnTo>
                    <a:pt x="5" y="317"/>
                  </a:lnTo>
                  <a:lnTo>
                    <a:pt x="30" y="238"/>
                  </a:lnTo>
                  <a:lnTo>
                    <a:pt x="66" y="164"/>
                  </a:lnTo>
                  <a:lnTo>
                    <a:pt x="111" y="100"/>
                  </a:lnTo>
                  <a:lnTo>
                    <a:pt x="166" y="48"/>
                  </a:lnTo>
                  <a:lnTo>
                    <a:pt x="237" y="11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Freeform 7 1"/>
            <p:cNvSpPr>
              <a:spLocks/>
            </p:cNvSpPr>
            <p:nvPr/>
          </p:nvSpPr>
          <p:spPr bwMode="auto">
            <a:xfrm>
              <a:off x="6257" y="4087"/>
              <a:ext cx="759" cy="1328"/>
            </a:xfrm>
            <a:custGeom>
              <a:avLst/>
              <a:gdLst/>
              <a:ahLst/>
              <a:cxnLst>
                <a:cxn ang="0">
                  <a:pos x="468" y="11"/>
                </a:cxn>
                <a:cxn ang="0">
                  <a:pos x="644" y="106"/>
                </a:cxn>
                <a:cxn ang="0">
                  <a:pos x="744" y="281"/>
                </a:cxn>
                <a:cxn ang="0">
                  <a:pos x="754" y="455"/>
                </a:cxn>
                <a:cxn ang="0">
                  <a:pos x="709" y="582"/>
                </a:cxn>
                <a:cxn ang="0">
                  <a:pos x="608" y="714"/>
                </a:cxn>
                <a:cxn ang="0">
                  <a:pos x="447" y="873"/>
                </a:cxn>
                <a:cxn ang="0">
                  <a:pos x="146" y="1175"/>
                </a:cxn>
                <a:cxn ang="0">
                  <a:pos x="608" y="1169"/>
                </a:cxn>
                <a:cxn ang="0">
                  <a:pos x="669" y="1159"/>
                </a:cxn>
                <a:cxn ang="0">
                  <a:pos x="694" y="1079"/>
                </a:cxn>
                <a:cxn ang="0">
                  <a:pos x="709" y="979"/>
                </a:cxn>
                <a:cxn ang="0">
                  <a:pos x="709" y="1328"/>
                </a:cxn>
                <a:cxn ang="0">
                  <a:pos x="5" y="1286"/>
                </a:cxn>
                <a:cxn ang="0">
                  <a:pos x="25" y="1254"/>
                </a:cxn>
                <a:cxn ang="0">
                  <a:pos x="462" y="720"/>
                </a:cxn>
                <a:cxn ang="0">
                  <a:pos x="573" y="497"/>
                </a:cxn>
                <a:cxn ang="0">
                  <a:pos x="583" y="312"/>
                </a:cxn>
                <a:cxn ang="0">
                  <a:pos x="543" y="185"/>
                </a:cxn>
                <a:cxn ang="0">
                  <a:pos x="457" y="90"/>
                </a:cxn>
                <a:cxn ang="0">
                  <a:pos x="332" y="53"/>
                </a:cxn>
                <a:cxn ang="0">
                  <a:pos x="206" y="90"/>
                </a:cxn>
                <a:cxn ang="0">
                  <a:pos x="111" y="185"/>
                </a:cxn>
                <a:cxn ang="0">
                  <a:pos x="100" y="259"/>
                </a:cxn>
                <a:cxn ang="0">
                  <a:pos x="176" y="291"/>
                </a:cxn>
                <a:cxn ang="0">
                  <a:pos x="201" y="365"/>
                </a:cxn>
                <a:cxn ang="0">
                  <a:pos x="176" y="439"/>
                </a:cxn>
                <a:cxn ang="0">
                  <a:pos x="121" y="466"/>
                </a:cxn>
                <a:cxn ang="0">
                  <a:pos x="90" y="471"/>
                </a:cxn>
                <a:cxn ang="0">
                  <a:pos x="50" y="455"/>
                </a:cxn>
                <a:cxn ang="0">
                  <a:pos x="5" y="408"/>
                </a:cxn>
                <a:cxn ang="0">
                  <a:pos x="10" y="286"/>
                </a:cxn>
                <a:cxn ang="0">
                  <a:pos x="70" y="143"/>
                </a:cxn>
                <a:cxn ang="0">
                  <a:pos x="191" y="42"/>
                </a:cxn>
                <a:cxn ang="0">
                  <a:pos x="357" y="0"/>
                </a:cxn>
              </a:cxnLst>
              <a:rect l="0" t="0" r="r" b="b"/>
              <a:pathLst>
                <a:path w="759" h="1328">
                  <a:moveTo>
                    <a:pt x="357" y="0"/>
                  </a:moveTo>
                  <a:lnTo>
                    <a:pt x="468" y="11"/>
                  </a:lnTo>
                  <a:lnTo>
                    <a:pt x="563" y="48"/>
                  </a:lnTo>
                  <a:lnTo>
                    <a:pt x="644" y="106"/>
                  </a:lnTo>
                  <a:lnTo>
                    <a:pt x="704" y="185"/>
                  </a:lnTo>
                  <a:lnTo>
                    <a:pt x="744" y="281"/>
                  </a:lnTo>
                  <a:lnTo>
                    <a:pt x="759" y="386"/>
                  </a:lnTo>
                  <a:lnTo>
                    <a:pt x="754" y="455"/>
                  </a:lnTo>
                  <a:lnTo>
                    <a:pt x="734" y="519"/>
                  </a:lnTo>
                  <a:lnTo>
                    <a:pt x="709" y="582"/>
                  </a:lnTo>
                  <a:lnTo>
                    <a:pt x="664" y="646"/>
                  </a:lnTo>
                  <a:lnTo>
                    <a:pt x="608" y="714"/>
                  </a:lnTo>
                  <a:lnTo>
                    <a:pt x="538" y="788"/>
                  </a:lnTo>
                  <a:lnTo>
                    <a:pt x="447" y="873"/>
                  </a:lnTo>
                  <a:lnTo>
                    <a:pt x="347" y="968"/>
                  </a:lnTo>
                  <a:lnTo>
                    <a:pt x="146" y="1175"/>
                  </a:lnTo>
                  <a:lnTo>
                    <a:pt x="563" y="1175"/>
                  </a:lnTo>
                  <a:lnTo>
                    <a:pt x="608" y="1169"/>
                  </a:lnTo>
                  <a:lnTo>
                    <a:pt x="649" y="1164"/>
                  </a:lnTo>
                  <a:lnTo>
                    <a:pt x="669" y="1159"/>
                  </a:lnTo>
                  <a:lnTo>
                    <a:pt x="684" y="1127"/>
                  </a:lnTo>
                  <a:lnTo>
                    <a:pt x="694" y="1079"/>
                  </a:lnTo>
                  <a:lnTo>
                    <a:pt x="699" y="1027"/>
                  </a:lnTo>
                  <a:lnTo>
                    <a:pt x="709" y="979"/>
                  </a:lnTo>
                  <a:lnTo>
                    <a:pt x="754" y="979"/>
                  </a:lnTo>
                  <a:lnTo>
                    <a:pt x="709" y="1328"/>
                  </a:lnTo>
                  <a:lnTo>
                    <a:pt x="5" y="1328"/>
                  </a:lnTo>
                  <a:lnTo>
                    <a:pt x="5" y="1286"/>
                  </a:lnTo>
                  <a:lnTo>
                    <a:pt x="15" y="1265"/>
                  </a:lnTo>
                  <a:lnTo>
                    <a:pt x="25" y="1254"/>
                  </a:lnTo>
                  <a:lnTo>
                    <a:pt x="387" y="825"/>
                  </a:lnTo>
                  <a:lnTo>
                    <a:pt x="462" y="720"/>
                  </a:lnTo>
                  <a:lnTo>
                    <a:pt x="528" y="614"/>
                  </a:lnTo>
                  <a:lnTo>
                    <a:pt x="573" y="497"/>
                  </a:lnTo>
                  <a:lnTo>
                    <a:pt x="588" y="381"/>
                  </a:lnTo>
                  <a:lnTo>
                    <a:pt x="583" y="312"/>
                  </a:lnTo>
                  <a:lnTo>
                    <a:pt x="568" y="243"/>
                  </a:lnTo>
                  <a:lnTo>
                    <a:pt x="543" y="185"/>
                  </a:lnTo>
                  <a:lnTo>
                    <a:pt x="503" y="132"/>
                  </a:lnTo>
                  <a:lnTo>
                    <a:pt x="457" y="90"/>
                  </a:lnTo>
                  <a:lnTo>
                    <a:pt x="402" y="64"/>
                  </a:lnTo>
                  <a:lnTo>
                    <a:pt x="332" y="53"/>
                  </a:lnTo>
                  <a:lnTo>
                    <a:pt x="266" y="64"/>
                  </a:lnTo>
                  <a:lnTo>
                    <a:pt x="206" y="90"/>
                  </a:lnTo>
                  <a:lnTo>
                    <a:pt x="156" y="127"/>
                  </a:lnTo>
                  <a:lnTo>
                    <a:pt x="111" y="185"/>
                  </a:lnTo>
                  <a:lnTo>
                    <a:pt x="75" y="259"/>
                  </a:lnTo>
                  <a:lnTo>
                    <a:pt x="100" y="259"/>
                  </a:lnTo>
                  <a:lnTo>
                    <a:pt x="146" y="270"/>
                  </a:lnTo>
                  <a:lnTo>
                    <a:pt x="176" y="291"/>
                  </a:lnTo>
                  <a:lnTo>
                    <a:pt x="196" y="328"/>
                  </a:lnTo>
                  <a:lnTo>
                    <a:pt x="201" y="365"/>
                  </a:lnTo>
                  <a:lnTo>
                    <a:pt x="191" y="408"/>
                  </a:lnTo>
                  <a:lnTo>
                    <a:pt x="176" y="439"/>
                  </a:lnTo>
                  <a:lnTo>
                    <a:pt x="151" y="455"/>
                  </a:lnTo>
                  <a:lnTo>
                    <a:pt x="121" y="466"/>
                  </a:lnTo>
                  <a:lnTo>
                    <a:pt x="100" y="471"/>
                  </a:lnTo>
                  <a:lnTo>
                    <a:pt x="90" y="471"/>
                  </a:lnTo>
                  <a:lnTo>
                    <a:pt x="70" y="466"/>
                  </a:lnTo>
                  <a:lnTo>
                    <a:pt x="50" y="455"/>
                  </a:lnTo>
                  <a:lnTo>
                    <a:pt x="25" y="439"/>
                  </a:lnTo>
                  <a:lnTo>
                    <a:pt x="5" y="408"/>
                  </a:lnTo>
                  <a:lnTo>
                    <a:pt x="0" y="360"/>
                  </a:lnTo>
                  <a:lnTo>
                    <a:pt x="10" y="286"/>
                  </a:lnTo>
                  <a:lnTo>
                    <a:pt x="35" y="212"/>
                  </a:lnTo>
                  <a:lnTo>
                    <a:pt x="70" y="143"/>
                  </a:lnTo>
                  <a:lnTo>
                    <a:pt x="126" y="85"/>
                  </a:lnTo>
                  <a:lnTo>
                    <a:pt x="191" y="42"/>
                  </a:lnTo>
                  <a:lnTo>
                    <a:pt x="271" y="11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Freeform 8 1"/>
            <p:cNvSpPr>
              <a:spLocks noEditPoints="1"/>
            </p:cNvSpPr>
            <p:nvPr/>
          </p:nvSpPr>
          <p:spPr bwMode="auto">
            <a:xfrm>
              <a:off x="7182" y="4045"/>
              <a:ext cx="1353" cy="1412"/>
            </a:xfrm>
            <a:custGeom>
              <a:avLst/>
              <a:gdLst/>
              <a:ahLst/>
              <a:cxnLst>
                <a:cxn ang="0">
                  <a:pos x="659" y="90"/>
                </a:cxn>
                <a:cxn ang="0">
                  <a:pos x="523" y="666"/>
                </a:cxn>
                <a:cxn ang="0">
                  <a:pos x="905" y="640"/>
                </a:cxn>
                <a:cxn ang="0">
                  <a:pos x="1056" y="550"/>
                </a:cxn>
                <a:cxn ang="0">
                  <a:pos x="1157" y="328"/>
                </a:cxn>
                <a:cxn ang="0">
                  <a:pos x="1126" y="153"/>
                </a:cxn>
                <a:cxn ang="0">
                  <a:pos x="986" y="79"/>
                </a:cxn>
                <a:cxn ang="0">
                  <a:pos x="699" y="69"/>
                </a:cxn>
                <a:cxn ang="0">
                  <a:pos x="1031" y="10"/>
                </a:cxn>
                <a:cxn ang="0">
                  <a:pos x="1277" y="148"/>
                </a:cxn>
                <a:cxn ang="0">
                  <a:pos x="1317" y="386"/>
                </a:cxn>
                <a:cxn ang="0">
                  <a:pos x="1162" y="582"/>
                </a:cxn>
                <a:cxn ang="0">
                  <a:pos x="915" y="688"/>
                </a:cxn>
                <a:cxn ang="0">
                  <a:pos x="1011" y="751"/>
                </a:cxn>
                <a:cxn ang="0">
                  <a:pos x="1081" y="920"/>
                </a:cxn>
                <a:cxn ang="0">
                  <a:pos x="1066" y="1090"/>
                </a:cxn>
                <a:cxn ang="0">
                  <a:pos x="1061" y="1296"/>
                </a:cxn>
                <a:cxn ang="0">
                  <a:pos x="1131" y="1365"/>
                </a:cxn>
                <a:cxn ang="0">
                  <a:pos x="1232" y="1312"/>
                </a:cxn>
                <a:cxn ang="0">
                  <a:pos x="1307" y="1174"/>
                </a:cxn>
                <a:cxn ang="0">
                  <a:pos x="1338" y="1158"/>
                </a:cxn>
                <a:cxn ang="0">
                  <a:pos x="1353" y="1174"/>
                </a:cxn>
                <a:cxn ang="0">
                  <a:pos x="1338" y="1243"/>
                </a:cxn>
                <a:cxn ang="0">
                  <a:pos x="1242" y="1370"/>
                </a:cxn>
                <a:cxn ang="0">
                  <a:pos x="1086" y="1412"/>
                </a:cxn>
                <a:cxn ang="0">
                  <a:pos x="970" y="1375"/>
                </a:cxn>
                <a:cxn ang="0">
                  <a:pos x="885" y="1259"/>
                </a:cxn>
                <a:cxn ang="0">
                  <a:pos x="890" y="1090"/>
                </a:cxn>
                <a:cxn ang="0">
                  <a:pos x="925" y="926"/>
                </a:cxn>
                <a:cxn ang="0">
                  <a:pos x="920" y="825"/>
                </a:cxn>
                <a:cxn ang="0">
                  <a:pos x="840" y="730"/>
                </a:cxn>
                <a:cxn ang="0">
                  <a:pos x="498" y="709"/>
                </a:cxn>
                <a:cxn ang="0">
                  <a:pos x="367" y="1270"/>
                </a:cxn>
                <a:cxn ang="0">
                  <a:pos x="443" y="1307"/>
                </a:cxn>
                <a:cxn ang="0">
                  <a:pos x="548" y="1344"/>
                </a:cxn>
                <a:cxn ang="0">
                  <a:pos x="523" y="1370"/>
                </a:cxn>
                <a:cxn ang="0">
                  <a:pos x="211" y="1365"/>
                </a:cxn>
                <a:cxn ang="0">
                  <a:pos x="5" y="1365"/>
                </a:cxn>
                <a:cxn ang="0">
                  <a:pos x="5" y="1317"/>
                </a:cxn>
                <a:cxn ang="0">
                  <a:pos x="126" y="1307"/>
                </a:cxn>
                <a:cxn ang="0">
                  <a:pos x="216" y="1254"/>
                </a:cxn>
                <a:cxn ang="0">
                  <a:pos x="488" y="121"/>
                </a:cxn>
                <a:cxn ang="0">
                  <a:pos x="458" y="74"/>
                </a:cxn>
                <a:cxn ang="0">
                  <a:pos x="402" y="63"/>
                </a:cxn>
                <a:cxn ang="0">
                  <a:pos x="312" y="26"/>
                </a:cxn>
                <a:cxn ang="0">
                  <a:pos x="337" y="0"/>
                </a:cxn>
              </a:cxnLst>
              <a:rect l="0" t="0" r="r" b="b"/>
              <a:pathLst>
                <a:path w="1353" h="1412">
                  <a:moveTo>
                    <a:pt x="699" y="69"/>
                  </a:moveTo>
                  <a:lnTo>
                    <a:pt x="669" y="79"/>
                  </a:lnTo>
                  <a:lnTo>
                    <a:pt x="659" y="90"/>
                  </a:lnTo>
                  <a:lnTo>
                    <a:pt x="649" y="121"/>
                  </a:lnTo>
                  <a:lnTo>
                    <a:pt x="644" y="143"/>
                  </a:lnTo>
                  <a:lnTo>
                    <a:pt x="523" y="666"/>
                  </a:lnTo>
                  <a:lnTo>
                    <a:pt x="734" y="666"/>
                  </a:lnTo>
                  <a:lnTo>
                    <a:pt x="830" y="661"/>
                  </a:lnTo>
                  <a:lnTo>
                    <a:pt x="905" y="640"/>
                  </a:lnTo>
                  <a:lnTo>
                    <a:pt x="970" y="614"/>
                  </a:lnTo>
                  <a:lnTo>
                    <a:pt x="1021" y="582"/>
                  </a:lnTo>
                  <a:lnTo>
                    <a:pt x="1056" y="550"/>
                  </a:lnTo>
                  <a:lnTo>
                    <a:pt x="1106" y="481"/>
                  </a:lnTo>
                  <a:lnTo>
                    <a:pt x="1136" y="402"/>
                  </a:lnTo>
                  <a:lnTo>
                    <a:pt x="1157" y="328"/>
                  </a:lnTo>
                  <a:lnTo>
                    <a:pt x="1162" y="264"/>
                  </a:lnTo>
                  <a:lnTo>
                    <a:pt x="1151" y="201"/>
                  </a:lnTo>
                  <a:lnTo>
                    <a:pt x="1126" y="153"/>
                  </a:lnTo>
                  <a:lnTo>
                    <a:pt x="1086" y="116"/>
                  </a:lnTo>
                  <a:lnTo>
                    <a:pt x="1041" y="95"/>
                  </a:lnTo>
                  <a:lnTo>
                    <a:pt x="986" y="79"/>
                  </a:lnTo>
                  <a:lnTo>
                    <a:pt x="925" y="74"/>
                  </a:lnTo>
                  <a:lnTo>
                    <a:pt x="870" y="69"/>
                  </a:lnTo>
                  <a:lnTo>
                    <a:pt x="699" y="69"/>
                  </a:lnTo>
                  <a:close/>
                  <a:moveTo>
                    <a:pt x="337" y="0"/>
                  </a:moveTo>
                  <a:lnTo>
                    <a:pt x="910" y="0"/>
                  </a:lnTo>
                  <a:lnTo>
                    <a:pt x="1031" y="10"/>
                  </a:lnTo>
                  <a:lnTo>
                    <a:pt x="1131" y="37"/>
                  </a:lnTo>
                  <a:lnTo>
                    <a:pt x="1217" y="84"/>
                  </a:lnTo>
                  <a:lnTo>
                    <a:pt x="1277" y="148"/>
                  </a:lnTo>
                  <a:lnTo>
                    <a:pt x="1317" y="217"/>
                  </a:lnTo>
                  <a:lnTo>
                    <a:pt x="1333" y="301"/>
                  </a:lnTo>
                  <a:lnTo>
                    <a:pt x="1317" y="386"/>
                  </a:lnTo>
                  <a:lnTo>
                    <a:pt x="1282" y="460"/>
                  </a:lnTo>
                  <a:lnTo>
                    <a:pt x="1227" y="524"/>
                  </a:lnTo>
                  <a:lnTo>
                    <a:pt x="1162" y="582"/>
                  </a:lnTo>
                  <a:lnTo>
                    <a:pt x="1081" y="629"/>
                  </a:lnTo>
                  <a:lnTo>
                    <a:pt x="1001" y="661"/>
                  </a:lnTo>
                  <a:lnTo>
                    <a:pt x="915" y="688"/>
                  </a:lnTo>
                  <a:lnTo>
                    <a:pt x="905" y="682"/>
                  </a:lnTo>
                  <a:lnTo>
                    <a:pt x="976" y="719"/>
                  </a:lnTo>
                  <a:lnTo>
                    <a:pt x="1011" y="751"/>
                  </a:lnTo>
                  <a:lnTo>
                    <a:pt x="1046" y="793"/>
                  </a:lnTo>
                  <a:lnTo>
                    <a:pt x="1071" y="852"/>
                  </a:lnTo>
                  <a:lnTo>
                    <a:pt x="1081" y="920"/>
                  </a:lnTo>
                  <a:lnTo>
                    <a:pt x="1081" y="968"/>
                  </a:lnTo>
                  <a:lnTo>
                    <a:pt x="1076" y="1016"/>
                  </a:lnTo>
                  <a:lnTo>
                    <a:pt x="1066" y="1090"/>
                  </a:lnTo>
                  <a:lnTo>
                    <a:pt x="1061" y="1169"/>
                  </a:lnTo>
                  <a:lnTo>
                    <a:pt x="1056" y="1243"/>
                  </a:lnTo>
                  <a:lnTo>
                    <a:pt x="1061" y="1296"/>
                  </a:lnTo>
                  <a:lnTo>
                    <a:pt x="1071" y="1333"/>
                  </a:lnTo>
                  <a:lnTo>
                    <a:pt x="1096" y="1359"/>
                  </a:lnTo>
                  <a:lnTo>
                    <a:pt x="1131" y="1365"/>
                  </a:lnTo>
                  <a:lnTo>
                    <a:pt x="1162" y="1359"/>
                  </a:lnTo>
                  <a:lnTo>
                    <a:pt x="1197" y="1344"/>
                  </a:lnTo>
                  <a:lnTo>
                    <a:pt x="1232" y="1312"/>
                  </a:lnTo>
                  <a:lnTo>
                    <a:pt x="1272" y="1259"/>
                  </a:lnTo>
                  <a:lnTo>
                    <a:pt x="1302" y="1185"/>
                  </a:lnTo>
                  <a:lnTo>
                    <a:pt x="1307" y="1174"/>
                  </a:lnTo>
                  <a:lnTo>
                    <a:pt x="1317" y="1164"/>
                  </a:lnTo>
                  <a:lnTo>
                    <a:pt x="1327" y="1158"/>
                  </a:lnTo>
                  <a:lnTo>
                    <a:pt x="1338" y="1158"/>
                  </a:lnTo>
                  <a:lnTo>
                    <a:pt x="1343" y="1164"/>
                  </a:lnTo>
                  <a:lnTo>
                    <a:pt x="1348" y="1164"/>
                  </a:lnTo>
                  <a:lnTo>
                    <a:pt x="1353" y="1174"/>
                  </a:lnTo>
                  <a:lnTo>
                    <a:pt x="1353" y="1185"/>
                  </a:lnTo>
                  <a:lnTo>
                    <a:pt x="1348" y="1206"/>
                  </a:lnTo>
                  <a:lnTo>
                    <a:pt x="1338" y="1243"/>
                  </a:lnTo>
                  <a:lnTo>
                    <a:pt x="1312" y="1285"/>
                  </a:lnTo>
                  <a:lnTo>
                    <a:pt x="1282" y="1333"/>
                  </a:lnTo>
                  <a:lnTo>
                    <a:pt x="1242" y="1370"/>
                  </a:lnTo>
                  <a:lnTo>
                    <a:pt x="1192" y="1402"/>
                  </a:lnTo>
                  <a:lnTo>
                    <a:pt x="1126" y="1412"/>
                  </a:lnTo>
                  <a:lnTo>
                    <a:pt x="1086" y="1412"/>
                  </a:lnTo>
                  <a:lnTo>
                    <a:pt x="1051" y="1402"/>
                  </a:lnTo>
                  <a:lnTo>
                    <a:pt x="1011" y="1391"/>
                  </a:lnTo>
                  <a:lnTo>
                    <a:pt x="970" y="1375"/>
                  </a:lnTo>
                  <a:lnTo>
                    <a:pt x="935" y="1349"/>
                  </a:lnTo>
                  <a:lnTo>
                    <a:pt x="905" y="1312"/>
                  </a:lnTo>
                  <a:lnTo>
                    <a:pt x="885" y="1259"/>
                  </a:lnTo>
                  <a:lnTo>
                    <a:pt x="875" y="1195"/>
                  </a:lnTo>
                  <a:lnTo>
                    <a:pt x="880" y="1148"/>
                  </a:lnTo>
                  <a:lnTo>
                    <a:pt x="890" y="1090"/>
                  </a:lnTo>
                  <a:lnTo>
                    <a:pt x="905" y="1026"/>
                  </a:lnTo>
                  <a:lnTo>
                    <a:pt x="915" y="979"/>
                  </a:lnTo>
                  <a:lnTo>
                    <a:pt x="925" y="926"/>
                  </a:lnTo>
                  <a:lnTo>
                    <a:pt x="930" y="889"/>
                  </a:lnTo>
                  <a:lnTo>
                    <a:pt x="930" y="857"/>
                  </a:lnTo>
                  <a:lnTo>
                    <a:pt x="920" y="825"/>
                  </a:lnTo>
                  <a:lnTo>
                    <a:pt x="905" y="788"/>
                  </a:lnTo>
                  <a:lnTo>
                    <a:pt x="875" y="756"/>
                  </a:lnTo>
                  <a:lnTo>
                    <a:pt x="840" y="730"/>
                  </a:lnTo>
                  <a:lnTo>
                    <a:pt x="789" y="714"/>
                  </a:lnTo>
                  <a:lnTo>
                    <a:pt x="724" y="709"/>
                  </a:lnTo>
                  <a:lnTo>
                    <a:pt x="498" y="709"/>
                  </a:lnTo>
                  <a:lnTo>
                    <a:pt x="372" y="1238"/>
                  </a:lnTo>
                  <a:lnTo>
                    <a:pt x="367" y="1254"/>
                  </a:lnTo>
                  <a:lnTo>
                    <a:pt x="367" y="1270"/>
                  </a:lnTo>
                  <a:lnTo>
                    <a:pt x="377" y="1291"/>
                  </a:lnTo>
                  <a:lnTo>
                    <a:pt x="402" y="1301"/>
                  </a:lnTo>
                  <a:lnTo>
                    <a:pt x="443" y="1307"/>
                  </a:lnTo>
                  <a:lnTo>
                    <a:pt x="528" y="1307"/>
                  </a:lnTo>
                  <a:lnTo>
                    <a:pt x="548" y="1317"/>
                  </a:lnTo>
                  <a:lnTo>
                    <a:pt x="548" y="1344"/>
                  </a:lnTo>
                  <a:lnTo>
                    <a:pt x="538" y="1365"/>
                  </a:lnTo>
                  <a:lnTo>
                    <a:pt x="528" y="1365"/>
                  </a:lnTo>
                  <a:lnTo>
                    <a:pt x="523" y="1370"/>
                  </a:lnTo>
                  <a:lnTo>
                    <a:pt x="387" y="1370"/>
                  </a:lnTo>
                  <a:lnTo>
                    <a:pt x="322" y="1365"/>
                  </a:lnTo>
                  <a:lnTo>
                    <a:pt x="211" y="1365"/>
                  </a:lnTo>
                  <a:lnTo>
                    <a:pt x="146" y="1370"/>
                  </a:lnTo>
                  <a:lnTo>
                    <a:pt x="15" y="1370"/>
                  </a:lnTo>
                  <a:lnTo>
                    <a:pt x="5" y="1365"/>
                  </a:lnTo>
                  <a:lnTo>
                    <a:pt x="0" y="1359"/>
                  </a:lnTo>
                  <a:lnTo>
                    <a:pt x="0" y="1333"/>
                  </a:lnTo>
                  <a:lnTo>
                    <a:pt x="5" y="1317"/>
                  </a:lnTo>
                  <a:lnTo>
                    <a:pt x="10" y="1312"/>
                  </a:lnTo>
                  <a:lnTo>
                    <a:pt x="20" y="1307"/>
                  </a:lnTo>
                  <a:lnTo>
                    <a:pt x="126" y="1307"/>
                  </a:lnTo>
                  <a:lnTo>
                    <a:pt x="171" y="1296"/>
                  </a:lnTo>
                  <a:lnTo>
                    <a:pt x="201" y="1280"/>
                  </a:lnTo>
                  <a:lnTo>
                    <a:pt x="216" y="1254"/>
                  </a:lnTo>
                  <a:lnTo>
                    <a:pt x="226" y="1211"/>
                  </a:lnTo>
                  <a:lnTo>
                    <a:pt x="483" y="137"/>
                  </a:lnTo>
                  <a:lnTo>
                    <a:pt x="488" y="121"/>
                  </a:lnTo>
                  <a:lnTo>
                    <a:pt x="488" y="90"/>
                  </a:lnTo>
                  <a:lnTo>
                    <a:pt x="473" y="74"/>
                  </a:lnTo>
                  <a:lnTo>
                    <a:pt x="458" y="74"/>
                  </a:lnTo>
                  <a:lnTo>
                    <a:pt x="438" y="69"/>
                  </a:lnTo>
                  <a:lnTo>
                    <a:pt x="417" y="69"/>
                  </a:lnTo>
                  <a:lnTo>
                    <a:pt x="402" y="63"/>
                  </a:lnTo>
                  <a:lnTo>
                    <a:pt x="332" y="63"/>
                  </a:lnTo>
                  <a:lnTo>
                    <a:pt x="312" y="53"/>
                  </a:lnTo>
                  <a:lnTo>
                    <a:pt x="312" y="26"/>
                  </a:lnTo>
                  <a:lnTo>
                    <a:pt x="317" y="10"/>
                  </a:lnTo>
                  <a:lnTo>
                    <a:pt x="322" y="5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Freeform 9 1"/>
            <p:cNvSpPr>
              <a:spLocks noEditPoints="1"/>
            </p:cNvSpPr>
            <p:nvPr/>
          </p:nvSpPr>
          <p:spPr bwMode="auto">
            <a:xfrm>
              <a:off x="8494" y="4976"/>
              <a:ext cx="679" cy="926"/>
            </a:xfrm>
            <a:custGeom>
              <a:avLst/>
              <a:gdLst/>
              <a:ahLst/>
              <a:cxnLst>
                <a:cxn ang="0">
                  <a:pos x="156" y="645"/>
                </a:cxn>
                <a:cxn ang="0">
                  <a:pos x="96" y="709"/>
                </a:cxn>
                <a:cxn ang="0">
                  <a:pos x="96" y="788"/>
                </a:cxn>
                <a:cxn ang="0">
                  <a:pos x="186" y="857"/>
                </a:cxn>
                <a:cxn ang="0">
                  <a:pos x="332" y="883"/>
                </a:cxn>
                <a:cxn ang="0">
                  <a:pos x="478" y="857"/>
                </a:cxn>
                <a:cxn ang="0">
                  <a:pos x="569" y="788"/>
                </a:cxn>
                <a:cxn ang="0">
                  <a:pos x="569" y="704"/>
                </a:cxn>
                <a:cxn ang="0">
                  <a:pos x="503" y="656"/>
                </a:cxn>
                <a:cxn ang="0">
                  <a:pos x="403" y="635"/>
                </a:cxn>
                <a:cxn ang="0">
                  <a:pos x="287" y="63"/>
                </a:cxn>
                <a:cxn ang="0">
                  <a:pos x="212" y="85"/>
                </a:cxn>
                <a:cxn ang="0">
                  <a:pos x="166" y="153"/>
                </a:cxn>
                <a:cxn ang="0">
                  <a:pos x="161" y="249"/>
                </a:cxn>
                <a:cxn ang="0">
                  <a:pos x="171" y="307"/>
                </a:cxn>
                <a:cxn ang="0">
                  <a:pos x="207" y="365"/>
                </a:cxn>
                <a:cxn ang="0">
                  <a:pos x="292" y="391"/>
                </a:cxn>
                <a:cxn ang="0">
                  <a:pos x="367" y="365"/>
                </a:cxn>
                <a:cxn ang="0">
                  <a:pos x="413" y="302"/>
                </a:cxn>
                <a:cxn ang="0">
                  <a:pos x="418" y="206"/>
                </a:cxn>
                <a:cxn ang="0">
                  <a:pos x="408" y="148"/>
                </a:cxn>
                <a:cxn ang="0">
                  <a:pos x="372" y="90"/>
                </a:cxn>
                <a:cxn ang="0">
                  <a:pos x="287" y="63"/>
                </a:cxn>
                <a:cxn ang="0">
                  <a:pos x="634" y="5"/>
                </a:cxn>
                <a:cxn ang="0">
                  <a:pos x="674" y="48"/>
                </a:cxn>
                <a:cxn ang="0">
                  <a:pos x="679" y="90"/>
                </a:cxn>
                <a:cxn ang="0">
                  <a:pos x="664" y="116"/>
                </a:cxn>
                <a:cxn ang="0">
                  <a:pos x="629" y="122"/>
                </a:cxn>
                <a:cxn ang="0">
                  <a:pos x="609" y="106"/>
                </a:cxn>
                <a:cxn ang="0">
                  <a:pos x="599" y="69"/>
                </a:cxn>
                <a:cxn ang="0">
                  <a:pos x="604" y="53"/>
                </a:cxn>
                <a:cxn ang="0">
                  <a:pos x="574" y="53"/>
                </a:cxn>
                <a:cxn ang="0">
                  <a:pos x="473" y="95"/>
                </a:cxn>
                <a:cxn ang="0">
                  <a:pos x="518" y="175"/>
                </a:cxn>
                <a:cxn ang="0">
                  <a:pos x="518" y="291"/>
                </a:cxn>
                <a:cxn ang="0">
                  <a:pos x="433" y="391"/>
                </a:cxn>
                <a:cxn ang="0">
                  <a:pos x="292" y="434"/>
                </a:cxn>
                <a:cxn ang="0">
                  <a:pos x="196" y="418"/>
                </a:cxn>
                <a:cxn ang="0">
                  <a:pos x="136" y="402"/>
                </a:cxn>
                <a:cxn ang="0">
                  <a:pos x="126" y="434"/>
                </a:cxn>
                <a:cxn ang="0">
                  <a:pos x="136" y="492"/>
                </a:cxn>
                <a:cxn ang="0">
                  <a:pos x="191" y="545"/>
                </a:cxn>
                <a:cxn ang="0">
                  <a:pos x="483" y="555"/>
                </a:cxn>
                <a:cxn ang="0">
                  <a:pos x="609" y="624"/>
                </a:cxn>
                <a:cxn ang="0">
                  <a:pos x="649" y="709"/>
                </a:cxn>
                <a:cxn ang="0">
                  <a:pos x="644" y="799"/>
                </a:cxn>
                <a:cxn ang="0">
                  <a:pos x="553" y="878"/>
                </a:cxn>
                <a:cxn ang="0">
                  <a:pos x="413" y="921"/>
                </a:cxn>
                <a:cxn ang="0">
                  <a:pos x="222" y="915"/>
                </a:cxn>
                <a:cxn ang="0">
                  <a:pos x="66" y="852"/>
                </a:cxn>
                <a:cxn ang="0">
                  <a:pos x="0" y="746"/>
                </a:cxn>
                <a:cxn ang="0">
                  <a:pos x="41" y="661"/>
                </a:cxn>
                <a:cxn ang="0">
                  <a:pos x="131" y="608"/>
                </a:cxn>
                <a:cxn ang="0">
                  <a:pos x="86" y="534"/>
                </a:cxn>
                <a:cxn ang="0">
                  <a:pos x="76" y="481"/>
                </a:cxn>
                <a:cxn ang="0">
                  <a:pos x="101" y="391"/>
                </a:cxn>
                <a:cxn ang="0">
                  <a:pos x="81" y="323"/>
                </a:cxn>
                <a:cxn ang="0">
                  <a:pos x="51" y="222"/>
                </a:cxn>
                <a:cxn ang="0">
                  <a:pos x="96" y="100"/>
                </a:cxn>
                <a:cxn ang="0">
                  <a:pos x="212" y="26"/>
                </a:cxn>
                <a:cxn ang="0">
                  <a:pos x="347" y="21"/>
                </a:cxn>
                <a:cxn ang="0">
                  <a:pos x="443" y="63"/>
                </a:cxn>
                <a:cxn ang="0">
                  <a:pos x="564" y="5"/>
                </a:cxn>
              </a:cxnLst>
              <a:rect l="0" t="0" r="r" b="b"/>
              <a:pathLst>
                <a:path w="679" h="926">
                  <a:moveTo>
                    <a:pt x="212" y="635"/>
                  </a:moveTo>
                  <a:lnTo>
                    <a:pt x="156" y="645"/>
                  </a:lnTo>
                  <a:lnTo>
                    <a:pt x="116" y="672"/>
                  </a:lnTo>
                  <a:lnTo>
                    <a:pt x="96" y="709"/>
                  </a:lnTo>
                  <a:lnTo>
                    <a:pt x="86" y="746"/>
                  </a:lnTo>
                  <a:lnTo>
                    <a:pt x="96" y="788"/>
                  </a:lnTo>
                  <a:lnTo>
                    <a:pt x="131" y="825"/>
                  </a:lnTo>
                  <a:lnTo>
                    <a:pt x="186" y="857"/>
                  </a:lnTo>
                  <a:lnTo>
                    <a:pt x="252" y="878"/>
                  </a:lnTo>
                  <a:lnTo>
                    <a:pt x="332" y="883"/>
                  </a:lnTo>
                  <a:lnTo>
                    <a:pt x="413" y="878"/>
                  </a:lnTo>
                  <a:lnTo>
                    <a:pt x="478" y="857"/>
                  </a:lnTo>
                  <a:lnTo>
                    <a:pt x="533" y="825"/>
                  </a:lnTo>
                  <a:lnTo>
                    <a:pt x="569" y="788"/>
                  </a:lnTo>
                  <a:lnTo>
                    <a:pt x="579" y="746"/>
                  </a:lnTo>
                  <a:lnTo>
                    <a:pt x="569" y="704"/>
                  </a:lnTo>
                  <a:lnTo>
                    <a:pt x="543" y="677"/>
                  </a:lnTo>
                  <a:lnTo>
                    <a:pt x="503" y="656"/>
                  </a:lnTo>
                  <a:lnTo>
                    <a:pt x="458" y="645"/>
                  </a:lnTo>
                  <a:lnTo>
                    <a:pt x="403" y="635"/>
                  </a:lnTo>
                  <a:lnTo>
                    <a:pt x="212" y="635"/>
                  </a:lnTo>
                  <a:close/>
                  <a:moveTo>
                    <a:pt x="287" y="63"/>
                  </a:moveTo>
                  <a:lnTo>
                    <a:pt x="247" y="69"/>
                  </a:lnTo>
                  <a:lnTo>
                    <a:pt x="212" y="85"/>
                  </a:lnTo>
                  <a:lnTo>
                    <a:pt x="186" y="111"/>
                  </a:lnTo>
                  <a:lnTo>
                    <a:pt x="166" y="153"/>
                  </a:lnTo>
                  <a:lnTo>
                    <a:pt x="161" y="196"/>
                  </a:lnTo>
                  <a:lnTo>
                    <a:pt x="161" y="249"/>
                  </a:lnTo>
                  <a:lnTo>
                    <a:pt x="166" y="275"/>
                  </a:lnTo>
                  <a:lnTo>
                    <a:pt x="171" y="307"/>
                  </a:lnTo>
                  <a:lnTo>
                    <a:pt x="186" y="339"/>
                  </a:lnTo>
                  <a:lnTo>
                    <a:pt x="207" y="365"/>
                  </a:lnTo>
                  <a:lnTo>
                    <a:pt x="242" y="386"/>
                  </a:lnTo>
                  <a:lnTo>
                    <a:pt x="292" y="391"/>
                  </a:lnTo>
                  <a:lnTo>
                    <a:pt x="332" y="386"/>
                  </a:lnTo>
                  <a:lnTo>
                    <a:pt x="367" y="365"/>
                  </a:lnTo>
                  <a:lnTo>
                    <a:pt x="393" y="344"/>
                  </a:lnTo>
                  <a:lnTo>
                    <a:pt x="413" y="302"/>
                  </a:lnTo>
                  <a:lnTo>
                    <a:pt x="418" y="259"/>
                  </a:lnTo>
                  <a:lnTo>
                    <a:pt x="418" y="206"/>
                  </a:lnTo>
                  <a:lnTo>
                    <a:pt x="413" y="180"/>
                  </a:lnTo>
                  <a:lnTo>
                    <a:pt x="408" y="148"/>
                  </a:lnTo>
                  <a:lnTo>
                    <a:pt x="393" y="116"/>
                  </a:lnTo>
                  <a:lnTo>
                    <a:pt x="372" y="90"/>
                  </a:lnTo>
                  <a:lnTo>
                    <a:pt x="337" y="69"/>
                  </a:lnTo>
                  <a:lnTo>
                    <a:pt x="287" y="63"/>
                  </a:lnTo>
                  <a:close/>
                  <a:moveTo>
                    <a:pt x="599" y="0"/>
                  </a:moveTo>
                  <a:lnTo>
                    <a:pt x="634" y="5"/>
                  </a:lnTo>
                  <a:lnTo>
                    <a:pt x="659" y="26"/>
                  </a:lnTo>
                  <a:lnTo>
                    <a:pt x="674" y="48"/>
                  </a:lnTo>
                  <a:lnTo>
                    <a:pt x="679" y="74"/>
                  </a:lnTo>
                  <a:lnTo>
                    <a:pt x="679" y="90"/>
                  </a:lnTo>
                  <a:lnTo>
                    <a:pt x="669" y="106"/>
                  </a:lnTo>
                  <a:lnTo>
                    <a:pt x="664" y="116"/>
                  </a:lnTo>
                  <a:lnTo>
                    <a:pt x="649" y="122"/>
                  </a:lnTo>
                  <a:lnTo>
                    <a:pt x="629" y="122"/>
                  </a:lnTo>
                  <a:lnTo>
                    <a:pt x="614" y="116"/>
                  </a:lnTo>
                  <a:lnTo>
                    <a:pt x="609" y="106"/>
                  </a:lnTo>
                  <a:lnTo>
                    <a:pt x="599" y="95"/>
                  </a:lnTo>
                  <a:lnTo>
                    <a:pt x="599" y="69"/>
                  </a:lnTo>
                  <a:lnTo>
                    <a:pt x="604" y="58"/>
                  </a:lnTo>
                  <a:lnTo>
                    <a:pt x="604" y="53"/>
                  </a:lnTo>
                  <a:lnTo>
                    <a:pt x="609" y="48"/>
                  </a:lnTo>
                  <a:lnTo>
                    <a:pt x="574" y="53"/>
                  </a:lnTo>
                  <a:lnTo>
                    <a:pt x="528" y="63"/>
                  </a:lnTo>
                  <a:lnTo>
                    <a:pt x="473" y="95"/>
                  </a:lnTo>
                  <a:lnTo>
                    <a:pt x="503" y="132"/>
                  </a:lnTo>
                  <a:lnTo>
                    <a:pt x="518" y="175"/>
                  </a:lnTo>
                  <a:lnTo>
                    <a:pt x="528" y="227"/>
                  </a:lnTo>
                  <a:lnTo>
                    <a:pt x="518" y="291"/>
                  </a:lnTo>
                  <a:lnTo>
                    <a:pt x="483" y="349"/>
                  </a:lnTo>
                  <a:lnTo>
                    <a:pt x="433" y="391"/>
                  </a:lnTo>
                  <a:lnTo>
                    <a:pt x="367" y="423"/>
                  </a:lnTo>
                  <a:lnTo>
                    <a:pt x="292" y="434"/>
                  </a:lnTo>
                  <a:lnTo>
                    <a:pt x="237" y="428"/>
                  </a:lnTo>
                  <a:lnTo>
                    <a:pt x="196" y="418"/>
                  </a:lnTo>
                  <a:lnTo>
                    <a:pt x="146" y="391"/>
                  </a:lnTo>
                  <a:lnTo>
                    <a:pt x="136" y="402"/>
                  </a:lnTo>
                  <a:lnTo>
                    <a:pt x="136" y="413"/>
                  </a:lnTo>
                  <a:lnTo>
                    <a:pt x="126" y="434"/>
                  </a:lnTo>
                  <a:lnTo>
                    <a:pt x="126" y="455"/>
                  </a:lnTo>
                  <a:lnTo>
                    <a:pt x="136" y="492"/>
                  </a:lnTo>
                  <a:lnTo>
                    <a:pt x="156" y="524"/>
                  </a:lnTo>
                  <a:lnTo>
                    <a:pt x="191" y="545"/>
                  </a:lnTo>
                  <a:lnTo>
                    <a:pt x="393" y="545"/>
                  </a:lnTo>
                  <a:lnTo>
                    <a:pt x="483" y="555"/>
                  </a:lnTo>
                  <a:lnTo>
                    <a:pt x="564" y="587"/>
                  </a:lnTo>
                  <a:lnTo>
                    <a:pt x="609" y="624"/>
                  </a:lnTo>
                  <a:lnTo>
                    <a:pt x="639" y="667"/>
                  </a:lnTo>
                  <a:lnTo>
                    <a:pt x="649" y="709"/>
                  </a:lnTo>
                  <a:lnTo>
                    <a:pt x="654" y="746"/>
                  </a:lnTo>
                  <a:lnTo>
                    <a:pt x="644" y="799"/>
                  </a:lnTo>
                  <a:lnTo>
                    <a:pt x="609" y="841"/>
                  </a:lnTo>
                  <a:lnTo>
                    <a:pt x="553" y="878"/>
                  </a:lnTo>
                  <a:lnTo>
                    <a:pt x="488" y="905"/>
                  </a:lnTo>
                  <a:lnTo>
                    <a:pt x="413" y="921"/>
                  </a:lnTo>
                  <a:lnTo>
                    <a:pt x="327" y="926"/>
                  </a:lnTo>
                  <a:lnTo>
                    <a:pt x="222" y="915"/>
                  </a:lnTo>
                  <a:lnTo>
                    <a:pt x="136" y="894"/>
                  </a:lnTo>
                  <a:lnTo>
                    <a:pt x="66" y="852"/>
                  </a:lnTo>
                  <a:lnTo>
                    <a:pt x="15" y="804"/>
                  </a:lnTo>
                  <a:lnTo>
                    <a:pt x="0" y="746"/>
                  </a:lnTo>
                  <a:lnTo>
                    <a:pt x="10" y="698"/>
                  </a:lnTo>
                  <a:lnTo>
                    <a:pt x="41" y="661"/>
                  </a:lnTo>
                  <a:lnTo>
                    <a:pt x="86" y="630"/>
                  </a:lnTo>
                  <a:lnTo>
                    <a:pt x="131" y="608"/>
                  </a:lnTo>
                  <a:lnTo>
                    <a:pt x="101" y="571"/>
                  </a:lnTo>
                  <a:lnTo>
                    <a:pt x="86" y="534"/>
                  </a:lnTo>
                  <a:lnTo>
                    <a:pt x="76" y="503"/>
                  </a:lnTo>
                  <a:lnTo>
                    <a:pt x="76" y="481"/>
                  </a:lnTo>
                  <a:lnTo>
                    <a:pt x="86" y="428"/>
                  </a:lnTo>
                  <a:lnTo>
                    <a:pt x="101" y="391"/>
                  </a:lnTo>
                  <a:lnTo>
                    <a:pt x="116" y="365"/>
                  </a:lnTo>
                  <a:lnTo>
                    <a:pt x="81" y="323"/>
                  </a:lnTo>
                  <a:lnTo>
                    <a:pt x="61" y="275"/>
                  </a:lnTo>
                  <a:lnTo>
                    <a:pt x="51" y="222"/>
                  </a:lnTo>
                  <a:lnTo>
                    <a:pt x="61" y="159"/>
                  </a:lnTo>
                  <a:lnTo>
                    <a:pt x="96" y="100"/>
                  </a:lnTo>
                  <a:lnTo>
                    <a:pt x="146" y="58"/>
                  </a:lnTo>
                  <a:lnTo>
                    <a:pt x="212" y="26"/>
                  </a:lnTo>
                  <a:lnTo>
                    <a:pt x="287" y="16"/>
                  </a:lnTo>
                  <a:lnTo>
                    <a:pt x="347" y="21"/>
                  </a:lnTo>
                  <a:lnTo>
                    <a:pt x="398" y="37"/>
                  </a:lnTo>
                  <a:lnTo>
                    <a:pt x="443" y="63"/>
                  </a:lnTo>
                  <a:lnTo>
                    <a:pt x="508" y="21"/>
                  </a:lnTo>
                  <a:lnTo>
                    <a:pt x="564" y="5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Freeform 10 1"/>
            <p:cNvSpPr>
              <a:spLocks noEditPoints="1"/>
            </p:cNvSpPr>
            <p:nvPr/>
          </p:nvSpPr>
          <p:spPr bwMode="auto">
            <a:xfrm>
              <a:off x="9882" y="4674"/>
              <a:ext cx="1272" cy="477"/>
            </a:xfrm>
            <a:custGeom>
              <a:avLst/>
              <a:gdLst/>
              <a:ahLst/>
              <a:cxnLst>
                <a:cxn ang="0">
                  <a:pos x="40" y="392"/>
                </a:cxn>
                <a:cxn ang="0">
                  <a:pos x="1227" y="392"/>
                </a:cxn>
                <a:cxn ang="0">
                  <a:pos x="1242" y="397"/>
                </a:cxn>
                <a:cxn ang="0">
                  <a:pos x="1252" y="397"/>
                </a:cxn>
                <a:cxn ang="0">
                  <a:pos x="1257" y="408"/>
                </a:cxn>
                <a:cxn ang="0">
                  <a:pos x="1267" y="418"/>
                </a:cxn>
                <a:cxn ang="0">
                  <a:pos x="1267" y="450"/>
                </a:cxn>
                <a:cxn ang="0">
                  <a:pos x="1257" y="461"/>
                </a:cxn>
                <a:cxn ang="0">
                  <a:pos x="1252" y="471"/>
                </a:cxn>
                <a:cxn ang="0">
                  <a:pos x="1242" y="471"/>
                </a:cxn>
                <a:cxn ang="0">
                  <a:pos x="1232" y="477"/>
                </a:cxn>
                <a:cxn ang="0">
                  <a:pos x="35" y="477"/>
                </a:cxn>
                <a:cxn ang="0">
                  <a:pos x="25" y="471"/>
                </a:cxn>
                <a:cxn ang="0">
                  <a:pos x="15" y="471"/>
                </a:cxn>
                <a:cxn ang="0">
                  <a:pos x="10" y="461"/>
                </a:cxn>
                <a:cxn ang="0">
                  <a:pos x="0" y="450"/>
                </a:cxn>
                <a:cxn ang="0">
                  <a:pos x="0" y="418"/>
                </a:cxn>
                <a:cxn ang="0">
                  <a:pos x="10" y="408"/>
                </a:cxn>
                <a:cxn ang="0">
                  <a:pos x="15" y="397"/>
                </a:cxn>
                <a:cxn ang="0">
                  <a:pos x="25" y="397"/>
                </a:cxn>
                <a:cxn ang="0">
                  <a:pos x="40" y="392"/>
                </a:cxn>
                <a:cxn ang="0">
                  <a:pos x="50" y="0"/>
                </a:cxn>
                <a:cxn ang="0">
                  <a:pos x="1237" y="0"/>
                </a:cxn>
                <a:cxn ang="0">
                  <a:pos x="1247" y="6"/>
                </a:cxn>
                <a:cxn ang="0">
                  <a:pos x="1257" y="6"/>
                </a:cxn>
                <a:cxn ang="0">
                  <a:pos x="1262" y="16"/>
                </a:cxn>
                <a:cxn ang="0">
                  <a:pos x="1272" y="27"/>
                </a:cxn>
                <a:cxn ang="0">
                  <a:pos x="1272" y="59"/>
                </a:cxn>
                <a:cxn ang="0">
                  <a:pos x="1262" y="69"/>
                </a:cxn>
                <a:cxn ang="0">
                  <a:pos x="1257" y="80"/>
                </a:cxn>
                <a:cxn ang="0">
                  <a:pos x="1247" y="80"/>
                </a:cxn>
                <a:cxn ang="0">
                  <a:pos x="1232" y="85"/>
                </a:cxn>
                <a:cxn ang="0">
                  <a:pos x="55" y="85"/>
                </a:cxn>
                <a:cxn ang="0">
                  <a:pos x="40" y="80"/>
                </a:cxn>
                <a:cxn ang="0">
                  <a:pos x="30" y="80"/>
                </a:cxn>
                <a:cxn ang="0">
                  <a:pos x="25" y="69"/>
                </a:cxn>
                <a:cxn ang="0">
                  <a:pos x="15" y="59"/>
                </a:cxn>
                <a:cxn ang="0">
                  <a:pos x="15" y="27"/>
                </a:cxn>
                <a:cxn ang="0">
                  <a:pos x="25" y="16"/>
                </a:cxn>
                <a:cxn ang="0">
                  <a:pos x="30" y="6"/>
                </a:cxn>
                <a:cxn ang="0">
                  <a:pos x="40" y="6"/>
                </a:cxn>
                <a:cxn ang="0">
                  <a:pos x="50" y="0"/>
                </a:cxn>
              </a:cxnLst>
              <a:rect l="0" t="0" r="r" b="b"/>
              <a:pathLst>
                <a:path w="1272" h="477">
                  <a:moveTo>
                    <a:pt x="40" y="392"/>
                  </a:moveTo>
                  <a:lnTo>
                    <a:pt x="1227" y="392"/>
                  </a:lnTo>
                  <a:lnTo>
                    <a:pt x="1242" y="397"/>
                  </a:lnTo>
                  <a:lnTo>
                    <a:pt x="1252" y="397"/>
                  </a:lnTo>
                  <a:lnTo>
                    <a:pt x="1257" y="408"/>
                  </a:lnTo>
                  <a:lnTo>
                    <a:pt x="1267" y="418"/>
                  </a:lnTo>
                  <a:lnTo>
                    <a:pt x="1267" y="450"/>
                  </a:lnTo>
                  <a:lnTo>
                    <a:pt x="1257" y="461"/>
                  </a:lnTo>
                  <a:lnTo>
                    <a:pt x="1252" y="471"/>
                  </a:lnTo>
                  <a:lnTo>
                    <a:pt x="1242" y="471"/>
                  </a:lnTo>
                  <a:lnTo>
                    <a:pt x="1232" y="477"/>
                  </a:lnTo>
                  <a:lnTo>
                    <a:pt x="35" y="477"/>
                  </a:lnTo>
                  <a:lnTo>
                    <a:pt x="25" y="471"/>
                  </a:lnTo>
                  <a:lnTo>
                    <a:pt x="15" y="471"/>
                  </a:lnTo>
                  <a:lnTo>
                    <a:pt x="10" y="461"/>
                  </a:lnTo>
                  <a:lnTo>
                    <a:pt x="0" y="450"/>
                  </a:lnTo>
                  <a:lnTo>
                    <a:pt x="0" y="418"/>
                  </a:lnTo>
                  <a:lnTo>
                    <a:pt x="10" y="408"/>
                  </a:lnTo>
                  <a:lnTo>
                    <a:pt x="15" y="397"/>
                  </a:lnTo>
                  <a:lnTo>
                    <a:pt x="25" y="397"/>
                  </a:lnTo>
                  <a:lnTo>
                    <a:pt x="40" y="392"/>
                  </a:lnTo>
                  <a:close/>
                  <a:moveTo>
                    <a:pt x="50" y="0"/>
                  </a:moveTo>
                  <a:lnTo>
                    <a:pt x="1237" y="0"/>
                  </a:lnTo>
                  <a:lnTo>
                    <a:pt x="1247" y="6"/>
                  </a:lnTo>
                  <a:lnTo>
                    <a:pt x="1257" y="6"/>
                  </a:lnTo>
                  <a:lnTo>
                    <a:pt x="1262" y="16"/>
                  </a:lnTo>
                  <a:lnTo>
                    <a:pt x="1272" y="27"/>
                  </a:lnTo>
                  <a:lnTo>
                    <a:pt x="1272" y="59"/>
                  </a:lnTo>
                  <a:lnTo>
                    <a:pt x="1262" y="69"/>
                  </a:lnTo>
                  <a:lnTo>
                    <a:pt x="1257" y="80"/>
                  </a:lnTo>
                  <a:lnTo>
                    <a:pt x="1247" y="80"/>
                  </a:lnTo>
                  <a:lnTo>
                    <a:pt x="1232" y="85"/>
                  </a:lnTo>
                  <a:lnTo>
                    <a:pt x="55" y="85"/>
                  </a:lnTo>
                  <a:lnTo>
                    <a:pt x="40" y="80"/>
                  </a:lnTo>
                  <a:lnTo>
                    <a:pt x="30" y="80"/>
                  </a:lnTo>
                  <a:lnTo>
                    <a:pt x="25" y="69"/>
                  </a:lnTo>
                  <a:lnTo>
                    <a:pt x="15" y="59"/>
                  </a:lnTo>
                  <a:lnTo>
                    <a:pt x="15" y="27"/>
                  </a:lnTo>
                  <a:lnTo>
                    <a:pt x="25" y="16"/>
                  </a:lnTo>
                  <a:lnTo>
                    <a:pt x="30" y="6"/>
                  </a:lnTo>
                  <a:lnTo>
                    <a:pt x="40" y="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Freeform 11 1"/>
            <p:cNvSpPr>
              <a:spLocks noEditPoints="1"/>
            </p:cNvSpPr>
            <p:nvPr/>
          </p:nvSpPr>
          <p:spPr bwMode="auto">
            <a:xfrm>
              <a:off x="11929" y="4055"/>
              <a:ext cx="844" cy="1360"/>
            </a:xfrm>
            <a:custGeom>
              <a:avLst/>
              <a:gdLst/>
              <a:ahLst/>
              <a:cxnLst>
                <a:cxn ang="0">
                  <a:pos x="522" y="223"/>
                </a:cxn>
                <a:cxn ang="0">
                  <a:pos x="60" y="969"/>
                </a:cxn>
                <a:cxn ang="0">
                  <a:pos x="522" y="969"/>
                </a:cxn>
                <a:cxn ang="0">
                  <a:pos x="522" y="223"/>
                </a:cxn>
                <a:cxn ang="0">
                  <a:pos x="608" y="0"/>
                </a:cxn>
                <a:cxn ang="0">
                  <a:pos x="638" y="0"/>
                </a:cxn>
                <a:cxn ang="0">
                  <a:pos x="648" y="6"/>
                </a:cxn>
                <a:cxn ang="0">
                  <a:pos x="653" y="16"/>
                </a:cxn>
                <a:cxn ang="0">
                  <a:pos x="653" y="963"/>
                </a:cxn>
                <a:cxn ang="0">
                  <a:pos x="844" y="963"/>
                </a:cxn>
                <a:cxn ang="0">
                  <a:pos x="844" y="1027"/>
                </a:cxn>
                <a:cxn ang="0">
                  <a:pos x="653" y="1027"/>
                </a:cxn>
                <a:cxn ang="0">
                  <a:pos x="653" y="1238"/>
                </a:cxn>
                <a:cxn ang="0">
                  <a:pos x="663" y="1265"/>
                </a:cxn>
                <a:cxn ang="0">
                  <a:pos x="688" y="1286"/>
                </a:cxn>
                <a:cxn ang="0">
                  <a:pos x="729" y="1291"/>
                </a:cxn>
                <a:cxn ang="0">
                  <a:pos x="799" y="1297"/>
                </a:cxn>
                <a:cxn ang="0">
                  <a:pos x="839" y="1297"/>
                </a:cxn>
                <a:cxn ang="0">
                  <a:pos x="839" y="1360"/>
                </a:cxn>
                <a:cxn ang="0">
                  <a:pos x="759" y="1355"/>
                </a:cxn>
                <a:cxn ang="0">
                  <a:pos x="457" y="1355"/>
                </a:cxn>
                <a:cxn ang="0">
                  <a:pos x="326" y="1360"/>
                </a:cxn>
                <a:cxn ang="0">
                  <a:pos x="326" y="1297"/>
                </a:cxn>
                <a:cxn ang="0">
                  <a:pos x="367" y="1297"/>
                </a:cxn>
                <a:cxn ang="0">
                  <a:pos x="437" y="1291"/>
                </a:cxn>
                <a:cxn ang="0">
                  <a:pos x="477" y="1286"/>
                </a:cxn>
                <a:cxn ang="0">
                  <a:pos x="502" y="1265"/>
                </a:cxn>
                <a:cxn ang="0">
                  <a:pos x="512" y="1238"/>
                </a:cxn>
                <a:cxn ang="0">
                  <a:pos x="512" y="1027"/>
                </a:cxn>
                <a:cxn ang="0">
                  <a:pos x="5" y="1027"/>
                </a:cxn>
                <a:cxn ang="0">
                  <a:pos x="0" y="963"/>
                </a:cxn>
                <a:cxn ang="0">
                  <a:pos x="583" y="27"/>
                </a:cxn>
                <a:cxn ang="0">
                  <a:pos x="608" y="0"/>
                </a:cxn>
              </a:cxnLst>
              <a:rect l="0" t="0" r="r" b="b"/>
              <a:pathLst>
                <a:path w="844" h="1360">
                  <a:moveTo>
                    <a:pt x="522" y="223"/>
                  </a:moveTo>
                  <a:lnTo>
                    <a:pt x="60" y="969"/>
                  </a:lnTo>
                  <a:lnTo>
                    <a:pt x="522" y="969"/>
                  </a:lnTo>
                  <a:lnTo>
                    <a:pt x="522" y="223"/>
                  </a:lnTo>
                  <a:close/>
                  <a:moveTo>
                    <a:pt x="608" y="0"/>
                  </a:moveTo>
                  <a:lnTo>
                    <a:pt x="638" y="0"/>
                  </a:lnTo>
                  <a:lnTo>
                    <a:pt x="648" y="6"/>
                  </a:lnTo>
                  <a:lnTo>
                    <a:pt x="653" y="16"/>
                  </a:lnTo>
                  <a:lnTo>
                    <a:pt x="653" y="963"/>
                  </a:lnTo>
                  <a:lnTo>
                    <a:pt x="844" y="963"/>
                  </a:lnTo>
                  <a:lnTo>
                    <a:pt x="844" y="1027"/>
                  </a:lnTo>
                  <a:lnTo>
                    <a:pt x="653" y="1027"/>
                  </a:lnTo>
                  <a:lnTo>
                    <a:pt x="653" y="1238"/>
                  </a:lnTo>
                  <a:lnTo>
                    <a:pt x="663" y="1265"/>
                  </a:lnTo>
                  <a:lnTo>
                    <a:pt x="688" y="1286"/>
                  </a:lnTo>
                  <a:lnTo>
                    <a:pt x="729" y="1291"/>
                  </a:lnTo>
                  <a:lnTo>
                    <a:pt x="799" y="1297"/>
                  </a:lnTo>
                  <a:lnTo>
                    <a:pt x="839" y="1297"/>
                  </a:lnTo>
                  <a:lnTo>
                    <a:pt x="839" y="1360"/>
                  </a:lnTo>
                  <a:lnTo>
                    <a:pt x="759" y="1355"/>
                  </a:lnTo>
                  <a:lnTo>
                    <a:pt x="457" y="1355"/>
                  </a:lnTo>
                  <a:lnTo>
                    <a:pt x="326" y="1360"/>
                  </a:lnTo>
                  <a:lnTo>
                    <a:pt x="326" y="1297"/>
                  </a:lnTo>
                  <a:lnTo>
                    <a:pt x="367" y="1297"/>
                  </a:lnTo>
                  <a:lnTo>
                    <a:pt x="437" y="1291"/>
                  </a:lnTo>
                  <a:lnTo>
                    <a:pt x="477" y="1286"/>
                  </a:lnTo>
                  <a:lnTo>
                    <a:pt x="502" y="1265"/>
                  </a:lnTo>
                  <a:lnTo>
                    <a:pt x="512" y="1238"/>
                  </a:lnTo>
                  <a:lnTo>
                    <a:pt x="512" y="1027"/>
                  </a:lnTo>
                  <a:lnTo>
                    <a:pt x="5" y="1027"/>
                  </a:lnTo>
                  <a:lnTo>
                    <a:pt x="0" y="963"/>
                  </a:lnTo>
                  <a:lnTo>
                    <a:pt x="583" y="27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Freeform 12 1"/>
            <p:cNvSpPr>
              <a:spLocks/>
            </p:cNvSpPr>
            <p:nvPr/>
          </p:nvSpPr>
          <p:spPr bwMode="auto">
            <a:xfrm>
              <a:off x="12924" y="4002"/>
              <a:ext cx="1353" cy="1455"/>
            </a:xfrm>
            <a:custGeom>
              <a:avLst/>
              <a:gdLst/>
              <a:ahLst/>
              <a:cxnLst>
                <a:cxn ang="0">
                  <a:pos x="935" y="11"/>
                </a:cxn>
                <a:cxn ang="0">
                  <a:pos x="1056" y="64"/>
                </a:cxn>
                <a:cxn ang="0">
                  <a:pos x="1136" y="133"/>
                </a:cxn>
                <a:cxn ang="0">
                  <a:pos x="1302" y="27"/>
                </a:cxn>
                <a:cxn ang="0">
                  <a:pos x="1328" y="6"/>
                </a:cxn>
                <a:cxn ang="0">
                  <a:pos x="1343" y="0"/>
                </a:cxn>
                <a:cxn ang="0">
                  <a:pos x="1353" y="16"/>
                </a:cxn>
                <a:cxn ang="0">
                  <a:pos x="1227" y="535"/>
                </a:cxn>
                <a:cxn ang="0">
                  <a:pos x="1217" y="567"/>
                </a:cxn>
                <a:cxn ang="0">
                  <a:pos x="1202" y="577"/>
                </a:cxn>
                <a:cxn ang="0">
                  <a:pos x="1172" y="572"/>
                </a:cxn>
                <a:cxn ang="0">
                  <a:pos x="1162" y="545"/>
                </a:cxn>
                <a:cxn ang="0">
                  <a:pos x="1167" y="455"/>
                </a:cxn>
                <a:cxn ang="0">
                  <a:pos x="1131" y="254"/>
                </a:cxn>
                <a:cxn ang="0">
                  <a:pos x="1026" y="117"/>
                </a:cxn>
                <a:cxn ang="0">
                  <a:pos x="860" y="69"/>
                </a:cxn>
                <a:cxn ang="0">
                  <a:pos x="639" y="122"/>
                </a:cxn>
                <a:cxn ang="0">
                  <a:pos x="453" y="249"/>
                </a:cxn>
                <a:cxn ang="0">
                  <a:pos x="307" y="445"/>
                </a:cxn>
                <a:cxn ang="0">
                  <a:pos x="216" y="672"/>
                </a:cxn>
                <a:cxn ang="0">
                  <a:pos x="176" y="868"/>
                </a:cxn>
                <a:cxn ang="0">
                  <a:pos x="166" y="979"/>
                </a:cxn>
                <a:cxn ang="0">
                  <a:pos x="201" y="1175"/>
                </a:cxn>
                <a:cxn ang="0">
                  <a:pos x="292" y="1302"/>
                </a:cxn>
                <a:cxn ang="0">
                  <a:pos x="412" y="1376"/>
                </a:cxn>
                <a:cxn ang="0">
                  <a:pos x="548" y="1397"/>
                </a:cxn>
                <a:cxn ang="0">
                  <a:pos x="624" y="1392"/>
                </a:cxn>
                <a:cxn ang="0">
                  <a:pos x="734" y="1360"/>
                </a:cxn>
                <a:cxn ang="0">
                  <a:pos x="845" y="1286"/>
                </a:cxn>
                <a:cxn ang="0">
                  <a:pos x="915" y="1154"/>
                </a:cxn>
                <a:cxn ang="0">
                  <a:pos x="945" y="1043"/>
                </a:cxn>
                <a:cxn ang="0">
                  <a:pos x="955" y="974"/>
                </a:cxn>
                <a:cxn ang="0">
                  <a:pos x="940" y="942"/>
                </a:cxn>
                <a:cxn ang="0">
                  <a:pos x="895" y="937"/>
                </a:cxn>
                <a:cxn ang="0">
                  <a:pos x="759" y="932"/>
                </a:cxn>
                <a:cxn ang="0">
                  <a:pos x="739" y="895"/>
                </a:cxn>
                <a:cxn ang="0">
                  <a:pos x="759" y="873"/>
                </a:cxn>
                <a:cxn ang="0">
                  <a:pos x="840" y="868"/>
                </a:cxn>
                <a:cxn ang="0">
                  <a:pos x="1147" y="873"/>
                </a:cxn>
                <a:cxn ang="0">
                  <a:pos x="1257" y="868"/>
                </a:cxn>
                <a:cxn ang="0">
                  <a:pos x="1272" y="879"/>
                </a:cxn>
                <a:cxn ang="0">
                  <a:pos x="1262" y="926"/>
                </a:cxn>
                <a:cxn ang="0">
                  <a:pos x="1252" y="932"/>
                </a:cxn>
                <a:cxn ang="0">
                  <a:pos x="1147" y="947"/>
                </a:cxn>
                <a:cxn ang="0">
                  <a:pos x="1096" y="1080"/>
                </a:cxn>
                <a:cxn ang="0">
                  <a:pos x="1051" y="1281"/>
                </a:cxn>
                <a:cxn ang="0">
                  <a:pos x="1036" y="1355"/>
                </a:cxn>
                <a:cxn ang="0">
                  <a:pos x="1016" y="1408"/>
                </a:cxn>
                <a:cxn ang="0">
                  <a:pos x="986" y="1397"/>
                </a:cxn>
                <a:cxn ang="0">
                  <a:pos x="935" y="1323"/>
                </a:cxn>
                <a:cxn ang="0">
                  <a:pos x="895" y="1313"/>
                </a:cxn>
                <a:cxn ang="0">
                  <a:pos x="815" y="1376"/>
                </a:cxn>
                <a:cxn ang="0">
                  <a:pos x="684" y="1434"/>
                </a:cxn>
                <a:cxn ang="0">
                  <a:pos x="518" y="1455"/>
                </a:cxn>
                <a:cxn ang="0">
                  <a:pos x="282" y="1402"/>
                </a:cxn>
                <a:cxn ang="0">
                  <a:pos x="106" y="1254"/>
                </a:cxn>
                <a:cxn ang="0">
                  <a:pos x="15" y="1037"/>
                </a:cxn>
                <a:cxn ang="0">
                  <a:pos x="15" y="752"/>
                </a:cxn>
                <a:cxn ang="0">
                  <a:pos x="126" y="466"/>
                </a:cxn>
                <a:cxn ang="0">
                  <a:pos x="322" y="228"/>
                </a:cxn>
                <a:cxn ang="0">
                  <a:pos x="573" y="64"/>
                </a:cxn>
                <a:cxn ang="0">
                  <a:pos x="850" y="0"/>
                </a:cxn>
              </a:cxnLst>
              <a:rect l="0" t="0" r="r" b="b"/>
              <a:pathLst>
                <a:path w="1353" h="1455">
                  <a:moveTo>
                    <a:pt x="850" y="0"/>
                  </a:moveTo>
                  <a:lnTo>
                    <a:pt x="935" y="11"/>
                  </a:lnTo>
                  <a:lnTo>
                    <a:pt x="1001" y="32"/>
                  </a:lnTo>
                  <a:lnTo>
                    <a:pt x="1056" y="64"/>
                  </a:lnTo>
                  <a:lnTo>
                    <a:pt x="1101" y="101"/>
                  </a:lnTo>
                  <a:lnTo>
                    <a:pt x="1136" y="133"/>
                  </a:lnTo>
                  <a:lnTo>
                    <a:pt x="1167" y="180"/>
                  </a:lnTo>
                  <a:lnTo>
                    <a:pt x="1302" y="27"/>
                  </a:lnTo>
                  <a:lnTo>
                    <a:pt x="1322" y="6"/>
                  </a:lnTo>
                  <a:lnTo>
                    <a:pt x="1328" y="6"/>
                  </a:lnTo>
                  <a:lnTo>
                    <a:pt x="1328" y="0"/>
                  </a:lnTo>
                  <a:lnTo>
                    <a:pt x="1343" y="0"/>
                  </a:lnTo>
                  <a:lnTo>
                    <a:pt x="1348" y="11"/>
                  </a:lnTo>
                  <a:lnTo>
                    <a:pt x="1353" y="16"/>
                  </a:lnTo>
                  <a:lnTo>
                    <a:pt x="1353" y="22"/>
                  </a:lnTo>
                  <a:lnTo>
                    <a:pt x="1227" y="535"/>
                  </a:lnTo>
                  <a:lnTo>
                    <a:pt x="1222" y="556"/>
                  </a:lnTo>
                  <a:lnTo>
                    <a:pt x="1217" y="567"/>
                  </a:lnTo>
                  <a:lnTo>
                    <a:pt x="1212" y="572"/>
                  </a:lnTo>
                  <a:lnTo>
                    <a:pt x="1202" y="577"/>
                  </a:lnTo>
                  <a:lnTo>
                    <a:pt x="1177" y="577"/>
                  </a:lnTo>
                  <a:lnTo>
                    <a:pt x="1172" y="572"/>
                  </a:lnTo>
                  <a:lnTo>
                    <a:pt x="1162" y="567"/>
                  </a:lnTo>
                  <a:lnTo>
                    <a:pt x="1162" y="545"/>
                  </a:lnTo>
                  <a:lnTo>
                    <a:pt x="1167" y="530"/>
                  </a:lnTo>
                  <a:lnTo>
                    <a:pt x="1167" y="455"/>
                  </a:lnTo>
                  <a:lnTo>
                    <a:pt x="1157" y="344"/>
                  </a:lnTo>
                  <a:lnTo>
                    <a:pt x="1131" y="254"/>
                  </a:lnTo>
                  <a:lnTo>
                    <a:pt x="1086" y="175"/>
                  </a:lnTo>
                  <a:lnTo>
                    <a:pt x="1026" y="117"/>
                  </a:lnTo>
                  <a:lnTo>
                    <a:pt x="950" y="80"/>
                  </a:lnTo>
                  <a:lnTo>
                    <a:pt x="860" y="69"/>
                  </a:lnTo>
                  <a:lnTo>
                    <a:pt x="744" y="85"/>
                  </a:lnTo>
                  <a:lnTo>
                    <a:pt x="639" y="122"/>
                  </a:lnTo>
                  <a:lnTo>
                    <a:pt x="538" y="180"/>
                  </a:lnTo>
                  <a:lnTo>
                    <a:pt x="453" y="249"/>
                  </a:lnTo>
                  <a:lnTo>
                    <a:pt x="382" y="328"/>
                  </a:lnTo>
                  <a:lnTo>
                    <a:pt x="307" y="445"/>
                  </a:lnTo>
                  <a:lnTo>
                    <a:pt x="252" y="561"/>
                  </a:lnTo>
                  <a:lnTo>
                    <a:pt x="216" y="672"/>
                  </a:lnTo>
                  <a:lnTo>
                    <a:pt x="191" y="778"/>
                  </a:lnTo>
                  <a:lnTo>
                    <a:pt x="176" y="868"/>
                  </a:lnTo>
                  <a:lnTo>
                    <a:pt x="166" y="937"/>
                  </a:lnTo>
                  <a:lnTo>
                    <a:pt x="166" y="979"/>
                  </a:lnTo>
                  <a:lnTo>
                    <a:pt x="176" y="1085"/>
                  </a:lnTo>
                  <a:lnTo>
                    <a:pt x="201" y="1175"/>
                  </a:lnTo>
                  <a:lnTo>
                    <a:pt x="241" y="1244"/>
                  </a:lnTo>
                  <a:lnTo>
                    <a:pt x="292" y="1302"/>
                  </a:lnTo>
                  <a:lnTo>
                    <a:pt x="347" y="1344"/>
                  </a:lnTo>
                  <a:lnTo>
                    <a:pt x="412" y="1376"/>
                  </a:lnTo>
                  <a:lnTo>
                    <a:pt x="478" y="1392"/>
                  </a:lnTo>
                  <a:lnTo>
                    <a:pt x="548" y="1397"/>
                  </a:lnTo>
                  <a:lnTo>
                    <a:pt x="578" y="1397"/>
                  </a:lnTo>
                  <a:lnTo>
                    <a:pt x="624" y="1392"/>
                  </a:lnTo>
                  <a:lnTo>
                    <a:pt x="679" y="1381"/>
                  </a:lnTo>
                  <a:lnTo>
                    <a:pt x="734" y="1360"/>
                  </a:lnTo>
                  <a:lnTo>
                    <a:pt x="790" y="1328"/>
                  </a:lnTo>
                  <a:lnTo>
                    <a:pt x="845" y="1286"/>
                  </a:lnTo>
                  <a:lnTo>
                    <a:pt x="885" y="1228"/>
                  </a:lnTo>
                  <a:lnTo>
                    <a:pt x="915" y="1154"/>
                  </a:lnTo>
                  <a:lnTo>
                    <a:pt x="930" y="1096"/>
                  </a:lnTo>
                  <a:lnTo>
                    <a:pt x="945" y="1043"/>
                  </a:lnTo>
                  <a:lnTo>
                    <a:pt x="950" y="1000"/>
                  </a:lnTo>
                  <a:lnTo>
                    <a:pt x="955" y="974"/>
                  </a:lnTo>
                  <a:lnTo>
                    <a:pt x="955" y="958"/>
                  </a:lnTo>
                  <a:lnTo>
                    <a:pt x="940" y="942"/>
                  </a:lnTo>
                  <a:lnTo>
                    <a:pt x="920" y="942"/>
                  </a:lnTo>
                  <a:lnTo>
                    <a:pt x="895" y="937"/>
                  </a:lnTo>
                  <a:lnTo>
                    <a:pt x="850" y="932"/>
                  </a:lnTo>
                  <a:lnTo>
                    <a:pt x="759" y="932"/>
                  </a:lnTo>
                  <a:lnTo>
                    <a:pt x="739" y="921"/>
                  </a:lnTo>
                  <a:lnTo>
                    <a:pt x="739" y="895"/>
                  </a:lnTo>
                  <a:lnTo>
                    <a:pt x="749" y="873"/>
                  </a:lnTo>
                  <a:lnTo>
                    <a:pt x="759" y="873"/>
                  </a:lnTo>
                  <a:lnTo>
                    <a:pt x="764" y="868"/>
                  </a:lnTo>
                  <a:lnTo>
                    <a:pt x="840" y="868"/>
                  </a:lnTo>
                  <a:lnTo>
                    <a:pt x="915" y="873"/>
                  </a:lnTo>
                  <a:lnTo>
                    <a:pt x="1147" y="873"/>
                  </a:lnTo>
                  <a:lnTo>
                    <a:pt x="1202" y="868"/>
                  </a:lnTo>
                  <a:lnTo>
                    <a:pt x="1257" y="868"/>
                  </a:lnTo>
                  <a:lnTo>
                    <a:pt x="1267" y="873"/>
                  </a:lnTo>
                  <a:lnTo>
                    <a:pt x="1272" y="879"/>
                  </a:lnTo>
                  <a:lnTo>
                    <a:pt x="1272" y="905"/>
                  </a:lnTo>
                  <a:lnTo>
                    <a:pt x="1262" y="926"/>
                  </a:lnTo>
                  <a:lnTo>
                    <a:pt x="1257" y="926"/>
                  </a:lnTo>
                  <a:lnTo>
                    <a:pt x="1252" y="932"/>
                  </a:lnTo>
                  <a:lnTo>
                    <a:pt x="1182" y="932"/>
                  </a:lnTo>
                  <a:lnTo>
                    <a:pt x="1147" y="947"/>
                  </a:lnTo>
                  <a:lnTo>
                    <a:pt x="1126" y="974"/>
                  </a:lnTo>
                  <a:lnTo>
                    <a:pt x="1096" y="1080"/>
                  </a:lnTo>
                  <a:lnTo>
                    <a:pt x="1086" y="1127"/>
                  </a:lnTo>
                  <a:lnTo>
                    <a:pt x="1051" y="1281"/>
                  </a:lnTo>
                  <a:lnTo>
                    <a:pt x="1046" y="1318"/>
                  </a:lnTo>
                  <a:lnTo>
                    <a:pt x="1036" y="1355"/>
                  </a:lnTo>
                  <a:lnTo>
                    <a:pt x="1021" y="1402"/>
                  </a:lnTo>
                  <a:lnTo>
                    <a:pt x="1016" y="1408"/>
                  </a:lnTo>
                  <a:lnTo>
                    <a:pt x="1006" y="1408"/>
                  </a:lnTo>
                  <a:lnTo>
                    <a:pt x="986" y="1397"/>
                  </a:lnTo>
                  <a:lnTo>
                    <a:pt x="960" y="1365"/>
                  </a:lnTo>
                  <a:lnTo>
                    <a:pt x="935" y="1323"/>
                  </a:lnTo>
                  <a:lnTo>
                    <a:pt x="920" y="1286"/>
                  </a:lnTo>
                  <a:lnTo>
                    <a:pt x="895" y="1313"/>
                  </a:lnTo>
                  <a:lnTo>
                    <a:pt x="860" y="1344"/>
                  </a:lnTo>
                  <a:lnTo>
                    <a:pt x="815" y="1376"/>
                  </a:lnTo>
                  <a:lnTo>
                    <a:pt x="754" y="1408"/>
                  </a:lnTo>
                  <a:lnTo>
                    <a:pt x="684" y="1434"/>
                  </a:lnTo>
                  <a:lnTo>
                    <a:pt x="603" y="1450"/>
                  </a:lnTo>
                  <a:lnTo>
                    <a:pt x="518" y="1455"/>
                  </a:lnTo>
                  <a:lnTo>
                    <a:pt x="392" y="1440"/>
                  </a:lnTo>
                  <a:lnTo>
                    <a:pt x="282" y="1402"/>
                  </a:lnTo>
                  <a:lnTo>
                    <a:pt x="186" y="1339"/>
                  </a:lnTo>
                  <a:lnTo>
                    <a:pt x="106" y="1254"/>
                  </a:lnTo>
                  <a:lnTo>
                    <a:pt x="50" y="1154"/>
                  </a:lnTo>
                  <a:lnTo>
                    <a:pt x="15" y="1037"/>
                  </a:lnTo>
                  <a:lnTo>
                    <a:pt x="0" y="905"/>
                  </a:lnTo>
                  <a:lnTo>
                    <a:pt x="15" y="752"/>
                  </a:lnTo>
                  <a:lnTo>
                    <a:pt x="60" y="604"/>
                  </a:lnTo>
                  <a:lnTo>
                    <a:pt x="126" y="466"/>
                  </a:lnTo>
                  <a:lnTo>
                    <a:pt x="216" y="339"/>
                  </a:lnTo>
                  <a:lnTo>
                    <a:pt x="322" y="228"/>
                  </a:lnTo>
                  <a:lnTo>
                    <a:pt x="443" y="133"/>
                  </a:lnTo>
                  <a:lnTo>
                    <a:pt x="573" y="64"/>
                  </a:lnTo>
                  <a:lnTo>
                    <a:pt x="709" y="16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Freeform 13 1"/>
            <p:cNvSpPr>
              <a:spLocks/>
            </p:cNvSpPr>
            <p:nvPr/>
          </p:nvSpPr>
          <p:spPr bwMode="auto">
            <a:xfrm>
              <a:off x="14433" y="4045"/>
              <a:ext cx="1910" cy="1359"/>
            </a:xfrm>
            <a:custGeom>
              <a:avLst/>
              <a:gdLst/>
              <a:ahLst/>
              <a:cxnLst>
                <a:cxn ang="0">
                  <a:pos x="668" y="0"/>
                </a:cxn>
                <a:cxn ang="0">
                  <a:pos x="688" y="16"/>
                </a:cxn>
                <a:cxn ang="0">
                  <a:pos x="693" y="47"/>
                </a:cxn>
                <a:cxn ang="0">
                  <a:pos x="1533" y="42"/>
                </a:cxn>
                <a:cxn ang="0">
                  <a:pos x="1558" y="10"/>
                </a:cxn>
                <a:cxn ang="0">
                  <a:pos x="1578" y="5"/>
                </a:cxn>
                <a:cxn ang="0">
                  <a:pos x="1910" y="16"/>
                </a:cxn>
                <a:cxn ang="0">
                  <a:pos x="1905" y="58"/>
                </a:cxn>
                <a:cxn ang="0">
                  <a:pos x="1779" y="69"/>
                </a:cxn>
                <a:cxn ang="0">
                  <a:pos x="1709" y="95"/>
                </a:cxn>
                <a:cxn ang="0">
                  <a:pos x="1689" y="159"/>
                </a:cxn>
                <a:cxn ang="0">
                  <a:pos x="1407" y="1227"/>
                </a:cxn>
                <a:cxn ang="0">
                  <a:pos x="1402" y="1254"/>
                </a:cxn>
                <a:cxn ang="0">
                  <a:pos x="1438" y="1285"/>
                </a:cxn>
                <a:cxn ang="0">
                  <a:pos x="1563" y="1291"/>
                </a:cxn>
                <a:cxn ang="0">
                  <a:pos x="1583" y="1328"/>
                </a:cxn>
                <a:cxn ang="0">
                  <a:pos x="1568" y="1349"/>
                </a:cxn>
                <a:cxn ang="0">
                  <a:pos x="1433" y="1354"/>
                </a:cxn>
                <a:cxn ang="0">
                  <a:pos x="1262" y="1349"/>
                </a:cxn>
                <a:cxn ang="0">
                  <a:pos x="1065" y="1354"/>
                </a:cxn>
                <a:cxn ang="0">
                  <a:pos x="1050" y="1349"/>
                </a:cxn>
                <a:cxn ang="0">
                  <a:pos x="1045" y="1312"/>
                </a:cxn>
                <a:cxn ang="0">
                  <a:pos x="1071" y="1291"/>
                </a:cxn>
                <a:cxn ang="0">
                  <a:pos x="1216" y="1280"/>
                </a:cxn>
                <a:cxn ang="0">
                  <a:pos x="1262" y="1238"/>
                </a:cxn>
                <a:cxn ang="0">
                  <a:pos x="774" y="1317"/>
                </a:cxn>
                <a:cxn ang="0">
                  <a:pos x="744" y="1354"/>
                </a:cxn>
                <a:cxn ang="0">
                  <a:pos x="714" y="1349"/>
                </a:cxn>
                <a:cxn ang="0">
                  <a:pos x="708" y="1333"/>
                </a:cxn>
                <a:cxn ang="0">
                  <a:pos x="703" y="1307"/>
                </a:cxn>
                <a:cxn ang="0">
                  <a:pos x="286" y="1158"/>
                </a:cxn>
                <a:cxn ang="0">
                  <a:pos x="281" y="1206"/>
                </a:cxn>
                <a:cxn ang="0">
                  <a:pos x="296" y="1259"/>
                </a:cxn>
                <a:cxn ang="0">
                  <a:pos x="357" y="1291"/>
                </a:cxn>
                <a:cxn ang="0">
                  <a:pos x="432" y="1296"/>
                </a:cxn>
                <a:cxn ang="0">
                  <a:pos x="447" y="1307"/>
                </a:cxn>
                <a:cxn ang="0">
                  <a:pos x="437" y="1354"/>
                </a:cxn>
                <a:cxn ang="0">
                  <a:pos x="422" y="1359"/>
                </a:cxn>
                <a:cxn ang="0">
                  <a:pos x="216" y="1354"/>
                </a:cxn>
                <a:cxn ang="0">
                  <a:pos x="15" y="1359"/>
                </a:cxn>
                <a:cxn ang="0">
                  <a:pos x="0" y="1344"/>
                </a:cxn>
                <a:cxn ang="0">
                  <a:pos x="5" y="1312"/>
                </a:cxn>
                <a:cxn ang="0">
                  <a:pos x="15" y="1301"/>
                </a:cxn>
                <a:cxn ang="0">
                  <a:pos x="35" y="1296"/>
                </a:cxn>
                <a:cxn ang="0">
                  <a:pos x="155" y="1275"/>
                </a:cxn>
                <a:cxn ang="0">
                  <a:pos x="211" y="1222"/>
                </a:cxn>
                <a:cxn ang="0">
                  <a:pos x="241" y="1148"/>
                </a:cxn>
                <a:cxn ang="0">
                  <a:pos x="487" y="116"/>
                </a:cxn>
                <a:cxn ang="0">
                  <a:pos x="492" y="84"/>
                </a:cxn>
                <a:cxn ang="0">
                  <a:pos x="472" y="69"/>
                </a:cxn>
                <a:cxn ang="0">
                  <a:pos x="412" y="58"/>
                </a:cxn>
                <a:cxn ang="0">
                  <a:pos x="316" y="47"/>
                </a:cxn>
                <a:cxn ang="0">
                  <a:pos x="321" y="10"/>
                </a:cxn>
              </a:cxnLst>
              <a:rect l="0" t="0" r="r" b="b"/>
              <a:pathLst>
                <a:path w="1910" h="1359">
                  <a:moveTo>
                    <a:pt x="341" y="0"/>
                  </a:moveTo>
                  <a:lnTo>
                    <a:pt x="668" y="0"/>
                  </a:lnTo>
                  <a:lnTo>
                    <a:pt x="678" y="5"/>
                  </a:lnTo>
                  <a:lnTo>
                    <a:pt x="688" y="16"/>
                  </a:lnTo>
                  <a:lnTo>
                    <a:pt x="688" y="26"/>
                  </a:lnTo>
                  <a:lnTo>
                    <a:pt x="693" y="47"/>
                  </a:lnTo>
                  <a:lnTo>
                    <a:pt x="839" y="1180"/>
                  </a:lnTo>
                  <a:lnTo>
                    <a:pt x="1533" y="42"/>
                  </a:lnTo>
                  <a:lnTo>
                    <a:pt x="1543" y="26"/>
                  </a:lnTo>
                  <a:lnTo>
                    <a:pt x="1558" y="10"/>
                  </a:lnTo>
                  <a:lnTo>
                    <a:pt x="1563" y="10"/>
                  </a:lnTo>
                  <a:lnTo>
                    <a:pt x="1578" y="5"/>
                  </a:lnTo>
                  <a:lnTo>
                    <a:pt x="1890" y="5"/>
                  </a:lnTo>
                  <a:lnTo>
                    <a:pt x="1910" y="16"/>
                  </a:lnTo>
                  <a:lnTo>
                    <a:pt x="1910" y="42"/>
                  </a:lnTo>
                  <a:lnTo>
                    <a:pt x="1905" y="58"/>
                  </a:lnTo>
                  <a:lnTo>
                    <a:pt x="1885" y="69"/>
                  </a:lnTo>
                  <a:lnTo>
                    <a:pt x="1779" y="69"/>
                  </a:lnTo>
                  <a:lnTo>
                    <a:pt x="1739" y="79"/>
                  </a:lnTo>
                  <a:lnTo>
                    <a:pt x="1709" y="95"/>
                  </a:lnTo>
                  <a:lnTo>
                    <a:pt x="1699" y="121"/>
                  </a:lnTo>
                  <a:lnTo>
                    <a:pt x="1689" y="159"/>
                  </a:lnTo>
                  <a:lnTo>
                    <a:pt x="1412" y="1206"/>
                  </a:lnTo>
                  <a:lnTo>
                    <a:pt x="1407" y="1227"/>
                  </a:lnTo>
                  <a:lnTo>
                    <a:pt x="1402" y="1238"/>
                  </a:lnTo>
                  <a:lnTo>
                    <a:pt x="1402" y="1254"/>
                  </a:lnTo>
                  <a:lnTo>
                    <a:pt x="1412" y="1275"/>
                  </a:lnTo>
                  <a:lnTo>
                    <a:pt x="1438" y="1285"/>
                  </a:lnTo>
                  <a:lnTo>
                    <a:pt x="1478" y="1291"/>
                  </a:lnTo>
                  <a:lnTo>
                    <a:pt x="1563" y="1291"/>
                  </a:lnTo>
                  <a:lnTo>
                    <a:pt x="1583" y="1301"/>
                  </a:lnTo>
                  <a:lnTo>
                    <a:pt x="1583" y="1328"/>
                  </a:lnTo>
                  <a:lnTo>
                    <a:pt x="1573" y="1349"/>
                  </a:lnTo>
                  <a:lnTo>
                    <a:pt x="1568" y="1349"/>
                  </a:lnTo>
                  <a:lnTo>
                    <a:pt x="1558" y="1354"/>
                  </a:lnTo>
                  <a:lnTo>
                    <a:pt x="1433" y="1354"/>
                  </a:lnTo>
                  <a:lnTo>
                    <a:pt x="1312" y="1349"/>
                  </a:lnTo>
                  <a:lnTo>
                    <a:pt x="1262" y="1349"/>
                  </a:lnTo>
                  <a:lnTo>
                    <a:pt x="1196" y="1354"/>
                  </a:lnTo>
                  <a:lnTo>
                    <a:pt x="1065" y="1354"/>
                  </a:lnTo>
                  <a:lnTo>
                    <a:pt x="1060" y="1349"/>
                  </a:lnTo>
                  <a:lnTo>
                    <a:pt x="1050" y="1349"/>
                  </a:lnTo>
                  <a:lnTo>
                    <a:pt x="1045" y="1338"/>
                  </a:lnTo>
                  <a:lnTo>
                    <a:pt x="1045" y="1312"/>
                  </a:lnTo>
                  <a:lnTo>
                    <a:pt x="1050" y="1301"/>
                  </a:lnTo>
                  <a:lnTo>
                    <a:pt x="1071" y="1291"/>
                  </a:lnTo>
                  <a:lnTo>
                    <a:pt x="1171" y="1291"/>
                  </a:lnTo>
                  <a:lnTo>
                    <a:pt x="1216" y="1280"/>
                  </a:lnTo>
                  <a:lnTo>
                    <a:pt x="1246" y="1264"/>
                  </a:lnTo>
                  <a:lnTo>
                    <a:pt x="1262" y="1238"/>
                  </a:lnTo>
                  <a:lnTo>
                    <a:pt x="1543" y="53"/>
                  </a:lnTo>
                  <a:lnTo>
                    <a:pt x="774" y="1317"/>
                  </a:lnTo>
                  <a:lnTo>
                    <a:pt x="769" y="1328"/>
                  </a:lnTo>
                  <a:lnTo>
                    <a:pt x="744" y="1354"/>
                  </a:lnTo>
                  <a:lnTo>
                    <a:pt x="724" y="1354"/>
                  </a:lnTo>
                  <a:lnTo>
                    <a:pt x="714" y="1349"/>
                  </a:lnTo>
                  <a:lnTo>
                    <a:pt x="714" y="1338"/>
                  </a:lnTo>
                  <a:lnTo>
                    <a:pt x="708" y="1333"/>
                  </a:lnTo>
                  <a:lnTo>
                    <a:pt x="703" y="1317"/>
                  </a:lnTo>
                  <a:lnTo>
                    <a:pt x="703" y="1307"/>
                  </a:lnTo>
                  <a:lnTo>
                    <a:pt x="543" y="69"/>
                  </a:lnTo>
                  <a:lnTo>
                    <a:pt x="286" y="1158"/>
                  </a:lnTo>
                  <a:lnTo>
                    <a:pt x="281" y="1174"/>
                  </a:lnTo>
                  <a:lnTo>
                    <a:pt x="281" y="1206"/>
                  </a:lnTo>
                  <a:lnTo>
                    <a:pt x="286" y="1233"/>
                  </a:lnTo>
                  <a:lnTo>
                    <a:pt x="296" y="1259"/>
                  </a:lnTo>
                  <a:lnTo>
                    <a:pt x="316" y="1280"/>
                  </a:lnTo>
                  <a:lnTo>
                    <a:pt x="357" y="1291"/>
                  </a:lnTo>
                  <a:lnTo>
                    <a:pt x="412" y="1296"/>
                  </a:lnTo>
                  <a:lnTo>
                    <a:pt x="432" y="1296"/>
                  </a:lnTo>
                  <a:lnTo>
                    <a:pt x="437" y="1301"/>
                  </a:lnTo>
                  <a:lnTo>
                    <a:pt x="447" y="1307"/>
                  </a:lnTo>
                  <a:lnTo>
                    <a:pt x="447" y="1333"/>
                  </a:lnTo>
                  <a:lnTo>
                    <a:pt x="437" y="1354"/>
                  </a:lnTo>
                  <a:lnTo>
                    <a:pt x="432" y="1354"/>
                  </a:lnTo>
                  <a:lnTo>
                    <a:pt x="422" y="1359"/>
                  </a:lnTo>
                  <a:lnTo>
                    <a:pt x="412" y="1359"/>
                  </a:lnTo>
                  <a:lnTo>
                    <a:pt x="216" y="1354"/>
                  </a:lnTo>
                  <a:lnTo>
                    <a:pt x="120" y="1359"/>
                  </a:lnTo>
                  <a:lnTo>
                    <a:pt x="15" y="1359"/>
                  </a:lnTo>
                  <a:lnTo>
                    <a:pt x="5" y="1354"/>
                  </a:lnTo>
                  <a:lnTo>
                    <a:pt x="0" y="1344"/>
                  </a:lnTo>
                  <a:lnTo>
                    <a:pt x="0" y="1317"/>
                  </a:lnTo>
                  <a:lnTo>
                    <a:pt x="5" y="1312"/>
                  </a:lnTo>
                  <a:lnTo>
                    <a:pt x="10" y="1301"/>
                  </a:lnTo>
                  <a:lnTo>
                    <a:pt x="15" y="1301"/>
                  </a:lnTo>
                  <a:lnTo>
                    <a:pt x="25" y="1296"/>
                  </a:lnTo>
                  <a:lnTo>
                    <a:pt x="35" y="1296"/>
                  </a:lnTo>
                  <a:lnTo>
                    <a:pt x="105" y="1291"/>
                  </a:lnTo>
                  <a:lnTo>
                    <a:pt x="155" y="1275"/>
                  </a:lnTo>
                  <a:lnTo>
                    <a:pt x="191" y="1248"/>
                  </a:lnTo>
                  <a:lnTo>
                    <a:pt x="211" y="1222"/>
                  </a:lnTo>
                  <a:lnTo>
                    <a:pt x="231" y="1185"/>
                  </a:lnTo>
                  <a:lnTo>
                    <a:pt x="241" y="1148"/>
                  </a:lnTo>
                  <a:lnTo>
                    <a:pt x="482" y="132"/>
                  </a:lnTo>
                  <a:lnTo>
                    <a:pt x="487" y="116"/>
                  </a:lnTo>
                  <a:lnTo>
                    <a:pt x="492" y="106"/>
                  </a:lnTo>
                  <a:lnTo>
                    <a:pt x="492" y="84"/>
                  </a:lnTo>
                  <a:lnTo>
                    <a:pt x="482" y="74"/>
                  </a:lnTo>
                  <a:lnTo>
                    <a:pt x="472" y="69"/>
                  </a:lnTo>
                  <a:lnTo>
                    <a:pt x="452" y="63"/>
                  </a:lnTo>
                  <a:lnTo>
                    <a:pt x="412" y="58"/>
                  </a:lnTo>
                  <a:lnTo>
                    <a:pt x="336" y="58"/>
                  </a:lnTo>
                  <a:lnTo>
                    <a:pt x="316" y="47"/>
                  </a:lnTo>
                  <a:lnTo>
                    <a:pt x="316" y="21"/>
                  </a:lnTo>
                  <a:lnTo>
                    <a:pt x="321" y="10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Freeform 14 1"/>
            <p:cNvSpPr>
              <a:spLocks/>
            </p:cNvSpPr>
            <p:nvPr/>
          </p:nvSpPr>
          <p:spPr bwMode="auto">
            <a:xfrm>
              <a:off x="16373" y="3913"/>
              <a:ext cx="739" cy="1999"/>
            </a:xfrm>
            <a:custGeom>
              <a:avLst/>
              <a:gdLst/>
              <a:ahLst/>
              <a:cxnLst>
                <a:cxn ang="0">
                  <a:pos x="684" y="0"/>
                </a:cxn>
                <a:cxn ang="0">
                  <a:pos x="714" y="0"/>
                </a:cxn>
                <a:cxn ang="0">
                  <a:pos x="724" y="10"/>
                </a:cxn>
                <a:cxn ang="0">
                  <a:pos x="734" y="15"/>
                </a:cxn>
                <a:cxn ang="0">
                  <a:pos x="739" y="31"/>
                </a:cxn>
                <a:cxn ang="0">
                  <a:pos x="739" y="58"/>
                </a:cxn>
                <a:cxn ang="0">
                  <a:pos x="734" y="63"/>
                </a:cxn>
                <a:cxn ang="0">
                  <a:pos x="729" y="79"/>
                </a:cxn>
                <a:cxn ang="0">
                  <a:pos x="81" y="1952"/>
                </a:cxn>
                <a:cxn ang="0">
                  <a:pos x="71" y="1984"/>
                </a:cxn>
                <a:cxn ang="0">
                  <a:pos x="56" y="1999"/>
                </a:cxn>
                <a:cxn ang="0">
                  <a:pos x="26" y="1999"/>
                </a:cxn>
                <a:cxn ang="0">
                  <a:pos x="15" y="1989"/>
                </a:cxn>
                <a:cxn ang="0">
                  <a:pos x="5" y="1984"/>
                </a:cxn>
                <a:cxn ang="0">
                  <a:pos x="0" y="1968"/>
                </a:cxn>
                <a:cxn ang="0">
                  <a:pos x="0" y="1941"/>
                </a:cxn>
                <a:cxn ang="0">
                  <a:pos x="5" y="1936"/>
                </a:cxn>
                <a:cxn ang="0">
                  <a:pos x="10" y="1920"/>
                </a:cxn>
                <a:cxn ang="0">
                  <a:pos x="669" y="15"/>
                </a:cxn>
                <a:cxn ang="0">
                  <a:pos x="674" y="5"/>
                </a:cxn>
                <a:cxn ang="0">
                  <a:pos x="684" y="0"/>
                </a:cxn>
              </a:cxnLst>
              <a:rect l="0" t="0" r="r" b="b"/>
              <a:pathLst>
                <a:path w="739" h="1999">
                  <a:moveTo>
                    <a:pt x="684" y="0"/>
                  </a:moveTo>
                  <a:lnTo>
                    <a:pt x="714" y="0"/>
                  </a:lnTo>
                  <a:lnTo>
                    <a:pt x="724" y="10"/>
                  </a:lnTo>
                  <a:lnTo>
                    <a:pt x="734" y="15"/>
                  </a:lnTo>
                  <a:lnTo>
                    <a:pt x="739" y="31"/>
                  </a:lnTo>
                  <a:lnTo>
                    <a:pt x="739" y="58"/>
                  </a:lnTo>
                  <a:lnTo>
                    <a:pt x="734" y="63"/>
                  </a:lnTo>
                  <a:lnTo>
                    <a:pt x="729" y="79"/>
                  </a:lnTo>
                  <a:lnTo>
                    <a:pt x="81" y="1952"/>
                  </a:lnTo>
                  <a:lnTo>
                    <a:pt x="71" y="1984"/>
                  </a:lnTo>
                  <a:lnTo>
                    <a:pt x="56" y="1999"/>
                  </a:lnTo>
                  <a:lnTo>
                    <a:pt x="26" y="1999"/>
                  </a:lnTo>
                  <a:lnTo>
                    <a:pt x="15" y="1989"/>
                  </a:lnTo>
                  <a:lnTo>
                    <a:pt x="5" y="1984"/>
                  </a:lnTo>
                  <a:lnTo>
                    <a:pt x="0" y="1968"/>
                  </a:lnTo>
                  <a:lnTo>
                    <a:pt x="0" y="1941"/>
                  </a:lnTo>
                  <a:lnTo>
                    <a:pt x="5" y="1936"/>
                  </a:lnTo>
                  <a:lnTo>
                    <a:pt x="10" y="1920"/>
                  </a:lnTo>
                  <a:lnTo>
                    <a:pt x="669" y="15"/>
                  </a:lnTo>
                  <a:lnTo>
                    <a:pt x="674" y="5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Freeform 15 1"/>
            <p:cNvSpPr>
              <a:spLocks/>
            </p:cNvSpPr>
            <p:nvPr/>
          </p:nvSpPr>
          <p:spPr bwMode="auto">
            <a:xfrm>
              <a:off x="17294" y="4532"/>
              <a:ext cx="739" cy="904"/>
            </a:xfrm>
            <a:custGeom>
              <a:avLst/>
              <a:gdLst/>
              <a:ahLst/>
              <a:cxnLst>
                <a:cxn ang="0">
                  <a:pos x="583" y="10"/>
                </a:cxn>
                <a:cxn ang="0">
                  <a:pos x="693" y="68"/>
                </a:cxn>
                <a:cxn ang="0">
                  <a:pos x="734" y="169"/>
                </a:cxn>
                <a:cxn ang="0">
                  <a:pos x="703" y="264"/>
                </a:cxn>
                <a:cxn ang="0">
                  <a:pos x="628" y="296"/>
                </a:cxn>
                <a:cxn ang="0">
                  <a:pos x="598" y="291"/>
                </a:cxn>
                <a:cxn ang="0">
                  <a:pos x="573" y="275"/>
                </a:cxn>
                <a:cxn ang="0">
                  <a:pos x="558" y="248"/>
                </a:cxn>
                <a:cxn ang="0">
                  <a:pos x="563" y="195"/>
                </a:cxn>
                <a:cxn ang="0">
                  <a:pos x="593" y="148"/>
                </a:cxn>
                <a:cxn ang="0">
                  <a:pos x="648" y="121"/>
                </a:cxn>
                <a:cxn ang="0">
                  <a:pos x="638" y="84"/>
                </a:cxn>
                <a:cxn ang="0">
                  <a:pos x="553" y="47"/>
                </a:cxn>
                <a:cxn ang="0">
                  <a:pos x="427" y="58"/>
                </a:cxn>
                <a:cxn ang="0">
                  <a:pos x="286" y="164"/>
                </a:cxn>
                <a:cxn ang="0">
                  <a:pos x="201" y="328"/>
                </a:cxn>
                <a:cxn ang="0">
                  <a:pos x="155" y="502"/>
                </a:cxn>
                <a:cxn ang="0">
                  <a:pos x="135" y="645"/>
                </a:cxn>
                <a:cxn ang="0">
                  <a:pos x="160" y="772"/>
                </a:cxn>
                <a:cxn ang="0">
                  <a:pos x="241" y="851"/>
                </a:cxn>
                <a:cxn ang="0">
                  <a:pos x="326" y="862"/>
                </a:cxn>
                <a:cxn ang="0">
                  <a:pos x="422" y="846"/>
                </a:cxn>
                <a:cxn ang="0">
                  <a:pos x="553" y="788"/>
                </a:cxn>
                <a:cxn ang="0">
                  <a:pos x="688" y="661"/>
                </a:cxn>
                <a:cxn ang="0">
                  <a:pos x="703" y="645"/>
                </a:cxn>
                <a:cxn ang="0">
                  <a:pos x="713" y="640"/>
                </a:cxn>
                <a:cxn ang="0">
                  <a:pos x="739" y="656"/>
                </a:cxn>
                <a:cxn ang="0">
                  <a:pos x="734" y="682"/>
                </a:cxn>
                <a:cxn ang="0">
                  <a:pos x="673" y="751"/>
                </a:cxn>
                <a:cxn ang="0">
                  <a:pos x="563" y="835"/>
                </a:cxn>
                <a:cxn ang="0">
                  <a:pos x="402" y="894"/>
                </a:cxn>
                <a:cxn ang="0">
                  <a:pos x="216" y="894"/>
                </a:cxn>
                <a:cxn ang="0">
                  <a:pos x="80" y="804"/>
                </a:cxn>
                <a:cxn ang="0">
                  <a:pos x="10" y="656"/>
                </a:cxn>
                <a:cxn ang="0">
                  <a:pos x="15" y="444"/>
                </a:cxn>
                <a:cxn ang="0">
                  <a:pos x="120" y="227"/>
                </a:cxn>
                <a:cxn ang="0">
                  <a:pos x="296" y="63"/>
                </a:cxn>
                <a:cxn ang="0">
                  <a:pos x="507" y="0"/>
                </a:cxn>
              </a:cxnLst>
              <a:rect l="0" t="0" r="r" b="b"/>
              <a:pathLst>
                <a:path w="739" h="904">
                  <a:moveTo>
                    <a:pt x="507" y="0"/>
                  </a:moveTo>
                  <a:lnTo>
                    <a:pt x="583" y="10"/>
                  </a:lnTo>
                  <a:lnTo>
                    <a:pt x="648" y="31"/>
                  </a:lnTo>
                  <a:lnTo>
                    <a:pt x="693" y="68"/>
                  </a:lnTo>
                  <a:lnTo>
                    <a:pt x="724" y="111"/>
                  </a:lnTo>
                  <a:lnTo>
                    <a:pt x="734" y="169"/>
                  </a:lnTo>
                  <a:lnTo>
                    <a:pt x="724" y="222"/>
                  </a:lnTo>
                  <a:lnTo>
                    <a:pt x="703" y="264"/>
                  </a:lnTo>
                  <a:lnTo>
                    <a:pt x="668" y="285"/>
                  </a:lnTo>
                  <a:lnTo>
                    <a:pt x="628" y="296"/>
                  </a:lnTo>
                  <a:lnTo>
                    <a:pt x="613" y="296"/>
                  </a:lnTo>
                  <a:lnTo>
                    <a:pt x="598" y="291"/>
                  </a:lnTo>
                  <a:lnTo>
                    <a:pt x="588" y="285"/>
                  </a:lnTo>
                  <a:lnTo>
                    <a:pt x="573" y="275"/>
                  </a:lnTo>
                  <a:lnTo>
                    <a:pt x="568" y="264"/>
                  </a:lnTo>
                  <a:lnTo>
                    <a:pt x="558" y="248"/>
                  </a:lnTo>
                  <a:lnTo>
                    <a:pt x="558" y="211"/>
                  </a:lnTo>
                  <a:lnTo>
                    <a:pt x="563" y="195"/>
                  </a:lnTo>
                  <a:lnTo>
                    <a:pt x="573" y="169"/>
                  </a:lnTo>
                  <a:lnTo>
                    <a:pt x="593" y="148"/>
                  </a:lnTo>
                  <a:lnTo>
                    <a:pt x="623" y="127"/>
                  </a:lnTo>
                  <a:lnTo>
                    <a:pt x="648" y="121"/>
                  </a:lnTo>
                  <a:lnTo>
                    <a:pt x="663" y="121"/>
                  </a:lnTo>
                  <a:lnTo>
                    <a:pt x="638" y="84"/>
                  </a:lnTo>
                  <a:lnTo>
                    <a:pt x="598" y="63"/>
                  </a:lnTo>
                  <a:lnTo>
                    <a:pt x="553" y="47"/>
                  </a:lnTo>
                  <a:lnTo>
                    <a:pt x="502" y="42"/>
                  </a:lnTo>
                  <a:lnTo>
                    <a:pt x="427" y="58"/>
                  </a:lnTo>
                  <a:lnTo>
                    <a:pt x="351" y="100"/>
                  </a:lnTo>
                  <a:lnTo>
                    <a:pt x="286" y="164"/>
                  </a:lnTo>
                  <a:lnTo>
                    <a:pt x="236" y="243"/>
                  </a:lnTo>
                  <a:lnTo>
                    <a:pt x="201" y="328"/>
                  </a:lnTo>
                  <a:lnTo>
                    <a:pt x="175" y="417"/>
                  </a:lnTo>
                  <a:lnTo>
                    <a:pt x="155" y="502"/>
                  </a:lnTo>
                  <a:lnTo>
                    <a:pt x="140" y="582"/>
                  </a:lnTo>
                  <a:lnTo>
                    <a:pt x="135" y="645"/>
                  </a:lnTo>
                  <a:lnTo>
                    <a:pt x="140" y="714"/>
                  </a:lnTo>
                  <a:lnTo>
                    <a:pt x="160" y="772"/>
                  </a:lnTo>
                  <a:lnTo>
                    <a:pt x="196" y="820"/>
                  </a:lnTo>
                  <a:lnTo>
                    <a:pt x="241" y="851"/>
                  </a:lnTo>
                  <a:lnTo>
                    <a:pt x="306" y="862"/>
                  </a:lnTo>
                  <a:lnTo>
                    <a:pt x="326" y="862"/>
                  </a:lnTo>
                  <a:lnTo>
                    <a:pt x="367" y="857"/>
                  </a:lnTo>
                  <a:lnTo>
                    <a:pt x="422" y="846"/>
                  </a:lnTo>
                  <a:lnTo>
                    <a:pt x="482" y="825"/>
                  </a:lnTo>
                  <a:lnTo>
                    <a:pt x="553" y="788"/>
                  </a:lnTo>
                  <a:lnTo>
                    <a:pt x="623" y="735"/>
                  </a:lnTo>
                  <a:lnTo>
                    <a:pt x="688" y="661"/>
                  </a:lnTo>
                  <a:lnTo>
                    <a:pt x="693" y="650"/>
                  </a:lnTo>
                  <a:lnTo>
                    <a:pt x="703" y="645"/>
                  </a:lnTo>
                  <a:lnTo>
                    <a:pt x="708" y="640"/>
                  </a:lnTo>
                  <a:lnTo>
                    <a:pt x="713" y="640"/>
                  </a:lnTo>
                  <a:lnTo>
                    <a:pt x="734" y="650"/>
                  </a:lnTo>
                  <a:lnTo>
                    <a:pt x="739" y="656"/>
                  </a:lnTo>
                  <a:lnTo>
                    <a:pt x="739" y="666"/>
                  </a:lnTo>
                  <a:lnTo>
                    <a:pt x="734" y="682"/>
                  </a:lnTo>
                  <a:lnTo>
                    <a:pt x="708" y="714"/>
                  </a:lnTo>
                  <a:lnTo>
                    <a:pt x="673" y="751"/>
                  </a:lnTo>
                  <a:lnTo>
                    <a:pt x="623" y="793"/>
                  </a:lnTo>
                  <a:lnTo>
                    <a:pt x="563" y="835"/>
                  </a:lnTo>
                  <a:lnTo>
                    <a:pt x="487" y="872"/>
                  </a:lnTo>
                  <a:lnTo>
                    <a:pt x="402" y="894"/>
                  </a:lnTo>
                  <a:lnTo>
                    <a:pt x="306" y="904"/>
                  </a:lnTo>
                  <a:lnTo>
                    <a:pt x="216" y="894"/>
                  </a:lnTo>
                  <a:lnTo>
                    <a:pt x="140" y="857"/>
                  </a:lnTo>
                  <a:lnTo>
                    <a:pt x="80" y="804"/>
                  </a:lnTo>
                  <a:lnTo>
                    <a:pt x="35" y="735"/>
                  </a:lnTo>
                  <a:lnTo>
                    <a:pt x="10" y="656"/>
                  </a:lnTo>
                  <a:lnTo>
                    <a:pt x="0" y="566"/>
                  </a:lnTo>
                  <a:lnTo>
                    <a:pt x="15" y="444"/>
                  </a:lnTo>
                  <a:lnTo>
                    <a:pt x="55" y="333"/>
                  </a:lnTo>
                  <a:lnTo>
                    <a:pt x="120" y="227"/>
                  </a:lnTo>
                  <a:lnTo>
                    <a:pt x="201" y="132"/>
                  </a:lnTo>
                  <a:lnTo>
                    <a:pt x="296" y="63"/>
                  </a:lnTo>
                  <a:lnTo>
                    <a:pt x="397" y="15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Freeform 16 2"/>
            <p:cNvSpPr>
              <a:spLocks/>
            </p:cNvSpPr>
            <p:nvPr/>
          </p:nvSpPr>
          <p:spPr bwMode="auto">
            <a:xfrm>
              <a:off x="18063" y="3680"/>
              <a:ext cx="593" cy="926"/>
            </a:xfrm>
            <a:custGeom>
              <a:avLst/>
              <a:gdLst/>
              <a:ahLst/>
              <a:cxnLst>
                <a:cxn ang="0">
                  <a:pos x="362" y="10"/>
                </a:cxn>
                <a:cxn ang="0">
                  <a:pos x="503" y="74"/>
                </a:cxn>
                <a:cxn ang="0">
                  <a:pos x="583" y="196"/>
                </a:cxn>
                <a:cxn ang="0">
                  <a:pos x="583" y="349"/>
                </a:cxn>
                <a:cxn ang="0">
                  <a:pos x="513" y="471"/>
                </a:cxn>
                <a:cxn ang="0">
                  <a:pos x="402" y="576"/>
                </a:cxn>
                <a:cxn ang="0">
                  <a:pos x="327" y="635"/>
                </a:cxn>
                <a:cxn ang="0">
                  <a:pos x="251" y="703"/>
                </a:cxn>
                <a:cxn ang="0">
                  <a:pos x="136" y="809"/>
                </a:cxn>
                <a:cxn ang="0">
                  <a:pos x="513" y="804"/>
                </a:cxn>
                <a:cxn ang="0">
                  <a:pos x="538" y="746"/>
                </a:cxn>
                <a:cxn ang="0">
                  <a:pos x="548" y="677"/>
                </a:cxn>
                <a:cxn ang="0">
                  <a:pos x="548" y="926"/>
                </a:cxn>
                <a:cxn ang="0">
                  <a:pos x="0" y="894"/>
                </a:cxn>
                <a:cxn ang="0">
                  <a:pos x="15" y="873"/>
                </a:cxn>
                <a:cxn ang="0">
                  <a:pos x="377" y="492"/>
                </a:cxn>
                <a:cxn ang="0">
                  <a:pos x="447" y="354"/>
                </a:cxn>
                <a:cxn ang="0">
                  <a:pos x="457" y="217"/>
                </a:cxn>
                <a:cxn ang="0">
                  <a:pos x="412" y="116"/>
                </a:cxn>
                <a:cxn ang="0">
                  <a:pos x="322" y="58"/>
                </a:cxn>
                <a:cxn ang="0">
                  <a:pos x="221" y="53"/>
                </a:cxn>
                <a:cxn ang="0">
                  <a:pos x="131" y="90"/>
                </a:cxn>
                <a:cxn ang="0">
                  <a:pos x="65" y="180"/>
                </a:cxn>
                <a:cxn ang="0">
                  <a:pos x="131" y="206"/>
                </a:cxn>
                <a:cxn ang="0">
                  <a:pos x="146" y="254"/>
                </a:cxn>
                <a:cxn ang="0">
                  <a:pos x="125" y="307"/>
                </a:cxn>
                <a:cxn ang="0">
                  <a:pos x="100" y="322"/>
                </a:cxn>
                <a:cxn ang="0">
                  <a:pos x="60" y="328"/>
                </a:cxn>
                <a:cxn ang="0">
                  <a:pos x="10" y="291"/>
                </a:cxn>
                <a:cxn ang="0">
                  <a:pos x="5" y="248"/>
                </a:cxn>
                <a:cxn ang="0">
                  <a:pos x="40" y="127"/>
                </a:cxn>
                <a:cxn ang="0">
                  <a:pos x="136" y="37"/>
                </a:cxn>
                <a:cxn ang="0">
                  <a:pos x="281" y="0"/>
                </a:cxn>
              </a:cxnLst>
              <a:rect l="0" t="0" r="r" b="b"/>
              <a:pathLst>
                <a:path w="593" h="926">
                  <a:moveTo>
                    <a:pt x="281" y="0"/>
                  </a:moveTo>
                  <a:lnTo>
                    <a:pt x="362" y="10"/>
                  </a:lnTo>
                  <a:lnTo>
                    <a:pt x="437" y="31"/>
                  </a:lnTo>
                  <a:lnTo>
                    <a:pt x="503" y="74"/>
                  </a:lnTo>
                  <a:lnTo>
                    <a:pt x="548" y="127"/>
                  </a:lnTo>
                  <a:lnTo>
                    <a:pt x="583" y="196"/>
                  </a:lnTo>
                  <a:lnTo>
                    <a:pt x="593" y="275"/>
                  </a:lnTo>
                  <a:lnTo>
                    <a:pt x="583" y="349"/>
                  </a:lnTo>
                  <a:lnTo>
                    <a:pt x="553" y="412"/>
                  </a:lnTo>
                  <a:lnTo>
                    <a:pt x="513" y="471"/>
                  </a:lnTo>
                  <a:lnTo>
                    <a:pt x="462" y="524"/>
                  </a:lnTo>
                  <a:lnTo>
                    <a:pt x="402" y="576"/>
                  </a:lnTo>
                  <a:lnTo>
                    <a:pt x="362" y="608"/>
                  </a:lnTo>
                  <a:lnTo>
                    <a:pt x="327" y="635"/>
                  </a:lnTo>
                  <a:lnTo>
                    <a:pt x="291" y="666"/>
                  </a:lnTo>
                  <a:lnTo>
                    <a:pt x="251" y="703"/>
                  </a:lnTo>
                  <a:lnTo>
                    <a:pt x="201" y="751"/>
                  </a:lnTo>
                  <a:lnTo>
                    <a:pt x="136" y="809"/>
                  </a:lnTo>
                  <a:lnTo>
                    <a:pt x="493" y="809"/>
                  </a:lnTo>
                  <a:lnTo>
                    <a:pt x="513" y="804"/>
                  </a:lnTo>
                  <a:lnTo>
                    <a:pt x="528" y="783"/>
                  </a:lnTo>
                  <a:lnTo>
                    <a:pt x="538" y="746"/>
                  </a:lnTo>
                  <a:lnTo>
                    <a:pt x="543" y="709"/>
                  </a:lnTo>
                  <a:lnTo>
                    <a:pt x="548" y="677"/>
                  </a:lnTo>
                  <a:lnTo>
                    <a:pt x="593" y="677"/>
                  </a:lnTo>
                  <a:lnTo>
                    <a:pt x="548" y="926"/>
                  </a:lnTo>
                  <a:lnTo>
                    <a:pt x="0" y="926"/>
                  </a:lnTo>
                  <a:lnTo>
                    <a:pt x="0" y="894"/>
                  </a:lnTo>
                  <a:lnTo>
                    <a:pt x="5" y="883"/>
                  </a:lnTo>
                  <a:lnTo>
                    <a:pt x="15" y="873"/>
                  </a:lnTo>
                  <a:lnTo>
                    <a:pt x="337" y="539"/>
                  </a:lnTo>
                  <a:lnTo>
                    <a:pt x="377" y="492"/>
                  </a:lnTo>
                  <a:lnTo>
                    <a:pt x="417" y="428"/>
                  </a:lnTo>
                  <a:lnTo>
                    <a:pt x="447" y="354"/>
                  </a:lnTo>
                  <a:lnTo>
                    <a:pt x="462" y="270"/>
                  </a:lnTo>
                  <a:lnTo>
                    <a:pt x="457" y="217"/>
                  </a:lnTo>
                  <a:lnTo>
                    <a:pt x="442" y="164"/>
                  </a:lnTo>
                  <a:lnTo>
                    <a:pt x="412" y="116"/>
                  </a:lnTo>
                  <a:lnTo>
                    <a:pt x="372" y="79"/>
                  </a:lnTo>
                  <a:lnTo>
                    <a:pt x="322" y="58"/>
                  </a:lnTo>
                  <a:lnTo>
                    <a:pt x="261" y="47"/>
                  </a:lnTo>
                  <a:lnTo>
                    <a:pt x="221" y="53"/>
                  </a:lnTo>
                  <a:lnTo>
                    <a:pt x="176" y="63"/>
                  </a:lnTo>
                  <a:lnTo>
                    <a:pt x="131" y="90"/>
                  </a:lnTo>
                  <a:lnTo>
                    <a:pt x="95" y="127"/>
                  </a:lnTo>
                  <a:lnTo>
                    <a:pt x="65" y="180"/>
                  </a:lnTo>
                  <a:lnTo>
                    <a:pt x="105" y="185"/>
                  </a:lnTo>
                  <a:lnTo>
                    <a:pt x="131" y="206"/>
                  </a:lnTo>
                  <a:lnTo>
                    <a:pt x="141" y="233"/>
                  </a:lnTo>
                  <a:lnTo>
                    <a:pt x="146" y="254"/>
                  </a:lnTo>
                  <a:lnTo>
                    <a:pt x="146" y="275"/>
                  </a:lnTo>
                  <a:lnTo>
                    <a:pt x="125" y="307"/>
                  </a:lnTo>
                  <a:lnTo>
                    <a:pt x="115" y="317"/>
                  </a:lnTo>
                  <a:lnTo>
                    <a:pt x="100" y="322"/>
                  </a:lnTo>
                  <a:lnTo>
                    <a:pt x="90" y="328"/>
                  </a:lnTo>
                  <a:lnTo>
                    <a:pt x="60" y="328"/>
                  </a:lnTo>
                  <a:lnTo>
                    <a:pt x="30" y="312"/>
                  </a:lnTo>
                  <a:lnTo>
                    <a:pt x="10" y="291"/>
                  </a:lnTo>
                  <a:lnTo>
                    <a:pt x="5" y="270"/>
                  </a:lnTo>
                  <a:lnTo>
                    <a:pt x="5" y="248"/>
                  </a:lnTo>
                  <a:lnTo>
                    <a:pt x="15" y="185"/>
                  </a:lnTo>
                  <a:lnTo>
                    <a:pt x="40" y="127"/>
                  </a:lnTo>
                  <a:lnTo>
                    <a:pt x="80" y="74"/>
                  </a:lnTo>
                  <a:lnTo>
                    <a:pt x="136" y="37"/>
                  </a:lnTo>
                  <a:lnTo>
                    <a:pt x="201" y="10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pic>
        <p:nvPicPr>
          <p:cNvPr id="5" name="Рисунок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349" y="734715"/>
            <a:ext cx="2581340" cy="418912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331" y="1961020"/>
            <a:ext cx="2152260" cy="366452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188" y="2565025"/>
            <a:ext cx="3096967" cy="51331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18" y="6382843"/>
            <a:ext cx="2682829" cy="235658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015541" y="5577302"/>
            <a:ext cx="5040560" cy="115706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TextBox 100"/>
          <p:cNvSpPr txBox="1"/>
          <p:nvPr/>
        </p:nvSpPr>
        <p:spPr>
          <a:xfrm>
            <a:off x="4170861" y="5691098"/>
            <a:ext cx="4729919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Observations of neutron stars allow to check theory of the dense matter</a:t>
            </a:r>
            <a:endParaRPr lang="ru-RU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817062" y="5859946"/>
            <a:ext cx="2340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Dany Page, UNAM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25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108047" y="0"/>
            <a:ext cx="6927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3200" dirty="0" smtClean="0"/>
              <a:t>Термодинамика </a:t>
            </a:r>
            <a:r>
              <a:rPr lang="en-US" sz="3200" dirty="0" err="1" smtClean="0"/>
              <a:t>nHD</a:t>
            </a:r>
            <a:r>
              <a:rPr lang="en-US" sz="3200" dirty="0" smtClean="0"/>
              <a:t> </a:t>
            </a:r>
            <a:r>
              <a:rPr lang="ru-RU" sz="3200" dirty="0" smtClean="0"/>
              <a:t>коры </a:t>
            </a:r>
            <a:r>
              <a:rPr lang="ru-RU" sz="2000" dirty="0" smtClean="0"/>
              <a:t>(немного деталей)</a:t>
            </a:r>
            <a:endParaRPr lang="en-US" sz="2000" dirty="0" smtClean="0"/>
          </a:p>
        </p:txBody>
      </p:sp>
      <p:pic>
        <p:nvPicPr>
          <p:cNvPr id="21" name="Рисунок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9" y="930669"/>
            <a:ext cx="8504153" cy="4574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4928" y="1875291"/>
            <a:ext cx="2505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А как его рассчитать?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04928" y="2399845"/>
            <a:ext cx="8610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Нужно уметь рассчитывать все входящие в него термодинамические величины при заданном составе вещества по заданному давлению и хим. потенциалу нейтронов</a:t>
            </a:r>
            <a:endParaRPr lang="en-US" sz="2000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>
            <a:off x="2866623" y="3602382"/>
            <a:ext cx="0" cy="324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5973647" y="3602338"/>
            <a:ext cx="0" cy="324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57879" y="3539952"/>
            <a:ext cx="2452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(теоретические) таблицы атомных масс 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26454" y="4610637"/>
            <a:ext cx="2640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Быстро, удобно, но таблицы ограничены, применимо при </a:t>
            </a:r>
            <a:endParaRPr lang="en-US" dirty="0"/>
          </a:p>
        </p:txBody>
      </p:sp>
      <p:pic>
        <p:nvPicPr>
          <p:cNvPr id="43" name="Рисунок 4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69" y="5818130"/>
            <a:ext cx="2192762" cy="28038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447722" y="3475557"/>
            <a:ext cx="2007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Капельная модель</a:t>
            </a:r>
            <a:endParaRPr lang="en-US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969796" y="1473769"/>
            <a:ext cx="2044765" cy="9088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7011756" y="1534220"/>
            <a:ext cx="2010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Равновесная кора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7" name="Рисунок 4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876" y="1957068"/>
            <a:ext cx="1114857" cy="312054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015757" y="5349622"/>
            <a:ext cx="295789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Физически обоснована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 smtClean="0"/>
              <a:t>Гарантированная термодинамическая согласованность                   </a:t>
            </a:r>
            <a:r>
              <a:rPr lang="ru-RU" sz="1400" dirty="0"/>
              <a:t>(если делать </a:t>
            </a:r>
            <a:r>
              <a:rPr lang="ru-RU" sz="1400" dirty="0" smtClean="0"/>
              <a:t>последовательно)</a:t>
            </a:r>
            <a:endParaRPr lang="en-US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xmlns="" id="{CDF99478-4458-003C-B210-F83D44230EF1}"/>
              </a:ext>
            </a:extLst>
          </p:cNvPr>
          <p:cNvSpPr/>
          <p:nvPr/>
        </p:nvSpPr>
        <p:spPr>
          <a:xfrm>
            <a:off x="3677216" y="3844889"/>
            <a:ext cx="1555597" cy="1504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xmlns="" id="{FDEED11B-BAF8-3ECE-9318-0DC4523CF503}"/>
              </a:ext>
            </a:extLst>
          </p:cNvPr>
          <p:cNvSpPr/>
          <p:nvPr/>
        </p:nvSpPr>
        <p:spPr>
          <a:xfrm>
            <a:off x="4173683" y="4324168"/>
            <a:ext cx="562663" cy="57557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4" name="TextBox 53"/>
          <p:cNvSpPr txBox="1"/>
          <p:nvPr/>
        </p:nvSpPr>
        <p:spPr>
          <a:xfrm>
            <a:off x="6325140" y="3537137"/>
            <a:ext cx="2710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Капельная модель </a:t>
            </a:r>
          </a:p>
          <a:p>
            <a:r>
              <a:rPr lang="ru-RU" dirty="0" smtClean="0"/>
              <a:t>+ оболочечные поправки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6043405" y="4428846"/>
            <a:ext cx="310059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Физически обоснована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 smtClean="0"/>
              <a:t>Гарантированная термодинамическая согласованность             </a:t>
            </a:r>
            <a:r>
              <a:rPr lang="ru-RU" sz="1400" dirty="0" smtClean="0"/>
              <a:t>(</a:t>
            </a:r>
            <a:r>
              <a:rPr lang="ru-RU" sz="1400" dirty="0"/>
              <a:t>если делать последовательно</a:t>
            </a:r>
            <a:r>
              <a:rPr lang="ru-RU" sz="1400" dirty="0" smtClean="0"/>
              <a:t>)</a:t>
            </a:r>
            <a:endParaRPr lang="ru-RU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 smtClean="0"/>
              <a:t>Улучшенная точность описания</a:t>
            </a:r>
          </a:p>
        </p:txBody>
      </p:sp>
    </p:spTree>
    <p:extLst>
      <p:ext uri="{BB962C8B-B14F-4D97-AF65-F5344CB8AC3E}">
        <p14:creationId xmlns:p14="http://schemas.microsoft.com/office/powerpoint/2010/main" val="335913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91850" y="0"/>
            <a:ext cx="79604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3200" dirty="0"/>
              <a:t>Поверхностная энергия в капельной модели</a:t>
            </a:r>
            <a:endParaRPr lang="en-US" sz="3200" dirty="0" smtClean="0"/>
          </a:p>
          <a:p>
            <a:pPr algn="ctr"/>
            <a:r>
              <a:rPr lang="en-US" sz="1600" dirty="0" err="1" smtClean="0"/>
              <a:t>Centelles</a:t>
            </a:r>
            <a:r>
              <a:rPr lang="en-US" sz="1600" dirty="0" smtClean="0"/>
              <a:t> et al. Nucl. Phys. A, 635 (</a:t>
            </a:r>
            <a:r>
              <a:rPr lang="en-US" sz="1600" dirty="0"/>
              <a:t>1998)</a:t>
            </a:r>
            <a:r>
              <a:rPr lang="en-US" sz="1600" dirty="0" smtClean="0"/>
              <a:t>, 193</a:t>
            </a:r>
          </a:p>
        </p:txBody>
      </p:sp>
      <p:pic>
        <p:nvPicPr>
          <p:cNvPr id="31" name="Рисунок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51" y="3485428"/>
            <a:ext cx="3474377" cy="248239"/>
          </a:xfrm>
          <a:prstGeom prst="rect">
            <a:avLst/>
          </a:prstGeom>
        </p:spPr>
      </p:pic>
      <p:sp>
        <p:nvSpPr>
          <p:cNvPr id="60" name="Прямоугольник 59"/>
          <p:cNvSpPr/>
          <p:nvPr/>
        </p:nvSpPr>
        <p:spPr>
          <a:xfrm>
            <a:off x="5130633" y="1202390"/>
            <a:ext cx="3600000" cy="1828800"/>
          </a:xfrm>
          <a:prstGeom prst="rect">
            <a:avLst/>
          </a:prstGeom>
          <a:gradFill flip="none" rotWithShape="1">
            <a:gsLst>
              <a:gs pos="30000">
                <a:srgbClr val="5B9BD5"/>
              </a:gs>
              <a:gs pos="70000">
                <a:srgbClr val="DEEBF7"/>
              </a:gs>
            </a:gsLst>
            <a:lin ang="0" scaled="1"/>
            <a:tileRect/>
          </a:gra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7239168" y="1036790"/>
            <a:ext cx="0" cy="21600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737851" y="1202390"/>
            <a:ext cx="3600000" cy="1828800"/>
          </a:xfrm>
          <a:prstGeom prst="rect">
            <a:avLst/>
          </a:prstGeom>
          <a:gradFill flip="none" rotWithShape="1">
            <a:gsLst>
              <a:gs pos="30000">
                <a:srgbClr val="5B9BD5"/>
              </a:gs>
              <a:gs pos="70000">
                <a:srgbClr val="DEEBF7"/>
              </a:gs>
            </a:gsLst>
            <a:lin ang="0" scaled="1"/>
            <a:tileRect/>
          </a:gradFill>
          <a:ln>
            <a:solidFill>
              <a:srgbClr val="DEE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3273" y="759906"/>
            <a:ext cx="416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Двухфазная система с плоской границей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62662" y="745842"/>
            <a:ext cx="3589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Референсная</a:t>
            </a:r>
            <a:r>
              <a:rPr lang="ru-RU" dirty="0" smtClean="0"/>
              <a:t> (модельная) система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6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7239168" y="1202390"/>
            <a:ext cx="1491465" cy="182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130633" y="1204159"/>
            <a:ext cx="2108533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Рисунок 3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776" y="1922739"/>
            <a:ext cx="870095" cy="18438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668" y="1923885"/>
            <a:ext cx="365882" cy="1520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5" y="4868068"/>
            <a:ext cx="3119164" cy="101608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07058" y="4959230"/>
            <a:ext cx="491400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 smtClean="0"/>
              <a:t>Поверхностная энергия может быть рассчитана (поправка, для воспроизведения параметров двухфазной системы)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 smtClean="0"/>
              <a:t>Термодинамическое описание границы требует учета адсорбции (нейтронов)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37851" y="1202390"/>
            <a:ext cx="3600000" cy="1828800"/>
          </a:xfrm>
          <a:prstGeom prst="rect">
            <a:avLst/>
          </a:prstGeom>
          <a:gradFill flip="none" rotWithShape="1">
            <a:gsLst>
              <a:gs pos="30000">
                <a:srgbClr val="5B9BD5"/>
              </a:gs>
              <a:gs pos="70000">
                <a:srgbClr val="DEEBF7"/>
              </a:gs>
            </a:gsLst>
            <a:lin ang="0" scaled="1"/>
            <a:tileRect/>
          </a:gradFill>
          <a:ln>
            <a:solidFill>
              <a:srgbClr val="DEE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7239168" y="1036790"/>
            <a:ext cx="0" cy="21600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51" y="3485428"/>
            <a:ext cx="3474377" cy="2482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586" y="3495646"/>
            <a:ext cx="2763118" cy="103558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459748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963138" y="5943201"/>
            <a:ext cx="0" cy="259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29318" y="6317127"/>
            <a:ext cx="4241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Может быть обнулено выбором границы</a:t>
            </a:r>
            <a:endParaRPr lang="en-US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105224" y="4597486"/>
            <a:ext cx="0" cy="2071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1850" y="0"/>
            <a:ext cx="79604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3200" dirty="0"/>
              <a:t>Поверхностная энергия в капельной модели</a:t>
            </a:r>
            <a:endParaRPr lang="en-US" sz="3200" dirty="0" smtClean="0"/>
          </a:p>
          <a:p>
            <a:pPr algn="ctr"/>
            <a:r>
              <a:rPr lang="en-US" sz="1600" dirty="0" err="1" smtClean="0"/>
              <a:t>Centelles</a:t>
            </a:r>
            <a:r>
              <a:rPr lang="en-US" sz="1600" dirty="0" smtClean="0"/>
              <a:t> et al. Nucl. Phys. A, 635 (</a:t>
            </a:r>
            <a:r>
              <a:rPr lang="en-US" sz="1600" dirty="0"/>
              <a:t>1998)</a:t>
            </a:r>
            <a:r>
              <a:rPr lang="en-US" sz="1600" dirty="0" smtClean="0"/>
              <a:t>, 193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3273" y="759906"/>
            <a:ext cx="416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Двухфазная система с плоской границей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962662" y="745842"/>
            <a:ext cx="3589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Референсная</a:t>
            </a:r>
            <a:r>
              <a:rPr lang="ru-RU" dirty="0" smtClean="0"/>
              <a:t> (модельная) система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1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39846" y="12875"/>
            <a:ext cx="5664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ru-RU" sz="3200" dirty="0" smtClean="0"/>
              <a:t>Состав </a:t>
            </a:r>
            <a:r>
              <a:rPr lang="ru-RU" sz="3200" dirty="0" err="1" smtClean="0"/>
              <a:t>аккрецированной</a:t>
            </a:r>
            <a:r>
              <a:rPr lang="ru-RU" sz="3200" dirty="0" smtClean="0"/>
              <a:t> коры</a:t>
            </a:r>
            <a:endParaRPr lang="ru-RU" sz="32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2230"/>
            <a:ext cx="4559121" cy="597643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341" y="597650"/>
            <a:ext cx="2957603" cy="593649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5705341" y="6488668"/>
            <a:ext cx="2915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Shchechilin</a:t>
            </a:r>
            <a:r>
              <a:rPr lang="en-US" dirty="0" smtClean="0"/>
              <a:t> et al. (submitted)</a:t>
            </a:r>
            <a:endParaRPr lang="en-US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37127" y="6534142"/>
            <a:ext cx="4572000" cy="3886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Phys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Rev. Lett.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124, 191101 (2020)</a:t>
            </a:r>
          </a:p>
        </p:txBody>
      </p:sp>
    </p:spTree>
    <p:extLst>
      <p:ext uri="{BB962C8B-B14F-4D97-AF65-F5344CB8AC3E}">
        <p14:creationId xmlns:p14="http://schemas.microsoft.com/office/powerpoint/2010/main" val="154980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39846" y="12875"/>
            <a:ext cx="5664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ru-RU" sz="3200" dirty="0" smtClean="0"/>
              <a:t>Состав </a:t>
            </a:r>
            <a:r>
              <a:rPr lang="ru-RU" sz="3200" dirty="0" err="1" smtClean="0"/>
              <a:t>аккрецированной</a:t>
            </a:r>
            <a:r>
              <a:rPr lang="ru-RU" sz="3200" dirty="0" smtClean="0"/>
              <a:t> коры</a:t>
            </a:r>
            <a:endParaRPr lang="ru-RU" sz="3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114197" y="6570495"/>
            <a:ext cx="2915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Shchechilin</a:t>
            </a:r>
            <a:r>
              <a:rPr lang="en-US" dirty="0" smtClean="0"/>
              <a:t> et al. (submitted)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165" y="522944"/>
            <a:ext cx="5294396" cy="604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3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251505" y="0"/>
            <a:ext cx="2641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dirty="0" smtClean="0"/>
              <a:t>Heating power</a:t>
            </a:r>
            <a:endParaRPr lang="en-US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06575" y="1819254"/>
            <a:ext cx="38849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/>
              <a:t>«</a:t>
            </a:r>
            <a:r>
              <a:rPr lang="en-US" sz="2000" u="sng" dirty="0" smtClean="0"/>
              <a:t>Book-keeping</a:t>
            </a:r>
            <a:r>
              <a:rPr lang="ru-RU" sz="2000" u="sng" dirty="0" smtClean="0"/>
              <a:t>» </a:t>
            </a:r>
            <a:r>
              <a:rPr lang="en-US" sz="2000" u="sng" dirty="0" smtClean="0"/>
              <a:t>approach:</a:t>
            </a:r>
          </a:p>
          <a:p>
            <a:pPr algn="ctr"/>
            <a:r>
              <a:rPr lang="en-US" sz="2000" dirty="0" smtClean="0"/>
              <a:t>(previously applied) </a:t>
            </a:r>
          </a:p>
          <a:p>
            <a:endParaRPr lang="en-US" dirty="0" smtClean="0"/>
          </a:p>
          <a:p>
            <a:pPr algn="ctr"/>
            <a:r>
              <a:rPr lang="en-US" dirty="0" smtClean="0"/>
              <a:t>Total heating</a:t>
            </a:r>
            <a:endParaRPr lang="ru-RU" dirty="0" smtClean="0"/>
          </a:p>
          <a:p>
            <a:pPr algn="ctr"/>
            <a:r>
              <a:rPr lang="ru-RU" dirty="0" smtClean="0"/>
              <a:t>= </a:t>
            </a:r>
          </a:p>
          <a:p>
            <a:pPr algn="ctr"/>
            <a:r>
              <a:rPr lang="en-US" dirty="0" smtClean="0"/>
              <a:t>Sum of the heat in each reaction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21" y="4274567"/>
            <a:ext cx="1338334" cy="701249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4259879" y="1810442"/>
            <a:ext cx="0" cy="47927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392347" y="1758741"/>
            <a:ext cx="438543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Thermodynamic approach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dirty="0" smtClean="0"/>
              <a:t>To assumptions: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i="1" dirty="0" smtClean="0"/>
              <a:t>Equilibrium composition of the core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i="1" dirty="0" smtClean="0"/>
              <a:t>Stationary structure of the crust</a:t>
            </a:r>
            <a:endParaRPr lang="en-US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03832" y="5111580"/>
            <a:ext cx="3916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Require detailed information on all reactions</a:t>
            </a:r>
            <a:endParaRPr lang="en-US" sz="2000" dirty="0"/>
          </a:p>
        </p:txBody>
      </p:sp>
      <p:pic>
        <p:nvPicPr>
          <p:cNvPr id="6" name="Рисунок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039" y="1023383"/>
            <a:ext cx="2043679" cy="619726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4572054" y="4355958"/>
            <a:ext cx="4131964" cy="958140"/>
          </a:xfrm>
          <a:prstGeom prst="roundRect">
            <a:avLst/>
          </a:prstGeom>
          <a:solidFill>
            <a:srgbClr val="E6E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36421" y="4307893"/>
            <a:ext cx="39666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smtClean="0">
                <a:solidFill>
                  <a:prstClr val="black"/>
                </a:solidFill>
              </a:rPr>
              <a:t>Detailed information on kinetics is not required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778" y="3694329"/>
            <a:ext cx="2779574" cy="3301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69799" y="538824"/>
            <a:ext cx="700440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M.E. Gusakov &amp; A.I. Chugunov,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Phys. Rev.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D:Letters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103, L101301 (2021)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2347" y="6171176"/>
            <a:ext cx="474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Agrees</a:t>
            </a:r>
            <a:r>
              <a:rPr lang="ru-RU" dirty="0" smtClean="0"/>
              <a:t> </a:t>
            </a:r>
            <a:r>
              <a:rPr lang="en-US" dirty="0" smtClean="0"/>
              <a:t>with </a:t>
            </a:r>
            <a:r>
              <a:rPr lang="ru-RU" dirty="0" smtClean="0"/>
              <a:t>«</a:t>
            </a:r>
            <a:r>
              <a:rPr lang="en-US" dirty="0" smtClean="0"/>
              <a:t>book-keeping</a:t>
            </a:r>
            <a:r>
              <a:rPr lang="ru-RU" dirty="0" smtClean="0"/>
              <a:t>» </a:t>
            </a:r>
            <a:r>
              <a:rPr lang="en-US" dirty="0" smtClean="0"/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11586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822409" y="6201444"/>
            <a:ext cx="7139785" cy="59612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087940" y="0"/>
            <a:ext cx="6968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dirty="0" smtClean="0"/>
              <a:t>Heating efficiency: general consideration</a:t>
            </a: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129635" y="1989665"/>
            <a:ext cx="48346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en-US" sz="2000" dirty="0" smtClean="0"/>
              <a:t>Let us add  </a:t>
            </a:r>
            <a:r>
              <a:rPr lang="ru-RU" sz="2000" dirty="0" smtClean="0"/>
              <a:t>         </a:t>
            </a:r>
            <a:r>
              <a:rPr lang="en-US" sz="2000" dirty="0" smtClean="0"/>
              <a:t>baryons</a:t>
            </a:r>
            <a:r>
              <a:rPr lang="ru-RU" sz="2000" dirty="0" smtClean="0"/>
              <a:t> (</a:t>
            </a:r>
            <a:r>
              <a:rPr lang="en-US" sz="2000" dirty="0" smtClean="0"/>
              <a:t>in form of hydrogen</a:t>
            </a:r>
            <a:r>
              <a:rPr lang="ru-RU" sz="2000" dirty="0" smtClean="0"/>
              <a:t>)</a:t>
            </a:r>
            <a:r>
              <a:rPr lang="en-US" sz="2000" dirty="0" smtClean="0"/>
              <a:t> to the surface and keep them there `by hands’.</a:t>
            </a:r>
          </a:p>
          <a:p>
            <a:r>
              <a:rPr lang="en-US" sz="2000" dirty="0" smtClean="0"/>
              <a:t>        The energy of the system is</a:t>
            </a:r>
            <a:endParaRPr lang="en-US" sz="2000" dirty="0"/>
          </a:p>
        </p:txBody>
      </p:sp>
      <p:pic>
        <p:nvPicPr>
          <p:cNvPr id="6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823" y="2065165"/>
            <a:ext cx="430178" cy="23643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595" y="3410700"/>
            <a:ext cx="2668436" cy="408068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 flipV="1">
            <a:off x="6328001" y="3766412"/>
            <a:ext cx="206062" cy="283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92302" y="4039608"/>
            <a:ext cx="417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Hydrogen energy per baryon, including gravitational energy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067098" y="4811512"/>
            <a:ext cx="4897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arenR" startAt="2"/>
            </a:pPr>
            <a:r>
              <a:rPr lang="en-US" sz="2000" dirty="0" smtClean="0"/>
              <a:t>Release the baryons</a:t>
            </a:r>
          </a:p>
          <a:p>
            <a:pPr lvl="1"/>
            <a:r>
              <a:rPr lang="en-US" sz="2000" dirty="0" smtClean="0"/>
              <a:t>The baryons compress the crust and core, initiate reactions, but total energy should be conserved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564199" y="1061073"/>
            <a:ext cx="31856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/>
              <a:t>Thought </a:t>
            </a:r>
            <a:r>
              <a:rPr lang="en-US" sz="2400" u="sng" dirty="0"/>
              <a:t>experiment</a:t>
            </a:r>
            <a:r>
              <a:rPr lang="ru-RU" sz="2400" u="sng" dirty="0" smtClean="0"/>
              <a:t> </a:t>
            </a:r>
            <a:r>
              <a:rPr lang="en-US" sz="2400" u="sng" dirty="0" smtClean="0"/>
              <a:t>I:</a:t>
            </a:r>
            <a:endParaRPr lang="ru-RU" sz="2400" u="sng" dirty="0" smtClean="0"/>
          </a:p>
          <a:p>
            <a:pPr algn="ctr"/>
            <a:r>
              <a:rPr lang="ru-RU" sz="2400" i="1" dirty="0" smtClean="0"/>
              <a:t>«</a:t>
            </a:r>
            <a:r>
              <a:rPr lang="en-US" sz="2400" i="1" dirty="0" smtClean="0"/>
              <a:t>The accretion process</a:t>
            </a:r>
            <a:r>
              <a:rPr lang="ru-RU" sz="2400" i="1" dirty="0" smtClean="0"/>
              <a:t>»</a:t>
            </a:r>
          </a:p>
        </p:txBody>
      </p:sp>
      <p:pic>
        <p:nvPicPr>
          <p:cNvPr id="29" name="Рисунок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266" y="6383911"/>
            <a:ext cx="5318602" cy="4110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42750" y="660963"/>
            <a:ext cx="5770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Plane-parallel consideration </a:t>
            </a:r>
            <a:r>
              <a:rPr lang="en-US" sz="2000" dirty="0"/>
              <a:t>(to simplify presentation)</a:t>
            </a:r>
            <a:endParaRPr lang="ru-RU" sz="2000" dirty="0" smtClean="0"/>
          </a:p>
        </p:txBody>
      </p:sp>
      <p:grpSp>
        <p:nvGrpSpPr>
          <p:cNvPr id="14" name="Группа 13"/>
          <p:cNvGrpSpPr/>
          <p:nvPr/>
        </p:nvGrpSpPr>
        <p:grpSpPr>
          <a:xfrm>
            <a:off x="382954" y="1035904"/>
            <a:ext cx="3219556" cy="3981996"/>
            <a:chOff x="382954" y="1035904"/>
            <a:chExt cx="3219556" cy="3981996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426950" y="1035904"/>
              <a:ext cx="0" cy="398199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2929815" y="1035904"/>
              <a:ext cx="0" cy="398199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382954" y="5017900"/>
              <a:ext cx="2586893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рямоугольник 21"/>
            <p:cNvSpPr/>
            <p:nvPr/>
          </p:nvSpPr>
          <p:spPr>
            <a:xfrm>
              <a:off x="463200" y="1254574"/>
              <a:ext cx="2426400" cy="874986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8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Accreted crust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62660" y="2120461"/>
              <a:ext cx="2426400" cy="288661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8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NS (outer) core</a:t>
              </a:r>
              <a:endParaRPr lang="ru-RU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(</a:t>
              </a:r>
              <a:r>
                <a:rPr lang="en-US" dirty="0" err="1" smtClean="0">
                  <a:solidFill>
                    <a:schemeClr val="tx1"/>
                  </a:solidFill>
                </a:rPr>
                <a:t>npe</a:t>
              </a:r>
              <a:r>
                <a:rPr lang="en-US" dirty="0" smtClean="0">
                  <a:solidFill>
                    <a:schemeClr val="tx1"/>
                  </a:solidFill>
                </a:rPr>
                <a:t>-matter</a:t>
              </a:r>
              <a:r>
                <a:rPr lang="ru-RU" dirty="0" smtClean="0">
                  <a:solidFill>
                    <a:schemeClr val="tx1"/>
                  </a:solidFill>
                </a:rPr>
                <a:t>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>
              <a:off x="3231931" y="1476571"/>
              <a:ext cx="0" cy="977528"/>
            </a:xfrm>
            <a:prstGeom prst="straightConnector1">
              <a:avLst/>
            </a:prstGeom>
            <a:ln w="571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750" y="1733003"/>
              <a:ext cx="259760" cy="318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854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0861" y="2268468"/>
            <a:ext cx="48346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For fully accreted crust the EOS is fixed </a:t>
            </a:r>
          </a:p>
          <a:p>
            <a:pPr marL="800100" lvl="1" indent="-342900">
              <a:buFont typeface="Symbol" panose="05050102010706020507" pitchFamily="18" charset="2"/>
              <a:buChar char="Þ"/>
            </a:pPr>
            <a:r>
              <a:rPr lang="en-US" sz="2000" dirty="0" smtClean="0"/>
              <a:t>the number of baryons in the crust is fixed</a:t>
            </a:r>
          </a:p>
          <a:p>
            <a:pPr marL="800100" lvl="1" indent="-342900">
              <a:buFont typeface="Symbol" panose="05050102010706020507" pitchFamily="18" charset="2"/>
              <a:buChar char="Þ"/>
            </a:pPr>
            <a:r>
              <a:rPr lang="en-US" sz="2000" dirty="0" smtClean="0"/>
              <a:t>Additional           baryons appear in the core of 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core is in equilibrium, thus the change of the energy is</a:t>
            </a:r>
            <a:endParaRPr lang="en-US" sz="2000" dirty="0"/>
          </a:p>
        </p:txBody>
      </p:sp>
      <p:pic>
        <p:nvPicPr>
          <p:cNvPr id="6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77" y="3258156"/>
            <a:ext cx="430178" cy="2364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055" y="5845023"/>
            <a:ext cx="5757993" cy="40967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382954" y="1035904"/>
            <a:ext cx="3219556" cy="3981996"/>
            <a:chOff x="382954" y="1035904"/>
            <a:chExt cx="3219556" cy="3981996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426950" y="1035904"/>
              <a:ext cx="0" cy="398199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2929815" y="1035904"/>
              <a:ext cx="0" cy="398199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82954" y="5017900"/>
              <a:ext cx="2586893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Прямоугольник 14"/>
            <p:cNvSpPr/>
            <p:nvPr/>
          </p:nvSpPr>
          <p:spPr>
            <a:xfrm>
              <a:off x="463200" y="1254574"/>
              <a:ext cx="2426400" cy="874986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8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Accreted crust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62660" y="2120461"/>
              <a:ext cx="2426400" cy="288661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8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NS (outer) core</a:t>
              </a:r>
              <a:endParaRPr lang="ru-RU" dirty="0">
                <a:solidFill>
                  <a:schemeClr val="tx1"/>
                </a:solidFill>
              </a:endParaRPr>
            </a:p>
            <a:p>
              <a:pPr algn="ctr"/>
              <a:r>
                <a:rPr lang="ru-RU" dirty="0">
                  <a:solidFill>
                    <a:schemeClr val="tx1"/>
                  </a:solidFill>
                </a:rPr>
                <a:t>(</a:t>
              </a:r>
              <a:r>
                <a:rPr lang="en-US" dirty="0" err="1">
                  <a:solidFill>
                    <a:schemeClr val="tx1"/>
                  </a:solidFill>
                </a:rPr>
                <a:t>npe</a:t>
              </a:r>
              <a:r>
                <a:rPr lang="en-US" dirty="0">
                  <a:solidFill>
                    <a:schemeClr val="tx1"/>
                  </a:solidFill>
                </a:rPr>
                <a:t>-matter</a:t>
              </a:r>
              <a:r>
                <a:rPr lang="ru-RU" dirty="0">
                  <a:solidFill>
                    <a:schemeClr val="tx1"/>
                  </a:solidFill>
                </a:rPr>
                <a:t>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3231931" y="1476571"/>
              <a:ext cx="0" cy="977528"/>
            </a:xfrm>
            <a:prstGeom prst="straightConnector1">
              <a:avLst/>
            </a:prstGeom>
            <a:ln w="571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Рисунок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750" y="1733003"/>
              <a:ext cx="259760" cy="318133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3342750" y="660963"/>
            <a:ext cx="5770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Plane-parallel consideration </a:t>
            </a:r>
            <a:r>
              <a:rPr lang="en-US" sz="2000" dirty="0"/>
              <a:t>(to simplify presentation)</a:t>
            </a:r>
            <a:endParaRPr lang="ru-RU" sz="20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4826162" y="1061073"/>
            <a:ext cx="32757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/>
              <a:t>Thought </a:t>
            </a:r>
            <a:r>
              <a:rPr lang="en-US" sz="2400" u="sng" dirty="0"/>
              <a:t>experiment</a:t>
            </a:r>
            <a:r>
              <a:rPr lang="ru-RU" sz="2400" u="sng" dirty="0" smtClean="0"/>
              <a:t> </a:t>
            </a:r>
            <a:r>
              <a:rPr lang="en-US" sz="2400" u="sng" dirty="0" smtClean="0"/>
              <a:t>II:</a:t>
            </a:r>
            <a:endParaRPr lang="ru-RU" sz="2400" u="sng" dirty="0" smtClean="0"/>
          </a:p>
          <a:p>
            <a:pPr algn="ctr"/>
            <a:r>
              <a:rPr lang="ru-RU" sz="2400" i="1" dirty="0" smtClean="0"/>
              <a:t>«</a:t>
            </a:r>
            <a:r>
              <a:rPr lang="en-US" sz="2400" i="1" dirty="0" smtClean="0"/>
              <a:t>The result of accretion</a:t>
            </a:r>
            <a:r>
              <a:rPr lang="ru-RU" sz="2400" i="1" dirty="0" smtClean="0"/>
              <a:t>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87940" y="0"/>
            <a:ext cx="6968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dirty="0" smtClean="0"/>
              <a:t>Heating efficiency: general consideration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43769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59029" y="4125151"/>
            <a:ext cx="366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Which answer is the correct one</a:t>
            </a:r>
            <a:r>
              <a:rPr lang="ru-RU" sz="2000" dirty="0" smtClean="0"/>
              <a:t>?</a:t>
            </a:r>
            <a:endParaRPr lang="en-US" sz="2000" dirty="0"/>
          </a:p>
        </p:txBody>
      </p:sp>
      <p:pic>
        <p:nvPicPr>
          <p:cNvPr id="14" name="Рисунок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2" y="3376670"/>
            <a:ext cx="4807807" cy="3420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459" y="1872230"/>
            <a:ext cx="4366333" cy="33743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87940" y="0"/>
            <a:ext cx="6968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dirty="0" smtClean="0"/>
              <a:t>Heating efficiency: general consideration</a:t>
            </a:r>
            <a:endParaRPr lang="en-US" sz="2000" dirty="0" smtClean="0"/>
          </a:p>
        </p:txBody>
      </p:sp>
      <p:grpSp>
        <p:nvGrpSpPr>
          <p:cNvPr id="25" name="Группа 24"/>
          <p:cNvGrpSpPr/>
          <p:nvPr/>
        </p:nvGrpSpPr>
        <p:grpSpPr>
          <a:xfrm>
            <a:off x="382954" y="1035904"/>
            <a:ext cx="3219556" cy="3981996"/>
            <a:chOff x="382954" y="1035904"/>
            <a:chExt cx="3219556" cy="3981996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426950" y="1035904"/>
              <a:ext cx="0" cy="398199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2929815" y="1035904"/>
              <a:ext cx="0" cy="398199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382954" y="5017900"/>
              <a:ext cx="2586893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рямоугольник 28"/>
            <p:cNvSpPr/>
            <p:nvPr/>
          </p:nvSpPr>
          <p:spPr>
            <a:xfrm>
              <a:off x="463200" y="1254574"/>
              <a:ext cx="2426400" cy="874986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8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Accreted crust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62660" y="2120461"/>
              <a:ext cx="2426400" cy="288661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8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NS (outer) core</a:t>
              </a:r>
              <a:endParaRPr lang="ru-RU" dirty="0">
                <a:solidFill>
                  <a:schemeClr val="tx1"/>
                </a:solidFill>
              </a:endParaRPr>
            </a:p>
            <a:p>
              <a:pPr algn="ctr"/>
              <a:r>
                <a:rPr lang="ru-RU" dirty="0">
                  <a:solidFill>
                    <a:schemeClr val="tx1"/>
                  </a:solidFill>
                </a:rPr>
                <a:t>(</a:t>
              </a:r>
              <a:r>
                <a:rPr lang="en-US" dirty="0" err="1">
                  <a:solidFill>
                    <a:schemeClr val="tx1"/>
                  </a:solidFill>
                </a:rPr>
                <a:t>npe</a:t>
              </a:r>
              <a:r>
                <a:rPr lang="en-US" dirty="0">
                  <a:solidFill>
                    <a:schemeClr val="tx1"/>
                  </a:solidFill>
                </a:rPr>
                <a:t>-matter</a:t>
              </a:r>
              <a:r>
                <a:rPr lang="ru-RU" dirty="0">
                  <a:solidFill>
                    <a:schemeClr val="tx1"/>
                  </a:solidFill>
                </a:rPr>
                <a:t>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3231931" y="1476571"/>
              <a:ext cx="0" cy="977528"/>
            </a:xfrm>
            <a:prstGeom prst="straightConnector1">
              <a:avLst/>
            </a:prstGeom>
            <a:ln w="571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Рисунок 3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750" y="1733003"/>
              <a:ext cx="259760" cy="318133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3342750" y="660963"/>
            <a:ext cx="5770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Plane-parallel consideration </a:t>
            </a:r>
            <a:r>
              <a:rPr lang="en-US" sz="2000" dirty="0"/>
              <a:t>(to simplify presentation)</a:t>
            </a:r>
            <a:endParaRPr lang="ru-RU" sz="2000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4816929" y="1061073"/>
            <a:ext cx="26801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u="sng" dirty="0" smtClean="0"/>
              <a:t>Thought </a:t>
            </a:r>
            <a:r>
              <a:rPr lang="en-US" sz="2000" u="sng" dirty="0"/>
              <a:t>experiment</a:t>
            </a:r>
            <a:r>
              <a:rPr lang="ru-RU" sz="2000" u="sng" dirty="0" smtClean="0"/>
              <a:t> </a:t>
            </a:r>
            <a:r>
              <a:rPr lang="en-US" sz="2000" u="sng" dirty="0" smtClean="0"/>
              <a:t>I:</a:t>
            </a:r>
            <a:endParaRPr lang="ru-RU" sz="2000" u="sng" dirty="0" smtClean="0"/>
          </a:p>
          <a:p>
            <a:pPr algn="ctr"/>
            <a:r>
              <a:rPr lang="ru-RU" sz="2000" i="1" dirty="0" smtClean="0"/>
              <a:t>«</a:t>
            </a:r>
            <a:r>
              <a:rPr lang="en-US" sz="2000" i="1" dirty="0" smtClean="0"/>
              <a:t>The accretion process</a:t>
            </a:r>
            <a:r>
              <a:rPr lang="ru-RU" sz="2000" i="1" dirty="0" smtClean="0"/>
              <a:t>»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49219" y="2441344"/>
            <a:ext cx="27571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u="sng" dirty="0" smtClean="0"/>
              <a:t>Thought </a:t>
            </a:r>
            <a:r>
              <a:rPr lang="en-US" sz="2000" u="sng" dirty="0"/>
              <a:t>experiment</a:t>
            </a:r>
            <a:r>
              <a:rPr lang="ru-RU" sz="2000" u="sng" dirty="0" smtClean="0"/>
              <a:t> </a:t>
            </a:r>
            <a:r>
              <a:rPr lang="en-US" sz="2000" u="sng" dirty="0" smtClean="0"/>
              <a:t>II:</a:t>
            </a:r>
            <a:endParaRPr lang="ru-RU" sz="2000" u="sng" dirty="0" smtClean="0"/>
          </a:p>
          <a:p>
            <a:pPr algn="ctr"/>
            <a:r>
              <a:rPr lang="ru-RU" sz="2000" i="1" dirty="0" smtClean="0"/>
              <a:t>«</a:t>
            </a:r>
            <a:r>
              <a:rPr lang="en-US" sz="2000" i="1" dirty="0" smtClean="0"/>
              <a:t>The result of accretion</a:t>
            </a:r>
            <a:r>
              <a:rPr lang="ru-RU" sz="2000" i="1" dirty="0" smtClean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20741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39921" y="6034695"/>
            <a:ext cx="8848555" cy="751614"/>
          </a:xfrm>
          <a:prstGeom prst="roundRect">
            <a:avLst/>
          </a:prstGeom>
          <a:solidFill>
            <a:srgbClr val="E6E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1825" y="4787084"/>
            <a:ext cx="3108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Both are accurate</a:t>
            </a:r>
            <a:r>
              <a:rPr lang="ru-RU" sz="2800" dirty="0" smtClean="0"/>
              <a:t>!!!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50990" y="5483369"/>
            <a:ext cx="4974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heat was released in the first experiment!</a:t>
            </a:r>
            <a:endParaRPr lang="en-US" sz="2000" dirty="0"/>
          </a:p>
        </p:txBody>
      </p:sp>
      <p:pic>
        <p:nvPicPr>
          <p:cNvPr id="6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74" y="6296518"/>
            <a:ext cx="7646885" cy="351042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382954" y="1035904"/>
            <a:ext cx="3219556" cy="3981996"/>
            <a:chOff x="382954" y="1035904"/>
            <a:chExt cx="3219556" cy="3981996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>
              <a:off x="426950" y="1035904"/>
              <a:ext cx="0" cy="398199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2929815" y="1035904"/>
              <a:ext cx="0" cy="398199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382954" y="5017900"/>
              <a:ext cx="2586893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рямоугольник 32"/>
            <p:cNvSpPr/>
            <p:nvPr/>
          </p:nvSpPr>
          <p:spPr>
            <a:xfrm>
              <a:off x="463200" y="1254574"/>
              <a:ext cx="2426400" cy="874986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8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Accreted crust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462660" y="2120461"/>
              <a:ext cx="2426400" cy="288661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8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NS (outer) core</a:t>
              </a:r>
              <a:endParaRPr lang="ru-RU" dirty="0">
                <a:solidFill>
                  <a:schemeClr val="tx1"/>
                </a:solidFill>
              </a:endParaRPr>
            </a:p>
            <a:p>
              <a:pPr algn="ctr"/>
              <a:r>
                <a:rPr lang="ru-RU" dirty="0">
                  <a:solidFill>
                    <a:schemeClr val="tx1"/>
                  </a:solidFill>
                </a:rPr>
                <a:t>(</a:t>
              </a:r>
              <a:r>
                <a:rPr lang="en-US" dirty="0" err="1">
                  <a:solidFill>
                    <a:schemeClr val="tx1"/>
                  </a:solidFill>
                </a:rPr>
                <a:t>npe</a:t>
              </a:r>
              <a:r>
                <a:rPr lang="en-US" dirty="0">
                  <a:solidFill>
                    <a:schemeClr val="tx1"/>
                  </a:solidFill>
                </a:rPr>
                <a:t>-matter</a:t>
              </a:r>
              <a:r>
                <a:rPr lang="ru-RU" dirty="0">
                  <a:solidFill>
                    <a:schemeClr val="tx1"/>
                  </a:solidFill>
                </a:rPr>
                <a:t>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5" name="Прямая со стрелкой 34"/>
            <p:cNvCxnSpPr/>
            <p:nvPr/>
          </p:nvCxnSpPr>
          <p:spPr>
            <a:xfrm>
              <a:off x="3231931" y="1476571"/>
              <a:ext cx="0" cy="977528"/>
            </a:xfrm>
            <a:prstGeom prst="straightConnector1">
              <a:avLst/>
            </a:prstGeom>
            <a:ln w="571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Рисунок 3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750" y="1733003"/>
              <a:ext cx="259760" cy="318133"/>
            </a:xfrm>
            <a:prstGeom prst="rect">
              <a:avLst/>
            </a:prstGeom>
          </p:spPr>
        </p:pic>
      </p:grpSp>
      <p:sp>
        <p:nvSpPr>
          <p:cNvPr id="38" name="TextBox 37"/>
          <p:cNvSpPr txBox="1"/>
          <p:nvPr/>
        </p:nvSpPr>
        <p:spPr>
          <a:xfrm>
            <a:off x="1087940" y="0"/>
            <a:ext cx="6968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dirty="0" smtClean="0"/>
              <a:t>Heating efficiency: general consideration</a:t>
            </a:r>
            <a:endParaRPr lang="en-US" sz="2000" dirty="0" smtClean="0"/>
          </a:p>
        </p:txBody>
      </p:sp>
      <p:pic>
        <p:nvPicPr>
          <p:cNvPr id="40" name="Рисунок 3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2" y="3376670"/>
            <a:ext cx="4807807" cy="34206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459" y="1872230"/>
            <a:ext cx="4366333" cy="33743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342750" y="660963"/>
            <a:ext cx="5770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Plane-parallel consideration (for simplicity of the talk)</a:t>
            </a:r>
            <a:endParaRPr lang="ru-RU" sz="20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4659029" y="4125151"/>
            <a:ext cx="366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Which answer is the correct one</a:t>
            </a:r>
            <a:r>
              <a:rPr lang="ru-RU" sz="2000" dirty="0" smtClean="0"/>
              <a:t>?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4816929" y="1061073"/>
            <a:ext cx="26801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u="sng" dirty="0" smtClean="0"/>
              <a:t>Thought </a:t>
            </a:r>
            <a:r>
              <a:rPr lang="en-US" sz="2000" u="sng" dirty="0"/>
              <a:t>experiment</a:t>
            </a:r>
            <a:r>
              <a:rPr lang="ru-RU" sz="2000" u="sng" dirty="0" smtClean="0"/>
              <a:t> </a:t>
            </a:r>
            <a:r>
              <a:rPr lang="en-US" sz="2000" u="sng" dirty="0" smtClean="0"/>
              <a:t>I:</a:t>
            </a:r>
            <a:endParaRPr lang="ru-RU" sz="2000" u="sng" dirty="0" smtClean="0"/>
          </a:p>
          <a:p>
            <a:pPr algn="ctr"/>
            <a:r>
              <a:rPr lang="ru-RU" sz="2000" i="1" dirty="0" smtClean="0"/>
              <a:t>«</a:t>
            </a:r>
            <a:r>
              <a:rPr lang="en-US" sz="2000" i="1" dirty="0" smtClean="0"/>
              <a:t>The accretion process</a:t>
            </a:r>
            <a:r>
              <a:rPr lang="ru-RU" sz="2000" i="1" dirty="0" smtClean="0"/>
              <a:t>»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49219" y="2441344"/>
            <a:ext cx="27571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u="sng" dirty="0" smtClean="0"/>
              <a:t>Thought </a:t>
            </a:r>
            <a:r>
              <a:rPr lang="en-US" sz="2000" u="sng" dirty="0"/>
              <a:t>experiment</a:t>
            </a:r>
            <a:r>
              <a:rPr lang="ru-RU" sz="2000" u="sng" dirty="0" smtClean="0"/>
              <a:t> </a:t>
            </a:r>
            <a:r>
              <a:rPr lang="en-US" sz="2000" u="sng" dirty="0" smtClean="0"/>
              <a:t>II:</a:t>
            </a:r>
            <a:endParaRPr lang="ru-RU" sz="2000" u="sng" dirty="0" smtClean="0"/>
          </a:p>
          <a:p>
            <a:pPr algn="ctr"/>
            <a:r>
              <a:rPr lang="ru-RU" sz="2000" i="1" dirty="0" smtClean="0"/>
              <a:t>«</a:t>
            </a:r>
            <a:r>
              <a:rPr lang="en-US" sz="2000" i="1" dirty="0" smtClean="0"/>
              <a:t>The result of accretion</a:t>
            </a:r>
            <a:r>
              <a:rPr lang="ru-RU" sz="2000" i="1" dirty="0" smtClean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70904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06" y="1197735"/>
            <a:ext cx="4138547" cy="52352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33080" y="1306987"/>
            <a:ext cx="40568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Many neutron stars accrete, i.e., </a:t>
            </a:r>
            <a:r>
              <a:rPr lang="en-US" sz="2000" dirty="0" smtClean="0"/>
              <a:t>have a closely located companion and matter </a:t>
            </a:r>
            <a:r>
              <a:rPr lang="en-US" sz="2000" dirty="0"/>
              <a:t>flows from the companion to the neutron star</a:t>
            </a:r>
            <a:r>
              <a:rPr lang="en-US" sz="2000" dirty="0" smtClean="0"/>
              <a:t>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During </a:t>
            </a:r>
            <a:r>
              <a:rPr lang="en-US" sz="2000" dirty="0"/>
              <a:t>the "quiescence" period, thermal </a:t>
            </a:r>
            <a:r>
              <a:rPr lang="en-US" sz="2000" dirty="0" smtClean="0"/>
              <a:t>emission </a:t>
            </a:r>
            <a:r>
              <a:rPr lang="en-US" sz="2000" dirty="0"/>
              <a:t>is </a:t>
            </a:r>
            <a:r>
              <a:rPr lang="en-US" sz="2000" dirty="0" smtClean="0"/>
              <a:t>observed (</a:t>
            </a:r>
            <a:r>
              <a:rPr lang="en-US" sz="2000" dirty="0"/>
              <a:t>from some of these neutron </a:t>
            </a:r>
            <a:r>
              <a:rPr lang="en-US" sz="2000" dirty="0" smtClean="0"/>
              <a:t>stars); </a:t>
            </a:r>
            <a:r>
              <a:rPr lang="en-US" sz="2000" dirty="0"/>
              <a:t>it is possible to track the thermal evolution in real </a:t>
            </a:r>
            <a:r>
              <a:rPr lang="en-US" sz="2000" dirty="0" smtClean="0"/>
              <a:t>time!!!</a:t>
            </a:r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Information </a:t>
            </a:r>
            <a:r>
              <a:rPr lang="en-US" sz="2000" dirty="0"/>
              <a:t>on the properties of neutron star matter</a:t>
            </a:r>
            <a:endParaRPr lang="ru-RU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540818" y="0"/>
            <a:ext cx="6062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Motivation: accreting neutron stars</a:t>
            </a:r>
            <a:endParaRPr lang="ru-RU" sz="3200" dirty="0"/>
          </a:p>
        </p:txBody>
      </p:sp>
      <p:sp>
        <p:nvSpPr>
          <p:cNvPr id="3" name="Стрелка вниз 2"/>
          <p:cNvSpPr/>
          <p:nvPr/>
        </p:nvSpPr>
        <p:spPr>
          <a:xfrm>
            <a:off x="6600516" y="5138671"/>
            <a:ext cx="321972" cy="3863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1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4825144" y="2393655"/>
            <a:ext cx="3011647" cy="5505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745718" y="2383887"/>
            <a:ext cx="2772000" cy="5179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15977" y="584775"/>
            <a:ext cx="89121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result is the same for a spherical general relativistic star</a:t>
            </a:r>
            <a:endParaRPr lang="ru-RU" sz="2000" dirty="0" smtClean="0"/>
          </a:p>
          <a:p>
            <a:pPr lvl="0" algn="ctr"/>
            <a:r>
              <a:rPr lang="en-US" sz="1400" dirty="0">
                <a:solidFill>
                  <a:prstClr val="black"/>
                </a:solidFill>
              </a:rPr>
              <a:t>M.E. Gusakov &amp; AIC [Phys. Rev. D:Letters, 103 (2021), L101301</a:t>
            </a:r>
            <a:r>
              <a:rPr lang="en-US" sz="1400" dirty="0" smtClean="0">
                <a:solidFill>
                  <a:prstClr val="black"/>
                </a:solidFill>
              </a:rPr>
              <a:t>]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4385750" y="3347977"/>
            <a:ext cx="4567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gravitational energy, associated with larger thickness of the accreted crust</a:t>
            </a:r>
            <a:r>
              <a:rPr lang="ru-RU" sz="1600" dirty="0" smtClean="0"/>
              <a:t>. </a:t>
            </a:r>
            <a:r>
              <a:rPr lang="en-US" sz="1600" dirty="0" smtClean="0"/>
              <a:t>Released in the depths of the crust, heats up NS core</a:t>
            </a:r>
            <a:endParaRPr lang="en-US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76518" y="5293217"/>
            <a:ext cx="3670479" cy="121061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 17"/>
          <p:cNvSpPr/>
          <p:nvPr/>
        </p:nvSpPr>
        <p:spPr>
          <a:xfrm>
            <a:off x="4870224" y="4675031"/>
            <a:ext cx="3670479" cy="18288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522494" y="4675031"/>
            <a:ext cx="0" cy="6439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0027" y="6503831"/>
            <a:ext cx="1596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Catalyzed crust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55005" y="6503831"/>
            <a:ext cx="2001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Fully accreted crust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54253" y="4865318"/>
            <a:ext cx="341289" cy="2655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915" y="4238051"/>
            <a:ext cx="4388526" cy="363014"/>
          </a:xfrm>
          <a:prstGeom prst="rect">
            <a:avLst/>
          </a:prstGeom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4146997" y="5293217"/>
            <a:ext cx="309093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561131" y="4675031"/>
            <a:ext cx="309093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201" y="1224979"/>
            <a:ext cx="2178907" cy="4086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9" y="1944437"/>
            <a:ext cx="7214997" cy="931320"/>
          </a:xfrm>
          <a:prstGeom prst="rect">
            <a:avLst/>
          </a:prstGeom>
        </p:spPr>
      </p:pic>
      <p:cxnSp>
        <p:nvCxnSpPr>
          <p:cNvPr id="30" name="Прямая со стрелкой 29"/>
          <p:cNvCxnSpPr/>
          <p:nvPr/>
        </p:nvCxnSpPr>
        <p:spPr>
          <a:xfrm flipV="1">
            <a:off x="1423284" y="2984891"/>
            <a:ext cx="339848" cy="279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3815" y="3180038"/>
            <a:ext cx="31986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</a:t>
            </a:r>
            <a:r>
              <a:rPr lang="ru-RU" sz="1600" dirty="0" smtClean="0"/>
              <a:t>«</a:t>
            </a:r>
            <a:r>
              <a:rPr lang="en-US" sz="1600" dirty="0" smtClean="0"/>
              <a:t>nuclear</a:t>
            </a:r>
            <a:r>
              <a:rPr lang="ru-RU" sz="1600" dirty="0" smtClean="0"/>
              <a:t>» </a:t>
            </a:r>
            <a:r>
              <a:rPr lang="en-US" sz="1600" dirty="0" smtClean="0"/>
              <a:t>part</a:t>
            </a:r>
            <a:r>
              <a:rPr lang="ru-RU" sz="1600" dirty="0" smtClean="0"/>
              <a:t>, </a:t>
            </a:r>
            <a:r>
              <a:rPr lang="en-US" sz="1600" dirty="0" smtClean="0"/>
              <a:t>associated with thermonuclear burning to the ashes (</a:t>
            </a:r>
            <a:r>
              <a:rPr lang="ru-RU" sz="1600" dirty="0" smtClean="0"/>
              <a:t>≈ </a:t>
            </a:r>
            <a:r>
              <a:rPr lang="en-US" sz="1600" baseline="30000" dirty="0" smtClean="0"/>
              <a:t>56</a:t>
            </a:r>
            <a:r>
              <a:rPr lang="en-US" sz="1600" dirty="0" smtClean="0"/>
              <a:t>Fe</a:t>
            </a:r>
            <a:r>
              <a:rPr lang="ru-RU" sz="1600" dirty="0" smtClean="0"/>
              <a:t>).</a:t>
            </a:r>
          </a:p>
          <a:p>
            <a:r>
              <a:rPr lang="en-US" sz="1600" dirty="0" smtClean="0"/>
              <a:t>Released from the surface, does not heat up the NS core</a:t>
            </a:r>
            <a:endParaRPr lang="en-US" sz="1600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 flipH="1" flipV="1">
            <a:off x="5989537" y="3030461"/>
            <a:ext cx="341430" cy="352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87940" y="0"/>
            <a:ext cx="6968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dirty="0" smtClean="0"/>
              <a:t>Heating efficiency: general consideration</a:t>
            </a:r>
            <a:endParaRPr lang="en-US" sz="2000" dirty="0" smtClean="0"/>
          </a:p>
        </p:txBody>
      </p:sp>
      <p:pic>
        <p:nvPicPr>
          <p:cNvPr id="11" name="Рисунок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530" y="1703694"/>
            <a:ext cx="2476117" cy="374923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7315200" y="2060421"/>
            <a:ext cx="283335" cy="476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46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87940" y="0"/>
            <a:ext cx="6968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dirty="0" smtClean="0"/>
              <a:t>Heating efficiency: general consideration</a:t>
            </a:r>
            <a:endParaRPr lang="en-US" sz="20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8" r="20495"/>
          <a:stretch/>
        </p:blipFill>
        <p:spPr>
          <a:xfrm>
            <a:off x="331304" y="3381544"/>
            <a:ext cx="2655622" cy="28662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0793" y="2028770"/>
            <a:ext cx="7796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Deep crustal heating: conversion of the gravitational energy into the heat</a:t>
            </a:r>
          </a:p>
          <a:p>
            <a:pPr algn="ctr"/>
            <a:r>
              <a:rPr lang="en-US" sz="2000" dirty="0" smtClean="0"/>
              <a:t>(in some sense similar to the gravity dams)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3283" y="6210181"/>
            <a:ext cx="1391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Hoover dam </a:t>
            </a:r>
          </a:p>
          <a:p>
            <a:pPr algn="ctr"/>
            <a:r>
              <a:rPr lang="en-US" dirty="0" smtClean="0"/>
              <a:t>221 m</a:t>
            </a:r>
            <a:endParaRPr lang="en-US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8" r="14569"/>
          <a:stretch/>
        </p:blipFill>
        <p:spPr>
          <a:xfrm>
            <a:off x="3332988" y="2777063"/>
            <a:ext cx="2478158" cy="257480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183129" y="5384943"/>
            <a:ext cx="2777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Sayano-Shushenskaya</a:t>
            </a:r>
            <a:r>
              <a:rPr lang="en-US" dirty="0" smtClean="0"/>
              <a:t> Dam</a:t>
            </a:r>
          </a:p>
          <a:p>
            <a:pPr algn="ctr"/>
            <a:r>
              <a:rPr lang="en-US" dirty="0" smtClean="0"/>
              <a:t>242 m</a:t>
            </a:r>
            <a:endParaRPr lang="en-US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92"/>
          <a:stretch/>
        </p:blipFill>
        <p:spPr>
          <a:xfrm>
            <a:off x="5961005" y="3755034"/>
            <a:ext cx="2997465" cy="222878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6496204" y="6236525"/>
            <a:ext cx="1927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Three Gorges </a:t>
            </a:r>
            <a:r>
              <a:rPr lang="en-US" dirty="0" smtClean="0"/>
              <a:t>Dam</a:t>
            </a:r>
          </a:p>
          <a:p>
            <a:pPr algn="ctr"/>
            <a:r>
              <a:rPr lang="en-US" dirty="0" smtClean="0"/>
              <a:t>181 m</a:t>
            </a:r>
            <a:endParaRPr lang="en-US" dirty="0"/>
          </a:p>
        </p:txBody>
      </p:sp>
      <p:pic>
        <p:nvPicPr>
          <p:cNvPr id="21" name="Рисунок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41" y="669601"/>
            <a:ext cx="7840824" cy="9413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2317" y="1651362"/>
            <a:ext cx="8767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Within traditional one component approach derived by </a:t>
            </a:r>
            <a:r>
              <a:rPr lang="en-US" dirty="0" err="1" smtClean="0"/>
              <a:t>Zdunik</a:t>
            </a:r>
            <a:r>
              <a:rPr lang="en-US" dirty="0" smtClean="0"/>
              <a:t> </a:t>
            </a:r>
            <a:r>
              <a:rPr lang="en-US" dirty="0"/>
              <a:t>et al. [A&amp;A, 599 (2017), 119]</a:t>
            </a:r>
          </a:p>
        </p:txBody>
      </p:sp>
    </p:spTree>
    <p:extLst>
      <p:ext uri="{BB962C8B-B14F-4D97-AF65-F5344CB8AC3E}">
        <p14:creationId xmlns:p14="http://schemas.microsoft.com/office/powerpoint/2010/main" val="28778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кругленный прямоугольник 33"/>
          <p:cNvSpPr/>
          <p:nvPr/>
        </p:nvSpPr>
        <p:spPr>
          <a:xfrm>
            <a:off x="149230" y="4462783"/>
            <a:ext cx="8845643" cy="2358049"/>
          </a:xfrm>
          <a:prstGeom prst="roundRect">
            <a:avLst/>
          </a:prstGeom>
          <a:solidFill>
            <a:srgbClr val="E6E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56" y="4703675"/>
            <a:ext cx="5615495" cy="47335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067203" y="0"/>
            <a:ext cx="5009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dirty="0"/>
              <a:t>Heating efficiency:</a:t>
            </a:r>
            <a:r>
              <a:rPr lang="ru-RU" sz="3200" dirty="0" smtClean="0"/>
              <a:t> </a:t>
            </a:r>
            <a:r>
              <a:rPr lang="en-US" sz="3200" dirty="0" err="1" smtClean="0"/>
              <a:t>nHD</a:t>
            </a:r>
            <a:r>
              <a:rPr lang="en-US" sz="3200" dirty="0" smtClean="0"/>
              <a:t> crust</a:t>
            </a:r>
            <a:endParaRPr lang="en-US" sz="2000" dirty="0" smtClean="0"/>
          </a:p>
        </p:txBody>
      </p:sp>
      <p:pic>
        <p:nvPicPr>
          <p:cNvPr id="32" name="Рисунок 3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79" y="2475000"/>
            <a:ext cx="8635486" cy="394603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1442434" y="2350476"/>
            <a:ext cx="3837904" cy="6992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1596980" y="3080883"/>
            <a:ext cx="167426" cy="430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56" y="3559233"/>
            <a:ext cx="302084" cy="248859"/>
          </a:xfrm>
          <a:prstGeom prst="rect">
            <a:avLst/>
          </a:prstGeom>
        </p:spPr>
      </p:pic>
      <p:cxnSp>
        <p:nvCxnSpPr>
          <p:cNvPr id="37" name="Прямая со стрелкой 36"/>
          <p:cNvCxnSpPr>
            <a:stCxn id="38" idx="0"/>
          </p:cNvCxnSpPr>
          <p:nvPr/>
        </p:nvCxnSpPr>
        <p:spPr>
          <a:xfrm flipH="1" flipV="1">
            <a:off x="3715723" y="2896348"/>
            <a:ext cx="57787" cy="460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266682" y="3356983"/>
            <a:ext cx="3013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Baryon chemical potential at the bottom of outer crust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20649" y="5462980"/>
            <a:ext cx="830280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For </a:t>
            </a:r>
            <a:r>
              <a:rPr lang="en-US" sz="2000" dirty="0" err="1" smtClean="0"/>
              <a:t>nHD</a:t>
            </a:r>
            <a:r>
              <a:rPr lang="en-US" sz="2000" dirty="0" smtClean="0"/>
              <a:t> crust the energy release is given by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EOS in the </a:t>
            </a:r>
            <a:r>
              <a:rPr lang="en-US" sz="2000" b="1" dirty="0" smtClean="0"/>
              <a:t>outer</a:t>
            </a:r>
            <a:r>
              <a:rPr lang="en-US" sz="2000" dirty="0" smtClean="0"/>
              <a:t> crust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Pressure at the outer-inner crust interface</a:t>
            </a:r>
            <a:endParaRPr lang="en-US" sz="2000" dirty="0"/>
          </a:p>
        </p:txBody>
      </p:sp>
      <p:pic>
        <p:nvPicPr>
          <p:cNvPr id="19" name="Рисунок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85" y="6416005"/>
            <a:ext cx="299460" cy="20917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771" y="821372"/>
            <a:ext cx="4004252" cy="43693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296" y="1523379"/>
            <a:ext cx="5775202" cy="44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42122" y="4836945"/>
            <a:ext cx="7646504" cy="17758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447" y="4873440"/>
            <a:ext cx="888642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Crustal models</a:t>
            </a:r>
            <a:endParaRPr lang="ru-RU" sz="2400" dirty="0" smtClean="0"/>
          </a:p>
          <a:p>
            <a:pPr algn="ctr"/>
            <a:r>
              <a:rPr lang="ru-RU" sz="2000" dirty="0" smtClean="0"/>
              <a:t>(</a:t>
            </a:r>
            <a:r>
              <a:rPr lang="en-US" sz="2000" dirty="0" smtClean="0"/>
              <a:t>heating and profile, composition</a:t>
            </a:r>
            <a:r>
              <a:rPr lang="ru-RU" sz="2000" dirty="0" smtClean="0"/>
              <a:t>, …) </a:t>
            </a:r>
          </a:p>
          <a:p>
            <a:pPr algn="ctr"/>
            <a:r>
              <a:rPr lang="en-US" sz="2400" dirty="0" smtClean="0"/>
              <a:t>is a key to interpret thermal emission, </a:t>
            </a:r>
          </a:p>
          <a:p>
            <a:pPr algn="ctr"/>
            <a:r>
              <a:rPr lang="en-US" sz="2400" b="1" i="1" dirty="0" smtClean="0"/>
              <a:t>observed</a:t>
            </a:r>
            <a:r>
              <a:rPr lang="en-US" sz="2400" i="1" dirty="0" smtClean="0"/>
              <a:t> </a:t>
            </a:r>
            <a:r>
              <a:rPr lang="en-US" sz="2400" dirty="0" smtClean="0"/>
              <a:t>from accreting neutron stars</a:t>
            </a:r>
            <a:endParaRPr lang="ru-RU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12757" y="0"/>
            <a:ext cx="7118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Motivation</a:t>
            </a:r>
            <a:r>
              <a:rPr lang="ru-RU" sz="3200" dirty="0" smtClean="0"/>
              <a:t>: </a:t>
            </a:r>
            <a:r>
              <a:rPr lang="en-US" sz="3200" dirty="0" smtClean="0"/>
              <a:t>the crustal models are crucial</a:t>
            </a:r>
            <a:endParaRPr lang="ru-R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535265" y="1171977"/>
            <a:ext cx="5400389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To calculate thermal evolution one needs</a:t>
            </a:r>
            <a:r>
              <a:rPr lang="ru-RU" sz="2400" dirty="0" smtClean="0"/>
              <a:t>: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 Heating power and its distribution</a:t>
            </a:r>
            <a:endParaRPr lang="ru-RU" sz="2400" dirty="0" smtClean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400" dirty="0"/>
              <a:t> </a:t>
            </a:r>
            <a:r>
              <a:rPr lang="en-US" sz="2400" dirty="0" smtClean="0"/>
              <a:t>Thermal conductivity</a:t>
            </a:r>
            <a:endParaRPr lang="ru-RU" sz="2400" dirty="0" smtClean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400" dirty="0" smtClean="0"/>
              <a:t> </a:t>
            </a:r>
            <a:r>
              <a:rPr lang="en-US" sz="2400" dirty="0" smtClean="0"/>
              <a:t>Specific heat</a:t>
            </a:r>
            <a:endParaRPr lang="ru-RU" sz="2400" dirty="0" smtClean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400" dirty="0"/>
              <a:t> </a:t>
            </a:r>
            <a:r>
              <a:rPr lang="en-US" sz="2400" dirty="0" smtClean="0"/>
              <a:t>Structure (thickness of the crust)</a:t>
            </a:r>
            <a:endParaRPr lang="ru-RU" sz="2400" dirty="0" smtClean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400" dirty="0" smtClean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824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322" y="2609887"/>
            <a:ext cx="86464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The essence of the </a:t>
            </a:r>
            <a:r>
              <a:rPr lang="en-US" sz="2400" u="sng" dirty="0" smtClean="0"/>
              <a:t>work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/>
              <a:t>previously used (1979+) approach to crustal modeling neglects an essential phenomenon</a:t>
            </a:r>
            <a:r>
              <a:rPr lang="en-US" dirty="0"/>
              <a:t> (neutron redistribution between crustal layers)</a:t>
            </a:r>
            <a:r>
              <a:rPr lang="en-US" sz="2400" dirty="0"/>
              <a:t>, which means that the results obtained with its help may be incorrect </a:t>
            </a:r>
            <a:r>
              <a:rPr lang="en-US" dirty="0"/>
              <a:t>(use of incorrect results may lead to errors in interpretation of observations</a:t>
            </a:r>
            <a:r>
              <a:rPr lang="en-US" dirty="0" smtClean="0"/>
              <a:t>)</a:t>
            </a:r>
            <a:r>
              <a:rPr lang="en-US" sz="2400" dirty="0" smtClean="0"/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400" dirty="0" smtClean="0"/>
              <a:t>An approach, allowing for redistribution of neutrons is formulated, respective </a:t>
            </a:r>
            <a:r>
              <a:rPr lang="en-US" sz="2400" dirty="0"/>
              <a:t>models </a:t>
            </a:r>
            <a:r>
              <a:rPr lang="en-US" sz="2400" dirty="0" smtClean="0"/>
              <a:t>are constructed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400" dirty="0" smtClean="0"/>
              <a:t>It </a:t>
            </a:r>
            <a:r>
              <a:rPr lang="en-US" sz="2400" dirty="0"/>
              <a:t>is shown that the physical processes occurring in the crust are qualitatively different from the </a:t>
            </a:r>
            <a:r>
              <a:rPr lang="en-US" sz="2400" dirty="0" smtClean="0"/>
              <a:t>previous works</a:t>
            </a:r>
            <a:endParaRPr lang="ru-RU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415979" y="0"/>
            <a:ext cx="2023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Motivation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71079" y="584775"/>
            <a:ext cx="526381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black"/>
                </a:solidFill>
              </a:rPr>
              <a:t>Crustal models</a:t>
            </a:r>
            <a:endParaRPr lang="ru-RU" sz="2400" dirty="0">
              <a:solidFill>
                <a:prstClr val="black"/>
              </a:solidFill>
            </a:endParaRPr>
          </a:p>
          <a:p>
            <a:pPr lvl="0" algn="ctr"/>
            <a:r>
              <a:rPr lang="ru-RU" sz="2000" dirty="0">
                <a:solidFill>
                  <a:prstClr val="black"/>
                </a:solidFill>
              </a:rPr>
              <a:t>(</a:t>
            </a:r>
            <a:r>
              <a:rPr lang="en-US" sz="2000" dirty="0">
                <a:solidFill>
                  <a:prstClr val="black"/>
                </a:solidFill>
              </a:rPr>
              <a:t>heating and profile, composition</a:t>
            </a:r>
            <a:r>
              <a:rPr lang="ru-RU" sz="2000" dirty="0">
                <a:solidFill>
                  <a:prstClr val="black"/>
                </a:solidFill>
              </a:rPr>
              <a:t>, …) </a:t>
            </a:r>
          </a:p>
          <a:p>
            <a:pPr lvl="0" algn="ctr"/>
            <a:r>
              <a:rPr lang="en-US" sz="2400" dirty="0">
                <a:solidFill>
                  <a:prstClr val="black"/>
                </a:solidFill>
              </a:rPr>
              <a:t>is a key to interpret thermal emission, </a:t>
            </a:r>
          </a:p>
          <a:p>
            <a:pPr lvl="0" algn="ctr"/>
            <a:r>
              <a:rPr lang="en-US" sz="2400" b="1" i="1" dirty="0">
                <a:solidFill>
                  <a:prstClr val="black"/>
                </a:solidFill>
              </a:rPr>
              <a:t>observed</a:t>
            </a:r>
            <a:r>
              <a:rPr lang="en-US" sz="2400" i="1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from accreting neutron stars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23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94033" y="5934802"/>
            <a:ext cx="8869092" cy="87812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151402"/>
              </p:ext>
            </p:extLst>
          </p:nvPr>
        </p:nvGraphicFramePr>
        <p:xfrm>
          <a:off x="284719" y="1282277"/>
          <a:ext cx="2199425" cy="459524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99425"/>
              </a:tblGrid>
              <a:tr h="6564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564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564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564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564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564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564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21" name="Рисунок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2" y="1389597"/>
            <a:ext cx="1079258" cy="27443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2" y="2081724"/>
            <a:ext cx="1105592" cy="27491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2" y="2774329"/>
            <a:ext cx="1076578" cy="27491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01" y="3466934"/>
            <a:ext cx="1133079" cy="27491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2" y="4159539"/>
            <a:ext cx="1113227" cy="27491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2" y="4852144"/>
            <a:ext cx="1499388" cy="27538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8" y="5545228"/>
            <a:ext cx="1575691" cy="27740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94033" y="6004190"/>
            <a:ext cx="88690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 smtClean="0"/>
              <a:t>Initial problem: Initial composition (ashes) determine whole evolution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Transition to inner crust is determined by neutron drip</a:t>
            </a:r>
            <a:endParaRPr lang="en-GB" sz="2000" dirty="0"/>
          </a:p>
        </p:txBody>
      </p:sp>
      <p:pic>
        <p:nvPicPr>
          <p:cNvPr id="4" name="Рисунок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557" y="6461625"/>
            <a:ext cx="1634005" cy="3407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84868" y="1231722"/>
            <a:ext cx="592464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Thermonuclear </a:t>
            </a:r>
            <a:r>
              <a:rPr lang="en-US" dirty="0"/>
              <a:t>reactions </a:t>
            </a:r>
            <a:r>
              <a:rPr lang="en-US" dirty="0" smtClean="0"/>
              <a:t>in </a:t>
            </a:r>
            <a:r>
              <a:rPr lang="en-US" dirty="0"/>
              <a:t>the surface layers lead to the formation of heavy elements ("ashes</a:t>
            </a:r>
            <a:r>
              <a:rPr lang="en-US" dirty="0" smtClean="0"/>
              <a:t>")</a:t>
            </a:r>
            <a:endParaRPr lang="en-US" dirty="0"/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Continued </a:t>
            </a:r>
            <a:r>
              <a:rPr lang="en-US" dirty="0"/>
              <a:t>accretion compresses the underlying </a:t>
            </a:r>
            <a:r>
              <a:rPr lang="en-US" dirty="0" smtClean="0"/>
              <a:t>matter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Compression </a:t>
            </a:r>
            <a:r>
              <a:rPr lang="en-US" dirty="0"/>
              <a:t>leads to </a:t>
            </a:r>
            <a:r>
              <a:rPr lang="en-US" dirty="0" smtClean="0"/>
              <a:t>beta-captures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endParaRPr lang="en-US" dirty="0"/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Beta </a:t>
            </a:r>
            <a:r>
              <a:rPr lang="en-US" dirty="0"/>
              <a:t>captures </a:t>
            </a:r>
            <a:r>
              <a:rPr lang="en-US" dirty="0" smtClean="0"/>
              <a:t>increase fraction of neutrons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At a certain pressure, beta-capture leads to neutron emission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Fully accreted crust </a:t>
            </a:r>
            <a:r>
              <a:rPr lang="en-US" dirty="0"/>
              <a:t>consists of matter at different stages of compression</a:t>
            </a:r>
            <a:endParaRPr lang="en-US" b="1" i="1" dirty="0" smtClean="0"/>
          </a:p>
        </p:txBody>
      </p:sp>
      <p:pic>
        <p:nvPicPr>
          <p:cNvPr id="18" name="Рисунок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33" y="2861069"/>
            <a:ext cx="2470269" cy="3027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33" y="4242766"/>
            <a:ext cx="2935241" cy="32007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6321" y="0"/>
            <a:ext cx="80113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dirty="0"/>
              <a:t>What happens to matter after accretion</a:t>
            </a:r>
            <a:r>
              <a:rPr lang="en-US" sz="3200" dirty="0" smtClean="0"/>
              <a:t>?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Traditional </a:t>
            </a:r>
            <a:r>
              <a:rPr lang="en-US" sz="2400" dirty="0"/>
              <a:t>approach: nuclear reactions </a:t>
            </a:r>
            <a:r>
              <a:rPr lang="en-US" sz="2400" dirty="0" smtClean="0"/>
              <a:t>driving by </a:t>
            </a:r>
            <a:r>
              <a:rPr lang="en-US" sz="2400" dirty="0"/>
              <a:t>compression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05742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291111"/>
              </p:ext>
            </p:extLst>
          </p:nvPr>
        </p:nvGraphicFramePr>
        <p:xfrm>
          <a:off x="284719" y="1282277"/>
          <a:ext cx="2199425" cy="459524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99425"/>
              </a:tblGrid>
              <a:tr h="6564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564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564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564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564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564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6564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1">
                            <a:lumMod val="5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21" name="Рисунок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2" y="1389597"/>
            <a:ext cx="1079258" cy="27443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2" y="2081724"/>
            <a:ext cx="1105592" cy="27491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2" y="2774329"/>
            <a:ext cx="1076578" cy="27491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01" y="3466934"/>
            <a:ext cx="1133079" cy="27491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2" y="4159539"/>
            <a:ext cx="1113227" cy="27491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2" y="4852144"/>
            <a:ext cx="1499388" cy="27538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8" y="5545228"/>
            <a:ext cx="1575691" cy="277409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94033" y="5934802"/>
            <a:ext cx="8914168" cy="8406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94033" y="5984838"/>
            <a:ext cx="8914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Unbound neutrons are not in </a:t>
            </a:r>
            <a:r>
              <a:rPr lang="en-US" sz="2000" dirty="0" smtClean="0"/>
              <a:t>equilibrium </a:t>
            </a:r>
            <a:r>
              <a:rPr lang="en-US" sz="2000" dirty="0" smtClean="0"/>
              <a:t>in the inner crust</a:t>
            </a:r>
            <a:endParaRPr lang="ru-RU" sz="2000" dirty="0" smtClean="0"/>
          </a:p>
          <a:p>
            <a:pPr algn="ctr"/>
            <a:r>
              <a:rPr lang="en-US" sz="2000" dirty="0" smtClean="0"/>
              <a:t>Redistribution between layers is energetically </a:t>
            </a:r>
            <a:r>
              <a:rPr lang="en-US" sz="2000" dirty="0" smtClean="0"/>
              <a:t>favorable</a:t>
            </a:r>
            <a:endParaRPr lang="en-GB" sz="2000" dirty="0"/>
          </a:p>
        </p:txBody>
      </p:sp>
      <p:pic>
        <p:nvPicPr>
          <p:cNvPr id="18" name="Рисунок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33" y="2861069"/>
            <a:ext cx="2470269" cy="30276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33" y="4242766"/>
            <a:ext cx="2935241" cy="32007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884868" y="1231722"/>
            <a:ext cx="592464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Thermonuclear </a:t>
            </a:r>
            <a:r>
              <a:rPr lang="en-US" dirty="0"/>
              <a:t>reactions </a:t>
            </a:r>
            <a:r>
              <a:rPr lang="en-US" dirty="0" smtClean="0"/>
              <a:t>in </a:t>
            </a:r>
            <a:r>
              <a:rPr lang="en-US" dirty="0"/>
              <a:t>the surface layers lead to the formation of heavy elements ("ashes</a:t>
            </a:r>
            <a:r>
              <a:rPr lang="en-US" dirty="0" smtClean="0"/>
              <a:t>")</a:t>
            </a:r>
            <a:endParaRPr lang="en-US" dirty="0"/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Continued </a:t>
            </a:r>
            <a:r>
              <a:rPr lang="en-US" dirty="0"/>
              <a:t>accretion compresses the underlying </a:t>
            </a:r>
            <a:r>
              <a:rPr lang="en-US" dirty="0" smtClean="0"/>
              <a:t>matter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Compression </a:t>
            </a:r>
            <a:r>
              <a:rPr lang="en-US" dirty="0"/>
              <a:t>leads to </a:t>
            </a:r>
            <a:r>
              <a:rPr lang="en-US" dirty="0" smtClean="0"/>
              <a:t>beta-captures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endParaRPr lang="en-US" dirty="0"/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Beta </a:t>
            </a:r>
            <a:r>
              <a:rPr lang="en-US" dirty="0"/>
              <a:t>captures </a:t>
            </a:r>
            <a:r>
              <a:rPr lang="en-US" dirty="0" smtClean="0"/>
              <a:t>increase fraction of neutrons. 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At </a:t>
            </a:r>
            <a:r>
              <a:rPr lang="en-US" dirty="0"/>
              <a:t>a </a:t>
            </a:r>
            <a:r>
              <a:rPr lang="en-US" dirty="0" smtClean="0"/>
              <a:t>certain pressure</a:t>
            </a:r>
            <a:r>
              <a:rPr lang="en-US" dirty="0"/>
              <a:t>, beta-capture leads </a:t>
            </a:r>
            <a:r>
              <a:rPr lang="en-US" dirty="0" smtClean="0"/>
              <a:t>to neutron emission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Fully accreted crust </a:t>
            </a:r>
            <a:r>
              <a:rPr lang="en-US" dirty="0"/>
              <a:t>consists of matter at different stages of compression</a:t>
            </a:r>
            <a:endParaRPr lang="en-US" b="1" i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66321" y="0"/>
            <a:ext cx="80113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dirty="0"/>
              <a:t>What happens to matter after accretion</a:t>
            </a:r>
            <a:r>
              <a:rPr lang="en-US" sz="3200" dirty="0" smtClean="0"/>
              <a:t>?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Traditional </a:t>
            </a:r>
            <a:r>
              <a:rPr lang="en-US" sz="2400" dirty="0"/>
              <a:t>approach: nuclear reactions </a:t>
            </a:r>
            <a:r>
              <a:rPr lang="en-US" sz="2400" dirty="0" smtClean="0"/>
              <a:t>driving by </a:t>
            </a:r>
            <a:r>
              <a:rPr lang="en-US" sz="2400" dirty="0"/>
              <a:t>compression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1589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093195"/>
              </p:ext>
            </p:extLst>
          </p:nvPr>
        </p:nvGraphicFramePr>
        <p:xfrm>
          <a:off x="284719" y="1282277"/>
          <a:ext cx="2199425" cy="459524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99425"/>
              </a:tblGrid>
              <a:tr h="6564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564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564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564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564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6564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6564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1">
                            <a:lumMod val="50000"/>
                          </a:schemeClr>
                        </a:gs>
                        <a:gs pos="1000">
                          <a:schemeClr val="accent1">
                            <a:lumMod val="5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21" name="Рисунок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2" y="1389597"/>
            <a:ext cx="1079258" cy="27443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2" y="2081724"/>
            <a:ext cx="1105592" cy="27491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2" y="2774329"/>
            <a:ext cx="1076578" cy="27491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01" y="3466934"/>
            <a:ext cx="1133079" cy="27491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2" y="4159539"/>
            <a:ext cx="1113227" cy="27491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2" y="4852144"/>
            <a:ext cx="1499388" cy="27538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8" y="5545228"/>
            <a:ext cx="1575691" cy="277409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94033" y="5934802"/>
            <a:ext cx="8914168" cy="8406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94033" y="5984838"/>
            <a:ext cx="8914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Even if traditional crust is constructed ‘by hands’, neutrons start to move and redistribute themselves. The structure of the crust will be changed.</a:t>
            </a:r>
            <a:endParaRPr lang="en-GB" sz="2000" dirty="0"/>
          </a:p>
        </p:txBody>
      </p:sp>
      <p:pic>
        <p:nvPicPr>
          <p:cNvPr id="22" name="Рисунок 2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33" y="2861069"/>
            <a:ext cx="2470269" cy="30276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33" y="4242766"/>
            <a:ext cx="2935241" cy="3200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51478" y="5558327"/>
            <a:ext cx="620117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A.I. Chugunov &amp; N.N.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Shchechilin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MNRAS:Lett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495, L32 (2020)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84868" y="1231722"/>
            <a:ext cx="592464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Thermonuclear </a:t>
            </a:r>
            <a:r>
              <a:rPr lang="en-US" dirty="0"/>
              <a:t>reactions </a:t>
            </a:r>
            <a:r>
              <a:rPr lang="en-US" dirty="0" smtClean="0"/>
              <a:t>in </a:t>
            </a:r>
            <a:r>
              <a:rPr lang="en-US" dirty="0"/>
              <a:t>the surface layers lead to the formation of heavy elements ("ashes</a:t>
            </a:r>
            <a:r>
              <a:rPr lang="en-US" dirty="0" smtClean="0"/>
              <a:t>")</a:t>
            </a:r>
            <a:endParaRPr lang="en-US" dirty="0"/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Continued </a:t>
            </a:r>
            <a:r>
              <a:rPr lang="en-US" dirty="0"/>
              <a:t>accretion compresses the underlying </a:t>
            </a:r>
            <a:r>
              <a:rPr lang="en-US" dirty="0" smtClean="0"/>
              <a:t>matter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Compression </a:t>
            </a:r>
            <a:r>
              <a:rPr lang="en-US" dirty="0"/>
              <a:t>leads to </a:t>
            </a:r>
            <a:r>
              <a:rPr lang="en-US" dirty="0" smtClean="0"/>
              <a:t>beta-captures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endParaRPr lang="en-US" dirty="0"/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Beta </a:t>
            </a:r>
            <a:r>
              <a:rPr lang="en-US" dirty="0"/>
              <a:t>captures </a:t>
            </a:r>
            <a:r>
              <a:rPr lang="en-US" dirty="0" smtClean="0"/>
              <a:t>increase fraction of neutrons. 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At </a:t>
            </a:r>
            <a:r>
              <a:rPr lang="en-US" dirty="0"/>
              <a:t>a </a:t>
            </a:r>
            <a:r>
              <a:rPr lang="en-US" dirty="0" smtClean="0"/>
              <a:t>certain pressure</a:t>
            </a:r>
            <a:r>
              <a:rPr lang="en-US" dirty="0"/>
              <a:t>, beta-capture leads </a:t>
            </a:r>
            <a:r>
              <a:rPr lang="en-US" dirty="0" smtClean="0"/>
              <a:t>to neutron emission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Fully accreted crust </a:t>
            </a:r>
            <a:r>
              <a:rPr lang="en-US" dirty="0"/>
              <a:t>consists of matter at different stages of compression</a:t>
            </a:r>
            <a:endParaRPr lang="en-US" b="1" i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566321" y="0"/>
            <a:ext cx="80113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dirty="0"/>
              <a:t>What happens to matter after accretion</a:t>
            </a:r>
            <a:r>
              <a:rPr lang="en-US" sz="3200" dirty="0" smtClean="0"/>
              <a:t>?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Traditional </a:t>
            </a:r>
            <a:r>
              <a:rPr lang="en-US" sz="2400" dirty="0"/>
              <a:t>approach: nuclear reactions </a:t>
            </a:r>
            <a:r>
              <a:rPr lang="en-US" sz="2400" dirty="0" smtClean="0"/>
              <a:t>driving by </a:t>
            </a:r>
            <a:r>
              <a:rPr lang="en-US" sz="2400" dirty="0"/>
              <a:t>compression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48073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50029" y="5715155"/>
            <a:ext cx="3889420" cy="620152"/>
          </a:xfrm>
          <a:prstGeom prst="roundRect">
            <a:avLst/>
          </a:prstGeom>
          <a:solidFill>
            <a:srgbClr val="D7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45858" y="0"/>
            <a:ext cx="82523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Thermodynamically consistent model:</a:t>
            </a:r>
            <a:endParaRPr lang="ru-RU" sz="3200" dirty="0" smtClean="0"/>
          </a:p>
          <a:p>
            <a:pPr algn="ctr"/>
            <a:r>
              <a:rPr lang="en-US" sz="3200" dirty="0"/>
              <a:t>neutron </a:t>
            </a:r>
            <a:r>
              <a:rPr lang="en-US" sz="3200" dirty="0" smtClean="0"/>
              <a:t>Hydrostatic/Diffusion equilibrium (</a:t>
            </a:r>
            <a:r>
              <a:rPr lang="en-US" sz="3200" dirty="0" err="1" smtClean="0"/>
              <a:t>nHD</a:t>
            </a:r>
            <a:r>
              <a:rPr lang="en-US" sz="3200" dirty="0" smtClean="0"/>
              <a:t>)</a:t>
            </a:r>
            <a:endParaRPr lang="en-US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37297" y="3418386"/>
            <a:ext cx="2933567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Two conditions</a:t>
            </a:r>
            <a:r>
              <a:rPr lang="ru-RU" sz="2400" u="sng" dirty="0" smtClean="0"/>
              <a:t>:</a:t>
            </a:r>
            <a:endParaRPr lang="en-US" sz="2400" u="sng" dirty="0" smtClean="0"/>
          </a:p>
          <a:p>
            <a:r>
              <a:rPr lang="en-US" sz="1100" dirty="0"/>
              <a:t> </a:t>
            </a:r>
            <a:endParaRPr lang="en-US" sz="2000" dirty="0" smtClean="0"/>
          </a:p>
          <a:p>
            <a:r>
              <a:rPr lang="en-US" sz="2000" dirty="0" smtClean="0"/>
              <a:t>General hydrostatic equation</a:t>
            </a:r>
            <a:endParaRPr lang="ru-RU" sz="20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ru-RU" sz="1400" dirty="0"/>
          </a:p>
          <a:p>
            <a:r>
              <a:rPr lang="en-US" sz="2000" dirty="0"/>
              <a:t>neutron Hydrostatic/Diffusion equilibrium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3657" y="1137955"/>
            <a:ext cx="8448633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statement of problem is crucially modified in the inner crust</a:t>
            </a:r>
            <a:r>
              <a:rPr lang="ru-RU" sz="2400" dirty="0" smtClean="0"/>
              <a:t> </a:t>
            </a:r>
            <a:r>
              <a:rPr lang="en-US" sz="2400" dirty="0" smtClean="0"/>
              <a:t>(</a:t>
            </a:r>
            <a:r>
              <a:rPr lang="ru-RU" sz="2400" dirty="0" smtClean="0"/>
              <a:t>=</a:t>
            </a:r>
            <a:r>
              <a:rPr lang="en-US" sz="2400" dirty="0" smtClean="0"/>
              <a:t>region, where free neutrons exist</a:t>
            </a:r>
            <a:r>
              <a:rPr lang="ru-RU" sz="2400" dirty="0" smtClean="0"/>
              <a:t>):</a:t>
            </a:r>
          </a:p>
          <a:p>
            <a:endParaRPr lang="ru-RU" sz="1100" dirty="0" smtClean="0"/>
          </a:p>
          <a:p>
            <a:pPr algn="just"/>
            <a:r>
              <a:rPr lang="en-US" sz="2400" dirty="0" smtClean="0"/>
              <a:t>Instead of considering of nuclear reactions in compressing volume element one should consider whole inner crust, accounting for redistribution of neutrons between the layers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867585" y="3368912"/>
            <a:ext cx="1980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General relativity</a:t>
            </a:r>
            <a:endParaRPr lang="en-US" sz="2000" dirty="0"/>
          </a:p>
        </p:txBody>
      </p:sp>
      <p:pic>
        <p:nvPicPr>
          <p:cNvPr id="8" name="Рисунок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373" y="3918644"/>
            <a:ext cx="2079720" cy="648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34" y="4917533"/>
            <a:ext cx="3580104" cy="6486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945" y="5759447"/>
            <a:ext cx="3671193" cy="4750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74902" y="6488668"/>
            <a:ext cx="7736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Transfer of a neutron from one layer to another does not lead to any energy gain</a:t>
            </a:r>
            <a:endParaRPr lang="en-US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445858" y="4713668"/>
            <a:ext cx="8131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79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T\lesssim 10^9 $ К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2332"/>
  <p:tag name="ORIGINALWIDTH" val="542,9321"/>
  <p:tag name="OUTPUTDPI" val="1200"/>
  <p:tag name="LATEXADDIN" val="\documentclass{article}&#10;\usepackage{amssymb,amsmath}&#10;\usepackage{bm}&#10;\pagestyle{empty}&#10;\begin{document}&#10;&#10;$$^{56}\mathrm{Cr},\quad \mathrm{e}^-&#10;$$&#10;&#10;\end{document}"/>
  <p:tag name="IGUANATEXSIZE" val="20"/>
  <p:tag name="IGUANATEXCURSOR" val="122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2332"/>
  <p:tag name="ORIGINALWIDTH" val="528,684"/>
  <p:tag name="OUTPUTDPI" val="1200"/>
  <p:tag name="LATEXADDIN" val="\documentclass{article}&#10;\usepackage{amssymb,amsmath}&#10;\usepackage{bm}&#10;\pagestyle{empty}&#10;\begin{document}&#10;&#10;$$^{56}\mathrm{Ti},\quad \mathrm{e}^-&#10;$$&#10;&#10;\end{document}"/>
  <p:tag name="IGUANATEXSIZE" val="20"/>
  <p:tag name="IGUANATEXCURSOR" val="122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2332"/>
  <p:tag name="ORIGINALWIDTH" val="556,4305"/>
  <p:tag name="OUTPUTDPI" val="1200"/>
  <p:tag name="LATEXADDIN" val="\documentclass{article}&#10;\usepackage{amssymb,amsmath}&#10;\usepackage{bm}&#10;\pagestyle{empty}&#10;\begin{document}&#10;&#10;$$^{56}\mathrm{Ca},\quad \mathrm{e}^-&#10;$$&#10;&#10;\end{document}"/>
  <p:tag name="IGUANATEXSIZE" val="20"/>
  <p:tag name="IGUANATEXCURSOR" val="122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2332"/>
  <p:tag name="ORIGINALWIDTH" val="546,6816"/>
  <p:tag name="OUTPUTDPI" val="1200"/>
  <p:tag name="LATEXADDIN" val="\documentclass{article}&#10;\usepackage{amssymb,amsmath}&#10;\usepackage{bm}&#10;\pagestyle{empty}&#10;\begin{document}&#10;&#10;$$^{56}\mathrm{Ar},\quad \mathrm{e}^-&#10;$$&#10;&#10;\end{document}"/>
  <p:tag name="IGUANATEXSIZE" val="20"/>
  <p:tag name="IGUANATEXCURSOR" val="122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2332"/>
  <p:tag name="ORIGINALWIDTH" val="735,658"/>
  <p:tag name="OUTPUTDPI" val="1200"/>
  <p:tag name="LATEXADDIN" val="\documentclass{article}&#10;\usepackage{amssymb,amsmath}&#10;\usepackage{bm}&#10;\pagestyle{empty}&#10;\begin{document}&#10;&#10;$$^{52}\mathrm{S},\quad \mathrm{e}^-, \quad \mathrm n&#10;$$&#10;&#10;\end{document}"/>
  <p:tag name="IGUANATEXSIZE" val="20"/>
  <p:tag name="IGUANATEXCURSOR" val="111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9832"/>
  <p:tag name="ORIGINALWIDTH" val="772,4034"/>
  <p:tag name="OUTPUTDPI" val="1200"/>
  <p:tag name="LATEXADDIN" val="\documentclass{article}&#10;\usepackage{amssymb,amsmath}&#10;\usepackage{bm}&#10;\pagestyle{empty}&#10;\begin{document}&#10;&#10;$$^{46}\mathrm{Si},\quad \mathrm{e}^-, \quad \mathrm n&#10;$$&#10;&#10;\end{document}"/>
  <p:tag name="IGUANATEXSIZE" val="20"/>
  <p:tag name="IGUANATEXCURSOR" val="122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0,7349"/>
  <p:tag name="ORIGINALWIDTH" val="578,9276"/>
  <p:tag name="OUTPUTDPI" val="1200"/>
  <p:tag name="LATEXADDIN" val="\documentclass{article}&#10;\usepackage{amssymb,amsmath}&#10;\usepackage{bm}&#10;\pagestyle{empty}&#10;\begin{document}&#10;&#10;$$P_\mathrm{oi}=P_\mathrm{drip}&#10;$$&#10;&#10;\end{document}"/>
  <p:tag name="IGUANATEXSIZE" val="20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,7319"/>
  <p:tag name="ORIGINALWIDTH" val="1213,348"/>
  <p:tag name="OUTPUTDPI" val="1200"/>
  <p:tag name="LATEXADDIN" val="\documentclass{article}&#10;\usepackage{amssymb,amsmath}&#10;\usepackage{bm}&#10;\pagestyle{empty}&#10;\begin{document}&#10;&#10;$$^A_Z X+e^-\rightarrow _{Z-1}^A\!\!X+\nu_e&#10;$$&#10;&#10;\end{document}"/>
  <p:tag name="IGUANATEXSIZE" val="20"/>
  <p:tag name="IGUANATEXCURSOR" val="107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,2309"/>
  <p:tag name="ORIGINALWIDTH" val="1441,32"/>
  <p:tag name="OUTPUTDPI" val="1200"/>
  <p:tag name="LATEXADDIN" val="\documentclass{article}&#10;\usepackage{amssymb,amsmath}&#10;\usepackage{bm}&#10;\pagestyle{empty}&#10;\begin{document}&#10;&#10;$$^A_Z X+e^-\rightarrow _{Z-1}^{A-1}\!\!X+n+\nu_e&#10;$$&#10;&#10;\end{document}"/>
  <p:tag name="IGUANATEXSIZE" val="20"/>
  <p:tag name="IGUANATEXCURSOR" val="141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2332"/>
  <p:tag name="ORIGINALWIDTH" val="530,9336"/>
  <p:tag name="OUTPUTDPI" val="1200"/>
  <p:tag name="LATEXADDIN" val="\documentclass{article}&#10;\usepackage{amssymb,amsmath}&#10;\usepackage{bm}&#10;\pagestyle{empty}&#10;\begin{document}&#10;&#10;$$^{56}\mathrm{Fe},\quad \mathrm{e}^-&#10;$$&#10;&#10;\end{document}"/>
  <p:tag name="IGUANATEXSIZE" val="20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T_\mathrm{cp}\sim10^9$ К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2332"/>
  <p:tag name="ORIGINALWIDTH" val="542,9321"/>
  <p:tag name="OUTPUTDPI" val="1200"/>
  <p:tag name="LATEXADDIN" val="\documentclass{article}&#10;\usepackage{amssymb,amsmath}&#10;\usepackage{bm}&#10;\pagestyle{empty}&#10;\begin{document}&#10;&#10;$$^{56}\mathrm{Cr},\quad \mathrm{e}^-&#10;$$&#10;&#10;\end{document}"/>
  <p:tag name="IGUANATEXSIZE" val="20"/>
  <p:tag name="IGUANATEXCURSOR" val="122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2332"/>
  <p:tag name="ORIGINALWIDTH" val="528,684"/>
  <p:tag name="OUTPUTDPI" val="1200"/>
  <p:tag name="LATEXADDIN" val="\documentclass{article}&#10;\usepackage{amssymb,amsmath}&#10;\usepackage{bm}&#10;\pagestyle{empty}&#10;\begin{document}&#10;&#10;$$^{56}\mathrm{Ti},\quad \mathrm{e}^-&#10;$$&#10;&#10;\end{document}"/>
  <p:tag name="IGUANATEXSIZE" val="20"/>
  <p:tag name="IGUANATEXCURSOR" val="122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2332"/>
  <p:tag name="ORIGINALWIDTH" val="556,4305"/>
  <p:tag name="OUTPUTDPI" val="1200"/>
  <p:tag name="LATEXADDIN" val="\documentclass{article}&#10;\usepackage{amssymb,amsmath}&#10;\usepackage{bm}&#10;\pagestyle{empty}&#10;\begin{document}&#10;&#10;$$^{56}\mathrm{Ca},\quad \mathrm{e}^-&#10;$$&#10;&#10;\end{document}"/>
  <p:tag name="IGUANATEXSIZE" val="20"/>
  <p:tag name="IGUANATEXCURSOR" val="122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2332"/>
  <p:tag name="ORIGINALWIDTH" val="546,6816"/>
  <p:tag name="OUTPUTDPI" val="1200"/>
  <p:tag name="LATEXADDIN" val="\documentclass{article}&#10;\usepackage{amssymb,amsmath}&#10;\usepackage{bm}&#10;\pagestyle{empty}&#10;\begin{document}&#10;&#10;$$^{56}\mathrm{Ar},\quad \mathrm{e}^-&#10;$$&#10;&#10;\end{document}"/>
  <p:tag name="IGUANATEXSIZE" val="20"/>
  <p:tag name="IGUANATEXCURSOR" val="122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2332"/>
  <p:tag name="ORIGINALWIDTH" val="735,658"/>
  <p:tag name="OUTPUTDPI" val="1200"/>
  <p:tag name="LATEXADDIN" val="\documentclass{article}&#10;\usepackage{amssymb,amsmath}&#10;\usepackage{bm}&#10;\pagestyle{empty}&#10;\begin{document}&#10;&#10;$$^{52}\mathrm{S},\quad \mathrm{e}^-, \quad \mathrm n&#10;$$&#10;&#10;\end{document}"/>
  <p:tag name="IGUANATEXSIZE" val="20"/>
  <p:tag name="IGUANATEXCURSOR" val="111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9832"/>
  <p:tag name="ORIGINALWIDTH" val="772,4034"/>
  <p:tag name="OUTPUTDPI" val="1200"/>
  <p:tag name="LATEXADDIN" val="\documentclass{article}&#10;\usepackage{amssymb,amsmath}&#10;\usepackage{bm}&#10;\pagestyle{empty}&#10;\begin{document}&#10;&#10;$$^{46}\mathrm{Si},\quad \mathrm{e}^-, \quad \mathrm n&#10;$$&#10;&#10;\end{document}"/>
  <p:tag name="IGUANATEXSIZE" val="20"/>
  <p:tag name="IGUANATEXCURSOR" val="122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,7319"/>
  <p:tag name="ORIGINALWIDTH" val="1213,348"/>
  <p:tag name="OUTPUTDPI" val="1200"/>
  <p:tag name="LATEXADDIN" val="\documentclass{article}&#10;\usepackage{amssymb,amsmath}&#10;\usepackage{bm}&#10;\pagestyle{empty}&#10;\begin{document}&#10;&#10;$$^A_Z X+e^-\rightarrow _{Z-1}^A\!\!X+\nu_e&#10;$$&#10;&#10;\end{document}"/>
  <p:tag name="IGUANATEXSIZE" val="20"/>
  <p:tag name="IGUANATEXCURSOR" val="107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,2309"/>
  <p:tag name="ORIGINALWIDTH" val="1441,32"/>
  <p:tag name="OUTPUTDPI" val="1200"/>
  <p:tag name="LATEXADDIN" val="\documentclass{article}&#10;\usepackage{amssymb,amsmath}&#10;\usepackage{bm}&#10;\pagestyle{empty}&#10;\begin{document}&#10;&#10;$$^A_Z X+e^-\rightarrow _{Z-1}^{A-1}\!\!X+n+\nu_e&#10;$$&#10;&#10;\end{document}"/>
  <p:tag name="IGUANATEXSIZE" val="20"/>
  <p:tag name="IGUANATEXCURSOR" val="141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2332"/>
  <p:tag name="ORIGINALWIDTH" val="530,9336"/>
  <p:tag name="OUTPUTDPI" val="1200"/>
  <p:tag name="LATEXADDIN" val="\documentclass{article}&#10;\usepackage{amssymb,amsmath}&#10;\usepackage{bm}&#10;\pagestyle{empty}&#10;\begin{document}&#10;&#10;$$^{56}\mathrm{Fe},\quad \mathrm{e}^-&#10;$$&#10;&#10;\end{document}"/>
  <p:tag name="IGUANATEXSIZE" val="20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2332"/>
  <p:tag name="ORIGINALWIDTH" val="542,9321"/>
  <p:tag name="OUTPUTDPI" val="1200"/>
  <p:tag name="LATEXADDIN" val="\documentclass{article}&#10;\usepackage{amssymb,amsmath}&#10;\usepackage{bm}&#10;\pagestyle{empty}&#10;\begin{document}&#10;&#10;$$^{56}\mathrm{Cr},\quad \mathrm{e}^-&#10;$$&#10;&#10;\end{document}"/>
  <p:tag name="IGUANATEXSIZE" val="20"/>
  <p:tag name="IGUANATEXCURSOR" val="122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T_\mathrm{cn}\sim10^8$ К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2332"/>
  <p:tag name="ORIGINALWIDTH" val="528,684"/>
  <p:tag name="OUTPUTDPI" val="1200"/>
  <p:tag name="LATEXADDIN" val="\documentclass{article}&#10;\usepackage{amssymb,amsmath}&#10;\usepackage{bm}&#10;\pagestyle{empty}&#10;\begin{document}&#10;&#10;$$^{56}\mathrm{Ti},\quad \mathrm{e}^-&#10;$$&#10;&#10;\end{document}"/>
  <p:tag name="IGUANATEXSIZE" val="20"/>
  <p:tag name="IGUANATEXCURSOR" val="122"/>
  <p:tag name="TRANSPARENCY" val="Tru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2332"/>
  <p:tag name="ORIGINALWIDTH" val="556,4305"/>
  <p:tag name="OUTPUTDPI" val="1200"/>
  <p:tag name="LATEXADDIN" val="\documentclass{article}&#10;\usepackage{amssymb,amsmath}&#10;\usepackage{bm}&#10;\pagestyle{empty}&#10;\begin{document}&#10;&#10;$$^{56}\mathrm{Ca},\quad \mathrm{e}^-&#10;$$&#10;&#10;\end{document}"/>
  <p:tag name="IGUANATEXSIZE" val="20"/>
  <p:tag name="IGUANATEXCURSOR" val="122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2332"/>
  <p:tag name="ORIGINALWIDTH" val="546,6816"/>
  <p:tag name="OUTPUTDPI" val="1200"/>
  <p:tag name="LATEXADDIN" val="\documentclass{article}&#10;\usepackage{amssymb,amsmath}&#10;\usepackage{bm}&#10;\pagestyle{empty}&#10;\begin{document}&#10;&#10;$$^{56}\mathrm{Ar},\quad \mathrm{e}^-&#10;$$&#10;&#10;\end{document}"/>
  <p:tag name="IGUANATEXSIZE" val="20"/>
  <p:tag name="IGUANATEXCURSOR" val="122"/>
  <p:tag name="TRANSPARENCY" val="True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2332"/>
  <p:tag name="ORIGINALWIDTH" val="735,658"/>
  <p:tag name="OUTPUTDPI" val="1200"/>
  <p:tag name="LATEXADDIN" val="\documentclass{article}&#10;\usepackage{amssymb,amsmath}&#10;\usepackage{bm}&#10;\pagestyle{empty}&#10;\begin{document}&#10;&#10;$$^{52}\mathrm{S},\quad \mathrm{e}^-, \quad \mathrm n&#10;$$&#10;&#10;\end{document}"/>
  <p:tag name="IGUANATEXSIZE" val="20"/>
  <p:tag name="IGUANATEXCURSOR" val="111"/>
  <p:tag name="TRANSPARENCY" val="True"/>
  <p:tag name="FILENAME" val=""/>
  <p:tag name="INPUTTYPE" val="0"/>
  <p:tag name="LATEXENGINEID" val="0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9832"/>
  <p:tag name="ORIGINALWIDTH" val="772,4034"/>
  <p:tag name="OUTPUTDPI" val="1200"/>
  <p:tag name="LATEXADDIN" val="\documentclass{article}&#10;\usepackage{amssymb,amsmath}&#10;\usepackage{bm}&#10;\pagestyle{empty}&#10;\begin{document}&#10;&#10;$$^{46}\mathrm{Si},\quad \mathrm{e}^-, \quad \mathrm n&#10;$$&#10;&#10;\end{document}"/>
  <p:tag name="IGUANATEXSIZE" val="20"/>
  <p:tag name="IGUANATEXCURSOR" val="122"/>
  <p:tag name="TRANSPARENCY" val="Tru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,7319"/>
  <p:tag name="ORIGINALWIDTH" val="1213,348"/>
  <p:tag name="OUTPUTDPI" val="1200"/>
  <p:tag name="LATEXADDIN" val="\documentclass{article}&#10;\usepackage{amssymb,amsmath}&#10;\usepackage{bm}&#10;\pagestyle{empty}&#10;\begin{document}&#10;&#10;$$^A_Z X+e^-\rightarrow _{Z-1}^A\!\!X+\nu_e&#10;$$&#10;&#10;\end{document}"/>
  <p:tag name="IGUANATEXSIZE" val="20"/>
  <p:tag name="IGUANATEXCURSOR" val="107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,2309"/>
  <p:tag name="ORIGINALWIDTH" val="1441,32"/>
  <p:tag name="OUTPUTDPI" val="1200"/>
  <p:tag name="LATEXADDIN" val="\documentclass{article}&#10;\usepackage{amssymb,amsmath}&#10;\usepackage{bm}&#10;\pagestyle{empty}&#10;\begin{document}&#10;&#10;$$^A_Z X+e^-\rightarrow _{Z-1}^{A-1}\!\!X+n+\nu_e&#10;$$&#10;&#10;\end{document}"/>
  <p:tag name="IGUANATEXSIZE" val="20"/>
  <p:tag name="IGUANATEXCURSOR" val="141"/>
  <p:tag name="TRANSPARENCY" val="True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4,2182"/>
  <p:tag name="ORIGINALWIDTH" val="815,898"/>
  <p:tag name="OUTPUTDPI" val="1200"/>
  <p:tag name="LATEXADDIN" val="\documentclass{article}&#10;\usepackage{amssymb,amsmath}&#10;\usepackage{bm}&#10;\pagestyle{empty}&#10;\begin{document}&#10;&#10;$$P^\prime=-\frac{P+\epsilon}{2}\nu^\prime&#10;$$&#10;&#10;\end{document}"/>
  <p:tag name="IGUANATEXSIZE" val="20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4,7206"/>
  <p:tag name="ORIGINALWIDTH" val="1298,838"/>
  <p:tag name="OUTPUTDPI" val="1200"/>
  <p:tag name="LATEXADDIN" val="\documentclass{article}&#10;\usepackage{amssymb,amsmath}&#10;\usepackage{bm}&#10;\pagestyle{empty}&#10;\begin{document}&#10;&#10;$$\mu_n^\prime=-\frac{\mu_n}{2}\nu^\prime&#10;=\frac{\mu_n}{P+\epsilon}P^\prime&#10;$$&#10;&#10;\end{document}"/>
  <p:tag name="IGUANATEXSIZE" val="20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8,4814"/>
  <p:tag name="ORIGINALWIDTH" val="1147,357"/>
  <p:tag name="OUTPUTDPI" val="1200"/>
  <p:tag name="LATEXADDIN" val="\documentclass{article}&#10;\usepackage{amssymb,amsmath}&#10;\usepackage{bm}&#10;\pagestyle{empty}&#10;\begin{document}&#10;&#10;$$\mu_n^\infty=\mu_n \mathrm{e}^{\nu/2}&#10; =\mathrm{const}$$&#10;&#10;\end{document}"/>
  <p:tag name="IGUANATEXSIZE" val="20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R\sim2R_\mathrm{g}=4GM/c^2$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9843"/>
  <p:tag name="ORIGINALWIDTH" val="902,1373"/>
  <p:tag name="OUTPUTDPI" val="1200"/>
  <p:tag name="LATEXADDIN" val="\documentclass{article}&#10;\usepackage{amssymb,amsmath}&#10;\usepackage{bm}&#10;\pagestyle{empty}&#10;\begin{document}&#10;&#10;$$P_{j+1}=P_{j}+\Delta P&#10;$$&#10;&#10;\end{document}"/>
  <p:tag name="IGUANATEXSIZE" val="20"/>
  <p:tag name="IGUANATEXCURSOR" val="129"/>
  <p:tag name="TRANSPARENCY" val="True"/>
  <p:tag name="FILENAME" val=""/>
  <p:tag name="INPUTTYPE" val="0"/>
  <p:tag name="LATEXENGINEID" val="0"/>
  <p:tag name="TEMPFOLDER" val="c: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9843"/>
  <p:tag name="ORIGINALWIDTH" val="902,1373"/>
  <p:tag name="OUTPUTDPI" val="1200"/>
  <p:tag name="LATEXADDIN" val="\documentclass{article}&#10;\usepackage{amssymb,amsmath}&#10;\usepackage{bm}&#10;\pagestyle{empty}&#10;\begin{document}&#10;&#10;$$P_{j+1}=P_{j}+\Delta P&#10;$$&#10;&#10;\end{document}"/>
  <p:tag name="IGUANATEXSIZE" val="20"/>
  <p:tag name="IGUANATEXCURSOR" val="129"/>
  <p:tag name="TRANSPARENCY" val="True"/>
  <p:tag name="FILENAME" val=""/>
  <p:tag name="INPUTTYPE" val="0"/>
  <p:tag name="LATEXENGINEID" val="0"/>
  <p:tag name="TEMPFOLDER" val="c: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4,7206"/>
  <p:tag name="ORIGINALWIDTH" val="1406,074"/>
  <p:tag name="OUTPUTDPI" val="1200"/>
  <p:tag name="LATEXADDIN" val="\documentclass{article}&#10;\usepackage{amssymb,amsmath}&#10;\usepackage{bm}&#10;\pagestyle{empty}&#10;\begin{document}&#10;&#10;$$\mu_{n,j+1}=\mu_{n,j}+\frac{\mu_n}{\epsilon +P} \Delta P&#10;$$&#10;&#10;\end{document}"/>
  <p:tag name="IGUANATEXSIZE" val="20"/>
  <p:tag name="IGUANATEXCURSOR" val="107"/>
  <p:tag name="TRANSPARENCY" val="True"/>
  <p:tag name="FILENAME" val=""/>
  <p:tag name="INPUTTYPE" val="0"/>
  <p:tag name="LATEXENGINEID" val="0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2,7147"/>
  <p:tag name="ORIGINALWIDTH" val="707,9115"/>
  <p:tag name="OUTPUTDPI" val="1200"/>
  <p:tag name="LATEXADDIN" val="\documentclass{article}&#10;\usepackage{amssymb,amsmath}&#10;\usepackage{bm}&#10;\pagestyle{empty}&#10;\begin{document}&#10;&#10;$$\frac{\mathrm{d} \mu_n}{\mu_n}=\frac{\mathrm d P}{\epsilon +P}$$&#10;&#10;\end{document}"/>
  <p:tag name="IGUANATEXSIZE" val="20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,4826"/>
  <p:tag name="ORIGINALWIDTH" val="1027,372"/>
  <p:tag name="OUTPUTDPI" val="1200"/>
  <p:tag name="LATEXADDIN" val="\documentclass{article}&#10;\usepackage{amssymb,amsmath}&#10;\usepackage{bm}&#10;\pagestyle{empty}&#10;\begin{document}&#10;&#10;$$\delta Q^\infty =\Phi^\infty_j-\Phi^\infty_{j+1}&#10;$$&#10;&#10;\end{document}"/>
  <p:tag name="IGUANATEXSIZE" val="20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,4826"/>
  <p:tag name="ORIGINALWIDTH" val="1040,87"/>
  <p:tag name="OUTPUTDPI" val="1200"/>
  <p:tag name="LATEXADDIN" val="\documentclass{article}&#10;\usepackage{amssymb,amsmath}&#10;\usepackage{bm}&#10;\pagestyle{empty}&#10;\begin{document}&#10;&#10;$$\delta Q^\infty =\Psi^\infty_j-\Psi^\infty_{j+1}&#10;$$&#10;&#10;\end{document}"/>
  <p:tag name="IGUANATEXSIZE" val="20"/>
  <p:tag name="IGUANATEXCURSOR" val="141"/>
  <p:tag name="TRANSPARENCY" val="True"/>
  <p:tag name="FILENAME" val=""/>
  <p:tag name="INPUTTYPE" val="0"/>
  <p:tag name="LATEXENGINEID" val="0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3937"/>
  <p:tag name="ORIGINALWIDTH" val="89,98874"/>
  <p:tag name="OUTPUTDPI" val="1200"/>
  <p:tag name="LATEXADDIN" val="\documentclass{article}&#10;\usepackage{amssymb,amsmath}&#10;\usepackage{bm}&#10;\pagestyle{empty}&#10;\begin{document}&#10;&#10;$$P&#10;$$&#10;&#10;\end{document}"/>
  <p:tag name="IGUANATEXSIZE" val="20"/>
  <p:tag name="IGUANATEXCURSOR" val="108"/>
  <p:tag name="TRANSPARENCY" val="True"/>
  <p:tag name="FILENAME" val=""/>
  <p:tag name="INPUTTYPE" val="0"/>
  <p:tag name="LATEXENGINEID" val="0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,73976"/>
  <p:tag name="ORIGINALWIDTH" val="123,7346"/>
  <p:tag name="OUTPUTDPI" val="1200"/>
  <p:tag name="LATEXADDIN" val="\documentclass{article}&#10;\usepackage{amssymb,amsmath}&#10;\usepackage{bm}&#10;\pagestyle{empty}&#10;\begin{document}&#10;&#10;$$\mu_\mathrm{n}&#10;$$&#10;&#10;\end{document}"/>
  <p:tag name="IGUANATEXSIZE" val="20"/>
  <p:tag name="IGUANATEXCURSOR" val="121"/>
  <p:tag name="TRANSPARENCY" val="True"/>
  <p:tag name="FILENAME" val=""/>
  <p:tag name="INPUTTYPE" val="0"/>
  <p:tag name="LATEXENGINEID" val="0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,7357"/>
  <p:tag name="ORIGINALWIDTH" val="2159,73"/>
  <p:tag name="OUTPUTDPI" val="1200"/>
  <p:tag name="LATEXADDIN" val="\documentclass{article}&#10;\usepackage{amssymb,amsmath}&#10;\usepackage{bm}&#10;\pagestyle{empty}&#10;\begin{document}&#10;&#10;$$\Psi=\Phi-\mu_\mathrm{n} N_b=E+PV-\mu_\mathrm{n} N_b-TS&#10;$$&#10;&#10;\end{document}"/>
  <p:tag name="IGUANATEXSIZE" val="20"/>
  <p:tag name="IGUANATEXCURSOR" val="136"/>
  <p:tag name="TRANSPARENCY" val="True"/>
  <p:tag name="FILENAME" val=""/>
  <p:tag name="INPUTTYPE" val="0"/>
  <p:tag name="LATEXENGINEID" val="0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,7361"/>
  <p:tag name="ORIGINALWIDTH" val="1075,366"/>
  <p:tag name="OUTPUTDPI" val="1200"/>
  <p:tag name="LATEXADDIN" val="\documentclass{article}&#10;\usepackage{amssymb,amsmath}&#10;\usepackage{bm}&#10;\pagestyle{empty}&#10;\begin{document}&#10;&#10;$$Q=\Psi_\mathrm{before}-\Psi_\mathrm{after}&#10;$$&#10;&#10;\end{document}"/>
  <p:tag name="IGUANATEXSIZE" val="20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2332"/>
  <p:tag name="ORIGINALWIDTH" val="827,1466"/>
  <p:tag name="OUTPUTDPI" val="1200"/>
  <p:tag name="LATEXADDIN" val="\documentclass{article}&#10;\usepackage{amssymb,amsmath}&#10;\usepackage{bm}&#10;\pagestyle{empty}&#10;\begin{document}&#10;&#10;$\rho\sim 10^{15}$ g/cm$^3$&#10;&#10;&#10;\end{document}"/>
  <p:tag name="IGUANATEXSIZE" val="20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3937"/>
  <p:tag name="ORIGINALWIDTH" val="76,49047"/>
  <p:tag name="OUTPUTDPI" val="1200"/>
  <p:tag name="LATEXADDIN" val="\documentclass{article}&#10;\usepackage{amssymb,amsmath}&#10;\usepackage{bm}&#10;\pagestyle{empty}&#10;\begin{document}&#10;&#10;$$\Phi&#10;$$&#10;&#10;\end{document}"/>
  <p:tag name="IGUANATEXSIZE" val="20"/>
  <p:tag name="IGUANATEXCURSOR" val="111"/>
  <p:tag name="TRANSPARENCY" val="True"/>
  <p:tag name="FILENAME" val=""/>
  <p:tag name="INPUTTYPE" val="0"/>
  <p:tag name="LATEXENGINEID" val="0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3905"/>
  <p:tag name="ORIGINALWIDTH" val="313,4608"/>
  <p:tag name="OUTPUTDPI" val="1200"/>
  <p:tag name="LATEXADDIN" val="\documentclass{article}&#10;\usepackage{amssymb,amsmath}&#10;\usepackage{bm}&#10;\pagestyle{empty}&#10;\begin{document}&#10;&#10;$$\Psi=0&#10;$$&#10;&#10;\end{document}"/>
  <p:tag name="IGUANATEXSIZE" val="20"/>
  <p:tag name="IGUANATEXCURSOR" val="113"/>
  <p:tag name="TRANSPARENCY" val="True"/>
  <p:tag name="FILENAME" val=""/>
  <p:tag name="INPUTTYPE" val="0"/>
  <p:tag name="LATEXENGINEID" val="0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5,718"/>
  <p:tag name="ORIGINALWIDTH" val="806,8991"/>
  <p:tag name="OUTPUTDPI" val="1200"/>
  <p:tag name="LATEXADDIN" val="\documentclass{article}&#10;\usepackage{amssymb,amsmath}&#10;\usepackage{bm}&#10;\pagestyle{empty}&#10;\begin{document}&#10;&#10;$$q\lesssim 0.5 \mathrm{\frac{MeV}{nucleon}}&#10;$$&#10;&#10;\end{document}"/>
  <p:tag name="IGUANATEXSIZE" val="20"/>
  <p:tag name="IGUANATEXCURSOR" val="116"/>
  <p:tag name="TRANSPARENCY" val="True"/>
  <p:tag name="FILENAME" val=""/>
  <p:tag name="INPUTTYPE" val="0"/>
  <p:tag name="LATEXENGINEID" val="0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,7357"/>
  <p:tag name="ORIGINALWIDTH" val="2159,73"/>
  <p:tag name="OUTPUTDPI" val="1200"/>
  <p:tag name="LATEXADDIN" val="\documentclass{article}&#10;\usepackage{amssymb,amsmath}&#10;\usepackage{bm}&#10;\pagestyle{empty}&#10;\begin{document}&#10;&#10;$$\Psi=\Phi-\mu_\mathrm{n} N_b=E+PV-\mu_\mathrm{n} N_b-TS&#10;$$&#10;&#10;\end{document}"/>
  <p:tag name="IGUANATEXSIZE" val="20"/>
  <p:tag name="IGUANATEXCURSOR" val="136"/>
  <p:tag name="TRANSPARENCY" val="True"/>
  <p:tag name="FILENAME" val=""/>
  <p:tag name="INPUTTYPE" val="0"/>
  <p:tag name="LATEXENGINEID" val="0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,9828"/>
  <p:tag name="ORIGINALWIDTH" val="1079,115"/>
  <p:tag name="OUTPUTDPI" val="1200"/>
  <p:tag name="LATEXADDIN" val="\documentclass{article}&#10;\usepackage{amssymb,amsmath}&#10;\usepackage{bm}&#10;\pagestyle{empty}&#10;\begin{document}&#10;&#10;$$\rho\lesssim 2\times 10^{12}\mathrm{~g\,cm^{-3}}&#10;$$&#10;&#10;\end{document}"/>
  <p:tag name="IGUANATEXSIZE" val="20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3905"/>
  <p:tag name="ORIGINALWIDTH" val="313,4608"/>
  <p:tag name="OUTPUTDPI" val="1200"/>
  <p:tag name="LATEXADDIN" val="\documentclass{article}&#10;\usepackage{amssymb,amsmath}&#10;\usepackage{bm}&#10;\pagestyle{empty}&#10;\begin{document}&#10;&#10;$$\Psi=0&#10;$$&#10;&#10;\end{document}"/>
  <p:tag name="IGUANATEXSIZE" val="20"/>
  <p:tag name="IGUANATEXCURSOR" val="113"/>
  <p:tag name="TRANSPARENCY" val="True"/>
  <p:tag name="FILENAME" val=""/>
  <p:tag name="INPUTTYPE" val="0"/>
  <p:tag name="LATEXENGINEID" val="0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0,7349"/>
  <p:tag name="ORIGINALWIDTH" val="1709,036"/>
  <p:tag name="OUTPUTDPI" val="1200"/>
  <p:tag name="LATEXADDIN" val="\documentclass{article}&#10;\usepackage{amssymb,amsmath}&#10;\usepackage{bm}&#10;\pagestyle{empty}&#10;\begin{document}&#10;&#10;$$E_\mathrm{two\ phase}, N_\mathrm{two\ phase}, Z_\mathrm{two\ phase}$$&#10;&#10;\end{document}"/>
  <p:tag name="IGUANATEXSIZE" val="20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,73866"/>
  <p:tag name="ORIGINALWIDTH" val="428,1964"/>
  <p:tag name="OUTPUTDPI" val="1200"/>
  <p:tag name="LATEXADDIN" val="\documentclass{article}&#10;\usepackage{amssymb,amsmath}&#10;\usepackage{bm}&#10;\pagestyle{empty}&#10;\begin{document}&#10;&#10;$$n_{ni},\ n_{pi}&#10;$$&#10;&#10;\end{document}"/>
  <p:tag name="IGUANATEXSIZE" val="20"/>
  <p:tag name="IGUANATEXCURSOR" val="115"/>
  <p:tag name="TRANSPARENCY" val="True"/>
  <p:tag name="FILENAME" val=""/>
  <p:tag name="INPUTTYPE" val="0"/>
  <p:tag name="LATEXENGINEID" val="0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,24071"/>
  <p:tag name="ORIGINALWIDTH" val="179,9775"/>
  <p:tag name="OUTPUTDPI" val="1200"/>
  <p:tag name="LATEXADDIN" val="\documentclass{article}&#10;\usepackage{amssymb,amsmath}&#10;\usepackage{bm}&#10;\pagestyle{empty}&#10;\begin{document}&#10;&#10;$$n_{no}$$&#10;&#10;\end{document}"/>
  <p:tag name="IGUANATEXSIZE" val="20"/>
  <p:tag name="IGUANATEXCURSOR" val="112"/>
  <p:tag name="TRANSPARENCY" val="True"/>
  <p:tag name="FILENAME" val=""/>
  <p:tag name="INPUTTYPE" val="0"/>
  <p:tag name="LATEXENGINEID" val="0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94,1882"/>
  <p:tag name="ORIGINALWIDTH" val="1534,308"/>
  <p:tag name="OUTPUTDPI" val="1200"/>
  <p:tag name="LATEXADDIN" val="\documentclass{article}&#10;\usepackage{amssymb,amsmath}&#10;\usepackage{bm}&#10;\pagestyle{empty}&#10;\begin{document}&#10;&#10;\begin{eqnarray*}&#10;E_\mathrm{surf}&amp;=&amp;E_\mathrm{two\ phase}-E_\mathrm{ref}\\&#10;N_\mathrm{surf}&amp;=&amp;N_\mathrm{two\ phase}-N_\mathrm{ref}\\&#10;Z_\mathrm{surf}&amp;=&amp;Z_\mathrm{two\ phase}-Z_\mathrm{ref}\\&#10;\end{eqnarray*}&#10;&#10;\end{document}"/>
  <p:tag name="IGUANATEXSIZE" val="20"/>
  <p:tag name="IGUANATEXCURSOR" val="278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4867"/>
  <p:tag name="ORIGINALWIDTH" val="625,4218"/>
  <p:tag name="OUTPUTDPI" val="1200"/>
  <p:tag name="LATEXADDIN" val="\documentclass{article}&#10;\usepackage{amssymb,amsmath}&#10;\usepackage{bm}&#10;\pagestyle{empty}&#10;\begin{document}&#10;&#10;$B\sim 10^{12}$ G&#10;&#10;\end{document}"/>
  <p:tag name="IGUANATEXSIZE" val="20"/>
  <p:tag name="IGUANATEXCURSOR" val="122"/>
  <p:tag name="TRANSPARENCY" val="True"/>
  <p:tag name="FILENAME" val=""/>
  <p:tag name="INPUTTYPE" val="0"/>
  <p:tag name="LATEXENGINEID" val="0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0,7349"/>
  <p:tag name="ORIGINALWIDTH" val="1709,036"/>
  <p:tag name="OUTPUTDPI" val="1200"/>
  <p:tag name="LATEXADDIN" val="\documentclass{article}&#10;\usepackage{amssymb,amsmath}&#10;\usepackage{bm}&#10;\pagestyle{empty}&#10;\begin{document}&#10;&#10;$$E_\mathrm{two\ phase}, N_\mathrm{two\ phase}, Z_\mathrm{two\ phase}$$&#10;&#10;\end{document}"/>
  <p:tag name="IGUANATEXSIZE" val="20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94,1882"/>
  <p:tag name="ORIGINALWIDTH" val="1357,33"/>
  <p:tag name="OUTPUTDPI" val="1200"/>
  <p:tag name="LATEXADDIN" val="\documentclass{article}&#10;\usepackage{amssymb,amsmath}&#10;\usepackage{bm}&#10;\pagestyle{empty}&#10;\begin{document}&#10;\begin{eqnarray*}&#10;E_\mathrm{ref}&amp;=&amp;\epsilon_i V_i+\epsilon_o V_o,\\&#10;N_\mathrm{ref}&amp;=&amp;n_{ni}V_i+n_{no}V_o, \\&#10;Z_\mathrm{ref}&amp;=&amp;n_{pi}V_i&#10;\end{eqnarray*}&#10;\end{document}"/>
  <p:tag name="IGUANATEXSIZE" val="20"/>
  <p:tag name="IGUANATEXCURSOR" val="239"/>
  <p:tag name="TRANSPARENCY" val="True"/>
  <p:tag name="FILENAME" val=""/>
  <p:tag name="INPUTTYPE" val="0"/>
  <p:tag name="LATEXENGINEID" val="0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6,2167"/>
  <p:tag name="ORIGINALWIDTH" val="507,6865"/>
  <p:tag name="OUTPUTDPI" val="1200"/>
  <p:tag name="LATEXADDIN" val="\documentclass{article}&#10;\usepackage{amssymb,amsmath}&#10;\usepackage{bm}&#10;\pagestyle{empty}&#10;\begin{document}&#10;&#10;$$q=\sum_i q_i&#10;$$&#10;&#10;\end{document}"/>
  <p:tag name="IGUANATEXSIZE" val="20"/>
  <p:tag name="IGUANATEXCURSOR" val="108"/>
  <p:tag name="TRANSPARENCY" val="True"/>
  <p:tag name="FILENAME" val=""/>
  <p:tag name="INPUTTYPE" val="0"/>
  <p:tag name="LATEXENGINEID" val="0"/>
  <p:tag name="TEMPFOLDER" val="c: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3,7195"/>
  <p:tag name="ORIGINALWIDTH" val="805,3993"/>
  <p:tag name="OUTPUTDPI" val="1200"/>
  <p:tag name="LATEXADDIN" val="\documentclass{article}&#10;\usepackage{amsmath,amssymb,xcolor}&#10;\pagestyle{empty}&#10;\begin{document}&#10;&#10;\[&#10;\langle H \rangle=\frac{q}{m_u} \, \langle\dot{M}\rangle&#10;\]&#10;&#10;&#10;\end{document}"/>
  <p:tag name="IGUANATEXSIZE" val="20"/>
  <p:tag name="IGUANATEXCURSOR" val="124"/>
  <p:tag name="TRANSPARENCY" val="True"/>
  <p:tag name="FILENAME" val=""/>
  <p:tag name="INPUTTYPE" val="0"/>
  <p:tag name="LATEXENGINEID" val="0"/>
  <p:tag name="TEMPFOLDER" val="c: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4,9794"/>
  <p:tag name="ORIGINALWIDTH" val="1484,814"/>
  <p:tag name="OUTPUTDPI" val="1200"/>
  <p:tag name="LATEXADDIN" val="\documentclass{article}&#10;\usepackage{amssymb,amsmath}&#10;\usepackage{bm}&#10;\pagestyle{empty}&#10;\begin{document}&#10;&#10;\begin{eqnarray*}&#10; q^\infty&amp;=&amp;\mu_{b,\mathrm{H}}\,e^{\nu_\mathrm{s}/2}&#10;-\mu_{b,\mathrm{core}}^\infty&#10;\end{eqnarray*}&#10;&#10;\end{document}"/>
  <p:tag name="IGUANATEXSIZE" val="20"/>
  <p:tag name="IGUANATEXCURSOR" val="135"/>
  <p:tag name="TRANSPARENCY" val="True"/>
  <p:tag name="FILENAME" val=""/>
  <p:tag name="INPUTTYPE" val="0"/>
  <p:tag name="LATEXENGINEID" val="0"/>
  <p:tag name="TEMPFOLDER" val="c: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,9865"/>
  <p:tag name="ORIGINALWIDTH" val="196,4754"/>
  <p:tag name="OUTPUTDPI" val="1200"/>
  <p:tag name="LATEXADDIN" val="\documentclass{article}&#10;\usepackage{amssymb,amsmath}&#10;\usepackage{bm}&#10;\pagestyle{empty}&#10;\begin{document}&#10;&#10;$$\delta N_b&#10;$$&#10;&#10;\end{document}"/>
  <p:tag name="IGUANATEXSIZE" val="20"/>
  <p:tag name="IGUANATEXCURSOR" val="117"/>
  <p:tag name="TRANSPARENCY" val="True"/>
  <p:tag name="FILENAME" val=""/>
  <p:tag name="INPUTTYPE" val="0"/>
  <p:tag name="LATEXENGINEID" val="0"/>
  <p:tag name="TEMPFOLDER" val="c: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,7323"/>
  <p:tag name="ORIGINALWIDTH" val="939,6325"/>
  <p:tag name="OUTPUTDPI" val="1200"/>
  <p:tag name="LATEXADDIN" val="\documentclass{article}&#10;\usepackage{amssymb,amsmath}&#10;\usepackage{bm}&#10;\pagestyle{empty}&#10;\begin{document}&#10;&#10;$$E(N_b)+\mu^\infty_{b,\,\mathrm{H}}\delta N_b&#10;$$&#10;&#10;\end{document}"/>
  <p:tag name="IGUANATEXSIZE" val="20"/>
  <p:tag name="IGUANATEXCURSOR" val="139"/>
  <p:tag name="TRANSPARENCY" val="True"/>
  <p:tag name="FILENAME" val=""/>
  <p:tag name="INPUTTYPE" val="0"/>
  <p:tag name="LATEXENGINEID" val="0"/>
  <p:tag name="TEMPFOLDER" val="c:\temp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,7323"/>
  <p:tag name="ORIGINALWIDTH" val="1863,517"/>
  <p:tag name="OUTPUTDPI" val="1200"/>
  <p:tag name="LATEXADDIN" val="\documentclass{article}&#10;\usepackage{amssymb,amsmath}&#10;\usepackage{bm}&#10;\pagestyle{empty}&#10;\begin{document}&#10;&#10;$$E_I(N_b+\delta N_b)=E(N_b)+\mu^\infty_{b,\,\mathrm{H}}\delta N_b&#10;$$&#10;&#10;\end{document}"/>
  <p:tag name="IGUANATEXSIZE" val="20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,73976"/>
  <p:tag name="ORIGINALWIDTH" val="66,74165"/>
  <p:tag name="OUTPUTDPI" val="1200"/>
  <p:tag name="LATEXADDIN" val="\documentclass{article}&#10;\usepackage{amssymb,amsmath}&#10;\usepackage{bm}&#10;\pagestyle{empty}&#10;\begin{document}&#10;&#10;$$\bm g&#10;$$&#10;&#10;\end{document}"/>
  <p:tag name="IGUANATEXSIZE" val="20"/>
  <p:tag name="IGUANATEXCURSOR" val="112"/>
  <p:tag name="TRANSPARENCY" val="True"/>
  <p:tag name="FILENAME" val=""/>
  <p:tag name="INPUTTYPE" val="0"/>
  <p:tag name="LATEXENGINEID" val="0"/>
  <p:tag name="TEMPFOLDER" val="c:\temp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,9865"/>
  <p:tag name="ORIGINALWIDTH" val="196,4754"/>
  <p:tag name="OUTPUTDPI" val="1200"/>
  <p:tag name="LATEXADDIN" val="\documentclass{article}&#10;\usepackage{amssymb,amsmath}&#10;\usepackage{bm}&#10;\pagestyle{empty}&#10;\begin{document}&#10;&#10;$$\delta N_b&#10;$$&#10;&#10;\end{document}"/>
  <p:tag name="IGUANATEXSIZE" val="20"/>
  <p:tag name="IGUANATEXCURSOR" val="117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9832"/>
  <p:tag name="ORIGINALWIDTH" val="814,3982"/>
  <p:tag name="OUTPUTDPI" val="1200"/>
  <p:tag name="LATEXADDIN" val="\documentclass{article}&#10;\usepackage{amssymb,amsmath}&#10;\usepackage{bm}&#10;\pagestyle{empty}&#10;\begin{document}&#10;&#10;$g\sim 10^{14}$ cm/s$^2$&#10;&#10;\end{document}"/>
  <p:tag name="IGUANATEXSIZE" val="20"/>
  <p:tag name="IGUANATEXCURSOR" val="125"/>
  <p:tag name="TRANSPARENCY" val="True"/>
  <p:tag name="FILENAME" val=""/>
  <p:tag name="INPUTTYPE" val="0"/>
  <p:tag name="LATEXENGINEID" val="0"/>
  <p:tag name="TEMPFOLDER" val="c: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,7323"/>
  <p:tag name="ORIGINALWIDTH" val="2017,998"/>
  <p:tag name="OUTPUTDPI" val="1200"/>
  <p:tag name="LATEXADDIN" val="\documentclass{article}&#10;\usepackage{amssymb,amsmath}&#10;\usepackage{bm}&#10;\pagestyle{empty}&#10;\begin{document}&#10;&#10;$$E_{II}(N_b+\delta N_b)=E(N_b)+\mu^\infty_{b,\,\mathrm{core}}\delta N_b&#10;$$&#10;&#10;\end{document}"/>
  <p:tag name="IGUANATEXSIZE" val="20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,73976"/>
  <p:tag name="ORIGINALWIDTH" val="66,74165"/>
  <p:tag name="OUTPUTDPI" val="1200"/>
  <p:tag name="LATEXADDIN" val="\documentclass{article}&#10;\usepackage{amssymb,amsmath}&#10;\usepackage{bm}&#10;\pagestyle{empty}&#10;\begin{document}&#10;&#10;$$\bm g&#10;$$&#10;&#10;\end{document}"/>
  <p:tag name="IGUANATEXSIZE" val="20"/>
  <p:tag name="IGUANATEXCURSOR" val="112"/>
  <p:tag name="TRANSPARENCY" val="True"/>
  <p:tag name="FILENAME" val=""/>
  <p:tag name="INPUTTYPE" val="0"/>
  <p:tag name="LATEXENGINEID" val="0"/>
  <p:tag name="TEMPFOLDER" val="c:\temp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,7323"/>
  <p:tag name="ORIGINALWIDTH" val="2017,998"/>
  <p:tag name="OUTPUTDPI" val="1200"/>
  <p:tag name="LATEXADDIN" val="\documentclass{article}&#10;\usepackage{amssymb,amsmath}&#10;\usepackage{bm}&#10;\pagestyle{empty}&#10;\begin{document}&#10;&#10;$$E_{II}(N_b+\delta N_b)=E(N_b)+\mu^\infty_{b,\, \mathrm{core}}\delta N_b&#10;$$&#10;&#10;\end{document}"/>
  <p:tag name="IGUANATEXSIZE" val="20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,7323"/>
  <p:tag name="ORIGINALWIDTH" val="1863,517"/>
  <p:tag name="OUTPUTDPI" val="1200"/>
  <p:tag name="LATEXADDIN" val="\documentclass{article}&#10;\usepackage{amssymb,amsmath}&#10;\usepackage{bm}&#10;\pagestyle{empty}&#10;\begin{document}&#10;&#10;$$E_I(N_b+\delta N_b)=E(N_b)+\mu^\infty_{b,\,\mathrm{H}}\delta N_b&#10;$$&#10;&#10;\end{document}"/>
  <p:tag name="IGUANATEXSIZE" val="20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,73976"/>
  <p:tag name="ORIGINALWIDTH" val="66,74165"/>
  <p:tag name="OUTPUTDPI" val="1200"/>
  <p:tag name="LATEXADDIN" val="\documentclass{article}&#10;\usepackage{amssymb,amsmath}&#10;\usepackage{bm}&#10;\pagestyle{empty}&#10;\begin{document}&#10;&#10;$$\bm g&#10;$$&#10;&#10;\end{document}"/>
  <p:tag name="IGUANATEXSIZE" val="20"/>
  <p:tag name="IGUANATEXCURSOR" val="112"/>
  <p:tag name="TRANSPARENCY" val="True"/>
  <p:tag name="FILENAME" val=""/>
  <p:tag name="INPUTTYPE" val="0"/>
  <p:tag name="LATEXENGINEID" val="0"/>
  <p:tag name="TEMPFOLDER" val="c:\temp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,7323"/>
  <p:tag name="ORIGINALWIDTH" val="3207,349"/>
  <p:tag name="OUTPUTDPI" val="1200"/>
  <p:tag name="LATEXADDIN" val="\documentclass{article}&#10;\usepackage{amssymb,amsmath}&#10;\usepackage{bm}&#10;\pagestyle{empty}&#10;\begin{document}&#10;&#10;$$Q=E_{I}(N_b+\delta N_b)-E_{II}(N_b+\delta N_b)&#10;=(\mu^\infty_{b,\,\mathrm{H}}-\mu^\infty_{b,\, \mathrm{core}})\,\delta N_b&#10;$$&#10;&#10;\end{document}"/>
  <p:tag name="IGUANATEXSIZE" val="20"/>
  <p:tag name="IGUANATEXCURSOR" val="108"/>
  <p:tag name="TRANSPARENCY" val="True"/>
  <p:tag name="FILENAME" val=""/>
  <p:tag name="INPUTTYPE" val="0"/>
  <p:tag name="LATEXENGINEID" val="0"/>
  <p:tag name="TEMPFOLDER" val="c:\te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,7323"/>
  <p:tag name="ORIGINALWIDTH" val="2017,998"/>
  <p:tag name="OUTPUTDPI" val="1200"/>
  <p:tag name="LATEXADDIN" val="\documentclass{article}&#10;\usepackage{amssymb,amsmath}&#10;\usepackage{bm}&#10;\pagestyle{empty}&#10;\begin{document}&#10;&#10;$$E_{II}(N_b+\delta N_b)=E(N_b)+\mu^\infty_{b,\, \mathrm{core}}\delta N_b&#10;$$&#10;&#10;\end{document}"/>
  <p:tag name="IGUANATEXSIZE" val="20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,7323"/>
  <p:tag name="ORIGINALWIDTH" val="1863,517"/>
  <p:tag name="OUTPUTDPI" val="1200"/>
  <p:tag name="LATEXADDIN" val="\documentclass{article}&#10;\usepackage{amssymb,amsmath}&#10;\usepackage{bm}&#10;\pagestyle{empty}&#10;\begin{document}&#10;&#10;$$E_I(N_b+\delta N_b)=E(N_b)+\mu^\infty_{b,\,\mathrm{H}}\delta N_b&#10;$$&#10;&#10;\end{document}"/>
  <p:tag name="IGUANATEXSIZE" val="20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,73976"/>
  <p:tag name="ORIGINALWIDTH" val="66,74165"/>
  <p:tag name="OUTPUTDPI" val="1200"/>
  <p:tag name="LATEXADDIN" val="\documentclass{article}&#10;\usepackage{amssymb,amsmath}&#10;\usepackage{bm}&#10;\pagestyle{empty}&#10;\begin{document}&#10;&#10;$$\bm g&#10;$$&#10;&#10;\end{document}"/>
  <p:tag name="IGUANATEXSIZE" val="20"/>
  <p:tag name="IGUANATEXCURSOR" val="112"/>
  <p:tag name="TRANSPARENCY" val="True"/>
  <p:tag name="FILENAME" val=""/>
  <p:tag name="INPUTTYPE" val="0"/>
  <p:tag name="LATEXENGINEID" val="0"/>
  <p:tag name="TEMPFOLDER" val="c:\temp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,73866"/>
  <p:tag name="ORIGINALWIDTH" val="166,4792"/>
  <p:tag name="OUTPUTDPI" val="1200"/>
  <p:tag name="LATEXADDIN" val="\documentclass{article}&#10;\usepackage{amssymb,amsmath}&#10;\usepackage{bm}&#10;\pagestyle{empty}&#10;\begin{document}&#10;&#10;$$\Delta h&#10;$$&#10;&#10;\end{document}"/>
  <p:tag name="IGUANATEXSIZE" val="20"/>
  <p:tag name="IGUANATEXCURSOR" val="115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5,4856"/>
  <p:tag name="ORIGINALWIDTH" val="1319,835"/>
  <p:tag name="OUTPUTDPI" val="1200"/>
  <p:tag name="LATEXADDIN" val="\documentclass{article}&#10;\usepackage{amssymb,amsmath}&#10;\usepackage{bm}&#10;\pagestyle{empty}&#10;\begin{document}&#10;&#10;$R\sim 12$ km, &#10;$M\sim 1.4 M_\odot$&#10;\end{document}"/>
  <p:tag name="IGUANATEXSIZE" val="20"/>
  <p:tag name="IGUANATEXCURSOR" val="114"/>
  <p:tag name="TRANSPARENCY" val="True"/>
  <p:tag name="FILENAME" val=""/>
  <p:tag name="INPUTTYPE" val="0"/>
  <p:tag name="LATEXENGINEID" val="0"/>
  <p:tag name="TEMPFOLDER" val="c: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1,7285"/>
  <p:tag name="ORIGINALWIDTH" val="2155,98"/>
  <p:tag name="OUTPUTDPI" val="1200"/>
  <p:tag name="LATEXADDIN" val="\documentclass{article}&#10;\usepackage{amssymb,amsmath}&#10;\usepackage{bm}&#10;\pagestyle{empty}&#10;\begin{document}&#10;&#10;$$(m_{b,\mathrm{Fe}}\,e^{\nu_\mathrm{s}/2}&#10;-m_{b,\mathrm{Fe}}\,e^{\nu^\mathrm{(cat)}_\mathrm{s}/2})&#10;\approx m_U\,  g\, \Delta h $$&#10;&#10;\end{document}"/>
  <p:tag name="IGUANATEXSIZE" val="20"/>
  <p:tag name="IGUANATEXCURSOR" val="189"/>
  <p:tag name="TRANSPARENCY" val="True"/>
  <p:tag name="FILENAME" val=""/>
  <p:tag name="INPUTTYPE" val="0"/>
  <p:tag name="LATEXENGINEID" val="0"/>
  <p:tag name="TEMPFOLDER" val="c:\temp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4,9794"/>
  <p:tag name="ORIGINALWIDTH" val="917,8853"/>
  <p:tag name="OUTPUTDPI" val="1200"/>
  <p:tag name="LATEXADDIN" val="\documentclass{article}&#10;\usepackage{amssymb,amsmath}&#10;\usepackage{bm}&#10;\pagestyle{empty}&#10;\begin{document}&#10;&#10;\begin{eqnarray*}&#10;\mu_{b,\mathrm{H}}^\infty=m_{b,\mathrm{H}}\,e^{\nu_\mathrm{s}/2}&#10;\end{eqnarray*}&#10;&#10;\end{document}"/>
  <p:tag name="IGUANATEXSIZE" val="20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9,4526"/>
  <p:tag name="ORIGINALWIDTH" val="2979,378"/>
  <p:tag name="OUTPUTDPI" val="1200"/>
  <p:tag name="LATEXADDIN" val="\documentclass{article}&#10;\usepackage{amssymb,amsmath}&#10;\usepackage{bm}&#10;\pagestyle{empty}&#10;\begin{document}&#10;&#10;\begin{eqnarray*}&#10; q^\infty_\mathrm{tot}&amp;\equiv&amp;Q/N_\mathrm{b}=m_{b,\mathrm{H}} e^{\nu_\mathrm{s}/2}-\mu_{b,\mathrm{core}}^\infty &#10;  \\&#10; &amp;=&amp;(m_{b,\mathrm{H}}-\overline m_{b,\mathrm{ash}})&#10;  \,e^{\nu_\mathrm{s}/2}&#10; +(\overline m_{b,\mathrm{ash}}\,e^{\nu_\mathrm{s}/2}&#10;-\mu_{b,\mathrm{core}}^\infty)&#10;\end{eqnarray*}&#10;&#10;\end{document}"/>
  <p:tag name="IGUANATEXSIZE" val="20"/>
  <p:tag name="IGUANATEXCURSOR" val="331"/>
  <p:tag name="TRANSPARENCY" val="True"/>
  <p:tag name="FILENAME" val=""/>
  <p:tag name="INPUTTYPE" val="0"/>
  <p:tag name="LATEXENGINEID" val="0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3,727"/>
  <p:tag name="ORIGINALWIDTH" val="1217,848"/>
  <p:tag name="OUTPUTDPI" val="1200"/>
  <p:tag name="LATEXADDIN" val="\documentclass{article}&#10;\usepackage{amssymb,amsmath}&#10;\usepackage{bm}&#10;\pagestyle{empty}&#10;\begin{document}&#10;&#10;$$\mu_{b,\, \mathrm{core}}^\infty=m_{b,\mathrm{Fe}}\,e^{\nu^\mathrm{(cat)}_\mathrm{s}/2}&#10;$$&#10;&#10;\end{document}"/>
  <p:tag name="IGUANATEXSIZE" val="20"/>
  <p:tag name="IGUANATEXCURSOR" val="139"/>
  <p:tag name="TRANSPARENCY" val="True"/>
  <p:tag name="FILENAME" val=""/>
  <p:tag name="INPUTTYPE" val="0"/>
  <p:tag name="LATEXENGINEID" val="0"/>
  <p:tag name="TEMPFOLDER" val="c:\temp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6,4567"/>
  <p:tag name="ORIGINALWIDTH" val="3106,112"/>
  <p:tag name="OUTPUTDPI" val="1200"/>
  <p:tag name="LATEXADDIN" val="\documentclass{article}&#10;\usepackage{amssymb,amsmath}&#10;\usepackage{bm}&#10;\pagestyle{empty}&#10;\begin{document}&#10;&#10;\begin{equation*}&#10; q\approx m_u\, g\,\Delta h&#10;\Rightarrow \Delta h\approx25\ \mathrm{m} \,&#10;\frac{q}{0.5\ \mathrm{\frac{MeV}{nucleon}}}\,&#10;\left(\frac{g}{2\times 10^{14}\ \mathrm{\frac{cm}{s^2}}}\right)^{-1}&#10;\end{equation*}&#10;&#10;\end{document}"/>
  <p:tag name="IGUANATEXSIZE" val="20"/>
  <p:tag name="IGUANATEXCURSOR" val="241"/>
  <p:tag name="TRANSPARENCY" val="True"/>
  <p:tag name="FILENAME" val=""/>
  <p:tag name="INPUTTYPE" val="0"/>
  <p:tag name="LATEXENGINEID" val="0"/>
  <p:tag name="TEMPFOLDER" val="c:\te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,9809"/>
  <p:tag name="ORIGINALWIDTH" val="1878,515"/>
  <p:tag name="OUTPUTDPI" val="1200"/>
  <p:tag name="LATEXADDIN" val="\documentclass{article}&#10;\usepackage{amssymb,amsmath}&#10;\usepackage{bm}&#10;\pagestyle{empty}&#10;\begin{document}&#10;&#10;%\begin{eqnarray*}&#10;$$&#10;q^\infty&#10;%=&#10;%e^{\nu_\mathrm{oi}/2}&#10;%\left[&#10;%\overline{m}_{b,\mathrm{Fe}}&#10;%\exp\left(\int_0^{P_\mathrm{oi}}\frac{dP}{P+\epsilon}\right)- m_\mathrm{n}\right]&#10;%\\&#10;%&amp;=&amp;&#10;=e^{\nu_\mathrm{oi}/2}&#10;\left\{q_\mathrm{o}+\left[\mu_{b,\mathrm{o}}(P_\mathrm{oi})- m_{n}\right]&#10;\right\}&#10;$$&#10;%\end{eqnarray*}&#10;&#10;\end{document}"/>
  <p:tag name="IGUANATEXSIZE" val="20"/>
  <p:tag name="IGUANATEXCURSOR" val="396"/>
  <p:tag name="TRANSPARENCY" val="True"/>
  <p:tag name="FILENAME" val=""/>
  <p:tag name="INPUTTYPE" val="0"/>
  <p:tag name="LATEXENGINEID" val="0"/>
  <p:tag name="TEMPFOLDER" val="c: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,9809"/>
  <p:tag name="ORIGINALWIDTH" val="3560,555"/>
  <p:tag name="OUTPUTDPI" val="1200"/>
  <p:tag name="LATEXADDIN" val="\documentclass{article}&#10;\usepackage{amssymb,amsmath}&#10;\usepackage{bm}&#10;\pagestyle{empty}&#10;\begin{document}&#10;&#10;\begin{eqnarray*}&#10; q^\infty&amp;=&amp;&#10;\overline m_{b,\mathrm{ash}}\,e^{\nu_\mathrm{s}/2}&#10;-\mu_{b,\mathrm{o}}(P_\mathrm{oi})\,e^{\nu_\mathrm{oi}/2}&#10;+\mu_{b,\mathrm{o}}(P_\mathrm{oi})\,e^{\nu_\mathrm{oi}/2}&#10;-\mu_{n}\,e^{\nu_\mathrm{oi}/2}&#10;\end{eqnarray*}&#10;&#10;\end{document}"/>
  <p:tag name="IGUANATEXSIZE" val="20"/>
  <p:tag name="IGUANATEXCURSOR" val="246"/>
  <p:tag name="TRANSPARENCY" val="True"/>
  <p:tag name="FILENAME" val=""/>
  <p:tag name="INPUTTYPE" val="0"/>
  <p:tag name="LATEXENGINEID" val="0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2,2347"/>
  <p:tag name="ORIGINALWIDTH" val="148,4814"/>
  <p:tag name="OUTPUTDPI" val="1200"/>
  <p:tag name="LATEXADDIN" val="\documentclass{article}&#10;\usepackage{amssymb,amsmath}&#10;\usepackage{bm}&#10;\pagestyle{empty}&#10;\begin{document}&#10;&#10;$$q_\mathrm{o}^\infty&#10;$$&#10;&#10;\end{document}"/>
  <p:tag name="IGUANATEXSIZE" val="20"/>
  <p:tag name="IGUANATEXCURSOR" val="108"/>
  <p:tag name="TRANSPARENCY" val="True"/>
  <p:tag name="FILENAME" val=""/>
  <p:tag name="INPUTTYPE" val="0"/>
  <p:tag name="LATEXENGINEID" val="0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37"/>
  <p:tag name="ORIGINALWIDTH" val="149,2313"/>
  <p:tag name="OUTPUTDPI" val="1200"/>
  <p:tag name="LATEXADDIN" val="\documentclass{article}&#10;\usepackage{amssymb,amsmath}&#10;\usepackage{bm}&#10;\pagestyle{empty}&#10;\begin{document}&#10;&#10;$$P_\mathrm{oi}&#10;$$&#10;&#10;\end{document}"/>
  <p:tag name="IGUANATEXSIZE" val="20"/>
  <p:tag name="IGUANATEXCURSOR" val="120"/>
  <p:tag name="TRANSPARENCY" val="True"/>
  <p:tag name="FILENAME" val=""/>
  <p:tag name="INPUTTYPE" val="0"/>
  <p:tag name="LATEXENGINEID" val="0"/>
  <p:tag name="TEMPFOLDER" val="c:\temp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4,9794"/>
  <p:tag name="ORIGINALWIDTH" val="1589,801"/>
  <p:tag name="OUTPUTDPI" val="1200"/>
  <p:tag name="LATEXADDIN" val="\documentclass{article}&#10;\usepackage{amssymb,amsmath}&#10;\usepackage{bm}&#10;\pagestyle{empty}&#10;\begin{document}&#10;&#10;\begin{eqnarray*}&#10; q^\infty&amp;=&amp;\overline m_{b,\mathrm{ash}}\,e^{\nu_\mathrm{s}/2}&#10;-\mu_{b,\mathrm{core}}^\infty&#10;\end{eqnarray*}&#10;&#10;\end{document}"/>
  <p:tag name="IGUANATEXSIZE" val="20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2332"/>
  <p:tag name="ORIGINALWIDTH" val="530,9336"/>
  <p:tag name="OUTPUTDPI" val="1200"/>
  <p:tag name="LATEXADDIN" val="\documentclass{article}&#10;\usepackage{amssymb,amsmath}&#10;\usepackage{bm}&#10;\pagestyle{empty}&#10;\begin{document}&#10;&#10;$$^{56}\mathrm{Fe},\quad \mathrm{e}^-&#10;$$&#10;&#10;\end{document}"/>
  <p:tag name="IGUANATEXSIZE" val="20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4,9794"/>
  <p:tag name="ORIGINALWIDTH" val="2141,732"/>
  <p:tag name="OUTPUTDPI" val="1200"/>
  <p:tag name="LATEXADDIN" val="\documentclass{article}&#10;\usepackage{amssymb,amsmath}&#10;\usepackage{bm}&#10;\pagestyle{empty}&#10;\begin{document}&#10;&#10;$$\mu_{b,\mathrm{core}}^\infty=\mu_b e^{\nu_\mathrm{cc}/2}&#10;=\mu_n e^{\nu_\mathrm{cc}/2}&#10;= m_n e^{\nu_\mathrm{oi}/2}&#10;$$&#10;&#10;\end{document}"/>
  <p:tag name="IGUANATEXSIZE" val="20"/>
  <p:tag name="IGUANATEXCURSOR" val="213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7998</TotalTime>
  <Words>2498</Words>
  <Application>Microsoft Office PowerPoint</Application>
  <PresentationFormat>Экран (4:3)</PresentationFormat>
  <Paragraphs>325</Paragraphs>
  <Slides>32</Slides>
  <Notes>1</Notes>
  <HiddenSlides>14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CMR10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Ioffe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Andrey2</dc:creator>
  <cp:lastModifiedBy>Andrey Chugunov</cp:lastModifiedBy>
  <cp:revision>688</cp:revision>
  <dcterms:created xsi:type="dcterms:W3CDTF">2018-06-25T10:48:19Z</dcterms:created>
  <dcterms:modified xsi:type="dcterms:W3CDTF">2024-10-23T13:09:13Z</dcterms:modified>
</cp:coreProperties>
</file>