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sldIdLst>
    <p:sldId id="256" r:id="rId3"/>
    <p:sldId id="269" r:id="rId4"/>
    <p:sldId id="290" r:id="rId5"/>
    <p:sldId id="294" r:id="rId6"/>
    <p:sldId id="317" r:id="rId7"/>
    <p:sldId id="308" r:id="rId8"/>
    <p:sldId id="311" r:id="rId9"/>
    <p:sldId id="315" r:id="rId10"/>
    <p:sldId id="312" r:id="rId11"/>
    <p:sldId id="288" r:id="rId12"/>
    <p:sldId id="262" r:id="rId13"/>
    <p:sldId id="318" r:id="rId14"/>
    <p:sldId id="276" r:id="rId15"/>
    <p:sldId id="30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8AA"/>
    <a:srgbClr val="B5BECB"/>
    <a:srgbClr val="D1B8AB"/>
    <a:srgbClr val="000000"/>
    <a:srgbClr val="DAB6A1"/>
    <a:srgbClr val="EDB28B"/>
    <a:srgbClr val="E9988F"/>
    <a:srgbClr val="EDE2DF"/>
    <a:srgbClr val="D7E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165335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12921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1"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20279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40648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416646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48326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6045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C8F7AA-9935-458B-B24C-376BBA330B7A}" type="datetimeFigureOut">
              <a:rPr lang="ru-RU" smtClean="0"/>
              <a:t>25.10.2024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138405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C8F7AA-9935-458B-B24C-376BBA330B7A}" type="datetimeFigureOut">
              <a:rPr lang="ru-RU" smtClean="0"/>
              <a:t>25.10.2024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44422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C8F7AA-9935-458B-B24C-376BBA330B7A}" type="datetimeFigureOut">
              <a:rPr lang="ru-RU" smtClean="0"/>
              <a:t>25.10.2024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74623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159610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775924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174960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706697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48676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41"/>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85341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42999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8"/>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6" name="Объект 5"/>
          <p:cNvSpPr>
            <a:spLocks noGrp="1"/>
          </p:cNvSpPr>
          <p:nvPr>
            <p:ph sz="quarter" idx="4"/>
          </p:nvPr>
        </p:nvSpPr>
        <p:spPr>
          <a:xfrm>
            <a:off x="4629151"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C8F7AA-9935-458B-B24C-376BBA330B7A}" type="datetimeFigureOut">
              <a:rPr lang="ru-RU" smtClean="0"/>
              <a:t>25.10.2024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0063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C8F7AA-9935-458B-B24C-376BBA330B7A}" type="datetimeFigureOut">
              <a:rPr lang="ru-RU" smtClean="0"/>
              <a:t>25.10.2024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53210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C8F7AA-9935-458B-B24C-376BBA330B7A}" type="datetimeFigureOut">
              <a:rPr lang="ru-RU" smtClean="0"/>
              <a:t>25.10.2024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184870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356724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ru-RU"/>
              <a:t>Вставка рисунка</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9C8F7AA-9935-458B-B24C-376BBA330B7A}" type="datetimeFigureOut">
              <a:rPr lang="ru-RU" smtClean="0"/>
              <a:t>25.10.2024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16C53F-25C6-4E02-AA2C-FA8545BDF09A}" type="slidenum">
              <a:rPr lang="ru-RU" smtClean="0"/>
              <a:t>‹#›</a:t>
            </a:fld>
            <a:endParaRPr lang="ru-RU"/>
          </a:p>
        </p:txBody>
      </p:sp>
    </p:spTree>
    <p:extLst>
      <p:ext uri="{BB962C8B-B14F-4D97-AF65-F5344CB8AC3E}">
        <p14:creationId xmlns:p14="http://schemas.microsoft.com/office/powerpoint/2010/main" val="266245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2">
                <a:lumMod val="60000"/>
                <a:lumOff val="40000"/>
              </a:schemeClr>
            </a:gs>
            <a:gs pos="0">
              <a:schemeClr val="accent1">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16C53F-25C6-4E02-AA2C-FA8545BDF09A}" type="slidenum">
              <a:rPr lang="ru-RU" smtClean="0"/>
              <a:t>‹#›</a:t>
            </a:fld>
            <a:endParaRPr lang="ru-RU"/>
          </a:p>
        </p:txBody>
      </p:sp>
    </p:spTree>
    <p:extLst>
      <p:ext uri="{BB962C8B-B14F-4D97-AF65-F5344CB8AC3E}">
        <p14:creationId xmlns:p14="http://schemas.microsoft.com/office/powerpoint/2010/main" val="9680660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C8F7AA-9935-458B-B24C-376BBA330B7A}" type="datetimeFigureOut">
              <a:rPr lang="ru-RU" smtClean="0"/>
              <a:t>25.10.2024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16C53F-25C6-4E02-AA2C-FA8545BDF09A}" type="slidenum">
              <a:rPr lang="ru-RU" smtClean="0"/>
              <a:t>‹#›</a:t>
            </a:fld>
            <a:endParaRPr lang="ru-RU"/>
          </a:p>
        </p:txBody>
      </p:sp>
    </p:spTree>
    <p:extLst>
      <p:ext uri="{BB962C8B-B14F-4D97-AF65-F5344CB8AC3E}">
        <p14:creationId xmlns:p14="http://schemas.microsoft.com/office/powerpoint/2010/main" val="34220491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1161" y="1317522"/>
            <a:ext cx="6858000" cy="1847493"/>
          </a:xfrm>
        </p:spPr>
        <p:txBody>
          <a:bodyPr>
            <a:noAutofit/>
          </a:bodyPr>
          <a:lstStyle/>
          <a:p>
            <a: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Modulation of the all-particle spectrum of cosmic rays in an anisotropic diffusion approach</a:t>
            </a:r>
            <a:br>
              <a:rPr lang="ru-RU" sz="3200" dirty="0">
                <a:effectLst/>
                <a:latin typeface="Calibri" panose="020F0502020204030204" pitchFamily="34" charset="0"/>
                <a:ea typeface="Calibri" panose="020F0502020204030204" pitchFamily="34" charset="0"/>
                <a:cs typeface="Times New Roman" panose="02020603050405020304" pitchFamily="18" charset="0"/>
              </a:rPr>
            </a:br>
            <a:br>
              <a:rPr lang="ru-RU" sz="3200" dirty="0"/>
            </a:br>
            <a:endParaRPr lang="ru-RU" sz="3200" dirty="0"/>
          </a:p>
        </p:txBody>
      </p:sp>
      <p:sp>
        <p:nvSpPr>
          <p:cNvPr id="4" name="Прямоугольник 3"/>
          <p:cNvSpPr/>
          <p:nvPr/>
        </p:nvSpPr>
        <p:spPr>
          <a:xfrm>
            <a:off x="4092677" y="4093928"/>
            <a:ext cx="5415118" cy="1446550"/>
          </a:xfrm>
          <a:prstGeom prst="rect">
            <a:avLst/>
          </a:prstGeom>
        </p:spPr>
        <p:txBody>
          <a:bodyPr wrap="square">
            <a:spAutoFit/>
          </a:bodyPr>
          <a:lstStyle/>
          <a:p>
            <a:pPr>
              <a:spcAft>
                <a:spcPts val="47"/>
              </a:spcAft>
              <a:tabLst>
                <a:tab pos="0" algn="l"/>
                <a:tab pos="342892" algn="l"/>
                <a:tab pos="685783" algn="l"/>
                <a:tab pos="1028675" algn="l"/>
                <a:tab pos="1371566" algn="l"/>
                <a:tab pos="1714457" algn="l"/>
                <a:tab pos="2057348" algn="l"/>
                <a:tab pos="2400240" algn="l"/>
                <a:tab pos="2743132" algn="l"/>
                <a:tab pos="3086023" algn="l"/>
                <a:tab pos="3428915" algn="l"/>
                <a:tab pos="3771806" algn="l"/>
                <a:tab pos="4114697" algn="l"/>
                <a:tab pos="4457588" algn="l"/>
                <a:tab pos="4800480" algn="l"/>
                <a:tab pos="5143372" algn="l"/>
                <a:tab pos="5486263" algn="l"/>
                <a:tab pos="5829155" algn="l"/>
                <a:tab pos="6172046" algn="l"/>
                <a:tab pos="6514937" algn="l"/>
                <a:tab pos="6857828" algn="l"/>
                <a:tab pos="7200720" algn="l"/>
                <a:tab pos="7543612" algn="l"/>
                <a:tab pos="7886503" algn="l"/>
                <a:tab pos="8086523" algn="l"/>
              </a:tabLst>
            </a:pPr>
            <a:r>
              <a:rPr lang="en-US" altLang="ru-RU" sz="2200" u="sng" dirty="0"/>
              <a:t>Borisov V.D.,</a:t>
            </a:r>
            <a:r>
              <a:rPr lang="en-US" altLang="ru-RU" sz="2200" dirty="0"/>
              <a:t> MSU</a:t>
            </a:r>
          </a:p>
          <a:p>
            <a:pPr>
              <a:spcAft>
                <a:spcPts val="47"/>
              </a:spcAft>
              <a:tabLst>
                <a:tab pos="0" algn="l"/>
                <a:tab pos="342892" algn="l"/>
                <a:tab pos="685783" algn="l"/>
                <a:tab pos="1028675" algn="l"/>
                <a:tab pos="1371566" algn="l"/>
                <a:tab pos="1714457" algn="l"/>
                <a:tab pos="2057348" algn="l"/>
                <a:tab pos="2400240" algn="l"/>
                <a:tab pos="2743132" algn="l"/>
                <a:tab pos="3086023" algn="l"/>
                <a:tab pos="3428915" algn="l"/>
                <a:tab pos="3771806" algn="l"/>
                <a:tab pos="4114697" algn="l"/>
                <a:tab pos="4457588" algn="l"/>
                <a:tab pos="4800480" algn="l"/>
                <a:tab pos="5143372" algn="l"/>
                <a:tab pos="5486263" algn="l"/>
                <a:tab pos="5829155" algn="l"/>
                <a:tab pos="6172046" algn="l"/>
                <a:tab pos="6514937" algn="l"/>
                <a:tab pos="6857828" algn="l"/>
                <a:tab pos="7200720" algn="l"/>
                <a:tab pos="7543612" algn="l"/>
                <a:tab pos="7886503" algn="l"/>
                <a:tab pos="8086523" algn="l"/>
              </a:tabLst>
            </a:pPr>
            <a:r>
              <a:rPr lang="en-US" altLang="ru-RU" sz="2200" dirty="0" err="1"/>
              <a:t>Yurovsky</a:t>
            </a:r>
            <a:r>
              <a:rPr lang="en-US" altLang="ru-RU" sz="2200" dirty="0"/>
              <a:t> V. O., MSU</a:t>
            </a:r>
            <a:endParaRPr lang="ru-RU" altLang="ru-RU" sz="2200" dirty="0"/>
          </a:p>
          <a:p>
            <a:pPr algn="l"/>
            <a:r>
              <a:rPr lang="en-US" altLang="ru-RU" sz="2200" dirty="0" err="1"/>
              <a:t>Kudryashov</a:t>
            </a:r>
            <a:r>
              <a:rPr lang="en-US" altLang="ru-RU" sz="2200" dirty="0"/>
              <a:t> I.A., </a:t>
            </a:r>
            <a:r>
              <a:rPr lang="en-US" sz="2200" b="0" i="0" u="none" strike="noStrike" baseline="0" dirty="0" err="1">
                <a:solidFill>
                  <a:srgbClr val="000000"/>
                </a:solidFill>
              </a:rPr>
              <a:t>Skobeltsyn</a:t>
            </a:r>
            <a:r>
              <a:rPr lang="en-US" sz="2200" b="0" i="0" u="none" strike="noStrike" baseline="0" dirty="0">
                <a:solidFill>
                  <a:srgbClr val="000000"/>
                </a:solidFill>
              </a:rPr>
              <a:t> Institute of Nuclear Physics, MSU</a:t>
            </a:r>
            <a:endParaRPr lang="en-US" altLang="ru-RU" sz="2200" dirty="0"/>
          </a:p>
        </p:txBody>
      </p:sp>
      <p:sp>
        <p:nvSpPr>
          <p:cNvPr id="6" name="TextBox 5">
            <a:extLst>
              <a:ext uri="{FF2B5EF4-FFF2-40B4-BE49-F238E27FC236}">
                <a16:creationId xmlns:a16="http://schemas.microsoft.com/office/drawing/2014/main" id="{022D62EA-EF67-4C5B-B381-D03170DE9251}"/>
              </a:ext>
            </a:extLst>
          </p:cNvPr>
          <p:cNvSpPr txBox="1"/>
          <p:nvPr/>
        </p:nvSpPr>
        <p:spPr>
          <a:xfrm>
            <a:off x="352425" y="5934075"/>
            <a:ext cx="8324850" cy="400110"/>
          </a:xfrm>
          <a:prstGeom prst="rect">
            <a:avLst/>
          </a:prstGeom>
          <a:noFill/>
        </p:spPr>
        <p:txBody>
          <a:bodyPr wrap="square">
            <a:spAutoFit/>
          </a:bodyPr>
          <a:lstStyle/>
          <a:p>
            <a:pPr algn="ctr"/>
            <a:r>
              <a:rPr lang="en-US" sz="2000" dirty="0"/>
              <a:t>ICPPA</a:t>
            </a:r>
            <a:r>
              <a:rPr lang="ru-RU" sz="2000" dirty="0"/>
              <a:t>, </a:t>
            </a:r>
            <a:r>
              <a:rPr lang="en-US" sz="2000" dirty="0"/>
              <a:t>October 25, 2024</a:t>
            </a:r>
            <a:endParaRPr lang="ru-RU" sz="2000" dirty="0"/>
          </a:p>
        </p:txBody>
      </p:sp>
      <p:pic>
        <p:nvPicPr>
          <p:cNvPr id="8" name="Объект 8">
            <a:extLst>
              <a:ext uri="{FF2B5EF4-FFF2-40B4-BE49-F238E27FC236}">
                <a16:creationId xmlns:a16="http://schemas.microsoft.com/office/drawing/2014/main" id="{99C2288B-B81A-411C-8085-88786C36F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9217" y="166041"/>
            <a:ext cx="2182262" cy="757883"/>
          </a:xfrm>
          <a:prstGeom prst="rect">
            <a:avLst/>
          </a:prstGeom>
        </p:spPr>
      </p:pic>
    </p:spTree>
    <p:extLst>
      <p:ext uri="{BB962C8B-B14F-4D97-AF65-F5344CB8AC3E}">
        <p14:creationId xmlns:p14="http://schemas.microsoft.com/office/powerpoint/2010/main" val="210666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272" y="1685924"/>
            <a:ext cx="8569577" cy="3962401"/>
          </a:xfrm>
        </p:spPr>
        <p:txBody>
          <a:bodyPr>
            <a:noAutofit/>
          </a:bodyPr>
          <a:lstStyle/>
          <a:p>
            <a:pPr marL="342900" indent="-342900" algn="just">
              <a:buAutoNum type="arabicPeriod"/>
            </a:pPr>
            <a:r>
              <a:rPr lang="en-US" sz="2000" b="0" i="0" u="none" strike="noStrike" baseline="0" dirty="0">
                <a:solidFill>
                  <a:srgbClr val="000000"/>
                </a:solidFill>
                <a:latin typeface="Times New Roman" panose="02020603050405020304" pitchFamily="18" charset="0"/>
              </a:rPr>
              <a:t>A mathematical model was developed to describe the anisotropic transport of cosmic rays (CRs) with a general tensor form, and a software package was designed to simulate the CR proton concentrations throughout the galaxy; </a:t>
            </a:r>
          </a:p>
          <a:p>
            <a:pPr marL="342900" indent="-342900" algn="just">
              <a:buAutoNum type="arabicPeriod"/>
            </a:pPr>
            <a:r>
              <a:rPr lang="en-US" sz="2000" b="0" i="0" u="none" strike="noStrike" baseline="0" dirty="0">
                <a:solidFill>
                  <a:srgbClr val="000000"/>
                </a:solidFill>
              </a:rPr>
              <a:t>This model describes the modulation effect on the energy spectrum of CR </a:t>
            </a:r>
            <a:r>
              <a:rPr lang="en-US" sz="2000" dirty="0">
                <a:solidFill>
                  <a:srgbClr val="000000"/>
                </a:solidFill>
                <a:effectLst/>
                <a:ea typeface="Calibri" panose="020F0502020204030204" pitchFamily="34" charset="0"/>
                <a:cs typeface="Times New Roman" panose="02020603050405020304" pitchFamily="18" charset="0"/>
              </a:rPr>
              <a:t>all-particle spectrum</a:t>
            </a:r>
            <a:r>
              <a:rPr lang="en-US" sz="2000" b="0" i="0" u="none" strike="noStrike" baseline="0" dirty="0">
                <a:solidFill>
                  <a:srgbClr val="000000"/>
                </a:solidFill>
              </a:rPr>
              <a:t>, with the break position aligning well with experimental data;</a:t>
            </a:r>
          </a:p>
          <a:p>
            <a:pPr marL="342900" indent="-342900" algn="just">
              <a:buFont typeface="Arial" panose="020B0604020202020204" pitchFamily="34" charset="0"/>
              <a:buAutoNum type="arabicPeriod"/>
            </a:pPr>
            <a:r>
              <a:rPr lang="en-US" sz="2000" dirty="0"/>
              <a:t>The characteristics of the break vary significantly depending on the spatial position within the galaxy, which is consistent with the latest experimental findings and underscores the significant influence of CR transport in interpreting experimental data. </a:t>
            </a:r>
          </a:p>
          <a:p>
            <a:pPr marL="342900" indent="-342900">
              <a:buAutoNum type="arabicPeriod"/>
            </a:pPr>
            <a:endParaRPr lang="en-US" sz="2000" b="0" i="0" u="none" strike="noStrike" baseline="0" dirty="0">
              <a:solidFill>
                <a:srgbClr val="000000"/>
              </a:solidFill>
              <a:latin typeface="Times New Roman" panose="02020603050405020304" pitchFamily="18" charset="0"/>
            </a:endParaRPr>
          </a:p>
          <a:p>
            <a:pPr marL="342900" indent="-342900">
              <a:buAutoNum type="arabicPeriod"/>
            </a:pPr>
            <a:endParaRPr lang="en-US" sz="1800" b="0" i="0" u="none" strike="noStrike" baseline="0" dirty="0">
              <a:solidFill>
                <a:srgbClr val="000000"/>
              </a:solidFill>
              <a:latin typeface="Times New Roman" panose="02020603050405020304" pitchFamily="18" charset="0"/>
            </a:endParaRPr>
          </a:p>
        </p:txBody>
      </p:sp>
      <p:sp>
        <p:nvSpPr>
          <p:cNvPr id="6" name="Прямоугольник 5"/>
          <p:cNvSpPr/>
          <p:nvPr/>
        </p:nvSpPr>
        <p:spPr>
          <a:xfrm>
            <a:off x="6001965" y="6137798"/>
            <a:ext cx="1300356" cy="369332"/>
          </a:xfrm>
          <a:prstGeom prst="rect">
            <a:avLst/>
          </a:prstGeom>
        </p:spPr>
        <p:txBody>
          <a:bodyPr wrap="none">
            <a:spAutoFit/>
          </a:bodyPr>
          <a:lstStyle/>
          <a:p>
            <a:r>
              <a:rPr lang="en-US" sz="1800" dirty="0">
                <a:solidFill>
                  <a:schemeClr val="tx1"/>
                </a:solidFill>
              </a:rPr>
              <a:t>Conclusions</a:t>
            </a:r>
            <a:endParaRPr lang="ru-RU" dirty="0"/>
          </a:p>
        </p:txBody>
      </p:sp>
      <p:cxnSp>
        <p:nvCxnSpPr>
          <p:cNvPr id="7" name="Прямая соединительная линия 6"/>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Conclusions:</a:t>
            </a:r>
            <a:endParaRPr lang="ru-RU" sz="3200" dirty="0">
              <a:solidFill>
                <a:schemeClr val="tx1"/>
              </a:solidFill>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5DE02421-D92B-4AC5-B8CA-2752B696D33A}"/>
              </a:ext>
            </a:extLst>
          </p:cNvPr>
          <p:cNvSpPr/>
          <p:nvPr/>
        </p:nvSpPr>
        <p:spPr>
          <a:xfrm>
            <a:off x="8176154" y="6137798"/>
            <a:ext cx="795411" cy="369332"/>
          </a:xfrm>
          <a:prstGeom prst="rect">
            <a:avLst/>
          </a:prstGeom>
        </p:spPr>
        <p:txBody>
          <a:bodyPr wrap="none">
            <a:spAutoFit/>
          </a:bodyPr>
          <a:lstStyle/>
          <a:p>
            <a:r>
              <a:rPr lang="ru-RU" dirty="0"/>
              <a:t> </a:t>
            </a:r>
            <a:r>
              <a:rPr lang="en-US" dirty="0"/>
              <a:t>10/15</a:t>
            </a:r>
            <a:endParaRPr lang="ru-RU" dirty="0"/>
          </a:p>
        </p:txBody>
      </p:sp>
    </p:spTree>
    <p:extLst>
      <p:ext uri="{BB962C8B-B14F-4D97-AF65-F5344CB8AC3E}">
        <p14:creationId xmlns:p14="http://schemas.microsoft.com/office/powerpoint/2010/main" val="393472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0AFD153-7107-44BA-8F9B-74F5EC095E9F}"/>
              </a:ext>
            </a:extLst>
          </p:cNvPr>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2">
                    <a:lumMod val="75000"/>
                  </a:schemeClr>
                </a:solidFill>
                <a:latin typeface="+mn-lt"/>
              </a:rPr>
              <a:t>Backup</a:t>
            </a:r>
            <a:r>
              <a:rPr lang="en-US" sz="3200" dirty="0">
                <a:solidFill>
                  <a:schemeClr val="accent2">
                    <a:lumMod val="75000"/>
                  </a:schemeClr>
                </a:solidFill>
              </a:rPr>
              <a:t>: </a:t>
            </a:r>
            <a:r>
              <a:rPr lang="en-US" sz="3200" dirty="0">
                <a:solidFill>
                  <a:schemeClr val="tx1"/>
                </a:solidFill>
                <a:latin typeface="AntiquaPSCyr-Regular"/>
              </a:rPr>
              <a:t>GCR concentrations:</a:t>
            </a:r>
            <a:endParaRPr lang="ru-RU" sz="3200" dirty="0">
              <a:solidFill>
                <a:schemeClr val="accent2">
                  <a:lumMod val="75000"/>
                </a:schemeClr>
              </a:solidFill>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285EED38-8E0E-4E22-BF35-78E94B8ACE99}"/>
              </a:ext>
            </a:extLst>
          </p:cNvPr>
          <p:cNvSpPr/>
          <p:nvPr/>
        </p:nvSpPr>
        <p:spPr>
          <a:xfrm>
            <a:off x="6001965" y="6137798"/>
            <a:ext cx="862993" cy="369332"/>
          </a:xfrm>
          <a:prstGeom prst="rect">
            <a:avLst/>
          </a:prstGeom>
        </p:spPr>
        <p:txBody>
          <a:bodyPr wrap="none">
            <a:spAutoFit/>
          </a:bodyPr>
          <a:lstStyle/>
          <a:p>
            <a:r>
              <a:rPr lang="en-US" sz="1800" dirty="0">
                <a:solidFill>
                  <a:schemeClr val="tx1"/>
                </a:solidFill>
                <a:latin typeface="+mn-lt"/>
              </a:rPr>
              <a:t>Backup</a:t>
            </a:r>
            <a:endParaRPr lang="ru-RU" dirty="0"/>
          </a:p>
        </p:txBody>
      </p:sp>
      <p:cxnSp>
        <p:nvCxnSpPr>
          <p:cNvPr id="6" name="Прямая соединительная линия 5">
            <a:extLst>
              <a:ext uri="{FF2B5EF4-FFF2-40B4-BE49-F238E27FC236}">
                <a16:creationId xmlns:a16="http://schemas.microsoft.com/office/drawing/2014/main" id="{DE4DDE3C-ADD3-404E-A28C-647B2B231C2E}"/>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Объект 4">
            <a:extLst>
              <a:ext uri="{FF2B5EF4-FFF2-40B4-BE49-F238E27FC236}">
                <a16:creationId xmlns:a16="http://schemas.microsoft.com/office/drawing/2014/main" id="{130653C2-0B81-4E88-985E-50B00D73A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1" y="1775341"/>
            <a:ext cx="9068157" cy="2433686"/>
          </a:xfrm>
          <a:prstGeom prst="rect">
            <a:avLst/>
          </a:prstGeom>
        </p:spPr>
      </p:pic>
      <p:sp>
        <p:nvSpPr>
          <p:cNvPr id="8" name="Прямоугольник 7">
            <a:extLst>
              <a:ext uri="{FF2B5EF4-FFF2-40B4-BE49-F238E27FC236}">
                <a16:creationId xmlns:a16="http://schemas.microsoft.com/office/drawing/2014/main" id="{962CFDD3-0686-4108-82FD-7CA24EA46DC6}"/>
              </a:ext>
            </a:extLst>
          </p:cNvPr>
          <p:cNvSpPr/>
          <p:nvPr/>
        </p:nvSpPr>
        <p:spPr>
          <a:xfrm>
            <a:off x="8176154" y="6137798"/>
            <a:ext cx="795411" cy="369332"/>
          </a:xfrm>
          <a:prstGeom prst="rect">
            <a:avLst/>
          </a:prstGeom>
        </p:spPr>
        <p:txBody>
          <a:bodyPr wrap="none">
            <a:spAutoFit/>
          </a:bodyPr>
          <a:lstStyle/>
          <a:p>
            <a:r>
              <a:rPr lang="ru-RU" dirty="0"/>
              <a:t> </a:t>
            </a:r>
            <a:r>
              <a:rPr lang="en-US" dirty="0"/>
              <a:t>11/15</a:t>
            </a:r>
            <a:endParaRPr lang="ru-RU" dirty="0"/>
          </a:p>
        </p:txBody>
      </p:sp>
      <p:sp>
        <p:nvSpPr>
          <p:cNvPr id="10" name="TextBox 9">
            <a:extLst>
              <a:ext uri="{FF2B5EF4-FFF2-40B4-BE49-F238E27FC236}">
                <a16:creationId xmlns:a16="http://schemas.microsoft.com/office/drawing/2014/main" id="{51A9E6DD-2249-4C62-A470-D519CD2335EA}"/>
              </a:ext>
            </a:extLst>
          </p:cNvPr>
          <p:cNvSpPr txBox="1"/>
          <p:nvPr/>
        </p:nvSpPr>
        <p:spPr>
          <a:xfrm>
            <a:off x="262429" y="4423886"/>
            <a:ext cx="8619140" cy="923330"/>
          </a:xfrm>
          <a:prstGeom prst="rect">
            <a:avLst/>
          </a:prstGeom>
          <a:noFill/>
        </p:spPr>
        <p:txBody>
          <a:bodyPr wrap="square">
            <a:spAutoFit/>
          </a:bodyPr>
          <a:lstStyle/>
          <a:p>
            <a:r>
              <a:rPr lang="en-US" sz="1800" b="0" i="0" u="none" strike="noStrike" baseline="0" dirty="0">
                <a:solidFill>
                  <a:srgbClr val="000000"/>
                </a:solidFill>
                <a:latin typeface="Times New Roman" panose="02020603050405020304" pitchFamily="18" charset="0"/>
              </a:rPr>
              <a:t>We hypothesize that the mechanism of CRP leakage from the galactic disk into the halo is intricately linked to the anisotropic diffusion characteristics of CRPs and their complex energy-dependent behavior.</a:t>
            </a:r>
            <a:endParaRPr lang="ru-RU" dirty="0"/>
          </a:p>
        </p:txBody>
      </p:sp>
    </p:spTree>
    <p:extLst>
      <p:ext uri="{BB962C8B-B14F-4D97-AF65-F5344CB8AC3E}">
        <p14:creationId xmlns:p14="http://schemas.microsoft.com/office/powerpoint/2010/main" val="355837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1D600E1-79C3-48C1-A31B-A6F4234D8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413" y="1878046"/>
            <a:ext cx="7685173" cy="3988507"/>
          </a:xfrm>
        </p:spPr>
      </p:pic>
      <p:cxnSp>
        <p:nvCxnSpPr>
          <p:cNvPr id="8" name="Прямая соединительная линия 7">
            <a:extLst>
              <a:ext uri="{FF2B5EF4-FFF2-40B4-BE49-F238E27FC236}">
                <a16:creationId xmlns:a16="http://schemas.microsoft.com/office/drawing/2014/main" id="{7A8D41F5-A73E-4F5F-AE00-D52512047D7D}"/>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Прямоугольник 8">
            <a:extLst>
              <a:ext uri="{FF2B5EF4-FFF2-40B4-BE49-F238E27FC236}">
                <a16:creationId xmlns:a16="http://schemas.microsoft.com/office/drawing/2014/main" id="{FA80B442-03E9-4311-A445-08F0994CEEE7}"/>
              </a:ext>
            </a:extLst>
          </p:cNvPr>
          <p:cNvSpPr/>
          <p:nvPr/>
        </p:nvSpPr>
        <p:spPr>
          <a:xfrm>
            <a:off x="8176154" y="6137798"/>
            <a:ext cx="795411" cy="369332"/>
          </a:xfrm>
          <a:prstGeom prst="rect">
            <a:avLst/>
          </a:prstGeom>
        </p:spPr>
        <p:txBody>
          <a:bodyPr wrap="none">
            <a:spAutoFit/>
          </a:bodyPr>
          <a:lstStyle/>
          <a:p>
            <a:r>
              <a:rPr lang="ru-RU" dirty="0"/>
              <a:t> </a:t>
            </a:r>
            <a:r>
              <a:rPr lang="en-US" dirty="0"/>
              <a:t>12/15</a:t>
            </a:r>
            <a:endParaRPr lang="ru-RU" dirty="0"/>
          </a:p>
        </p:txBody>
      </p:sp>
      <p:sp>
        <p:nvSpPr>
          <p:cNvPr id="10" name="Прямоугольник 9">
            <a:extLst>
              <a:ext uri="{FF2B5EF4-FFF2-40B4-BE49-F238E27FC236}">
                <a16:creationId xmlns:a16="http://schemas.microsoft.com/office/drawing/2014/main" id="{D8EEEF17-1867-450E-977F-F71A4B2DDAD1}"/>
              </a:ext>
            </a:extLst>
          </p:cNvPr>
          <p:cNvSpPr/>
          <p:nvPr/>
        </p:nvSpPr>
        <p:spPr>
          <a:xfrm>
            <a:off x="6001965" y="6137798"/>
            <a:ext cx="862993" cy="646331"/>
          </a:xfrm>
          <a:prstGeom prst="rect">
            <a:avLst/>
          </a:prstGeom>
        </p:spPr>
        <p:txBody>
          <a:bodyPr wrap="none">
            <a:spAutoFit/>
          </a:bodyPr>
          <a:lstStyle/>
          <a:p>
            <a:r>
              <a:rPr lang="en-US" sz="1800" dirty="0">
                <a:solidFill>
                  <a:schemeClr val="tx1"/>
                </a:solidFill>
                <a:latin typeface="+mn-lt"/>
              </a:rPr>
              <a:t>Backup</a:t>
            </a:r>
            <a:endParaRPr lang="ru-RU" dirty="0"/>
          </a:p>
          <a:p>
            <a:endParaRPr lang="ru-RU" dirty="0"/>
          </a:p>
        </p:txBody>
      </p:sp>
      <p:sp>
        <p:nvSpPr>
          <p:cNvPr id="11" name="Прямоугольник 10">
            <a:extLst>
              <a:ext uri="{FF2B5EF4-FFF2-40B4-BE49-F238E27FC236}">
                <a16:creationId xmlns:a16="http://schemas.microsoft.com/office/drawing/2014/main" id="{E344ACDF-598D-410D-92A3-9D3A3EA91834}"/>
              </a:ext>
            </a:extLst>
          </p:cNvPr>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ntiquaPSCyr-Regular"/>
              </a:rPr>
              <a:t>Spatial modulation in the isotropic approach:</a:t>
            </a:r>
            <a:endParaRPr lang="ru-RU" sz="3200" dirty="0">
              <a:solidFill>
                <a:schemeClr val="tx1"/>
              </a:solidFill>
            </a:endParaRPr>
          </a:p>
        </p:txBody>
      </p:sp>
      <p:sp>
        <p:nvSpPr>
          <p:cNvPr id="13" name="TextBox 12">
            <a:extLst>
              <a:ext uri="{FF2B5EF4-FFF2-40B4-BE49-F238E27FC236}">
                <a16:creationId xmlns:a16="http://schemas.microsoft.com/office/drawing/2014/main" id="{3332E833-DDA0-4A44-A65F-FC851BD9ACC1}"/>
              </a:ext>
            </a:extLst>
          </p:cNvPr>
          <p:cNvSpPr txBox="1"/>
          <p:nvPr/>
        </p:nvSpPr>
        <p:spPr>
          <a:xfrm>
            <a:off x="2018315" y="1398370"/>
            <a:ext cx="6953250" cy="338554"/>
          </a:xfrm>
          <a:prstGeom prst="rect">
            <a:avLst/>
          </a:prstGeom>
          <a:noFill/>
        </p:spPr>
        <p:txBody>
          <a:bodyPr wrap="square">
            <a:spAutoFit/>
          </a:bodyPr>
          <a:lstStyle/>
          <a:p>
            <a:r>
              <a:rPr lang="en-US" sz="1600" b="0" i="1" dirty="0">
                <a:solidFill>
                  <a:srgbClr val="000000"/>
                </a:solidFill>
                <a:effectLst/>
                <a:latin typeface="Times New Roman" panose="02020603050405020304" pitchFamily="18" charset="0"/>
                <a:cs typeface="Times New Roman" panose="02020603050405020304" pitchFamily="18" charset="0"/>
              </a:rPr>
              <a:t>C. </a:t>
            </a:r>
            <a:r>
              <a:rPr lang="en-US" sz="1600" b="0" i="1" dirty="0" err="1">
                <a:solidFill>
                  <a:srgbClr val="000000"/>
                </a:solidFill>
                <a:effectLst/>
                <a:latin typeface="Times New Roman" panose="02020603050405020304" pitchFamily="18" charset="0"/>
                <a:cs typeface="Times New Roman" panose="02020603050405020304" pitchFamily="18" charset="0"/>
              </a:rPr>
              <a:t>Prevotat</a:t>
            </a:r>
            <a:r>
              <a:rPr lang="en-US" sz="1600" b="0" i="1" dirty="0">
                <a:solidFill>
                  <a:srgbClr val="000000"/>
                </a:solidFill>
                <a:effectLst/>
                <a:latin typeface="Times New Roman" panose="02020603050405020304" pitchFamily="18" charset="0"/>
                <a:cs typeface="Times New Roman" panose="02020603050405020304" pitchFamily="18" charset="0"/>
              </a:rPr>
              <a:t>, M. </a:t>
            </a:r>
            <a:r>
              <a:rPr lang="en-US" sz="1600" b="0" i="1" dirty="0" err="1">
                <a:solidFill>
                  <a:srgbClr val="000000"/>
                </a:solidFill>
                <a:effectLst/>
                <a:latin typeface="Times New Roman" panose="02020603050405020304" pitchFamily="18" charset="0"/>
                <a:cs typeface="Times New Roman" panose="02020603050405020304" pitchFamily="18" charset="0"/>
              </a:rPr>
              <a:t>Kachelrieß</a:t>
            </a:r>
            <a:r>
              <a:rPr lang="en-US" sz="1600" b="0" i="1" dirty="0">
                <a:solidFill>
                  <a:srgbClr val="000000"/>
                </a:solidFill>
                <a:effectLst/>
                <a:latin typeface="Times New Roman" panose="02020603050405020304" pitchFamily="18" charset="0"/>
                <a:cs typeface="Times New Roman" panose="02020603050405020304" pitchFamily="18" charset="0"/>
              </a:rPr>
              <a:t>, S. </a:t>
            </a:r>
            <a:r>
              <a:rPr lang="en-US" sz="1600" b="0" i="1" dirty="0" err="1">
                <a:solidFill>
                  <a:srgbClr val="000000"/>
                </a:solidFill>
                <a:effectLst/>
                <a:latin typeface="Times New Roman" panose="02020603050405020304" pitchFamily="18" charset="0"/>
                <a:cs typeface="Times New Roman" panose="02020603050405020304" pitchFamily="18" charset="0"/>
              </a:rPr>
              <a:t>Koldobskiy</a:t>
            </a:r>
            <a:r>
              <a:rPr lang="en-US" sz="1600" b="0" i="1" dirty="0">
                <a:solidFill>
                  <a:srgbClr val="000000"/>
                </a:solidFill>
                <a:effectLst/>
                <a:latin typeface="Times New Roman" panose="02020603050405020304" pitchFamily="18" charset="0"/>
                <a:cs typeface="Times New Roman" panose="02020603050405020304" pitchFamily="18" charset="0"/>
              </a:rPr>
              <a:t>, A. </a:t>
            </a:r>
            <a:r>
              <a:rPr lang="en-US" sz="1600" b="0" i="1" dirty="0" err="1">
                <a:solidFill>
                  <a:srgbClr val="000000"/>
                </a:solidFill>
                <a:effectLst/>
                <a:latin typeface="Times New Roman" panose="02020603050405020304" pitchFamily="18" charset="0"/>
                <a:cs typeface="Times New Roman" panose="02020603050405020304" pitchFamily="18" charset="0"/>
              </a:rPr>
              <a:t>Neronov</a:t>
            </a:r>
            <a:r>
              <a:rPr lang="en-US" sz="1600" b="0" i="1" dirty="0">
                <a:solidFill>
                  <a:srgbClr val="000000"/>
                </a:solidFill>
                <a:effectLst/>
                <a:latin typeface="Times New Roman" panose="02020603050405020304" pitchFamily="18" charset="0"/>
                <a:cs typeface="Times New Roman" panose="02020603050405020304" pitchFamily="18" charset="0"/>
              </a:rPr>
              <a:t> and D. </a:t>
            </a:r>
            <a:r>
              <a:rPr lang="en-US" sz="1600" b="0" i="1" dirty="0" err="1">
                <a:solidFill>
                  <a:srgbClr val="000000"/>
                </a:solidFill>
                <a:effectLst/>
                <a:latin typeface="Times New Roman" panose="02020603050405020304" pitchFamily="18" charset="0"/>
                <a:cs typeface="Times New Roman" panose="02020603050405020304" pitchFamily="18" charset="0"/>
              </a:rPr>
              <a:t>Semikoz</a:t>
            </a:r>
            <a:r>
              <a:rPr lang="en-US" sz="1600" b="0" i="1" dirty="0">
                <a:solidFill>
                  <a:srgbClr val="000000"/>
                </a:solidFill>
                <a:effectLst/>
                <a:latin typeface="Times New Roman" panose="02020603050405020304" pitchFamily="18" charset="0"/>
                <a:cs typeface="Times New Roman" panose="02020603050405020304" pitchFamily="18" charset="0"/>
              </a:rPr>
              <a:t>, 2024</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78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35" y="2147048"/>
            <a:ext cx="3428167" cy="692559"/>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5" y="2977501"/>
            <a:ext cx="4483948" cy="516334"/>
          </a:xfrm>
          <a:prstGeom prst="rect">
            <a:avLst/>
          </a:prstGeom>
        </p:spPr>
      </p:pic>
      <p:sp>
        <p:nvSpPr>
          <p:cNvPr id="8" name="Прямоугольник 7"/>
          <p:cNvSpPr/>
          <p:nvPr/>
        </p:nvSpPr>
        <p:spPr>
          <a:xfrm>
            <a:off x="4768382" y="1349406"/>
            <a:ext cx="4333636" cy="923330"/>
          </a:xfrm>
          <a:prstGeom prst="rect">
            <a:avLst/>
          </a:prstGeom>
        </p:spPr>
        <p:txBody>
          <a:bodyPr wrap="square">
            <a:spAutoFit/>
          </a:bodyPr>
          <a:lstStyle/>
          <a:p>
            <a:r>
              <a:rPr lang="en-US" dirty="0"/>
              <a:t>The magnetic field in a cylindrical coordinate system at a point (𝑟,𝜑,𝑧) is given by the expression: </a:t>
            </a:r>
            <a:r>
              <a:rPr lang="en-US" sz="1350" dirty="0"/>
              <a:t>	</a:t>
            </a:r>
            <a:endParaRPr lang="ru-RU" sz="1350" dirty="0"/>
          </a:p>
        </p:txBody>
      </p:sp>
      <p:sp>
        <p:nvSpPr>
          <p:cNvPr id="9" name="Выгнутая вправо стрелка 8"/>
          <p:cNvSpPr/>
          <p:nvPr/>
        </p:nvSpPr>
        <p:spPr>
          <a:xfrm rot="17935862" flipH="1">
            <a:off x="3457472" y="4619188"/>
            <a:ext cx="661475" cy="1423234"/>
          </a:xfrm>
          <a:prstGeom prst="curved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b="1">
              <a:ln w="22225">
                <a:solidFill>
                  <a:schemeClr val="accent2"/>
                </a:solidFill>
                <a:prstDash val="solid"/>
              </a:ln>
              <a:solidFill>
                <a:schemeClr val="accent2">
                  <a:lumMod val="40000"/>
                  <a:lumOff val="60000"/>
                </a:schemeClr>
              </a:solidFill>
            </a:endParaRPr>
          </a:p>
        </p:txBody>
      </p:sp>
      <p:sp>
        <p:nvSpPr>
          <p:cNvPr id="10" name="Прямоугольник 9"/>
          <p:cNvSpPr/>
          <p:nvPr/>
        </p:nvSpPr>
        <p:spPr>
          <a:xfrm>
            <a:off x="122650" y="3553853"/>
            <a:ext cx="84350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a:t>
            </a:r>
            <a:r>
              <a:rPr lang="ru-RU" sz="1350" dirty="0"/>
              <a:t>,</a:t>
            </a:r>
          </a:p>
        </p:txBody>
      </p:sp>
      <p:pic>
        <p:nvPicPr>
          <p:cNvPr id="11" name="Объект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19635" y="4045284"/>
            <a:ext cx="3247381" cy="538551"/>
          </a:xfrm>
          <a:prstGeom prst="rect">
            <a:avLst/>
          </a:prstGeom>
        </p:spPr>
      </p:pic>
      <p:sp>
        <p:nvSpPr>
          <p:cNvPr id="12" name="Прямоугольник 11"/>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ntiquaPSCyr-Regular"/>
              </a:rPr>
              <a:t> Magnetic field model:</a:t>
            </a:r>
            <a:endParaRPr lang="ru-RU" sz="3200" dirty="0">
              <a:solidFill>
                <a:schemeClr val="tx1"/>
              </a:solidFill>
              <a:latin typeface="AntiquaPSCyr-Regular"/>
              <a:cs typeface="Times New Roman" panose="02020603050405020304" pitchFamily="18" charset="0"/>
            </a:endParaRPr>
          </a:p>
        </p:txBody>
      </p:sp>
      <p:sp>
        <p:nvSpPr>
          <p:cNvPr id="14" name="Прямоугольник 13"/>
          <p:cNvSpPr/>
          <p:nvPr/>
        </p:nvSpPr>
        <p:spPr>
          <a:xfrm>
            <a:off x="6001965" y="6137798"/>
            <a:ext cx="862993" cy="646331"/>
          </a:xfrm>
          <a:prstGeom prst="rect">
            <a:avLst/>
          </a:prstGeom>
        </p:spPr>
        <p:txBody>
          <a:bodyPr wrap="none">
            <a:spAutoFit/>
          </a:bodyPr>
          <a:lstStyle/>
          <a:p>
            <a:r>
              <a:rPr lang="en-US" sz="1800" dirty="0">
                <a:solidFill>
                  <a:schemeClr val="tx1"/>
                </a:solidFill>
                <a:latin typeface="+mn-lt"/>
              </a:rPr>
              <a:t>Backup</a:t>
            </a:r>
            <a:endParaRPr lang="ru-RU" dirty="0"/>
          </a:p>
          <a:p>
            <a:endParaRPr lang="ru-RU" dirty="0"/>
          </a:p>
        </p:txBody>
      </p:sp>
      <p:cxnSp>
        <p:nvCxnSpPr>
          <p:cNvPr id="15" name="Прямая соединительная линия 14"/>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Прямоугольник 1"/>
          <p:cNvSpPr/>
          <p:nvPr/>
        </p:nvSpPr>
        <p:spPr>
          <a:xfrm>
            <a:off x="119635" y="1401284"/>
            <a:ext cx="4455322" cy="338554"/>
          </a:xfrm>
          <a:prstGeom prst="rect">
            <a:avLst/>
          </a:prstGeom>
        </p:spPr>
        <p:txBody>
          <a:bodyPr wrap="none">
            <a:spAutoFit/>
          </a:bodyPr>
          <a:lstStyle/>
          <a:p>
            <a:r>
              <a:rPr lang="en-US" sz="1600" i="1" dirty="0">
                <a:latin typeface="Times New Roman" panose="02020603050405020304" pitchFamily="18" charset="0"/>
                <a:cs typeface="Times New Roman" panose="02020603050405020304" pitchFamily="18" charset="0"/>
              </a:rPr>
              <a:t>MICHAEL UNGER &amp; GLENNYS R. FARRAR. 2024</a:t>
            </a:r>
            <a:endParaRPr lang="ru-RU" sz="1600" i="1"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254FA52C-AE52-4BB0-9C3C-567C442B83BE}"/>
              </a:ext>
            </a:extLst>
          </p:cNvPr>
          <p:cNvSpPr/>
          <p:nvPr/>
        </p:nvSpPr>
        <p:spPr>
          <a:xfrm>
            <a:off x="8176154" y="6137798"/>
            <a:ext cx="795411" cy="369332"/>
          </a:xfrm>
          <a:prstGeom prst="rect">
            <a:avLst/>
          </a:prstGeom>
        </p:spPr>
        <p:txBody>
          <a:bodyPr wrap="none">
            <a:spAutoFit/>
          </a:bodyPr>
          <a:lstStyle/>
          <a:p>
            <a:r>
              <a:rPr lang="ru-RU" dirty="0"/>
              <a:t> </a:t>
            </a:r>
            <a:r>
              <a:rPr lang="en-US" dirty="0"/>
              <a:t>13/15</a:t>
            </a:r>
            <a:endParaRPr lang="ru-RU" dirty="0"/>
          </a:p>
        </p:txBody>
      </p:sp>
      <p:pic>
        <p:nvPicPr>
          <p:cNvPr id="18" name="Объект 4">
            <a:extLst>
              <a:ext uri="{FF2B5EF4-FFF2-40B4-BE49-F238E27FC236}">
                <a16:creationId xmlns:a16="http://schemas.microsoft.com/office/drawing/2014/main" id="{4C50B892-B112-421B-BD19-88730FFFC2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2106" y="2340806"/>
            <a:ext cx="4205703" cy="3630395"/>
          </a:xfrm>
          <a:prstGeom prst="rect">
            <a:avLst/>
          </a:prstGeom>
        </p:spPr>
      </p:pic>
    </p:spTree>
    <p:extLst>
      <p:ext uri="{BB962C8B-B14F-4D97-AF65-F5344CB8AC3E}">
        <p14:creationId xmlns:p14="http://schemas.microsoft.com/office/powerpoint/2010/main" val="307758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585" y="1327191"/>
            <a:ext cx="5726369" cy="4633551"/>
          </a:xfrm>
        </p:spPr>
      </p:pic>
      <p:sp>
        <p:nvSpPr>
          <p:cNvPr id="5" name="Прямоугольник 4"/>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a:solidFill>
                  <a:schemeClr val="tx1"/>
                </a:solidFill>
                <a:latin typeface="AntiquaPSCyr-Regular"/>
                <a:cs typeface="Times New Roman" panose="02020603050405020304" pitchFamily="18" charset="0"/>
              </a:rPr>
              <a:t> </a:t>
            </a:r>
            <a:r>
              <a:rPr lang="en-US" sz="3200" dirty="0">
                <a:solidFill>
                  <a:schemeClr val="tx1"/>
                </a:solidFill>
                <a:latin typeface="AntiquaPSCyr-Regular"/>
                <a:cs typeface="Times New Roman" panose="02020603050405020304" pitchFamily="18" charset="0"/>
              </a:rPr>
              <a:t>Distribution of sources:</a:t>
            </a:r>
            <a:endParaRPr lang="ru-RU" sz="3200" dirty="0">
              <a:solidFill>
                <a:schemeClr val="tx1"/>
              </a:solidFill>
              <a:latin typeface="AntiquaPSCyr-Regular"/>
            </a:endParaRPr>
          </a:p>
        </p:txBody>
      </p:sp>
      <p:sp>
        <p:nvSpPr>
          <p:cNvPr id="8" name="Прямоугольник 7"/>
          <p:cNvSpPr/>
          <p:nvPr/>
        </p:nvSpPr>
        <p:spPr>
          <a:xfrm>
            <a:off x="6001965" y="6137798"/>
            <a:ext cx="862993" cy="369332"/>
          </a:xfrm>
          <a:prstGeom prst="rect">
            <a:avLst/>
          </a:prstGeom>
        </p:spPr>
        <p:txBody>
          <a:bodyPr wrap="none">
            <a:spAutoFit/>
          </a:bodyPr>
          <a:lstStyle/>
          <a:p>
            <a:r>
              <a:rPr lang="en-US" sz="1800" dirty="0">
                <a:solidFill>
                  <a:schemeClr val="tx1"/>
                </a:solidFill>
                <a:latin typeface="+mn-lt"/>
              </a:rPr>
              <a:t>Backup</a:t>
            </a:r>
            <a:endParaRPr lang="ru-RU" dirty="0"/>
          </a:p>
        </p:txBody>
      </p:sp>
      <p:cxnSp>
        <p:nvCxnSpPr>
          <p:cNvPr id="9" name="Прямая соединительная линия 8"/>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Прямоугольник 1"/>
          <p:cNvSpPr/>
          <p:nvPr/>
        </p:nvSpPr>
        <p:spPr>
          <a:xfrm>
            <a:off x="6451406" y="1559913"/>
            <a:ext cx="2363532" cy="338554"/>
          </a:xfrm>
          <a:prstGeom prst="rect">
            <a:avLst/>
          </a:prstGeom>
        </p:spPr>
        <p:txBody>
          <a:bodyPr wrap="none">
            <a:spAutoFit/>
          </a:bodyPr>
          <a:lstStyle/>
          <a:p>
            <a:r>
              <a:rPr lang="en-US" sz="1600" i="1" dirty="0" err="1">
                <a:latin typeface="Times New Roman" panose="02020603050405020304" pitchFamily="18" charset="0"/>
                <a:cs typeface="Times New Roman" panose="02020603050405020304" pitchFamily="18" charset="0"/>
              </a:rPr>
              <a:t>Yusifov</a:t>
            </a:r>
            <a:r>
              <a:rPr lang="en-US" sz="1600" i="1" dirty="0">
                <a:latin typeface="Times New Roman" panose="02020603050405020304" pitchFamily="18" charset="0"/>
                <a:cs typeface="Times New Roman" panose="02020603050405020304" pitchFamily="18" charset="0"/>
              </a:rPr>
              <a:t> I. &amp; </a:t>
            </a:r>
            <a:r>
              <a:rPr lang="en-US" sz="1600" i="1" dirty="0" err="1">
                <a:latin typeface="Times New Roman" panose="02020603050405020304" pitchFamily="18" charset="0"/>
                <a:cs typeface="Times New Roman" panose="02020603050405020304" pitchFamily="18" charset="0"/>
              </a:rPr>
              <a:t>Kucuk</a:t>
            </a:r>
            <a:r>
              <a:rPr lang="en-US" sz="1600" i="1" dirty="0">
                <a:latin typeface="Times New Roman" panose="02020603050405020304" pitchFamily="18" charset="0"/>
                <a:cs typeface="Times New Roman" panose="02020603050405020304" pitchFamily="18" charset="0"/>
              </a:rPr>
              <a:t> I. 2004</a:t>
            </a:r>
            <a:endParaRPr lang="ru-RU" sz="1600" i="1"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506EC704-3B64-4851-BD9C-6388B90BDF28}"/>
              </a:ext>
            </a:extLst>
          </p:cNvPr>
          <p:cNvSpPr/>
          <p:nvPr/>
        </p:nvSpPr>
        <p:spPr>
          <a:xfrm>
            <a:off x="8176154" y="6137798"/>
            <a:ext cx="795411" cy="369332"/>
          </a:xfrm>
          <a:prstGeom prst="rect">
            <a:avLst/>
          </a:prstGeom>
        </p:spPr>
        <p:txBody>
          <a:bodyPr wrap="none">
            <a:spAutoFit/>
          </a:bodyPr>
          <a:lstStyle/>
          <a:p>
            <a:r>
              <a:rPr lang="ru-RU" dirty="0"/>
              <a:t> </a:t>
            </a:r>
            <a:r>
              <a:rPr lang="en-US" dirty="0"/>
              <a:t>14/15</a:t>
            </a:r>
            <a:endParaRPr lang="ru-RU" dirty="0"/>
          </a:p>
        </p:txBody>
      </p:sp>
    </p:spTree>
    <p:extLst>
      <p:ext uri="{BB962C8B-B14F-4D97-AF65-F5344CB8AC3E}">
        <p14:creationId xmlns:p14="http://schemas.microsoft.com/office/powerpoint/2010/main" val="10006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ntiquaPSCyr-Regular"/>
              </a:rPr>
              <a:t>Energy dependence of the ratio of the diffusion tensor components:</a:t>
            </a:r>
            <a:endParaRPr lang="ru-RU" sz="3200" dirty="0">
              <a:solidFill>
                <a:schemeClr val="tx1"/>
              </a:solidFill>
              <a:latin typeface="AntiquaPSCyr-Regular"/>
              <a:cs typeface="Times New Roman" panose="02020603050405020304" pitchFamily="18" charset="0"/>
            </a:endParaRPr>
          </a:p>
        </p:txBody>
      </p:sp>
      <p:sp>
        <p:nvSpPr>
          <p:cNvPr id="9" name="Прямоугольник 8"/>
          <p:cNvSpPr/>
          <p:nvPr/>
        </p:nvSpPr>
        <p:spPr>
          <a:xfrm>
            <a:off x="6001965" y="6137798"/>
            <a:ext cx="862993" cy="646331"/>
          </a:xfrm>
          <a:prstGeom prst="rect">
            <a:avLst/>
          </a:prstGeom>
        </p:spPr>
        <p:txBody>
          <a:bodyPr wrap="none">
            <a:spAutoFit/>
          </a:bodyPr>
          <a:lstStyle/>
          <a:p>
            <a:r>
              <a:rPr lang="en-US" sz="1800" dirty="0">
                <a:solidFill>
                  <a:schemeClr val="tx1"/>
                </a:solidFill>
                <a:latin typeface="+mn-lt"/>
              </a:rPr>
              <a:t>Backup</a:t>
            </a:r>
            <a:endParaRPr lang="ru-RU" dirty="0"/>
          </a:p>
          <a:p>
            <a:endParaRPr lang="ru-RU" dirty="0"/>
          </a:p>
        </p:txBody>
      </p:sp>
      <p:cxnSp>
        <p:nvCxnSpPr>
          <p:cNvPr id="10" name="Прямая соединительная линия 9"/>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Прямоугольник 1"/>
              <p:cNvSpPr/>
              <p:nvPr/>
            </p:nvSpPr>
            <p:spPr>
              <a:xfrm>
                <a:off x="5529798" y="2008694"/>
                <a:ext cx="3775587" cy="113614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Graphs of the dependence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𝑙𝑜𝑔</m:t>
                        </m:r>
                      </m:e>
                      <m:sub>
                        <m:r>
                          <a:rPr lang="en-US" i="1" dirty="0">
                            <a:latin typeface="Cambria Math" panose="02040503050406030204" pitchFamily="18" charset="0"/>
                          </a:rPr>
                          <m:t>10</m:t>
                        </m:r>
                      </m:sub>
                    </m:sSub>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𝐷</m:t>
                                </m:r>
                              </m:e>
                              <m:sub>
                                <m:r>
                                  <a:rPr lang="en-US" i="1" dirty="0">
                                    <a:latin typeface="Cambria Math" panose="02040503050406030204" pitchFamily="18" charset="0"/>
                                  </a:rPr>
                                  <m:t>‖</m:t>
                                </m:r>
                              </m:sub>
                            </m:sSub>
                          </m:num>
                          <m:den>
                            <m:sSub>
                              <m:sSubPr>
                                <m:ctrlPr>
                                  <a:rPr lang="en-US" i="1" dirty="0">
                                    <a:latin typeface="Cambria Math" panose="02040503050406030204" pitchFamily="18" charset="0"/>
                                  </a:rPr>
                                </m:ctrlPr>
                              </m:sSubPr>
                              <m:e>
                                <m:r>
                                  <a:rPr lang="en-US" i="1" dirty="0">
                                    <a:latin typeface="Cambria Math" panose="02040503050406030204" pitchFamily="18" charset="0"/>
                                  </a:rPr>
                                  <m:t>𝐷</m:t>
                                </m:r>
                              </m:e>
                              <m:sub>
                                <m:r>
                                  <a:rPr lang="en-US" i="1" dirty="0">
                                    <a:latin typeface="Cambria Math" panose="02040503050406030204" pitchFamily="18" charset="0"/>
                                  </a:rPr>
                                  <m:t>⊥</m:t>
                                </m:r>
                              </m:sub>
                            </m:sSub>
                          </m:den>
                        </m:f>
                      </m:e>
                    </m:d>
                  </m:oMath>
                </a14:m>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coordinates in the disk plane for different E, TeV.</a:t>
                </a:r>
                <a:endParaRPr lang="ru-RU"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529798" y="2008694"/>
                <a:ext cx="3775587" cy="1136145"/>
              </a:xfrm>
              <a:prstGeom prst="rect">
                <a:avLst/>
              </a:prstGeom>
              <a:blipFill>
                <a:blip r:embed="rId2"/>
                <a:stretch>
                  <a:fillRect l="-1292" t="-3226" b="-8065"/>
                </a:stretch>
              </a:blipFill>
            </p:spPr>
            <p:txBody>
              <a:bodyPr/>
              <a:lstStyle/>
              <a:p>
                <a:r>
                  <a:rPr lang="ru-RU">
                    <a:noFill/>
                  </a:rPr>
                  <a:t> </a:t>
                </a:r>
              </a:p>
            </p:txBody>
          </p:sp>
        </mc:Fallback>
      </mc:AlternateContent>
      <p:sp>
        <p:nvSpPr>
          <p:cNvPr id="12" name="Прямоугольник 11">
            <a:extLst>
              <a:ext uri="{FF2B5EF4-FFF2-40B4-BE49-F238E27FC236}">
                <a16:creationId xmlns:a16="http://schemas.microsoft.com/office/drawing/2014/main" id="{2FEB6FB0-90AB-4F49-9CDA-89C10ADBB56A}"/>
              </a:ext>
            </a:extLst>
          </p:cNvPr>
          <p:cNvSpPr/>
          <p:nvPr/>
        </p:nvSpPr>
        <p:spPr>
          <a:xfrm>
            <a:off x="8176154" y="6137798"/>
            <a:ext cx="795411" cy="369332"/>
          </a:xfrm>
          <a:prstGeom prst="rect">
            <a:avLst/>
          </a:prstGeom>
        </p:spPr>
        <p:txBody>
          <a:bodyPr wrap="none">
            <a:spAutoFit/>
          </a:bodyPr>
          <a:lstStyle/>
          <a:p>
            <a:r>
              <a:rPr lang="ru-RU" dirty="0"/>
              <a:t> </a:t>
            </a:r>
            <a:r>
              <a:rPr lang="en-US" dirty="0"/>
              <a:t>15/15</a:t>
            </a:r>
            <a:endParaRPr lang="ru-RU" dirty="0"/>
          </a:p>
        </p:txBody>
      </p:sp>
      <p:pic>
        <p:nvPicPr>
          <p:cNvPr id="13" name="Объект 4">
            <a:extLst>
              <a:ext uri="{FF2B5EF4-FFF2-40B4-BE49-F238E27FC236}">
                <a16:creationId xmlns:a16="http://schemas.microsoft.com/office/drawing/2014/main" id="{D96148F4-8FFE-4BC4-90CD-5BF531354E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201" y="1531648"/>
            <a:ext cx="4983262" cy="4606150"/>
          </a:xfrm>
        </p:spPr>
      </p:pic>
    </p:spTree>
    <p:extLst>
      <p:ext uri="{BB962C8B-B14F-4D97-AF65-F5344CB8AC3E}">
        <p14:creationId xmlns:p14="http://schemas.microsoft.com/office/powerpoint/2010/main" val="16836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196645" y="1498077"/>
                <a:ext cx="8711381" cy="4351338"/>
              </a:xfrm>
            </p:spPr>
            <p:txBody>
              <a:bodyPr>
                <a:normAutofit/>
              </a:bodyPr>
              <a:lstStyle/>
              <a:p>
                <a:r>
                  <a:rPr lang="en-US" dirty="0"/>
                  <a:t>Large inhomogeneities are observed in the spatial distribution of matter and the magnetic field of the Galaxy.</a:t>
                </a:r>
              </a:p>
              <a:p>
                <a:r>
                  <a:rPr lang="en-US" dirty="0"/>
                  <a:t>There is no generally accepted interpretation of the cutoff around </a:t>
                </a:r>
                <a14:m>
                  <m:oMath xmlns:m="http://schemas.openxmlformats.org/officeDocument/2006/math">
                    <m:sSup>
                      <m:sSupPr>
                        <m:ctrlPr>
                          <a:rPr lang="ru-RU"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4</m:t>
                        </m:r>
                        <m:r>
                          <a:rPr lang="ru-RU" i="1">
                            <a:latin typeface="Cambria Math" panose="02040503050406030204" pitchFamily="18" charset="0"/>
                            <a:ea typeface="Cambria Math" panose="02040503050406030204" pitchFamily="18" charset="0"/>
                          </a:rPr>
                          <m:t>∙</m:t>
                        </m:r>
                        <m:r>
                          <a:rPr lang="ru-RU" b="0" i="1" smtClean="0">
                            <a:latin typeface="Cambria Math" panose="02040503050406030204" pitchFamily="18" charset="0"/>
                            <a:ea typeface="Cambria Math" panose="02040503050406030204" pitchFamily="18" charset="0"/>
                          </a:rPr>
                          <m:t>10</m:t>
                        </m:r>
                      </m:e>
                      <m:sup>
                        <m:r>
                          <a:rPr lang="ru-RU" b="0" i="1" smtClean="0">
                            <a:latin typeface="Cambria Math" panose="02040503050406030204" pitchFamily="18" charset="0"/>
                            <a:ea typeface="Cambria Math" panose="02040503050406030204" pitchFamily="18" charset="0"/>
                          </a:rPr>
                          <m:t>15</m:t>
                        </m:r>
                      </m:sup>
                    </m:sSup>
                    <m:r>
                      <a:rPr lang="ru-RU"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𝑒𝑉</m:t>
                    </m:r>
                  </m:oMath>
                </a14:m>
                <a:r>
                  <a:rPr lang="ru-RU" dirty="0"/>
                  <a:t> </a:t>
                </a:r>
                <a:r>
                  <a:rPr lang="en-US" dirty="0"/>
                  <a:t>(big knee).</a:t>
                </a:r>
              </a:p>
              <a:p>
                <a:r>
                  <a:rPr lang="en-US" b="0" i="0" u="none" strike="noStrike" baseline="0" dirty="0">
                    <a:solidFill>
                      <a:srgbClr val="000000"/>
                    </a:solidFill>
                  </a:rPr>
                  <a:t>Recent numerical experiments indicate significant anisotropy of the diffusion tensor and a strong dependency of its components on the magnitude of the large-scale Galactic magnetic field.</a:t>
                </a:r>
                <a:endParaRPr lang="ru-RU" b="0" i="0" u="none" strike="noStrike" baseline="0" dirty="0">
                  <a:solidFill>
                    <a:srgbClr val="000000"/>
                  </a:solidFill>
                </a:endParaRPr>
              </a:p>
              <a:p>
                <a:r>
                  <a:rPr lang="en-US" b="0" i="0" u="none" strike="noStrike" baseline="0" dirty="0">
                    <a:solidFill>
                      <a:srgbClr val="000000"/>
                    </a:solidFill>
                  </a:rPr>
                  <a:t>Recent comprehensive studies, including full-sky Faraday rotation measures of extragalactic sources and polarized synchrotron intensity, along with investigations into changes in the CR leakage mechanism from the Galaxy, support the use of an anisotropic diffusion model to describe CR’s propagation. </a:t>
                </a:r>
                <a:endParaRPr lang="ru-RU" dirty="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96645" y="1498077"/>
                <a:ext cx="8711381" cy="4351338"/>
              </a:xfrm>
              <a:blipFill>
                <a:blip r:embed="rId2"/>
                <a:stretch>
                  <a:fillRect l="-700" t="-1681" r="-910"/>
                </a:stretch>
              </a:blipFill>
            </p:spPr>
            <p:txBody>
              <a:bodyPr/>
              <a:lstStyle/>
              <a:p>
                <a:r>
                  <a:rPr lang="ru-RU">
                    <a:noFill/>
                  </a:rPr>
                  <a:t> </a:t>
                </a:r>
              </a:p>
            </p:txBody>
          </p:sp>
        </mc:Fallback>
      </mc:AlternateContent>
      <p:sp>
        <p:nvSpPr>
          <p:cNvPr id="7" name="Прямоугольник 6"/>
          <p:cNvSpPr/>
          <p:nvPr/>
        </p:nvSpPr>
        <p:spPr>
          <a:xfrm>
            <a:off x="0" y="37364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a:solidFill>
                  <a:schemeClr val="tx1"/>
                </a:solidFill>
                <a:latin typeface="AntiquaPSCyr-Regular"/>
                <a:cs typeface="Times New Roman" panose="02020603050405020304" pitchFamily="18" charset="0"/>
              </a:rPr>
              <a:t>  </a:t>
            </a:r>
            <a:r>
              <a:rPr lang="en-US" sz="3200" dirty="0">
                <a:solidFill>
                  <a:schemeClr val="tx1"/>
                </a:solidFill>
              </a:rPr>
              <a:t>Problem Statement</a:t>
            </a:r>
            <a:r>
              <a:rPr lang="en-US" sz="3200" dirty="0">
                <a:solidFill>
                  <a:schemeClr val="tx1"/>
                </a:solidFill>
                <a:cs typeface="Times New Roman" panose="02020603050405020304" pitchFamily="18" charset="0"/>
              </a:rPr>
              <a:t>:</a:t>
            </a:r>
            <a:endParaRPr lang="ru-RU" sz="3200" dirty="0">
              <a:solidFill>
                <a:schemeClr val="tx1"/>
              </a:solidFill>
            </a:endParaRPr>
          </a:p>
        </p:txBody>
      </p:sp>
      <p:sp>
        <p:nvSpPr>
          <p:cNvPr id="8" name="Прямоугольник 7"/>
          <p:cNvSpPr/>
          <p:nvPr/>
        </p:nvSpPr>
        <p:spPr>
          <a:xfrm>
            <a:off x="8176154" y="6147323"/>
            <a:ext cx="678391" cy="369332"/>
          </a:xfrm>
          <a:prstGeom prst="rect">
            <a:avLst/>
          </a:prstGeom>
        </p:spPr>
        <p:txBody>
          <a:bodyPr wrap="none">
            <a:spAutoFit/>
          </a:bodyPr>
          <a:lstStyle/>
          <a:p>
            <a:r>
              <a:rPr lang="ru-RU" dirty="0"/>
              <a:t> </a:t>
            </a:r>
            <a:r>
              <a:rPr lang="en-US" dirty="0"/>
              <a:t>2/15</a:t>
            </a:r>
            <a:endParaRPr lang="ru-RU" dirty="0"/>
          </a:p>
        </p:txBody>
      </p:sp>
      <p:sp>
        <p:nvSpPr>
          <p:cNvPr id="10" name="Прямоугольник 9"/>
          <p:cNvSpPr/>
          <p:nvPr/>
        </p:nvSpPr>
        <p:spPr>
          <a:xfrm>
            <a:off x="6001965" y="6137798"/>
            <a:ext cx="1352230" cy="369332"/>
          </a:xfrm>
          <a:prstGeom prst="rect">
            <a:avLst/>
          </a:prstGeom>
        </p:spPr>
        <p:txBody>
          <a:bodyPr wrap="none">
            <a:spAutoFit/>
          </a:bodyPr>
          <a:lstStyle/>
          <a:p>
            <a:r>
              <a:rPr lang="en-US" dirty="0"/>
              <a:t>Introduction</a:t>
            </a:r>
            <a:endParaRPr lang="ru-RU" dirty="0"/>
          </a:p>
        </p:txBody>
      </p:sp>
      <p:cxnSp>
        <p:nvCxnSpPr>
          <p:cNvPr id="12" name="Прямая соединительная линия 11"/>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123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5127"/>
            <a:ext cx="8515350" cy="922899"/>
          </a:xfrm>
          <a:prstGeom prst="rect">
            <a:avLst/>
          </a:prstGeom>
          <a:solidFill>
            <a:srgbClr val="B5B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2">
                    <a:lumMod val="75000"/>
                  </a:schemeClr>
                </a:solidFill>
              </a:rPr>
              <a:t>Model. </a:t>
            </a:r>
            <a:r>
              <a:rPr lang="en-US" sz="3200" dirty="0">
                <a:solidFill>
                  <a:schemeClr val="tx1"/>
                </a:solidFill>
                <a:latin typeface="AntiquaPSCyr-Regular"/>
              </a:rPr>
              <a:t>Diffusion equation:</a:t>
            </a:r>
            <a:endParaRPr lang="ru-RU" sz="3200" dirty="0">
              <a:solidFill>
                <a:schemeClr val="tx1"/>
              </a:solidFill>
            </a:endParaRPr>
          </a:p>
        </p:txBody>
      </p:sp>
      <p:sp>
        <p:nvSpPr>
          <p:cNvPr id="12" name="Прямоугольник 11"/>
          <p:cNvSpPr/>
          <p:nvPr/>
        </p:nvSpPr>
        <p:spPr>
          <a:xfrm>
            <a:off x="280219" y="4886669"/>
            <a:ext cx="7804355" cy="1107996"/>
          </a:xfrm>
          <a:prstGeom prst="rect">
            <a:avLst/>
          </a:prstGeom>
        </p:spPr>
        <p:txBody>
          <a:bodyPr wrap="square">
            <a:spAutoFit/>
          </a:bodyPr>
          <a:lstStyle/>
          <a:p>
            <a:r>
              <a:rPr lang="en-US" sz="2200" dirty="0">
                <a:latin typeface="AntiquaPSCyr-Regular"/>
                <a:cs typeface="Arial" panose="020B0604020202020204" pitchFamily="34" charset="0"/>
              </a:rPr>
              <a:t>Model parameters:</a:t>
            </a:r>
          </a:p>
          <a:p>
            <a:r>
              <a:rPr lang="ru-RU" sz="2200" dirty="0">
                <a:latin typeface="AntiquaPSCyr-Regular"/>
                <a:cs typeface="Arial" panose="020B0604020202020204" pitchFamily="34" charset="0"/>
              </a:rPr>
              <a:t>h </a:t>
            </a:r>
            <a:r>
              <a:rPr lang="en-US" sz="2200" dirty="0">
                <a:latin typeface="AntiquaPSCyr-Regular"/>
                <a:cs typeface="Arial" panose="020B0604020202020204" pitchFamily="34" charset="0"/>
              </a:rPr>
              <a:t>=</a:t>
            </a:r>
            <a:r>
              <a:rPr lang="ru-RU" sz="2200" dirty="0">
                <a:latin typeface="AntiquaPSCyr-Regular"/>
                <a:cs typeface="Arial" panose="020B0604020202020204" pitchFamily="34" charset="0"/>
              </a:rPr>
              <a:t> 300 </a:t>
            </a:r>
            <a:r>
              <a:rPr lang="en-US" sz="2200" dirty="0">
                <a:latin typeface="AntiquaPSCyr-Regular"/>
                <a:cs typeface="Arial" panose="020B0604020202020204" pitchFamily="34" charset="0"/>
              </a:rPr>
              <a:t>pc</a:t>
            </a:r>
            <a:r>
              <a:rPr lang="ru-RU" sz="2200" dirty="0">
                <a:latin typeface="AntiquaPSCyr-Regular"/>
                <a:cs typeface="Arial" panose="020B0604020202020204" pitchFamily="34" charset="0"/>
              </a:rPr>
              <a:t>, a = 17 </a:t>
            </a:r>
            <a:r>
              <a:rPr lang="en-US" sz="2200" dirty="0">
                <a:latin typeface="AntiquaPSCyr-Regular"/>
                <a:cs typeface="Arial" panose="020B0604020202020204" pitchFamily="34" charset="0"/>
              </a:rPr>
              <a:t>kpc</a:t>
            </a:r>
            <a:r>
              <a:rPr lang="ru-RU" sz="2200" dirty="0">
                <a:latin typeface="AntiquaPSCyr-Regular"/>
                <a:cs typeface="Arial" panose="020B0604020202020204" pitchFamily="34" charset="0"/>
              </a:rPr>
              <a:t> — </a:t>
            </a:r>
            <a:r>
              <a:rPr lang="en-US" sz="2200" dirty="0">
                <a:latin typeface="AntiquaPSCyr-Regular"/>
                <a:cs typeface="Arial" panose="020B0604020202020204" pitchFamily="34" charset="0"/>
              </a:rPr>
              <a:t>major semi-axis</a:t>
            </a:r>
            <a:r>
              <a:rPr lang="ru-RU" sz="2200" dirty="0">
                <a:latin typeface="AntiquaPSCyr-Regular"/>
                <a:cs typeface="Arial" panose="020B0604020202020204" pitchFamily="34" charset="0"/>
              </a:rPr>
              <a:t>, OA = </a:t>
            </a:r>
            <a:r>
              <a:rPr lang="en-US" sz="2200" dirty="0">
                <a:latin typeface="AntiquaPSCyr-Regular"/>
                <a:cs typeface="Arial" panose="020B0604020202020204" pitchFamily="34" charset="0"/>
              </a:rPr>
              <a:t>9</a:t>
            </a:r>
            <a:r>
              <a:rPr lang="ru-RU" sz="2200" dirty="0">
                <a:latin typeface="AntiquaPSCyr-Regular"/>
                <a:cs typeface="Arial" panose="020B0604020202020204" pitchFamily="34" charset="0"/>
              </a:rPr>
              <a:t> </a:t>
            </a:r>
            <a:r>
              <a:rPr lang="en-US" sz="2200" dirty="0">
                <a:latin typeface="AntiquaPSCyr-Regular"/>
                <a:cs typeface="Arial" panose="020B0604020202020204" pitchFamily="34" charset="0"/>
              </a:rPr>
              <a:t>kpc</a:t>
            </a:r>
            <a:r>
              <a:rPr lang="ru-RU" sz="2200" dirty="0">
                <a:latin typeface="AntiquaPSCyr-Regular"/>
                <a:cs typeface="Arial" panose="020B0604020202020204" pitchFamily="34" charset="0"/>
              </a:rPr>
              <a:t> — </a:t>
            </a:r>
            <a:r>
              <a:rPr lang="en-US" sz="2200" dirty="0">
                <a:latin typeface="AntiquaPSCyr-Regular"/>
                <a:cs typeface="Arial" panose="020B0604020202020204" pitchFamily="34" charset="0"/>
              </a:rPr>
              <a:t>Galactic halo height.</a:t>
            </a:r>
            <a:endParaRPr lang="ru-RU" sz="2200" dirty="0">
              <a:latin typeface="AntiquaPSCyr-Regular"/>
              <a:cs typeface="Arial" panose="020B0604020202020204" pitchFamily="34" charset="0"/>
            </a:endParaRPr>
          </a:p>
        </p:txBody>
      </p:sp>
      <mc:AlternateContent xmlns:mc="http://schemas.openxmlformats.org/markup-compatibility/2006" xmlns:a14="http://schemas.microsoft.com/office/drawing/2010/main">
        <mc:Choice Requires="a14">
          <p:sp>
            <p:nvSpPr>
              <p:cNvPr id="13" name="Прямоугольник 12"/>
              <p:cNvSpPr/>
              <p:nvPr/>
            </p:nvSpPr>
            <p:spPr>
              <a:xfrm>
                <a:off x="280219" y="1519842"/>
                <a:ext cx="2394245" cy="440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z="2200" i="1" dirty="0" smtClean="0">
                          <a:latin typeface="Cambria Math" panose="02040503050406030204" pitchFamily="18" charset="0"/>
                          <a:ea typeface="Cambria Math" panose="02040503050406030204" pitchFamily="18" charset="0"/>
                        </a:rPr>
                        <m:t>𝛻</m:t>
                      </m:r>
                      <m:r>
                        <a:rPr lang="ru-RU" sz="2200" b="0" i="1" dirty="0" smtClean="0">
                          <a:latin typeface="Cambria Math" panose="02040503050406030204" pitchFamily="18" charset="0"/>
                          <a:ea typeface="Cambria Math" panose="02040503050406030204" pitchFamily="18" charset="0"/>
                        </a:rPr>
                        <m:t>(</m:t>
                      </m:r>
                      <m:acc>
                        <m:accPr>
                          <m:chr m:val="̂"/>
                          <m:ctrlPr>
                            <a:rPr lang="ru-RU" sz="2200" i="1" dirty="0">
                              <a:latin typeface="Cambria Math" panose="02040503050406030204" pitchFamily="18" charset="0"/>
                            </a:rPr>
                          </m:ctrlPr>
                        </m:accPr>
                        <m:e>
                          <m:r>
                            <a:rPr lang="en-US" sz="2200" i="1" dirty="0">
                              <a:latin typeface="Cambria Math" panose="02040503050406030204" pitchFamily="18" charset="0"/>
                            </a:rPr>
                            <m:t>𝐷</m:t>
                          </m:r>
                        </m:e>
                      </m:acc>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𝑓</m:t>
                      </m:r>
                      <m:r>
                        <a:rPr lang="ru-RU" sz="2200" b="0" i="1" dirty="0" smtClean="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𝑆</m:t>
                      </m:r>
                      <m:d>
                        <m:dPr>
                          <m:ctrlPr>
                            <a:rPr lang="en-US" sz="2200" b="0" i="1" dirty="0" smtClean="0">
                              <a:latin typeface="Cambria Math" panose="02040503050406030204" pitchFamily="18" charset="0"/>
                              <a:ea typeface="Cambria Math" panose="02040503050406030204" pitchFamily="18" charset="0"/>
                            </a:rPr>
                          </m:ctrlPr>
                        </m:dPr>
                        <m:e>
                          <m:r>
                            <a:rPr lang="en-US" sz="2200" b="0" i="1" dirty="0" smtClean="0">
                              <a:latin typeface="Cambria Math" panose="02040503050406030204" pitchFamily="18" charset="0"/>
                              <a:ea typeface="Cambria Math" panose="02040503050406030204" pitchFamily="18" charset="0"/>
                            </a:rPr>
                            <m:t>𝑅</m:t>
                          </m:r>
                          <m:r>
                            <a:rPr lang="en-US" sz="2200" b="0" i="1" dirty="0" smtClean="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𝑧</m:t>
                          </m:r>
                        </m:e>
                      </m:d>
                    </m:oMath>
                  </m:oMathPara>
                </a14:m>
                <a:endParaRPr lang="ru-RU" sz="2200"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280219" y="1519842"/>
                <a:ext cx="2394245" cy="440120"/>
              </a:xfrm>
              <a:prstGeom prst="rect">
                <a:avLst/>
              </a:prstGeom>
              <a:blipFill>
                <a:blip r:embed="rId3"/>
                <a:stretch>
                  <a:fillRect t="-6849" b="-1506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280219" y="2191778"/>
                <a:ext cx="4076822" cy="2197974"/>
              </a:xfrm>
              <a:prstGeom prst="rect">
                <a:avLst/>
              </a:prstGeom>
            </p:spPr>
            <p:txBody>
              <a:bodyPr wrap="none">
                <a:spAutoFit/>
              </a:bodyPr>
              <a:lstStyle/>
              <a:p>
                <a:r>
                  <a:rPr lang="en-US" sz="2400" dirty="0">
                    <a:latin typeface="SFRM1200"/>
                  </a:rPr>
                  <a:t>Here</a:t>
                </a:r>
                <a:r>
                  <a:rPr lang="ru-RU" sz="2200" dirty="0"/>
                  <a:t>,</a:t>
                </a:r>
                <a:r>
                  <a:rPr lang="en-US" sz="2200" dirty="0"/>
                  <a:t>   </a:t>
                </a:r>
                <a:r>
                  <a:rPr lang="ru-RU" sz="2200" dirty="0"/>
                  <a:t> </a:t>
                </a:r>
                <a14:m>
                  <m:oMath xmlns:m="http://schemas.openxmlformats.org/officeDocument/2006/math">
                    <m:acc>
                      <m:accPr>
                        <m:chr m:val="̂"/>
                        <m:ctrlPr>
                          <a:rPr lang="ru-RU" sz="2200" i="1">
                            <a:latin typeface="Cambria Math" panose="02040503050406030204" pitchFamily="18" charset="0"/>
                          </a:rPr>
                        </m:ctrlPr>
                      </m:accPr>
                      <m:e>
                        <m:r>
                          <a:rPr lang="en-US" sz="2200" i="1">
                            <a:latin typeface="Cambria Math" panose="02040503050406030204" pitchFamily="18" charset="0"/>
                          </a:rPr>
                          <m:t>𝐷</m:t>
                        </m:r>
                      </m:e>
                    </m:acc>
                    <m:r>
                      <a:rPr lang="en-US" sz="2200" i="1">
                        <a:latin typeface="Cambria Math" panose="02040503050406030204" pitchFamily="18" charset="0"/>
                      </a:rPr>
                      <m:t>=</m:t>
                    </m:r>
                    <m:d>
                      <m:dPr>
                        <m:ctrlPr>
                          <a:rPr lang="ru-RU" sz="2200" i="1">
                            <a:latin typeface="Cambria Math" panose="02040503050406030204" pitchFamily="18" charset="0"/>
                          </a:rPr>
                        </m:ctrlPr>
                      </m:dPr>
                      <m:e>
                        <m:m>
                          <m:mPr>
                            <m:mcs>
                              <m:mc>
                                <m:mcPr>
                                  <m:count m:val="3"/>
                                  <m:mcJc m:val="center"/>
                                </m:mcPr>
                              </m:mc>
                            </m:mcs>
                            <m:ctrlPr>
                              <a:rPr lang="ru-RU" sz="2200" i="1">
                                <a:latin typeface="Cambria Math" panose="02040503050406030204" pitchFamily="18" charset="0"/>
                              </a:rPr>
                            </m:ctrlPr>
                          </m:mPr>
                          <m:mr>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i="1">
                                      <a:latin typeface="Cambria Math" panose="02040503050406030204" pitchFamily="18" charset="0"/>
                                    </a:rPr>
                                    <m:t>𝑥𝑥</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i="1">
                                      <a:latin typeface="Cambria Math" panose="02040503050406030204" pitchFamily="18" charset="0"/>
                                    </a:rPr>
                                    <m:t>𝑥</m:t>
                                  </m:r>
                                  <m:r>
                                    <a:rPr lang="en-US" sz="2200" b="0" i="1" smtClean="0">
                                      <a:latin typeface="Cambria Math" panose="02040503050406030204" pitchFamily="18" charset="0"/>
                                    </a:rPr>
                                    <m:t>𝑦</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i="1">
                                      <a:latin typeface="Cambria Math" panose="02040503050406030204" pitchFamily="18" charset="0"/>
                                    </a:rPr>
                                    <m:t>𝑥</m:t>
                                  </m:r>
                                  <m:r>
                                    <a:rPr lang="en-US" sz="2200" b="0" i="1" smtClean="0">
                                      <a:latin typeface="Cambria Math" panose="02040503050406030204" pitchFamily="18" charset="0"/>
                                    </a:rPr>
                                    <m:t>𝑧</m:t>
                                  </m:r>
                                </m:sub>
                              </m:sSub>
                            </m:e>
                          </m:mr>
                          <m:mr>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𝑦𝑥</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i="1">
                                      <a:latin typeface="Cambria Math" panose="02040503050406030204" pitchFamily="18" charset="0"/>
                                    </a:rPr>
                                    <m:t>𝑦𝑦</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𝑦𝑧</m:t>
                                  </m:r>
                                </m:sub>
                              </m:sSub>
                            </m:e>
                          </m:mr>
                          <m:mr>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𝑧</m:t>
                                  </m:r>
                                  <m:r>
                                    <a:rPr lang="en-US" sz="2200" i="1">
                                      <a:latin typeface="Cambria Math" panose="02040503050406030204" pitchFamily="18" charset="0"/>
                                    </a:rPr>
                                    <m:t>𝑥</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𝑧𝑦</m:t>
                                  </m:r>
                                </m:sub>
                              </m:sSub>
                            </m:e>
                            <m:e>
                              <m:sSub>
                                <m:sSubPr>
                                  <m:ctrlPr>
                                    <a:rPr lang="ru-RU" sz="2200" i="1">
                                      <a:latin typeface="Cambria Math" panose="02040503050406030204" pitchFamily="18" charset="0"/>
                                    </a:rPr>
                                  </m:ctrlPr>
                                </m:sSubPr>
                                <m:e>
                                  <m:r>
                                    <a:rPr lang="en-US" sz="2200" i="1">
                                      <a:latin typeface="Cambria Math" panose="02040503050406030204" pitchFamily="18" charset="0"/>
                                    </a:rPr>
                                    <m:t>𝐷</m:t>
                                  </m:r>
                                </m:e>
                                <m:sub>
                                  <m:r>
                                    <a:rPr lang="en-US" sz="2200" i="1">
                                      <a:latin typeface="Cambria Math" panose="02040503050406030204" pitchFamily="18" charset="0"/>
                                    </a:rPr>
                                    <m:t>𝑧𝑧</m:t>
                                  </m:r>
                                </m:sub>
                              </m:sSub>
                            </m:e>
                          </m:mr>
                        </m:m>
                      </m:e>
                    </m:d>
                    <m:r>
                      <a:rPr lang="ru-RU" sz="2200" b="0" i="0" smtClean="0">
                        <a:latin typeface="Cambria Math" panose="02040503050406030204" pitchFamily="18" charset="0"/>
                      </a:rPr>
                      <m:t>,</m:t>
                    </m:r>
                  </m:oMath>
                </a14:m>
                <a:endParaRPr lang="ru-RU" sz="2200" b="0" dirty="0"/>
              </a:p>
              <a:p>
                <a:endParaRPr lang="en-US" sz="2200" i="1" dirty="0">
                  <a:ea typeface="Cambria Math" panose="02040503050406030204" pitchFamily="18" charset="0"/>
                </a:endParaRPr>
              </a:p>
              <a:p>
                <a14:m>
                  <m:oMath xmlns:m="http://schemas.openxmlformats.org/officeDocument/2006/math">
                    <m:r>
                      <a:rPr lang="ru-RU" sz="2200" i="1" dirty="0">
                        <a:latin typeface="Cambria Math" panose="02040503050406030204" pitchFamily="18" charset="0"/>
                        <a:ea typeface="Cambria Math" panose="02040503050406030204" pitchFamily="18" charset="0"/>
                      </a:rPr>
                      <m:t>𝛻</m:t>
                    </m:r>
                  </m:oMath>
                </a14:m>
                <a:r>
                  <a:rPr lang="ru-RU" sz="2200" dirty="0"/>
                  <a:t> – </a:t>
                </a:r>
                <a:r>
                  <a:rPr lang="en-US" sz="2200" dirty="0"/>
                  <a:t>Del operator</a:t>
                </a:r>
                <a:r>
                  <a:rPr lang="ru-RU" sz="2200" dirty="0"/>
                  <a:t>, </a:t>
                </a:r>
                <a14:m>
                  <m:oMath xmlns:m="http://schemas.openxmlformats.org/officeDocument/2006/math">
                    <m:r>
                      <a:rPr lang="en-US" sz="2200" i="1" dirty="0">
                        <a:latin typeface="Cambria Math" panose="02040503050406030204" pitchFamily="18" charset="0"/>
                        <a:ea typeface="Cambria Math" panose="02040503050406030204" pitchFamily="18" charset="0"/>
                      </a:rPr>
                      <m:t>𝑆</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𝑅</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𝑧</m:t>
                        </m:r>
                      </m:e>
                    </m:d>
                    <m:r>
                      <a:rPr lang="ru-RU" sz="2200" b="0" i="1" dirty="0" smtClean="0">
                        <a:latin typeface="Cambria Math" panose="02040503050406030204" pitchFamily="18" charset="0"/>
                        <a:ea typeface="Cambria Math" panose="02040503050406030204" pitchFamily="18" charset="0"/>
                      </a:rPr>
                      <m:t> −</m:t>
                    </m:r>
                  </m:oMath>
                </a14:m>
                <a:r>
                  <a:rPr lang="ru-RU" sz="2200" dirty="0"/>
                  <a:t> </a:t>
                </a:r>
              </a:p>
              <a:p>
                <a:r>
                  <a:rPr lang="en-US" sz="2200" dirty="0"/>
                  <a:t>Source Distribution Function;</a:t>
                </a:r>
                <a:endParaRPr lang="ru-RU" sz="22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280219" y="2191778"/>
                <a:ext cx="4076822" cy="2197974"/>
              </a:xfrm>
              <a:prstGeom prst="rect">
                <a:avLst/>
              </a:prstGeom>
              <a:blipFill>
                <a:blip r:embed="rId4"/>
                <a:stretch>
                  <a:fillRect l="-2392" b="-4722"/>
                </a:stretch>
              </a:blipFill>
            </p:spPr>
            <p:txBody>
              <a:bodyPr/>
              <a:lstStyle/>
              <a:p>
                <a:r>
                  <a:rPr lang="ru-RU">
                    <a:noFill/>
                  </a:rPr>
                  <a:t> </a:t>
                </a:r>
              </a:p>
            </p:txBody>
          </p:sp>
        </mc:Fallback>
      </mc:AlternateContent>
      <p:sp>
        <p:nvSpPr>
          <p:cNvPr id="17" name="Прямоугольник 16"/>
          <p:cNvSpPr/>
          <p:nvPr/>
        </p:nvSpPr>
        <p:spPr>
          <a:xfrm>
            <a:off x="6001965" y="6137798"/>
            <a:ext cx="793807" cy="369332"/>
          </a:xfrm>
          <a:prstGeom prst="rect">
            <a:avLst/>
          </a:prstGeom>
        </p:spPr>
        <p:txBody>
          <a:bodyPr wrap="none">
            <a:spAutoFit/>
          </a:bodyPr>
          <a:lstStyle/>
          <a:p>
            <a:r>
              <a:rPr lang="en-US" dirty="0"/>
              <a:t>Model</a:t>
            </a:r>
            <a:endParaRPr lang="ru-RU" dirty="0"/>
          </a:p>
        </p:txBody>
      </p:sp>
      <p:cxnSp>
        <p:nvCxnSpPr>
          <p:cNvPr id="18" name="Прямая соединительная линия 17"/>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Объект 5">
            <a:extLst>
              <a:ext uri="{FF2B5EF4-FFF2-40B4-BE49-F238E27FC236}">
                <a16:creationId xmlns:a16="http://schemas.microsoft.com/office/drawing/2014/main" id="{CFDA661B-130C-4445-9F53-1D53052BE68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27317" y="1959962"/>
            <a:ext cx="4684442" cy="2532609"/>
          </a:xfrm>
        </p:spPr>
      </p:pic>
      <p:sp>
        <p:nvSpPr>
          <p:cNvPr id="14" name="Прямоугольник 13">
            <a:extLst>
              <a:ext uri="{FF2B5EF4-FFF2-40B4-BE49-F238E27FC236}">
                <a16:creationId xmlns:a16="http://schemas.microsoft.com/office/drawing/2014/main" id="{BD5E7EF7-A3D3-4CC4-8CB6-75B74B3E23C2}"/>
              </a:ext>
            </a:extLst>
          </p:cNvPr>
          <p:cNvSpPr/>
          <p:nvPr/>
        </p:nvSpPr>
        <p:spPr>
          <a:xfrm>
            <a:off x="8176154" y="6137798"/>
            <a:ext cx="678391" cy="369332"/>
          </a:xfrm>
          <a:prstGeom prst="rect">
            <a:avLst/>
          </a:prstGeom>
        </p:spPr>
        <p:txBody>
          <a:bodyPr wrap="none">
            <a:spAutoFit/>
          </a:bodyPr>
          <a:lstStyle/>
          <a:p>
            <a:r>
              <a:rPr lang="ru-RU" dirty="0"/>
              <a:t> </a:t>
            </a:r>
            <a:r>
              <a:rPr lang="en-US" dirty="0"/>
              <a:t>3/15</a:t>
            </a:r>
            <a:endParaRPr lang="ru-RU" dirty="0"/>
          </a:p>
        </p:txBody>
      </p:sp>
    </p:spTree>
    <p:extLst>
      <p:ext uri="{BB962C8B-B14F-4D97-AF65-F5344CB8AC3E}">
        <p14:creationId xmlns:p14="http://schemas.microsoft.com/office/powerpoint/2010/main" val="166183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00"/>
                </a:solidFill>
                <a:latin typeface="Times New Roman" panose="02020603050405020304" pitchFamily="18" charset="0"/>
              </a:rPr>
              <a:t>P</a:t>
            </a:r>
            <a:r>
              <a:rPr lang="en-US" sz="3200" b="0" i="0" u="none" strike="noStrike" baseline="0" dirty="0">
                <a:solidFill>
                  <a:srgbClr val="000000"/>
                </a:solidFill>
                <a:latin typeface="Times New Roman" panose="02020603050405020304" pitchFamily="18" charset="0"/>
              </a:rPr>
              <a:t>artial differential equations:</a:t>
            </a:r>
            <a:endParaRPr lang="ru-RU" sz="3200" dirty="0">
              <a:solidFill>
                <a:schemeClr val="tx1"/>
              </a:solidFill>
              <a:latin typeface="AntiquaPSCyr-Regular"/>
              <a:cs typeface="Times New Roman" panose="02020603050405020304" pitchFamily="18" charset="0"/>
            </a:endParaRPr>
          </a:p>
        </p:txBody>
      </p:sp>
      <p:sp>
        <p:nvSpPr>
          <p:cNvPr id="14" name="Прямоугольник 13"/>
          <p:cNvSpPr/>
          <p:nvPr/>
        </p:nvSpPr>
        <p:spPr>
          <a:xfrm>
            <a:off x="6001965" y="6137798"/>
            <a:ext cx="793807" cy="369332"/>
          </a:xfrm>
          <a:prstGeom prst="rect">
            <a:avLst/>
          </a:prstGeom>
        </p:spPr>
        <p:txBody>
          <a:bodyPr wrap="none">
            <a:spAutoFit/>
          </a:bodyPr>
          <a:lstStyle/>
          <a:p>
            <a:r>
              <a:rPr lang="en-US" dirty="0"/>
              <a:t>Model</a:t>
            </a:r>
            <a:endParaRPr lang="ru-RU" dirty="0"/>
          </a:p>
        </p:txBody>
      </p:sp>
      <p:cxnSp>
        <p:nvCxnSpPr>
          <p:cNvPr id="15" name="Прямая соединительная линия 14"/>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Прямоугольник 18"/>
              <p:cNvSpPr/>
              <p:nvPr/>
            </p:nvSpPr>
            <p:spPr>
              <a:xfrm>
                <a:off x="717755" y="1749103"/>
                <a:ext cx="3441711" cy="720582"/>
              </a:xfrm>
              <a:prstGeom prst="rect">
                <a:avLst/>
              </a:prstGeom>
            </p:spPr>
            <p:txBody>
              <a:bodyPr wrap="none">
                <a:spAutoFit/>
              </a:bodyPr>
              <a:lstStyle/>
              <a:p>
                <a14:m>
                  <m:oMath xmlns:m="http://schemas.openxmlformats.org/officeDocument/2006/math">
                    <m:f>
                      <m:fPr>
                        <m:ctrlPr>
                          <a:rPr lang="ru-RU" sz="2400" i="1" smtClean="0">
                            <a:latin typeface="Cambria Math" panose="02040503050406030204" pitchFamily="18" charset="0"/>
                          </a:rPr>
                        </m:ctrlPr>
                      </m:fPr>
                      <m:num>
                        <m:r>
                          <a:rPr lang="ru-RU" sz="2400" i="1" smtClean="0">
                            <a:latin typeface="Cambria Math" panose="02040503050406030204" pitchFamily="18" charset="0"/>
                            <a:ea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𝑖</m:t>
                            </m:r>
                          </m:sub>
                        </m:sSub>
                      </m:den>
                    </m:f>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𝑟</m:t>
                        </m:r>
                      </m:e>
                    </m:acc>
                    <m:r>
                      <a:rPr lang="en-US" sz="2400" b="0" i="1" smtClean="0">
                        <a:latin typeface="Cambria Math" panose="02040503050406030204" pitchFamily="18" charset="0"/>
                      </a:rPr>
                      <m:t>)</m:t>
                    </m:r>
                    <m:f>
                      <m:fPr>
                        <m:ctrlPr>
                          <a:rPr lang="ru-RU" sz="2400" i="1">
                            <a:latin typeface="Cambria Math" panose="02040503050406030204" pitchFamily="18" charset="0"/>
                          </a:rPr>
                        </m:ctrlPr>
                      </m:fPr>
                      <m:num>
                        <m:r>
                          <a:rPr lang="ru-RU" sz="2400" i="1">
                            <a:latin typeface="Cambria Math" panose="02040503050406030204" pitchFamily="18" charset="0"/>
                            <a:ea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den>
                    </m:f>
                    <m:r>
                      <a:rPr lang="en-US" sz="2400" b="0" i="1" smtClean="0">
                        <a:latin typeface="Cambria Math" panose="02040503050406030204" pitchFamily="18" charset="0"/>
                        <a:ea typeface="Cambria Math" panose="02040503050406030204" pitchFamily="18" charset="0"/>
                      </a:rPr>
                      <m:t>𝑓</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oMath>
                </a14:m>
                <a:r>
                  <a:rPr lang="en-US" sz="2400" dirty="0"/>
                  <a:t> = S </a:t>
                </a:r>
                <a14:m>
                  <m:oMath xmlns:m="http://schemas.openxmlformats.org/officeDocument/2006/math">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e>
                    </m:d>
                    <m:r>
                      <a:rPr lang="en-US" sz="2400" b="0" i="1" smtClean="0">
                        <a:latin typeface="Cambria Math" panose="02040503050406030204" pitchFamily="18" charset="0"/>
                      </a:rPr>
                      <m:t>,</m:t>
                    </m:r>
                  </m:oMath>
                </a14:m>
                <a:endParaRPr lang="ru-RU" sz="2400" dirty="0"/>
              </a:p>
            </p:txBody>
          </p:sp>
        </mc:Choice>
        <mc:Fallback xmlns="">
          <p:sp>
            <p:nvSpPr>
              <p:cNvPr id="19" name="Прямоугольник 18"/>
              <p:cNvSpPr>
                <a:spLocks noRot="1" noChangeAspect="1" noMove="1" noResize="1" noEditPoints="1" noAdjustHandles="1" noChangeArrowheads="1" noChangeShapeType="1" noTextEdit="1"/>
              </p:cNvSpPr>
              <p:nvPr/>
            </p:nvSpPr>
            <p:spPr>
              <a:xfrm>
                <a:off x="717755" y="1749103"/>
                <a:ext cx="3441711" cy="720582"/>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4390103" y="1801040"/>
                <a:ext cx="4572000" cy="668645"/>
              </a:xfrm>
              <a:prstGeom prst="rect">
                <a:avLst/>
              </a:prstGeom>
            </p:spPr>
            <p:txBody>
              <a:bodyPr>
                <a:spAutoFit/>
              </a:bodyPr>
              <a:lstStyle/>
              <a:p>
                <a:r>
                  <a:rPr lang="en-US" dirty="0">
                    <a:latin typeface="SFRM1200"/>
                  </a:rPr>
                  <a:t>here</a:t>
                </a:r>
                <a:r>
                  <a:rPr lang="ru-RU" dirty="0">
                    <a:latin typeface="SFRM1200"/>
                  </a:rPr>
                  <a:t> </a:t>
                </a:r>
                <a:r>
                  <a:rPr lang="en-US" dirty="0"/>
                  <a:t>S </a:t>
                </a:r>
                <a14:m>
                  <m:oMath xmlns:m="http://schemas.openxmlformats.org/officeDocument/2006/math">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i="1">
                        <a:latin typeface="Cambria Math" panose="02040503050406030204" pitchFamily="18" charset="0"/>
                      </a:rPr>
                      <m:t>)</m:t>
                    </m:r>
                  </m:oMath>
                </a14:m>
                <a:r>
                  <a:rPr lang="ru-RU" dirty="0">
                    <a:latin typeface="CMR12"/>
                  </a:rPr>
                  <a:t> </a:t>
                </a:r>
                <a:r>
                  <a:rPr lang="ru-RU" dirty="0">
                    <a:latin typeface="SFRM1200"/>
                  </a:rPr>
                  <a:t>- </a:t>
                </a:r>
                <a:r>
                  <a:rPr lang="en-US" dirty="0">
                    <a:latin typeface="SFRM1200"/>
                  </a:rPr>
                  <a:t>concentration of sources at a point</a:t>
                </a:r>
                <a:r>
                  <a:rPr lang="ru-RU" dirty="0">
                    <a:latin typeface="SFRM1200"/>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r>
                      <a:rPr lang="ru-RU" b="0" i="0" smtClean="0">
                        <a:latin typeface="Cambria Math" panose="02040503050406030204" pitchFamily="18" charset="0"/>
                      </a:rPr>
                      <m:t>.</m:t>
                    </m:r>
                  </m:oMath>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390103" y="1801040"/>
                <a:ext cx="4572000" cy="668645"/>
              </a:xfrm>
              <a:prstGeom prst="rect">
                <a:avLst/>
              </a:prstGeom>
              <a:blipFill>
                <a:blip r:embed="rId3"/>
                <a:stretch>
                  <a:fillRect l="-1067" t="-3636"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520742" y="3252459"/>
                <a:ext cx="2052870" cy="935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2400" i="1">
                              <a:latin typeface="Cambria Math" panose="02040503050406030204" pitchFamily="18" charset="0"/>
                            </a:rPr>
                          </m:ctrlPr>
                        </m:fPr>
                        <m:num>
                          <m:r>
                            <a:rPr lang="ru-RU" sz="2400" i="1" smtClean="0">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𝑖𝑗</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den>
                      </m:f>
                      <m:f>
                        <m:fPr>
                          <m:ctrlPr>
                            <a:rPr lang="ru-RU" sz="2400" i="1" smtClean="0">
                              <a:latin typeface="Cambria Math" panose="02040503050406030204" pitchFamily="18" charset="0"/>
                            </a:rPr>
                          </m:ctrlPr>
                        </m:fPr>
                        <m:num>
                          <m:r>
                            <a:rPr lang="ru-RU"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𝑗</m:t>
                              </m:r>
                            </m:sub>
                          </m:sSub>
                        </m:den>
                      </m:f>
                    </m:oMath>
                  </m:oMathPara>
                </a14:m>
                <a:endParaRPr lang="ru-RU" sz="24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20742" y="3252459"/>
                <a:ext cx="2052870" cy="935769"/>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2979986" y="3267683"/>
                <a:ext cx="2029978" cy="9376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𝑖𝑗</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f>
                        <m:fPr>
                          <m:ctrlPr>
                            <a:rPr lang="en-US" sz="2400" i="1" smtClean="0">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den>
                      </m:f>
                    </m:oMath>
                  </m:oMathPara>
                </a14:m>
                <a:endParaRPr lang="ru-RU" sz="24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979986" y="3267683"/>
                <a:ext cx="2029978" cy="937693"/>
              </a:xfrm>
              <a:prstGeom prst="rect">
                <a:avLst/>
              </a:prstGeom>
              <a:blipFill>
                <a:blip r:embed="rId5"/>
                <a:stretch>
                  <a:fillRect/>
                </a:stretch>
              </a:blipFill>
            </p:spPr>
            <p:txBody>
              <a:bodyPr/>
              <a:lstStyle/>
              <a:p>
                <a:r>
                  <a:rPr lang="ru-RU">
                    <a:noFill/>
                  </a:rPr>
                  <a:t> </a:t>
                </a:r>
              </a:p>
            </p:txBody>
          </p:sp>
        </mc:Fallback>
      </mc:AlternateContent>
      <p:sp>
        <p:nvSpPr>
          <p:cNvPr id="22" name="Объект 2"/>
          <p:cNvSpPr>
            <a:spLocks noGrp="1"/>
          </p:cNvSpPr>
          <p:nvPr>
            <p:ph idx="1"/>
          </p:nvPr>
        </p:nvSpPr>
        <p:spPr>
          <a:xfrm>
            <a:off x="216116" y="2832469"/>
            <a:ext cx="7886700" cy="381125"/>
          </a:xfrm>
        </p:spPr>
        <p:txBody>
          <a:bodyPr>
            <a:normAutofit/>
          </a:bodyPr>
          <a:lstStyle/>
          <a:p>
            <a:r>
              <a:rPr lang="en-US" sz="1800" dirty="0">
                <a:latin typeface="AntiquaPSCyr-Regular"/>
              </a:rPr>
              <a:t>Expansion of all derivatives to simple terms:</a:t>
            </a:r>
            <a:endParaRPr lang="ru-RU" sz="1800" dirty="0">
              <a:latin typeface="AntiquaPSCyr-Regular"/>
            </a:endParaRPr>
          </a:p>
        </p:txBody>
      </p:sp>
      <p:sp>
        <p:nvSpPr>
          <p:cNvPr id="23" name="Прямоугольник 22"/>
          <p:cNvSpPr/>
          <p:nvPr/>
        </p:nvSpPr>
        <p:spPr>
          <a:xfrm>
            <a:off x="2667080" y="3576378"/>
            <a:ext cx="312906" cy="369332"/>
          </a:xfrm>
          <a:prstGeom prst="rect">
            <a:avLst/>
          </a:prstGeom>
        </p:spPr>
        <p:txBody>
          <a:bodyPr wrap="none">
            <a:spAutoFit/>
          </a:bodyPr>
          <a:lstStyle/>
          <a:p>
            <a:r>
              <a:rPr lang="ru-RU" dirty="0">
                <a:latin typeface="AntiquaPSCyr-Regular"/>
              </a:rPr>
              <a:t>и</a:t>
            </a:r>
            <a:endParaRPr lang="ru-RU" dirty="0"/>
          </a:p>
        </p:txBody>
      </p:sp>
      <p:sp>
        <p:nvSpPr>
          <p:cNvPr id="24" name="Объект 2"/>
          <p:cNvSpPr txBox="1">
            <a:spLocks/>
          </p:cNvSpPr>
          <p:nvPr/>
        </p:nvSpPr>
        <p:spPr>
          <a:xfrm>
            <a:off x="216116" y="4323508"/>
            <a:ext cx="7886700" cy="38112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latin typeface="AntiquaPSCyr-Regular"/>
              </a:rPr>
              <a:t>Recursive replacement:</a:t>
            </a:r>
            <a:endParaRPr lang="ru-RU" sz="1800" dirty="0">
              <a:latin typeface="AntiquaPSCyr-Regular"/>
            </a:endParaRPr>
          </a:p>
        </p:txBody>
      </p:sp>
      <mc:AlternateContent xmlns:mc="http://schemas.openxmlformats.org/markup-compatibility/2006" xmlns:a14="http://schemas.microsoft.com/office/drawing/2010/main">
        <mc:Choice Requires="a14">
          <p:sp>
            <p:nvSpPr>
              <p:cNvPr id="25" name="Прямоугольник 24"/>
              <p:cNvSpPr/>
              <p:nvPr/>
            </p:nvSpPr>
            <p:spPr>
              <a:xfrm>
                <a:off x="520742" y="4758037"/>
                <a:ext cx="5153655" cy="883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2400" i="1" smtClean="0">
                              <a:latin typeface="Cambria Math" panose="02040503050406030204" pitchFamily="18" charset="0"/>
                            </a:rPr>
                          </m:ctrlPr>
                        </m:fPr>
                        <m:num>
                          <m:r>
                            <a:rPr lang="ru-RU"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ru-RU" sz="2400" i="1" smtClean="0">
                              <a:latin typeface="Cambria Math" panose="02040503050406030204" pitchFamily="18" charset="0"/>
                            </a:rPr>
                            <m:t> </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i="1">
                              <a:latin typeface="Cambria Math" panose="02040503050406030204" pitchFamily="18" charset="0"/>
                            </a:rPr>
                            <m:t>)</m:t>
                          </m:r>
                        </m:num>
                        <m:den>
                          <m:r>
                            <a:rPr lang="ru-RU" sz="2400" i="1">
                              <a:latin typeface="Cambria Math" panose="02040503050406030204" pitchFamily="18" charset="0"/>
                              <a:ea typeface="Cambria Math" panose="02040503050406030204" pitchFamily="18" charset="0"/>
                            </a:rPr>
                            <m:t>𝜕</m:t>
                          </m:r>
                          <m:sSub>
                            <m:sSubPr>
                              <m:ctrlPr>
                                <a:rPr lang="ru-RU"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m:t>
                              </m:r>
                            </m:sub>
                          </m:sSub>
                        </m:den>
                      </m:f>
                      <m:r>
                        <a:rPr lang="en-US" sz="2400" b="0" i="1" smtClean="0">
                          <a:latin typeface="Cambria Math" panose="02040503050406030204" pitchFamily="18" charset="0"/>
                          <a:ea typeface="Cambria Math" panose="02040503050406030204" pitchFamily="18" charset="0"/>
                        </a:rPr>
                        <m:t> →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m:t>
                          </m:r>
                          <m:d>
                            <m:dPr>
                              <m:ctrlPr>
                                <a:rPr lang="en-US" sz="2400" b="0" i="1" smtClean="0">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acc>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𝑔</m:t>
                          </m:r>
                          <m:r>
                            <a:rPr lang="en-US" sz="2400" i="1">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𝑟</m:t>
                              </m:r>
                            </m:e>
                          </m:acc>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acc>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r>
                            <a:rPr lang="en-US" sz="2400" i="1">
                              <a:latin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m:t>
                              </m:r>
                            </m:sub>
                          </m:sSub>
                        </m:den>
                      </m:f>
                    </m:oMath>
                  </m:oMathPara>
                </a14:m>
                <a:endParaRPr lang="ru-RU" sz="2400"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520742" y="4758037"/>
                <a:ext cx="5153655" cy="883319"/>
              </a:xfrm>
              <a:prstGeom prst="rect">
                <a:avLst/>
              </a:prstGeom>
              <a:blipFill>
                <a:blip r:embed="rId6"/>
                <a:stretch>
                  <a:fillRect/>
                </a:stretch>
              </a:blipFill>
            </p:spPr>
            <p:txBody>
              <a:bodyPr/>
              <a:lstStyle/>
              <a:p>
                <a:r>
                  <a:rPr lang="ru-RU">
                    <a:noFill/>
                  </a:rPr>
                  <a:t> </a:t>
                </a:r>
              </a:p>
            </p:txBody>
          </p:sp>
        </mc:Fallback>
      </mc:AlternateContent>
      <p:sp>
        <p:nvSpPr>
          <p:cNvPr id="16" name="Прямоугольник 15">
            <a:extLst>
              <a:ext uri="{FF2B5EF4-FFF2-40B4-BE49-F238E27FC236}">
                <a16:creationId xmlns:a16="http://schemas.microsoft.com/office/drawing/2014/main" id="{DD3D5B3C-E73F-4A64-9DBD-C25EDD6896FF}"/>
              </a:ext>
            </a:extLst>
          </p:cNvPr>
          <p:cNvSpPr/>
          <p:nvPr/>
        </p:nvSpPr>
        <p:spPr>
          <a:xfrm>
            <a:off x="8176154" y="6137798"/>
            <a:ext cx="678391" cy="369332"/>
          </a:xfrm>
          <a:prstGeom prst="rect">
            <a:avLst/>
          </a:prstGeom>
        </p:spPr>
        <p:txBody>
          <a:bodyPr wrap="none">
            <a:spAutoFit/>
          </a:bodyPr>
          <a:lstStyle/>
          <a:p>
            <a:r>
              <a:rPr lang="ru-RU" dirty="0"/>
              <a:t> </a:t>
            </a:r>
            <a:r>
              <a:rPr lang="en-US" dirty="0"/>
              <a:t>4/15</a:t>
            </a:r>
            <a:endParaRPr lang="ru-RU" dirty="0"/>
          </a:p>
        </p:txBody>
      </p:sp>
    </p:spTree>
    <p:extLst>
      <p:ext uri="{BB962C8B-B14F-4D97-AF65-F5344CB8AC3E}">
        <p14:creationId xmlns:p14="http://schemas.microsoft.com/office/powerpoint/2010/main" val="41422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p:nvPr/>
        </p:nvSpPr>
        <p:spPr>
          <a:xfrm>
            <a:off x="0" y="230190"/>
            <a:ext cx="8515350" cy="922899"/>
          </a:xfrm>
          <a:prstGeom prst="rect">
            <a:avLst/>
          </a:prstGeom>
          <a:solidFill>
            <a:srgbClr val="B5B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2">
                    <a:lumMod val="75000"/>
                  </a:schemeClr>
                </a:solidFill>
                <a:latin typeface="AntiquaPSCyr-Regular"/>
              </a:rPr>
              <a:t>Results. </a:t>
            </a:r>
            <a:r>
              <a:rPr lang="en-US" sz="3200" dirty="0">
                <a:solidFill>
                  <a:schemeClr val="tx1"/>
                </a:solidFill>
                <a:latin typeface="AntiquaPSCyr-Regular"/>
              </a:rPr>
              <a:t>GCR concentrations:</a:t>
            </a:r>
            <a:endParaRPr lang="ru-RU" sz="3200" dirty="0">
              <a:solidFill>
                <a:schemeClr val="tx1"/>
              </a:solidFill>
              <a:latin typeface="AntiquaPSCyr-Regular"/>
              <a:cs typeface="Times New Roman" panose="02020603050405020304" pitchFamily="18" charset="0"/>
            </a:endParaRPr>
          </a:p>
        </p:txBody>
      </p:sp>
      <p:sp>
        <p:nvSpPr>
          <p:cNvPr id="18" name="Прямоугольник 17"/>
          <p:cNvSpPr/>
          <p:nvPr/>
        </p:nvSpPr>
        <p:spPr>
          <a:xfrm>
            <a:off x="4343389" y="4194406"/>
            <a:ext cx="4467914"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dependence of the GCR concentration on the coordinates in the disk plane z = 0 for different E, </a:t>
            </a:r>
            <a:r>
              <a:rPr lang="en-US" dirty="0" err="1">
                <a:latin typeface="Times New Roman" panose="02020603050405020304" pitchFamily="18" charset="0"/>
                <a:cs typeface="Times New Roman" panose="02020603050405020304" pitchFamily="18" charset="0"/>
              </a:rPr>
              <a:t>TeV</a:t>
            </a:r>
            <a:r>
              <a:rPr lang="en-US" dirty="0">
                <a:latin typeface="Times New Roman" panose="02020603050405020304" pitchFamily="18" charset="0"/>
                <a:cs typeface="Times New Roman" panose="02020603050405020304" pitchFamily="18" charset="0"/>
              </a:rPr>
              <a:t>. The star marks the position of the Sun.</a:t>
            </a:r>
            <a:endParaRPr lang="ru-RU" dirty="0">
              <a:latin typeface="Times New Roman" panose="02020603050405020304" pitchFamily="18" charset="0"/>
              <a:cs typeface="Times New Roman" panose="02020603050405020304" pitchFamily="18" charset="0"/>
            </a:endParaRPr>
          </a:p>
        </p:txBody>
      </p:sp>
      <p:pic>
        <p:nvPicPr>
          <p:cNvPr id="21" name="Объект 4">
            <a:extLst>
              <a:ext uri="{FF2B5EF4-FFF2-40B4-BE49-F238E27FC236}">
                <a16:creationId xmlns:a16="http://schemas.microsoft.com/office/drawing/2014/main" id="{0BCBE831-4B40-4122-91A2-C3851116E7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608" y="3261448"/>
            <a:ext cx="3736216" cy="3366362"/>
          </a:xfrm>
          <a:prstGeom prst="rect">
            <a:avLst/>
          </a:prstGeom>
        </p:spPr>
      </p:pic>
      <p:pic>
        <p:nvPicPr>
          <p:cNvPr id="24" name="Объект 19">
            <a:extLst>
              <a:ext uri="{FF2B5EF4-FFF2-40B4-BE49-F238E27FC236}">
                <a16:creationId xmlns:a16="http://schemas.microsoft.com/office/drawing/2014/main" id="{44CB6DC7-9D3D-413D-91BC-08A11F087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3" y="1192254"/>
            <a:ext cx="9039914" cy="2359636"/>
          </a:xfrm>
          <a:prstGeom prst="rect">
            <a:avLst/>
          </a:prstGeom>
        </p:spPr>
      </p:pic>
      <p:sp>
        <p:nvSpPr>
          <p:cNvPr id="9" name="Прямоугольник 8">
            <a:extLst>
              <a:ext uri="{FF2B5EF4-FFF2-40B4-BE49-F238E27FC236}">
                <a16:creationId xmlns:a16="http://schemas.microsoft.com/office/drawing/2014/main" id="{5E05FACE-A013-42E1-B6ED-D5A804A3F574}"/>
              </a:ext>
            </a:extLst>
          </p:cNvPr>
          <p:cNvSpPr/>
          <p:nvPr/>
        </p:nvSpPr>
        <p:spPr>
          <a:xfrm>
            <a:off x="6001965" y="6137798"/>
            <a:ext cx="852285" cy="646331"/>
          </a:xfrm>
          <a:prstGeom prst="rect">
            <a:avLst/>
          </a:prstGeom>
        </p:spPr>
        <p:txBody>
          <a:bodyPr wrap="none">
            <a:spAutoFit/>
          </a:bodyPr>
          <a:lstStyle/>
          <a:p>
            <a:r>
              <a:rPr lang="en-US" sz="1800" dirty="0">
                <a:solidFill>
                  <a:schemeClr val="tx1"/>
                </a:solidFill>
                <a:latin typeface="AntiquaPSCyr-Regular"/>
              </a:rPr>
              <a:t>Results</a:t>
            </a:r>
            <a:endParaRPr lang="ru-RU" dirty="0"/>
          </a:p>
          <a:p>
            <a:endParaRPr lang="ru-RU" dirty="0"/>
          </a:p>
        </p:txBody>
      </p:sp>
      <p:cxnSp>
        <p:nvCxnSpPr>
          <p:cNvPr id="12" name="Прямая соединительная линия 11">
            <a:extLst>
              <a:ext uri="{FF2B5EF4-FFF2-40B4-BE49-F238E27FC236}">
                <a16:creationId xmlns:a16="http://schemas.microsoft.com/office/drawing/2014/main" id="{F3E7FA85-8B5C-420A-912C-7E14B6CAF148}"/>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Прямоугольник 12">
            <a:extLst>
              <a:ext uri="{FF2B5EF4-FFF2-40B4-BE49-F238E27FC236}">
                <a16:creationId xmlns:a16="http://schemas.microsoft.com/office/drawing/2014/main" id="{2D89D86F-129A-4699-B124-7E02D6583709}"/>
              </a:ext>
            </a:extLst>
          </p:cNvPr>
          <p:cNvSpPr/>
          <p:nvPr/>
        </p:nvSpPr>
        <p:spPr>
          <a:xfrm>
            <a:off x="8176154" y="6137798"/>
            <a:ext cx="678391" cy="369332"/>
          </a:xfrm>
          <a:prstGeom prst="rect">
            <a:avLst/>
          </a:prstGeom>
        </p:spPr>
        <p:txBody>
          <a:bodyPr wrap="none">
            <a:spAutoFit/>
          </a:bodyPr>
          <a:lstStyle/>
          <a:p>
            <a:r>
              <a:rPr lang="ru-RU" dirty="0"/>
              <a:t> 5</a:t>
            </a:r>
            <a:r>
              <a:rPr lang="en-US" dirty="0"/>
              <a:t>/15</a:t>
            </a:r>
            <a:endParaRPr lang="ru-RU" dirty="0"/>
          </a:p>
        </p:txBody>
      </p:sp>
    </p:spTree>
    <p:extLst>
      <p:ext uri="{BB962C8B-B14F-4D97-AF65-F5344CB8AC3E}">
        <p14:creationId xmlns:p14="http://schemas.microsoft.com/office/powerpoint/2010/main" val="42516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365127"/>
            <a:ext cx="8515350" cy="922899"/>
          </a:xfrm>
          <a:prstGeom prst="rect">
            <a:avLst/>
          </a:prstGeom>
          <a:solidFill>
            <a:srgbClr val="D1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Directed flows of CR outflow from the disk into the Galactic halo</a:t>
            </a:r>
            <a:endParaRPr lang="ru-RU" sz="3200" dirty="0">
              <a:solidFill>
                <a:schemeClr val="tx1"/>
              </a:solidFill>
              <a:latin typeface="Times New Roman" panose="02020603050405020304" pitchFamily="18" charset="0"/>
              <a:cs typeface="Times New Roman" panose="02020603050405020304" pitchFamily="18" charset="0"/>
            </a:endParaRPr>
          </a:p>
        </p:txBody>
      </p:sp>
      <p:cxnSp>
        <p:nvCxnSpPr>
          <p:cNvPr id="11" name="Прямая со стрелкой 10"/>
          <p:cNvCxnSpPr>
            <a:cxnSpLocks/>
          </p:cNvCxnSpPr>
          <p:nvPr/>
        </p:nvCxnSpPr>
        <p:spPr>
          <a:xfrm>
            <a:off x="1347537" y="2926080"/>
            <a:ext cx="281238" cy="50292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p:cNvCxnSpPr>
            <a:cxnSpLocks/>
          </p:cNvCxnSpPr>
          <p:nvPr/>
        </p:nvCxnSpPr>
        <p:spPr>
          <a:xfrm flipV="1">
            <a:off x="1347537" y="2505075"/>
            <a:ext cx="3443538" cy="42100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9" name="Прямоугольник 18"/>
          <p:cNvSpPr/>
          <p:nvPr/>
        </p:nvSpPr>
        <p:spPr>
          <a:xfrm>
            <a:off x="336884" y="2227691"/>
            <a:ext cx="1467838" cy="769441"/>
          </a:xfrm>
          <a:prstGeom prst="rect">
            <a:avLst/>
          </a:prstGeom>
        </p:spPr>
        <p:txBody>
          <a:bodyPr wrap="none">
            <a:spAutoFit/>
          </a:bodyPr>
          <a:lstStyle/>
          <a:p>
            <a:r>
              <a:rPr lang="en-US" sz="2200" dirty="0"/>
              <a:t>Position of </a:t>
            </a:r>
            <a:endParaRPr lang="ru-RU" sz="2200" dirty="0"/>
          </a:p>
          <a:p>
            <a:r>
              <a:rPr lang="en-US" sz="2200" dirty="0"/>
              <a:t>The</a:t>
            </a:r>
            <a:r>
              <a:rPr lang="ru-RU" sz="2200" dirty="0"/>
              <a:t> </a:t>
            </a:r>
            <a:r>
              <a:rPr lang="en-US" sz="2200" dirty="0"/>
              <a:t>Sun</a:t>
            </a:r>
            <a:endParaRPr lang="ru-RU" sz="2200" dirty="0"/>
          </a:p>
        </p:txBody>
      </p:sp>
      <p:pic>
        <p:nvPicPr>
          <p:cNvPr id="12" name="Объект 11">
            <a:extLst>
              <a:ext uri="{FF2B5EF4-FFF2-40B4-BE49-F238E27FC236}">
                <a16:creationId xmlns:a16="http://schemas.microsoft.com/office/drawing/2014/main" id="{E702291E-A147-4CEC-824D-0507250DF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102" y="3581400"/>
            <a:ext cx="4019898" cy="2776923"/>
          </a:xfrm>
        </p:spPr>
      </p:pic>
      <p:pic>
        <p:nvPicPr>
          <p:cNvPr id="14" name="Объект 4">
            <a:extLst>
              <a:ext uri="{FF2B5EF4-FFF2-40B4-BE49-F238E27FC236}">
                <a16:creationId xmlns:a16="http://schemas.microsoft.com/office/drawing/2014/main" id="{199A1308-171C-4C37-AB1D-7D06DF0DA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514" y="2019302"/>
            <a:ext cx="4019898" cy="3089902"/>
          </a:xfrm>
          <a:prstGeom prst="rect">
            <a:avLst/>
          </a:prstGeom>
        </p:spPr>
      </p:pic>
      <p:sp>
        <p:nvSpPr>
          <p:cNvPr id="15" name="Прямоугольник 14">
            <a:extLst>
              <a:ext uri="{FF2B5EF4-FFF2-40B4-BE49-F238E27FC236}">
                <a16:creationId xmlns:a16="http://schemas.microsoft.com/office/drawing/2014/main" id="{5885189B-ACD9-484E-A063-B84A491CC35E}"/>
              </a:ext>
            </a:extLst>
          </p:cNvPr>
          <p:cNvSpPr/>
          <p:nvPr/>
        </p:nvSpPr>
        <p:spPr>
          <a:xfrm>
            <a:off x="6001965" y="6137798"/>
            <a:ext cx="852285" cy="646331"/>
          </a:xfrm>
          <a:prstGeom prst="rect">
            <a:avLst/>
          </a:prstGeom>
        </p:spPr>
        <p:txBody>
          <a:bodyPr wrap="none">
            <a:spAutoFit/>
          </a:bodyPr>
          <a:lstStyle/>
          <a:p>
            <a:r>
              <a:rPr lang="en-US" sz="1800" dirty="0">
                <a:solidFill>
                  <a:schemeClr val="tx1"/>
                </a:solidFill>
                <a:latin typeface="AntiquaPSCyr-Regular"/>
              </a:rPr>
              <a:t>Results</a:t>
            </a:r>
            <a:endParaRPr lang="ru-RU" dirty="0"/>
          </a:p>
          <a:p>
            <a:endParaRPr lang="ru-RU" dirty="0"/>
          </a:p>
        </p:txBody>
      </p:sp>
      <p:cxnSp>
        <p:nvCxnSpPr>
          <p:cNvPr id="16" name="Прямая соединительная линия 15">
            <a:extLst>
              <a:ext uri="{FF2B5EF4-FFF2-40B4-BE49-F238E27FC236}">
                <a16:creationId xmlns:a16="http://schemas.microsoft.com/office/drawing/2014/main" id="{009301AF-5BA2-47F9-B88A-0D913739964C}"/>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Прямоугольник 16">
            <a:extLst>
              <a:ext uri="{FF2B5EF4-FFF2-40B4-BE49-F238E27FC236}">
                <a16:creationId xmlns:a16="http://schemas.microsoft.com/office/drawing/2014/main" id="{EA60EEC9-C642-496F-AA08-6582AD10EE36}"/>
              </a:ext>
            </a:extLst>
          </p:cNvPr>
          <p:cNvSpPr/>
          <p:nvPr/>
        </p:nvSpPr>
        <p:spPr>
          <a:xfrm>
            <a:off x="8176154" y="6137798"/>
            <a:ext cx="678391" cy="369332"/>
          </a:xfrm>
          <a:prstGeom prst="rect">
            <a:avLst/>
          </a:prstGeom>
        </p:spPr>
        <p:txBody>
          <a:bodyPr wrap="none">
            <a:spAutoFit/>
          </a:bodyPr>
          <a:lstStyle/>
          <a:p>
            <a:r>
              <a:rPr lang="ru-RU" dirty="0"/>
              <a:t> 6</a:t>
            </a:r>
            <a:r>
              <a:rPr lang="en-US" dirty="0"/>
              <a:t>/15</a:t>
            </a:r>
            <a:endParaRPr lang="ru-RU" dirty="0"/>
          </a:p>
        </p:txBody>
      </p:sp>
    </p:spTree>
    <p:extLst>
      <p:ext uri="{BB962C8B-B14F-4D97-AF65-F5344CB8AC3E}">
        <p14:creationId xmlns:p14="http://schemas.microsoft.com/office/powerpoint/2010/main" val="88882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AE205261-890D-4B59-92A8-3E198F827BA5}"/>
                  </a:ext>
                </a:extLst>
              </p:cNvPr>
              <p:cNvSpPr/>
              <p:nvPr/>
            </p:nvSpPr>
            <p:spPr>
              <a:xfrm>
                <a:off x="-61912" y="1624501"/>
                <a:ext cx="4191000" cy="1059777"/>
              </a:xfrm>
              <a:prstGeom prst="rect">
                <a:avLst/>
              </a:prstGeom>
            </p:spPr>
            <p:txBody>
              <a:bodyPr wrap="square">
                <a:spAutoFit/>
              </a:bodyPr>
              <a:lstStyle/>
              <a:p>
                <a:pPr algn="ct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𝑜</m:t>
                        </m:r>
                      </m:sub>
                    </m:sSub>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ea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𝐸</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0</m:t>
                                    </m:r>
                                  </m:sub>
                                </m:sSub>
                              </m:den>
                            </m:f>
                          </m:e>
                        </m:d>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num>
                          <m:den>
                            <m:r>
                              <a:rPr lang="en-US" i="1">
                                <a:latin typeface="Cambria Math" panose="02040503050406030204" pitchFamily="18" charset="0"/>
                                <a:ea typeface="Cambria Math" panose="02040503050406030204" pitchFamily="18" charset="0"/>
                              </a:rPr>
                              <m:t>2</m:t>
                            </m:r>
                          </m:den>
                        </m:f>
                      </m:sup>
                    </m:sSup>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𝐸</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0</m:t>
                                    </m:r>
                                  </m:sub>
                                </m:sSub>
                              </m:den>
                            </m:f>
                          </m:e>
                        </m:d>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num>
                          <m:den>
                            <m:r>
                              <a:rPr lang="en-US" i="1">
                                <a:latin typeface="Cambria Math" panose="02040503050406030204" pitchFamily="18" charset="0"/>
                                <a:ea typeface="Cambria Math" panose="02040503050406030204" pitchFamily="18" charset="0"/>
                              </a:rPr>
                              <m:t>2</m:t>
                            </m:r>
                          </m:den>
                        </m:f>
                      </m:sup>
                    </m:sSup>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f>
                                      <m:fPr>
                                        <m:type m:val="lin"/>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𝑜</m:t>
                                            </m:r>
                                          </m:sub>
                                        </m:sSub>
                                      </m:num>
                                      <m:den>
                                        <m:r>
                                          <a:rPr lang="en-US" i="1">
                                            <a:latin typeface="Cambria Math" panose="02040503050406030204" pitchFamily="18" charset="0"/>
                                            <a:ea typeface="Cambria Math" panose="02040503050406030204" pitchFamily="18" charset="0"/>
                                          </a:rPr>
                                          <m:t>𝐸</m:t>
                                        </m:r>
                                      </m:den>
                                    </m:f>
                                    <m:r>
                                      <a:rPr lang="en-US" i="1">
                                        <a:latin typeface="Cambria Math" panose="02040503050406030204" pitchFamily="18" charset="0"/>
                                        <a:ea typeface="Cambria Math" panose="02040503050406030204" pitchFamily="18" charset="0"/>
                                      </a:rPr>
                                      <m:t>)</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den>
                                    </m:f>
                                  </m:sup>
                                </m:sSup>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den>
                                    </m:f>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den>
                                    </m:f>
                                  </m:sup>
                                </m:sSup>
                              </m:num>
                              <m:den>
                                <m:r>
                                  <a:rPr lang="en-US" i="1">
                                    <a:latin typeface="Cambria Math" panose="02040503050406030204" pitchFamily="18" charset="0"/>
                                    <a:ea typeface="Cambria Math" panose="02040503050406030204" pitchFamily="18" charset="0"/>
                                  </a:rPr>
                                  <m:t>2</m:t>
                                </m:r>
                              </m:den>
                            </m:f>
                          </m:e>
                        </m:d>
                      </m:e>
                      <m:sup>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ea typeface="Cambria Math" panose="02040503050406030204" pitchFamily="18" charset="0"/>
                                  </a:rPr>
                                  <m:t>2</m:t>
                                </m:r>
                              </m:sub>
                            </m:sSub>
                          </m:num>
                          <m:den>
                            <m:r>
                              <a:rPr lang="en-US" i="1">
                                <a:latin typeface="Cambria Math" panose="02040503050406030204" pitchFamily="18" charset="0"/>
                                <a:ea typeface="Cambria Math" panose="02040503050406030204" pitchFamily="18" charset="0"/>
                              </a:rPr>
                              <m:t>𝑠</m:t>
                            </m:r>
                          </m:den>
                        </m:f>
                      </m:sup>
                    </m:sSup>
                  </m:oMath>
                </a14:m>
                <a:endParaRPr lang="ru-RU" dirty="0"/>
              </a:p>
            </p:txBody>
          </p:sp>
        </mc:Choice>
        <mc:Fallback xmlns="">
          <p:sp>
            <p:nvSpPr>
              <p:cNvPr id="11" name="Прямоугольник 10">
                <a:extLst>
                  <a:ext uri="{FF2B5EF4-FFF2-40B4-BE49-F238E27FC236}">
                    <a16:creationId xmlns:a16="http://schemas.microsoft.com/office/drawing/2014/main" id="{AE205261-890D-4B59-92A8-3E198F827BA5}"/>
                  </a:ext>
                </a:extLst>
              </p:cNvPr>
              <p:cNvSpPr>
                <a:spLocks noRot="1" noChangeAspect="1" noMove="1" noResize="1" noEditPoints="1" noAdjustHandles="1" noChangeArrowheads="1" noChangeShapeType="1" noTextEdit="1"/>
              </p:cNvSpPr>
              <p:nvPr/>
            </p:nvSpPr>
            <p:spPr>
              <a:xfrm>
                <a:off x="-61912" y="1624501"/>
                <a:ext cx="4191000" cy="1059777"/>
              </a:xfrm>
              <a:prstGeom prst="rect">
                <a:avLst/>
              </a:prstGeom>
              <a:blipFill>
                <a:blip r:embed="rId2"/>
                <a:stretch>
                  <a:fillRect t="-2874"/>
                </a:stretch>
              </a:blipFill>
            </p:spPr>
            <p:txBody>
              <a:bodyPr/>
              <a:lstStyle/>
              <a:p>
                <a:r>
                  <a:rPr lang="ru-RU">
                    <a:noFill/>
                  </a:rPr>
                  <a:t> </a:t>
                </a:r>
              </a:p>
            </p:txBody>
          </p:sp>
        </mc:Fallback>
      </mc:AlternateContent>
      <p:sp>
        <p:nvSpPr>
          <p:cNvPr id="13" name="Прямоугольник 12">
            <a:extLst>
              <a:ext uri="{FF2B5EF4-FFF2-40B4-BE49-F238E27FC236}">
                <a16:creationId xmlns:a16="http://schemas.microsoft.com/office/drawing/2014/main" id="{30C28500-C420-41FD-8D5F-5EF6B3C6F673}"/>
              </a:ext>
            </a:extLst>
          </p:cNvPr>
          <p:cNvSpPr/>
          <p:nvPr/>
        </p:nvSpPr>
        <p:spPr>
          <a:xfrm>
            <a:off x="6001965" y="6137798"/>
            <a:ext cx="852285" cy="646331"/>
          </a:xfrm>
          <a:prstGeom prst="rect">
            <a:avLst/>
          </a:prstGeom>
        </p:spPr>
        <p:txBody>
          <a:bodyPr wrap="none">
            <a:spAutoFit/>
          </a:bodyPr>
          <a:lstStyle/>
          <a:p>
            <a:r>
              <a:rPr lang="en-US" sz="1800" dirty="0">
                <a:solidFill>
                  <a:schemeClr val="tx1"/>
                </a:solidFill>
                <a:latin typeface="AntiquaPSCyr-Regular"/>
              </a:rPr>
              <a:t>Results</a:t>
            </a:r>
            <a:endParaRPr lang="ru-RU" dirty="0"/>
          </a:p>
          <a:p>
            <a:endParaRPr lang="ru-RU" dirty="0"/>
          </a:p>
        </p:txBody>
      </p:sp>
      <p:cxnSp>
        <p:nvCxnSpPr>
          <p:cNvPr id="16" name="Прямая соединительная линия 15">
            <a:extLst>
              <a:ext uri="{FF2B5EF4-FFF2-40B4-BE49-F238E27FC236}">
                <a16:creationId xmlns:a16="http://schemas.microsoft.com/office/drawing/2014/main" id="{9B0FFE79-9D9B-4E4F-A837-D720F50AFCAB}"/>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Прямоугольник 13">
            <a:extLst>
              <a:ext uri="{FF2B5EF4-FFF2-40B4-BE49-F238E27FC236}">
                <a16:creationId xmlns:a16="http://schemas.microsoft.com/office/drawing/2014/main" id="{D4E82977-E495-471B-B90B-54C4805A870C}"/>
              </a:ext>
            </a:extLst>
          </p:cNvPr>
          <p:cNvSpPr/>
          <p:nvPr/>
        </p:nvSpPr>
        <p:spPr>
          <a:xfrm>
            <a:off x="8176154" y="6137798"/>
            <a:ext cx="678391" cy="369332"/>
          </a:xfrm>
          <a:prstGeom prst="rect">
            <a:avLst/>
          </a:prstGeom>
        </p:spPr>
        <p:txBody>
          <a:bodyPr wrap="none">
            <a:spAutoFit/>
          </a:bodyPr>
          <a:lstStyle/>
          <a:p>
            <a:r>
              <a:rPr lang="ru-RU" dirty="0"/>
              <a:t> </a:t>
            </a:r>
            <a:r>
              <a:rPr lang="en-US" dirty="0"/>
              <a:t>7/15</a:t>
            </a:r>
            <a:endParaRPr lang="ru-RU" dirty="0"/>
          </a:p>
        </p:txBody>
      </p:sp>
      <p:pic>
        <p:nvPicPr>
          <p:cNvPr id="12" name="Объект 4">
            <a:extLst>
              <a:ext uri="{FF2B5EF4-FFF2-40B4-BE49-F238E27FC236}">
                <a16:creationId xmlns:a16="http://schemas.microsoft.com/office/drawing/2014/main" id="{5F3E5470-E4D2-483E-A6BF-D7689D54A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12" y="2972795"/>
            <a:ext cx="4191000" cy="2848044"/>
          </a:xfrm>
          <a:prstGeom prst="rect">
            <a:avLst/>
          </a:prstGeom>
        </p:spPr>
      </p:pic>
      <p:pic>
        <p:nvPicPr>
          <p:cNvPr id="17" name="Объект 4">
            <a:extLst>
              <a:ext uri="{FF2B5EF4-FFF2-40B4-BE49-F238E27FC236}">
                <a16:creationId xmlns:a16="http://schemas.microsoft.com/office/drawing/2014/main" id="{44FCD97B-C41A-427D-94BE-8D9024307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47" y="1037161"/>
            <a:ext cx="5122853" cy="4992164"/>
          </a:xfrm>
          <a:prstGeom prst="rect">
            <a:avLst/>
          </a:prstGeom>
        </p:spPr>
      </p:pic>
      <p:sp>
        <p:nvSpPr>
          <p:cNvPr id="9" name="Прямоугольник 8">
            <a:extLst>
              <a:ext uri="{FF2B5EF4-FFF2-40B4-BE49-F238E27FC236}">
                <a16:creationId xmlns:a16="http://schemas.microsoft.com/office/drawing/2014/main" id="{8B0CD8AD-989E-469F-9BB5-F947EEB53054}"/>
              </a:ext>
            </a:extLst>
          </p:cNvPr>
          <p:cNvSpPr/>
          <p:nvPr/>
        </p:nvSpPr>
        <p:spPr>
          <a:xfrm>
            <a:off x="0" y="365127"/>
            <a:ext cx="8515350" cy="922899"/>
          </a:xfrm>
          <a:prstGeom prst="rect">
            <a:avLst/>
          </a:prstGeom>
          <a:solidFill>
            <a:srgbClr val="B5B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ntiquaPSCyr-Regular"/>
              </a:rPr>
              <a:t>Energy spectrum of protons:</a:t>
            </a:r>
            <a:endParaRPr lang="ru-RU" sz="3200" dirty="0">
              <a:solidFill>
                <a:schemeClr val="tx1"/>
              </a:solidFill>
            </a:endParaRPr>
          </a:p>
        </p:txBody>
      </p:sp>
    </p:spTree>
    <p:extLst>
      <p:ext uri="{BB962C8B-B14F-4D97-AF65-F5344CB8AC3E}">
        <p14:creationId xmlns:p14="http://schemas.microsoft.com/office/powerpoint/2010/main" val="329137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Объект 5" descr="Изображение выглядит как текст, линия, диаграмма, снимок экрана&#10;&#10;Автоматически созданное описание">
            <a:extLst>
              <a:ext uri="{FF2B5EF4-FFF2-40B4-BE49-F238E27FC236}">
                <a16:creationId xmlns:a16="http://schemas.microsoft.com/office/drawing/2014/main" id="{A990613F-C50D-453E-A18E-BD30825B8C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1051" y="871108"/>
            <a:ext cx="7315200" cy="5636023"/>
          </a:xfrm>
        </p:spPr>
      </p:pic>
      <p:sp>
        <p:nvSpPr>
          <p:cNvPr id="4" name="Прямоугольник 3">
            <a:extLst>
              <a:ext uri="{FF2B5EF4-FFF2-40B4-BE49-F238E27FC236}">
                <a16:creationId xmlns:a16="http://schemas.microsoft.com/office/drawing/2014/main" id="{6B8D3FCB-FB15-43C2-A49D-12105622CCFC}"/>
              </a:ext>
            </a:extLst>
          </p:cNvPr>
          <p:cNvSpPr/>
          <p:nvPr/>
        </p:nvSpPr>
        <p:spPr>
          <a:xfrm>
            <a:off x="0" y="365127"/>
            <a:ext cx="8515350" cy="922899"/>
          </a:xfrm>
          <a:prstGeom prst="rect">
            <a:avLst/>
          </a:prstGeom>
          <a:solidFill>
            <a:srgbClr val="B5B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A</a:t>
            </a:r>
            <a:r>
              <a:rPr lang="en-US" sz="3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ll-particle spectrum</a:t>
            </a:r>
            <a:r>
              <a:rPr lang="en-US" sz="3200" dirty="0">
                <a:solidFill>
                  <a:schemeClr val="tx1"/>
                </a:solidFill>
                <a:latin typeface="AntiquaPSCyr-Regular"/>
              </a:rPr>
              <a:t>:</a:t>
            </a:r>
            <a:endParaRPr lang="ru-RU" sz="3200" dirty="0">
              <a:solidFill>
                <a:schemeClr val="tx1"/>
              </a:solidFill>
            </a:endParaRPr>
          </a:p>
        </p:txBody>
      </p:sp>
      <p:sp>
        <p:nvSpPr>
          <p:cNvPr id="9" name="Прямоугольник 8">
            <a:extLst>
              <a:ext uri="{FF2B5EF4-FFF2-40B4-BE49-F238E27FC236}">
                <a16:creationId xmlns:a16="http://schemas.microsoft.com/office/drawing/2014/main" id="{445E013E-9806-400D-9E6E-62F8D61D4BFB}"/>
              </a:ext>
            </a:extLst>
          </p:cNvPr>
          <p:cNvSpPr/>
          <p:nvPr/>
        </p:nvSpPr>
        <p:spPr>
          <a:xfrm>
            <a:off x="6001965" y="6137798"/>
            <a:ext cx="905184" cy="369332"/>
          </a:xfrm>
          <a:prstGeom prst="rect">
            <a:avLst/>
          </a:prstGeom>
        </p:spPr>
        <p:txBody>
          <a:bodyPr wrap="none">
            <a:spAutoFit/>
          </a:bodyPr>
          <a:lstStyle/>
          <a:p>
            <a:r>
              <a:rPr lang="ru-RU" sz="1800" dirty="0">
                <a:solidFill>
                  <a:schemeClr val="tx1"/>
                </a:solidFill>
                <a:latin typeface="AntiquaPSCyr-Regular"/>
              </a:rPr>
              <a:t> </a:t>
            </a:r>
            <a:r>
              <a:rPr lang="en-US" sz="1800" dirty="0">
                <a:solidFill>
                  <a:schemeClr val="tx1"/>
                </a:solidFill>
                <a:latin typeface="AntiquaPSCyr-Regular"/>
              </a:rPr>
              <a:t>Results</a:t>
            </a:r>
            <a:endParaRPr lang="ru-RU" dirty="0"/>
          </a:p>
        </p:txBody>
      </p:sp>
      <p:cxnSp>
        <p:nvCxnSpPr>
          <p:cNvPr id="10" name="Прямая соединительная линия 9">
            <a:extLst>
              <a:ext uri="{FF2B5EF4-FFF2-40B4-BE49-F238E27FC236}">
                <a16:creationId xmlns:a16="http://schemas.microsoft.com/office/drawing/2014/main" id="{9B707B44-4F07-4252-9649-6076BD13F16B}"/>
              </a:ext>
            </a:extLst>
          </p:cNvPr>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Прямоугольник 6">
            <a:extLst>
              <a:ext uri="{FF2B5EF4-FFF2-40B4-BE49-F238E27FC236}">
                <a16:creationId xmlns:a16="http://schemas.microsoft.com/office/drawing/2014/main" id="{B7C72089-7770-45D7-B2A2-212223B307E7}"/>
              </a:ext>
            </a:extLst>
          </p:cNvPr>
          <p:cNvSpPr/>
          <p:nvPr/>
        </p:nvSpPr>
        <p:spPr>
          <a:xfrm>
            <a:off x="8176154" y="6137798"/>
            <a:ext cx="678391" cy="369332"/>
          </a:xfrm>
          <a:prstGeom prst="rect">
            <a:avLst/>
          </a:prstGeom>
        </p:spPr>
        <p:txBody>
          <a:bodyPr wrap="none">
            <a:spAutoFit/>
          </a:bodyPr>
          <a:lstStyle/>
          <a:p>
            <a:r>
              <a:rPr lang="ru-RU" dirty="0"/>
              <a:t> </a:t>
            </a:r>
            <a:r>
              <a:rPr lang="en-US" dirty="0"/>
              <a:t>8/15</a:t>
            </a:r>
            <a:endParaRPr lang="ru-RU" dirty="0"/>
          </a:p>
        </p:txBody>
      </p:sp>
    </p:spTree>
    <p:extLst>
      <p:ext uri="{BB962C8B-B14F-4D97-AF65-F5344CB8AC3E}">
        <p14:creationId xmlns:p14="http://schemas.microsoft.com/office/powerpoint/2010/main" val="26796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0" y="365127"/>
            <a:ext cx="8515350" cy="922899"/>
          </a:xfrm>
          <a:prstGeom prst="rect">
            <a:avLst/>
          </a:prstGeom>
          <a:solidFill>
            <a:srgbClr val="B5B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AntiquaPSCyr-Regular"/>
              </a:rPr>
              <a:t>Spatial modulation:</a:t>
            </a:r>
            <a:endParaRPr lang="ru-RU" sz="3200" dirty="0">
              <a:solidFill>
                <a:schemeClr val="tx1"/>
              </a:solidFill>
            </a:endParaRPr>
          </a:p>
        </p:txBody>
      </p:sp>
      <p:sp>
        <p:nvSpPr>
          <p:cNvPr id="17" name="Прямоугольник 16"/>
          <p:cNvSpPr/>
          <p:nvPr/>
        </p:nvSpPr>
        <p:spPr>
          <a:xfrm>
            <a:off x="6001965" y="6137798"/>
            <a:ext cx="852285" cy="369332"/>
          </a:xfrm>
          <a:prstGeom prst="rect">
            <a:avLst/>
          </a:prstGeom>
        </p:spPr>
        <p:txBody>
          <a:bodyPr wrap="none">
            <a:spAutoFit/>
          </a:bodyPr>
          <a:lstStyle/>
          <a:p>
            <a:r>
              <a:rPr lang="en-US" sz="1800" dirty="0">
                <a:solidFill>
                  <a:schemeClr val="tx1"/>
                </a:solidFill>
                <a:latin typeface="AntiquaPSCyr-Regular"/>
              </a:rPr>
              <a:t>Results</a:t>
            </a:r>
            <a:endParaRPr lang="ru-RU" dirty="0"/>
          </a:p>
        </p:txBody>
      </p:sp>
      <p:cxnSp>
        <p:nvCxnSpPr>
          <p:cNvPr id="18" name="Прямая соединительная линия 17"/>
          <p:cNvCxnSpPr/>
          <p:nvPr/>
        </p:nvCxnSpPr>
        <p:spPr>
          <a:xfrm>
            <a:off x="6076335" y="6098632"/>
            <a:ext cx="2682514"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Объект 5" descr="Изображение выглядит как текст, диаграмма, линия, График&#10;&#10;Автоматически созданное описание">
            <a:extLst>
              <a:ext uri="{FF2B5EF4-FFF2-40B4-BE49-F238E27FC236}">
                <a16:creationId xmlns:a16="http://schemas.microsoft.com/office/drawing/2014/main" id="{7049C3D8-A1FF-437D-A5B0-380EC30564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09" t="50461" r="8188" b="5853"/>
          <a:stretch/>
        </p:blipFill>
        <p:spPr>
          <a:xfrm>
            <a:off x="16353" y="1575843"/>
            <a:ext cx="4261443" cy="4120090"/>
          </a:xfrm>
        </p:spPr>
      </p:pic>
      <p:pic>
        <p:nvPicPr>
          <p:cNvPr id="8" name="Объект 4">
            <a:extLst>
              <a:ext uri="{FF2B5EF4-FFF2-40B4-BE49-F238E27FC236}">
                <a16:creationId xmlns:a16="http://schemas.microsoft.com/office/drawing/2014/main" id="{61573491-7D8B-4D91-AD49-6A70FA0B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95" y="1349407"/>
            <a:ext cx="4849851" cy="4346524"/>
          </a:xfrm>
          <a:prstGeom prst="rect">
            <a:avLst/>
          </a:prstGeom>
        </p:spPr>
      </p:pic>
      <p:sp>
        <p:nvSpPr>
          <p:cNvPr id="9" name="Прямоугольник 8">
            <a:extLst>
              <a:ext uri="{FF2B5EF4-FFF2-40B4-BE49-F238E27FC236}">
                <a16:creationId xmlns:a16="http://schemas.microsoft.com/office/drawing/2014/main" id="{5BEB77B5-09F3-4B07-8B85-CFA302AFE024}"/>
              </a:ext>
            </a:extLst>
          </p:cNvPr>
          <p:cNvSpPr/>
          <p:nvPr/>
        </p:nvSpPr>
        <p:spPr>
          <a:xfrm>
            <a:off x="8176154" y="6137798"/>
            <a:ext cx="678391" cy="369332"/>
          </a:xfrm>
          <a:prstGeom prst="rect">
            <a:avLst/>
          </a:prstGeom>
        </p:spPr>
        <p:txBody>
          <a:bodyPr wrap="none">
            <a:spAutoFit/>
          </a:bodyPr>
          <a:lstStyle/>
          <a:p>
            <a:r>
              <a:rPr lang="ru-RU" dirty="0"/>
              <a:t> </a:t>
            </a:r>
            <a:r>
              <a:rPr lang="en-US" dirty="0"/>
              <a:t>9/15</a:t>
            </a:r>
            <a:endParaRPr lang="ru-RU" dirty="0"/>
          </a:p>
        </p:txBody>
      </p:sp>
    </p:spTree>
    <p:extLst>
      <p:ext uri="{BB962C8B-B14F-4D97-AF65-F5344CB8AC3E}">
        <p14:creationId xmlns:p14="http://schemas.microsoft.com/office/powerpoint/2010/main" val="2939409743"/>
      </p:ext>
    </p:extLst>
  </p:cSld>
  <p:clrMapOvr>
    <a:masterClrMapping/>
  </p:clrMapOvr>
</p:sld>
</file>

<file path=ppt/theme/theme1.xml><?xml version="1.0" encoding="utf-8"?>
<a:theme xmlns:a="http://schemas.openxmlformats.org/drawingml/2006/main" name="Тема2">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2" id="{EA2E1706-1AD1-41FB-A267-3AC3DAA89EDA}" vid="{09FD8044-1499-4A51-AF04-56351A0F0B1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Тема2</Template>
  <TotalTime>2409</TotalTime>
  <Words>640</Words>
  <Application>Microsoft Office PowerPoint</Application>
  <PresentationFormat>Экран (4:3)</PresentationFormat>
  <Paragraphs>80</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15</vt:i4>
      </vt:variant>
    </vt:vector>
  </HeadingPairs>
  <TitlesOfParts>
    <vt:vector size="25" baseType="lpstr">
      <vt:lpstr>AntiquaPSCyr-Regular</vt:lpstr>
      <vt:lpstr>Arial</vt:lpstr>
      <vt:lpstr>Calibri</vt:lpstr>
      <vt:lpstr>Calibri Light</vt:lpstr>
      <vt:lpstr>Cambria Math</vt:lpstr>
      <vt:lpstr>CMR12</vt:lpstr>
      <vt:lpstr>SFRM1200</vt:lpstr>
      <vt:lpstr>Times New Roman</vt:lpstr>
      <vt:lpstr>Тема2</vt:lpstr>
      <vt:lpstr>Тема Office</vt:lpstr>
      <vt:lpstr>Modulation of the all-particle spectrum of cosmic rays in an anisotropic diffusion approach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Решение стационарной задачи распространения ГКЛ с анизотропным тензором диффузии</dc:title>
  <dc:creator>89166</dc:creator>
  <cp:lastModifiedBy>Владислав Борисов</cp:lastModifiedBy>
  <cp:revision>285</cp:revision>
  <dcterms:created xsi:type="dcterms:W3CDTF">2023-04-10T16:53:53Z</dcterms:created>
  <dcterms:modified xsi:type="dcterms:W3CDTF">2024-10-25T07:16:10Z</dcterms:modified>
</cp:coreProperties>
</file>