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21"/>
  </p:notesMasterIdLst>
  <p:sldIdLst>
    <p:sldId id="265" r:id="rId4"/>
    <p:sldId id="267" r:id="rId5"/>
    <p:sldId id="338" r:id="rId6"/>
    <p:sldId id="339" r:id="rId7"/>
    <p:sldId id="269" r:id="rId8"/>
    <p:sldId id="340" r:id="rId9"/>
    <p:sldId id="293" r:id="rId10"/>
    <p:sldId id="315" r:id="rId11"/>
    <p:sldId id="314" r:id="rId12"/>
    <p:sldId id="294" r:id="rId13"/>
    <p:sldId id="311" r:id="rId14"/>
    <p:sldId id="316" r:id="rId15"/>
    <p:sldId id="317" r:id="rId16"/>
    <p:sldId id="318" r:id="rId17"/>
    <p:sldId id="319" r:id="rId18"/>
    <p:sldId id="310" r:id="rId19"/>
    <p:sldId id="290"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3" autoAdjust="0"/>
    <p:restoredTop sz="94660"/>
  </p:normalViewPr>
  <p:slideViewPr>
    <p:cSldViewPr snapToGrid="0">
      <p:cViewPr varScale="1">
        <p:scale>
          <a:sx n="84" d="100"/>
          <a:sy n="84" d="100"/>
        </p:scale>
        <p:origin x="516"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5D47C-B6F5-4353-8981-16CEE1891715}" type="datetimeFigureOut">
              <a:rPr lang="ru-RU" smtClean="0"/>
              <a:t>24.10.2024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17641-FB29-4273-A48C-95963D24490D}" type="slidenum">
              <a:rPr lang="ru-RU" smtClean="0"/>
              <a:t>‹#›</a:t>
            </a:fld>
            <a:endParaRPr lang="ru-RU"/>
          </a:p>
        </p:txBody>
      </p:sp>
    </p:spTree>
    <p:extLst>
      <p:ext uri="{BB962C8B-B14F-4D97-AF65-F5344CB8AC3E}">
        <p14:creationId xmlns:p14="http://schemas.microsoft.com/office/powerpoint/2010/main" val="674041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a:extLst>
              <a:ext uri="{FF2B5EF4-FFF2-40B4-BE49-F238E27FC236}">
                <a16:creationId xmlns:a16="http://schemas.microsoft.com/office/drawing/2014/main" id="{6064A376-900D-4A4C-9256-D87D4C16EA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Заметки 2">
            <a:extLst>
              <a:ext uri="{FF2B5EF4-FFF2-40B4-BE49-F238E27FC236}">
                <a16:creationId xmlns:a16="http://schemas.microsoft.com/office/drawing/2014/main" id="{5AC653D5-DA4D-40D7-9441-C29C489578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4100" name="Номер слайда 3">
            <a:extLst>
              <a:ext uri="{FF2B5EF4-FFF2-40B4-BE49-F238E27FC236}">
                <a16:creationId xmlns:a16="http://schemas.microsoft.com/office/drawing/2014/main" id="{7DCEDC57-9606-470F-A3C5-312B8BF7D8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B33130-BE41-47D0-BAA1-2E388131D806}"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041400"/>
            <a:ext cx="9144000" cy="2387600"/>
          </a:xfrm>
        </p:spPr>
        <p:txBody>
          <a:bodyPr rtlCol="0" anchor="b"/>
          <a:lstStyle>
            <a:lvl1pPr algn="ctr">
              <a:defRPr sz="6000"/>
            </a:lvl1pPr>
          </a:lstStyle>
          <a:p>
            <a:r>
              <a:rPr lang="ru-RU" noProof="0"/>
              <a:t>Образец заголовка</a:t>
            </a:r>
            <a:endParaRPr lang="ru-RU" noProof="0" dirty="0"/>
          </a:p>
        </p:txBody>
      </p:sp>
      <p:sp>
        <p:nvSpPr>
          <p:cNvPr id="3" name="Подзаголовок 2"/>
          <p:cNvSpPr>
            <a:spLocks noGrp="1"/>
          </p:cNvSpPr>
          <p:nvPr>
            <p:ph type="subTitle" idx="1"/>
          </p:nvPr>
        </p:nvSpPr>
        <p:spPr>
          <a:xfrm>
            <a:off x="1524000" y="3602038"/>
            <a:ext cx="9144000" cy="1655762"/>
          </a:xfrm>
        </p:spPr>
        <p:txBody>
          <a:bodyPr rtlCol="0"/>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noProof="0"/>
              <a:t>Образец подзаголовка</a:t>
            </a:r>
            <a:endParaRPr lang="ru-RU" noProof="0" dirty="0"/>
          </a:p>
        </p:txBody>
      </p:sp>
      <p:sp>
        <p:nvSpPr>
          <p:cNvPr id="4" name="Дата 3">
            <a:extLst>
              <a:ext uri="{FF2B5EF4-FFF2-40B4-BE49-F238E27FC236}">
                <a16:creationId xmlns:a16="http://schemas.microsoft.com/office/drawing/2014/main" id="{967E1A0E-AE5D-4302-B9B4-8F3EEE8FC1AD}"/>
              </a:ext>
            </a:extLst>
          </p:cNvPr>
          <p:cNvSpPr>
            <a:spLocks noGrp="1"/>
          </p:cNvSpPr>
          <p:nvPr>
            <p:ph type="dt" sz="half" idx="10"/>
          </p:nvPr>
        </p:nvSpPr>
        <p:spPr/>
        <p:txBody>
          <a:bodyPr/>
          <a:lstStyle>
            <a:lvl1pPr>
              <a:defRPr/>
            </a:lvl1pPr>
          </a:lstStyle>
          <a:p>
            <a:pPr>
              <a:defRPr/>
            </a:pPr>
            <a:fld id="{5A4FE2A3-C86E-4D1E-88BF-45BA50592A44}"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D514EEF2-8951-4F0C-BAE7-69F555D23E25}"/>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6EE96862-C371-46CF-B453-6C8DBEE70527}"/>
              </a:ext>
            </a:extLst>
          </p:cNvPr>
          <p:cNvSpPr>
            <a:spLocks noGrp="1"/>
          </p:cNvSpPr>
          <p:nvPr>
            <p:ph type="sldNum" sz="quarter" idx="12"/>
          </p:nvPr>
        </p:nvSpPr>
        <p:spPr/>
        <p:txBody>
          <a:bodyPr/>
          <a:lstStyle>
            <a:lvl1pPr>
              <a:defRPr/>
            </a:lvl1pPr>
          </a:lstStyle>
          <a:p>
            <a:pPr>
              <a:defRPr/>
            </a:pPr>
            <a:fld id="{2CA15897-276F-431D-9225-2FE3A91EBEF8}" type="slidenum">
              <a:rPr lang="ru-RU"/>
              <a:pPr>
                <a:defRPr/>
              </a:pPr>
              <a:t>‹#›</a:t>
            </a:fld>
            <a:endParaRPr lang="ru-RU" dirty="0"/>
          </a:p>
        </p:txBody>
      </p:sp>
    </p:spTree>
    <p:extLst>
      <p:ext uri="{BB962C8B-B14F-4D97-AF65-F5344CB8AC3E}">
        <p14:creationId xmlns:p14="http://schemas.microsoft.com/office/powerpoint/2010/main" val="162512025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RU" noProof="0"/>
              <a:t>Образец заголовка</a:t>
            </a:r>
            <a:endParaRPr lang="ru-RU" noProof="0" dirty="0"/>
          </a:p>
        </p:txBody>
      </p:sp>
      <p:sp>
        <p:nvSpPr>
          <p:cNvPr id="3" name="Вертикальный текст 2"/>
          <p:cNvSpPr>
            <a:spLocks noGrp="1"/>
          </p:cNvSpPr>
          <p:nvPr>
            <p:ph type="body" orient="vert" idx="1"/>
          </p:nvPr>
        </p:nvSpPr>
        <p:spPr>
          <a:xfrm>
            <a:off x="1562100" y="1825625"/>
            <a:ext cx="9791700" cy="4351338"/>
          </a:xfrm>
        </p:spPr>
        <p:txBody>
          <a:bodyPr vert="eaVert"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Дата 3">
            <a:extLst>
              <a:ext uri="{FF2B5EF4-FFF2-40B4-BE49-F238E27FC236}">
                <a16:creationId xmlns:a16="http://schemas.microsoft.com/office/drawing/2014/main" id="{9E037A67-2E7B-4C47-8118-ACE38F86C006}"/>
              </a:ext>
            </a:extLst>
          </p:cNvPr>
          <p:cNvSpPr>
            <a:spLocks noGrp="1"/>
          </p:cNvSpPr>
          <p:nvPr>
            <p:ph type="dt" sz="half" idx="10"/>
          </p:nvPr>
        </p:nvSpPr>
        <p:spPr/>
        <p:txBody>
          <a:bodyPr/>
          <a:lstStyle>
            <a:lvl1pPr>
              <a:defRPr/>
            </a:lvl1pPr>
          </a:lstStyle>
          <a:p>
            <a:pPr>
              <a:defRPr/>
            </a:pPr>
            <a:fld id="{EDC896E4-B9BD-4CFE-A3D4-30FE11BA05EF}"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C2AC31B0-7A5B-4F10-887A-C3EC251EE809}"/>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B9F30639-F015-4C28-8337-ED742F44E49D}"/>
              </a:ext>
            </a:extLst>
          </p:cNvPr>
          <p:cNvSpPr>
            <a:spLocks noGrp="1"/>
          </p:cNvSpPr>
          <p:nvPr>
            <p:ph type="sldNum" sz="quarter" idx="12"/>
          </p:nvPr>
        </p:nvSpPr>
        <p:spPr/>
        <p:txBody>
          <a:bodyPr/>
          <a:lstStyle>
            <a:lvl1pPr>
              <a:defRPr/>
            </a:lvl1pPr>
          </a:lstStyle>
          <a:p>
            <a:pPr>
              <a:defRPr/>
            </a:pPr>
            <a:fld id="{E75A109C-CEA1-483E-A539-92D323A68283}" type="slidenum">
              <a:rPr lang="ru-RU"/>
              <a:pPr>
                <a:defRPr/>
              </a:pPr>
              <a:t>‹#›</a:t>
            </a:fld>
            <a:endParaRPr lang="ru-RU" dirty="0"/>
          </a:p>
        </p:txBody>
      </p:sp>
    </p:spTree>
    <p:extLst>
      <p:ext uri="{BB962C8B-B14F-4D97-AF65-F5344CB8AC3E}">
        <p14:creationId xmlns:p14="http://schemas.microsoft.com/office/powerpoint/2010/main" val="7332574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rtlCol="0"/>
          <a:lstStyle/>
          <a:p>
            <a:r>
              <a:rPr lang="ru-RU" noProof="0"/>
              <a:t>Образец заголовка</a:t>
            </a:r>
            <a:endParaRPr lang="ru-RU" noProof="0" dirty="0"/>
          </a:p>
        </p:txBody>
      </p:sp>
      <p:sp>
        <p:nvSpPr>
          <p:cNvPr id="3" name="Вертикальный текст 2"/>
          <p:cNvSpPr>
            <a:spLocks noGrp="1"/>
          </p:cNvSpPr>
          <p:nvPr>
            <p:ph type="body" orient="vert" idx="1"/>
          </p:nvPr>
        </p:nvSpPr>
        <p:spPr>
          <a:xfrm>
            <a:off x="1562100" y="365125"/>
            <a:ext cx="7010400" cy="5811838"/>
          </a:xfrm>
        </p:spPr>
        <p:txBody>
          <a:bodyPr vert="eaVert"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Дата 3">
            <a:extLst>
              <a:ext uri="{FF2B5EF4-FFF2-40B4-BE49-F238E27FC236}">
                <a16:creationId xmlns:a16="http://schemas.microsoft.com/office/drawing/2014/main" id="{F6A84A54-C428-4F11-8CB3-2396F5E9DFEA}"/>
              </a:ext>
            </a:extLst>
          </p:cNvPr>
          <p:cNvSpPr>
            <a:spLocks noGrp="1"/>
          </p:cNvSpPr>
          <p:nvPr>
            <p:ph type="dt" sz="half" idx="10"/>
          </p:nvPr>
        </p:nvSpPr>
        <p:spPr/>
        <p:txBody>
          <a:bodyPr/>
          <a:lstStyle>
            <a:lvl1pPr>
              <a:defRPr/>
            </a:lvl1pPr>
          </a:lstStyle>
          <a:p>
            <a:pPr>
              <a:defRPr/>
            </a:pPr>
            <a:fld id="{2CEC4319-7FB6-4C5C-80A9-EBBE3F5B8C55}"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22D8A452-730F-406E-8A54-A6C465285730}"/>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8C4FBA04-F7D0-468C-9383-E63E4D1D3CD3}"/>
              </a:ext>
            </a:extLst>
          </p:cNvPr>
          <p:cNvSpPr>
            <a:spLocks noGrp="1"/>
          </p:cNvSpPr>
          <p:nvPr>
            <p:ph type="sldNum" sz="quarter" idx="12"/>
          </p:nvPr>
        </p:nvSpPr>
        <p:spPr/>
        <p:txBody>
          <a:bodyPr/>
          <a:lstStyle>
            <a:lvl1pPr>
              <a:defRPr/>
            </a:lvl1pPr>
          </a:lstStyle>
          <a:p>
            <a:pPr>
              <a:defRPr/>
            </a:pPr>
            <a:fld id="{3BFE9A87-B859-4BB6-93DE-04C8A45F9E59}" type="slidenum">
              <a:rPr lang="ru-RU"/>
              <a:pPr>
                <a:defRPr/>
              </a:pPr>
              <a:t>‹#›</a:t>
            </a:fld>
            <a:endParaRPr lang="ru-RU" dirty="0"/>
          </a:p>
        </p:txBody>
      </p:sp>
    </p:spTree>
    <p:extLst>
      <p:ext uri="{BB962C8B-B14F-4D97-AF65-F5344CB8AC3E}">
        <p14:creationId xmlns:p14="http://schemas.microsoft.com/office/powerpoint/2010/main" val="365262858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Рисунок с подписью">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562100" y="457200"/>
            <a:ext cx="3932237" cy="1600200"/>
          </a:xfrm>
        </p:spPr>
        <p:txBody>
          <a:bodyPr rtlCol="0" anchor="b"/>
          <a:lstStyle>
            <a:lvl1pPr>
              <a:defRPr sz="3200"/>
            </a:lvl1pPr>
          </a:lstStyle>
          <a:p>
            <a:r>
              <a:rPr lang="ru-RU" noProof="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5678904" y="987425"/>
            <a:ext cx="5678424"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ru-RU" noProof="0" dirty="0"/>
          </a:p>
        </p:txBody>
      </p:sp>
      <p:sp>
        <p:nvSpPr>
          <p:cNvPr id="8" name="Текст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noProof="0"/>
              <a:t>Образец текста</a:t>
            </a:r>
          </a:p>
        </p:txBody>
      </p:sp>
      <p:sp>
        <p:nvSpPr>
          <p:cNvPr id="5" name="Дата 3">
            <a:extLst>
              <a:ext uri="{FF2B5EF4-FFF2-40B4-BE49-F238E27FC236}">
                <a16:creationId xmlns:a16="http://schemas.microsoft.com/office/drawing/2014/main" id="{75DA64D1-5C09-43EB-9540-C22F0EA42E7C}"/>
              </a:ext>
            </a:extLst>
          </p:cNvPr>
          <p:cNvSpPr>
            <a:spLocks noGrp="1"/>
          </p:cNvSpPr>
          <p:nvPr>
            <p:ph type="dt" sz="half" idx="10"/>
          </p:nvPr>
        </p:nvSpPr>
        <p:spPr/>
        <p:txBody>
          <a:bodyPr/>
          <a:lstStyle>
            <a:lvl1pPr>
              <a:defRPr/>
            </a:lvl1pPr>
          </a:lstStyle>
          <a:p>
            <a:pPr>
              <a:defRPr/>
            </a:pPr>
            <a:fld id="{35CD86A2-B15E-4291-83EB-15DCD823F64D}" type="datetime1">
              <a:rPr lang="ru-RU"/>
              <a:pPr>
                <a:defRPr/>
              </a:pPr>
              <a:t>24.10.2024</a:t>
            </a:fld>
            <a:endParaRPr lang="ru-RU" dirty="0"/>
          </a:p>
        </p:txBody>
      </p:sp>
      <p:sp>
        <p:nvSpPr>
          <p:cNvPr id="6" name="Нижний колонтитул 4">
            <a:extLst>
              <a:ext uri="{FF2B5EF4-FFF2-40B4-BE49-F238E27FC236}">
                <a16:creationId xmlns:a16="http://schemas.microsoft.com/office/drawing/2014/main" id="{338D6B9F-148E-4CB5-A107-D3B7DB7DB946}"/>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7" name="Номер слайда 5">
            <a:extLst>
              <a:ext uri="{FF2B5EF4-FFF2-40B4-BE49-F238E27FC236}">
                <a16:creationId xmlns:a16="http://schemas.microsoft.com/office/drawing/2014/main" id="{5F2A199C-5D56-4296-8CE6-329624B86B0D}"/>
              </a:ext>
            </a:extLst>
          </p:cNvPr>
          <p:cNvSpPr>
            <a:spLocks noGrp="1"/>
          </p:cNvSpPr>
          <p:nvPr>
            <p:ph type="sldNum" sz="quarter" idx="12"/>
          </p:nvPr>
        </p:nvSpPr>
        <p:spPr/>
        <p:txBody>
          <a:bodyPr/>
          <a:lstStyle>
            <a:lvl1pPr>
              <a:defRPr/>
            </a:lvl1pPr>
          </a:lstStyle>
          <a:p>
            <a:pPr>
              <a:defRPr/>
            </a:pPr>
            <a:fld id="{911AD21B-D8F6-47F1-921C-FF3892F77618}" type="slidenum">
              <a:rPr lang="ru-RU"/>
              <a:pPr>
                <a:defRPr/>
              </a:pPr>
              <a:t>‹#›</a:t>
            </a:fld>
            <a:endParaRPr lang="ru-RU" dirty="0"/>
          </a:p>
        </p:txBody>
      </p:sp>
    </p:spTree>
    <p:extLst>
      <p:ext uri="{BB962C8B-B14F-4D97-AF65-F5344CB8AC3E}">
        <p14:creationId xmlns:p14="http://schemas.microsoft.com/office/powerpoint/2010/main" val="169521540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041400"/>
            <a:ext cx="9144000" cy="2387600"/>
          </a:xfrm>
        </p:spPr>
        <p:txBody>
          <a:bodyPr rtlCol="0" anchor="b"/>
          <a:lstStyle>
            <a:lvl1pPr algn="ctr">
              <a:defRPr sz="6000"/>
            </a:lvl1pPr>
          </a:lstStyle>
          <a:p>
            <a:r>
              <a:rPr lang="ru-RU" noProof="0"/>
              <a:t>Образец заголовка</a:t>
            </a:r>
            <a:endParaRPr lang="ru-RU" noProof="0" dirty="0"/>
          </a:p>
        </p:txBody>
      </p:sp>
      <p:sp>
        <p:nvSpPr>
          <p:cNvPr id="3" name="Подзаголовок 2"/>
          <p:cNvSpPr>
            <a:spLocks noGrp="1"/>
          </p:cNvSpPr>
          <p:nvPr>
            <p:ph type="subTitle" idx="1"/>
          </p:nvPr>
        </p:nvSpPr>
        <p:spPr>
          <a:xfrm>
            <a:off x="1524000" y="3602038"/>
            <a:ext cx="9144000" cy="1655762"/>
          </a:xfrm>
        </p:spPr>
        <p:txBody>
          <a:bodyPr rtlCol="0"/>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noProof="0"/>
              <a:t>Образец подзаголовка</a:t>
            </a:r>
            <a:endParaRPr lang="ru-RU" noProof="0" dirty="0"/>
          </a:p>
        </p:txBody>
      </p:sp>
      <p:sp>
        <p:nvSpPr>
          <p:cNvPr id="4" name="Дата 3">
            <a:extLst>
              <a:ext uri="{FF2B5EF4-FFF2-40B4-BE49-F238E27FC236}">
                <a16:creationId xmlns:a16="http://schemas.microsoft.com/office/drawing/2014/main" id="{7160ED43-07FC-4EA6-9786-9DD1BE166711}"/>
              </a:ext>
            </a:extLst>
          </p:cNvPr>
          <p:cNvSpPr>
            <a:spLocks noGrp="1"/>
          </p:cNvSpPr>
          <p:nvPr>
            <p:ph type="dt" sz="half" idx="10"/>
          </p:nvPr>
        </p:nvSpPr>
        <p:spPr/>
        <p:txBody>
          <a:bodyPr/>
          <a:lstStyle>
            <a:lvl1pPr>
              <a:defRPr/>
            </a:lvl1pPr>
          </a:lstStyle>
          <a:p>
            <a:pPr>
              <a:defRPr/>
            </a:pPr>
            <a:fld id="{84EE2D69-FE43-4CA1-946C-34D243CA373B}"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16954E10-535A-4EE3-A1C2-C4857E43A3CE}"/>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7046CB91-0D7D-43D4-A8E5-15EDEBB771D2}"/>
              </a:ext>
            </a:extLst>
          </p:cNvPr>
          <p:cNvSpPr>
            <a:spLocks noGrp="1"/>
          </p:cNvSpPr>
          <p:nvPr>
            <p:ph type="sldNum" sz="quarter" idx="12"/>
          </p:nvPr>
        </p:nvSpPr>
        <p:spPr/>
        <p:txBody>
          <a:bodyPr/>
          <a:lstStyle>
            <a:lvl1pPr>
              <a:defRPr/>
            </a:lvl1pPr>
          </a:lstStyle>
          <a:p>
            <a:pPr>
              <a:defRPr/>
            </a:pPr>
            <a:fld id="{C568CDEB-98DA-4EE3-B5A2-1253A57D17B2}" type="slidenum">
              <a:rPr lang="ru-RU"/>
              <a:pPr>
                <a:defRPr/>
              </a:pPr>
              <a:t>‹#›</a:t>
            </a:fld>
            <a:endParaRPr lang="ru-RU" dirty="0"/>
          </a:p>
        </p:txBody>
      </p:sp>
    </p:spTree>
    <p:extLst>
      <p:ext uri="{BB962C8B-B14F-4D97-AF65-F5344CB8AC3E}">
        <p14:creationId xmlns:p14="http://schemas.microsoft.com/office/powerpoint/2010/main" val="395453219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RU" noProof="0"/>
              <a:t>Образец заголовка</a:t>
            </a:r>
            <a:endParaRPr lang="ru-RU" noProof="0" dirty="0"/>
          </a:p>
        </p:txBody>
      </p:sp>
      <p:sp>
        <p:nvSpPr>
          <p:cNvPr id="3" name="Объект 2"/>
          <p:cNvSpPr>
            <a:spLocks noGrp="1"/>
          </p:cNvSpPr>
          <p:nvPr>
            <p:ph idx="1"/>
          </p:nvPr>
        </p:nvSpPr>
        <p:spPr/>
        <p:txBody>
          <a:bodyPr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Дата 3">
            <a:extLst>
              <a:ext uri="{FF2B5EF4-FFF2-40B4-BE49-F238E27FC236}">
                <a16:creationId xmlns:a16="http://schemas.microsoft.com/office/drawing/2014/main" id="{C6CB646E-F77D-4E15-8BC2-2D9DD6E6ABA6}"/>
              </a:ext>
            </a:extLst>
          </p:cNvPr>
          <p:cNvSpPr>
            <a:spLocks noGrp="1"/>
          </p:cNvSpPr>
          <p:nvPr>
            <p:ph type="dt" sz="half" idx="10"/>
          </p:nvPr>
        </p:nvSpPr>
        <p:spPr/>
        <p:txBody>
          <a:bodyPr/>
          <a:lstStyle>
            <a:lvl1pPr>
              <a:defRPr/>
            </a:lvl1pPr>
          </a:lstStyle>
          <a:p>
            <a:pPr>
              <a:defRPr/>
            </a:pPr>
            <a:fld id="{12E83D77-8638-4B93-9C6F-9E1DD156F605}"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09C8D8A4-FFB7-4582-9759-43E583A80BD5}"/>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4ACC547F-9B50-4EAA-8AA9-6C108DCD9164}"/>
              </a:ext>
            </a:extLst>
          </p:cNvPr>
          <p:cNvSpPr>
            <a:spLocks noGrp="1"/>
          </p:cNvSpPr>
          <p:nvPr>
            <p:ph type="sldNum" sz="quarter" idx="12"/>
          </p:nvPr>
        </p:nvSpPr>
        <p:spPr/>
        <p:txBody>
          <a:bodyPr/>
          <a:lstStyle>
            <a:lvl1pPr>
              <a:defRPr/>
            </a:lvl1pPr>
          </a:lstStyle>
          <a:p>
            <a:pPr>
              <a:defRPr/>
            </a:pPr>
            <a:fld id="{1233F55C-6BDE-47D3-B5AB-289D94E77C29}" type="slidenum">
              <a:rPr lang="ru-RU"/>
              <a:pPr>
                <a:defRPr/>
              </a:pPr>
              <a:t>‹#›</a:t>
            </a:fld>
            <a:endParaRPr lang="ru-RU" dirty="0"/>
          </a:p>
        </p:txBody>
      </p:sp>
    </p:spTree>
    <p:extLst>
      <p:ext uri="{BB962C8B-B14F-4D97-AF65-F5344CB8AC3E}">
        <p14:creationId xmlns:p14="http://schemas.microsoft.com/office/powerpoint/2010/main" val="142556007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1658" y="1709738"/>
            <a:ext cx="10105791" cy="2862262"/>
          </a:xfrm>
        </p:spPr>
        <p:txBody>
          <a:bodyPr rtlCol="0" anchor="b"/>
          <a:lstStyle>
            <a:lvl1pPr>
              <a:defRPr sz="6000"/>
            </a:lvl1pPr>
          </a:lstStyle>
          <a:p>
            <a:r>
              <a:rPr lang="ru-RU" noProof="0"/>
              <a:t>Образец заголовка</a:t>
            </a:r>
            <a:endParaRPr lang="ru-RU" noProof="0" dirty="0"/>
          </a:p>
        </p:txBody>
      </p:sp>
      <p:sp>
        <p:nvSpPr>
          <p:cNvPr id="3" name="Текст 2"/>
          <p:cNvSpPr>
            <a:spLocks noGrp="1"/>
          </p:cNvSpPr>
          <p:nvPr>
            <p:ph type="body" idx="1"/>
          </p:nvPr>
        </p:nvSpPr>
        <p:spPr>
          <a:xfrm>
            <a:off x="1241658" y="4589463"/>
            <a:ext cx="10105791"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Образец текста</a:t>
            </a:r>
          </a:p>
        </p:txBody>
      </p:sp>
      <p:sp>
        <p:nvSpPr>
          <p:cNvPr id="4" name="Дата 3">
            <a:extLst>
              <a:ext uri="{FF2B5EF4-FFF2-40B4-BE49-F238E27FC236}">
                <a16:creationId xmlns:a16="http://schemas.microsoft.com/office/drawing/2014/main" id="{C08E8B91-D578-4771-BD38-07157E2F7663}"/>
              </a:ext>
            </a:extLst>
          </p:cNvPr>
          <p:cNvSpPr>
            <a:spLocks noGrp="1"/>
          </p:cNvSpPr>
          <p:nvPr>
            <p:ph type="dt" sz="half" idx="10"/>
          </p:nvPr>
        </p:nvSpPr>
        <p:spPr/>
        <p:txBody>
          <a:bodyPr/>
          <a:lstStyle>
            <a:lvl1pPr>
              <a:defRPr/>
            </a:lvl1pPr>
          </a:lstStyle>
          <a:p>
            <a:pPr>
              <a:defRPr/>
            </a:pPr>
            <a:fld id="{8CC301CB-C58B-45CD-8E6F-5CC6DAD9D20C}"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12A5CEE6-1804-4A8F-A340-5D166091933D}"/>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49CBE841-F027-4DE0-8AD7-8643A724F10D}"/>
              </a:ext>
            </a:extLst>
          </p:cNvPr>
          <p:cNvSpPr>
            <a:spLocks noGrp="1"/>
          </p:cNvSpPr>
          <p:nvPr>
            <p:ph type="sldNum" sz="quarter" idx="12"/>
          </p:nvPr>
        </p:nvSpPr>
        <p:spPr/>
        <p:txBody>
          <a:bodyPr/>
          <a:lstStyle>
            <a:lvl1pPr>
              <a:defRPr/>
            </a:lvl1pPr>
          </a:lstStyle>
          <a:p>
            <a:pPr>
              <a:defRPr/>
            </a:pPr>
            <a:fld id="{CC90E02F-2D9B-40F7-B850-8BA90993EFEB}" type="slidenum">
              <a:rPr lang="ru-RU"/>
              <a:pPr>
                <a:defRPr/>
              </a:pPr>
              <a:t>‹#›</a:t>
            </a:fld>
            <a:endParaRPr lang="ru-RU" dirty="0"/>
          </a:p>
        </p:txBody>
      </p:sp>
    </p:spTree>
    <p:extLst>
      <p:ext uri="{BB962C8B-B14F-4D97-AF65-F5344CB8AC3E}">
        <p14:creationId xmlns:p14="http://schemas.microsoft.com/office/powerpoint/2010/main" val="202746216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RU" noProof="0"/>
              <a:t>Образец заголовка</a:t>
            </a:r>
            <a:endParaRPr lang="ru-RU" noProof="0" dirty="0"/>
          </a:p>
        </p:txBody>
      </p:sp>
      <p:sp>
        <p:nvSpPr>
          <p:cNvPr id="3" name="Объект 2"/>
          <p:cNvSpPr>
            <a:spLocks noGrp="1"/>
          </p:cNvSpPr>
          <p:nvPr>
            <p:ph sz="half" idx="1"/>
          </p:nvPr>
        </p:nvSpPr>
        <p:spPr>
          <a:xfrm>
            <a:off x="1569700"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Объект 3"/>
          <p:cNvSpPr>
            <a:spLocks noGrp="1"/>
          </p:cNvSpPr>
          <p:nvPr>
            <p:ph sz="half" idx="2"/>
          </p:nvPr>
        </p:nvSpPr>
        <p:spPr>
          <a:xfrm>
            <a:off x="6605325"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5" name="Дата 3">
            <a:extLst>
              <a:ext uri="{FF2B5EF4-FFF2-40B4-BE49-F238E27FC236}">
                <a16:creationId xmlns:a16="http://schemas.microsoft.com/office/drawing/2014/main" id="{6D44A2A1-7824-4485-A65A-DCB6963FFA8E}"/>
              </a:ext>
            </a:extLst>
          </p:cNvPr>
          <p:cNvSpPr>
            <a:spLocks noGrp="1"/>
          </p:cNvSpPr>
          <p:nvPr>
            <p:ph type="dt" sz="half" idx="10"/>
          </p:nvPr>
        </p:nvSpPr>
        <p:spPr/>
        <p:txBody>
          <a:bodyPr/>
          <a:lstStyle>
            <a:lvl1pPr>
              <a:defRPr/>
            </a:lvl1pPr>
          </a:lstStyle>
          <a:p>
            <a:pPr>
              <a:defRPr/>
            </a:pPr>
            <a:fld id="{09343831-ACCE-4D9D-A42D-6615E43F1C17}" type="datetime1">
              <a:rPr lang="ru-RU"/>
              <a:pPr>
                <a:defRPr/>
              </a:pPr>
              <a:t>24.10.2024</a:t>
            </a:fld>
            <a:endParaRPr lang="ru-RU" dirty="0"/>
          </a:p>
        </p:txBody>
      </p:sp>
      <p:sp>
        <p:nvSpPr>
          <p:cNvPr id="6" name="Нижний колонтитул 4">
            <a:extLst>
              <a:ext uri="{FF2B5EF4-FFF2-40B4-BE49-F238E27FC236}">
                <a16:creationId xmlns:a16="http://schemas.microsoft.com/office/drawing/2014/main" id="{1DCBFF4F-0A8E-4301-93A9-3B30A868115B}"/>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7" name="Номер слайда 5">
            <a:extLst>
              <a:ext uri="{FF2B5EF4-FFF2-40B4-BE49-F238E27FC236}">
                <a16:creationId xmlns:a16="http://schemas.microsoft.com/office/drawing/2014/main" id="{ACBD8522-64BA-43B9-A803-E6D6D64F5F3A}"/>
              </a:ext>
            </a:extLst>
          </p:cNvPr>
          <p:cNvSpPr>
            <a:spLocks noGrp="1"/>
          </p:cNvSpPr>
          <p:nvPr>
            <p:ph type="sldNum" sz="quarter" idx="12"/>
          </p:nvPr>
        </p:nvSpPr>
        <p:spPr/>
        <p:txBody>
          <a:bodyPr/>
          <a:lstStyle>
            <a:lvl1pPr>
              <a:defRPr/>
            </a:lvl1pPr>
          </a:lstStyle>
          <a:p>
            <a:pPr>
              <a:defRPr/>
            </a:pPr>
            <a:fld id="{47417179-8812-4A04-B2A6-B5121136B817}" type="slidenum">
              <a:rPr lang="ru-RU"/>
              <a:pPr>
                <a:defRPr/>
              </a:pPr>
              <a:t>‹#›</a:t>
            </a:fld>
            <a:endParaRPr lang="ru-RU" dirty="0"/>
          </a:p>
        </p:txBody>
      </p:sp>
    </p:spTree>
    <p:extLst>
      <p:ext uri="{BB962C8B-B14F-4D97-AF65-F5344CB8AC3E}">
        <p14:creationId xmlns:p14="http://schemas.microsoft.com/office/powerpoint/2010/main" val="275967489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4100" y="274638"/>
            <a:ext cx="9023350" cy="1143000"/>
          </a:xfrm>
        </p:spPr>
        <p:txBody>
          <a:bodyPr rtlCol="0"/>
          <a:lstStyle/>
          <a:p>
            <a:r>
              <a:rPr lang="ru-RU" noProof="0"/>
              <a:t>Образец заголовка</a:t>
            </a:r>
            <a:endParaRPr lang="ru-RU" noProof="0" dirty="0"/>
          </a:p>
        </p:txBody>
      </p:sp>
      <p:sp>
        <p:nvSpPr>
          <p:cNvPr id="3" name="Текст 2"/>
          <p:cNvSpPr>
            <a:spLocks noGrp="1"/>
          </p:cNvSpPr>
          <p:nvPr>
            <p:ph type="body" idx="1"/>
          </p:nvPr>
        </p:nvSpPr>
        <p:spPr>
          <a:xfrm>
            <a:off x="156210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noProof="0"/>
              <a:t>Образец текста</a:t>
            </a:r>
          </a:p>
        </p:txBody>
      </p:sp>
      <p:sp>
        <p:nvSpPr>
          <p:cNvPr id="4" name="Объект 3"/>
          <p:cNvSpPr>
            <a:spLocks noGrp="1"/>
          </p:cNvSpPr>
          <p:nvPr>
            <p:ph sz="half" idx="2"/>
          </p:nvPr>
        </p:nvSpPr>
        <p:spPr>
          <a:xfrm>
            <a:off x="156210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5" name="Текст 4"/>
          <p:cNvSpPr>
            <a:spLocks noGrp="1"/>
          </p:cNvSpPr>
          <p:nvPr>
            <p:ph type="body" sz="quarter" idx="3"/>
          </p:nvPr>
        </p:nvSpPr>
        <p:spPr>
          <a:xfrm>
            <a:off x="659892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noProof="0"/>
              <a:t>Образец текста</a:t>
            </a:r>
          </a:p>
        </p:txBody>
      </p:sp>
      <p:sp>
        <p:nvSpPr>
          <p:cNvPr id="6" name="Объект 5"/>
          <p:cNvSpPr>
            <a:spLocks noGrp="1"/>
          </p:cNvSpPr>
          <p:nvPr>
            <p:ph sz="quarter" idx="4"/>
          </p:nvPr>
        </p:nvSpPr>
        <p:spPr>
          <a:xfrm>
            <a:off x="659892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7" name="Дата 3">
            <a:extLst>
              <a:ext uri="{FF2B5EF4-FFF2-40B4-BE49-F238E27FC236}">
                <a16:creationId xmlns:a16="http://schemas.microsoft.com/office/drawing/2014/main" id="{BF39325E-1A16-4D95-A307-1A7E7FAC5A42}"/>
              </a:ext>
            </a:extLst>
          </p:cNvPr>
          <p:cNvSpPr>
            <a:spLocks noGrp="1"/>
          </p:cNvSpPr>
          <p:nvPr>
            <p:ph type="dt" sz="half" idx="10"/>
          </p:nvPr>
        </p:nvSpPr>
        <p:spPr/>
        <p:txBody>
          <a:bodyPr/>
          <a:lstStyle>
            <a:lvl1pPr>
              <a:defRPr/>
            </a:lvl1pPr>
          </a:lstStyle>
          <a:p>
            <a:pPr>
              <a:defRPr/>
            </a:pPr>
            <a:fld id="{C28210E5-D997-4F99-A97F-A70B7761600D}" type="datetime1">
              <a:rPr lang="ru-RU"/>
              <a:pPr>
                <a:defRPr/>
              </a:pPr>
              <a:t>24.10.2024</a:t>
            </a:fld>
            <a:endParaRPr lang="ru-RU" dirty="0"/>
          </a:p>
        </p:txBody>
      </p:sp>
      <p:sp>
        <p:nvSpPr>
          <p:cNvPr id="8" name="Нижний колонтитул 4">
            <a:extLst>
              <a:ext uri="{FF2B5EF4-FFF2-40B4-BE49-F238E27FC236}">
                <a16:creationId xmlns:a16="http://schemas.microsoft.com/office/drawing/2014/main" id="{A0C88DDC-DF61-496C-B720-577115157DE0}"/>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9" name="Номер слайда 5">
            <a:extLst>
              <a:ext uri="{FF2B5EF4-FFF2-40B4-BE49-F238E27FC236}">
                <a16:creationId xmlns:a16="http://schemas.microsoft.com/office/drawing/2014/main" id="{DA6C4D53-A107-4904-AA96-3CFF6155516C}"/>
              </a:ext>
            </a:extLst>
          </p:cNvPr>
          <p:cNvSpPr>
            <a:spLocks noGrp="1"/>
          </p:cNvSpPr>
          <p:nvPr>
            <p:ph type="sldNum" sz="quarter" idx="12"/>
          </p:nvPr>
        </p:nvSpPr>
        <p:spPr/>
        <p:txBody>
          <a:bodyPr/>
          <a:lstStyle>
            <a:lvl1pPr>
              <a:defRPr/>
            </a:lvl1pPr>
          </a:lstStyle>
          <a:p>
            <a:pPr>
              <a:defRPr/>
            </a:pPr>
            <a:fld id="{81A931BD-CCF1-452F-9296-4F9108131A1F}" type="slidenum">
              <a:rPr lang="ru-RU"/>
              <a:pPr>
                <a:defRPr/>
              </a:pPr>
              <a:t>‹#›</a:t>
            </a:fld>
            <a:endParaRPr lang="ru-RU" dirty="0"/>
          </a:p>
        </p:txBody>
      </p:sp>
    </p:spTree>
    <p:extLst>
      <p:ext uri="{BB962C8B-B14F-4D97-AF65-F5344CB8AC3E}">
        <p14:creationId xmlns:p14="http://schemas.microsoft.com/office/powerpoint/2010/main" val="124303241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RU" noProof="0"/>
              <a:t>Образец заголовка</a:t>
            </a:r>
            <a:endParaRPr lang="ru-RU" noProof="0" dirty="0"/>
          </a:p>
        </p:txBody>
      </p:sp>
      <p:sp>
        <p:nvSpPr>
          <p:cNvPr id="3" name="Дата 3">
            <a:extLst>
              <a:ext uri="{FF2B5EF4-FFF2-40B4-BE49-F238E27FC236}">
                <a16:creationId xmlns:a16="http://schemas.microsoft.com/office/drawing/2014/main" id="{99D0E70F-9E71-467C-B51F-3825E7D8405E}"/>
              </a:ext>
            </a:extLst>
          </p:cNvPr>
          <p:cNvSpPr>
            <a:spLocks noGrp="1"/>
          </p:cNvSpPr>
          <p:nvPr>
            <p:ph type="dt" sz="half" idx="10"/>
          </p:nvPr>
        </p:nvSpPr>
        <p:spPr/>
        <p:txBody>
          <a:bodyPr/>
          <a:lstStyle>
            <a:lvl1pPr>
              <a:defRPr/>
            </a:lvl1pPr>
          </a:lstStyle>
          <a:p>
            <a:pPr>
              <a:defRPr/>
            </a:pPr>
            <a:fld id="{C177A694-1576-4F33-9660-25A4136F52F9}" type="datetime1">
              <a:rPr lang="ru-RU"/>
              <a:pPr>
                <a:defRPr/>
              </a:pPr>
              <a:t>24.10.2024</a:t>
            </a:fld>
            <a:endParaRPr lang="ru-RU" dirty="0"/>
          </a:p>
        </p:txBody>
      </p:sp>
      <p:sp>
        <p:nvSpPr>
          <p:cNvPr id="4" name="Нижний колонтитул 4">
            <a:extLst>
              <a:ext uri="{FF2B5EF4-FFF2-40B4-BE49-F238E27FC236}">
                <a16:creationId xmlns:a16="http://schemas.microsoft.com/office/drawing/2014/main" id="{65B1EAB6-04ED-460C-AEFE-FE572AD225DD}"/>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5" name="Номер слайда 5">
            <a:extLst>
              <a:ext uri="{FF2B5EF4-FFF2-40B4-BE49-F238E27FC236}">
                <a16:creationId xmlns:a16="http://schemas.microsoft.com/office/drawing/2014/main" id="{DD42D677-A3F0-4DEA-BD0B-E4178874F903}"/>
              </a:ext>
            </a:extLst>
          </p:cNvPr>
          <p:cNvSpPr>
            <a:spLocks noGrp="1"/>
          </p:cNvSpPr>
          <p:nvPr>
            <p:ph type="sldNum" sz="quarter" idx="12"/>
          </p:nvPr>
        </p:nvSpPr>
        <p:spPr/>
        <p:txBody>
          <a:bodyPr/>
          <a:lstStyle>
            <a:lvl1pPr>
              <a:defRPr/>
            </a:lvl1pPr>
          </a:lstStyle>
          <a:p>
            <a:pPr>
              <a:defRPr/>
            </a:pPr>
            <a:fld id="{5AC95F91-8E80-461A-A094-600B2FCAA5D5}" type="slidenum">
              <a:rPr lang="ru-RU"/>
              <a:pPr>
                <a:defRPr/>
              </a:pPr>
              <a:t>‹#›</a:t>
            </a:fld>
            <a:endParaRPr lang="ru-RU" dirty="0"/>
          </a:p>
        </p:txBody>
      </p:sp>
    </p:spTree>
    <p:extLst>
      <p:ext uri="{BB962C8B-B14F-4D97-AF65-F5344CB8AC3E}">
        <p14:creationId xmlns:p14="http://schemas.microsoft.com/office/powerpoint/2010/main" val="350298126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6A522E76-36C3-472E-8983-AC59A897FA31}"/>
              </a:ext>
            </a:extLst>
          </p:cNvPr>
          <p:cNvSpPr>
            <a:spLocks noGrp="1"/>
          </p:cNvSpPr>
          <p:nvPr>
            <p:ph type="dt" sz="half" idx="10"/>
          </p:nvPr>
        </p:nvSpPr>
        <p:spPr/>
        <p:txBody>
          <a:bodyPr/>
          <a:lstStyle>
            <a:lvl1pPr>
              <a:defRPr/>
            </a:lvl1pPr>
          </a:lstStyle>
          <a:p>
            <a:pPr>
              <a:defRPr/>
            </a:pPr>
            <a:fld id="{49EA4A97-0A77-4AC6-9C5A-8926F07D38C9}" type="datetime1">
              <a:rPr lang="ru-RU"/>
              <a:pPr>
                <a:defRPr/>
              </a:pPr>
              <a:t>24.10.2024</a:t>
            </a:fld>
            <a:endParaRPr lang="ru-RU" dirty="0"/>
          </a:p>
        </p:txBody>
      </p:sp>
      <p:sp>
        <p:nvSpPr>
          <p:cNvPr id="3" name="Нижний колонтитул 4">
            <a:extLst>
              <a:ext uri="{FF2B5EF4-FFF2-40B4-BE49-F238E27FC236}">
                <a16:creationId xmlns:a16="http://schemas.microsoft.com/office/drawing/2014/main" id="{9FF8C41D-4A3C-4B3A-92BA-4ED3DFFE32FD}"/>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4" name="Номер слайда 5">
            <a:extLst>
              <a:ext uri="{FF2B5EF4-FFF2-40B4-BE49-F238E27FC236}">
                <a16:creationId xmlns:a16="http://schemas.microsoft.com/office/drawing/2014/main" id="{8D69B65F-CF80-4C31-ADCD-9B30EDD68D4B}"/>
              </a:ext>
            </a:extLst>
          </p:cNvPr>
          <p:cNvSpPr>
            <a:spLocks noGrp="1"/>
          </p:cNvSpPr>
          <p:nvPr>
            <p:ph type="sldNum" sz="quarter" idx="12"/>
          </p:nvPr>
        </p:nvSpPr>
        <p:spPr/>
        <p:txBody>
          <a:bodyPr/>
          <a:lstStyle>
            <a:lvl1pPr>
              <a:defRPr/>
            </a:lvl1pPr>
          </a:lstStyle>
          <a:p>
            <a:pPr>
              <a:defRPr/>
            </a:pPr>
            <a:fld id="{02BA9828-66D2-4FB3-9333-2776A41B0718}" type="slidenum">
              <a:rPr lang="ru-RU"/>
              <a:pPr>
                <a:defRPr/>
              </a:pPr>
              <a:t>‹#›</a:t>
            </a:fld>
            <a:endParaRPr lang="ru-RU" dirty="0"/>
          </a:p>
        </p:txBody>
      </p:sp>
    </p:spTree>
    <p:extLst>
      <p:ext uri="{BB962C8B-B14F-4D97-AF65-F5344CB8AC3E}">
        <p14:creationId xmlns:p14="http://schemas.microsoft.com/office/powerpoint/2010/main" val="236746513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RU" noProof="0"/>
              <a:t>Образец заголовка</a:t>
            </a:r>
            <a:endParaRPr lang="ru-RU" noProof="0" dirty="0"/>
          </a:p>
        </p:txBody>
      </p:sp>
      <p:sp>
        <p:nvSpPr>
          <p:cNvPr id="3" name="Объект 2"/>
          <p:cNvSpPr>
            <a:spLocks noGrp="1"/>
          </p:cNvSpPr>
          <p:nvPr>
            <p:ph idx="1"/>
          </p:nvPr>
        </p:nvSpPr>
        <p:spPr/>
        <p:txBody>
          <a:bodyPr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Дата 3">
            <a:extLst>
              <a:ext uri="{FF2B5EF4-FFF2-40B4-BE49-F238E27FC236}">
                <a16:creationId xmlns:a16="http://schemas.microsoft.com/office/drawing/2014/main" id="{5421DEBC-A2A7-4BC0-B8B1-A652D4E23F9F}"/>
              </a:ext>
            </a:extLst>
          </p:cNvPr>
          <p:cNvSpPr>
            <a:spLocks noGrp="1"/>
          </p:cNvSpPr>
          <p:nvPr>
            <p:ph type="dt" sz="half" idx="10"/>
          </p:nvPr>
        </p:nvSpPr>
        <p:spPr/>
        <p:txBody>
          <a:bodyPr/>
          <a:lstStyle>
            <a:lvl1pPr>
              <a:defRPr/>
            </a:lvl1pPr>
          </a:lstStyle>
          <a:p>
            <a:pPr>
              <a:defRPr/>
            </a:pPr>
            <a:fld id="{A2ECF06A-0A76-4236-A400-55D75D60D5D7}"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EA32ED6D-9213-4CB5-87B7-3D8800249FF2}"/>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C127A640-4579-45FA-B588-EE064EBD90A9}"/>
              </a:ext>
            </a:extLst>
          </p:cNvPr>
          <p:cNvSpPr>
            <a:spLocks noGrp="1"/>
          </p:cNvSpPr>
          <p:nvPr>
            <p:ph type="sldNum" sz="quarter" idx="12"/>
          </p:nvPr>
        </p:nvSpPr>
        <p:spPr/>
        <p:txBody>
          <a:bodyPr/>
          <a:lstStyle>
            <a:lvl1pPr>
              <a:defRPr/>
            </a:lvl1pPr>
          </a:lstStyle>
          <a:p>
            <a:pPr>
              <a:defRPr/>
            </a:pPr>
            <a:fld id="{E1A6E708-0E41-4BF7-B537-93E8B53D2FD5}" type="slidenum">
              <a:rPr lang="ru-RU"/>
              <a:pPr>
                <a:defRPr/>
              </a:pPr>
              <a:t>‹#›</a:t>
            </a:fld>
            <a:endParaRPr lang="ru-RU" dirty="0"/>
          </a:p>
        </p:txBody>
      </p:sp>
    </p:spTree>
    <p:extLst>
      <p:ext uri="{BB962C8B-B14F-4D97-AF65-F5344CB8AC3E}">
        <p14:creationId xmlns:p14="http://schemas.microsoft.com/office/powerpoint/2010/main" val="68744045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2100" y="457200"/>
            <a:ext cx="3932237" cy="1600200"/>
          </a:xfrm>
        </p:spPr>
        <p:txBody>
          <a:bodyPr rtlCol="0" anchor="b"/>
          <a:lstStyle>
            <a:lvl1pPr>
              <a:defRPr sz="3200"/>
            </a:lvl1pPr>
          </a:lstStyle>
          <a:p>
            <a:r>
              <a:rPr lang="ru-RU" noProof="0"/>
              <a:t>Образец заголовка</a:t>
            </a:r>
            <a:endParaRPr lang="ru-RU" noProof="0" dirty="0"/>
          </a:p>
        </p:txBody>
      </p:sp>
      <p:sp>
        <p:nvSpPr>
          <p:cNvPr id="3" name="Объект 2"/>
          <p:cNvSpPr>
            <a:spLocks noGrp="1"/>
          </p:cNvSpPr>
          <p:nvPr>
            <p:ph idx="1"/>
          </p:nvPr>
        </p:nvSpPr>
        <p:spPr>
          <a:xfrm>
            <a:off x="5678905" y="987425"/>
            <a:ext cx="567648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Текст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noProof="0"/>
              <a:t>Образец текста</a:t>
            </a:r>
          </a:p>
        </p:txBody>
      </p:sp>
      <p:sp>
        <p:nvSpPr>
          <p:cNvPr id="5" name="Дата 3">
            <a:extLst>
              <a:ext uri="{FF2B5EF4-FFF2-40B4-BE49-F238E27FC236}">
                <a16:creationId xmlns:a16="http://schemas.microsoft.com/office/drawing/2014/main" id="{3FFB4018-4849-4B12-909F-50DFC5668F2C}"/>
              </a:ext>
            </a:extLst>
          </p:cNvPr>
          <p:cNvSpPr>
            <a:spLocks noGrp="1"/>
          </p:cNvSpPr>
          <p:nvPr>
            <p:ph type="dt" sz="half" idx="10"/>
          </p:nvPr>
        </p:nvSpPr>
        <p:spPr/>
        <p:txBody>
          <a:bodyPr/>
          <a:lstStyle>
            <a:lvl1pPr>
              <a:defRPr/>
            </a:lvl1pPr>
          </a:lstStyle>
          <a:p>
            <a:pPr>
              <a:defRPr/>
            </a:pPr>
            <a:fld id="{0780F802-FBFE-435D-A455-B337B992B276}" type="datetime1">
              <a:rPr lang="ru-RU"/>
              <a:pPr>
                <a:defRPr/>
              </a:pPr>
              <a:t>24.10.2024</a:t>
            </a:fld>
            <a:endParaRPr lang="ru-RU" dirty="0"/>
          </a:p>
        </p:txBody>
      </p:sp>
      <p:sp>
        <p:nvSpPr>
          <p:cNvPr id="6" name="Нижний колонтитул 4">
            <a:extLst>
              <a:ext uri="{FF2B5EF4-FFF2-40B4-BE49-F238E27FC236}">
                <a16:creationId xmlns:a16="http://schemas.microsoft.com/office/drawing/2014/main" id="{27D94590-35F7-4199-85DA-2C59D211BF70}"/>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7" name="Номер слайда 5">
            <a:extLst>
              <a:ext uri="{FF2B5EF4-FFF2-40B4-BE49-F238E27FC236}">
                <a16:creationId xmlns:a16="http://schemas.microsoft.com/office/drawing/2014/main" id="{221240B7-C0CB-4145-BD4E-093E9D98E516}"/>
              </a:ext>
            </a:extLst>
          </p:cNvPr>
          <p:cNvSpPr>
            <a:spLocks noGrp="1"/>
          </p:cNvSpPr>
          <p:nvPr>
            <p:ph type="sldNum" sz="quarter" idx="12"/>
          </p:nvPr>
        </p:nvSpPr>
        <p:spPr/>
        <p:txBody>
          <a:bodyPr/>
          <a:lstStyle>
            <a:lvl1pPr>
              <a:defRPr/>
            </a:lvl1pPr>
          </a:lstStyle>
          <a:p>
            <a:pPr>
              <a:defRPr/>
            </a:pPr>
            <a:fld id="{88AE15D0-D12A-44EC-892F-3BA47F1EA741}" type="slidenum">
              <a:rPr lang="ru-RU"/>
              <a:pPr>
                <a:defRPr/>
              </a:pPr>
              <a:t>‹#›</a:t>
            </a:fld>
            <a:endParaRPr lang="ru-RU" dirty="0"/>
          </a:p>
        </p:txBody>
      </p:sp>
    </p:spTree>
    <p:extLst>
      <p:ext uri="{BB962C8B-B14F-4D97-AF65-F5344CB8AC3E}">
        <p14:creationId xmlns:p14="http://schemas.microsoft.com/office/powerpoint/2010/main" val="208341464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562100" y="457200"/>
            <a:ext cx="3932237" cy="1600200"/>
          </a:xfrm>
        </p:spPr>
        <p:txBody>
          <a:bodyPr rtlCol="0" anchor="b"/>
          <a:lstStyle>
            <a:lvl1pPr>
              <a:defRPr sz="3200"/>
            </a:lvl1pPr>
          </a:lstStyle>
          <a:p>
            <a:r>
              <a:rPr lang="ru-RU" noProof="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5678904" y="987425"/>
            <a:ext cx="5678424"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ru-RU" noProof="0" dirty="0"/>
          </a:p>
        </p:txBody>
      </p:sp>
      <p:sp>
        <p:nvSpPr>
          <p:cNvPr id="8" name="Текст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noProof="0"/>
              <a:t>Образец текста</a:t>
            </a:r>
          </a:p>
        </p:txBody>
      </p:sp>
      <p:sp>
        <p:nvSpPr>
          <p:cNvPr id="5" name="Дата 3">
            <a:extLst>
              <a:ext uri="{FF2B5EF4-FFF2-40B4-BE49-F238E27FC236}">
                <a16:creationId xmlns:a16="http://schemas.microsoft.com/office/drawing/2014/main" id="{ABC1A88F-72B4-4E24-A2C3-FC9CCEE1BAB4}"/>
              </a:ext>
            </a:extLst>
          </p:cNvPr>
          <p:cNvSpPr>
            <a:spLocks noGrp="1"/>
          </p:cNvSpPr>
          <p:nvPr>
            <p:ph type="dt" sz="half" idx="10"/>
          </p:nvPr>
        </p:nvSpPr>
        <p:spPr/>
        <p:txBody>
          <a:bodyPr/>
          <a:lstStyle>
            <a:lvl1pPr>
              <a:defRPr/>
            </a:lvl1pPr>
          </a:lstStyle>
          <a:p>
            <a:pPr>
              <a:defRPr/>
            </a:pPr>
            <a:fld id="{5E462F69-9195-4405-B2BB-E1A11EC7528F}" type="datetime1">
              <a:rPr lang="ru-RU"/>
              <a:pPr>
                <a:defRPr/>
              </a:pPr>
              <a:t>24.10.2024</a:t>
            </a:fld>
            <a:endParaRPr lang="ru-RU" dirty="0"/>
          </a:p>
        </p:txBody>
      </p:sp>
      <p:sp>
        <p:nvSpPr>
          <p:cNvPr id="6" name="Нижний колонтитул 4">
            <a:extLst>
              <a:ext uri="{FF2B5EF4-FFF2-40B4-BE49-F238E27FC236}">
                <a16:creationId xmlns:a16="http://schemas.microsoft.com/office/drawing/2014/main" id="{675DC25E-9130-40FF-AB8C-7D58BAA7B02B}"/>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7" name="Номер слайда 5">
            <a:extLst>
              <a:ext uri="{FF2B5EF4-FFF2-40B4-BE49-F238E27FC236}">
                <a16:creationId xmlns:a16="http://schemas.microsoft.com/office/drawing/2014/main" id="{74BFEADC-7D64-46D5-9488-39CAD328C978}"/>
              </a:ext>
            </a:extLst>
          </p:cNvPr>
          <p:cNvSpPr>
            <a:spLocks noGrp="1"/>
          </p:cNvSpPr>
          <p:nvPr>
            <p:ph type="sldNum" sz="quarter" idx="12"/>
          </p:nvPr>
        </p:nvSpPr>
        <p:spPr/>
        <p:txBody>
          <a:bodyPr/>
          <a:lstStyle>
            <a:lvl1pPr>
              <a:defRPr/>
            </a:lvl1pPr>
          </a:lstStyle>
          <a:p>
            <a:pPr>
              <a:defRPr/>
            </a:pPr>
            <a:fld id="{9B5FC10F-4435-4E64-94EC-3F1377FC5703}" type="slidenum">
              <a:rPr lang="ru-RU"/>
              <a:pPr>
                <a:defRPr/>
              </a:pPr>
              <a:t>‹#›</a:t>
            </a:fld>
            <a:endParaRPr lang="ru-RU" dirty="0"/>
          </a:p>
        </p:txBody>
      </p:sp>
    </p:spTree>
    <p:extLst>
      <p:ext uri="{BB962C8B-B14F-4D97-AF65-F5344CB8AC3E}">
        <p14:creationId xmlns:p14="http://schemas.microsoft.com/office/powerpoint/2010/main" val="251593364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RU" noProof="0"/>
              <a:t>Образец заголовка</a:t>
            </a:r>
            <a:endParaRPr lang="ru-RU" noProof="0" dirty="0"/>
          </a:p>
        </p:txBody>
      </p:sp>
      <p:sp>
        <p:nvSpPr>
          <p:cNvPr id="3" name="Вертикальный текст 2"/>
          <p:cNvSpPr>
            <a:spLocks noGrp="1"/>
          </p:cNvSpPr>
          <p:nvPr>
            <p:ph type="body" orient="vert" idx="1"/>
          </p:nvPr>
        </p:nvSpPr>
        <p:spPr>
          <a:xfrm>
            <a:off x="1562100" y="1825625"/>
            <a:ext cx="9791700" cy="4351338"/>
          </a:xfrm>
        </p:spPr>
        <p:txBody>
          <a:bodyPr vert="eaVert"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Дата 3">
            <a:extLst>
              <a:ext uri="{FF2B5EF4-FFF2-40B4-BE49-F238E27FC236}">
                <a16:creationId xmlns:a16="http://schemas.microsoft.com/office/drawing/2014/main" id="{401C542A-D861-415E-818C-867B3D4CADCD}"/>
              </a:ext>
            </a:extLst>
          </p:cNvPr>
          <p:cNvSpPr>
            <a:spLocks noGrp="1"/>
          </p:cNvSpPr>
          <p:nvPr>
            <p:ph type="dt" sz="half" idx="10"/>
          </p:nvPr>
        </p:nvSpPr>
        <p:spPr/>
        <p:txBody>
          <a:bodyPr/>
          <a:lstStyle>
            <a:lvl1pPr>
              <a:defRPr/>
            </a:lvl1pPr>
          </a:lstStyle>
          <a:p>
            <a:pPr>
              <a:defRPr/>
            </a:pPr>
            <a:fld id="{B11A1449-917F-4428-80D6-5B4E2A1418BB}"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74C564B8-3A96-410D-95B3-AFF4CAA73E1C}"/>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C1DDDBAA-A74E-4FE8-AE9F-27C650D909C1}"/>
              </a:ext>
            </a:extLst>
          </p:cNvPr>
          <p:cNvSpPr>
            <a:spLocks noGrp="1"/>
          </p:cNvSpPr>
          <p:nvPr>
            <p:ph type="sldNum" sz="quarter" idx="12"/>
          </p:nvPr>
        </p:nvSpPr>
        <p:spPr/>
        <p:txBody>
          <a:bodyPr/>
          <a:lstStyle>
            <a:lvl1pPr>
              <a:defRPr/>
            </a:lvl1pPr>
          </a:lstStyle>
          <a:p>
            <a:pPr>
              <a:defRPr/>
            </a:pPr>
            <a:fld id="{3CF81EC5-D289-4613-9F9F-F6035794F915}" type="slidenum">
              <a:rPr lang="ru-RU"/>
              <a:pPr>
                <a:defRPr/>
              </a:pPr>
              <a:t>‹#›</a:t>
            </a:fld>
            <a:endParaRPr lang="ru-RU" dirty="0"/>
          </a:p>
        </p:txBody>
      </p:sp>
    </p:spTree>
    <p:extLst>
      <p:ext uri="{BB962C8B-B14F-4D97-AF65-F5344CB8AC3E}">
        <p14:creationId xmlns:p14="http://schemas.microsoft.com/office/powerpoint/2010/main" val="5905194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rtlCol="0"/>
          <a:lstStyle/>
          <a:p>
            <a:r>
              <a:rPr lang="ru-RU" noProof="0"/>
              <a:t>Образец заголовка</a:t>
            </a:r>
            <a:endParaRPr lang="ru-RU" noProof="0" dirty="0"/>
          </a:p>
        </p:txBody>
      </p:sp>
      <p:sp>
        <p:nvSpPr>
          <p:cNvPr id="3" name="Вертикальный текст 2"/>
          <p:cNvSpPr>
            <a:spLocks noGrp="1"/>
          </p:cNvSpPr>
          <p:nvPr>
            <p:ph type="body" orient="vert" idx="1"/>
          </p:nvPr>
        </p:nvSpPr>
        <p:spPr>
          <a:xfrm>
            <a:off x="1562100" y="365125"/>
            <a:ext cx="7010400" cy="5811838"/>
          </a:xfrm>
        </p:spPr>
        <p:txBody>
          <a:bodyPr vert="eaVert"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Дата 3">
            <a:extLst>
              <a:ext uri="{FF2B5EF4-FFF2-40B4-BE49-F238E27FC236}">
                <a16:creationId xmlns:a16="http://schemas.microsoft.com/office/drawing/2014/main" id="{4037C7FE-4E91-4914-8E1C-1B430539C82A}"/>
              </a:ext>
            </a:extLst>
          </p:cNvPr>
          <p:cNvSpPr>
            <a:spLocks noGrp="1"/>
          </p:cNvSpPr>
          <p:nvPr>
            <p:ph type="dt" sz="half" idx="10"/>
          </p:nvPr>
        </p:nvSpPr>
        <p:spPr/>
        <p:txBody>
          <a:bodyPr/>
          <a:lstStyle>
            <a:lvl1pPr>
              <a:defRPr/>
            </a:lvl1pPr>
          </a:lstStyle>
          <a:p>
            <a:pPr>
              <a:defRPr/>
            </a:pPr>
            <a:fld id="{55A86F95-CDEE-4AD1-AD95-35244A784D5F}"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C38412DD-7659-4382-8E3B-CE2911007210}"/>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A9C5BD26-61E5-4095-B799-D4ECB92A7565}"/>
              </a:ext>
            </a:extLst>
          </p:cNvPr>
          <p:cNvSpPr>
            <a:spLocks noGrp="1"/>
          </p:cNvSpPr>
          <p:nvPr>
            <p:ph type="sldNum" sz="quarter" idx="12"/>
          </p:nvPr>
        </p:nvSpPr>
        <p:spPr/>
        <p:txBody>
          <a:bodyPr/>
          <a:lstStyle>
            <a:lvl1pPr>
              <a:defRPr/>
            </a:lvl1pPr>
          </a:lstStyle>
          <a:p>
            <a:pPr>
              <a:defRPr/>
            </a:pPr>
            <a:fld id="{AE8A2E14-1A1A-4122-81D0-80CF23B1CC6F}" type="slidenum">
              <a:rPr lang="ru-RU"/>
              <a:pPr>
                <a:defRPr/>
              </a:pPr>
              <a:t>‹#›</a:t>
            </a:fld>
            <a:endParaRPr lang="ru-RU" dirty="0"/>
          </a:p>
        </p:txBody>
      </p:sp>
    </p:spTree>
    <p:extLst>
      <p:ext uri="{BB962C8B-B14F-4D97-AF65-F5344CB8AC3E}">
        <p14:creationId xmlns:p14="http://schemas.microsoft.com/office/powerpoint/2010/main" val="137345628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Рисунок с подписью">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562100" y="457200"/>
            <a:ext cx="3932237" cy="1600200"/>
          </a:xfrm>
        </p:spPr>
        <p:txBody>
          <a:bodyPr rtlCol="0" anchor="b"/>
          <a:lstStyle>
            <a:lvl1pPr>
              <a:defRPr sz="3200"/>
            </a:lvl1pPr>
          </a:lstStyle>
          <a:p>
            <a:r>
              <a:rPr lang="ru-RU" noProof="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5678904" y="987425"/>
            <a:ext cx="5678424"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ru-RU" noProof="0" dirty="0"/>
          </a:p>
        </p:txBody>
      </p:sp>
      <p:sp>
        <p:nvSpPr>
          <p:cNvPr id="8" name="Текст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noProof="0"/>
              <a:t>Образец текста</a:t>
            </a:r>
          </a:p>
        </p:txBody>
      </p:sp>
      <p:sp>
        <p:nvSpPr>
          <p:cNvPr id="5" name="Дата 3">
            <a:extLst>
              <a:ext uri="{FF2B5EF4-FFF2-40B4-BE49-F238E27FC236}">
                <a16:creationId xmlns:a16="http://schemas.microsoft.com/office/drawing/2014/main" id="{CA709D14-E9B2-48B5-A3C3-E189FAA00F01}"/>
              </a:ext>
            </a:extLst>
          </p:cNvPr>
          <p:cNvSpPr>
            <a:spLocks noGrp="1"/>
          </p:cNvSpPr>
          <p:nvPr>
            <p:ph type="dt" sz="half" idx="10"/>
          </p:nvPr>
        </p:nvSpPr>
        <p:spPr/>
        <p:txBody>
          <a:bodyPr/>
          <a:lstStyle>
            <a:lvl1pPr>
              <a:defRPr/>
            </a:lvl1pPr>
          </a:lstStyle>
          <a:p>
            <a:pPr>
              <a:defRPr/>
            </a:pPr>
            <a:fld id="{C5A3E167-5F4B-4256-8D61-5026092D1294}" type="datetime1">
              <a:rPr lang="ru-RU"/>
              <a:pPr>
                <a:defRPr/>
              </a:pPr>
              <a:t>24.10.2024</a:t>
            </a:fld>
            <a:endParaRPr lang="ru-RU" dirty="0"/>
          </a:p>
        </p:txBody>
      </p:sp>
      <p:sp>
        <p:nvSpPr>
          <p:cNvPr id="6" name="Нижний колонтитул 4">
            <a:extLst>
              <a:ext uri="{FF2B5EF4-FFF2-40B4-BE49-F238E27FC236}">
                <a16:creationId xmlns:a16="http://schemas.microsoft.com/office/drawing/2014/main" id="{78FD6B15-EB3B-4349-9C91-85F4F969D374}"/>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7" name="Номер слайда 5">
            <a:extLst>
              <a:ext uri="{FF2B5EF4-FFF2-40B4-BE49-F238E27FC236}">
                <a16:creationId xmlns:a16="http://schemas.microsoft.com/office/drawing/2014/main" id="{41AD4C9D-F84A-45BD-9EBA-06509B4E53C7}"/>
              </a:ext>
            </a:extLst>
          </p:cNvPr>
          <p:cNvSpPr>
            <a:spLocks noGrp="1"/>
          </p:cNvSpPr>
          <p:nvPr>
            <p:ph type="sldNum" sz="quarter" idx="12"/>
          </p:nvPr>
        </p:nvSpPr>
        <p:spPr/>
        <p:txBody>
          <a:bodyPr/>
          <a:lstStyle>
            <a:lvl1pPr>
              <a:defRPr/>
            </a:lvl1pPr>
          </a:lstStyle>
          <a:p>
            <a:pPr>
              <a:defRPr/>
            </a:pPr>
            <a:fld id="{92AE32EE-53B1-4300-8115-B62E9D5949E7}" type="slidenum">
              <a:rPr lang="ru-RU"/>
              <a:pPr>
                <a:defRPr/>
              </a:pPr>
              <a:t>‹#›</a:t>
            </a:fld>
            <a:endParaRPr lang="ru-RU" dirty="0"/>
          </a:p>
        </p:txBody>
      </p:sp>
    </p:spTree>
    <p:extLst>
      <p:ext uri="{BB962C8B-B14F-4D97-AF65-F5344CB8AC3E}">
        <p14:creationId xmlns:p14="http://schemas.microsoft.com/office/powerpoint/2010/main" val="180507876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041400"/>
            <a:ext cx="9144000" cy="2387600"/>
          </a:xfrm>
        </p:spPr>
        <p:txBody>
          <a:bodyPr rtlCol="0" anchor="b"/>
          <a:lstStyle>
            <a:lvl1pPr algn="ctr">
              <a:defRPr sz="6000"/>
            </a:lvl1pPr>
          </a:lstStyle>
          <a:p>
            <a:pPr rtl="0"/>
            <a:r>
              <a:rPr lang="ru-RU" noProof="0"/>
              <a:t>Образец заголовка</a:t>
            </a:r>
            <a:endParaRPr lang="ru-RU" noProof="0" dirty="0"/>
          </a:p>
        </p:txBody>
      </p:sp>
      <p:sp>
        <p:nvSpPr>
          <p:cNvPr id="3" name="Подзаголовок 2"/>
          <p:cNvSpPr>
            <a:spLocks noGrp="1"/>
          </p:cNvSpPr>
          <p:nvPr>
            <p:ph type="subTitle" idx="1"/>
          </p:nvPr>
        </p:nvSpPr>
        <p:spPr>
          <a:xfrm>
            <a:off x="1524000" y="3602038"/>
            <a:ext cx="9144000" cy="1655762"/>
          </a:xfrm>
        </p:spPr>
        <p:txBody>
          <a:bodyPr rtlCol="0"/>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a:t>Образец подзаголовка</a:t>
            </a:r>
            <a:endParaRPr lang="ru-RU" noProof="0" dirty="0"/>
          </a:p>
        </p:txBody>
      </p:sp>
      <p:sp>
        <p:nvSpPr>
          <p:cNvPr id="4" name="Дата 3"/>
          <p:cNvSpPr>
            <a:spLocks noGrp="1"/>
          </p:cNvSpPr>
          <p:nvPr>
            <p:ph type="dt" sz="half" idx="10"/>
          </p:nvPr>
        </p:nvSpPr>
        <p:spPr/>
        <p:txBody>
          <a:bodyPr rtlCol="0"/>
          <a:lstStyle/>
          <a:p>
            <a:pPr rtl="0"/>
            <a:fld id="{2A2AAF71-7088-4082-A4B5-5D2286FF71AE}" type="datetime1">
              <a:rPr lang="ru-RU" noProof="0" smtClean="0"/>
              <a:t>24.10.2024</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6" name="Номер слайда 5"/>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274889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Объект 2"/>
          <p:cNvSpPr>
            <a:spLocks noGrp="1"/>
          </p:cNvSpPr>
          <p:nvPr>
            <p:ph idx="1"/>
          </p:nvPr>
        </p:nvSpPr>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p:cNvSpPr>
            <a:spLocks noGrp="1"/>
          </p:cNvSpPr>
          <p:nvPr>
            <p:ph type="dt" sz="half" idx="10"/>
          </p:nvPr>
        </p:nvSpPr>
        <p:spPr/>
        <p:txBody>
          <a:bodyPr rtlCol="0"/>
          <a:lstStyle/>
          <a:p>
            <a:pPr rtl="0"/>
            <a:fld id="{6E50B887-75E0-4C5B-AF37-E33049182621}" type="datetime1">
              <a:rPr lang="ru-RU" noProof="0" smtClean="0"/>
              <a:t>24.10.2024</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6" name="Номер слайда 5"/>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164619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1658" y="1709738"/>
            <a:ext cx="10105791" cy="2862262"/>
          </a:xfrm>
        </p:spPr>
        <p:txBody>
          <a:bodyPr rtlCol="0" anchor="b"/>
          <a:lstStyle>
            <a:lvl1pPr>
              <a:defRPr sz="6000"/>
            </a:lvl1pPr>
          </a:lstStyle>
          <a:p>
            <a:pPr rtl="0"/>
            <a:r>
              <a:rPr lang="ru-RU" noProof="0"/>
              <a:t>Образец заголовка</a:t>
            </a:r>
            <a:endParaRPr lang="ru-RU" noProof="0" dirty="0"/>
          </a:p>
        </p:txBody>
      </p:sp>
      <p:sp>
        <p:nvSpPr>
          <p:cNvPr id="3" name="Текст 2"/>
          <p:cNvSpPr>
            <a:spLocks noGrp="1"/>
          </p:cNvSpPr>
          <p:nvPr>
            <p:ph type="body" idx="1"/>
          </p:nvPr>
        </p:nvSpPr>
        <p:spPr>
          <a:xfrm>
            <a:off x="1241658" y="4589463"/>
            <a:ext cx="10105791"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E3379668-2161-488D-96B8-6A859D0F15B4}" type="datetime1">
              <a:rPr lang="ru-RU" noProof="0" smtClean="0"/>
              <a:t>24.10.2024</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6" name="Номер слайда 5"/>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257124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Объект 2"/>
          <p:cNvSpPr>
            <a:spLocks noGrp="1"/>
          </p:cNvSpPr>
          <p:nvPr>
            <p:ph sz="half" idx="1"/>
          </p:nvPr>
        </p:nvSpPr>
        <p:spPr>
          <a:xfrm>
            <a:off x="1569700"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Объект 3"/>
          <p:cNvSpPr>
            <a:spLocks noGrp="1"/>
          </p:cNvSpPr>
          <p:nvPr>
            <p:ph sz="half" idx="2"/>
          </p:nvPr>
        </p:nvSpPr>
        <p:spPr>
          <a:xfrm>
            <a:off x="6605325"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Дата 4"/>
          <p:cNvSpPr>
            <a:spLocks noGrp="1"/>
          </p:cNvSpPr>
          <p:nvPr>
            <p:ph type="dt" sz="half" idx="10"/>
          </p:nvPr>
        </p:nvSpPr>
        <p:spPr/>
        <p:txBody>
          <a:bodyPr rtlCol="0"/>
          <a:lstStyle/>
          <a:p>
            <a:pPr rtl="0"/>
            <a:fld id="{7E939C50-7762-4792-95E1-E7874CF6E4AE}" type="datetime1">
              <a:rPr lang="ru-RU" noProof="0" smtClean="0"/>
              <a:t>24.10.2024</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7" name="Номер слайда 6"/>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4200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4100" y="274638"/>
            <a:ext cx="9023350" cy="1143000"/>
          </a:xfrm>
        </p:spPr>
        <p:txBody>
          <a:bodyPr rtlCol="0"/>
          <a:lstStyle/>
          <a:p>
            <a:pPr rtl="0"/>
            <a:r>
              <a:rPr lang="ru-RU" noProof="0"/>
              <a:t>Образец заголовка</a:t>
            </a:r>
            <a:endParaRPr lang="ru-RU" noProof="0" dirty="0"/>
          </a:p>
        </p:txBody>
      </p:sp>
      <p:sp>
        <p:nvSpPr>
          <p:cNvPr id="3" name="Текст 2"/>
          <p:cNvSpPr>
            <a:spLocks noGrp="1"/>
          </p:cNvSpPr>
          <p:nvPr>
            <p:ph type="body" idx="1"/>
          </p:nvPr>
        </p:nvSpPr>
        <p:spPr>
          <a:xfrm>
            <a:off x="156210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4" name="Объект 3"/>
          <p:cNvSpPr>
            <a:spLocks noGrp="1"/>
          </p:cNvSpPr>
          <p:nvPr>
            <p:ph sz="half" idx="2"/>
          </p:nvPr>
        </p:nvSpPr>
        <p:spPr>
          <a:xfrm>
            <a:off x="156210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5" name="Текст 4"/>
          <p:cNvSpPr>
            <a:spLocks noGrp="1"/>
          </p:cNvSpPr>
          <p:nvPr>
            <p:ph type="body" sz="quarter" idx="3"/>
          </p:nvPr>
        </p:nvSpPr>
        <p:spPr>
          <a:xfrm>
            <a:off x="659892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6" name="Объект 5"/>
          <p:cNvSpPr>
            <a:spLocks noGrp="1"/>
          </p:cNvSpPr>
          <p:nvPr>
            <p:ph sz="quarter" idx="4"/>
          </p:nvPr>
        </p:nvSpPr>
        <p:spPr>
          <a:xfrm>
            <a:off x="659892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7" name="Дата 6"/>
          <p:cNvSpPr>
            <a:spLocks noGrp="1"/>
          </p:cNvSpPr>
          <p:nvPr>
            <p:ph type="dt" sz="half" idx="10"/>
          </p:nvPr>
        </p:nvSpPr>
        <p:spPr/>
        <p:txBody>
          <a:bodyPr rtlCol="0"/>
          <a:lstStyle/>
          <a:p>
            <a:pPr rtl="0"/>
            <a:fld id="{BF901220-6B3C-4719-8281-16AA8BA3EF64}" type="datetime1">
              <a:rPr lang="ru-RU" noProof="0" smtClean="0"/>
              <a:t>24.10.2024</a:t>
            </a:fld>
            <a:endParaRPr lang="ru-RU" noProof="0" dirty="0"/>
          </a:p>
        </p:txBody>
      </p:sp>
      <p:sp>
        <p:nvSpPr>
          <p:cNvPr id="8" name="Нижний колонтитул 7"/>
          <p:cNvSpPr>
            <a:spLocks noGrp="1"/>
          </p:cNvSpPr>
          <p:nvPr>
            <p:ph type="ftr" sz="quarter" idx="11"/>
          </p:nvPr>
        </p:nvSpPr>
        <p:spPr/>
        <p:txBody>
          <a:bodyPr rtlCol="0"/>
          <a:lstStyle/>
          <a:p>
            <a:pPr rtl="0"/>
            <a:r>
              <a:rPr lang="ru-RU" noProof="0" dirty="0"/>
              <a:t>Добавить нижний колонтитул</a:t>
            </a:r>
          </a:p>
        </p:txBody>
      </p:sp>
      <p:sp>
        <p:nvSpPr>
          <p:cNvPr id="9" name="Номер слайда 8"/>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21066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1658" y="1709738"/>
            <a:ext cx="10105791" cy="2862262"/>
          </a:xfrm>
        </p:spPr>
        <p:txBody>
          <a:bodyPr rtlCol="0" anchor="b"/>
          <a:lstStyle>
            <a:lvl1pPr>
              <a:defRPr sz="6000"/>
            </a:lvl1pPr>
          </a:lstStyle>
          <a:p>
            <a:r>
              <a:rPr lang="ru-RU" noProof="0"/>
              <a:t>Образец заголовка</a:t>
            </a:r>
            <a:endParaRPr lang="ru-RU" noProof="0" dirty="0"/>
          </a:p>
        </p:txBody>
      </p:sp>
      <p:sp>
        <p:nvSpPr>
          <p:cNvPr id="3" name="Текст 2"/>
          <p:cNvSpPr>
            <a:spLocks noGrp="1"/>
          </p:cNvSpPr>
          <p:nvPr>
            <p:ph type="body" idx="1"/>
          </p:nvPr>
        </p:nvSpPr>
        <p:spPr>
          <a:xfrm>
            <a:off x="1241658" y="4589463"/>
            <a:ext cx="10105791" cy="1500187"/>
          </a:xfrm>
        </p:spPr>
        <p:txBody>
          <a:bodyPr rtlCol="0"/>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a:t>Образец текста</a:t>
            </a:r>
          </a:p>
        </p:txBody>
      </p:sp>
      <p:sp>
        <p:nvSpPr>
          <p:cNvPr id="4" name="Дата 3">
            <a:extLst>
              <a:ext uri="{FF2B5EF4-FFF2-40B4-BE49-F238E27FC236}">
                <a16:creationId xmlns:a16="http://schemas.microsoft.com/office/drawing/2014/main" id="{358CE582-C0FD-481E-92C9-99F92DC24717}"/>
              </a:ext>
            </a:extLst>
          </p:cNvPr>
          <p:cNvSpPr>
            <a:spLocks noGrp="1"/>
          </p:cNvSpPr>
          <p:nvPr>
            <p:ph type="dt" sz="half" idx="10"/>
          </p:nvPr>
        </p:nvSpPr>
        <p:spPr/>
        <p:txBody>
          <a:bodyPr/>
          <a:lstStyle>
            <a:lvl1pPr>
              <a:defRPr/>
            </a:lvl1pPr>
          </a:lstStyle>
          <a:p>
            <a:pPr>
              <a:defRPr/>
            </a:pPr>
            <a:fld id="{055CC87A-39F4-4453-AA8B-600662CF6231}"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BE6F9E77-FCB8-4152-8CA2-F97C28F263DC}"/>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7CFE8CDE-B915-43A7-875B-AC7695309B68}"/>
              </a:ext>
            </a:extLst>
          </p:cNvPr>
          <p:cNvSpPr>
            <a:spLocks noGrp="1"/>
          </p:cNvSpPr>
          <p:nvPr>
            <p:ph type="sldNum" sz="quarter" idx="12"/>
          </p:nvPr>
        </p:nvSpPr>
        <p:spPr/>
        <p:txBody>
          <a:bodyPr/>
          <a:lstStyle>
            <a:lvl1pPr>
              <a:defRPr/>
            </a:lvl1pPr>
          </a:lstStyle>
          <a:p>
            <a:pPr>
              <a:defRPr/>
            </a:pPr>
            <a:fld id="{9A8146A5-9C24-4135-8171-F1C247C53494}" type="slidenum">
              <a:rPr lang="ru-RU"/>
              <a:pPr>
                <a:defRPr/>
              </a:pPr>
              <a:t>‹#›</a:t>
            </a:fld>
            <a:endParaRPr lang="ru-RU" dirty="0"/>
          </a:p>
        </p:txBody>
      </p:sp>
    </p:spTree>
    <p:extLst>
      <p:ext uri="{BB962C8B-B14F-4D97-AF65-F5344CB8AC3E}">
        <p14:creationId xmlns:p14="http://schemas.microsoft.com/office/powerpoint/2010/main" val="3669503676"/>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Дата 2"/>
          <p:cNvSpPr>
            <a:spLocks noGrp="1"/>
          </p:cNvSpPr>
          <p:nvPr>
            <p:ph type="dt" sz="half" idx="10"/>
          </p:nvPr>
        </p:nvSpPr>
        <p:spPr/>
        <p:txBody>
          <a:bodyPr rtlCol="0"/>
          <a:lstStyle/>
          <a:p>
            <a:pPr rtl="0"/>
            <a:fld id="{52D7245F-B3C7-4358-926A-1EE496656B67}" type="datetime1">
              <a:rPr lang="ru-RU" noProof="0" smtClean="0"/>
              <a:t>24.10.2024</a:t>
            </a:fld>
            <a:endParaRPr lang="ru-RU" noProof="0" dirty="0"/>
          </a:p>
        </p:txBody>
      </p:sp>
      <p:sp>
        <p:nvSpPr>
          <p:cNvPr id="4" name="Нижний колонтитул 3"/>
          <p:cNvSpPr>
            <a:spLocks noGrp="1"/>
          </p:cNvSpPr>
          <p:nvPr>
            <p:ph type="ftr" sz="quarter" idx="11"/>
          </p:nvPr>
        </p:nvSpPr>
        <p:spPr/>
        <p:txBody>
          <a:bodyPr rtlCol="0"/>
          <a:lstStyle/>
          <a:p>
            <a:pPr rtl="0"/>
            <a:r>
              <a:rPr lang="ru-RU" noProof="0" dirty="0"/>
              <a:t>Добавить нижний колонтитул</a:t>
            </a:r>
          </a:p>
        </p:txBody>
      </p:sp>
      <p:sp>
        <p:nvSpPr>
          <p:cNvPr id="5" name="Номер слайда 4"/>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25575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02D0A9D0-FD05-4374-8990-9A13D81CB546}" type="datetime1">
              <a:rPr lang="ru-RU" noProof="0" smtClean="0"/>
              <a:t>24.10.2024</a:t>
            </a:fld>
            <a:endParaRPr lang="ru-RU" noProof="0" dirty="0"/>
          </a:p>
        </p:txBody>
      </p:sp>
      <p:sp>
        <p:nvSpPr>
          <p:cNvPr id="3" name="Нижний колонтитул 2"/>
          <p:cNvSpPr>
            <a:spLocks noGrp="1"/>
          </p:cNvSpPr>
          <p:nvPr>
            <p:ph type="ftr" sz="quarter" idx="11"/>
          </p:nvPr>
        </p:nvSpPr>
        <p:spPr/>
        <p:txBody>
          <a:bodyPr rtlCol="0"/>
          <a:lstStyle/>
          <a:p>
            <a:pPr rtl="0"/>
            <a:r>
              <a:rPr lang="ru-RU" noProof="0" dirty="0"/>
              <a:t>Добавить нижний колонтитул</a:t>
            </a:r>
          </a:p>
        </p:txBody>
      </p:sp>
      <p:sp>
        <p:nvSpPr>
          <p:cNvPr id="4" name="Номер слайда 3"/>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149721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2100"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3" name="Объект 2"/>
          <p:cNvSpPr>
            <a:spLocks noGrp="1"/>
          </p:cNvSpPr>
          <p:nvPr>
            <p:ph idx="1"/>
          </p:nvPr>
        </p:nvSpPr>
        <p:spPr>
          <a:xfrm>
            <a:off x="5678905" y="987425"/>
            <a:ext cx="567648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Текст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FA970C57-C6EC-43E3-AE3A-40D83CDB2BD6}" type="datetime1">
              <a:rPr lang="ru-RU" noProof="0" smtClean="0"/>
              <a:t>24.10.2024</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7" name="Номер слайда 6"/>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4662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562100"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Вставка рисунка</a:t>
            </a:r>
            <a:endParaRPr lang="ru-RU" noProof="0" dirty="0"/>
          </a:p>
        </p:txBody>
      </p:sp>
      <p:sp>
        <p:nvSpPr>
          <p:cNvPr id="8" name="Текст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17724B01-8CDF-43F1-A896-03E2F79CCBAE}" type="datetime1">
              <a:rPr lang="ru-RU" noProof="0" smtClean="0"/>
              <a:t>24.10.2024</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7" name="Номер слайда 6"/>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326292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endParaRPr lang="ru-RU" noProof="0" dirty="0"/>
          </a:p>
        </p:txBody>
      </p:sp>
      <p:sp>
        <p:nvSpPr>
          <p:cNvPr id="3" name="Вертикальный текст 2"/>
          <p:cNvSpPr>
            <a:spLocks noGrp="1"/>
          </p:cNvSpPr>
          <p:nvPr>
            <p:ph type="body" orient="vert" idx="1"/>
          </p:nvPr>
        </p:nvSpPr>
        <p:spPr>
          <a:xfrm>
            <a:off x="1562100" y="1825625"/>
            <a:ext cx="9791700" cy="4351338"/>
          </a:xfrm>
        </p:spPr>
        <p:txBody>
          <a:bodyPr vert="eaVert"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p:cNvSpPr>
            <a:spLocks noGrp="1"/>
          </p:cNvSpPr>
          <p:nvPr>
            <p:ph type="dt" sz="half" idx="10"/>
          </p:nvPr>
        </p:nvSpPr>
        <p:spPr/>
        <p:txBody>
          <a:bodyPr rtlCol="0"/>
          <a:lstStyle/>
          <a:p>
            <a:pPr rtl="0"/>
            <a:fld id="{1A05DDED-C00D-420D-BCCC-88709E63D747}" type="datetime1">
              <a:rPr lang="ru-RU" noProof="0" smtClean="0"/>
              <a:t>24.10.2024</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6" name="Номер слайда 5"/>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131744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rtlCol="0"/>
          <a:lstStyle/>
          <a:p>
            <a:pPr rtl="0"/>
            <a:r>
              <a:rPr lang="ru-RU" noProof="0"/>
              <a:t>Образец заголовка</a:t>
            </a:r>
            <a:endParaRPr lang="ru-RU" noProof="0" dirty="0"/>
          </a:p>
        </p:txBody>
      </p:sp>
      <p:sp>
        <p:nvSpPr>
          <p:cNvPr id="3" name="Вертикальный текст 2"/>
          <p:cNvSpPr>
            <a:spLocks noGrp="1"/>
          </p:cNvSpPr>
          <p:nvPr>
            <p:ph type="body" orient="vert" idx="1"/>
          </p:nvPr>
        </p:nvSpPr>
        <p:spPr>
          <a:xfrm>
            <a:off x="1562100" y="365125"/>
            <a:ext cx="7010400" cy="5811838"/>
          </a:xfrm>
        </p:spPr>
        <p:txBody>
          <a:bodyPr vert="eaVert"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endParaRPr lang="ru-RU" noProof="0" dirty="0"/>
          </a:p>
        </p:txBody>
      </p:sp>
      <p:sp>
        <p:nvSpPr>
          <p:cNvPr id="4" name="Дата 3"/>
          <p:cNvSpPr>
            <a:spLocks noGrp="1"/>
          </p:cNvSpPr>
          <p:nvPr>
            <p:ph type="dt" sz="half" idx="10"/>
          </p:nvPr>
        </p:nvSpPr>
        <p:spPr/>
        <p:txBody>
          <a:bodyPr rtlCol="0"/>
          <a:lstStyle/>
          <a:p>
            <a:pPr rtl="0"/>
            <a:fld id="{FEDCCF59-F12C-4B22-A0B5-0569E7EBF814}" type="datetime1">
              <a:rPr lang="ru-RU" noProof="0" smtClean="0"/>
              <a:t>24.10.2024</a:t>
            </a:fld>
            <a:endParaRPr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6" name="Номер слайда 5"/>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116448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Рисунок с подписью">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562100" y="457200"/>
            <a:ext cx="3932237" cy="1600200"/>
          </a:xfrm>
        </p:spPr>
        <p:txBody>
          <a:bodyPr rtlCol="0" anchor="b"/>
          <a:lstStyle>
            <a:lvl1pPr>
              <a:defRPr sz="3200"/>
            </a:lvl1pPr>
          </a:lstStyle>
          <a:p>
            <a:pPr rtl="0"/>
            <a:r>
              <a:rPr lang="ru-RU" noProof="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5678904" y="987425"/>
            <a:ext cx="5678424"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a:t>Вставка рисунка</a:t>
            </a:r>
            <a:endParaRPr lang="ru-RU" noProof="0" dirty="0"/>
          </a:p>
        </p:txBody>
      </p:sp>
      <p:sp>
        <p:nvSpPr>
          <p:cNvPr id="8" name="Текст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C0130E92-8550-4A93-A5ED-7A5CF78928CB}" type="datetime1">
              <a:rPr lang="ru-RU" noProof="0" smtClean="0"/>
              <a:t>24.10.2024</a:t>
            </a:fld>
            <a:endParaRPr lang="ru-RU" noProof="0" dirty="0"/>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7" name="Номер слайда 6"/>
          <p:cNvSpPr>
            <a:spLocks noGrp="1"/>
          </p:cNvSpPr>
          <p:nvPr>
            <p:ph type="sldNum" sz="quarter" idx="12"/>
          </p:nvPr>
        </p:nvSpPr>
        <p:spPr/>
        <p:txBody>
          <a:bodyPr rtlCol="0"/>
          <a:lstStyle/>
          <a:p>
            <a:pPr rtl="0"/>
            <a:fld id="{71B7BAC7-FE87-40F6-AA24-4F4685D1B022}" type="slidenum">
              <a:rPr lang="ru-RU" noProof="0" smtClean="0"/>
              <a:t>‹#›</a:t>
            </a:fld>
            <a:endParaRPr lang="ru-RU" noProof="0" dirty="0"/>
          </a:p>
        </p:txBody>
      </p:sp>
    </p:spTree>
    <p:extLst>
      <p:ext uri="{BB962C8B-B14F-4D97-AF65-F5344CB8AC3E}">
        <p14:creationId xmlns:p14="http://schemas.microsoft.com/office/powerpoint/2010/main" val="312523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RU" noProof="0"/>
              <a:t>Образец заголовка</a:t>
            </a:r>
            <a:endParaRPr lang="ru-RU" noProof="0" dirty="0"/>
          </a:p>
        </p:txBody>
      </p:sp>
      <p:sp>
        <p:nvSpPr>
          <p:cNvPr id="3" name="Объект 2"/>
          <p:cNvSpPr>
            <a:spLocks noGrp="1"/>
          </p:cNvSpPr>
          <p:nvPr>
            <p:ph sz="half" idx="1"/>
          </p:nvPr>
        </p:nvSpPr>
        <p:spPr>
          <a:xfrm>
            <a:off x="1569700"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Объект 3"/>
          <p:cNvSpPr>
            <a:spLocks noGrp="1"/>
          </p:cNvSpPr>
          <p:nvPr>
            <p:ph sz="half" idx="2"/>
          </p:nvPr>
        </p:nvSpPr>
        <p:spPr>
          <a:xfrm>
            <a:off x="6605325" y="1825625"/>
            <a:ext cx="4754880" cy="4351338"/>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5" name="Дата 3">
            <a:extLst>
              <a:ext uri="{FF2B5EF4-FFF2-40B4-BE49-F238E27FC236}">
                <a16:creationId xmlns:a16="http://schemas.microsoft.com/office/drawing/2014/main" id="{1B0D4FF5-A79E-45AE-B2CE-3C70158465D1}"/>
              </a:ext>
            </a:extLst>
          </p:cNvPr>
          <p:cNvSpPr>
            <a:spLocks noGrp="1"/>
          </p:cNvSpPr>
          <p:nvPr>
            <p:ph type="dt" sz="half" idx="10"/>
          </p:nvPr>
        </p:nvSpPr>
        <p:spPr/>
        <p:txBody>
          <a:bodyPr/>
          <a:lstStyle>
            <a:lvl1pPr>
              <a:defRPr/>
            </a:lvl1pPr>
          </a:lstStyle>
          <a:p>
            <a:pPr>
              <a:defRPr/>
            </a:pPr>
            <a:fld id="{656BA47D-058A-4934-A340-3CE21FE87847}" type="datetime1">
              <a:rPr lang="ru-RU"/>
              <a:pPr>
                <a:defRPr/>
              </a:pPr>
              <a:t>24.10.2024</a:t>
            </a:fld>
            <a:endParaRPr lang="ru-RU" dirty="0"/>
          </a:p>
        </p:txBody>
      </p:sp>
      <p:sp>
        <p:nvSpPr>
          <p:cNvPr id="6" name="Нижний колонтитул 4">
            <a:extLst>
              <a:ext uri="{FF2B5EF4-FFF2-40B4-BE49-F238E27FC236}">
                <a16:creationId xmlns:a16="http://schemas.microsoft.com/office/drawing/2014/main" id="{9D938802-3E2F-482F-813C-EF151790982B}"/>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7" name="Номер слайда 5">
            <a:extLst>
              <a:ext uri="{FF2B5EF4-FFF2-40B4-BE49-F238E27FC236}">
                <a16:creationId xmlns:a16="http://schemas.microsoft.com/office/drawing/2014/main" id="{5C6DBF27-0F9C-4581-BD19-A58C3E45E56A}"/>
              </a:ext>
            </a:extLst>
          </p:cNvPr>
          <p:cNvSpPr>
            <a:spLocks noGrp="1"/>
          </p:cNvSpPr>
          <p:nvPr>
            <p:ph type="sldNum" sz="quarter" idx="12"/>
          </p:nvPr>
        </p:nvSpPr>
        <p:spPr/>
        <p:txBody>
          <a:bodyPr/>
          <a:lstStyle>
            <a:lvl1pPr>
              <a:defRPr/>
            </a:lvl1pPr>
          </a:lstStyle>
          <a:p>
            <a:pPr>
              <a:defRPr/>
            </a:pPr>
            <a:fld id="{1FFDB87F-E0B3-4A36-80CA-AB872E521DAD}" type="slidenum">
              <a:rPr lang="ru-RU"/>
              <a:pPr>
                <a:defRPr/>
              </a:pPr>
              <a:t>‹#›</a:t>
            </a:fld>
            <a:endParaRPr lang="ru-RU" dirty="0"/>
          </a:p>
        </p:txBody>
      </p:sp>
    </p:spTree>
    <p:extLst>
      <p:ext uri="{BB962C8B-B14F-4D97-AF65-F5344CB8AC3E}">
        <p14:creationId xmlns:p14="http://schemas.microsoft.com/office/powerpoint/2010/main" val="425803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4100" y="274638"/>
            <a:ext cx="9023350" cy="1143000"/>
          </a:xfrm>
        </p:spPr>
        <p:txBody>
          <a:bodyPr rtlCol="0"/>
          <a:lstStyle/>
          <a:p>
            <a:r>
              <a:rPr lang="ru-RU" noProof="0"/>
              <a:t>Образец заголовка</a:t>
            </a:r>
            <a:endParaRPr lang="ru-RU" noProof="0" dirty="0"/>
          </a:p>
        </p:txBody>
      </p:sp>
      <p:sp>
        <p:nvSpPr>
          <p:cNvPr id="3" name="Текст 2"/>
          <p:cNvSpPr>
            <a:spLocks noGrp="1"/>
          </p:cNvSpPr>
          <p:nvPr>
            <p:ph type="body" idx="1"/>
          </p:nvPr>
        </p:nvSpPr>
        <p:spPr>
          <a:xfrm>
            <a:off x="156210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noProof="0"/>
              <a:t>Образец текста</a:t>
            </a:r>
          </a:p>
        </p:txBody>
      </p:sp>
      <p:sp>
        <p:nvSpPr>
          <p:cNvPr id="4" name="Объект 3"/>
          <p:cNvSpPr>
            <a:spLocks noGrp="1"/>
          </p:cNvSpPr>
          <p:nvPr>
            <p:ph sz="half" idx="2"/>
          </p:nvPr>
        </p:nvSpPr>
        <p:spPr>
          <a:xfrm>
            <a:off x="156210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5" name="Текст 4"/>
          <p:cNvSpPr>
            <a:spLocks noGrp="1"/>
          </p:cNvSpPr>
          <p:nvPr>
            <p:ph type="body" sz="quarter" idx="3"/>
          </p:nvPr>
        </p:nvSpPr>
        <p:spPr>
          <a:xfrm>
            <a:off x="6598920" y="1489075"/>
            <a:ext cx="4754880" cy="641350"/>
          </a:xfrm>
          <a:noFill/>
          <a:ln>
            <a:noFill/>
          </a:ln>
        </p:spPr>
        <p:txBody>
          <a:bodyPr rtlCol="0"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noProof="0"/>
              <a:t>Образец текста</a:t>
            </a:r>
          </a:p>
        </p:txBody>
      </p:sp>
      <p:sp>
        <p:nvSpPr>
          <p:cNvPr id="6" name="Объект 5"/>
          <p:cNvSpPr>
            <a:spLocks noGrp="1"/>
          </p:cNvSpPr>
          <p:nvPr>
            <p:ph sz="quarter" idx="4"/>
          </p:nvPr>
        </p:nvSpPr>
        <p:spPr>
          <a:xfrm>
            <a:off x="6598920" y="2193925"/>
            <a:ext cx="4754880" cy="3978275"/>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7" name="Дата 3">
            <a:extLst>
              <a:ext uri="{FF2B5EF4-FFF2-40B4-BE49-F238E27FC236}">
                <a16:creationId xmlns:a16="http://schemas.microsoft.com/office/drawing/2014/main" id="{09A6329D-420D-48AF-B003-6AF7CC07C49C}"/>
              </a:ext>
            </a:extLst>
          </p:cNvPr>
          <p:cNvSpPr>
            <a:spLocks noGrp="1"/>
          </p:cNvSpPr>
          <p:nvPr>
            <p:ph type="dt" sz="half" idx="10"/>
          </p:nvPr>
        </p:nvSpPr>
        <p:spPr/>
        <p:txBody>
          <a:bodyPr/>
          <a:lstStyle>
            <a:lvl1pPr>
              <a:defRPr/>
            </a:lvl1pPr>
          </a:lstStyle>
          <a:p>
            <a:pPr>
              <a:defRPr/>
            </a:pPr>
            <a:fld id="{F059D325-0961-4B57-B68D-F4A0444C288D}" type="datetime1">
              <a:rPr lang="ru-RU"/>
              <a:pPr>
                <a:defRPr/>
              </a:pPr>
              <a:t>24.10.2024</a:t>
            </a:fld>
            <a:endParaRPr lang="ru-RU" dirty="0"/>
          </a:p>
        </p:txBody>
      </p:sp>
      <p:sp>
        <p:nvSpPr>
          <p:cNvPr id="8" name="Нижний колонтитул 4">
            <a:extLst>
              <a:ext uri="{FF2B5EF4-FFF2-40B4-BE49-F238E27FC236}">
                <a16:creationId xmlns:a16="http://schemas.microsoft.com/office/drawing/2014/main" id="{1AC50E8C-C9A4-4262-B063-FD9B7719DDCF}"/>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9" name="Номер слайда 5">
            <a:extLst>
              <a:ext uri="{FF2B5EF4-FFF2-40B4-BE49-F238E27FC236}">
                <a16:creationId xmlns:a16="http://schemas.microsoft.com/office/drawing/2014/main" id="{79C641D2-6570-4973-92BE-4B575B4351E5}"/>
              </a:ext>
            </a:extLst>
          </p:cNvPr>
          <p:cNvSpPr>
            <a:spLocks noGrp="1"/>
          </p:cNvSpPr>
          <p:nvPr>
            <p:ph type="sldNum" sz="quarter" idx="12"/>
          </p:nvPr>
        </p:nvSpPr>
        <p:spPr/>
        <p:txBody>
          <a:bodyPr/>
          <a:lstStyle>
            <a:lvl1pPr>
              <a:defRPr/>
            </a:lvl1pPr>
          </a:lstStyle>
          <a:p>
            <a:pPr>
              <a:defRPr/>
            </a:pPr>
            <a:fld id="{996DB082-1EB5-4AF9-989D-A7E045F15484}" type="slidenum">
              <a:rPr lang="ru-RU"/>
              <a:pPr>
                <a:defRPr/>
              </a:pPr>
              <a:t>‹#›</a:t>
            </a:fld>
            <a:endParaRPr lang="ru-RU" dirty="0"/>
          </a:p>
        </p:txBody>
      </p:sp>
    </p:spTree>
    <p:extLst>
      <p:ext uri="{BB962C8B-B14F-4D97-AF65-F5344CB8AC3E}">
        <p14:creationId xmlns:p14="http://schemas.microsoft.com/office/powerpoint/2010/main" val="410062904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RU" noProof="0"/>
              <a:t>Образец заголовка</a:t>
            </a:r>
            <a:endParaRPr lang="ru-RU" noProof="0" dirty="0"/>
          </a:p>
        </p:txBody>
      </p:sp>
      <p:sp>
        <p:nvSpPr>
          <p:cNvPr id="3" name="Дата 3">
            <a:extLst>
              <a:ext uri="{FF2B5EF4-FFF2-40B4-BE49-F238E27FC236}">
                <a16:creationId xmlns:a16="http://schemas.microsoft.com/office/drawing/2014/main" id="{5FA0B0F8-18CF-46A2-BA7B-90ABE392E2B6}"/>
              </a:ext>
            </a:extLst>
          </p:cNvPr>
          <p:cNvSpPr>
            <a:spLocks noGrp="1"/>
          </p:cNvSpPr>
          <p:nvPr>
            <p:ph type="dt" sz="half" idx="10"/>
          </p:nvPr>
        </p:nvSpPr>
        <p:spPr/>
        <p:txBody>
          <a:bodyPr/>
          <a:lstStyle>
            <a:lvl1pPr>
              <a:defRPr/>
            </a:lvl1pPr>
          </a:lstStyle>
          <a:p>
            <a:pPr>
              <a:defRPr/>
            </a:pPr>
            <a:fld id="{33862004-7804-40ED-8C6A-21BF9AF9E8B9}" type="datetime1">
              <a:rPr lang="ru-RU"/>
              <a:pPr>
                <a:defRPr/>
              </a:pPr>
              <a:t>24.10.2024</a:t>
            </a:fld>
            <a:endParaRPr lang="ru-RU" dirty="0"/>
          </a:p>
        </p:txBody>
      </p:sp>
      <p:sp>
        <p:nvSpPr>
          <p:cNvPr id="4" name="Нижний колонтитул 4">
            <a:extLst>
              <a:ext uri="{FF2B5EF4-FFF2-40B4-BE49-F238E27FC236}">
                <a16:creationId xmlns:a16="http://schemas.microsoft.com/office/drawing/2014/main" id="{F10FC7FD-5531-44A0-BC42-12D826646FC7}"/>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5" name="Номер слайда 5">
            <a:extLst>
              <a:ext uri="{FF2B5EF4-FFF2-40B4-BE49-F238E27FC236}">
                <a16:creationId xmlns:a16="http://schemas.microsoft.com/office/drawing/2014/main" id="{D634D10C-2870-447F-A1C7-8204847628FE}"/>
              </a:ext>
            </a:extLst>
          </p:cNvPr>
          <p:cNvSpPr>
            <a:spLocks noGrp="1"/>
          </p:cNvSpPr>
          <p:nvPr>
            <p:ph type="sldNum" sz="quarter" idx="12"/>
          </p:nvPr>
        </p:nvSpPr>
        <p:spPr/>
        <p:txBody>
          <a:bodyPr/>
          <a:lstStyle>
            <a:lvl1pPr>
              <a:defRPr/>
            </a:lvl1pPr>
          </a:lstStyle>
          <a:p>
            <a:pPr>
              <a:defRPr/>
            </a:pPr>
            <a:fld id="{5C450632-5FAB-46E8-986A-F7D8DD34E8FE}" type="slidenum">
              <a:rPr lang="ru-RU"/>
              <a:pPr>
                <a:defRPr/>
              </a:pPr>
              <a:t>‹#›</a:t>
            </a:fld>
            <a:endParaRPr lang="ru-RU" dirty="0"/>
          </a:p>
        </p:txBody>
      </p:sp>
    </p:spTree>
    <p:extLst>
      <p:ext uri="{BB962C8B-B14F-4D97-AF65-F5344CB8AC3E}">
        <p14:creationId xmlns:p14="http://schemas.microsoft.com/office/powerpoint/2010/main" val="201893796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A818301E-1AC3-46A9-90D6-02E706FFD8FB}"/>
              </a:ext>
            </a:extLst>
          </p:cNvPr>
          <p:cNvSpPr>
            <a:spLocks noGrp="1"/>
          </p:cNvSpPr>
          <p:nvPr>
            <p:ph type="dt" sz="half" idx="10"/>
          </p:nvPr>
        </p:nvSpPr>
        <p:spPr/>
        <p:txBody>
          <a:bodyPr/>
          <a:lstStyle>
            <a:lvl1pPr>
              <a:defRPr/>
            </a:lvl1pPr>
          </a:lstStyle>
          <a:p>
            <a:pPr>
              <a:defRPr/>
            </a:pPr>
            <a:fld id="{9E822F88-B068-4EB0-BCE9-CD7CD9E46077}" type="datetime1">
              <a:rPr lang="ru-RU"/>
              <a:pPr>
                <a:defRPr/>
              </a:pPr>
              <a:t>24.10.2024</a:t>
            </a:fld>
            <a:endParaRPr lang="ru-RU" dirty="0"/>
          </a:p>
        </p:txBody>
      </p:sp>
      <p:sp>
        <p:nvSpPr>
          <p:cNvPr id="3" name="Нижний колонтитул 4">
            <a:extLst>
              <a:ext uri="{FF2B5EF4-FFF2-40B4-BE49-F238E27FC236}">
                <a16:creationId xmlns:a16="http://schemas.microsoft.com/office/drawing/2014/main" id="{87982AB0-0898-4AD5-ADA0-51A0A297CB78}"/>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4" name="Номер слайда 5">
            <a:extLst>
              <a:ext uri="{FF2B5EF4-FFF2-40B4-BE49-F238E27FC236}">
                <a16:creationId xmlns:a16="http://schemas.microsoft.com/office/drawing/2014/main" id="{2056DDF8-A88B-48BD-8EE8-417FAC5233AB}"/>
              </a:ext>
            </a:extLst>
          </p:cNvPr>
          <p:cNvSpPr>
            <a:spLocks noGrp="1"/>
          </p:cNvSpPr>
          <p:nvPr>
            <p:ph type="sldNum" sz="quarter" idx="12"/>
          </p:nvPr>
        </p:nvSpPr>
        <p:spPr/>
        <p:txBody>
          <a:bodyPr/>
          <a:lstStyle>
            <a:lvl1pPr>
              <a:defRPr/>
            </a:lvl1pPr>
          </a:lstStyle>
          <a:p>
            <a:pPr>
              <a:defRPr/>
            </a:pPr>
            <a:fld id="{29C7A4C8-34E7-414E-84E7-C962153B0AF4}" type="slidenum">
              <a:rPr lang="ru-RU"/>
              <a:pPr>
                <a:defRPr/>
              </a:pPr>
              <a:t>‹#›</a:t>
            </a:fld>
            <a:endParaRPr lang="ru-RU" dirty="0"/>
          </a:p>
        </p:txBody>
      </p:sp>
    </p:spTree>
    <p:extLst>
      <p:ext uri="{BB962C8B-B14F-4D97-AF65-F5344CB8AC3E}">
        <p14:creationId xmlns:p14="http://schemas.microsoft.com/office/powerpoint/2010/main" val="415613788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2100" y="457200"/>
            <a:ext cx="3932237" cy="1600200"/>
          </a:xfrm>
        </p:spPr>
        <p:txBody>
          <a:bodyPr rtlCol="0" anchor="b"/>
          <a:lstStyle>
            <a:lvl1pPr>
              <a:defRPr sz="3200"/>
            </a:lvl1pPr>
          </a:lstStyle>
          <a:p>
            <a:r>
              <a:rPr lang="ru-RU" noProof="0"/>
              <a:t>Образец заголовка</a:t>
            </a:r>
            <a:endParaRPr lang="ru-RU" noProof="0" dirty="0"/>
          </a:p>
        </p:txBody>
      </p:sp>
      <p:sp>
        <p:nvSpPr>
          <p:cNvPr id="3" name="Объект 2"/>
          <p:cNvSpPr>
            <a:spLocks noGrp="1"/>
          </p:cNvSpPr>
          <p:nvPr>
            <p:ph idx="1"/>
          </p:nvPr>
        </p:nvSpPr>
        <p:spPr>
          <a:xfrm>
            <a:off x="5678905" y="987425"/>
            <a:ext cx="567648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ru-RU" noProof="0" dirty="0"/>
          </a:p>
        </p:txBody>
      </p:sp>
      <p:sp>
        <p:nvSpPr>
          <p:cNvPr id="4" name="Текст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noProof="0"/>
              <a:t>Образец текста</a:t>
            </a:r>
          </a:p>
        </p:txBody>
      </p:sp>
      <p:sp>
        <p:nvSpPr>
          <p:cNvPr id="5" name="Дата 3">
            <a:extLst>
              <a:ext uri="{FF2B5EF4-FFF2-40B4-BE49-F238E27FC236}">
                <a16:creationId xmlns:a16="http://schemas.microsoft.com/office/drawing/2014/main" id="{363D8765-377C-42DA-9726-9556E59682FE}"/>
              </a:ext>
            </a:extLst>
          </p:cNvPr>
          <p:cNvSpPr>
            <a:spLocks noGrp="1"/>
          </p:cNvSpPr>
          <p:nvPr>
            <p:ph type="dt" sz="half" idx="10"/>
          </p:nvPr>
        </p:nvSpPr>
        <p:spPr/>
        <p:txBody>
          <a:bodyPr/>
          <a:lstStyle>
            <a:lvl1pPr>
              <a:defRPr/>
            </a:lvl1pPr>
          </a:lstStyle>
          <a:p>
            <a:pPr>
              <a:defRPr/>
            </a:pPr>
            <a:fld id="{97E5D83D-AE67-4E8A-AA98-EF7A17D15DF4}" type="datetime1">
              <a:rPr lang="ru-RU"/>
              <a:pPr>
                <a:defRPr/>
              </a:pPr>
              <a:t>24.10.2024</a:t>
            </a:fld>
            <a:endParaRPr lang="ru-RU" dirty="0"/>
          </a:p>
        </p:txBody>
      </p:sp>
      <p:sp>
        <p:nvSpPr>
          <p:cNvPr id="6" name="Нижний колонтитул 4">
            <a:extLst>
              <a:ext uri="{FF2B5EF4-FFF2-40B4-BE49-F238E27FC236}">
                <a16:creationId xmlns:a16="http://schemas.microsoft.com/office/drawing/2014/main" id="{805B3CF5-C5A6-475D-8D1C-11FA7F8FCF26}"/>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7" name="Номер слайда 5">
            <a:extLst>
              <a:ext uri="{FF2B5EF4-FFF2-40B4-BE49-F238E27FC236}">
                <a16:creationId xmlns:a16="http://schemas.microsoft.com/office/drawing/2014/main" id="{FD0DFEDF-ACF3-4D72-B1BF-A09320DEE219}"/>
              </a:ext>
            </a:extLst>
          </p:cNvPr>
          <p:cNvSpPr>
            <a:spLocks noGrp="1"/>
          </p:cNvSpPr>
          <p:nvPr>
            <p:ph type="sldNum" sz="quarter" idx="12"/>
          </p:nvPr>
        </p:nvSpPr>
        <p:spPr/>
        <p:txBody>
          <a:bodyPr/>
          <a:lstStyle>
            <a:lvl1pPr>
              <a:defRPr/>
            </a:lvl1pPr>
          </a:lstStyle>
          <a:p>
            <a:pPr>
              <a:defRPr/>
            </a:pPr>
            <a:fld id="{206D656A-D87F-4C09-9B0B-49EBFEC385F7}" type="slidenum">
              <a:rPr lang="ru-RU"/>
              <a:pPr>
                <a:defRPr/>
              </a:pPr>
              <a:t>‹#›</a:t>
            </a:fld>
            <a:endParaRPr lang="ru-RU" dirty="0"/>
          </a:p>
        </p:txBody>
      </p:sp>
    </p:spTree>
    <p:extLst>
      <p:ext uri="{BB962C8B-B14F-4D97-AF65-F5344CB8AC3E}">
        <p14:creationId xmlns:p14="http://schemas.microsoft.com/office/powerpoint/2010/main" val="11591924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9" name="Заголовок 1"/>
          <p:cNvSpPr>
            <a:spLocks noGrp="1"/>
          </p:cNvSpPr>
          <p:nvPr>
            <p:ph type="title"/>
          </p:nvPr>
        </p:nvSpPr>
        <p:spPr>
          <a:xfrm>
            <a:off x="1562100" y="457200"/>
            <a:ext cx="3932237" cy="1600200"/>
          </a:xfrm>
        </p:spPr>
        <p:txBody>
          <a:bodyPr rtlCol="0" anchor="b"/>
          <a:lstStyle>
            <a:lvl1pPr>
              <a:defRPr sz="3200"/>
            </a:lvl1pPr>
          </a:lstStyle>
          <a:p>
            <a:r>
              <a:rPr lang="ru-RU" noProof="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5678904" y="987425"/>
            <a:ext cx="5678424"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ru-RU" noProof="0" dirty="0"/>
          </a:p>
        </p:txBody>
      </p:sp>
      <p:sp>
        <p:nvSpPr>
          <p:cNvPr id="8" name="Текст 3"/>
          <p:cNvSpPr>
            <a:spLocks noGrp="1"/>
          </p:cNvSpPr>
          <p:nvPr>
            <p:ph type="body" sz="half" idx="2"/>
          </p:nvPr>
        </p:nvSpPr>
        <p:spPr>
          <a:xfrm>
            <a:off x="1562100" y="2101850"/>
            <a:ext cx="3932237" cy="37592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noProof="0"/>
              <a:t>Образец текста</a:t>
            </a:r>
          </a:p>
        </p:txBody>
      </p:sp>
      <p:sp>
        <p:nvSpPr>
          <p:cNvPr id="5" name="Дата 3">
            <a:extLst>
              <a:ext uri="{FF2B5EF4-FFF2-40B4-BE49-F238E27FC236}">
                <a16:creationId xmlns:a16="http://schemas.microsoft.com/office/drawing/2014/main" id="{C396C1A1-9DD8-4B75-8574-0164F11CED31}"/>
              </a:ext>
            </a:extLst>
          </p:cNvPr>
          <p:cNvSpPr>
            <a:spLocks noGrp="1"/>
          </p:cNvSpPr>
          <p:nvPr>
            <p:ph type="dt" sz="half" idx="10"/>
          </p:nvPr>
        </p:nvSpPr>
        <p:spPr/>
        <p:txBody>
          <a:bodyPr/>
          <a:lstStyle>
            <a:lvl1pPr>
              <a:defRPr/>
            </a:lvl1pPr>
          </a:lstStyle>
          <a:p>
            <a:pPr>
              <a:defRPr/>
            </a:pPr>
            <a:fld id="{9519AFA7-9072-4960-9AF9-BF8B8D85D2A1}" type="datetime1">
              <a:rPr lang="ru-RU"/>
              <a:pPr>
                <a:defRPr/>
              </a:pPr>
              <a:t>24.10.2024</a:t>
            </a:fld>
            <a:endParaRPr lang="ru-RU" dirty="0"/>
          </a:p>
        </p:txBody>
      </p:sp>
      <p:sp>
        <p:nvSpPr>
          <p:cNvPr id="6" name="Нижний колонтитул 4">
            <a:extLst>
              <a:ext uri="{FF2B5EF4-FFF2-40B4-BE49-F238E27FC236}">
                <a16:creationId xmlns:a16="http://schemas.microsoft.com/office/drawing/2014/main" id="{9571AE5D-3908-4356-BAE1-A264E714A395}"/>
              </a:ext>
            </a:extLst>
          </p:cNvPr>
          <p:cNvSpPr>
            <a:spLocks noGrp="1"/>
          </p:cNvSpPr>
          <p:nvPr>
            <p:ph type="ftr" sz="quarter" idx="11"/>
          </p:nvPr>
        </p:nvSpPr>
        <p:spPr/>
        <p:txBody>
          <a:bodyPr/>
          <a:lstStyle>
            <a:lvl1pPr>
              <a:defRPr/>
            </a:lvl1pPr>
          </a:lstStyle>
          <a:p>
            <a:pPr>
              <a:defRPr/>
            </a:pPr>
            <a:r>
              <a:rPr lang="ru-RU"/>
              <a:t>Добавить нижний колонтитул</a:t>
            </a:r>
          </a:p>
        </p:txBody>
      </p:sp>
      <p:sp>
        <p:nvSpPr>
          <p:cNvPr id="7" name="Номер слайда 5">
            <a:extLst>
              <a:ext uri="{FF2B5EF4-FFF2-40B4-BE49-F238E27FC236}">
                <a16:creationId xmlns:a16="http://schemas.microsoft.com/office/drawing/2014/main" id="{33E48A88-0D2D-4E3E-ADF7-15E3CDFFE071}"/>
              </a:ext>
            </a:extLst>
          </p:cNvPr>
          <p:cNvSpPr>
            <a:spLocks noGrp="1"/>
          </p:cNvSpPr>
          <p:nvPr>
            <p:ph type="sldNum" sz="quarter" idx="12"/>
          </p:nvPr>
        </p:nvSpPr>
        <p:spPr/>
        <p:txBody>
          <a:bodyPr/>
          <a:lstStyle>
            <a:lvl1pPr>
              <a:defRPr/>
            </a:lvl1pPr>
          </a:lstStyle>
          <a:p>
            <a:pPr>
              <a:defRPr/>
            </a:pPr>
            <a:fld id="{166F9A35-BAC9-4763-9877-5A9072E73126}" type="slidenum">
              <a:rPr lang="ru-RU"/>
              <a:pPr>
                <a:defRPr/>
              </a:pPr>
              <a:t>‹#›</a:t>
            </a:fld>
            <a:endParaRPr lang="ru-RU" dirty="0"/>
          </a:p>
        </p:txBody>
      </p:sp>
    </p:spTree>
    <p:extLst>
      <p:ext uri="{BB962C8B-B14F-4D97-AF65-F5344CB8AC3E}">
        <p14:creationId xmlns:p14="http://schemas.microsoft.com/office/powerpoint/2010/main" val="274393143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40CC1FC3-3204-49AB-9493-646C270874FE}"/>
              </a:ext>
            </a:extLst>
          </p:cNvPr>
          <p:cNvSpPr>
            <a:spLocks noGrp="1" noChangeArrowheads="1"/>
          </p:cNvSpPr>
          <p:nvPr>
            <p:ph type="title"/>
          </p:nvPr>
        </p:nvSpPr>
        <p:spPr bwMode="auto">
          <a:xfrm>
            <a:off x="2324100" y="365125"/>
            <a:ext cx="9029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3979F830-34F2-43C1-A053-A04344401225}"/>
              </a:ext>
            </a:extLst>
          </p:cNvPr>
          <p:cNvSpPr>
            <a:spLocks noGrp="1" noChangeArrowheads="1"/>
          </p:cNvSpPr>
          <p:nvPr>
            <p:ph type="body" idx="1"/>
          </p:nvPr>
        </p:nvSpPr>
        <p:spPr bwMode="auto">
          <a:xfrm>
            <a:off x="1562100" y="1825625"/>
            <a:ext cx="9791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DBECB65F-E392-492F-AF45-4F2EC8A8072E}"/>
              </a:ext>
            </a:extLst>
          </p:cNvPr>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lumMod val="65000"/>
                    <a:lumOff val="35000"/>
                  </a:schemeClr>
                </a:solidFill>
                <a:latin typeface="+mn-lt"/>
              </a:defRPr>
            </a:lvl1pPr>
          </a:lstStyle>
          <a:p>
            <a:pPr>
              <a:defRPr/>
            </a:pPr>
            <a:fld id="{05368950-2F8B-459A-A576-77387F8D33B1}"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879CEC6B-5B26-4EAC-B38B-9A2D9C34BEAE}"/>
              </a:ext>
            </a:extLst>
          </p:cNvPr>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lumMod val="65000"/>
                    <a:lumOff val="35000"/>
                  </a:schemeClr>
                </a:solidFill>
                <a:latin typeface="+mn-lt"/>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ED87A82A-9AD8-465E-B994-C12D2EDBB979}"/>
              </a:ext>
            </a:extLst>
          </p:cNvPr>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lumMod val="65000"/>
                    <a:lumOff val="35000"/>
                  </a:schemeClr>
                </a:solidFill>
                <a:latin typeface="+mn-lt"/>
              </a:defRPr>
            </a:lvl1pPr>
          </a:lstStyle>
          <a:p>
            <a:pPr>
              <a:defRPr/>
            </a:pPr>
            <a:fld id="{F9FEFFA0-0EFE-424E-BF22-34A8A98B4CDE}" type="slidenum">
              <a:rPr lang="ru-RU"/>
              <a:pPr>
                <a:defRPr/>
              </a:pPr>
              <a:t>‹#›</a:t>
            </a:fld>
            <a:endParaRPr lang="ru-RU" dirty="0"/>
          </a:p>
        </p:txBody>
      </p:sp>
    </p:spTree>
    <p:extLst>
      <p:ext uri="{BB962C8B-B14F-4D97-AF65-F5344CB8AC3E}">
        <p14:creationId xmlns:p14="http://schemas.microsoft.com/office/powerpoint/2010/main" val="225757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fade/>
  </p:transition>
  <p:hf sldNum="0" hdr="0" ftr="0" dt="0"/>
  <p:txStyles>
    <p:titleStyle>
      <a:lvl1pPr algn="l" rtl="0" eaLnBrk="0" fontAlgn="base" hangingPunct="0">
        <a:spcBef>
          <a:spcPct val="0"/>
        </a:spcBef>
        <a:spcAft>
          <a:spcPct val="0"/>
        </a:spcAft>
        <a:defRPr sz="4400" kern="1200">
          <a:solidFill>
            <a:srgbClr val="2E75B6"/>
          </a:solidFill>
          <a:latin typeface="+mj-lt"/>
          <a:ea typeface="+mj-ea"/>
          <a:cs typeface="+mj-cs"/>
        </a:defRPr>
      </a:lvl1pPr>
      <a:lvl2pPr algn="l" rtl="0" eaLnBrk="0" fontAlgn="base" hangingPunct="0">
        <a:spcBef>
          <a:spcPct val="0"/>
        </a:spcBef>
        <a:spcAft>
          <a:spcPct val="0"/>
        </a:spcAft>
        <a:defRPr sz="4400">
          <a:solidFill>
            <a:srgbClr val="2E75B6"/>
          </a:solidFill>
          <a:latin typeface="Cambria" panose="02040503050406030204" pitchFamily="18" charset="0"/>
        </a:defRPr>
      </a:lvl2pPr>
      <a:lvl3pPr algn="l" rtl="0" eaLnBrk="0" fontAlgn="base" hangingPunct="0">
        <a:spcBef>
          <a:spcPct val="0"/>
        </a:spcBef>
        <a:spcAft>
          <a:spcPct val="0"/>
        </a:spcAft>
        <a:defRPr sz="4400">
          <a:solidFill>
            <a:srgbClr val="2E75B6"/>
          </a:solidFill>
          <a:latin typeface="Cambria" panose="02040503050406030204" pitchFamily="18" charset="0"/>
        </a:defRPr>
      </a:lvl3pPr>
      <a:lvl4pPr algn="l" rtl="0" eaLnBrk="0" fontAlgn="base" hangingPunct="0">
        <a:spcBef>
          <a:spcPct val="0"/>
        </a:spcBef>
        <a:spcAft>
          <a:spcPct val="0"/>
        </a:spcAft>
        <a:defRPr sz="4400">
          <a:solidFill>
            <a:srgbClr val="2E75B6"/>
          </a:solidFill>
          <a:latin typeface="Cambria" panose="02040503050406030204" pitchFamily="18" charset="0"/>
        </a:defRPr>
      </a:lvl4pPr>
      <a:lvl5pPr algn="l" rtl="0" eaLnBrk="0" fontAlgn="base" hangingPunct="0">
        <a:spcBef>
          <a:spcPct val="0"/>
        </a:spcBef>
        <a:spcAft>
          <a:spcPct val="0"/>
        </a:spcAft>
        <a:defRPr sz="4400">
          <a:solidFill>
            <a:srgbClr val="2E75B6"/>
          </a:solidFill>
          <a:latin typeface="Cambria" panose="02040503050406030204" pitchFamily="18" charset="0"/>
        </a:defRPr>
      </a:lvl5pPr>
      <a:lvl6pPr marL="457200" algn="l" rtl="0" fontAlgn="base">
        <a:spcBef>
          <a:spcPct val="0"/>
        </a:spcBef>
        <a:spcAft>
          <a:spcPct val="0"/>
        </a:spcAft>
        <a:defRPr sz="4400">
          <a:solidFill>
            <a:srgbClr val="2E75B6"/>
          </a:solidFill>
          <a:latin typeface="Cambria" panose="02040503050406030204" pitchFamily="18" charset="0"/>
        </a:defRPr>
      </a:lvl6pPr>
      <a:lvl7pPr marL="914400" algn="l" rtl="0" fontAlgn="base">
        <a:spcBef>
          <a:spcPct val="0"/>
        </a:spcBef>
        <a:spcAft>
          <a:spcPct val="0"/>
        </a:spcAft>
        <a:defRPr sz="4400">
          <a:solidFill>
            <a:srgbClr val="2E75B6"/>
          </a:solidFill>
          <a:latin typeface="Cambria" panose="02040503050406030204" pitchFamily="18" charset="0"/>
        </a:defRPr>
      </a:lvl7pPr>
      <a:lvl8pPr marL="1371600" algn="l" rtl="0" fontAlgn="base">
        <a:spcBef>
          <a:spcPct val="0"/>
        </a:spcBef>
        <a:spcAft>
          <a:spcPct val="0"/>
        </a:spcAft>
        <a:defRPr sz="4400">
          <a:solidFill>
            <a:srgbClr val="2E75B6"/>
          </a:solidFill>
          <a:latin typeface="Cambria" panose="02040503050406030204" pitchFamily="18" charset="0"/>
        </a:defRPr>
      </a:lvl8pPr>
      <a:lvl9pPr marL="1828800" algn="l" rtl="0" fontAlgn="base">
        <a:spcBef>
          <a:spcPct val="0"/>
        </a:spcBef>
        <a:spcAft>
          <a:spcPct val="0"/>
        </a:spcAft>
        <a:defRPr sz="4400">
          <a:solidFill>
            <a:srgbClr val="2E75B6"/>
          </a:solidFill>
          <a:latin typeface="Cambria" panose="02040503050406030204" pitchFamily="18" charset="0"/>
        </a:defRPr>
      </a:lvl9pPr>
    </p:titleStyle>
    <p:bodyStyle>
      <a:lvl1pPr marL="228600" indent="-228600" algn="l" rtl="0" eaLnBrk="0" fontAlgn="base" hangingPunct="0">
        <a:lnSpc>
          <a:spcPct val="90000"/>
        </a:lnSpc>
        <a:spcBef>
          <a:spcPct val="30000"/>
        </a:spcBef>
        <a:spcAft>
          <a:spcPct val="0"/>
        </a:spcAft>
        <a:buClr>
          <a:srgbClr val="A5A5A5"/>
        </a:buClr>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rgbClr val="A5A5A5"/>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ct val="30000"/>
        </a:spcBef>
        <a:spcAft>
          <a:spcPct val="0"/>
        </a:spcAft>
        <a:buClr>
          <a:srgbClr val="A5A5A5"/>
        </a:buClr>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ct val="30000"/>
        </a:spcBef>
        <a:spcAft>
          <a:spcPct val="0"/>
        </a:spcAft>
        <a:buClr>
          <a:srgbClr val="A5A5A5"/>
        </a:buClr>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ct val="30000"/>
        </a:spcBef>
        <a:spcAft>
          <a:spcPct val="0"/>
        </a:spcAft>
        <a:buClr>
          <a:srgbClr val="A5A5A5"/>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2776999B-5386-48A3-9569-40E93A2501D8}"/>
              </a:ext>
            </a:extLst>
          </p:cNvPr>
          <p:cNvSpPr>
            <a:spLocks noGrp="1" noChangeArrowheads="1"/>
          </p:cNvSpPr>
          <p:nvPr>
            <p:ph type="title"/>
          </p:nvPr>
        </p:nvSpPr>
        <p:spPr bwMode="auto">
          <a:xfrm>
            <a:off x="2324100" y="365125"/>
            <a:ext cx="9029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2CC6A83D-0348-45FB-8039-DD70A6831E08}"/>
              </a:ext>
            </a:extLst>
          </p:cNvPr>
          <p:cNvSpPr>
            <a:spLocks noGrp="1" noChangeArrowheads="1"/>
          </p:cNvSpPr>
          <p:nvPr>
            <p:ph type="body" idx="1"/>
          </p:nvPr>
        </p:nvSpPr>
        <p:spPr bwMode="auto">
          <a:xfrm>
            <a:off x="1562100" y="1825625"/>
            <a:ext cx="9791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BBFD8444-B3D9-4AA6-92C1-5A1F05ACB558}"/>
              </a:ext>
            </a:extLst>
          </p:cNvPr>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lumMod val="65000"/>
                    <a:lumOff val="35000"/>
                  </a:schemeClr>
                </a:solidFill>
                <a:latin typeface="+mn-lt"/>
              </a:defRPr>
            </a:lvl1pPr>
          </a:lstStyle>
          <a:p>
            <a:pPr>
              <a:defRPr/>
            </a:pPr>
            <a:fld id="{5F31F0D2-5585-438F-8ED0-4CE02D795E1B}" type="datetime1">
              <a:rPr lang="ru-RU"/>
              <a:pPr>
                <a:defRPr/>
              </a:pPr>
              <a:t>24.10.2024</a:t>
            </a:fld>
            <a:endParaRPr lang="ru-RU" dirty="0"/>
          </a:p>
        </p:txBody>
      </p:sp>
      <p:sp>
        <p:nvSpPr>
          <p:cNvPr id="5" name="Нижний колонтитул 4">
            <a:extLst>
              <a:ext uri="{FF2B5EF4-FFF2-40B4-BE49-F238E27FC236}">
                <a16:creationId xmlns:a16="http://schemas.microsoft.com/office/drawing/2014/main" id="{038C5111-348B-4B94-9A45-9F120B167649}"/>
              </a:ext>
            </a:extLst>
          </p:cNvPr>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lumMod val="65000"/>
                    <a:lumOff val="35000"/>
                  </a:schemeClr>
                </a:solidFill>
                <a:latin typeface="+mn-lt"/>
              </a:defRPr>
            </a:lvl1pPr>
          </a:lstStyle>
          <a:p>
            <a:pPr>
              <a:defRPr/>
            </a:pPr>
            <a:r>
              <a:rPr lang="ru-RU"/>
              <a:t>Добавить нижний колонтитул</a:t>
            </a:r>
          </a:p>
        </p:txBody>
      </p:sp>
      <p:sp>
        <p:nvSpPr>
          <p:cNvPr id="6" name="Номер слайда 5">
            <a:extLst>
              <a:ext uri="{FF2B5EF4-FFF2-40B4-BE49-F238E27FC236}">
                <a16:creationId xmlns:a16="http://schemas.microsoft.com/office/drawing/2014/main" id="{0F39565A-3EAE-4DCB-8CC8-BE37574FD302}"/>
              </a:ext>
            </a:extLst>
          </p:cNvPr>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lumMod val="65000"/>
                    <a:lumOff val="35000"/>
                  </a:schemeClr>
                </a:solidFill>
                <a:latin typeface="+mn-lt"/>
              </a:defRPr>
            </a:lvl1pPr>
          </a:lstStyle>
          <a:p>
            <a:pPr>
              <a:defRPr/>
            </a:pPr>
            <a:fld id="{88EB17E0-CC3E-4041-96DC-A80DADE58D30}" type="slidenum">
              <a:rPr lang="ru-RU"/>
              <a:pPr>
                <a:defRPr/>
              </a:pPr>
              <a:t>‹#›</a:t>
            </a:fld>
            <a:endParaRPr lang="ru-RU" dirty="0"/>
          </a:p>
        </p:txBody>
      </p:sp>
    </p:spTree>
    <p:extLst>
      <p:ext uri="{BB962C8B-B14F-4D97-AF65-F5344CB8AC3E}">
        <p14:creationId xmlns:p14="http://schemas.microsoft.com/office/powerpoint/2010/main" val="18568413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med">
    <p:fade/>
  </p:transition>
  <p:hf sldNum="0" hdr="0" ftr="0" dt="0"/>
  <p:txStyles>
    <p:titleStyle>
      <a:lvl1pPr algn="l" rtl="0" fontAlgn="base">
        <a:spcBef>
          <a:spcPct val="0"/>
        </a:spcBef>
        <a:spcAft>
          <a:spcPct val="0"/>
        </a:spcAft>
        <a:defRPr sz="4400" kern="1200">
          <a:solidFill>
            <a:srgbClr val="2E75B6"/>
          </a:solidFill>
          <a:latin typeface="+mj-lt"/>
          <a:ea typeface="+mj-ea"/>
          <a:cs typeface="+mj-cs"/>
        </a:defRPr>
      </a:lvl1pPr>
      <a:lvl2pPr algn="l" rtl="0" fontAlgn="base">
        <a:spcBef>
          <a:spcPct val="0"/>
        </a:spcBef>
        <a:spcAft>
          <a:spcPct val="0"/>
        </a:spcAft>
        <a:defRPr sz="4400">
          <a:solidFill>
            <a:srgbClr val="2E75B6"/>
          </a:solidFill>
          <a:latin typeface="Cambria" panose="02040503050406030204" pitchFamily="18" charset="0"/>
        </a:defRPr>
      </a:lvl2pPr>
      <a:lvl3pPr algn="l" rtl="0" fontAlgn="base">
        <a:spcBef>
          <a:spcPct val="0"/>
        </a:spcBef>
        <a:spcAft>
          <a:spcPct val="0"/>
        </a:spcAft>
        <a:defRPr sz="4400">
          <a:solidFill>
            <a:srgbClr val="2E75B6"/>
          </a:solidFill>
          <a:latin typeface="Cambria" panose="02040503050406030204" pitchFamily="18" charset="0"/>
        </a:defRPr>
      </a:lvl3pPr>
      <a:lvl4pPr algn="l" rtl="0" fontAlgn="base">
        <a:spcBef>
          <a:spcPct val="0"/>
        </a:spcBef>
        <a:spcAft>
          <a:spcPct val="0"/>
        </a:spcAft>
        <a:defRPr sz="4400">
          <a:solidFill>
            <a:srgbClr val="2E75B6"/>
          </a:solidFill>
          <a:latin typeface="Cambria" panose="02040503050406030204" pitchFamily="18" charset="0"/>
        </a:defRPr>
      </a:lvl4pPr>
      <a:lvl5pPr algn="l" rtl="0" fontAlgn="base">
        <a:spcBef>
          <a:spcPct val="0"/>
        </a:spcBef>
        <a:spcAft>
          <a:spcPct val="0"/>
        </a:spcAft>
        <a:defRPr sz="4400">
          <a:solidFill>
            <a:srgbClr val="2E75B6"/>
          </a:solidFill>
          <a:latin typeface="Cambria" panose="02040503050406030204" pitchFamily="18" charset="0"/>
        </a:defRPr>
      </a:lvl5pPr>
      <a:lvl6pPr marL="457200" algn="l" rtl="0" fontAlgn="base">
        <a:spcBef>
          <a:spcPct val="0"/>
        </a:spcBef>
        <a:spcAft>
          <a:spcPct val="0"/>
        </a:spcAft>
        <a:defRPr sz="4400">
          <a:solidFill>
            <a:srgbClr val="2E75B6"/>
          </a:solidFill>
          <a:latin typeface="Cambria" panose="02040503050406030204" pitchFamily="18" charset="0"/>
        </a:defRPr>
      </a:lvl6pPr>
      <a:lvl7pPr marL="914400" algn="l" rtl="0" fontAlgn="base">
        <a:spcBef>
          <a:spcPct val="0"/>
        </a:spcBef>
        <a:spcAft>
          <a:spcPct val="0"/>
        </a:spcAft>
        <a:defRPr sz="4400">
          <a:solidFill>
            <a:srgbClr val="2E75B6"/>
          </a:solidFill>
          <a:latin typeface="Cambria" panose="02040503050406030204" pitchFamily="18" charset="0"/>
        </a:defRPr>
      </a:lvl7pPr>
      <a:lvl8pPr marL="1371600" algn="l" rtl="0" fontAlgn="base">
        <a:spcBef>
          <a:spcPct val="0"/>
        </a:spcBef>
        <a:spcAft>
          <a:spcPct val="0"/>
        </a:spcAft>
        <a:defRPr sz="4400">
          <a:solidFill>
            <a:srgbClr val="2E75B6"/>
          </a:solidFill>
          <a:latin typeface="Cambria" panose="02040503050406030204" pitchFamily="18" charset="0"/>
        </a:defRPr>
      </a:lvl8pPr>
      <a:lvl9pPr marL="1828800" algn="l" rtl="0" fontAlgn="base">
        <a:spcBef>
          <a:spcPct val="0"/>
        </a:spcBef>
        <a:spcAft>
          <a:spcPct val="0"/>
        </a:spcAft>
        <a:defRPr sz="4400">
          <a:solidFill>
            <a:srgbClr val="2E75B6"/>
          </a:solidFill>
          <a:latin typeface="Cambria" panose="02040503050406030204" pitchFamily="18" charset="0"/>
        </a:defRPr>
      </a:lvl9pPr>
    </p:titleStyle>
    <p:bodyStyle>
      <a:lvl1pPr marL="228600" indent="-228600" algn="l" rtl="0" fontAlgn="base">
        <a:lnSpc>
          <a:spcPct val="90000"/>
        </a:lnSpc>
        <a:spcBef>
          <a:spcPct val="30000"/>
        </a:spcBef>
        <a:spcAft>
          <a:spcPct val="0"/>
        </a:spcAft>
        <a:buClr>
          <a:srgbClr val="A5A5A5"/>
        </a:buClr>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ct val="30000"/>
        </a:spcBef>
        <a:spcAft>
          <a:spcPct val="0"/>
        </a:spcAft>
        <a:buClr>
          <a:srgbClr val="A5A5A5"/>
        </a:buClr>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ct val="30000"/>
        </a:spcBef>
        <a:spcAft>
          <a:spcPct val="0"/>
        </a:spcAft>
        <a:buClr>
          <a:srgbClr val="A5A5A5"/>
        </a:buClr>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ct val="30000"/>
        </a:spcBef>
        <a:spcAft>
          <a:spcPct val="0"/>
        </a:spcAft>
        <a:buClr>
          <a:srgbClr val="A5A5A5"/>
        </a:buClr>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ct val="30000"/>
        </a:spcBef>
        <a:spcAft>
          <a:spcPct val="0"/>
        </a:spcAft>
        <a:buClr>
          <a:srgbClr val="A5A5A5"/>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pPr rtl="0"/>
            <a:r>
              <a:rPr lang="ru-RU" noProof="0" dirty="0"/>
              <a:t>Образец заголовка</a:t>
            </a:r>
          </a:p>
        </p:txBody>
      </p:sp>
      <p:sp>
        <p:nvSpPr>
          <p:cNvPr id="3" name="Текст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Дата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C3194B10-7A25-4893-8C5C-B707DE59842E}" type="datetime1">
              <a:rPr lang="ru-RU" noProof="0" smtClean="0"/>
              <a:t>24.10.2024</a:t>
            </a:fld>
            <a:endParaRPr lang="ru-RU" noProof="0" dirty="0"/>
          </a:p>
        </p:txBody>
      </p:sp>
      <p:sp>
        <p:nvSpPr>
          <p:cNvPr id="5" name="Нижний колонтитул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r>
              <a:rPr lang="ru-RU" noProof="0" dirty="0"/>
              <a:t>Добавить нижний колонтитул</a:t>
            </a:r>
          </a:p>
        </p:txBody>
      </p:sp>
      <p:sp>
        <p:nvSpPr>
          <p:cNvPr id="6" name="Номер слайда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71B7BAC7-FE87-40F6-AA24-4F4685D1B022}" type="slidenum">
              <a:rPr lang="ru-RU" noProof="0" smtClean="0"/>
              <a:pPr/>
              <a:t>‹#›</a:t>
            </a:fld>
            <a:endParaRPr lang="ru-RU" noProof="0" dirty="0"/>
          </a:p>
        </p:txBody>
      </p:sp>
    </p:spTree>
    <p:extLst>
      <p:ext uri="{BB962C8B-B14F-4D97-AF65-F5344CB8AC3E}">
        <p14:creationId xmlns:p14="http://schemas.microsoft.com/office/powerpoint/2010/main" val="375195310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1464">
          <p15:clr>
            <a:srgbClr val="F26B43"/>
          </p15:clr>
        </p15:guide>
        <p15:guide id="3" pos="7152">
          <p15:clr>
            <a:srgbClr val="F26B43"/>
          </p15:clr>
        </p15:guide>
        <p15:guide id="4" pos="984">
          <p15:clr>
            <a:srgbClr val="F26B43"/>
          </p15:clr>
        </p15:guide>
        <p15:guide id="5"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Подзаголовок 6">
            <a:extLst>
              <a:ext uri="{FF2B5EF4-FFF2-40B4-BE49-F238E27FC236}">
                <a16:creationId xmlns:a16="http://schemas.microsoft.com/office/drawing/2014/main" id="{E55559A2-87BC-4A32-9D62-0FE0938392D4}"/>
              </a:ext>
            </a:extLst>
          </p:cNvPr>
          <p:cNvSpPr>
            <a:spLocks noGrp="1" noChangeArrowheads="1"/>
          </p:cNvSpPr>
          <p:nvPr>
            <p:ph type="subTitle" idx="1"/>
          </p:nvPr>
        </p:nvSpPr>
        <p:spPr>
          <a:xfrm>
            <a:off x="506730" y="2393950"/>
            <a:ext cx="11178540" cy="1035050"/>
          </a:xfrm>
        </p:spPr>
        <p:txBody>
          <a:bodyPr/>
          <a:lstStyle/>
          <a:p>
            <a:pPr eaLnBrk="1" hangingPunct="1"/>
            <a:r>
              <a:rPr lang="en-US" altLang="ru-RU" sz="2800" dirty="0">
                <a:solidFill>
                  <a:schemeClr val="tx1"/>
                </a:solidFill>
                <a:latin typeface="Times New Roman" panose="02020603050405020304" pitchFamily="18" charset="0"/>
                <a:cs typeface="Times New Roman" panose="02020603050405020304" pitchFamily="18" charset="0"/>
              </a:rPr>
              <a:t>Analysis of Reasons of the Geomagnetic Storm on December 1-2 2023 from Interplanetary Scintillation Observations at the BSA LPI Radio Telescope</a:t>
            </a:r>
            <a:endParaRPr lang="ru-RU" altLang="ru-RU" sz="2800" dirty="0">
              <a:solidFill>
                <a:schemeClr val="tx1"/>
              </a:solidFill>
              <a:latin typeface="Times New Roman" panose="02020603050405020304" pitchFamily="18" charset="0"/>
              <a:cs typeface="Times New Roman" panose="02020603050405020304" pitchFamily="18" charset="0"/>
            </a:endParaRPr>
          </a:p>
        </p:txBody>
      </p:sp>
      <p:sp>
        <p:nvSpPr>
          <p:cNvPr id="3075" name="TextBox 14">
            <a:extLst>
              <a:ext uri="{FF2B5EF4-FFF2-40B4-BE49-F238E27FC236}">
                <a16:creationId xmlns:a16="http://schemas.microsoft.com/office/drawing/2014/main" id="{2E896665-45B1-40DC-ABDE-A3DD2BD5FAAB}"/>
              </a:ext>
            </a:extLst>
          </p:cNvPr>
          <p:cNvSpPr txBox="1">
            <a:spLocks noChangeArrowheads="1"/>
          </p:cNvSpPr>
          <p:nvPr/>
        </p:nvSpPr>
        <p:spPr bwMode="auto">
          <a:xfrm>
            <a:off x="2372672" y="3785756"/>
            <a:ext cx="7446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1">
            <a:spAutoFit/>
          </a:bodyPr>
          <a:lstStyle>
            <a:lvl1pPr>
              <a:lnSpc>
                <a:spcPct val="90000"/>
              </a:lnSpc>
              <a:spcBef>
                <a:spcPct val="30000"/>
              </a:spcBef>
              <a:buClr>
                <a:srgbClr val="A5A5A5"/>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ct val="30000"/>
              </a:spcBef>
              <a:buClr>
                <a:srgbClr val="A5A5A5"/>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ct val="30000"/>
              </a:spcBef>
              <a:buClr>
                <a:srgbClr val="A5A5A5"/>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ct val="30000"/>
              </a:spcBef>
              <a:buClr>
                <a:srgbClr val="A5A5A5"/>
              </a:buClr>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ct val="30000"/>
              </a:spcBef>
              <a:buClr>
                <a:srgbClr val="A5A5A5"/>
              </a:buClr>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ru-RU" sz="2400" i="1" u="sng" dirty="0" err="1">
                <a:solidFill>
                  <a:srgbClr val="000000"/>
                </a:solidFill>
                <a:latin typeface="Times New Roman" panose="02020603050405020304" pitchFamily="18" charset="0"/>
                <a:cs typeface="Times New Roman" panose="02020603050405020304" pitchFamily="18" charset="0"/>
              </a:rPr>
              <a:t>Lukmanov</a:t>
            </a:r>
            <a:r>
              <a:rPr kumimoji="0" lang="ru-RU" altLang="ru-RU" sz="2400" b="0" i="1"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2400" b="0" i="1"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a:t>
            </a:r>
            <a:r>
              <a:rPr kumimoji="0" lang="ru-RU" altLang="ru-RU" sz="2400" b="0" i="1"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ru-RU" sz="2400" b="0" i="1"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a:t>
            </a:r>
            <a:r>
              <a:rPr kumimoji="0" lang="ru-RU" altLang="ru-RU"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Chashei</a:t>
            </a:r>
            <a:r>
              <a:rPr kumimoji="0" lang="en-US" altLang="ru-RU"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I.V.</a:t>
            </a:r>
            <a:r>
              <a:rPr kumimoji="0" lang="ru-RU" altLang="ru-RU"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Tyul’bashev</a:t>
            </a:r>
            <a:r>
              <a:rPr kumimoji="0" lang="ru-RU" altLang="ru-RU"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S.A.</a:t>
            </a:r>
            <a:r>
              <a:rPr kumimoji="0" lang="ru-RU" altLang="ru-RU"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24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Subaev</a:t>
            </a:r>
            <a:r>
              <a:rPr kumimoji="0" lang="en-US" altLang="ru-RU"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I.A.</a:t>
            </a:r>
            <a:endParaRPr kumimoji="0" lang="ru-RU" altLang="ru-RU"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076" name="TextBox 5">
            <a:extLst>
              <a:ext uri="{FF2B5EF4-FFF2-40B4-BE49-F238E27FC236}">
                <a16:creationId xmlns:a16="http://schemas.microsoft.com/office/drawing/2014/main" id="{2AC5976E-82C0-4A47-81A3-288325548450}"/>
              </a:ext>
            </a:extLst>
          </p:cNvPr>
          <p:cNvSpPr txBox="1">
            <a:spLocks noChangeArrowheads="1"/>
          </p:cNvSpPr>
          <p:nvPr/>
        </p:nvSpPr>
        <p:spPr bwMode="auto">
          <a:xfrm>
            <a:off x="2731680" y="266125"/>
            <a:ext cx="7033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1">
            <a:spAutoFit/>
          </a:bodyPr>
          <a:lstStyle>
            <a:lvl1pPr>
              <a:lnSpc>
                <a:spcPct val="90000"/>
              </a:lnSpc>
              <a:spcBef>
                <a:spcPct val="30000"/>
              </a:spcBef>
              <a:buClr>
                <a:srgbClr val="A5A5A5"/>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ct val="30000"/>
              </a:spcBef>
              <a:buClr>
                <a:srgbClr val="A5A5A5"/>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ct val="30000"/>
              </a:spcBef>
              <a:buClr>
                <a:srgbClr val="A5A5A5"/>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ct val="30000"/>
              </a:spcBef>
              <a:buClr>
                <a:srgbClr val="A5A5A5"/>
              </a:buClr>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ct val="30000"/>
              </a:spcBef>
              <a:buClr>
                <a:srgbClr val="A5A5A5"/>
              </a:buClr>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ClrTx/>
              <a:buNone/>
              <a:defRPr/>
            </a:pPr>
            <a:r>
              <a:rPr lang="en-US" altLang="ru-RU" sz="2000"/>
              <a:t>7th International Conference on Particle Physics and Astrophysics</a:t>
            </a:r>
            <a:endParaRPr lang="ru-RU" altLang="ru-RU" sz="2000" dirty="0"/>
          </a:p>
        </p:txBody>
      </p:sp>
      <p:pic>
        <p:nvPicPr>
          <p:cNvPr id="3078" name="Рисунок 9">
            <a:extLst>
              <a:ext uri="{FF2B5EF4-FFF2-40B4-BE49-F238E27FC236}">
                <a16:creationId xmlns:a16="http://schemas.microsoft.com/office/drawing/2014/main" id="{89248D04-63A1-4674-8BF3-E76BEADF0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583" y="1041503"/>
            <a:ext cx="10858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10">
            <a:extLst>
              <a:ext uri="{FF2B5EF4-FFF2-40B4-BE49-F238E27FC236}">
                <a16:creationId xmlns:a16="http://schemas.microsoft.com/office/drawing/2014/main" id="{48B4637F-4D93-42B4-B6DE-9792FBDDB027}"/>
              </a:ext>
            </a:extLst>
          </p:cNvPr>
          <p:cNvSpPr txBox="1">
            <a:spLocks noChangeArrowheads="1"/>
          </p:cNvSpPr>
          <p:nvPr/>
        </p:nvSpPr>
        <p:spPr bwMode="auto">
          <a:xfrm>
            <a:off x="5743979" y="5991710"/>
            <a:ext cx="704040"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spAutoFit/>
          </a:bodyPr>
          <a:lstStyle>
            <a:lvl1pPr>
              <a:lnSpc>
                <a:spcPct val="90000"/>
              </a:lnSpc>
              <a:spcBef>
                <a:spcPct val="30000"/>
              </a:spcBef>
              <a:buClr>
                <a:srgbClr val="A5A5A5"/>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ct val="30000"/>
              </a:spcBef>
              <a:buClr>
                <a:srgbClr val="A5A5A5"/>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ct val="30000"/>
              </a:spcBef>
              <a:buClr>
                <a:srgbClr val="A5A5A5"/>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ct val="30000"/>
              </a:spcBef>
              <a:buClr>
                <a:srgbClr val="A5A5A5"/>
              </a:buClr>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ct val="30000"/>
              </a:spcBef>
              <a:buClr>
                <a:srgbClr val="A5A5A5"/>
              </a:buClr>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ct val="30000"/>
              </a:spcBef>
              <a:spcAft>
                <a:spcPct val="0"/>
              </a:spcAft>
              <a:buClr>
                <a:srgbClr val="A5A5A5"/>
              </a:buClr>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2024</a:t>
            </a:r>
            <a:endParaRPr kumimoji="0" lang="ru-RU" altLang="ru-RU"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9BBDCD18-4720-462E-AE7E-5B44837A764A}"/>
              </a:ext>
            </a:extLst>
          </p:cNvPr>
          <p:cNvSpPr txBox="1"/>
          <p:nvPr/>
        </p:nvSpPr>
        <p:spPr>
          <a:xfrm>
            <a:off x="2404020" y="4773179"/>
            <a:ext cx="7360920" cy="400110"/>
          </a:xfrm>
          <a:prstGeom prst="rect">
            <a:avLst/>
          </a:prstGeom>
          <a:noFill/>
          <a:ln>
            <a:noFill/>
          </a:ln>
        </p:spPr>
        <p:txBody>
          <a:bodyPr wrap="square" rtlCol="0" anchor="ctr" anchorCtr="1">
            <a:spAutoFit/>
          </a:bodyPr>
          <a:lstStyle/>
          <a:p>
            <a:r>
              <a:rPr lang="en-US" sz="2000" dirty="0">
                <a:latin typeface="Times New Roman" panose="02020603050405020304" pitchFamily="18" charset="0"/>
                <a:cs typeface="Times New Roman" panose="02020603050405020304" pitchFamily="18" charset="0"/>
              </a:rPr>
              <a:t>Lebedev Physical Institute of Russian Academy of Sciences</a:t>
            </a:r>
            <a:endParaRPr lang="ru-RU" sz="2000" dirty="0">
              <a:latin typeface="Times New Roman" panose="02020603050405020304" pitchFamily="18" charset="0"/>
              <a:cs typeface="Times New Roman" panose="02020603050405020304" pitchFamily="18"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5B0FE3-B135-4CEA-A9BB-34530B526AF7}"/>
              </a:ext>
            </a:extLst>
          </p:cNvPr>
          <p:cNvSpPr txBox="1"/>
          <p:nvPr/>
        </p:nvSpPr>
        <p:spPr>
          <a:xfrm>
            <a:off x="4801413" y="122818"/>
            <a:ext cx="2589170" cy="523220"/>
          </a:xfrm>
          <a:prstGeom prst="rect">
            <a:avLst/>
          </a:prstGeom>
          <a:noFill/>
          <a:ln>
            <a:noFill/>
          </a:ln>
        </p:spPr>
        <p:txBody>
          <a:bodyPr wrap="none" rtlCol="0" anchor="ctr" anchorCtr="1">
            <a:spAutoFit/>
          </a:bodyPr>
          <a:lstStyle/>
          <a:p>
            <a:r>
              <a:rPr lang="en-US" sz="2800" dirty="0"/>
              <a:t>CIR modeling [*]</a:t>
            </a:r>
            <a:endParaRPr lang="ru-RU" sz="2800" dirty="0"/>
          </a:p>
        </p:txBody>
      </p:sp>
      <mc:AlternateContent xmlns:mc="http://schemas.openxmlformats.org/markup-compatibility/2006" xmlns:a14="http://schemas.microsoft.com/office/drawing/2010/main">
        <mc:Choice Requires="a14">
          <p:sp>
            <p:nvSpPr>
              <p:cNvPr id="7" name="Прямоугольник 6">
                <a:extLst>
                  <a:ext uri="{FF2B5EF4-FFF2-40B4-BE49-F238E27FC236}">
                    <a16:creationId xmlns:a16="http://schemas.microsoft.com/office/drawing/2014/main" id="{8156DF5E-1902-47EB-8246-5772301CDE21}"/>
                  </a:ext>
                </a:extLst>
              </p:cNvPr>
              <p:cNvSpPr/>
              <p:nvPr/>
            </p:nvSpPr>
            <p:spPr>
              <a:xfrm>
                <a:off x="5933478" y="1401828"/>
                <a:ext cx="5941365" cy="461690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ru-RU" i="1" smtClean="0">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𝑚</m:t>
                          </m:r>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=2</m:t>
                      </m:r>
                      <m:r>
                        <a:rPr lang="en-US" i="1">
                          <a:solidFill>
                            <a:prstClr val="black"/>
                          </a:solidFill>
                          <a:latin typeface="Cambria Math" panose="02040503050406030204" pitchFamily="18" charset="0"/>
                          <a:ea typeface="Cambria Math" panose="02040503050406030204" pitchFamily="18" charset="0"/>
                        </a:rPr>
                        <m:t>𝜋</m:t>
                      </m:r>
                      <m:nary>
                        <m:naryPr>
                          <m:limLoc m:val="undOvr"/>
                          <m:ctrlPr>
                            <a:rPr lang="en-US" i="1" smtClean="0">
                              <a:solidFill>
                                <a:prstClr val="black"/>
                              </a:solidFill>
                              <a:latin typeface="Cambria Math" panose="02040503050406030204" pitchFamily="18" charset="0"/>
                              <a:ea typeface="Cambria Math" panose="02040503050406030204" pitchFamily="18" charset="0"/>
                            </a:rPr>
                          </m:ctrlPr>
                        </m:naryPr>
                        <m:sub>
                          <m:r>
                            <m:rPr>
                              <m:brk m:alnAt="24"/>
                            </m:rPr>
                            <a:rPr lang="en-US" i="1">
                              <a:solidFill>
                                <a:prstClr val="black"/>
                              </a:solidFill>
                              <a:latin typeface="Cambria Math" panose="02040503050406030204" pitchFamily="18" charset="0"/>
                              <a:ea typeface="Cambria Math" panose="02040503050406030204" pitchFamily="18" charset="0"/>
                            </a:rPr>
                            <m:t>−</m:t>
                          </m:r>
                          <m:r>
                            <a:rPr lang="en-US" i="1">
                              <a:solidFill>
                                <a:prstClr val="black"/>
                              </a:solidFill>
                              <a:latin typeface="Cambria Math" panose="02040503050406030204" pitchFamily="18" charset="0"/>
                              <a:ea typeface="Cambria Math" panose="02040503050406030204" pitchFamily="18" charset="0"/>
                            </a:rPr>
                            <m:t>1</m:t>
                          </m:r>
                          <m:r>
                            <a:rPr lang="en-US" i="1">
                              <a:solidFill>
                                <a:prstClr val="black"/>
                              </a:solidFill>
                              <a:latin typeface="Cambria Math" panose="02040503050406030204" pitchFamily="18" charset="0"/>
                              <a:ea typeface="Cambria Math" panose="02040503050406030204" pitchFamily="18" charset="0"/>
                            </a:rPr>
                            <m:t>𝐴𝑈</m:t>
                          </m:r>
                          <m:func>
                            <m:funcPr>
                              <m:ctrlPr>
                                <a:rPr lang="en-US" i="1">
                                  <a:solidFill>
                                    <a:prstClr val="black"/>
                                  </a:solidFill>
                                  <a:latin typeface="Cambria Math" panose="02040503050406030204" pitchFamily="18" charset="0"/>
                                  <a:ea typeface="Cambria Math" panose="02040503050406030204" pitchFamily="18" charset="0"/>
                                </a:rPr>
                              </m:ctrlPr>
                            </m:funcPr>
                            <m:fName>
                              <m:r>
                                <m:rPr>
                                  <m:sty m:val="p"/>
                                  <m:brk m:alnAt="24"/>
                                </m:rPr>
                                <a:rPr lang="en-US">
                                  <a:solidFill>
                                    <a:prstClr val="black"/>
                                  </a:solidFill>
                                  <a:latin typeface="Cambria Math" panose="02040503050406030204" pitchFamily="18" charset="0"/>
                                  <a:ea typeface="Cambria Math" panose="02040503050406030204" pitchFamily="18" charset="0"/>
                                </a:rPr>
                                <m:t>c</m:t>
                              </m:r>
                              <m:r>
                                <m:rPr>
                                  <m:sty m:val="p"/>
                                </m:rPr>
                                <a:rPr lang="en-US">
                                  <a:solidFill>
                                    <a:prstClr val="black"/>
                                  </a:solidFill>
                                  <a:latin typeface="Cambria Math" panose="02040503050406030204" pitchFamily="18" charset="0"/>
                                  <a:ea typeface="Cambria Math" panose="02040503050406030204" pitchFamily="18" charset="0"/>
                                </a:rPr>
                                <m:t>os</m:t>
                              </m:r>
                            </m:fName>
                            <m:e>
                              <m:r>
                                <a:rPr lang="en-US" i="1">
                                  <a:solidFill>
                                    <a:prstClr val="black"/>
                                  </a:solidFill>
                                  <a:latin typeface="Cambria Math" panose="02040503050406030204" pitchFamily="18" charset="0"/>
                                  <a:ea typeface="Cambria Math" panose="02040503050406030204" pitchFamily="18" charset="0"/>
                                </a:rPr>
                                <m:t>𝜀</m:t>
                              </m:r>
                            </m:e>
                          </m:func>
                        </m:sub>
                        <m:sup>
                          <m:r>
                            <a:rPr lang="en-US" i="1">
                              <a:solidFill>
                                <a:prstClr val="black"/>
                              </a:solidFill>
                              <a:latin typeface="Cambria Math" panose="02040503050406030204" pitchFamily="18" charset="0"/>
                              <a:ea typeface="Cambria Math" panose="02040503050406030204" pitchFamily="18" charset="0"/>
                            </a:rPr>
                            <m:t>+∞</m:t>
                          </m:r>
                        </m:sup>
                        <m:e>
                          <m:r>
                            <a:rPr lang="en-US" i="1">
                              <a:solidFill>
                                <a:prstClr val="black"/>
                              </a:solidFill>
                              <a:latin typeface="Cambria Math" panose="02040503050406030204" pitchFamily="18" charset="0"/>
                              <a:ea typeface="Cambria Math" panose="02040503050406030204" pitchFamily="18" charset="0"/>
                            </a:rPr>
                            <m:t>𝑑𝑧</m:t>
                          </m:r>
                        </m:e>
                      </m:nary>
                      <m:nary>
                        <m:naryPr>
                          <m:limLoc m:val="undOvr"/>
                          <m:ctrlPr>
                            <a:rPr lang="en-US" i="1">
                              <a:solidFill>
                                <a:prstClr val="black"/>
                              </a:solidFill>
                              <a:latin typeface="Cambria Math" panose="02040503050406030204" pitchFamily="18" charset="0"/>
                              <a:ea typeface="Cambria Math" panose="02040503050406030204" pitchFamily="18" charset="0"/>
                            </a:rPr>
                          </m:ctrlPr>
                        </m:naryPr>
                        <m:sub>
                          <m:r>
                            <m:rPr>
                              <m:brk m:alnAt="24"/>
                            </m:rPr>
                            <a:rPr lang="en-US" i="1">
                              <a:solidFill>
                                <a:prstClr val="black"/>
                              </a:solidFill>
                              <a:latin typeface="Cambria Math" panose="02040503050406030204" pitchFamily="18" charset="0"/>
                              <a:ea typeface="Cambria Math" panose="02040503050406030204" pitchFamily="18" charset="0"/>
                            </a:rPr>
                            <m:t>0</m:t>
                          </m:r>
                        </m:sub>
                        <m:sup>
                          <m:r>
                            <a:rPr lang="en-US" i="1">
                              <a:solidFill>
                                <a:prstClr val="black"/>
                              </a:solidFill>
                              <a:latin typeface="Cambria Math" panose="02040503050406030204" pitchFamily="18" charset="0"/>
                              <a:ea typeface="Cambria Math" panose="02040503050406030204" pitchFamily="18" charset="0"/>
                            </a:rPr>
                            <m:t>+∞</m:t>
                          </m:r>
                        </m:sup>
                        <m:e>
                          <m:r>
                            <a:rPr lang="en-US" b="0" i="1" smtClean="0">
                              <a:solidFill>
                                <a:prstClr val="black"/>
                              </a:solidFill>
                              <a:latin typeface="Cambria Math" panose="02040503050406030204" pitchFamily="18" charset="0"/>
                              <a:ea typeface="Cambria Math" panose="02040503050406030204" pitchFamily="18" charset="0"/>
                            </a:rPr>
                            <m:t>𝐶</m:t>
                          </m:r>
                          <m:r>
                            <a:rPr lang="en-US" b="0" i="1" smtClean="0">
                              <a:solidFill>
                                <a:prstClr val="black"/>
                              </a:solidFill>
                              <a:latin typeface="Cambria Math" panose="02040503050406030204" pitchFamily="18" charset="0"/>
                              <a:ea typeface="Cambria Math" panose="02040503050406030204" pitchFamily="18" charset="0"/>
                            </a:rPr>
                            <m:t>(</m:t>
                          </m:r>
                          <m:r>
                            <a:rPr lang="en-US" b="0" i="1" smtClean="0">
                              <a:solidFill>
                                <a:prstClr val="black"/>
                              </a:solidFill>
                              <a:latin typeface="Cambria Math" panose="02040503050406030204" pitchFamily="18" charset="0"/>
                              <a:ea typeface="Cambria Math" panose="02040503050406030204" pitchFamily="18" charset="0"/>
                            </a:rPr>
                            <m:t>𝑟</m:t>
                          </m:r>
                          <m:r>
                            <a:rPr lang="en-US" b="0" i="1" smtClean="0">
                              <a:solidFill>
                                <a:prstClr val="black"/>
                              </a:solidFill>
                              <a:latin typeface="Cambria Math" panose="02040503050406030204" pitchFamily="18" charset="0"/>
                              <a:ea typeface="Cambria Math" panose="02040503050406030204" pitchFamily="18" charset="0"/>
                            </a:rPr>
                            <m:t>)</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𝑞</m:t>
                              </m:r>
                            </m:e>
                            <m:sup>
                              <m:r>
                                <a:rPr lang="en-US" b="0" i="1" smtClean="0">
                                  <a:solidFill>
                                    <a:prstClr val="black"/>
                                  </a:solidFill>
                                  <a:latin typeface="Cambria Math" panose="02040503050406030204" pitchFamily="18" charset="0"/>
                                  <a:ea typeface="Cambria Math" panose="02040503050406030204" pitchFamily="18" charset="0"/>
                                </a:rPr>
                                <m:t>1−</m:t>
                              </m:r>
                              <m:r>
                                <a:rPr lang="en-US" b="0" i="1" smtClean="0">
                                  <a:solidFill>
                                    <a:prstClr val="black"/>
                                  </a:solidFill>
                                  <a:latin typeface="Cambria Math" panose="02040503050406030204" pitchFamily="18" charset="0"/>
                                  <a:ea typeface="Cambria Math" panose="02040503050406030204" pitchFamily="18" charset="0"/>
                                </a:rPr>
                                <m:t>𝑛</m:t>
                              </m:r>
                            </m:sup>
                          </m:sSup>
                          <m:func>
                            <m:funcPr>
                              <m:ctrlPr>
                                <a:rPr lang="en-US" i="1">
                                  <a:solidFill>
                                    <a:prstClr val="black"/>
                                  </a:solidFill>
                                  <a:latin typeface="Cambria Math" panose="02040503050406030204" pitchFamily="18" charset="0"/>
                                  <a:ea typeface="Cambria Math" panose="02040503050406030204" pitchFamily="18" charset="0"/>
                                </a:rPr>
                              </m:ctrlPr>
                            </m:funcPr>
                            <m:fName>
                              <m:sSup>
                                <m:sSupPr>
                                  <m:ctrlPr>
                                    <a:rPr lang="en-US" i="1">
                                      <a:solidFill>
                                        <a:prstClr val="black"/>
                                      </a:solidFill>
                                      <a:latin typeface="Cambria Math" panose="02040503050406030204" pitchFamily="18" charset="0"/>
                                      <a:ea typeface="Cambria Math" panose="02040503050406030204" pitchFamily="18" charset="0"/>
                                    </a:rPr>
                                  </m:ctrlPr>
                                </m:sSupPr>
                                <m:e>
                                  <m:r>
                                    <m:rPr>
                                      <m:sty m:val="p"/>
                                    </m:rPr>
                                    <a:rPr lang="en-US">
                                      <a:solidFill>
                                        <a:prstClr val="black"/>
                                      </a:solidFill>
                                      <a:latin typeface="Cambria Math" panose="02040503050406030204" pitchFamily="18" charset="0"/>
                                      <a:ea typeface="Cambria Math" panose="02040503050406030204" pitchFamily="18" charset="0"/>
                                    </a:rPr>
                                    <m:t>sin</m:t>
                                  </m:r>
                                </m:e>
                                <m:sup>
                                  <m:r>
                                    <a:rPr lang="en-US" i="1">
                                      <a:solidFill>
                                        <a:prstClr val="black"/>
                                      </a:solidFill>
                                      <a:latin typeface="Cambria Math" panose="02040503050406030204" pitchFamily="18" charset="0"/>
                                      <a:ea typeface="Cambria Math" panose="02040503050406030204" pitchFamily="18" charset="0"/>
                                    </a:rPr>
                                    <m:t>2</m:t>
                                  </m:r>
                                </m:sup>
                              </m:sSup>
                            </m:fName>
                            <m:e>
                              <m:d>
                                <m:dPr>
                                  <m:ctrlPr>
                                    <a:rPr lang="en-US" i="1">
                                      <a:solidFill>
                                        <a:prstClr val="black"/>
                                      </a:solidFill>
                                      <a:latin typeface="Cambria Math" panose="02040503050406030204" pitchFamily="18" charset="0"/>
                                      <a:ea typeface="Cambria Math" panose="02040503050406030204" pitchFamily="18" charset="0"/>
                                    </a:rPr>
                                  </m:ctrlPr>
                                </m:dPr>
                                <m:e>
                                  <m:f>
                                    <m:fPr>
                                      <m:ctrlPr>
                                        <a:rPr lang="en-US" i="1" smtClean="0">
                                          <a:solidFill>
                                            <a:prstClr val="black"/>
                                          </a:solidFill>
                                          <a:latin typeface="Cambria Math" panose="02040503050406030204" pitchFamily="18" charset="0"/>
                                          <a:ea typeface="Cambria Math" panose="02040503050406030204" pitchFamily="18" charset="0"/>
                                        </a:rPr>
                                      </m:ctrlPr>
                                    </m:fPr>
                                    <m:num>
                                      <m:sSup>
                                        <m:sSupPr>
                                          <m:ctrlPr>
                                            <a:rPr lang="en-US" i="1">
                                              <a:solidFill>
                                                <a:prstClr val="black"/>
                                              </a:solidFill>
                                              <a:latin typeface="Cambria Math" panose="02040503050406030204" pitchFamily="18"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𝑞</m:t>
                                          </m:r>
                                        </m:e>
                                        <m:sup>
                                          <m:r>
                                            <a:rPr lang="en-US" i="1">
                                              <a:solidFill>
                                                <a:prstClr val="black"/>
                                              </a:solidFill>
                                              <a:latin typeface="Cambria Math" panose="02040503050406030204" pitchFamily="18" charset="0"/>
                                              <a:ea typeface="Cambria Math" panose="02040503050406030204" pitchFamily="18" charset="0"/>
                                            </a:rPr>
                                            <m:t>2</m:t>
                                          </m:r>
                                        </m:sup>
                                      </m:sSup>
                                      <m:sSup>
                                        <m:sSupPr>
                                          <m:ctrlPr>
                                            <a:rPr lang="en-US" i="1">
                                              <a:solidFill>
                                                <a:prstClr val="black"/>
                                              </a:solidFill>
                                              <a:latin typeface="Cambria Math" panose="02040503050406030204" pitchFamily="18"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𝑧</m:t>
                                          </m:r>
                                        </m:e>
                                        <m:sup>
                                          <m:r>
                                            <a:rPr lang="en-US" i="1">
                                              <a:solidFill>
                                                <a:prstClr val="black"/>
                                              </a:solidFill>
                                              <a:latin typeface="Cambria Math" panose="02040503050406030204" pitchFamily="18" charset="0"/>
                                              <a:ea typeface="Cambria Math" panose="02040503050406030204" pitchFamily="18" charset="0"/>
                                            </a:rPr>
                                            <m:t>′</m:t>
                                          </m:r>
                                        </m:sup>
                                      </m:sSup>
                                    </m:num>
                                    <m:den>
                                      <m:r>
                                        <a:rPr lang="en-US" i="1">
                                          <a:solidFill>
                                            <a:prstClr val="black"/>
                                          </a:solidFill>
                                          <a:latin typeface="Cambria Math" panose="02040503050406030204" pitchFamily="18" charset="0"/>
                                          <a:ea typeface="Cambria Math" panose="02040503050406030204" pitchFamily="18" charset="0"/>
                                        </a:rPr>
                                        <m:t>2</m:t>
                                      </m:r>
                                      <m:r>
                                        <a:rPr lang="en-US" i="1">
                                          <a:solidFill>
                                            <a:prstClr val="black"/>
                                          </a:solidFill>
                                          <a:latin typeface="Cambria Math" panose="02040503050406030204" pitchFamily="18" charset="0"/>
                                          <a:ea typeface="Cambria Math" panose="02040503050406030204" pitchFamily="18" charset="0"/>
                                        </a:rPr>
                                        <m:t>𝑘</m:t>
                                      </m:r>
                                    </m:den>
                                  </m:f>
                                </m:e>
                              </m:d>
                            </m:e>
                          </m:func>
                          <m:r>
                            <a:rPr lang="en-US" i="1">
                              <a:solidFill>
                                <a:prstClr val="black"/>
                              </a:solidFill>
                              <a:latin typeface="Cambria Math" panose="02040503050406030204" pitchFamily="18" charset="0"/>
                              <a:ea typeface="Cambria Math" panose="02040503050406030204" pitchFamily="18" charset="0"/>
                            </a:rPr>
                            <m:t>𝑑𝑞</m:t>
                          </m:r>
                        </m:e>
                      </m:nary>
                      <m:r>
                        <a:rPr lang="ru-RU" b="0" i="0" smtClean="0">
                          <a:solidFill>
                            <a:prstClr val="black"/>
                          </a:solidFill>
                          <a:latin typeface="Cambria Math" panose="02040503050406030204" pitchFamily="18" charset="0"/>
                          <a:ea typeface="Cambria Math" panose="02040503050406030204" pitchFamily="18" charset="0"/>
                        </a:rPr>
                        <m:t>,</m:t>
                      </m:r>
                    </m:oMath>
                  </m:oMathPara>
                </a14:m>
                <a:endParaRPr lang="en-US" sz="2000" dirty="0"/>
              </a:p>
              <a:p>
                <a:endParaRPr lang="ru-RU" sz="2000" b="0" i="1" dirty="0">
                  <a:latin typeface="Cambria Math" panose="02040503050406030204" pitchFamily="18" charset="0"/>
                </a:endParaRPr>
              </a:p>
              <a:p>
                <a14:m>
                  <m:oMath xmlns:m="http://schemas.openxmlformats.org/officeDocument/2006/math">
                    <m:r>
                      <a:rPr lang="en-US" sz="2000" b="0" i="1" smtClean="0">
                        <a:latin typeface="Cambria Math" panose="02040503050406030204" pitchFamily="18" charset="0"/>
                      </a:rPr>
                      <m:t>𝑛</m:t>
                    </m:r>
                    <m:r>
                      <a:rPr lang="en-US" sz="2000" b="0" i="1" smtClean="0">
                        <a:latin typeface="Cambria Math" panose="02040503050406030204" pitchFamily="18" charset="0"/>
                      </a:rPr>
                      <m:t>=3,6</m:t>
                    </m:r>
                  </m:oMath>
                </a14:m>
                <a:r>
                  <a:rPr lang="en-US" sz="2000" b="0" i="1" dirty="0">
                    <a:latin typeface="Cambria Math" panose="02040503050406030204" pitchFamily="18" charset="0"/>
                  </a:rPr>
                  <a:t> </a:t>
                </a:r>
                <a:r>
                  <a:rPr lang="en-US" sz="2000" dirty="0">
                    <a:latin typeface="Calibri" panose="020F0502020204030204" pitchFamily="34" charset="0"/>
                    <a:ea typeface="Calibri" panose="020F0502020204030204" pitchFamily="34" charset="0"/>
                    <a:cs typeface="Calibri" panose="020F0502020204030204" pitchFamily="34" charset="0"/>
                  </a:rPr>
                  <a:t>is the index turbulence</a:t>
                </a:r>
                <a:r>
                  <a:rPr lang="ru-RU" sz="2000" dirty="0">
                    <a:latin typeface="Calibri" panose="020F0502020204030204" pitchFamily="34" charset="0"/>
                    <a:cs typeface="Calibri" panose="020F0502020204030204" pitchFamily="34" charset="0"/>
                  </a:rPr>
                  <a:t>,</a:t>
                </a:r>
              </a:p>
              <a:p>
                <a14:m>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num>
                      <m:den>
                        <m:r>
                          <a:rPr lang="en-US" sz="2000" b="0" i="1" smtClean="0">
                            <a:latin typeface="Cambria Math" panose="02040503050406030204" pitchFamily="18" charset="0"/>
                          </a:rPr>
                          <m:t>𝜆</m:t>
                        </m:r>
                      </m:den>
                    </m:f>
                  </m:oMath>
                </a14:m>
                <a:r>
                  <a:rPr lang="en-US" sz="2000" b="0" i="1" dirty="0">
                    <a:latin typeface="Cambria Math" panose="02040503050406030204" pitchFamily="18" charset="0"/>
                  </a:rPr>
                  <a:t> </a:t>
                </a:r>
                <a:r>
                  <a:rPr lang="en-US" sz="2000" dirty="0">
                    <a:latin typeface="Calibri" panose="020F0502020204030204" pitchFamily="34" charset="0"/>
                    <a:ea typeface="Calibri" panose="020F0502020204030204" pitchFamily="34" charset="0"/>
                    <a:cs typeface="Calibri" panose="020F0502020204030204" pitchFamily="34" charset="0"/>
                  </a:rPr>
                  <a:t>is the wave number</a:t>
                </a:r>
                <a:r>
                  <a:rPr lang="ru-RU" sz="2000" dirty="0">
                    <a:latin typeface="Calibri" panose="020F0502020204030204" pitchFamily="34" charset="0"/>
                    <a:cs typeface="Calibri" panose="020F0502020204030204" pitchFamily="34" charset="0"/>
                  </a:rPr>
                  <a:t>, </a:t>
                </a:r>
                <a:r>
                  <a:rPr lang="ru-RU" sz="2000" dirty="0">
                    <a:latin typeface="Cambria Math" panose="02040503050406030204" pitchFamily="18" charset="0"/>
                    <a:ea typeface="Cambria Math" panose="02040503050406030204" pitchFamily="18" charset="0"/>
                    <a:cs typeface="Calibri" panose="020F0502020204030204" pitchFamily="34" charset="0"/>
                  </a:rPr>
                  <a:t>𝜆 = </a:t>
                </a:r>
                <a:r>
                  <a:rPr lang="ru-RU" sz="2000" dirty="0">
                    <a:latin typeface="Calibri" panose="020F0502020204030204" pitchFamily="34" charset="0"/>
                    <a:ea typeface="Cambria Math" panose="02040503050406030204" pitchFamily="18" charset="0"/>
                    <a:cs typeface="Calibri" panose="020F0502020204030204" pitchFamily="34" charset="0"/>
                  </a:rPr>
                  <a:t>2,7 </a:t>
                </a:r>
                <a:r>
                  <a:rPr lang="en-US" sz="2000" dirty="0">
                    <a:latin typeface="Calibri" panose="020F0502020204030204" pitchFamily="34" charset="0"/>
                    <a:ea typeface="Cambria Math" panose="02040503050406030204" pitchFamily="18" charset="0"/>
                    <a:cs typeface="Calibri" panose="020F0502020204030204" pitchFamily="34" charset="0"/>
                  </a:rPr>
                  <a:t>m is the wavelength</a:t>
                </a:r>
                <a:r>
                  <a:rPr lang="ru-RU" sz="2000" dirty="0">
                    <a:latin typeface="Calibri" panose="020F0502020204030204" pitchFamily="34" charset="0"/>
                    <a:ea typeface="Cambria Math" panose="02040503050406030204" pitchFamily="18" charset="0"/>
                    <a:cs typeface="Calibri" panose="020F0502020204030204" pitchFamily="34" charset="0"/>
                  </a:rPr>
                  <a:t>,</a:t>
                </a:r>
                <a:endParaRPr lang="ru-RU" sz="2000" b="0" i="1" dirty="0">
                  <a:latin typeface="Calibri" panose="020F0502020204030204" pitchFamily="34" charset="0"/>
                  <a:cs typeface="Calibri" panose="020F0502020204030204" pitchFamily="34" charset="0"/>
                </a:endParaRPr>
              </a:p>
              <a:p>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𝑧</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𝑧</m:t>
                    </m:r>
                    <m:r>
                      <a:rPr lang="en-US" sz="2000" b="0" i="1" smtClean="0">
                        <a:latin typeface="Cambria Math" panose="02040503050406030204" pitchFamily="18" charset="0"/>
                      </a:rPr>
                      <m:t>+1</m:t>
                    </m:r>
                    <m:r>
                      <a:rPr lang="en-US" sz="2000" b="0" i="1" smtClean="0">
                        <a:latin typeface="Cambria Math" panose="02040503050406030204" pitchFamily="18" charset="0"/>
                      </a:rPr>
                      <m:t>𝐴𝑈</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𝜀</m:t>
                        </m:r>
                      </m:e>
                    </m:func>
                  </m:oMath>
                </a14:m>
                <a:r>
                  <a:rPr lang="en-US" sz="2000" dirty="0"/>
                  <a:t>,</a:t>
                </a:r>
              </a:p>
              <a:p>
                <a14:m>
                  <m:oMath xmlns:m="http://schemas.openxmlformats.org/officeDocument/2006/math">
                    <m:r>
                      <a:rPr lang="en-US" sz="2000" b="0" i="1" smtClean="0">
                        <a:latin typeface="Cambria Math" panose="02040503050406030204" pitchFamily="18" charset="0"/>
                      </a:rPr>
                      <m:t>𝑧</m:t>
                    </m:r>
                  </m:oMath>
                </a14:m>
                <a:r>
                  <a:rPr lang="en-US" sz="2000" dirty="0"/>
                  <a:t> – from the aiming point</a:t>
                </a:r>
                <a:r>
                  <a:rPr lang="ru-RU" sz="2000" dirty="0"/>
                  <a:t>, </a:t>
                </a:r>
                <a14:m>
                  <m:oMath xmlns:m="http://schemas.openxmlformats.org/officeDocument/2006/math">
                    <m:sSup>
                      <m:sSupPr>
                        <m:ctrlPr>
                          <a:rPr lang="en-US" sz="2000" i="1">
                            <a:solidFill>
                              <a:prstClr val="black"/>
                            </a:solidFill>
                            <a:latin typeface="Cambria Math" panose="02040503050406030204" pitchFamily="18" charset="0"/>
                          </a:rPr>
                        </m:ctrlPr>
                      </m:sSupPr>
                      <m:e>
                        <m:r>
                          <a:rPr lang="en-US" sz="2000" i="1">
                            <a:solidFill>
                              <a:prstClr val="black"/>
                            </a:solidFill>
                            <a:latin typeface="Cambria Math" panose="02040503050406030204" pitchFamily="18" charset="0"/>
                          </a:rPr>
                          <m:t>𝑧</m:t>
                        </m:r>
                      </m:e>
                      <m:sup>
                        <m:r>
                          <a:rPr lang="en-US" sz="2000" i="1">
                            <a:solidFill>
                              <a:prstClr val="black"/>
                            </a:solidFill>
                            <a:latin typeface="Cambria Math" panose="02040503050406030204" pitchFamily="18" charset="0"/>
                          </a:rPr>
                          <m:t>′</m:t>
                        </m:r>
                      </m:sup>
                    </m:sSup>
                  </m:oMath>
                </a14:m>
                <a:r>
                  <a:rPr lang="ru-RU" sz="2000" dirty="0"/>
                  <a:t> </a:t>
                </a:r>
                <a:r>
                  <a:rPr lang="en-US" sz="2000" dirty="0"/>
                  <a:t>– from the observer</a:t>
                </a:r>
                <a:r>
                  <a:rPr lang="ru-RU" sz="2000" dirty="0"/>
                  <a:t>,</a:t>
                </a:r>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𝐶</m:t>
                      </m:r>
                      <m:r>
                        <a:rPr lang="en-US" sz="2000" b="0" i="1" smtClean="0">
                          <a:latin typeface="Cambria Math" panose="02040503050406030204" pitchFamily="18" charset="0"/>
                        </a:rPr>
                        <m:t>(</m:t>
                      </m:r>
                      <m:r>
                        <a:rPr lang="en-US" sz="2000" b="0" i="1" smtClean="0">
                          <a:latin typeface="Cambria Math" panose="02040503050406030204" pitchFamily="18" charset="0"/>
                        </a:rPr>
                        <m:t>𝑟</m:t>
                      </m:r>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eqArr>
                            <m:eqArrPr>
                              <m:ctrlPr>
                                <a:rPr lang="en-US" sz="2000" b="0" i="1" smtClean="0">
                                  <a:latin typeface="Cambria Math" panose="02040503050406030204" pitchFamily="18" charset="0"/>
                                </a:rPr>
                              </m:ctrlPr>
                            </m:eqArr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0</m:t>
                                  </m:r>
                                </m:sub>
                              </m:sSub>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−4</m:t>
                                  </m:r>
                                </m:sup>
                              </m:sSup>
                              <m:r>
                                <a:rPr lang="en-US" sz="2000" b="0" i="1" smtClean="0">
                                  <a:latin typeface="Cambria Math" panose="02040503050406030204" pitchFamily="18" charset="0"/>
                                </a:rPr>
                                <m:t> </m:t>
                              </m:r>
                              <m:r>
                                <m:rPr>
                                  <m:sty m:val="p"/>
                                </m:rPr>
                                <a:rPr lang="en-US" sz="2000" b="0" i="0" smtClean="0">
                                  <a:latin typeface="Cambria Math" panose="02040503050406030204" pitchFamily="18" charset="0"/>
                                </a:rPr>
                                <m:t>outside</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of</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the</m:t>
                              </m:r>
                              <m:r>
                                <a:rPr lang="ru-RU" sz="2000" b="0" i="0" smtClean="0">
                                  <a:latin typeface="Cambria Math" panose="02040503050406030204" pitchFamily="18" charset="0"/>
                                </a:rPr>
                                <m:t> </m:t>
                              </m:r>
                              <m:r>
                                <m:rPr>
                                  <m:sty m:val="p"/>
                                </m:rPr>
                                <a:rPr lang="en-US" sz="2000" b="0" i="0" smtClean="0">
                                  <a:latin typeface="Cambria Math" panose="02040503050406030204" pitchFamily="18" charset="0"/>
                                </a:rPr>
                                <m:t>CIR</m:t>
                              </m:r>
                              <m:r>
                                <a:rPr lang="en-US" sz="2000" b="0" i="1" smtClean="0">
                                  <a:latin typeface="Cambria Math" panose="02040503050406030204" pitchFamily="18" charset="0"/>
                                </a:rPr>
                                <m:t>,</m:t>
                              </m:r>
                            </m:e>
                            <m:e>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𝐶</m:t>
                                  </m:r>
                                </m:e>
                                <m:sub>
                                  <m:r>
                                    <a:rPr lang="en-US" sz="2000" i="1">
                                      <a:solidFill>
                                        <a:prstClr val="black"/>
                                      </a:solidFill>
                                      <a:latin typeface="Cambria Math" panose="02040503050406030204" pitchFamily="18" charset="0"/>
                                    </a:rPr>
                                    <m:t>0</m:t>
                                  </m:r>
                                </m:sub>
                              </m:sSub>
                              <m:sSup>
                                <m:sSupPr>
                                  <m:ctrlPr>
                                    <a:rPr lang="en-US" sz="2000" i="1">
                                      <a:solidFill>
                                        <a:prstClr val="black"/>
                                      </a:solidFill>
                                      <a:latin typeface="Cambria Math" panose="02040503050406030204" pitchFamily="18" charset="0"/>
                                    </a:rPr>
                                  </m:ctrlPr>
                                </m:sSupPr>
                                <m:e>
                                  <m:r>
                                    <a:rPr lang="en-US" sz="2000" i="1">
                                      <a:solidFill>
                                        <a:prstClr val="black"/>
                                      </a:solidFill>
                                      <a:latin typeface="Cambria Math" panose="02040503050406030204" pitchFamily="18" charset="0"/>
                                    </a:rPr>
                                    <m:t>𝑟</m:t>
                                  </m:r>
                                </m:e>
                                <m:sup>
                                  <m:r>
                                    <a:rPr lang="en-US" sz="2000" i="1">
                                      <a:solidFill>
                                        <a:prstClr val="black"/>
                                      </a:solidFill>
                                      <a:latin typeface="Cambria Math" panose="02040503050406030204" pitchFamily="18" charset="0"/>
                                    </a:rPr>
                                    <m:t>−4</m:t>
                                  </m:r>
                                </m:sup>
                              </m:sSup>
                              <m:sSup>
                                <m:sSupPr>
                                  <m:ctrlPr>
                                    <a:rPr lang="en-US" sz="2000" i="1" smtClean="0">
                                      <a:solidFill>
                                        <a:prstClr val="black"/>
                                      </a:solidFill>
                                      <a:latin typeface="Cambria Math" panose="02040503050406030204" pitchFamily="18" charset="0"/>
                                    </a:rPr>
                                  </m:ctrlPr>
                                </m:sSupPr>
                                <m:e>
                                  <m:r>
                                    <a:rPr lang="en-US" sz="2000" b="0" i="1" smtClean="0">
                                      <a:solidFill>
                                        <a:prstClr val="black"/>
                                      </a:solidFill>
                                      <a:latin typeface="Cambria Math" panose="02040503050406030204" pitchFamily="18" charset="0"/>
                                    </a:rPr>
                                    <m:t>𝑁</m:t>
                                  </m:r>
                                </m:e>
                                <m:sup>
                                  <m:r>
                                    <a:rPr lang="en-US" sz="2000" b="0" i="1" smtClean="0">
                                      <a:solidFill>
                                        <a:prstClr val="black"/>
                                      </a:solidFill>
                                      <a:latin typeface="Cambria Math" panose="02040503050406030204" pitchFamily="18" charset="0"/>
                                    </a:rPr>
                                    <m:t>2</m:t>
                                  </m:r>
                                </m:sup>
                              </m:sSup>
                              <m:r>
                                <a:rPr lang="en-US" sz="2000" b="0" i="1" smtClean="0">
                                  <a:solidFill>
                                    <a:prstClr val="black"/>
                                  </a:solidFill>
                                  <a:latin typeface="Cambria Math" panose="02040503050406030204" pitchFamily="18" charset="0"/>
                                </a:rPr>
                                <m:t> </m:t>
                              </m:r>
                              <m:r>
                                <m:rPr>
                                  <m:sty m:val="p"/>
                                </m:rPr>
                                <a:rPr lang="en-US" sz="2000" b="0" i="0" smtClean="0">
                                  <a:solidFill>
                                    <a:prstClr val="black"/>
                                  </a:solidFill>
                                  <a:latin typeface="Cambria Math" panose="02040503050406030204" pitchFamily="18" charset="0"/>
                                </a:rPr>
                                <m:t>inside</m:t>
                              </m:r>
                              <m:r>
                                <a:rPr lang="en-US" sz="2000" b="0" i="0" smtClean="0">
                                  <a:solidFill>
                                    <a:prstClr val="black"/>
                                  </a:solidFill>
                                  <a:latin typeface="Cambria Math" panose="02040503050406030204" pitchFamily="18" charset="0"/>
                                </a:rPr>
                                <m:t> </m:t>
                              </m:r>
                              <m:r>
                                <m:rPr>
                                  <m:sty m:val="p"/>
                                </m:rPr>
                                <a:rPr lang="en-US" sz="2000" b="0" i="0" smtClean="0">
                                  <a:solidFill>
                                    <a:prstClr val="black"/>
                                  </a:solidFill>
                                  <a:latin typeface="Cambria Math" panose="02040503050406030204" pitchFamily="18" charset="0"/>
                                </a:rPr>
                                <m:t>the</m:t>
                              </m:r>
                              <m:r>
                                <a:rPr lang="ru-RU" sz="2000" b="0" i="0" smtClean="0">
                                  <a:solidFill>
                                    <a:prstClr val="black"/>
                                  </a:solidFill>
                                  <a:latin typeface="Cambria Math" panose="02040503050406030204" pitchFamily="18" charset="0"/>
                                </a:rPr>
                                <m:t> </m:t>
                              </m:r>
                              <m:r>
                                <m:rPr>
                                  <m:sty m:val="p"/>
                                </m:rPr>
                                <a:rPr lang="en-US" sz="2000" b="0" i="0" smtClean="0">
                                  <a:solidFill>
                                    <a:prstClr val="black"/>
                                  </a:solidFill>
                                  <a:latin typeface="Cambria Math" panose="02040503050406030204" pitchFamily="18" charset="0"/>
                                </a:rPr>
                                <m:t>CIR</m:t>
                              </m:r>
                              <m:r>
                                <a:rPr lang="en-US" sz="2000" b="0" i="1" smtClean="0">
                                  <a:solidFill>
                                    <a:prstClr val="black"/>
                                  </a:solidFill>
                                  <a:latin typeface="Cambria Math" panose="02040503050406030204" pitchFamily="18" charset="0"/>
                                </a:rPr>
                                <m:t>.</m:t>
                              </m:r>
                            </m:e>
                          </m:eqArr>
                        </m:e>
                      </m:d>
                    </m:oMath>
                  </m:oMathPara>
                </a14:m>
                <a:endParaRPr lang="en-US" sz="2000" dirty="0"/>
              </a:p>
              <a:p>
                <a14:m>
                  <m:oMath xmlns:m="http://schemas.openxmlformats.org/officeDocument/2006/math">
                    <m:r>
                      <a:rPr lang="en-US" sz="2000" i="1">
                        <a:solidFill>
                          <a:prstClr val="black"/>
                        </a:solidFill>
                        <a:latin typeface="Cambria Math" panose="02040503050406030204" pitchFamily="18" charset="0"/>
                      </a:rPr>
                      <m:t>𝑟</m:t>
                    </m:r>
                  </m:oMath>
                </a14:m>
                <a:r>
                  <a:rPr lang="en-US" sz="2000" dirty="0"/>
                  <a:t> is the distance of a point from the Sun center</a:t>
                </a:r>
                <a:r>
                  <a:rPr lang="ru-RU" sz="2000" dirty="0"/>
                  <a:t>,</a:t>
                </a:r>
              </a:p>
              <a:p>
                <a14:m>
                  <m:oMath xmlns:m="http://schemas.openxmlformats.org/officeDocument/2006/math">
                    <m:r>
                      <a:rPr lang="en-US" sz="2000" i="1">
                        <a:solidFill>
                          <a:prstClr val="black"/>
                        </a:solidFill>
                        <a:latin typeface="Cambria Math" panose="02040503050406030204" pitchFamily="18" charset="0"/>
                      </a:rPr>
                      <m:t>𝑁</m:t>
                    </m:r>
                  </m:oMath>
                </a14:m>
                <a:r>
                  <a:rPr lang="ru-RU" sz="2000" dirty="0"/>
                  <a:t> </a:t>
                </a:r>
                <a:r>
                  <a:rPr lang="en-US" sz="2000" dirty="0"/>
                  <a:t>is the coefficient of plasma density increase inside the</a:t>
                </a:r>
                <a:r>
                  <a:rPr lang="ru-RU" sz="2000" dirty="0"/>
                  <a:t> </a:t>
                </a:r>
                <a:r>
                  <a:rPr lang="en-US" sz="2000" dirty="0"/>
                  <a:t>CIR.</a:t>
                </a:r>
                <a:endParaRPr lang="ru-RU" sz="2000" dirty="0"/>
              </a:p>
            </p:txBody>
          </p:sp>
        </mc:Choice>
        <mc:Fallback xmlns="">
          <p:sp>
            <p:nvSpPr>
              <p:cNvPr id="7" name="Прямоугольник 6">
                <a:extLst>
                  <a:ext uri="{FF2B5EF4-FFF2-40B4-BE49-F238E27FC236}">
                    <a16:creationId xmlns:a16="http://schemas.microsoft.com/office/drawing/2014/main" id="{8156DF5E-1902-47EB-8246-5772301CDE21}"/>
                  </a:ext>
                </a:extLst>
              </p:cNvPr>
              <p:cNvSpPr>
                <a:spLocks noRot="1" noChangeAspect="1" noMove="1" noResize="1" noEditPoints="1" noAdjustHandles="1" noChangeArrowheads="1" noChangeShapeType="1" noTextEdit="1"/>
              </p:cNvSpPr>
              <p:nvPr/>
            </p:nvSpPr>
            <p:spPr>
              <a:xfrm>
                <a:off x="5933478" y="1401828"/>
                <a:ext cx="5941365" cy="4616905"/>
              </a:xfrm>
              <a:prstGeom prst="rect">
                <a:avLst/>
              </a:prstGeom>
              <a:blipFill>
                <a:blip r:embed="rId2"/>
                <a:stretch>
                  <a:fillRect l="-1026" b="-145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6CB8B29-C266-4D34-A9F2-6534B006A0E6}"/>
                  </a:ext>
                </a:extLst>
              </p:cNvPr>
              <p:cNvSpPr txBox="1"/>
              <p:nvPr/>
            </p:nvSpPr>
            <p:spPr>
              <a:xfrm>
                <a:off x="781009" y="5558992"/>
                <a:ext cx="4484626" cy="459741"/>
              </a:xfrm>
              <a:prstGeom prst="rect">
                <a:avLst/>
              </a:prstGeom>
              <a:noFill/>
              <a:ln>
                <a:noFill/>
              </a:ln>
            </p:spPr>
            <p:txBody>
              <a:bodyPr wrap="none" rtlCol="0" anchor="ctr" anchorCtr="1">
                <a:spAutoFit/>
              </a:bodyPr>
              <a:lstStyle/>
              <a:p>
                <a:r>
                  <a:rPr lang="en-US" dirty="0"/>
                  <a:t>Suggested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ea typeface="Cambria Math" panose="02040503050406030204" pitchFamily="18" charset="0"/>
                          </a:rPr>
                          <m:t>4</m:t>
                        </m:r>
                      </m:den>
                    </m:f>
                  </m:oMath>
                </a14:m>
                <a:r>
                  <a:rPr lang="en-US" dirty="0"/>
                  <a:t> if</a:t>
                </a:r>
                <a:r>
                  <a:rPr lang="ru-RU" dirty="0"/>
                  <a:t>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=1</m:t>
                    </m:r>
                    <m:r>
                      <a:rPr lang="en-US" b="0" i="1" smtClean="0">
                        <a:latin typeface="Cambria Math" panose="02040503050406030204" pitchFamily="18" charset="0"/>
                      </a:rPr>
                      <m:t>𝐴𝑈</m:t>
                    </m:r>
                  </m:oMath>
                </a14:m>
                <a:r>
                  <a:rPr lang="en-US" dirty="0"/>
                  <a:t>,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=3</m:t>
                    </m:r>
                  </m:oMath>
                </a14:m>
                <a:endParaRPr lang="ru-RU" dirty="0"/>
              </a:p>
            </p:txBody>
          </p:sp>
        </mc:Choice>
        <mc:Fallback xmlns="">
          <p:sp>
            <p:nvSpPr>
              <p:cNvPr id="9" name="TextBox 8">
                <a:extLst>
                  <a:ext uri="{FF2B5EF4-FFF2-40B4-BE49-F238E27FC236}">
                    <a16:creationId xmlns:a16="http://schemas.microsoft.com/office/drawing/2014/main" id="{96CB8B29-C266-4D34-A9F2-6534B006A0E6}"/>
                  </a:ext>
                </a:extLst>
              </p:cNvPr>
              <p:cNvSpPr txBox="1">
                <a:spLocks noRot="1" noChangeAspect="1" noMove="1" noResize="1" noEditPoints="1" noAdjustHandles="1" noChangeArrowheads="1" noChangeShapeType="1" noTextEdit="1"/>
              </p:cNvSpPr>
              <p:nvPr/>
            </p:nvSpPr>
            <p:spPr>
              <a:xfrm>
                <a:off x="781009" y="5558992"/>
                <a:ext cx="4484626" cy="459741"/>
              </a:xfrm>
              <a:prstGeom prst="rect">
                <a:avLst/>
              </a:prstGeom>
              <a:blipFill>
                <a:blip r:embed="rId3"/>
                <a:stretch>
                  <a:fillRect l="-679" b="-9333"/>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6B8E876-E190-4053-AFA2-D69B8883F31E}"/>
                  </a:ext>
                </a:extLst>
              </p:cNvPr>
              <p:cNvSpPr txBox="1"/>
              <p:nvPr/>
            </p:nvSpPr>
            <p:spPr>
              <a:xfrm>
                <a:off x="4899645" y="785406"/>
                <a:ext cx="2392706" cy="369332"/>
              </a:xfrm>
              <a:prstGeom prst="rect">
                <a:avLst/>
              </a:prstGeom>
              <a:noFill/>
              <a:ln>
                <a:noFill/>
              </a:ln>
            </p:spPr>
            <p:txBody>
              <a:bodyPr wrap="none" rtlCol="0" anchor="ctr" anchorCtr="1">
                <a:spAutoFit/>
              </a:bodyPr>
              <a:lstStyle/>
              <a:p>
                <a:r>
                  <a:rPr lang="en-US" dirty="0"/>
                  <a:t>CIR axis: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rPr>
                      <m:t>)</m:t>
                    </m:r>
                  </m:oMath>
                </a14:m>
                <a:endParaRPr lang="ru-RU" dirty="0"/>
              </a:p>
            </p:txBody>
          </p:sp>
        </mc:Choice>
        <mc:Fallback xmlns="">
          <p:sp>
            <p:nvSpPr>
              <p:cNvPr id="11" name="TextBox 10">
                <a:extLst>
                  <a:ext uri="{FF2B5EF4-FFF2-40B4-BE49-F238E27FC236}">
                    <a16:creationId xmlns:a16="http://schemas.microsoft.com/office/drawing/2014/main" id="{C6B8E876-E190-4053-AFA2-D69B8883F31E}"/>
                  </a:ext>
                </a:extLst>
              </p:cNvPr>
              <p:cNvSpPr txBox="1">
                <a:spLocks noRot="1" noChangeAspect="1" noMove="1" noResize="1" noEditPoints="1" noAdjustHandles="1" noChangeArrowheads="1" noChangeShapeType="1" noTextEdit="1"/>
              </p:cNvSpPr>
              <p:nvPr/>
            </p:nvSpPr>
            <p:spPr>
              <a:xfrm>
                <a:off x="4899645" y="785406"/>
                <a:ext cx="2392706" cy="369332"/>
              </a:xfrm>
              <a:prstGeom prst="rect">
                <a:avLst/>
              </a:prstGeom>
              <a:blipFill>
                <a:blip r:embed="rId4"/>
                <a:stretch>
                  <a:fillRect l="-1786" t="-8333" r="-510" b="-26667"/>
                </a:stretch>
              </a:blipFill>
              <a:ln>
                <a:noFill/>
              </a:ln>
            </p:spPr>
            <p:txBody>
              <a:bodyPr/>
              <a:lstStyle/>
              <a:p>
                <a:r>
                  <a:rPr lang="ru-RU">
                    <a:noFill/>
                  </a:rPr>
                  <a:t> </a:t>
                </a:r>
              </a:p>
            </p:txBody>
          </p:sp>
        </mc:Fallback>
      </mc:AlternateContent>
      <p:pic>
        <p:nvPicPr>
          <p:cNvPr id="3" name="Рисунок 2">
            <a:extLst>
              <a:ext uri="{FF2B5EF4-FFF2-40B4-BE49-F238E27FC236}">
                <a16:creationId xmlns:a16="http://schemas.microsoft.com/office/drawing/2014/main" id="{8EAE96F7-3988-4777-8C05-5577601960B7}"/>
              </a:ext>
            </a:extLst>
          </p:cNvPr>
          <p:cNvPicPr>
            <a:picLocks noChangeAspect="1"/>
          </p:cNvPicPr>
          <p:nvPr/>
        </p:nvPicPr>
        <p:blipFill>
          <a:blip r:embed="rId5"/>
          <a:stretch>
            <a:fillRect/>
          </a:stretch>
        </p:blipFill>
        <p:spPr>
          <a:xfrm>
            <a:off x="188473" y="1401828"/>
            <a:ext cx="5669697" cy="4054344"/>
          </a:xfrm>
          <a:prstGeom prst="rect">
            <a:avLst/>
          </a:prstGeom>
        </p:spPr>
      </p:pic>
      <p:sp>
        <p:nvSpPr>
          <p:cNvPr id="2" name="TextBox 1">
            <a:extLst>
              <a:ext uri="{FF2B5EF4-FFF2-40B4-BE49-F238E27FC236}">
                <a16:creationId xmlns:a16="http://schemas.microsoft.com/office/drawing/2014/main" id="{7981B173-E520-46E3-9BD4-9EE408890CD4}"/>
              </a:ext>
            </a:extLst>
          </p:cNvPr>
          <p:cNvSpPr txBox="1"/>
          <p:nvPr/>
        </p:nvSpPr>
        <p:spPr>
          <a:xfrm>
            <a:off x="91440" y="6104240"/>
            <a:ext cx="11967210" cy="584775"/>
          </a:xfrm>
          <a:prstGeom prst="rect">
            <a:avLst/>
          </a:prstGeom>
          <a:noFill/>
          <a:ln>
            <a:noFill/>
          </a:ln>
        </p:spPr>
        <p:txBody>
          <a:bodyPr wrap="square" rtlCol="0" anchor="ctr" anchorCtr="1">
            <a:spAutoFit/>
          </a:bodyPr>
          <a:lstStyle/>
          <a:p>
            <a:pPr algn="just"/>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Lukmanov</a:t>
            </a:r>
            <a:r>
              <a:rPr lang="en-US" sz="1600" i="1" dirty="0">
                <a:latin typeface="Times New Roman" panose="02020603050405020304" pitchFamily="18" charset="0"/>
                <a:cs typeface="Times New Roman" panose="02020603050405020304" pitchFamily="18" charset="0"/>
              </a:rPr>
              <a:t> V. R., </a:t>
            </a:r>
            <a:r>
              <a:rPr lang="en-US" sz="1600" i="1" dirty="0" err="1">
                <a:latin typeface="Times New Roman" panose="02020603050405020304" pitchFamily="18" charset="0"/>
                <a:cs typeface="Times New Roman" panose="02020603050405020304" pitchFamily="18" charset="0"/>
              </a:rPr>
              <a:t>Chashei</a:t>
            </a:r>
            <a:r>
              <a:rPr lang="en-US" sz="1600" i="1" dirty="0">
                <a:latin typeface="Times New Roman" panose="02020603050405020304" pitchFamily="18" charset="0"/>
                <a:cs typeface="Times New Roman" panose="02020603050405020304" pitchFamily="18" charset="0"/>
              </a:rPr>
              <a:t> I. V., </a:t>
            </a:r>
            <a:r>
              <a:rPr lang="en-US" sz="1600" i="1" dirty="0" err="1">
                <a:latin typeface="Times New Roman" panose="02020603050405020304" pitchFamily="18" charset="0"/>
                <a:cs typeface="Times New Roman" panose="02020603050405020304" pitchFamily="18" charset="0"/>
              </a:rPr>
              <a:t>Tyul’bashev</a:t>
            </a:r>
            <a:r>
              <a:rPr lang="en-US" sz="1600" i="1" dirty="0">
                <a:latin typeface="Times New Roman" panose="02020603050405020304" pitchFamily="18" charset="0"/>
                <a:cs typeface="Times New Roman" panose="02020603050405020304" pitchFamily="18" charset="0"/>
              </a:rPr>
              <a:t> S. A., </a:t>
            </a:r>
            <a:r>
              <a:rPr lang="en-US" sz="1600" i="1" dirty="0" err="1">
                <a:latin typeface="Times New Roman" panose="02020603050405020304" pitchFamily="18" charset="0"/>
                <a:cs typeface="Times New Roman" panose="02020603050405020304" pitchFamily="18" charset="0"/>
              </a:rPr>
              <a:t>Subaev</a:t>
            </a:r>
            <a:r>
              <a:rPr lang="en-US" sz="1600" i="1" dirty="0">
                <a:latin typeface="Times New Roman" panose="02020603050405020304" pitchFamily="18" charset="0"/>
                <a:cs typeface="Times New Roman" panose="02020603050405020304" pitchFamily="18" charset="0"/>
              </a:rPr>
              <a:t> I. A. Corotating Disturbances of the Solar Wind in the Monitoring Data of Interplanetary Scintillations: Simulation and Observation. // Astronomy Reports. – 2023. – V. 67. – P. 618 – 628.</a:t>
            </a:r>
            <a:endParaRPr lang="ru-RU"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11412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B4218A-F030-495B-9DE8-DC9129E6703A}"/>
              </a:ext>
            </a:extLst>
          </p:cNvPr>
          <p:cNvSpPr txBox="1"/>
          <p:nvPr/>
        </p:nvSpPr>
        <p:spPr>
          <a:xfrm>
            <a:off x="2654766" y="0"/>
            <a:ext cx="6881884" cy="523220"/>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The</a:t>
            </a:r>
            <a:r>
              <a:rPr lang="ru-RU" sz="2800" dirty="0">
                <a:solidFill>
                  <a:prstClr val="black"/>
                </a:solidFill>
                <a:latin typeface="Calibri" panose="020F0502020204030204"/>
              </a:rPr>
              <a:t> </a:t>
            </a:r>
            <a:r>
              <a:rPr lang="en-US" sz="2800" dirty="0">
                <a:solidFill>
                  <a:prstClr val="black"/>
                </a:solidFill>
                <a:latin typeface="Calibri" panose="020F0502020204030204"/>
              </a:rPr>
              <a:t>magnetic storm on</a:t>
            </a: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Dece</a:t>
            </a:r>
            <a:r>
              <a:rPr lang="en-US" sz="2800" dirty="0" err="1">
                <a:solidFill>
                  <a:prstClr val="black"/>
                </a:solidFill>
                <a:latin typeface="Calibri" panose="020F0502020204030204"/>
              </a:rPr>
              <a:t>mber</a:t>
            </a:r>
            <a:r>
              <a:rPr lang="en-US" sz="2800" dirty="0">
                <a:solidFill>
                  <a:prstClr val="black"/>
                </a:solidFill>
                <a:latin typeface="Calibri" panose="020F0502020204030204"/>
              </a:rPr>
              <a:t> 1-2,</a:t>
            </a: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 2023 г.</a:t>
            </a:r>
          </a:p>
        </p:txBody>
      </p:sp>
      <p:sp>
        <p:nvSpPr>
          <p:cNvPr id="8" name="TextBox 7">
            <a:extLst>
              <a:ext uri="{FF2B5EF4-FFF2-40B4-BE49-F238E27FC236}">
                <a16:creationId xmlns:a16="http://schemas.microsoft.com/office/drawing/2014/main" id="{B3E4E2AE-C3DF-4DF7-B7A9-83FA03113391}"/>
              </a:ext>
            </a:extLst>
          </p:cNvPr>
          <p:cNvSpPr txBox="1"/>
          <p:nvPr/>
        </p:nvSpPr>
        <p:spPr>
          <a:xfrm>
            <a:off x="2051757" y="577517"/>
            <a:ext cx="8087903" cy="646331"/>
          </a:xfrm>
          <a:prstGeom prst="rect">
            <a:avLst/>
          </a:prstGeom>
          <a:noFill/>
          <a:ln>
            <a:noFill/>
          </a:ln>
        </p:spPr>
        <p:txBody>
          <a:bodyPr wrap="square" rtlCol="0" anchor="ctr" anchorCtr="1">
            <a:spAutoFit/>
          </a:bodyPr>
          <a:lstStyle/>
          <a:p>
            <a:pPr algn="ctr"/>
            <a:r>
              <a:rPr lang="en-US" dirty="0">
                <a:latin typeface="Times New Roman" panose="02020603050405020304" pitchFamily="18" charset="0"/>
                <a:cs typeface="Times New Roman" panose="02020603050405020304" pitchFamily="18" charset="0"/>
              </a:rPr>
              <a:t>In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data of scintillation observation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signs of a</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CIR as well as of a</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CME</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after a strong solar flare on November 28 were observed</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F64B534D-5C9A-4534-A8AD-91719A61098D}"/>
              </a:ext>
            </a:extLst>
          </p:cNvPr>
          <p:cNvPicPr>
            <a:picLocks noChangeAspect="1"/>
          </p:cNvPicPr>
          <p:nvPr/>
        </p:nvPicPr>
        <p:blipFill>
          <a:blip r:embed="rId2"/>
          <a:stretch>
            <a:fillRect/>
          </a:stretch>
        </p:blipFill>
        <p:spPr>
          <a:xfrm>
            <a:off x="1706819" y="1411384"/>
            <a:ext cx="8778362" cy="5317661"/>
          </a:xfrm>
          <a:prstGeom prst="rect">
            <a:avLst/>
          </a:prstGeom>
        </p:spPr>
      </p:pic>
    </p:spTree>
    <p:extLst>
      <p:ext uri="{BB962C8B-B14F-4D97-AF65-F5344CB8AC3E}">
        <p14:creationId xmlns:p14="http://schemas.microsoft.com/office/powerpoint/2010/main" val="136651521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3A7B7-C857-4BBC-B070-58A45588204B}"/>
              </a:ext>
            </a:extLst>
          </p:cNvPr>
          <p:cNvSpPr txBox="1"/>
          <p:nvPr/>
        </p:nvSpPr>
        <p:spPr>
          <a:xfrm>
            <a:off x="1417130" y="80010"/>
            <a:ext cx="9357755" cy="523220"/>
          </a:xfrm>
          <a:prstGeom prst="rect">
            <a:avLst/>
          </a:prstGeom>
          <a:noFill/>
          <a:ln>
            <a:noFill/>
          </a:ln>
        </p:spPr>
        <p:txBody>
          <a:bodyPr wrap="none" rtlCol="0" anchor="ctr" anchorCtr="1">
            <a:spAutoFit/>
          </a:bodyPr>
          <a:lstStyle/>
          <a:p>
            <a:pPr algn="ctr"/>
            <a:r>
              <a:rPr lang="en-US" sz="2800" dirty="0"/>
              <a:t>Dynamic maps of the scintillation index for November 30, 2023</a:t>
            </a:r>
          </a:p>
        </p:txBody>
      </p:sp>
      <p:pic>
        <p:nvPicPr>
          <p:cNvPr id="3" name="Рисунок 2">
            <a:extLst>
              <a:ext uri="{FF2B5EF4-FFF2-40B4-BE49-F238E27FC236}">
                <a16:creationId xmlns:a16="http://schemas.microsoft.com/office/drawing/2014/main" id="{66464DEF-D718-4E1F-B752-E1AECF5C2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230"/>
            <a:ext cx="12192000" cy="6254770"/>
          </a:xfrm>
          <a:prstGeom prst="rect">
            <a:avLst/>
          </a:prstGeom>
        </p:spPr>
      </p:pic>
    </p:spTree>
    <p:extLst>
      <p:ext uri="{BB962C8B-B14F-4D97-AF65-F5344CB8AC3E}">
        <p14:creationId xmlns:p14="http://schemas.microsoft.com/office/powerpoint/2010/main" val="264177306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3A7B7-C857-4BBC-B070-58A45588204B}"/>
              </a:ext>
            </a:extLst>
          </p:cNvPr>
          <p:cNvSpPr txBox="1"/>
          <p:nvPr/>
        </p:nvSpPr>
        <p:spPr>
          <a:xfrm>
            <a:off x="1521963" y="80010"/>
            <a:ext cx="9148082" cy="523220"/>
          </a:xfrm>
          <a:prstGeom prst="rect">
            <a:avLst/>
          </a:prstGeom>
          <a:noFill/>
          <a:ln>
            <a:noFill/>
          </a:ln>
        </p:spPr>
        <p:txBody>
          <a:bodyPr wrap="none" rtlCol="0" anchor="ctr" anchorCtr="1">
            <a:spAutoFit/>
          </a:bodyPr>
          <a:lstStyle/>
          <a:p>
            <a:pPr algn="ctr"/>
            <a:r>
              <a:rPr lang="en-US" sz="2800" dirty="0"/>
              <a:t>Dynamic maps of the scintillation index for December 1, 2023</a:t>
            </a:r>
          </a:p>
        </p:txBody>
      </p:sp>
      <p:pic>
        <p:nvPicPr>
          <p:cNvPr id="6" name="Рисунок 5">
            <a:extLst>
              <a:ext uri="{FF2B5EF4-FFF2-40B4-BE49-F238E27FC236}">
                <a16:creationId xmlns:a16="http://schemas.microsoft.com/office/drawing/2014/main" id="{9F46F0A4-F126-4777-8650-A93A1A698569}"/>
              </a:ext>
            </a:extLst>
          </p:cNvPr>
          <p:cNvPicPr>
            <a:picLocks noChangeAspect="1"/>
          </p:cNvPicPr>
          <p:nvPr/>
        </p:nvPicPr>
        <p:blipFill>
          <a:blip r:embed="rId2"/>
          <a:stretch>
            <a:fillRect/>
          </a:stretch>
        </p:blipFill>
        <p:spPr>
          <a:xfrm>
            <a:off x="0" y="603230"/>
            <a:ext cx="12192000" cy="6254770"/>
          </a:xfrm>
          <a:prstGeom prst="rect">
            <a:avLst/>
          </a:prstGeom>
        </p:spPr>
      </p:pic>
    </p:spTree>
    <p:extLst>
      <p:ext uri="{BB962C8B-B14F-4D97-AF65-F5344CB8AC3E}">
        <p14:creationId xmlns:p14="http://schemas.microsoft.com/office/powerpoint/2010/main" val="321811664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3A7B7-C857-4BBC-B070-58A45588204B}"/>
              </a:ext>
            </a:extLst>
          </p:cNvPr>
          <p:cNvSpPr txBox="1"/>
          <p:nvPr/>
        </p:nvSpPr>
        <p:spPr>
          <a:xfrm>
            <a:off x="1521959" y="80010"/>
            <a:ext cx="9148082" cy="523220"/>
          </a:xfrm>
          <a:prstGeom prst="rect">
            <a:avLst/>
          </a:prstGeom>
          <a:noFill/>
          <a:ln>
            <a:noFill/>
          </a:ln>
        </p:spPr>
        <p:txBody>
          <a:bodyPr wrap="none" rtlCol="0" anchor="ctr" anchorCtr="1">
            <a:spAutoFit/>
          </a:bodyPr>
          <a:lstStyle/>
          <a:p>
            <a:pPr algn="ctr"/>
            <a:r>
              <a:rPr lang="en-US" sz="2800" dirty="0"/>
              <a:t>Dynamic maps of the scintillation index for December 2, 2023</a:t>
            </a:r>
          </a:p>
        </p:txBody>
      </p:sp>
      <p:pic>
        <p:nvPicPr>
          <p:cNvPr id="5" name="Рисунок 4">
            <a:extLst>
              <a:ext uri="{FF2B5EF4-FFF2-40B4-BE49-F238E27FC236}">
                <a16:creationId xmlns:a16="http://schemas.microsoft.com/office/drawing/2014/main" id="{0DB8F8A5-7790-486E-911D-121694DEE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230"/>
            <a:ext cx="12192000" cy="6254771"/>
          </a:xfrm>
          <a:prstGeom prst="rect">
            <a:avLst/>
          </a:prstGeom>
        </p:spPr>
      </p:pic>
    </p:spTree>
    <p:extLst>
      <p:ext uri="{BB962C8B-B14F-4D97-AF65-F5344CB8AC3E}">
        <p14:creationId xmlns:p14="http://schemas.microsoft.com/office/powerpoint/2010/main" val="211204037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3A7B7-C857-4BBC-B070-58A45588204B}"/>
              </a:ext>
            </a:extLst>
          </p:cNvPr>
          <p:cNvSpPr txBox="1"/>
          <p:nvPr/>
        </p:nvSpPr>
        <p:spPr>
          <a:xfrm>
            <a:off x="1521964" y="80010"/>
            <a:ext cx="9148082" cy="523220"/>
          </a:xfrm>
          <a:prstGeom prst="rect">
            <a:avLst/>
          </a:prstGeom>
          <a:noFill/>
          <a:ln>
            <a:noFill/>
          </a:ln>
        </p:spPr>
        <p:txBody>
          <a:bodyPr wrap="none" rtlCol="0" anchor="ctr" anchorCtr="1">
            <a:spAutoFit/>
          </a:bodyPr>
          <a:lstStyle/>
          <a:p>
            <a:pPr algn="ctr"/>
            <a:r>
              <a:rPr lang="en-US" sz="2800" dirty="0"/>
              <a:t>Dynamic maps of the scintillation index for December 3, 2023</a:t>
            </a:r>
          </a:p>
        </p:txBody>
      </p:sp>
      <p:pic>
        <p:nvPicPr>
          <p:cNvPr id="3" name="Рисунок 2">
            <a:extLst>
              <a:ext uri="{FF2B5EF4-FFF2-40B4-BE49-F238E27FC236}">
                <a16:creationId xmlns:a16="http://schemas.microsoft.com/office/drawing/2014/main" id="{0ACCC3C8-1999-4190-84BE-B13556887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230"/>
            <a:ext cx="12192000" cy="6254770"/>
          </a:xfrm>
          <a:prstGeom prst="rect">
            <a:avLst/>
          </a:prstGeom>
        </p:spPr>
      </p:pic>
    </p:spTree>
    <p:extLst>
      <p:ext uri="{BB962C8B-B14F-4D97-AF65-F5344CB8AC3E}">
        <p14:creationId xmlns:p14="http://schemas.microsoft.com/office/powerpoint/2010/main" val="139013109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2B5869-44C0-4DE1-B3FE-1E853FCDF8E1}"/>
              </a:ext>
            </a:extLst>
          </p:cNvPr>
          <p:cNvSpPr txBox="1"/>
          <p:nvPr/>
        </p:nvSpPr>
        <p:spPr>
          <a:xfrm>
            <a:off x="5206969" y="173117"/>
            <a:ext cx="1778051" cy="523220"/>
          </a:xfrm>
          <a:prstGeom prst="rect">
            <a:avLst/>
          </a:prstGeom>
          <a:noFill/>
          <a:ln>
            <a:noFill/>
          </a:ln>
        </p:spPr>
        <p:txBody>
          <a:bodyPr wrap="none" rtlCol="0" anchor="ctr" anchorCtr="1">
            <a:spAutoFit/>
          </a:bodyPr>
          <a:lstStyle/>
          <a:p>
            <a:r>
              <a:rPr lang="en-US" sz="2800" dirty="0"/>
              <a:t>Conclusion</a:t>
            </a:r>
            <a:endParaRPr lang="ru-RU" sz="2800" dirty="0"/>
          </a:p>
        </p:txBody>
      </p:sp>
      <p:sp>
        <p:nvSpPr>
          <p:cNvPr id="5" name="TextBox 4">
            <a:extLst>
              <a:ext uri="{FF2B5EF4-FFF2-40B4-BE49-F238E27FC236}">
                <a16:creationId xmlns:a16="http://schemas.microsoft.com/office/drawing/2014/main" id="{C5CCDF53-5CB9-4291-A2B9-FEB5D868B537}"/>
              </a:ext>
            </a:extLst>
          </p:cNvPr>
          <p:cNvSpPr txBox="1"/>
          <p:nvPr/>
        </p:nvSpPr>
        <p:spPr>
          <a:xfrm>
            <a:off x="106674" y="865614"/>
            <a:ext cx="11986266" cy="4893647"/>
          </a:xfrm>
          <a:prstGeom prst="rect">
            <a:avLst/>
          </a:prstGeom>
          <a:noFill/>
          <a:ln>
            <a:noFill/>
          </a:ln>
        </p:spPr>
        <p:txBody>
          <a:bodyPr wrap="square" rtlCol="0" anchor="ctr" anchorCtr="1">
            <a:spAutoFit/>
          </a:bodyPr>
          <a:lstStyle/>
          <a:p>
            <a:pPr algn="just"/>
            <a:r>
              <a:rPr lang="en-US" sz="2600" dirty="0">
                <a:latin typeface="Times New Roman" panose="02020603050405020304" pitchFamily="18" charset="0"/>
                <a:cs typeface="Times New Roman" panose="02020603050405020304" pitchFamily="18" charset="0"/>
              </a:rPr>
              <a:t>Using the example of a magnetic storm on December 1-2, 2023, the possibility of predicting the arrival of CIR–type disturbances to Earth was demonstrated. On November 30, signs of CIR spreading towards Earth were observed in the interplanetary scintillation data. However, after the magnetic storm start, signs of CME propagation were also observed after a powerful solar flare on November 28. It is obvious that this magnetic storm was the result of a combination of both CIR and CME types of disturbances. Since CIR and CME were separated in time, their combination affected mainly the duration of the magnetic storm. In more complex cases, when both types of disturbances overlap, an appropriate modification of the model is required. It can be noted that even in the case of combined CIR/CME disturbances, monitoring interplanetary scintillation makes it possible to detect large-scale disturbances before they arrive at Earth.</a:t>
            </a:r>
            <a:endParaRPr lang="ru-RU" sz="2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7A6612B-FC99-4E18-8DE2-3CB4CED0EFB3}"/>
              </a:ext>
            </a:extLst>
          </p:cNvPr>
          <p:cNvSpPr txBox="1"/>
          <p:nvPr/>
        </p:nvSpPr>
        <p:spPr>
          <a:xfrm>
            <a:off x="106674" y="5928538"/>
            <a:ext cx="11986266" cy="830997"/>
          </a:xfrm>
          <a:prstGeom prst="rect">
            <a:avLst/>
          </a:prstGeom>
          <a:noFill/>
          <a:ln>
            <a:noFill/>
          </a:ln>
        </p:spPr>
        <p:txBody>
          <a:bodyPr wrap="square" rtlCol="0" anchor="ctr" anchorCtr="1">
            <a:spAutoFit/>
          </a:bodyPr>
          <a:lstStyle/>
          <a:p>
            <a:pPr algn="just"/>
            <a:r>
              <a:rPr lang="en-US" sz="1600" i="1" dirty="0" err="1">
                <a:latin typeface="Times New Roman" panose="02020603050405020304" pitchFamily="18" charset="0"/>
                <a:cs typeface="Times New Roman" panose="02020603050405020304" pitchFamily="18" charset="0"/>
              </a:rPr>
              <a:t>Lukmanov</a:t>
            </a:r>
            <a:r>
              <a:rPr lang="en-US" sz="1600" i="1" dirty="0">
                <a:latin typeface="Times New Roman" panose="02020603050405020304" pitchFamily="18" charset="0"/>
                <a:cs typeface="Times New Roman" panose="02020603050405020304" pitchFamily="18" charset="0"/>
              </a:rPr>
              <a:t> V. R., </a:t>
            </a:r>
            <a:r>
              <a:rPr lang="en-US" sz="1600" i="1" dirty="0" err="1">
                <a:latin typeface="Times New Roman" panose="02020603050405020304" pitchFamily="18" charset="0"/>
                <a:cs typeface="Times New Roman" panose="02020603050405020304" pitchFamily="18" charset="0"/>
              </a:rPr>
              <a:t>Chashei</a:t>
            </a:r>
            <a:r>
              <a:rPr lang="en-US" sz="1600" i="1" dirty="0">
                <a:latin typeface="Times New Roman" panose="02020603050405020304" pitchFamily="18" charset="0"/>
                <a:cs typeface="Times New Roman" panose="02020603050405020304" pitchFamily="18" charset="0"/>
              </a:rPr>
              <a:t> I. V., </a:t>
            </a:r>
            <a:r>
              <a:rPr lang="en-US" sz="1600" i="1" dirty="0" err="1">
                <a:latin typeface="Times New Roman" panose="02020603050405020304" pitchFamily="18" charset="0"/>
                <a:cs typeface="Times New Roman" panose="02020603050405020304" pitchFamily="18" charset="0"/>
              </a:rPr>
              <a:t>Tyul’bashev</a:t>
            </a:r>
            <a:r>
              <a:rPr lang="en-US" sz="1600" i="1" dirty="0">
                <a:latin typeface="Times New Roman" panose="02020603050405020304" pitchFamily="18" charset="0"/>
                <a:cs typeface="Times New Roman" panose="02020603050405020304" pitchFamily="18" charset="0"/>
              </a:rPr>
              <a:t> S. A., </a:t>
            </a:r>
            <a:r>
              <a:rPr lang="en-US" sz="1600" i="1" dirty="0" err="1">
                <a:latin typeface="Times New Roman" panose="02020603050405020304" pitchFamily="18" charset="0"/>
                <a:cs typeface="Times New Roman" panose="02020603050405020304" pitchFamily="18" charset="0"/>
              </a:rPr>
              <a:t>Subaev</a:t>
            </a:r>
            <a:r>
              <a:rPr lang="en-US" sz="1600" i="1" dirty="0">
                <a:latin typeface="Times New Roman" panose="02020603050405020304" pitchFamily="18" charset="0"/>
                <a:cs typeface="Times New Roman" panose="02020603050405020304" pitchFamily="18" charset="0"/>
              </a:rPr>
              <a:t> I. A. Analysis of the Causes of the Magnetic Storm on December 1–2, 2023 Based on Observations of Interplanetary Scintillations at the BSA Radio Telescope of the Lebedev Physical Institute. // Astronomy Reports. – 2024. – V. 68. – P. 650 – 656.</a:t>
            </a:r>
            <a:endParaRPr lang="ru-RU" sz="1600" dirty="0"/>
          </a:p>
        </p:txBody>
      </p:sp>
    </p:spTree>
    <p:extLst>
      <p:ext uri="{BB962C8B-B14F-4D97-AF65-F5344CB8AC3E}">
        <p14:creationId xmlns:p14="http://schemas.microsoft.com/office/powerpoint/2010/main" val="105770960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302CD5-85D0-44BD-A466-87337C5BF0C5}"/>
              </a:ext>
            </a:extLst>
          </p:cNvPr>
          <p:cNvSpPr>
            <a:spLocks noGrp="1"/>
          </p:cNvSpPr>
          <p:nvPr>
            <p:ph type="title"/>
          </p:nvPr>
        </p:nvSpPr>
        <p:spPr>
          <a:xfrm>
            <a:off x="1042988" y="2959100"/>
            <a:ext cx="10106025" cy="939800"/>
          </a:xfrm>
        </p:spPr>
        <p:txBody>
          <a:bodyPr>
            <a:normAutofit fontScale="90000"/>
          </a:bodyPr>
          <a:lstStyle/>
          <a:p>
            <a:pPr algn="ctr" eaLnBrk="1" fontAlgn="auto" hangingPunct="1">
              <a:spcAft>
                <a:spcPts val="0"/>
              </a:spcAft>
              <a:defRPr/>
            </a:pPr>
            <a:r>
              <a:rPr lang="en-US" dirty="0">
                <a:solidFill>
                  <a:schemeClr val="tx1"/>
                </a:solidFill>
              </a:rPr>
              <a:t>THANK YOU FOR ATTENTION</a:t>
            </a:r>
            <a:endParaRPr lang="ru-RU" dirty="0">
              <a:solidFill>
                <a:schemeClr val="tx1"/>
              </a:solidFill>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0FFE0D-F5CD-4A4F-A836-6B8513FC2CEE}"/>
              </a:ext>
            </a:extLst>
          </p:cNvPr>
          <p:cNvSpPr txBox="1"/>
          <p:nvPr/>
        </p:nvSpPr>
        <p:spPr>
          <a:xfrm>
            <a:off x="5238233" y="203954"/>
            <a:ext cx="1715534" cy="523220"/>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Solar wind</a:t>
            </a: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https://sw.vtyulb.ru/img/sw/solarwind.gif">
            <a:extLst>
              <a:ext uri="{FF2B5EF4-FFF2-40B4-BE49-F238E27FC236}">
                <a16:creationId xmlns:a16="http://schemas.microsoft.com/office/drawing/2014/main" id="{C1652302-999C-4FA0-9C58-C519B108FC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0411" y="1582966"/>
            <a:ext cx="5885589" cy="4629328"/>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24F88055-15E1-4CCF-B484-4308C67C800F}"/>
              </a:ext>
            </a:extLst>
          </p:cNvPr>
          <p:cNvSpPr/>
          <p:nvPr/>
        </p:nvSpPr>
        <p:spPr>
          <a:xfrm>
            <a:off x="7816215" y="3694838"/>
            <a:ext cx="2583180" cy="49815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Solar wind</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Прямая со стрелкой 8">
            <a:extLst>
              <a:ext uri="{FF2B5EF4-FFF2-40B4-BE49-F238E27FC236}">
                <a16:creationId xmlns:a16="http://schemas.microsoft.com/office/drawing/2014/main" id="{1E27AE42-2A1C-4636-A77C-EAF3B433CC39}"/>
              </a:ext>
            </a:extLst>
          </p:cNvPr>
          <p:cNvCxnSpPr>
            <a:cxnSpLocks/>
          </p:cNvCxnSpPr>
          <p:nvPr/>
        </p:nvCxnSpPr>
        <p:spPr>
          <a:xfrm flipH="1">
            <a:off x="7776210" y="4187280"/>
            <a:ext cx="674370" cy="537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Прямоугольник 14">
            <a:extLst>
              <a:ext uri="{FF2B5EF4-FFF2-40B4-BE49-F238E27FC236}">
                <a16:creationId xmlns:a16="http://schemas.microsoft.com/office/drawing/2014/main" id="{A00C4601-AA82-48A2-BB77-06BA61D1709C}"/>
              </a:ext>
            </a:extLst>
          </p:cNvPr>
          <p:cNvSpPr/>
          <p:nvPr/>
        </p:nvSpPr>
        <p:spPr>
          <a:xfrm>
            <a:off x="6484620" y="4724490"/>
            <a:ext cx="2583179" cy="4924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Quasi-stationary</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Прямоугольник 18">
            <a:extLst>
              <a:ext uri="{FF2B5EF4-FFF2-40B4-BE49-F238E27FC236}">
                <a16:creationId xmlns:a16="http://schemas.microsoft.com/office/drawing/2014/main" id="{CFA50159-C428-445B-A0FC-26588F023092}"/>
              </a:ext>
            </a:extLst>
          </p:cNvPr>
          <p:cNvSpPr/>
          <p:nvPr/>
        </p:nvSpPr>
        <p:spPr>
          <a:xfrm>
            <a:off x="9247735" y="4724490"/>
            <a:ext cx="2583179" cy="4924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Disturbed</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Прямая со стрелкой 20">
            <a:extLst>
              <a:ext uri="{FF2B5EF4-FFF2-40B4-BE49-F238E27FC236}">
                <a16:creationId xmlns:a16="http://schemas.microsoft.com/office/drawing/2014/main" id="{491DF941-D951-46A0-9ED4-8ECAE7630EF9}"/>
              </a:ext>
            </a:extLst>
          </p:cNvPr>
          <p:cNvCxnSpPr>
            <a:cxnSpLocks/>
          </p:cNvCxnSpPr>
          <p:nvPr/>
        </p:nvCxnSpPr>
        <p:spPr>
          <a:xfrm>
            <a:off x="9742170" y="4187280"/>
            <a:ext cx="697230" cy="537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Прямая со стрелкой 25">
            <a:extLst>
              <a:ext uri="{FF2B5EF4-FFF2-40B4-BE49-F238E27FC236}">
                <a16:creationId xmlns:a16="http://schemas.microsoft.com/office/drawing/2014/main" id="{BB00816C-B718-4F7C-840A-9C4B0D302E56}"/>
              </a:ext>
            </a:extLst>
          </p:cNvPr>
          <p:cNvCxnSpPr/>
          <p:nvPr/>
        </p:nvCxnSpPr>
        <p:spPr>
          <a:xfrm>
            <a:off x="7120030" y="5216932"/>
            <a:ext cx="0" cy="5029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Прямоугольник 26">
            <a:extLst>
              <a:ext uri="{FF2B5EF4-FFF2-40B4-BE49-F238E27FC236}">
                <a16:creationId xmlns:a16="http://schemas.microsoft.com/office/drawing/2014/main" id="{E14B1F4D-8AC8-4940-ADF7-36B7C1CA6639}"/>
              </a:ext>
            </a:extLst>
          </p:cNvPr>
          <p:cNvSpPr/>
          <p:nvPr/>
        </p:nvSpPr>
        <p:spPr>
          <a:xfrm>
            <a:off x="6484619" y="5719852"/>
            <a:ext cx="1291587" cy="4924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Slow</a:t>
            </a: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streams</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(300-500 </a:t>
            </a:r>
            <a:r>
              <a:rPr lang="en-US" sz="1400" dirty="0">
                <a:solidFill>
                  <a:prstClr val="black"/>
                </a:solidFill>
                <a:latin typeface="Calibri" panose="020F0502020204030204"/>
              </a:rPr>
              <a:t>km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1400" dirty="0">
                <a:solidFill>
                  <a:prstClr val="black"/>
                </a:solidFill>
                <a:latin typeface="Calibri" panose="020F0502020204030204"/>
              </a:rPr>
              <a:t>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Прямая со стрелкой 28">
            <a:extLst>
              <a:ext uri="{FF2B5EF4-FFF2-40B4-BE49-F238E27FC236}">
                <a16:creationId xmlns:a16="http://schemas.microsoft.com/office/drawing/2014/main" id="{8E902C6E-64A7-48C8-A101-53F2AED8B682}"/>
              </a:ext>
            </a:extLst>
          </p:cNvPr>
          <p:cNvCxnSpPr>
            <a:cxnSpLocks/>
            <a:endCxn id="32" idx="0"/>
          </p:cNvCxnSpPr>
          <p:nvPr/>
        </p:nvCxnSpPr>
        <p:spPr>
          <a:xfrm flipH="1">
            <a:off x="8453436" y="5227411"/>
            <a:ext cx="14290" cy="4924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Прямоугольник 31">
            <a:extLst>
              <a:ext uri="{FF2B5EF4-FFF2-40B4-BE49-F238E27FC236}">
                <a16:creationId xmlns:a16="http://schemas.microsoft.com/office/drawing/2014/main" id="{3CB74D72-C947-4E0A-97FC-2572DC39334B}"/>
              </a:ext>
            </a:extLst>
          </p:cNvPr>
          <p:cNvSpPr/>
          <p:nvPr/>
        </p:nvSpPr>
        <p:spPr>
          <a:xfrm>
            <a:off x="7799067" y="5719853"/>
            <a:ext cx="1308737" cy="4924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Fast streams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(500-800 </a:t>
            </a:r>
            <a:r>
              <a:rPr lang="en-US" sz="1400" dirty="0">
                <a:solidFill>
                  <a:prstClr val="black"/>
                </a:solidFill>
                <a:latin typeface="Calibri" panose="020F0502020204030204"/>
              </a:rPr>
              <a:t>km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1400" dirty="0">
                <a:solidFill>
                  <a:prstClr val="black"/>
                </a:solidFill>
                <a:latin typeface="Calibri" panose="020F0502020204030204"/>
              </a:rPr>
              <a:t>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Прямоугольник 35">
            <a:extLst>
              <a:ext uri="{FF2B5EF4-FFF2-40B4-BE49-F238E27FC236}">
                <a16:creationId xmlns:a16="http://schemas.microsoft.com/office/drawing/2014/main" id="{5ED607C4-27C0-4684-BFEB-3FBBD5CEB5A2}"/>
              </a:ext>
            </a:extLst>
          </p:cNvPr>
          <p:cNvSpPr/>
          <p:nvPr/>
        </p:nvSpPr>
        <p:spPr>
          <a:xfrm>
            <a:off x="9247735" y="5719852"/>
            <a:ext cx="1280159" cy="4924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Coronal mass ejections</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Прямоугольник 36">
            <a:extLst>
              <a:ext uri="{FF2B5EF4-FFF2-40B4-BE49-F238E27FC236}">
                <a16:creationId xmlns:a16="http://schemas.microsoft.com/office/drawing/2014/main" id="{6BA07EA3-5843-429B-8AFA-0BE5C6F17DAC}"/>
              </a:ext>
            </a:extLst>
          </p:cNvPr>
          <p:cNvSpPr/>
          <p:nvPr/>
        </p:nvSpPr>
        <p:spPr>
          <a:xfrm>
            <a:off x="10550755" y="5719852"/>
            <a:ext cx="1280159" cy="49244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Corotating interaction regions</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0" name="Прямая со стрелкой 39">
            <a:extLst>
              <a:ext uri="{FF2B5EF4-FFF2-40B4-BE49-F238E27FC236}">
                <a16:creationId xmlns:a16="http://schemas.microsoft.com/office/drawing/2014/main" id="{4A4FBC40-F4A0-4104-A211-D58CDA2C2ED3}"/>
              </a:ext>
            </a:extLst>
          </p:cNvPr>
          <p:cNvCxnSpPr>
            <a:cxnSpLocks/>
            <a:endCxn id="36" idx="0"/>
          </p:cNvCxnSpPr>
          <p:nvPr/>
        </p:nvCxnSpPr>
        <p:spPr>
          <a:xfrm>
            <a:off x="9887813" y="5227411"/>
            <a:ext cx="2" cy="492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Прямая со стрелкой 44">
            <a:extLst>
              <a:ext uri="{FF2B5EF4-FFF2-40B4-BE49-F238E27FC236}">
                <a16:creationId xmlns:a16="http://schemas.microsoft.com/office/drawing/2014/main" id="{30FB52E3-D90E-493C-8E98-0157AACEFB8F}"/>
              </a:ext>
            </a:extLst>
          </p:cNvPr>
          <p:cNvCxnSpPr>
            <a:cxnSpLocks/>
            <a:endCxn id="37" idx="0"/>
          </p:cNvCxnSpPr>
          <p:nvPr/>
        </p:nvCxnSpPr>
        <p:spPr>
          <a:xfrm>
            <a:off x="11190835" y="5216932"/>
            <a:ext cx="0" cy="5029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B59F0453-1876-442D-9066-CCD107C66E67}"/>
              </a:ext>
            </a:extLst>
          </p:cNvPr>
          <p:cNvSpPr txBox="1"/>
          <p:nvPr/>
        </p:nvSpPr>
        <p:spPr>
          <a:xfrm>
            <a:off x="6701789" y="1582966"/>
            <a:ext cx="4066626" cy="1754326"/>
          </a:xfrm>
          <a:prstGeom prst="rect">
            <a:avLst/>
          </a:prstGeom>
          <a:noFill/>
          <a:ln>
            <a:noFill/>
          </a:ln>
        </p:spPr>
        <p:txBody>
          <a:bodyPr wrap="none" rtlCol="0" anchor="ctr" anchorCtr="1">
            <a:spAutoFit/>
          </a:bodyPr>
          <a:lstStyle/>
          <a:p>
            <a:r>
              <a:rPr lang="en-US" dirty="0"/>
              <a:t>Main characteristics (near Earth’s orbit):</a:t>
            </a:r>
          </a:p>
          <a:p>
            <a:pPr marL="285750" indent="-285750">
              <a:buFont typeface="Arial" panose="020B0604020202020204" pitchFamily="34" charset="0"/>
              <a:buChar char="•"/>
            </a:pPr>
            <a:r>
              <a:rPr lang="en-US" dirty="0"/>
              <a:t>V = 300 – 800 km/s;</a:t>
            </a:r>
          </a:p>
          <a:p>
            <a:pPr marL="285750" indent="-285750">
              <a:buFont typeface="Arial" panose="020B0604020202020204" pitchFamily="34" charset="0"/>
              <a:buChar char="•"/>
            </a:pPr>
            <a:r>
              <a:rPr lang="en-US" dirty="0"/>
              <a:t>&lt;n&gt; = 5 cm⁻³;</a:t>
            </a:r>
          </a:p>
          <a:p>
            <a:pPr marL="285750" indent="-285750">
              <a:buFont typeface="Arial" panose="020B0604020202020204" pitchFamily="34" charset="0"/>
              <a:buChar char="•"/>
            </a:pPr>
            <a:r>
              <a:rPr lang="en-US" dirty="0"/>
              <a:t>&lt;B&gt; = 5∙10⁻⁵ G;</a:t>
            </a:r>
          </a:p>
          <a:p>
            <a:pPr marL="285750" indent="-285750">
              <a:buFont typeface="Arial" panose="020B0604020202020204" pitchFamily="34" charset="0"/>
              <a:buChar char="•"/>
            </a:pPr>
            <a:r>
              <a:rPr lang="en-US" dirty="0"/>
              <a:t>Tₚ = 10⁴ – 10⁵ K;</a:t>
            </a:r>
          </a:p>
          <a:p>
            <a:pPr marL="285750" indent="-285750">
              <a:buFont typeface="Arial" panose="020B0604020202020204" pitchFamily="34" charset="0"/>
              <a:buChar char="•"/>
            </a:pPr>
            <a:r>
              <a:rPr lang="en-US" dirty="0"/>
              <a:t>Tₑ = 10⁵ K.</a:t>
            </a:r>
            <a:endParaRPr lang="ru-RU" dirty="0"/>
          </a:p>
        </p:txBody>
      </p:sp>
      <p:sp>
        <p:nvSpPr>
          <p:cNvPr id="5" name="TextBox 4">
            <a:extLst>
              <a:ext uri="{FF2B5EF4-FFF2-40B4-BE49-F238E27FC236}">
                <a16:creationId xmlns:a16="http://schemas.microsoft.com/office/drawing/2014/main" id="{E41C9BCB-66AC-4659-B0A2-3E9DD8AEA6C4}"/>
              </a:ext>
            </a:extLst>
          </p:cNvPr>
          <p:cNvSpPr txBox="1"/>
          <p:nvPr/>
        </p:nvSpPr>
        <p:spPr>
          <a:xfrm>
            <a:off x="1947011" y="850195"/>
            <a:ext cx="8297977" cy="369332"/>
          </a:xfrm>
          <a:prstGeom prst="rect">
            <a:avLst/>
          </a:prstGeom>
          <a:noFill/>
          <a:ln>
            <a:noFill/>
          </a:ln>
        </p:spPr>
        <p:txBody>
          <a:bodyPr wrap="none" rtlCol="0" anchor="ctr" anchorCtr="1">
            <a:spAutoFit/>
          </a:bodyPr>
          <a:lstStyle/>
          <a:p>
            <a:r>
              <a:rPr lang="en-US" dirty="0"/>
              <a:t>Solar wind is a flow of ionized particles going from solar corona into surrounding space</a:t>
            </a:r>
            <a:endParaRPr lang="ru-RU" dirty="0"/>
          </a:p>
        </p:txBody>
      </p:sp>
    </p:spTree>
    <p:extLst>
      <p:ext uri="{BB962C8B-B14F-4D97-AF65-F5344CB8AC3E}">
        <p14:creationId xmlns:p14="http://schemas.microsoft.com/office/powerpoint/2010/main" val="346248979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title="Макет заголовка и объектов с диаграммой">
            <a:extLst>
              <a:ext uri="{FF2B5EF4-FFF2-40B4-BE49-F238E27FC236}">
                <a16:creationId xmlns:a16="http://schemas.microsoft.com/office/drawing/2014/main" id="{17E85FCB-5230-400C-BD8E-EAC6F444BB8E}"/>
              </a:ext>
            </a:extLst>
          </p:cNvPr>
          <p:cNvSpPr>
            <a:spLocks noGrp="1"/>
          </p:cNvSpPr>
          <p:nvPr>
            <p:ph type="title"/>
          </p:nvPr>
        </p:nvSpPr>
        <p:spPr>
          <a:xfrm>
            <a:off x="1581147" y="87851"/>
            <a:ext cx="9029700" cy="509518"/>
          </a:xfrm>
        </p:spPr>
        <p:txBody>
          <a:bodyPr rtlCol="0">
            <a:noAutofit/>
          </a:bodyPr>
          <a:lstStyle/>
          <a:p>
            <a:pPr algn="ctr" rtl="0"/>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Interplanetary scintillation</a:t>
            </a:r>
            <a:r>
              <a:rPr lang="ru-RU"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ru-RU"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F90D31E-7D66-42AB-8009-D7135458F836}"/>
              </a:ext>
            </a:extLst>
          </p:cNvPr>
          <p:cNvSpPr txBox="1"/>
          <p:nvPr/>
        </p:nvSpPr>
        <p:spPr>
          <a:xfrm>
            <a:off x="266696" y="597369"/>
            <a:ext cx="11658601" cy="646331"/>
          </a:xfrm>
          <a:prstGeom prst="rect">
            <a:avLst/>
          </a:prstGeom>
          <a:noFill/>
          <a:ln>
            <a:noFill/>
          </a:ln>
        </p:spPr>
        <p:txBody>
          <a:bodyPr wrap="square" rtlCol="0" anchor="ctr" anchorCtr="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Scintillation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fluctuations in the flux (intensity) of the radio signal from a source associated with diffraction on inhomogeneities of solar wind density.</a:t>
            </a:r>
          </a:p>
        </p:txBody>
      </p:sp>
      <p:pic>
        <p:nvPicPr>
          <p:cNvPr id="12" name="Рисунок 11">
            <a:extLst>
              <a:ext uri="{FF2B5EF4-FFF2-40B4-BE49-F238E27FC236}">
                <a16:creationId xmlns:a16="http://schemas.microsoft.com/office/drawing/2014/main" id="{DD9DC674-EF8A-4B8E-9E2B-C29BF356D0A2}"/>
              </a:ext>
            </a:extLst>
          </p:cNvPr>
          <p:cNvPicPr>
            <a:picLocks noChangeAspect="1"/>
          </p:cNvPicPr>
          <p:nvPr/>
        </p:nvPicPr>
        <p:blipFill>
          <a:blip r:embed="rId2"/>
          <a:stretch>
            <a:fillRect/>
          </a:stretch>
        </p:blipFill>
        <p:spPr>
          <a:xfrm>
            <a:off x="2097055" y="1243700"/>
            <a:ext cx="7997882" cy="5166658"/>
          </a:xfrm>
          <a:prstGeom prst="rect">
            <a:avLst/>
          </a:prstGeom>
        </p:spPr>
      </p:pic>
      <p:sp>
        <p:nvSpPr>
          <p:cNvPr id="3" name="TextBox 2">
            <a:extLst>
              <a:ext uri="{FF2B5EF4-FFF2-40B4-BE49-F238E27FC236}">
                <a16:creationId xmlns:a16="http://schemas.microsoft.com/office/drawing/2014/main" id="{004E189D-ECAC-4CD8-92DB-3E21AD49DB46}"/>
              </a:ext>
            </a:extLst>
          </p:cNvPr>
          <p:cNvSpPr txBox="1"/>
          <p:nvPr/>
        </p:nvSpPr>
        <p:spPr>
          <a:xfrm>
            <a:off x="266695" y="6448994"/>
            <a:ext cx="11658601" cy="338554"/>
          </a:xfrm>
          <a:prstGeom prst="rect">
            <a:avLst/>
          </a:prstGeom>
          <a:noFill/>
          <a:ln>
            <a:noFill/>
          </a:ln>
        </p:spPr>
        <p:txBody>
          <a:bodyPr wrap="square" rtlCol="0" anchor="ctr" anchorCtr="1">
            <a:spAutoFit/>
          </a:bodyPr>
          <a:lstStyle/>
          <a:p>
            <a:r>
              <a:rPr lang="en-US" sz="1600" dirty="0">
                <a:latin typeface="Times New Roman" panose="02020603050405020304" pitchFamily="18" charset="0"/>
                <a:cs typeface="Times New Roman" panose="02020603050405020304" pitchFamily="18" charset="0"/>
              </a:rPr>
              <a:t>*</a:t>
            </a:r>
            <a:r>
              <a:rPr lang="en-US" sz="1600" i="1" dirty="0">
                <a:latin typeface="Times New Roman" panose="02020603050405020304" pitchFamily="18" charset="0"/>
                <a:cs typeface="Times New Roman" panose="02020603050405020304" pitchFamily="18" charset="0"/>
              </a:rPr>
              <a:t> Hewish A., Scott P. F., Wills D. Interplanetary Scintillation of Small Diameter Radio Sources. // Nature. – 1964. – V. 203. – P. 1214 – 1217.</a:t>
            </a:r>
            <a:endParaRPr lang="ru-RU"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59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6AA5BD-9446-4551-A8AD-072C18DE102D}"/>
              </a:ext>
            </a:extLst>
          </p:cNvPr>
          <p:cNvSpPr txBox="1"/>
          <p:nvPr/>
        </p:nvSpPr>
        <p:spPr>
          <a:xfrm>
            <a:off x="3982568" y="83546"/>
            <a:ext cx="4226863" cy="523220"/>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The observation scheme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0C7C64F-E575-4E8F-8C1C-49A786F328E5}"/>
                  </a:ext>
                </a:extLst>
              </p:cNvPr>
              <p:cNvSpPr txBox="1"/>
              <p:nvPr/>
            </p:nvSpPr>
            <p:spPr>
              <a:xfrm>
                <a:off x="5204069" y="816194"/>
                <a:ext cx="6642100" cy="2998257"/>
              </a:xfrm>
              <a:prstGeom prst="rect">
                <a:avLst/>
              </a:prstGeom>
              <a:noFill/>
              <a:ln>
                <a:noFill/>
              </a:ln>
            </p:spPr>
            <p:txBody>
              <a:bodyPr wrap="square" rtlCol="0" anchor="ctr" anchorCtr="1">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Times New Roman" panose="02020603050405020304" pitchFamily="18" charset="0"/>
                    <a:cs typeface="Times New Roman" panose="02020603050405020304" pitchFamily="18" charset="0"/>
                  </a:rPr>
                  <a:t>z</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-axis is directed towards the observed scintillating radio source.</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dirty="0">
                    <a:solidFill>
                      <a:prstClr val="black"/>
                    </a:solidFill>
                    <a:latin typeface="Times New Roman" panose="02020603050405020304" pitchFamily="18" charset="0"/>
                    <a:cs typeface="Times New Roman" panose="02020603050405020304" pitchFamily="18" charset="0"/>
                  </a:rPr>
                  <a:t>z</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0 corresponds to the aiming point (P-point), in the vicinity of which located is the main layer which contributes the most to interplanetary scintillation.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concentration of solar wind particles </a:t>
                </a: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𝑛</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𝑟</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𝑟</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up>
                        </m:sSup>
                      </m:den>
                    </m:f>
                  </m:oMath>
                </a14:m>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10C7C64F-E575-4E8F-8C1C-49A786F328E5}"/>
                  </a:ext>
                </a:extLst>
              </p:cNvPr>
              <p:cNvSpPr txBox="1">
                <a:spLocks noRot="1" noChangeAspect="1" noMove="1" noResize="1" noEditPoints="1" noAdjustHandles="1" noChangeArrowheads="1" noChangeShapeType="1" noTextEdit="1"/>
              </p:cNvSpPr>
              <p:nvPr/>
            </p:nvSpPr>
            <p:spPr>
              <a:xfrm>
                <a:off x="5204069" y="816194"/>
                <a:ext cx="6642100" cy="2998257"/>
              </a:xfrm>
              <a:prstGeom prst="rect">
                <a:avLst/>
              </a:prstGeom>
              <a:blipFill>
                <a:blip r:embed="rId2"/>
                <a:stretch>
                  <a:fillRect l="-1010" r="-918" b="-813"/>
                </a:stretch>
              </a:blipFill>
              <a:ln>
                <a:noFill/>
              </a:ln>
            </p:spPr>
            <p:txBody>
              <a:bodyPr/>
              <a:lstStyle/>
              <a:p>
                <a:r>
                  <a:rPr lang="ru-RU">
                    <a:noFill/>
                  </a:rPr>
                  <a:t> </a:t>
                </a:r>
              </a:p>
            </p:txBody>
          </p:sp>
        </mc:Fallback>
      </mc:AlternateContent>
      <p:sp>
        <p:nvSpPr>
          <p:cNvPr id="7" name="TextBox 6">
            <a:extLst>
              <a:ext uri="{FF2B5EF4-FFF2-40B4-BE49-F238E27FC236}">
                <a16:creationId xmlns:a16="http://schemas.microsoft.com/office/drawing/2014/main" id="{519B8E18-FE82-4216-AB7F-F308C69820ED}"/>
              </a:ext>
            </a:extLst>
          </p:cNvPr>
          <p:cNvSpPr txBox="1"/>
          <p:nvPr/>
        </p:nvSpPr>
        <p:spPr>
          <a:xfrm>
            <a:off x="0" y="5733804"/>
            <a:ext cx="12074769" cy="892552"/>
          </a:xfrm>
          <a:prstGeom prst="rect">
            <a:avLst/>
          </a:prstGeom>
          <a:noFill/>
          <a:ln>
            <a:noFill/>
          </a:ln>
        </p:spPr>
        <p:txBody>
          <a:bodyPr wrap="square" rtlCol="0" anchor="ctr" anchorCtr="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Glubokova</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S.K., </a:t>
            </a:r>
            <a:r>
              <a:rPr kumimoji="0" lang="en-US" sz="16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Tyul'bashev</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S.A., </a:t>
            </a:r>
            <a:r>
              <a:rPr kumimoji="0" lang="en-US" sz="16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Chashei</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I.V., </a:t>
            </a:r>
            <a:r>
              <a:rPr kumimoji="0" lang="en-US" sz="16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Shishov</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V.I.</a:t>
            </a:r>
            <a:r>
              <a:rPr kumimoji="0" lang="ru-RU"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Parameters of the </a:t>
            </a:r>
            <a:r>
              <a:rPr lang="en-US" sz="1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a:t>
            </a:r>
            <a:r>
              <a:rPr kumimoji="0" lang="en-US" sz="16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urbulence</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of the Interplanetary </a:t>
            </a:r>
            <a:r>
              <a:rPr lang="en-US" sz="1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a:t>
            </a:r>
            <a:r>
              <a:rPr kumimoji="0" lang="en-US" sz="16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lasma</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Derived from Scintillation </a:t>
            </a:r>
            <a:r>
              <a:rPr lang="en-US" sz="1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O</a:t>
            </a:r>
            <a:r>
              <a:rPr kumimoji="0" lang="en-US" sz="16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bservations</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of the Quasar 3C 48 at the Solar-activity </a:t>
            </a:r>
            <a:r>
              <a:rPr lang="en-US" sz="1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a:t>
            </a:r>
            <a:r>
              <a:rPr kumimoji="0" lang="en-US" sz="16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inimum</a:t>
            </a:r>
            <a:r>
              <a:rPr kumimoji="0" lang="ru-RU"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lang="en-US" sz="1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Astronomy Reports</a:t>
            </a:r>
            <a:r>
              <a:rPr kumimoji="0" lang="ru-RU"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2013. –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a:t>
            </a:r>
            <a:r>
              <a:rPr kumimoji="0" lang="ru-RU"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57</a:t>
            </a:r>
            <a:r>
              <a:rPr kumimoji="0" lang="ru-RU"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С. </a:t>
            </a:r>
            <a:r>
              <a:rPr lang="en-US" sz="1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586</a:t>
            </a:r>
            <a:r>
              <a:rPr kumimoji="0" lang="ru-RU"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lang="en-US" sz="1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593</a:t>
            </a:r>
            <a:r>
              <a:rPr kumimoji="0" lang="ru-RU"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ru-RU"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Cohen M. H., Clark B. C., Jauncey D. L. Angular Size of 3C 273B. // The Astrophysical Journal. – 1967. – V. 147. – P. 449 – 456.</a:t>
            </a:r>
            <a:endParaRPr kumimoji="0" lang="ru-RU"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C4230214-51D4-4612-BEC3-47EC18D0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66" y="816194"/>
            <a:ext cx="4772684" cy="4498755"/>
          </a:xfrm>
          <a:prstGeom prst="rect">
            <a:avLst/>
          </a:prstGeom>
        </p:spPr>
      </p:pic>
    </p:spTree>
    <p:extLst>
      <p:ext uri="{BB962C8B-B14F-4D97-AF65-F5344CB8AC3E}">
        <p14:creationId xmlns:p14="http://schemas.microsoft.com/office/powerpoint/2010/main" val="288087538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8AE015-0FD7-4B37-A546-6F9274A85305}"/>
              </a:ext>
            </a:extLst>
          </p:cNvPr>
          <p:cNvSpPr txBox="1"/>
          <p:nvPr/>
        </p:nvSpPr>
        <p:spPr>
          <a:xfrm>
            <a:off x="4716593" y="14763"/>
            <a:ext cx="2753382" cy="523220"/>
          </a:xfrm>
          <a:prstGeom prst="rect">
            <a:avLst/>
          </a:prstGeom>
          <a:noFill/>
          <a:ln>
            <a:noFill/>
          </a:ln>
        </p:spPr>
        <p:txBody>
          <a:bodyPr wrap="none" rtlCol="0" anchor="ctr" anchorCtr="1">
            <a:spAutoFit/>
          </a:bodyPr>
          <a:lstStyle/>
          <a:p>
            <a:r>
              <a:rPr lang="en-US" sz="2800" dirty="0"/>
              <a:t>Scintillation index</a:t>
            </a:r>
            <a:endParaRPr lang="ru-RU" sz="28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23A9DB0-FB0E-4367-B209-39877F1B00E8}"/>
                  </a:ext>
                </a:extLst>
              </p:cNvPr>
              <p:cNvSpPr txBox="1"/>
              <p:nvPr/>
            </p:nvSpPr>
            <p:spPr>
              <a:xfrm>
                <a:off x="103964" y="536698"/>
                <a:ext cx="11978640" cy="5549789"/>
              </a:xfrm>
              <a:prstGeom prst="rect">
                <a:avLst/>
              </a:prstGeom>
              <a:noFill/>
              <a:ln>
                <a:noFill/>
              </a:ln>
            </p:spPr>
            <p:txBody>
              <a:bodyPr wrap="square" rtlCol="0" anchor="ctr" anchorCtr="1">
                <a:spAutoFit/>
              </a:bodyPr>
              <a:lstStyle/>
              <a:p>
                <a:pPr/>
                <a14:m>
                  <m:oMathPara xmlns:m="http://schemas.openxmlformats.org/officeDocument/2006/math">
                    <m:oMathParaPr>
                      <m:jc m:val="centerGroup"/>
                    </m:oMathParaPr>
                    <m:oMath xmlns:m="http://schemas.openxmlformats.org/officeDocument/2006/math">
                      <m:sSup>
                        <m:sSupPr>
                          <m:ctrlPr>
                            <a:rPr lang="ru-RU" sz="1900" i="1" smtClean="0">
                              <a:latin typeface="Cambria Math" panose="02040503050406030204" pitchFamily="18" charset="0"/>
                            </a:rPr>
                          </m:ctrlPr>
                        </m:sSupPr>
                        <m:e>
                          <m:r>
                            <a:rPr lang="en-US" sz="1900" b="0" i="1" smtClean="0">
                              <a:latin typeface="Cambria Math" panose="02040503050406030204" pitchFamily="18" charset="0"/>
                            </a:rPr>
                            <m:t>𝑚</m:t>
                          </m:r>
                        </m:e>
                        <m:sup>
                          <m:r>
                            <a:rPr lang="en-US" sz="1900" b="0" i="1" smtClean="0">
                              <a:latin typeface="Cambria Math" panose="02040503050406030204" pitchFamily="18" charset="0"/>
                            </a:rPr>
                            <m:t>2</m:t>
                          </m:r>
                        </m:sup>
                      </m:sSup>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d>
                            <m:dPr>
                              <m:begChr m:val="⟨"/>
                              <m:endChr m:val="⟩"/>
                              <m:ctrlPr>
                                <a:rPr lang="en-US" sz="1900" b="0" i="1" smtClean="0">
                                  <a:latin typeface="Cambria Math" panose="02040503050406030204" pitchFamily="18" charset="0"/>
                                </a:rPr>
                              </m:ctrlPr>
                            </m:dPr>
                            <m:e>
                              <m:sSup>
                                <m:sSupPr>
                                  <m:ctrlPr>
                                    <a:rPr lang="en-US" sz="1900" i="1">
                                      <a:latin typeface="Cambria Math" panose="02040503050406030204" pitchFamily="18" charset="0"/>
                                    </a:rPr>
                                  </m:ctrlPr>
                                </m:sSupPr>
                                <m:e>
                                  <m:r>
                                    <a:rPr lang="en-US" sz="1900" i="1">
                                      <a:latin typeface="Cambria Math" panose="02040503050406030204" pitchFamily="18" charset="0"/>
                                    </a:rPr>
                                    <m:t>(</m:t>
                                  </m:r>
                                  <m:r>
                                    <a:rPr lang="en-US" sz="1900" i="1">
                                      <a:latin typeface="Cambria Math" panose="02040503050406030204" pitchFamily="18" charset="0"/>
                                    </a:rPr>
                                    <m:t>𝐼</m:t>
                                  </m:r>
                                  <m:r>
                                    <a:rPr lang="en-US" sz="1900" i="1">
                                      <a:latin typeface="Cambria Math" panose="02040503050406030204" pitchFamily="18" charset="0"/>
                                    </a:rPr>
                                    <m:t>(</m:t>
                                  </m:r>
                                  <m:r>
                                    <a:rPr lang="en-US" sz="1900" i="1">
                                      <a:latin typeface="Cambria Math" panose="02040503050406030204" pitchFamily="18" charset="0"/>
                                    </a:rPr>
                                    <m:t>𝑡</m:t>
                                  </m:r>
                                  <m:r>
                                    <a:rPr lang="en-US" sz="1900" i="1">
                                      <a:latin typeface="Cambria Math" panose="02040503050406030204" pitchFamily="18" charset="0"/>
                                    </a:rPr>
                                    <m:t>)−</m:t>
                                  </m:r>
                                  <m:d>
                                    <m:dPr>
                                      <m:begChr m:val="⟨"/>
                                      <m:endChr m:val="⟩"/>
                                      <m:ctrlPr>
                                        <a:rPr lang="en-US" sz="1900" i="1">
                                          <a:solidFill>
                                            <a:prstClr val="black"/>
                                          </a:solidFill>
                                          <a:latin typeface="Cambria Math" panose="02040503050406030204" pitchFamily="18" charset="0"/>
                                        </a:rPr>
                                      </m:ctrlPr>
                                    </m:dPr>
                                    <m:e>
                                      <m:r>
                                        <a:rPr lang="en-US" sz="1900" i="1">
                                          <a:solidFill>
                                            <a:prstClr val="black"/>
                                          </a:solidFill>
                                          <a:latin typeface="Cambria Math" panose="02040503050406030204" pitchFamily="18" charset="0"/>
                                        </a:rPr>
                                        <m:t>𝐼</m:t>
                                      </m:r>
                                      <m:r>
                                        <a:rPr lang="en-US" sz="1900" i="1">
                                          <a:solidFill>
                                            <a:prstClr val="black"/>
                                          </a:solidFill>
                                          <a:latin typeface="Cambria Math" panose="02040503050406030204" pitchFamily="18" charset="0"/>
                                        </a:rPr>
                                        <m:t>(</m:t>
                                      </m:r>
                                      <m:r>
                                        <a:rPr lang="en-US" sz="1900" i="1">
                                          <a:solidFill>
                                            <a:prstClr val="black"/>
                                          </a:solidFill>
                                          <a:latin typeface="Cambria Math" panose="02040503050406030204" pitchFamily="18" charset="0"/>
                                        </a:rPr>
                                        <m:t>𝑡</m:t>
                                      </m:r>
                                      <m:r>
                                        <a:rPr lang="en-US" sz="1900" i="1">
                                          <a:solidFill>
                                            <a:prstClr val="black"/>
                                          </a:solidFill>
                                          <a:latin typeface="Cambria Math" panose="02040503050406030204" pitchFamily="18" charset="0"/>
                                        </a:rPr>
                                        <m:t>)</m:t>
                                      </m:r>
                                    </m:e>
                                  </m:d>
                                  <m:r>
                                    <a:rPr lang="en-US" sz="1900" i="1">
                                      <a:latin typeface="Cambria Math" panose="02040503050406030204" pitchFamily="18" charset="0"/>
                                    </a:rPr>
                                    <m:t>)</m:t>
                                  </m:r>
                                </m:e>
                                <m:sup>
                                  <m:r>
                                    <a:rPr lang="en-US" sz="1900" i="1">
                                      <a:latin typeface="Cambria Math" panose="02040503050406030204" pitchFamily="18" charset="0"/>
                                    </a:rPr>
                                    <m:t>2</m:t>
                                  </m:r>
                                </m:sup>
                              </m:sSup>
                            </m:e>
                          </m:d>
                        </m:num>
                        <m:den>
                          <m:sSup>
                            <m:sSupPr>
                              <m:ctrlPr>
                                <a:rPr lang="en-US" sz="1900" b="0" i="1" smtClean="0">
                                  <a:latin typeface="Cambria Math" panose="02040503050406030204" pitchFamily="18" charset="0"/>
                                </a:rPr>
                              </m:ctrlPr>
                            </m:sSupPr>
                            <m:e>
                              <m:d>
                                <m:dPr>
                                  <m:begChr m:val="⟨"/>
                                  <m:endChr m:val="⟩"/>
                                  <m:ctrlPr>
                                    <a:rPr lang="en-US" sz="1900" i="1">
                                      <a:solidFill>
                                        <a:prstClr val="black"/>
                                      </a:solidFill>
                                      <a:latin typeface="Cambria Math" panose="02040503050406030204" pitchFamily="18" charset="0"/>
                                    </a:rPr>
                                  </m:ctrlPr>
                                </m:dPr>
                                <m:e>
                                  <m:r>
                                    <a:rPr lang="en-US" sz="1900" i="1">
                                      <a:solidFill>
                                        <a:prstClr val="black"/>
                                      </a:solidFill>
                                      <a:latin typeface="Cambria Math" panose="02040503050406030204" pitchFamily="18" charset="0"/>
                                    </a:rPr>
                                    <m:t>𝐼</m:t>
                                  </m:r>
                                  <m:r>
                                    <a:rPr lang="en-US" sz="1900" i="1">
                                      <a:solidFill>
                                        <a:prstClr val="black"/>
                                      </a:solidFill>
                                      <a:latin typeface="Cambria Math" panose="02040503050406030204" pitchFamily="18" charset="0"/>
                                    </a:rPr>
                                    <m:t>(</m:t>
                                  </m:r>
                                  <m:r>
                                    <a:rPr lang="en-US" sz="1900" i="1">
                                      <a:solidFill>
                                        <a:prstClr val="black"/>
                                      </a:solidFill>
                                      <a:latin typeface="Cambria Math" panose="02040503050406030204" pitchFamily="18" charset="0"/>
                                    </a:rPr>
                                    <m:t>𝑡</m:t>
                                  </m:r>
                                  <m:r>
                                    <a:rPr lang="en-US" sz="1900" i="1">
                                      <a:solidFill>
                                        <a:prstClr val="black"/>
                                      </a:solidFill>
                                      <a:latin typeface="Cambria Math" panose="02040503050406030204" pitchFamily="18" charset="0"/>
                                    </a:rPr>
                                    <m:t>)</m:t>
                                  </m:r>
                                </m:e>
                              </m:d>
                            </m:e>
                            <m:sup>
                              <m:r>
                                <a:rPr lang="en-US" sz="1900" b="0" i="1" smtClean="0">
                                  <a:latin typeface="Cambria Math" panose="02040503050406030204" pitchFamily="18" charset="0"/>
                                </a:rPr>
                                <m:t>2</m:t>
                              </m:r>
                            </m:sup>
                          </m:sSup>
                        </m:den>
                      </m:f>
                      <m:r>
                        <a:rPr lang="en-US" sz="1900" b="0" i="1" smtClean="0">
                          <a:latin typeface="Cambria Math" panose="02040503050406030204" pitchFamily="18" charset="0"/>
                        </a:rPr>
                        <m:t>,</m:t>
                      </m:r>
                    </m:oMath>
                  </m:oMathPara>
                </a14:m>
                <a:endParaRPr lang="en-US" sz="1900" b="0" dirty="0"/>
              </a:p>
              <a:p>
                <a:r>
                  <a:rPr lang="en-US" sz="1900" dirty="0"/>
                  <a:t>where </a:t>
                </a:r>
                <a14:m>
                  <m:oMath xmlns:m="http://schemas.openxmlformats.org/officeDocument/2006/math">
                    <m:r>
                      <a:rPr lang="en-US" sz="1900" i="1">
                        <a:solidFill>
                          <a:prstClr val="black"/>
                        </a:solidFill>
                        <a:latin typeface="Cambria Math" panose="02040503050406030204" pitchFamily="18" charset="0"/>
                      </a:rPr>
                      <m:t>𝐼</m:t>
                    </m:r>
                    <m:r>
                      <a:rPr lang="en-US" sz="1900" b="0" i="1" smtClean="0">
                        <a:solidFill>
                          <a:prstClr val="black"/>
                        </a:solidFill>
                        <a:latin typeface="Cambria Math" panose="02040503050406030204" pitchFamily="18" charset="0"/>
                      </a:rPr>
                      <m:t>(</m:t>
                    </m:r>
                    <m:r>
                      <a:rPr lang="en-US" sz="1900" b="0" i="1" smtClean="0">
                        <a:solidFill>
                          <a:prstClr val="black"/>
                        </a:solidFill>
                        <a:latin typeface="Cambria Math" panose="02040503050406030204" pitchFamily="18" charset="0"/>
                      </a:rPr>
                      <m:t>𝑡</m:t>
                    </m:r>
                    <m:r>
                      <a:rPr lang="en-US" sz="1900" b="0" i="1" smtClean="0">
                        <a:solidFill>
                          <a:prstClr val="black"/>
                        </a:solidFill>
                        <a:latin typeface="Cambria Math" panose="02040503050406030204" pitchFamily="18" charset="0"/>
                      </a:rPr>
                      <m:t>)</m:t>
                    </m:r>
                  </m:oMath>
                </a14:m>
                <a:r>
                  <a:rPr lang="ru-RU" sz="1900" dirty="0"/>
                  <a:t> </a:t>
                </a:r>
                <a:r>
                  <a:rPr lang="en-US" sz="1900" dirty="0"/>
                  <a:t>is the flux density measured, </a:t>
                </a:r>
                <a14:m>
                  <m:oMath xmlns:m="http://schemas.openxmlformats.org/officeDocument/2006/math">
                    <m:d>
                      <m:dPr>
                        <m:begChr m:val="⟨"/>
                        <m:endChr m:val="⟩"/>
                        <m:ctrlPr>
                          <a:rPr lang="en-US" sz="1900" i="1" smtClean="0">
                            <a:solidFill>
                              <a:prstClr val="black"/>
                            </a:solidFill>
                            <a:latin typeface="Cambria Math" panose="02040503050406030204" pitchFamily="18" charset="0"/>
                          </a:rPr>
                        </m:ctrlPr>
                      </m:dPr>
                      <m:e>
                        <m:r>
                          <a:rPr lang="en-US" sz="1900" i="1">
                            <a:solidFill>
                              <a:prstClr val="black"/>
                            </a:solidFill>
                            <a:latin typeface="Cambria Math" panose="02040503050406030204" pitchFamily="18" charset="0"/>
                          </a:rPr>
                          <m:t>𝐼</m:t>
                        </m:r>
                        <m:r>
                          <a:rPr lang="en-US" sz="1900" i="1">
                            <a:solidFill>
                              <a:prstClr val="black"/>
                            </a:solidFill>
                            <a:latin typeface="Cambria Math" panose="02040503050406030204" pitchFamily="18" charset="0"/>
                          </a:rPr>
                          <m:t>(</m:t>
                        </m:r>
                        <m:r>
                          <a:rPr lang="en-US" sz="1900" i="1">
                            <a:solidFill>
                              <a:prstClr val="black"/>
                            </a:solidFill>
                            <a:latin typeface="Cambria Math" panose="02040503050406030204" pitchFamily="18" charset="0"/>
                          </a:rPr>
                          <m:t>𝑡</m:t>
                        </m:r>
                        <m:r>
                          <a:rPr lang="en-US" sz="1900" i="1">
                            <a:solidFill>
                              <a:prstClr val="black"/>
                            </a:solidFill>
                            <a:latin typeface="Cambria Math" panose="02040503050406030204" pitchFamily="18" charset="0"/>
                          </a:rPr>
                          <m:t>)</m:t>
                        </m:r>
                      </m:e>
                    </m:d>
                  </m:oMath>
                </a14:m>
                <a:r>
                  <a:rPr lang="en-US" sz="1900" dirty="0"/>
                  <a:t> is it’s time average value</a:t>
                </a:r>
                <a:r>
                  <a:rPr lang="ru-RU" sz="1900" dirty="0"/>
                  <a:t>;</a:t>
                </a:r>
                <a:endParaRPr lang="en-US" sz="1900" dirty="0"/>
              </a:p>
              <a:p>
                <a:endParaRPr lang="ru-RU" sz="1900" dirty="0"/>
              </a:p>
              <a:p>
                <a:pPr algn="ctr"/>
                <a:r>
                  <a:rPr lang="en-US" sz="1900" dirty="0"/>
                  <a:t>The theoretical formula [*]</a:t>
                </a:r>
                <a:r>
                  <a:rPr lang="ru-RU" sz="1900" dirty="0"/>
                  <a:t> </a:t>
                </a:r>
                <a:r>
                  <a:rPr lang="en-US" sz="1900" dirty="0"/>
                  <a:t>(for the mode</a:t>
                </a:r>
                <a:r>
                  <a:rPr lang="ru-RU" sz="1900" dirty="0"/>
                  <a:t> </a:t>
                </a:r>
                <a:r>
                  <a:rPr lang="en-US" sz="1900" dirty="0"/>
                  <a:t>of weak scintillation)</a:t>
                </a:r>
                <a:r>
                  <a:rPr lang="ru-RU" sz="1900" dirty="0"/>
                  <a:t>: </a:t>
                </a:r>
              </a:p>
              <a:p>
                <a:pPr/>
                <a14:m>
                  <m:oMathPara xmlns:m="http://schemas.openxmlformats.org/officeDocument/2006/math">
                    <m:oMathParaPr>
                      <m:jc m:val="centerGroup"/>
                    </m:oMathParaPr>
                    <m:oMath xmlns:m="http://schemas.openxmlformats.org/officeDocument/2006/math">
                      <m:sSup>
                        <m:sSupPr>
                          <m:ctrlPr>
                            <a:rPr lang="ru-RU" sz="1900" i="1">
                              <a:solidFill>
                                <a:prstClr val="black"/>
                              </a:solidFill>
                              <a:latin typeface="Cambria Math" panose="02040503050406030204" pitchFamily="18" charset="0"/>
                            </a:rPr>
                          </m:ctrlPr>
                        </m:sSupPr>
                        <m:e>
                          <m:r>
                            <a:rPr lang="en-US" sz="1900" i="1">
                              <a:solidFill>
                                <a:prstClr val="black"/>
                              </a:solidFill>
                              <a:latin typeface="Cambria Math" panose="02040503050406030204" pitchFamily="18" charset="0"/>
                            </a:rPr>
                            <m:t>𝑚</m:t>
                          </m:r>
                        </m:e>
                        <m:sup>
                          <m:r>
                            <a:rPr lang="en-US" sz="1900" i="1">
                              <a:solidFill>
                                <a:prstClr val="black"/>
                              </a:solidFill>
                              <a:latin typeface="Cambria Math" panose="02040503050406030204" pitchFamily="18" charset="0"/>
                            </a:rPr>
                            <m:t>2</m:t>
                          </m:r>
                        </m:sup>
                      </m:sSup>
                      <m:r>
                        <a:rPr lang="en-US" sz="1900" i="1">
                          <a:solidFill>
                            <a:prstClr val="black"/>
                          </a:solidFill>
                          <a:latin typeface="Cambria Math" panose="02040503050406030204" pitchFamily="18" charset="0"/>
                        </a:rPr>
                        <m:t>=2</m:t>
                      </m:r>
                      <m:r>
                        <a:rPr lang="en-US" sz="1900" i="1">
                          <a:solidFill>
                            <a:prstClr val="black"/>
                          </a:solidFill>
                          <a:latin typeface="Cambria Math" panose="02040503050406030204" pitchFamily="18" charset="0"/>
                          <a:ea typeface="Cambria Math" panose="02040503050406030204" pitchFamily="18" charset="0"/>
                        </a:rPr>
                        <m:t>𝜋</m:t>
                      </m:r>
                      <m:nary>
                        <m:naryPr>
                          <m:limLoc m:val="undOvr"/>
                          <m:ctrlPr>
                            <a:rPr lang="en-US" sz="1900" i="1">
                              <a:solidFill>
                                <a:prstClr val="black"/>
                              </a:solidFill>
                              <a:latin typeface="Cambria Math" panose="02040503050406030204" pitchFamily="18" charset="0"/>
                              <a:ea typeface="Cambria Math" panose="02040503050406030204" pitchFamily="18" charset="0"/>
                            </a:rPr>
                          </m:ctrlPr>
                        </m:naryPr>
                        <m:sub>
                          <m:r>
                            <m:rPr>
                              <m:brk m:alnAt="24"/>
                            </m:rPr>
                            <a:rPr lang="en-US" sz="1900" i="1">
                              <a:solidFill>
                                <a:prstClr val="black"/>
                              </a:solidFill>
                              <a:latin typeface="Cambria Math" panose="02040503050406030204" pitchFamily="18" charset="0"/>
                              <a:ea typeface="Cambria Math" panose="02040503050406030204" pitchFamily="18" charset="0"/>
                            </a:rPr>
                            <m:t>−</m:t>
                          </m:r>
                          <m:r>
                            <a:rPr lang="en-US" sz="1900" i="1">
                              <a:solidFill>
                                <a:prstClr val="black"/>
                              </a:solidFill>
                              <a:latin typeface="Cambria Math" panose="02040503050406030204" pitchFamily="18" charset="0"/>
                              <a:ea typeface="Cambria Math" panose="02040503050406030204" pitchFamily="18" charset="0"/>
                            </a:rPr>
                            <m:t>1</m:t>
                          </m:r>
                          <m:r>
                            <a:rPr lang="en-US" sz="1900" i="1">
                              <a:solidFill>
                                <a:prstClr val="black"/>
                              </a:solidFill>
                              <a:latin typeface="Cambria Math" panose="02040503050406030204" pitchFamily="18" charset="0"/>
                              <a:ea typeface="Cambria Math" panose="02040503050406030204" pitchFamily="18" charset="0"/>
                            </a:rPr>
                            <m:t>𝐴𝑈</m:t>
                          </m:r>
                          <m:func>
                            <m:funcPr>
                              <m:ctrlPr>
                                <a:rPr lang="en-US" sz="1900" i="1">
                                  <a:solidFill>
                                    <a:prstClr val="black"/>
                                  </a:solidFill>
                                  <a:latin typeface="Cambria Math" panose="02040503050406030204" pitchFamily="18" charset="0"/>
                                  <a:ea typeface="Cambria Math" panose="02040503050406030204" pitchFamily="18" charset="0"/>
                                </a:rPr>
                              </m:ctrlPr>
                            </m:funcPr>
                            <m:fName>
                              <m:r>
                                <m:rPr>
                                  <m:sty m:val="p"/>
                                  <m:brk m:alnAt="24"/>
                                </m:rPr>
                                <a:rPr lang="en-US" sz="1900">
                                  <a:solidFill>
                                    <a:prstClr val="black"/>
                                  </a:solidFill>
                                  <a:latin typeface="Cambria Math" panose="02040503050406030204" pitchFamily="18" charset="0"/>
                                  <a:ea typeface="Cambria Math" panose="02040503050406030204" pitchFamily="18" charset="0"/>
                                </a:rPr>
                                <m:t>c</m:t>
                              </m:r>
                              <m:r>
                                <m:rPr>
                                  <m:sty m:val="p"/>
                                </m:rPr>
                                <a:rPr lang="en-US" sz="1900">
                                  <a:solidFill>
                                    <a:prstClr val="black"/>
                                  </a:solidFill>
                                  <a:latin typeface="Cambria Math" panose="02040503050406030204" pitchFamily="18" charset="0"/>
                                  <a:ea typeface="Cambria Math" panose="02040503050406030204" pitchFamily="18" charset="0"/>
                                </a:rPr>
                                <m:t>os</m:t>
                              </m:r>
                            </m:fName>
                            <m:e>
                              <m:r>
                                <a:rPr lang="en-US" sz="1900" i="1">
                                  <a:solidFill>
                                    <a:prstClr val="black"/>
                                  </a:solidFill>
                                  <a:latin typeface="Cambria Math" panose="02040503050406030204" pitchFamily="18" charset="0"/>
                                  <a:ea typeface="Cambria Math" panose="02040503050406030204" pitchFamily="18" charset="0"/>
                                </a:rPr>
                                <m:t>𝜀</m:t>
                              </m:r>
                            </m:e>
                          </m:func>
                        </m:sub>
                        <m:sup>
                          <m:r>
                            <a:rPr lang="en-US" sz="1900" i="1">
                              <a:solidFill>
                                <a:prstClr val="black"/>
                              </a:solidFill>
                              <a:latin typeface="Cambria Math" panose="02040503050406030204" pitchFamily="18" charset="0"/>
                              <a:ea typeface="Cambria Math" panose="02040503050406030204" pitchFamily="18" charset="0"/>
                            </a:rPr>
                            <m:t>+∞</m:t>
                          </m:r>
                        </m:sup>
                        <m:e>
                          <m:r>
                            <a:rPr lang="en-US" sz="1900" b="0" i="1" smtClean="0">
                              <a:solidFill>
                                <a:prstClr val="black"/>
                              </a:solidFill>
                              <a:latin typeface="Cambria Math" panose="02040503050406030204" pitchFamily="18" charset="0"/>
                              <a:ea typeface="Cambria Math" panose="02040503050406030204" pitchFamily="18" charset="0"/>
                            </a:rPr>
                            <m:t>𝐶</m:t>
                          </m:r>
                          <m:r>
                            <a:rPr lang="en-US" sz="1900" b="0" i="1" smtClean="0">
                              <a:solidFill>
                                <a:prstClr val="black"/>
                              </a:solidFill>
                              <a:latin typeface="Cambria Math" panose="02040503050406030204" pitchFamily="18" charset="0"/>
                              <a:ea typeface="Cambria Math" panose="02040503050406030204" pitchFamily="18" charset="0"/>
                            </a:rPr>
                            <m:t>(</m:t>
                          </m:r>
                          <m:r>
                            <a:rPr lang="en-US" sz="1900" b="0" i="1" smtClean="0">
                              <a:solidFill>
                                <a:prstClr val="black"/>
                              </a:solidFill>
                              <a:latin typeface="Cambria Math" panose="02040503050406030204" pitchFamily="18" charset="0"/>
                              <a:ea typeface="Cambria Math" panose="02040503050406030204" pitchFamily="18" charset="0"/>
                            </a:rPr>
                            <m:t>𝑟</m:t>
                          </m:r>
                          <m:r>
                            <a:rPr lang="en-US" sz="1900" b="0" i="1" smtClean="0">
                              <a:solidFill>
                                <a:prstClr val="black"/>
                              </a:solidFill>
                              <a:latin typeface="Cambria Math" panose="02040503050406030204" pitchFamily="18" charset="0"/>
                              <a:ea typeface="Cambria Math" panose="02040503050406030204" pitchFamily="18" charset="0"/>
                            </a:rPr>
                            <m:t>)</m:t>
                          </m:r>
                          <m:r>
                            <a:rPr lang="en-US" sz="1900" i="1">
                              <a:solidFill>
                                <a:prstClr val="black"/>
                              </a:solidFill>
                              <a:latin typeface="Cambria Math" panose="02040503050406030204" pitchFamily="18" charset="0"/>
                              <a:ea typeface="Cambria Math" panose="02040503050406030204" pitchFamily="18" charset="0"/>
                            </a:rPr>
                            <m:t>𝑑𝑧</m:t>
                          </m:r>
                        </m:e>
                      </m:nary>
                      <m:nary>
                        <m:naryPr>
                          <m:limLoc m:val="undOvr"/>
                          <m:ctrlPr>
                            <a:rPr lang="en-US" sz="1900" i="1">
                              <a:solidFill>
                                <a:prstClr val="black"/>
                              </a:solidFill>
                              <a:latin typeface="Cambria Math" panose="02040503050406030204" pitchFamily="18" charset="0"/>
                              <a:ea typeface="Cambria Math" panose="02040503050406030204" pitchFamily="18" charset="0"/>
                            </a:rPr>
                          </m:ctrlPr>
                        </m:naryPr>
                        <m:sub>
                          <m:r>
                            <m:rPr>
                              <m:brk m:alnAt="24"/>
                            </m:rPr>
                            <a:rPr lang="en-US" sz="1900" i="1">
                              <a:solidFill>
                                <a:prstClr val="black"/>
                              </a:solidFill>
                              <a:latin typeface="Cambria Math" panose="02040503050406030204" pitchFamily="18" charset="0"/>
                              <a:ea typeface="Cambria Math" panose="02040503050406030204" pitchFamily="18" charset="0"/>
                            </a:rPr>
                            <m:t>0</m:t>
                          </m:r>
                        </m:sub>
                        <m:sup>
                          <m:r>
                            <a:rPr lang="en-US" sz="1900" i="1">
                              <a:solidFill>
                                <a:prstClr val="black"/>
                              </a:solidFill>
                              <a:latin typeface="Cambria Math" panose="02040503050406030204" pitchFamily="18" charset="0"/>
                              <a:ea typeface="Cambria Math" panose="02040503050406030204" pitchFamily="18" charset="0"/>
                            </a:rPr>
                            <m:t>+∞</m:t>
                          </m:r>
                        </m:sup>
                        <m:e>
                          <m:sSub>
                            <m:sSubPr>
                              <m:ctrlPr>
                                <a:rPr lang="en-US" sz="1900" i="1">
                                  <a:solidFill>
                                    <a:prstClr val="black"/>
                                  </a:solidFill>
                                  <a:latin typeface="Cambria Math" panose="02040503050406030204" pitchFamily="18" charset="0"/>
                                  <a:ea typeface="Cambria Math" panose="02040503050406030204" pitchFamily="18" charset="0"/>
                                </a:rPr>
                              </m:ctrlPr>
                            </m:sSubPr>
                            <m:e>
                              <m:r>
                                <a:rPr lang="el-GR" sz="1900" i="1">
                                  <a:solidFill>
                                    <a:prstClr val="black"/>
                                  </a:solidFill>
                                  <a:latin typeface="Cambria Math" panose="02040503050406030204" pitchFamily="18" charset="0"/>
                                  <a:ea typeface="Cambria Math" panose="02040503050406030204" pitchFamily="18" charset="0"/>
                                </a:rPr>
                                <m:t>𝛷</m:t>
                              </m:r>
                            </m:e>
                            <m:sub>
                              <m:r>
                                <a:rPr lang="en-US" sz="1900" i="1">
                                  <a:solidFill>
                                    <a:prstClr val="black"/>
                                  </a:solidFill>
                                  <a:latin typeface="Cambria Math" panose="02040503050406030204" pitchFamily="18" charset="0"/>
                                  <a:ea typeface="Cambria Math" panose="02040503050406030204" pitchFamily="18" charset="0"/>
                                </a:rPr>
                                <m:t>𝑒</m:t>
                              </m:r>
                            </m:sub>
                          </m:sSub>
                          <m:d>
                            <m:dPr>
                              <m:ctrlPr>
                                <a:rPr lang="en-US" sz="1900" i="1">
                                  <a:solidFill>
                                    <a:prstClr val="black"/>
                                  </a:solidFill>
                                  <a:latin typeface="Cambria Math" panose="02040503050406030204" pitchFamily="18" charset="0"/>
                                  <a:ea typeface="Cambria Math" panose="02040503050406030204" pitchFamily="18" charset="0"/>
                                </a:rPr>
                              </m:ctrlPr>
                            </m:dPr>
                            <m:e>
                              <m:r>
                                <a:rPr lang="en-US" sz="1900" i="1">
                                  <a:solidFill>
                                    <a:prstClr val="black"/>
                                  </a:solidFill>
                                  <a:latin typeface="Cambria Math" panose="02040503050406030204" pitchFamily="18" charset="0"/>
                                  <a:ea typeface="Cambria Math" panose="02040503050406030204" pitchFamily="18" charset="0"/>
                                </a:rPr>
                                <m:t>𝑞</m:t>
                              </m:r>
                            </m:e>
                          </m:d>
                          <m:func>
                            <m:funcPr>
                              <m:ctrlPr>
                                <a:rPr lang="en-US" sz="1900" i="1">
                                  <a:solidFill>
                                    <a:prstClr val="black"/>
                                  </a:solidFill>
                                  <a:latin typeface="Cambria Math" panose="02040503050406030204" pitchFamily="18" charset="0"/>
                                  <a:ea typeface="Cambria Math" panose="02040503050406030204" pitchFamily="18" charset="0"/>
                                </a:rPr>
                              </m:ctrlPr>
                            </m:funcPr>
                            <m:fName>
                              <m:sSup>
                                <m:sSupPr>
                                  <m:ctrlPr>
                                    <a:rPr lang="en-US" sz="1900" i="1">
                                      <a:solidFill>
                                        <a:prstClr val="black"/>
                                      </a:solidFill>
                                      <a:latin typeface="Cambria Math" panose="02040503050406030204" pitchFamily="18" charset="0"/>
                                      <a:ea typeface="Cambria Math" panose="02040503050406030204" pitchFamily="18" charset="0"/>
                                    </a:rPr>
                                  </m:ctrlPr>
                                </m:sSupPr>
                                <m:e>
                                  <m:r>
                                    <m:rPr>
                                      <m:sty m:val="p"/>
                                    </m:rPr>
                                    <a:rPr lang="en-US" sz="1900">
                                      <a:solidFill>
                                        <a:prstClr val="black"/>
                                      </a:solidFill>
                                      <a:latin typeface="Cambria Math" panose="02040503050406030204" pitchFamily="18" charset="0"/>
                                      <a:ea typeface="Cambria Math" panose="02040503050406030204" pitchFamily="18" charset="0"/>
                                    </a:rPr>
                                    <m:t>sin</m:t>
                                  </m:r>
                                </m:e>
                                <m:sup>
                                  <m:r>
                                    <a:rPr lang="en-US" sz="1900" i="1">
                                      <a:solidFill>
                                        <a:prstClr val="black"/>
                                      </a:solidFill>
                                      <a:latin typeface="Cambria Math" panose="02040503050406030204" pitchFamily="18" charset="0"/>
                                      <a:ea typeface="Cambria Math" panose="02040503050406030204" pitchFamily="18" charset="0"/>
                                    </a:rPr>
                                    <m:t>2</m:t>
                                  </m:r>
                                </m:sup>
                              </m:sSup>
                            </m:fName>
                            <m:e>
                              <m:d>
                                <m:dPr>
                                  <m:ctrlPr>
                                    <a:rPr lang="en-US" sz="1900" i="1">
                                      <a:solidFill>
                                        <a:prstClr val="black"/>
                                      </a:solidFill>
                                      <a:latin typeface="Cambria Math" panose="02040503050406030204" pitchFamily="18" charset="0"/>
                                      <a:ea typeface="Cambria Math" panose="02040503050406030204" pitchFamily="18" charset="0"/>
                                    </a:rPr>
                                  </m:ctrlPr>
                                </m:dPr>
                                <m:e>
                                  <m:f>
                                    <m:fPr>
                                      <m:ctrlPr>
                                        <a:rPr lang="en-US" sz="1900" i="1">
                                          <a:solidFill>
                                            <a:prstClr val="black"/>
                                          </a:solidFill>
                                          <a:latin typeface="Cambria Math" panose="02040503050406030204" pitchFamily="18" charset="0"/>
                                          <a:ea typeface="Cambria Math" panose="02040503050406030204" pitchFamily="18" charset="0"/>
                                        </a:rPr>
                                      </m:ctrlPr>
                                    </m:fPr>
                                    <m:num>
                                      <m:sSup>
                                        <m:sSupPr>
                                          <m:ctrlPr>
                                            <a:rPr lang="en-US" sz="1900" i="1">
                                              <a:solidFill>
                                                <a:prstClr val="black"/>
                                              </a:solidFill>
                                              <a:latin typeface="Cambria Math" panose="02040503050406030204" pitchFamily="18" charset="0"/>
                                              <a:ea typeface="Cambria Math" panose="02040503050406030204" pitchFamily="18" charset="0"/>
                                            </a:rPr>
                                          </m:ctrlPr>
                                        </m:sSupPr>
                                        <m:e>
                                          <m:r>
                                            <a:rPr lang="en-US" sz="1900" i="1">
                                              <a:solidFill>
                                                <a:prstClr val="black"/>
                                              </a:solidFill>
                                              <a:latin typeface="Cambria Math" panose="02040503050406030204" pitchFamily="18" charset="0"/>
                                              <a:ea typeface="Cambria Math" panose="02040503050406030204" pitchFamily="18" charset="0"/>
                                            </a:rPr>
                                            <m:t>𝑞</m:t>
                                          </m:r>
                                        </m:e>
                                        <m:sup>
                                          <m:r>
                                            <a:rPr lang="en-US" sz="1900" i="1">
                                              <a:solidFill>
                                                <a:prstClr val="black"/>
                                              </a:solidFill>
                                              <a:latin typeface="Cambria Math" panose="02040503050406030204" pitchFamily="18" charset="0"/>
                                              <a:ea typeface="Cambria Math" panose="02040503050406030204" pitchFamily="18" charset="0"/>
                                            </a:rPr>
                                            <m:t>2</m:t>
                                          </m:r>
                                        </m:sup>
                                      </m:sSup>
                                      <m:sSup>
                                        <m:sSupPr>
                                          <m:ctrlPr>
                                            <a:rPr lang="en-US" sz="1900" i="1">
                                              <a:solidFill>
                                                <a:prstClr val="black"/>
                                              </a:solidFill>
                                              <a:latin typeface="Cambria Math" panose="02040503050406030204" pitchFamily="18" charset="0"/>
                                              <a:ea typeface="Cambria Math" panose="02040503050406030204" pitchFamily="18" charset="0"/>
                                            </a:rPr>
                                          </m:ctrlPr>
                                        </m:sSupPr>
                                        <m:e>
                                          <m:r>
                                            <a:rPr lang="en-US" sz="1900" i="1">
                                              <a:solidFill>
                                                <a:prstClr val="black"/>
                                              </a:solidFill>
                                              <a:latin typeface="Cambria Math" panose="02040503050406030204" pitchFamily="18" charset="0"/>
                                              <a:ea typeface="Cambria Math" panose="02040503050406030204" pitchFamily="18" charset="0"/>
                                            </a:rPr>
                                            <m:t>𝑧</m:t>
                                          </m:r>
                                        </m:e>
                                        <m:sup>
                                          <m:r>
                                            <a:rPr lang="en-US" sz="1900" i="1">
                                              <a:solidFill>
                                                <a:prstClr val="black"/>
                                              </a:solidFill>
                                              <a:latin typeface="Cambria Math" panose="02040503050406030204" pitchFamily="18" charset="0"/>
                                              <a:ea typeface="Cambria Math" panose="02040503050406030204" pitchFamily="18" charset="0"/>
                                            </a:rPr>
                                            <m:t>′</m:t>
                                          </m:r>
                                        </m:sup>
                                      </m:sSup>
                                    </m:num>
                                    <m:den>
                                      <m:r>
                                        <a:rPr lang="en-US" sz="1900" i="1">
                                          <a:solidFill>
                                            <a:prstClr val="black"/>
                                          </a:solidFill>
                                          <a:latin typeface="Cambria Math" panose="02040503050406030204" pitchFamily="18" charset="0"/>
                                          <a:ea typeface="Cambria Math" panose="02040503050406030204" pitchFamily="18" charset="0"/>
                                        </a:rPr>
                                        <m:t>2</m:t>
                                      </m:r>
                                      <m:r>
                                        <a:rPr lang="en-US" sz="1900" i="1">
                                          <a:solidFill>
                                            <a:prstClr val="black"/>
                                          </a:solidFill>
                                          <a:latin typeface="Cambria Math" panose="02040503050406030204" pitchFamily="18" charset="0"/>
                                          <a:ea typeface="Cambria Math" panose="02040503050406030204" pitchFamily="18" charset="0"/>
                                        </a:rPr>
                                        <m:t>𝑘</m:t>
                                      </m:r>
                                    </m:den>
                                  </m:f>
                                </m:e>
                              </m:d>
                            </m:e>
                          </m:func>
                          <m:sSup>
                            <m:sSupPr>
                              <m:ctrlPr>
                                <a:rPr lang="en-US" sz="1900" i="1">
                                  <a:solidFill>
                                    <a:prstClr val="black"/>
                                  </a:solidFill>
                                  <a:latin typeface="Cambria Math" panose="02040503050406030204" pitchFamily="18" charset="0"/>
                                  <a:ea typeface="Cambria Math" panose="02040503050406030204" pitchFamily="18" charset="0"/>
                                </a:rPr>
                              </m:ctrlPr>
                            </m:sSupPr>
                            <m:e>
                              <m:r>
                                <a:rPr lang="en-US" sz="1900" i="1">
                                  <a:solidFill>
                                    <a:prstClr val="black"/>
                                  </a:solidFill>
                                  <a:latin typeface="Cambria Math" panose="02040503050406030204" pitchFamily="18" charset="0"/>
                                  <a:ea typeface="Cambria Math" panose="02040503050406030204" pitchFamily="18" charset="0"/>
                                </a:rPr>
                                <m:t>𝐹</m:t>
                              </m:r>
                            </m:e>
                            <m:sup>
                              <m:r>
                                <a:rPr lang="en-US" sz="1900" i="1">
                                  <a:solidFill>
                                    <a:prstClr val="black"/>
                                  </a:solidFill>
                                  <a:latin typeface="Cambria Math" panose="02040503050406030204" pitchFamily="18" charset="0"/>
                                  <a:ea typeface="Cambria Math" panose="02040503050406030204" pitchFamily="18" charset="0"/>
                                </a:rPr>
                                <m:t>2</m:t>
                              </m:r>
                            </m:sup>
                          </m:sSup>
                          <m:d>
                            <m:dPr>
                              <m:ctrlPr>
                                <a:rPr lang="en-US" sz="1900" i="1">
                                  <a:solidFill>
                                    <a:prstClr val="black"/>
                                  </a:solidFill>
                                  <a:latin typeface="Cambria Math" panose="02040503050406030204" pitchFamily="18" charset="0"/>
                                  <a:ea typeface="Cambria Math" panose="02040503050406030204" pitchFamily="18" charset="0"/>
                                </a:rPr>
                              </m:ctrlPr>
                            </m:dPr>
                            <m:e>
                              <m:r>
                                <a:rPr lang="en-US" sz="1900" i="1">
                                  <a:solidFill>
                                    <a:prstClr val="black"/>
                                  </a:solidFill>
                                  <a:latin typeface="Cambria Math" panose="02040503050406030204" pitchFamily="18" charset="0"/>
                                  <a:ea typeface="Cambria Math" panose="02040503050406030204" pitchFamily="18" charset="0"/>
                                </a:rPr>
                                <m:t>𝑞</m:t>
                              </m:r>
                            </m:e>
                          </m:d>
                          <m:r>
                            <a:rPr lang="en-US" sz="1900" i="1">
                              <a:solidFill>
                                <a:prstClr val="black"/>
                              </a:solidFill>
                              <a:latin typeface="Cambria Math" panose="02040503050406030204" pitchFamily="18" charset="0"/>
                              <a:ea typeface="Cambria Math" panose="02040503050406030204" pitchFamily="18" charset="0"/>
                            </a:rPr>
                            <m:t>𝑞𝑑𝑞</m:t>
                          </m:r>
                        </m:e>
                      </m:nary>
                      <m:r>
                        <a:rPr lang="en-US" sz="1900" b="0" i="0" smtClean="0">
                          <a:solidFill>
                            <a:prstClr val="black"/>
                          </a:solidFill>
                          <a:latin typeface="Cambria Math" panose="02040503050406030204" pitchFamily="18" charset="0"/>
                          <a:ea typeface="Cambria Math" panose="02040503050406030204" pitchFamily="18" charset="0"/>
                        </a:rPr>
                        <m:t>,</m:t>
                      </m:r>
                    </m:oMath>
                  </m:oMathPara>
                </a14:m>
                <a:endParaRPr lang="en-US" sz="1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solidFill>
                      <a:prstClr val="black"/>
                    </a:solidFill>
                    <a:latin typeface="Calibri" panose="020F0502020204030204"/>
                  </a:rPr>
                  <a:t>Integration is over the line of sight </a:t>
                </a:r>
                <a:r>
                  <a:rPr lang="en-US" sz="1900" dirty="0">
                    <a:solidFill>
                      <a:prstClr val="black"/>
                    </a:solidFill>
                    <a:latin typeface="Calibri" panose="020F0502020204030204"/>
                  </a:rPr>
                  <a:t>and spatial frequencies.</a:t>
                </a:r>
                <a:endParaRPr lang="en-US" sz="19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prstClr val="black"/>
                    </a:solidFill>
                    <a:latin typeface="Calibri" panose="020F0502020204030204"/>
                  </a:rPr>
                  <a:t>The structure constant</a:t>
                </a:r>
                <a:r>
                  <a:rPr kumimoji="0" lang="ru-RU" sz="19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r>
                      <a:rPr kumimoji="0" lang="en-US" sz="1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r>
                      <a:rPr kumimoji="0" lang="en-US" sz="19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𝑟</m:t>
                        </m:r>
                      </m:e>
                      <m:sup>
                        <m:r>
                          <a:rPr kumimoji="0" lang="en-US" sz="19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oMath>
                </a14:m>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900" dirty="0">
                    <a:solidFill>
                      <a:prstClr val="black"/>
                    </a:solidFill>
                    <a:latin typeface="Calibri" panose="020F0502020204030204"/>
                  </a:rPr>
                  <a:t>the model is spherical symmetric</a:t>
                </a: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ru-RU" sz="19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r</a:t>
                </a:r>
                <a:r>
                  <a:rPr lang="en-US" sz="1900" dirty="0">
                    <a:solidFill>
                      <a:prstClr val="black"/>
                    </a:solidFill>
                    <a:latin typeface="Calibri" panose="020F0502020204030204" pitchFamily="34" charset="0"/>
                  </a:rPr>
                  <a:t> is the distance from the Sun center to a point at the line of sight</a:t>
                </a:r>
                <a:r>
                  <a:rPr kumimoji="0" lang="ru-RU"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14:m>
                  <m:oMath xmlns:m="http://schemas.openxmlformats.org/officeDocument/2006/math">
                    <m:sSub>
                      <m:sSubPr>
                        <m:ctrlPr>
                          <a:rPr kumimoji="0" lang="ru-RU" sz="19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ru-RU" sz="19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ru-RU" sz="19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r>
                      <a:rPr kumimoji="0" lang="ru-RU" sz="19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19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𝐴𝑈</m:t>
                    </m:r>
                    <m:func>
                      <m:funcPr>
                        <m:ctrlPr>
                          <a:rPr kumimoji="0" lang="ru-RU" sz="19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19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sin</m:t>
                        </m:r>
                      </m:fName>
                      <m:e>
                        <m:r>
                          <a:rPr kumimoji="0" lang="en-US" sz="19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𝜀</m:t>
                        </m:r>
                      </m:e>
                    </m:func>
                  </m:oMath>
                </a14:m>
                <a:r>
                  <a:rPr kumimoji="0" lang="ru-RU"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lang="en-US" sz="1900" dirty="0">
                    <a:solidFill>
                      <a:prstClr val="black"/>
                    </a:solidFill>
                    <a:latin typeface="Calibri" panose="020F0502020204030204" pitchFamily="34" charset="0"/>
                  </a:rPr>
                  <a:t>is the distance from the Sun center to the aiming point</a:t>
                </a:r>
                <a:r>
                  <a:rPr kumimoji="0" lang="ru-RU"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l-GR"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a:t>
                </a:r>
                <a:r>
                  <a:rPr kumimoji="0" lang="ru-RU"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1900" dirty="0">
                    <a:solidFill>
                      <a:prstClr val="black"/>
                    </a:solidFill>
                    <a:latin typeface="Times New Roman" panose="02020603050405020304" pitchFamily="18" charset="0"/>
                    <a:cs typeface="Times New Roman" panose="02020603050405020304" pitchFamily="18" charset="0"/>
                  </a:rPr>
                  <a:t>is the elongation of a source</a:t>
                </a:r>
                <a:r>
                  <a:rPr kumimoji="0" lang="ru-RU" sz="1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lang="en-US" sz="1900" i="1" dirty="0">
                  <a:solidFill>
                    <a:prstClr val="black"/>
                  </a:solidFill>
                  <a:latin typeface="Cambria Math" panose="02040503050406030204" pitchFamily="18" charset="0"/>
                  <a:cs typeface="Times New Roman"/>
                </a:endParaRPr>
              </a:p>
              <a:p>
                <a14:m>
                  <m:oMath xmlns:m="http://schemas.openxmlformats.org/officeDocument/2006/math">
                    <m:sSub>
                      <m:sSubPr>
                        <m:ctrlPr>
                          <a:rPr lang="ru-RU" sz="1900" i="1">
                            <a:solidFill>
                              <a:prstClr val="black"/>
                            </a:solidFill>
                            <a:latin typeface="Cambria Math" panose="02040503050406030204" pitchFamily="18" charset="0"/>
                            <a:cs typeface="Times New Roman"/>
                          </a:rPr>
                        </m:ctrlPr>
                      </m:sSubPr>
                      <m:e>
                        <m:r>
                          <a:rPr lang="en-US" sz="1900" i="1">
                            <a:solidFill>
                              <a:prstClr val="black"/>
                            </a:solidFill>
                            <a:latin typeface="Cambria Math"/>
                            <a:ea typeface="MS Mincho"/>
                            <a:cs typeface="Times New Roman"/>
                          </a:rPr>
                          <m:t>𝛷</m:t>
                        </m:r>
                      </m:e>
                      <m:sub>
                        <m:r>
                          <a:rPr lang="en-US" sz="1900" i="1">
                            <a:solidFill>
                              <a:prstClr val="black"/>
                            </a:solidFill>
                            <a:latin typeface="Cambria Math"/>
                            <a:ea typeface="MS Mincho"/>
                            <a:cs typeface="Times New Roman"/>
                          </a:rPr>
                          <m:t>𝑒</m:t>
                        </m:r>
                      </m:sub>
                    </m:sSub>
                    <m:r>
                      <a:rPr lang="en-US" sz="1900" i="1">
                        <a:solidFill>
                          <a:prstClr val="black"/>
                        </a:solidFill>
                        <a:latin typeface="Cambria Math"/>
                        <a:ea typeface="MS Mincho"/>
                        <a:cs typeface="Times New Roman"/>
                      </a:rPr>
                      <m:t>(</m:t>
                    </m:r>
                    <m:r>
                      <a:rPr lang="en-US" sz="1900" i="1">
                        <a:solidFill>
                          <a:prstClr val="black"/>
                        </a:solidFill>
                        <a:latin typeface="Cambria Math"/>
                        <a:ea typeface="MS Mincho"/>
                        <a:cs typeface="Times New Roman"/>
                      </a:rPr>
                      <m:t>𝑞</m:t>
                    </m:r>
                    <m:r>
                      <a:rPr lang="en-US" sz="1900" i="1">
                        <a:solidFill>
                          <a:prstClr val="black"/>
                        </a:solidFill>
                        <a:latin typeface="Cambria Math"/>
                        <a:ea typeface="MS Mincho"/>
                        <a:cs typeface="Times New Roman"/>
                      </a:rPr>
                      <m:t>)</m:t>
                    </m:r>
                  </m:oMath>
                </a14:m>
                <a:r>
                  <a:rPr lang="ru-RU" sz="1900" dirty="0"/>
                  <a:t> </a:t>
                </a:r>
                <a:r>
                  <a:rPr lang="en-US" sz="1900" dirty="0"/>
                  <a:t>is the spatial spectrum of</a:t>
                </a:r>
                <a:r>
                  <a:rPr lang="ru-RU" sz="1900" dirty="0"/>
                  <a:t> </a:t>
                </a:r>
                <a:r>
                  <a:rPr lang="en-US" sz="1900" dirty="0"/>
                  <a:t>fluctuations of the concentration of the interplanetary plasma</a:t>
                </a:r>
                <a:r>
                  <a:rPr lang="ru-RU" sz="1900" dirty="0"/>
                  <a:t> (</a:t>
                </a:r>
                <a:r>
                  <a:rPr lang="en-US" sz="1900" dirty="0"/>
                  <a:t>suggested as a power function </a:t>
                </a:r>
                <a14:m>
                  <m:oMath xmlns:m="http://schemas.openxmlformats.org/officeDocument/2006/math">
                    <m:sSub>
                      <m:sSubPr>
                        <m:ctrlPr>
                          <a:rPr lang="ru-RU" sz="1900" i="1">
                            <a:solidFill>
                              <a:prstClr val="black"/>
                            </a:solidFill>
                            <a:latin typeface="Cambria Math" panose="02040503050406030204" pitchFamily="18" charset="0"/>
                            <a:cs typeface="Times New Roman"/>
                          </a:rPr>
                        </m:ctrlPr>
                      </m:sSubPr>
                      <m:e>
                        <m:r>
                          <a:rPr lang="en-US" sz="1900" i="1">
                            <a:solidFill>
                              <a:prstClr val="black"/>
                            </a:solidFill>
                            <a:latin typeface="Cambria Math"/>
                            <a:ea typeface="MS Mincho"/>
                            <a:cs typeface="Times New Roman"/>
                          </a:rPr>
                          <m:t>𝛷</m:t>
                        </m:r>
                      </m:e>
                      <m:sub>
                        <m:r>
                          <a:rPr lang="en-US" sz="1900" i="1">
                            <a:solidFill>
                              <a:prstClr val="black"/>
                            </a:solidFill>
                            <a:latin typeface="Cambria Math"/>
                            <a:ea typeface="MS Mincho"/>
                            <a:cs typeface="Times New Roman"/>
                          </a:rPr>
                          <m:t>𝑒</m:t>
                        </m:r>
                      </m:sub>
                    </m:sSub>
                    <m:d>
                      <m:dPr>
                        <m:ctrlPr>
                          <a:rPr lang="en-US" sz="1900" i="1">
                            <a:solidFill>
                              <a:prstClr val="black"/>
                            </a:solidFill>
                            <a:latin typeface="Cambria Math" panose="02040503050406030204" pitchFamily="18" charset="0"/>
                            <a:ea typeface="MS Mincho"/>
                            <a:cs typeface="Times New Roman"/>
                          </a:rPr>
                        </m:ctrlPr>
                      </m:dPr>
                      <m:e>
                        <m:r>
                          <a:rPr lang="en-US" sz="1900" i="1">
                            <a:solidFill>
                              <a:prstClr val="black"/>
                            </a:solidFill>
                            <a:latin typeface="Cambria Math"/>
                            <a:ea typeface="MS Mincho"/>
                            <a:cs typeface="Times New Roman"/>
                          </a:rPr>
                          <m:t>𝑞</m:t>
                        </m:r>
                      </m:e>
                    </m:d>
                    <m:r>
                      <a:rPr lang="ru-RU" sz="1900" b="0" i="1" smtClean="0">
                        <a:solidFill>
                          <a:prstClr val="black"/>
                        </a:solidFill>
                        <a:latin typeface="Cambria Math" panose="02040503050406030204" pitchFamily="18" charset="0"/>
                        <a:ea typeface="MS Mincho"/>
                        <a:cs typeface="Times New Roman"/>
                      </a:rPr>
                      <m:t>=</m:t>
                    </m:r>
                    <m:sSup>
                      <m:sSupPr>
                        <m:ctrlPr>
                          <a:rPr lang="en-US" sz="1900" b="0" i="1" smtClean="0">
                            <a:solidFill>
                              <a:prstClr val="black"/>
                            </a:solidFill>
                            <a:latin typeface="Cambria Math" panose="02040503050406030204" pitchFamily="18" charset="0"/>
                            <a:ea typeface="MS Mincho"/>
                            <a:cs typeface="Times New Roman"/>
                          </a:rPr>
                        </m:ctrlPr>
                      </m:sSupPr>
                      <m:e>
                        <m:r>
                          <a:rPr lang="en-US" sz="1900" b="0" i="1" smtClean="0">
                            <a:solidFill>
                              <a:prstClr val="black"/>
                            </a:solidFill>
                            <a:latin typeface="Cambria Math" panose="02040503050406030204" pitchFamily="18" charset="0"/>
                            <a:ea typeface="MS Mincho"/>
                            <a:cs typeface="Times New Roman"/>
                          </a:rPr>
                          <m:t>𝑞</m:t>
                        </m:r>
                      </m:e>
                      <m:sup>
                        <m:r>
                          <a:rPr lang="en-US" sz="1900" b="0" i="1" smtClean="0">
                            <a:solidFill>
                              <a:prstClr val="black"/>
                            </a:solidFill>
                            <a:latin typeface="Cambria Math" panose="02040503050406030204" pitchFamily="18" charset="0"/>
                            <a:ea typeface="MS Mincho"/>
                            <a:cs typeface="Times New Roman"/>
                          </a:rPr>
                          <m:t>−</m:t>
                        </m:r>
                        <m:r>
                          <a:rPr lang="en-US" sz="1900" b="0" i="1" smtClean="0">
                            <a:solidFill>
                              <a:prstClr val="black"/>
                            </a:solidFill>
                            <a:latin typeface="Cambria Math" panose="02040503050406030204" pitchFamily="18" charset="0"/>
                            <a:ea typeface="MS Mincho"/>
                            <a:cs typeface="Times New Roman"/>
                          </a:rPr>
                          <m:t>𝑛</m:t>
                        </m:r>
                      </m:sup>
                    </m:sSup>
                    <m:r>
                      <a:rPr lang="en-US" sz="1900" b="0" i="0" smtClean="0">
                        <a:solidFill>
                          <a:prstClr val="black"/>
                        </a:solidFill>
                        <a:latin typeface="Cambria Math" panose="02040503050406030204" pitchFamily="18" charset="0"/>
                        <a:ea typeface="MS Mincho"/>
                        <a:cs typeface="Times New Roman"/>
                      </a:rPr>
                      <m:t>,</m:t>
                    </m:r>
                  </m:oMath>
                </a14:m>
                <a:r>
                  <a:rPr lang="en-US" sz="1900" dirty="0"/>
                  <a:t> the turbulence index </a:t>
                </a:r>
                <a:r>
                  <a:rPr lang="en-US" sz="1900" i="1" dirty="0"/>
                  <a:t>n </a:t>
                </a:r>
                <a:r>
                  <a:rPr lang="en-US" sz="1900" dirty="0"/>
                  <a:t>= 3,6</a:t>
                </a:r>
                <a:r>
                  <a:rPr lang="ru-RU" sz="1900" dirty="0"/>
                  <a:t>)</a:t>
                </a:r>
                <a:r>
                  <a:rPr lang="en-US" sz="1900" dirty="0"/>
                  <a:t>;</a:t>
                </a:r>
              </a:p>
              <a:p>
                <a14:m>
                  <m:oMath xmlns:m="http://schemas.openxmlformats.org/officeDocument/2006/math">
                    <m:func>
                      <m:funcPr>
                        <m:ctrlPr>
                          <a:rPr lang="en-US" sz="1900" i="1">
                            <a:solidFill>
                              <a:prstClr val="black"/>
                            </a:solidFill>
                            <a:latin typeface="Cambria Math" panose="02040503050406030204" pitchFamily="18" charset="0"/>
                            <a:ea typeface="Cambria Math" panose="02040503050406030204" pitchFamily="18" charset="0"/>
                          </a:rPr>
                        </m:ctrlPr>
                      </m:funcPr>
                      <m:fName>
                        <m:sSup>
                          <m:sSupPr>
                            <m:ctrlPr>
                              <a:rPr lang="en-US" sz="1900" i="1">
                                <a:solidFill>
                                  <a:prstClr val="black"/>
                                </a:solidFill>
                                <a:latin typeface="Cambria Math" panose="02040503050406030204" pitchFamily="18" charset="0"/>
                                <a:ea typeface="Cambria Math" panose="02040503050406030204" pitchFamily="18" charset="0"/>
                              </a:rPr>
                            </m:ctrlPr>
                          </m:sSupPr>
                          <m:e>
                            <m:r>
                              <m:rPr>
                                <m:sty m:val="p"/>
                              </m:rPr>
                              <a:rPr lang="en-US" sz="1900">
                                <a:solidFill>
                                  <a:prstClr val="black"/>
                                </a:solidFill>
                                <a:latin typeface="Cambria Math" panose="02040503050406030204" pitchFamily="18" charset="0"/>
                                <a:ea typeface="Cambria Math" panose="02040503050406030204" pitchFamily="18" charset="0"/>
                              </a:rPr>
                              <m:t>sin</m:t>
                            </m:r>
                          </m:e>
                          <m:sup>
                            <m:r>
                              <a:rPr lang="en-US" sz="1900" i="1">
                                <a:solidFill>
                                  <a:prstClr val="black"/>
                                </a:solidFill>
                                <a:latin typeface="Cambria Math" panose="02040503050406030204" pitchFamily="18" charset="0"/>
                                <a:ea typeface="Cambria Math" panose="02040503050406030204" pitchFamily="18" charset="0"/>
                              </a:rPr>
                              <m:t>2</m:t>
                            </m:r>
                          </m:sup>
                        </m:sSup>
                      </m:fName>
                      <m:e>
                        <m:d>
                          <m:dPr>
                            <m:ctrlPr>
                              <a:rPr lang="en-US" sz="1900" i="1">
                                <a:solidFill>
                                  <a:prstClr val="black"/>
                                </a:solidFill>
                                <a:latin typeface="Cambria Math" panose="02040503050406030204" pitchFamily="18" charset="0"/>
                                <a:ea typeface="Cambria Math" panose="02040503050406030204" pitchFamily="18" charset="0"/>
                              </a:rPr>
                            </m:ctrlPr>
                          </m:dPr>
                          <m:e>
                            <m:f>
                              <m:fPr>
                                <m:ctrlPr>
                                  <a:rPr lang="en-US" sz="1900" i="1">
                                    <a:solidFill>
                                      <a:prstClr val="black"/>
                                    </a:solidFill>
                                    <a:latin typeface="Cambria Math" panose="02040503050406030204" pitchFamily="18" charset="0"/>
                                    <a:ea typeface="Cambria Math" panose="02040503050406030204" pitchFamily="18" charset="0"/>
                                  </a:rPr>
                                </m:ctrlPr>
                              </m:fPr>
                              <m:num>
                                <m:sSup>
                                  <m:sSupPr>
                                    <m:ctrlPr>
                                      <a:rPr lang="en-US" sz="1900" i="1">
                                        <a:solidFill>
                                          <a:prstClr val="black"/>
                                        </a:solidFill>
                                        <a:latin typeface="Cambria Math" panose="02040503050406030204" pitchFamily="18" charset="0"/>
                                        <a:ea typeface="Cambria Math" panose="02040503050406030204" pitchFamily="18" charset="0"/>
                                      </a:rPr>
                                    </m:ctrlPr>
                                  </m:sSupPr>
                                  <m:e>
                                    <m:r>
                                      <a:rPr lang="en-US" sz="1900" i="1">
                                        <a:solidFill>
                                          <a:prstClr val="black"/>
                                        </a:solidFill>
                                        <a:latin typeface="Cambria Math" panose="02040503050406030204" pitchFamily="18" charset="0"/>
                                        <a:ea typeface="Cambria Math" panose="02040503050406030204" pitchFamily="18" charset="0"/>
                                      </a:rPr>
                                      <m:t>𝑞</m:t>
                                    </m:r>
                                  </m:e>
                                  <m:sup>
                                    <m:r>
                                      <a:rPr lang="en-US" sz="1900" i="1">
                                        <a:solidFill>
                                          <a:prstClr val="black"/>
                                        </a:solidFill>
                                        <a:latin typeface="Cambria Math" panose="02040503050406030204" pitchFamily="18" charset="0"/>
                                        <a:ea typeface="Cambria Math" panose="02040503050406030204" pitchFamily="18" charset="0"/>
                                      </a:rPr>
                                      <m:t>2</m:t>
                                    </m:r>
                                  </m:sup>
                                </m:sSup>
                                <m:sSup>
                                  <m:sSupPr>
                                    <m:ctrlPr>
                                      <a:rPr lang="en-US" sz="1900" i="1">
                                        <a:solidFill>
                                          <a:prstClr val="black"/>
                                        </a:solidFill>
                                        <a:latin typeface="Cambria Math" panose="02040503050406030204" pitchFamily="18" charset="0"/>
                                        <a:ea typeface="Cambria Math" panose="02040503050406030204" pitchFamily="18" charset="0"/>
                                      </a:rPr>
                                    </m:ctrlPr>
                                  </m:sSupPr>
                                  <m:e>
                                    <m:r>
                                      <a:rPr lang="en-US" sz="1900" i="1">
                                        <a:solidFill>
                                          <a:prstClr val="black"/>
                                        </a:solidFill>
                                        <a:latin typeface="Cambria Math" panose="02040503050406030204" pitchFamily="18" charset="0"/>
                                        <a:ea typeface="Cambria Math" panose="02040503050406030204" pitchFamily="18" charset="0"/>
                                      </a:rPr>
                                      <m:t>𝑧</m:t>
                                    </m:r>
                                  </m:e>
                                  <m:sup>
                                    <m:r>
                                      <a:rPr lang="en-US" sz="1900" i="1">
                                        <a:solidFill>
                                          <a:prstClr val="black"/>
                                        </a:solidFill>
                                        <a:latin typeface="Cambria Math" panose="02040503050406030204" pitchFamily="18" charset="0"/>
                                        <a:ea typeface="Cambria Math" panose="02040503050406030204" pitchFamily="18" charset="0"/>
                                      </a:rPr>
                                      <m:t>′</m:t>
                                    </m:r>
                                  </m:sup>
                                </m:sSup>
                              </m:num>
                              <m:den>
                                <m:r>
                                  <a:rPr lang="en-US" sz="1900" i="1">
                                    <a:solidFill>
                                      <a:prstClr val="black"/>
                                    </a:solidFill>
                                    <a:latin typeface="Cambria Math" panose="02040503050406030204" pitchFamily="18" charset="0"/>
                                    <a:ea typeface="Cambria Math" panose="02040503050406030204" pitchFamily="18" charset="0"/>
                                  </a:rPr>
                                  <m:t>2</m:t>
                                </m:r>
                                <m:r>
                                  <a:rPr lang="en-US" sz="1900" i="1">
                                    <a:solidFill>
                                      <a:prstClr val="black"/>
                                    </a:solidFill>
                                    <a:latin typeface="Cambria Math" panose="02040503050406030204" pitchFamily="18" charset="0"/>
                                    <a:ea typeface="Cambria Math" panose="02040503050406030204" pitchFamily="18" charset="0"/>
                                  </a:rPr>
                                  <m:t>𝑘</m:t>
                                </m:r>
                              </m:den>
                            </m:f>
                          </m:e>
                        </m:d>
                      </m:e>
                    </m:func>
                  </m:oMath>
                </a14:m>
                <a:r>
                  <a:rPr lang="ru-RU" sz="1900" dirty="0"/>
                  <a:t> </a:t>
                </a:r>
                <a:r>
                  <a:rPr lang="en-US" sz="1900" dirty="0"/>
                  <a:t>is the Fresnel filter</a:t>
                </a:r>
                <a:r>
                  <a:rPr lang="ru-RU" sz="1900" dirty="0"/>
                  <a:t>, </a:t>
                </a:r>
                <a14:m>
                  <m:oMath xmlns:m="http://schemas.openxmlformats.org/officeDocument/2006/math">
                    <m:r>
                      <a:rPr lang="en-US" sz="1900" b="0" i="1" smtClean="0">
                        <a:latin typeface="Cambria Math" panose="02040503050406030204" pitchFamily="18" charset="0"/>
                      </a:rPr>
                      <m:t>𝑘</m:t>
                    </m:r>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2</m:t>
                        </m:r>
                        <m:r>
                          <a:rPr lang="en-US" sz="1900" b="0" i="1" smtClean="0">
                            <a:latin typeface="Cambria Math" panose="02040503050406030204" pitchFamily="18" charset="0"/>
                            <a:ea typeface="Cambria Math" panose="02040503050406030204" pitchFamily="18" charset="0"/>
                          </a:rPr>
                          <m:t>𝜋</m:t>
                        </m:r>
                      </m:num>
                      <m:den>
                        <m:r>
                          <m:rPr>
                            <m:sty m:val="p"/>
                          </m:rPr>
                          <a:rPr lang="el-GR" sz="1900" b="0" i="1" smtClean="0">
                            <a:latin typeface="Cambria Math" panose="02040503050406030204" pitchFamily="18" charset="0"/>
                          </a:rPr>
                          <m:t>λ</m:t>
                        </m:r>
                      </m:den>
                    </m:f>
                  </m:oMath>
                </a14:m>
                <a:r>
                  <a:rPr lang="en-US" sz="1900" dirty="0"/>
                  <a:t> is the wave number, </a:t>
                </a:r>
                <a:r>
                  <a:rPr lang="el-GR" sz="1900" dirty="0"/>
                  <a:t>λ</a:t>
                </a:r>
                <a:r>
                  <a:rPr lang="en-US" sz="1900" dirty="0"/>
                  <a:t> </a:t>
                </a:r>
                <a:r>
                  <a:rPr lang="ru-RU" sz="1900" dirty="0"/>
                  <a:t>= 2,7 </a:t>
                </a:r>
                <a:r>
                  <a:rPr lang="en-US" sz="1900" dirty="0"/>
                  <a:t>m</a:t>
                </a:r>
                <a:r>
                  <a:rPr lang="ru-RU" sz="1900" dirty="0"/>
                  <a:t> </a:t>
                </a:r>
                <a:r>
                  <a:rPr lang="en-US" sz="1900" dirty="0"/>
                  <a:t>is the wavelength</a:t>
                </a:r>
                <a:r>
                  <a:rPr lang="ru-RU" sz="1900" dirty="0"/>
                  <a:t>;</a:t>
                </a:r>
              </a:p>
              <a:p>
                <a:pPr lvl="0" eaLnBrk="0" fontAlgn="base" hangingPunct="0">
                  <a:spcBef>
                    <a:spcPct val="0"/>
                  </a:spcBef>
                  <a:spcAft>
                    <a:spcPct val="0"/>
                  </a:spcAft>
                </a:pPr>
                <a14:m>
                  <m:oMath xmlns:m="http://schemas.openxmlformats.org/officeDocument/2006/math">
                    <m:r>
                      <a:rPr lang="en-US" sz="1900" b="0" i="1" smtClean="0">
                        <a:latin typeface="Cambria Math" panose="02040503050406030204" pitchFamily="18" charset="0"/>
                      </a:rPr>
                      <m:t>𝐹</m:t>
                    </m:r>
                    <m:r>
                      <a:rPr lang="en-US" sz="1900" b="0" i="1" smtClean="0">
                        <a:latin typeface="Cambria Math" panose="02040503050406030204" pitchFamily="18" charset="0"/>
                      </a:rPr>
                      <m:t>(</m:t>
                    </m:r>
                    <m:r>
                      <a:rPr lang="en-US" sz="1900" b="0" i="1" smtClean="0">
                        <a:latin typeface="Cambria Math" panose="02040503050406030204" pitchFamily="18" charset="0"/>
                      </a:rPr>
                      <m:t>𝑞</m:t>
                    </m:r>
                    <m:r>
                      <a:rPr lang="en-US" sz="1900" b="0" i="1" smtClean="0">
                        <a:latin typeface="Cambria Math" panose="02040503050406030204" pitchFamily="18" charset="0"/>
                      </a:rPr>
                      <m:t>)</m:t>
                    </m:r>
                  </m:oMath>
                </a14:m>
                <a:r>
                  <a:rPr lang="en-US" sz="1900" dirty="0"/>
                  <a:t> is the spatial spectrum of a radio source </a:t>
                </a:r>
                <a:r>
                  <a:rPr lang="ru-RU" sz="1900" dirty="0"/>
                  <a:t>(</a:t>
                </a:r>
                <a:r>
                  <a:rPr lang="en-US" sz="1900" dirty="0"/>
                  <a:t>suggested as gaussian</a:t>
                </a:r>
                <a:r>
                  <a:rPr lang="ru-RU" sz="1900" dirty="0"/>
                  <a:t> </a:t>
                </a:r>
                <a14:m>
                  <m:oMath xmlns:m="http://schemas.openxmlformats.org/officeDocument/2006/math">
                    <m:r>
                      <a:rPr lang="ru-RU" sz="1900" i="1">
                        <a:solidFill>
                          <a:prstClr val="black"/>
                        </a:solidFill>
                        <a:latin typeface="Cambria Math" panose="02040503050406030204" pitchFamily="18" charset="0"/>
                      </a:rPr>
                      <m:t>𝐹</m:t>
                    </m:r>
                    <m:d>
                      <m:dPr>
                        <m:ctrlPr>
                          <a:rPr lang="ru-RU" sz="1900" i="1">
                            <a:solidFill>
                              <a:prstClr val="black"/>
                            </a:solidFill>
                            <a:latin typeface="Cambria Math" panose="02040503050406030204" pitchFamily="18" charset="0"/>
                          </a:rPr>
                        </m:ctrlPr>
                      </m:dPr>
                      <m:e>
                        <m:r>
                          <a:rPr lang="ru-RU" sz="1900" i="1">
                            <a:solidFill>
                              <a:prstClr val="black"/>
                            </a:solidFill>
                            <a:latin typeface="Cambria Math" panose="02040503050406030204" pitchFamily="18" charset="0"/>
                          </a:rPr>
                          <m:t>𝑞</m:t>
                        </m:r>
                      </m:e>
                    </m:d>
                    <m:r>
                      <a:rPr lang="ru-RU" sz="1900" i="1">
                        <a:solidFill>
                          <a:prstClr val="black"/>
                        </a:solidFill>
                        <a:latin typeface="Cambria Math" panose="02040503050406030204" pitchFamily="18" charset="0"/>
                      </a:rPr>
                      <m:t>~</m:t>
                    </m:r>
                    <m:func>
                      <m:funcPr>
                        <m:ctrlPr>
                          <a:rPr lang="ru-RU" sz="1900" i="1">
                            <a:solidFill>
                              <a:prstClr val="black"/>
                            </a:solidFill>
                            <a:latin typeface="Cambria Math" panose="02040503050406030204" pitchFamily="18" charset="0"/>
                          </a:rPr>
                        </m:ctrlPr>
                      </m:funcPr>
                      <m:fName>
                        <m:r>
                          <m:rPr>
                            <m:sty m:val="p"/>
                          </m:rPr>
                          <a:rPr lang="ru-RU" sz="1900">
                            <a:solidFill>
                              <a:prstClr val="black"/>
                            </a:solidFill>
                            <a:latin typeface="Cambria Math" panose="02040503050406030204" pitchFamily="18" charset="0"/>
                          </a:rPr>
                          <m:t>exp</m:t>
                        </m:r>
                      </m:fName>
                      <m:e>
                        <m:d>
                          <m:dPr>
                            <m:ctrlPr>
                              <a:rPr lang="ru-RU" sz="1900" i="1">
                                <a:solidFill>
                                  <a:prstClr val="black"/>
                                </a:solidFill>
                                <a:latin typeface="Cambria Math" panose="02040503050406030204" pitchFamily="18" charset="0"/>
                              </a:rPr>
                            </m:ctrlPr>
                          </m:dPr>
                          <m:e>
                            <m:r>
                              <a:rPr lang="ru-RU" sz="1900" i="1">
                                <a:solidFill>
                                  <a:prstClr val="black"/>
                                </a:solidFill>
                                <a:latin typeface="Cambria Math" panose="02040503050406030204" pitchFamily="18" charset="0"/>
                              </a:rPr>
                              <m:t>−</m:t>
                            </m:r>
                            <m:f>
                              <m:fPr>
                                <m:ctrlPr>
                                  <a:rPr lang="ru-RU" sz="1900" i="1">
                                    <a:solidFill>
                                      <a:prstClr val="black"/>
                                    </a:solidFill>
                                    <a:latin typeface="Cambria Math" panose="02040503050406030204" pitchFamily="18" charset="0"/>
                                  </a:rPr>
                                </m:ctrlPr>
                              </m:fPr>
                              <m:num>
                                <m:r>
                                  <a:rPr lang="ru-RU" sz="1900" i="1">
                                    <a:solidFill>
                                      <a:prstClr val="black"/>
                                    </a:solidFill>
                                    <a:latin typeface="Cambria Math" panose="02040503050406030204" pitchFamily="18" charset="0"/>
                                  </a:rPr>
                                  <m:t>1</m:t>
                                </m:r>
                              </m:num>
                              <m:den>
                                <m:r>
                                  <a:rPr lang="ru-RU" sz="1900" i="1">
                                    <a:solidFill>
                                      <a:prstClr val="black"/>
                                    </a:solidFill>
                                    <a:latin typeface="Cambria Math" panose="02040503050406030204" pitchFamily="18" charset="0"/>
                                  </a:rPr>
                                  <m:t>4</m:t>
                                </m:r>
                              </m:den>
                            </m:f>
                            <m:sSubSup>
                              <m:sSubSupPr>
                                <m:ctrlPr>
                                  <a:rPr lang="ru-RU" sz="1900" i="1">
                                    <a:solidFill>
                                      <a:prstClr val="black"/>
                                    </a:solidFill>
                                    <a:latin typeface="Cambria Math" panose="02040503050406030204" pitchFamily="18" charset="0"/>
                                  </a:rPr>
                                </m:ctrlPr>
                              </m:sSubSupPr>
                              <m:e>
                                <m:r>
                                  <a:rPr lang="ru-RU" sz="1900" i="1">
                                    <a:solidFill>
                                      <a:prstClr val="black"/>
                                    </a:solidFill>
                                    <a:latin typeface="Cambria Math" panose="02040503050406030204" pitchFamily="18" charset="0"/>
                                  </a:rPr>
                                  <m:t>𝜃</m:t>
                                </m:r>
                              </m:e>
                              <m:sub>
                                <m:r>
                                  <a:rPr lang="ru-RU" sz="1900" i="1">
                                    <a:solidFill>
                                      <a:prstClr val="black"/>
                                    </a:solidFill>
                                    <a:latin typeface="Cambria Math" panose="02040503050406030204" pitchFamily="18" charset="0"/>
                                  </a:rPr>
                                  <m:t>0</m:t>
                                </m:r>
                              </m:sub>
                              <m:sup>
                                <m:r>
                                  <a:rPr lang="ru-RU" sz="1900" i="1">
                                    <a:solidFill>
                                      <a:prstClr val="black"/>
                                    </a:solidFill>
                                    <a:latin typeface="Cambria Math" panose="02040503050406030204" pitchFamily="18" charset="0"/>
                                  </a:rPr>
                                  <m:t>2</m:t>
                                </m:r>
                              </m:sup>
                            </m:sSubSup>
                            <m:sSup>
                              <m:sSupPr>
                                <m:ctrlPr>
                                  <a:rPr lang="ru-RU" sz="1900" i="1">
                                    <a:solidFill>
                                      <a:prstClr val="black"/>
                                    </a:solidFill>
                                    <a:latin typeface="Cambria Math" panose="02040503050406030204" pitchFamily="18" charset="0"/>
                                  </a:rPr>
                                </m:ctrlPr>
                              </m:sSupPr>
                              <m:e>
                                <m:r>
                                  <a:rPr lang="en-US" sz="1900" b="0" i="1" smtClean="0">
                                    <a:solidFill>
                                      <a:prstClr val="black"/>
                                    </a:solidFill>
                                    <a:latin typeface="Cambria Math" panose="02040503050406030204" pitchFamily="18" charset="0"/>
                                  </a:rPr>
                                  <m:t>𝑧</m:t>
                                </m:r>
                                <m:r>
                                  <a:rPr lang="en-US" sz="1900" b="0" i="1" smtClean="0">
                                    <a:solidFill>
                                      <a:prstClr val="black"/>
                                    </a:solidFill>
                                    <a:latin typeface="Cambria Math" panose="02040503050406030204" pitchFamily="18" charset="0"/>
                                  </a:rPr>
                                  <m:t>′</m:t>
                                </m:r>
                              </m:e>
                              <m:sup>
                                <m:r>
                                  <a:rPr lang="ru-RU" sz="1900" i="1">
                                    <a:solidFill>
                                      <a:prstClr val="black"/>
                                    </a:solidFill>
                                    <a:latin typeface="Cambria Math" panose="02040503050406030204" pitchFamily="18" charset="0"/>
                                  </a:rPr>
                                  <m:t>2</m:t>
                                </m:r>
                              </m:sup>
                            </m:sSup>
                            <m:sSup>
                              <m:sSupPr>
                                <m:ctrlPr>
                                  <a:rPr lang="ru-RU" sz="1900" i="1">
                                    <a:solidFill>
                                      <a:prstClr val="black"/>
                                    </a:solidFill>
                                    <a:latin typeface="Cambria Math" panose="02040503050406030204" pitchFamily="18" charset="0"/>
                                  </a:rPr>
                                </m:ctrlPr>
                              </m:sSupPr>
                              <m:e>
                                <m:r>
                                  <a:rPr lang="en-US" sz="1900" b="0" i="1" smtClean="0">
                                    <a:solidFill>
                                      <a:prstClr val="black"/>
                                    </a:solidFill>
                                    <a:latin typeface="Cambria Math" panose="02040503050406030204" pitchFamily="18" charset="0"/>
                                  </a:rPr>
                                  <m:t>𝑞</m:t>
                                </m:r>
                              </m:e>
                              <m:sup>
                                <m:r>
                                  <a:rPr lang="ru-RU" sz="1900" i="1">
                                    <a:solidFill>
                                      <a:prstClr val="black"/>
                                    </a:solidFill>
                                    <a:latin typeface="Cambria Math" panose="02040503050406030204" pitchFamily="18" charset="0"/>
                                  </a:rPr>
                                  <m:t>2</m:t>
                                </m:r>
                              </m:sup>
                            </m:sSup>
                          </m:e>
                        </m:d>
                      </m:e>
                    </m:func>
                  </m:oMath>
                </a14:m>
                <a:r>
                  <a:rPr lang="ru-RU" sz="1900" dirty="0">
                    <a:solidFill>
                      <a:prstClr val="black"/>
                    </a:solidFill>
                    <a:latin typeface="Calibri" panose="020F0502020204030204" pitchFamily="34" charset="0"/>
                  </a:rPr>
                  <a:t>, </a:t>
                </a:r>
                <a:r>
                  <a:rPr lang="en-US" sz="1900" dirty="0">
                    <a:solidFill>
                      <a:prstClr val="black"/>
                    </a:solidFill>
                    <a:latin typeface="Calibri" panose="020F0502020204030204" pitchFamily="34" charset="0"/>
                  </a:rPr>
                  <a:t>where</a:t>
                </a:r>
                <a:r>
                  <a:rPr lang="ru-RU" sz="1900" dirty="0">
                    <a:solidFill>
                      <a:prstClr val="black"/>
                    </a:solidFill>
                    <a:latin typeface="Calibri" panose="020F0502020204030204" pitchFamily="34" charset="0"/>
                  </a:rPr>
                  <a:t> </a:t>
                </a:r>
                <a14:m>
                  <m:oMath xmlns:m="http://schemas.openxmlformats.org/officeDocument/2006/math">
                    <m:sSub>
                      <m:sSubPr>
                        <m:ctrlPr>
                          <a:rPr lang="ru-RU" sz="1900" i="1">
                            <a:solidFill>
                              <a:prstClr val="black"/>
                            </a:solidFill>
                            <a:latin typeface="Cambria Math" panose="02040503050406030204" pitchFamily="18" charset="0"/>
                          </a:rPr>
                        </m:ctrlPr>
                      </m:sSubPr>
                      <m:e>
                        <m:r>
                          <a:rPr lang="ru-RU" sz="1900" i="1">
                            <a:solidFill>
                              <a:prstClr val="black"/>
                            </a:solidFill>
                            <a:latin typeface="Cambria Math" panose="02040503050406030204" pitchFamily="18" charset="0"/>
                          </a:rPr>
                          <m:t>𝜃</m:t>
                        </m:r>
                      </m:e>
                      <m:sub>
                        <m:r>
                          <a:rPr lang="ru-RU" sz="1900" i="1">
                            <a:solidFill>
                              <a:prstClr val="black"/>
                            </a:solidFill>
                            <a:latin typeface="Cambria Math" panose="02040503050406030204" pitchFamily="18" charset="0"/>
                          </a:rPr>
                          <m:t>0</m:t>
                        </m:r>
                      </m:sub>
                    </m:sSub>
                  </m:oMath>
                </a14:m>
                <a:r>
                  <a:rPr lang="ru-RU" sz="1900" dirty="0">
                    <a:solidFill>
                      <a:prstClr val="black"/>
                    </a:solidFill>
                    <a:latin typeface="Calibri" panose="020F0502020204030204" pitchFamily="34" charset="0"/>
                  </a:rPr>
                  <a:t> – </a:t>
                </a:r>
                <a:r>
                  <a:rPr lang="en-US" sz="1900" dirty="0">
                    <a:solidFill>
                      <a:prstClr val="black"/>
                    </a:solidFill>
                    <a:latin typeface="Calibri" panose="020F0502020204030204" pitchFamily="34" charset="0"/>
                  </a:rPr>
                  <a:t>is the source radius</a:t>
                </a:r>
                <a:r>
                  <a:rPr lang="ru-RU" sz="1900" dirty="0">
                    <a:solidFill>
                      <a:prstClr val="black"/>
                    </a:solidFill>
                    <a:latin typeface="Calibri" panose="020F0502020204030204" pitchFamily="34" charset="0"/>
                  </a:rPr>
                  <a:t> </a:t>
                </a:r>
                <a:r>
                  <a:rPr lang="en-US" sz="1900" dirty="0">
                    <a:solidFill>
                      <a:prstClr val="black"/>
                    </a:solidFill>
                    <a:latin typeface="Calibri" panose="020F0502020204030204" pitchFamily="34" charset="0"/>
                  </a:rPr>
                  <a:t>at the level of</a:t>
                </a:r>
                <a:r>
                  <a:rPr lang="ru-RU" sz="1900" dirty="0">
                    <a:solidFill>
                      <a:prstClr val="black"/>
                    </a:solidFill>
                    <a:latin typeface="Calibri" panose="020F0502020204030204" pitchFamily="34" charset="0"/>
                  </a:rPr>
                  <a:t> </a:t>
                </a:r>
                <a14:m>
                  <m:oMath xmlns:m="http://schemas.openxmlformats.org/officeDocument/2006/math">
                    <m:f>
                      <m:fPr>
                        <m:ctrlPr>
                          <a:rPr lang="ru-RU" sz="1900" i="1">
                            <a:solidFill>
                              <a:prstClr val="black"/>
                            </a:solidFill>
                            <a:latin typeface="Cambria Math" panose="02040503050406030204" pitchFamily="18" charset="0"/>
                          </a:rPr>
                        </m:ctrlPr>
                      </m:fPr>
                      <m:num>
                        <m:r>
                          <a:rPr lang="ru-RU" sz="1900" i="1">
                            <a:solidFill>
                              <a:prstClr val="black"/>
                            </a:solidFill>
                            <a:latin typeface="Cambria Math" panose="02040503050406030204" pitchFamily="18" charset="0"/>
                          </a:rPr>
                          <m:t>1</m:t>
                        </m:r>
                      </m:num>
                      <m:den>
                        <m:r>
                          <a:rPr lang="en-US" sz="1900" i="1">
                            <a:solidFill>
                              <a:prstClr val="black"/>
                            </a:solidFill>
                            <a:latin typeface="Cambria Math" panose="02040503050406030204" pitchFamily="18" charset="0"/>
                          </a:rPr>
                          <m:t>𝑒</m:t>
                        </m:r>
                      </m:den>
                    </m:f>
                  </m:oMath>
                </a14:m>
                <a:r>
                  <a:rPr lang="ru-RU" sz="1900" dirty="0">
                    <a:solidFill>
                      <a:prstClr val="black"/>
                    </a:solidFill>
                    <a:latin typeface="Calibri" panose="020F0502020204030204" pitchFamily="34" charset="0"/>
                  </a:rPr>
                  <a:t>, </a:t>
                </a:r>
                <a14:m>
                  <m:oMath xmlns:m="http://schemas.openxmlformats.org/officeDocument/2006/math">
                    <m:sSup>
                      <m:sSupPr>
                        <m:ctrlPr>
                          <a:rPr lang="ru-RU" sz="1900" i="1">
                            <a:solidFill>
                              <a:prstClr val="black"/>
                            </a:solidFill>
                            <a:latin typeface="Cambria Math" panose="02040503050406030204" pitchFamily="18" charset="0"/>
                          </a:rPr>
                        </m:ctrlPr>
                      </m:sSupPr>
                      <m:e>
                        <m:r>
                          <a:rPr lang="ru-RU" sz="1900" i="1">
                            <a:solidFill>
                              <a:prstClr val="black"/>
                            </a:solidFill>
                            <a:latin typeface="Cambria Math" panose="02040503050406030204" pitchFamily="18" charset="0"/>
                          </a:rPr>
                          <m:t>𝑧</m:t>
                        </m:r>
                      </m:e>
                      <m:sup>
                        <m:r>
                          <a:rPr lang="ru-RU" sz="1900" i="1">
                            <a:solidFill>
                              <a:prstClr val="black"/>
                            </a:solidFill>
                            <a:latin typeface="Cambria Math" panose="02040503050406030204" pitchFamily="18" charset="0"/>
                          </a:rPr>
                          <m:t>′</m:t>
                        </m:r>
                      </m:sup>
                    </m:sSup>
                    <m:r>
                      <a:rPr lang="ru-RU" sz="1900" i="1">
                        <a:solidFill>
                          <a:prstClr val="black"/>
                        </a:solidFill>
                        <a:latin typeface="Cambria Math" panose="02040503050406030204" pitchFamily="18" charset="0"/>
                      </a:rPr>
                      <m:t>=</m:t>
                    </m:r>
                    <m:r>
                      <a:rPr lang="ru-RU" sz="1900" i="1">
                        <a:solidFill>
                          <a:prstClr val="black"/>
                        </a:solidFill>
                        <a:latin typeface="Cambria Math" panose="02040503050406030204" pitchFamily="18" charset="0"/>
                      </a:rPr>
                      <m:t>𝑧</m:t>
                    </m:r>
                    <m:r>
                      <a:rPr lang="ru-RU" sz="1900" i="1">
                        <a:solidFill>
                          <a:prstClr val="black"/>
                        </a:solidFill>
                        <a:latin typeface="Cambria Math" panose="02040503050406030204" pitchFamily="18" charset="0"/>
                      </a:rPr>
                      <m:t>+1</m:t>
                    </m:r>
                    <m:r>
                      <a:rPr lang="ru-RU" sz="1900" i="1">
                        <a:solidFill>
                          <a:prstClr val="black"/>
                        </a:solidFill>
                        <a:latin typeface="Cambria Math" panose="02040503050406030204" pitchFamily="18" charset="0"/>
                      </a:rPr>
                      <m:t>𝐴𝑈</m:t>
                    </m:r>
                    <m:func>
                      <m:funcPr>
                        <m:ctrlPr>
                          <a:rPr lang="ru-RU" sz="1900" i="1">
                            <a:solidFill>
                              <a:prstClr val="black"/>
                            </a:solidFill>
                            <a:latin typeface="Cambria Math" panose="02040503050406030204" pitchFamily="18" charset="0"/>
                          </a:rPr>
                        </m:ctrlPr>
                      </m:funcPr>
                      <m:fName>
                        <m:r>
                          <m:rPr>
                            <m:sty m:val="p"/>
                          </m:rPr>
                          <a:rPr lang="ru-RU" sz="1900">
                            <a:solidFill>
                              <a:prstClr val="black"/>
                            </a:solidFill>
                            <a:latin typeface="Cambria Math" panose="02040503050406030204" pitchFamily="18" charset="0"/>
                          </a:rPr>
                          <m:t>cos</m:t>
                        </m:r>
                      </m:fName>
                      <m:e>
                        <m:r>
                          <a:rPr lang="ru-RU" sz="1900" i="1">
                            <a:solidFill>
                              <a:prstClr val="black"/>
                            </a:solidFill>
                            <a:latin typeface="Cambria Math" panose="02040503050406030204" pitchFamily="18" charset="0"/>
                          </a:rPr>
                          <m:t>𝜀</m:t>
                        </m:r>
                      </m:e>
                    </m:func>
                  </m:oMath>
                </a14:m>
                <a:r>
                  <a:rPr lang="ru-RU" sz="1900" dirty="0">
                    <a:solidFill>
                      <a:prstClr val="black"/>
                    </a:solidFill>
                    <a:latin typeface="Calibri" panose="020F0502020204030204" pitchFamily="34" charset="0"/>
                  </a:rPr>
                  <a:t> </a:t>
                </a:r>
                <a:r>
                  <a:rPr lang="en-US" sz="1900" dirty="0">
                    <a:solidFill>
                      <a:prstClr val="black"/>
                    </a:solidFill>
                    <a:latin typeface="Calibri" panose="020F0502020204030204" pitchFamily="34" charset="0"/>
                  </a:rPr>
                  <a:t>is the distance from a point at the line of sight to the observer</a:t>
                </a:r>
                <a:r>
                  <a:rPr lang="ru-RU" sz="1900" dirty="0"/>
                  <a:t>). </a:t>
                </a:r>
                <a:r>
                  <a:rPr lang="en-US" sz="1900" dirty="0"/>
                  <a:t>In this work</a:t>
                </a:r>
                <a:r>
                  <a:rPr lang="ru-RU" sz="1900" dirty="0"/>
                  <a:t> </a:t>
                </a:r>
                <a:r>
                  <a:rPr lang="en-US" sz="1900" dirty="0"/>
                  <a:t>all the sources are</a:t>
                </a:r>
                <a:r>
                  <a:rPr lang="ru-RU" sz="1900" dirty="0"/>
                  <a:t> </a:t>
                </a:r>
                <a:r>
                  <a:rPr lang="en-US" sz="1900" dirty="0"/>
                  <a:t>suggested as point-like</a:t>
                </a:r>
                <a:r>
                  <a:rPr lang="ru-RU" sz="1900" dirty="0"/>
                  <a:t>, </a:t>
                </a:r>
                <a14:m>
                  <m:oMath xmlns:m="http://schemas.openxmlformats.org/officeDocument/2006/math">
                    <m:sSub>
                      <m:sSubPr>
                        <m:ctrlPr>
                          <a:rPr lang="ru-RU" sz="1900" i="1">
                            <a:solidFill>
                              <a:prstClr val="black"/>
                            </a:solidFill>
                            <a:latin typeface="Cambria Math" panose="02040503050406030204" pitchFamily="18" charset="0"/>
                          </a:rPr>
                        </m:ctrlPr>
                      </m:sSubPr>
                      <m:e>
                        <m:r>
                          <a:rPr lang="ru-RU" sz="1900" i="1">
                            <a:solidFill>
                              <a:prstClr val="black"/>
                            </a:solidFill>
                            <a:latin typeface="Cambria Math" panose="02040503050406030204" pitchFamily="18" charset="0"/>
                          </a:rPr>
                          <m:t>𝜃</m:t>
                        </m:r>
                      </m:e>
                      <m:sub>
                        <m:r>
                          <a:rPr lang="ru-RU" sz="1900" i="1">
                            <a:solidFill>
                              <a:prstClr val="black"/>
                            </a:solidFill>
                            <a:latin typeface="Cambria Math" panose="02040503050406030204" pitchFamily="18" charset="0"/>
                          </a:rPr>
                          <m:t>0</m:t>
                        </m:r>
                      </m:sub>
                    </m:sSub>
                    <m:r>
                      <a:rPr lang="ru-RU" sz="1900" b="0" i="1" smtClean="0">
                        <a:solidFill>
                          <a:prstClr val="black"/>
                        </a:solidFill>
                        <a:latin typeface="Cambria Math" panose="02040503050406030204" pitchFamily="18" charset="0"/>
                      </a:rPr>
                      <m:t>=0</m:t>
                    </m:r>
                    <m:r>
                      <a:rPr lang="ru-RU" sz="1900" b="0" i="0" smtClean="0">
                        <a:solidFill>
                          <a:prstClr val="black"/>
                        </a:solidFill>
                        <a:latin typeface="Cambria Math" panose="02040503050406030204" pitchFamily="18" charset="0"/>
                      </a:rPr>
                      <m:t>,</m:t>
                    </m:r>
                  </m:oMath>
                </a14:m>
                <a:r>
                  <a:rPr lang="ru-RU" sz="1900" dirty="0"/>
                  <a:t> тогда </a:t>
                </a:r>
                <a14:m>
                  <m:oMath xmlns:m="http://schemas.openxmlformats.org/officeDocument/2006/math">
                    <m:r>
                      <a:rPr lang="en-US" sz="1900" i="1">
                        <a:solidFill>
                          <a:prstClr val="black"/>
                        </a:solidFill>
                        <a:latin typeface="Cambria Math" panose="02040503050406030204" pitchFamily="18" charset="0"/>
                      </a:rPr>
                      <m:t>𝐹</m:t>
                    </m:r>
                    <m:r>
                      <a:rPr lang="en-US" sz="1900" i="1">
                        <a:solidFill>
                          <a:prstClr val="black"/>
                        </a:solidFill>
                        <a:latin typeface="Cambria Math" panose="02040503050406030204" pitchFamily="18" charset="0"/>
                      </a:rPr>
                      <m:t>(</m:t>
                    </m:r>
                    <m:r>
                      <a:rPr lang="en-US" sz="1900" i="1">
                        <a:solidFill>
                          <a:prstClr val="black"/>
                        </a:solidFill>
                        <a:latin typeface="Cambria Math" panose="02040503050406030204" pitchFamily="18" charset="0"/>
                      </a:rPr>
                      <m:t>𝑞</m:t>
                    </m:r>
                    <m:r>
                      <a:rPr lang="en-US" sz="1900" i="1">
                        <a:solidFill>
                          <a:prstClr val="black"/>
                        </a:solidFill>
                        <a:latin typeface="Cambria Math" panose="02040503050406030204" pitchFamily="18" charset="0"/>
                      </a:rPr>
                      <m:t>)≡</m:t>
                    </m:r>
                    <m:r>
                      <m:rPr>
                        <m:sty m:val="p"/>
                      </m:rPr>
                      <a:rPr lang="en-US" sz="1900" b="0" i="0" smtClean="0">
                        <a:solidFill>
                          <a:prstClr val="black"/>
                        </a:solidFill>
                        <a:latin typeface="Cambria Math" panose="02040503050406030204" pitchFamily="18" charset="0"/>
                        <a:ea typeface="Cambria Math" panose="02040503050406030204" pitchFamily="18" charset="0"/>
                      </a:rPr>
                      <m:t>const</m:t>
                    </m:r>
                  </m:oMath>
                </a14:m>
                <a:r>
                  <a:rPr lang="en-US" sz="1900" dirty="0">
                    <a:solidFill>
                      <a:prstClr val="black"/>
                    </a:solidFill>
                  </a:rPr>
                  <a:t> </a:t>
                </a:r>
                <a:r>
                  <a:rPr lang="ru-RU" sz="1900" dirty="0"/>
                  <a:t>.</a:t>
                </a:r>
              </a:p>
            </p:txBody>
          </p:sp>
        </mc:Choice>
        <mc:Fallback xmlns="">
          <p:sp>
            <p:nvSpPr>
              <p:cNvPr id="5" name="TextBox 4">
                <a:extLst>
                  <a:ext uri="{FF2B5EF4-FFF2-40B4-BE49-F238E27FC236}">
                    <a16:creationId xmlns:a16="http://schemas.microsoft.com/office/drawing/2014/main" id="{C23A9DB0-FB0E-4367-B209-39877F1B00E8}"/>
                  </a:ext>
                </a:extLst>
              </p:cNvPr>
              <p:cNvSpPr txBox="1">
                <a:spLocks noRot="1" noChangeAspect="1" noMove="1" noResize="1" noEditPoints="1" noAdjustHandles="1" noChangeArrowheads="1" noChangeShapeType="1" noTextEdit="1"/>
              </p:cNvSpPr>
              <p:nvPr/>
            </p:nvSpPr>
            <p:spPr>
              <a:xfrm>
                <a:off x="103964" y="536698"/>
                <a:ext cx="11978640" cy="5549789"/>
              </a:xfrm>
              <a:prstGeom prst="rect">
                <a:avLst/>
              </a:prstGeom>
              <a:blipFill>
                <a:blip r:embed="rId2"/>
                <a:stretch>
                  <a:fillRect l="-407" r="-814" b="-1429"/>
                </a:stretch>
              </a:blipFill>
              <a:ln>
                <a:noFill/>
              </a:ln>
            </p:spPr>
            <p:txBody>
              <a:bodyPr/>
              <a:lstStyle/>
              <a:p>
                <a:r>
                  <a:rPr lang="ru-RU">
                    <a:noFill/>
                  </a:rPr>
                  <a:t> </a:t>
                </a:r>
              </a:p>
            </p:txBody>
          </p:sp>
        </mc:Fallback>
      </mc:AlternateContent>
      <p:sp>
        <p:nvSpPr>
          <p:cNvPr id="6" name="TextBox 5">
            <a:extLst>
              <a:ext uri="{FF2B5EF4-FFF2-40B4-BE49-F238E27FC236}">
                <a16:creationId xmlns:a16="http://schemas.microsoft.com/office/drawing/2014/main" id="{3A4FFAD1-F861-49FA-8E3B-AD1FB9C3D33E}"/>
              </a:ext>
            </a:extLst>
          </p:cNvPr>
          <p:cNvSpPr txBox="1"/>
          <p:nvPr/>
        </p:nvSpPr>
        <p:spPr>
          <a:xfrm>
            <a:off x="103964" y="6359774"/>
            <a:ext cx="8919210" cy="338554"/>
          </a:xfrm>
          <a:prstGeom prst="rect">
            <a:avLst/>
          </a:prstGeom>
          <a:noFill/>
          <a:ln>
            <a:noFill/>
          </a:ln>
        </p:spPr>
        <p:txBody>
          <a:bodyPr wrap="square" rtlCol="0" anchor="ctr" anchorCtr="1">
            <a:spAutoFit/>
          </a:bodyPr>
          <a:lstStyle/>
          <a:p>
            <a:pPr lvl="0" algn="just"/>
            <a:r>
              <a:rPr lang="en-US" sz="1600" dirty="0">
                <a:latin typeface="Times New Roman" panose="02020603050405020304" pitchFamily="18" charset="0"/>
                <a:cs typeface="Times New Roman" panose="02020603050405020304" pitchFamily="18" charset="0"/>
              </a:rPr>
              <a:t>* Salpeter E. E. Interplanetary Scintillations. I. Theory. // Astrophysical Journal. – 1967. – V. 147. – P. 433.</a:t>
            </a:r>
            <a:endParaRPr lang="ru-RU" sz="12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067421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4E4E6B-1C66-44E6-B701-331D3905025F}"/>
              </a:ext>
            </a:extLst>
          </p:cNvPr>
          <p:cNvSpPr txBox="1"/>
          <p:nvPr/>
        </p:nvSpPr>
        <p:spPr>
          <a:xfrm>
            <a:off x="3797518" y="84428"/>
            <a:ext cx="4678717" cy="523220"/>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radio telescope BSA LPI [*]</a:t>
            </a: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386" name="Picture 2" descr="https://www.prao.ru/radiotelescopes/images_new/bsa_big.jpg">
            <a:extLst>
              <a:ext uri="{FF2B5EF4-FFF2-40B4-BE49-F238E27FC236}">
                <a16:creationId xmlns:a16="http://schemas.microsoft.com/office/drawing/2014/main" id="{BB627682-932A-4741-AF5B-82289CC9E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39" y="680055"/>
            <a:ext cx="6626628" cy="45558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F1650B-7881-4A54-A6A9-3F20E8E79CBE}"/>
              </a:ext>
            </a:extLst>
          </p:cNvPr>
          <p:cNvSpPr txBox="1"/>
          <p:nvPr/>
        </p:nvSpPr>
        <p:spPr>
          <a:xfrm>
            <a:off x="7198849" y="680055"/>
            <a:ext cx="4525985" cy="3785652"/>
          </a:xfrm>
          <a:prstGeom prst="rect">
            <a:avLst/>
          </a:prstGeom>
          <a:noFill/>
          <a:ln>
            <a:noFill/>
          </a:ln>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size is</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187х384 </a:t>
            </a:r>
            <a:r>
              <a:rPr lang="en-US" sz="1600" dirty="0">
                <a:solidFill>
                  <a:prstClr val="black"/>
                </a:solidFill>
                <a:latin typeface="Calibri" panose="020F0502020204030204"/>
              </a:rPr>
              <a:t>m</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the directions</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East</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West</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600" dirty="0">
                <a:solidFill>
                  <a:prstClr val="black"/>
                </a:solidFill>
                <a:latin typeface="Calibri" panose="020F0502020204030204"/>
              </a:rPr>
              <a:t>and</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North</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South respectively</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16384 </a:t>
            </a:r>
            <a:r>
              <a:rPr lang="en-US" sz="1600" dirty="0">
                <a:solidFill>
                  <a:prstClr val="black"/>
                </a:solidFill>
                <a:latin typeface="Calibri" panose="020F0502020204030204"/>
              </a:rPr>
              <a:t>wave dipoles</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meridional type radio telescope</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telescope pattern has 128</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ray</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1600" dirty="0">
                <a:solidFill>
                  <a:prstClr val="black"/>
                </a:solidFill>
                <a:latin typeface="Calibri" panose="020F0502020204030204"/>
              </a:rPr>
              <a:t>only 96 of them are active, they</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cover declinations</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from</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-8˚ </a:t>
            </a:r>
            <a:r>
              <a:rPr lang="en-US" sz="1600" dirty="0">
                <a:solidFill>
                  <a:prstClr val="black"/>
                </a:solidFill>
                <a:latin typeface="Calibri" panose="020F0502020204030204"/>
              </a:rPr>
              <a:t>to</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+42˚;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The central frequency is</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111 </a:t>
            </a:r>
            <a:r>
              <a:rPr lang="en-US" sz="1600" dirty="0">
                <a:solidFill>
                  <a:prstClr val="black"/>
                </a:solidFill>
                <a:latin typeface="Calibri" panose="020F0502020204030204"/>
              </a:rPr>
              <a:t>MHz</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The frequency bandwidth is</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2,5 </a:t>
            </a:r>
            <a:r>
              <a:rPr lang="en-US" sz="1600" dirty="0">
                <a:solidFill>
                  <a:prstClr val="black"/>
                </a:solidFill>
                <a:latin typeface="Calibri" panose="020F0502020204030204"/>
              </a:rPr>
              <a:t>MHz</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frequency channels</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7EED52A1-CF5E-47FF-AF96-1EBFC26B4D09}"/>
              </a:ext>
            </a:extLst>
          </p:cNvPr>
          <p:cNvSpPr txBox="1"/>
          <p:nvPr/>
        </p:nvSpPr>
        <p:spPr>
          <a:xfrm>
            <a:off x="156210" y="6416263"/>
            <a:ext cx="2305246" cy="369332"/>
          </a:xfrm>
          <a:prstGeom prst="rect">
            <a:avLst/>
          </a:prstGeom>
          <a:noFill/>
          <a:ln>
            <a:noFill/>
          </a:ln>
        </p:spPr>
        <p:txBody>
          <a:bodyPr wrap="non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*https:\\www.prao.ru</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C173958-2CD9-4626-B11A-63037D7C48BF}"/>
              </a:ext>
            </a:extLst>
          </p:cNvPr>
          <p:cNvSpPr txBox="1"/>
          <p:nvPr/>
        </p:nvSpPr>
        <p:spPr>
          <a:xfrm>
            <a:off x="160019" y="5446766"/>
            <a:ext cx="11875771" cy="830997"/>
          </a:xfrm>
          <a:prstGeom prst="rect">
            <a:avLst/>
          </a:prstGeom>
          <a:noFill/>
          <a:ln>
            <a:noFill/>
          </a:ln>
        </p:spPr>
        <p:txBody>
          <a:bodyPr wrap="square" rtlCol="0" anchor="ctr" anchorCtr="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Interplanetary scintillation has been monitored since 2014</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Scintillation of all sources (about 5,000 per day) falling into the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multiray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pattern of the radio telescope is observed daily for 24 hours</a:t>
            </a:r>
            <a: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When analyzing the data of mass measurements of scintillation, two-dimensional maps characterizing the spatial and temporal distribution of the scintillation level are used, not records of individual sources.</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84616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8A2CFE-69D3-495A-9112-8726E86F4F6E}"/>
              </a:ext>
            </a:extLst>
          </p:cNvPr>
          <p:cNvSpPr txBox="1"/>
          <p:nvPr/>
        </p:nvSpPr>
        <p:spPr>
          <a:xfrm>
            <a:off x="3841696" y="139911"/>
            <a:ext cx="4508607" cy="523220"/>
          </a:xfrm>
          <a:prstGeom prst="rect">
            <a:avLst/>
          </a:prstGeom>
          <a:noFill/>
          <a:ln>
            <a:noFill/>
          </a:ln>
        </p:spPr>
        <p:txBody>
          <a:bodyPr wrap="none" rtlCol="0" anchor="ctr" anchorCtr="1">
            <a:spAutoFit/>
          </a:bodyPr>
          <a:lstStyle/>
          <a:p>
            <a:r>
              <a:rPr lang="en-US" sz="2800" dirty="0"/>
              <a:t>Coronal mass ejections </a:t>
            </a:r>
            <a:r>
              <a:rPr lang="ru-RU" sz="2800" dirty="0"/>
              <a:t>(</a:t>
            </a:r>
            <a:r>
              <a:rPr lang="en-US" sz="2800" dirty="0"/>
              <a:t>CME</a:t>
            </a:r>
            <a:r>
              <a:rPr lang="ru-RU" sz="2800" dirty="0"/>
              <a:t>)</a:t>
            </a:r>
          </a:p>
        </p:txBody>
      </p:sp>
      <p:pic>
        <p:nvPicPr>
          <p:cNvPr id="1026" name="Picture 2" descr="https://cs.pikabu.ru/post_img/big/2013/04/26/6/1366960692_380270279.gif">
            <a:extLst>
              <a:ext uri="{FF2B5EF4-FFF2-40B4-BE49-F238E27FC236}">
                <a16:creationId xmlns:a16="http://schemas.microsoft.com/office/drawing/2014/main" id="{BAE39AAF-3248-4176-9B77-101B70476A0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266" y="941178"/>
            <a:ext cx="5616891" cy="56168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CC5901-651C-4E20-B994-1AC5FD56C6FE}"/>
              </a:ext>
            </a:extLst>
          </p:cNvPr>
          <p:cNvSpPr txBox="1"/>
          <p:nvPr/>
        </p:nvSpPr>
        <p:spPr>
          <a:xfrm>
            <a:off x="6339845" y="1053881"/>
            <a:ext cx="5430202" cy="4247317"/>
          </a:xfrm>
          <a:prstGeom prst="rect">
            <a:avLst/>
          </a:prstGeom>
          <a:noFill/>
          <a:ln>
            <a:noFill/>
          </a:ln>
        </p:spPr>
        <p:txBody>
          <a:bodyPr wrap="square" rtlCol="0" anchor="ctr" anchorCtr="1">
            <a:spAutoFit/>
          </a:bodyPr>
          <a:lstStyle/>
          <a:p>
            <a:pPr algn="just"/>
            <a:r>
              <a:rPr lang="en-US" dirty="0"/>
              <a:t>As a rule, CMEs occur as a result of strong and long solar flares;</a:t>
            </a:r>
            <a:endParaRPr lang="ru-RU" dirty="0"/>
          </a:p>
          <a:p>
            <a:pPr algn="just"/>
            <a:endParaRPr lang="ru-RU" dirty="0"/>
          </a:p>
          <a:p>
            <a:pPr algn="just"/>
            <a:r>
              <a:rPr lang="en-US" dirty="0"/>
              <a:t>Speed of CME spreading</a:t>
            </a:r>
            <a:r>
              <a:rPr lang="ru-RU" dirty="0"/>
              <a:t> </a:t>
            </a:r>
            <a:r>
              <a:rPr lang="en-US" dirty="0"/>
              <a:t>in the interplanetary medium is</a:t>
            </a:r>
            <a:r>
              <a:rPr lang="ru-RU" dirty="0"/>
              <a:t> 500 – 2500 </a:t>
            </a:r>
            <a:r>
              <a:rPr lang="en-US" dirty="0"/>
              <a:t>km/s</a:t>
            </a:r>
            <a:r>
              <a:rPr lang="ru-RU" dirty="0"/>
              <a:t>;</a:t>
            </a:r>
          </a:p>
          <a:p>
            <a:pPr algn="just"/>
            <a:endParaRPr lang="ru-RU" dirty="0"/>
          </a:p>
          <a:p>
            <a:pPr algn="just"/>
            <a:r>
              <a:rPr lang="en-US" dirty="0"/>
              <a:t>If a CME comes at Earth, it can cause a geomagnetic storm. The most dangerous cases are when a CME spreads symmetrically relative to the Sun-Earth line (a CME of halo type);</a:t>
            </a:r>
          </a:p>
          <a:p>
            <a:pPr algn="just"/>
            <a:endParaRPr lang="en-US" dirty="0"/>
          </a:p>
          <a:p>
            <a:pPr algn="just"/>
            <a:r>
              <a:rPr lang="en-US" dirty="0"/>
              <a:t>CMEs can be detected by an enhancement of interplanetary scintillation inside Earth’s orbit at distances from .4 AU from the Sun center.</a:t>
            </a:r>
            <a:endParaRPr lang="ru-RU" dirty="0"/>
          </a:p>
          <a:p>
            <a:endParaRPr lang="ru-RU" dirty="0"/>
          </a:p>
        </p:txBody>
      </p:sp>
    </p:spTree>
    <p:extLst>
      <p:ext uri="{BB962C8B-B14F-4D97-AF65-F5344CB8AC3E}">
        <p14:creationId xmlns:p14="http://schemas.microsoft.com/office/powerpoint/2010/main" val="298729745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5B0FE3-B135-4CEA-A9BB-34530B526AF7}"/>
              </a:ext>
            </a:extLst>
          </p:cNvPr>
          <p:cNvSpPr txBox="1"/>
          <p:nvPr/>
        </p:nvSpPr>
        <p:spPr>
          <a:xfrm>
            <a:off x="4702830" y="161852"/>
            <a:ext cx="2786340" cy="523220"/>
          </a:xfrm>
          <a:prstGeom prst="rect">
            <a:avLst/>
          </a:prstGeom>
          <a:noFill/>
          <a:ln>
            <a:noFill/>
          </a:ln>
        </p:spPr>
        <p:txBody>
          <a:bodyPr wrap="none" rtlCol="0" anchor="ctr" anchorCtr="1">
            <a:spAutoFit/>
          </a:bodyPr>
          <a:lstStyle/>
          <a:p>
            <a:r>
              <a:rPr lang="en-US" sz="2800" dirty="0"/>
              <a:t>CME modeling [*]</a:t>
            </a:r>
            <a:endParaRPr lang="ru-RU" sz="2800" dirty="0"/>
          </a:p>
        </p:txBody>
      </p:sp>
      <p:sp>
        <p:nvSpPr>
          <p:cNvPr id="8" name="TextBox 7">
            <a:extLst>
              <a:ext uri="{FF2B5EF4-FFF2-40B4-BE49-F238E27FC236}">
                <a16:creationId xmlns:a16="http://schemas.microsoft.com/office/drawing/2014/main" id="{3EC01B94-A305-4540-943B-491B2A2DBBB3}"/>
              </a:ext>
            </a:extLst>
          </p:cNvPr>
          <p:cNvSpPr txBox="1"/>
          <p:nvPr/>
        </p:nvSpPr>
        <p:spPr>
          <a:xfrm>
            <a:off x="732629" y="5319659"/>
            <a:ext cx="4103111" cy="369332"/>
          </a:xfrm>
          <a:prstGeom prst="rect">
            <a:avLst/>
          </a:prstGeom>
          <a:noFill/>
          <a:ln>
            <a:noFill/>
          </a:ln>
        </p:spPr>
        <p:txBody>
          <a:bodyPr wrap="square" rtlCol="0" anchor="ctr" anchorCtr="1">
            <a:spAutoFit/>
          </a:bodyPr>
          <a:lstStyle/>
          <a:p>
            <a:r>
              <a:rPr lang="en-US" dirty="0"/>
              <a:t>Suggested that</a:t>
            </a:r>
            <a:r>
              <a:rPr lang="ru-RU" dirty="0"/>
              <a:t> </a:t>
            </a:r>
            <a:r>
              <a:rPr lang="el-GR" dirty="0"/>
              <a:t>θ</a:t>
            </a:r>
            <a:r>
              <a:rPr lang="ru-RU" dirty="0"/>
              <a:t> = 100˚, </a:t>
            </a:r>
            <a:r>
              <a:rPr lang="en-US" dirty="0"/>
              <a:t>L = 0,1 AU,  N = 3</a:t>
            </a:r>
            <a:endParaRPr lang="ru-RU" dirty="0"/>
          </a:p>
        </p:txBody>
      </p:sp>
      <mc:AlternateContent xmlns:mc="http://schemas.openxmlformats.org/markup-compatibility/2006" xmlns:a14="http://schemas.microsoft.com/office/drawing/2010/main">
        <mc:Choice Requires="a14">
          <p:sp>
            <p:nvSpPr>
              <p:cNvPr id="9" name="Прямоугольник 8">
                <a:extLst>
                  <a:ext uri="{FF2B5EF4-FFF2-40B4-BE49-F238E27FC236}">
                    <a16:creationId xmlns:a16="http://schemas.microsoft.com/office/drawing/2014/main" id="{9745DDB7-B94F-4107-87F3-201AFB391937}"/>
                  </a:ext>
                </a:extLst>
              </p:cNvPr>
              <p:cNvSpPr/>
              <p:nvPr/>
            </p:nvSpPr>
            <p:spPr>
              <a:xfrm>
                <a:off x="5944908" y="997437"/>
                <a:ext cx="5941365" cy="461690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ru-RU" i="1" smtClean="0">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𝑚</m:t>
                          </m:r>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=2</m:t>
                      </m:r>
                      <m:r>
                        <a:rPr lang="en-US" i="1">
                          <a:solidFill>
                            <a:prstClr val="black"/>
                          </a:solidFill>
                          <a:latin typeface="Cambria Math" panose="02040503050406030204" pitchFamily="18" charset="0"/>
                          <a:ea typeface="Cambria Math" panose="02040503050406030204" pitchFamily="18" charset="0"/>
                        </a:rPr>
                        <m:t>𝜋</m:t>
                      </m:r>
                      <m:nary>
                        <m:naryPr>
                          <m:limLoc m:val="undOvr"/>
                          <m:ctrlPr>
                            <a:rPr lang="en-US" i="1" smtClean="0">
                              <a:solidFill>
                                <a:prstClr val="black"/>
                              </a:solidFill>
                              <a:latin typeface="Cambria Math" panose="02040503050406030204" pitchFamily="18" charset="0"/>
                              <a:ea typeface="Cambria Math" panose="02040503050406030204" pitchFamily="18" charset="0"/>
                            </a:rPr>
                          </m:ctrlPr>
                        </m:naryPr>
                        <m:sub>
                          <m:r>
                            <m:rPr>
                              <m:brk m:alnAt="24"/>
                            </m:rPr>
                            <a:rPr lang="en-US" i="1">
                              <a:solidFill>
                                <a:prstClr val="black"/>
                              </a:solidFill>
                              <a:latin typeface="Cambria Math" panose="02040503050406030204" pitchFamily="18" charset="0"/>
                              <a:ea typeface="Cambria Math" panose="02040503050406030204" pitchFamily="18" charset="0"/>
                            </a:rPr>
                            <m:t>−</m:t>
                          </m:r>
                          <m:r>
                            <a:rPr lang="en-US" i="1">
                              <a:solidFill>
                                <a:prstClr val="black"/>
                              </a:solidFill>
                              <a:latin typeface="Cambria Math" panose="02040503050406030204" pitchFamily="18" charset="0"/>
                              <a:ea typeface="Cambria Math" panose="02040503050406030204" pitchFamily="18" charset="0"/>
                            </a:rPr>
                            <m:t>1</m:t>
                          </m:r>
                          <m:r>
                            <a:rPr lang="en-US" i="1">
                              <a:solidFill>
                                <a:prstClr val="black"/>
                              </a:solidFill>
                              <a:latin typeface="Cambria Math" panose="02040503050406030204" pitchFamily="18" charset="0"/>
                              <a:ea typeface="Cambria Math" panose="02040503050406030204" pitchFamily="18" charset="0"/>
                            </a:rPr>
                            <m:t>𝐴𝑈</m:t>
                          </m:r>
                          <m:func>
                            <m:funcPr>
                              <m:ctrlPr>
                                <a:rPr lang="en-US" i="1">
                                  <a:solidFill>
                                    <a:prstClr val="black"/>
                                  </a:solidFill>
                                  <a:latin typeface="Cambria Math" panose="02040503050406030204" pitchFamily="18" charset="0"/>
                                  <a:ea typeface="Cambria Math" panose="02040503050406030204" pitchFamily="18" charset="0"/>
                                </a:rPr>
                              </m:ctrlPr>
                            </m:funcPr>
                            <m:fName>
                              <m:r>
                                <m:rPr>
                                  <m:sty m:val="p"/>
                                  <m:brk m:alnAt="24"/>
                                </m:rPr>
                                <a:rPr lang="en-US">
                                  <a:solidFill>
                                    <a:prstClr val="black"/>
                                  </a:solidFill>
                                  <a:latin typeface="Cambria Math" panose="02040503050406030204" pitchFamily="18" charset="0"/>
                                  <a:ea typeface="Cambria Math" panose="02040503050406030204" pitchFamily="18" charset="0"/>
                                </a:rPr>
                                <m:t>c</m:t>
                              </m:r>
                              <m:r>
                                <m:rPr>
                                  <m:sty m:val="p"/>
                                </m:rPr>
                                <a:rPr lang="en-US">
                                  <a:solidFill>
                                    <a:prstClr val="black"/>
                                  </a:solidFill>
                                  <a:latin typeface="Cambria Math" panose="02040503050406030204" pitchFamily="18" charset="0"/>
                                  <a:ea typeface="Cambria Math" panose="02040503050406030204" pitchFamily="18" charset="0"/>
                                </a:rPr>
                                <m:t>os</m:t>
                              </m:r>
                            </m:fName>
                            <m:e>
                              <m:r>
                                <a:rPr lang="en-US" i="1">
                                  <a:solidFill>
                                    <a:prstClr val="black"/>
                                  </a:solidFill>
                                  <a:latin typeface="Cambria Math" panose="02040503050406030204" pitchFamily="18" charset="0"/>
                                  <a:ea typeface="Cambria Math" panose="02040503050406030204" pitchFamily="18" charset="0"/>
                                </a:rPr>
                                <m:t>𝜀</m:t>
                              </m:r>
                            </m:e>
                          </m:func>
                        </m:sub>
                        <m:sup>
                          <m:r>
                            <a:rPr lang="en-US" i="1">
                              <a:solidFill>
                                <a:prstClr val="black"/>
                              </a:solidFill>
                              <a:latin typeface="Cambria Math" panose="02040503050406030204" pitchFamily="18" charset="0"/>
                              <a:ea typeface="Cambria Math" panose="02040503050406030204" pitchFamily="18" charset="0"/>
                            </a:rPr>
                            <m:t>+∞</m:t>
                          </m:r>
                        </m:sup>
                        <m:e>
                          <m:r>
                            <a:rPr lang="en-US" i="1">
                              <a:solidFill>
                                <a:prstClr val="black"/>
                              </a:solidFill>
                              <a:latin typeface="Cambria Math" panose="02040503050406030204" pitchFamily="18" charset="0"/>
                              <a:ea typeface="Cambria Math" panose="02040503050406030204" pitchFamily="18" charset="0"/>
                            </a:rPr>
                            <m:t>𝑑𝑧</m:t>
                          </m:r>
                        </m:e>
                      </m:nary>
                      <m:nary>
                        <m:naryPr>
                          <m:limLoc m:val="undOvr"/>
                          <m:ctrlPr>
                            <a:rPr lang="en-US" i="1">
                              <a:solidFill>
                                <a:prstClr val="black"/>
                              </a:solidFill>
                              <a:latin typeface="Cambria Math" panose="02040503050406030204" pitchFamily="18" charset="0"/>
                              <a:ea typeface="Cambria Math" panose="02040503050406030204" pitchFamily="18" charset="0"/>
                            </a:rPr>
                          </m:ctrlPr>
                        </m:naryPr>
                        <m:sub>
                          <m:r>
                            <m:rPr>
                              <m:brk m:alnAt="24"/>
                            </m:rPr>
                            <a:rPr lang="en-US" i="1">
                              <a:solidFill>
                                <a:prstClr val="black"/>
                              </a:solidFill>
                              <a:latin typeface="Cambria Math" panose="02040503050406030204" pitchFamily="18" charset="0"/>
                              <a:ea typeface="Cambria Math" panose="02040503050406030204" pitchFamily="18" charset="0"/>
                            </a:rPr>
                            <m:t>0</m:t>
                          </m:r>
                        </m:sub>
                        <m:sup>
                          <m:r>
                            <a:rPr lang="en-US" i="1">
                              <a:solidFill>
                                <a:prstClr val="black"/>
                              </a:solidFill>
                              <a:latin typeface="Cambria Math" panose="02040503050406030204" pitchFamily="18" charset="0"/>
                              <a:ea typeface="Cambria Math" panose="02040503050406030204" pitchFamily="18" charset="0"/>
                            </a:rPr>
                            <m:t>+∞</m:t>
                          </m:r>
                        </m:sup>
                        <m:e>
                          <m:r>
                            <a:rPr lang="en-US" b="0" i="1" smtClean="0">
                              <a:solidFill>
                                <a:prstClr val="black"/>
                              </a:solidFill>
                              <a:latin typeface="Cambria Math" panose="02040503050406030204" pitchFamily="18" charset="0"/>
                              <a:ea typeface="Cambria Math" panose="02040503050406030204" pitchFamily="18" charset="0"/>
                            </a:rPr>
                            <m:t>𝐶</m:t>
                          </m:r>
                          <m:r>
                            <a:rPr lang="ru-RU" b="0" i="1" smtClean="0">
                              <a:solidFill>
                                <a:prstClr val="black"/>
                              </a:solidFill>
                              <a:latin typeface="Cambria Math" panose="02040503050406030204" pitchFamily="18" charset="0"/>
                              <a:ea typeface="Cambria Math" panose="02040503050406030204" pitchFamily="18" charset="0"/>
                            </a:rPr>
                            <m:t>(</m:t>
                          </m:r>
                          <m:r>
                            <a:rPr lang="en-US" b="0" i="1" smtClean="0">
                              <a:solidFill>
                                <a:prstClr val="black"/>
                              </a:solidFill>
                              <a:latin typeface="Cambria Math" panose="02040503050406030204" pitchFamily="18" charset="0"/>
                              <a:ea typeface="Cambria Math" panose="02040503050406030204" pitchFamily="18" charset="0"/>
                            </a:rPr>
                            <m:t>𝑟</m:t>
                          </m:r>
                          <m:r>
                            <a:rPr lang="ru-RU" b="0" i="1" smtClean="0">
                              <a:solidFill>
                                <a:prstClr val="black"/>
                              </a:solidFill>
                              <a:latin typeface="Cambria Math" panose="02040503050406030204" pitchFamily="18" charset="0"/>
                              <a:ea typeface="Cambria Math" panose="02040503050406030204" pitchFamily="18" charset="0"/>
                            </a:rPr>
                            <m:t>)</m:t>
                          </m:r>
                          <m:sSup>
                            <m:sSupPr>
                              <m:ctrlPr>
                                <a:rPr lang="en-US" b="0" i="1" smtClean="0">
                                  <a:solidFill>
                                    <a:prstClr val="black"/>
                                  </a:solidFill>
                                  <a:latin typeface="Cambria Math" panose="02040503050406030204" pitchFamily="18" charset="0"/>
                                  <a:ea typeface="Cambria Math" panose="02040503050406030204" pitchFamily="18" charset="0"/>
                                </a:rPr>
                              </m:ctrlPr>
                            </m:sSupPr>
                            <m:e>
                              <m:r>
                                <a:rPr lang="en-US" b="0" i="1" smtClean="0">
                                  <a:solidFill>
                                    <a:prstClr val="black"/>
                                  </a:solidFill>
                                  <a:latin typeface="Cambria Math" panose="02040503050406030204" pitchFamily="18" charset="0"/>
                                  <a:ea typeface="Cambria Math" panose="02040503050406030204" pitchFamily="18" charset="0"/>
                                </a:rPr>
                                <m:t>𝑞</m:t>
                              </m:r>
                            </m:e>
                            <m:sup>
                              <m:r>
                                <a:rPr lang="en-US" b="0" i="1" smtClean="0">
                                  <a:solidFill>
                                    <a:prstClr val="black"/>
                                  </a:solidFill>
                                  <a:latin typeface="Cambria Math" panose="02040503050406030204" pitchFamily="18" charset="0"/>
                                  <a:ea typeface="Cambria Math" panose="02040503050406030204" pitchFamily="18" charset="0"/>
                                </a:rPr>
                                <m:t>1−</m:t>
                              </m:r>
                              <m:r>
                                <a:rPr lang="en-US" b="0" i="1" smtClean="0">
                                  <a:solidFill>
                                    <a:prstClr val="black"/>
                                  </a:solidFill>
                                  <a:latin typeface="Cambria Math" panose="02040503050406030204" pitchFamily="18" charset="0"/>
                                  <a:ea typeface="Cambria Math" panose="02040503050406030204" pitchFamily="18" charset="0"/>
                                </a:rPr>
                                <m:t>𝑛</m:t>
                              </m:r>
                            </m:sup>
                          </m:sSup>
                          <m:func>
                            <m:funcPr>
                              <m:ctrlPr>
                                <a:rPr lang="en-US" i="1">
                                  <a:solidFill>
                                    <a:prstClr val="black"/>
                                  </a:solidFill>
                                  <a:latin typeface="Cambria Math" panose="02040503050406030204" pitchFamily="18" charset="0"/>
                                  <a:ea typeface="Cambria Math" panose="02040503050406030204" pitchFamily="18" charset="0"/>
                                </a:rPr>
                              </m:ctrlPr>
                            </m:funcPr>
                            <m:fName>
                              <m:sSup>
                                <m:sSupPr>
                                  <m:ctrlPr>
                                    <a:rPr lang="en-US" i="1">
                                      <a:solidFill>
                                        <a:prstClr val="black"/>
                                      </a:solidFill>
                                      <a:latin typeface="Cambria Math" panose="02040503050406030204" pitchFamily="18" charset="0"/>
                                      <a:ea typeface="Cambria Math" panose="02040503050406030204" pitchFamily="18" charset="0"/>
                                    </a:rPr>
                                  </m:ctrlPr>
                                </m:sSupPr>
                                <m:e>
                                  <m:r>
                                    <m:rPr>
                                      <m:sty m:val="p"/>
                                    </m:rPr>
                                    <a:rPr lang="en-US">
                                      <a:solidFill>
                                        <a:prstClr val="black"/>
                                      </a:solidFill>
                                      <a:latin typeface="Cambria Math" panose="02040503050406030204" pitchFamily="18" charset="0"/>
                                      <a:ea typeface="Cambria Math" panose="02040503050406030204" pitchFamily="18" charset="0"/>
                                    </a:rPr>
                                    <m:t>sin</m:t>
                                  </m:r>
                                </m:e>
                                <m:sup>
                                  <m:r>
                                    <a:rPr lang="en-US" i="1">
                                      <a:solidFill>
                                        <a:prstClr val="black"/>
                                      </a:solidFill>
                                      <a:latin typeface="Cambria Math" panose="02040503050406030204" pitchFamily="18" charset="0"/>
                                      <a:ea typeface="Cambria Math" panose="02040503050406030204" pitchFamily="18" charset="0"/>
                                    </a:rPr>
                                    <m:t>2</m:t>
                                  </m:r>
                                </m:sup>
                              </m:sSup>
                            </m:fName>
                            <m:e>
                              <m:d>
                                <m:dPr>
                                  <m:ctrlPr>
                                    <a:rPr lang="en-US" i="1">
                                      <a:solidFill>
                                        <a:prstClr val="black"/>
                                      </a:solidFill>
                                      <a:latin typeface="Cambria Math" panose="02040503050406030204" pitchFamily="18" charset="0"/>
                                      <a:ea typeface="Cambria Math" panose="02040503050406030204" pitchFamily="18" charset="0"/>
                                    </a:rPr>
                                  </m:ctrlPr>
                                </m:dPr>
                                <m:e>
                                  <m:f>
                                    <m:fPr>
                                      <m:ctrlPr>
                                        <a:rPr lang="en-US" i="1" smtClean="0">
                                          <a:solidFill>
                                            <a:prstClr val="black"/>
                                          </a:solidFill>
                                          <a:latin typeface="Cambria Math" panose="02040503050406030204" pitchFamily="18" charset="0"/>
                                          <a:ea typeface="Cambria Math" panose="02040503050406030204" pitchFamily="18" charset="0"/>
                                        </a:rPr>
                                      </m:ctrlPr>
                                    </m:fPr>
                                    <m:num>
                                      <m:sSup>
                                        <m:sSupPr>
                                          <m:ctrlPr>
                                            <a:rPr lang="en-US" i="1">
                                              <a:solidFill>
                                                <a:prstClr val="black"/>
                                              </a:solidFill>
                                              <a:latin typeface="Cambria Math" panose="02040503050406030204" pitchFamily="18"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𝑞</m:t>
                                          </m:r>
                                        </m:e>
                                        <m:sup>
                                          <m:r>
                                            <a:rPr lang="en-US" i="1">
                                              <a:solidFill>
                                                <a:prstClr val="black"/>
                                              </a:solidFill>
                                              <a:latin typeface="Cambria Math" panose="02040503050406030204" pitchFamily="18" charset="0"/>
                                              <a:ea typeface="Cambria Math" panose="02040503050406030204" pitchFamily="18" charset="0"/>
                                            </a:rPr>
                                            <m:t>2</m:t>
                                          </m:r>
                                        </m:sup>
                                      </m:sSup>
                                      <m:sSup>
                                        <m:sSupPr>
                                          <m:ctrlPr>
                                            <a:rPr lang="en-US" i="1">
                                              <a:solidFill>
                                                <a:prstClr val="black"/>
                                              </a:solidFill>
                                              <a:latin typeface="Cambria Math" panose="02040503050406030204" pitchFamily="18" charset="0"/>
                                              <a:ea typeface="Cambria Math" panose="02040503050406030204" pitchFamily="18" charset="0"/>
                                            </a:rPr>
                                          </m:ctrlPr>
                                        </m:sSupPr>
                                        <m:e>
                                          <m:r>
                                            <a:rPr lang="en-US" i="1">
                                              <a:solidFill>
                                                <a:prstClr val="black"/>
                                              </a:solidFill>
                                              <a:latin typeface="Cambria Math" panose="02040503050406030204" pitchFamily="18" charset="0"/>
                                              <a:ea typeface="Cambria Math" panose="02040503050406030204" pitchFamily="18" charset="0"/>
                                            </a:rPr>
                                            <m:t>𝑧</m:t>
                                          </m:r>
                                        </m:e>
                                        <m:sup>
                                          <m:r>
                                            <a:rPr lang="en-US" i="1">
                                              <a:solidFill>
                                                <a:prstClr val="black"/>
                                              </a:solidFill>
                                              <a:latin typeface="Cambria Math" panose="02040503050406030204" pitchFamily="18" charset="0"/>
                                              <a:ea typeface="Cambria Math" panose="02040503050406030204" pitchFamily="18" charset="0"/>
                                            </a:rPr>
                                            <m:t>′</m:t>
                                          </m:r>
                                        </m:sup>
                                      </m:sSup>
                                    </m:num>
                                    <m:den>
                                      <m:r>
                                        <a:rPr lang="en-US" i="1">
                                          <a:solidFill>
                                            <a:prstClr val="black"/>
                                          </a:solidFill>
                                          <a:latin typeface="Cambria Math" panose="02040503050406030204" pitchFamily="18" charset="0"/>
                                          <a:ea typeface="Cambria Math" panose="02040503050406030204" pitchFamily="18" charset="0"/>
                                        </a:rPr>
                                        <m:t>2</m:t>
                                      </m:r>
                                      <m:r>
                                        <a:rPr lang="en-US" i="1">
                                          <a:solidFill>
                                            <a:prstClr val="black"/>
                                          </a:solidFill>
                                          <a:latin typeface="Cambria Math" panose="02040503050406030204" pitchFamily="18" charset="0"/>
                                          <a:ea typeface="Cambria Math" panose="02040503050406030204" pitchFamily="18" charset="0"/>
                                        </a:rPr>
                                        <m:t>𝑘</m:t>
                                      </m:r>
                                    </m:den>
                                  </m:f>
                                </m:e>
                              </m:d>
                            </m:e>
                          </m:func>
                          <m:r>
                            <a:rPr lang="en-US" i="1">
                              <a:solidFill>
                                <a:prstClr val="black"/>
                              </a:solidFill>
                              <a:latin typeface="Cambria Math" panose="02040503050406030204" pitchFamily="18" charset="0"/>
                              <a:ea typeface="Cambria Math" panose="02040503050406030204" pitchFamily="18" charset="0"/>
                            </a:rPr>
                            <m:t>𝑑𝑞</m:t>
                          </m:r>
                        </m:e>
                      </m:nary>
                      <m:r>
                        <a:rPr lang="ru-RU" b="0" i="0" smtClean="0">
                          <a:solidFill>
                            <a:prstClr val="black"/>
                          </a:solidFill>
                          <a:latin typeface="Cambria Math" panose="02040503050406030204" pitchFamily="18" charset="0"/>
                          <a:ea typeface="Cambria Math" panose="02040503050406030204" pitchFamily="18" charset="0"/>
                        </a:rPr>
                        <m:t>,</m:t>
                      </m:r>
                    </m:oMath>
                  </m:oMathPara>
                </a14:m>
                <a:endParaRPr lang="en-US" sz="2000" dirty="0"/>
              </a:p>
              <a:p>
                <a:endParaRPr lang="ru-RU" sz="2000" b="0" i="1" dirty="0">
                  <a:latin typeface="Cambria Math" panose="02040503050406030204" pitchFamily="18" charset="0"/>
                </a:endParaRPr>
              </a:p>
              <a:p>
                <a14:m>
                  <m:oMath xmlns:m="http://schemas.openxmlformats.org/officeDocument/2006/math">
                    <m:r>
                      <a:rPr lang="en-US" sz="2000" b="0" i="1" smtClean="0">
                        <a:latin typeface="Cambria Math" panose="02040503050406030204" pitchFamily="18" charset="0"/>
                      </a:rPr>
                      <m:t>𝑛</m:t>
                    </m:r>
                    <m:r>
                      <a:rPr lang="en-US" sz="2000" b="0" i="1" smtClean="0">
                        <a:latin typeface="Cambria Math" panose="02040503050406030204" pitchFamily="18" charset="0"/>
                      </a:rPr>
                      <m:t>=3,6</m:t>
                    </m:r>
                  </m:oMath>
                </a14:m>
                <a:r>
                  <a:rPr lang="en-US" sz="2000" b="0" i="1" dirty="0">
                    <a:latin typeface="Cambria Math" panose="02040503050406030204" pitchFamily="18" charset="0"/>
                  </a:rPr>
                  <a:t> </a:t>
                </a:r>
                <a:r>
                  <a:rPr lang="en-US" sz="2000" dirty="0">
                    <a:latin typeface="Calibri" panose="020F0502020204030204" pitchFamily="34" charset="0"/>
                    <a:ea typeface="Calibri" panose="020F0502020204030204" pitchFamily="34" charset="0"/>
                    <a:cs typeface="Calibri" panose="020F0502020204030204" pitchFamily="34" charset="0"/>
                  </a:rPr>
                  <a:t>is the index turbulence</a:t>
                </a:r>
                <a:r>
                  <a:rPr lang="ru-RU" sz="2000" dirty="0">
                    <a:latin typeface="Calibri" panose="020F0502020204030204" pitchFamily="34" charset="0"/>
                    <a:cs typeface="Calibri" panose="020F0502020204030204" pitchFamily="34" charset="0"/>
                  </a:rPr>
                  <a:t>,</a:t>
                </a:r>
              </a:p>
              <a:p>
                <a14:m>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num>
                      <m:den>
                        <m:r>
                          <a:rPr lang="en-US" sz="2000" b="0" i="1" smtClean="0">
                            <a:latin typeface="Cambria Math" panose="02040503050406030204" pitchFamily="18" charset="0"/>
                          </a:rPr>
                          <m:t>𝜆</m:t>
                        </m:r>
                      </m:den>
                    </m:f>
                  </m:oMath>
                </a14:m>
                <a:r>
                  <a:rPr lang="en-US" sz="2000" b="0" i="1" dirty="0">
                    <a:latin typeface="Cambria Math" panose="02040503050406030204" pitchFamily="18" charset="0"/>
                  </a:rPr>
                  <a:t> </a:t>
                </a:r>
                <a:r>
                  <a:rPr lang="en-US" sz="2000" dirty="0">
                    <a:latin typeface="Calibri" panose="020F0502020204030204" pitchFamily="34" charset="0"/>
                    <a:ea typeface="Calibri" panose="020F0502020204030204" pitchFamily="34" charset="0"/>
                    <a:cs typeface="Calibri" panose="020F0502020204030204" pitchFamily="34" charset="0"/>
                  </a:rPr>
                  <a:t>is the wave number</a:t>
                </a:r>
                <a:r>
                  <a:rPr lang="ru-RU" sz="2000" dirty="0">
                    <a:latin typeface="Calibri" panose="020F0502020204030204" pitchFamily="34" charset="0"/>
                    <a:cs typeface="Calibri" panose="020F0502020204030204" pitchFamily="34" charset="0"/>
                  </a:rPr>
                  <a:t>, </a:t>
                </a:r>
                <a:r>
                  <a:rPr lang="ru-RU" sz="2000" dirty="0">
                    <a:latin typeface="Cambria Math" panose="02040503050406030204" pitchFamily="18" charset="0"/>
                    <a:ea typeface="Cambria Math" panose="02040503050406030204" pitchFamily="18" charset="0"/>
                    <a:cs typeface="Calibri" panose="020F0502020204030204" pitchFamily="34" charset="0"/>
                  </a:rPr>
                  <a:t>𝜆 = </a:t>
                </a:r>
                <a:r>
                  <a:rPr lang="ru-RU" sz="2000" dirty="0">
                    <a:latin typeface="Calibri" panose="020F0502020204030204" pitchFamily="34" charset="0"/>
                    <a:ea typeface="Cambria Math" panose="02040503050406030204" pitchFamily="18" charset="0"/>
                    <a:cs typeface="Calibri" panose="020F0502020204030204" pitchFamily="34" charset="0"/>
                  </a:rPr>
                  <a:t>2,7 </a:t>
                </a:r>
                <a:r>
                  <a:rPr lang="en-US" sz="2000" dirty="0">
                    <a:latin typeface="Calibri" panose="020F0502020204030204" pitchFamily="34" charset="0"/>
                    <a:ea typeface="Cambria Math" panose="02040503050406030204" pitchFamily="18" charset="0"/>
                    <a:cs typeface="Calibri" panose="020F0502020204030204" pitchFamily="34" charset="0"/>
                  </a:rPr>
                  <a:t>m is the wavelength</a:t>
                </a:r>
                <a:r>
                  <a:rPr lang="ru-RU" sz="2000" dirty="0">
                    <a:latin typeface="Calibri" panose="020F0502020204030204" pitchFamily="34" charset="0"/>
                    <a:ea typeface="Cambria Math" panose="02040503050406030204" pitchFamily="18" charset="0"/>
                    <a:cs typeface="Calibri" panose="020F0502020204030204" pitchFamily="34" charset="0"/>
                  </a:rPr>
                  <a:t>,</a:t>
                </a:r>
                <a:endParaRPr lang="ru-RU" sz="2000" b="0" i="1" dirty="0">
                  <a:latin typeface="Calibri" panose="020F0502020204030204" pitchFamily="34" charset="0"/>
                  <a:cs typeface="Calibri" panose="020F0502020204030204" pitchFamily="34" charset="0"/>
                </a:endParaRPr>
              </a:p>
              <a:p>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𝑧</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𝑧</m:t>
                    </m:r>
                    <m:r>
                      <a:rPr lang="en-US" sz="2000" b="0" i="1" smtClean="0">
                        <a:latin typeface="Cambria Math" panose="02040503050406030204" pitchFamily="18" charset="0"/>
                      </a:rPr>
                      <m:t>+1</m:t>
                    </m:r>
                    <m:r>
                      <a:rPr lang="en-US" sz="2000" b="0" i="1" smtClean="0">
                        <a:latin typeface="Cambria Math" panose="02040503050406030204" pitchFamily="18" charset="0"/>
                      </a:rPr>
                      <m:t>𝐴𝑈</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r>
                          <a:rPr lang="en-US" sz="2000" b="0" i="1" smtClean="0">
                            <a:latin typeface="Cambria Math" panose="02040503050406030204" pitchFamily="18" charset="0"/>
                            <a:ea typeface="Cambria Math" panose="02040503050406030204" pitchFamily="18" charset="0"/>
                          </a:rPr>
                          <m:t>𝜀</m:t>
                        </m:r>
                      </m:e>
                    </m:func>
                  </m:oMath>
                </a14:m>
                <a:r>
                  <a:rPr lang="en-US" sz="2000" dirty="0"/>
                  <a:t>,</a:t>
                </a:r>
              </a:p>
              <a:p>
                <a14:m>
                  <m:oMath xmlns:m="http://schemas.openxmlformats.org/officeDocument/2006/math">
                    <m:r>
                      <a:rPr lang="en-US" sz="2000" b="0" i="1" smtClean="0">
                        <a:latin typeface="Cambria Math" panose="02040503050406030204" pitchFamily="18" charset="0"/>
                      </a:rPr>
                      <m:t>𝑧</m:t>
                    </m:r>
                  </m:oMath>
                </a14:m>
                <a:r>
                  <a:rPr lang="en-US" sz="2000" dirty="0"/>
                  <a:t> – from the aiming point</a:t>
                </a:r>
                <a:r>
                  <a:rPr lang="ru-RU" sz="2000" dirty="0"/>
                  <a:t>, </a:t>
                </a:r>
                <a14:m>
                  <m:oMath xmlns:m="http://schemas.openxmlformats.org/officeDocument/2006/math">
                    <m:sSup>
                      <m:sSupPr>
                        <m:ctrlPr>
                          <a:rPr lang="en-US" sz="2000" i="1">
                            <a:solidFill>
                              <a:prstClr val="black"/>
                            </a:solidFill>
                            <a:latin typeface="Cambria Math" panose="02040503050406030204" pitchFamily="18" charset="0"/>
                          </a:rPr>
                        </m:ctrlPr>
                      </m:sSupPr>
                      <m:e>
                        <m:r>
                          <a:rPr lang="en-US" sz="2000" i="1">
                            <a:solidFill>
                              <a:prstClr val="black"/>
                            </a:solidFill>
                            <a:latin typeface="Cambria Math" panose="02040503050406030204" pitchFamily="18" charset="0"/>
                          </a:rPr>
                          <m:t>𝑧</m:t>
                        </m:r>
                      </m:e>
                      <m:sup>
                        <m:r>
                          <a:rPr lang="en-US" sz="2000" i="1">
                            <a:solidFill>
                              <a:prstClr val="black"/>
                            </a:solidFill>
                            <a:latin typeface="Cambria Math" panose="02040503050406030204" pitchFamily="18" charset="0"/>
                          </a:rPr>
                          <m:t>′</m:t>
                        </m:r>
                      </m:sup>
                    </m:sSup>
                  </m:oMath>
                </a14:m>
                <a:r>
                  <a:rPr lang="ru-RU" sz="2000" dirty="0"/>
                  <a:t> </a:t>
                </a:r>
                <a:r>
                  <a:rPr lang="en-US" sz="2000" dirty="0"/>
                  <a:t>– from the observer</a:t>
                </a:r>
                <a:r>
                  <a:rPr lang="ru-RU" sz="2000" dirty="0"/>
                  <a:t>,</a:t>
                </a:r>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𝐶</m:t>
                      </m:r>
                      <m:r>
                        <a:rPr lang="en-US" sz="2000" b="0" i="1" smtClean="0">
                          <a:latin typeface="Cambria Math" panose="02040503050406030204" pitchFamily="18" charset="0"/>
                        </a:rPr>
                        <m:t>(</m:t>
                      </m:r>
                      <m:r>
                        <a:rPr lang="en-US" sz="2000" b="0" i="1" smtClean="0">
                          <a:latin typeface="Cambria Math" panose="02040503050406030204" pitchFamily="18" charset="0"/>
                        </a:rPr>
                        <m:t>𝑟</m:t>
                      </m:r>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eqArr>
                            <m:eqArrPr>
                              <m:ctrlPr>
                                <a:rPr lang="en-US" sz="2000" b="0" i="1" smtClean="0">
                                  <a:latin typeface="Cambria Math" panose="02040503050406030204" pitchFamily="18" charset="0"/>
                                </a:rPr>
                              </m:ctrlPr>
                            </m:eqArr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0</m:t>
                                  </m:r>
                                </m:sub>
                              </m:sSub>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−4</m:t>
                                  </m:r>
                                </m:sup>
                              </m:sSup>
                              <m:r>
                                <a:rPr lang="en-US" sz="2000" b="0" i="1" smtClean="0">
                                  <a:latin typeface="Cambria Math" panose="02040503050406030204" pitchFamily="18" charset="0"/>
                                </a:rPr>
                                <m:t> </m:t>
                              </m:r>
                              <m:r>
                                <m:rPr>
                                  <m:sty m:val="p"/>
                                </m:rPr>
                                <a:rPr lang="en-US" sz="2000" b="0" i="0" smtClean="0">
                                  <a:latin typeface="Cambria Math" panose="02040503050406030204" pitchFamily="18" charset="0"/>
                                </a:rPr>
                                <m:t>outside</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of</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the</m:t>
                              </m:r>
                              <m:r>
                                <a:rPr lang="ru-RU" sz="2000" b="0" i="0" smtClean="0">
                                  <a:latin typeface="Cambria Math" panose="02040503050406030204" pitchFamily="18" charset="0"/>
                                </a:rPr>
                                <m:t> </m:t>
                              </m:r>
                              <m:r>
                                <m:rPr>
                                  <m:sty m:val="p"/>
                                </m:rPr>
                                <a:rPr lang="en-US" sz="2000" b="0" i="0" smtClean="0">
                                  <a:latin typeface="Cambria Math" panose="02040503050406030204" pitchFamily="18" charset="0"/>
                                </a:rPr>
                                <m:t>CME</m:t>
                              </m:r>
                              <m:r>
                                <a:rPr lang="en-US" sz="2000" b="0" i="0" smtClean="0">
                                  <a:latin typeface="Cambria Math" panose="02040503050406030204" pitchFamily="18" charset="0"/>
                                </a:rPr>
                                <m:t>,</m:t>
                              </m:r>
                            </m:e>
                            <m:e>
                              <m:sSub>
                                <m:sSubPr>
                                  <m:ctrlPr>
                                    <a:rPr lang="en-US" sz="2000" i="1">
                                      <a:solidFill>
                                        <a:prstClr val="black"/>
                                      </a:solidFill>
                                      <a:latin typeface="Cambria Math" panose="02040503050406030204" pitchFamily="18" charset="0"/>
                                    </a:rPr>
                                  </m:ctrlPr>
                                </m:sSubPr>
                                <m:e>
                                  <m:r>
                                    <a:rPr lang="en-US" sz="2000" i="1">
                                      <a:solidFill>
                                        <a:prstClr val="black"/>
                                      </a:solidFill>
                                      <a:latin typeface="Cambria Math" panose="02040503050406030204" pitchFamily="18" charset="0"/>
                                    </a:rPr>
                                    <m:t>𝐶</m:t>
                                  </m:r>
                                </m:e>
                                <m:sub>
                                  <m:r>
                                    <a:rPr lang="en-US" sz="2000" i="1">
                                      <a:solidFill>
                                        <a:prstClr val="black"/>
                                      </a:solidFill>
                                      <a:latin typeface="Cambria Math" panose="02040503050406030204" pitchFamily="18" charset="0"/>
                                    </a:rPr>
                                    <m:t>0</m:t>
                                  </m:r>
                                </m:sub>
                              </m:sSub>
                              <m:sSup>
                                <m:sSupPr>
                                  <m:ctrlPr>
                                    <a:rPr lang="en-US" sz="2000" i="1">
                                      <a:solidFill>
                                        <a:prstClr val="black"/>
                                      </a:solidFill>
                                      <a:latin typeface="Cambria Math" panose="02040503050406030204" pitchFamily="18" charset="0"/>
                                    </a:rPr>
                                  </m:ctrlPr>
                                </m:sSupPr>
                                <m:e>
                                  <m:r>
                                    <a:rPr lang="en-US" sz="2000" i="1">
                                      <a:solidFill>
                                        <a:prstClr val="black"/>
                                      </a:solidFill>
                                      <a:latin typeface="Cambria Math" panose="02040503050406030204" pitchFamily="18" charset="0"/>
                                    </a:rPr>
                                    <m:t>𝑟</m:t>
                                  </m:r>
                                </m:e>
                                <m:sup>
                                  <m:r>
                                    <a:rPr lang="en-US" sz="2000" i="1">
                                      <a:solidFill>
                                        <a:prstClr val="black"/>
                                      </a:solidFill>
                                      <a:latin typeface="Cambria Math" panose="02040503050406030204" pitchFamily="18" charset="0"/>
                                    </a:rPr>
                                    <m:t>−4</m:t>
                                  </m:r>
                                </m:sup>
                              </m:sSup>
                              <m:sSup>
                                <m:sSupPr>
                                  <m:ctrlPr>
                                    <a:rPr lang="en-US" sz="2000" i="1" smtClean="0">
                                      <a:solidFill>
                                        <a:prstClr val="black"/>
                                      </a:solidFill>
                                      <a:latin typeface="Cambria Math" panose="02040503050406030204" pitchFamily="18" charset="0"/>
                                    </a:rPr>
                                  </m:ctrlPr>
                                </m:sSupPr>
                                <m:e>
                                  <m:r>
                                    <a:rPr lang="en-US" sz="2000" b="0" i="1" smtClean="0">
                                      <a:solidFill>
                                        <a:prstClr val="black"/>
                                      </a:solidFill>
                                      <a:latin typeface="Cambria Math" panose="02040503050406030204" pitchFamily="18" charset="0"/>
                                    </a:rPr>
                                    <m:t>𝑁</m:t>
                                  </m:r>
                                </m:e>
                                <m:sup>
                                  <m:r>
                                    <a:rPr lang="en-US" sz="2000" b="0" i="1" smtClean="0">
                                      <a:solidFill>
                                        <a:prstClr val="black"/>
                                      </a:solidFill>
                                      <a:latin typeface="Cambria Math" panose="02040503050406030204" pitchFamily="18" charset="0"/>
                                    </a:rPr>
                                    <m:t>2</m:t>
                                  </m:r>
                                </m:sup>
                              </m:sSup>
                              <m:r>
                                <a:rPr lang="en-US" sz="2000" b="0" i="1" smtClean="0">
                                  <a:solidFill>
                                    <a:prstClr val="black"/>
                                  </a:solidFill>
                                  <a:latin typeface="Cambria Math" panose="02040503050406030204" pitchFamily="18" charset="0"/>
                                </a:rPr>
                                <m:t> </m:t>
                              </m:r>
                              <m:r>
                                <m:rPr>
                                  <m:sty m:val="p"/>
                                </m:rPr>
                                <a:rPr lang="en-US" sz="2000" b="0" i="0" smtClean="0">
                                  <a:solidFill>
                                    <a:prstClr val="black"/>
                                  </a:solidFill>
                                  <a:latin typeface="Cambria Math" panose="02040503050406030204" pitchFamily="18" charset="0"/>
                                </a:rPr>
                                <m:t>inside</m:t>
                              </m:r>
                              <m:r>
                                <a:rPr lang="en-US" sz="2000" b="0" i="0" smtClean="0">
                                  <a:solidFill>
                                    <a:prstClr val="black"/>
                                  </a:solidFill>
                                  <a:latin typeface="Cambria Math" panose="02040503050406030204" pitchFamily="18" charset="0"/>
                                </a:rPr>
                                <m:t> </m:t>
                              </m:r>
                              <m:r>
                                <m:rPr>
                                  <m:sty m:val="p"/>
                                </m:rPr>
                                <a:rPr lang="en-US" sz="2000" b="0" i="0" smtClean="0">
                                  <a:solidFill>
                                    <a:prstClr val="black"/>
                                  </a:solidFill>
                                  <a:latin typeface="Cambria Math" panose="02040503050406030204" pitchFamily="18" charset="0"/>
                                </a:rPr>
                                <m:t>the</m:t>
                              </m:r>
                              <m:r>
                                <a:rPr lang="ru-RU" sz="2000" b="0" i="0" smtClean="0">
                                  <a:solidFill>
                                    <a:prstClr val="black"/>
                                  </a:solidFill>
                                  <a:latin typeface="Cambria Math" panose="02040503050406030204" pitchFamily="18" charset="0"/>
                                </a:rPr>
                                <m:t> </m:t>
                              </m:r>
                              <m:r>
                                <m:rPr>
                                  <m:sty m:val="p"/>
                                </m:rPr>
                                <a:rPr lang="en-US" sz="2000" b="0" i="0" smtClean="0">
                                  <a:solidFill>
                                    <a:prstClr val="black"/>
                                  </a:solidFill>
                                  <a:latin typeface="Cambria Math" panose="02040503050406030204" pitchFamily="18" charset="0"/>
                                </a:rPr>
                                <m:t>CME</m:t>
                              </m:r>
                              <m:r>
                                <a:rPr lang="en-US" sz="2000" b="0" i="1" smtClean="0">
                                  <a:solidFill>
                                    <a:prstClr val="black"/>
                                  </a:solidFill>
                                  <a:latin typeface="Cambria Math" panose="02040503050406030204" pitchFamily="18" charset="0"/>
                                </a:rPr>
                                <m:t>.</m:t>
                              </m:r>
                            </m:e>
                          </m:eqArr>
                        </m:e>
                      </m:d>
                    </m:oMath>
                  </m:oMathPara>
                </a14:m>
                <a:endParaRPr lang="en-US" sz="2000" dirty="0"/>
              </a:p>
              <a:p>
                <a14:m>
                  <m:oMath xmlns:m="http://schemas.openxmlformats.org/officeDocument/2006/math">
                    <m:r>
                      <a:rPr lang="en-US" sz="2000" i="1">
                        <a:solidFill>
                          <a:prstClr val="black"/>
                        </a:solidFill>
                        <a:latin typeface="Cambria Math" panose="02040503050406030204" pitchFamily="18" charset="0"/>
                      </a:rPr>
                      <m:t>𝑟</m:t>
                    </m:r>
                  </m:oMath>
                </a14:m>
                <a:r>
                  <a:rPr lang="en-US" sz="2000" dirty="0"/>
                  <a:t> is the distance of a point from the Sun center</a:t>
                </a:r>
                <a:r>
                  <a:rPr lang="ru-RU" sz="2000" dirty="0"/>
                  <a:t>,</a:t>
                </a:r>
              </a:p>
              <a:p>
                <a14:m>
                  <m:oMath xmlns:m="http://schemas.openxmlformats.org/officeDocument/2006/math">
                    <m:r>
                      <a:rPr lang="en-US" sz="2000" i="1">
                        <a:solidFill>
                          <a:prstClr val="black"/>
                        </a:solidFill>
                        <a:latin typeface="Cambria Math" panose="02040503050406030204" pitchFamily="18" charset="0"/>
                      </a:rPr>
                      <m:t>𝑁</m:t>
                    </m:r>
                  </m:oMath>
                </a14:m>
                <a:r>
                  <a:rPr lang="ru-RU" sz="2000" dirty="0"/>
                  <a:t> </a:t>
                </a:r>
                <a:r>
                  <a:rPr lang="en-US" sz="2000" dirty="0"/>
                  <a:t>is the coefficient of plasma density increase inside the</a:t>
                </a:r>
                <a:r>
                  <a:rPr lang="ru-RU" sz="2000" dirty="0"/>
                  <a:t> </a:t>
                </a:r>
                <a:r>
                  <a:rPr lang="en-US" sz="2000" dirty="0"/>
                  <a:t>CME.</a:t>
                </a:r>
                <a:endParaRPr lang="ru-RU" sz="2000" dirty="0"/>
              </a:p>
            </p:txBody>
          </p:sp>
        </mc:Choice>
        <mc:Fallback xmlns="">
          <p:sp>
            <p:nvSpPr>
              <p:cNvPr id="9" name="Прямоугольник 8">
                <a:extLst>
                  <a:ext uri="{FF2B5EF4-FFF2-40B4-BE49-F238E27FC236}">
                    <a16:creationId xmlns:a16="http://schemas.microsoft.com/office/drawing/2014/main" id="{9745DDB7-B94F-4107-87F3-201AFB391937}"/>
                  </a:ext>
                </a:extLst>
              </p:cNvPr>
              <p:cNvSpPr>
                <a:spLocks noRot="1" noChangeAspect="1" noMove="1" noResize="1" noEditPoints="1" noAdjustHandles="1" noChangeArrowheads="1" noChangeShapeType="1" noTextEdit="1"/>
              </p:cNvSpPr>
              <p:nvPr/>
            </p:nvSpPr>
            <p:spPr>
              <a:xfrm>
                <a:off x="5944908" y="997437"/>
                <a:ext cx="5941365" cy="4616905"/>
              </a:xfrm>
              <a:prstGeom prst="rect">
                <a:avLst/>
              </a:prstGeom>
              <a:blipFill>
                <a:blip r:embed="rId2"/>
                <a:stretch>
                  <a:fillRect l="-1026" b="-1453"/>
                </a:stretch>
              </a:blipFill>
            </p:spPr>
            <p:txBody>
              <a:bodyPr/>
              <a:lstStyle/>
              <a:p>
                <a:r>
                  <a:rPr lang="ru-RU">
                    <a:noFill/>
                  </a:rPr>
                  <a:t> </a:t>
                </a:r>
              </a:p>
            </p:txBody>
          </p:sp>
        </mc:Fallback>
      </mc:AlternateContent>
      <p:pic>
        <p:nvPicPr>
          <p:cNvPr id="3" name="Рисунок 2">
            <a:extLst>
              <a:ext uri="{FF2B5EF4-FFF2-40B4-BE49-F238E27FC236}">
                <a16:creationId xmlns:a16="http://schemas.microsoft.com/office/drawing/2014/main" id="{5E393EC7-7208-47C7-87B1-36DBAFD705A0}"/>
              </a:ext>
            </a:extLst>
          </p:cNvPr>
          <p:cNvPicPr>
            <a:picLocks noChangeAspect="1"/>
          </p:cNvPicPr>
          <p:nvPr/>
        </p:nvPicPr>
        <p:blipFill>
          <a:blip r:embed="rId3"/>
          <a:stretch>
            <a:fillRect/>
          </a:stretch>
        </p:blipFill>
        <p:spPr>
          <a:xfrm>
            <a:off x="216620" y="1152218"/>
            <a:ext cx="5610386" cy="3991282"/>
          </a:xfrm>
          <a:prstGeom prst="rect">
            <a:avLst/>
          </a:prstGeom>
        </p:spPr>
      </p:pic>
      <p:sp>
        <p:nvSpPr>
          <p:cNvPr id="2" name="TextBox 1">
            <a:extLst>
              <a:ext uri="{FF2B5EF4-FFF2-40B4-BE49-F238E27FC236}">
                <a16:creationId xmlns:a16="http://schemas.microsoft.com/office/drawing/2014/main" id="{9F14CE83-6A16-4955-86DB-823FC696E311}"/>
              </a:ext>
            </a:extLst>
          </p:cNvPr>
          <p:cNvSpPr txBox="1"/>
          <p:nvPr/>
        </p:nvSpPr>
        <p:spPr>
          <a:xfrm>
            <a:off x="114300" y="5865151"/>
            <a:ext cx="11944350" cy="830997"/>
          </a:xfrm>
          <a:prstGeom prst="rect">
            <a:avLst/>
          </a:prstGeom>
          <a:noFill/>
          <a:ln>
            <a:noFill/>
          </a:ln>
        </p:spPr>
        <p:txBody>
          <a:bodyPr wrap="square" rtlCol="0" anchor="ctr" anchorCtr="1">
            <a:spAutoFit/>
          </a:bodyPr>
          <a:lstStyle/>
          <a:p>
            <a:pPr algn="just"/>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Lukmanov</a:t>
            </a:r>
            <a:r>
              <a:rPr lang="en-US" sz="1600" i="1" dirty="0">
                <a:latin typeface="Times New Roman" panose="02020603050405020304" pitchFamily="18" charset="0"/>
                <a:cs typeface="Times New Roman" panose="02020603050405020304" pitchFamily="18" charset="0"/>
              </a:rPr>
              <a:t> V. R., </a:t>
            </a:r>
            <a:r>
              <a:rPr lang="en-US" sz="1600" i="1" dirty="0" err="1">
                <a:latin typeface="Times New Roman" panose="02020603050405020304" pitchFamily="18" charset="0"/>
                <a:cs typeface="Times New Roman" panose="02020603050405020304" pitchFamily="18" charset="0"/>
              </a:rPr>
              <a:t>Chashei</a:t>
            </a:r>
            <a:r>
              <a:rPr lang="en-US" sz="1600" i="1" dirty="0">
                <a:latin typeface="Times New Roman" panose="02020603050405020304" pitchFamily="18" charset="0"/>
                <a:cs typeface="Times New Roman" panose="02020603050405020304" pitchFamily="18" charset="0"/>
              </a:rPr>
              <a:t> I. V., </a:t>
            </a:r>
            <a:r>
              <a:rPr lang="en-US" sz="1600" i="1" dirty="0" err="1">
                <a:latin typeface="Times New Roman" panose="02020603050405020304" pitchFamily="18" charset="0"/>
                <a:cs typeface="Times New Roman" panose="02020603050405020304" pitchFamily="18" charset="0"/>
              </a:rPr>
              <a:t>Tyul’bashev</a:t>
            </a:r>
            <a:r>
              <a:rPr lang="en-US" sz="1600" i="1" dirty="0">
                <a:latin typeface="Times New Roman" panose="02020603050405020304" pitchFamily="18" charset="0"/>
                <a:cs typeface="Times New Roman" panose="02020603050405020304" pitchFamily="18" charset="0"/>
              </a:rPr>
              <a:t> S. A., </a:t>
            </a:r>
            <a:r>
              <a:rPr lang="en-US" sz="1600" i="1" dirty="0" err="1">
                <a:latin typeface="Times New Roman" panose="02020603050405020304" pitchFamily="18" charset="0"/>
                <a:cs typeface="Times New Roman" panose="02020603050405020304" pitchFamily="18" charset="0"/>
              </a:rPr>
              <a:t>Subaev</a:t>
            </a:r>
            <a:r>
              <a:rPr lang="en-US" sz="1600" i="1" dirty="0">
                <a:latin typeface="Times New Roman" panose="02020603050405020304" pitchFamily="18" charset="0"/>
                <a:cs typeface="Times New Roman" panose="02020603050405020304" pitchFamily="18" charset="0"/>
              </a:rPr>
              <a:t> I. A. Analysis of the Possibilities of Short-Term Prediction of Geomagnetic Perturbations from Observations of Coronal Mass Ejections at the BSA LPI Radio Telescope. // Astronomy Reports. – 2023. – V. 67. – P. 607 – 617.</a:t>
            </a:r>
            <a:endParaRPr lang="ru-RU"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489054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D88904-3590-45BF-BA30-88CAC8A30EDA}"/>
              </a:ext>
            </a:extLst>
          </p:cNvPr>
          <p:cNvSpPr txBox="1"/>
          <p:nvPr/>
        </p:nvSpPr>
        <p:spPr>
          <a:xfrm>
            <a:off x="3609552" y="252741"/>
            <a:ext cx="5307158" cy="523220"/>
          </a:xfrm>
          <a:prstGeom prst="rect">
            <a:avLst/>
          </a:prstGeom>
          <a:noFill/>
          <a:ln>
            <a:noFill/>
          </a:ln>
        </p:spPr>
        <p:txBody>
          <a:bodyPr wrap="none" rtlCol="0" anchor="ctr" anchorCtr="1">
            <a:spAutoFit/>
          </a:bodyPr>
          <a:lstStyle/>
          <a:p>
            <a:r>
              <a:rPr lang="en-US" sz="2800" dirty="0"/>
              <a:t>Corotating interaction regions (CIR)</a:t>
            </a:r>
            <a:endParaRPr lang="ru-RU" sz="2800" dirty="0"/>
          </a:p>
        </p:txBody>
      </p:sp>
      <p:pic>
        <p:nvPicPr>
          <p:cNvPr id="2050" name="Picture 2" descr="https://sw.vtyulb.ru/img/sw/cir.jpg">
            <a:extLst>
              <a:ext uri="{FF2B5EF4-FFF2-40B4-BE49-F238E27FC236}">
                <a16:creationId xmlns:a16="http://schemas.microsoft.com/office/drawing/2014/main" id="{C96C296E-3195-4308-B56A-F8F9FB579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113674"/>
            <a:ext cx="5661659" cy="5583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85A206-20CB-4BB4-98C6-427FC766A6AE}"/>
              </a:ext>
            </a:extLst>
          </p:cNvPr>
          <p:cNvSpPr txBox="1"/>
          <p:nvPr/>
        </p:nvSpPr>
        <p:spPr>
          <a:xfrm>
            <a:off x="6148452" y="1113674"/>
            <a:ext cx="5536516" cy="4247317"/>
          </a:xfrm>
          <a:prstGeom prst="rect">
            <a:avLst/>
          </a:prstGeom>
          <a:noFill/>
          <a:ln>
            <a:noFill/>
          </a:ln>
        </p:spPr>
        <p:txBody>
          <a:bodyPr wrap="square" rtlCol="0" anchor="ctr" anchorCtr="1">
            <a:spAutoFit/>
          </a:bodyPr>
          <a:lstStyle/>
          <a:p>
            <a:pPr algn="just"/>
            <a:r>
              <a:rPr lang="en-US" dirty="0"/>
              <a:t>CIRs are formed as a result of interaction fast and slow streams of the solar wind, plasma compression, enhancement of the magnetic field;</a:t>
            </a:r>
          </a:p>
          <a:p>
            <a:pPr algn="just"/>
            <a:endParaRPr lang="en-US" dirty="0"/>
          </a:p>
          <a:p>
            <a:pPr algn="just"/>
            <a:r>
              <a:rPr lang="en-US" dirty="0"/>
              <a:t>Rotate together with the Sun, come at Earth with a period of about 27 days;</a:t>
            </a:r>
            <a:endParaRPr lang="ru-RU" dirty="0"/>
          </a:p>
          <a:p>
            <a:pPr algn="just"/>
            <a:endParaRPr lang="ru-RU" dirty="0"/>
          </a:p>
          <a:p>
            <a:pPr algn="just"/>
            <a:r>
              <a:rPr lang="en-US" dirty="0"/>
              <a:t>If a CIR arrives at Earth it can cause a geomagnetic storm, as a rule, weaker than that caused by a CME;</a:t>
            </a:r>
          </a:p>
          <a:p>
            <a:pPr algn="just"/>
            <a:endParaRPr lang="en-US" dirty="0"/>
          </a:p>
          <a:p>
            <a:pPr algn="just"/>
            <a:r>
              <a:rPr lang="en-US" dirty="0"/>
              <a:t>They can be detected by an attenuation of night scintillation 2-3 days before their arrival at the Earth as well as by an enhancement of afternoon and evening scintillation before arrival. After arrival the enhancement of scintillation shifts to the night and morning area.</a:t>
            </a:r>
          </a:p>
        </p:txBody>
      </p:sp>
    </p:spTree>
    <p:extLst>
      <p:ext uri="{BB962C8B-B14F-4D97-AF65-F5344CB8AC3E}">
        <p14:creationId xmlns:p14="http://schemas.microsoft.com/office/powerpoint/2010/main" val="833025084"/>
      </p:ext>
    </p:extLst>
  </p:cSld>
  <p:clrMapOvr>
    <a:masterClrMapping/>
  </p:clrMapOvr>
  <p:transition spd="med">
    <p:fade/>
  </p:transition>
</p:sld>
</file>

<file path=ppt/theme/theme1.xml><?xml version="1.0" encoding="utf-8"?>
<a:theme xmlns:a="http://schemas.openxmlformats.org/drawingml/2006/main" name="Шаблон в оформлении «Облачный шкипер»">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13665955_TF03460508.potx" id="{5DFBD78C-123E-43C4-B1D8-C87BD0916EA4}" vid="{61EFFEBC-D632-4584-AAF5-CCDDDB225785}"/>
    </a:ext>
  </a:extLst>
</a:theme>
</file>

<file path=ppt/theme/theme2.xml><?xml version="1.0" encoding="utf-8"?>
<a:theme xmlns:a="http://schemas.openxmlformats.org/drawingml/2006/main" name="1_Шаблон в оформлении «Облачный шкипер»">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13665955_TF03460508.potx" id="{5DFBD78C-123E-43C4-B1D8-C87BD0916EA4}" vid="{61EFFEBC-D632-4584-AAF5-CCDDDB225785}"/>
    </a:ext>
  </a:extLst>
</a:theme>
</file>

<file path=ppt/theme/theme3.xml><?xml version="1.0" encoding="utf-8"?>
<a:theme xmlns:a="http://schemas.openxmlformats.org/drawingml/2006/main" name="2_Шаблон в оформлении «Облачный шкипер»">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13665955_TF03460508.potx" id="{5DFBD78C-123E-43C4-B1D8-C87BD0916EA4}" vid="{61EFFEBC-D632-4584-AAF5-CCDDDB225785}"/>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3214</TotalTime>
  <Words>1680</Words>
  <Application>Microsoft Office PowerPoint</Application>
  <PresentationFormat>Широкоэкранный</PresentationFormat>
  <Paragraphs>111</Paragraphs>
  <Slides>17</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3</vt:i4>
      </vt:variant>
      <vt:variant>
        <vt:lpstr>Заголовки слайдов</vt:lpstr>
      </vt:variant>
      <vt:variant>
        <vt:i4>17</vt:i4>
      </vt:variant>
    </vt:vector>
  </HeadingPairs>
  <TitlesOfParts>
    <vt:vector size="25" baseType="lpstr">
      <vt:lpstr>Arial</vt:lpstr>
      <vt:lpstr>Calibri</vt:lpstr>
      <vt:lpstr>Cambria</vt:lpstr>
      <vt:lpstr>Cambria Math</vt:lpstr>
      <vt:lpstr>Times New Roman</vt:lpstr>
      <vt:lpstr>Шаблон в оформлении «Облачный шкипер»</vt:lpstr>
      <vt:lpstr>1_Шаблон в оформлении «Облачный шкипер»</vt:lpstr>
      <vt:lpstr>2_Шаблон в оформлении «Облачный шкипер»</vt:lpstr>
      <vt:lpstr>Презентация PowerPoint</vt:lpstr>
      <vt:lpstr>Презентация PowerPoint</vt:lpstr>
      <vt:lpstr>Interplanetary scintillation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Владислав Лукманов</dc:creator>
  <cp:lastModifiedBy>Владислав Лукманов</cp:lastModifiedBy>
  <cp:revision>142</cp:revision>
  <dcterms:created xsi:type="dcterms:W3CDTF">2023-03-08T12:32:20Z</dcterms:created>
  <dcterms:modified xsi:type="dcterms:W3CDTF">2024-10-24T19:07:41Z</dcterms:modified>
</cp:coreProperties>
</file>