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2" r:id="rId1"/>
    <p:sldMasterId id="2147483804" r:id="rId2"/>
    <p:sldMasterId id="2147483816" r:id="rId3"/>
  </p:sldMasterIdLst>
  <p:notesMasterIdLst>
    <p:notesMasterId r:id="rId60"/>
  </p:notesMasterIdLst>
  <p:sldIdLst>
    <p:sldId id="256" r:id="rId4"/>
    <p:sldId id="275" r:id="rId5"/>
    <p:sldId id="306" r:id="rId6"/>
    <p:sldId id="276" r:id="rId7"/>
    <p:sldId id="369" r:id="rId8"/>
    <p:sldId id="367" r:id="rId9"/>
    <p:sldId id="372" r:id="rId10"/>
    <p:sldId id="281" r:id="rId11"/>
    <p:sldId id="357" r:id="rId12"/>
    <p:sldId id="345" r:id="rId13"/>
    <p:sldId id="371" r:id="rId14"/>
    <p:sldId id="368" r:id="rId15"/>
    <p:sldId id="279" r:id="rId16"/>
    <p:sldId id="361" r:id="rId17"/>
    <p:sldId id="260" r:id="rId18"/>
    <p:sldId id="285" r:id="rId19"/>
    <p:sldId id="350" r:id="rId20"/>
    <p:sldId id="261" r:id="rId21"/>
    <p:sldId id="305" r:id="rId22"/>
    <p:sldId id="309" r:id="rId23"/>
    <p:sldId id="286" r:id="rId24"/>
    <p:sldId id="346" r:id="rId25"/>
    <p:sldId id="356" r:id="rId26"/>
    <p:sldId id="347" r:id="rId27"/>
    <p:sldId id="349" r:id="rId28"/>
    <p:sldId id="348" r:id="rId29"/>
    <p:sldId id="271" r:id="rId30"/>
    <p:sldId id="273" r:id="rId31"/>
    <p:sldId id="307" r:id="rId32"/>
    <p:sldId id="370" r:id="rId33"/>
    <p:sldId id="280" r:id="rId34"/>
    <p:sldId id="358" r:id="rId35"/>
    <p:sldId id="337" r:id="rId36"/>
    <p:sldId id="303" r:id="rId37"/>
    <p:sldId id="308" r:id="rId38"/>
    <p:sldId id="364" r:id="rId39"/>
    <p:sldId id="338" r:id="rId40"/>
    <p:sldId id="292" r:id="rId41"/>
    <p:sldId id="362" r:id="rId42"/>
    <p:sldId id="259" r:id="rId43"/>
    <p:sldId id="262" r:id="rId44"/>
    <p:sldId id="263" r:id="rId45"/>
    <p:sldId id="264" r:id="rId46"/>
    <p:sldId id="365" r:id="rId47"/>
    <p:sldId id="360" r:id="rId48"/>
    <p:sldId id="366" r:id="rId49"/>
    <p:sldId id="351" r:id="rId50"/>
    <p:sldId id="297" r:id="rId51"/>
    <p:sldId id="298" r:id="rId52"/>
    <p:sldId id="359" r:id="rId53"/>
    <p:sldId id="363" r:id="rId54"/>
    <p:sldId id="353" r:id="rId55"/>
    <p:sldId id="354" r:id="rId56"/>
    <p:sldId id="291" r:id="rId57"/>
    <p:sldId id="290" r:id="rId58"/>
    <p:sldId id="294" r:id="rId59"/>
  </p:sldIdLst>
  <p:sldSz cx="9144000" cy="5143500" type="screen16x9"/>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92" autoAdjust="0"/>
    <p:restoredTop sz="94680" autoAdjust="0"/>
  </p:normalViewPr>
  <p:slideViewPr>
    <p:cSldViewPr>
      <p:cViewPr varScale="1">
        <p:scale>
          <a:sx n="129" d="100"/>
          <a:sy n="129" d="100"/>
        </p:scale>
        <p:origin x="1080" y="114"/>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5" Type="http://schemas.openxmlformats.org/officeDocument/2006/relationships/slide" Target="slides/slide2.xml"/><Relationship Id="rId61" Type="http://schemas.openxmlformats.org/officeDocument/2006/relationships/presProps" Target="presProps.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F99F507-6BA5-4010-AE7B-B47AA7061CA2}" type="datetimeFigureOut">
              <a:rPr lang="ru-RU" smtClean="0"/>
              <a:pPr/>
              <a:t>21.10.2024</a:t>
            </a:fld>
            <a:endParaRPr lang="ru-RU"/>
          </a:p>
        </p:txBody>
      </p:sp>
      <p:sp>
        <p:nvSpPr>
          <p:cNvPr id="4" name="Образ слайда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A5F0071-988B-4C8C-807D-BE5F551436E5}" type="slidenum">
              <a:rPr lang="ru-RU" smtClean="0"/>
              <a:pPr/>
              <a:t>‹#›</a:t>
            </a:fld>
            <a:endParaRPr lang="ru-RU"/>
          </a:p>
        </p:txBody>
      </p:sp>
    </p:spTree>
    <p:extLst>
      <p:ext uri="{BB962C8B-B14F-4D97-AF65-F5344CB8AC3E}">
        <p14:creationId xmlns:p14="http://schemas.microsoft.com/office/powerpoint/2010/main" val="32627370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5841" name="Shape 210"/>
          <p:cNvSpPr>
            <a:spLocks noGrp="1" noRot="1" noChangeAspect="1"/>
          </p:cNvSpPr>
          <p:nvPr>
            <p:ph type="sldImg" idx="2"/>
          </p:nvPr>
        </p:nvSpPr>
        <p:spPr>
          <a:ln>
            <a:headEnd/>
            <a:tailEnd/>
          </a:ln>
        </p:spPr>
      </p:sp>
      <p:sp>
        <p:nvSpPr>
          <p:cNvPr id="35842" name="Shape 211"/>
          <p:cNvSpPr txBox="1">
            <a:spLocks noGrp="1"/>
          </p:cNvSpPr>
          <p:nvPr>
            <p:ph type="body" idx="1"/>
          </p:nvPr>
        </p:nvSpPr>
        <p:spPr bwMode="auto">
          <a:noFill/>
        </p:spPr>
        <p:txBody>
          <a:bodyPr vert="horz" numCol="1" compatLnSpc="1">
            <a:prstTxWarp prst="textNoShape">
              <a:avLst/>
            </a:prstTxWarp>
          </a:bodyPr>
          <a:lstStyle/>
          <a:p>
            <a:pPr marL="0" indent="0" eaLnBrk="1" hangingPunct="1">
              <a:spcBef>
                <a:spcPct val="0"/>
              </a:spcBef>
              <a:spcAft>
                <a:spcPct val="0"/>
              </a:spcAft>
              <a:buFontTx/>
              <a:buNone/>
            </a:pPr>
            <a:endParaRPr lang="ru-RU" dirty="0"/>
          </a:p>
        </p:txBody>
      </p:sp>
    </p:spTree>
    <p:extLst>
      <p:ext uri="{BB962C8B-B14F-4D97-AF65-F5344CB8AC3E}">
        <p14:creationId xmlns:p14="http://schemas.microsoft.com/office/powerpoint/2010/main" val="23445320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8" name="Rectangle 7"/>
          <p:cNvSpPr/>
          <p:nvPr/>
        </p:nvSpPr>
        <p:spPr>
          <a:xfrm>
            <a:off x="777240" y="0"/>
            <a:ext cx="7543800" cy="228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762000" y="2400300"/>
            <a:ext cx="7543800" cy="1143000"/>
          </a:xfrm>
        </p:spPr>
        <p:txBody>
          <a:bodyPr>
            <a:noAutofit/>
          </a:bodyPr>
          <a:lstStyle>
            <a:lvl1pPr>
              <a:defRPr sz="8000"/>
            </a:lvl1pPr>
          </a:lstStyle>
          <a:p>
            <a:r>
              <a:rPr lang="ru-RU"/>
              <a:t>Образец заголовка</a:t>
            </a:r>
            <a:endParaRPr lang="en-US" dirty="0"/>
          </a:p>
        </p:txBody>
      </p:sp>
      <p:sp>
        <p:nvSpPr>
          <p:cNvPr id="3" name="Subtitle 2"/>
          <p:cNvSpPr>
            <a:spLocks noGrp="1"/>
          </p:cNvSpPr>
          <p:nvPr>
            <p:ph type="subTitle" idx="1"/>
          </p:nvPr>
        </p:nvSpPr>
        <p:spPr>
          <a:xfrm>
            <a:off x="762000" y="3543300"/>
            <a:ext cx="6858000" cy="742950"/>
          </a:xfrm>
        </p:spPr>
        <p:txBody>
          <a:bodyPr anchor="t" anchorCtr="0">
            <a:normAutofit/>
          </a:bodyPr>
          <a:lstStyle>
            <a:lvl1pPr marL="0" indent="0" algn="l">
              <a:buNone/>
              <a:defRPr sz="28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1CB5CAF0-F347-49FC-82AF-D10E5E3A6699}" type="datetime1">
              <a:rPr lang="ru-RU" smtClean="0"/>
              <a:t>21.10.2024</a:t>
            </a:fld>
            <a:endParaRPr lang="ru-RU"/>
          </a:p>
        </p:txBody>
      </p:sp>
      <p:sp>
        <p:nvSpPr>
          <p:cNvPr id="5" name="Footer Placeholder 4"/>
          <p:cNvSpPr>
            <a:spLocks noGrp="1"/>
          </p:cNvSpPr>
          <p:nvPr>
            <p:ph type="ftr" sz="quarter" idx="11"/>
          </p:nvPr>
        </p:nvSpPr>
        <p:spPr/>
        <p:txBody>
          <a:bodyPr/>
          <a:lstStyle/>
          <a:p>
            <a:r>
              <a:rPr lang="en-US"/>
              <a:t>Kopylov, Orekhov, Petukhov, Solomatin - PHELEX              ICPPA          Moscow, 2024 </a:t>
            </a:r>
            <a:endParaRPr lang="ru-RU"/>
          </a:p>
        </p:txBody>
      </p:sp>
      <p:sp>
        <p:nvSpPr>
          <p:cNvPr id="6" name="Slide Number Placeholder 5"/>
          <p:cNvSpPr>
            <a:spLocks noGrp="1"/>
          </p:cNvSpPr>
          <p:nvPr>
            <p:ph type="sldNum" sz="quarter" idx="12"/>
          </p:nvPr>
        </p:nvSpPr>
        <p:spPr/>
        <p:txBody>
          <a:bodyPr/>
          <a:lstStyle/>
          <a:p>
            <a:fld id="{E92B163D-BC94-4297-B23C-25AEA0C6B2B2}" type="slidenum">
              <a:rPr lang="ru-RU" smtClean="0"/>
              <a:pPr/>
              <a:t>‹#›</a:t>
            </a:fld>
            <a:endParaRPr lang="ru-RU"/>
          </a:p>
        </p:txBody>
      </p:sp>
      <p:sp>
        <p:nvSpPr>
          <p:cNvPr id="7" name="Rectangle 6"/>
          <p:cNvSpPr/>
          <p:nvPr/>
        </p:nvSpPr>
        <p:spPr>
          <a:xfrm>
            <a:off x="777240" y="4629150"/>
            <a:ext cx="7543800" cy="205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a:xfrm>
            <a:off x="914400" y="514350"/>
            <a:ext cx="7239000" cy="2914650"/>
          </a:xfrm>
        </p:spPr>
        <p:txBody>
          <a:bodyPr vert="eaVert" anchor="t" anchorCtr="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Date Placeholder 3"/>
          <p:cNvSpPr>
            <a:spLocks noGrp="1"/>
          </p:cNvSpPr>
          <p:nvPr>
            <p:ph type="dt" sz="half" idx="10"/>
          </p:nvPr>
        </p:nvSpPr>
        <p:spPr/>
        <p:txBody>
          <a:bodyPr/>
          <a:lstStyle/>
          <a:p>
            <a:fld id="{549E35E8-6B82-4E37-89AE-34672B30274D}" type="datetime1">
              <a:rPr lang="ru-RU" smtClean="0"/>
              <a:t>21.10.2024</a:t>
            </a:fld>
            <a:endParaRPr lang="ru-RU"/>
          </a:p>
        </p:txBody>
      </p:sp>
      <p:sp>
        <p:nvSpPr>
          <p:cNvPr id="5" name="Footer Placeholder 4"/>
          <p:cNvSpPr>
            <a:spLocks noGrp="1"/>
          </p:cNvSpPr>
          <p:nvPr>
            <p:ph type="ftr" sz="quarter" idx="11"/>
          </p:nvPr>
        </p:nvSpPr>
        <p:spPr/>
        <p:txBody>
          <a:bodyPr/>
          <a:lstStyle/>
          <a:p>
            <a:r>
              <a:rPr lang="en-US"/>
              <a:t>Kopylov, Orekhov, Petukhov, Solomatin - PHELEX              ICPPA          Moscow, 2024 </a:t>
            </a:r>
            <a:endParaRPr lang="ru-RU"/>
          </a:p>
        </p:txBody>
      </p:sp>
      <p:sp>
        <p:nvSpPr>
          <p:cNvPr id="6" name="Slide Number Placeholder 5"/>
          <p:cNvSpPr>
            <a:spLocks noGrp="1"/>
          </p:cNvSpPr>
          <p:nvPr>
            <p:ph type="sldNum" sz="quarter" idx="12"/>
          </p:nvPr>
        </p:nvSpPr>
        <p:spPr/>
        <p:txBody>
          <a:bodyPr/>
          <a:lstStyle/>
          <a:p>
            <a:fld id="{E92B163D-BC94-4297-B23C-25AEA0C6B2B2}"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2000" y="514351"/>
            <a:ext cx="1828800" cy="4057649"/>
          </a:xfrm>
        </p:spPr>
        <p:txBody>
          <a:bodyPr vert="eaVert"/>
          <a:lstStyle/>
          <a:p>
            <a:r>
              <a:rPr lang="ru-RU"/>
              <a:t>Образец заголовка</a:t>
            </a:r>
            <a:endParaRPr lang="en-US" dirty="0"/>
          </a:p>
        </p:txBody>
      </p:sp>
      <p:sp>
        <p:nvSpPr>
          <p:cNvPr id="3" name="Vertical Text Placeholder 2"/>
          <p:cNvSpPr>
            <a:spLocks noGrp="1"/>
          </p:cNvSpPr>
          <p:nvPr>
            <p:ph type="body" orient="vert" idx="1"/>
          </p:nvPr>
        </p:nvSpPr>
        <p:spPr>
          <a:xfrm>
            <a:off x="2590800" y="514351"/>
            <a:ext cx="5715000" cy="3657600"/>
          </a:xfrm>
        </p:spPr>
        <p:txBody>
          <a:bodyPr vert="eaVert" anchor="t" anchorCtr="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Date Placeholder 3"/>
          <p:cNvSpPr>
            <a:spLocks noGrp="1"/>
          </p:cNvSpPr>
          <p:nvPr>
            <p:ph type="dt" sz="half" idx="10"/>
          </p:nvPr>
        </p:nvSpPr>
        <p:spPr/>
        <p:txBody>
          <a:bodyPr/>
          <a:lstStyle/>
          <a:p>
            <a:fld id="{BD3A73B0-DAFC-458C-A512-1028A7725B10}" type="datetime1">
              <a:rPr lang="ru-RU" smtClean="0"/>
              <a:t>21.10.2024</a:t>
            </a:fld>
            <a:endParaRPr lang="ru-RU"/>
          </a:p>
        </p:txBody>
      </p:sp>
      <p:sp>
        <p:nvSpPr>
          <p:cNvPr id="5" name="Footer Placeholder 4"/>
          <p:cNvSpPr>
            <a:spLocks noGrp="1"/>
          </p:cNvSpPr>
          <p:nvPr>
            <p:ph type="ftr" sz="quarter" idx="11"/>
          </p:nvPr>
        </p:nvSpPr>
        <p:spPr/>
        <p:txBody>
          <a:bodyPr/>
          <a:lstStyle/>
          <a:p>
            <a:r>
              <a:rPr lang="en-US"/>
              <a:t>Kopylov, Orekhov, Petukhov, Solomatin - PHELEX              ICPPA          Moscow, 2024 </a:t>
            </a:r>
            <a:endParaRPr lang="ru-RU"/>
          </a:p>
        </p:txBody>
      </p:sp>
      <p:sp>
        <p:nvSpPr>
          <p:cNvPr id="6" name="Slide Number Placeholder 5"/>
          <p:cNvSpPr>
            <a:spLocks noGrp="1"/>
          </p:cNvSpPr>
          <p:nvPr>
            <p:ph type="sldNum" sz="quarter" idx="12"/>
          </p:nvPr>
        </p:nvSpPr>
        <p:spPr/>
        <p:txBody>
          <a:bodyPr/>
          <a:lstStyle/>
          <a:p>
            <a:fld id="{E92B163D-BC94-4297-B23C-25AEA0C6B2B2}" type="slidenum">
              <a:rPr lang="ru-RU" smtClean="0"/>
              <a:pPr/>
              <a:t>‹#›</a:t>
            </a:fld>
            <a:endParaRPr lang="ru-RU"/>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57201"/>
            <a:ext cx="7772400" cy="3200400"/>
          </a:xfrm>
        </p:spPr>
        <p:txBody>
          <a:bodyPr anchor="b">
            <a:noAutofit/>
          </a:bodyPr>
          <a:lstStyle>
            <a:lvl1pPr>
              <a:lnSpc>
                <a:spcPct val="100000"/>
              </a:lnSpc>
              <a:defRPr sz="8000"/>
            </a:lvl1pPr>
          </a:lstStyle>
          <a:p>
            <a:r>
              <a:rPr lang="ru-RU"/>
              <a:t>Образец заголовка</a:t>
            </a:r>
            <a:endParaRPr lang="en-US" dirty="0"/>
          </a:p>
        </p:txBody>
      </p:sp>
      <p:sp>
        <p:nvSpPr>
          <p:cNvPr id="3" name="Subtitle 2"/>
          <p:cNvSpPr>
            <a:spLocks noGrp="1"/>
          </p:cNvSpPr>
          <p:nvPr>
            <p:ph type="subTitle" idx="1"/>
          </p:nvPr>
        </p:nvSpPr>
        <p:spPr>
          <a:xfrm>
            <a:off x="1371600" y="3714750"/>
            <a:ext cx="6400800" cy="914400"/>
          </a:xfr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endParaRPr lang="en-US" dirty="0"/>
          </a:p>
        </p:txBody>
      </p:sp>
      <p:sp>
        <p:nvSpPr>
          <p:cNvPr id="7" name="Date Placeholder 6"/>
          <p:cNvSpPr>
            <a:spLocks noGrp="1"/>
          </p:cNvSpPr>
          <p:nvPr>
            <p:ph type="dt" sz="half" idx="10"/>
          </p:nvPr>
        </p:nvSpPr>
        <p:spPr/>
        <p:txBody>
          <a:bodyPr/>
          <a:lstStyle/>
          <a:p>
            <a:fld id="{70C8637E-8444-42C3-ABBB-69B1FF2535AC}" type="datetime1">
              <a:rPr lang="ru-RU" smtClean="0">
                <a:solidFill>
                  <a:prstClr val="black">
                    <a:lumMod val="65000"/>
                    <a:lumOff val="35000"/>
                  </a:prstClr>
                </a:solidFill>
              </a:rPr>
              <a:t>21.10.2024</a:t>
            </a:fld>
            <a:endParaRPr lang="ru-RU">
              <a:solidFill>
                <a:prstClr val="black">
                  <a:lumMod val="65000"/>
                  <a:lumOff val="35000"/>
                </a:prstClr>
              </a:solidFill>
            </a:endParaRPr>
          </a:p>
        </p:txBody>
      </p:sp>
      <p:sp>
        <p:nvSpPr>
          <p:cNvPr id="8" name="Slide Number Placeholder 7"/>
          <p:cNvSpPr>
            <a:spLocks noGrp="1"/>
          </p:cNvSpPr>
          <p:nvPr>
            <p:ph type="sldNum" sz="quarter" idx="11"/>
          </p:nvPr>
        </p:nvSpPr>
        <p:spPr/>
        <p:txBody>
          <a:bodyPr/>
          <a:lstStyle/>
          <a:p>
            <a:fld id="{E92B163D-BC94-4297-B23C-25AEA0C6B2B2}" type="slidenum">
              <a:rPr lang="ru-RU" smtClean="0">
                <a:solidFill>
                  <a:prstClr val="black">
                    <a:lumMod val="65000"/>
                    <a:lumOff val="35000"/>
                  </a:prstClr>
                </a:solidFill>
              </a:rPr>
              <a:pPr/>
              <a:t>‹#›</a:t>
            </a:fld>
            <a:endParaRPr lang="ru-RU">
              <a:solidFill>
                <a:prstClr val="black">
                  <a:lumMod val="65000"/>
                  <a:lumOff val="35000"/>
                </a:prstClr>
              </a:solidFill>
            </a:endParaRPr>
          </a:p>
        </p:txBody>
      </p:sp>
      <p:sp>
        <p:nvSpPr>
          <p:cNvPr id="9" name="Footer Placeholder 8"/>
          <p:cNvSpPr>
            <a:spLocks noGrp="1"/>
          </p:cNvSpPr>
          <p:nvPr>
            <p:ph type="ftr" sz="quarter" idx="12"/>
          </p:nvPr>
        </p:nvSpPr>
        <p:spPr/>
        <p:txBody>
          <a:bodyPr/>
          <a:lstStyle/>
          <a:p>
            <a:r>
              <a:rPr lang="en-US">
                <a:solidFill>
                  <a:prstClr val="black">
                    <a:lumMod val="65000"/>
                    <a:lumOff val="35000"/>
                  </a:prstClr>
                </a:solidFill>
              </a:rPr>
              <a:t>Kopylov, Orekhov, Petukhov, Solomatin - PHELEX              ICPPA          Moscow, 2024 </a:t>
            </a:r>
            <a:endParaRPr lang="ru-RU">
              <a:solidFill>
                <a:prstClr val="black">
                  <a:lumMod val="65000"/>
                  <a:lumOff val="35000"/>
                </a:prstClr>
              </a:solidFill>
            </a:endParaRPr>
          </a:p>
        </p:txBody>
      </p:sp>
    </p:spTree>
    <p:extLst>
      <p:ext uri="{BB962C8B-B14F-4D97-AF65-F5344CB8AC3E}">
        <p14:creationId xmlns:p14="http://schemas.microsoft.com/office/powerpoint/2010/main" val="29592693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5241FBF5-FFA9-49A3-B5C4-D6266428F0EC}" type="datetime1">
              <a:rPr lang="ru-RU" smtClean="0">
                <a:solidFill>
                  <a:prstClr val="black">
                    <a:lumMod val="65000"/>
                    <a:lumOff val="35000"/>
                  </a:prstClr>
                </a:solidFill>
              </a:rPr>
              <a:t>21.10.2024</a:t>
            </a:fld>
            <a:endParaRPr lang="ru-RU">
              <a:solidFill>
                <a:prstClr val="black">
                  <a:lumMod val="65000"/>
                  <a:lumOff val="35000"/>
                </a:prstClr>
              </a:solidFill>
            </a:endParaRPr>
          </a:p>
        </p:txBody>
      </p:sp>
      <p:sp>
        <p:nvSpPr>
          <p:cNvPr id="5" name="Footer Placeholder 4"/>
          <p:cNvSpPr>
            <a:spLocks noGrp="1"/>
          </p:cNvSpPr>
          <p:nvPr>
            <p:ph type="ftr" sz="quarter" idx="11"/>
          </p:nvPr>
        </p:nvSpPr>
        <p:spPr/>
        <p:txBody>
          <a:bodyPr/>
          <a:lstStyle/>
          <a:p>
            <a:r>
              <a:rPr lang="en-US">
                <a:solidFill>
                  <a:prstClr val="black">
                    <a:lumMod val="65000"/>
                    <a:lumOff val="35000"/>
                  </a:prstClr>
                </a:solidFill>
              </a:rPr>
              <a:t>Kopylov, Orekhov, Petukhov, Solomatin - PHELEX              ICPPA          Moscow, 2024 </a:t>
            </a:r>
            <a:endParaRPr lang="ru-RU">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E92B163D-BC94-4297-B23C-25AEA0C6B2B2}" type="slidenum">
              <a:rPr lang="ru-RU" smtClean="0">
                <a:solidFill>
                  <a:prstClr val="black">
                    <a:lumMod val="65000"/>
                    <a:lumOff val="35000"/>
                  </a:prstClr>
                </a:solidFill>
              </a:rPr>
              <a:pPr/>
              <a:t>‹#›</a:t>
            </a:fld>
            <a:endParaRPr lang="ru-RU">
              <a:solidFill>
                <a:prstClr val="black">
                  <a:lumMod val="65000"/>
                  <a:lumOff val="35000"/>
                </a:prstClr>
              </a:solidFill>
            </a:endParaRPr>
          </a:p>
        </p:txBody>
      </p:sp>
    </p:spTree>
    <p:extLst>
      <p:ext uri="{BB962C8B-B14F-4D97-AF65-F5344CB8AC3E}">
        <p14:creationId xmlns:p14="http://schemas.microsoft.com/office/powerpoint/2010/main" val="26980766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722313" y="1028701"/>
            <a:ext cx="7772400" cy="1878806"/>
          </a:xfrm>
        </p:spPr>
        <p:txBody>
          <a:bodyPr anchor="b"/>
          <a:lstStyle>
            <a:lvl1pPr algn="ctr" defTabSz="914400"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ru-RU"/>
              <a:t>Образец заголовка</a:t>
            </a:r>
            <a:endParaRPr lang="en-US" dirty="0"/>
          </a:p>
        </p:txBody>
      </p:sp>
      <p:sp>
        <p:nvSpPr>
          <p:cNvPr id="3" name="Text Placeholder 2"/>
          <p:cNvSpPr>
            <a:spLocks noGrp="1"/>
          </p:cNvSpPr>
          <p:nvPr>
            <p:ph type="body" idx="1"/>
          </p:nvPr>
        </p:nvSpPr>
        <p:spPr>
          <a:xfrm>
            <a:off x="722313" y="3051573"/>
            <a:ext cx="7772400" cy="848915"/>
          </a:xfrm>
        </p:spPr>
        <p:txBody>
          <a:bodyPr anchor="t"/>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E648607C-43EB-4DAA-BB18-16FDED424AA4}" type="datetime1">
              <a:rPr lang="ru-RU" smtClean="0">
                <a:solidFill>
                  <a:prstClr val="black">
                    <a:lumMod val="65000"/>
                    <a:lumOff val="35000"/>
                  </a:prstClr>
                </a:solidFill>
              </a:rPr>
              <a:t>21.10.2024</a:t>
            </a:fld>
            <a:endParaRPr lang="ru-RU">
              <a:solidFill>
                <a:prstClr val="black">
                  <a:lumMod val="65000"/>
                  <a:lumOff val="35000"/>
                </a:prstClr>
              </a:solidFill>
            </a:endParaRPr>
          </a:p>
        </p:txBody>
      </p:sp>
      <p:sp>
        <p:nvSpPr>
          <p:cNvPr id="5" name="Footer Placeholder 4"/>
          <p:cNvSpPr>
            <a:spLocks noGrp="1"/>
          </p:cNvSpPr>
          <p:nvPr>
            <p:ph type="ftr" sz="quarter" idx="11"/>
          </p:nvPr>
        </p:nvSpPr>
        <p:spPr/>
        <p:txBody>
          <a:bodyPr/>
          <a:lstStyle/>
          <a:p>
            <a:r>
              <a:rPr lang="en-US">
                <a:solidFill>
                  <a:prstClr val="black">
                    <a:lumMod val="65000"/>
                    <a:lumOff val="35000"/>
                  </a:prstClr>
                </a:solidFill>
              </a:rPr>
              <a:t>Kopylov, Orekhov, Petukhov, Solomatin - PHELEX              ICPPA          Moscow, 2024 </a:t>
            </a:r>
            <a:endParaRPr lang="ru-RU">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E92B163D-BC94-4297-B23C-25AEA0C6B2B2}" type="slidenum">
              <a:rPr lang="ru-RU" smtClean="0">
                <a:solidFill>
                  <a:prstClr val="black">
                    <a:lumMod val="65000"/>
                    <a:lumOff val="35000"/>
                  </a:prstClr>
                </a:solidFill>
              </a:rPr>
              <a:pPr/>
              <a:t>‹#›</a:t>
            </a:fld>
            <a:endParaRPr lang="ru-RU">
              <a:solidFill>
                <a:prstClr val="black">
                  <a:lumMod val="65000"/>
                  <a:lumOff val="35000"/>
                </a:prstClr>
              </a:solidFill>
            </a:endParaRPr>
          </a:p>
        </p:txBody>
      </p:sp>
      <p:sp>
        <p:nvSpPr>
          <p:cNvPr id="7" name="Oval 6"/>
          <p:cNvSpPr/>
          <p:nvPr/>
        </p:nvSpPr>
        <p:spPr>
          <a:xfrm>
            <a:off x="4495800" y="2943225"/>
            <a:ext cx="84772" cy="63579"/>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Oval 7"/>
          <p:cNvSpPr/>
          <p:nvPr/>
        </p:nvSpPr>
        <p:spPr>
          <a:xfrm>
            <a:off x="4695825" y="2943225"/>
            <a:ext cx="84772" cy="63579"/>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Oval 8"/>
          <p:cNvSpPr/>
          <p:nvPr/>
        </p:nvSpPr>
        <p:spPr>
          <a:xfrm>
            <a:off x="4296728" y="2943225"/>
            <a:ext cx="84772" cy="63579"/>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0388993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a:p>
        </p:txBody>
      </p:sp>
      <p:sp>
        <p:nvSpPr>
          <p:cNvPr id="4" name="Content Placeholder 3"/>
          <p:cNvSpPr>
            <a:spLocks noGrp="1"/>
          </p:cNvSpPr>
          <p:nvPr>
            <p:ph sz="half" idx="2"/>
          </p:nvPr>
        </p:nvSpPr>
        <p:spPr>
          <a:xfrm>
            <a:off x="4648200" y="1200151"/>
            <a:ext cx="4038600" cy="3394472"/>
          </a:xfr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D94DB15E-8815-45E0-8E35-86C6DAA7644F}" type="datetime1">
              <a:rPr lang="ru-RU" smtClean="0">
                <a:solidFill>
                  <a:prstClr val="black">
                    <a:lumMod val="65000"/>
                    <a:lumOff val="35000"/>
                  </a:prstClr>
                </a:solidFill>
              </a:rPr>
              <a:t>21.10.2024</a:t>
            </a:fld>
            <a:endParaRPr lang="ru-RU">
              <a:solidFill>
                <a:prstClr val="black">
                  <a:lumMod val="65000"/>
                  <a:lumOff val="35000"/>
                </a:prstClr>
              </a:solidFill>
            </a:endParaRPr>
          </a:p>
        </p:txBody>
      </p:sp>
      <p:sp>
        <p:nvSpPr>
          <p:cNvPr id="6" name="Footer Placeholder 5"/>
          <p:cNvSpPr>
            <a:spLocks noGrp="1"/>
          </p:cNvSpPr>
          <p:nvPr>
            <p:ph type="ftr" sz="quarter" idx="11"/>
          </p:nvPr>
        </p:nvSpPr>
        <p:spPr/>
        <p:txBody>
          <a:bodyPr/>
          <a:lstStyle/>
          <a:p>
            <a:r>
              <a:rPr lang="en-US">
                <a:solidFill>
                  <a:prstClr val="black">
                    <a:lumMod val="65000"/>
                    <a:lumOff val="35000"/>
                  </a:prstClr>
                </a:solidFill>
              </a:rPr>
              <a:t>Kopylov, Orekhov, Petukhov, Solomatin - PHELEX              ICPPA          Moscow, 2024 </a:t>
            </a:r>
            <a:endParaRPr lang="ru-RU">
              <a:solidFill>
                <a:prstClr val="black">
                  <a:lumMod val="65000"/>
                  <a:lumOff val="35000"/>
                </a:prstClr>
              </a:solidFill>
            </a:endParaRPr>
          </a:p>
        </p:txBody>
      </p:sp>
      <p:sp>
        <p:nvSpPr>
          <p:cNvPr id="7" name="Slide Number Placeholder 6"/>
          <p:cNvSpPr>
            <a:spLocks noGrp="1"/>
          </p:cNvSpPr>
          <p:nvPr>
            <p:ph type="sldNum" sz="quarter" idx="12"/>
          </p:nvPr>
        </p:nvSpPr>
        <p:spPr/>
        <p:txBody>
          <a:bodyPr/>
          <a:lstStyle/>
          <a:p>
            <a:fld id="{E92B163D-BC94-4297-B23C-25AEA0C6B2B2}" type="slidenum">
              <a:rPr lang="ru-RU" smtClean="0">
                <a:solidFill>
                  <a:prstClr val="black">
                    <a:lumMod val="65000"/>
                    <a:lumOff val="35000"/>
                  </a:prstClr>
                </a:solidFill>
              </a:rPr>
              <a:pPr/>
              <a:t>‹#›</a:t>
            </a:fld>
            <a:endParaRPr lang="ru-RU">
              <a:solidFill>
                <a:prstClr val="black">
                  <a:lumMod val="65000"/>
                  <a:lumOff val="35000"/>
                </a:prstClr>
              </a:solidFill>
            </a:endParaRPr>
          </a:p>
        </p:txBody>
      </p:sp>
      <p:sp>
        <p:nvSpPr>
          <p:cNvPr id="9" name="Content Placeholder 8"/>
          <p:cNvSpPr>
            <a:spLocks noGrp="1"/>
          </p:cNvSpPr>
          <p:nvPr>
            <p:ph sz="quarter" idx="13"/>
          </p:nvPr>
        </p:nvSpPr>
        <p:spPr>
          <a:xfrm>
            <a:off x="365760" y="1200150"/>
            <a:ext cx="4041648" cy="339471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Tree>
    <p:extLst>
      <p:ext uri="{BB962C8B-B14F-4D97-AF65-F5344CB8AC3E}">
        <p14:creationId xmlns:p14="http://schemas.microsoft.com/office/powerpoint/2010/main" val="13409524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a:t>Образец заголовка</a:t>
            </a:r>
            <a:endParaRPr lang="en-US"/>
          </a:p>
        </p:txBody>
      </p:sp>
      <p:sp>
        <p:nvSpPr>
          <p:cNvPr id="3" name="Text Placeholder 2"/>
          <p:cNvSpPr>
            <a:spLocks noGrp="1"/>
          </p:cNvSpPr>
          <p:nvPr>
            <p:ph type="body" idx="1"/>
          </p:nvPr>
        </p:nvSpPr>
        <p:spPr>
          <a:xfrm>
            <a:off x="457200" y="1200150"/>
            <a:ext cx="4040188" cy="4572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5" name="Text Placeholder 4"/>
          <p:cNvSpPr>
            <a:spLocks noGrp="1"/>
          </p:cNvSpPr>
          <p:nvPr>
            <p:ph type="body" sz="quarter" idx="3"/>
          </p:nvPr>
        </p:nvSpPr>
        <p:spPr>
          <a:xfrm>
            <a:off x="4648201" y="1200150"/>
            <a:ext cx="4041775" cy="4572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7" name="Date Placeholder 6"/>
          <p:cNvSpPr>
            <a:spLocks noGrp="1"/>
          </p:cNvSpPr>
          <p:nvPr>
            <p:ph type="dt" sz="half" idx="10"/>
          </p:nvPr>
        </p:nvSpPr>
        <p:spPr/>
        <p:txBody>
          <a:bodyPr/>
          <a:lstStyle/>
          <a:p>
            <a:fld id="{09F74E2E-2B23-4879-9C7A-934E76400D52}" type="datetime1">
              <a:rPr lang="ru-RU" smtClean="0">
                <a:solidFill>
                  <a:prstClr val="black">
                    <a:lumMod val="65000"/>
                    <a:lumOff val="35000"/>
                  </a:prstClr>
                </a:solidFill>
              </a:rPr>
              <a:t>21.10.2024</a:t>
            </a:fld>
            <a:endParaRPr lang="ru-RU">
              <a:solidFill>
                <a:prstClr val="black">
                  <a:lumMod val="65000"/>
                  <a:lumOff val="35000"/>
                </a:prstClr>
              </a:solidFill>
            </a:endParaRPr>
          </a:p>
        </p:txBody>
      </p:sp>
      <p:sp>
        <p:nvSpPr>
          <p:cNvPr id="8" name="Footer Placeholder 7"/>
          <p:cNvSpPr>
            <a:spLocks noGrp="1"/>
          </p:cNvSpPr>
          <p:nvPr>
            <p:ph type="ftr" sz="quarter" idx="11"/>
          </p:nvPr>
        </p:nvSpPr>
        <p:spPr/>
        <p:txBody>
          <a:bodyPr/>
          <a:lstStyle/>
          <a:p>
            <a:r>
              <a:rPr lang="en-US">
                <a:solidFill>
                  <a:prstClr val="black">
                    <a:lumMod val="65000"/>
                    <a:lumOff val="35000"/>
                  </a:prstClr>
                </a:solidFill>
              </a:rPr>
              <a:t>Kopylov, Orekhov, Petukhov, Solomatin - PHELEX              ICPPA          Moscow, 2024 </a:t>
            </a:r>
            <a:endParaRPr lang="ru-RU">
              <a:solidFill>
                <a:prstClr val="black">
                  <a:lumMod val="65000"/>
                  <a:lumOff val="35000"/>
                </a:prstClr>
              </a:solidFill>
            </a:endParaRPr>
          </a:p>
        </p:txBody>
      </p:sp>
      <p:sp>
        <p:nvSpPr>
          <p:cNvPr id="9" name="Slide Number Placeholder 8"/>
          <p:cNvSpPr>
            <a:spLocks noGrp="1"/>
          </p:cNvSpPr>
          <p:nvPr>
            <p:ph type="sldNum" sz="quarter" idx="12"/>
          </p:nvPr>
        </p:nvSpPr>
        <p:spPr/>
        <p:txBody>
          <a:bodyPr/>
          <a:lstStyle/>
          <a:p>
            <a:fld id="{E92B163D-BC94-4297-B23C-25AEA0C6B2B2}" type="slidenum">
              <a:rPr lang="ru-RU" smtClean="0">
                <a:solidFill>
                  <a:prstClr val="black">
                    <a:lumMod val="65000"/>
                    <a:lumOff val="35000"/>
                  </a:prstClr>
                </a:solidFill>
              </a:rPr>
              <a:pPr/>
              <a:t>‹#›</a:t>
            </a:fld>
            <a:endParaRPr lang="ru-RU">
              <a:solidFill>
                <a:prstClr val="black">
                  <a:lumMod val="65000"/>
                  <a:lumOff val="35000"/>
                </a:prstClr>
              </a:solidFill>
            </a:endParaRPr>
          </a:p>
        </p:txBody>
      </p:sp>
      <p:sp>
        <p:nvSpPr>
          <p:cNvPr id="11" name="Content Placeholder 10"/>
          <p:cNvSpPr>
            <a:spLocks noGrp="1"/>
          </p:cNvSpPr>
          <p:nvPr>
            <p:ph sz="quarter" idx="13"/>
          </p:nvPr>
        </p:nvSpPr>
        <p:spPr>
          <a:xfrm>
            <a:off x="457200" y="1659636"/>
            <a:ext cx="4041648" cy="2935224"/>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13" name="Content Placeholder 12"/>
          <p:cNvSpPr>
            <a:spLocks noGrp="1"/>
          </p:cNvSpPr>
          <p:nvPr>
            <p:ph sz="quarter" idx="14"/>
          </p:nvPr>
        </p:nvSpPr>
        <p:spPr>
          <a:xfrm>
            <a:off x="4672584" y="1659637"/>
            <a:ext cx="4041648" cy="293489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Tree>
    <p:extLst>
      <p:ext uri="{BB962C8B-B14F-4D97-AF65-F5344CB8AC3E}">
        <p14:creationId xmlns:p14="http://schemas.microsoft.com/office/powerpoint/2010/main" val="7695980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6E965F86-21D8-40B2-83BE-451A5230EE7B}" type="datetime1">
              <a:rPr lang="ru-RU" smtClean="0">
                <a:solidFill>
                  <a:prstClr val="black">
                    <a:lumMod val="65000"/>
                    <a:lumOff val="35000"/>
                  </a:prstClr>
                </a:solidFill>
              </a:rPr>
              <a:t>21.10.2024</a:t>
            </a:fld>
            <a:endParaRPr lang="ru-RU">
              <a:solidFill>
                <a:prstClr val="black">
                  <a:lumMod val="65000"/>
                  <a:lumOff val="35000"/>
                </a:prstClr>
              </a:solidFill>
            </a:endParaRPr>
          </a:p>
        </p:txBody>
      </p:sp>
      <p:sp>
        <p:nvSpPr>
          <p:cNvPr id="4" name="Footer Placeholder 3"/>
          <p:cNvSpPr>
            <a:spLocks noGrp="1"/>
          </p:cNvSpPr>
          <p:nvPr>
            <p:ph type="ftr" sz="quarter" idx="11"/>
          </p:nvPr>
        </p:nvSpPr>
        <p:spPr/>
        <p:txBody>
          <a:bodyPr/>
          <a:lstStyle/>
          <a:p>
            <a:r>
              <a:rPr lang="en-US">
                <a:solidFill>
                  <a:prstClr val="black">
                    <a:lumMod val="65000"/>
                    <a:lumOff val="35000"/>
                  </a:prstClr>
                </a:solidFill>
              </a:rPr>
              <a:t>Kopylov, Orekhov, Petukhov, Solomatin - PHELEX              ICPPA          Moscow, 2024 </a:t>
            </a:r>
            <a:endParaRPr lang="ru-RU">
              <a:solidFill>
                <a:prstClr val="black">
                  <a:lumMod val="65000"/>
                  <a:lumOff val="35000"/>
                </a:prstClr>
              </a:solidFill>
            </a:endParaRPr>
          </a:p>
        </p:txBody>
      </p:sp>
      <p:sp>
        <p:nvSpPr>
          <p:cNvPr id="5" name="Slide Number Placeholder 4"/>
          <p:cNvSpPr>
            <a:spLocks noGrp="1"/>
          </p:cNvSpPr>
          <p:nvPr>
            <p:ph type="sldNum" sz="quarter" idx="12"/>
          </p:nvPr>
        </p:nvSpPr>
        <p:spPr/>
        <p:txBody>
          <a:bodyPr/>
          <a:lstStyle/>
          <a:p>
            <a:fld id="{E92B163D-BC94-4297-B23C-25AEA0C6B2B2}" type="slidenum">
              <a:rPr lang="ru-RU" smtClean="0">
                <a:solidFill>
                  <a:prstClr val="black">
                    <a:lumMod val="65000"/>
                    <a:lumOff val="35000"/>
                  </a:prstClr>
                </a:solidFill>
              </a:rPr>
              <a:pPr/>
              <a:t>‹#›</a:t>
            </a:fld>
            <a:endParaRPr lang="ru-RU">
              <a:solidFill>
                <a:prstClr val="black">
                  <a:lumMod val="65000"/>
                  <a:lumOff val="35000"/>
                </a:prstClr>
              </a:solidFill>
            </a:endParaRPr>
          </a:p>
        </p:txBody>
      </p:sp>
    </p:spTree>
    <p:extLst>
      <p:ext uri="{BB962C8B-B14F-4D97-AF65-F5344CB8AC3E}">
        <p14:creationId xmlns:p14="http://schemas.microsoft.com/office/powerpoint/2010/main" val="36531037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8CA593B-7012-415C-AD40-C7CE1F8E9ACE}" type="datetime1">
              <a:rPr lang="ru-RU" smtClean="0">
                <a:solidFill>
                  <a:prstClr val="black">
                    <a:lumMod val="65000"/>
                    <a:lumOff val="35000"/>
                  </a:prstClr>
                </a:solidFill>
              </a:rPr>
              <a:t>21.10.2024</a:t>
            </a:fld>
            <a:endParaRPr lang="ru-RU">
              <a:solidFill>
                <a:prstClr val="black">
                  <a:lumMod val="65000"/>
                  <a:lumOff val="35000"/>
                </a:prstClr>
              </a:solidFill>
            </a:endParaRPr>
          </a:p>
        </p:txBody>
      </p:sp>
      <p:sp>
        <p:nvSpPr>
          <p:cNvPr id="3" name="Footer Placeholder 2"/>
          <p:cNvSpPr>
            <a:spLocks noGrp="1"/>
          </p:cNvSpPr>
          <p:nvPr>
            <p:ph type="ftr" sz="quarter" idx="11"/>
          </p:nvPr>
        </p:nvSpPr>
        <p:spPr/>
        <p:txBody>
          <a:bodyPr/>
          <a:lstStyle/>
          <a:p>
            <a:r>
              <a:rPr lang="en-US">
                <a:solidFill>
                  <a:prstClr val="black">
                    <a:lumMod val="65000"/>
                    <a:lumOff val="35000"/>
                  </a:prstClr>
                </a:solidFill>
              </a:rPr>
              <a:t>Kopylov, Orekhov, Petukhov, Solomatin - PHELEX              ICPPA          Moscow, 2024 </a:t>
            </a:r>
            <a:endParaRPr lang="ru-RU">
              <a:solidFill>
                <a:prstClr val="black">
                  <a:lumMod val="65000"/>
                  <a:lumOff val="35000"/>
                </a:prstClr>
              </a:solidFill>
            </a:endParaRPr>
          </a:p>
        </p:txBody>
      </p:sp>
      <p:sp>
        <p:nvSpPr>
          <p:cNvPr id="4" name="Slide Number Placeholder 3"/>
          <p:cNvSpPr>
            <a:spLocks noGrp="1"/>
          </p:cNvSpPr>
          <p:nvPr>
            <p:ph type="sldNum" sz="quarter" idx="12"/>
          </p:nvPr>
        </p:nvSpPr>
        <p:spPr/>
        <p:txBody>
          <a:bodyPr/>
          <a:lstStyle/>
          <a:p>
            <a:fld id="{E92B163D-BC94-4297-B23C-25AEA0C6B2B2}" type="slidenum">
              <a:rPr lang="ru-RU" smtClean="0">
                <a:solidFill>
                  <a:prstClr val="black">
                    <a:lumMod val="65000"/>
                    <a:lumOff val="35000"/>
                  </a:prstClr>
                </a:solidFill>
              </a:rPr>
              <a:pPr/>
              <a:t>‹#›</a:t>
            </a:fld>
            <a:endParaRPr lang="ru-RU">
              <a:solidFill>
                <a:prstClr val="black">
                  <a:lumMod val="65000"/>
                  <a:lumOff val="35000"/>
                </a:prstClr>
              </a:solidFill>
            </a:endParaRPr>
          </a:p>
        </p:txBody>
      </p:sp>
    </p:spTree>
    <p:extLst>
      <p:ext uri="{BB962C8B-B14F-4D97-AF65-F5344CB8AC3E}">
        <p14:creationId xmlns:p14="http://schemas.microsoft.com/office/powerpoint/2010/main" val="28069841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5907088" y="200025"/>
            <a:ext cx="3008313" cy="1571625"/>
          </a:xfrm>
        </p:spPr>
        <p:txBody>
          <a:bodyPr anchor="b"/>
          <a:lstStyle>
            <a:lvl1pPr algn="ctr">
              <a:lnSpc>
                <a:spcPct val="100000"/>
              </a:lnSpc>
              <a:defRPr sz="2800" b="0">
                <a:effectLst>
                  <a:outerShdw blurRad="50800" dist="25400" dir="5400000" algn="t" rotWithShape="0">
                    <a:prstClr val="black">
                      <a:alpha val="25000"/>
                    </a:prstClr>
                  </a:outerShdw>
                </a:effectLst>
              </a:defRPr>
            </a:lvl1pPr>
          </a:lstStyle>
          <a:p>
            <a:r>
              <a:rPr lang="ru-RU"/>
              <a:t>Образец заголовка</a:t>
            </a:r>
            <a:endParaRPr lang="en-US" dirty="0"/>
          </a:p>
        </p:txBody>
      </p:sp>
      <p:sp>
        <p:nvSpPr>
          <p:cNvPr id="3" name="Content Placeholder 2"/>
          <p:cNvSpPr>
            <a:spLocks noGrp="1"/>
          </p:cNvSpPr>
          <p:nvPr>
            <p:ph idx="1"/>
          </p:nvPr>
        </p:nvSpPr>
        <p:spPr>
          <a:xfrm>
            <a:off x="719138" y="204788"/>
            <a:ext cx="4995863"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5907088" y="1828801"/>
            <a:ext cx="3008313" cy="2765822"/>
          </a:xfrm>
        </p:spPr>
        <p:txBody>
          <a:bodyPr>
            <a:normAutofit/>
          </a:bodyPr>
          <a:lstStyle>
            <a:lvl1pPr marL="0" indent="0" algn="ctr">
              <a:lnSpc>
                <a:spcPct val="125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E2789409-60E2-4734-A6FB-2208FF31D5CC}" type="datetime1">
              <a:rPr lang="ru-RU" smtClean="0">
                <a:solidFill>
                  <a:prstClr val="black">
                    <a:lumMod val="65000"/>
                    <a:lumOff val="35000"/>
                  </a:prstClr>
                </a:solidFill>
              </a:rPr>
              <a:t>21.10.2024</a:t>
            </a:fld>
            <a:endParaRPr lang="ru-RU">
              <a:solidFill>
                <a:prstClr val="black">
                  <a:lumMod val="65000"/>
                  <a:lumOff val="35000"/>
                </a:prstClr>
              </a:solidFill>
            </a:endParaRPr>
          </a:p>
        </p:txBody>
      </p:sp>
      <p:sp>
        <p:nvSpPr>
          <p:cNvPr id="6" name="Footer Placeholder 5"/>
          <p:cNvSpPr>
            <a:spLocks noGrp="1"/>
          </p:cNvSpPr>
          <p:nvPr>
            <p:ph type="ftr" sz="quarter" idx="11"/>
          </p:nvPr>
        </p:nvSpPr>
        <p:spPr/>
        <p:txBody>
          <a:bodyPr/>
          <a:lstStyle/>
          <a:p>
            <a:r>
              <a:rPr lang="en-US">
                <a:solidFill>
                  <a:prstClr val="black">
                    <a:lumMod val="65000"/>
                    <a:lumOff val="35000"/>
                  </a:prstClr>
                </a:solidFill>
              </a:rPr>
              <a:t>Kopylov, Orekhov, Petukhov, Solomatin - PHELEX              ICPPA          Moscow, 2024 </a:t>
            </a:r>
            <a:endParaRPr lang="ru-RU">
              <a:solidFill>
                <a:prstClr val="black">
                  <a:lumMod val="65000"/>
                  <a:lumOff val="35000"/>
                </a:prstClr>
              </a:solidFill>
            </a:endParaRPr>
          </a:p>
        </p:txBody>
      </p:sp>
      <p:sp>
        <p:nvSpPr>
          <p:cNvPr id="7" name="Slide Number Placeholder 6"/>
          <p:cNvSpPr>
            <a:spLocks noGrp="1"/>
          </p:cNvSpPr>
          <p:nvPr>
            <p:ph type="sldNum" sz="quarter" idx="12"/>
          </p:nvPr>
        </p:nvSpPr>
        <p:spPr/>
        <p:txBody>
          <a:bodyPr/>
          <a:lstStyle/>
          <a:p>
            <a:fld id="{E92B163D-BC94-4297-B23C-25AEA0C6B2B2}" type="slidenum">
              <a:rPr lang="ru-RU" smtClean="0">
                <a:solidFill>
                  <a:prstClr val="black">
                    <a:lumMod val="65000"/>
                    <a:lumOff val="35000"/>
                  </a:prstClr>
                </a:solidFill>
              </a:rPr>
              <a:pPr/>
              <a:t>‹#›</a:t>
            </a:fld>
            <a:endParaRPr lang="ru-RU">
              <a:solidFill>
                <a:prstClr val="black">
                  <a:lumMod val="65000"/>
                  <a:lumOff val="35000"/>
                </a:prstClr>
              </a:solidFill>
            </a:endParaRPr>
          </a:p>
        </p:txBody>
      </p:sp>
    </p:spTree>
    <p:extLst>
      <p:ext uri="{BB962C8B-B14F-4D97-AF65-F5344CB8AC3E}">
        <p14:creationId xmlns:p14="http://schemas.microsoft.com/office/powerpoint/2010/main" val="19666408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Date Placeholder 3"/>
          <p:cNvSpPr>
            <a:spLocks noGrp="1"/>
          </p:cNvSpPr>
          <p:nvPr>
            <p:ph type="dt" sz="half" idx="10"/>
          </p:nvPr>
        </p:nvSpPr>
        <p:spPr/>
        <p:txBody>
          <a:bodyPr/>
          <a:lstStyle/>
          <a:p>
            <a:fld id="{198AF69D-341D-493A-AC4B-E5EC719DD94C}" type="datetime1">
              <a:rPr lang="ru-RU" smtClean="0"/>
              <a:t>21.10.2024</a:t>
            </a:fld>
            <a:endParaRPr lang="ru-RU"/>
          </a:p>
        </p:txBody>
      </p:sp>
      <p:sp>
        <p:nvSpPr>
          <p:cNvPr id="5" name="Footer Placeholder 4"/>
          <p:cNvSpPr>
            <a:spLocks noGrp="1"/>
          </p:cNvSpPr>
          <p:nvPr>
            <p:ph type="ftr" sz="quarter" idx="11"/>
          </p:nvPr>
        </p:nvSpPr>
        <p:spPr/>
        <p:txBody>
          <a:bodyPr/>
          <a:lstStyle/>
          <a:p>
            <a:r>
              <a:rPr lang="en-US"/>
              <a:t>Kopylov, Orekhov, Petukhov, Solomatin - PHELEX              ICPPA          Moscow, 2024 </a:t>
            </a:r>
            <a:endParaRPr lang="ru-RU"/>
          </a:p>
        </p:txBody>
      </p:sp>
      <p:sp>
        <p:nvSpPr>
          <p:cNvPr id="6" name="Slide Number Placeholder 5"/>
          <p:cNvSpPr>
            <a:spLocks noGrp="1"/>
          </p:cNvSpPr>
          <p:nvPr>
            <p:ph type="sldNum" sz="quarter" idx="12"/>
          </p:nvPr>
        </p:nvSpPr>
        <p:spPr/>
        <p:txBody>
          <a:bodyPr/>
          <a:lstStyle/>
          <a:p>
            <a:fld id="{E92B163D-BC94-4297-B23C-25AEA0C6B2B2}" type="slidenum">
              <a:rPr lang="ru-RU" smtClean="0"/>
              <a:pPr/>
              <a:t>‹#›</a:t>
            </a:fld>
            <a:endParaRPr lang="ru-RU"/>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679576" y="171450"/>
            <a:ext cx="5711824" cy="671513"/>
          </a:xfrm>
        </p:spPr>
        <p:txBody>
          <a:bodyPr anchor="b"/>
          <a:lstStyle>
            <a:lvl1pPr algn="ctr">
              <a:lnSpc>
                <a:spcPct val="100000"/>
              </a:lnSpc>
              <a:defRPr sz="2800" b="0"/>
            </a:lvl1pPr>
          </a:lstStyle>
          <a:p>
            <a:r>
              <a:rPr lang="ru-RU"/>
              <a:t>Образец заголовка</a:t>
            </a:r>
            <a:endParaRPr lang="en-US" dirty="0"/>
          </a:p>
        </p:txBody>
      </p:sp>
      <p:sp>
        <p:nvSpPr>
          <p:cNvPr id="3" name="Picture Placeholder 2"/>
          <p:cNvSpPr>
            <a:spLocks noGrp="1"/>
          </p:cNvSpPr>
          <p:nvPr>
            <p:ph type="pic" idx="1"/>
          </p:nvPr>
        </p:nvSpPr>
        <p:spPr>
          <a:xfrm>
            <a:off x="1508126" y="857250"/>
            <a:ext cx="6054724" cy="3405783"/>
          </a:xfrm>
          <a:ln w="76200">
            <a:solidFill>
              <a:schemeClr val="bg1"/>
            </a:solidFill>
          </a:ln>
          <a:effectLst>
            <a:outerShdw blurRad="88900" dist="50800" dir="5400000" algn="ctr" rotWithShape="0">
              <a:srgbClr val="000000">
                <a:alpha val="25000"/>
              </a:srgbClr>
            </a:outerShdw>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dirty="0"/>
          </a:p>
        </p:txBody>
      </p:sp>
      <p:sp>
        <p:nvSpPr>
          <p:cNvPr id="4" name="Text Placeholder 3"/>
          <p:cNvSpPr>
            <a:spLocks noGrp="1"/>
          </p:cNvSpPr>
          <p:nvPr>
            <p:ph type="body" sz="half" idx="2"/>
          </p:nvPr>
        </p:nvSpPr>
        <p:spPr>
          <a:xfrm>
            <a:off x="1679576" y="4357688"/>
            <a:ext cx="5711824" cy="40005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55EE6F87-9EAD-47B8-9EDE-7106F8D40B92}" type="datetime1">
              <a:rPr lang="ru-RU" smtClean="0">
                <a:solidFill>
                  <a:prstClr val="black">
                    <a:lumMod val="65000"/>
                    <a:lumOff val="35000"/>
                  </a:prstClr>
                </a:solidFill>
              </a:rPr>
              <a:t>21.10.2024</a:t>
            </a:fld>
            <a:endParaRPr lang="ru-RU">
              <a:solidFill>
                <a:prstClr val="black">
                  <a:lumMod val="65000"/>
                  <a:lumOff val="35000"/>
                </a:prstClr>
              </a:solidFill>
            </a:endParaRPr>
          </a:p>
        </p:txBody>
      </p:sp>
      <p:sp>
        <p:nvSpPr>
          <p:cNvPr id="6" name="Footer Placeholder 5"/>
          <p:cNvSpPr>
            <a:spLocks noGrp="1"/>
          </p:cNvSpPr>
          <p:nvPr>
            <p:ph type="ftr" sz="quarter" idx="11"/>
          </p:nvPr>
        </p:nvSpPr>
        <p:spPr/>
        <p:txBody>
          <a:bodyPr/>
          <a:lstStyle/>
          <a:p>
            <a:r>
              <a:rPr lang="en-US">
                <a:solidFill>
                  <a:prstClr val="black">
                    <a:lumMod val="65000"/>
                    <a:lumOff val="35000"/>
                  </a:prstClr>
                </a:solidFill>
              </a:rPr>
              <a:t>Kopylov, Orekhov, Petukhov, Solomatin - PHELEX              ICPPA          Moscow, 2024 </a:t>
            </a:r>
            <a:endParaRPr lang="ru-RU">
              <a:solidFill>
                <a:prstClr val="black">
                  <a:lumMod val="65000"/>
                  <a:lumOff val="35000"/>
                </a:prstClr>
              </a:solidFill>
            </a:endParaRPr>
          </a:p>
        </p:txBody>
      </p:sp>
      <p:sp>
        <p:nvSpPr>
          <p:cNvPr id="7" name="Slide Number Placeholder 6"/>
          <p:cNvSpPr>
            <a:spLocks noGrp="1"/>
          </p:cNvSpPr>
          <p:nvPr>
            <p:ph type="sldNum" sz="quarter" idx="12"/>
          </p:nvPr>
        </p:nvSpPr>
        <p:spPr/>
        <p:txBody>
          <a:bodyPr/>
          <a:lstStyle/>
          <a:p>
            <a:fld id="{E92B163D-BC94-4297-B23C-25AEA0C6B2B2}" type="slidenum">
              <a:rPr lang="ru-RU" smtClean="0">
                <a:solidFill>
                  <a:prstClr val="black">
                    <a:lumMod val="65000"/>
                    <a:lumOff val="35000"/>
                  </a:prstClr>
                </a:solidFill>
              </a:rPr>
              <a:pPr/>
              <a:t>‹#›</a:t>
            </a:fld>
            <a:endParaRPr lang="ru-RU">
              <a:solidFill>
                <a:prstClr val="black">
                  <a:lumMod val="65000"/>
                  <a:lumOff val="35000"/>
                </a:prstClr>
              </a:solidFill>
            </a:endParaRPr>
          </a:p>
        </p:txBody>
      </p:sp>
    </p:spTree>
    <p:extLst>
      <p:ext uri="{BB962C8B-B14F-4D97-AF65-F5344CB8AC3E}">
        <p14:creationId xmlns:p14="http://schemas.microsoft.com/office/powerpoint/2010/main" val="78297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Date Placeholder 3"/>
          <p:cNvSpPr>
            <a:spLocks noGrp="1"/>
          </p:cNvSpPr>
          <p:nvPr>
            <p:ph type="dt" sz="half" idx="10"/>
          </p:nvPr>
        </p:nvSpPr>
        <p:spPr/>
        <p:txBody>
          <a:bodyPr/>
          <a:lstStyle/>
          <a:p>
            <a:fld id="{D9BCFF35-050A-4D45-BAEF-3DBAE2F6DF83}" type="datetime1">
              <a:rPr lang="ru-RU" smtClean="0">
                <a:solidFill>
                  <a:prstClr val="black">
                    <a:lumMod val="65000"/>
                    <a:lumOff val="35000"/>
                  </a:prstClr>
                </a:solidFill>
              </a:rPr>
              <a:t>21.10.2024</a:t>
            </a:fld>
            <a:endParaRPr lang="ru-RU">
              <a:solidFill>
                <a:prstClr val="black">
                  <a:lumMod val="65000"/>
                  <a:lumOff val="35000"/>
                </a:prstClr>
              </a:solidFill>
            </a:endParaRPr>
          </a:p>
        </p:txBody>
      </p:sp>
      <p:sp>
        <p:nvSpPr>
          <p:cNvPr id="5" name="Footer Placeholder 4"/>
          <p:cNvSpPr>
            <a:spLocks noGrp="1"/>
          </p:cNvSpPr>
          <p:nvPr>
            <p:ph type="ftr" sz="quarter" idx="11"/>
          </p:nvPr>
        </p:nvSpPr>
        <p:spPr/>
        <p:txBody>
          <a:bodyPr/>
          <a:lstStyle/>
          <a:p>
            <a:r>
              <a:rPr lang="en-US">
                <a:solidFill>
                  <a:prstClr val="black">
                    <a:lumMod val="65000"/>
                    <a:lumOff val="35000"/>
                  </a:prstClr>
                </a:solidFill>
              </a:rPr>
              <a:t>Kopylov, Orekhov, Petukhov, Solomatin - PHELEX              ICPPA          Moscow, 2024 </a:t>
            </a:r>
            <a:endParaRPr lang="ru-RU">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E92B163D-BC94-4297-B23C-25AEA0C6B2B2}" type="slidenum">
              <a:rPr lang="ru-RU" smtClean="0">
                <a:solidFill>
                  <a:prstClr val="black">
                    <a:lumMod val="65000"/>
                    <a:lumOff val="35000"/>
                  </a:prstClr>
                </a:solidFill>
              </a:rPr>
              <a:pPr/>
              <a:t>‹#›</a:t>
            </a:fld>
            <a:endParaRPr lang="ru-RU">
              <a:solidFill>
                <a:prstClr val="black">
                  <a:lumMod val="65000"/>
                  <a:lumOff val="35000"/>
                </a:prstClr>
              </a:solidFill>
            </a:endParaRPr>
          </a:p>
        </p:txBody>
      </p:sp>
    </p:spTree>
    <p:extLst>
      <p:ext uri="{BB962C8B-B14F-4D97-AF65-F5344CB8AC3E}">
        <p14:creationId xmlns:p14="http://schemas.microsoft.com/office/powerpoint/2010/main" val="39089425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ru-RU"/>
              <a:t>Образец заголовка</a:t>
            </a:r>
            <a:endParaRPr lang="en-US" dirty="0"/>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Date Placeholder 3"/>
          <p:cNvSpPr>
            <a:spLocks noGrp="1"/>
          </p:cNvSpPr>
          <p:nvPr>
            <p:ph type="dt" sz="half" idx="10"/>
          </p:nvPr>
        </p:nvSpPr>
        <p:spPr/>
        <p:txBody>
          <a:bodyPr/>
          <a:lstStyle/>
          <a:p>
            <a:fld id="{42AE2C74-A95F-4B3B-AA4A-BDC9003DCAD8}" type="datetime1">
              <a:rPr lang="ru-RU" smtClean="0">
                <a:solidFill>
                  <a:prstClr val="black">
                    <a:lumMod val="65000"/>
                    <a:lumOff val="35000"/>
                  </a:prstClr>
                </a:solidFill>
              </a:rPr>
              <a:t>21.10.2024</a:t>
            </a:fld>
            <a:endParaRPr lang="ru-RU">
              <a:solidFill>
                <a:prstClr val="black">
                  <a:lumMod val="65000"/>
                  <a:lumOff val="35000"/>
                </a:prstClr>
              </a:solidFill>
            </a:endParaRPr>
          </a:p>
        </p:txBody>
      </p:sp>
      <p:sp>
        <p:nvSpPr>
          <p:cNvPr id="5" name="Footer Placeholder 4"/>
          <p:cNvSpPr>
            <a:spLocks noGrp="1"/>
          </p:cNvSpPr>
          <p:nvPr>
            <p:ph type="ftr" sz="quarter" idx="11"/>
          </p:nvPr>
        </p:nvSpPr>
        <p:spPr/>
        <p:txBody>
          <a:bodyPr/>
          <a:lstStyle/>
          <a:p>
            <a:r>
              <a:rPr lang="en-US">
                <a:solidFill>
                  <a:prstClr val="black">
                    <a:lumMod val="65000"/>
                    <a:lumOff val="35000"/>
                  </a:prstClr>
                </a:solidFill>
              </a:rPr>
              <a:t>Kopylov, Orekhov, Petukhov, Solomatin - PHELEX              ICPPA          Moscow, 2024 </a:t>
            </a:r>
            <a:endParaRPr lang="ru-RU">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E92B163D-BC94-4297-B23C-25AEA0C6B2B2}" type="slidenum">
              <a:rPr lang="ru-RU" smtClean="0">
                <a:solidFill>
                  <a:prstClr val="black">
                    <a:lumMod val="65000"/>
                    <a:lumOff val="35000"/>
                  </a:prstClr>
                </a:solidFill>
              </a:rPr>
              <a:pPr/>
              <a:t>‹#›</a:t>
            </a:fld>
            <a:endParaRPr lang="ru-RU">
              <a:solidFill>
                <a:prstClr val="black">
                  <a:lumMod val="65000"/>
                  <a:lumOff val="35000"/>
                </a:prstClr>
              </a:solidFill>
            </a:endParaRPr>
          </a:p>
        </p:txBody>
      </p:sp>
    </p:spTree>
    <p:extLst>
      <p:ext uri="{BB962C8B-B14F-4D97-AF65-F5344CB8AC3E}">
        <p14:creationId xmlns:p14="http://schemas.microsoft.com/office/powerpoint/2010/main" val="39226572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8" name="Rectangle 7"/>
          <p:cNvSpPr/>
          <p:nvPr/>
        </p:nvSpPr>
        <p:spPr>
          <a:xfrm>
            <a:off x="777240" y="0"/>
            <a:ext cx="7543800" cy="228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762000" y="2400300"/>
            <a:ext cx="7543800" cy="1143000"/>
          </a:xfrm>
        </p:spPr>
        <p:txBody>
          <a:bodyPr>
            <a:noAutofit/>
          </a:bodyPr>
          <a:lstStyle>
            <a:lvl1pPr>
              <a:defRPr sz="8000"/>
            </a:lvl1pPr>
          </a:lstStyle>
          <a:p>
            <a:r>
              <a:rPr lang="ru-RU"/>
              <a:t>Образец заголовка</a:t>
            </a:r>
            <a:endParaRPr lang="en-US" dirty="0"/>
          </a:p>
        </p:txBody>
      </p:sp>
      <p:sp>
        <p:nvSpPr>
          <p:cNvPr id="3" name="Subtitle 2"/>
          <p:cNvSpPr>
            <a:spLocks noGrp="1"/>
          </p:cNvSpPr>
          <p:nvPr>
            <p:ph type="subTitle" idx="1"/>
          </p:nvPr>
        </p:nvSpPr>
        <p:spPr>
          <a:xfrm>
            <a:off x="762000" y="3543300"/>
            <a:ext cx="6858000" cy="742950"/>
          </a:xfrm>
        </p:spPr>
        <p:txBody>
          <a:bodyPr anchor="t" anchorCtr="0">
            <a:normAutofit/>
          </a:bodyPr>
          <a:lstStyle>
            <a:lvl1pPr marL="0" indent="0" algn="l">
              <a:buNone/>
              <a:defRPr sz="28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20D518F2-0B37-4C65-844C-13E6908C8D1F}" type="datetime1">
              <a:rPr lang="ru-RU" smtClean="0"/>
              <a:t>21.10.2024</a:t>
            </a:fld>
            <a:endParaRPr lang="ru-RU"/>
          </a:p>
        </p:txBody>
      </p:sp>
      <p:sp>
        <p:nvSpPr>
          <p:cNvPr id="5" name="Footer Placeholder 4"/>
          <p:cNvSpPr>
            <a:spLocks noGrp="1"/>
          </p:cNvSpPr>
          <p:nvPr>
            <p:ph type="ftr" sz="quarter" idx="11"/>
          </p:nvPr>
        </p:nvSpPr>
        <p:spPr/>
        <p:txBody>
          <a:bodyPr/>
          <a:lstStyle/>
          <a:p>
            <a:r>
              <a:rPr lang="en-US"/>
              <a:t>Kopylov, Orekhov, Petukhov, Solomatin - PHELEX              ICPPA          Moscow, 2024 </a:t>
            </a:r>
            <a:endParaRPr lang="ru-RU"/>
          </a:p>
        </p:txBody>
      </p:sp>
      <p:sp>
        <p:nvSpPr>
          <p:cNvPr id="6" name="Slide Number Placeholder 5"/>
          <p:cNvSpPr>
            <a:spLocks noGrp="1"/>
          </p:cNvSpPr>
          <p:nvPr>
            <p:ph type="sldNum" sz="quarter" idx="12"/>
          </p:nvPr>
        </p:nvSpPr>
        <p:spPr/>
        <p:txBody>
          <a:bodyPr/>
          <a:lstStyle/>
          <a:p>
            <a:fld id="{E92B163D-BC94-4297-B23C-25AEA0C6B2B2}" type="slidenum">
              <a:rPr lang="ru-RU" smtClean="0"/>
              <a:pPr/>
              <a:t>‹#›</a:t>
            </a:fld>
            <a:endParaRPr lang="ru-RU"/>
          </a:p>
        </p:txBody>
      </p:sp>
      <p:sp>
        <p:nvSpPr>
          <p:cNvPr id="7" name="Rectangle 6"/>
          <p:cNvSpPr/>
          <p:nvPr/>
        </p:nvSpPr>
        <p:spPr>
          <a:xfrm>
            <a:off x="777240" y="4629150"/>
            <a:ext cx="7543800" cy="205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591243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Date Placeholder 3"/>
          <p:cNvSpPr>
            <a:spLocks noGrp="1"/>
          </p:cNvSpPr>
          <p:nvPr>
            <p:ph type="dt" sz="half" idx="10"/>
          </p:nvPr>
        </p:nvSpPr>
        <p:spPr/>
        <p:txBody>
          <a:bodyPr/>
          <a:lstStyle/>
          <a:p>
            <a:fld id="{BD5869C9-CD15-4203-9884-666C5F8EAAAE}" type="datetime1">
              <a:rPr lang="ru-RU" smtClean="0"/>
              <a:t>21.10.2024</a:t>
            </a:fld>
            <a:endParaRPr lang="ru-RU"/>
          </a:p>
        </p:txBody>
      </p:sp>
      <p:sp>
        <p:nvSpPr>
          <p:cNvPr id="5" name="Footer Placeholder 4"/>
          <p:cNvSpPr>
            <a:spLocks noGrp="1"/>
          </p:cNvSpPr>
          <p:nvPr>
            <p:ph type="ftr" sz="quarter" idx="11"/>
          </p:nvPr>
        </p:nvSpPr>
        <p:spPr/>
        <p:txBody>
          <a:bodyPr/>
          <a:lstStyle/>
          <a:p>
            <a:r>
              <a:rPr lang="en-US"/>
              <a:t>Kopylov, Orekhov, Petukhov, Solomatin - PHELEX              ICPPA          Moscow, 2024 </a:t>
            </a:r>
            <a:endParaRPr lang="ru-RU"/>
          </a:p>
        </p:txBody>
      </p:sp>
      <p:sp>
        <p:nvSpPr>
          <p:cNvPr id="6" name="Slide Number Placeholder 5"/>
          <p:cNvSpPr>
            <a:spLocks noGrp="1"/>
          </p:cNvSpPr>
          <p:nvPr>
            <p:ph type="sldNum" sz="quarter" idx="12"/>
          </p:nvPr>
        </p:nvSpPr>
        <p:spPr/>
        <p:txBody>
          <a:bodyPr/>
          <a:lstStyle/>
          <a:p>
            <a:fld id="{E92B163D-BC94-4297-B23C-25AEA0C6B2B2}" type="slidenum">
              <a:rPr lang="ru-RU" smtClean="0"/>
              <a:pPr/>
              <a:t>‹#›</a:t>
            </a:fld>
            <a:endParaRPr lang="ru-RU"/>
          </a:p>
        </p:txBody>
      </p:sp>
    </p:spTree>
    <p:extLst>
      <p:ext uri="{BB962C8B-B14F-4D97-AF65-F5344CB8AC3E}">
        <p14:creationId xmlns:p14="http://schemas.microsoft.com/office/powerpoint/2010/main" val="13107395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7" name="Rectangle 6"/>
          <p:cNvSpPr/>
          <p:nvPr/>
        </p:nvSpPr>
        <p:spPr>
          <a:xfrm>
            <a:off x="777240" y="0"/>
            <a:ext cx="7543800" cy="228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62000" y="2457450"/>
            <a:ext cx="7543800" cy="1257300"/>
          </a:xfrm>
        </p:spPr>
        <p:txBody>
          <a:bodyPr anchor="b" anchorCtr="0"/>
          <a:lstStyle>
            <a:lvl1pPr algn="l">
              <a:defRPr sz="5400" b="0" cap="all"/>
            </a:lvl1pPr>
          </a:lstStyle>
          <a:p>
            <a:r>
              <a:rPr lang="ru-RU"/>
              <a:t>Образец заголовка</a:t>
            </a:r>
            <a:endParaRPr lang="en-US" dirty="0"/>
          </a:p>
        </p:txBody>
      </p:sp>
      <p:sp>
        <p:nvSpPr>
          <p:cNvPr id="3" name="Text Placeholder 2"/>
          <p:cNvSpPr>
            <a:spLocks noGrp="1"/>
          </p:cNvSpPr>
          <p:nvPr>
            <p:ph type="body" idx="1"/>
          </p:nvPr>
        </p:nvSpPr>
        <p:spPr>
          <a:xfrm>
            <a:off x="762000" y="3714750"/>
            <a:ext cx="6858000" cy="685800"/>
          </a:xfrm>
        </p:spPr>
        <p:txBody>
          <a:bodyPr anchor="t" anchorCtr="0">
            <a:normAutofit/>
          </a:bodyPr>
          <a:lstStyle>
            <a:lvl1pPr marL="0" indent="0">
              <a:buNone/>
              <a:defRPr sz="28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4DC77545-EFF9-4537-B99D-2D210A32A979}" type="datetime1">
              <a:rPr lang="ru-RU" smtClean="0"/>
              <a:t>21.10.2024</a:t>
            </a:fld>
            <a:endParaRPr lang="ru-RU"/>
          </a:p>
        </p:txBody>
      </p:sp>
      <p:sp>
        <p:nvSpPr>
          <p:cNvPr id="5" name="Footer Placeholder 4"/>
          <p:cNvSpPr>
            <a:spLocks noGrp="1"/>
          </p:cNvSpPr>
          <p:nvPr>
            <p:ph type="ftr" sz="quarter" idx="11"/>
          </p:nvPr>
        </p:nvSpPr>
        <p:spPr/>
        <p:txBody>
          <a:bodyPr/>
          <a:lstStyle/>
          <a:p>
            <a:r>
              <a:rPr lang="en-US"/>
              <a:t>Kopylov, Orekhov, Petukhov, Solomatin - PHELEX              ICPPA          Moscow, 2024 </a:t>
            </a:r>
            <a:endParaRPr lang="ru-RU"/>
          </a:p>
        </p:txBody>
      </p:sp>
      <p:sp>
        <p:nvSpPr>
          <p:cNvPr id="6" name="Slide Number Placeholder 5"/>
          <p:cNvSpPr>
            <a:spLocks noGrp="1"/>
          </p:cNvSpPr>
          <p:nvPr>
            <p:ph type="sldNum" sz="quarter" idx="12"/>
          </p:nvPr>
        </p:nvSpPr>
        <p:spPr/>
        <p:txBody>
          <a:bodyPr/>
          <a:lstStyle/>
          <a:p>
            <a:fld id="{E92B163D-BC94-4297-B23C-25AEA0C6B2B2}" type="slidenum">
              <a:rPr lang="ru-RU" smtClean="0"/>
              <a:pPr/>
              <a:t>‹#›</a:t>
            </a:fld>
            <a:endParaRPr lang="ru-RU"/>
          </a:p>
        </p:txBody>
      </p:sp>
      <p:sp>
        <p:nvSpPr>
          <p:cNvPr id="8" name="Rectangle 7"/>
          <p:cNvSpPr/>
          <p:nvPr/>
        </p:nvSpPr>
        <p:spPr>
          <a:xfrm>
            <a:off x="777240" y="4629150"/>
            <a:ext cx="7543800" cy="205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6642485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a:p>
        </p:txBody>
      </p:sp>
      <p:sp>
        <p:nvSpPr>
          <p:cNvPr id="3" name="Content Placeholder 2"/>
          <p:cNvSpPr>
            <a:spLocks noGrp="1"/>
          </p:cNvSpPr>
          <p:nvPr>
            <p:ph sz="half" idx="1"/>
          </p:nvPr>
        </p:nvSpPr>
        <p:spPr>
          <a:xfrm>
            <a:off x="762000" y="457201"/>
            <a:ext cx="3657600" cy="282549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4648200" y="457201"/>
            <a:ext cx="3657600" cy="282549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5" name="Date Placeholder 4"/>
          <p:cNvSpPr>
            <a:spLocks noGrp="1"/>
          </p:cNvSpPr>
          <p:nvPr>
            <p:ph type="dt" sz="half" idx="10"/>
          </p:nvPr>
        </p:nvSpPr>
        <p:spPr/>
        <p:txBody>
          <a:bodyPr/>
          <a:lstStyle/>
          <a:p>
            <a:fld id="{B5DD9EA6-C484-4A03-A175-800722CEC7D4}" type="datetime1">
              <a:rPr lang="ru-RU" smtClean="0"/>
              <a:t>21.10.2024</a:t>
            </a:fld>
            <a:endParaRPr lang="ru-RU"/>
          </a:p>
        </p:txBody>
      </p:sp>
      <p:sp>
        <p:nvSpPr>
          <p:cNvPr id="6" name="Footer Placeholder 5"/>
          <p:cNvSpPr>
            <a:spLocks noGrp="1"/>
          </p:cNvSpPr>
          <p:nvPr>
            <p:ph type="ftr" sz="quarter" idx="11"/>
          </p:nvPr>
        </p:nvSpPr>
        <p:spPr/>
        <p:txBody>
          <a:bodyPr/>
          <a:lstStyle/>
          <a:p>
            <a:r>
              <a:rPr lang="en-US"/>
              <a:t>Kopylov, Orekhov, Petukhov, Solomatin - PHELEX              ICPPA          Moscow, 2024 </a:t>
            </a:r>
            <a:endParaRPr lang="ru-RU"/>
          </a:p>
        </p:txBody>
      </p:sp>
      <p:sp>
        <p:nvSpPr>
          <p:cNvPr id="7" name="Slide Number Placeholder 6"/>
          <p:cNvSpPr>
            <a:spLocks noGrp="1"/>
          </p:cNvSpPr>
          <p:nvPr>
            <p:ph type="sldNum" sz="quarter" idx="12"/>
          </p:nvPr>
        </p:nvSpPr>
        <p:spPr/>
        <p:txBody>
          <a:bodyPr/>
          <a:lstStyle/>
          <a:p>
            <a:fld id="{E92B163D-BC94-4297-B23C-25AEA0C6B2B2}" type="slidenum">
              <a:rPr lang="ru-RU" smtClean="0"/>
              <a:pPr/>
              <a:t>‹#›</a:t>
            </a:fld>
            <a:endParaRPr lang="ru-RU"/>
          </a:p>
        </p:txBody>
      </p:sp>
    </p:spTree>
    <p:extLst>
      <p:ext uri="{BB962C8B-B14F-4D97-AF65-F5344CB8AC3E}">
        <p14:creationId xmlns:p14="http://schemas.microsoft.com/office/powerpoint/2010/main" val="384718477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a:t>Образец заголовка</a:t>
            </a:r>
            <a:endParaRPr lang="en-US" dirty="0"/>
          </a:p>
        </p:txBody>
      </p:sp>
      <p:sp>
        <p:nvSpPr>
          <p:cNvPr id="3" name="Text Placeholder 2"/>
          <p:cNvSpPr>
            <a:spLocks noGrp="1"/>
          </p:cNvSpPr>
          <p:nvPr>
            <p:ph type="body" idx="1"/>
          </p:nvPr>
        </p:nvSpPr>
        <p:spPr>
          <a:xfrm>
            <a:off x="758952" y="457200"/>
            <a:ext cx="3657600" cy="479822"/>
          </a:xfrm>
        </p:spPr>
        <p:txBody>
          <a:bodyPr anchor="b">
            <a:noAutofit/>
          </a:bodyPr>
          <a:lstStyle>
            <a:lvl1pPr marL="0" indent="0">
              <a:buNone/>
              <a:defRPr sz="28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758952" y="996948"/>
            <a:ext cx="3657600" cy="2286000"/>
          </a:xfrm>
        </p:spPr>
        <p:txBody>
          <a:bodyPr anchor="t" anchorCtr="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4645152" y="457200"/>
            <a:ext cx="3657600" cy="479822"/>
          </a:xfrm>
        </p:spPr>
        <p:txBody>
          <a:bodyPr anchor="b">
            <a:noAutofit/>
          </a:bodyPr>
          <a:lstStyle>
            <a:lvl1pPr marL="0" indent="0">
              <a:buNone/>
              <a:defRPr sz="28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4645152" y="996948"/>
            <a:ext cx="3657600" cy="2286000"/>
          </a:xfrm>
        </p:spPr>
        <p:txBody>
          <a:bodyPr anchor="t" anchorCtr="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7" name="Date Placeholder 6"/>
          <p:cNvSpPr>
            <a:spLocks noGrp="1"/>
          </p:cNvSpPr>
          <p:nvPr>
            <p:ph type="dt" sz="half" idx="10"/>
          </p:nvPr>
        </p:nvSpPr>
        <p:spPr/>
        <p:txBody>
          <a:bodyPr/>
          <a:lstStyle/>
          <a:p>
            <a:fld id="{9E91D346-EE1A-41FC-95FB-89C4042BBCFA}" type="datetime1">
              <a:rPr lang="ru-RU" smtClean="0"/>
              <a:t>21.10.2024</a:t>
            </a:fld>
            <a:endParaRPr lang="ru-RU"/>
          </a:p>
        </p:txBody>
      </p:sp>
      <p:sp>
        <p:nvSpPr>
          <p:cNvPr id="8" name="Footer Placeholder 7"/>
          <p:cNvSpPr>
            <a:spLocks noGrp="1"/>
          </p:cNvSpPr>
          <p:nvPr>
            <p:ph type="ftr" sz="quarter" idx="11"/>
          </p:nvPr>
        </p:nvSpPr>
        <p:spPr/>
        <p:txBody>
          <a:bodyPr/>
          <a:lstStyle/>
          <a:p>
            <a:r>
              <a:rPr lang="en-US"/>
              <a:t>Kopylov, Orekhov, Petukhov, Solomatin - PHELEX              ICPPA          Moscow, 2024 </a:t>
            </a:r>
            <a:endParaRPr lang="ru-RU"/>
          </a:p>
        </p:txBody>
      </p:sp>
      <p:sp>
        <p:nvSpPr>
          <p:cNvPr id="9" name="Slide Number Placeholder 8"/>
          <p:cNvSpPr>
            <a:spLocks noGrp="1"/>
          </p:cNvSpPr>
          <p:nvPr>
            <p:ph type="sldNum" sz="quarter" idx="12"/>
          </p:nvPr>
        </p:nvSpPr>
        <p:spPr/>
        <p:txBody>
          <a:bodyPr/>
          <a:lstStyle/>
          <a:p>
            <a:fld id="{E92B163D-BC94-4297-B23C-25AEA0C6B2B2}" type="slidenum">
              <a:rPr lang="ru-RU" smtClean="0"/>
              <a:pPr/>
              <a:t>‹#›</a:t>
            </a:fld>
            <a:endParaRPr lang="ru-RU"/>
          </a:p>
        </p:txBody>
      </p:sp>
      <p:cxnSp>
        <p:nvCxnSpPr>
          <p:cNvPr id="11" name="Straight Connector 10"/>
          <p:cNvCxnSpPr/>
          <p:nvPr/>
        </p:nvCxnSpPr>
        <p:spPr>
          <a:xfrm>
            <a:off x="758952" y="937022"/>
            <a:ext cx="3657600" cy="1191"/>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645152" y="937022"/>
            <a:ext cx="3657600" cy="1191"/>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65630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3B63D57E-B806-4CC8-9FD5-47280BA00B26}" type="datetime1">
              <a:rPr lang="ru-RU" smtClean="0"/>
              <a:t>21.10.2024</a:t>
            </a:fld>
            <a:endParaRPr lang="ru-RU"/>
          </a:p>
        </p:txBody>
      </p:sp>
      <p:sp>
        <p:nvSpPr>
          <p:cNvPr id="4" name="Footer Placeholder 3"/>
          <p:cNvSpPr>
            <a:spLocks noGrp="1"/>
          </p:cNvSpPr>
          <p:nvPr>
            <p:ph type="ftr" sz="quarter" idx="11"/>
          </p:nvPr>
        </p:nvSpPr>
        <p:spPr/>
        <p:txBody>
          <a:bodyPr/>
          <a:lstStyle/>
          <a:p>
            <a:r>
              <a:rPr lang="en-US"/>
              <a:t>Kopylov, Orekhov, Petukhov, Solomatin - PHELEX              ICPPA          Moscow, 2024 </a:t>
            </a:r>
            <a:endParaRPr lang="ru-RU"/>
          </a:p>
        </p:txBody>
      </p:sp>
      <p:sp>
        <p:nvSpPr>
          <p:cNvPr id="5" name="Slide Number Placeholder 4"/>
          <p:cNvSpPr>
            <a:spLocks noGrp="1"/>
          </p:cNvSpPr>
          <p:nvPr>
            <p:ph type="sldNum" sz="quarter" idx="12"/>
          </p:nvPr>
        </p:nvSpPr>
        <p:spPr/>
        <p:txBody>
          <a:bodyPr/>
          <a:lstStyle/>
          <a:p>
            <a:fld id="{E92B163D-BC94-4297-B23C-25AEA0C6B2B2}" type="slidenum">
              <a:rPr lang="ru-RU" smtClean="0"/>
              <a:pPr/>
              <a:t>‹#›</a:t>
            </a:fld>
            <a:endParaRPr lang="ru-RU"/>
          </a:p>
        </p:txBody>
      </p:sp>
    </p:spTree>
    <p:extLst>
      <p:ext uri="{BB962C8B-B14F-4D97-AF65-F5344CB8AC3E}">
        <p14:creationId xmlns:p14="http://schemas.microsoft.com/office/powerpoint/2010/main" val="276433254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3F2D229-A58C-446C-B34F-8207C0DE6862}" type="datetime1">
              <a:rPr lang="ru-RU" smtClean="0"/>
              <a:t>21.10.2024</a:t>
            </a:fld>
            <a:endParaRPr lang="ru-RU"/>
          </a:p>
        </p:txBody>
      </p:sp>
      <p:sp>
        <p:nvSpPr>
          <p:cNvPr id="3" name="Footer Placeholder 2"/>
          <p:cNvSpPr>
            <a:spLocks noGrp="1"/>
          </p:cNvSpPr>
          <p:nvPr>
            <p:ph type="ftr" sz="quarter" idx="11"/>
          </p:nvPr>
        </p:nvSpPr>
        <p:spPr/>
        <p:txBody>
          <a:bodyPr/>
          <a:lstStyle/>
          <a:p>
            <a:r>
              <a:rPr lang="en-US"/>
              <a:t>Kopylov, Orekhov, Petukhov, Solomatin - PHELEX              ICPPA          Moscow, 2024 </a:t>
            </a:r>
            <a:endParaRPr lang="ru-RU"/>
          </a:p>
        </p:txBody>
      </p:sp>
      <p:sp>
        <p:nvSpPr>
          <p:cNvPr id="4" name="Slide Number Placeholder 3"/>
          <p:cNvSpPr>
            <a:spLocks noGrp="1"/>
          </p:cNvSpPr>
          <p:nvPr>
            <p:ph type="sldNum" sz="quarter" idx="12"/>
          </p:nvPr>
        </p:nvSpPr>
        <p:spPr/>
        <p:txBody>
          <a:bodyPr/>
          <a:lstStyle/>
          <a:p>
            <a:fld id="{E92B163D-BC94-4297-B23C-25AEA0C6B2B2}" type="slidenum">
              <a:rPr lang="ru-RU" smtClean="0"/>
              <a:pPr/>
              <a:t>‹#›</a:t>
            </a:fld>
            <a:endParaRPr lang="ru-RU"/>
          </a:p>
        </p:txBody>
      </p:sp>
    </p:spTree>
    <p:extLst>
      <p:ext uri="{BB962C8B-B14F-4D97-AF65-F5344CB8AC3E}">
        <p14:creationId xmlns:p14="http://schemas.microsoft.com/office/powerpoint/2010/main" val="246234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7" name="Rectangle 6"/>
          <p:cNvSpPr/>
          <p:nvPr/>
        </p:nvSpPr>
        <p:spPr>
          <a:xfrm>
            <a:off x="777240" y="0"/>
            <a:ext cx="7543800" cy="228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62000" y="2457450"/>
            <a:ext cx="7543800" cy="1257300"/>
          </a:xfrm>
        </p:spPr>
        <p:txBody>
          <a:bodyPr anchor="b" anchorCtr="0"/>
          <a:lstStyle>
            <a:lvl1pPr algn="l">
              <a:defRPr sz="5400" b="0" cap="all"/>
            </a:lvl1pPr>
          </a:lstStyle>
          <a:p>
            <a:r>
              <a:rPr lang="ru-RU"/>
              <a:t>Образец заголовка</a:t>
            </a:r>
            <a:endParaRPr lang="en-US" dirty="0"/>
          </a:p>
        </p:txBody>
      </p:sp>
      <p:sp>
        <p:nvSpPr>
          <p:cNvPr id="3" name="Text Placeholder 2"/>
          <p:cNvSpPr>
            <a:spLocks noGrp="1"/>
          </p:cNvSpPr>
          <p:nvPr>
            <p:ph type="body" idx="1"/>
          </p:nvPr>
        </p:nvSpPr>
        <p:spPr>
          <a:xfrm>
            <a:off x="762000" y="3714750"/>
            <a:ext cx="6858000" cy="685800"/>
          </a:xfrm>
        </p:spPr>
        <p:txBody>
          <a:bodyPr anchor="t" anchorCtr="0">
            <a:normAutofit/>
          </a:bodyPr>
          <a:lstStyle>
            <a:lvl1pPr marL="0" indent="0">
              <a:buNone/>
              <a:defRPr sz="28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5F36AD4E-F74E-44AA-AE6F-0CEE90DAA7AC}" type="datetime1">
              <a:rPr lang="ru-RU" smtClean="0"/>
              <a:t>21.10.2024</a:t>
            </a:fld>
            <a:endParaRPr lang="ru-RU"/>
          </a:p>
        </p:txBody>
      </p:sp>
      <p:sp>
        <p:nvSpPr>
          <p:cNvPr id="5" name="Footer Placeholder 4"/>
          <p:cNvSpPr>
            <a:spLocks noGrp="1"/>
          </p:cNvSpPr>
          <p:nvPr>
            <p:ph type="ftr" sz="quarter" idx="11"/>
          </p:nvPr>
        </p:nvSpPr>
        <p:spPr/>
        <p:txBody>
          <a:bodyPr/>
          <a:lstStyle/>
          <a:p>
            <a:r>
              <a:rPr lang="en-US"/>
              <a:t>Kopylov, Orekhov, Petukhov, Solomatin - PHELEX              ICPPA          Moscow, 2024 </a:t>
            </a:r>
            <a:endParaRPr lang="ru-RU"/>
          </a:p>
        </p:txBody>
      </p:sp>
      <p:sp>
        <p:nvSpPr>
          <p:cNvPr id="6" name="Slide Number Placeholder 5"/>
          <p:cNvSpPr>
            <a:spLocks noGrp="1"/>
          </p:cNvSpPr>
          <p:nvPr>
            <p:ph type="sldNum" sz="quarter" idx="12"/>
          </p:nvPr>
        </p:nvSpPr>
        <p:spPr/>
        <p:txBody>
          <a:bodyPr/>
          <a:lstStyle/>
          <a:p>
            <a:fld id="{E92B163D-BC94-4297-B23C-25AEA0C6B2B2}" type="slidenum">
              <a:rPr lang="ru-RU" smtClean="0"/>
              <a:pPr/>
              <a:t>‹#›</a:t>
            </a:fld>
            <a:endParaRPr lang="ru-RU"/>
          </a:p>
        </p:txBody>
      </p:sp>
      <p:sp>
        <p:nvSpPr>
          <p:cNvPr id="8" name="Rectangle 7"/>
          <p:cNvSpPr/>
          <p:nvPr/>
        </p:nvSpPr>
        <p:spPr>
          <a:xfrm>
            <a:off x="777240" y="4629150"/>
            <a:ext cx="7543800" cy="205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762000" y="3429000"/>
            <a:ext cx="6784848" cy="1200150"/>
          </a:xfrm>
        </p:spPr>
        <p:txBody>
          <a:bodyPr anchor="b">
            <a:normAutofit/>
          </a:bodyPr>
          <a:lstStyle>
            <a:lvl1pPr algn="l">
              <a:defRPr sz="5400" b="0"/>
            </a:lvl1pPr>
          </a:lstStyle>
          <a:p>
            <a:r>
              <a:rPr lang="ru-RU"/>
              <a:t>Образец заголовка</a:t>
            </a:r>
            <a:endParaRPr lang="en-US"/>
          </a:p>
        </p:txBody>
      </p:sp>
      <p:sp>
        <p:nvSpPr>
          <p:cNvPr id="3" name="Content Placeholder 2"/>
          <p:cNvSpPr>
            <a:spLocks noGrp="1"/>
          </p:cNvSpPr>
          <p:nvPr>
            <p:ph idx="1"/>
          </p:nvPr>
        </p:nvSpPr>
        <p:spPr>
          <a:xfrm>
            <a:off x="3710866" y="342900"/>
            <a:ext cx="4594934" cy="3086099"/>
          </a:xfrm>
        </p:spPr>
        <p:txBody>
          <a:bodyPr/>
          <a:lstStyle>
            <a:lvl1pPr>
              <a:defRPr sz="2400"/>
            </a:lvl1pPr>
            <a:lvl2pPr>
              <a:defRPr sz="2200"/>
            </a:lvl2pPr>
            <a:lvl3pPr>
              <a:defRPr sz="2000"/>
            </a:lvl3pPr>
            <a:lvl4pPr>
              <a:defRPr sz="1800"/>
            </a:lvl4pPr>
            <a:lvl5pPr>
              <a:defRPr sz="18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762002" y="342900"/>
            <a:ext cx="2673657" cy="3086100"/>
          </a:xfrm>
        </p:spPr>
        <p:txBody>
          <a:bodyPr>
            <a:normAutofit/>
          </a:bodyPr>
          <a:lstStyle>
            <a:lvl1pPr marL="0" indent="0">
              <a:buNone/>
              <a:defRPr sz="21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1C8F1971-0FD5-4E9A-B24E-B4CFBFA5FFBF}" type="datetime1">
              <a:rPr lang="ru-RU" smtClean="0"/>
              <a:t>21.10.2024</a:t>
            </a:fld>
            <a:endParaRPr lang="ru-RU"/>
          </a:p>
        </p:txBody>
      </p:sp>
      <p:sp>
        <p:nvSpPr>
          <p:cNvPr id="6" name="Footer Placeholder 5"/>
          <p:cNvSpPr>
            <a:spLocks noGrp="1"/>
          </p:cNvSpPr>
          <p:nvPr>
            <p:ph type="ftr" sz="quarter" idx="11"/>
          </p:nvPr>
        </p:nvSpPr>
        <p:spPr/>
        <p:txBody>
          <a:bodyPr/>
          <a:lstStyle/>
          <a:p>
            <a:r>
              <a:rPr lang="en-US"/>
              <a:t>Kopylov, Orekhov, Petukhov, Solomatin - PHELEX              ICPPA          Moscow, 2024 </a:t>
            </a:r>
            <a:endParaRPr lang="ru-RU"/>
          </a:p>
        </p:txBody>
      </p:sp>
      <p:sp>
        <p:nvSpPr>
          <p:cNvPr id="7" name="Slide Number Placeholder 6"/>
          <p:cNvSpPr>
            <a:spLocks noGrp="1"/>
          </p:cNvSpPr>
          <p:nvPr>
            <p:ph type="sldNum" sz="quarter" idx="12"/>
          </p:nvPr>
        </p:nvSpPr>
        <p:spPr/>
        <p:txBody>
          <a:bodyPr/>
          <a:lstStyle/>
          <a:p>
            <a:fld id="{E92B163D-BC94-4297-B23C-25AEA0C6B2B2}" type="slidenum">
              <a:rPr lang="ru-RU" smtClean="0"/>
              <a:pPr/>
              <a:t>‹#›</a:t>
            </a:fld>
            <a:endParaRPr lang="ru-RU"/>
          </a:p>
        </p:txBody>
      </p:sp>
      <p:cxnSp>
        <p:nvCxnSpPr>
          <p:cNvPr id="10" name="Straight Connector 9"/>
          <p:cNvCxnSpPr/>
          <p:nvPr/>
        </p:nvCxnSpPr>
        <p:spPr>
          <a:xfrm rot="5400000">
            <a:off x="2153444" y="1885752"/>
            <a:ext cx="2857500" cy="1588"/>
          </a:xfrm>
          <a:prstGeom prst="line">
            <a:avLst/>
          </a:prstGeom>
          <a:ln>
            <a:solidFill>
              <a:schemeClr val="tx2">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3292311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758952" y="3429000"/>
            <a:ext cx="6784848" cy="1200150"/>
          </a:xfrm>
        </p:spPr>
        <p:txBody>
          <a:bodyPr anchor="b">
            <a:normAutofit/>
          </a:bodyPr>
          <a:lstStyle>
            <a:lvl1pPr algn="l">
              <a:defRPr sz="5400" b="0"/>
            </a:lvl1pPr>
          </a:lstStyle>
          <a:p>
            <a:r>
              <a:rPr lang="ru-RU"/>
              <a:t>Образец заголовка</a:t>
            </a:r>
            <a:endParaRPr lang="en-US" dirty="0"/>
          </a:p>
        </p:txBody>
      </p:sp>
      <p:sp>
        <p:nvSpPr>
          <p:cNvPr id="3" name="Picture Placeholder 2"/>
          <p:cNvSpPr>
            <a:spLocks noGrp="1"/>
          </p:cNvSpPr>
          <p:nvPr>
            <p:ph type="pic" idx="1"/>
          </p:nvPr>
        </p:nvSpPr>
        <p:spPr>
          <a:xfrm>
            <a:off x="777240" y="342900"/>
            <a:ext cx="7543800" cy="2171700"/>
          </a:xfrm>
          <a:ln w="6350">
            <a:solidFill>
              <a:schemeClr val="tx2"/>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a:p>
        </p:txBody>
      </p:sp>
      <p:sp>
        <p:nvSpPr>
          <p:cNvPr id="4" name="Text Placeholder 3"/>
          <p:cNvSpPr>
            <a:spLocks noGrp="1"/>
          </p:cNvSpPr>
          <p:nvPr>
            <p:ph type="body" sz="half" idx="2"/>
          </p:nvPr>
        </p:nvSpPr>
        <p:spPr>
          <a:xfrm>
            <a:off x="850392" y="2628900"/>
            <a:ext cx="7391400" cy="603647"/>
          </a:xfrm>
        </p:spPr>
        <p:txBody>
          <a:bodyPr anchor="t" anchorCtr="0">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9B886643-DC30-4CBE-A978-6DD886974CF9}" type="datetime1">
              <a:rPr lang="ru-RU" smtClean="0"/>
              <a:t>21.10.2024</a:t>
            </a:fld>
            <a:endParaRPr lang="ru-RU"/>
          </a:p>
        </p:txBody>
      </p:sp>
      <p:sp>
        <p:nvSpPr>
          <p:cNvPr id="6" name="Footer Placeholder 5"/>
          <p:cNvSpPr>
            <a:spLocks noGrp="1"/>
          </p:cNvSpPr>
          <p:nvPr>
            <p:ph type="ftr" sz="quarter" idx="11"/>
          </p:nvPr>
        </p:nvSpPr>
        <p:spPr/>
        <p:txBody>
          <a:bodyPr/>
          <a:lstStyle/>
          <a:p>
            <a:r>
              <a:rPr lang="en-US"/>
              <a:t>Kopylov, Orekhov, Petukhov, Solomatin - PHELEX              ICPPA          Moscow, 2024 </a:t>
            </a:r>
            <a:endParaRPr lang="ru-RU"/>
          </a:p>
        </p:txBody>
      </p:sp>
      <p:sp>
        <p:nvSpPr>
          <p:cNvPr id="7" name="Slide Number Placeholder 6"/>
          <p:cNvSpPr>
            <a:spLocks noGrp="1"/>
          </p:cNvSpPr>
          <p:nvPr>
            <p:ph type="sldNum" sz="quarter" idx="12"/>
          </p:nvPr>
        </p:nvSpPr>
        <p:spPr/>
        <p:txBody>
          <a:bodyPr/>
          <a:lstStyle/>
          <a:p>
            <a:fld id="{E92B163D-BC94-4297-B23C-25AEA0C6B2B2}" type="slidenum">
              <a:rPr lang="ru-RU" smtClean="0"/>
              <a:pPr/>
              <a:t>‹#›</a:t>
            </a:fld>
            <a:endParaRPr lang="ru-RU"/>
          </a:p>
        </p:txBody>
      </p:sp>
    </p:spTree>
    <p:extLst>
      <p:ext uri="{BB962C8B-B14F-4D97-AF65-F5344CB8AC3E}">
        <p14:creationId xmlns:p14="http://schemas.microsoft.com/office/powerpoint/2010/main" val="243045713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a:xfrm>
            <a:off x="914400" y="514350"/>
            <a:ext cx="7239000" cy="2914650"/>
          </a:xfrm>
        </p:spPr>
        <p:txBody>
          <a:bodyPr vert="eaVert" anchor="t" anchorCtr="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Date Placeholder 3"/>
          <p:cNvSpPr>
            <a:spLocks noGrp="1"/>
          </p:cNvSpPr>
          <p:nvPr>
            <p:ph type="dt" sz="half" idx="10"/>
          </p:nvPr>
        </p:nvSpPr>
        <p:spPr/>
        <p:txBody>
          <a:bodyPr/>
          <a:lstStyle/>
          <a:p>
            <a:fld id="{1E3574FF-561C-4B50-A657-75A1F10C70B1}" type="datetime1">
              <a:rPr lang="ru-RU" smtClean="0"/>
              <a:t>21.10.2024</a:t>
            </a:fld>
            <a:endParaRPr lang="ru-RU"/>
          </a:p>
        </p:txBody>
      </p:sp>
      <p:sp>
        <p:nvSpPr>
          <p:cNvPr id="5" name="Footer Placeholder 4"/>
          <p:cNvSpPr>
            <a:spLocks noGrp="1"/>
          </p:cNvSpPr>
          <p:nvPr>
            <p:ph type="ftr" sz="quarter" idx="11"/>
          </p:nvPr>
        </p:nvSpPr>
        <p:spPr/>
        <p:txBody>
          <a:bodyPr/>
          <a:lstStyle/>
          <a:p>
            <a:r>
              <a:rPr lang="en-US"/>
              <a:t>Kopylov, Orekhov, Petukhov, Solomatin - PHELEX              ICPPA          Moscow, 2024 </a:t>
            </a:r>
            <a:endParaRPr lang="ru-RU"/>
          </a:p>
        </p:txBody>
      </p:sp>
      <p:sp>
        <p:nvSpPr>
          <p:cNvPr id="6" name="Slide Number Placeholder 5"/>
          <p:cNvSpPr>
            <a:spLocks noGrp="1"/>
          </p:cNvSpPr>
          <p:nvPr>
            <p:ph type="sldNum" sz="quarter" idx="12"/>
          </p:nvPr>
        </p:nvSpPr>
        <p:spPr/>
        <p:txBody>
          <a:bodyPr/>
          <a:lstStyle/>
          <a:p>
            <a:fld id="{E92B163D-BC94-4297-B23C-25AEA0C6B2B2}" type="slidenum">
              <a:rPr lang="ru-RU" smtClean="0"/>
              <a:pPr/>
              <a:t>‹#›</a:t>
            </a:fld>
            <a:endParaRPr lang="ru-RU"/>
          </a:p>
        </p:txBody>
      </p:sp>
    </p:spTree>
    <p:extLst>
      <p:ext uri="{BB962C8B-B14F-4D97-AF65-F5344CB8AC3E}">
        <p14:creationId xmlns:p14="http://schemas.microsoft.com/office/powerpoint/2010/main" val="22194490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2000" y="514351"/>
            <a:ext cx="1828800" cy="4057649"/>
          </a:xfrm>
        </p:spPr>
        <p:txBody>
          <a:bodyPr vert="eaVert"/>
          <a:lstStyle/>
          <a:p>
            <a:r>
              <a:rPr lang="ru-RU"/>
              <a:t>Образец заголовка</a:t>
            </a:r>
            <a:endParaRPr lang="en-US" dirty="0"/>
          </a:p>
        </p:txBody>
      </p:sp>
      <p:sp>
        <p:nvSpPr>
          <p:cNvPr id="3" name="Vertical Text Placeholder 2"/>
          <p:cNvSpPr>
            <a:spLocks noGrp="1"/>
          </p:cNvSpPr>
          <p:nvPr>
            <p:ph type="body" orient="vert" idx="1"/>
          </p:nvPr>
        </p:nvSpPr>
        <p:spPr>
          <a:xfrm>
            <a:off x="2590800" y="514351"/>
            <a:ext cx="5715000" cy="3657600"/>
          </a:xfrm>
        </p:spPr>
        <p:txBody>
          <a:bodyPr vert="eaVert" anchor="t" anchorCtr="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Date Placeholder 3"/>
          <p:cNvSpPr>
            <a:spLocks noGrp="1"/>
          </p:cNvSpPr>
          <p:nvPr>
            <p:ph type="dt" sz="half" idx="10"/>
          </p:nvPr>
        </p:nvSpPr>
        <p:spPr/>
        <p:txBody>
          <a:bodyPr/>
          <a:lstStyle/>
          <a:p>
            <a:fld id="{6D96C8D3-1D6E-46B5-9ABB-7B8E479DA79D}" type="datetime1">
              <a:rPr lang="ru-RU" smtClean="0"/>
              <a:t>21.10.2024</a:t>
            </a:fld>
            <a:endParaRPr lang="ru-RU"/>
          </a:p>
        </p:txBody>
      </p:sp>
      <p:sp>
        <p:nvSpPr>
          <p:cNvPr id="5" name="Footer Placeholder 4"/>
          <p:cNvSpPr>
            <a:spLocks noGrp="1"/>
          </p:cNvSpPr>
          <p:nvPr>
            <p:ph type="ftr" sz="quarter" idx="11"/>
          </p:nvPr>
        </p:nvSpPr>
        <p:spPr/>
        <p:txBody>
          <a:bodyPr/>
          <a:lstStyle/>
          <a:p>
            <a:r>
              <a:rPr lang="en-US"/>
              <a:t>Kopylov, Orekhov, Petukhov, Solomatin - PHELEX              ICPPA          Moscow, 2024 </a:t>
            </a:r>
            <a:endParaRPr lang="ru-RU"/>
          </a:p>
        </p:txBody>
      </p:sp>
      <p:sp>
        <p:nvSpPr>
          <p:cNvPr id="6" name="Slide Number Placeholder 5"/>
          <p:cNvSpPr>
            <a:spLocks noGrp="1"/>
          </p:cNvSpPr>
          <p:nvPr>
            <p:ph type="sldNum" sz="quarter" idx="12"/>
          </p:nvPr>
        </p:nvSpPr>
        <p:spPr/>
        <p:txBody>
          <a:bodyPr/>
          <a:lstStyle/>
          <a:p>
            <a:fld id="{E92B163D-BC94-4297-B23C-25AEA0C6B2B2}" type="slidenum">
              <a:rPr lang="ru-RU" smtClean="0"/>
              <a:pPr/>
              <a:t>‹#›</a:t>
            </a:fld>
            <a:endParaRPr lang="ru-RU"/>
          </a:p>
        </p:txBody>
      </p:sp>
    </p:spTree>
    <p:extLst>
      <p:ext uri="{BB962C8B-B14F-4D97-AF65-F5344CB8AC3E}">
        <p14:creationId xmlns:p14="http://schemas.microsoft.com/office/powerpoint/2010/main" val="34022818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a:p>
        </p:txBody>
      </p:sp>
      <p:sp>
        <p:nvSpPr>
          <p:cNvPr id="3" name="Content Placeholder 2"/>
          <p:cNvSpPr>
            <a:spLocks noGrp="1"/>
          </p:cNvSpPr>
          <p:nvPr>
            <p:ph sz="half" idx="1"/>
          </p:nvPr>
        </p:nvSpPr>
        <p:spPr>
          <a:xfrm>
            <a:off x="762000" y="457201"/>
            <a:ext cx="3657600" cy="282549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4648200" y="457201"/>
            <a:ext cx="3657600" cy="282549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5" name="Date Placeholder 4"/>
          <p:cNvSpPr>
            <a:spLocks noGrp="1"/>
          </p:cNvSpPr>
          <p:nvPr>
            <p:ph type="dt" sz="half" idx="10"/>
          </p:nvPr>
        </p:nvSpPr>
        <p:spPr/>
        <p:txBody>
          <a:bodyPr/>
          <a:lstStyle/>
          <a:p>
            <a:fld id="{C6C4FA0F-7BB8-4A58-A251-26F5970EEF46}" type="datetime1">
              <a:rPr lang="ru-RU" smtClean="0"/>
              <a:t>21.10.2024</a:t>
            </a:fld>
            <a:endParaRPr lang="ru-RU"/>
          </a:p>
        </p:txBody>
      </p:sp>
      <p:sp>
        <p:nvSpPr>
          <p:cNvPr id="6" name="Footer Placeholder 5"/>
          <p:cNvSpPr>
            <a:spLocks noGrp="1"/>
          </p:cNvSpPr>
          <p:nvPr>
            <p:ph type="ftr" sz="quarter" idx="11"/>
          </p:nvPr>
        </p:nvSpPr>
        <p:spPr/>
        <p:txBody>
          <a:bodyPr/>
          <a:lstStyle/>
          <a:p>
            <a:r>
              <a:rPr lang="en-US"/>
              <a:t>Kopylov, Orekhov, Petukhov, Solomatin - PHELEX              ICPPA          Moscow, 2024 </a:t>
            </a:r>
            <a:endParaRPr lang="ru-RU"/>
          </a:p>
        </p:txBody>
      </p:sp>
      <p:sp>
        <p:nvSpPr>
          <p:cNvPr id="7" name="Slide Number Placeholder 6"/>
          <p:cNvSpPr>
            <a:spLocks noGrp="1"/>
          </p:cNvSpPr>
          <p:nvPr>
            <p:ph type="sldNum" sz="quarter" idx="12"/>
          </p:nvPr>
        </p:nvSpPr>
        <p:spPr/>
        <p:txBody>
          <a:bodyPr/>
          <a:lstStyle/>
          <a:p>
            <a:fld id="{E92B163D-BC94-4297-B23C-25AEA0C6B2B2}"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a:t>Образец заголовка</a:t>
            </a:r>
            <a:endParaRPr lang="en-US" dirty="0"/>
          </a:p>
        </p:txBody>
      </p:sp>
      <p:sp>
        <p:nvSpPr>
          <p:cNvPr id="3" name="Text Placeholder 2"/>
          <p:cNvSpPr>
            <a:spLocks noGrp="1"/>
          </p:cNvSpPr>
          <p:nvPr>
            <p:ph type="body" idx="1"/>
          </p:nvPr>
        </p:nvSpPr>
        <p:spPr>
          <a:xfrm>
            <a:off x="758952" y="457200"/>
            <a:ext cx="3657600" cy="479822"/>
          </a:xfrm>
        </p:spPr>
        <p:txBody>
          <a:bodyPr anchor="b">
            <a:noAutofit/>
          </a:bodyPr>
          <a:lstStyle>
            <a:lvl1pPr marL="0" indent="0">
              <a:buNone/>
              <a:defRPr sz="28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758952" y="996948"/>
            <a:ext cx="3657600" cy="2286000"/>
          </a:xfrm>
        </p:spPr>
        <p:txBody>
          <a:bodyPr anchor="t" anchorCtr="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4645152" y="457200"/>
            <a:ext cx="3657600" cy="479822"/>
          </a:xfrm>
        </p:spPr>
        <p:txBody>
          <a:bodyPr anchor="b">
            <a:noAutofit/>
          </a:bodyPr>
          <a:lstStyle>
            <a:lvl1pPr marL="0" indent="0">
              <a:buNone/>
              <a:defRPr sz="28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4645152" y="996948"/>
            <a:ext cx="3657600" cy="2286000"/>
          </a:xfrm>
        </p:spPr>
        <p:txBody>
          <a:bodyPr anchor="t" anchorCtr="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7" name="Date Placeholder 6"/>
          <p:cNvSpPr>
            <a:spLocks noGrp="1"/>
          </p:cNvSpPr>
          <p:nvPr>
            <p:ph type="dt" sz="half" idx="10"/>
          </p:nvPr>
        </p:nvSpPr>
        <p:spPr/>
        <p:txBody>
          <a:bodyPr/>
          <a:lstStyle/>
          <a:p>
            <a:fld id="{A0D19265-F6C0-4156-BE90-D00C58815231}" type="datetime1">
              <a:rPr lang="ru-RU" smtClean="0"/>
              <a:t>21.10.2024</a:t>
            </a:fld>
            <a:endParaRPr lang="ru-RU"/>
          </a:p>
        </p:txBody>
      </p:sp>
      <p:sp>
        <p:nvSpPr>
          <p:cNvPr id="8" name="Footer Placeholder 7"/>
          <p:cNvSpPr>
            <a:spLocks noGrp="1"/>
          </p:cNvSpPr>
          <p:nvPr>
            <p:ph type="ftr" sz="quarter" idx="11"/>
          </p:nvPr>
        </p:nvSpPr>
        <p:spPr/>
        <p:txBody>
          <a:bodyPr/>
          <a:lstStyle/>
          <a:p>
            <a:r>
              <a:rPr lang="en-US"/>
              <a:t>Kopylov, Orekhov, Petukhov, Solomatin - PHELEX              ICPPA          Moscow, 2024 </a:t>
            </a:r>
            <a:endParaRPr lang="ru-RU"/>
          </a:p>
        </p:txBody>
      </p:sp>
      <p:sp>
        <p:nvSpPr>
          <p:cNvPr id="9" name="Slide Number Placeholder 8"/>
          <p:cNvSpPr>
            <a:spLocks noGrp="1"/>
          </p:cNvSpPr>
          <p:nvPr>
            <p:ph type="sldNum" sz="quarter" idx="12"/>
          </p:nvPr>
        </p:nvSpPr>
        <p:spPr/>
        <p:txBody>
          <a:bodyPr/>
          <a:lstStyle/>
          <a:p>
            <a:fld id="{E92B163D-BC94-4297-B23C-25AEA0C6B2B2}" type="slidenum">
              <a:rPr lang="ru-RU" smtClean="0"/>
              <a:pPr/>
              <a:t>‹#›</a:t>
            </a:fld>
            <a:endParaRPr lang="ru-RU"/>
          </a:p>
        </p:txBody>
      </p:sp>
      <p:cxnSp>
        <p:nvCxnSpPr>
          <p:cNvPr id="11" name="Straight Connector 10"/>
          <p:cNvCxnSpPr/>
          <p:nvPr/>
        </p:nvCxnSpPr>
        <p:spPr>
          <a:xfrm>
            <a:off x="758952" y="937022"/>
            <a:ext cx="3657600" cy="1191"/>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645152" y="937022"/>
            <a:ext cx="3657600" cy="1191"/>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D8022C00-3A56-456B-94F7-50AB5EE9BFAE}" type="datetime1">
              <a:rPr lang="ru-RU" smtClean="0"/>
              <a:t>21.10.2024</a:t>
            </a:fld>
            <a:endParaRPr lang="ru-RU"/>
          </a:p>
        </p:txBody>
      </p:sp>
      <p:sp>
        <p:nvSpPr>
          <p:cNvPr id="4" name="Footer Placeholder 3"/>
          <p:cNvSpPr>
            <a:spLocks noGrp="1"/>
          </p:cNvSpPr>
          <p:nvPr>
            <p:ph type="ftr" sz="quarter" idx="11"/>
          </p:nvPr>
        </p:nvSpPr>
        <p:spPr/>
        <p:txBody>
          <a:bodyPr/>
          <a:lstStyle/>
          <a:p>
            <a:r>
              <a:rPr lang="en-US"/>
              <a:t>Kopylov, Orekhov, Petukhov, Solomatin - PHELEX              ICPPA          Moscow, 2024 </a:t>
            </a:r>
            <a:endParaRPr lang="ru-RU"/>
          </a:p>
        </p:txBody>
      </p:sp>
      <p:sp>
        <p:nvSpPr>
          <p:cNvPr id="5" name="Slide Number Placeholder 4"/>
          <p:cNvSpPr>
            <a:spLocks noGrp="1"/>
          </p:cNvSpPr>
          <p:nvPr>
            <p:ph type="sldNum" sz="quarter" idx="12"/>
          </p:nvPr>
        </p:nvSpPr>
        <p:spPr/>
        <p:txBody>
          <a:bodyPr/>
          <a:lstStyle/>
          <a:p>
            <a:fld id="{E92B163D-BC94-4297-B23C-25AEA0C6B2B2}"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A0391D7-0760-49E7-B11F-61712F96507F}" type="datetime1">
              <a:rPr lang="ru-RU" smtClean="0"/>
              <a:t>21.10.2024</a:t>
            </a:fld>
            <a:endParaRPr lang="ru-RU"/>
          </a:p>
        </p:txBody>
      </p:sp>
      <p:sp>
        <p:nvSpPr>
          <p:cNvPr id="3" name="Footer Placeholder 2"/>
          <p:cNvSpPr>
            <a:spLocks noGrp="1"/>
          </p:cNvSpPr>
          <p:nvPr>
            <p:ph type="ftr" sz="quarter" idx="11"/>
          </p:nvPr>
        </p:nvSpPr>
        <p:spPr/>
        <p:txBody>
          <a:bodyPr/>
          <a:lstStyle/>
          <a:p>
            <a:r>
              <a:rPr lang="en-US"/>
              <a:t>Kopylov, Orekhov, Petukhov, Solomatin - PHELEX              ICPPA          Moscow, 2024 </a:t>
            </a:r>
            <a:endParaRPr lang="ru-RU"/>
          </a:p>
        </p:txBody>
      </p:sp>
      <p:sp>
        <p:nvSpPr>
          <p:cNvPr id="4" name="Slide Number Placeholder 3"/>
          <p:cNvSpPr>
            <a:spLocks noGrp="1"/>
          </p:cNvSpPr>
          <p:nvPr>
            <p:ph type="sldNum" sz="quarter" idx="12"/>
          </p:nvPr>
        </p:nvSpPr>
        <p:spPr/>
        <p:txBody>
          <a:bodyPr/>
          <a:lstStyle/>
          <a:p>
            <a:fld id="{E92B163D-BC94-4297-B23C-25AEA0C6B2B2}"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762000" y="3429000"/>
            <a:ext cx="6784848" cy="1200150"/>
          </a:xfrm>
        </p:spPr>
        <p:txBody>
          <a:bodyPr anchor="b">
            <a:normAutofit/>
          </a:bodyPr>
          <a:lstStyle>
            <a:lvl1pPr algn="l">
              <a:defRPr sz="5400" b="0"/>
            </a:lvl1pPr>
          </a:lstStyle>
          <a:p>
            <a:r>
              <a:rPr lang="ru-RU"/>
              <a:t>Образец заголовка</a:t>
            </a:r>
            <a:endParaRPr lang="en-US"/>
          </a:p>
        </p:txBody>
      </p:sp>
      <p:sp>
        <p:nvSpPr>
          <p:cNvPr id="3" name="Content Placeholder 2"/>
          <p:cNvSpPr>
            <a:spLocks noGrp="1"/>
          </p:cNvSpPr>
          <p:nvPr>
            <p:ph idx="1"/>
          </p:nvPr>
        </p:nvSpPr>
        <p:spPr>
          <a:xfrm>
            <a:off x="3710866" y="342900"/>
            <a:ext cx="4594934" cy="3086099"/>
          </a:xfrm>
        </p:spPr>
        <p:txBody>
          <a:bodyPr/>
          <a:lstStyle>
            <a:lvl1pPr>
              <a:defRPr sz="2400"/>
            </a:lvl1pPr>
            <a:lvl2pPr>
              <a:defRPr sz="2200"/>
            </a:lvl2pPr>
            <a:lvl3pPr>
              <a:defRPr sz="2000"/>
            </a:lvl3pPr>
            <a:lvl4pPr>
              <a:defRPr sz="1800"/>
            </a:lvl4pPr>
            <a:lvl5pPr>
              <a:defRPr sz="18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762002" y="342900"/>
            <a:ext cx="2673657" cy="3086100"/>
          </a:xfrm>
        </p:spPr>
        <p:txBody>
          <a:bodyPr>
            <a:normAutofit/>
          </a:bodyPr>
          <a:lstStyle>
            <a:lvl1pPr marL="0" indent="0">
              <a:buNone/>
              <a:defRPr sz="21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DF769F84-915D-4491-B70A-9CE68EF1F6B1}" type="datetime1">
              <a:rPr lang="ru-RU" smtClean="0"/>
              <a:t>21.10.2024</a:t>
            </a:fld>
            <a:endParaRPr lang="ru-RU"/>
          </a:p>
        </p:txBody>
      </p:sp>
      <p:sp>
        <p:nvSpPr>
          <p:cNvPr id="6" name="Footer Placeholder 5"/>
          <p:cNvSpPr>
            <a:spLocks noGrp="1"/>
          </p:cNvSpPr>
          <p:nvPr>
            <p:ph type="ftr" sz="quarter" idx="11"/>
          </p:nvPr>
        </p:nvSpPr>
        <p:spPr/>
        <p:txBody>
          <a:bodyPr/>
          <a:lstStyle/>
          <a:p>
            <a:r>
              <a:rPr lang="en-US"/>
              <a:t>Kopylov, Orekhov, Petukhov, Solomatin - PHELEX              ICPPA          Moscow, 2024 </a:t>
            </a:r>
            <a:endParaRPr lang="ru-RU"/>
          </a:p>
        </p:txBody>
      </p:sp>
      <p:sp>
        <p:nvSpPr>
          <p:cNvPr id="7" name="Slide Number Placeholder 6"/>
          <p:cNvSpPr>
            <a:spLocks noGrp="1"/>
          </p:cNvSpPr>
          <p:nvPr>
            <p:ph type="sldNum" sz="quarter" idx="12"/>
          </p:nvPr>
        </p:nvSpPr>
        <p:spPr/>
        <p:txBody>
          <a:bodyPr/>
          <a:lstStyle/>
          <a:p>
            <a:fld id="{E92B163D-BC94-4297-B23C-25AEA0C6B2B2}" type="slidenum">
              <a:rPr lang="ru-RU" smtClean="0"/>
              <a:pPr/>
              <a:t>‹#›</a:t>
            </a:fld>
            <a:endParaRPr lang="ru-RU"/>
          </a:p>
        </p:txBody>
      </p:sp>
      <p:cxnSp>
        <p:nvCxnSpPr>
          <p:cNvPr id="10" name="Straight Connector 9"/>
          <p:cNvCxnSpPr/>
          <p:nvPr/>
        </p:nvCxnSpPr>
        <p:spPr>
          <a:xfrm rot="5400000">
            <a:off x="2153444" y="1885752"/>
            <a:ext cx="2857500" cy="1588"/>
          </a:xfrm>
          <a:prstGeom prst="line">
            <a:avLst/>
          </a:prstGeom>
          <a:ln>
            <a:solidFill>
              <a:schemeClr val="tx2">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758952" y="3429000"/>
            <a:ext cx="6784848" cy="1200150"/>
          </a:xfrm>
        </p:spPr>
        <p:txBody>
          <a:bodyPr anchor="b">
            <a:normAutofit/>
          </a:bodyPr>
          <a:lstStyle>
            <a:lvl1pPr algn="l">
              <a:defRPr sz="5400" b="0"/>
            </a:lvl1pPr>
          </a:lstStyle>
          <a:p>
            <a:r>
              <a:rPr lang="ru-RU"/>
              <a:t>Образец заголовка</a:t>
            </a:r>
            <a:endParaRPr lang="en-US" dirty="0"/>
          </a:p>
        </p:txBody>
      </p:sp>
      <p:sp>
        <p:nvSpPr>
          <p:cNvPr id="3" name="Picture Placeholder 2"/>
          <p:cNvSpPr>
            <a:spLocks noGrp="1"/>
          </p:cNvSpPr>
          <p:nvPr>
            <p:ph type="pic" idx="1"/>
          </p:nvPr>
        </p:nvSpPr>
        <p:spPr>
          <a:xfrm>
            <a:off x="777240" y="342900"/>
            <a:ext cx="7543800" cy="2171700"/>
          </a:xfrm>
          <a:ln w="6350">
            <a:solidFill>
              <a:schemeClr val="tx2"/>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a:p>
        </p:txBody>
      </p:sp>
      <p:sp>
        <p:nvSpPr>
          <p:cNvPr id="4" name="Text Placeholder 3"/>
          <p:cNvSpPr>
            <a:spLocks noGrp="1"/>
          </p:cNvSpPr>
          <p:nvPr>
            <p:ph type="body" sz="half" idx="2"/>
          </p:nvPr>
        </p:nvSpPr>
        <p:spPr>
          <a:xfrm>
            <a:off x="850392" y="2628900"/>
            <a:ext cx="7391400" cy="603647"/>
          </a:xfrm>
        </p:spPr>
        <p:txBody>
          <a:bodyPr anchor="t" anchorCtr="0">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C364906F-9EBF-4D22-B84F-AF1680FA2A68}" type="datetime1">
              <a:rPr lang="ru-RU" smtClean="0"/>
              <a:t>21.10.2024</a:t>
            </a:fld>
            <a:endParaRPr lang="ru-RU"/>
          </a:p>
        </p:txBody>
      </p:sp>
      <p:sp>
        <p:nvSpPr>
          <p:cNvPr id="6" name="Footer Placeholder 5"/>
          <p:cNvSpPr>
            <a:spLocks noGrp="1"/>
          </p:cNvSpPr>
          <p:nvPr>
            <p:ph type="ftr" sz="quarter" idx="11"/>
          </p:nvPr>
        </p:nvSpPr>
        <p:spPr/>
        <p:txBody>
          <a:bodyPr/>
          <a:lstStyle/>
          <a:p>
            <a:r>
              <a:rPr lang="en-US"/>
              <a:t>Kopylov, Orekhov, Petukhov, Solomatin - PHELEX              ICPPA          Moscow, 2024 </a:t>
            </a:r>
            <a:endParaRPr lang="ru-RU"/>
          </a:p>
        </p:txBody>
      </p:sp>
      <p:sp>
        <p:nvSpPr>
          <p:cNvPr id="7" name="Slide Number Placeholder 6"/>
          <p:cNvSpPr>
            <a:spLocks noGrp="1"/>
          </p:cNvSpPr>
          <p:nvPr>
            <p:ph type="sldNum" sz="quarter" idx="12"/>
          </p:nvPr>
        </p:nvSpPr>
        <p:spPr/>
        <p:txBody>
          <a:bodyPr/>
          <a:lstStyle/>
          <a:p>
            <a:fld id="{E92B163D-BC94-4297-B23C-25AEA0C6B2B2}"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2000" y="3429000"/>
            <a:ext cx="6781800" cy="1200150"/>
          </a:xfrm>
          <a:prstGeom prst="rect">
            <a:avLst/>
          </a:prstGeom>
        </p:spPr>
        <p:txBody>
          <a:bodyPr vert="horz" lIns="91440" tIns="45720" rIns="91440" bIns="45720" rtlCol="0" anchor="b" anchorCtr="0">
            <a:normAutofit/>
          </a:bodyPr>
          <a:lstStyle/>
          <a:p>
            <a:r>
              <a:rPr lang="ru-RU"/>
              <a:t>Образец заголовка</a:t>
            </a:r>
            <a:endParaRPr lang="en-US" dirty="0"/>
          </a:p>
        </p:txBody>
      </p:sp>
      <p:sp>
        <p:nvSpPr>
          <p:cNvPr id="3" name="Text Placeholder 2"/>
          <p:cNvSpPr>
            <a:spLocks noGrp="1"/>
          </p:cNvSpPr>
          <p:nvPr>
            <p:ph type="body" idx="1"/>
          </p:nvPr>
        </p:nvSpPr>
        <p:spPr>
          <a:xfrm>
            <a:off x="762000" y="514350"/>
            <a:ext cx="7543800" cy="2914650"/>
          </a:xfrm>
          <a:prstGeom prst="rect">
            <a:avLst/>
          </a:prstGeom>
        </p:spPr>
        <p:txBody>
          <a:bodyPr vert="horz" lIns="91440" tIns="45720" rIns="91440" bIns="45720" rtlCol="0" anchor="ctr" anchorCtr="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6248400" y="4656582"/>
            <a:ext cx="2133600" cy="273844"/>
          </a:xfrm>
          <a:prstGeom prst="rect">
            <a:avLst/>
          </a:prstGeom>
        </p:spPr>
        <p:txBody>
          <a:bodyPr vert="horz" lIns="91440" tIns="45720" rIns="91440" bIns="45720" rtlCol="0" anchor="ctr"/>
          <a:lstStyle>
            <a:lvl1pPr algn="r">
              <a:defRPr sz="1200" b="1">
                <a:solidFill>
                  <a:schemeClr val="tx2">
                    <a:lumMod val="90000"/>
                    <a:lumOff val="10000"/>
                  </a:schemeClr>
                </a:solidFill>
                <a:latin typeface="+mn-lt"/>
              </a:defRPr>
            </a:lvl1pPr>
          </a:lstStyle>
          <a:p>
            <a:fld id="{4C5A9F9B-6757-42BC-BCC6-C37B02DE078D}" type="datetime1">
              <a:rPr lang="ru-RU" smtClean="0"/>
              <a:t>21.10.2024</a:t>
            </a:fld>
            <a:endParaRPr lang="ru-RU"/>
          </a:p>
        </p:txBody>
      </p:sp>
      <p:sp>
        <p:nvSpPr>
          <p:cNvPr id="5" name="Footer Placeholder 4"/>
          <p:cNvSpPr>
            <a:spLocks noGrp="1"/>
          </p:cNvSpPr>
          <p:nvPr>
            <p:ph type="ftr" sz="quarter" idx="3"/>
          </p:nvPr>
        </p:nvSpPr>
        <p:spPr>
          <a:xfrm>
            <a:off x="762000" y="4656582"/>
            <a:ext cx="4873869" cy="273844"/>
          </a:xfrm>
          <a:prstGeom prst="rect">
            <a:avLst/>
          </a:prstGeom>
        </p:spPr>
        <p:txBody>
          <a:bodyPr vert="horz" lIns="91440" tIns="45720" rIns="91440" bIns="45720" rtlCol="0" anchor="ctr"/>
          <a:lstStyle>
            <a:lvl1pPr algn="l">
              <a:defRPr sz="1200" b="1">
                <a:solidFill>
                  <a:schemeClr val="tx2">
                    <a:lumMod val="90000"/>
                    <a:lumOff val="10000"/>
                  </a:schemeClr>
                </a:solidFill>
              </a:defRPr>
            </a:lvl1pPr>
          </a:lstStyle>
          <a:p>
            <a:r>
              <a:rPr lang="en-US"/>
              <a:t>Kopylov, Orekhov, Petukhov, Solomatin - PHELEX              ICPPA          Moscow, 2024 </a:t>
            </a:r>
            <a:endParaRPr lang="ru-RU"/>
          </a:p>
        </p:txBody>
      </p:sp>
      <p:sp>
        <p:nvSpPr>
          <p:cNvPr id="6" name="Slide Number Placeholder 5"/>
          <p:cNvSpPr>
            <a:spLocks noGrp="1"/>
          </p:cNvSpPr>
          <p:nvPr>
            <p:ph type="sldNum" sz="quarter" idx="4"/>
          </p:nvPr>
        </p:nvSpPr>
        <p:spPr>
          <a:xfrm>
            <a:off x="7620000" y="4265676"/>
            <a:ext cx="762000" cy="273844"/>
          </a:xfrm>
          <a:prstGeom prst="rect">
            <a:avLst/>
          </a:prstGeom>
        </p:spPr>
        <p:txBody>
          <a:bodyPr vert="horz" lIns="91440" tIns="45720" rIns="91440" bIns="45720" rtlCol="0" anchor="ctr"/>
          <a:lstStyle>
            <a:lvl1pPr algn="r">
              <a:defRPr sz="2400">
                <a:solidFill>
                  <a:schemeClr val="tx1">
                    <a:lumMod val="85000"/>
                    <a:lumOff val="15000"/>
                  </a:schemeClr>
                </a:solidFill>
                <a:latin typeface="+mj-lt"/>
              </a:defRPr>
            </a:lvl1pPr>
          </a:lstStyle>
          <a:p>
            <a:fld id="{E92B163D-BC94-4297-B23C-25AEA0C6B2B2}" type="slidenum">
              <a:rPr lang="ru-RU" smtClean="0"/>
              <a:pPr/>
              <a:t>‹#›</a:t>
            </a:fld>
            <a:endParaRPr lang="ru-RU"/>
          </a:p>
        </p:txBody>
      </p:sp>
      <p:sp>
        <p:nvSpPr>
          <p:cNvPr id="8" name="Rectangle 7"/>
          <p:cNvSpPr/>
          <p:nvPr/>
        </p:nvSpPr>
        <p:spPr>
          <a:xfrm>
            <a:off x="777240" y="0"/>
            <a:ext cx="7543800" cy="285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777240" y="4629150"/>
            <a:ext cx="7543800" cy="205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hf sldNum="0" hdr="0" dt="0"/>
  <p:txStyles>
    <p:titleStyle>
      <a:lvl1pPr algn="l" defTabSz="9144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594360" indent="-274320" algn="l" defTabSz="914400" rtl="0" eaLnBrk="1" latinLnBrk="0" hangingPunct="1">
        <a:spcBef>
          <a:spcPct val="20000"/>
        </a:spcBef>
        <a:buClr>
          <a:schemeClr val="accent1"/>
        </a:buClr>
        <a:buFont typeface="Arial" pitchFamily="34" charset="0"/>
        <a:buChar char="•"/>
        <a:defRPr sz="2200" kern="1200">
          <a:solidFill>
            <a:schemeClr val="tx2"/>
          </a:solidFill>
          <a:latin typeface="+mn-lt"/>
          <a:ea typeface="+mn-ea"/>
          <a:cs typeface="+mn-cs"/>
        </a:defRPr>
      </a:lvl2pPr>
      <a:lvl3pPr marL="868680" indent="-228600" algn="l" defTabSz="914400" rtl="0" eaLnBrk="1" latinLnBrk="0" hangingPunct="1">
        <a:spcBef>
          <a:spcPct val="20000"/>
        </a:spcBef>
        <a:buClr>
          <a:schemeClr val="accent1"/>
        </a:buClr>
        <a:buFont typeface="Arial" pitchFamily="34" charset="0"/>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Font typeface="Arial" pitchFamily="34" charset="0"/>
        <a:buChar char="•"/>
        <a:defRPr sz="1800" kern="1200">
          <a:solidFill>
            <a:schemeClr val="tx2"/>
          </a:solidFill>
          <a:latin typeface="+mn-lt"/>
          <a:ea typeface="+mn-ea"/>
          <a:cs typeface="+mn-cs"/>
        </a:defRPr>
      </a:lvl4pPr>
      <a:lvl5pPr marL="1371600" indent="-228600" algn="l" defTabSz="914400" rtl="0" eaLnBrk="1" latinLnBrk="0" hangingPunct="1">
        <a:spcBef>
          <a:spcPct val="20000"/>
        </a:spcBef>
        <a:buClr>
          <a:schemeClr val="accent1"/>
        </a:buClr>
        <a:buFont typeface="Arial" pitchFamily="34" charset="0"/>
        <a:buChar char="•"/>
        <a:defRPr sz="1800" kern="1200" baseline="0">
          <a:solidFill>
            <a:schemeClr val="tx2"/>
          </a:solidFill>
          <a:latin typeface="+mn-lt"/>
          <a:ea typeface="+mn-ea"/>
          <a:cs typeface="+mn-cs"/>
        </a:defRPr>
      </a:lvl5pPr>
      <a:lvl6pPr marL="164592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6pPr>
      <a:lvl7pPr marL="1901952"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7pPr>
      <a:lvl8pPr marL="219456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8pPr>
      <a:lvl9pPr marL="246888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1200150"/>
          </a:xfrm>
          <a:prstGeom prst="rect">
            <a:avLst/>
          </a:prstGeom>
        </p:spPr>
        <p:txBody>
          <a:bodyPr vert="horz" lIns="91440" tIns="45720" rIns="91440" bIns="45720" rtlCol="0" anchor="b">
            <a:noAutofit/>
          </a:bodyPr>
          <a:lstStyle/>
          <a:p>
            <a:r>
              <a:rPr lang="ru-RU"/>
              <a:t>Образец заголовка</a:t>
            </a:r>
            <a:endParaRPr lang="en-US" dirty="0"/>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6363348" y="4767263"/>
            <a:ext cx="2085975" cy="273844"/>
          </a:xfrm>
          <a:prstGeom prst="rect">
            <a:avLst/>
          </a:prstGeom>
        </p:spPr>
        <p:txBody>
          <a:bodyPr vert="horz" lIns="91440" tIns="45720" rIns="45720" bIns="45720" rtlCol="0" anchor="ctr"/>
          <a:lstStyle>
            <a:lvl1pPr algn="r">
              <a:defRPr sz="1200">
                <a:solidFill>
                  <a:schemeClr val="tx1">
                    <a:lumMod val="65000"/>
                    <a:lumOff val="35000"/>
                  </a:schemeClr>
                </a:solidFill>
                <a:latin typeface="Century Gothic" pitchFamily="34" charset="0"/>
              </a:defRPr>
            </a:lvl1pPr>
          </a:lstStyle>
          <a:p>
            <a:fld id="{A11905F5-EF2F-425C-8F1E-E80925291930}" type="datetime1">
              <a:rPr lang="ru-RU" smtClean="0">
                <a:solidFill>
                  <a:prstClr val="black">
                    <a:lumMod val="65000"/>
                    <a:lumOff val="35000"/>
                  </a:prstClr>
                </a:solidFill>
              </a:rPr>
              <a:t>21.10.2024</a:t>
            </a:fld>
            <a:endParaRPr lang="ru-RU">
              <a:solidFill>
                <a:prstClr val="black">
                  <a:lumMod val="65000"/>
                  <a:lumOff val="35000"/>
                </a:prstClr>
              </a:solidFill>
            </a:endParaRPr>
          </a:p>
        </p:txBody>
      </p:sp>
      <p:sp>
        <p:nvSpPr>
          <p:cNvPr id="5" name="Footer Placeholder 4"/>
          <p:cNvSpPr>
            <a:spLocks noGrp="1"/>
          </p:cNvSpPr>
          <p:nvPr>
            <p:ph type="ftr" sz="quarter" idx="3"/>
          </p:nvPr>
        </p:nvSpPr>
        <p:spPr>
          <a:xfrm>
            <a:off x="659166" y="4767263"/>
            <a:ext cx="2847975" cy="273844"/>
          </a:xfrm>
          <a:prstGeom prst="rect">
            <a:avLst/>
          </a:prstGeom>
        </p:spPr>
        <p:txBody>
          <a:bodyPr vert="horz" lIns="45720" tIns="45720" rIns="91440" bIns="45720" rtlCol="0" anchor="ctr"/>
          <a:lstStyle>
            <a:lvl1pPr algn="l">
              <a:defRPr sz="1200">
                <a:solidFill>
                  <a:schemeClr val="tx1">
                    <a:lumMod val="65000"/>
                    <a:lumOff val="35000"/>
                  </a:schemeClr>
                </a:solidFill>
                <a:latin typeface="Century Gothic" pitchFamily="34" charset="0"/>
              </a:defRPr>
            </a:lvl1pPr>
          </a:lstStyle>
          <a:p>
            <a:r>
              <a:rPr lang="en-US">
                <a:solidFill>
                  <a:prstClr val="black">
                    <a:lumMod val="65000"/>
                    <a:lumOff val="35000"/>
                  </a:prstClr>
                </a:solidFill>
              </a:rPr>
              <a:t>Kopylov, Orekhov, Petukhov, Solomatin - PHELEX              ICPPA          Moscow, 2024 </a:t>
            </a:r>
            <a:endParaRPr lang="ru-RU">
              <a:solidFill>
                <a:prstClr val="black">
                  <a:lumMod val="65000"/>
                  <a:lumOff val="35000"/>
                </a:prstClr>
              </a:solidFill>
            </a:endParaRPr>
          </a:p>
        </p:txBody>
      </p:sp>
      <p:sp>
        <p:nvSpPr>
          <p:cNvPr id="6" name="Slide Number Placeholder 5"/>
          <p:cNvSpPr>
            <a:spLocks noGrp="1"/>
          </p:cNvSpPr>
          <p:nvPr>
            <p:ph type="sldNum" sz="quarter" idx="4"/>
          </p:nvPr>
        </p:nvSpPr>
        <p:spPr>
          <a:xfrm>
            <a:off x="8543279" y="4767263"/>
            <a:ext cx="561975" cy="273844"/>
          </a:xfrm>
          <a:prstGeom prst="rect">
            <a:avLst/>
          </a:prstGeom>
        </p:spPr>
        <p:txBody>
          <a:bodyPr vert="horz" lIns="27432" tIns="45720" rIns="45720" bIns="45720" rtlCol="0" anchor="ctr"/>
          <a:lstStyle>
            <a:lvl1pPr algn="l">
              <a:defRPr sz="1200">
                <a:solidFill>
                  <a:schemeClr val="tx1">
                    <a:lumMod val="65000"/>
                    <a:lumOff val="35000"/>
                  </a:schemeClr>
                </a:solidFill>
                <a:latin typeface="Century Gothic" pitchFamily="34" charset="0"/>
              </a:defRPr>
            </a:lvl1pPr>
          </a:lstStyle>
          <a:p>
            <a:fld id="{E92B163D-BC94-4297-B23C-25AEA0C6B2B2}" type="slidenum">
              <a:rPr lang="ru-RU" smtClean="0">
                <a:solidFill>
                  <a:prstClr val="black">
                    <a:lumMod val="65000"/>
                    <a:lumOff val="35000"/>
                  </a:prstClr>
                </a:solidFill>
              </a:rPr>
              <a:pPr/>
              <a:t>‹#›</a:t>
            </a:fld>
            <a:endParaRPr lang="ru-RU">
              <a:solidFill>
                <a:prstClr val="black">
                  <a:lumMod val="65000"/>
                  <a:lumOff val="35000"/>
                </a:prstClr>
              </a:solidFill>
            </a:endParaRPr>
          </a:p>
        </p:txBody>
      </p:sp>
      <p:sp>
        <p:nvSpPr>
          <p:cNvPr id="7" name="Oval 6"/>
          <p:cNvSpPr/>
          <p:nvPr/>
        </p:nvSpPr>
        <p:spPr>
          <a:xfrm>
            <a:off x="8457760" y="4874538"/>
            <a:ext cx="84772" cy="63579"/>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Oval 7"/>
          <p:cNvSpPr/>
          <p:nvPr/>
        </p:nvSpPr>
        <p:spPr>
          <a:xfrm>
            <a:off x="569119" y="4874538"/>
            <a:ext cx="84772" cy="63579"/>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960096831"/>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hf sldNum="0" hdr="0" dt="0"/>
  <p:txStyles>
    <p:title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p:titleStyle>
    <p:body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2000" y="3429000"/>
            <a:ext cx="6781800" cy="1200150"/>
          </a:xfrm>
          <a:prstGeom prst="rect">
            <a:avLst/>
          </a:prstGeom>
        </p:spPr>
        <p:txBody>
          <a:bodyPr vert="horz" lIns="91440" tIns="45720" rIns="91440" bIns="45720" rtlCol="0" anchor="b" anchorCtr="0">
            <a:normAutofit/>
          </a:bodyPr>
          <a:lstStyle/>
          <a:p>
            <a:r>
              <a:rPr lang="ru-RU"/>
              <a:t>Образец заголовка</a:t>
            </a:r>
            <a:endParaRPr lang="en-US" dirty="0"/>
          </a:p>
        </p:txBody>
      </p:sp>
      <p:sp>
        <p:nvSpPr>
          <p:cNvPr id="3" name="Text Placeholder 2"/>
          <p:cNvSpPr>
            <a:spLocks noGrp="1"/>
          </p:cNvSpPr>
          <p:nvPr>
            <p:ph type="body" idx="1"/>
          </p:nvPr>
        </p:nvSpPr>
        <p:spPr>
          <a:xfrm>
            <a:off x="762000" y="514350"/>
            <a:ext cx="7543800" cy="2914650"/>
          </a:xfrm>
          <a:prstGeom prst="rect">
            <a:avLst/>
          </a:prstGeom>
        </p:spPr>
        <p:txBody>
          <a:bodyPr vert="horz" lIns="91440" tIns="45720" rIns="91440" bIns="45720" rtlCol="0" anchor="ctr" anchorCtr="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6248400" y="4656582"/>
            <a:ext cx="2133600" cy="273844"/>
          </a:xfrm>
          <a:prstGeom prst="rect">
            <a:avLst/>
          </a:prstGeom>
        </p:spPr>
        <p:txBody>
          <a:bodyPr vert="horz" lIns="91440" tIns="45720" rIns="91440" bIns="45720" rtlCol="0" anchor="ctr"/>
          <a:lstStyle>
            <a:lvl1pPr algn="r">
              <a:defRPr sz="1200" b="1">
                <a:solidFill>
                  <a:schemeClr val="tx2">
                    <a:lumMod val="90000"/>
                    <a:lumOff val="10000"/>
                  </a:schemeClr>
                </a:solidFill>
                <a:latin typeface="+mn-lt"/>
              </a:defRPr>
            </a:lvl1pPr>
          </a:lstStyle>
          <a:p>
            <a:fld id="{14E21615-EC4B-4017-82F7-099909A1FEF6}" type="datetime1">
              <a:rPr lang="ru-RU" smtClean="0"/>
              <a:t>21.10.2024</a:t>
            </a:fld>
            <a:endParaRPr lang="ru-RU"/>
          </a:p>
        </p:txBody>
      </p:sp>
      <p:sp>
        <p:nvSpPr>
          <p:cNvPr id="5" name="Footer Placeholder 4"/>
          <p:cNvSpPr>
            <a:spLocks noGrp="1"/>
          </p:cNvSpPr>
          <p:nvPr>
            <p:ph type="ftr" sz="quarter" idx="3"/>
          </p:nvPr>
        </p:nvSpPr>
        <p:spPr>
          <a:xfrm>
            <a:off x="762000" y="4656582"/>
            <a:ext cx="4873869" cy="273844"/>
          </a:xfrm>
          <a:prstGeom prst="rect">
            <a:avLst/>
          </a:prstGeom>
        </p:spPr>
        <p:txBody>
          <a:bodyPr vert="horz" lIns="91440" tIns="45720" rIns="91440" bIns="45720" rtlCol="0" anchor="ctr"/>
          <a:lstStyle>
            <a:lvl1pPr algn="l">
              <a:defRPr sz="1200" b="1">
                <a:solidFill>
                  <a:schemeClr val="tx2">
                    <a:lumMod val="90000"/>
                    <a:lumOff val="10000"/>
                  </a:schemeClr>
                </a:solidFill>
              </a:defRPr>
            </a:lvl1pPr>
          </a:lstStyle>
          <a:p>
            <a:r>
              <a:rPr lang="en-US"/>
              <a:t>Kopylov, Orekhov, Petukhov, Solomatin - PHELEX              ICPPA          Moscow, 2024 </a:t>
            </a:r>
            <a:endParaRPr lang="ru-RU"/>
          </a:p>
        </p:txBody>
      </p:sp>
      <p:sp>
        <p:nvSpPr>
          <p:cNvPr id="6" name="Slide Number Placeholder 5"/>
          <p:cNvSpPr>
            <a:spLocks noGrp="1"/>
          </p:cNvSpPr>
          <p:nvPr>
            <p:ph type="sldNum" sz="quarter" idx="4"/>
          </p:nvPr>
        </p:nvSpPr>
        <p:spPr>
          <a:xfrm>
            <a:off x="7620000" y="4265676"/>
            <a:ext cx="762000" cy="273844"/>
          </a:xfrm>
          <a:prstGeom prst="rect">
            <a:avLst/>
          </a:prstGeom>
        </p:spPr>
        <p:txBody>
          <a:bodyPr vert="horz" lIns="91440" tIns="45720" rIns="91440" bIns="45720" rtlCol="0" anchor="ctr"/>
          <a:lstStyle>
            <a:lvl1pPr algn="r">
              <a:defRPr sz="2400">
                <a:solidFill>
                  <a:schemeClr val="tx1">
                    <a:lumMod val="85000"/>
                    <a:lumOff val="15000"/>
                  </a:schemeClr>
                </a:solidFill>
                <a:latin typeface="+mj-lt"/>
              </a:defRPr>
            </a:lvl1pPr>
          </a:lstStyle>
          <a:p>
            <a:fld id="{E92B163D-BC94-4297-B23C-25AEA0C6B2B2}" type="slidenum">
              <a:rPr lang="ru-RU" smtClean="0"/>
              <a:pPr/>
              <a:t>‹#›</a:t>
            </a:fld>
            <a:endParaRPr lang="ru-RU"/>
          </a:p>
        </p:txBody>
      </p:sp>
      <p:sp>
        <p:nvSpPr>
          <p:cNvPr id="8" name="Rectangle 7"/>
          <p:cNvSpPr/>
          <p:nvPr/>
        </p:nvSpPr>
        <p:spPr>
          <a:xfrm>
            <a:off x="777240" y="0"/>
            <a:ext cx="7543800" cy="285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777240" y="4629150"/>
            <a:ext cx="7543800" cy="205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33846427"/>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hf sldNum="0" hdr="0" dt="0"/>
  <p:txStyles>
    <p:titleStyle>
      <a:lvl1pPr algn="l" defTabSz="9144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594360" indent="-274320" algn="l" defTabSz="914400" rtl="0" eaLnBrk="1" latinLnBrk="0" hangingPunct="1">
        <a:spcBef>
          <a:spcPct val="20000"/>
        </a:spcBef>
        <a:buClr>
          <a:schemeClr val="accent1"/>
        </a:buClr>
        <a:buFont typeface="Arial" pitchFamily="34" charset="0"/>
        <a:buChar char="•"/>
        <a:defRPr sz="2200" kern="1200">
          <a:solidFill>
            <a:schemeClr val="tx2"/>
          </a:solidFill>
          <a:latin typeface="+mn-lt"/>
          <a:ea typeface="+mn-ea"/>
          <a:cs typeface="+mn-cs"/>
        </a:defRPr>
      </a:lvl2pPr>
      <a:lvl3pPr marL="868680" indent="-228600" algn="l" defTabSz="914400" rtl="0" eaLnBrk="1" latinLnBrk="0" hangingPunct="1">
        <a:spcBef>
          <a:spcPct val="20000"/>
        </a:spcBef>
        <a:buClr>
          <a:schemeClr val="accent1"/>
        </a:buClr>
        <a:buFont typeface="Arial" pitchFamily="34" charset="0"/>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Font typeface="Arial" pitchFamily="34" charset="0"/>
        <a:buChar char="•"/>
        <a:defRPr sz="1800" kern="1200">
          <a:solidFill>
            <a:schemeClr val="tx2"/>
          </a:solidFill>
          <a:latin typeface="+mn-lt"/>
          <a:ea typeface="+mn-ea"/>
          <a:cs typeface="+mn-cs"/>
        </a:defRPr>
      </a:lvl4pPr>
      <a:lvl5pPr marL="1371600" indent="-228600" algn="l" defTabSz="914400" rtl="0" eaLnBrk="1" latinLnBrk="0" hangingPunct="1">
        <a:spcBef>
          <a:spcPct val="20000"/>
        </a:spcBef>
        <a:buClr>
          <a:schemeClr val="accent1"/>
        </a:buClr>
        <a:buFont typeface="Arial" pitchFamily="34" charset="0"/>
        <a:buChar char="•"/>
        <a:defRPr sz="1800" kern="1200" baseline="0">
          <a:solidFill>
            <a:schemeClr val="tx2"/>
          </a:solidFill>
          <a:latin typeface="+mn-lt"/>
          <a:ea typeface="+mn-ea"/>
          <a:cs typeface="+mn-cs"/>
        </a:defRPr>
      </a:lvl5pPr>
      <a:lvl6pPr marL="164592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6pPr>
      <a:lvl7pPr marL="1901952"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7pPr>
      <a:lvl8pPr marL="219456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8pPr>
      <a:lvl9pPr marL="246888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0.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png"/><Relationship Id="rId1" Type="http://schemas.openxmlformats.org/officeDocument/2006/relationships/slideLayout" Target="../slideLayouts/slideLayout4.xml"/><Relationship Id="rId5" Type="http://schemas.openxmlformats.org/officeDocument/2006/relationships/image" Target="../media/image25.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oleObject" Target="../embeddings/oleObject6.bin"/><Relationship Id="rId3" Type="http://schemas.openxmlformats.org/officeDocument/2006/relationships/oleObject" Target="../embeddings/oleObject4.bin"/><Relationship Id="rId7" Type="http://schemas.openxmlformats.org/officeDocument/2006/relationships/image" Target="../media/image26.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33.wmf"/><Relationship Id="rId11" Type="http://schemas.openxmlformats.org/officeDocument/2006/relationships/image" Target="../media/image35.wmf"/><Relationship Id="rId5" Type="http://schemas.openxmlformats.org/officeDocument/2006/relationships/oleObject" Target="../embeddings/oleObject5.bin"/><Relationship Id="rId10" Type="http://schemas.openxmlformats.org/officeDocument/2006/relationships/oleObject" Target="../embeddings/oleObject7.bin"/><Relationship Id="rId4" Type="http://schemas.openxmlformats.org/officeDocument/2006/relationships/image" Target="../media/image32.wmf"/><Relationship Id="rId9" Type="http://schemas.openxmlformats.org/officeDocument/2006/relationships/image" Target="../media/image34.wmf"/></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9.pn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hyperlink" Target="https://doi.org/10.3390/particles5020016" TargetMode="External"/><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hyperlink" Target="https://doi.org/10.3390/sym13040640" TargetMode="Externa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8.jpg"/><Relationship Id="rId1" Type="http://schemas.openxmlformats.org/officeDocument/2006/relationships/slideLayout" Target="../slideLayouts/slideLayout29.xml"/></Relationships>
</file>

<file path=ppt/slides/_rels/slide34.xml.rels><?xml version="1.0" encoding="UTF-8" standalone="yes"?>
<Relationships xmlns="http://schemas.openxmlformats.org/package/2006/relationships"><Relationship Id="rId3" Type="http://schemas.openxmlformats.org/officeDocument/2006/relationships/image" Target="../media/image49.wmf"/><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2.jpeg"/><Relationship Id="rId1" Type="http://schemas.openxmlformats.org/officeDocument/2006/relationships/slideLayout" Target="../slideLayouts/slideLayout29.xml"/></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4.png"/><Relationship Id="rId1" Type="http://schemas.openxmlformats.org/officeDocument/2006/relationships/slideLayout" Target="../slideLayouts/slideLayout5.xml"/><Relationship Id="rId4" Type="http://schemas.openxmlformats.org/officeDocument/2006/relationships/image" Target="../media/image55.png"/></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png"/><Relationship Id="rId7" Type="http://schemas.openxmlformats.org/officeDocument/2006/relationships/image" Target="../media/image6.wmf"/><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oleObject" Target="../embeddings/oleObject2.bin"/><Relationship Id="rId5" Type="http://schemas.openxmlformats.org/officeDocument/2006/relationships/image" Target="../media/image5.wmf"/><Relationship Id="rId10" Type="http://schemas.openxmlformats.org/officeDocument/2006/relationships/image" Target="../media/image8.wmf"/><Relationship Id="rId4" Type="http://schemas.openxmlformats.org/officeDocument/2006/relationships/oleObject" Target="../embeddings/oleObject1.bin"/><Relationship Id="rId9" Type="http://schemas.openxmlformats.org/officeDocument/2006/relationships/oleObject" Target="../embeddings/oleObject3.bin"/></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6.pn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4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58.emf"/></Relationships>
</file>

<file path=ppt/slides/_rels/slide4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61.png"/></Relationships>
</file>

<file path=ppt/slides/_rels/slide4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65.png"/><Relationship Id="rId4" Type="http://schemas.openxmlformats.org/officeDocument/2006/relationships/image" Target="../media/image64.png"/></Relationships>
</file>

<file path=ppt/slides/_rels/slide4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3.png"/><Relationship Id="rId1" Type="http://schemas.openxmlformats.org/officeDocument/2006/relationships/slideLayout" Target="../slideLayouts/slideLayout5.xml"/><Relationship Id="rId4" Type="http://schemas.openxmlformats.org/officeDocument/2006/relationships/image" Target="../media/image40.png"/></Relationships>
</file>

<file path=ppt/slides/_rels/slide4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png"/><Relationship Id="rId1" Type="http://schemas.openxmlformats.org/officeDocument/2006/relationships/slideLayout" Target="../slideLayouts/slideLayout5.xml"/><Relationship Id="rId4" Type="http://schemas.openxmlformats.org/officeDocument/2006/relationships/image" Target="../media/image45.png"/></Relationships>
</file>

<file path=ppt/slides/_rels/slide4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image" Target="../media/image71.emf"/><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1.emf"/><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4.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50000">
              <a:schemeClr val="bg1">
                <a:tint val="80000"/>
                <a:satMod val="250000"/>
              </a:schemeClr>
            </a:gs>
            <a:gs pos="76000">
              <a:schemeClr val="bg1">
                <a:tint val="90000"/>
                <a:shade val="90000"/>
                <a:satMod val="200000"/>
              </a:schemeClr>
            </a:gs>
            <a:gs pos="92000">
              <a:schemeClr val="bg1">
                <a:tint val="90000"/>
                <a:shade val="70000"/>
                <a:satMod val="25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827584" y="483518"/>
            <a:ext cx="7243836" cy="2232248"/>
          </a:xfrm>
        </p:spPr>
        <p:txBody>
          <a:bodyPr>
            <a:normAutofit/>
          </a:bodyPr>
          <a:lstStyle/>
          <a:p>
            <a:r>
              <a:rPr lang="en-US" sz="5400" b="1" dirty="0">
                <a:solidFill>
                  <a:schemeClr val="bg1"/>
                </a:solidFill>
                <a:latin typeface="Bookman Old Style" panose="02050604050505020204" pitchFamily="18" charset="0"/>
                <a:cs typeface="Times New Roman" panose="02020603050405020304" pitchFamily="18" charset="0"/>
              </a:rPr>
              <a:t>PHELEX:</a:t>
            </a:r>
            <a:br>
              <a:rPr lang="ru-RU" sz="2800" b="1" dirty="0">
                <a:solidFill>
                  <a:schemeClr val="bg1"/>
                </a:solidFill>
                <a:latin typeface="Bookman Old Style" panose="02050604050505020204" pitchFamily="18" charset="0"/>
                <a:cs typeface="Times New Roman" panose="02020603050405020304" pitchFamily="18" charset="0"/>
              </a:rPr>
            </a:br>
            <a:r>
              <a:rPr lang="en-US" sz="3200" b="1" dirty="0">
                <a:solidFill>
                  <a:srgbClr val="C00000"/>
                </a:solidFill>
                <a:latin typeface="Bookman Old Style" panose="02050604050505020204" pitchFamily="18" charset="0"/>
                <a:cs typeface="Times New Roman" panose="02020603050405020304" pitchFamily="18" charset="0"/>
              </a:rPr>
              <a:t>Results and Perspectives</a:t>
            </a:r>
            <a:r>
              <a:rPr lang="ru-RU" sz="3200" b="1" dirty="0">
                <a:solidFill>
                  <a:srgbClr val="C00000"/>
                </a:solidFill>
                <a:latin typeface="Bookman Old Style" panose="02050604050505020204" pitchFamily="18" charset="0"/>
                <a:cs typeface="Times New Roman" panose="02020603050405020304" pitchFamily="18" charset="0"/>
              </a:rPr>
              <a:t> </a:t>
            </a:r>
            <a:endParaRPr lang="ru-RU" sz="3200" b="1" dirty="0">
              <a:solidFill>
                <a:srgbClr val="C00000"/>
              </a:solidFill>
              <a:latin typeface="Times New Roman" panose="02020603050405020304" pitchFamily="18" charset="0"/>
              <a:cs typeface="Times New Roman" panose="02020603050405020304" pitchFamily="18" charset="0"/>
            </a:endParaRPr>
          </a:p>
        </p:txBody>
      </p:sp>
      <p:sp>
        <p:nvSpPr>
          <p:cNvPr id="3" name="Подзаголовок 2"/>
          <p:cNvSpPr>
            <a:spLocks noGrp="1"/>
          </p:cNvSpPr>
          <p:nvPr>
            <p:ph type="subTitle" idx="1"/>
          </p:nvPr>
        </p:nvSpPr>
        <p:spPr>
          <a:xfrm>
            <a:off x="1115616" y="3147814"/>
            <a:ext cx="6955804" cy="1136876"/>
          </a:xfrm>
        </p:spPr>
        <p:txBody>
          <a:bodyPr>
            <a:normAutofit fontScale="70000" lnSpcReduction="20000"/>
          </a:bodyPr>
          <a:lstStyle/>
          <a:p>
            <a:r>
              <a:rPr lang="en-US" sz="2200" b="1" dirty="0">
                <a:solidFill>
                  <a:srgbClr val="002060"/>
                </a:solidFill>
                <a:latin typeface="Bookman Old Style" panose="02050604050505020204" pitchFamily="18" charset="0"/>
              </a:rPr>
              <a:t>Anatoly Kopylov</a:t>
            </a:r>
            <a:r>
              <a:rPr lang="ru-RU" sz="2200" b="1" dirty="0">
                <a:solidFill>
                  <a:srgbClr val="002060"/>
                </a:solidFill>
                <a:latin typeface="Bookman Old Style" panose="02050604050505020204" pitchFamily="18" charset="0"/>
              </a:rPr>
              <a:t>, </a:t>
            </a:r>
            <a:r>
              <a:rPr lang="en-US" sz="2200" b="1" dirty="0">
                <a:solidFill>
                  <a:srgbClr val="002060"/>
                </a:solidFill>
                <a:latin typeface="Bookman Old Style" panose="02050604050505020204" pitchFamily="18" charset="0"/>
              </a:rPr>
              <a:t>Igor Orekhov</a:t>
            </a:r>
            <a:r>
              <a:rPr lang="ru-RU" sz="2200" b="1" dirty="0">
                <a:solidFill>
                  <a:srgbClr val="002060"/>
                </a:solidFill>
                <a:latin typeface="Bookman Old Style" panose="02050604050505020204" pitchFamily="18" charset="0"/>
              </a:rPr>
              <a:t>, </a:t>
            </a:r>
            <a:r>
              <a:rPr lang="en-US" sz="2200" b="1" dirty="0">
                <a:solidFill>
                  <a:srgbClr val="002060"/>
                </a:solidFill>
                <a:latin typeface="Bookman Old Style" panose="02050604050505020204" pitchFamily="18" charset="0"/>
              </a:rPr>
              <a:t>Valery Petukhov</a:t>
            </a:r>
            <a:r>
              <a:rPr lang="ru-RU" sz="2200" b="1" dirty="0">
                <a:solidFill>
                  <a:srgbClr val="002060"/>
                </a:solidFill>
                <a:latin typeface="Bookman Old Style" panose="02050604050505020204" pitchFamily="18" charset="0"/>
              </a:rPr>
              <a:t>, </a:t>
            </a:r>
            <a:r>
              <a:rPr lang="en-US" sz="2200" b="1" dirty="0">
                <a:solidFill>
                  <a:srgbClr val="002060"/>
                </a:solidFill>
                <a:latin typeface="Bookman Old Style" panose="02050604050505020204" pitchFamily="18" charset="0"/>
              </a:rPr>
              <a:t>Alexei Solomatin</a:t>
            </a:r>
          </a:p>
          <a:p>
            <a:endParaRPr lang="ru-RU" sz="2200" b="1" dirty="0">
              <a:solidFill>
                <a:srgbClr val="002060"/>
              </a:solidFill>
              <a:latin typeface="Bookman Old Style" panose="02050604050505020204" pitchFamily="18" charset="0"/>
            </a:endParaRPr>
          </a:p>
          <a:p>
            <a:r>
              <a:rPr lang="en-US" sz="2200" b="1" dirty="0">
                <a:solidFill>
                  <a:srgbClr val="002060"/>
                </a:solidFill>
                <a:latin typeface="Bookman Old Style" panose="02050604050505020204" pitchFamily="18" charset="0"/>
              </a:rPr>
              <a:t>Institute for Nuclear Research of Russian Academy of Sciences</a:t>
            </a:r>
          </a:p>
          <a:p>
            <a:endParaRPr lang="en-US" sz="2200" b="1" dirty="0">
              <a:solidFill>
                <a:srgbClr val="002060"/>
              </a:solidFill>
              <a:latin typeface="Bookman Old Style" panose="02050604050505020204" pitchFamily="18" charset="0"/>
            </a:endParaRPr>
          </a:p>
          <a:p>
            <a:endParaRPr lang="en-US" sz="2500" b="1" dirty="0">
              <a:solidFill>
                <a:srgbClr val="002060"/>
              </a:solidFill>
              <a:latin typeface="Bookman Old Style" panose="02050604050505020204" pitchFamily="18" charset="0"/>
            </a:endParaRPr>
          </a:p>
          <a:p>
            <a:endParaRPr lang="en-US" sz="2500" b="1" dirty="0">
              <a:solidFill>
                <a:srgbClr val="002060"/>
              </a:solidFill>
              <a:latin typeface="Bookman Old Style" panose="02050604050505020204" pitchFamily="18" charset="0"/>
            </a:endParaRPr>
          </a:p>
          <a:p>
            <a:endParaRPr lang="ru-RU" b="1" dirty="0">
              <a:solidFill>
                <a:schemeClr val="accent1">
                  <a:lumMod val="75000"/>
                </a:schemeClr>
              </a:solidFill>
              <a:latin typeface="Bookman Old Style" panose="02050604050505020204" pitchFamily="18" charset="0"/>
            </a:endParaRPr>
          </a:p>
        </p:txBody>
      </p:sp>
      <p:pic>
        <p:nvPicPr>
          <p:cNvPr id="1026" name="Picture 2" descr="логотип ИЯИ РАН создан Н.Нольде"/>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266" y="187247"/>
            <a:ext cx="800326" cy="800327"/>
          </a:xfrm>
          <a:prstGeom prst="rect">
            <a:avLst/>
          </a:prstGeom>
          <a:noFill/>
          <a:extLst>
            <a:ext uri="{909E8E84-426E-40DD-AFC4-6F175D3DCCD1}">
              <a14:hiddenFill xmlns:a14="http://schemas.microsoft.com/office/drawing/2010/main">
                <a:solidFill>
                  <a:srgbClr val="FFFFFF"/>
                </a:solidFill>
              </a14:hiddenFill>
            </a:ext>
          </a:extLst>
        </p:spPr>
      </p:pic>
      <p:sp>
        <p:nvSpPr>
          <p:cNvPr id="4" name="Нижний колонтитул 3">
            <a:extLst>
              <a:ext uri="{FF2B5EF4-FFF2-40B4-BE49-F238E27FC236}">
                <a16:creationId xmlns:a16="http://schemas.microsoft.com/office/drawing/2014/main" id="{9F51AE86-50EE-192B-A329-8E4F1D96B7C6}"/>
              </a:ext>
            </a:extLst>
          </p:cNvPr>
          <p:cNvSpPr>
            <a:spLocks noGrp="1"/>
          </p:cNvSpPr>
          <p:nvPr>
            <p:ph type="ftr" sz="quarter" idx="11"/>
          </p:nvPr>
        </p:nvSpPr>
        <p:spPr/>
        <p:txBody>
          <a:bodyPr/>
          <a:lstStyle/>
          <a:p>
            <a:r>
              <a:rPr lang="en-US"/>
              <a:t>Kopylov, Orekhov, Petukhov, Solomatin - PHELEX              ICPPA          Moscow, 2024 </a:t>
            </a:r>
            <a:endParaRPr lang="ru-RU"/>
          </a:p>
        </p:txBody>
      </p:sp>
    </p:spTree>
    <p:extLst>
      <p:ext uri="{BB962C8B-B14F-4D97-AF65-F5344CB8AC3E}">
        <p14:creationId xmlns:p14="http://schemas.microsoft.com/office/powerpoint/2010/main" val="41094114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23000" b="-23000"/>
          </a:stretch>
        </a:blipFill>
        <a:effectLst/>
      </p:bgPr>
    </p:bg>
    <p:spTree>
      <p:nvGrpSpPr>
        <p:cNvPr id="1" name=""/>
        <p:cNvGrpSpPr/>
        <p:nvPr/>
      </p:nvGrpSpPr>
      <p:grpSpPr>
        <a:xfrm>
          <a:off x="0" y="0"/>
          <a:ext cx="0" cy="0"/>
          <a:chOff x="0" y="0"/>
          <a:chExt cx="0" cy="0"/>
        </a:xfrm>
      </p:grpSpPr>
      <p:sp>
        <p:nvSpPr>
          <p:cNvPr id="3" name="Нижний колонтитул 2">
            <a:extLst>
              <a:ext uri="{FF2B5EF4-FFF2-40B4-BE49-F238E27FC236}">
                <a16:creationId xmlns:a16="http://schemas.microsoft.com/office/drawing/2014/main" id="{B2914381-35DE-7D37-9D8B-281235C3794E}"/>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303030">
                    <a:lumMod val="90000"/>
                    <a:lumOff val="10000"/>
                  </a:srgbClr>
                </a:solidFill>
                <a:effectLst/>
                <a:uLnTx/>
                <a:uFillTx/>
                <a:latin typeface="Times New Roman"/>
                <a:ea typeface="+mn-ea"/>
                <a:cs typeface="+mn-cs"/>
              </a:rPr>
              <a:t>Kopylov, Orekhov, Petukhov, Solomatin - PHELEX              ICPPA          Moscow, 2024 </a:t>
            </a:r>
            <a:endParaRPr kumimoji="0" lang="ru-RU" sz="1200" b="1" i="0" u="none" strike="noStrike" kern="1200" cap="none" spc="0" normalizeH="0" baseline="0" noProof="0">
              <a:ln>
                <a:noFill/>
              </a:ln>
              <a:solidFill>
                <a:srgbClr val="303030">
                  <a:lumMod val="90000"/>
                  <a:lumOff val="10000"/>
                </a:srgbClr>
              </a:solidFill>
              <a:effectLst/>
              <a:uLnTx/>
              <a:uFillTx/>
              <a:latin typeface="Times New Roman"/>
              <a:ea typeface="+mn-ea"/>
              <a:cs typeface="+mn-cs"/>
            </a:endParaRPr>
          </a:p>
        </p:txBody>
      </p:sp>
      <p:pic>
        <p:nvPicPr>
          <p:cNvPr id="2" name="Picture 2" descr="логотип ИЯИ РАН создан Н.Нольде">
            <a:extLst>
              <a:ext uri="{FF2B5EF4-FFF2-40B4-BE49-F238E27FC236}">
                <a16:creationId xmlns:a16="http://schemas.microsoft.com/office/drawing/2014/main" id="{3859DB6A-B8E8-C379-B611-9758739DD47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7544" y="342899"/>
            <a:ext cx="1092195" cy="10921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70043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3" name="Нижний колонтитул 2">
            <a:extLst>
              <a:ext uri="{FF2B5EF4-FFF2-40B4-BE49-F238E27FC236}">
                <a16:creationId xmlns:a16="http://schemas.microsoft.com/office/drawing/2014/main" id="{B2914381-35DE-7D37-9D8B-281235C3794E}"/>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303030">
                    <a:lumMod val="90000"/>
                    <a:lumOff val="10000"/>
                  </a:srgbClr>
                </a:solidFill>
                <a:effectLst/>
                <a:uLnTx/>
                <a:uFillTx/>
                <a:latin typeface="Times New Roman"/>
                <a:ea typeface="+mn-ea"/>
                <a:cs typeface="+mn-cs"/>
              </a:rPr>
              <a:t>Kopylov, Orekhov, Petukhov, Solomatin - PHELEX              ICPPA          Moscow, 2024 </a:t>
            </a:r>
            <a:endParaRPr kumimoji="0" lang="ru-RU" sz="1200" b="1" i="0" u="none" strike="noStrike" kern="1200" cap="none" spc="0" normalizeH="0" baseline="0" noProof="0">
              <a:ln>
                <a:noFill/>
              </a:ln>
              <a:solidFill>
                <a:srgbClr val="303030">
                  <a:lumMod val="90000"/>
                  <a:lumOff val="10000"/>
                </a:srgbClr>
              </a:solidFill>
              <a:effectLst/>
              <a:uLnTx/>
              <a:uFillTx/>
              <a:latin typeface="Times New Roman"/>
              <a:ea typeface="+mn-ea"/>
              <a:cs typeface="+mn-cs"/>
            </a:endParaRPr>
          </a:p>
        </p:txBody>
      </p:sp>
      <p:pic>
        <p:nvPicPr>
          <p:cNvPr id="2" name="Picture 2" descr="логотип ИЯИ РАН создан Н.Нольде">
            <a:extLst>
              <a:ext uri="{FF2B5EF4-FFF2-40B4-BE49-F238E27FC236}">
                <a16:creationId xmlns:a16="http://schemas.microsoft.com/office/drawing/2014/main" id="{CCEF0B26-9299-A89D-FF14-703EFBA03AB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7544" y="342899"/>
            <a:ext cx="1092195" cy="10921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77685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482" name="Rectangle 7"/>
          <p:cNvSpPr>
            <a:spLocks noGrp="1" noChangeArrowheads="1"/>
          </p:cNvSpPr>
          <p:nvPr>
            <p:ph type="title"/>
          </p:nvPr>
        </p:nvSpPr>
        <p:spPr>
          <a:xfrm>
            <a:off x="5580112" y="4290475"/>
            <a:ext cx="2469540" cy="512563"/>
          </a:xfrm>
          <a:noFill/>
        </p:spPr>
        <p:txBody>
          <a:bodyPr>
            <a:normAutofit fontScale="90000"/>
          </a:bodyPr>
          <a:lstStyle/>
          <a:p>
            <a:r>
              <a:rPr lang="en-US" sz="1600" dirty="0">
                <a:solidFill>
                  <a:srgbClr val="C00000"/>
                </a:solidFill>
                <a:latin typeface="Comic Sans MS" panose="030F0702030302020204" pitchFamily="66" charset="0"/>
              </a:rPr>
              <a:t>Mass of Dark Photon</a:t>
            </a:r>
            <a:br>
              <a:rPr lang="en-US" sz="1600" dirty="0">
                <a:solidFill>
                  <a:srgbClr val="C00000"/>
                </a:solidFill>
                <a:latin typeface="Comic Sans MS" panose="030F0702030302020204" pitchFamily="66" charset="0"/>
              </a:rPr>
            </a:br>
            <a:r>
              <a:rPr lang="ru-RU" sz="1600" dirty="0">
                <a:solidFill>
                  <a:srgbClr val="C00000"/>
                </a:solidFill>
                <a:latin typeface="Comic Sans MS" panose="030F0702030302020204" pitchFamily="66" charset="0"/>
              </a:rPr>
              <a:t> </a:t>
            </a:r>
            <a:r>
              <a:rPr lang="en-US" sz="1600" dirty="0">
                <a:solidFill>
                  <a:srgbClr val="C00000"/>
                </a:solidFill>
                <a:latin typeface="Comic Sans MS" panose="030F0702030302020204" pitchFamily="66" charset="0"/>
              </a:rPr>
              <a:t>from</a:t>
            </a:r>
            <a:r>
              <a:rPr lang="ru-RU" sz="1600" dirty="0">
                <a:solidFill>
                  <a:srgbClr val="C00000"/>
                </a:solidFill>
                <a:latin typeface="Comic Sans MS" panose="030F0702030302020204" pitchFamily="66" charset="0"/>
              </a:rPr>
              <a:t> 10 </a:t>
            </a:r>
            <a:r>
              <a:rPr lang="en-US" sz="1600" dirty="0">
                <a:solidFill>
                  <a:srgbClr val="C00000"/>
                </a:solidFill>
                <a:latin typeface="Comic Sans MS" panose="030F0702030302020204" pitchFamily="66" charset="0"/>
              </a:rPr>
              <a:t>to</a:t>
            </a:r>
            <a:r>
              <a:rPr lang="ru-RU" sz="1600" dirty="0">
                <a:solidFill>
                  <a:srgbClr val="C00000"/>
                </a:solidFill>
                <a:latin typeface="Comic Sans MS" panose="030F0702030302020204" pitchFamily="66" charset="0"/>
              </a:rPr>
              <a:t> 40 </a:t>
            </a:r>
            <a:r>
              <a:rPr lang="en-US" sz="1600" dirty="0">
                <a:solidFill>
                  <a:srgbClr val="C00000"/>
                </a:solidFill>
                <a:latin typeface="Comic Sans MS" panose="030F0702030302020204" pitchFamily="66" charset="0"/>
              </a:rPr>
              <a:t>eV</a:t>
            </a:r>
            <a:endParaRPr lang="ru-RU" sz="1600" dirty="0">
              <a:solidFill>
                <a:srgbClr val="C00000"/>
              </a:solidFill>
              <a:effectLst/>
              <a:latin typeface="Comic Sans MS" panose="030F0702030302020204" pitchFamily="66" charset="0"/>
            </a:endParaRPr>
          </a:p>
        </p:txBody>
      </p:sp>
      <p:pic>
        <p:nvPicPr>
          <p:cNvPr id="20483" name="Picture 5"/>
          <p:cNvPicPr>
            <a:picLocks noGrp="1" noChangeAspect="1" noChangeArrowheads="1"/>
          </p:cNvPicPr>
          <p:nvPr>
            <p:ph idx="1"/>
          </p:nvPr>
        </p:nvPicPr>
        <p:blipFill>
          <a:blip r:embed="rId2" cstate="print"/>
          <a:stretch>
            <a:fillRect/>
          </a:stretch>
        </p:blipFill>
        <p:spPr>
          <a:xfrm>
            <a:off x="4676794" y="553759"/>
            <a:ext cx="3501765" cy="3709421"/>
          </a:xfrm>
          <a:noFill/>
        </p:spPr>
      </p:pic>
      <p:sp>
        <p:nvSpPr>
          <p:cNvPr id="2" name="Текст 1">
            <a:extLst>
              <a:ext uri="{FF2B5EF4-FFF2-40B4-BE49-F238E27FC236}">
                <a16:creationId xmlns:a16="http://schemas.microsoft.com/office/drawing/2014/main" id="{85345A09-FD48-47F6-A0E7-9015BBAF91C4}"/>
              </a:ext>
            </a:extLst>
          </p:cNvPr>
          <p:cNvSpPr>
            <a:spLocks noGrp="1"/>
          </p:cNvSpPr>
          <p:nvPr>
            <p:ph type="body" sz="half" idx="2"/>
          </p:nvPr>
        </p:nvSpPr>
        <p:spPr>
          <a:xfrm>
            <a:off x="762000" y="1851353"/>
            <a:ext cx="3501764" cy="1865362"/>
          </a:xfrm>
        </p:spPr>
        <p:txBody>
          <a:bodyPr>
            <a:normAutofit fontScale="92500" lnSpcReduction="20000"/>
          </a:bodyPr>
          <a:lstStyle/>
          <a:p>
            <a:r>
              <a:rPr lang="en-US" sz="1800" dirty="0">
                <a:solidFill>
                  <a:srgbClr val="C00000"/>
                </a:solidFill>
                <a:latin typeface="Comic Sans MS" panose="030F0702030302020204" pitchFamily="66" charset="0"/>
              </a:rPr>
              <a:t>In</a:t>
            </a:r>
            <a:r>
              <a:rPr lang="ru-RU" sz="1800" dirty="0">
                <a:solidFill>
                  <a:srgbClr val="C00000"/>
                </a:solidFill>
                <a:latin typeface="Comic Sans MS" panose="030F0702030302020204" pitchFamily="66" charset="0"/>
              </a:rPr>
              <a:t> 1 </a:t>
            </a:r>
            <a:r>
              <a:rPr lang="en-US" sz="1800" dirty="0">
                <a:solidFill>
                  <a:srgbClr val="C00000"/>
                </a:solidFill>
                <a:latin typeface="Comic Sans MS" panose="030F0702030302020204" pitchFamily="66" charset="0"/>
              </a:rPr>
              <a:t>cm</a:t>
            </a:r>
            <a:r>
              <a:rPr lang="en-US" sz="1800" baseline="30000" dirty="0">
                <a:solidFill>
                  <a:srgbClr val="C00000"/>
                </a:solidFill>
                <a:latin typeface="Comic Sans MS" panose="030F0702030302020204" pitchFamily="66" charset="0"/>
              </a:rPr>
              <a:t>3</a:t>
            </a:r>
            <a:r>
              <a:rPr lang="ru-RU" sz="1800" dirty="0">
                <a:solidFill>
                  <a:srgbClr val="C00000"/>
                </a:solidFill>
                <a:latin typeface="Comic Sans MS" panose="030F0702030302020204" pitchFamily="66" charset="0"/>
              </a:rPr>
              <a:t>:</a:t>
            </a:r>
          </a:p>
          <a:p>
            <a:r>
              <a:rPr lang="ru-RU" sz="1800" dirty="0">
                <a:solidFill>
                  <a:srgbClr val="C00000"/>
                </a:solidFill>
                <a:latin typeface="Comic Sans MS" panose="030F0702030302020204" pitchFamily="66" charset="0"/>
              </a:rPr>
              <a:t>≈ 150 </a:t>
            </a:r>
            <a:r>
              <a:rPr lang="en-US" sz="1800" dirty="0">
                <a:solidFill>
                  <a:srgbClr val="C00000"/>
                </a:solidFill>
                <a:latin typeface="Comic Sans MS" panose="030F0702030302020204" pitchFamily="66" charset="0"/>
              </a:rPr>
              <a:t>relic neutrinos</a:t>
            </a:r>
            <a:endParaRPr lang="ru-RU" sz="1800" dirty="0">
              <a:solidFill>
                <a:srgbClr val="C00000"/>
              </a:solidFill>
              <a:latin typeface="Comic Sans MS" panose="030F0702030302020204" pitchFamily="66" charset="0"/>
            </a:endParaRPr>
          </a:p>
          <a:p>
            <a:r>
              <a:rPr lang="ru-RU" sz="1800" dirty="0">
                <a:solidFill>
                  <a:srgbClr val="C00000"/>
                </a:solidFill>
                <a:latin typeface="Comic Sans MS" panose="030F0702030302020204" pitchFamily="66" charset="0"/>
              </a:rPr>
              <a:t>≈ 500 </a:t>
            </a:r>
            <a:r>
              <a:rPr lang="en-US" sz="1800" dirty="0">
                <a:solidFill>
                  <a:srgbClr val="C00000"/>
                </a:solidFill>
                <a:latin typeface="Comic Sans MS" panose="030F0702030302020204" pitchFamily="66" charset="0"/>
              </a:rPr>
              <a:t>relic photons</a:t>
            </a:r>
          </a:p>
          <a:p>
            <a:endParaRPr lang="ru-RU" sz="1800" dirty="0">
              <a:solidFill>
                <a:srgbClr val="C00000"/>
              </a:solidFill>
              <a:latin typeface="Comic Sans MS" panose="030F0702030302020204" pitchFamily="66" charset="0"/>
            </a:endParaRPr>
          </a:p>
          <a:p>
            <a:r>
              <a:rPr lang="en-US" sz="1800" dirty="0">
                <a:solidFill>
                  <a:srgbClr val="C00000"/>
                </a:solidFill>
                <a:latin typeface="Comic Sans MS" panose="030F0702030302020204" pitchFamily="66" charset="0"/>
              </a:rPr>
              <a:t>Dark photons in the vicinity of</a:t>
            </a:r>
          </a:p>
          <a:p>
            <a:r>
              <a:rPr lang="en-US" sz="1800" dirty="0">
                <a:solidFill>
                  <a:srgbClr val="C00000"/>
                </a:solidFill>
                <a:latin typeface="Comic Sans MS" panose="030F0702030302020204" pitchFamily="66" charset="0"/>
              </a:rPr>
              <a:t>The Sun</a:t>
            </a:r>
            <a:r>
              <a:rPr lang="ru-RU" sz="1800" dirty="0">
                <a:solidFill>
                  <a:srgbClr val="C00000"/>
                </a:solidFill>
                <a:latin typeface="Comic Sans MS" panose="030F0702030302020204" pitchFamily="66" charset="0"/>
              </a:rPr>
              <a:t>:</a:t>
            </a:r>
          </a:p>
          <a:p>
            <a:r>
              <a:rPr lang="en-US" sz="1800" dirty="0">
                <a:solidFill>
                  <a:srgbClr val="C00000"/>
                </a:solidFill>
                <a:latin typeface="Comic Sans MS" panose="030F0702030302020204" pitchFamily="66" charset="0"/>
              </a:rPr>
              <a:t>From</a:t>
            </a:r>
            <a:r>
              <a:rPr lang="ru-RU" sz="1800" dirty="0">
                <a:solidFill>
                  <a:srgbClr val="C00000"/>
                </a:solidFill>
                <a:latin typeface="Comic Sans MS" panose="030F0702030302020204" pitchFamily="66" charset="0"/>
              </a:rPr>
              <a:t> 10 </a:t>
            </a:r>
            <a:r>
              <a:rPr lang="en-US" sz="1800" dirty="0">
                <a:solidFill>
                  <a:srgbClr val="C00000"/>
                </a:solidFill>
                <a:latin typeface="Comic Sans MS" panose="030F0702030302020204" pitchFamily="66" charset="0"/>
              </a:rPr>
              <a:t>to</a:t>
            </a:r>
            <a:r>
              <a:rPr lang="ru-RU" sz="1800" dirty="0">
                <a:solidFill>
                  <a:srgbClr val="C00000"/>
                </a:solidFill>
                <a:latin typeface="Comic Sans MS" panose="030F0702030302020204" pitchFamily="66" charset="0"/>
              </a:rPr>
              <a:t> 40 </a:t>
            </a:r>
            <a:r>
              <a:rPr lang="en-US" sz="1800" dirty="0">
                <a:solidFill>
                  <a:srgbClr val="C00000"/>
                </a:solidFill>
                <a:latin typeface="Comic Sans MS" panose="030F0702030302020204" pitchFamily="66" charset="0"/>
              </a:rPr>
              <a:t>millions/cm</a:t>
            </a:r>
            <a:r>
              <a:rPr lang="en-US" sz="1800" baseline="30000" dirty="0">
                <a:solidFill>
                  <a:srgbClr val="C00000"/>
                </a:solidFill>
                <a:latin typeface="Comic Sans MS" panose="030F0702030302020204" pitchFamily="66" charset="0"/>
              </a:rPr>
              <a:t>3</a:t>
            </a:r>
            <a:r>
              <a:rPr lang="en-US" sz="1800" dirty="0">
                <a:solidFill>
                  <a:srgbClr val="C00000"/>
                </a:solidFill>
                <a:latin typeface="Comic Sans MS" panose="030F0702030302020204" pitchFamily="66" charset="0"/>
              </a:rPr>
              <a:t> </a:t>
            </a:r>
            <a:r>
              <a:rPr lang="ru-RU" sz="1800" dirty="0">
                <a:solidFill>
                  <a:srgbClr val="C00000"/>
                </a:solidFill>
                <a:latin typeface="Comic Sans MS" panose="030F0702030302020204" pitchFamily="66" charset="0"/>
              </a:rPr>
              <a:t>!</a:t>
            </a:r>
          </a:p>
        </p:txBody>
      </p:sp>
      <p:sp>
        <p:nvSpPr>
          <p:cNvPr id="5" name="Нижний колонтитул 4">
            <a:extLst>
              <a:ext uri="{FF2B5EF4-FFF2-40B4-BE49-F238E27FC236}">
                <a16:creationId xmlns:a16="http://schemas.microsoft.com/office/drawing/2014/main" id="{FE1391EC-1667-FADD-F2B0-8130B8B15519}"/>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303030">
                    <a:lumMod val="90000"/>
                    <a:lumOff val="10000"/>
                  </a:srgbClr>
                </a:solidFill>
                <a:effectLst/>
                <a:uLnTx/>
                <a:uFillTx/>
                <a:latin typeface="Times New Roman"/>
                <a:ea typeface="+mn-ea"/>
                <a:cs typeface="+mn-cs"/>
              </a:rPr>
              <a:t>Kopylov, Orekhov, Petukhov, Solomatin - PHELEX              ICPPA          Moscow, 2024 </a:t>
            </a:r>
            <a:endParaRPr kumimoji="0" lang="ru-RU" sz="1200" b="1" i="0" u="none" strike="noStrike" kern="1200" cap="none" spc="0" normalizeH="0" baseline="0" noProof="0">
              <a:ln>
                <a:noFill/>
              </a:ln>
              <a:solidFill>
                <a:srgbClr val="303030">
                  <a:lumMod val="90000"/>
                  <a:lumOff val="10000"/>
                </a:srgbClr>
              </a:solidFill>
              <a:effectLst/>
              <a:uLnTx/>
              <a:uFillTx/>
              <a:latin typeface="Times New Roman"/>
              <a:ea typeface="+mn-ea"/>
              <a:cs typeface="+mn-cs"/>
            </a:endParaRPr>
          </a:p>
        </p:txBody>
      </p:sp>
      <p:sp>
        <p:nvSpPr>
          <p:cNvPr id="20485" name="Text Box 11"/>
          <p:cNvSpPr txBox="1">
            <a:spLocks noChangeArrowheads="1"/>
          </p:cNvSpPr>
          <p:nvPr/>
        </p:nvSpPr>
        <p:spPr bwMode="auto">
          <a:xfrm>
            <a:off x="950913" y="3774282"/>
            <a:ext cx="248786" cy="369332"/>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srgbClr val="FF0000"/>
                </a:solidFill>
                <a:effectLst/>
                <a:uLnTx/>
                <a:uFillTx/>
                <a:latin typeface="Arial" charset="0"/>
                <a:ea typeface="+mn-ea"/>
                <a:cs typeface="+mn-cs"/>
              </a:rPr>
              <a:t> </a:t>
            </a:r>
          </a:p>
        </p:txBody>
      </p:sp>
      <p:pic>
        <p:nvPicPr>
          <p:cNvPr id="3" name="Picture 2" descr="логотип ИЯИ РАН создан Н.Нольде">
            <a:extLst>
              <a:ext uri="{FF2B5EF4-FFF2-40B4-BE49-F238E27FC236}">
                <a16:creationId xmlns:a16="http://schemas.microsoft.com/office/drawing/2014/main" id="{54F99F6F-3020-9811-A02A-EEA5BCAFCF9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9659" y="342899"/>
            <a:ext cx="720080" cy="720081"/>
          </a:xfrm>
          <a:prstGeom prst="rect">
            <a:avLst/>
          </a:prstGeom>
          <a:noFill/>
          <a:extLst>
            <a:ext uri="{909E8E84-426E-40DD-AFC4-6F175D3DCCD1}">
              <a14:hiddenFill xmlns:a14="http://schemas.microsoft.com/office/drawing/2010/main">
                <a:solidFill>
                  <a:srgbClr val="FFFFFF"/>
                </a:solidFill>
              </a14:hiddenFill>
            </a:ext>
          </a:extLst>
        </p:spPr>
      </p:pic>
      <p:cxnSp>
        <p:nvCxnSpPr>
          <p:cNvPr id="6" name="Прямая со стрелкой 5">
            <a:extLst>
              <a:ext uri="{FF2B5EF4-FFF2-40B4-BE49-F238E27FC236}">
                <a16:creationId xmlns:a16="http://schemas.microsoft.com/office/drawing/2014/main" id="{FC78002F-F428-428E-09D6-2B88FF04D064}"/>
              </a:ext>
            </a:extLst>
          </p:cNvPr>
          <p:cNvCxnSpPr>
            <a:cxnSpLocks/>
          </p:cNvCxnSpPr>
          <p:nvPr/>
        </p:nvCxnSpPr>
        <p:spPr>
          <a:xfrm>
            <a:off x="5436096" y="3075806"/>
            <a:ext cx="2376264" cy="0"/>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7" name="Прямая со стрелкой 6">
            <a:extLst>
              <a:ext uri="{FF2B5EF4-FFF2-40B4-BE49-F238E27FC236}">
                <a16:creationId xmlns:a16="http://schemas.microsoft.com/office/drawing/2014/main" id="{9617C009-0599-AEA2-4F67-E5D9F5760E92}"/>
              </a:ext>
            </a:extLst>
          </p:cNvPr>
          <p:cNvCxnSpPr>
            <a:cxnSpLocks/>
          </p:cNvCxnSpPr>
          <p:nvPr/>
        </p:nvCxnSpPr>
        <p:spPr>
          <a:xfrm>
            <a:off x="2532845" y="1524175"/>
            <a:ext cx="144016" cy="64807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0747E9C6-9A74-E33C-2418-0EC7DDB6375E}"/>
              </a:ext>
            </a:extLst>
          </p:cNvPr>
          <p:cNvSpPr txBox="1"/>
          <p:nvPr/>
        </p:nvSpPr>
        <p:spPr>
          <a:xfrm>
            <a:off x="1879466" y="1142808"/>
            <a:ext cx="101021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srgbClr val="C00000"/>
                </a:solidFill>
                <a:effectLst/>
                <a:uLnTx/>
                <a:uFillTx/>
                <a:latin typeface="Times New Roman"/>
                <a:ea typeface="+mn-ea"/>
                <a:cs typeface="+mn-cs"/>
              </a:rPr>
              <a:t>≈</a:t>
            </a:r>
            <a:r>
              <a:rPr kumimoji="0" lang="en-US" sz="1800" b="0" i="0" u="none" strike="noStrike" kern="1200" cap="none" spc="0" normalizeH="0" baseline="0" noProof="0" dirty="0">
                <a:ln>
                  <a:noFill/>
                </a:ln>
                <a:solidFill>
                  <a:srgbClr val="C00000"/>
                </a:solidFill>
                <a:effectLst/>
                <a:uLnTx/>
                <a:uFillTx/>
                <a:latin typeface="Times New Roman"/>
                <a:ea typeface="+mn-ea"/>
                <a:cs typeface="+mn-cs"/>
              </a:rPr>
              <a:t> </a:t>
            </a:r>
            <a:r>
              <a:rPr kumimoji="0" lang="ru-RU" sz="1800" b="0" i="0" u="none" strike="noStrike" kern="1200" cap="none" spc="0" normalizeH="0" baseline="0" noProof="0" dirty="0">
                <a:ln>
                  <a:noFill/>
                </a:ln>
                <a:solidFill>
                  <a:srgbClr val="C00000"/>
                </a:solidFill>
                <a:effectLst/>
                <a:uLnTx/>
                <a:uFillTx/>
                <a:latin typeface="Times New Roman"/>
                <a:ea typeface="+mn-ea"/>
                <a:cs typeface="+mn-cs"/>
              </a:rPr>
              <a:t>8(</a:t>
            </a:r>
            <a:r>
              <a:rPr kumimoji="0" lang="en-US" sz="1800" b="0" i="0" u="none" strike="noStrike" kern="1200" cap="none" spc="0" normalizeH="0" baseline="0" noProof="0" dirty="0">
                <a:ln>
                  <a:noFill/>
                </a:ln>
                <a:solidFill>
                  <a:srgbClr val="C00000"/>
                </a:solidFill>
                <a:effectLst/>
                <a:uLnTx/>
                <a:uFillTx/>
                <a:latin typeface="Times New Roman"/>
                <a:ea typeface="+mn-ea"/>
                <a:cs typeface="+mn-cs"/>
              </a:rPr>
              <a:t>p/h)</a:t>
            </a:r>
            <a:r>
              <a:rPr kumimoji="0" lang="en-US" sz="1800" b="0" i="0" u="none" strike="noStrike" kern="1200" cap="none" spc="0" normalizeH="0" baseline="30000" noProof="0" dirty="0">
                <a:ln>
                  <a:noFill/>
                </a:ln>
                <a:solidFill>
                  <a:srgbClr val="C00000"/>
                </a:solidFill>
                <a:effectLst/>
                <a:uLnTx/>
                <a:uFillTx/>
                <a:latin typeface="Times New Roman"/>
                <a:ea typeface="+mn-ea"/>
                <a:cs typeface="+mn-cs"/>
              </a:rPr>
              <a:t>3</a:t>
            </a:r>
            <a:endParaRPr kumimoji="0" lang="ru-RU" sz="1800" b="0" i="0" u="none" strike="noStrike" kern="1200" cap="none" spc="0" normalizeH="0" baseline="30000" noProof="0" dirty="0">
              <a:ln>
                <a:noFill/>
              </a:ln>
              <a:solidFill>
                <a:srgbClr val="C00000"/>
              </a:solidFill>
              <a:effectLst/>
              <a:uLnTx/>
              <a:uFillTx/>
              <a:latin typeface="Times New Roman"/>
              <a:ea typeface="+mn-ea"/>
              <a:cs typeface="+mn-cs"/>
            </a:endParaRPr>
          </a:p>
        </p:txBody>
      </p:sp>
      <p:sp>
        <p:nvSpPr>
          <p:cNvPr id="4" name="TextBox 3">
            <a:extLst>
              <a:ext uri="{FF2B5EF4-FFF2-40B4-BE49-F238E27FC236}">
                <a16:creationId xmlns:a16="http://schemas.microsoft.com/office/drawing/2014/main" id="{2C80267E-9996-20A8-6C0C-C24FFAC36011}"/>
              </a:ext>
            </a:extLst>
          </p:cNvPr>
          <p:cNvSpPr txBox="1"/>
          <p:nvPr/>
        </p:nvSpPr>
        <p:spPr>
          <a:xfrm>
            <a:off x="2705333" y="1371647"/>
            <a:ext cx="119135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srgbClr val="C00000"/>
                </a:solidFill>
                <a:effectLst/>
                <a:uLnTx/>
                <a:uFillTx/>
                <a:latin typeface="Times New Roman"/>
                <a:ea typeface="+mn-ea"/>
                <a:cs typeface="+mn-cs"/>
              </a:rPr>
              <a:t>T</a:t>
            </a:r>
            <a:r>
              <a:rPr kumimoji="0" lang="en-US" sz="1600" b="0" i="0" u="none" strike="noStrike" kern="1200" cap="none" spc="0" normalizeH="0" baseline="-25000" noProof="0" dirty="0" err="1">
                <a:ln>
                  <a:noFill/>
                </a:ln>
                <a:solidFill>
                  <a:srgbClr val="C00000"/>
                </a:solidFill>
                <a:effectLst/>
                <a:uLnTx/>
                <a:uFillTx/>
                <a:latin typeface="Times New Roman"/>
                <a:ea typeface="+mn-ea"/>
                <a:cs typeface="+mn-cs"/>
              </a:rPr>
              <a:t>ν</a:t>
            </a:r>
            <a:r>
              <a:rPr kumimoji="0" lang="en-US" sz="1600" b="0" i="0" u="none" strike="noStrike" kern="1200" cap="none" spc="0" normalizeH="0" baseline="-25000" noProof="0" dirty="0">
                <a:ln>
                  <a:noFill/>
                </a:ln>
                <a:solidFill>
                  <a:srgbClr val="C00000"/>
                </a:solidFill>
                <a:effectLst/>
                <a:uLnTx/>
                <a:uFillTx/>
                <a:latin typeface="Times New Roman"/>
                <a:ea typeface="+mn-ea"/>
                <a:cs typeface="+mn-cs"/>
              </a:rPr>
              <a:t> </a:t>
            </a:r>
            <a:r>
              <a:rPr kumimoji="0" lang="en-US" sz="1600" b="0" i="0" u="none" strike="noStrike" kern="1200" cap="none" spc="0" normalizeH="0" baseline="0" noProof="0" dirty="0">
                <a:ln>
                  <a:noFill/>
                </a:ln>
                <a:solidFill>
                  <a:srgbClr val="C00000"/>
                </a:solidFill>
                <a:effectLst/>
                <a:uLnTx/>
                <a:uFillTx/>
                <a:latin typeface="Times New Roman"/>
                <a:ea typeface="+mn-ea"/>
                <a:cs typeface="+mn-cs"/>
              </a:rPr>
              <a:t>= 1.95 ⁰K</a:t>
            </a:r>
            <a:endParaRPr kumimoji="0" lang="ru-RU" sz="1600" b="0" i="0" u="none" strike="noStrike" kern="1200" cap="none" spc="0" normalizeH="0" baseline="0" noProof="0" dirty="0">
              <a:ln>
                <a:noFill/>
              </a:ln>
              <a:solidFill>
                <a:srgbClr val="C00000"/>
              </a:solidFill>
              <a:effectLst/>
              <a:uLnTx/>
              <a:uFillTx/>
              <a:latin typeface="Times New Roman"/>
              <a:ea typeface="+mn-ea"/>
              <a:cs typeface="+mn-cs"/>
            </a:endParaRPr>
          </a:p>
        </p:txBody>
      </p:sp>
      <p:sp>
        <p:nvSpPr>
          <p:cNvPr id="10" name="TextBox 9">
            <a:extLst>
              <a:ext uri="{FF2B5EF4-FFF2-40B4-BE49-F238E27FC236}">
                <a16:creationId xmlns:a16="http://schemas.microsoft.com/office/drawing/2014/main" id="{5DDD0A40-CC32-ADB5-0821-F5A2278C5B04}"/>
              </a:ext>
            </a:extLst>
          </p:cNvPr>
          <p:cNvSpPr txBox="1"/>
          <p:nvPr/>
        </p:nvSpPr>
        <p:spPr>
          <a:xfrm>
            <a:off x="4027754" y="0"/>
            <a:ext cx="4734272" cy="461665"/>
          </a:xfrm>
          <a:prstGeom prst="rect">
            <a:avLst/>
          </a:prstGeom>
          <a:noFill/>
        </p:spPr>
        <p:txBody>
          <a:bodyPr wrap="square">
            <a:spAutoFit/>
          </a:bodyPr>
          <a:lstStyle/>
          <a:p>
            <a:r>
              <a:rPr kumimoji="0" lang="en-US" sz="1200" b="0" i="0" u="none" strike="noStrike" kern="1200" cap="none" spc="0" normalizeH="0" baseline="0" noProof="0" dirty="0" err="1">
                <a:ln>
                  <a:noFill/>
                </a:ln>
                <a:solidFill>
                  <a:srgbClr val="C00000"/>
                </a:solidFill>
                <a:effectLst/>
                <a:uLnTx/>
                <a:uFillTx/>
                <a:latin typeface="Times New Roman"/>
                <a:ea typeface="+mj-ea"/>
                <a:cs typeface="+mj-cs"/>
              </a:rPr>
              <a:t>R.B.Cairns</a:t>
            </a:r>
            <a:r>
              <a:rPr kumimoji="0" lang="en-US" sz="1200" b="0" i="0" u="none" strike="noStrike" kern="1200" cap="none" spc="0" normalizeH="0" baseline="0" noProof="0" dirty="0">
                <a:ln>
                  <a:noFill/>
                </a:ln>
                <a:solidFill>
                  <a:srgbClr val="C00000"/>
                </a:solidFill>
                <a:effectLst/>
                <a:uLnTx/>
                <a:uFillTx/>
                <a:latin typeface="Times New Roman"/>
                <a:ea typeface="+mj-ea"/>
                <a:cs typeface="+mj-cs"/>
              </a:rPr>
              <a:t> and </a:t>
            </a:r>
            <a:r>
              <a:rPr kumimoji="0" lang="en-US" sz="1200" b="0" i="0" u="none" strike="noStrike" kern="1200" cap="none" spc="0" normalizeH="0" baseline="0" noProof="0" dirty="0" err="1">
                <a:ln>
                  <a:noFill/>
                </a:ln>
                <a:solidFill>
                  <a:srgbClr val="C00000"/>
                </a:solidFill>
                <a:effectLst/>
                <a:uLnTx/>
                <a:uFillTx/>
                <a:latin typeface="Times New Roman"/>
                <a:ea typeface="+mj-ea"/>
                <a:cs typeface="+mj-cs"/>
              </a:rPr>
              <a:t>J.A.R.Samson</a:t>
            </a:r>
            <a:r>
              <a:rPr kumimoji="0" lang="en-US" sz="1200" b="0" i="0" u="none" strike="noStrike" kern="1200" cap="none" spc="0" normalizeH="0" baseline="0" noProof="0" dirty="0">
                <a:ln>
                  <a:noFill/>
                </a:ln>
                <a:solidFill>
                  <a:srgbClr val="C00000"/>
                </a:solidFill>
                <a:effectLst/>
                <a:uLnTx/>
                <a:uFillTx/>
                <a:latin typeface="Times New Roman"/>
                <a:ea typeface="+mj-ea"/>
                <a:cs typeface="+mj-cs"/>
              </a:rPr>
              <a:t> Journal of optical society of America</a:t>
            </a:r>
            <a:br>
              <a:rPr kumimoji="0" lang="en-US" sz="1200" b="0" i="0" u="none" strike="noStrike" kern="1200" cap="none" spc="0" normalizeH="0" baseline="0" noProof="0" dirty="0">
                <a:ln>
                  <a:noFill/>
                </a:ln>
                <a:solidFill>
                  <a:srgbClr val="C00000"/>
                </a:solidFill>
                <a:effectLst/>
                <a:uLnTx/>
                <a:uFillTx/>
                <a:latin typeface="Times New Roman"/>
                <a:ea typeface="+mj-ea"/>
                <a:cs typeface="+mj-cs"/>
              </a:rPr>
            </a:br>
            <a:r>
              <a:rPr kumimoji="0" lang="en-US" sz="1200" b="0" i="0" u="none" strike="noStrike" kern="1200" cap="none" spc="0" normalizeH="0" baseline="0" noProof="0" dirty="0">
                <a:ln>
                  <a:noFill/>
                </a:ln>
                <a:solidFill>
                  <a:srgbClr val="C00000"/>
                </a:solidFill>
                <a:effectLst/>
                <a:uLnTx/>
                <a:uFillTx/>
                <a:latin typeface="Times New Roman"/>
                <a:ea typeface="+mj-ea"/>
                <a:cs typeface="+mj-cs"/>
              </a:rPr>
              <a:t>Vol. 56, Number 11, November 1966, 1568-1573</a:t>
            </a:r>
            <a:endParaRPr lang="ru-RU" sz="1200" dirty="0"/>
          </a:p>
        </p:txBody>
      </p:sp>
    </p:spTree>
    <p:extLst>
      <p:ext uri="{BB962C8B-B14F-4D97-AF65-F5344CB8AC3E}">
        <p14:creationId xmlns:p14="http://schemas.microsoft.com/office/powerpoint/2010/main" val="27819278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60389" y="345599"/>
            <a:ext cx="2592289" cy="699576"/>
          </a:xfrm>
        </p:spPr>
        <p:txBody>
          <a:bodyPr>
            <a:normAutofit fontScale="90000"/>
          </a:bodyPr>
          <a:lstStyle/>
          <a:p>
            <a:pPr>
              <a:lnSpc>
                <a:spcPct val="100000"/>
              </a:lnSpc>
            </a:pPr>
            <a:br>
              <a:rPr lang="en-US" sz="1600" dirty="0">
                <a:solidFill>
                  <a:srgbClr val="C00000"/>
                </a:solidFill>
                <a:latin typeface="Comic Sans MS" panose="030F0702030302020204" pitchFamily="66" charset="0"/>
              </a:rPr>
            </a:br>
            <a:br>
              <a:rPr lang="en-US" sz="1600" dirty="0">
                <a:solidFill>
                  <a:srgbClr val="C00000"/>
                </a:solidFill>
                <a:latin typeface="Comic Sans MS" panose="030F0702030302020204" pitchFamily="66" charset="0"/>
              </a:rPr>
            </a:br>
            <a:br>
              <a:rPr lang="en-US" sz="1600" dirty="0">
                <a:solidFill>
                  <a:srgbClr val="C00000"/>
                </a:solidFill>
                <a:latin typeface="Comic Sans MS" panose="030F0702030302020204" pitchFamily="66" charset="0"/>
              </a:rPr>
            </a:br>
            <a:r>
              <a:rPr lang="en-US" sz="2400" dirty="0"/>
              <a:t> </a:t>
            </a:r>
            <a:endParaRPr lang="ru-RU" sz="2400" dirty="0"/>
          </a:p>
        </p:txBody>
      </p:sp>
      <p:sp>
        <p:nvSpPr>
          <p:cNvPr id="6"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Times New Roman"/>
              <a:ea typeface="+mn-ea"/>
              <a:cs typeface="+mn-cs"/>
            </a:endParaRPr>
          </a:p>
        </p:txBody>
      </p:sp>
      <p:pic>
        <p:nvPicPr>
          <p:cNvPr id="14" name="Объект 13"/>
          <p:cNvPicPr>
            <a:picLocks noGrp="1"/>
          </p:cNvPicPr>
          <p:nvPr>
            <p:ph idx="1"/>
          </p:nvPr>
        </p:nvPicPr>
        <p:blipFill>
          <a:blip r:embed="rId2" cstate="print">
            <a:extLst>
              <a:ext uri="{28A0092B-C50C-407E-A947-70E740481C1C}">
                <a14:useLocalDpi xmlns:a14="http://schemas.microsoft.com/office/drawing/2010/main" val="0"/>
              </a:ext>
            </a:extLst>
          </a:blip>
          <a:stretch>
            <a:fillRect/>
          </a:stretch>
        </p:blipFill>
        <p:spPr>
          <a:xfrm>
            <a:off x="635822" y="1390773"/>
            <a:ext cx="3449135" cy="2459237"/>
          </a:xfrm>
          <a:prstGeom prst="rect">
            <a:avLst/>
          </a:prstGeom>
        </p:spPr>
      </p:pic>
      <p:sp>
        <p:nvSpPr>
          <p:cNvPr id="7" name="TextBox 6"/>
          <p:cNvSpPr txBox="1"/>
          <p:nvPr/>
        </p:nvSpPr>
        <p:spPr>
          <a:xfrm>
            <a:off x="589830" y="1097443"/>
            <a:ext cx="252665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AD0101">
                    <a:lumMod val="75000"/>
                  </a:srgbClr>
                </a:solidFill>
                <a:latin typeface="Times New Roman"/>
              </a:rPr>
              <a:t>Pulse from muon crossing the counter</a:t>
            </a:r>
            <a:endParaRPr kumimoji="0" lang="ru-RU" sz="1200" b="0" i="0" u="none" strike="noStrike" kern="1200" cap="none" spc="0" normalizeH="0" baseline="0" noProof="0" dirty="0">
              <a:ln>
                <a:noFill/>
              </a:ln>
              <a:solidFill>
                <a:srgbClr val="AD0101">
                  <a:lumMod val="75000"/>
                </a:srgbClr>
              </a:solidFill>
              <a:effectLst/>
              <a:uLnTx/>
              <a:uFillTx/>
              <a:latin typeface="Times New Roman"/>
              <a:ea typeface="+mn-ea"/>
              <a:cs typeface="+mn-cs"/>
            </a:endParaRPr>
          </a:p>
        </p:txBody>
      </p:sp>
      <p:cxnSp>
        <p:nvCxnSpPr>
          <p:cNvPr id="17" name="Соединительная линия уступом 16"/>
          <p:cNvCxnSpPr/>
          <p:nvPr/>
        </p:nvCxnSpPr>
        <p:spPr>
          <a:xfrm>
            <a:off x="1360405" y="1508430"/>
            <a:ext cx="720080" cy="457200"/>
          </a:xfrm>
          <a:prstGeom prst="bentConnector3">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2525998" y="3175715"/>
            <a:ext cx="1800493"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AD0101">
                    <a:lumMod val="75000"/>
                  </a:srgbClr>
                </a:solidFill>
                <a:latin typeface="Times New Roman"/>
              </a:rPr>
              <a:t>Pulse from single electron</a:t>
            </a:r>
            <a:endParaRPr kumimoji="0" lang="ru-RU" sz="1200" b="0" i="0" u="none" strike="noStrike" kern="1200" cap="none" spc="0" normalizeH="0" baseline="0" noProof="0" dirty="0">
              <a:ln>
                <a:noFill/>
              </a:ln>
              <a:solidFill>
                <a:srgbClr val="AD0101">
                  <a:lumMod val="75000"/>
                </a:srgbClr>
              </a:solidFill>
              <a:effectLst/>
              <a:uLnTx/>
              <a:uFillTx/>
              <a:latin typeface="Times New Roman"/>
              <a:ea typeface="+mn-ea"/>
              <a:cs typeface="+mn-cs"/>
            </a:endParaRPr>
          </a:p>
        </p:txBody>
      </p:sp>
      <p:cxnSp>
        <p:nvCxnSpPr>
          <p:cNvPr id="21" name="Соединительная линия уступом 20"/>
          <p:cNvCxnSpPr/>
          <p:nvPr/>
        </p:nvCxnSpPr>
        <p:spPr>
          <a:xfrm rot="10800000">
            <a:off x="3018913" y="2952530"/>
            <a:ext cx="360042" cy="246516"/>
          </a:xfrm>
          <a:prstGeom prst="bentConnector3">
            <a:avLst/>
          </a:prstGeom>
          <a:ln>
            <a:tailEnd type="arrow"/>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683567" y="4011910"/>
            <a:ext cx="692048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AD0101">
                    <a:lumMod val="75000"/>
                  </a:srgbClr>
                </a:solidFill>
                <a:effectLst/>
                <a:uLnTx/>
                <a:uFillTx/>
                <a:latin typeface="Times New Roman"/>
                <a:ea typeface="+mn-ea"/>
                <a:cs typeface="+mn-cs"/>
              </a:rPr>
              <a:t>From muons at sea level: ≈ 15 pulses per second </a:t>
            </a:r>
            <a:r>
              <a:rPr kumimoji="0" lang="en-US" sz="1400" b="0" i="0" u="none" strike="noStrike" kern="1200" cap="none" spc="0" normalizeH="0" baseline="0" noProof="0" dirty="0">
                <a:ln>
                  <a:noFill/>
                </a:ln>
                <a:solidFill>
                  <a:srgbClr val="AD0101">
                    <a:lumMod val="75000"/>
                  </a:srgbClr>
                </a:solidFill>
                <a:effectLst/>
                <a:uLnTx/>
                <a:uFillTx/>
                <a:latin typeface="Times New Roman"/>
                <a:ea typeface="+mn-ea"/>
                <a:cs typeface="+mn-cs"/>
                <a:sym typeface="Wingdings" panose="05000000000000000000" pitchFamily="2" charset="2"/>
              </a:rPr>
              <a:t> ≈ 15% dead time (10 </a:t>
            </a:r>
            <a:r>
              <a:rPr kumimoji="0" lang="en-US" sz="1400" b="0" i="0" u="none" strike="noStrike" kern="1200" cap="none" spc="0" normalizeH="0" baseline="0" noProof="0" dirty="0" err="1">
                <a:ln>
                  <a:noFill/>
                </a:ln>
                <a:solidFill>
                  <a:srgbClr val="AD0101">
                    <a:lumMod val="75000"/>
                  </a:srgbClr>
                </a:solidFill>
                <a:effectLst/>
                <a:uLnTx/>
                <a:uFillTx/>
                <a:latin typeface="Times New Roman"/>
                <a:ea typeface="+mn-ea"/>
                <a:cs typeface="+mn-cs"/>
                <a:sym typeface="Wingdings" panose="05000000000000000000" pitchFamily="2" charset="2"/>
              </a:rPr>
              <a:t>ms</a:t>
            </a:r>
            <a:r>
              <a:rPr kumimoji="0" lang="en-US" sz="1400" b="0" i="0" u="none" strike="noStrike" kern="1200" cap="none" spc="0" normalizeH="0" baseline="0" noProof="0" dirty="0">
                <a:ln>
                  <a:noFill/>
                </a:ln>
                <a:solidFill>
                  <a:srgbClr val="AD0101">
                    <a:lumMod val="75000"/>
                  </a:srgbClr>
                </a:solidFill>
                <a:effectLst/>
                <a:uLnTx/>
                <a:uFillTx/>
                <a:latin typeface="Times New Roman"/>
                <a:ea typeface="+mn-ea"/>
                <a:cs typeface="+mn-cs"/>
                <a:sym typeface="Wingdings" panose="05000000000000000000" pitchFamily="2" charset="2"/>
              </a:rPr>
              <a:t> per each pulse)</a:t>
            </a:r>
            <a:r>
              <a:rPr kumimoji="0" lang="en-US" sz="1400" b="0" i="0" u="none" strike="noStrike" kern="1200" cap="none" spc="0" normalizeH="0" baseline="0" noProof="0" dirty="0">
                <a:ln>
                  <a:noFill/>
                </a:ln>
                <a:solidFill>
                  <a:srgbClr val="AD0101">
                    <a:lumMod val="75000"/>
                  </a:srgbClr>
                </a:solidFill>
                <a:effectLst/>
                <a:uLnTx/>
                <a:uFillTx/>
                <a:latin typeface="Times New Roman"/>
                <a:ea typeface="+mn-ea"/>
                <a:cs typeface="+mn-cs"/>
              </a:rPr>
              <a:t> </a:t>
            </a:r>
            <a:endParaRPr kumimoji="0" lang="ru-RU" sz="1400" b="0" i="0" u="none" strike="noStrike" kern="1200" cap="none" spc="0" normalizeH="0" baseline="0" noProof="0" dirty="0">
              <a:ln>
                <a:noFill/>
              </a:ln>
              <a:solidFill>
                <a:srgbClr val="AD0101">
                  <a:lumMod val="75000"/>
                </a:srgbClr>
              </a:solidFill>
              <a:effectLst/>
              <a:uLnTx/>
              <a:uFillTx/>
              <a:latin typeface="Times New Roman"/>
              <a:ea typeface="+mn-ea"/>
              <a:cs typeface="+mn-cs"/>
            </a:endParaRPr>
          </a:p>
        </p:txBody>
      </p:sp>
      <p:sp>
        <p:nvSpPr>
          <p:cNvPr id="28" name="TextBox 27"/>
          <p:cNvSpPr txBox="1"/>
          <p:nvPr/>
        </p:nvSpPr>
        <p:spPr>
          <a:xfrm>
            <a:off x="4836190" y="998606"/>
            <a:ext cx="2108269"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AD0101">
                    <a:lumMod val="75000"/>
                  </a:srgbClr>
                </a:solidFill>
                <a:latin typeface="Times New Roman"/>
              </a:rPr>
              <a:t>The restored shape of the pulse</a:t>
            </a:r>
            <a:endParaRPr kumimoji="0" lang="ru-RU" sz="1200" b="0" i="0" u="none" strike="noStrike" kern="1200" cap="none" spc="0" normalizeH="0" baseline="0" noProof="0" dirty="0">
              <a:ln>
                <a:noFill/>
              </a:ln>
              <a:solidFill>
                <a:srgbClr val="AD0101">
                  <a:lumMod val="75000"/>
                </a:srgbClr>
              </a:solidFill>
              <a:effectLst/>
              <a:uLnTx/>
              <a:uFillTx/>
              <a:latin typeface="Times New Roman"/>
              <a:ea typeface="+mn-ea"/>
              <a:cs typeface="+mn-cs"/>
            </a:endParaRPr>
          </a:p>
        </p:txBody>
      </p:sp>
      <p:sp>
        <p:nvSpPr>
          <p:cNvPr id="8" name="Нижний колонтитул 7">
            <a:extLst>
              <a:ext uri="{FF2B5EF4-FFF2-40B4-BE49-F238E27FC236}">
                <a16:creationId xmlns:a16="http://schemas.microsoft.com/office/drawing/2014/main" id="{6F18BCB2-420C-B8EA-B4EF-6EFA52E58C8D}"/>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303030">
                    <a:lumMod val="90000"/>
                    <a:lumOff val="10000"/>
                  </a:srgbClr>
                </a:solidFill>
                <a:effectLst/>
                <a:uLnTx/>
                <a:uFillTx/>
                <a:latin typeface="Times New Roman"/>
                <a:ea typeface="+mn-ea"/>
                <a:cs typeface="+mn-cs"/>
              </a:rPr>
              <a:t>Kopylov, Orekhov, Petukhov, Solomatin - PHELEX              ICPPA          Moscow, 2024 </a:t>
            </a:r>
            <a:endParaRPr kumimoji="0" lang="ru-RU" sz="1200" b="1" i="0" u="none" strike="noStrike" kern="1200" cap="none" spc="0" normalizeH="0" baseline="0" noProof="0">
              <a:ln>
                <a:noFill/>
              </a:ln>
              <a:solidFill>
                <a:srgbClr val="303030">
                  <a:lumMod val="90000"/>
                  <a:lumOff val="10000"/>
                </a:srgbClr>
              </a:solidFill>
              <a:effectLst/>
              <a:uLnTx/>
              <a:uFillTx/>
              <a:latin typeface="Times New Roman"/>
              <a:ea typeface="+mn-ea"/>
              <a:cs typeface="+mn-cs"/>
            </a:endParaRPr>
          </a:p>
        </p:txBody>
      </p:sp>
      <p:pic>
        <p:nvPicPr>
          <p:cNvPr id="3" name="Рисунок 2">
            <a:extLst>
              <a:ext uri="{FF2B5EF4-FFF2-40B4-BE49-F238E27FC236}">
                <a16:creationId xmlns:a16="http://schemas.microsoft.com/office/drawing/2014/main" id="{7288DEA8-AFDF-16F8-F47D-307EBB01DFBD}"/>
              </a:ext>
            </a:extLst>
          </p:cNvPr>
          <p:cNvPicPr>
            <a:picLocks noChangeAspect="1"/>
          </p:cNvPicPr>
          <p:nvPr/>
        </p:nvPicPr>
        <p:blipFill>
          <a:blip r:embed="rId3"/>
          <a:stretch>
            <a:fillRect/>
          </a:stretch>
        </p:blipFill>
        <p:spPr>
          <a:xfrm>
            <a:off x="4427509" y="1374442"/>
            <a:ext cx="3240836" cy="2475568"/>
          </a:xfrm>
          <a:prstGeom prst="rect">
            <a:avLst/>
          </a:prstGeom>
        </p:spPr>
      </p:pic>
      <p:pic>
        <p:nvPicPr>
          <p:cNvPr id="4" name="Picture 2" descr="логотип ИЯИ РАН создан Н.Нольде">
            <a:extLst>
              <a:ext uri="{FF2B5EF4-FFF2-40B4-BE49-F238E27FC236}">
                <a16:creationId xmlns:a16="http://schemas.microsoft.com/office/drawing/2014/main" id="{64116F1B-9980-E9F2-44E0-C09F9FA3802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13271" y="455801"/>
            <a:ext cx="720080" cy="7200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45583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nSpc>
                <a:spcPct val="100000"/>
              </a:lnSpc>
            </a:pPr>
            <a:br>
              <a:rPr lang="en-US" sz="2400" dirty="0"/>
            </a:br>
            <a:r>
              <a:rPr lang="en-US" sz="2400" dirty="0"/>
              <a:t> </a:t>
            </a:r>
            <a:endParaRPr lang="ru-RU" sz="2400" dirty="0"/>
          </a:p>
        </p:txBody>
      </p:sp>
      <p:sp>
        <p:nvSpPr>
          <p:cNvPr id="10" name="Объект 9">
            <a:extLst>
              <a:ext uri="{FF2B5EF4-FFF2-40B4-BE49-F238E27FC236}">
                <a16:creationId xmlns:a16="http://schemas.microsoft.com/office/drawing/2014/main" id="{DC53CF21-5B07-D46C-70E0-7AB5E05BF8F7}"/>
              </a:ext>
            </a:extLst>
          </p:cNvPr>
          <p:cNvSpPr>
            <a:spLocks noGrp="1"/>
          </p:cNvSpPr>
          <p:nvPr>
            <p:ph sz="half" idx="1"/>
          </p:nvPr>
        </p:nvSpPr>
        <p:spPr>
          <a:xfrm>
            <a:off x="539552" y="457201"/>
            <a:ext cx="3880048" cy="427239"/>
          </a:xfrm>
        </p:spPr>
        <p:txBody>
          <a:bodyPr>
            <a:normAutofit fontScale="92500" lnSpcReduction="20000"/>
          </a:bodyPr>
          <a:lstStyle/>
          <a:p>
            <a:r>
              <a:rPr lang="en-US" sz="1400" dirty="0">
                <a:solidFill>
                  <a:srgbClr val="C00000"/>
                </a:solidFill>
                <a:latin typeface="Comic Sans MS" panose="030F0702030302020204" pitchFamily="66" charset="0"/>
              </a:rPr>
              <a:t>Pulses from single electrons during calibration</a:t>
            </a:r>
            <a:endParaRPr lang="ru-RU" sz="1400" dirty="0">
              <a:solidFill>
                <a:srgbClr val="C00000"/>
              </a:solidFill>
              <a:latin typeface="Comic Sans MS" panose="030F0702030302020204" pitchFamily="66" charset="0"/>
            </a:endParaRPr>
          </a:p>
        </p:txBody>
      </p:sp>
      <p:sp>
        <p:nvSpPr>
          <p:cNvPr id="11" name="Объект 10">
            <a:extLst>
              <a:ext uri="{FF2B5EF4-FFF2-40B4-BE49-F238E27FC236}">
                <a16:creationId xmlns:a16="http://schemas.microsoft.com/office/drawing/2014/main" id="{9BA70EFA-42B4-E827-7656-938C544A0902}"/>
              </a:ext>
            </a:extLst>
          </p:cNvPr>
          <p:cNvSpPr>
            <a:spLocks noGrp="1"/>
          </p:cNvSpPr>
          <p:nvPr>
            <p:ph sz="half" idx="2"/>
          </p:nvPr>
        </p:nvSpPr>
        <p:spPr/>
        <p:txBody>
          <a:bodyPr>
            <a:normAutofit fontScale="92500" lnSpcReduction="20000"/>
          </a:bodyPr>
          <a:lstStyle/>
          <a:p>
            <a:endParaRPr lang="ru-RU"/>
          </a:p>
        </p:txBody>
      </p:sp>
      <p:sp>
        <p:nvSpPr>
          <p:cNvPr id="8" name="Нижний колонтитул 7">
            <a:extLst>
              <a:ext uri="{FF2B5EF4-FFF2-40B4-BE49-F238E27FC236}">
                <a16:creationId xmlns:a16="http://schemas.microsoft.com/office/drawing/2014/main" id="{6F18BCB2-420C-B8EA-B4EF-6EFA52E58C8D}"/>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303030">
                    <a:lumMod val="90000"/>
                    <a:lumOff val="10000"/>
                  </a:srgbClr>
                </a:solidFill>
                <a:effectLst/>
                <a:uLnTx/>
                <a:uFillTx/>
                <a:latin typeface="Times New Roman"/>
                <a:ea typeface="+mn-ea"/>
                <a:cs typeface="+mn-cs"/>
              </a:rPr>
              <a:t>Kopylov, Orekhov, Petukhov, Solomatin - PHELEX              ICPPA          Moscow, 2024 </a:t>
            </a:r>
            <a:endParaRPr kumimoji="0" lang="ru-RU" sz="1200" b="1" i="0" u="none" strike="noStrike" kern="1200" cap="none" spc="0" normalizeH="0" baseline="0" noProof="0">
              <a:ln>
                <a:noFill/>
              </a:ln>
              <a:solidFill>
                <a:srgbClr val="303030">
                  <a:lumMod val="90000"/>
                  <a:lumOff val="10000"/>
                </a:srgbClr>
              </a:solidFill>
              <a:effectLst/>
              <a:uLnTx/>
              <a:uFillTx/>
              <a:latin typeface="Times New Roman"/>
              <a:ea typeface="+mn-ea"/>
              <a:cs typeface="+mn-cs"/>
            </a:endParaRPr>
          </a:p>
        </p:txBody>
      </p:sp>
      <p:sp>
        <p:nvSpPr>
          <p:cNvPr id="6"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Times New Roman"/>
              <a:ea typeface="+mn-ea"/>
              <a:cs typeface="+mn-cs"/>
            </a:endParaRPr>
          </a:p>
        </p:txBody>
      </p:sp>
      <p:pic>
        <p:nvPicPr>
          <p:cNvPr id="9" name="Picture 2" descr="логотип ИЯИ РАН создан Н.Нольде"/>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205" y="268283"/>
            <a:ext cx="720080" cy="72008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p:cNvPicPr>
            <a:picLocks noChangeAspect="1" noChangeArrowheads="1"/>
          </p:cNvPicPr>
          <p:nvPr/>
        </p:nvPicPr>
        <p:blipFill>
          <a:blip r:embed="rId3" cstate="print"/>
          <a:srcRect/>
          <a:stretch>
            <a:fillRect/>
          </a:stretch>
        </p:blipFill>
        <p:spPr bwMode="auto">
          <a:xfrm>
            <a:off x="6300192" y="483518"/>
            <a:ext cx="1706296" cy="511225"/>
          </a:xfrm>
          <a:prstGeom prst="rect">
            <a:avLst/>
          </a:prstGeom>
          <a:noFill/>
          <a:ln w="9525">
            <a:noFill/>
            <a:miter lim="800000"/>
            <a:headEnd/>
            <a:tailEnd/>
          </a:ln>
        </p:spPr>
      </p:pic>
      <p:sp>
        <p:nvSpPr>
          <p:cNvPr id="7" name="TextBox 6"/>
          <p:cNvSpPr txBox="1"/>
          <p:nvPr/>
        </p:nvSpPr>
        <p:spPr>
          <a:xfrm>
            <a:off x="899591" y="1016354"/>
            <a:ext cx="252665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AD0101">
                    <a:lumMod val="75000"/>
                  </a:srgbClr>
                </a:solidFill>
                <a:effectLst/>
                <a:uLnTx/>
                <a:uFillTx/>
                <a:latin typeface="Times New Roman"/>
                <a:ea typeface="+mn-ea"/>
                <a:cs typeface="+mn-cs"/>
              </a:rPr>
              <a:t>Pulse from muon crossing the counter</a:t>
            </a:r>
            <a:endParaRPr kumimoji="0" lang="ru-RU" sz="1200" b="0" i="0" u="none" strike="noStrike" kern="1200" cap="none" spc="0" normalizeH="0" baseline="0" noProof="0" dirty="0">
              <a:ln>
                <a:noFill/>
              </a:ln>
              <a:solidFill>
                <a:srgbClr val="AD0101">
                  <a:lumMod val="75000"/>
                </a:srgbClr>
              </a:solidFill>
              <a:effectLst/>
              <a:uLnTx/>
              <a:uFillTx/>
              <a:latin typeface="Times New Roman"/>
              <a:ea typeface="+mn-ea"/>
              <a:cs typeface="+mn-cs"/>
            </a:endParaRPr>
          </a:p>
        </p:txBody>
      </p:sp>
      <p:cxnSp>
        <p:nvCxnSpPr>
          <p:cNvPr id="17" name="Соединительная линия уступом 16"/>
          <p:cNvCxnSpPr/>
          <p:nvPr/>
        </p:nvCxnSpPr>
        <p:spPr>
          <a:xfrm>
            <a:off x="1331640" y="1293353"/>
            <a:ext cx="720080" cy="457200"/>
          </a:xfrm>
          <a:prstGeom prst="bentConnector3">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2555776" y="2888215"/>
            <a:ext cx="1800493"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AD0101">
                    <a:lumMod val="75000"/>
                  </a:srgbClr>
                </a:solidFill>
                <a:effectLst/>
                <a:uLnTx/>
                <a:uFillTx/>
                <a:latin typeface="Times New Roman"/>
                <a:ea typeface="+mn-ea"/>
                <a:cs typeface="+mn-cs"/>
              </a:rPr>
              <a:t>Pulse from single electron</a:t>
            </a:r>
            <a:endParaRPr kumimoji="0" lang="ru-RU" sz="1200" b="0" i="0" u="none" strike="noStrike" kern="1200" cap="none" spc="0" normalizeH="0" baseline="0" noProof="0" dirty="0">
              <a:ln>
                <a:noFill/>
              </a:ln>
              <a:solidFill>
                <a:srgbClr val="AD0101">
                  <a:lumMod val="75000"/>
                </a:srgbClr>
              </a:solidFill>
              <a:effectLst/>
              <a:uLnTx/>
              <a:uFillTx/>
              <a:latin typeface="Times New Roman"/>
              <a:ea typeface="+mn-ea"/>
              <a:cs typeface="+mn-cs"/>
            </a:endParaRPr>
          </a:p>
        </p:txBody>
      </p:sp>
      <p:cxnSp>
        <p:nvCxnSpPr>
          <p:cNvPr id="21" name="Соединительная линия уступом 20"/>
          <p:cNvCxnSpPr/>
          <p:nvPr/>
        </p:nvCxnSpPr>
        <p:spPr>
          <a:xfrm rot="10800000">
            <a:off x="2915816" y="2688201"/>
            <a:ext cx="360042" cy="246516"/>
          </a:xfrm>
          <a:prstGeom prst="bentConnector3">
            <a:avLst/>
          </a:prstGeom>
          <a:ln>
            <a:tailEnd type="arrow"/>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683567" y="4011910"/>
            <a:ext cx="692048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AD0101">
                    <a:lumMod val="75000"/>
                  </a:srgbClr>
                </a:solidFill>
                <a:effectLst/>
                <a:uLnTx/>
                <a:uFillTx/>
                <a:latin typeface="Times New Roman"/>
                <a:ea typeface="+mn-ea"/>
                <a:cs typeface="+mn-cs"/>
              </a:rPr>
              <a:t>From muons at sea level: ≈ 15 pulses per second </a:t>
            </a:r>
            <a:r>
              <a:rPr kumimoji="0" lang="en-US" sz="1400" b="0" i="0" u="none" strike="noStrike" kern="1200" cap="none" spc="0" normalizeH="0" baseline="0" noProof="0" dirty="0">
                <a:ln>
                  <a:noFill/>
                </a:ln>
                <a:solidFill>
                  <a:srgbClr val="AD0101">
                    <a:lumMod val="75000"/>
                  </a:srgbClr>
                </a:solidFill>
                <a:effectLst/>
                <a:uLnTx/>
                <a:uFillTx/>
                <a:latin typeface="Times New Roman"/>
                <a:ea typeface="+mn-ea"/>
                <a:cs typeface="+mn-cs"/>
                <a:sym typeface="Wingdings" panose="05000000000000000000" pitchFamily="2" charset="2"/>
              </a:rPr>
              <a:t> ≈ 15% dead time (10 </a:t>
            </a:r>
            <a:r>
              <a:rPr kumimoji="0" lang="en-US" sz="1400" b="0" i="0" u="none" strike="noStrike" kern="1200" cap="none" spc="0" normalizeH="0" baseline="0" noProof="0" dirty="0" err="1">
                <a:ln>
                  <a:noFill/>
                </a:ln>
                <a:solidFill>
                  <a:srgbClr val="AD0101">
                    <a:lumMod val="75000"/>
                  </a:srgbClr>
                </a:solidFill>
                <a:effectLst/>
                <a:uLnTx/>
                <a:uFillTx/>
                <a:latin typeface="Times New Roman"/>
                <a:ea typeface="+mn-ea"/>
                <a:cs typeface="+mn-cs"/>
                <a:sym typeface="Wingdings" panose="05000000000000000000" pitchFamily="2" charset="2"/>
              </a:rPr>
              <a:t>ms</a:t>
            </a:r>
            <a:r>
              <a:rPr kumimoji="0" lang="en-US" sz="1400" b="0" i="0" u="none" strike="noStrike" kern="1200" cap="none" spc="0" normalizeH="0" baseline="0" noProof="0" dirty="0">
                <a:ln>
                  <a:noFill/>
                </a:ln>
                <a:solidFill>
                  <a:srgbClr val="AD0101">
                    <a:lumMod val="75000"/>
                  </a:srgbClr>
                </a:solidFill>
                <a:effectLst/>
                <a:uLnTx/>
                <a:uFillTx/>
                <a:latin typeface="Times New Roman"/>
                <a:ea typeface="+mn-ea"/>
                <a:cs typeface="+mn-cs"/>
                <a:sym typeface="Wingdings" panose="05000000000000000000" pitchFamily="2" charset="2"/>
              </a:rPr>
              <a:t> per each pulse)</a:t>
            </a:r>
            <a:r>
              <a:rPr kumimoji="0" lang="en-US" sz="1400" b="0" i="0" u="none" strike="noStrike" kern="1200" cap="none" spc="0" normalizeH="0" baseline="0" noProof="0" dirty="0">
                <a:ln>
                  <a:noFill/>
                </a:ln>
                <a:solidFill>
                  <a:srgbClr val="AD0101">
                    <a:lumMod val="75000"/>
                  </a:srgbClr>
                </a:solidFill>
                <a:effectLst/>
                <a:uLnTx/>
                <a:uFillTx/>
                <a:latin typeface="Times New Roman"/>
                <a:ea typeface="+mn-ea"/>
                <a:cs typeface="+mn-cs"/>
              </a:rPr>
              <a:t> </a:t>
            </a:r>
            <a:endParaRPr kumimoji="0" lang="ru-RU" sz="1400" b="0" i="0" u="none" strike="noStrike" kern="1200" cap="none" spc="0" normalizeH="0" baseline="0" noProof="0" dirty="0">
              <a:ln>
                <a:noFill/>
              </a:ln>
              <a:solidFill>
                <a:srgbClr val="AD0101">
                  <a:lumMod val="75000"/>
                </a:srgbClr>
              </a:solidFill>
              <a:effectLst/>
              <a:uLnTx/>
              <a:uFillTx/>
              <a:latin typeface="Times New Roman"/>
              <a:ea typeface="+mn-ea"/>
              <a:cs typeface="+mn-cs"/>
            </a:endParaRPr>
          </a:p>
        </p:txBody>
      </p:sp>
      <p:sp>
        <p:nvSpPr>
          <p:cNvPr id="28" name="TextBox 27"/>
          <p:cNvSpPr txBox="1"/>
          <p:nvPr/>
        </p:nvSpPr>
        <p:spPr>
          <a:xfrm>
            <a:off x="4788024" y="607441"/>
            <a:ext cx="1285929"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srgbClr val="AD0101">
                    <a:lumMod val="75000"/>
                  </a:srgbClr>
                </a:solidFill>
                <a:effectLst/>
                <a:uLnTx/>
                <a:uFillTx/>
                <a:latin typeface="Times New Roman"/>
                <a:ea typeface="+mn-ea"/>
                <a:cs typeface="+mn-cs"/>
              </a:rPr>
              <a:t>Polya</a:t>
            </a:r>
            <a:r>
              <a:rPr kumimoji="0" lang="en-US" sz="1200" b="0" i="0" u="none" strike="noStrike" kern="1200" cap="none" spc="0" normalizeH="0" baseline="0" noProof="0" dirty="0">
                <a:ln>
                  <a:noFill/>
                </a:ln>
                <a:solidFill>
                  <a:srgbClr val="AD0101">
                    <a:lumMod val="75000"/>
                  </a:srgbClr>
                </a:solidFill>
                <a:effectLst/>
                <a:uLnTx/>
                <a:uFillTx/>
                <a:latin typeface="Times New Roman"/>
                <a:ea typeface="+mn-ea"/>
                <a:cs typeface="+mn-cs"/>
              </a:rPr>
              <a:t> distribution</a:t>
            </a:r>
            <a:endParaRPr kumimoji="0" lang="ru-RU" sz="1200" b="0" i="0" u="none" strike="noStrike" kern="1200" cap="none" spc="0" normalizeH="0" baseline="0" noProof="0" dirty="0">
              <a:ln>
                <a:noFill/>
              </a:ln>
              <a:solidFill>
                <a:srgbClr val="AD0101">
                  <a:lumMod val="75000"/>
                </a:srgbClr>
              </a:solidFill>
              <a:effectLst/>
              <a:uLnTx/>
              <a:uFillTx/>
              <a:latin typeface="Times New Roman"/>
              <a:ea typeface="+mn-ea"/>
              <a:cs typeface="+mn-cs"/>
            </a:endParaRPr>
          </a:p>
        </p:txBody>
      </p:sp>
      <p:pic>
        <p:nvPicPr>
          <p:cNvPr id="12290" name="Picture 2" descr="C:\Users\DNS\Downloads\PulseAmp.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01819" y="986523"/>
            <a:ext cx="3744416" cy="286516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F9437B37-40D4-2E1C-E7F0-75B67271278C}"/>
              </a:ext>
            </a:extLst>
          </p:cNvPr>
          <p:cNvPicPr>
            <a:picLocks noChangeAspect="1" noChangeArrowheads="1"/>
          </p:cNvPicPr>
          <p:nvPr/>
        </p:nvPicPr>
        <p:blipFill>
          <a:blip r:embed="rId5"/>
          <a:srcRect/>
          <a:stretch>
            <a:fillRect/>
          </a:stretch>
        </p:blipFill>
        <p:spPr bwMode="auto">
          <a:xfrm>
            <a:off x="501020" y="994744"/>
            <a:ext cx="3725706" cy="2848720"/>
          </a:xfrm>
          <a:prstGeom prst="rect">
            <a:avLst/>
          </a:prstGeom>
          <a:noFill/>
          <a:ln w="9525">
            <a:noFill/>
            <a:miter lim="800000"/>
            <a:headEnd/>
            <a:tailEnd/>
          </a:ln>
        </p:spPr>
      </p:pic>
    </p:spTree>
    <p:extLst>
      <p:ext uri="{BB962C8B-B14F-4D97-AF65-F5344CB8AC3E}">
        <p14:creationId xmlns:p14="http://schemas.microsoft.com/office/powerpoint/2010/main" val="39413209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331640" y="197408"/>
            <a:ext cx="6624736" cy="1366229"/>
          </a:xfrm>
        </p:spPr>
        <p:txBody>
          <a:bodyPr>
            <a:normAutofit fontScale="90000"/>
          </a:bodyPr>
          <a:lstStyle/>
          <a:p>
            <a:pPr>
              <a:lnSpc>
                <a:spcPct val="100000"/>
              </a:lnSpc>
            </a:pPr>
            <a:r>
              <a:rPr lang="en-US" sz="2000" dirty="0">
                <a:solidFill>
                  <a:schemeClr val="accent1">
                    <a:lumMod val="75000"/>
                  </a:schemeClr>
                </a:solidFill>
                <a:latin typeface="Comic Sans MS" panose="030F0702030302020204" pitchFamily="66" charset="0"/>
              </a:rPr>
              <a:t>Results of measurement</a:t>
            </a:r>
            <a:br>
              <a:rPr lang="en-US" sz="2000" dirty="0">
                <a:solidFill>
                  <a:schemeClr val="accent1">
                    <a:lumMod val="75000"/>
                  </a:schemeClr>
                </a:solidFill>
                <a:latin typeface="Comic Sans MS" panose="030F0702030302020204" pitchFamily="66" charset="0"/>
              </a:rPr>
            </a:br>
            <a:r>
              <a:rPr lang="en-US" sz="1600" dirty="0">
                <a:solidFill>
                  <a:schemeClr val="accent1">
                    <a:lumMod val="75000"/>
                  </a:schemeClr>
                </a:solidFill>
                <a:latin typeface="Comic Sans MS" panose="030F0702030302020204" pitchFamily="66" charset="0"/>
              </a:rPr>
              <a:t>with gas mixture </a:t>
            </a:r>
            <a:r>
              <a:rPr lang="en-US" sz="1600" dirty="0" err="1">
                <a:solidFill>
                  <a:schemeClr val="accent1">
                    <a:lumMod val="75000"/>
                  </a:schemeClr>
                </a:solidFill>
                <a:latin typeface="Comic Sans MS" panose="030F0702030302020204" pitchFamily="66" charset="0"/>
              </a:rPr>
              <a:t>Ar</a:t>
            </a:r>
            <a:r>
              <a:rPr lang="en-US" sz="1600" dirty="0">
                <a:solidFill>
                  <a:schemeClr val="accent1">
                    <a:lumMod val="75000"/>
                  </a:schemeClr>
                </a:solidFill>
                <a:latin typeface="Comic Sans MS" panose="030F0702030302020204" pitchFamily="66" charset="0"/>
              </a:rPr>
              <a:t> +CH</a:t>
            </a:r>
            <a:r>
              <a:rPr lang="en-US" sz="1600" baseline="-25000" dirty="0">
                <a:solidFill>
                  <a:schemeClr val="accent1">
                    <a:lumMod val="75000"/>
                  </a:schemeClr>
                </a:solidFill>
                <a:latin typeface="Comic Sans MS" panose="030F0702030302020204" pitchFamily="66" charset="0"/>
              </a:rPr>
              <a:t>4</a:t>
            </a:r>
            <a:r>
              <a:rPr lang="en-US" sz="1600" dirty="0">
                <a:solidFill>
                  <a:schemeClr val="accent1">
                    <a:lumMod val="75000"/>
                  </a:schemeClr>
                </a:solidFill>
                <a:latin typeface="Comic Sans MS" panose="030F0702030302020204" pitchFamily="66" charset="0"/>
              </a:rPr>
              <a:t>(10%) </a:t>
            </a:r>
            <a:r>
              <a:rPr lang="ru-RU" sz="1600" dirty="0">
                <a:solidFill>
                  <a:schemeClr val="accent1">
                    <a:lumMod val="75000"/>
                  </a:schemeClr>
                </a:solidFill>
                <a:latin typeface="Comic Sans MS" panose="030F0702030302020204" pitchFamily="66" charset="0"/>
              </a:rPr>
              <a:t>и</a:t>
            </a:r>
            <a:r>
              <a:rPr lang="en-US" sz="1600" dirty="0">
                <a:solidFill>
                  <a:schemeClr val="accent1">
                    <a:lumMod val="75000"/>
                  </a:schemeClr>
                </a:solidFill>
                <a:latin typeface="Comic Sans MS" panose="030F0702030302020204" pitchFamily="66" charset="0"/>
              </a:rPr>
              <a:t> Ne + CH</a:t>
            </a:r>
            <a:r>
              <a:rPr lang="en-US" sz="1600" baseline="-25000" dirty="0">
                <a:solidFill>
                  <a:schemeClr val="accent1">
                    <a:lumMod val="75000"/>
                  </a:schemeClr>
                </a:solidFill>
                <a:latin typeface="Comic Sans MS" panose="030F0702030302020204" pitchFamily="66" charset="0"/>
              </a:rPr>
              <a:t>4</a:t>
            </a:r>
            <a:r>
              <a:rPr lang="en-US" sz="1600" dirty="0">
                <a:solidFill>
                  <a:schemeClr val="accent1">
                    <a:lumMod val="75000"/>
                  </a:schemeClr>
                </a:solidFill>
                <a:latin typeface="Comic Sans MS" panose="030F0702030302020204" pitchFamily="66" charset="0"/>
              </a:rPr>
              <a:t>(10%) </a:t>
            </a:r>
            <a:br>
              <a:rPr lang="en-US" sz="1600" dirty="0">
                <a:solidFill>
                  <a:schemeClr val="accent1">
                    <a:lumMod val="75000"/>
                  </a:schemeClr>
                </a:solidFill>
                <a:latin typeface="Comic Sans MS" panose="030F0702030302020204" pitchFamily="66" charset="0"/>
              </a:rPr>
            </a:br>
            <a:r>
              <a:rPr lang="en-US" sz="1600" dirty="0">
                <a:solidFill>
                  <a:schemeClr val="accent1">
                    <a:lumMod val="75000"/>
                  </a:schemeClr>
                </a:solidFill>
                <a:latin typeface="Comic Sans MS" panose="030F0702030302020204" pitchFamily="66" charset="0"/>
              </a:rPr>
              <a:t>Target</a:t>
            </a:r>
            <a:r>
              <a:rPr lang="ru-RU" sz="1600" dirty="0">
                <a:solidFill>
                  <a:schemeClr val="accent1">
                    <a:lumMod val="75000"/>
                  </a:schemeClr>
                </a:solidFill>
                <a:latin typeface="Comic Sans MS" panose="030F0702030302020204" pitchFamily="66" charset="0"/>
              </a:rPr>
              <a:t> – </a:t>
            </a:r>
            <a:r>
              <a:rPr lang="en-US" sz="1600" dirty="0">
                <a:solidFill>
                  <a:schemeClr val="accent1">
                    <a:lumMod val="75000"/>
                  </a:schemeClr>
                </a:solidFill>
                <a:latin typeface="Comic Sans MS" panose="030F0702030302020204" pitchFamily="66" charset="0"/>
              </a:rPr>
              <a:t>free electrons of a degenerate electron gas of a metal</a:t>
            </a:r>
            <a:br>
              <a:rPr lang="en-US" sz="1600" dirty="0">
                <a:solidFill>
                  <a:schemeClr val="accent1">
                    <a:lumMod val="75000"/>
                  </a:schemeClr>
                </a:solidFill>
              </a:rPr>
            </a:br>
            <a:r>
              <a:rPr lang="en-US" sz="1300" b="1" dirty="0">
                <a:solidFill>
                  <a:srgbClr val="FF0000"/>
                </a:solidFill>
                <a:latin typeface="Bookman Old Style" panose="02050604050505020204" pitchFamily="18" charset="0"/>
              </a:rPr>
              <a:t>Result is included in compilation of the data </a:t>
            </a:r>
            <a:br>
              <a:rPr lang="ru-RU" sz="1300" b="1" dirty="0">
                <a:solidFill>
                  <a:srgbClr val="FF0000"/>
                </a:solidFill>
                <a:latin typeface="Bookman Old Style" panose="02050604050505020204" pitchFamily="18" charset="0"/>
              </a:rPr>
            </a:br>
            <a:r>
              <a:rPr lang="ru-RU" sz="1300" b="1" dirty="0" err="1">
                <a:solidFill>
                  <a:srgbClr val="FF0000"/>
                </a:solidFill>
                <a:latin typeface="Bookman Old Style" panose="02050604050505020204" pitchFamily="18" charset="0"/>
              </a:rPr>
              <a:t>Review</a:t>
            </a:r>
            <a:r>
              <a:rPr lang="ru-RU" sz="1300" b="1" dirty="0">
                <a:solidFill>
                  <a:srgbClr val="FF0000"/>
                </a:solidFill>
                <a:latin typeface="Bookman Old Style" panose="02050604050505020204" pitchFamily="18" charset="0"/>
              </a:rPr>
              <a:t> </a:t>
            </a:r>
            <a:r>
              <a:rPr lang="ru-RU" sz="1300" b="1" dirty="0" err="1">
                <a:solidFill>
                  <a:srgbClr val="FF0000"/>
                </a:solidFill>
                <a:latin typeface="Bookman Old Style" panose="02050604050505020204" pitchFamily="18" charset="0"/>
              </a:rPr>
              <a:t>of</a:t>
            </a:r>
            <a:r>
              <a:rPr lang="ru-RU" sz="1300" b="1" dirty="0">
                <a:solidFill>
                  <a:srgbClr val="FF0000"/>
                </a:solidFill>
                <a:latin typeface="Bookman Old Style" panose="02050604050505020204" pitchFamily="18" charset="0"/>
              </a:rPr>
              <a:t> </a:t>
            </a:r>
            <a:r>
              <a:rPr lang="ru-RU" sz="1300" b="1" dirty="0" err="1">
                <a:solidFill>
                  <a:srgbClr val="FF0000"/>
                </a:solidFill>
                <a:latin typeface="Bookman Old Style" panose="02050604050505020204" pitchFamily="18" charset="0"/>
              </a:rPr>
              <a:t>Particle</a:t>
            </a:r>
            <a:r>
              <a:rPr lang="ru-RU" sz="1300" b="1" dirty="0">
                <a:solidFill>
                  <a:srgbClr val="FF0000"/>
                </a:solidFill>
                <a:latin typeface="Bookman Old Style" panose="02050604050505020204" pitchFamily="18" charset="0"/>
              </a:rPr>
              <a:t> </a:t>
            </a:r>
            <a:r>
              <a:rPr lang="ru-RU" sz="1300" b="1" dirty="0" err="1">
                <a:solidFill>
                  <a:srgbClr val="FF0000"/>
                </a:solidFill>
                <a:latin typeface="Bookman Old Style" panose="02050604050505020204" pitchFamily="18" charset="0"/>
              </a:rPr>
              <a:t>Physics</a:t>
            </a:r>
            <a:r>
              <a:rPr lang="ru-RU" sz="1300" b="1" dirty="0">
                <a:solidFill>
                  <a:srgbClr val="FF0000"/>
                </a:solidFill>
                <a:latin typeface="Bookman Old Style" panose="02050604050505020204" pitchFamily="18" charset="0"/>
              </a:rPr>
              <a:t> </a:t>
            </a:r>
            <a:r>
              <a:rPr lang="en-US" sz="1300" b="1" dirty="0">
                <a:solidFill>
                  <a:srgbClr val="FF0000"/>
                </a:solidFill>
                <a:latin typeface="Bookman Old Style" panose="02050604050505020204" pitchFamily="18" charset="0"/>
              </a:rPr>
              <a:t>in </a:t>
            </a:r>
            <a:r>
              <a:rPr lang="ru-RU" sz="1300" b="1" dirty="0" err="1">
                <a:solidFill>
                  <a:srgbClr val="FF0000"/>
                </a:solidFill>
                <a:latin typeface="Bookman Old Style" panose="02050604050505020204" pitchFamily="18" charset="0"/>
              </a:rPr>
              <a:t>Prog</a:t>
            </a:r>
            <a:r>
              <a:rPr lang="ru-RU" sz="1300" b="1" dirty="0">
                <a:solidFill>
                  <a:srgbClr val="FF0000"/>
                </a:solidFill>
                <a:latin typeface="Bookman Old Style" panose="02050604050505020204" pitchFamily="18" charset="0"/>
              </a:rPr>
              <a:t>. </a:t>
            </a:r>
            <a:r>
              <a:rPr lang="ru-RU" sz="1300" b="1" dirty="0" err="1">
                <a:solidFill>
                  <a:srgbClr val="FF0000"/>
                </a:solidFill>
                <a:latin typeface="Bookman Old Style" panose="02050604050505020204" pitchFamily="18" charset="0"/>
              </a:rPr>
              <a:t>Theor</a:t>
            </a:r>
            <a:r>
              <a:rPr lang="ru-RU" sz="1300" b="1" dirty="0">
                <a:solidFill>
                  <a:srgbClr val="FF0000"/>
                </a:solidFill>
                <a:latin typeface="Bookman Old Style" panose="02050604050505020204" pitchFamily="18" charset="0"/>
              </a:rPr>
              <a:t>. </a:t>
            </a:r>
            <a:r>
              <a:rPr lang="ru-RU" sz="1300" b="1" dirty="0" err="1">
                <a:solidFill>
                  <a:srgbClr val="FF0000"/>
                </a:solidFill>
                <a:latin typeface="Bookman Old Style" panose="02050604050505020204" pitchFamily="18" charset="0"/>
              </a:rPr>
              <a:t>Exp</a:t>
            </a:r>
            <a:r>
              <a:rPr lang="ru-RU" sz="1300" b="1" dirty="0">
                <a:solidFill>
                  <a:srgbClr val="FF0000"/>
                </a:solidFill>
                <a:latin typeface="Bookman Old Style" panose="02050604050505020204" pitchFamily="18" charset="0"/>
              </a:rPr>
              <a:t>. </a:t>
            </a:r>
            <a:r>
              <a:rPr lang="ru-RU" sz="1300" b="1" dirty="0" err="1">
                <a:solidFill>
                  <a:srgbClr val="FF0000"/>
                </a:solidFill>
                <a:latin typeface="Bookman Old Style" panose="02050604050505020204" pitchFamily="18" charset="0"/>
              </a:rPr>
              <a:t>Phys</a:t>
            </a:r>
            <a:r>
              <a:rPr lang="ru-RU" sz="1300" b="1" dirty="0">
                <a:solidFill>
                  <a:srgbClr val="FF0000"/>
                </a:solidFill>
                <a:latin typeface="Bookman Old Style" panose="02050604050505020204" pitchFamily="18" charset="0"/>
              </a:rPr>
              <a:t>. 2020, 083C01 (2020). </a:t>
            </a:r>
          </a:p>
        </p:txBody>
      </p:sp>
      <p:sp>
        <p:nvSpPr>
          <p:cNvPr id="3" name="Объект 2"/>
          <p:cNvSpPr>
            <a:spLocks noGrp="1"/>
          </p:cNvSpPr>
          <p:nvPr>
            <p:ph idx="1"/>
          </p:nvPr>
        </p:nvSpPr>
        <p:spPr>
          <a:xfrm>
            <a:off x="5890434" y="3937018"/>
            <a:ext cx="3096344" cy="297063"/>
          </a:xfrm>
        </p:spPr>
        <p:txBody>
          <a:bodyPr>
            <a:normAutofit lnSpcReduction="10000"/>
          </a:bodyPr>
          <a:lstStyle/>
          <a:p>
            <a:r>
              <a:rPr lang="en-US" sz="1400" b="1" i="1" dirty="0">
                <a:solidFill>
                  <a:schemeClr val="accent1">
                    <a:lumMod val="75000"/>
                  </a:schemeClr>
                </a:solidFill>
                <a:latin typeface="Bookman Old Style" panose="02050604050505020204" pitchFamily="18" charset="0"/>
              </a:rPr>
              <a:t>Target – valence electrons </a:t>
            </a:r>
            <a:endParaRPr lang="ru-RU" sz="1400" b="1" i="1" dirty="0">
              <a:solidFill>
                <a:schemeClr val="accent1">
                  <a:lumMod val="75000"/>
                </a:schemeClr>
              </a:solidFill>
              <a:latin typeface="Bookman Old Style" panose="02050604050505020204" pitchFamily="18" charset="0"/>
            </a:endParaRPr>
          </a:p>
        </p:txBody>
      </p:sp>
      <p:sp>
        <p:nvSpPr>
          <p:cNvPr id="6"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Times New Roman"/>
              <a:ea typeface="+mn-ea"/>
              <a:cs typeface="+mn-cs"/>
            </a:endParaRPr>
          </a:p>
        </p:txBody>
      </p:sp>
      <p:pic>
        <p:nvPicPr>
          <p:cNvPr id="9" name="Picture 2" descr="логотип ИЯИ РАН создан Н.Нольде"/>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947" y="145887"/>
            <a:ext cx="745689" cy="74569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p:cNvPicPr>
            <a:picLocks noChangeAspect="1" noChangeArrowheads="1"/>
          </p:cNvPicPr>
          <p:nvPr/>
        </p:nvPicPr>
        <p:blipFill>
          <a:blip r:embed="rId3" cstate="print"/>
          <a:srcRect/>
          <a:stretch>
            <a:fillRect/>
          </a:stretch>
        </p:blipFill>
        <p:spPr bwMode="auto">
          <a:xfrm>
            <a:off x="3265355" y="2008109"/>
            <a:ext cx="2619309" cy="1470450"/>
          </a:xfrm>
          <a:prstGeom prst="rect">
            <a:avLst/>
          </a:prstGeom>
          <a:noFill/>
          <a:ln w="9525">
            <a:noFill/>
            <a:miter lim="800000"/>
            <a:headEnd/>
            <a:tailEnd/>
          </a:ln>
        </p:spPr>
      </p:pic>
      <p:cxnSp>
        <p:nvCxnSpPr>
          <p:cNvPr id="12" name="Прямая со стрелкой 11"/>
          <p:cNvCxnSpPr/>
          <p:nvPr/>
        </p:nvCxnSpPr>
        <p:spPr>
          <a:xfrm flipV="1">
            <a:off x="3923928" y="3147814"/>
            <a:ext cx="288032" cy="360040"/>
          </a:xfrm>
          <a:prstGeom prst="straightConnector1">
            <a:avLst/>
          </a:prstGeom>
          <a:ln>
            <a:solidFill>
              <a:schemeClr val="bg2">
                <a:lumMod val="25000"/>
              </a:schemeClr>
            </a:solidFill>
            <a:tailEnd type="arrow"/>
          </a:ln>
        </p:spPr>
        <p:style>
          <a:lnRef idx="2">
            <a:schemeClr val="dk1"/>
          </a:lnRef>
          <a:fillRef idx="0">
            <a:schemeClr val="dk1"/>
          </a:fillRef>
          <a:effectRef idx="1">
            <a:schemeClr val="dk1"/>
          </a:effectRef>
          <a:fontRef idx="minor">
            <a:schemeClr val="tx1"/>
          </a:fontRef>
        </p:style>
      </p:cxnSp>
      <p:cxnSp>
        <p:nvCxnSpPr>
          <p:cNvPr id="19" name="Прямая со стрелкой 18"/>
          <p:cNvCxnSpPr/>
          <p:nvPr/>
        </p:nvCxnSpPr>
        <p:spPr>
          <a:xfrm>
            <a:off x="4219197" y="1840637"/>
            <a:ext cx="193529" cy="432048"/>
          </a:xfrm>
          <a:prstGeom prst="straightConnector1">
            <a:avLst/>
          </a:prstGeom>
          <a:ln>
            <a:solidFill>
              <a:schemeClr val="bg2">
                <a:lumMod val="25000"/>
              </a:schemeClr>
            </a:solidFill>
            <a:tailEnd type="arrow"/>
          </a:ln>
        </p:spPr>
        <p:style>
          <a:lnRef idx="2">
            <a:schemeClr val="dk1"/>
          </a:lnRef>
          <a:fillRef idx="0">
            <a:schemeClr val="dk1"/>
          </a:fillRef>
          <a:effectRef idx="1">
            <a:schemeClr val="dk1"/>
          </a:effectRef>
          <a:fontRef idx="minor">
            <a:schemeClr val="tx1"/>
          </a:fontRef>
        </p:style>
      </p:cxnSp>
      <p:sp>
        <p:nvSpPr>
          <p:cNvPr id="17" name="TextBox 16"/>
          <p:cNvSpPr txBox="1"/>
          <p:nvPr/>
        </p:nvSpPr>
        <p:spPr>
          <a:xfrm>
            <a:off x="4319972" y="1779662"/>
            <a:ext cx="510076"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AD0101">
                    <a:lumMod val="75000"/>
                  </a:srgbClr>
                </a:solidFill>
                <a:effectLst/>
                <a:uLnTx/>
                <a:uFillTx/>
                <a:latin typeface="Times New Roman"/>
                <a:ea typeface="+mn-ea"/>
                <a:cs typeface="+mn-cs"/>
              </a:rPr>
              <a:t>HV2</a:t>
            </a:r>
            <a:endParaRPr kumimoji="0" lang="ru-RU" sz="1200" b="1" i="0" u="none" strike="noStrike" kern="1200" cap="none" spc="0" normalizeH="0" baseline="0" noProof="0" dirty="0">
              <a:ln>
                <a:noFill/>
              </a:ln>
              <a:solidFill>
                <a:srgbClr val="AD0101">
                  <a:lumMod val="75000"/>
                </a:srgbClr>
              </a:solidFill>
              <a:effectLst/>
              <a:uLnTx/>
              <a:uFillTx/>
              <a:latin typeface="Times New Roman"/>
              <a:ea typeface="+mn-ea"/>
              <a:cs typeface="+mn-cs"/>
            </a:endParaRPr>
          </a:p>
        </p:txBody>
      </p:sp>
      <p:sp>
        <p:nvSpPr>
          <p:cNvPr id="18" name="Прямоугольник 17"/>
          <p:cNvSpPr/>
          <p:nvPr/>
        </p:nvSpPr>
        <p:spPr>
          <a:xfrm>
            <a:off x="3390341" y="3400948"/>
            <a:ext cx="510076"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AD0101">
                    <a:lumMod val="75000"/>
                  </a:srgbClr>
                </a:solidFill>
                <a:effectLst/>
                <a:uLnTx/>
                <a:uFillTx/>
                <a:latin typeface="Times New Roman"/>
                <a:ea typeface="+mn-ea"/>
                <a:cs typeface="+mn-cs"/>
              </a:rPr>
              <a:t>HV1</a:t>
            </a:r>
            <a:endParaRPr kumimoji="0" lang="ru-RU" sz="1200" b="1" i="0" u="none" strike="noStrike" kern="1200" cap="none" spc="0" normalizeH="0" baseline="0" noProof="0" dirty="0">
              <a:ln>
                <a:noFill/>
              </a:ln>
              <a:solidFill>
                <a:srgbClr val="AD0101">
                  <a:lumMod val="75000"/>
                </a:srgbClr>
              </a:solidFill>
              <a:effectLst/>
              <a:uLnTx/>
              <a:uFillTx/>
              <a:latin typeface="Times New Roman"/>
              <a:ea typeface="+mn-ea"/>
              <a:cs typeface="+mn-cs"/>
            </a:endParaRPr>
          </a:p>
        </p:txBody>
      </p:sp>
      <p:sp>
        <p:nvSpPr>
          <p:cNvPr id="20" name="TextBox 19"/>
          <p:cNvSpPr txBox="1"/>
          <p:nvPr/>
        </p:nvSpPr>
        <p:spPr>
          <a:xfrm>
            <a:off x="539552" y="3820457"/>
            <a:ext cx="230223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AD0101">
                    <a:lumMod val="75000"/>
                  </a:srgbClr>
                </a:solidFill>
                <a:effectLst/>
                <a:uLnTx/>
                <a:uFillTx/>
                <a:latin typeface="Bookman Old Style" panose="02050604050505020204" pitchFamily="18" charset="0"/>
                <a:ea typeface="+mn-ea"/>
                <a:cs typeface="+mn-cs"/>
              </a:rPr>
              <a:t>R</a:t>
            </a:r>
            <a:r>
              <a:rPr kumimoji="0" lang="en-US" sz="1800" b="1" i="1" u="none" strike="noStrike" kern="1200" cap="none" spc="0" normalizeH="0" baseline="-25000" noProof="0" dirty="0">
                <a:ln>
                  <a:noFill/>
                </a:ln>
                <a:solidFill>
                  <a:srgbClr val="AD0101">
                    <a:lumMod val="75000"/>
                  </a:srgbClr>
                </a:solidFill>
                <a:effectLst/>
                <a:uLnTx/>
                <a:uFillTx/>
                <a:latin typeface="Bookman Old Style" panose="02050604050505020204" pitchFamily="18" charset="0"/>
                <a:ea typeface="+mn-ea"/>
                <a:cs typeface="+mn-cs"/>
              </a:rPr>
              <a:t>1</a:t>
            </a:r>
            <a:r>
              <a:rPr kumimoji="0" lang="en-US" sz="1800" b="1" i="1" u="none" strike="noStrike" kern="1200" cap="none" spc="0" normalizeH="0" baseline="0" noProof="0" dirty="0">
                <a:ln>
                  <a:noFill/>
                </a:ln>
                <a:solidFill>
                  <a:srgbClr val="AD0101">
                    <a:lumMod val="75000"/>
                  </a:srgbClr>
                </a:solidFill>
                <a:effectLst/>
                <a:uLnTx/>
                <a:uFillTx/>
                <a:latin typeface="Bookman Old Style" panose="02050604050505020204" pitchFamily="18" charset="0"/>
                <a:ea typeface="+mn-ea"/>
                <a:cs typeface="+mn-cs"/>
              </a:rPr>
              <a:t> – red, R</a:t>
            </a:r>
            <a:r>
              <a:rPr kumimoji="0" lang="en-US" sz="1800" b="1" i="1" u="none" strike="noStrike" kern="1200" cap="none" spc="0" normalizeH="0" baseline="-25000" noProof="0" dirty="0">
                <a:ln>
                  <a:noFill/>
                </a:ln>
                <a:solidFill>
                  <a:srgbClr val="AD0101">
                    <a:lumMod val="75000"/>
                  </a:srgbClr>
                </a:solidFill>
                <a:effectLst/>
                <a:uLnTx/>
                <a:uFillTx/>
                <a:latin typeface="Bookman Old Style" panose="02050604050505020204" pitchFamily="18" charset="0"/>
                <a:ea typeface="+mn-ea"/>
                <a:cs typeface="+mn-cs"/>
              </a:rPr>
              <a:t>2</a:t>
            </a:r>
            <a:r>
              <a:rPr kumimoji="0" lang="en-US" sz="1800" b="1" i="1" u="none" strike="noStrike" kern="1200" cap="none" spc="0" normalizeH="0" baseline="0" noProof="0" dirty="0">
                <a:ln>
                  <a:noFill/>
                </a:ln>
                <a:solidFill>
                  <a:srgbClr val="AD0101">
                    <a:lumMod val="75000"/>
                  </a:srgbClr>
                </a:solidFill>
                <a:effectLst/>
                <a:uLnTx/>
                <a:uFillTx/>
                <a:latin typeface="Bookman Old Style" panose="02050604050505020204" pitchFamily="18" charset="0"/>
                <a:ea typeface="+mn-ea"/>
                <a:cs typeface="+mn-cs"/>
              </a:rPr>
              <a:t> - blue</a:t>
            </a:r>
            <a:endParaRPr kumimoji="0" lang="ru-RU" sz="1800" b="1" i="1" u="none" strike="noStrike" kern="1200" cap="none" spc="0" normalizeH="0" baseline="0" noProof="0" dirty="0">
              <a:ln>
                <a:noFill/>
              </a:ln>
              <a:solidFill>
                <a:srgbClr val="AD0101">
                  <a:lumMod val="75000"/>
                </a:srgbClr>
              </a:solidFill>
              <a:effectLst/>
              <a:uLnTx/>
              <a:uFillTx/>
              <a:latin typeface="Bookman Old Style" panose="02050604050505020204" pitchFamily="18" charset="0"/>
              <a:ea typeface="+mn-ea"/>
              <a:cs typeface="+mn-cs"/>
            </a:endParaRPr>
          </a:p>
        </p:txBody>
      </p:sp>
      <p:pic>
        <p:nvPicPr>
          <p:cNvPr id="1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947" y="1619307"/>
            <a:ext cx="3203407" cy="22480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33240" y="1619307"/>
            <a:ext cx="3010733" cy="23039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2036777" y="4155926"/>
            <a:ext cx="40623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AD0101">
                    <a:lumMod val="75000"/>
                  </a:srgbClr>
                </a:solidFill>
                <a:effectLst/>
                <a:uLnTx/>
                <a:uFillTx/>
                <a:latin typeface="Bookman Old Style" panose="02050604050505020204" pitchFamily="18" charset="0"/>
                <a:ea typeface="+mn-ea"/>
                <a:cs typeface="+mn-cs"/>
              </a:rPr>
              <a:t>r</a:t>
            </a:r>
            <a:r>
              <a:rPr kumimoji="0" lang="en-US" sz="1800" b="1" i="0" u="none" strike="noStrike" kern="1200" cap="none" spc="0" normalizeH="0" baseline="-25000" noProof="0" dirty="0" err="1">
                <a:ln>
                  <a:noFill/>
                </a:ln>
                <a:solidFill>
                  <a:srgbClr val="AD0101">
                    <a:lumMod val="75000"/>
                  </a:srgbClr>
                </a:solidFill>
                <a:effectLst/>
                <a:uLnTx/>
                <a:uFillTx/>
                <a:latin typeface="Bookman Old Style" panose="02050604050505020204" pitchFamily="18" charset="0"/>
                <a:ea typeface="+mn-ea"/>
                <a:cs typeface="+mn-cs"/>
              </a:rPr>
              <a:t>MCC</a:t>
            </a:r>
            <a:r>
              <a:rPr kumimoji="0" lang="en-US" sz="1800" b="1" i="0" u="none" strike="noStrike" kern="1200" cap="none" spc="0" normalizeH="0" baseline="0" noProof="0" dirty="0">
                <a:ln>
                  <a:noFill/>
                </a:ln>
                <a:solidFill>
                  <a:srgbClr val="AD0101">
                    <a:lumMod val="75000"/>
                  </a:srgbClr>
                </a:solidFill>
                <a:effectLst/>
                <a:uLnTx/>
                <a:uFillTx/>
                <a:latin typeface="Bookman Old Style" panose="02050604050505020204" pitchFamily="18" charset="0"/>
                <a:ea typeface="+mn-ea"/>
                <a:cs typeface="+mn-cs"/>
              </a:rPr>
              <a:t> = (- 0.33 ± 0.7)</a:t>
            </a:r>
            <a:r>
              <a:rPr kumimoji="0" lang="en-US" sz="1800" b="1" i="0" u="none" strike="noStrike" kern="1200" cap="none" spc="0" normalizeH="0" baseline="0" noProof="0" dirty="0">
                <a:ln>
                  <a:noFill/>
                </a:ln>
                <a:solidFill>
                  <a:srgbClr val="AD0101">
                    <a:lumMod val="75000"/>
                  </a:srgbClr>
                </a:solidFill>
                <a:effectLst/>
                <a:uLnTx/>
                <a:uFillTx/>
                <a:latin typeface="Bookman Old Style" panose="02050604050505020204" pitchFamily="18" charset="0"/>
                <a:ea typeface="+mn-ea"/>
                <a:cs typeface="Times New Roman"/>
              </a:rPr>
              <a:t>˖10</a:t>
            </a:r>
            <a:r>
              <a:rPr kumimoji="0" lang="en-US" sz="1800" b="1" i="0" u="none" strike="noStrike" kern="1200" cap="none" spc="0" normalizeH="0" baseline="30000" noProof="0" dirty="0">
                <a:ln>
                  <a:noFill/>
                </a:ln>
                <a:solidFill>
                  <a:srgbClr val="AD0101">
                    <a:lumMod val="75000"/>
                  </a:srgbClr>
                </a:solidFill>
                <a:effectLst/>
                <a:uLnTx/>
                <a:uFillTx/>
                <a:latin typeface="Bookman Old Style" panose="02050604050505020204" pitchFamily="18" charset="0"/>
                <a:ea typeface="+mn-ea"/>
                <a:cs typeface="Times New Roman"/>
              </a:rPr>
              <a:t>-6</a:t>
            </a:r>
            <a:r>
              <a:rPr kumimoji="0" lang="en-US" sz="1800" b="1" i="0" u="none" strike="noStrike" kern="1200" cap="none" spc="0" normalizeH="0" baseline="0" noProof="0" dirty="0">
                <a:ln>
                  <a:noFill/>
                </a:ln>
                <a:solidFill>
                  <a:srgbClr val="AD0101">
                    <a:lumMod val="75000"/>
                  </a:srgbClr>
                </a:solidFill>
                <a:effectLst/>
                <a:uLnTx/>
                <a:uFillTx/>
                <a:latin typeface="Bookman Old Style" panose="02050604050505020204" pitchFamily="18" charset="0"/>
                <a:ea typeface="+mn-ea"/>
                <a:cs typeface="Times New Roman"/>
              </a:rPr>
              <a:t> Hz/cm</a:t>
            </a:r>
            <a:r>
              <a:rPr kumimoji="0" lang="en-US" sz="1800" b="1" i="0" u="none" strike="noStrike" kern="1200" cap="none" spc="0" normalizeH="0" baseline="30000" noProof="0" dirty="0">
                <a:ln>
                  <a:noFill/>
                </a:ln>
                <a:solidFill>
                  <a:srgbClr val="AD0101">
                    <a:lumMod val="75000"/>
                  </a:srgbClr>
                </a:solidFill>
                <a:effectLst/>
                <a:uLnTx/>
                <a:uFillTx/>
                <a:latin typeface="Bookman Old Style" panose="02050604050505020204" pitchFamily="18" charset="0"/>
                <a:ea typeface="+mn-ea"/>
                <a:cs typeface="Times New Roman"/>
              </a:rPr>
              <a:t>2 </a:t>
            </a:r>
            <a:endParaRPr kumimoji="0" lang="ru-RU" sz="1800" b="1" i="0" u="none" strike="noStrike" kern="1200" cap="none" spc="0" normalizeH="0" baseline="30000" noProof="0" dirty="0">
              <a:ln>
                <a:noFill/>
              </a:ln>
              <a:solidFill>
                <a:srgbClr val="AD0101">
                  <a:lumMod val="75000"/>
                </a:srgbClr>
              </a:solidFill>
              <a:effectLst/>
              <a:uLnTx/>
              <a:uFillTx/>
              <a:latin typeface="Bookman Old Style" panose="02050604050505020204" pitchFamily="18" charset="0"/>
              <a:ea typeface="+mn-ea"/>
              <a:cs typeface="+mn-cs"/>
            </a:endParaRPr>
          </a:p>
        </p:txBody>
      </p:sp>
      <p:sp>
        <p:nvSpPr>
          <p:cNvPr id="13" name="Нижний колонтитул 12">
            <a:extLst>
              <a:ext uri="{FF2B5EF4-FFF2-40B4-BE49-F238E27FC236}">
                <a16:creationId xmlns:a16="http://schemas.microsoft.com/office/drawing/2014/main" id="{8EAB4B20-42CF-07CA-3F12-7D86AD94EB2C}"/>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303030">
                    <a:lumMod val="90000"/>
                    <a:lumOff val="10000"/>
                  </a:srgbClr>
                </a:solidFill>
                <a:effectLst/>
                <a:uLnTx/>
                <a:uFillTx/>
                <a:latin typeface="Times New Roman"/>
                <a:ea typeface="+mn-ea"/>
                <a:cs typeface="+mn-cs"/>
              </a:rPr>
              <a:t>Kopylov, Orekhov, Petukhov, Solomatin - PHELEX              ICPPA          Moscow, 2024 </a:t>
            </a:r>
            <a:endParaRPr kumimoji="0" lang="ru-RU" sz="1200" b="1" i="0" u="none" strike="noStrike" kern="1200" cap="none" spc="0" normalizeH="0" baseline="0" noProof="0">
              <a:ln>
                <a:noFill/>
              </a:ln>
              <a:solidFill>
                <a:srgbClr val="303030">
                  <a:lumMod val="90000"/>
                  <a:lumOff val="10000"/>
                </a:srgbClr>
              </a:solidFill>
              <a:effectLst/>
              <a:uLnTx/>
              <a:uFillTx/>
              <a:latin typeface="Times New Roman"/>
              <a:ea typeface="+mn-ea"/>
              <a:cs typeface="+mn-cs"/>
            </a:endParaRPr>
          </a:p>
        </p:txBody>
      </p:sp>
    </p:spTree>
    <p:extLst>
      <p:ext uri="{BB962C8B-B14F-4D97-AF65-F5344CB8AC3E}">
        <p14:creationId xmlns:p14="http://schemas.microsoft.com/office/powerpoint/2010/main" val="16550280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5"/>
          <p:cNvSpPr>
            <a:spLocks noGrp="1"/>
          </p:cNvSpPr>
          <p:nvPr>
            <p:ph type="title"/>
          </p:nvPr>
        </p:nvSpPr>
        <p:spPr>
          <a:xfrm>
            <a:off x="1403647" y="4155926"/>
            <a:ext cx="6120681" cy="432048"/>
          </a:xfrm>
        </p:spPr>
        <p:txBody>
          <a:bodyPr>
            <a:noAutofit/>
          </a:bodyPr>
          <a:lstStyle/>
          <a:p>
            <a:r>
              <a:rPr lang="en-US" sz="1800" b="1" dirty="0">
                <a:solidFill>
                  <a:schemeClr val="accent1">
                    <a:lumMod val="75000"/>
                  </a:schemeClr>
                </a:solidFill>
                <a:latin typeface="Bookman Old Style" panose="02050604050505020204" pitchFamily="18" charset="0"/>
              </a:rPr>
              <a:t>New measurements Al – (Ne + CH</a:t>
            </a:r>
            <a:r>
              <a:rPr lang="en-US" sz="1800" b="1" baseline="-25000" dirty="0">
                <a:solidFill>
                  <a:schemeClr val="accent1">
                    <a:lumMod val="75000"/>
                  </a:schemeClr>
                </a:solidFill>
                <a:latin typeface="Bookman Old Style" panose="02050604050505020204" pitchFamily="18" charset="0"/>
              </a:rPr>
              <a:t>4</a:t>
            </a:r>
            <a:r>
              <a:rPr lang="en-US" sz="1800" b="1" dirty="0">
                <a:solidFill>
                  <a:schemeClr val="accent1">
                    <a:lumMod val="75000"/>
                  </a:schemeClr>
                </a:solidFill>
                <a:latin typeface="Bookman Old Style" panose="02050604050505020204" pitchFamily="18" charset="0"/>
              </a:rPr>
              <a:t>(10%) 1 Bar)</a:t>
            </a:r>
            <a:endParaRPr lang="ru-RU" sz="1800" dirty="0">
              <a:solidFill>
                <a:schemeClr val="accent1">
                  <a:lumMod val="75000"/>
                </a:schemeClr>
              </a:solidFill>
              <a:latin typeface="Bookman Old Style" panose="02050604050505020204" pitchFamily="18" charset="0"/>
            </a:endParaRPr>
          </a:p>
        </p:txBody>
      </p:sp>
      <p:pic>
        <p:nvPicPr>
          <p:cNvPr id="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5" y="267495"/>
            <a:ext cx="792087" cy="792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8"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425543" y="325695"/>
            <a:ext cx="5450713" cy="38302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6875430" y="2355726"/>
            <a:ext cx="212910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0000"/>
                </a:solidFill>
                <a:effectLst/>
                <a:uLnTx/>
                <a:uFillTx/>
                <a:latin typeface="Bookman Old Style" panose="02050604050505020204" pitchFamily="18" charset="0"/>
                <a:ea typeface="+mn-ea"/>
                <a:cs typeface="+mn-cs"/>
              </a:rPr>
              <a:t>Red – configuration 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2060"/>
                </a:solidFill>
                <a:effectLst/>
                <a:uLnTx/>
                <a:uFillTx/>
                <a:latin typeface="Bookman Old Style" panose="02050604050505020204" pitchFamily="18" charset="0"/>
                <a:ea typeface="+mn-ea"/>
                <a:cs typeface="+mn-cs"/>
              </a:rPr>
              <a:t>Blue – configuration 2</a:t>
            </a:r>
            <a:endParaRPr kumimoji="0" lang="ru-RU" sz="1400" b="0" i="0" u="none" strike="noStrike" kern="1200" cap="none" spc="0" normalizeH="0" baseline="0" noProof="0" dirty="0">
              <a:ln>
                <a:noFill/>
              </a:ln>
              <a:solidFill>
                <a:srgbClr val="002060"/>
              </a:solidFill>
              <a:effectLst/>
              <a:uLnTx/>
              <a:uFillTx/>
              <a:latin typeface="Bookman Old Style" panose="02050604050505020204" pitchFamily="18" charset="0"/>
              <a:ea typeface="+mn-ea"/>
              <a:cs typeface="+mn-cs"/>
            </a:endParaRPr>
          </a:p>
        </p:txBody>
      </p:sp>
      <p:sp>
        <p:nvSpPr>
          <p:cNvPr id="7" name="TextBox 6"/>
          <p:cNvSpPr txBox="1"/>
          <p:nvPr/>
        </p:nvSpPr>
        <p:spPr>
          <a:xfrm>
            <a:off x="6948264" y="2847167"/>
            <a:ext cx="1758815"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AD0101">
                    <a:lumMod val="75000"/>
                  </a:srgbClr>
                </a:solidFill>
                <a:effectLst/>
                <a:uLnTx/>
                <a:uFillTx/>
                <a:latin typeface="Bookman Old Style" panose="02050604050505020204" pitchFamily="18" charset="0"/>
                <a:ea typeface="+mn-ea"/>
                <a:cs typeface="+mn-cs"/>
              </a:rPr>
              <a:t>871 points;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AD0101">
                    <a:lumMod val="75000"/>
                  </a:srgbClr>
                </a:solidFill>
                <a:effectLst/>
                <a:uLnTx/>
                <a:uFillTx/>
                <a:latin typeface="Bookman Old Style" panose="02050604050505020204" pitchFamily="18" charset="0"/>
                <a:ea typeface="+mn-ea"/>
                <a:cs typeface="+mn-cs"/>
              </a:rPr>
              <a:t>In previous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AD0101">
                    <a:lumMod val="75000"/>
                  </a:srgbClr>
                </a:solidFill>
                <a:effectLst/>
                <a:uLnTx/>
                <a:uFillTx/>
                <a:latin typeface="Bookman Old Style" panose="02050604050505020204" pitchFamily="18" charset="0"/>
                <a:ea typeface="+mn-ea"/>
                <a:cs typeface="+mn-cs"/>
              </a:rPr>
              <a:t>measurements – 200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AD0101">
                    <a:lumMod val="75000"/>
                  </a:srgbClr>
                </a:solidFill>
                <a:effectLst/>
                <a:uLnTx/>
                <a:uFillTx/>
                <a:latin typeface="Bookman Old Style" panose="02050604050505020204" pitchFamily="18" charset="0"/>
                <a:ea typeface="+mn-ea"/>
                <a:cs typeface="+mn-cs"/>
              </a:rPr>
              <a:t>points</a:t>
            </a:r>
            <a:endParaRPr kumimoji="0" lang="ru-RU" sz="1200" b="0" i="0" u="none" strike="noStrike" kern="1200" cap="none" spc="0" normalizeH="0" baseline="0" noProof="0" dirty="0">
              <a:ln>
                <a:noFill/>
              </a:ln>
              <a:solidFill>
                <a:srgbClr val="AD0101">
                  <a:lumMod val="75000"/>
                </a:srgbClr>
              </a:solidFill>
              <a:effectLst/>
              <a:uLnTx/>
              <a:uFillTx/>
              <a:latin typeface="Bookman Old Style" panose="02050604050505020204" pitchFamily="18" charset="0"/>
              <a:ea typeface="+mn-ea"/>
              <a:cs typeface="+mn-cs"/>
            </a:endParaRPr>
          </a:p>
        </p:txBody>
      </p:sp>
      <p:sp>
        <p:nvSpPr>
          <p:cNvPr id="8" name="Нижний колонтитул 7">
            <a:extLst>
              <a:ext uri="{FF2B5EF4-FFF2-40B4-BE49-F238E27FC236}">
                <a16:creationId xmlns:a16="http://schemas.microsoft.com/office/drawing/2014/main" id="{643E0918-4ED8-B510-9CDF-57094003897A}"/>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303030">
                    <a:lumMod val="90000"/>
                    <a:lumOff val="10000"/>
                  </a:srgbClr>
                </a:solidFill>
                <a:effectLst/>
                <a:uLnTx/>
                <a:uFillTx/>
                <a:latin typeface="Times New Roman"/>
                <a:ea typeface="+mn-ea"/>
                <a:cs typeface="+mn-cs"/>
              </a:rPr>
              <a:t>Kopylov, Orekhov, Petukhov, Solomatin - PHELEX              ICPPA          Moscow, 2024 </a:t>
            </a:r>
            <a:endParaRPr kumimoji="0" lang="ru-RU" sz="1200" b="1" i="0" u="none" strike="noStrike" kern="1200" cap="none" spc="0" normalizeH="0" baseline="0" noProof="0">
              <a:ln>
                <a:noFill/>
              </a:ln>
              <a:solidFill>
                <a:srgbClr val="303030">
                  <a:lumMod val="90000"/>
                  <a:lumOff val="10000"/>
                </a:srgbClr>
              </a:solidFill>
              <a:effectLst/>
              <a:uLnTx/>
              <a:uFillTx/>
              <a:latin typeface="Times New Roman"/>
              <a:ea typeface="+mn-ea"/>
              <a:cs typeface="+mn-cs"/>
            </a:endParaRPr>
          </a:p>
        </p:txBody>
      </p:sp>
    </p:spTree>
    <p:extLst>
      <p:ext uri="{BB962C8B-B14F-4D97-AF65-F5344CB8AC3E}">
        <p14:creationId xmlns:p14="http://schemas.microsoft.com/office/powerpoint/2010/main" val="8803809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5"/>
          <p:cNvSpPr>
            <a:spLocks noGrp="1"/>
          </p:cNvSpPr>
          <p:nvPr>
            <p:ph type="title"/>
          </p:nvPr>
        </p:nvSpPr>
        <p:spPr>
          <a:xfrm>
            <a:off x="611560" y="3675865"/>
            <a:ext cx="7488832" cy="887977"/>
          </a:xfrm>
        </p:spPr>
        <p:txBody>
          <a:bodyPr>
            <a:noAutofit/>
          </a:bodyPr>
          <a:lstStyle/>
          <a:p>
            <a:r>
              <a:rPr lang="en-US" sz="1600" b="1" dirty="0">
                <a:solidFill>
                  <a:srgbClr val="FF0000"/>
                </a:solidFill>
                <a:latin typeface="Comic Sans MS" panose="030F0702030302020204" pitchFamily="66" charset="0"/>
              </a:rPr>
              <a:t>New upper limit </a:t>
            </a:r>
            <a:br>
              <a:rPr lang="ru-RU" sz="1400" b="1" dirty="0">
                <a:solidFill>
                  <a:schemeClr val="accent1">
                    <a:lumMod val="75000"/>
                  </a:schemeClr>
                </a:solidFill>
                <a:latin typeface="Bookman Old Style" panose="02050604050505020204" pitchFamily="18" charset="0"/>
              </a:rPr>
            </a:br>
            <a:r>
              <a:rPr lang="en-US" sz="1400" dirty="0">
                <a:solidFill>
                  <a:schemeClr val="accent1">
                    <a:lumMod val="75000"/>
                  </a:schemeClr>
                </a:solidFill>
                <a:latin typeface="Bookman Old Style" panose="02050604050505020204" pitchFamily="18" charset="0"/>
              </a:rPr>
              <a:t>Result is included in compilation of the data by PDG </a:t>
            </a:r>
            <a:br>
              <a:rPr lang="ru-RU" sz="1400" dirty="0">
                <a:solidFill>
                  <a:schemeClr val="accent1">
                    <a:lumMod val="75000"/>
                  </a:schemeClr>
                </a:solidFill>
                <a:latin typeface="Bookman Old Style" panose="02050604050505020204" pitchFamily="18" charset="0"/>
              </a:rPr>
            </a:br>
            <a:r>
              <a:rPr lang="ru-RU" sz="1400" b="1" dirty="0">
                <a:solidFill>
                  <a:srgbClr val="FF0000"/>
                </a:solidFill>
                <a:latin typeface="Bookman Old Style" panose="02050604050505020204" pitchFamily="18" charset="0"/>
              </a:rPr>
              <a:t>Review </a:t>
            </a:r>
            <a:r>
              <a:rPr lang="ru-RU" sz="1400" b="1" dirty="0" err="1">
                <a:solidFill>
                  <a:srgbClr val="FF0000"/>
                </a:solidFill>
                <a:latin typeface="Bookman Old Style" panose="02050604050505020204" pitchFamily="18" charset="0"/>
              </a:rPr>
              <a:t>of</a:t>
            </a:r>
            <a:r>
              <a:rPr lang="ru-RU" sz="1400" b="1" dirty="0">
                <a:solidFill>
                  <a:srgbClr val="FF0000"/>
                </a:solidFill>
                <a:latin typeface="Bookman Old Style" panose="02050604050505020204" pitchFamily="18" charset="0"/>
              </a:rPr>
              <a:t> </a:t>
            </a:r>
            <a:r>
              <a:rPr lang="ru-RU" sz="1400" b="1" dirty="0" err="1">
                <a:solidFill>
                  <a:srgbClr val="FF0000"/>
                </a:solidFill>
                <a:latin typeface="Bookman Old Style" panose="02050604050505020204" pitchFamily="18" charset="0"/>
              </a:rPr>
              <a:t>Particle</a:t>
            </a:r>
            <a:r>
              <a:rPr lang="ru-RU" sz="1400" b="1" dirty="0">
                <a:solidFill>
                  <a:srgbClr val="FF0000"/>
                </a:solidFill>
                <a:latin typeface="Bookman Old Style" panose="02050604050505020204" pitchFamily="18" charset="0"/>
              </a:rPr>
              <a:t> </a:t>
            </a:r>
            <a:r>
              <a:rPr lang="ru-RU" sz="1400" b="1" dirty="0" err="1">
                <a:solidFill>
                  <a:srgbClr val="FF0000"/>
                </a:solidFill>
                <a:latin typeface="Bookman Old Style" panose="02050604050505020204" pitchFamily="18" charset="0"/>
              </a:rPr>
              <a:t>Physics</a:t>
            </a:r>
            <a:r>
              <a:rPr lang="ru-RU" sz="1400" b="1" dirty="0">
                <a:solidFill>
                  <a:srgbClr val="FF0000"/>
                </a:solidFill>
                <a:latin typeface="Bookman Old Style" panose="02050604050505020204" pitchFamily="18" charset="0"/>
              </a:rPr>
              <a:t> </a:t>
            </a:r>
            <a:r>
              <a:rPr lang="en-US" sz="1400" b="1" dirty="0">
                <a:solidFill>
                  <a:srgbClr val="FF0000"/>
                </a:solidFill>
                <a:latin typeface="Bookman Old Style" panose="02050604050505020204" pitchFamily="18" charset="0"/>
              </a:rPr>
              <a:t>in </a:t>
            </a:r>
            <a:r>
              <a:rPr lang="ru-RU" sz="1400" b="1" dirty="0" err="1">
                <a:solidFill>
                  <a:srgbClr val="FF0000"/>
                </a:solidFill>
                <a:latin typeface="Bookman Old Style" panose="02050604050505020204" pitchFamily="18" charset="0"/>
              </a:rPr>
              <a:t>Prog</a:t>
            </a:r>
            <a:r>
              <a:rPr lang="ru-RU" sz="1400" b="1" dirty="0">
                <a:solidFill>
                  <a:srgbClr val="FF0000"/>
                </a:solidFill>
                <a:latin typeface="Bookman Old Style" panose="02050604050505020204" pitchFamily="18" charset="0"/>
              </a:rPr>
              <a:t>. </a:t>
            </a:r>
            <a:r>
              <a:rPr lang="ru-RU" sz="1400" b="1" dirty="0" err="1">
                <a:solidFill>
                  <a:srgbClr val="FF0000"/>
                </a:solidFill>
                <a:latin typeface="Bookman Old Style" panose="02050604050505020204" pitchFamily="18" charset="0"/>
              </a:rPr>
              <a:t>Theor</a:t>
            </a:r>
            <a:r>
              <a:rPr lang="ru-RU" sz="1400" b="1" dirty="0">
                <a:solidFill>
                  <a:srgbClr val="FF0000"/>
                </a:solidFill>
                <a:latin typeface="Bookman Old Style" panose="02050604050505020204" pitchFamily="18" charset="0"/>
              </a:rPr>
              <a:t>. </a:t>
            </a:r>
            <a:r>
              <a:rPr lang="ru-RU" sz="1400" b="1" dirty="0" err="1">
                <a:solidFill>
                  <a:srgbClr val="FF0000"/>
                </a:solidFill>
                <a:latin typeface="Bookman Old Style" panose="02050604050505020204" pitchFamily="18" charset="0"/>
              </a:rPr>
              <a:t>Exp</a:t>
            </a:r>
            <a:r>
              <a:rPr lang="ru-RU" sz="1400" b="1" dirty="0">
                <a:solidFill>
                  <a:srgbClr val="FF0000"/>
                </a:solidFill>
                <a:latin typeface="Bookman Old Style" panose="02050604050505020204" pitchFamily="18" charset="0"/>
              </a:rPr>
              <a:t>. </a:t>
            </a:r>
            <a:r>
              <a:rPr lang="ru-RU" sz="1400" b="1" dirty="0" err="1">
                <a:solidFill>
                  <a:srgbClr val="FF0000"/>
                </a:solidFill>
                <a:latin typeface="Bookman Old Style" panose="02050604050505020204" pitchFamily="18" charset="0"/>
              </a:rPr>
              <a:t>Phys</a:t>
            </a:r>
            <a:r>
              <a:rPr lang="ru-RU" sz="1400" b="1" dirty="0">
                <a:solidFill>
                  <a:srgbClr val="FF0000"/>
                </a:solidFill>
                <a:latin typeface="Bookman Old Style" panose="02050604050505020204" pitchFamily="18" charset="0"/>
              </a:rPr>
              <a:t>. 2022, 083C01 (2022). </a:t>
            </a:r>
          </a:p>
        </p:txBody>
      </p:sp>
      <p:pic>
        <p:nvPicPr>
          <p:cNvPr id="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565" y="213074"/>
            <a:ext cx="1136500" cy="11365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477094" y="394329"/>
            <a:ext cx="4193360" cy="32815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5667956" y="2290463"/>
            <a:ext cx="2959465" cy="129266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omic Sans MS" panose="030F0702030302020204" pitchFamily="66" charset="0"/>
                <a:ea typeface="+mn-ea"/>
                <a:cs typeface="+mn-cs"/>
              </a:rPr>
              <a:t>New result</a:t>
            </a:r>
            <a:r>
              <a:rPr kumimoji="0" lang="ru-RU" sz="1800" b="1" i="0" u="none" strike="noStrike" kern="1200" cap="none" spc="0" normalizeH="0" baseline="0" noProof="0" dirty="0">
                <a:ln>
                  <a:noFill/>
                </a:ln>
                <a:solidFill>
                  <a:srgbClr val="FF0000"/>
                </a:solidFill>
                <a:effectLst/>
                <a:uLnTx/>
                <a:uFillTx/>
                <a:latin typeface="Comic Sans MS" panose="030F0702030302020204" pitchFamily="66"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AD0101">
                    <a:lumMod val="75000"/>
                  </a:srgbClr>
                </a:solidFill>
                <a:effectLst/>
                <a:uLnTx/>
                <a:uFillTx/>
                <a:latin typeface="Bookman Old Style" panose="02050604050505020204" pitchFamily="18" charset="0"/>
                <a:ea typeface="+mn-ea"/>
                <a:cs typeface="+mn-cs"/>
              </a:rPr>
              <a:t>C1-C2 = - 0.00018 ± 0.00101 Hz</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AD0101">
                    <a:lumMod val="75000"/>
                  </a:srgbClr>
                </a:solidFill>
                <a:effectLst/>
                <a:uLnTx/>
                <a:uFillTx/>
                <a:latin typeface="Bookman Old Style" panose="02050604050505020204" pitchFamily="18" charset="0"/>
                <a:ea typeface="+mn-ea"/>
                <a:cs typeface="+mn-cs"/>
              </a:rPr>
              <a:t>Then @ 95 C.L.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AD0101">
                    <a:lumMod val="75000"/>
                  </a:srgbClr>
                </a:solidFill>
                <a:effectLst/>
                <a:uLnTx/>
                <a:uFillTx/>
                <a:latin typeface="Bookman Old Style" panose="02050604050505020204" pitchFamily="18" charset="0"/>
                <a:ea typeface="+mn-ea"/>
                <a:cs typeface="+mn-cs"/>
              </a:rPr>
              <a:t>R</a:t>
            </a:r>
            <a:r>
              <a:rPr kumimoji="0" lang="en-US" sz="1200" b="0" i="0" u="none" strike="noStrike" kern="1200" cap="none" spc="0" normalizeH="0" baseline="-25000" noProof="0" dirty="0">
                <a:ln>
                  <a:noFill/>
                </a:ln>
                <a:solidFill>
                  <a:srgbClr val="AD0101">
                    <a:lumMod val="75000"/>
                  </a:srgbClr>
                </a:solidFill>
                <a:effectLst/>
                <a:uLnTx/>
                <a:uFillTx/>
                <a:latin typeface="Bookman Old Style" panose="02050604050505020204" pitchFamily="18" charset="0"/>
                <a:ea typeface="+mn-ea"/>
                <a:cs typeface="+mn-cs"/>
              </a:rPr>
              <a:t>MCC</a:t>
            </a:r>
            <a:r>
              <a:rPr kumimoji="0" lang="en-US" sz="1200" b="0" i="0" u="none" strike="noStrike" kern="1200" cap="none" spc="0" normalizeH="0" baseline="0" noProof="0" dirty="0">
                <a:ln>
                  <a:noFill/>
                </a:ln>
                <a:solidFill>
                  <a:srgbClr val="AD0101">
                    <a:lumMod val="75000"/>
                  </a:srgbClr>
                </a:solidFill>
                <a:effectLst/>
                <a:uLnTx/>
                <a:uFillTx/>
                <a:latin typeface="Bookman Old Style" panose="02050604050505020204" pitchFamily="18" charset="0"/>
                <a:ea typeface="+mn-ea"/>
                <a:cs typeface="+mn-cs"/>
              </a:rPr>
              <a:t> =  </a:t>
            </a:r>
            <a:r>
              <a:rPr kumimoji="0" lang="ru-RU" sz="1200" b="0" i="0" u="none" strike="noStrike" kern="1200" cap="none" spc="0" normalizeH="0" baseline="0" noProof="0" dirty="0">
                <a:ln>
                  <a:noFill/>
                </a:ln>
                <a:solidFill>
                  <a:srgbClr val="AD0101">
                    <a:lumMod val="75000"/>
                  </a:srgbClr>
                </a:solidFill>
                <a:effectLst/>
                <a:uLnTx/>
                <a:uFillTx/>
                <a:latin typeface="Bookman Old Style" panose="02050604050505020204" pitchFamily="18" charset="0"/>
                <a:ea typeface="+mn-ea"/>
                <a:cs typeface="+mn-cs"/>
              </a:rPr>
              <a:t>1.646</a:t>
            </a:r>
            <a:r>
              <a:rPr kumimoji="0" lang="el-GR" sz="1200" b="0" i="0" u="none" strike="noStrike" kern="1200" cap="none" spc="0" normalizeH="0" baseline="0" noProof="0" dirty="0">
                <a:ln>
                  <a:noFill/>
                </a:ln>
                <a:solidFill>
                  <a:srgbClr val="AD0101">
                    <a:lumMod val="75000"/>
                  </a:srgbClr>
                </a:solidFill>
                <a:effectLst/>
                <a:uLnTx/>
                <a:uFillTx/>
                <a:latin typeface="Bookman Old Style" panose="02050604050505020204" pitchFamily="18" charset="0"/>
                <a:ea typeface="+mn-ea"/>
                <a:cs typeface="+mn-cs"/>
              </a:rPr>
              <a:t>σ</a:t>
            </a:r>
            <a:r>
              <a:rPr kumimoji="0" lang="en-US" sz="1200" b="0" i="0" u="none" strike="noStrike" kern="1200" cap="none" spc="0" normalizeH="0" baseline="0" noProof="0" dirty="0">
                <a:ln>
                  <a:noFill/>
                </a:ln>
                <a:solidFill>
                  <a:srgbClr val="AD0101">
                    <a:lumMod val="75000"/>
                  </a:srgbClr>
                </a:solidFill>
                <a:effectLst/>
                <a:uLnTx/>
                <a:uFillTx/>
                <a:latin typeface="Bookman Old Style" panose="02050604050505020204" pitchFamily="18" charset="0"/>
                <a:ea typeface="+mn-ea"/>
                <a:cs typeface="+mn-cs"/>
              </a:rPr>
              <a:t>/</a:t>
            </a:r>
            <a:r>
              <a:rPr kumimoji="0" lang="el-GR" sz="1200" b="0" i="0" u="none" strike="noStrike" kern="1200" cap="none" spc="0" normalizeH="0" baseline="0" noProof="0" dirty="0">
                <a:ln>
                  <a:noFill/>
                </a:ln>
                <a:solidFill>
                  <a:srgbClr val="AD0101">
                    <a:lumMod val="75000"/>
                  </a:srgbClr>
                </a:solidFill>
                <a:effectLst/>
                <a:uLnTx/>
                <a:uFillTx/>
                <a:latin typeface="Bookman Old Style" panose="02050604050505020204" pitchFamily="18" charset="0"/>
                <a:ea typeface="+mn-ea"/>
                <a:cs typeface="+mn-cs"/>
              </a:rPr>
              <a:t>ε</a:t>
            </a:r>
            <a:r>
              <a:rPr kumimoji="0" lang="en-US" sz="1200" b="0" i="0" u="none" strike="noStrike" kern="1200" cap="none" spc="0" normalizeH="0" baseline="0" noProof="0" dirty="0">
                <a:ln>
                  <a:noFill/>
                </a:ln>
                <a:solidFill>
                  <a:srgbClr val="AD0101">
                    <a:lumMod val="75000"/>
                  </a:srgbClr>
                </a:solidFill>
                <a:effectLst/>
                <a:uLnTx/>
                <a:uFillTx/>
                <a:latin typeface="Bookman Old Style" panose="02050604050505020204" pitchFamily="18" charset="0"/>
                <a:ea typeface="+mn-ea"/>
                <a:cs typeface="+mn-cs"/>
              </a:rPr>
              <a:t> = 0.001</a:t>
            </a:r>
            <a:r>
              <a:rPr kumimoji="0" lang="ru-RU" sz="1200" b="0" i="0" u="none" strike="noStrike" kern="1200" cap="none" spc="0" normalizeH="0" baseline="0" noProof="0" dirty="0">
                <a:ln>
                  <a:noFill/>
                </a:ln>
                <a:solidFill>
                  <a:srgbClr val="AD0101">
                    <a:lumMod val="75000"/>
                  </a:srgbClr>
                </a:solidFill>
                <a:effectLst/>
                <a:uLnTx/>
                <a:uFillTx/>
                <a:latin typeface="Bookman Old Style" panose="02050604050505020204" pitchFamily="18" charset="0"/>
                <a:ea typeface="+mn-ea"/>
                <a:cs typeface="+mn-cs"/>
              </a:rPr>
              <a:t>6</a:t>
            </a:r>
            <a:r>
              <a:rPr kumimoji="0" lang="en-US" sz="1200" b="0" i="0" u="none" strike="noStrike" kern="1200" cap="none" spc="0" normalizeH="0" baseline="0" noProof="0" dirty="0">
                <a:ln>
                  <a:noFill/>
                </a:ln>
                <a:solidFill>
                  <a:srgbClr val="AD0101">
                    <a:lumMod val="75000"/>
                  </a:srgbClr>
                </a:solidFill>
                <a:effectLst/>
                <a:uLnTx/>
                <a:uFillTx/>
                <a:latin typeface="Bookman Old Style" panose="02050604050505020204" pitchFamily="18" charset="0"/>
                <a:ea typeface="+mn-ea"/>
                <a:cs typeface="+mn-cs"/>
              </a:rPr>
              <a:t>4/0.608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AD0101">
                    <a:lumMod val="75000"/>
                  </a:srgbClr>
                </a:solidFill>
                <a:effectLst/>
                <a:uLnTx/>
                <a:uFillTx/>
                <a:latin typeface="Bookman Old Style" panose="02050604050505020204" pitchFamily="18" charset="0"/>
                <a:ea typeface="+mn-ea"/>
                <a:cs typeface="+mn-cs"/>
              </a:rPr>
              <a:t>= 0.0027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200" b="0" i="0" u="none" strike="noStrike" kern="1200" cap="none" spc="0" normalizeH="0" baseline="0" noProof="0" dirty="0">
                <a:ln>
                  <a:noFill/>
                </a:ln>
                <a:solidFill>
                  <a:srgbClr val="AD0101">
                    <a:lumMod val="75000"/>
                  </a:srgbClr>
                </a:solidFill>
                <a:effectLst/>
                <a:uLnTx/>
                <a:uFillTx/>
                <a:latin typeface="Bookman Old Style" panose="02050604050505020204" pitchFamily="18" charset="0"/>
                <a:ea typeface="+mn-ea"/>
                <a:cs typeface="+mn-cs"/>
              </a:rPr>
              <a:t>ε</a:t>
            </a:r>
            <a:r>
              <a:rPr kumimoji="0" lang="en-US" sz="1200" b="0" i="0" u="none" strike="noStrike" kern="1200" cap="none" spc="0" normalizeH="0" baseline="0" noProof="0" dirty="0">
                <a:ln>
                  <a:noFill/>
                </a:ln>
                <a:solidFill>
                  <a:srgbClr val="AD0101">
                    <a:lumMod val="75000"/>
                  </a:srgbClr>
                </a:solidFill>
                <a:effectLst/>
                <a:uLnTx/>
                <a:uFillTx/>
                <a:latin typeface="Bookman Old Style" panose="02050604050505020204" pitchFamily="18" charset="0"/>
                <a:ea typeface="+mn-ea"/>
                <a:cs typeface="+mn-cs"/>
              </a:rPr>
              <a:t> – efficiency of counting</a:t>
            </a:r>
          </a:p>
        </p:txBody>
      </p:sp>
      <p:sp>
        <p:nvSpPr>
          <p:cNvPr id="3" name="Нижний колонтитул 2">
            <a:extLst>
              <a:ext uri="{FF2B5EF4-FFF2-40B4-BE49-F238E27FC236}">
                <a16:creationId xmlns:a16="http://schemas.microsoft.com/office/drawing/2014/main" id="{11B4B04A-8EE8-93DF-0634-88568E91D1CA}"/>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303030">
                    <a:lumMod val="90000"/>
                    <a:lumOff val="10000"/>
                  </a:srgbClr>
                </a:solidFill>
                <a:effectLst/>
                <a:uLnTx/>
                <a:uFillTx/>
                <a:latin typeface="Times New Roman"/>
                <a:ea typeface="+mn-ea"/>
                <a:cs typeface="+mn-cs"/>
              </a:rPr>
              <a:t>Kopylov, Orekhov, Petukhov, Solomatin - PHELEX              ICPPA          Moscow, 2024 </a:t>
            </a:r>
            <a:endParaRPr kumimoji="0" lang="ru-RU" sz="1200" b="1" i="0" u="none" strike="noStrike" kern="1200" cap="none" spc="0" normalizeH="0" baseline="0" noProof="0">
              <a:ln>
                <a:noFill/>
              </a:ln>
              <a:solidFill>
                <a:srgbClr val="303030">
                  <a:lumMod val="90000"/>
                  <a:lumOff val="10000"/>
                </a:srgbClr>
              </a:solidFill>
              <a:effectLst/>
              <a:uLnTx/>
              <a:uFillTx/>
              <a:latin typeface="Times New Roman"/>
              <a:ea typeface="+mn-ea"/>
              <a:cs typeface="+mn-cs"/>
            </a:endParaRPr>
          </a:p>
        </p:txBody>
      </p:sp>
    </p:spTree>
    <p:extLst>
      <p:ext uri="{BB962C8B-B14F-4D97-AF65-F5344CB8AC3E}">
        <p14:creationId xmlns:p14="http://schemas.microsoft.com/office/powerpoint/2010/main" val="35304143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331640" y="188412"/>
            <a:ext cx="6696744" cy="655146"/>
          </a:xfrm>
        </p:spPr>
        <p:txBody>
          <a:bodyPr>
            <a:normAutofit fontScale="90000"/>
          </a:bodyPr>
          <a:lstStyle/>
          <a:p>
            <a:pPr>
              <a:lnSpc>
                <a:spcPct val="200000"/>
              </a:lnSpc>
            </a:pPr>
            <a:r>
              <a:rPr lang="en-US" sz="2800" dirty="0">
                <a:solidFill>
                  <a:srgbClr val="FF0000"/>
                </a:solidFill>
                <a:latin typeface="Comic Sans MS" panose="030F0702030302020204" pitchFamily="66" charset="0"/>
              </a:rPr>
              <a:t>Directionality of the counting</a:t>
            </a:r>
            <a:endParaRPr lang="ru-RU" sz="2800" dirty="0">
              <a:solidFill>
                <a:srgbClr val="FF0000"/>
              </a:solidFill>
              <a:latin typeface="Comic Sans MS" panose="030F0702030302020204" pitchFamily="66" charset="0"/>
            </a:endParaRPr>
          </a:p>
        </p:txBody>
      </p:sp>
      <p:sp>
        <p:nvSpPr>
          <p:cNvPr id="4" name="Объект 3"/>
          <p:cNvSpPr>
            <a:spLocks noGrp="1"/>
          </p:cNvSpPr>
          <p:nvPr>
            <p:ph idx="1"/>
          </p:nvPr>
        </p:nvSpPr>
        <p:spPr>
          <a:xfrm>
            <a:off x="539552" y="3939902"/>
            <a:ext cx="3528392" cy="654720"/>
          </a:xfrm>
        </p:spPr>
        <p:txBody>
          <a:bodyPr>
            <a:normAutofit/>
          </a:bodyPr>
          <a:lstStyle/>
          <a:p>
            <a:r>
              <a:rPr lang="en-US" sz="1400" b="1" dirty="0">
                <a:solidFill>
                  <a:schemeClr val="accent1">
                    <a:lumMod val="75000"/>
                  </a:schemeClr>
                </a:solidFill>
                <a:latin typeface="Bookman Old Style" panose="02050604050505020204" pitchFamily="18" charset="0"/>
                <a:cs typeface="Times New Roman" panose="02020603050405020304" pitchFamily="18" charset="0"/>
              </a:rPr>
              <a:t>By rotation of the counter – variation of the count rate</a:t>
            </a:r>
            <a:endParaRPr lang="ru-RU" sz="1400" b="1" dirty="0">
              <a:solidFill>
                <a:schemeClr val="accent1">
                  <a:lumMod val="75000"/>
                </a:schemeClr>
              </a:solidFill>
              <a:latin typeface="Bookman Old Style" panose="02050604050505020204" pitchFamily="18" charset="0"/>
              <a:cs typeface="Times New Roman" panose="02020603050405020304" pitchFamily="18" charset="0"/>
            </a:endParaRPr>
          </a:p>
        </p:txBody>
      </p:sp>
      <p:sp>
        <p:nvSpPr>
          <p:cNvPr id="6"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Times New Roman"/>
              <a:ea typeface="+mn-ea"/>
              <a:cs typeface="+mn-cs"/>
            </a:endParaRPr>
          </a:p>
        </p:txBody>
      </p:sp>
      <p:pic>
        <p:nvPicPr>
          <p:cNvPr id="9" name="Picture 2" descr="логотип ИЯИ РАН создан Н.Нольде"/>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169876"/>
            <a:ext cx="720080" cy="72008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2" name="Объект 11"/>
          <p:cNvGraphicFramePr>
            <a:graphicFrameLocks noChangeAspect="1"/>
          </p:cNvGraphicFramePr>
          <p:nvPr/>
        </p:nvGraphicFramePr>
        <p:xfrm>
          <a:off x="3779549" y="1131590"/>
          <a:ext cx="1511300" cy="292100"/>
        </p:xfrm>
        <a:graphic>
          <a:graphicData uri="http://schemas.openxmlformats.org/presentationml/2006/ole">
            <mc:AlternateContent xmlns:mc="http://schemas.openxmlformats.org/markup-compatibility/2006">
              <mc:Choice xmlns:v="urn:schemas-microsoft-com:vml" Requires="v">
                <p:oleObj name="Equation" r:id="rId3" imgW="1244600" imgH="241300" progId="">
                  <p:embed/>
                </p:oleObj>
              </mc:Choice>
              <mc:Fallback>
                <p:oleObj name="Equation" r:id="rId3" imgW="1244600" imgH="241300" progId="">
                  <p:embed/>
                  <p:pic>
                    <p:nvPicPr>
                      <p:cNvPr id="12" name="Объект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79549" y="1131590"/>
                        <a:ext cx="1511300" cy="292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 name="Объект 12"/>
          <p:cNvGraphicFramePr>
            <a:graphicFrameLocks noChangeAspect="1"/>
          </p:cNvGraphicFramePr>
          <p:nvPr/>
        </p:nvGraphicFramePr>
        <p:xfrm>
          <a:off x="4095688" y="1468564"/>
          <a:ext cx="736600" cy="203200"/>
        </p:xfrm>
        <a:graphic>
          <a:graphicData uri="http://schemas.openxmlformats.org/presentationml/2006/ole">
            <mc:AlternateContent xmlns:mc="http://schemas.openxmlformats.org/markup-compatibility/2006">
              <mc:Choice xmlns:v="urn:schemas-microsoft-com:vml" Requires="v">
                <p:oleObj name="Equation" r:id="rId5" imgW="736600" imgH="203200" progId="">
                  <p:embed/>
                </p:oleObj>
              </mc:Choice>
              <mc:Fallback>
                <p:oleObj name="Equation" r:id="rId5" imgW="736600" imgH="203200" progId="">
                  <p:embed/>
                  <p:pic>
                    <p:nvPicPr>
                      <p:cNvPr id="13" name="Объект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95688" y="1468564"/>
                        <a:ext cx="736600" cy="203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6" name="Прямоугольник 15"/>
          <p:cNvSpPr/>
          <p:nvPr/>
        </p:nvSpPr>
        <p:spPr>
          <a:xfrm>
            <a:off x="6372200" y="2218968"/>
            <a:ext cx="2304256" cy="1569660"/>
          </a:xfrm>
          <a:prstGeom prst="rect">
            <a:avLst/>
          </a:prstGeom>
        </p:spPr>
        <p:txBody>
          <a:bodyPr wrap="square">
            <a:spAutoFit/>
          </a:bodyPr>
          <a:lstStyle/>
          <a:p>
            <a:pPr marL="228600" marR="0" lvl="0" indent="-228600" algn="l" defTabSz="914400" rtl="0" eaLnBrk="1" fontAlgn="auto" latinLnBrk="0" hangingPunct="1">
              <a:lnSpc>
                <a:spcPct val="100000"/>
              </a:lnSpc>
              <a:spcBef>
                <a:spcPts val="0"/>
              </a:spcBef>
              <a:spcAft>
                <a:spcPts val="0"/>
              </a:spcAft>
              <a:buClr>
                <a:srgbClr val="C7D3E6"/>
              </a:buClr>
              <a:buSzPts val="2400"/>
              <a:buFontTx/>
              <a:buNone/>
              <a:tabLst/>
              <a:defRPr/>
            </a:pPr>
            <a:r>
              <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Arial" charset="0"/>
                <a:sym typeface="Roboto Condensed Light"/>
              </a:rPr>
              <a:t>(</a:t>
            </a:r>
            <a:r>
              <a:rPr kumimoji="0" lang="en-US" sz="1200" b="0" i="0" u="none" strike="noStrike" kern="1200" cap="none" spc="0" normalizeH="0" baseline="0" noProof="0" dirty="0" err="1">
                <a:ln>
                  <a:noFill/>
                </a:ln>
                <a:solidFill>
                  <a:prstClr val="black"/>
                </a:solidFill>
                <a:effectLst/>
                <a:uLnTx/>
                <a:uFillTx/>
                <a:latin typeface="Times New Roman" pitchFamily="18" charset="0"/>
                <a:ea typeface="+mn-ea"/>
                <a:cs typeface="Arial" charset="0"/>
                <a:sym typeface="Roboto Condensed Light"/>
              </a:rPr>
              <a:t>D.Horns</a:t>
            </a:r>
            <a:r>
              <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Arial" charset="0"/>
                <a:sym typeface="Roboto Condensed Light"/>
              </a:rPr>
              <a:t>, </a:t>
            </a:r>
            <a:r>
              <a:rPr kumimoji="0" lang="en-US" sz="1200" b="0" i="0" u="none" strike="noStrike" kern="1200" cap="none" spc="0" normalizeH="0" baseline="0" noProof="0" dirty="0" err="1">
                <a:ln>
                  <a:noFill/>
                </a:ln>
                <a:solidFill>
                  <a:prstClr val="black"/>
                </a:solidFill>
                <a:effectLst/>
                <a:uLnTx/>
                <a:uFillTx/>
                <a:latin typeface="Times New Roman" pitchFamily="18" charset="0"/>
                <a:ea typeface="+mn-ea"/>
                <a:cs typeface="Arial" charset="0"/>
                <a:sym typeface="Roboto Condensed Light"/>
              </a:rPr>
              <a:t>J.Jackel</a:t>
            </a:r>
            <a:r>
              <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Arial" charset="0"/>
                <a:sym typeface="Roboto Condensed Light"/>
              </a:rPr>
              <a:t>, </a:t>
            </a:r>
            <a:r>
              <a:rPr kumimoji="0" lang="en-US" sz="1200" b="0" i="0" u="none" strike="noStrike" kern="1200" cap="none" spc="0" normalizeH="0" baseline="0" noProof="0" dirty="0" err="1">
                <a:ln>
                  <a:noFill/>
                </a:ln>
                <a:solidFill>
                  <a:prstClr val="black"/>
                </a:solidFill>
                <a:effectLst/>
                <a:uLnTx/>
                <a:uFillTx/>
                <a:latin typeface="Times New Roman" pitchFamily="18" charset="0"/>
                <a:ea typeface="+mn-ea"/>
                <a:cs typeface="Arial" charset="0"/>
                <a:sym typeface="Roboto Condensed Light"/>
              </a:rPr>
              <a:t>A.Lindner</a:t>
            </a:r>
            <a:r>
              <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Arial" charset="0"/>
                <a:sym typeface="Roboto Condensed Light"/>
              </a:rPr>
              <a:t>, </a:t>
            </a:r>
            <a:r>
              <a:rPr kumimoji="0" lang="en-US" sz="1200" b="0" i="0" u="none" strike="noStrike" kern="1200" cap="none" spc="0" normalizeH="0" baseline="0" noProof="0" dirty="0" err="1">
                <a:ln>
                  <a:noFill/>
                </a:ln>
                <a:solidFill>
                  <a:prstClr val="black"/>
                </a:solidFill>
                <a:effectLst/>
                <a:uLnTx/>
                <a:uFillTx/>
                <a:latin typeface="Times New Roman" pitchFamily="18" charset="0"/>
                <a:ea typeface="+mn-ea"/>
                <a:cs typeface="Arial" charset="0"/>
                <a:sym typeface="Roboto Condensed Light"/>
              </a:rPr>
              <a:t>A.Lobanov</a:t>
            </a:r>
            <a:r>
              <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Arial" charset="0"/>
                <a:sym typeface="Roboto Condensed Light"/>
              </a:rPr>
              <a:t>, </a:t>
            </a:r>
            <a:r>
              <a:rPr kumimoji="0" lang="en-US" sz="1200" b="0" i="0" u="none" strike="noStrike" kern="1200" cap="none" spc="0" normalizeH="0" baseline="0" noProof="0" dirty="0" err="1">
                <a:ln>
                  <a:noFill/>
                </a:ln>
                <a:solidFill>
                  <a:prstClr val="black"/>
                </a:solidFill>
                <a:effectLst/>
                <a:uLnTx/>
                <a:uFillTx/>
                <a:latin typeface="Times New Roman" pitchFamily="18" charset="0"/>
                <a:ea typeface="+mn-ea"/>
                <a:cs typeface="Arial" charset="0"/>
                <a:sym typeface="Roboto Condensed Light"/>
              </a:rPr>
              <a:t>J.Redondo</a:t>
            </a:r>
            <a:r>
              <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Arial" charset="0"/>
                <a:sym typeface="Roboto Condensed Light"/>
              </a:rPr>
              <a:t>, </a:t>
            </a:r>
            <a:r>
              <a:rPr kumimoji="0" lang="en-US" sz="1200" b="0" i="0" u="none" strike="noStrike" kern="1200" cap="none" spc="0" normalizeH="0" baseline="0" noProof="0" dirty="0" err="1">
                <a:ln>
                  <a:noFill/>
                </a:ln>
                <a:solidFill>
                  <a:prstClr val="black"/>
                </a:solidFill>
                <a:effectLst/>
                <a:uLnTx/>
                <a:uFillTx/>
                <a:latin typeface="Times New Roman" pitchFamily="18" charset="0"/>
                <a:ea typeface="+mn-ea"/>
                <a:cs typeface="Arial" charset="0"/>
                <a:sym typeface="Roboto Condensed Light"/>
              </a:rPr>
              <a:t>A.Ringwald</a:t>
            </a:r>
            <a:r>
              <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Arial" charset="0"/>
                <a:sym typeface="Roboto Condensed Light"/>
              </a:rPr>
              <a:t> , “Searching for wispy cold dark matter with a dish antenna” </a:t>
            </a:r>
            <a:r>
              <a:rPr kumimoji="0" lang="en-US" sz="1200" b="0" i="1" u="none" strike="noStrike" kern="1200" cap="none" spc="0" normalizeH="0" baseline="0" noProof="0" dirty="0">
                <a:ln>
                  <a:noFill/>
                </a:ln>
                <a:solidFill>
                  <a:prstClr val="black"/>
                </a:solidFill>
                <a:effectLst/>
                <a:uLnTx/>
                <a:uFillTx/>
                <a:latin typeface="Times New Roman" pitchFamily="18" charset="0"/>
                <a:ea typeface="+mn-ea"/>
                <a:cs typeface="Arial" charset="0"/>
                <a:sym typeface="Roboto Condensed Light"/>
              </a:rPr>
              <a:t>Journal of Cosmology and </a:t>
            </a:r>
            <a:r>
              <a:rPr kumimoji="0" lang="en-US" sz="1200" b="0" i="1" u="none" strike="noStrike" kern="1200" cap="none" spc="0" normalizeH="0" baseline="0" noProof="0" dirty="0" err="1">
                <a:ln>
                  <a:noFill/>
                </a:ln>
                <a:solidFill>
                  <a:prstClr val="black"/>
                </a:solidFill>
                <a:effectLst/>
                <a:uLnTx/>
                <a:uFillTx/>
                <a:latin typeface="Times New Roman" pitchFamily="18" charset="0"/>
                <a:ea typeface="+mn-ea"/>
                <a:cs typeface="Arial" charset="0"/>
                <a:sym typeface="Roboto Condensed Light"/>
              </a:rPr>
              <a:t>Astroparticle</a:t>
            </a:r>
            <a:r>
              <a:rPr kumimoji="0" lang="en-US" sz="1200" b="0" i="1" u="none" strike="noStrike" kern="1200" cap="none" spc="0" normalizeH="0" baseline="0" noProof="0" dirty="0">
                <a:ln>
                  <a:noFill/>
                </a:ln>
                <a:solidFill>
                  <a:prstClr val="black"/>
                </a:solidFill>
                <a:effectLst/>
                <a:uLnTx/>
                <a:uFillTx/>
                <a:latin typeface="Times New Roman" pitchFamily="18" charset="0"/>
                <a:ea typeface="+mn-ea"/>
                <a:cs typeface="Arial" charset="0"/>
                <a:sym typeface="Roboto Condensed Light"/>
              </a:rPr>
              <a:t> Physics</a:t>
            </a:r>
            <a:r>
              <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Arial" charset="0"/>
                <a:sym typeface="Roboto Condensed Light"/>
              </a:rPr>
              <a:t>, vol.4. article 16, 2013)</a:t>
            </a:r>
          </a:p>
        </p:txBody>
      </p:sp>
      <p:sp>
        <p:nvSpPr>
          <p:cNvPr id="17" name="TextBox 16"/>
          <p:cNvSpPr txBox="1"/>
          <p:nvPr/>
        </p:nvSpPr>
        <p:spPr>
          <a:xfrm>
            <a:off x="6372200" y="908552"/>
            <a:ext cx="1728192"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dirty="0">
                <a:ln>
                  <a:noFill/>
                </a:ln>
                <a:solidFill>
                  <a:prstClr val="black"/>
                </a:solidFill>
                <a:effectLst/>
                <a:uLnTx/>
                <a:uFillTx/>
                <a:latin typeface="Times New Roman"/>
                <a:ea typeface="+mn-ea"/>
                <a:cs typeface="+mn-cs"/>
              </a:rPr>
              <a:t>θ – </a:t>
            </a:r>
            <a:r>
              <a:rPr kumimoji="0" lang="en-US" sz="1200" b="0" i="0" u="none" strike="noStrike" kern="1200" cap="none" spc="0" normalizeH="0" baseline="0" noProof="0" dirty="0">
                <a:ln>
                  <a:noFill/>
                </a:ln>
                <a:solidFill>
                  <a:prstClr val="black"/>
                </a:solidFill>
                <a:effectLst/>
                <a:uLnTx/>
                <a:uFillTx/>
                <a:latin typeface="Times New Roman"/>
                <a:ea typeface="+mn-ea"/>
                <a:cs typeface="+mn-cs"/>
              </a:rPr>
              <a:t>angle between a field of a hidden photon and the surface  </a:t>
            </a:r>
            <a:endParaRPr kumimoji="0" lang="ru-RU" sz="1200" b="0" i="0" u="none" strike="noStrike" kern="1200" cap="none" spc="0" normalizeH="0" baseline="0" noProof="0" dirty="0">
              <a:ln>
                <a:noFill/>
              </a:ln>
              <a:solidFill>
                <a:prstClr val="black"/>
              </a:solidFill>
              <a:effectLst/>
              <a:uLnTx/>
              <a:uFillTx/>
              <a:latin typeface="Times New Roman"/>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dirty="0">
                <a:ln>
                  <a:noFill/>
                </a:ln>
                <a:solidFill>
                  <a:prstClr val="black"/>
                </a:solidFill>
                <a:effectLst/>
                <a:uLnTx/>
                <a:uFillTx/>
                <a:latin typeface="Times New Roman"/>
                <a:ea typeface="+mn-ea"/>
                <a:cs typeface="+mn-cs"/>
              </a:rPr>
              <a:t> χ- </a:t>
            </a:r>
            <a:r>
              <a:rPr kumimoji="0" lang="en-US" sz="1200" b="0" i="0" u="none" strike="noStrike" kern="1200" cap="none" spc="0" normalizeH="0" baseline="0" noProof="0" dirty="0">
                <a:ln>
                  <a:noFill/>
                </a:ln>
                <a:solidFill>
                  <a:prstClr val="black"/>
                </a:solidFill>
                <a:effectLst/>
                <a:uLnTx/>
                <a:uFillTx/>
                <a:latin typeface="Times New Roman"/>
                <a:ea typeface="+mn-ea"/>
                <a:cs typeface="+mn-cs"/>
              </a:rPr>
              <a:t>dimensionless parameter quantifying a kinetic mixing</a:t>
            </a:r>
            <a:endParaRPr kumimoji="0" lang="ru-RU" sz="1200" b="0" i="0" u="none" strike="noStrike" kern="1200" cap="none" spc="0" normalizeH="0" baseline="0" noProof="0" dirty="0">
              <a:ln>
                <a:noFill/>
              </a:ln>
              <a:solidFill>
                <a:prstClr val="black"/>
              </a:solidFill>
              <a:effectLst/>
              <a:uLnTx/>
              <a:uFillTx/>
              <a:latin typeface="Times New Roman"/>
              <a:ea typeface="+mn-ea"/>
              <a:cs typeface="+mn-cs"/>
            </a:endParaRPr>
          </a:p>
        </p:txBody>
      </p:sp>
      <p:pic>
        <p:nvPicPr>
          <p:cNvPr id="15" name="Picture 2"/>
          <p:cNvPicPr>
            <a:picLocks noChangeAspect="1" noChangeArrowheads="1"/>
          </p:cNvPicPr>
          <p:nvPr/>
        </p:nvPicPr>
        <p:blipFill>
          <a:blip r:embed="rId7" cstate="print"/>
          <a:srcRect/>
          <a:stretch>
            <a:fillRect/>
          </a:stretch>
        </p:blipFill>
        <p:spPr bwMode="auto">
          <a:xfrm rot="21012468">
            <a:off x="971600" y="1707654"/>
            <a:ext cx="2619309" cy="1470450"/>
          </a:xfrm>
          <a:prstGeom prst="rect">
            <a:avLst/>
          </a:prstGeom>
          <a:noFill/>
          <a:ln w="9525">
            <a:noFill/>
            <a:miter lim="800000"/>
            <a:headEnd/>
            <a:tailEnd/>
          </a:ln>
        </p:spPr>
      </p:pic>
      <p:cxnSp>
        <p:nvCxnSpPr>
          <p:cNvPr id="7" name="Прямая со стрелкой 6"/>
          <p:cNvCxnSpPr/>
          <p:nvPr/>
        </p:nvCxnSpPr>
        <p:spPr>
          <a:xfrm flipH="1">
            <a:off x="2987824" y="2355726"/>
            <a:ext cx="792088" cy="87153"/>
          </a:xfrm>
          <a:prstGeom prst="straightConnector1">
            <a:avLst/>
          </a:prstGeom>
          <a:ln w="28575">
            <a:solidFill>
              <a:srgbClr val="002060"/>
            </a:solidFill>
            <a:tailEnd type="arrow"/>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3491880" y="1985770"/>
            <a:ext cx="2669320"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DEDEE0">
                    <a:lumMod val="10000"/>
                  </a:srgbClr>
                </a:solidFill>
                <a:effectLst/>
                <a:uLnTx/>
                <a:uFillTx/>
                <a:latin typeface="Times New Roman" panose="02020603050405020304" pitchFamily="18" charset="0"/>
                <a:ea typeface="+mn-ea"/>
                <a:cs typeface="Times New Roman" panose="02020603050405020304" pitchFamily="18" charset="0"/>
              </a:rPr>
              <a:t>Field along the axes of the counter</a:t>
            </a:r>
            <a:endParaRPr kumimoji="0" lang="ru-RU" sz="1400" b="0" i="0" u="none" strike="noStrike" kern="1200" cap="none" spc="0" normalizeH="0" baseline="0" noProof="0" dirty="0">
              <a:ln>
                <a:noFill/>
              </a:ln>
              <a:solidFill>
                <a:srgbClr val="DEDEE0">
                  <a:lumMod val="10000"/>
                </a:srgbClr>
              </a:solidFill>
              <a:effectLst/>
              <a:uLnTx/>
              <a:uFillTx/>
              <a:latin typeface="Times New Roman" panose="02020603050405020304" pitchFamily="18" charset="0"/>
              <a:ea typeface="+mn-ea"/>
              <a:cs typeface="Times New Roman" panose="02020603050405020304" pitchFamily="18" charset="0"/>
            </a:endParaRPr>
          </a:p>
        </p:txBody>
      </p:sp>
      <p:graphicFrame>
        <p:nvGraphicFramePr>
          <p:cNvPr id="25" name="Объект 24"/>
          <p:cNvGraphicFramePr>
            <a:graphicFrameLocks noChangeAspect="1"/>
          </p:cNvGraphicFramePr>
          <p:nvPr/>
        </p:nvGraphicFramePr>
        <p:xfrm>
          <a:off x="4146550" y="2360319"/>
          <a:ext cx="850900" cy="203200"/>
        </p:xfrm>
        <a:graphic>
          <a:graphicData uri="http://schemas.openxmlformats.org/presentationml/2006/ole">
            <mc:AlternateContent xmlns:mc="http://schemas.openxmlformats.org/markup-compatibility/2006">
              <mc:Choice xmlns:v="urn:schemas-microsoft-com:vml" Requires="v">
                <p:oleObj name="Equation" r:id="rId8" imgW="850531" imgH="203112" progId="">
                  <p:embed/>
                </p:oleObj>
              </mc:Choice>
              <mc:Fallback>
                <p:oleObj name="Equation" r:id="rId8" imgW="850531" imgH="203112" progId="">
                  <p:embed/>
                  <p:pic>
                    <p:nvPicPr>
                      <p:cNvPr id="25" name="Объект 2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146550" y="2360319"/>
                        <a:ext cx="850900" cy="203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27" name="Прямая со стрелкой 26"/>
          <p:cNvCxnSpPr/>
          <p:nvPr/>
        </p:nvCxnSpPr>
        <p:spPr>
          <a:xfrm flipH="1" flipV="1">
            <a:off x="2281254" y="3003798"/>
            <a:ext cx="58498" cy="437123"/>
          </a:xfrm>
          <a:prstGeom prst="straightConnector1">
            <a:avLst/>
          </a:prstGeom>
          <a:ln w="28575">
            <a:solidFill>
              <a:srgbClr val="002060"/>
            </a:solidFill>
            <a:tailEnd type="arrow"/>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2555776" y="3133144"/>
            <a:ext cx="296267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DEDEE0">
                    <a:lumMod val="10000"/>
                  </a:srgbClr>
                </a:solidFill>
                <a:effectLst/>
                <a:uLnTx/>
                <a:uFillTx/>
                <a:latin typeface="Times New Roman" panose="02020603050405020304" pitchFamily="18" charset="0"/>
                <a:ea typeface="+mn-ea"/>
                <a:cs typeface="Times New Roman" panose="02020603050405020304" pitchFamily="18" charset="0"/>
              </a:rPr>
              <a:t>Field normal to the axes of the counter</a:t>
            </a:r>
            <a:endParaRPr kumimoji="0" lang="ru-RU" sz="1400" b="0" i="0" u="none" strike="noStrike" kern="1200" cap="none" spc="0" normalizeH="0" baseline="0" noProof="0" dirty="0">
              <a:ln>
                <a:noFill/>
              </a:ln>
              <a:solidFill>
                <a:srgbClr val="DEDEE0">
                  <a:lumMod val="10000"/>
                </a:srgbClr>
              </a:solidFill>
              <a:effectLst/>
              <a:uLnTx/>
              <a:uFillTx/>
              <a:latin typeface="Times New Roman" panose="02020603050405020304" pitchFamily="18" charset="0"/>
              <a:ea typeface="+mn-ea"/>
              <a:cs typeface="Times New Roman" panose="02020603050405020304" pitchFamily="18" charset="0"/>
            </a:endParaRPr>
          </a:p>
        </p:txBody>
      </p:sp>
      <p:graphicFrame>
        <p:nvGraphicFramePr>
          <p:cNvPr id="32" name="Объект 31"/>
          <p:cNvGraphicFramePr>
            <a:graphicFrameLocks noChangeAspect="1"/>
          </p:cNvGraphicFramePr>
          <p:nvPr/>
        </p:nvGraphicFramePr>
        <p:xfrm>
          <a:off x="3407926" y="3444244"/>
          <a:ext cx="876300" cy="393700"/>
        </p:xfrm>
        <a:graphic>
          <a:graphicData uri="http://schemas.openxmlformats.org/presentationml/2006/ole">
            <mc:AlternateContent xmlns:mc="http://schemas.openxmlformats.org/markup-compatibility/2006">
              <mc:Choice xmlns:v="urn:schemas-microsoft-com:vml" Requires="v">
                <p:oleObj name="Equation" r:id="rId10" imgW="875920" imgH="393529" progId="">
                  <p:embed/>
                </p:oleObj>
              </mc:Choice>
              <mc:Fallback>
                <p:oleObj name="Equation" r:id="rId10" imgW="875920" imgH="393529" progId="">
                  <p:embed/>
                  <p:pic>
                    <p:nvPicPr>
                      <p:cNvPr id="32" name="Объект 3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407926" y="3444244"/>
                        <a:ext cx="876300" cy="393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4" name="TextBox 33"/>
          <p:cNvSpPr txBox="1"/>
          <p:nvPr/>
        </p:nvSpPr>
        <p:spPr>
          <a:xfrm>
            <a:off x="4612538" y="3840813"/>
            <a:ext cx="3422732"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AD0101">
                    <a:lumMod val="75000"/>
                  </a:srgbClr>
                </a:solidFill>
                <a:effectLst/>
                <a:uLnTx/>
                <a:uFillTx/>
                <a:latin typeface="Bookman Old Style" panose="02050604050505020204" pitchFamily="18" charset="0"/>
                <a:ea typeface="+mn-ea"/>
                <a:cs typeface="+mn-cs"/>
              </a:rPr>
              <a:t>If the surface is mirror-like!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AD0101">
                    <a:lumMod val="75000"/>
                  </a:srgbClr>
                </a:solidFill>
                <a:effectLst/>
                <a:uLnTx/>
                <a:uFillTx/>
                <a:latin typeface="Bookman Old Style" panose="02050604050505020204" pitchFamily="18" charset="0"/>
                <a:ea typeface="+mn-ea"/>
                <a:cs typeface="+mn-cs"/>
              </a:rPr>
              <a:t>The counter with a matt surface –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AD0101">
                    <a:lumMod val="75000"/>
                  </a:srgbClr>
                </a:solidFill>
                <a:effectLst/>
                <a:uLnTx/>
                <a:uFillTx/>
                <a:latin typeface="Bookman Old Style" panose="02050604050505020204" pitchFamily="18" charset="0"/>
                <a:ea typeface="+mn-ea"/>
                <a:cs typeface="+mn-cs"/>
              </a:rPr>
              <a:t>for the control measurements</a:t>
            </a:r>
            <a:endParaRPr kumimoji="0" lang="ru-RU" sz="1400" b="1" i="0" u="none" strike="noStrike" kern="1200" cap="none" spc="0" normalizeH="0" baseline="0" noProof="0" dirty="0">
              <a:ln>
                <a:noFill/>
              </a:ln>
              <a:solidFill>
                <a:srgbClr val="AD0101">
                  <a:lumMod val="75000"/>
                </a:srgbClr>
              </a:solidFill>
              <a:effectLst/>
              <a:uLnTx/>
              <a:uFillTx/>
              <a:latin typeface="Bookman Old Style" panose="02050604050505020204" pitchFamily="18" charset="0"/>
              <a:ea typeface="+mn-ea"/>
              <a:cs typeface="+mn-cs"/>
            </a:endParaRPr>
          </a:p>
        </p:txBody>
      </p:sp>
      <p:sp>
        <p:nvSpPr>
          <p:cNvPr id="10" name="Нижний колонтитул 9">
            <a:extLst>
              <a:ext uri="{FF2B5EF4-FFF2-40B4-BE49-F238E27FC236}">
                <a16:creationId xmlns:a16="http://schemas.microsoft.com/office/drawing/2014/main" id="{2136E6E3-28CD-4B4C-B59D-22387D850089}"/>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303030">
                    <a:lumMod val="90000"/>
                    <a:lumOff val="10000"/>
                  </a:srgbClr>
                </a:solidFill>
                <a:effectLst/>
                <a:uLnTx/>
                <a:uFillTx/>
                <a:latin typeface="Times New Roman"/>
                <a:ea typeface="+mn-ea"/>
                <a:cs typeface="+mn-cs"/>
              </a:rPr>
              <a:t>Kopylov, Orekhov, Petukhov, Solomatin - PHELEX              ICPPA          Moscow, 2024 </a:t>
            </a:r>
            <a:endParaRPr kumimoji="0" lang="ru-RU" sz="1200" b="1" i="0" u="none" strike="noStrike" kern="1200" cap="none" spc="0" normalizeH="0" baseline="0" noProof="0">
              <a:ln>
                <a:noFill/>
              </a:ln>
              <a:solidFill>
                <a:srgbClr val="303030">
                  <a:lumMod val="90000"/>
                  <a:lumOff val="10000"/>
                </a:srgbClr>
              </a:solidFill>
              <a:effectLst/>
              <a:uLnTx/>
              <a:uFillTx/>
              <a:latin typeface="Times New Roman"/>
              <a:ea typeface="+mn-ea"/>
              <a:cs typeface="+mn-cs"/>
            </a:endParaRPr>
          </a:p>
        </p:txBody>
      </p:sp>
    </p:spTree>
    <p:extLst>
      <p:ext uri="{BB962C8B-B14F-4D97-AF65-F5344CB8AC3E}">
        <p14:creationId xmlns:p14="http://schemas.microsoft.com/office/powerpoint/2010/main" val="40863633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331640" y="483518"/>
            <a:ext cx="7056784" cy="648072"/>
          </a:xfrm>
        </p:spPr>
        <p:txBody>
          <a:bodyPr>
            <a:normAutofit/>
          </a:bodyPr>
          <a:lstStyle/>
          <a:p>
            <a:r>
              <a:rPr lang="en-US" sz="2800" dirty="0">
                <a:solidFill>
                  <a:schemeClr val="accent1">
                    <a:lumMod val="75000"/>
                  </a:schemeClr>
                </a:solidFill>
                <a:latin typeface="+mn-lt"/>
              </a:rPr>
              <a:t>Diurnal variations, Moscow, Russia </a:t>
            </a:r>
            <a:r>
              <a:rPr lang="en-US" sz="2800" dirty="0">
                <a:solidFill>
                  <a:srgbClr val="FF0000"/>
                </a:solidFill>
                <a:latin typeface="+mn-lt"/>
              </a:rPr>
              <a:t>55º 45’ N</a:t>
            </a:r>
            <a:endParaRPr lang="ru-RU" sz="2800" dirty="0">
              <a:solidFill>
                <a:srgbClr val="FF0000"/>
              </a:solidFill>
              <a:latin typeface="+mn-lt"/>
            </a:endParaRPr>
          </a:p>
        </p:txBody>
      </p:sp>
      <p:pic>
        <p:nvPicPr>
          <p:cNvPr id="4" name="Picture 2" descr="логотип ИЯИ РАН создан Н.Нольде"/>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169876"/>
            <a:ext cx="720080" cy="72008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70931" y="3806934"/>
            <a:ext cx="2066591"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AD0101">
                    <a:lumMod val="75000"/>
                  </a:srgbClr>
                </a:solidFill>
                <a:effectLst/>
                <a:uLnTx/>
                <a:uFillTx/>
                <a:latin typeface="Comic Sans MS" panose="030F0702030302020204" pitchFamily="66" charset="0"/>
                <a:ea typeface="+mn-ea"/>
                <a:cs typeface="+mn-cs"/>
              </a:rPr>
              <a:t>Vertical orientation</a:t>
            </a:r>
            <a:endParaRPr kumimoji="0" lang="ru-RU" sz="1600" b="0" i="0" u="none" strike="noStrike" kern="1200" cap="none" spc="0" normalizeH="0" baseline="0" noProof="0" dirty="0">
              <a:ln>
                <a:noFill/>
              </a:ln>
              <a:solidFill>
                <a:srgbClr val="AD0101">
                  <a:lumMod val="75000"/>
                </a:srgbClr>
              </a:solidFill>
              <a:effectLst/>
              <a:uLnTx/>
              <a:uFillTx/>
              <a:latin typeface="Comic Sans MS" panose="030F0702030302020204" pitchFamily="66" charset="0"/>
              <a:ea typeface="+mn-ea"/>
              <a:cs typeface="+mn-cs"/>
            </a:endParaRPr>
          </a:p>
        </p:txBody>
      </p:sp>
      <p:sp>
        <p:nvSpPr>
          <p:cNvPr id="6" name="TextBox 5"/>
          <p:cNvSpPr txBox="1"/>
          <p:nvPr/>
        </p:nvSpPr>
        <p:spPr>
          <a:xfrm>
            <a:off x="3318081" y="3806934"/>
            <a:ext cx="2335896"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AD0101">
                    <a:lumMod val="75000"/>
                  </a:srgbClr>
                </a:solidFill>
                <a:effectLst/>
                <a:uLnTx/>
                <a:uFillTx/>
                <a:latin typeface="Comic Sans MS" panose="030F0702030302020204" pitchFamily="66" charset="0"/>
                <a:ea typeface="+mn-ea"/>
                <a:cs typeface="+mn-cs"/>
              </a:rPr>
              <a:t>East-West orientation</a:t>
            </a:r>
            <a:endParaRPr kumimoji="0" lang="ru-RU" sz="1600" b="0" i="0" u="none" strike="noStrike" kern="1200" cap="none" spc="0" normalizeH="0" baseline="0" noProof="0" dirty="0">
              <a:ln>
                <a:noFill/>
              </a:ln>
              <a:solidFill>
                <a:srgbClr val="AD0101">
                  <a:lumMod val="75000"/>
                </a:srgbClr>
              </a:solidFill>
              <a:effectLst/>
              <a:uLnTx/>
              <a:uFillTx/>
              <a:latin typeface="Comic Sans MS" panose="030F0702030302020204" pitchFamily="66" charset="0"/>
              <a:ea typeface="+mn-ea"/>
              <a:cs typeface="+mn-cs"/>
            </a:endParaRPr>
          </a:p>
        </p:txBody>
      </p:sp>
      <p:sp>
        <p:nvSpPr>
          <p:cNvPr id="7" name="TextBox 6"/>
          <p:cNvSpPr txBox="1"/>
          <p:nvPr/>
        </p:nvSpPr>
        <p:spPr>
          <a:xfrm>
            <a:off x="6107030" y="3806934"/>
            <a:ext cx="254268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AD0101">
                    <a:lumMod val="75000"/>
                  </a:srgbClr>
                </a:solidFill>
                <a:effectLst/>
                <a:uLnTx/>
                <a:uFillTx/>
                <a:latin typeface="Comic Sans MS" panose="030F0702030302020204" pitchFamily="66" charset="0"/>
                <a:ea typeface="+mn-ea"/>
                <a:cs typeface="+mn-cs"/>
              </a:rPr>
              <a:t>North-South orientation</a:t>
            </a:r>
            <a:endParaRPr kumimoji="0" lang="ru-RU" sz="1600" b="0" i="0" u="none" strike="noStrike" kern="1200" cap="none" spc="0" normalizeH="0" baseline="0" noProof="0" dirty="0">
              <a:ln>
                <a:noFill/>
              </a:ln>
              <a:solidFill>
                <a:srgbClr val="AD0101">
                  <a:lumMod val="75000"/>
                </a:srgbClr>
              </a:solidFill>
              <a:effectLst/>
              <a:uLnTx/>
              <a:uFillTx/>
              <a:latin typeface="Comic Sans MS" panose="030F0702030302020204" pitchFamily="66" charset="0"/>
              <a:ea typeface="+mn-ea"/>
              <a:cs typeface="+mn-cs"/>
            </a:endParaRPr>
          </a:p>
        </p:txBody>
      </p:sp>
      <p:pic>
        <p:nvPicPr>
          <p:cNvPr id="12" name="Рисунок 11" descr="C:\Users\DNS\Downloads\Mos_a.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1275606"/>
            <a:ext cx="2736304" cy="2448272"/>
          </a:xfrm>
          <a:prstGeom prst="rect">
            <a:avLst/>
          </a:prstGeom>
          <a:noFill/>
          <a:ln>
            <a:noFill/>
          </a:ln>
        </p:spPr>
      </p:pic>
      <p:pic>
        <p:nvPicPr>
          <p:cNvPr id="13" name="Рисунок 12" descr="C:\Users\DNS\Downloads\Mos_b.pn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59832" y="1275606"/>
            <a:ext cx="2666153" cy="2448272"/>
          </a:xfrm>
          <a:prstGeom prst="rect">
            <a:avLst/>
          </a:prstGeom>
          <a:noFill/>
          <a:ln>
            <a:noFill/>
          </a:ln>
        </p:spPr>
      </p:pic>
      <p:pic>
        <p:nvPicPr>
          <p:cNvPr id="14" name="Рисунок 13" descr="C:\Users\DNS\Downloads\Mos_c.pn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68144" y="1275606"/>
            <a:ext cx="2763454" cy="2484275"/>
          </a:xfrm>
          <a:prstGeom prst="rect">
            <a:avLst/>
          </a:prstGeom>
          <a:noFill/>
          <a:ln>
            <a:noFill/>
          </a:ln>
        </p:spPr>
      </p:pic>
      <p:sp>
        <p:nvSpPr>
          <p:cNvPr id="10" name="Нижний колонтитул 9">
            <a:extLst>
              <a:ext uri="{FF2B5EF4-FFF2-40B4-BE49-F238E27FC236}">
                <a16:creationId xmlns:a16="http://schemas.microsoft.com/office/drawing/2014/main" id="{F3264996-27CE-1F51-07E7-C9BC7B542155}"/>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303030">
                    <a:lumMod val="90000"/>
                    <a:lumOff val="10000"/>
                  </a:srgbClr>
                </a:solidFill>
                <a:effectLst/>
                <a:uLnTx/>
                <a:uFillTx/>
                <a:latin typeface="Times New Roman"/>
                <a:ea typeface="+mn-ea"/>
                <a:cs typeface="+mn-cs"/>
              </a:rPr>
              <a:t>Kopylov, Orekhov, Petukhov, Solomatin - PHELEX              ICPPA          Moscow, 2024 </a:t>
            </a:r>
            <a:endParaRPr kumimoji="0" lang="ru-RU" sz="1200" b="1" i="0" u="none" strike="noStrike" kern="1200" cap="none" spc="0" normalizeH="0" baseline="0" noProof="0">
              <a:ln>
                <a:noFill/>
              </a:ln>
              <a:solidFill>
                <a:srgbClr val="303030">
                  <a:lumMod val="90000"/>
                  <a:lumOff val="10000"/>
                </a:srgbClr>
              </a:solidFill>
              <a:effectLst/>
              <a:uLnTx/>
              <a:uFillTx/>
              <a:latin typeface="Times New Roman"/>
              <a:ea typeface="+mn-ea"/>
              <a:cs typeface="+mn-cs"/>
            </a:endParaRPr>
          </a:p>
        </p:txBody>
      </p:sp>
    </p:spTree>
    <p:extLst>
      <p:ext uri="{BB962C8B-B14F-4D97-AF65-F5344CB8AC3E}">
        <p14:creationId xmlns:p14="http://schemas.microsoft.com/office/powerpoint/2010/main" val="17022551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151620" y="85298"/>
            <a:ext cx="6840760" cy="3730311"/>
          </a:xfrm>
        </p:spPr>
        <p:txBody>
          <a:bodyPr>
            <a:normAutofit fontScale="90000"/>
          </a:bodyPr>
          <a:lstStyle/>
          <a:p>
            <a:br>
              <a:rPr lang="en-US" sz="2200" b="1" dirty="0">
                <a:solidFill>
                  <a:schemeClr val="bg1"/>
                </a:solidFill>
                <a:latin typeface="Bookman Old Style" panose="02050604050505020204" pitchFamily="18" charset="0"/>
                <a:cs typeface="Times New Roman" panose="02020603050405020304" pitchFamily="18" charset="0"/>
              </a:rPr>
            </a:br>
            <a:br>
              <a:rPr lang="en-US" sz="2200" b="1" dirty="0">
                <a:solidFill>
                  <a:schemeClr val="bg1"/>
                </a:solidFill>
                <a:latin typeface="Bookman Old Style" panose="02050604050505020204" pitchFamily="18" charset="0"/>
                <a:cs typeface="Times New Roman" panose="02020603050405020304" pitchFamily="18" charset="0"/>
              </a:rPr>
            </a:br>
            <a:br>
              <a:rPr lang="en-US" sz="2200" b="1" dirty="0">
                <a:solidFill>
                  <a:schemeClr val="bg1"/>
                </a:solidFill>
                <a:latin typeface="Bookman Old Style" panose="02050604050505020204" pitchFamily="18" charset="0"/>
                <a:cs typeface="Times New Roman" panose="02020603050405020304" pitchFamily="18" charset="0"/>
              </a:rPr>
            </a:br>
            <a:br>
              <a:rPr lang="en-US" sz="2200" b="1" dirty="0">
                <a:solidFill>
                  <a:schemeClr val="bg1"/>
                </a:solidFill>
                <a:latin typeface="Bookman Old Style" panose="02050604050505020204" pitchFamily="18" charset="0"/>
                <a:cs typeface="Times New Roman" panose="02020603050405020304" pitchFamily="18" charset="0"/>
              </a:rPr>
            </a:br>
            <a:r>
              <a:rPr lang="en-US" sz="2000" b="1" dirty="0">
                <a:solidFill>
                  <a:schemeClr val="bg1"/>
                </a:solidFill>
                <a:latin typeface="Bookman Old Style" panose="02050604050505020204" pitchFamily="18" charset="0"/>
                <a:cs typeface="Times New Roman" panose="02020603050405020304" pitchFamily="18" charset="0"/>
              </a:rPr>
              <a:t>The aim of experiment</a:t>
            </a:r>
            <a:r>
              <a:rPr lang="ru-RU" sz="2000" b="1" dirty="0">
                <a:solidFill>
                  <a:schemeClr val="bg1"/>
                </a:solidFill>
                <a:latin typeface="Bookman Old Style" panose="02050604050505020204" pitchFamily="18" charset="0"/>
                <a:cs typeface="Times New Roman" panose="02020603050405020304" pitchFamily="18" charset="0"/>
              </a:rPr>
              <a:t>:</a:t>
            </a:r>
            <a:br>
              <a:rPr lang="ru-RU" sz="2000" b="1" dirty="0">
                <a:solidFill>
                  <a:schemeClr val="bg1"/>
                </a:solidFill>
                <a:latin typeface="Bookman Old Style" panose="02050604050505020204" pitchFamily="18" charset="0"/>
                <a:cs typeface="Times New Roman" panose="02020603050405020304" pitchFamily="18" charset="0"/>
              </a:rPr>
            </a:br>
            <a:r>
              <a:rPr lang="en-US" sz="2000" b="1" dirty="0">
                <a:solidFill>
                  <a:schemeClr val="bg1"/>
                </a:solidFill>
                <a:latin typeface="Bookman Old Style" panose="02050604050505020204" pitchFamily="18" charset="0"/>
                <a:cs typeface="Times New Roman" panose="02020603050405020304" pitchFamily="18" charset="0"/>
              </a:rPr>
              <a:t>the search for Dark Matter as Hidden Photons</a:t>
            </a:r>
            <a:br>
              <a:rPr lang="en-US" sz="2200" b="1" dirty="0">
                <a:solidFill>
                  <a:schemeClr val="bg1"/>
                </a:solidFill>
                <a:latin typeface="Bookman Old Style" panose="02050604050505020204" pitchFamily="18" charset="0"/>
                <a:cs typeface="Times New Roman" panose="02020603050405020304" pitchFamily="18" charset="0"/>
              </a:rPr>
            </a:br>
            <a:br>
              <a:rPr lang="en-US" sz="1600" dirty="0">
                <a:solidFill>
                  <a:schemeClr val="bg1"/>
                </a:solidFill>
                <a:latin typeface="Bookman Old Style" panose="02050604050505020204" pitchFamily="18" charset="0"/>
                <a:cs typeface="Times New Roman" panose="02020603050405020304" pitchFamily="18" charset="0"/>
              </a:rPr>
            </a:br>
            <a:r>
              <a:rPr lang="en-US" sz="1600" dirty="0">
                <a:solidFill>
                  <a:schemeClr val="bg1"/>
                </a:solidFill>
                <a:latin typeface="Bookman Old Style" panose="02050604050505020204" pitchFamily="18" charset="0"/>
                <a:cs typeface="Times New Roman" panose="02020603050405020304" pitchFamily="18" charset="0"/>
              </a:rPr>
              <a:t>Virial theorem</a:t>
            </a:r>
            <a:r>
              <a:rPr lang="ru-RU" sz="1600" dirty="0">
                <a:solidFill>
                  <a:schemeClr val="bg1"/>
                </a:solidFill>
                <a:latin typeface="Bookman Old Style" panose="02050604050505020204" pitchFamily="18" charset="0"/>
                <a:cs typeface="Times New Roman" panose="02020603050405020304" pitchFamily="18" charset="0"/>
              </a:rPr>
              <a:t>: </a:t>
            </a:r>
            <a:br>
              <a:rPr lang="ru-RU" sz="1600" dirty="0">
                <a:solidFill>
                  <a:schemeClr val="bg1"/>
                </a:solidFill>
                <a:latin typeface="Bookman Old Style" panose="02050604050505020204" pitchFamily="18" charset="0"/>
                <a:cs typeface="Times New Roman" panose="02020603050405020304" pitchFamily="18" charset="0"/>
              </a:rPr>
            </a:br>
            <a:r>
              <a:rPr lang="en-US" sz="1600" dirty="0">
                <a:solidFill>
                  <a:schemeClr val="bg1"/>
                </a:solidFill>
                <a:latin typeface="Bookman Old Style" panose="02050604050505020204" pitchFamily="18" charset="0"/>
                <a:cs typeface="Times New Roman" panose="02020603050405020304" pitchFamily="18" charset="0"/>
              </a:rPr>
              <a:t>kinetic energy of gravitationally bound system of objects</a:t>
            </a:r>
            <a:r>
              <a:rPr lang="ru-RU" sz="1600" dirty="0">
                <a:solidFill>
                  <a:schemeClr val="bg1"/>
                </a:solidFill>
                <a:latin typeface="Bookman Old Style" panose="02050604050505020204" pitchFamily="18" charset="0"/>
                <a:cs typeface="Times New Roman" panose="02020603050405020304" pitchFamily="18" charset="0"/>
              </a:rPr>
              <a:t> </a:t>
            </a:r>
            <a:r>
              <a:rPr lang="en-US" sz="1600" dirty="0">
                <a:solidFill>
                  <a:schemeClr val="bg1"/>
                </a:solidFill>
                <a:latin typeface="Bookman Old Style" panose="02050604050505020204" pitchFamily="18" charset="0"/>
                <a:cs typeface="Times New Roman" panose="02020603050405020304" pitchFamily="18" charset="0"/>
              </a:rPr>
              <a:t>should be equal to</a:t>
            </a:r>
            <a:r>
              <a:rPr lang="ru-RU" sz="1600" dirty="0">
                <a:solidFill>
                  <a:schemeClr val="bg1"/>
                </a:solidFill>
                <a:latin typeface="Bookman Old Style" panose="02050604050505020204" pitchFamily="18" charset="0"/>
                <a:cs typeface="Times New Roman" panose="02020603050405020304" pitchFamily="18" charset="0"/>
              </a:rPr>
              <a:t>  – 0.5  </a:t>
            </a:r>
            <a:r>
              <a:rPr lang="en-US" sz="1600" dirty="0">
                <a:solidFill>
                  <a:schemeClr val="bg1"/>
                </a:solidFill>
                <a:latin typeface="Bookman Old Style" panose="02050604050505020204" pitchFamily="18" charset="0"/>
                <a:cs typeface="Times New Roman" panose="02020603050405020304" pitchFamily="18" charset="0"/>
              </a:rPr>
              <a:t>of their potential energy</a:t>
            </a:r>
            <a:br>
              <a:rPr lang="ru-RU" sz="1600" dirty="0">
                <a:solidFill>
                  <a:schemeClr val="bg1"/>
                </a:solidFill>
                <a:latin typeface="Bookman Old Style" panose="02050604050505020204" pitchFamily="18" charset="0"/>
                <a:cs typeface="Times New Roman" panose="02020603050405020304" pitchFamily="18" charset="0"/>
              </a:rPr>
            </a:br>
            <a:br>
              <a:rPr lang="ru-RU" sz="1600" dirty="0">
                <a:solidFill>
                  <a:schemeClr val="bg1"/>
                </a:solidFill>
                <a:latin typeface="Bookman Old Style" panose="02050604050505020204" pitchFamily="18" charset="0"/>
                <a:cs typeface="Times New Roman" panose="02020603050405020304" pitchFamily="18" charset="0"/>
              </a:rPr>
            </a:br>
            <a:r>
              <a:rPr lang="en-US" sz="1600" b="1" dirty="0">
                <a:solidFill>
                  <a:schemeClr val="bg1"/>
                </a:solidFill>
                <a:latin typeface="Bookman Old Style" panose="02050604050505020204" pitchFamily="18" charset="0"/>
                <a:cs typeface="Times New Roman" panose="02020603050405020304" pitchFamily="18" charset="0"/>
              </a:rPr>
              <a:t>Zwicky (1937) </a:t>
            </a:r>
            <a:r>
              <a:rPr lang="en-US" sz="1600" dirty="0">
                <a:solidFill>
                  <a:schemeClr val="bg1"/>
                </a:solidFill>
                <a:latin typeface="Bookman Old Style" panose="02050604050505020204" pitchFamily="18" charset="0"/>
                <a:cs typeface="Times New Roman" panose="02020603050405020304" pitchFamily="18" charset="0"/>
              </a:rPr>
              <a:t>– analyses of red shifts of the Coma Cluster of galaxies: surprisingly high mass-to-light ratio</a:t>
            </a:r>
            <a:br>
              <a:rPr lang="en-US" sz="1600" dirty="0">
                <a:solidFill>
                  <a:schemeClr val="bg1"/>
                </a:solidFill>
                <a:latin typeface="Bookman Old Style" panose="02050604050505020204" pitchFamily="18" charset="0"/>
                <a:cs typeface="Times New Roman" panose="02020603050405020304" pitchFamily="18" charset="0"/>
              </a:rPr>
            </a:br>
            <a:br>
              <a:rPr lang="en-US" sz="1600" dirty="0">
                <a:solidFill>
                  <a:schemeClr val="bg1"/>
                </a:solidFill>
                <a:latin typeface="Bookman Old Style" panose="02050604050505020204" pitchFamily="18" charset="0"/>
                <a:cs typeface="Times New Roman" panose="02020603050405020304" pitchFamily="18" charset="0"/>
              </a:rPr>
            </a:br>
            <a:r>
              <a:rPr lang="en-US" sz="1600" dirty="0">
                <a:solidFill>
                  <a:schemeClr val="accent1">
                    <a:lumMod val="75000"/>
                  </a:schemeClr>
                </a:solidFill>
                <a:latin typeface="Bookman Old Style" panose="02050604050505020204" pitchFamily="18" charset="0"/>
                <a:cs typeface="Times New Roman" panose="02020603050405020304" pitchFamily="18" charset="0"/>
              </a:rPr>
              <a:t>To-day, according to a combination of all data: the dark matter accounts for about </a:t>
            </a:r>
            <a:r>
              <a:rPr lang="en-US" sz="1600" b="1" dirty="0">
                <a:solidFill>
                  <a:schemeClr val="accent1">
                    <a:lumMod val="75000"/>
                  </a:schemeClr>
                </a:solidFill>
                <a:latin typeface="Bookman Old Style" panose="02050604050505020204" pitchFamily="18" charset="0"/>
                <a:cs typeface="Times New Roman" panose="02020603050405020304" pitchFamily="18" charset="0"/>
              </a:rPr>
              <a:t>84 %</a:t>
            </a:r>
            <a:r>
              <a:rPr lang="en-US" sz="1600" dirty="0">
                <a:solidFill>
                  <a:schemeClr val="accent1">
                    <a:lumMod val="75000"/>
                  </a:schemeClr>
                </a:solidFill>
                <a:latin typeface="Bookman Old Style" panose="02050604050505020204" pitchFamily="18" charset="0"/>
                <a:cs typeface="Times New Roman" panose="02020603050405020304" pitchFamily="18" charset="0"/>
              </a:rPr>
              <a:t> of the matter content of the Universe</a:t>
            </a:r>
            <a:br>
              <a:rPr lang="en-US" sz="1600" dirty="0">
                <a:solidFill>
                  <a:schemeClr val="accent1">
                    <a:lumMod val="75000"/>
                  </a:schemeClr>
                </a:solidFill>
                <a:latin typeface="Bookman Old Style" panose="02050604050505020204" pitchFamily="18" charset="0"/>
                <a:cs typeface="Times New Roman" panose="02020603050405020304" pitchFamily="18" charset="0"/>
              </a:rPr>
            </a:br>
            <a:br>
              <a:rPr lang="en-US" sz="1600" dirty="0">
                <a:solidFill>
                  <a:schemeClr val="accent1">
                    <a:lumMod val="75000"/>
                  </a:schemeClr>
                </a:solidFill>
                <a:latin typeface="Bookman Old Style" panose="02050604050505020204" pitchFamily="18" charset="0"/>
                <a:cs typeface="Times New Roman" panose="02020603050405020304" pitchFamily="18" charset="0"/>
              </a:rPr>
            </a:br>
            <a:r>
              <a:rPr lang="en-US" sz="1600" dirty="0">
                <a:solidFill>
                  <a:schemeClr val="accent1">
                    <a:lumMod val="75000"/>
                  </a:schemeClr>
                </a:solidFill>
                <a:latin typeface="Bookman Old Style" panose="02050604050505020204" pitchFamily="18" charset="0"/>
                <a:cs typeface="Times New Roman" panose="02020603050405020304" pitchFamily="18" charset="0"/>
              </a:rPr>
              <a:t>WIMPS, Axions …. ?</a:t>
            </a:r>
            <a:br>
              <a:rPr lang="en-US" sz="1600" dirty="0">
                <a:solidFill>
                  <a:schemeClr val="accent1">
                    <a:lumMod val="75000"/>
                  </a:schemeClr>
                </a:solidFill>
                <a:latin typeface="Bookman Old Style" panose="02050604050505020204" pitchFamily="18" charset="0"/>
                <a:cs typeface="Times New Roman" panose="02020603050405020304" pitchFamily="18" charset="0"/>
              </a:rPr>
            </a:br>
            <a:br>
              <a:rPr lang="en-US" sz="1600" dirty="0">
                <a:solidFill>
                  <a:schemeClr val="accent1">
                    <a:lumMod val="75000"/>
                  </a:schemeClr>
                </a:solidFill>
                <a:latin typeface="Bookman Old Style" panose="02050604050505020204" pitchFamily="18" charset="0"/>
                <a:cs typeface="Times New Roman" panose="02020603050405020304" pitchFamily="18" charset="0"/>
              </a:rPr>
            </a:br>
            <a:r>
              <a:rPr lang="en-US" sz="1600" dirty="0">
                <a:solidFill>
                  <a:schemeClr val="accent1">
                    <a:lumMod val="75000"/>
                  </a:schemeClr>
                </a:solidFill>
                <a:latin typeface="Bookman Old Style" panose="02050604050505020204" pitchFamily="18" charset="0"/>
                <a:cs typeface="Times New Roman" panose="02020603050405020304" pitchFamily="18" charset="0"/>
              </a:rPr>
              <a:t>What if: dark photons?</a:t>
            </a:r>
            <a:endParaRPr lang="ru-RU" sz="1600" dirty="0">
              <a:solidFill>
                <a:schemeClr val="accent1">
                  <a:lumMod val="75000"/>
                </a:schemeClr>
              </a:solidFill>
              <a:latin typeface="Bookman Old Style" panose="02050604050505020204" pitchFamily="18" charset="0"/>
              <a:cs typeface="Times New Roman" panose="02020603050405020304" pitchFamily="18" charset="0"/>
            </a:endParaRPr>
          </a:p>
        </p:txBody>
      </p:sp>
      <p:sp>
        <p:nvSpPr>
          <p:cNvPr id="3" name="Подзаголовок 2"/>
          <p:cNvSpPr>
            <a:spLocks noGrp="1"/>
          </p:cNvSpPr>
          <p:nvPr>
            <p:ph type="subTitle" idx="1"/>
          </p:nvPr>
        </p:nvSpPr>
        <p:spPr>
          <a:xfrm>
            <a:off x="5241050" y="3815609"/>
            <a:ext cx="2483908" cy="359502"/>
          </a:xfrm>
        </p:spPr>
        <p:txBody>
          <a:bodyPr>
            <a:normAutofit fontScale="40000" lnSpcReduction="20000"/>
          </a:bodyPr>
          <a:lstStyle/>
          <a:p>
            <a:r>
              <a:rPr lang="en-US" sz="4800" dirty="0">
                <a:solidFill>
                  <a:schemeClr val="accent1">
                    <a:lumMod val="75000"/>
                  </a:schemeClr>
                </a:solidFill>
                <a:latin typeface="Times New Roman" panose="02020603050405020304" pitchFamily="18" charset="0"/>
                <a:cs typeface="Times New Roman" panose="02020603050405020304" pitchFamily="18" charset="0"/>
              </a:rPr>
              <a:t> </a:t>
            </a:r>
            <a:r>
              <a:rPr lang="en-US" sz="3500" dirty="0">
                <a:solidFill>
                  <a:schemeClr val="accent1">
                    <a:lumMod val="75000"/>
                  </a:schemeClr>
                </a:solidFill>
                <a:latin typeface="Times New Roman" panose="02020603050405020304" pitchFamily="18" charset="0"/>
                <a:cs typeface="Times New Roman" panose="02020603050405020304" pitchFamily="18" charset="0"/>
              </a:rPr>
              <a:t> </a:t>
            </a:r>
            <a:endParaRPr lang="en-US" sz="1800" dirty="0">
              <a:solidFill>
                <a:schemeClr val="accent1">
                  <a:lumMod val="75000"/>
                </a:schemeClr>
              </a:solidFill>
              <a:latin typeface="Times New Roman" panose="02020603050405020304" pitchFamily="18" charset="0"/>
              <a:cs typeface="Times New Roman" panose="02020603050405020304" pitchFamily="18" charset="0"/>
            </a:endParaRPr>
          </a:p>
        </p:txBody>
      </p:sp>
      <p:pic>
        <p:nvPicPr>
          <p:cNvPr id="1026" name="Picture 2" descr="логотип ИЯИ РАН создан Н.Нольде"/>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044" y="175025"/>
            <a:ext cx="812548" cy="81254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088F9E9-D071-4982-894A-541430F5920A}"/>
              </a:ext>
            </a:extLst>
          </p:cNvPr>
          <p:cNvSpPr txBox="1"/>
          <p:nvPr/>
        </p:nvSpPr>
        <p:spPr>
          <a:xfrm>
            <a:off x="3203848" y="4420423"/>
            <a:ext cx="2923356" cy="307777"/>
          </a:xfrm>
          <a:prstGeom prst="rect">
            <a:avLst/>
          </a:prstGeom>
          <a:noFill/>
        </p:spPr>
        <p:txBody>
          <a:bodyPr wrap="square" rtlCol="0">
            <a:spAutoFit/>
          </a:bodyPr>
          <a:lstStyle/>
          <a:p>
            <a:r>
              <a:rPr lang="en-US" sz="1400" dirty="0">
                <a:solidFill>
                  <a:schemeClr val="bg1"/>
                </a:solidFill>
                <a:latin typeface="Times New Roman" panose="02020603050405020304" pitchFamily="18" charset="0"/>
                <a:cs typeface="Times New Roman" panose="02020603050405020304" pitchFamily="18" charset="0"/>
              </a:rPr>
              <a:t>	</a:t>
            </a:r>
            <a:endParaRPr lang="ru-RU" sz="1400" dirty="0">
              <a:solidFill>
                <a:schemeClr val="bg1"/>
              </a:solidFill>
              <a:latin typeface="Times New Roman" panose="02020603050405020304" pitchFamily="18" charset="0"/>
              <a:cs typeface="Times New Roman" panose="02020603050405020304" pitchFamily="18" charset="0"/>
            </a:endParaRPr>
          </a:p>
        </p:txBody>
      </p:sp>
      <p:sp>
        <p:nvSpPr>
          <p:cNvPr id="4" name="Нижний колонтитул 3">
            <a:extLst>
              <a:ext uri="{FF2B5EF4-FFF2-40B4-BE49-F238E27FC236}">
                <a16:creationId xmlns:a16="http://schemas.microsoft.com/office/drawing/2014/main" id="{32CB01F2-0BAC-28C5-C261-8674B02D54D2}"/>
              </a:ext>
            </a:extLst>
          </p:cNvPr>
          <p:cNvSpPr>
            <a:spLocks noGrp="1"/>
          </p:cNvSpPr>
          <p:nvPr>
            <p:ph type="ftr" sz="quarter" idx="11"/>
          </p:nvPr>
        </p:nvSpPr>
        <p:spPr/>
        <p:txBody>
          <a:bodyPr/>
          <a:lstStyle/>
          <a:p>
            <a:r>
              <a:rPr lang="en-US"/>
              <a:t>Kopylov, Orekhov, Petukhov, Solomatin - PHELEX              ICPPA          Moscow, 2024 </a:t>
            </a:r>
            <a:endParaRPr lang="ru-RU"/>
          </a:p>
        </p:txBody>
      </p:sp>
    </p:spTree>
    <p:extLst>
      <p:ext uri="{BB962C8B-B14F-4D97-AF65-F5344CB8AC3E}">
        <p14:creationId xmlns:p14="http://schemas.microsoft.com/office/powerpoint/2010/main" val="1584111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Заголовок 9"/>
          <p:cNvSpPr>
            <a:spLocks noGrp="1"/>
          </p:cNvSpPr>
          <p:nvPr>
            <p:ph type="title"/>
          </p:nvPr>
        </p:nvSpPr>
        <p:spPr>
          <a:xfrm>
            <a:off x="4860032" y="2458494"/>
            <a:ext cx="3309752" cy="867639"/>
          </a:xfrm>
        </p:spPr>
        <p:txBody>
          <a:bodyPr>
            <a:normAutofit/>
          </a:bodyPr>
          <a:lstStyle/>
          <a:p>
            <a:r>
              <a:rPr lang="en-US" sz="1600" b="1" dirty="0">
                <a:solidFill>
                  <a:srgbClr val="C00000"/>
                </a:solidFill>
                <a:latin typeface="Comic Sans MS" panose="030F0702030302020204" pitchFamily="66" charset="0"/>
              </a:rPr>
              <a:t>Left: for maximum</a:t>
            </a:r>
            <a:r>
              <a:rPr lang="ru-RU" sz="1600" b="1" dirty="0">
                <a:solidFill>
                  <a:srgbClr val="C00000"/>
                </a:solidFill>
                <a:latin typeface="Comic Sans MS" panose="030F0702030302020204" pitchFamily="66" charset="0"/>
              </a:rPr>
              <a:t> </a:t>
            </a:r>
            <a:r>
              <a:rPr lang="en-US" sz="1600" b="1" dirty="0">
                <a:solidFill>
                  <a:srgbClr val="C00000"/>
                </a:solidFill>
                <a:latin typeface="Comic Sans MS" panose="030F0702030302020204" pitchFamily="66" charset="0"/>
              </a:rPr>
              <a:t>and </a:t>
            </a:r>
            <a:br>
              <a:rPr lang="en-US" sz="1600" b="1" dirty="0">
                <a:solidFill>
                  <a:srgbClr val="C00000"/>
                </a:solidFill>
                <a:latin typeface="Comic Sans MS" panose="030F0702030302020204" pitchFamily="66" charset="0"/>
              </a:rPr>
            </a:br>
            <a:r>
              <a:rPr lang="en-US" sz="1600" b="1" dirty="0">
                <a:solidFill>
                  <a:srgbClr val="C00000"/>
                </a:solidFill>
                <a:latin typeface="Comic Sans MS" panose="030F0702030302020204" pitchFamily="66" charset="0"/>
              </a:rPr>
              <a:t>Right:</a:t>
            </a:r>
            <a:r>
              <a:rPr lang="ru-RU" sz="1600" b="1" dirty="0">
                <a:solidFill>
                  <a:srgbClr val="C00000"/>
                </a:solidFill>
                <a:latin typeface="Comic Sans MS" panose="030F0702030302020204" pitchFamily="66" charset="0"/>
              </a:rPr>
              <a:t> </a:t>
            </a:r>
            <a:r>
              <a:rPr lang="en-US" sz="1600" b="1" dirty="0">
                <a:solidFill>
                  <a:srgbClr val="C00000"/>
                </a:solidFill>
                <a:latin typeface="Comic Sans MS" panose="030F0702030302020204" pitchFamily="66" charset="0"/>
              </a:rPr>
              <a:t> for minimum of the count rate</a:t>
            </a:r>
            <a:endParaRPr lang="ru-RU" sz="1600" b="1" dirty="0">
              <a:solidFill>
                <a:srgbClr val="C00000"/>
              </a:solidFill>
              <a:latin typeface="Comic Sans MS" panose="030F0702030302020204" pitchFamily="66" charset="0"/>
            </a:endParaRPr>
          </a:p>
        </p:txBody>
      </p:sp>
      <p:sp>
        <p:nvSpPr>
          <p:cNvPr id="13" name="Текст 12">
            <a:extLst>
              <a:ext uri="{FF2B5EF4-FFF2-40B4-BE49-F238E27FC236}">
                <a16:creationId xmlns:a16="http://schemas.microsoft.com/office/drawing/2014/main" id="{66851329-F692-093C-915F-A80F9428B1F5}"/>
              </a:ext>
            </a:extLst>
          </p:cNvPr>
          <p:cNvSpPr>
            <a:spLocks noGrp="1"/>
          </p:cNvSpPr>
          <p:nvPr>
            <p:ph type="body" sz="half" idx="2"/>
          </p:nvPr>
        </p:nvSpPr>
        <p:spPr>
          <a:xfrm>
            <a:off x="4788024" y="997256"/>
            <a:ext cx="3960440" cy="998430"/>
          </a:xfrm>
        </p:spPr>
        <p:txBody>
          <a:bodyPr>
            <a:normAutofit fontScale="92500" lnSpcReduction="20000"/>
          </a:bodyPr>
          <a:lstStyle/>
          <a:p>
            <a:r>
              <a:rPr lang="en-US" dirty="0">
                <a:solidFill>
                  <a:srgbClr val="002060"/>
                </a:solidFill>
                <a:latin typeface="Comic Sans MS" panose="030F0702030302020204" pitchFamily="66" charset="0"/>
              </a:rPr>
              <a:t>The direction of the vector of</a:t>
            </a:r>
            <a:r>
              <a:rPr lang="ru-RU" dirty="0">
                <a:solidFill>
                  <a:srgbClr val="002060"/>
                </a:solidFill>
                <a:latin typeface="Comic Sans MS" panose="030F0702030302020204" pitchFamily="66" charset="0"/>
              </a:rPr>
              <a:t> Е-</a:t>
            </a:r>
            <a:r>
              <a:rPr lang="en-US" dirty="0">
                <a:solidFill>
                  <a:srgbClr val="002060"/>
                </a:solidFill>
                <a:latin typeface="Comic Sans MS" panose="030F0702030302020204" pitchFamily="66" charset="0"/>
              </a:rPr>
              <a:t>field in case of the observation of one peak for the counter oriented along the meridian</a:t>
            </a:r>
            <a:endParaRPr lang="ru-RU" dirty="0">
              <a:solidFill>
                <a:srgbClr val="002060"/>
              </a:solidFill>
              <a:latin typeface="Comic Sans MS" panose="030F0702030302020204" pitchFamily="66" charset="0"/>
            </a:endParaRPr>
          </a:p>
        </p:txBody>
      </p:sp>
      <p:sp>
        <p:nvSpPr>
          <p:cNvPr id="8" name="Нижний колонтитул 7">
            <a:extLst>
              <a:ext uri="{FF2B5EF4-FFF2-40B4-BE49-F238E27FC236}">
                <a16:creationId xmlns:a16="http://schemas.microsoft.com/office/drawing/2014/main" id="{AFC3767C-D405-955F-C3E6-1A1992D20DA8}"/>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303030">
                    <a:lumMod val="90000"/>
                    <a:lumOff val="10000"/>
                  </a:srgbClr>
                </a:solidFill>
                <a:effectLst/>
                <a:uLnTx/>
                <a:uFillTx/>
                <a:latin typeface="Times New Roman"/>
                <a:ea typeface="+mn-ea"/>
                <a:cs typeface="+mn-cs"/>
              </a:rPr>
              <a:t>Kopylov, Orekhov, Petukhov, Solomatin - PHELEX              ICPPA          Moscow, 2024 </a:t>
            </a:r>
            <a:endParaRPr kumimoji="0" lang="ru-RU" sz="1200" b="1" i="0" u="none" strike="noStrike" kern="1200" cap="none" spc="0" normalizeH="0" baseline="0" noProof="0">
              <a:ln>
                <a:noFill/>
              </a:ln>
              <a:solidFill>
                <a:srgbClr val="303030">
                  <a:lumMod val="90000"/>
                  <a:lumOff val="10000"/>
                </a:srgbClr>
              </a:solidFill>
              <a:effectLst/>
              <a:uLnTx/>
              <a:uFillTx/>
              <a:latin typeface="Times New Roman"/>
              <a:ea typeface="+mn-ea"/>
              <a:cs typeface="+mn-cs"/>
            </a:endParaRPr>
          </a:p>
        </p:txBody>
      </p:sp>
      <p:pic>
        <p:nvPicPr>
          <p:cNvPr id="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277174"/>
            <a:ext cx="720080" cy="7200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Рисунок 13">
            <a:extLst>
              <a:ext uri="{FF2B5EF4-FFF2-40B4-BE49-F238E27FC236}">
                <a16:creationId xmlns:a16="http://schemas.microsoft.com/office/drawing/2014/main" id="{FB967537-F8D5-B7D5-95F0-16AA0D1F8DE4}"/>
              </a:ext>
            </a:extLst>
          </p:cNvPr>
          <p:cNvPicPr>
            <a:picLocks noChangeAspect="1"/>
          </p:cNvPicPr>
          <p:nvPr/>
        </p:nvPicPr>
        <p:blipFill>
          <a:blip r:embed="rId3"/>
          <a:stretch>
            <a:fillRect/>
          </a:stretch>
        </p:blipFill>
        <p:spPr>
          <a:xfrm>
            <a:off x="1902384" y="728875"/>
            <a:ext cx="2453593" cy="2995003"/>
          </a:xfrm>
          <a:prstGeom prst="rect">
            <a:avLst/>
          </a:prstGeom>
          <a:solidFill>
            <a:srgbClr val="FFC000"/>
          </a:solidFill>
          <a:ln>
            <a:solidFill>
              <a:srgbClr val="FF0000"/>
            </a:solidFill>
          </a:ln>
        </p:spPr>
      </p:pic>
    </p:spTree>
    <p:extLst>
      <p:ext uri="{BB962C8B-B14F-4D97-AF65-F5344CB8AC3E}">
        <p14:creationId xmlns:p14="http://schemas.microsoft.com/office/powerpoint/2010/main" val="38670639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Заголовок 9"/>
          <p:cNvSpPr>
            <a:spLocks noGrp="1"/>
          </p:cNvSpPr>
          <p:nvPr>
            <p:ph type="title"/>
          </p:nvPr>
        </p:nvSpPr>
        <p:spPr>
          <a:xfrm>
            <a:off x="1331640" y="4086382"/>
            <a:ext cx="5832648" cy="429584"/>
          </a:xfrm>
        </p:spPr>
        <p:txBody>
          <a:bodyPr>
            <a:normAutofit fontScale="90000"/>
          </a:bodyPr>
          <a:lstStyle/>
          <a:p>
            <a:r>
              <a:rPr lang="en-US" sz="1600" dirty="0">
                <a:solidFill>
                  <a:srgbClr val="C00000"/>
                </a:solidFill>
                <a:latin typeface="Comic Sans MS" panose="030F0702030302020204" pitchFamily="66" charset="0"/>
              </a:rPr>
              <a:t>DIURNAL VARIATIONS IN SIDEREAL TIME</a:t>
            </a:r>
            <a:r>
              <a:rPr lang="ru-RU" sz="1600" dirty="0">
                <a:solidFill>
                  <a:srgbClr val="C00000"/>
                </a:solidFill>
                <a:latin typeface="Comic Sans MS" panose="030F0702030302020204" pitchFamily="66" charset="0"/>
              </a:rPr>
              <a:t>  (</a:t>
            </a:r>
            <a:r>
              <a:rPr lang="en-US" sz="1600" dirty="0">
                <a:solidFill>
                  <a:srgbClr val="C00000"/>
                </a:solidFill>
                <a:latin typeface="Comic Sans MS" panose="030F0702030302020204" pitchFamily="66" charset="0"/>
              </a:rPr>
              <a:t>configuration</a:t>
            </a:r>
            <a:r>
              <a:rPr lang="ru-RU" sz="1600" dirty="0">
                <a:solidFill>
                  <a:srgbClr val="C00000"/>
                </a:solidFill>
                <a:latin typeface="Comic Sans MS" panose="030F0702030302020204" pitchFamily="66" charset="0"/>
              </a:rPr>
              <a:t> 1) </a:t>
            </a:r>
            <a:endParaRPr lang="ru-RU" sz="1600" b="1" dirty="0">
              <a:solidFill>
                <a:schemeClr val="accent1">
                  <a:lumMod val="75000"/>
                </a:schemeClr>
              </a:solidFill>
              <a:latin typeface="Bookman Old Style" panose="02050604050505020204" pitchFamily="18" charset="0"/>
            </a:endParaRPr>
          </a:p>
        </p:txBody>
      </p:sp>
      <p:pic>
        <p:nvPicPr>
          <p:cNvPr id="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277174"/>
            <a:ext cx="720080" cy="7200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Рисунок 2">
            <a:extLst>
              <a:ext uri="{FF2B5EF4-FFF2-40B4-BE49-F238E27FC236}">
                <a16:creationId xmlns:a16="http://schemas.microsoft.com/office/drawing/2014/main" id="{41B0DCF3-A5DE-8756-9001-30325DF396DA}"/>
              </a:ext>
            </a:extLst>
          </p:cNvPr>
          <p:cNvPicPr>
            <a:picLocks noChangeAspect="1"/>
          </p:cNvPicPr>
          <p:nvPr/>
        </p:nvPicPr>
        <p:blipFill>
          <a:blip r:embed="rId3"/>
          <a:stretch>
            <a:fillRect/>
          </a:stretch>
        </p:blipFill>
        <p:spPr>
          <a:xfrm>
            <a:off x="1691680" y="451444"/>
            <a:ext cx="4752528" cy="3636807"/>
          </a:xfrm>
          <a:prstGeom prst="rect">
            <a:avLst/>
          </a:prstGeom>
        </p:spPr>
      </p:pic>
      <p:sp>
        <p:nvSpPr>
          <p:cNvPr id="12" name="Овал 11">
            <a:extLst>
              <a:ext uri="{FF2B5EF4-FFF2-40B4-BE49-F238E27FC236}">
                <a16:creationId xmlns:a16="http://schemas.microsoft.com/office/drawing/2014/main" id="{D28C4632-A4D8-DC54-616D-7A9809D13526}"/>
              </a:ext>
            </a:extLst>
          </p:cNvPr>
          <p:cNvSpPr/>
          <p:nvPr/>
        </p:nvSpPr>
        <p:spPr>
          <a:xfrm>
            <a:off x="3563888" y="627534"/>
            <a:ext cx="648072" cy="2880320"/>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Times New Roman"/>
              <a:ea typeface="+mn-ea"/>
              <a:cs typeface="+mn-cs"/>
            </a:endParaRPr>
          </a:p>
        </p:txBody>
      </p:sp>
      <p:sp>
        <p:nvSpPr>
          <p:cNvPr id="7" name="TextBox 6">
            <a:extLst>
              <a:ext uri="{FF2B5EF4-FFF2-40B4-BE49-F238E27FC236}">
                <a16:creationId xmlns:a16="http://schemas.microsoft.com/office/drawing/2014/main" id="{763E4795-C5CA-C643-9362-ACCA8760B413}"/>
              </a:ext>
            </a:extLst>
          </p:cNvPr>
          <p:cNvSpPr txBox="1"/>
          <p:nvPr/>
        </p:nvSpPr>
        <p:spPr>
          <a:xfrm>
            <a:off x="6588224" y="1835848"/>
            <a:ext cx="2448272" cy="110799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solidFill>
                  <a:srgbClr val="002060"/>
                </a:solidFill>
                <a:latin typeface="Times New Roman"/>
              </a:rPr>
              <a:t>Time of start</a:t>
            </a:r>
            <a:r>
              <a:rPr kumimoji="0" lang="ru-RU" sz="1100" b="0" i="0" u="none" strike="noStrike" kern="1200" cap="none" spc="0" normalizeH="0" baseline="0" noProof="0" dirty="0">
                <a:ln>
                  <a:noFill/>
                </a:ln>
                <a:solidFill>
                  <a:srgbClr val="002060"/>
                </a:solidFill>
                <a:effectLst/>
                <a:uLnTx/>
                <a:uFillTx/>
                <a:latin typeface="Times New Roman"/>
                <a:ea typeface="+mn-ea"/>
                <a:cs typeface="+mn-cs"/>
              </a:rPr>
              <a:t>-</a:t>
            </a:r>
            <a:r>
              <a:rPr kumimoji="0" lang="en-US" sz="1100" b="0" i="0" u="none" strike="noStrike" kern="1200" cap="none" spc="0" normalizeH="0" baseline="0" noProof="0" dirty="0">
                <a:ln>
                  <a:noFill/>
                </a:ln>
                <a:solidFill>
                  <a:srgbClr val="002060"/>
                </a:solidFill>
                <a:effectLst/>
                <a:uLnTx/>
                <a:uFillTx/>
                <a:latin typeface="Times New Roman"/>
                <a:ea typeface="+mn-ea"/>
                <a:cs typeface="+mn-cs"/>
              </a:rPr>
              <a:t>stop in each 4 Runs of measurements</a:t>
            </a:r>
            <a:r>
              <a:rPr kumimoji="0" lang="ru-RU" sz="1100" b="0" i="0" u="none" strike="noStrike" kern="1200" cap="none" spc="0" normalizeH="0" baseline="0" noProof="0" dirty="0">
                <a:ln>
                  <a:noFill/>
                </a:ln>
                <a:solidFill>
                  <a:srgbClr val="002060"/>
                </a:solidFill>
                <a:effectLst/>
                <a:uLnTx/>
                <a:uFillTx/>
                <a:latin typeface="Times New Roman"/>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100" b="0" i="0" u="none" strike="noStrike" kern="1200" cap="none" spc="0" normalizeH="0" baseline="0" noProof="0" dirty="0">
                <a:ln>
                  <a:noFill/>
                </a:ln>
                <a:solidFill>
                  <a:srgbClr val="002060"/>
                </a:solidFill>
                <a:effectLst/>
                <a:uLnTx/>
                <a:uFillTx/>
                <a:latin typeface="Times New Roman"/>
                <a:ea typeface="+mn-ea"/>
                <a:cs typeface="+mn-cs"/>
              </a:rPr>
              <a:t>1:  27.12.22 12:00 </a:t>
            </a:r>
            <a:r>
              <a:rPr lang="en-US" sz="1100" dirty="0">
                <a:solidFill>
                  <a:srgbClr val="002060"/>
                </a:solidFill>
                <a:latin typeface="Times New Roman"/>
              </a:rPr>
              <a:t>-</a:t>
            </a:r>
            <a:r>
              <a:rPr kumimoji="0" lang="ru-RU" sz="1100" b="0" i="0" u="none" strike="noStrike" kern="1200" cap="none" spc="0" normalizeH="0" baseline="0" noProof="0" dirty="0">
                <a:ln>
                  <a:noFill/>
                </a:ln>
                <a:solidFill>
                  <a:srgbClr val="002060"/>
                </a:solidFill>
                <a:effectLst/>
                <a:uLnTx/>
                <a:uFillTx/>
                <a:latin typeface="Times New Roman"/>
                <a:ea typeface="+mn-ea"/>
                <a:cs typeface="+mn-cs"/>
              </a:rPr>
              <a:t> 25.02.23 20:00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100" b="0" i="0" u="none" strike="noStrike" kern="1200" cap="none" spc="0" normalizeH="0" baseline="0" noProof="0" dirty="0">
                <a:ln>
                  <a:noFill/>
                </a:ln>
                <a:solidFill>
                  <a:srgbClr val="002060"/>
                </a:solidFill>
                <a:effectLst/>
                <a:uLnTx/>
                <a:uFillTx/>
                <a:latin typeface="Times New Roman"/>
                <a:ea typeface="+mn-ea"/>
                <a:cs typeface="+mn-cs"/>
              </a:rPr>
              <a:t>2: 25.02.23 22:00 </a:t>
            </a:r>
            <a:r>
              <a:rPr lang="en-US" sz="1100" dirty="0">
                <a:solidFill>
                  <a:srgbClr val="002060"/>
                </a:solidFill>
                <a:latin typeface="Times New Roman"/>
              </a:rPr>
              <a:t>-</a:t>
            </a:r>
            <a:r>
              <a:rPr kumimoji="0" lang="ru-RU" sz="1100" b="0" i="0" u="none" strike="noStrike" kern="1200" cap="none" spc="0" normalizeH="0" baseline="0" noProof="0" dirty="0">
                <a:ln>
                  <a:noFill/>
                </a:ln>
                <a:solidFill>
                  <a:srgbClr val="002060"/>
                </a:solidFill>
                <a:effectLst/>
                <a:uLnTx/>
                <a:uFillTx/>
                <a:latin typeface="Times New Roman"/>
                <a:ea typeface="+mn-ea"/>
                <a:cs typeface="+mn-cs"/>
              </a:rPr>
              <a:t> 15.04.23 16:00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100" b="0" i="0" u="none" strike="noStrike" kern="1200" cap="none" spc="0" normalizeH="0" baseline="0" noProof="0" dirty="0">
                <a:ln>
                  <a:noFill/>
                </a:ln>
                <a:solidFill>
                  <a:srgbClr val="002060"/>
                </a:solidFill>
                <a:effectLst/>
                <a:uLnTx/>
                <a:uFillTx/>
                <a:latin typeface="Times New Roman"/>
                <a:ea typeface="+mn-ea"/>
                <a:cs typeface="+mn-cs"/>
              </a:rPr>
              <a:t>3: 15.04.23 18:00 </a:t>
            </a:r>
            <a:r>
              <a:rPr lang="en-US" sz="1100" dirty="0">
                <a:solidFill>
                  <a:srgbClr val="002060"/>
                </a:solidFill>
                <a:latin typeface="Times New Roman"/>
              </a:rPr>
              <a:t>-</a:t>
            </a:r>
            <a:r>
              <a:rPr kumimoji="0" lang="ru-RU" sz="1100" b="0" i="0" u="none" strike="noStrike" kern="1200" cap="none" spc="0" normalizeH="0" baseline="0" noProof="0" dirty="0">
                <a:ln>
                  <a:noFill/>
                </a:ln>
                <a:solidFill>
                  <a:srgbClr val="002060"/>
                </a:solidFill>
                <a:effectLst/>
                <a:uLnTx/>
                <a:uFillTx/>
                <a:latin typeface="Times New Roman"/>
                <a:ea typeface="+mn-ea"/>
                <a:cs typeface="+mn-cs"/>
              </a:rPr>
              <a:t> 4.06.23 10:00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100" b="0" i="0" u="none" strike="noStrike" kern="1200" cap="none" spc="0" normalizeH="0" baseline="0" noProof="0" dirty="0">
                <a:ln>
                  <a:noFill/>
                </a:ln>
                <a:solidFill>
                  <a:srgbClr val="002060"/>
                </a:solidFill>
                <a:effectLst/>
                <a:uLnTx/>
                <a:uFillTx/>
                <a:latin typeface="Times New Roman"/>
                <a:ea typeface="+mn-ea"/>
                <a:cs typeface="+mn-cs"/>
              </a:rPr>
              <a:t>4: 4.06.23 12:00 </a:t>
            </a:r>
            <a:r>
              <a:rPr lang="en-US" sz="1100" dirty="0">
                <a:solidFill>
                  <a:srgbClr val="002060"/>
                </a:solidFill>
                <a:latin typeface="Times New Roman"/>
              </a:rPr>
              <a:t>- </a:t>
            </a:r>
            <a:r>
              <a:rPr kumimoji="0" lang="ru-RU" sz="1100" b="0" i="0" u="none" strike="noStrike" kern="1200" cap="none" spc="0" normalizeH="0" baseline="0" noProof="0" dirty="0">
                <a:ln>
                  <a:noFill/>
                </a:ln>
                <a:solidFill>
                  <a:srgbClr val="002060"/>
                </a:solidFill>
                <a:effectLst/>
                <a:uLnTx/>
                <a:uFillTx/>
                <a:latin typeface="Times New Roman"/>
                <a:ea typeface="+mn-ea"/>
                <a:cs typeface="+mn-cs"/>
              </a:rPr>
              <a:t>24.07.23 10:00</a:t>
            </a:r>
          </a:p>
        </p:txBody>
      </p:sp>
      <p:sp>
        <p:nvSpPr>
          <p:cNvPr id="6" name="TextBox 5">
            <a:extLst>
              <a:ext uri="{FF2B5EF4-FFF2-40B4-BE49-F238E27FC236}">
                <a16:creationId xmlns:a16="http://schemas.microsoft.com/office/drawing/2014/main" id="{DE775089-AE0C-FA1E-49BE-DB73CB8385FA}"/>
              </a:ext>
            </a:extLst>
          </p:cNvPr>
          <p:cNvSpPr txBox="1"/>
          <p:nvPr/>
        </p:nvSpPr>
        <p:spPr>
          <a:xfrm>
            <a:off x="6732240" y="946320"/>
            <a:ext cx="2351926"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FF0000"/>
                </a:solidFill>
                <a:latin typeface="Times New Roman"/>
              </a:rPr>
              <a:t>1</a:t>
            </a:r>
            <a:r>
              <a:rPr lang="en-US" sz="1600" baseline="30000" dirty="0">
                <a:solidFill>
                  <a:srgbClr val="FF0000"/>
                </a:solidFill>
                <a:latin typeface="Times New Roman"/>
              </a:rPr>
              <a:t>st</a:t>
            </a:r>
            <a:r>
              <a:rPr lang="en-US" sz="1600" dirty="0">
                <a:solidFill>
                  <a:srgbClr val="FF0000"/>
                </a:solidFill>
                <a:latin typeface="Times New Roman"/>
              </a:rPr>
              <a:t> series of measurements</a:t>
            </a:r>
            <a:endParaRPr kumimoji="0" lang="ru-RU" sz="1600" b="0" i="0" u="none" strike="noStrike" kern="1200" cap="none" spc="0" normalizeH="0" baseline="0" noProof="0" dirty="0">
              <a:ln>
                <a:noFill/>
              </a:ln>
              <a:solidFill>
                <a:srgbClr val="FF0000"/>
              </a:solidFill>
              <a:effectLst/>
              <a:uLnTx/>
              <a:uFillTx/>
              <a:latin typeface="Times New Roman"/>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FF0000"/>
                </a:solidFill>
                <a:latin typeface="Times New Roman"/>
              </a:rPr>
              <a:t>in</a:t>
            </a:r>
            <a:r>
              <a:rPr kumimoji="0" lang="ru-RU" sz="1600" b="0" i="0" u="none" strike="noStrike" kern="1200" cap="none" spc="0" normalizeH="0" baseline="0" noProof="0" dirty="0">
                <a:ln>
                  <a:noFill/>
                </a:ln>
                <a:solidFill>
                  <a:srgbClr val="FF0000"/>
                </a:solidFill>
                <a:effectLst/>
                <a:uLnTx/>
                <a:uFillTx/>
                <a:latin typeface="Times New Roman"/>
                <a:ea typeface="+mn-ea"/>
                <a:cs typeface="+mn-cs"/>
              </a:rPr>
              <a:t> 2023 </a:t>
            </a:r>
            <a:r>
              <a:rPr lang="en-US" sz="1600" dirty="0">
                <a:solidFill>
                  <a:srgbClr val="FF0000"/>
                </a:solidFill>
                <a:latin typeface="Times New Roman"/>
              </a:rPr>
              <a:t>y</a:t>
            </a:r>
            <a:r>
              <a:rPr kumimoji="0" lang="ru-RU" sz="1600" b="0" i="0" u="none" strike="noStrike" kern="1200" cap="none" spc="0" normalizeH="0" baseline="0" noProof="0" dirty="0">
                <a:ln>
                  <a:noFill/>
                </a:ln>
                <a:solidFill>
                  <a:srgbClr val="FF0000"/>
                </a:solidFill>
                <a:effectLst/>
                <a:uLnTx/>
                <a:uFillTx/>
                <a:latin typeface="Times New Roman"/>
                <a:ea typeface="+mn-ea"/>
                <a:cs typeface="+mn-cs"/>
              </a:rPr>
              <a:t> </a:t>
            </a:r>
            <a:endParaRPr kumimoji="0" lang="en-US" sz="1600" b="0" i="0" u="none" strike="noStrike" kern="1200" cap="none" spc="0" normalizeH="0" baseline="0" noProof="0" dirty="0">
              <a:ln>
                <a:noFill/>
              </a:ln>
              <a:solidFill>
                <a:srgbClr val="FF0000"/>
              </a:solidFill>
              <a:effectLst/>
              <a:uLnTx/>
              <a:uFillTx/>
              <a:latin typeface="Times New Roman"/>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dirty="0">
                <a:ln>
                  <a:noFill/>
                </a:ln>
                <a:solidFill>
                  <a:srgbClr val="FF0000"/>
                </a:solidFill>
                <a:effectLst/>
                <a:uLnTx/>
                <a:uFillTx/>
                <a:latin typeface="Times New Roman"/>
                <a:ea typeface="+mn-ea"/>
                <a:cs typeface="+mn-cs"/>
              </a:rPr>
              <a:t>(</a:t>
            </a:r>
            <a:r>
              <a:rPr lang="en-US" sz="1600" dirty="0">
                <a:solidFill>
                  <a:srgbClr val="FF0000"/>
                </a:solidFill>
                <a:latin typeface="Times New Roman"/>
              </a:rPr>
              <a:t>January</a:t>
            </a:r>
            <a:r>
              <a:rPr kumimoji="0" lang="ru-RU" sz="1600" b="0" i="0" u="none" strike="noStrike" kern="1200" cap="none" spc="0" normalizeH="0" baseline="0" noProof="0" dirty="0">
                <a:ln>
                  <a:noFill/>
                </a:ln>
                <a:solidFill>
                  <a:srgbClr val="FF0000"/>
                </a:solidFill>
                <a:effectLst/>
                <a:uLnTx/>
                <a:uFillTx/>
                <a:latin typeface="Times New Roman"/>
                <a:ea typeface="+mn-ea"/>
                <a:cs typeface="+mn-cs"/>
              </a:rPr>
              <a:t> –</a:t>
            </a:r>
            <a:r>
              <a:rPr lang="en-US" sz="1600" dirty="0">
                <a:solidFill>
                  <a:srgbClr val="FF0000"/>
                </a:solidFill>
                <a:latin typeface="Times New Roman"/>
              </a:rPr>
              <a:t>July</a:t>
            </a:r>
            <a:r>
              <a:rPr kumimoji="0" lang="ru-RU" sz="1600" b="0" i="0" u="none" strike="noStrike" kern="1200" cap="none" spc="0" normalizeH="0" baseline="0" noProof="0" dirty="0">
                <a:ln>
                  <a:noFill/>
                </a:ln>
                <a:solidFill>
                  <a:srgbClr val="FF0000"/>
                </a:solidFill>
                <a:effectLst/>
                <a:uLnTx/>
                <a:uFillTx/>
                <a:latin typeface="Times New Roman"/>
                <a:ea typeface="+mn-ea"/>
                <a:cs typeface="+mn-cs"/>
              </a:rPr>
              <a:t>)</a:t>
            </a:r>
          </a:p>
        </p:txBody>
      </p:sp>
      <p:sp>
        <p:nvSpPr>
          <p:cNvPr id="8" name="Нижний колонтитул 7">
            <a:extLst>
              <a:ext uri="{FF2B5EF4-FFF2-40B4-BE49-F238E27FC236}">
                <a16:creationId xmlns:a16="http://schemas.microsoft.com/office/drawing/2014/main" id="{4E9B486F-151A-0675-838A-B814D6C61240}"/>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303030">
                    <a:lumMod val="90000"/>
                    <a:lumOff val="10000"/>
                  </a:srgbClr>
                </a:solidFill>
                <a:effectLst/>
                <a:uLnTx/>
                <a:uFillTx/>
                <a:latin typeface="Times New Roman"/>
                <a:ea typeface="+mn-ea"/>
                <a:cs typeface="+mn-cs"/>
              </a:rPr>
              <a:t>Kopylov, Orekhov, Petukhov, Solomatin - PHELEX              ICPPA          Moscow, 2024 </a:t>
            </a:r>
            <a:endParaRPr kumimoji="0" lang="ru-RU" sz="1200" b="1" i="0" u="none" strike="noStrike" kern="1200" cap="none" spc="0" normalizeH="0" baseline="0" noProof="0">
              <a:ln>
                <a:noFill/>
              </a:ln>
              <a:solidFill>
                <a:srgbClr val="303030">
                  <a:lumMod val="90000"/>
                  <a:lumOff val="10000"/>
                </a:srgbClr>
              </a:solidFill>
              <a:effectLst/>
              <a:uLnTx/>
              <a:uFillTx/>
              <a:latin typeface="Times New Roman"/>
              <a:ea typeface="+mn-ea"/>
              <a:cs typeface="+mn-cs"/>
            </a:endParaRPr>
          </a:p>
        </p:txBody>
      </p:sp>
    </p:spTree>
    <p:extLst>
      <p:ext uri="{BB962C8B-B14F-4D97-AF65-F5344CB8AC3E}">
        <p14:creationId xmlns:p14="http://schemas.microsoft.com/office/powerpoint/2010/main" val="13017633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Заголовок 9"/>
          <p:cNvSpPr>
            <a:spLocks noGrp="1"/>
          </p:cNvSpPr>
          <p:nvPr>
            <p:ph type="title"/>
          </p:nvPr>
        </p:nvSpPr>
        <p:spPr/>
        <p:txBody>
          <a:bodyPr>
            <a:normAutofit/>
          </a:bodyPr>
          <a:lstStyle/>
          <a:p>
            <a:r>
              <a:rPr lang="en-US" sz="1600" b="1" dirty="0">
                <a:solidFill>
                  <a:schemeClr val="accent1">
                    <a:lumMod val="75000"/>
                  </a:schemeClr>
                </a:solidFill>
                <a:latin typeface="Bookman Old Style" panose="02050604050505020204" pitchFamily="18" charset="0"/>
              </a:rPr>
              <a:t> </a:t>
            </a:r>
            <a:endParaRPr lang="ru-RU" sz="1600" b="1" dirty="0">
              <a:solidFill>
                <a:schemeClr val="accent1">
                  <a:lumMod val="75000"/>
                </a:schemeClr>
              </a:solidFill>
              <a:latin typeface="Bookman Old Style" panose="02050604050505020204" pitchFamily="18" charset="0"/>
            </a:endParaRPr>
          </a:p>
        </p:txBody>
      </p:sp>
      <p:sp>
        <p:nvSpPr>
          <p:cNvPr id="2" name="Объект 1">
            <a:extLst>
              <a:ext uri="{FF2B5EF4-FFF2-40B4-BE49-F238E27FC236}">
                <a16:creationId xmlns:a16="http://schemas.microsoft.com/office/drawing/2014/main" id="{F2C9A893-CFC7-EE20-ADD4-E7EC81D98875}"/>
              </a:ext>
            </a:extLst>
          </p:cNvPr>
          <p:cNvSpPr>
            <a:spLocks noGrp="1"/>
          </p:cNvSpPr>
          <p:nvPr>
            <p:ph idx="1"/>
          </p:nvPr>
        </p:nvSpPr>
        <p:spPr>
          <a:xfrm>
            <a:off x="762000" y="1323935"/>
            <a:ext cx="7543800" cy="3165849"/>
          </a:xfrm>
        </p:spPr>
        <p:txBody>
          <a:bodyPr/>
          <a:lstStyle/>
          <a:p>
            <a:pPr marL="0" marR="0" lvl="0" indent="0" algn="l" defTabSz="914400" rtl="0" eaLnBrk="1" fontAlgn="auto" latinLnBrk="0" hangingPunct="1">
              <a:spcBef>
                <a:spcPts val="0"/>
              </a:spcBef>
              <a:spcAft>
                <a:spcPts val="0"/>
              </a:spcAft>
              <a:buClrTx/>
              <a:buSzTx/>
              <a:buFontTx/>
              <a:buNone/>
              <a:tabLst/>
              <a:defRPr/>
            </a:pPr>
            <a:r>
              <a:rPr lang="en-US" sz="1600" dirty="0">
                <a:solidFill>
                  <a:srgbClr val="C00000"/>
                </a:solidFill>
                <a:latin typeface="Comic Sans MS" panose="030F0702030302020204" pitchFamily="66" charset="0"/>
                <a:ea typeface="Calibri" panose="020F0502020204030204" pitchFamily="34" charset="0"/>
              </a:rPr>
              <a:t>here:</a:t>
            </a:r>
            <a:r>
              <a:rPr kumimoji="0" lang="ru-RU" sz="1600" b="0" i="0" u="none" strike="noStrike" kern="1200" cap="none" spc="0" normalizeH="0" baseline="0" noProof="0" dirty="0">
                <a:ln>
                  <a:noFill/>
                </a:ln>
                <a:solidFill>
                  <a:srgbClr val="C00000"/>
                </a:solidFill>
                <a:effectLst/>
                <a:uLnTx/>
                <a:uFillTx/>
                <a:latin typeface="Comic Sans MS" panose="030F0702030302020204" pitchFamily="66" charset="0"/>
                <a:ea typeface="Calibri" panose="020F0502020204030204" pitchFamily="34" charset="0"/>
                <a:cs typeface="+mn-cs"/>
              </a:rPr>
              <a:t> </a:t>
            </a:r>
            <a:r>
              <a:rPr kumimoji="0" lang="en-US" sz="1600" b="0" i="0" u="none" strike="noStrike" kern="1200" cap="none" spc="0" normalizeH="0" baseline="0" noProof="0" dirty="0">
                <a:ln>
                  <a:noFill/>
                </a:ln>
                <a:solidFill>
                  <a:srgbClr val="C00000"/>
                </a:solidFill>
                <a:effectLst/>
                <a:uLnTx/>
                <a:uFillTx/>
                <a:latin typeface="Comic Sans MS" panose="030F0702030302020204" pitchFamily="66" charset="0"/>
                <a:ea typeface="Calibri" panose="020F0502020204030204" pitchFamily="34" charset="0"/>
                <a:cs typeface="+mn-cs"/>
              </a:rPr>
              <a:t>n</a:t>
            </a:r>
            <a:r>
              <a:rPr kumimoji="0" lang="ru-RU" sz="1600" b="0" i="0" u="none" strike="noStrike" kern="1200" cap="none" spc="0" normalizeH="0" baseline="0" noProof="0" dirty="0">
                <a:ln>
                  <a:noFill/>
                </a:ln>
                <a:solidFill>
                  <a:srgbClr val="C00000"/>
                </a:solidFill>
                <a:effectLst/>
                <a:uLnTx/>
                <a:uFillTx/>
                <a:latin typeface="Comic Sans MS" panose="030F0702030302020204" pitchFamily="66" charset="0"/>
                <a:ea typeface="Calibri" panose="020F0502020204030204" pitchFamily="34" charset="0"/>
                <a:cs typeface="+mn-cs"/>
              </a:rPr>
              <a:t> – </a:t>
            </a:r>
            <a:r>
              <a:rPr lang="en-US" sz="1600" dirty="0">
                <a:solidFill>
                  <a:srgbClr val="C00000"/>
                </a:solidFill>
                <a:latin typeface="Comic Sans MS" panose="030F0702030302020204" pitchFamily="66" charset="0"/>
                <a:ea typeface="Calibri" panose="020F0502020204030204" pitchFamily="34" charset="0"/>
              </a:rPr>
              <a:t>number of Runs</a:t>
            </a:r>
            <a:r>
              <a:rPr kumimoji="0" lang="ru-RU" sz="1600" b="0" i="0" u="none" strike="noStrike" kern="1200" cap="none" spc="0" normalizeH="0" baseline="0" noProof="0" dirty="0">
                <a:ln>
                  <a:noFill/>
                </a:ln>
                <a:solidFill>
                  <a:srgbClr val="C00000"/>
                </a:solidFill>
                <a:effectLst/>
                <a:uLnTx/>
                <a:uFillTx/>
                <a:latin typeface="Comic Sans MS" panose="030F0702030302020204" pitchFamily="66" charset="0"/>
                <a:ea typeface="Calibri" panose="020F0502020204030204" pitchFamily="34" charset="0"/>
                <a:cs typeface="+mn-cs"/>
              </a:rPr>
              <a:t>, </a:t>
            </a:r>
          </a:p>
          <a:p>
            <a:pPr marL="0" marR="0" lvl="0" indent="0" algn="l" defTabSz="914400" rtl="0" eaLnBrk="1" fontAlgn="auto" latinLnBrk="0" hangingPunct="1">
              <a:spcBef>
                <a:spcPts val="0"/>
              </a:spcBef>
              <a:spcAft>
                <a:spcPts val="800"/>
              </a:spcAft>
              <a:buClrTx/>
              <a:buSzTx/>
              <a:buFontTx/>
              <a:buNone/>
              <a:tabLst/>
              <a:defRPr/>
            </a:pPr>
            <a:r>
              <a:rPr kumimoji="0" lang="en-US" sz="1600" b="0" i="0" u="none" strike="noStrike" kern="1200" cap="none" spc="0" normalizeH="0" baseline="0" noProof="0" dirty="0">
                <a:ln>
                  <a:noFill/>
                </a:ln>
                <a:solidFill>
                  <a:srgbClr val="C00000"/>
                </a:solidFill>
                <a:effectLst/>
                <a:uLnTx/>
                <a:uFillTx/>
                <a:latin typeface="Comic Sans MS" panose="030F0702030302020204" pitchFamily="66" charset="0"/>
                <a:ea typeface="Calibri" panose="020F0502020204030204" pitchFamily="34" charset="0"/>
                <a:cs typeface="+mn-cs"/>
              </a:rPr>
              <a:t>x</a:t>
            </a:r>
            <a:r>
              <a:rPr kumimoji="0" lang="en-US" sz="1600" b="0" i="0" u="none" strike="noStrike" kern="1200" cap="none" spc="0" normalizeH="0" baseline="-25000" noProof="0" dirty="0">
                <a:ln>
                  <a:noFill/>
                </a:ln>
                <a:solidFill>
                  <a:srgbClr val="C00000"/>
                </a:solidFill>
                <a:effectLst/>
                <a:uLnTx/>
                <a:uFillTx/>
                <a:latin typeface="Comic Sans MS" panose="030F0702030302020204" pitchFamily="66" charset="0"/>
                <a:ea typeface="Calibri" panose="020F0502020204030204" pitchFamily="34" charset="0"/>
                <a:cs typeface="+mn-cs"/>
              </a:rPr>
              <a:t>i</a:t>
            </a:r>
            <a:r>
              <a:rPr kumimoji="0" lang="en-US" sz="1600" b="0" i="0" u="none" strike="noStrike" kern="1200" cap="none" spc="0" normalizeH="0" baseline="0" noProof="0" dirty="0">
                <a:ln>
                  <a:noFill/>
                </a:ln>
                <a:solidFill>
                  <a:srgbClr val="C00000"/>
                </a:solidFill>
                <a:effectLst/>
                <a:uLnTx/>
                <a:uFillTx/>
                <a:latin typeface="Comic Sans MS" panose="030F0702030302020204" pitchFamily="66" charset="0"/>
                <a:ea typeface="Calibri" panose="020F0502020204030204" pitchFamily="34" charset="0"/>
                <a:cs typeface="+mn-cs"/>
              </a:rPr>
              <a:t> </a:t>
            </a:r>
            <a:r>
              <a:rPr kumimoji="0" lang="ru-RU" sz="1600" b="0" i="0" u="none" strike="noStrike" kern="1200" cap="none" spc="0" normalizeH="0" baseline="0" noProof="0" dirty="0">
                <a:ln>
                  <a:noFill/>
                </a:ln>
                <a:solidFill>
                  <a:srgbClr val="C00000"/>
                </a:solidFill>
                <a:effectLst/>
                <a:uLnTx/>
                <a:uFillTx/>
                <a:latin typeface="Comic Sans MS" panose="030F0702030302020204" pitchFamily="66" charset="0"/>
                <a:ea typeface="Calibri" panose="020F0502020204030204" pitchFamily="34" charset="0"/>
                <a:cs typeface="+mn-cs"/>
              </a:rPr>
              <a:t>– </a:t>
            </a:r>
            <a:r>
              <a:rPr lang="en-US" sz="1600" dirty="0">
                <a:solidFill>
                  <a:srgbClr val="C00000"/>
                </a:solidFill>
                <a:latin typeface="Comic Sans MS" panose="030F0702030302020204" pitchFamily="66" charset="0"/>
                <a:ea typeface="Calibri" panose="020F0502020204030204" pitchFamily="34" charset="0"/>
              </a:rPr>
              <a:t>the deviation from an average value in </a:t>
            </a:r>
            <a:r>
              <a:rPr lang="ru-RU" sz="1600" dirty="0">
                <a:solidFill>
                  <a:srgbClr val="C00000"/>
                </a:solidFill>
                <a:latin typeface="Comic Sans MS" panose="030F0702030302020204" pitchFamily="66" charset="0"/>
                <a:ea typeface="Calibri" panose="020F0502020204030204" pitchFamily="34" charset="0"/>
              </a:rPr>
              <a:t>σ</a:t>
            </a:r>
            <a:r>
              <a:rPr kumimoji="0" lang="ru-RU" sz="1600" b="0" i="0" u="none" strike="noStrike" kern="1200" cap="none" spc="0" normalizeH="0" baseline="0" noProof="0" dirty="0">
                <a:ln>
                  <a:noFill/>
                </a:ln>
                <a:solidFill>
                  <a:srgbClr val="C00000"/>
                </a:solidFill>
                <a:effectLst/>
                <a:uLnTx/>
                <a:uFillTx/>
                <a:latin typeface="Comic Sans MS" panose="030F0702030302020204" pitchFamily="66" charset="0"/>
                <a:ea typeface="Calibri" panose="020F0502020204030204" pitchFamily="34" charset="0"/>
                <a:cs typeface="+mn-cs"/>
              </a:rPr>
              <a:t> </a:t>
            </a:r>
            <a:r>
              <a:rPr kumimoji="0" lang="en-US" sz="1600" b="0" i="0" u="none" strike="noStrike" kern="1200" cap="none" spc="0" normalizeH="0" baseline="0" noProof="0" dirty="0">
                <a:ln>
                  <a:noFill/>
                </a:ln>
                <a:solidFill>
                  <a:srgbClr val="C00000"/>
                </a:solidFill>
                <a:effectLst/>
                <a:uLnTx/>
                <a:uFillTx/>
                <a:latin typeface="Comic Sans MS" panose="030F0702030302020204" pitchFamily="66" charset="0"/>
                <a:ea typeface="Calibri" panose="020F0502020204030204" pitchFamily="34" charset="0"/>
                <a:cs typeface="+mn-cs"/>
              </a:rPr>
              <a:t>for each </a:t>
            </a:r>
            <a:r>
              <a:rPr lang="en-US" sz="1600" dirty="0">
                <a:solidFill>
                  <a:srgbClr val="C00000"/>
                </a:solidFill>
                <a:latin typeface="Comic Sans MS" panose="030F0702030302020204" pitchFamily="66" charset="0"/>
                <a:ea typeface="Calibri" panose="020F0502020204030204" pitchFamily="34" charset="0"/>
              </a:rPr>
              <a:t>2h interval between</a:t>
            </a:r>
            <a:r>
              <a:rPr kumimoji="0" lang="ru-RU" sz="1600" b="0" i="0" u="none" strike="noStrike" kern="1200" cap="none" spc="0" normalizeH="0" baseline="0" noProof="0" dirty="0">
                <a:ln>
                  <a:noFill/>
                </a:ln>
                <a:solidFill>
                  <a:srgbClr val="C00000"/>
                </a:solidFill>
                <a:effectLst/>
                <a:uLnTx/>
                <a:uFillTx/>
                <a:latin typeface="Comic Sans MS" panose="030F0702030302020204" pitchFamily="66" charset="0"/>
                <a:ea typeface="Calibri" panose="020F0502020204030204" pitchFamily="34" charset="0"/>
                <a:cs typeface="+mn-cs"/>
              </a:rPr>
              <a:t> </a:t>
            </a:r>
            <a:r>
              <a:rPr kumimoji="0" lang="en-US" sz="1600" b="0" i="0" u="none" strike="noStrike" kern="1200" cap="none" spc="0" normalizeH="0" baseline="0" noProof="0" dirty="0">
                <a:ln>
                  <a:noFill/>
                </a:ln>
                <a:solidFill>
                  <a:srgbClr val="C00000"/>
                </a:solidFill>
                <a:effectLst/>
                <a:uLnTx/>
                <a:uFillTx/>
                <a:latin typeface="Comic Sans MS" panose="030F0702030302020204" pitchFamily="66" charset="0"/>
                <a:ea typeface="Calibri" panose="020F0502020204030204" pitchFamily="34" charset="0"/>
                <a:cs typeface="+mn-cs"/>
              </a:rPr>
              <a:t>  </a:t>
            </a:r>
            <a:r>
              <a:rPr kumimoji="0" lang="ru-RU" sz="1600" b="0" i="0" u="none" strike="noStrike" kern="1200" cap="none" spc="0" normalizeH="0" baseline="0" noProof="0" dirty="0">
                <a:ln>
                  <a:noFill/>
                </a:ln>
                <a:solidFill>
                  <a:srgbClr val="C00000"/>
                </a:solidFill>
                <a:effectLst/>
                <a:uLnTx/>
                <a:uFillTx/>
                <a:latin typeface="Comic Sans MS" panose="030F0702030302020204" pitchFamily="66" charset="0"/>
                <a:ea typeface="Calibri" panose="020F0502020204030204" pitchFamily="34" charset="0"/>
                <a:cs typeface="+mn-cs"/>
              </a:rPr>
              <a:t> 8-00 </a:t>
            </a:r>
            <a:r>
              <a:rPr lang="en-US" sz="1600" dirty="0">
                <a:solidFill>
                  <a:srgbClr val="C00000"/>
                </a:solidFill>
                <a:latin typeface="Comic Sans MS" panose="030F0702030302020204" pitchFamily="66" charset="0"/>
                <a:ea typeface="Calibri" panose="020F0502020204030204" pitchFamily="34" charset="0"/>
              </a:rPr>
              <a:t>and</a:t>
            </a:r>
            <a:r>
              <a:rPr kumimoji="0" lang="ru-RU" sz="1600" b="0" i="0" u="none" strike="noStrike" kern="1200" cap="none" spc="0" normalizeH="0" baseline="0" noProof="0" dirty="0">
                <a:ln>
                  <a:noFill/>
                </a:ln>
                <a:solidFill>
                  <a:srgbClr val="C00000"/>
                </a:solidFill>
                <a:effectLst/>
                <a:uLnTx/>
                <a:uFillTx/>
                <a:latin typeface="Comic Sans MS" panose="030F0702030302020204" pitchFamily="66" charset="0"/>
                <a:ea typeface="Calibri" panose="020F0502020204030204" pitchFamily="34" charset="0"/>
                <a:cs typeface="+mn-cs"/>
              </a:rPr>
              <a:t> 12-00 </a:t>
            </a:r>
            <a:r>
              <a:rPr lang="en-US" sz="1600" dirty="0">
                <a:solidFill>
                  <a:srgbClr val="C00000"/>
                </a:solidFill>
                <a:latin typeface="Comic Sans MS" panose="030F0702030302020204" pitchFamily="66" charset="0"/>
                <a:ea typeface="Calibri" panose="020F0502020204030204" pitchFamily="34" charset="0"/>
              </a:rPr>
              <a:t>of sidereal time in each 4 Runs</a:t>
            </a:r>
            <a:r>
              <a:rPr kumimoji="0" lang="ru-RU" sz="1600" b="0" i="0" u="none" strike="noStrike" kern="1200" cap="none" spc="0" normalizeH="0" baseline="0" noProof="0" dirty="0">
                <a:ln>
                  <a:noFill/>
                </a:ln>
                <a:solidFill>
                  <a:srgbClr val="C00000"/>
                </a:solidFill>
                <a:effectLst/>
                <a:uLnTx/>
                <a:uFillTx/>
                <a:latin typeface="Comic Sans MS" panose="030F0702030302020204" pitchFamily="66" charset="0"/>
                <a:ea typeface="Calibri" panose="020F0502020204030204" pitchFamily="34" charset="0"/>
                <a:cs typeface="+mn-cs"/>
              </a:rPr>
              <a:t> </a:t>
            </a:r>
            <a:r>
              <a:rPr kumimoji="0" lang="en-US" sz="1600" b="0" i="0" u="none" strike="noStrike" kern="1200" cap="none" spc="0" normalizeH="0" baseline="0" noProof="0" dirty="0">
                <a:ln>
                  <a:noFill/>
                </a:ln>
                <a:solidFill>
                  <a:srgbClr val="C00000"/>
                </a:solidFill>
                <a:effectLst/>
                <a:uLnTx/>
                <a:uFillTx/>
                <a:latin typeface="Comic Sans MS" panose="030F0702030302020204" pitchFamily="66" charset="0"/>
                <a:ea typeface="Calibri" panose="020F0502020204030204" pitchFamily="34" charset="0"/>
                <a:cs typeface="+mn-cs"/>
              </a:rPr>
              <a:t>of measurements</a:t>
            </a:r>
            <a:endParaRPr kumimoji="0" lang="ru-RU" sz="1600" b="0" i="0" u="none" strike="noStrike" kern="1200" cap="none" spc="0" normalizeH="0" baseline="0" noProof="0" dirty="0">
              <a:ln>
                <a:noFill/>
              </a:ln>
              <a:solidFill>
                <a:srgbClr val="C00000"/>
              </a:solidFill>
              <a:effectLst/>
              <a:uLnTx/>
              <a:uFillTx/>
              <a:latin typeface="Comic Sans MS" panose="030F0702030302020204" pitchFamily="66" charset="0"/>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C00000"/>
                </a:solidFill>
                <a:latin typeface="Comic Sans MS" panose="030F0702030302020204" pitchFamily="66" charset="0"/>
                <a:ea typeface="Calibri" panose="020F0502020204030204" pitchFamily="34" charset="0"/>
              </a:rPr>
              <a:t>For sidereal time</a:t>
            </a:r>
            <a:r>
              <a:rPr kumimoji="0" lang="ru-RU" sz="1600" b="0" i="0" u="none" strike="noStrike" kern="1200" cap="none" spc="0" normalizeH="0" baseline="0" noProof="0" dirty="0">
                <a:ln>
                  <a:noFill/>
                </a:ln>
                <a:solidFill>
                  <a:srgbClr val="C00000"/>
                </a:solidFill>
                <a:effectLst/>
                <a:uLnTx/>
                <a:uFillTx/>
                <a:latin typeface="Comic Sans MS" panose="030F0702030302020204" pitchFamily="66" charset="0"/>
                <a:ea typeface="Calibri" panose="020F0502020204030204" pitchFamily="34" charset="0"/>
                <a:cs typeface="+mn-cs"/>
              </a:rPr>
              <a:t> </a:t>
            </a:r>
            <a:r>
              <a:rPr kumimoji="0" lang="en-US" sz="1600" b="0" i="1" u="none" strike="noStrike" kern="1200" cap="none" spc="0" normalizeH="0" baseline="0" noProof="0" dirty="0">
                <a:ln>
                  <a:noFill/>
                </a:ln>
                <a:solidFill>
                  <a:srgbClr val="C00000"/>
                </a:solidFill>
                <a:effectLst/>
                <a:highlight>
                  <a:srgbClr val="00FFFF"/>
                </a:highlight>
                <a:uLnTx/>
                <a:uFillTx/>
                <a:latin typeface="Comic Sans MS" panose="030F0702030302020204" pitchFamily="66" charset="0"/>
                <a:ea typeface="Calibri" panose="020F0502020204030204" pitchFamily="34" charset="0"/>
                <a:cs typeface="+mn-cs"/>
              </a:rPr>
              <a:t>p</a:t>
            </a:r>
            <a:r>
              <a:rPr kumimoji="0" lang="ru-RU" sz="1600" b="0" i="0" u="none" strike="noStrike" kern="1200" cap="none" spc="0" normalizeH="0" baseline="0" noProof="0" dirty="0">
                <a:ln>
                  <a:noFill/>
                </a:ln>
                <a:solidFill>
                  <a:srgbClr val="C00000"/>
                </a:solidFill>
                <a:effectLst/>
                <a:highlight>
                  <a:srgbClr val="00FFFF"/>
                </a:highlight>
                <a:uLnTx/>
                <a:uFillTx/>
                <a:latin typeface="Comic Sans MS" panose="030F0702030302020204" pitchFamily="66" charset="0"/>
                <a:ea typeface="Calibri" panose="020F0502020204030204" pitchFamily="34" charset="0"/>
                <a:cs typeface="+mn-cs"/>
              </a:rPr>
              <a:t> = 7.6х10</a:t>
            </a:r>
            <a:r>
              <a:rPr kumimoji="0" lang="ru-RU" sz="1600" b="0" i="0" u="none" strike="noStrike" kern="1200" cap="none" spc="0" normalizeH="0" baseline="30000" noProof="0" dirty="0">
                <a:ln>
                  <a:noFill/>
                </a:ln>
                <a:solidFill>
                  <a:srgbClr val="C00000"/>
                </a:solidFill>
                <a:effectLst/>
                <a:highlight>
                  <a:srgbClr val="00FFFF"/>
                </a:highlight>
                <a:uLnTx/>
                <a:uFillTx/>
                <a:latin typeface="Comic Sans MS" panose="030F0702030302020204" pitchFamily="66" charset="0"/>
                <a:ea typeface="Calibri" panose="020F0502020204030204" pitchFamily="34" charset="0"/>
                <a:cs typeface="+mn-cs"/>
              </a:rPr>
              <a:t>-10</a:t>
            </a:r>
            <a:r>
              <a:rPr kumimoji="0" lang="ru-RU" sz="1600" b="0" i="0" u="none" strike="noStrike" kern="1200" cap="none" spc="0" normalizeH="0" baseline="0" noProof="0" dirty="0">
                <a:ln>
                  <a:noFill/>
                </a:ln>
                <a:solidFill>
                  <a:srgbClr val="C00000"/>
                </a:solidFill>
                <a:effectLst/>
                <a:uLnTx/>
                <a:uFillTx/>
                <a:latin typeface="Comic Sans MS" panose="030F0702030302020204" pitchFamily="66" charset="0"/>
                <a:ea typeface="Calibri" panose="020F0502020204030204" pitchFamily="34" charset="0"/>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C00000"/>
                </a:solidFill>
                <a:effectLst/>
                <a:uLnTx/>
                <a:uFillTx/>
                <a:latin typeface="Comic Sans MS" panose="030F0702030302020204" pitchFamily="66" charset="0"/>
                <a:ea typeface="Calibri" panose="020F0502020204030204" pitchFamily="34" charset="0"/>
                <a:cs typeface="+mn-cs"/>
              </a:rPr>
              <a:t>Confidence level</a:t>
            </a:r>
            <a:r>
              <a:rPr kumimoji="0" lang="ru-RU" sz="1600" b="0" i="0" u="none" strike="noStrike" kern="1200" cap="none" spc="0" normalizeH="0" baseline="0" noProof="0" dirty="0">
                <a:ln>
                  <a:noFill/>
                </a:ln>
                <a:solidFill>
                  <a:srgbClr val="C00000"/>
                </a:solidFill>
                <a:effectLst/>
                <a:uLnTx/>
                <a:uFillTx/>
                <a:latin typeface="Comic Sans MS" panose="030F0702030302020204" pitchFamily="66" charset="0"/>
                <a:ea typeface="Calibri" panose="020F0502020204030204" pitchFamily="34" charset="0"/>
                <a:cs typeface="+mn-cs"/>
              </a:rPr>
              <a:t> </a:t>
            </a:r>
            <a:r>
              <a:rPr kumimoji="0" lang="en-US" sz="1600" b="0" i="0" u="none" strike="noStrike" kern="1200" cap="none" spc="0" normalizeH="0" baseline="0" noProof="0" dirty="0">
                <a:ln>
                  <a:noFill/>
                </a:ln>
                <a:solidFill>
                  <a:srgbClr val="C00000"/>
                </a:solidFill>
                <a:effectLst/>
                <a:uLnTx/>
                <a:uFillTx/>
                <a:latin typeface="Comic Sans MS" panose="030F0702030302020204" pitchFamily="66" charset="0"/>
                <a:ea typeface="Calibri" panose="020F0502020204030204" pitchFamily="34" charset="0"/>
                <a:cs typeface="+mn-cs"/>
              </a:rPr>
              <a:t>&gt; </a:t>
            </a:r>
            <a:r>
              <a:rPr kumimoji="0" lang="ru-RU" sz="1600" b="0" i="0" u="none" strike="noStrike" kern="1200" cap="none" spc="0" normalizeH="0" baseline="0" noProof="0" dirty="0">
                <a:ln>
                  <a:noFill/>
                </a:ln>
                <a:solidFill>
                  <a:srgbClr val="C00000"/>
                </a:solidFill>
                <a:effectLst/>
                <a:highlight>
                  <a:srgbClr val="00FFFF"/>
                </a:highlight>
                <a:uLnTx/>
                <a:uFillTx/>
                <a:latin typeface="Comic Sans MS" panose="030F0702030302020204" pitchFamily="66" charset="0"/>
                <a:ea typeface="Calibri" panose="020F0502020204030204" pitchFamily="34" charset="0"/>
                <a:cs typeface="+mn-cs"/>
              </a:rPr>
              <a:t>6 σ (1х10</a:t>
            </a:r>
            <a:r>
              <a:rPr kumimoji="0" lang="ru-RU" sz="1600" b="0" i="0" u="none" strike="noStrike" kern="1200" cap="none" spc="0" normalizeH="0" baseline="30000" noProof="0" dirty="0">
                <a:ln>
                  <a:noFill/>
                </a:ln>
                <a:solidFill>
                  <a:srgbClr val="C00000"/>
                </a:solidFill>
                <a:effectLst/>
                <a:highlight>
                  <a:srgbClr val="00FFFF"/>
                </a:highlight>
                <a:uLnTx/>
                <a:uFillTx/>
                <a:latin typeface="Comic Sans MS" panose="030F0702030302020204" pitchFamily="66" charset="0"/>
                <a:ea typeface="Calibri" panose="020F0502020204030204" pitchFamily="34" charset="0"/>
                <a:cs typeface="+mn-cs"/>
              </a:rPr>
              <a:t>-9</a:t>
            </a:r>
            <a:r>
              <a:rPr kumimoji="0" lang="ru-RU" sz="1600" b="0" i="0" u="none" strike="noStrike" kern="1200" cap="none" spc="0" normalizeH="0" baseline="0" noProof="0" dirty="0">
                <a:ln>
                  <a:noFill/>
                </a:ln>
                <a:solidFill>
                  <a:srgbClr val="C00000"/>
                </a:solidFill>
                <a:effectLst/>
                <a:highlight>
                  <a:srgbClr val="00FFFF"/>
                </a:highlight>
                <a:uLnTx/>
                <a:uFillTx/>
                <a:latin typeface="Comic Sans MS" panose="030F0702030302020204" pitchFamily="66" charset="0"/>
                <a:ea typeface="Calibri" panose="020F0502020204030204" pitchFamily="34" charset="0"/>
                <a:cs typeface="+mn-cs"/>
              </a:rPr>
              <a:t>).</a:t>
            </a:r>
            <a:r>
              <a:rPr kumimoji="0" lang="ru-RU" sz="1600" b="0" i="0" u="none" strike="noStrike" kern="1200" cap="none" spc="0" normalizeH="0" baseline="0" noProof="0" dirty="0">
                <a:ln>
                  <a:noFill/>
                </a:ln>
                <a:solidFill>
                  <a:prstClr val="black">
                    <a:lumMod val="85000"/>
                    <a:lumOff val="15000"/>
                  </a:prstClr>
                </a:solidFill>
                <a:effectLst/>
                <a:highlight>
                  <a:srgbClr val="00FFFF"/>
                </a:highlight>
                <a:uLnTx/>
                <a:uFillTx/>
                <a:latin typeface="Comic Sans MS" panose="030F0702030302020204" pitchFamily="66" charset="0"/>
                <a:ea typeface="Calibri" panose="020F0502020204030204" pitchFamily="34" charset="0"/>
                <a:cs typeface="+mn-cs"/>
              </a:rPr>
              <a:t> </a:t>
            </a:r>
            <a:r>
              <a:rPr kumimoji="0" lang="ru-RU" sz="1600" b="0" i="0" u="none" strike="noStrike" kern="1200" cap="none" spc="0" normalizeH="0" baseline="0" noProof="0" dirty="0">
                <a:ln>
                  <a:noFill/>
                </a:ln>
                <a:solidFill>
                  <a:srgbClr val="C00000"/>
                </a:solidFill>
                <a:effectLst/>
                <a:highlight>
                  <a:srgbClr val="00FFFF"/>
                </a:highlight>
                <a:uLnTx/>
                <a:uFillTx/>
                <a:latin typeface="Comic Sans MS" panose="030F0702030302020204" pitchFamily="66"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ru-RU" sz="1600" dirty="0">
              <a:solidFill>
                <a:srgbClr val="002060"/>
              </a:solidFill>
              <a:latin typeface="Comic Sans MS" panose="030F0702030302020204" pitchFamily="66"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002060"/>
                </a:solidFill>
                <a:latin typeface="Comic Sans MS" panose="030F0702030302020204" pitchFamily="66" charset="0"/>
              </a:rPr>
              <a:t>The possible interpretation</a:t>
            </a:r>
            <a:r>
              <a:rPr lang="ru-RU" sz="1600" dirty="0">
                <a:solidFill>
                  <a:srgbClr val="002060"/>
                </a:solidFill>
                <a:latin typeface="Comic Sans MS" panose="030F0702030302020204" pitchFamily="66" charset="0"/>
              </a:rPr>
              <a:t>: </a:t>
            </a:r>
            <a:endParaRPr lang="en-US" sz="1600" dirty="0">
              <a:solidFill>
                <a:srgbClr val="002060"/>
              </a:solidFill>
              <a:latin typeface="Comic Sans MS" panose="030F0702030302020204" pitchFamily="66"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002060"/>
                </a:solidFill>
                <a:latin typeface="Comic Sans MS" panose="030F0702030302020204" pitchFamily="66" charset="0"/>
              </a:rPr>
              <a:t>in first half year of</a:t>
            </a:r>
            <a:r>
              <a:rPr lang="ru-RU" sz="1600" dirty="0">
                <a:solidFill>
                  <a:srgbClr val="002060"/>
                </a:solidFill>
                <a:latin typeface="Comic Sans MS" panose="030F0702030302020204" pitchFamily="66" charset="0"/>
              </a:rPr>
              <a:t> 2023 </a:t>
            </a:r>
            <a:r>
              <a:rPr lang="en-US" sz="1600" dirty="0">
                <a:solidFill>
                  <a:srgbClr val="002060"/>
                </a:solidFill>
                <a:latin typeface="Comic Sans MS" panose="030F0702030302020204" pitchFamily="66" charset="0"/>
              </a:rPr>
              <a:t>y</a:t>
            </a:r>
            <a:r>
              <a:rPr lang="ru-RU" sz="1600" dirty="0">
                <a:solidFill>
                  <a:srgbClr val="002060"/>
                </a:solidFill>
                <a:latin typeface="Comic Sans MS" panose="030F0702030302020204" pitchFamily="66" charset="0"/>
              </a:rPr>
              <a:t> </a:t>
            </a:r>
            <a:r>
              <a:rPr lang="en-US" sz="1600" dirty="0">
                <a:solidFill>
                  <a:srgbClr val="002060"/>
                </a:solidFill>
                <a:latin typeface="Comic Sans MS" panose="030F0702030302020204" pitchFamily="66" charset="0"/>
              </a:rPr>
              <a:t>the solar system has been moving through space where the vector of E-field of dark photons in the time interval between</a:t>
            </a:r>
            <a:r>
              <a:rPr lang="ru-RU" sz="1600" dirty="0">
                <a:solidFill>
                  <a:srgbClr val="002060"/>
                </a:solidFill>
                <a:latin typeface="Comic Sans MS" panose="030F0702030302020204" pitchFamily="66" charset="0"/>
              </a:rPr>
              <a:t> 8-00 </a:t>
            </a:r>
            <a:r>
              <a:rPr lang="en-US" sz="1600" dirty="0">
                <a:solidFill>
                  <a:srgbClr val="002060"/>
                </a:solidFill>
                <a:latin typeface="Comic Sans MS" panose="030F0702030302020204" pitchFamily="66" charset="0"/>
              </a:rPr>
              <a:t>and</a:t>
            </a:r>
            <a:r>
              <a:rPr lang="ru-RU" sz="1600" dirty="0">
                <a:solidFill>
                  <a:srgbClr val="002060"/>
                </a:solidFill>
                <a:latin typeface="Comic Sans MS" panose="030F0702030302020204" pitchFamily="66" charset="0"/>
              </a:rPr>
              <a:t> 12-00 </a:t>
            </a:r>
            <a:r>
              <a:rPr lang="en-US" sz="1600" dirty="0">
                <a:solidFill>
                  <a:srgbClr val="002060"/>
                </a:solidFill>
                <a:latin typeface="Comic Sans MS" panose="030F0702030302020204" pitchFamily="66" charset="0"/>
              </a:rPr>
              <a:t>of sidereal time was in the plane of Moscow meridian with an angle to the axes of the Earth between</a:t>
            </a:r>
            <a:r>
              <a:rPr lang="ru-RU" sz="1600" dirty="0">
                <a:solidFill>
                  <a:srgbClr val="002060"/>
                </a:solidFill>
                <a:latin typeface="Comic Sans MS" panose="030F0702030302020204" pitchFamily="66" charset="0"/>
              </a:rPr>
              <a:t> 20⁰ </a:t>
            </a:r>
            <a:r>
              <a:rPr lang="en-US" sz="1600" dirty="0">
                <a:solidFill>
                  <a:srgbClr val="002060"/>
                </a:solidFill>
                <a:latin typeface="Comic Sans MS" panose="030F0702030302020204" pitchFamily="66" charset="0"/>
              </a:rPr>
              <a:t>and</a:t>
            </a:r>
            <a:r>
              <a:rPr lang="ru-RU" sz="1600" dirty="0">
                <a:solidFill>
                  <a:srgbClr val="002060"/>
                </a:solidFill>
                <a:latin typeface="Comic Sans MS" panose="030F0702030302020204" pitchFamily="66" charset="0"/>
              </a:rPr>
              <a:t> 50⁰.</a:t>
            </a:r>
            <a:endParaRPr kumimoji="0" lang="ru-RU" sz="1600" b="0" i="0" u="none" strike="noStrike" kern="1200" cap="none" spc="0" normalizeH="0" baseline="0" noProof="0" dirty="0">
              <a:ln>
                <a:noFill/>
              </a:ln>
              <a:solidFill>
                <a:srgbClr val="002060"/>
              </a:solidFill>
              <a:effectLst/>
              <a:uLnTx/>
              <a:uFillTx/>
              <a:latin typeface="Comic Sans MS" panose="030F0702030302020204" pitchFamily="66" charset="0"/>
              <a:ea typeface="+mn-ea"/>
              <a:cs typeface="+mn-cs"/>
            </a:endParaRPr>
          </a:p>
          <a:p>
            <a:endParaRPr lang="ru-RU" dirty="0"/>
          </a:p>
        </p:txBody>
      </p:sp>
      <p:sp>
        <p:nvSpPr>
          <p:cNvPr id="7" name="Нижний колонтитул 6">
            <a:extLst>
              <a:ext uri="{FF2B5EF4-FFF2-40B4-BE49-F238E27FC236}">
                <a16:creationId xmlns:a16="http://schemas.microsoft.com/office/drawing/2014/main" id="{C33DE472-FF9E-9E15-34F6-EE40D544196A}"/>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303030">
                    <a:lumMod val="90000"/>
                    <a:lumOff val="10000"/>
                  </a:srgbClr>
                </a:solidFill>
                <a:effectLst/>
                <a:uLnTx/>
                <a:uFillTx/>
                <a:latin typeface="Times New Roman"/>
                <a:ea typeface="+mn-ea"/>
                <a:cs typeface="+mn-cs"/>
              </a:rPr>
              <a:t>Kopylov, Orekhov, Petukhov, Solomatin - PHELEX              ICPPA          Moscow, 2024 </a:t>
            </a:r>
            <a:endParaRPr kumimoji="0" lang="ru-RU" sz="1200" b="1" i="0" u="none" strike="noStrike" kern="1200" cap="none" spc="0" normalizeH="0" baseline="0" noProof="0">
              <a:ln>
                <a:noFill/>
              </a:ln>
              <a:solidFill>
                <a:srgbClr val="303030">
                  <a:lumMod val="90000"/>
                  <a:lumOff val="10000"/>
                </a:srgbClr>
              </a:solidFill>
              <a:effectLst/>
              <a:uLnTx/>
              <a:uFillTx/>
              <a:latin typeface="Times New Roman"/>
              <a:ea typeface="+mn-ea"/>
              <a:cs typeface="+mn-cs"/>
            </a:endParaRPr>
          </a:p>
        </p:txBody>
      </p:sp>
      <p:pic>
        <p:nvPicPr>
          <p:cNvPr id="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277174"/>
            <a:ext cx="720080" cy="7200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a:extLst>
              <a:ext uri="{FF2B5EF4-FFF2-40B4-BE49-F238E27FC236}">
                <a16:creationId xmlns:a16="http://schemas.microsoft.com/office/drawing/2014/main" id="{9B137AE1-FBAD-3E52-FD1E-9580BBF132FD}"/>
              </a:ext>
            </a:extLst>
          </p:cNvPr>
          <p:cNvSpPr>
            <a:spLocks noChangeArrowheads="1"/>
          </p:cNvSpPr>
          <p:nvPr/>
        </p:nvSpPr>
        <p:spPr bwMode="auto">
          <a:xfrm flipV="1">
            <a:off x="3059832" y="2715766"/>
            <a:ext cx="7200800" cy="1910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Times New Roman"/>
              <a:ea typeface="+mn-ea"/>
              <a:cs typeface="+mn-cs"/>
            </a:endParaRPr>
          </a:p>
        </p:txBody>
      </p:sp>
      <p:pic>
        <p:nvPicPr>
          <p:cNvPr id="8" name="Рисунок 7">
            <a:extLst>
              <a:ext uri="{FF2B5EF4-FFF2-40B4-BE49-F238E27FC236}">
                <a16:creationId xmlns:a16="http://schemas.microsoft.com/office/drawing/2014/main" id="{19996751-DE58-6020-A44F-324B88DE15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25708" y="403769"/>
            <a:ext cx="2276191" cy="661905"/>
          </a:xfrm>
          <a:prstGeom prst="rect">
            <a:avLst/>
          </a:prstGeom>
          <a:solidFill>
            <a:srgbClr val="FFC000"/>
          </a:solidFill>
          <a:ln>
            <a:solidFill>
              <a:srgbClr val="FF0000"/>
            </a:solidFill>
          </a:ln>
        </p:spPr>
      </p:pic>
    </p:spTree>
    <p:extLst>
      <p:ext uri="{BB962C8B-B14F-4D97-AF65-F5344CB8AC3E}">
        <p14:creationId xmlns:p14="http://schemas.microsoft.com/office/powerpoint/2010/main" val="2919822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Заголовок 9"/>
          <p:cNvSpPr>
            <a:spLocks noGrp="1"/>
          </p:cNvSpPr>
          <p:nvPr>
            <p:ph type="title"/>
          </p:nvPr>
        </p:nvSpPr>
        <p:spPr>
          <a:xfrm>
            <a:off x="2123728" y="4086382"/>
            <a:ext cx="5040560" cy="429584"/>
          </a:xfrm>
        </p:spPr>
        <p:txBody>
          <a:bodyPr>
            <a:normAutofit/>
          </a:bodyPr>
          <a:lstStyle/>
          <a:p>
            <a:r>
              <a:rPr lang="en-US" sz="1600" b="1" dirty="0">
                <a:solidFill>
                  <a:schemeClr val="accent1">
                    <a:lumMod val="75000"/>
                  </a:schemeClr>
                </a:solidFill>
                <a:latin typeface="Bookman Old Style" panose="02050604050505020204" pitchFamily="18" charset="0"/>
              </a:rPr>
              <a:t> </a:t>
            </a:r>
            <a:endParaRPr lang="ru-RU" sz="1600" b="1" dirty="0">
              <a:solidFill>
                <a:schemeClr val="accent1">
                  <a:lumMod val="75000"/>
                </a:schemeClr>
              </a:solidFill>
              <a:latin typeface="Bookman Old Style" panose="02050604050505020204" pitchFamily="18" charset="0"/>
            </a:endParaRPr>
          </a:p>
        </p:txBody>
      </p:sp>
      <p:pic>
        <p:nvPicPr>
          <p:cNvPr id="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277174"/>
            <a:ext cx="720080" cy="7200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a:extLst>
              <a:ext uri="{FF2B5EF4-FFF2-40B4-BE49-F238E27FC236}">
                <a16:creationId xmlns:a16="http://schemas.microsoft.com/office/drawing/2014/main" id="{A691DB26-C910-B281-F04F-1497E9E6416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31640" y="483518"/>
            <a:ext cx="4811580" cy="3679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Овал 2">
            <a:extLst>
              <a:ext uri="{FF2B5EF4-FFF2-40B4-BE49-F238E27FC236}">
                <a16:creationId xmlns:a16="http://schemas.microsoft.com/office/drawing/2014/main" id="{04F8A4E3-3860-B54B-45F6-2B7162B4C9A1}"/>
              </a:ext>
            </a:extLst>
          </p:cNvPr>
          <p:cNvSpPr/>
          <p:nvPr/>
        </p:nvSpPr>
        <p:spPr>
          <a:xfrm>
            <a:off x="4112995" y="555526"/>
            <a:ext cx="576064" cy="3096344"/>
          </a:xfrm>
          <a:prstGeom prst="ellipse">
            <a:avLst/>
          </a:pr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Times New Roman"/>
              <a:ea typeface="+mn-ea"/>
              <a:cs typeface="+mn-cs"/>
            </a:endParaRPr>
          </a:p>
        </p:txBody>
      </p:sp>
      <p:sp>
        <p:nvSpPr>
          <p:cNvPr id="6" name="Овал 5">
            <a:extLst>
              <a:ext uri="{FF2B5EF4-FFF2-40B4-BE49-F238E27FC236}">
                <a16:creationId xmlns:a16="http://schemas.microsoft.com/office/drawing/2014/main" id="{A1EE038F-3315-FD3B-2C04-63CD4152A9C2}"/>
              </a:ext>
            </a:extLst>
          </p:cNvPr>
          <p:cNvSpPr/>
          <p:nvPr/>
        </p:nvSpPr>
        <p:spPr>
          <a:xfrm>
            <a:off x="4652577" y="555526"/>
            <a:ext cx="576064" cy="3096344"/>
          </a:xfrm>
          <a:prstGeom prst="ellipse">
            <a:avLst/>
          </a:prstGeom>
          <a:no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Times New Roman"/>
              <a:ea typeface="+mn-ea"/>
              <a:cs typeface="+mn-cs"/>
            </a:endParaRPr>
          </a:p>
        </p:txBody>
      </p:sp>
      <p:sp>
        <p:nvSpPr>
          <p:cNvPr id="7" name="TextBox 6">
            <a:extLst>
              <a:ext uri="{FF2B5EF4-FFF2-40B4-BE49-F238E27FC236}">
                <a16:creationId xmlns:a16="http://schemas.microsoft.com/office/drawing/2014/main" id="{FEE81741-0B21-4730-F5A0-418A9F5C9524}"/>
              </a:ext>
            </a:extLst>
          </p:cNvPr>
          <p:cNvSpPr txBox="1"/>
          <p:nvPr/>
        </p:nvSpPr>
        <p:spPr>
          <a:xfrm>
            <a:off x="6170294" y="1630742"/>
            <a:ext cx="1824538" cy="138499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highlight>
                  <a:srgbClr val="FFFF00"/>
                </a:highlight>
                <a:uLnTx/>
                <a:uFillTx/>
                <a:latin typeface="Times New Roman"/>
                <a:ea typeface="+mn-ea"/>
                <a:cs typeface="+mn-cs"/>
              </a:rPr>
              <a:t>p =1.6x10</a:t>
            </a:r>
            <a:r>
              <a:rPr kumimoji="0" lang="en-US" sz="1800" b="0" i="0" u="none" strike="noStrike" kern="1200" cap="none" spc="0" normalizeH="0" baseline="30000" noProof="0" dirty="0">
                <a:ln>
                  <a:noFill/>
                </a:ln>
                <a:solidFill>
                  <a:prstClr val="black"/>
                </a:solidFill>
                <a:effectLst/>
                <a:highlight>
                  <a:srgbClr val="FFFF00"/>
                </a:highlight>
                <a:uLnTx/>
                <a:uFillTx/>
                <a:latin typeface="Times New Roman"/>
                <a:ea typeface="+mn-ea"/>
                <a:cs typeface="+mn-cs"/>
              </a:rPr>
              <a:t>-5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highlight>
                  <a:srgbClr val="FFFF00"/>
                </a:highlight>
                <a:uLnTx/>
                <a:uFillTx/>
                <a:latin typeface="Times New Roman"/>
                <a:ea typeface="+mn-ea"/>
                <a:cs typeface="+mn-cs"/>
              </a:rPr>
              <a:t>&gt; 4 </a:t>
            </a:r>
            <a:r>
              <a:rPr kumimoji="0" lang="el-GR" sz="1800" b="0" i="0" u="none" strike="noStrike" kern="1200" cap="none" spc="0" normalizeH="0" baseline="0" noProof="0" dirty="0">
                <a:ln>
                  <a:noFill/>
                </a:ln>
                <a:solidFill>
                  <a:prstClr val="black"/>
                </a:solidFill>
                <a:effectLst/>
                <a:highlight>
                  <a:srgbClr val="FFFF00"/>
                </a:highlight>
                <a:uLnTx/>
                <a:uFillTx/>
                <a:latin typeface="Times New Roman"/>
                <a:ea typeface="+mn-ea"/>
                <a:cs typeface="+mn-cs"/>
              </a:rPr>
              <a:t>σ</a:t>
            </a:r>
            <a:r>
              <a:rPr kumimoji="0" lang="en-US" sz="1800" b="0" i="0" u="none" strike="noStrike" kern="1200" cap="none" spc="0" normalizeH="0" baseline="0" noProof="0" dirty="0">
                <a:ln>
                  <a:noFill/>
                </a:ln>
                <a:solidFill>
                  <a:prstClr val="black"/>
                </a:solidFill>
                <a:effectLst/>
                <a:highlight>
                  <a:srgbClr val="FFFF00"/>
                </a:highlight>
                <a:uLnTx/>
                <a:uFillTx/>
                <a:latin typeface="Times New Roman"/>
                <a:ea typeface="+mn-ea"/>
                <a:cs typeface="+mn-cs"/>
              </a:rPr>
              <a:t> (3.17x10</a:t>
            </a:r>
            <a:r>
              <a:rPr kumimoji="0" lang="en-US" sz="1800" b="0" i="0" u="none" strike="noStrike" kern="1200" cap="none" spc="0" normalizeH="0" baseline="30000" noProof="0" dirty="0">
                <a:ln>
                  <a:noFill/>
                </a:ln>
                <a:solidFill>
                  <a:prstClr val="black"/>
                </a:solidFill>
                <a:effectLst/>
                <a:highlight>
                  <a:srgbClr val="FFFF00"/>
                </a:highlight>
                <a:uLnTx/>
                <a:uFillTx/>
                <a:latin typeface="Times New Roman"/>
                <a:ea typeface="+mn-ea"/>
                <a:cs typeface="+mn-cs"/>
              </a:rPr>
              <a:t>-5</a:t>
            </a:r>
            <a:r>
              <a:rPr kumimoji="0" lang="en-US" sz="1800" b="0" i="0" u="none" strike="noStrike" kern="1200" cap="none" spc="0" normalizeH="0" baseline="0" noProof="0" dirty="0">
                <a:ln>
                  <a:noFill/>
                </a:ln>
                <a:solidFill>
                  <a:prstClr val="black"/>
                </a:solidFill>
                <a:effectLst/>
                <a:highlight>
                  <a:srgbClr val="FFFF00"/>
                </a:highlight>
                <a:uLnTx/>
                <a:uFillTx/>
                <a:latin typeface="Times New Roman"/>
                <a:ea typeface="+mn-ea"/>
                <a:cs typeface="+mn-cs"/>
              </a:rPr>
              <a:t>)</a:t>
            </a:r>
            <a:endParaRPr kumimoji="0" lang="ru-RU" sz="1800" b="0" i="0" u="none" strike="noStrike" kern="1200" cap="none" spc="0" normalizeH="0" baseline="0" noProof="0" dirty="0">
              <a:ln>
                <a:noFill/>
              </a:ln>
              <a:solidFill>
                <a:prstClr val="black"/>
              </a:solidFill>
              <a:effectLst/>
              <a:highlight>
                <a:srgbClr val="FFFF00"/>
              </a:highlight>
              <a:uLnTx/>
              <a:uFillTx/>
              <a:latin typeface="Times New Roman"/>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30000" noProof="0" dirty="0">
              <a:ln>
                <a:noFill/>
              </a:ln>
              <a:solidFill>
                <a:prstClr val="black"/>
              </a:solidFill>
              <a:effectLst/>
              <a:highlight>
                <a:srgbClr val="FFFF00"/>
              </a:highlight>
              <a:uLnTx/>
              <a:uFillTx/>
              <a:latin typeface="Times New Roman"/>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highlight>
                  <a:srgbClr val="00FFFF"/>
                </a:highlight>
                <a:uLnTx/>
                <a:uFillTx/>
                <a:latin typeface="Times New Roman"/>
                <a:ea typeface="+mn-ea"/>
                <a:cs typeface="+mn-cs"/>
              </a:rPr>
              <a:t>p = 5.05x10</a:t>
            </a:r>
            <a:r>
              <a:rPr kumimoji="0" lang="en-US" sz="1800" b="0" i="0" u="none" strike="noStrike" kern="1200" cap="none" spc="0" normalizeH="0" baseline="30000" noProof="0" dirty="0">
                <a:ln>
                  <a:noFill/>
                </a:ln>
                <a:solidFill>
                  <a:prstClr val="black"/>
                </a:solidFill>
                <a:effectLst/>
                <a:highlight>
                  <a:srgbClr val="00FFFF"/>
                </a:highlight>
                <a:uLnTx/>
                <a:uFillTx/>
                <a:latin typeface="Times New Roman"/>
                <a:ea typeface="+mn-ea"/>
                <a:cs typeface="+mn-cs"/>
              </a:rPr>
              <a:t>-6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highlight>
                  <a:srgbClr val="00FFFF"/>
                </a:highlight>
                <a:uLnTx/>
                <a:uFillTx/>
                <a:latin typeface="Times New Roman"/>
                <a:ea typeface="+mn-ea"/>
                <a:cs typeface="+mn-cs"/>
              </a:rPr>
              <a:t>&gt; 4 </a:t>
            </a:r>
            <a:r>
              <a:rPr kumimoji="0" lang="el-GR" sz="1800" b="0" i="0" u="none" strike="noStrike" kern="1200" cap="none" spc="0" normalizeH="0" baseline="0" noProof="0" dirty="0">
                <a:ln>
                  <a:noFill/>
                </a:ln>
                <a:solidFill>
                  <a:prstClr val="black"/>
                </a:solidFill>
                <a:effectLst/>
                <a:highlight>
                  <a:srgbClr val="00FFFF"/>
                </a:highlight>
                <a:uLnTx/>
                <a:uFillTx/>
                <a:latin typeface="Times New Roman"/>
                <a:ea typeface="+mn-ea"/>
                <a:cs typeface="+mn-cs"/>
              </a:rPr>
              <a:t>σ</a:t>
            </a:r>
            <a:r>
              <a:rPr kumimoji="0" lang="ru-RU" sz="1800" b="0" i="0" u="none" strike="noStrike" kern="1200" cap="none" spc="0" normalizeH="0" baseline="0" noProof="0" dirty="0">
                <a:ln>
                  <a:noFill/>
                </a:ln>
                <a:solidFill>
                  <a:prstClr val="black"/>
                </a:solidFill>
                <a:effectLst/>
                <a:highlight>
                  <a:srgbClr val="00FFFF"/>
                </a:highlight>
                <a:uLnTx/>
                <a:uFillTx/>
                <a:latin typeface="Times New Roman"/>
                <a:ea typeface="+mn-ea"/>
                <a:cs typeface="+mn-cs"/>
              </a:rPr>
              <a:t> (3.17</a:t>
            </a:r>
            <a:r>
              <a:rPr kumimoji="0" lang="en-US" sz="1800" b="0" i="0" u="none" strike="noStrike" kern="1200" cap="none" spc="0" normalizeH="0" baseline="0" noProof="0" dirty="0">
                <a:ln>
                  <a:noFill/>
                </a:ln>
                <a:solidFill>
                  <a:prstClr val="black"/>
                </a:solidFill>
                <a:effectLst/>
                <a:highlight>
                  <a:srgbClr val="00FFFF"/>
                </a:highlight>
                <a:uLnTx/>
                <a:uFillTx/>
                <a:latin typeface="Times New Roman"/>
                <a:ea typeface="+mn-ea"/>
                <a:cs typeface="+mn-cs"/>
              </a:rPr>
              <a:t>x10</a:t>
            </a:r>
            <a:r>
              <a:rPr kumimoji="0" lang="en-US" sz="1800" b="0" i="0" u="none" strike="noStrike" kern="1200" cap="none" spc="0" normalizeH="0" baseline="30000" noProof="0" dirty="0">
                <a:ln>
                  <a:noFill/>
                </a:ln>
                <a:solidFill>
                  <a:prstClr val="black"/>
                </a:solidFill>
                <a:effectLst/>
                <a:highlight>
                  <a:srgbClr val="00FFFF"/>
                </a:highlight>
                <a:uLnTx/>
                <a:uFillTx/>
                <a:latin typeface="Times New Roman"/>
                <a:ea typeface="+mn-ea"/>
                <a:cs typeface="+mn-cs"/>
              </a:rPr>
              <a:t>-5</a:t>
            </a:r>
            <a:r>
              <a:rPr kumimoji="0" lang="en-US" sz="1800" b="0" i="0" u="none" strike="noStrike" kern="1200" cap="none" spc="0" normalizeH="0" baseline="0" noProof="0" dirty="0">
                <a:ln>
                  <a:noFill/>
                </a:ln>
                <a:solidFill>
                  <a:prstClr val="black"/>
                </a:solidFill>
                <a:effectLst/>
                <a:highlight>
                  <a:srgbClr val="00FFFF"/>
                </a:highlight>
                <a:uLnTx/>
                <a:uFillTx/>
                <a:latin typeface="Times New Roman"/>
                <a:ea typeface="+mn-ea"/>
                <a:cs typeface="+mn-cs"/>
              </a:rPr>
              <a:t>)</a:t>
            </a:r>
            <a:endParaRPr kumimoji="0" lang="ru-RU" sz="1800" b="0" i="0" u="none" strike="noStrike" kern="1200" cap="none" spc="0" normalizeH="0" baseline="0" noProof="0" dirty="0">
              <a:ln>
                <a:noFill/>
              </a:ln>
              <a:solidFill>
                <a:prstClr val="black"/>
              </a:solidFill>
              <a:effectLst/>
              <a:highlight>
                <a:srgbClr val="00FFFF"/>
              </a:highlight>
              <a:uLnTx/>
              <a:uFillTx/>
              <a:latin typeface="Times New Roman"/>
              <a:ea typeface="+mn-ea"/>
              <a:cs typeface="+mn-cs"/>
            </a:endParaRPr>
          </a:p>
        </p:txBody>
      </p:sp>
      <p:sp>
        <p:nvSpPr>
          <p:cNvPr id="8" name="Нижний колонтитул 7">
            <a:extLst>
              <a:ext uri="{FF2B5EF4-FFF2-40B4-BE49-F238E27FC236}">
                <a16:creationId xmlns:a16="http://schemas.microsoft.com/office/drawing/2014/main" id="{AFC3767C-D405-955F-C3E6-1A1992D20DA8}"/>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303030">
                    <a:lumMod val="90000"/>
                    <a:lumOff val="10000"/>
                  </a:srgbClr>
                </a:solidFill>
                <a:effectLst/>
                <a:uLnTx/>
                <a:uFillTx/>
                <a:latin typeface="Times New Roman"/>
                <a:ea typeface="+mn-ea"/>
                <a:cs typeface="+mn-cs"/>
              </a:rPr>
              <a:t>Kopylov, Orekhov, Petukhov, Solomatin - PHELEX              ICPPA          Moscow, 2024 </a:t>
            </a:r>
            <a:endParaRPr kumimoji="0" lang="ru-RU" sz="1200" b="1" i="0" u="none" strike="noStrike" kern="1200" cap="none" spc="0" normalizeH="0" baseline="0" noProof="0">
              <a:ln>
                <a:noFill/>
              </a:ln>
              <a:solidFill>
                <a:srgbClr val="303030">
                  <a:lumMod val="90000"/>
                  <a:lumOff val="10000"/>
                </a:srgbClr>
              </a:solidFill>
              <a:effectLst/>
              <a:uLnTx/>
              <a:uFillTx/>
              <a:latin typeface="Times New Roman"/>
              <a:ea typeface="+mn-ea"/>
              <a:cs typeface="+mn-cs"/>
            </a:endParaRPr>
          </a:p>
        </p:txBody>
      </p:sp>
      <p:sp>
        <p:nvSpPr>
          <p:cNvPr id="4" name="TextBox 3">
            <a:extLst>
              <a:ext uri="{FF2B5EF4-FFF2-40B4-BE49-F238E27FC236}">
                <a16:creationId xmlns:a16="http://schemas.microsoft.com/office/drawing/2014/main" id="{F4B3D7D7-FFE4-AAC4-1CAE-289756302A10}"/>
              </a:ext>
            </a:extLst>
          </p:cNvPr>
          <p:cNvSpPr txBox="1"/>
          <p:nvPr/>
        </p:nvSpPr>
        <p:spPr>
          <a:xfrm>
            <a:off x="1619672" y="4186411"/>
            <a:ext cx="380424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rgbClr val="C00000"/>
                </a:solidFill>
                <a:latin typeface="Comic Sans MS" panose="030F0702030302020204" pitchFamily="66" charset="0"/>
              </a:rPr>
              <a:t>DIURNAL VARIATIONS IN SOLAR TIME</a:t>
            </a:r>
            <a:endParaRPr kumimoji="0" lang="ru-RU" sz="1400" b="0" i="0" u="none" strike="noStrike" kern="1200" cap="none" spc="0" normalizeH="0" baseline="0" noProof="0" dirty="0">
              <a:ln>
                <a:noFill/>
              </a:ln>
              <a:solidFill>
                <a:srgbClr val="C00000"/>
              </a:solidFill>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26165950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Заголовок 9"/>
          <p:cNvSpPr>
            <a:spLocks noGrp="1"/>
          </p:cNvSpPr>
          <p:nvPr>
            <p:ph type="title"/>
          </p:nvPr>
        </p:nvSpPr>
        <p:spPr>
          <a:xfrm>
            <a:off x="1354738" y="4146686"/>
            <a:ext cx="7465733" cy="429584"/>
          </a:xfrm>
        </p:spPr>
        <p:txBody>
          <a:bodyPr>
            <a:normAutofit/>
          </a:bodyPr>
          <a:lstStyle/>
          <a:p>
            <a:r>
              <a:rPr lang="en-US" sz="1600" dirty="0">
                <a:solidFill>
                  <a:srgbClr val="C00000"/>
                </a:solidFill>
                <a:latin typeface="Comic Sans MS" panose="030F0702030302020204" pitchFamily="66" charset="0"/>
              </a:rPr>
              <a:t>DIURNAL VARIATIONS IN SIDEREAL TIME</a:t>
            </a:r>
            <a:r>
              <a:rPr lang="ru-RU" sz="1600" dirty="0">
                <a:solidFill>
                  <a:srgbClr val="C00000"/>
                </a:solidFill>
                <a:latin typeface="Comic Sans MS" panose="030F0702030302020204" pitchFamily="66" charset="0"/>
              </a:rPr>
              <a:t> (</a:t>
            </a:r>
            <a:r>
              <a:rPr lang="en-US" sz="1600" dirty="0">
                <a:solidFill>
                  <a:srgbClr val="C00000"/>
                </a:solidFill>
                <a:latin typeface="Comic Sans MS" panose="030F0702030302020204" pitchFamily="66" charset="0"/>
              </a:rPr>
              <a:t>configuration</a:t>
            </a:r>
            <a:r>
              <a:rPr lang="ru-RU" sz="1600" dirty="0">
                <a:solidFill>
                  <a:srgbClr val="C00000"/>
                </a:solidFill>
                <a:latin typeface="Comic Sans MS" panose="030F0702030302020204" pitchFamily="66" charset="0"/>
              </a:rPr>
              <a:t> 1) </a:t>
            </a:r>
            <a:endParaRPr lang="ru-RU" sz="1600" b="1" dirty="0">
              <a:solidFill>
                <a:schemeClr val="accent1">
                  <a:lumMod val="75000"/>
                </a:schemeClr>
              </a:solidFill>
              <a:latin typeface="Bookman Old Style" panose="02050604050505020204" pitchFamily="18" charset="0"/>
            </a:endParaRPr>
          </a:p>
        </p:txBody>
      </p:sp>
      <p:pic>
        <p:nvPicPr>
          <p:cNvPr id="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277174"/>
            <a:ext cx="720080" cy="7200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Рисунок 6" descr="Изображение выглядит как текст, снимок экрана, Шрифт, линия&#10;&#10;Автоматически созданное описание">
            <a:extLst>
              <a:ext uri="{FF2B5EF4-FFF2-40B4-BE49-F238E27FC236}">
                <a16:creationId xmlns:a16="http://schemas.microsoft.com/office/drawing/2014/main" id="{CCFBFAF9-265C-4416-6627-02325C7FF27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76976" y="470840"/>
            <a:ext cx="4968552" cy="3802117"/>
          </a:xfrm>
          <a:prstGeom prst="rect">
            <a:avLst/>
          </a:prstGeom>
        </p:spPr>
      </p:pic>
      <p:sp>
        <p:nvSpPr>
          <p:cNvPr id="8" name="Овал 7">
            <a:extLst>
              <a:ext uri="{FF2B5EF4-FFF2-40B4-BE49-F238E27FC236}">
                <a16:creationId xmlns:a16="http://schemas.microsoft.com/office/drawing/2014/main" id="{B696C692-868A-E5AF-471B-973D0C5088EC}"/>
              </a:ext>
            </a:extLst>
          </p:cNvPr>
          <p:cNvSpPr/>
          <p:nvPr/>
        </p:nvSpPr>
        <p:spPr>
          <a:xfrm>
            <a:off x="5004048" y="699542"/>
            <a:ext cx="576064" cy="2880320"/>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Times New Roman"/>
              <a:ea typeface="+mn-ea"/>
              <a:cs typeface="+mn-cs"/>
            </a:endParaRPr>
          </a:p>
        </p:txBody>
      </p:sp>
      <p:sp>
        <p:nvSpPr>
          <p:cNvPr id="6" name="TextBox 5">
            <a:extLst>
              <a:ext uri="{FF2B5EF4-FFF2-40B4-BE49-F238E27FC236}">
                <a16:creationId xmlns:a16="http://schemas.microsoft.com/office/drawing/2014/main" id="{2DA33B33-F3D7-A324-8572-622F96246E17}"/>
              </a:ext>
            </a:extLst>
          </p:cNvPr>
          <p:cNvSpPr txBox="1"/>
          <p:nvPr/>
        </p:nvSpPr>
        <p:spPr>
          <a:xfrm>
            <a:off x="6660232" y="1585704"/>
            <a:ext cx="2411760" cy="110799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solidFill>
                  <a:srgbClr val="002060"/>
                </a:solidFill>
                <a:latin typeface="Times New Roman"/>
              </a:rPr>
              <a:t>Time of start-stop in each 4 Runs of measurements</a:t>
            </a:r>
            <a:r>
              <a:rPr kumimoji="0" lang="ru-RU" sz="1100" b="0" i="0" u="none" strike="noStrike" kern="1200" cap="none" spc="0" normalizeH="0" baseline="0" noProof="0" dirty="0">
                <a:ln>
                  <a:noFill/>
                </a:ln>
                <a:solidFill>
                  <a:srgbClr val="002060"/>
                </a:solidFill>
                <a:effectLst/>
                <a:uLnTx/>
                <a:uFillTx/>
                <a:latin typeface="Times New Roman"/>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100" b="0" i="0" u="none" strike="noStrike" kern="1200" cap="none" spc="0" normalizeH="0" baseline="0" noProof="0" dirty="0">
                <a:ln>
                  <a:noFill/>
                </a:ln>
                <a:solidFill>
                  <a:srgbClr val="002060"/>
                </a:solidFill>
                <a:effectLst/>
                <a:uLnTx/>
                <a:uFillTx/>
                <a:latin typeface="Times New Roman"/>
                <a:ea typeface="+mn-ea"/>
                <a:cs typeface="+mn-cs"/>
              </a:rPr>
              <a:t>1: 21.09.23 12:00 </a:t>
            </a:r>
            <a:r>
              <a:rPr lang="en-US" sz="1100" dirty="0">
                <a:solidFill>
                  <a:srgbClr val="002060"/>
                </a:solidFill>
                <a:latin typeface="Times New Roman"/>
              </a:rPr>
              <a:t>-</a:t>
            </a:r>
            <a:r>
              <a:rPr kumimoji="0" lang="ru-RU" sz="1100" b="0" i="0" u="none" strike="noStrike" kern="1200" cap="none" spc="0" normalizeH="0" baseline="0" noProof="0" dirty="0">
                <a:ln>
                  <a:noFill/>
                </a:ln>
                <a:solidFill>
                  <a:srgbClr val="002060"/>
                </a:solidFill>
                <a:effectLst/>
                <a:uLnTx/>
                <a:uFillTx/>
                <a:latin typeface="Times New Roman"/>
                <a:ea typeface="+mn-ea"/>
                <a:cs typeface="+mn-cs"/>
              </a:rPr>
              <a:t> 9.11.23 22:00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100" b="0" i="0" u="none" strike="noStrike" kern="1200" cap="none" spc="0" normalizeH="0" baseline="0" noProof="0" dirty="0">
                <a:ln>
                  <a:noFill/>
                </a:ln>
                <a:solidFill>
                  <a:srgbClr val="002060"/>
                </a:solidFill>
                <a:effectLst/>
                <a:uLnTx/>
                <a:uFillTx/>
                <a:latin typeface="Times New Roman"/>
                <a:ea typeface="+mn-ea"/>
                <a:cs typeface="+mn-cs"/>
              </a:rPr>
              <a:t>2: 10.11.23 00:00 </a:t>
            </a:r>
            <a:r>
              <a:rPr lang="en-US" sz="1100" dirty="0">
                <a:solidFill>
                  <a:srgbClr val="002060"/>
                </a:solidFill>
                <a:latin typeface="Times New Roman"/>
              </a:rPr>
              <a:t>-</a:t>
            </a:r>
            <a:r>
              <a:rPr kumimoji="0" lang="ru-RU" sz="1100" b="0" i="0" u="none" strike="noStrike" kern="1200" cap="none" spc="0" normalizeH="0" baseline="0" noProof="0" dirty="0">
                <a:ln>
                  <a:noFill/>
                </a:ln>
                <a:solidFill>
                  <a:srgbClr val="002060"/>
                </a:solidFill>
                <a:effectLst/>
                <a:uLnTx/>
                <a:uFillTx/>
                <a:latin typeface="Times New Roman"/>
                <a:ea typeface="+mn-ea"/>
                <a:cs typeface="+mn-cs"/>
              </a:rPr>
              <a:t> 29.12.23 22:00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100" b="0" i="0" u="none" strike="noStrike" kern="1200" cap="none" spc="0" normalizeH="0" baseline="0" noProof="0" dirty="0">
                <a:ln>
                  <a:noFill/>
                </a:ln>
                <a:solidFill>
                  <a:srgbClr val="002060"/>
                </a:solidFill>
                <a:effectLst/>
                <a:uLnTx/>
                <a:uFillTx/>
                <a:latin typeface="Times New Roman"/>
                <a:ea typeface="+mn-ea"/>
                <a:cs typeface="+mn-cs"/>
              </a:rPr>
              <a:t>3: 30.12.23 00:00 </a:t>
            </a:r>
            <a:r>
              <a:rPr lang="en-US" sz="1100" dirty="0">
                <a:solidFill>
                  <a:srgbClr val="002060"/>
                </a:solidFill>
                <a:latin typeface="Times New Roman"/>
              </a:rPr>
              <a:t>-</a:t>
            </a:r>
            <a:r>
              <a:rPr kumimoji="0" lang="ru-RU" sz="1100" b="0" i="0" u="none" strike="noStrike" kern="1200" cap="none" spc="0" normalizeH="0" baseline="0" noProof="0" dirty="0">
                <a:ln>
                  <a:noFill/>
                </a:ln>
                <a:solidFill>
                  <a:srgbClr val="002060"/>
                </a:solidFill>
                <a:effectLst/>
                <a:uLnTx/>
                <a:uFillTx/>
                <a:latin typeface="Times New Roman"/>
                <a:ea typeface="+mn-ea"/>
                <a:cs typeface="+mn-cs"/>
              </a:rPr>
              <a:t> 21.02.24 10:00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100" b="0" i="0" u="none" strike="noStrike" kern="1200" cap="none" spc="0" normalizeH="0" baseline="0" noProof="0" dirty="0">
                <a:ln>
                  <a:noFill/>
                </a:ln>
                <a:solidFill>
                  <a:srgbClr val="002060"/>
                </a:solidFill>
                <a:effectLst/>
                <a:uLnTx/>
                <a:uFillTx/>
                <a:latin typeface="Times New Roman"/>
                <a:ea typeface="+mn-ea"/>
                <a:cs typeface="+mn-cs"/>
              </a:rPr>
              <a:t>4: 21.02.24 12:00 </a:t>
            </a:r>
            <a:r>
              <a:rPr lang="en-US" sz="1100" dirty="0">
                <a:solidFill>
                  <a:srgbClr val="002060"/>
                </a:solidFill>
                <a:latin typeface="Times New Roman"/>
              </a:rPr>
              <a:t>-</a:t>
            </a:r>
            <a:r>
              <a:rPr kumimoji="0" lang="ru-RU" sz="1100" b="0" i="0" u="none" strike="noStrike" kern="1200" cap="none" spc="0" normalizeH="0" baseline="0" noProof="0" dirty="0">
                <a:ln>
                  <a:noFill/>
                </a:ln>
                <a:solidFill>
                  <a:srgbClr val="002060"/>
                </a:solidFill>
                <a:effectLst/>
                <a:uLnTx/>
                <a:uFillTx/>
                <a:latin typeface="Times New Roman"/>
                <a:ea typeface="+mn-ea"/>
                <a:cs typeface="+mn-cs"/>
              </a:rPr>
              <a:t> 3.04.24 8:00</a:t>
            </a:r>
          </a:p>
        </p:txBody>
      </p:sp>
      <p:sp>
        <p:nvSpPr>
          <p:cNvPr id="3" name="TextBox 2">
            <a:extLst>
              <a:ext uri="{FF2B5EF4-FFF2-40B4-BE49-F238E27FC236}">
                <a16:creationId xmlns:a16="http://schemas.microsoft.com/office/drawing/2014/main" id="{815F1892-9A7C-39BE-3257-15168C569CC9}"/>
              </a:ext>
            </a:extLst>
          </p:cNvPr>
          <p:cNvSpPr txBox="1"/>
          <p:nvPr/>
        </p:nvSpPr>
        <p:spPr>
          <a:xfrm>
            <a:off x="6468071" y="581756"/>
            <a:ext cx="2449710"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FF0000"/>
                </a:solidFill>
                <a:latin typeface="Times New Roman"/>
              </a:rPr>
              <a:t>2</a:t>
            </a:r>
            <a:r>
              <a:rPr lang="en-US" sz="1600" baseline="30000" dirty="0">
                <a:solidFill>
                  <a:srgbClr val="FF0000"/>
                </a:solidFill>
                <a:latin typeface="Times New Roman"/>
              </a:rPr>
              <a:t>nd</a:t>
            </a:r>
            <a:r>
              <a:rPr lang="en-US" sz="1600" dirty="0">
                <a:solidFill>
                  <a:srgbClr val="FF0000"/>
                </a:solidFill>
                <a:latin typeface="Times New Roman"/>
              </a:rPr>
              <a:t> series of measurements</a:t>
            </a:r>
            <a:r>
              <a:rPr kumimoji="0" lang="ru-RU" sz="1600" b="0" i="0" u="none" strike="noStrike" kern="1200" cap="none" spc="0" normalizeH="0" baseline="0" noProof="0" dirty="0">
                <a:ln>
                  <a:noFill/>
                </a:ln>
                <a:solidFill>
                  <a:srgbClr val="FF0000"/>
                </a:solidFill>
                <a:effectLst/>
                <a:uLnTx/>
                <a:uFillTx/>
                <a:latin typeface="Times New Roman"/>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FF0000"/>
                </a:solidFill>
                <a:latin typeface="Times New Roman"/>
              </a:rPr>
              <a:t>end of</a:t>
            </a:r>
            <a:r>
              <a:rPr kumimoji="0" lang="ru-RU" sz="1600" b="0" i="0" u="none" strike="noStrike" kern="1200" cap="none" spc="0" normalizeH="0" baseline="0" noProof="0" dirty="0">
                <a:ln>
                  <a:noFill/>
                </a:ln>
                <a:solidFill>
                  <a:srgbClr val="FF0000"/>
                </a:solidFill>
                <a:effectLst/>
                <a:uLnTx/>
                <a:uFillTx/>
                <a:latin typeface="Times New Roman"/>
                <a:ea typeface="+mn-ea"/>
                <a:cs typeface="+mn-cs"/>
              </a:rPr>
              <a:t> 2023 </a:t>
            </a:r>
            <a:r>
              <a:rPr lang="en-US" sz="1600" dirty="0">
                <a:solidFill>
                  <a:srgbClr val="FF0000"/>
                </a:solidFill>
                <a:latin typeface="Times New Roman"/>
              </a:rPr>
              <a:t>y</a:t>
            </a:r>
            <a:r>
              <a:rPr kumimoji="0" lang="ru-RU" sz="1600" b="0" i="0" u="none" strike="noStrike" kern="1200" cap="none" spc="0" normalizeH="0" baseline="0" noProof="0" dirty="0">
                <a:ln>
                  <a:noFill/>
                </a:ln>
                <a:solidFill>
                  <a:srgbClr val="FF0000"/>
                </a:solidFill>
                <a:effectLst/>
                <a:uLnTx/>
                <a:uFillTx/>
                <a:latin typeface="Times New Roman"/>
                <a:ea typeface="+mn-ea"/>
                <a:cs typeface="+mn-cs"/>
              </a:rPr>
              <a:t> – </a:t>
            </a:r>
            <a:endParaRPr kumimoji="0" lang="en-US" sz="1600" b="0" i="0" u="none" strike="noStrike" kern="1200" cap="none" spc="0" normalizeH="0" baseline="0" noProof="0" dirty="0">
              <a:ln>
                <a:noFill/>
              </a:ln>
              <a:solidFill>
                <a:srgbClr val="FF0000"/>
              </a:solidFill>
              <a:effectLst/>
              <a:uLnTx/>
              <a:uFillTx/>
              <a:latin typeface="Times New Roman"/>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FF0000"/>
                </a:solidFill>
                <a:latin typeface="Times New Roman"/>
              </a:rPr>
              <a:t>1</a:t>
            </a:r>
            <a:r>
              <a:rPr lang="en-US" sz="1600" baseline="30000" dirty="0">
                <a:solidFill>
                  <a:srgbClr val="FF0000"/>
                </a:solidFill>
                <a:latin typeface="Times New Roman"/>
              </a:rPr>
              <a:t>st</a:t>
            </a:r>
            <a:r>
              <a:rPr lang="en-US" sz="1600" dirty="0">
                <a:solidFill>
                  <a:srgbClr val="FF0000"/>
                </a:solidFill>
                <a:latin typeface="Times New Roman"/>
              </a:rPr>
              <a:t> quarter of</a:t>
            </a:r>
            <a:r>
              <a:rPr kumimoji="0" lang="ru-RU" sz="1600" b="0" i="0" u="none" strike="noStrike" kern="1200" cap="none" spc="0" normalizeH="0" baseline="0" noProof="0" dirty="0">
                <a:ln>
                  <a:noFill/>
                </a:ln>
                <a:solidFill>
                  <a:srgbClr val="FF0000"/>
                </a:solidFill>
                <a:effectLst/>
                <a:uLnTx/>
                <a:uFillTx/>
                <a:latin typeface="Times New Roman"/>
                <a:ea typeface="+mn-ea"/>
                <a:cs typeface="+mn-cs"/>
              </a:rPr>
              <a:t> 2024 </a:t>
            </a:r>
            <a:r>
              <a:rPr lang="en-US" sz="1600" dirty="0">
                <a:solidFill>
                  <a:srgbClr val="FF0000"/>
                </a:solidFill>
                <a:latin typeface="Times New Roman"/>
              </a:rPr>
              <a:t>y</a:t>
            </a:r>
            <a:r>
              <a:rPr kumimoji="0" lang="ru-RU" sz="1600" b="0" i="0" u="none" strike="noStrike" kern="1200" cap="none" spc="0" normalizeH="0" baseline="0" noProof="0" dirty="0">
                <a:ln>
                  <a:noFill/>
                </a:ln>
                <a:solidFill>
                  <a:srgbClr val="FF0000"/>
                </a:solidFill>
                <a:effectLst/>
                <a:uLnTx/>
                <a:uFillTx/>
                <a:latin typeface="Times New Roman"/>
                <a:ea typeface="+mn-ea"/>
                <a:cs typeface="+mn-cs"/>
              </a:rPr>
              <a:t> </a:t>
            </a:r>
          </a:p>
        </p:txBody>
      </p:sp>
      <p:sp>
        <p:nvSpPr>
          <p:cNvPr id="11" name="Нижний колонтитул 10">
            <a:extLst>
              <a:ext uri="{FF2B5EF4-FFF2-40B4-BE49-F238E27FC236}">
                <a16:creationId xmlns:a16="http://schemas.microsoft.com/office/drawing/2014/main" id="{7E5CB274-2D98-71C0-7FC6-F92D13B6A5EA}"/>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303030">
                    <a:lumMod val="90000"/>
                    <a:lumOff val="10000"/>
                  </a:srgbClr>
                </a:solidFill>
                <a:effectLst/>
                <a:uLnTx/>
                <a:uFillTx/>
                <a:latin typeface="Times New Roman"/>
                <a:ea typeface="+mn-ea"/>
                <a:cs typeface="+mn-cs"/>
              </a:rPr>
              <a:t>Kopylov, Orekhov, Petukhov, Solomatin - PHELEX              ICPPA          Moscow, 2024 </a:t>
            </a:r>
            <a:endParaRPr kumimoji="0" lang="ru-RU" sz="1200" b="1" i="0" u="none" strike="noStrike" kern="1200" cap="none" spc="0" normalizeH="0" baseline="0" noProof="0">
              <a:ln>
                <a:noFill/>
              </a:ln>
              <a:solidFill>
                <a:srgbClr val="303030">
                  <a:lumMod val="90000"/>
                  <a:lumOff val="10000"/>
                </a:srgbClr>
              </a:solidFill>
              <a:effectLst/>
              <a:uLnTx/>
              <a:uFillTx/>
              <a:latin typeface="Times New Roman"/>
              <a:ea typeface="+mn-ea"/>
              <a:cs typeface="+mn-cs"/>
            </a:endParaRPr>
          </a:p>
        </p:txBody>
      </p:sp>
      <p:sp>
        <p:nvSpPr>
          <p:cNvPr id="2" name="Овал 1">
            <a:extLst>
              <a:ext uri="{FF2B5EF4-FFF2-40B4-BE49-F238E27FC236}">
                <a16:creationId xmlns:a16="http://schemas.microsoft.com/office/drawing/2014/main" id="{A3290A6D-AAA6-50ED-9525-9348BE76FE80}"/>
              </a:ext>
            </a:extLst>
          </p:cNvPr>
          <p:cNvSpPr/>
          <p:nvPr/>
        </p:nvSpPr>
        <p:spPr>
          <a:xfrm>
            <a:off x="3970126" y="699542"/>
            <a:ext cx="601874" cy="2880320"/>
          </a:xfrm>
          <a:prstGeom prst="ellipse">
            <a:avLst/>
          </a:prstGeom>
          <a:no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Times New Roman"/>
              <a:ea typeface="+mn-ea"/>
              <a:cs typeface="+mn-cs"/>
            </a:endParaRPr>
          </a:p>
        </p:txBody>
      </p:sp>
      <p:sp>
        <p:nvSpPr>
          <p:cNvPr id="5" name="TextBox 4">
            <a:extLst>
              <a:ext uri="{FF2B5EF4-FFF2-40B4-BE49-F238E27FC236}">
                <a16:creationId xmlns:a16="http://schemas.microsoft.com/office/drawing/2014/main" id="{2A84CF81-4947-B436-1976-5A5F418E72BC}"/>
              </a:ext>
            </a:extLst>
          </p:cNvPr>
          <p:cNvSpPr txBox="1"/>
          <p:nvPr/>
        </p:nvSpPr>
        <p:spPr>
          <a:xfrm>
            <a:off x="2957659" y="367624"/>
            <a:ext cx="1160837"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C00000"/>
                </a:solidFill>
                <a:effectLst/>
                <a:highlight>
                  <a:srgbClr val="00FF00"/>
                </a:highlight>
                <a:uLnTx/>
                <a:uFillTx/>
                <a:latin typeface="Comic Sans MS" panose="030F0702030302020204" pitchFamily="66" charset="0"/>
                <a:ea typeface="+mn-ea"/>
                <a:cs typeface="+mn-cs"/>
              </a:rPr>
              <a:t>p = 3.0x10</a:t>
            </a:r>
            <a:r>
              <a:rPr kumimoji="0" lang="en-US" sz="1400" b="0" i="0" u="none" strike="noStrike" kern="1200" cap="none" spc="0" normalizeH="0" baseline="30000" noProof="0" dirty="0">
                <a:ln>
                  <a:noFill/>
                </a:ln>
                <a:solidFill>
                  <a:srgbClr val="C00000"/>
                </a:solidFill>
                <a:effectLst/>
                <a:highlight>
                  <a:srgbClr val="00FF00"/>
                </a:highlight>
                <a:uLnTx/>
                <a:uFillTx/>
                <a:latin typeface="Comic Sans MS" panose="030F0702030302020204" pitchFamily="66" charset="0"/>
                <a:ea typeface="+mn-ea"/>
                <a:cs typeface="+mn-cs"/>
              </a:rPr>
              <a:t>-2</a:t>
            </a:r>
            <a:r>
              <a:rPr kumimoji="0" lang="ru-RU" sz="1400" b="0" i="0" u="none" strike="noStrike" kern="1200" cap="none" spc="0" normalizeH="0" baseline="0" noProof="0" dirty="0">
                <a:ln>
                  <a:noFill/>
                </a:ln>
                <a:solidFill>
                  <a:srgbClr val="002060"/>
                </a:solidFill>
                <a:effectLst/>
                <a:highlight>
                  <a:srgbClr val="00FF00"/>
                </a:highlight>
                <a:uLnTx/>
                <a:uFillTx/>
                <a:latin typeface="Comic Sans MS" panose="030F0702030302020204" pitchFamily="66"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a:ln>
                  <a:noFill/>
                </a:ln>
                <a:solidFill>
                  <a:srgbClr val="002060"/>
                </a:solidFill>
                <a:effectLst/>
                <a:highlight>
                  <a:srgbClr val="00FF00"/>
                </a:highlight>
                <a:uLnTx/>
                <a:uFillTx/>
                <a:latin typeface="Comic Sans MS" panose="030F0702030302020204" pitchFamily="66" charset="0"/>
                <a:ea typeface="+mn-ea"/>
                <a:cs typeface="+mn-cs"/>
              </a:rPr>
              <a:t>(</a:t>
            </a:r>
            <a:r>
              <a:rPr lang="en-US" sz="1400" dirty="0">
                <a:solidFill>
                  <a:srgbClr val="002060"/>
                </a:solidFill>
                <a:highlight>
                  <a:srgbClr val="00FF00"/>
                </a:highlight>
                <a:latin typeface="Comic Sans MS" panose="030F0702030302020204" pitchFamily="66" charset="0"/>
              </a:rPr>
              <a:t>&lt;</a:t>
            </a:r>
            <a:r>
              <a:rPr kumimoji="0" lang="ru-RU" sz="1400" b="0" i="0" u="none" strike="noStrike" kern="1200" cap="none" spc="0" normalizeH="0" baseline="0" noProof="0" dirty="0">
                <a:ln>
                  <a:noFill/>
                </a:ln>
                <a:solidFill>
                  <a:srgbClr val="002060"/>
                </a:solidFill>
                <a:effectLst/>
                <a:highlight>
                  <a:srgbClr val="00FF00"/>
                </a:highlight>
                <a:uLnTx/>
                <a:uFillTx/>
                <a:latin typeface="Comic Sans MS" panose="030F0702030302020204" pitchFamily="66" charset="0"/>
                <a:ea typeface="+mn-ea"/>
                <a:cs typeface="+mn-cs"/>
              </a:rPr>
              <a:t> 2 </a:t>
            </a:r>
            <a:r>
              <a:rPr kumimoji="0" lang="el-GR" sz="1400" b="0" i="0" u="none" strike="noStrike" kern="1200" cap="none" spc="0" normalizeH="0" baseline="0" noProof="0" dirty="0">
                <a:ln>
                  <a:noFill/>
                </a:ln>
                <a:solidFill>
                  <a:srgbClr val="002060"/>
                </a:solidFill>
                <a:effectLst/>
                <a:highlight>
                  <a:srgbClr val="00FF00"/>
                </a:highlight>
                <a:uLnTx/>
                <a:uFillTx/>
                <a:latin typeface="Comic Sans MS" panose="030F0702030302020204" pitchFamily="66" charset="0"/>
                <a:ea typeface="+mn-ea"/>
                <a:cs typeface="+mn-cs"/>
              </a:rPr>
              <a:t>σ</a:t>
            </a:r>
            <a:r>
              <a:rPr kumimoji="0" lang="ru-RU" sz="1400" b="0" i="0" u="none" strike="noStrike" kern="1200" cap="none" spc="0" normalizeH="0" baseline="0" noProof="0" dirty="0">
                <a:ln>
                  <a:noFill/>
                </a:ln>
                <a:solidFill>
                  <a:srgbClr val="002060"/>
                </a:solidFill>
                <a:effectLst/>
                <a:highlight>
                  <a:srgbClr val="00FF00"/>
                </a:highlight>
                <a:uLnTx/>
                <a:uFillTx/>
                <a:latin typeface="Comic Sans MS" panose="030F0702030302020204" pitchFamily="66" charset="0"/>
                <a:ea typeface="+mn-ea"/>
                <a:cs typeface="+mn-cs"/>
              </a:rPr>
              <a:t>) </a:t>
            </a:r>
            <a:endParaRPr kumimoji="0" lang="ru-RU" sz="1400" b="0" i="0" u="none" strike="noStrike" kern="1200" cap="none" spc="0" normalizeH="0" baseline="30000" noProof="0" dirty="0">
              <a:ln>
                <a:noFill/>
              </a:ln>
              <a:solidFill>
                <a:srgbClr val="C00000"/>
              </a:solidFill>
              <a:effectLst/>
              <a:highlight>
                <a:srgbClr val="00FF00"/>
              </a:highligh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25047418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Заголовок 9"/>
          <p:cNvSpPr>
            <a:spLocks noGrp="1"/>
          </p:cNvSpPr>
          <p:nvPr>
            <p:ph type="title"/>
          </p:nvPr>
        </p:nvSpPr>
        <p:spPr>
          <a:xfrm>
            <a:off x="2123728" y="2859782"/>
            <a:ext cx="5040560" cy="1656184"/>
          </a:xfrm>
        </p:spPr>
        <p:txBody>
          <a:bodyPr>
            <a:normAutofit/>
          </a:bodyPr>
          <a:lstStyle/>
          <a:p>
            <a:r>
              <a:rPr lang="en-US" sz="1600" b="1" dirty="0">
                <a:solidFill>
                  <a:schemeClr val="accent1">
                    <a:lumMod val="75000"/>
                  </a:schemeClr>
                </a:solidFill>
                <a:latin typeface="Bookman Old Style" panose="02050604050505020204" pitchFamily="18" charset="0"/>
              </a:rPr>
              <a:t> </a:t>
            </a:r>
            <a:endParaRPr lang="ru-RU" sz="1600" b="1" dirty="0">
              <a:solidFill>
                <a:schemeClr val="accent1">
                  <a:lumMod val="75000"/>
                </a:schemeClr>
              </a:solidFill>
              <a:latin typeface="Bookman Old Style" panose="02050604050505020204" pitchFamily="18" charset="0"/>
            </a:endParaRPr>
          </a:p>
        </p:txBody>
      </p:sp>
      <p:pic>
        <p:nvPicPr>
          <p:cNvPr id="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277174"/>
            <a:ext cx="720080" cy="7200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a:extLst>
              <a:ext uri="{FF2B5EF4-FFF2-40B4-BE49-F238E27FC236}">
                <a16:creationId xmlns:a16="http://schemas.microsoft.com/office/drawing/2014/main" id="{9B137AE1-FBAD-3E52-FD1E-9580BBF132FD}"/>
              </a:ext>
            </a:extLst>
          </p:cNvPr>
          <p:cNvSpPr>
            <a:spLocks noChangeArrowheads="1"/>
          </p:cNvSpPr>
          <p:nvPr/>
        </p:nvSpPr>
        <p:spPr bwMode="auto">
          <a:xfrm flipV="1">
            <a:off x="3059832" y="2715766"/>
            <a:ext cx="7200800" cy="1910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Times New Roman"/>
              <a:ea typeface="+mn-ea"/>
              <a:cs typeface="+mn-cs"/>
            </a:endParaRPr>
          </a:p>
        </p:txBody>
      </p:sp>
      <p:sp>
        <p:nvSpPr>
          <p:cNvPr id="7" name="Нижний колонтитул 6">
            <a:extLst>
              <a:ext uri="{FF2B5EF4-FFF2-40B4-BE49-F238E27FC236}">
                <a16:creationId xmlns:a16="http://schemas.microsoft.com/office/drawing/2014/main" id="{D99848F3-C910-F16E-2C44-BD7D15B22465}"/>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303030">
                    <a:lumMod val="90000"/>
                    <a:lumOff val="10000"/>
                  </a:srgbClr>
                </a:solidFill>
                <a:effectLst/>
                <a:uLnTx/>
                <a:uFillTx/>
                <a:latin typeface="Times New Roman"/>
                <a:ea typeface="+mn-ea"/>
                <a:cs typeface="+mn-cs"/>
              </a:rPr>
              <a:t>Kopylov, Orekhov, Petukhov, Solomatin - PHELEX              ICPPA          Moscow, 2024 </a:t>
            </a:r>
            <a:endParaRPr kumimoji="0" lang="ru-RU" sz="1200" b="1" i="0" u="none" strike="noStrike" kern="1200" cap="none" spc="0" normalizeH="0" baseline="0" noProof="0">
              <a:ln>
                <a:noFill/>
              </a:ln>
              <a:solidFill>
                <a:srgbClr val="303030">
                  <a:lumMod val="90000"/>
                  <a:lumOff val="10000"/>
                </a:srgbClr>
              </a:solidFill>
              <a:effectLst/>
              <a:uLnTx/>
              <a:uFillTx/>
              <a:latin typeface="Times New Roman"/>
              <a:ea typeface="+mn-ea"/>
              <a:cs typeface="+mn-cs"/>
            </a:endParaRPr>
          </a:p>
        </p:txBody>
      </p:sp>
      <p:sp>
        <p:nvSpPr>
          <p:cNvPr id="4" name="TextBox 3">
            <a:extLst>
              <a:ext uri="{FF2B5EF4-FFF2-40B4-BE49-F238E27FC236}">
                <a16:creationId xmlns:a16="http://schemas.microsoft.com/office/drawing/2014/main" id="{BF123A67-A70A-7A09-6E99-152FD5F57A1C}"/>
              </a:ext>
            </a:extLst>
          </p:cNvPr>
          <p:cNvSpPr txBox="1"/>
          <p:nvPr/>
        </p:nvSpPr>
        <p:spPr>
          <a:xfrm>
            <a:off x="971600" y="1321959"/>
            <a:ext cx="6722741" cy="339580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C00000"/>
                </a:solidFill>
                <a:latin typeface="Comic Sans MS" panose="030F0702030302020204" pitchFamily="66" charset="0"/>
                <a:ea typeface="Calibri" panose="020F0502020204030204" pitchFamily="34" charset="0"/>
              </a:rPr>
              <a:t>here</a:t>
            </a:r>
            <a:r>
              <a:rPr kumimoji="0" lang="ru-RU" sz="1600" b="0" i="0" u="none" strike="noStrike" kern="1200" cap="none" spc="0" normalizeH="0" baseline="0" noProof="0" dirty="0">
                <a:ln>
                  <a:noFill/>
                </a:ln>
                <a:solidFill>
                  <a:srgbClr val="C00000"/>
                </a:solidFill>
                <a:effectLst/>
                <a:uLnTx/>
                <a:uFillTx/>
                <a:latin typeface="Comic Sans MS" panose="030F0702030302020204" pitchFamily="66" charset="0"/>
                <a:ea typeface="Calibri" panose="020F0502020204030204" pitchFamily="34" charset="0"/>
                <a:cs typeface="+mn-cs"/>
              </a:rPr>
              <a:t> </a:t>
            </a:r>
            <a:r>
              <a:rPr kumimoji="0" lang="en-US" sz="1600" b="0" i="0" u="none" strike="noStrike" kern="1200" cap="none" spc="0" normalizeH="0" baseline="0" noProof="0" dirty="0">
                <a:ln>
                  <a:noFill/>
                </a:ln>
                <a:solidFill>
                  <a:srgbClr val="C00000"/>
                </a:solidFill>
                <a:effectLst/>
                <a:uLnTx/>
                <a:uFillTx/>
                <a:latin typeface="Comic Sans MS" panose="030F0702030302020204" pitchFamily="66" charset="0"/>
                <a:ea typeface="Calibri" panose="020F0502020204030204" pitchFamily="34" charset="0"/>
                <a:cs typeface="+mn-cs"/>
              </a:rPr>
              <a:t>n</a:t>
            </a:r>
            <a:r>
              <a:rPr kumimoji="0" lang="ru-RU" sz="1600" b="0" i="0" u="none" strike="noStrike" kern="1200" cap="none" spc="0" normalizeH="0" baseline="0" noProof="0" dirty="0">
                <a:ln>
                  <a:noFill/>
                </a:ln>
                <a:solidFill>
                  <a:srgbClr val="C00000"/>
                </a:solidFill>
                <a:effectLst/>
                <a:uLnTx/>
                <a:uFillTx/>
                <a:latin typeface="Comic Sans MS" panose="030F0702030302020204" pitchFamily="66" charset="0"/>
                <a:ea typeface="Calibri" panose="020F0502020204030204" pitchFamily="34" charset="0"/>
                <a:cs typeface="+mn-cs"/>
              </a:rPr>
              <a:t> – </a:t>
            </a:r>
            <a:r>
              <a:rPr lang="en-US" sz="1600" dirty="0">
                <a:solidFill>
                  <a:srgbClr val="C00000"/>
                </a:solidFill>
                <a:latin typeface="Comic Sans MS" panose="030F0702030302020204" pitchFamily="66" charset="0"/>
                <a:ea typeface="Calibri" panose="020F0502020204030204" pitchFamily="34" charset="0"/>
              </a:rPr>
              <a:t>number of Runs</a:t>
            </a:r>
            <a:r>
              <a:rPr kumimoji="0" lang="ru-RU" sz="1600" b="0" i="0" u="none" strike="noStrike" kern="1200" cap="none" spc="0" normalizeH="0" baseline="0" noProof="0" dirty="0">
                <a:ln>
                  <a:noFill/>
                </a:ln>
                <a:solidFill>
                  <a:srgbClr val="C00000"/>
                </a:solidFill>
                <a:effectLst/>
                <a:uLnTx/>
                <a:uFillTx/>
                <a:latin typeface="Comic Sans MS" panose="030F0702030302020204" pitchFamily="66" charset="0"/>
                <a:ea typeface="Calibri" panose="020F0502020204030204" pitchFamily="34" charset="0"/>
                <a:cs typeface="+mn-cs"/>
              </a:rPr>
              <a:t>, </a:t>
            </a: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US" sz="1600" b="0" i="0" u="none" strike="noStrike" kern="1200" cap="none" spc="0" normalizeH="0" baseline="0" noProof="0" dirty="0">
                <a:ln>
                  <a:noFill/>
                </a:ln>
                <a:solidFill>
                  <a:srgbClr val="C00000"/>
                </a:solidFill>
                <a:effectLst/>
                <a:uLnTx/>
                <a:uFillTx/>
                <a:latin typeface="Comic Sans MS" panose="030F0702030302020204" pitchFamily="66" charset="0"/>
                <a:ea typeface="Calibri" panose="020F0502020204030204" pitchFamily="34" charset="0"/>
                <a:cs typeface="+mn-cs"/>
              </a:rPr>
              <a:t>x</a:t>
            </a:r>
            <a:r>
              <a:rPr kumimoji="0" lang="en-US" sz="1600" b="0" i="0" u="none" strike="noStrike" kern="1200" cap="none" spc="0" normalizeH="0" baseline="-25000" noProof="0" dirty="0">
                <a:ln>
                  <a:noFill/>
                </a:ln>
                <a:solidFill>
                  <a:srgbClr val="C00000"/>
                </a:solidFill>
                <a:effectLst/>
                <a:uLnTx/>
                <a:uFillTx/>
                <a:latin typeface="Comic Sans MS" panose="030F0702030302020204" pitchFamily="66" charset="0"/>
                <a:ea typeface="Calibri" panose="020F0502020204030204" pitchFamily="34" charset="0"/>
                <a:cs typeface="+mn-cs"/>
              </a:rPr>
              <a:t>i</a:t>
            </a:r>
            <a:r>
              <a:rPr kumimoji="0" lang="en-US" sz="1600" b="0" i="0" u="none" strike="noStrike" kern="1200" cap="none" spc="0" normalizeH="0" baseline="0" noProof="0" dirty="0">
                <a:ln>
                  <a:noFill/>
                </a:ln>
                <a:solidFill>
                  <a:srgbClr val="C00000"/>
                </a:solidFill>
                <a:effectLst/>
                <a:uLnTx/>
                <a:uFillTx/>
                <a:latin typeface="Comic Sans MS" panose="030F0702030302020204" pitchFamily="66" charset="0"/>
                <a:ea typeface="Calibri" panose="020F0502020204030204" pitchFamily="34" charset="0"/>
                <a:cs typeface="+mn-cs"/>
              </a:rPr>
              <a:t> </a:t>
            </a:r>
            <a:r>
              <a:rPr kumimoji="0" lang="ru-RU" sz="1600" b="0" i="0" u="none" strike="noStrike" kern="1200" cap="none" spc="0" normalizeH="0" baseline="0" noProof="0" dirty="0">
                <a:ln>
                  <a:noFill/>
                </a:ln>
                <a:solidFill>
                  <a:srgbClr val="C00000"/>
                </a:solidFill>
                <a:effectLst/>
                <a:uLnTx/>
                <a:uFillTx/>
                <a:latin typeface="Comic Sans MS" panose="030F0702030302020204" pitchFamily="66" charset="0"/>
                <a:ea typeface="Calibri" panose="020F0502020204030204" pitchFamily="34" charset="0"/>
                <a:cs typeface="+mn-cs"/>
              </a:rPr>
              <a:t>– </a:t>
            </a:r>
            <a:r>
              <a:rPr lang="en-US" sz="1600" dirty="0">
                <a:solidFill>
                  <a:srgbClr val="C00000"/>
                </a:solidFill>
                <a:latin typeface="Comic Sans MS" panose="030F0702030302020204" pitchFamily="66" charset="0"/>
                <a:ea typeface="Calibri" panose="020F0502020204030204" pitchFamily="34" charset="0"/>
              </a:rPr>
              <a:t>deviation from an average value in </a:t>
            </a:r>
            <a:r>
              <a:rPr lang="ru-RU" sz="1600" dirty="0">
                <a:solidFill>
                  <a:srgbClr val="C00000"/>
                </a:solidFill>
                <a:latin typeface="Comic Sans MS" panose="030F0702030302020204" pitchFamily="66" charset="0"/>
                <a:ea typeface="Calibri" panose="020F0502020204030204" pitchFamily="34" charset="0"/>
              </a:rPr>
              <a:t>σ</a:t>
            </a:r>
            <a:r>
              <a:rPr kumimoji="0" lang="ru-RU" sz="1600" b="0" i="0" u="none" strike="noStrike" kern="1200" cap="none" spc="0" normalizeH="0" baseline="0" noProof="0" dirty="0">
                <a:ln>
                  <a:noFill/>
                </a:ln>
                <a:solidFill>
                  <a:srgbClr val="C00000"/>
                </a:solidFill>
                <a:effectLst/>
                <a:uLnTx/>
                <a:uFillTx/>
                <a:latin typeface="Comic Sans MS" panose="030F0702030302020204" pitchFamily="66" charset="0"/>
                <a:ea typeface="Calibri" panose="020F0502020204030204" pitchFamily="34" charset="0"/>
                <a:cs typeface="+mn-cs"/>
              </a:rPr>
              <a:t> в </a:t>
            </a:r>
            <a:r>
              <a:rPr lang="en-US" sz="1600" dirty="0">
                <a:solidFill>
                  <a:srgbClr val="C00000"/>
                </a:solidFill>
                <a:latin typeface="Comic Sans MS" panose="030F0702030302020204" pitchFamily="66" charset="0"/>
                <a:ea typeface="Calibri" panose="020F0502020204030204" pitchFamily="34" charset="0"/>
              </a:rPr>
              <a:t>in each 2h intervals between</a:t>
            </a:r>
            <a:r>
              <a:rPr kumimoji="0" lang="ru-RU" sz="1600" b="0" i="0" u="none" strike="noStrike" kern="1200" cap="none" spc="0" normalizeH="0" baseline="0" noProof="0" dirty="0">
                <a:ln>
                  <a:noFill/>
                </a:ln>
                <a:solidFill>
                  <a:srgbClr val="C00000"/>
                </a:solidFill>
                <a:effectLst/>
                <a:uLnTx/>
                <a:uFillTx/>
                <a:latin typeface="Comic Sans MS" panose="030F0702030302020204" pitchFamily="66" charset="0"/>
                <a:ea typeface="Calibri" panose="020F0502020204030204" pitchFamily="34" charset="0"/>
                <a:cs typeface="+mn-cs"/>
              </a:rPr>
              <a:t> 18-00 </a:t>
            </a:r>
            <a:r>
              <a:rPr lang="en-US" sz="1600" dirty="0">
                <a:solidFill>
                  <a:srgbClr val="C00000"/>
                </a:solidFill>
                <a:latin typeface="Comic Sans MS" panose="030F0702030302020204" pitchFamily="66" charset="0"/>
                <a:ea typeface="Calibri" panose="020F0502020204030204" pitchFamily="34" charset="0"/>
              </a:rPr>
              <a:t>and</a:t>
            </a:r>
            <a:r>
              <a:rPr kumimoji="0" lang="ru-RU" sz="1600" b="0" i="0" u="none" strike="noStrike" kern="1200" cap="none" spc="0" normalizeH="0" baseline="0" noProof="0" dirty="0">
                <a:ln>
                  <a:noFill/>
                </a:ln>
                <a:solidFill>
                  <a:srgbClr val="C00000"/>
                </a:solidFill>
                <a:effectLst/>
                <a:uLnTx/>
                <a:uFillTx/>
                <a:latin typeface="Comic Sans MS" panose="030F0702030302020204" pitchFamily="66" charset="0"/>
                <a:ea typeface="Calibri" panose="020F0502020204030204" pitchFamily="34" charset="0"/>
                <a:cs typeface="+mn-cs"/>
              </a:rPr>
              <a:t> 22-00 </a:t>
            </a:r>
            <a:r>
              <a:rPr kumimoji="0" lang="en-US" sz="1600" b="0" i="0" u="none" strike="noStrike" kern="1200" cap="none" spc="0" normalizeH="0" baseline="0" noProof="0" dirty="0">
                <a:ln>
                  <a:noFill/>
                </a:ln>
                <a:solidFill>
                  <a:srgbClr val="C00000"/>
                </a:solidFill>
                <a:effectLst/>
                <a:uLnTx/>
                <a:uFillTx/>
                <a:latin typeface="Comic Sans MS" panose="030F0702030302020204" pitchFamily="66" charset="0"/>
                <a:ea typeface="Calibri" panose="020F0502020204030204" pitchFamily="34" charset="0"/>
                <a:cs typeface="+mn-cs"/>
              </a:rPr>
              <a:t>of sidereal time in each 4 Runs of measurements</a:t>
            </a:r>
            <a:r>
              <a:rPr kumimoji="0" lang="ru-RU" sz="1600" b="0" i="0" u="none" strike="noStrike" kern="1200" cap="none" spc="0" normalizeH="0" baseline="0" noProof="0" dirty="0">
                <a:ln>
                  <a:noFill/>
                </a:ln>
                <a:solidFill>
                  <a:srgbClr val="C00000"/>
                </a:solidFill>
                <a:effectLst/>
                <a:uLnTx/>
                <a:uFillTx/>
                <a:latin typeface="Comic Sans MS" panose="030F0702030302020204" pitchFamily="66" charset="0"/>
                <a:ea typeface="Calibri" panose="020F0502020204030204" pitchFamily="34" charset="0"/>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C00000"/>
                </a:solidFill>
                <a:latin typeface="Comic Sans MS" panose="030F0702030302020204" pitchFamily="66" charset="0"/>
                <a:ea typeface="Calibri" panose="020F0502020204030204" pitchFamily="34" charset="0"/>
              </a:rPr>
              <a:t>For sidereal time</a:t>
            </a:r>
            <a:r>
              <a:rPr kumimoji="0" lang="ru-RU" sz="1600" b="0" i="0" u="none" strike="noStrike" kern="1200" cap="none" spc="0" normalizeH="0" baseline="0" noProof="0" dirty="0">
                <a:ln>
                  <a:noFill/>
                </a:ln>
                <a:solidFill>
                  <a:srgbClr val="C00000"/>
                </a:solidFill>
                <a:effectLst/>
                <a:uLnTx/>
                <a:uFillTx/>
                <a:latin typeface="Comic Sans MS" panose="030F0702030302020204" pitchFamily="66" charset="0"/>
                <a:ea typeface="Calibri" panose="020F0502020204030204" pitchFamily="34" charset="0"/>
                <a:cs typeface="+mn-cs"/>
              </a:rPr>
              <a:t> </a:t>
            </a:r>
            <a:r>
              <a:rPr kumimoji="0" lang="en-US" sz="1600" b="0" i="1" u="none" strike="noStrike" kern="1200" cap="none" spc="0" normalizeH="0" baseline="0" noProof="0" dirty="0">
                <a:ln>
                  <a:noFill/>
                </a:ln>
                <a:solidFill>
                  <a:srgbClr val="C00000"/>
                </a:solidFill>
                <a:effectLst/>
                <a:highlight>
                  <a:srgbClr val="00FFFF"/>
                </a:highlight>
                <a:uLnTx/>
                <a:uFillTx/>
                <a:latin typeface="Comic Sans MS" panose="030F0702030302020204" pitchFamily="66" charset="0"/>
                <a:ea typeface="Calibri" panose="020F0502020204030204" pitchFamily="34" charset="0"/>
                <a:cs typeface="+mn-cs"/>
              </a:rPr>
              <a:t>p</a:t>
            </a:r>
            <a:r>
              <a:rPr kumimoji="0" lang="ru-RU" sz="1600" b="0" i="0" u="none" strike="noStrike" kern="1200" cap="none" spc="0" normalizeH="0" baseline="0" noProof="0" dirty="0">
                <a:ln>
                  <a:noFill/>
                </a:ln>
                <a:solidFill>
                  <a:srgbClr val="C00000"/>
                </a:solidFill>
                <a:effectLst/>
                <a:highlight>
                  <a:srgbClr val="00FFFF"/>
                </a:highlight>
                <a:uLnTx/>
                <a:uFillTx/>
                <a:latin typeface="Comic Sans MS" panose="030F0702030302020204" pitchFamily="66" charset="0"/>
                <a:ea typeface="Calibri" panose="020F0502020204030204" pitchFamily="34" charset="0"/>
                <a:cs typeface="+mn-cs"/>
              </a:rPr>
              <a:t> = 9.1х10</a:t>
            </a:r>
            <a:r>
              <a:rPr kumimoji="0" lang="ru-RU" sz="1600" b="0" i="0" u="none" strike="noStrike" kern="1200" cap="none" spc="0" normalizeH="0" baseline="30000" noProof="0" dirty="0">
                <a:ln>
                  <a:noFill/>
                </a:ln>
                <a:solidFill>
                  <a:srgbClr val="C00000"/>
                </a:solidFill>
                <a:effectLst/>
                <a:highlight>
                  <a:srgbClr val="00FFFF"/>
                </a:highlight>
                <a:uLnTx/>
                <a:uFillTx/>
                <a:latin typeface="Comic Sans MS" panose="030F0702030302020204" pitchFamily="66" charset="0"/>
                <a:ea typeface="Calibri" panose="020F0502020204030204" pitchFamily="34" charset="0"/>
                <a:cs typeface="+mn-cs"/>
              </a:rPr>
              <a:t>-6</a:t>
            </a:r>
            <a:r>
              <a:rPr kumimoji="0" lang="ru-RU" sz="1600" b="0" i="0" u="none" strike="noStrike" kern="1200" cap="none" spc="0" normalizeH="0" baseline="0" noProof="0" dirty="0">
                <a:ln>
                  <a:noFill/>
                </a:ln>
                <a:solidFill>
                  <a:srgbClr val="C00000"/>
                </a:solidFill>
                <a:effectLst/>
                <a:uLnTx/>
                <a:uFillTx/>
                <a:latin typeface="Comic Sans MS" panose="030F0702030302020204" pitchFamily="66" charset="0"/>
                <a:ea typeface="Calibri" panose="020F0502020204030204" pitchFamily="34" charset="0"/>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C00000"/>
                </a:solidFill>
                <a:latin typeface="Comic Sans MS" panose="030F0702030302020204" pitchFamily="66" charset="0"/>
                <a:ea typeface="Calibri" panose="020F0502020204030204" pitchFamily="34" charset="0"/>
              </a:rPr>
              <a:t>Confidence level </a:t>
            </a:r>
            <a:r>
              <a:rPr kumimoji="0" lang="ru-RU" sz="1600" b="0" i="0" u="none" strike="noStrike" kern="1200" cap="none" spc="0" normalizeH="0" baseline="0" noProof="0" dirty="0">
                <a:ln>
                  <a:noFill/>
                </a:ln>
                <a:solidFill>
                  <a:srgbClr val="C00000"/>
                </a:solidFill>
                <a:effectLst/>
                <a:uLnTx/>
                <a:uFillTx/>
                <a:latin typeface="Comic Sans MS" panose="030F0702030302020204" pitchFamily="66" charset="0"/>
                <a:ea typeface="Calibri" panose="020F0502020204030204" pitchFamily="34" charset="0"/>
                <a:cs typeface="+mn-cs"/>
              </a:rPr>
              <a:t> </a:t>
            </a:r>
            <a:r>
              <a:rPr kumimoji="0" lang="en-US" sz="1600" b="0" i="0" u="none" strike="noStrike" kern="1200" cap="none" spc="0" normalizeH="0" baseline="0" noProof="0" dirty="0">
                <a:ln>
                  <a:noFill/>
                </a:ln>
                <a:solidFill>
                  <a:srgbClr val="C00000"/>
                </a:solidFill>
                <a:effectLst/>
                <a:uLnTx/>
                <a:uFillTx/>
                <a:latin typeface="Comic Sans MS" panose="030F0702030302020204" pitchFamily="66" charset="0"/>
                <a:ea typeface="Calibri" panose="020F0502020204030204" pitchFamily="34" charset="0"/>
                <a:cs typeface="+mn-cs"/>
              </a:rPr>
              <a:t>&gt; </a:t>
            </a:r>
            <a:r>
              <a:rPr kumimoji="0" lang="ru-RU" sz="1600" b="0" i="0" u="none" strike="noStrike" kern="1200" cap="none" spc="0" normalizeH="0" baseline="0" noProof="0" dirty="0">
                <a:ln>
                  <a:noFill/>
                </a:ln>
                <a:solidFill>
                  <a:srgbClr val="C00000"/>
                </a:solidFill>
                <a:effectLst/>
                <a:highlight>
                  <a:srgbClr val="00FFFF"/>
                </a:highlight>
                <a:uLnTx/>
                <a:uFillTx/>
                <a:latin typeface="Comic Sans MS" panose="030F0702030302020204" pitchFamily="66" charset="0"/>
                <a:ea typeface="Calibri" panose="020F0502020204030204" pitchFamily="34" charset="0"/>
                <a:cs typeface="+mn-cs"/>
              </a:rPr>
              <a:t>4 σ (3.17х10</a:t>
            </a:r>
            <a:r>
              <a:rPr kumimoji="0" lang="ru-RU" sz="1600" b="0" i="0" u="none" strike="noStrike" kern="1200" cap="none" spc="0" normalizeH="0" baseline="30000" noProof="0" dirty="0">
                <a:ln>
                  <a:noFill/>
                </a:ln>
                <a:solidFill>
                  <a:srgbClr val="C00000"/>
                </a:solidFill>
                <a:effectLst/>
                <a:highlight>
                  <a:srgbClr val="00FFFF"/>
                </a:highlight>
                <a:uLnTx/>
                <a:uFillTx/>
                <a:latin typeface="Comic Sans MS" panose="030F0702030302020204" pitchFamily="66" charset="0"/>
                <a:ea typeface="Calibri" panose="020F0502020204030204" pitchFamily="34" charset="0"/>
                <a:cs typeface="+mn-cs"/>
              </a:rPr>
              <a:t>-5</a:t>
            </a:r>
            <a:r>
              <a:rPr kumimoji="0" lang="ru-RU" sz="1600" b="0" i="0" u="none" strike="noStrike" kern="1200" cap="none" spc="0" normalizeH="0" baseline="0" noProof="0" dirty="0">
                <a:ln>
                  <a:noFill/>
                </a:ln>
                <a:solidFill>
                  <a:srgbClr val="C00000"/>
                </a:solidFill>
                <a:effectLst/>
                <a:highlight>
                  <a:srgbClr val="00FFFF"/>
                </a:highlight>
                <a:uLnTx/>
                <a:uFillTx/>
                <a:latin typeface="Comic Sans MS" panose="030F0702030302020204" pitchFamily="66" charset="0"/>
                <a:ea typeface="Calibri" panose="020F0502020204030204" pitchFamily="34" charset="0"/>
                <a:cs typeface="+mn-cs"/>
              </a:rPr>
              <a:t>).</a:t>
            </a:r>
            <a:r>
              <a:rPr kumimoji="0" lang="ru-RU" sz="1600" b="0" i="0" u="none" strike="noStrike" kern="1200" cap="none" spc="0" normalizeH="0" baseline="0" noProof="0" dirty="0">
                <a:ln>
                  <a:noFill/>
                </a:ln>
                <a:solidFill>
                  <a:prstClr val="black">
                    <a:lumMod val="85000"/>
                    <a:lumOff val="15000"/>
                  </a:prstClr>
                </a:solidFill>
                <a:effectLst/>
                <a:highlight>
                  <a:srgbClr val="00FFFF"/>
                </a:highlight>
                <a:uLnTx/>
                <a:uFillTx/>
                <a:latin typeface="Comic Sans MS" panose="030F0702030302020204" pitchFamily="66" charset="0"/>
                <a:ea typeface="Calibri" panose="020F0502020204030204" pitchFamily="34" charset="0"/>
                <a:cs typeface="+mn-cs"/>
              </a:rPr>
              <a:t> </a:t>
            </a:r>
            <a:r>
              <a:rPr kumimoji="0" lang="ru-RU" sz="1600" b="0" i="0" u="none" strike="noStrike" kern="1200" cap="none" spc="0" normalizeH="0" baseline="0" noProof="0" dirty="0">
                <a:ln>
                  <a:noFill/>
                </a:ln>
                <a:solidFill>
                  <a:srgbClr val="C00000"/>
                </a:solidFill>
                <a:effectLst/>
                <a:highlight>
                  <a:srgbClr val="00FFFF"/>
                </a:highlight>
                <a:uLnTx/>
                <a:uFillTx/>
                <a:latin typeface="Comic Sans MS" panose="030F0702030302020204" pitchFamily="66"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600" b="0" i="0" u="none" strike="noStrike" kern="1200" cap="none" spc="0" normalizeH="0" baseline="0" noProof="0" dirty="0">
              <a:ln>
                <a:noFill/>
              </a:ln>
              <a:solidFill>
                <a:srgbClr val="002060"/>
              </a:solidFill>
              <a:effectLst/>
              <a:uLnTx/>
              <a:uFillTx/>
              <a:latin typeface="Comic Sans MS" panose="030F0702030302020204" pitchFamily="66"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002060"/>
                </a:solidFill>
                <a:latin typeface="Comic Sans MS" panose="030F0702030302020204" pitchFamily="66" charset="0"/>
              </a:rPr>
              <a:t>The possible interpretation</a:t>
            </a:r>
            <a:r>
              <a:rPr kumimoji="0" lang="ru-RU" sz="1600" b="0" i="0" u="none" strike="noStrike" kern="1200" cap="none" spc="0" normalizeH="0" baseline="0" noProof="0" dirty="0">
                <a:ln>
                  <a:noFill/>
                </a:ln>
                <a:solidFill>
                  <a:srgbClr val="002060"/>
                </a:solidFill>
                <a:effectLst/>
                <a:uLnTx/>
                <a:uFillTx/>
                <a:latin typeface="Comic Sans MS" panose="030F0702030302020204" pitchFamily="66" charset="0"/>
                <a:ea typeface="+mn-ea"/>
                <a:cs typeface="+mn-cs"/>
              </a:rPr>
              <a:t>: </a:t>
            </a:r>
            <a:endParaRPr kumimoji="0" lang="en-US" sz="1600" b="0" i="0" u="none" strike="noStrike" kern="1200" cap="none" spc="0" normalizeH="0" baseline="0" noProof="0" dirty="0">
              <a:ln>
                <a:noFill/>
              </a:ln>
              <a:solidFill>
                <a:srgbClr val="002060"/>
              </a:solidFill>
              <a:effectLst/>
              <a:uLnTx/>
              <a:uFillTx/>
              <a:latin typeface="Comic Sans MS" panose="030F0702030302020204" pitchFamily="66"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002060"/>
                </a:solidFill>
                <a:latin typeface="Comic Sans MS" panose="030F0702030302020204" pitchFamily="66" charset="0"/>
              </a:rPr>
              <a:t>Since September</a:t>
            </a:r>
            <a:r>
              <a:rPr kumimoji="0" lang="ru-RU" sz="1600" b="0" i="0" u="none" strike="noStrike" kern="1200" cap="none" spc="0" normalizeH="0" baseline="0" noProof="0" dirty="0">
                <a:ln>
                  <a:noFill/>
                </a:ln>
                <a:solidFill>
                  <a:srgbClr val="002060"/>
                </a:solidFill>
                <a:effectLst/>
                <a:uLnTx/>
                <a:uFillTx/>
                <a:latin typeface="Comic Sans MS" panose="030F0702030302020204" pitchFamily="66" charset="0"/>
                <a:ea typeface="+mn-ea"/>
                <a:cs typeface="+mn-cs"/>
              </a:rPr>
              <a:t> 2023 </a:t>
            </a:r>
            <a:r>
              <a:rPr lang="en-US" sz="1600" dirty="0">
                <a:solidFill>
                  <a:srgbClr val="002060"/>
                </a:solidFill>
                <a:latin typeface="Comic Sans MS" panose="030F0702030302020204" pitchFamily="66" charset="0"/>
              </a:rPr>
              <a:t>till March</a:t>
            </a:r>
            <a:r>
              <a:rPr kumimoji="0" lang="ru-RU" sz="1600" b="0" i="0" u="none" strike="noStrike" kern="1200" cap="none" spc="0" normalizeH="0" baseline="0" noProof="0" dirty="0">
                <a:ln>
                  <a:noFill/>
                </a:ln>
                <a:solidFill>
                  <a:srgbClr val="002060"/>
                </a:solidFill>
                <a:effectLst/>
                <a:uLnTx/>
                <a:uFillTx/>
                <a:latin typeface="Comic Sans MS" panose="030F0702030302020204" pitchFamily="66" charset="0"/>
                <a:ea typeface="+mn-ea"/>
                <a:cs typeface="+mn-cs"/>
              </a:rPr>
              <a:t> 2024 </a:t>
            </a:r>
            <a:r>
              <a:rPr lang="en-US" sz="1600" dirty="0">
                <a:solidFill>
                  <a:srgbClr val="002060"/>
                </a:solidFill>
                <a:latin typeface="Comic Sans MS" panose="030F0702030302020204" pitchFamily="66" charset="0"/>
              </a:rPr>
              <a:t>the solar system has been</a:t>
            </a:r>
            <a:r>
              <a:rPr kumimoji="0" lang="ru-RU" sz="1600" b="0" i="0" u="none" strike="noStrike" kern="1200" cap="none" spc="0" normalizeH="0" baseline="0" noProof="0" dirty="0">
                <a:ln>
                  <a:noFill/>
                </a:ln>
                <a:solidFill>
                  <a:srgbClr val="002060"/>
                </a:solidFill>
                <a:effectLst/>
                <a:uLnTx/>
                <a:uFillTx/>
                <a:latin typeface="Comic Sans MS" panose="030F0702030302020204" pitchFamily="66" charset="0"/>
                <a:ea typeface="+mn-ea"/>
                <a:cs typeface="+mn-cs"/>
              </a:rPr>
              <a:t> </a:t>
            </a:r>
            <a:r>
              <a:rPr kumimoji="0" lang="en-US" sz="1600" b="0" i="0" u="none" strike="noStrike" kern="1200" cap="none" spc="0" normalizeH="0" baseline="0" noProof="0" dirty="0">
                <a:ln>
                  <a:noFill/>
                </a:ln>
                <a:solidFill>
                  <a:srgbClr val="002060"/>
                </a:solidFill>
                <a:effectLst/>
                <a:uLnTx/>
                <a:uFillTx/>
                <a:latin typeface="Comic Sans MS" panose="030F0702030302020204" pitchFamily="66" charset="0"/>
                <a:ea typeface="+mn-ea"/>
                <a:cs typeface="+mn-cs"/>
              </a:rPr>
              <a:t>moving through space region</a:t>
            </a:r>
            <a:r>
              <a:rPr kumimoji="0" lang="ru-RU" sz="1600" b="0" i="0" u="none" strike="noStrike" kern="1200" cap="none" spc="0" normalizeH="0" baseline="0" noProof="0" dirty="0">
                <a:ln>
                  <a:noFill/>
                </a:ln>
                <a:solidFill>
                  <a:srgbClr val="002060"/>
                </a:solidFill>
                <a:effectLst/>
                <a:uLnTx/>
                <a:uFillTx/>
                <a:latin typeface="Comic Sans MS" panose="030F0702030302020204" pitchFamily="66" charset="0"/>
                <a:ea typeface="+mn-ea"/>
                <a:cs typeface="+mn-cs"/>
              </a:rPr>
              <a:t>, </a:t>
            </a:r>
            <a:r>
              <a:rPr kumimoji="0" lang="en-US" sz="1600" b="0" i="0" u="none" strike="noStrike" kern="1200" cap="none" spc="0" normalizeH="0" baseline="0" noProof="0" dirty="0">
                <a:ln>
                  <a:noFill/>
                </a:ln>
                <a:solidFill>
                  <a:srgbClr val="002060"/>
                </a:solidFill>
                <a:effectLst/>
                <a:uLnTx/>
                <a:uFillTx/>
                <a:latin typeface="Comic Sans MS" panose="030F0702030302020204" pitchFamily="66" charset="0"/>
                <a:ea typeface="+mn-ea"/>
                <a:cs typeface="+mn-cs"/>
              </a:rPr>
              <a:t>where the vector of E-field of dark photons </a:t>
            </a:r>
            <a:r>
              <a:rPr lang="en-US" sz="1600" dirty="0">
                <a:solidFill>
                  <a:srgbClr val="002060"/>
                </a:solidFill>
                <a:latin typeface="Comic Sans MS" panose="030F0702030302020204" pitchFamily="66" charset="0"/>
              </a:rPr>
              <a:t>between</a:t>
            </a:r>
            <a:r>
              <a:rPr kumimoji="0" lang="ru-RU" sz="1600" b="0" i="0" u="none" strike="noStrike" kern="1200" cap="none" spc="0" normalizeH="0" baseline="0" noProof="0" dirty="0">
                <a:ln>
                  <a:noFill/>
                </a:ln>
                <a:solidFill>
                  <a:srgbClr val="002060"/>
                </a:solidFill>
                <a:effectLst/>
                <a:uLnTx/>
                <a:uFillTx/>
                <a:latin typeface="Comic Sans MS" panose="030F0702030302020204" pitchFamily="66" charset="0"/>
                <a:ea typeface="+mn-ea"/>
                <a:cs typeface="+mn-cs"/>
              </a:rPr>
              <a:t> 18-00 </a:t>
            </a:r>
            <a:r>
              <a:rPr lang="en-US" sz="1600" dirty="0">
                <a:solidFill>
                  <a:srgbClr val="002060"/>
                </a:solidFill>
                <a:latin typeface="Comic Sans MS" panose="030F0702030302020204" pitchFamily="66" charset="0"/>
              </a:rPr>
              <a:t>and</a:t>
            </a:r>
            <a:r>
              <a:rPr kumimoji="0" lang="ru-RU" sz="1600" b="0" i="0" u="none" strike="noStrike" kern="1200" cap="none" spc="0" normalizeH="0" baseline="0" noProof="0" dirty="0">
                <a:ln>
                  <a:noFill/>
                </a:ln>
                <a:solidFill>
                  <a:srgbClr val="002060"/>
                </a:solidFill>
                <a:effectLst/>
                <a:uLnTx/>
                <a:uFillTx/>
                <a:latin typeface="Comic Sans MS" panose="030F0702030302020204" pitchFamily="66" charset="0"/>
                <a:ea typeface="+mn-ea"/>
                <a:cs typeface="+mn-cs"/>
              </a:rPr>
              <a:t> 22-00 </a:t>
            </a:r>
            <a:r>
              <a:rPr kumimoji="0" lang="en-US" sz="1600" b="0" i="0" u="none" strike="noStrike" kern="1200" cap="none" spc="0" normalizeH="0" baseline="0" noProof="0" dirty="0">
                <a:ln>
                  <a:noFill/>
                </a:ln>
                <a:solidFill>
                  <a:srgbClr val="002060"/>
                </a:solidFill>
                <a:effectLst/>
                <a:uLnTx/>
                <a:uFillTx/>
                <a:latin typeface="Comic Sans MS" panose="030F0702030302020204" pitchFamily="66" charset="0"/>
                <a:ea typeface="+mn-ea"/>
                <a:cs typeface="+mn-cs"/>
              </a:rPr>
              <a:t>of sidereal time was in the plane of Moscow</a:t>
            </a:r>
            <a:r>
              <a:rPr lang="en-US" sz="1600" dirty="0">
                <a:solidFill>
                  <a:srgbClr val="002060"/>
                </a:solidFill>
                <a:latin typeface="Comic Sans MS" panose="030F0702030302020204" pitchFamily="66" charset="0"/>
              </a:rPr>
              <a:t> meridian with an angle to the axes of the Earth between</a:t>
            </a:r>
            <a:r>
              <a:rPr kumimoji="0" lang="ru-RU" sz="1600" b="0" i="0" u="none" strike="noStrike" kern="1200" cap="none" spc="0" normalizeH="0" baseline="0" noProof="0" dirty="0">
                <a:ln>
                  <a:noFill/>
                </a:ln>
                <a:solidFill>
                  <a:srgbClr val="002060"/>
                </a:solidFill>
                <a:effectLst/>
                <a:uLnTx/>
                <a:uFillTx/>
                <a:latin typeface="Comic Sans MS" panose="030F0702030302020204" pitchFamily="66" charset="0"/>
                <a:ea typeface="+mn-ea"/>
                <a:cs typeface="+mn-cs"/>
              </a:rPr>
              <a:t> 20⁰ </a:t>
            </a:r>
            <a:r>
              <a:rPr lang="en-US" sz="1600" dirty="0">
                <a:solidFill>
                  <a:srgbClr val="002060"/>
                </a:solidFill>
                <a:latin typeface="Comic Sans MS" panose="030F0702030302020204" pitchFamily="66" charset="0"/>
              </a:rPr>
              <a:t>and</a:t>
            </a:r>
            <a:r>
              <a:rPr kumimoji="0" lang="ru-RU" sz="1600" b="0" i="0" u="none" strike="noStrike" kern="1200" cap="none" spc="0" normalizeH="0" baseline="0" noProof="0" dirty="0">
                <a:ln>
                  <a:noFill/>
                </a:ln>
                <a:solidFill>
                  <a:srgbClr val="002060"/>
                </a:solidFill>
                <a:effectLst/>
                <a:uLnTx/>
                <a:uFillTx/>
                <a:latin typeface="Comic Sans MS" panose="030F0702030302020204" pitchFamily="66" charset="0"/>
                <a:ea typeface="+mn-ea"/>
                <a:cs typeface="+mn-cs"/>
              </a:rPr>
              <a:t> 50⁰.</a:t>
            </a:r>
          </a:p>
        </p:txBody>
      </p:sp>
      <p:pic>
        <p:nvPicPr>
          <p:cNvPr id="2" name="Рисунок 1">
            <a:extLst>
              <a:ext uri="{FF2B5EF4-FFF2-40B4-BE49-F238E27FC236}">
                <a16:creationId xmlns:a16="http://schemas.microsoft.com/office/drawing/2014/main" id="{42FA79E3-99D7-61D5-F23C-4B8525652074}"/>
              </a:ext>
            </a:extLst>
          </p:cNvPr>
          <p:cNvPicPr>
            <a:picLocks noChangeAspect="1"/>
          </p:cNvPicPr>
          <p:nvPr/>
        </p:nvPicPr>
        <p:blipFill>
          <a:blip r:embed="rId3"/>
          <a:stretch>
            <a:fillRect/>
          </a:stretch>
        </p:blipFill>
        <p:spPr>
          <a:xfrm>
            <a:off x="3041164" y="514273"/>
            <a:ext cx="2298391" cy="688908"/>
          </a:xfrm>
          <a:prstGeom prst="rect">
            <a:avLst/>
          </a:prstGeom>
        </p:spPr>
      </p:pic>
    </p:spTree>
    <p:extLst>
      <p:ext uri="{BB962C8B-B14F-4D97-AF65-F5344CB8AC3E}">
        <p14:creationId xmlns:p14="http://schemas.microsoft.com/office/powerpoint/2010/main" val="904059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Заголовок 9"/>
          <p:cNvSpPr>
            <a:spLocks noGrp="1"/>
          </p:cNvSpPr>
          <p:nvPr>
            <p:ph type="title"/>
          </p:nvPr>
        </p:nvSpPr>
        <p:spPr>
          <a:xfrm>
            <a:off x="2123728" y="4086382"/>
            <a:ext cx="5040560" cy="429584"/>
          </a:xfrm>
        </p:spPr>
        <p:txBody>
          <a:bodyPr>
            <a:normAutofit/>
          </a:bodyPr>
          <a:lstStyle/>
          <a:p>
            <a:r>
              <a:rPr lang="en-US" sz="1600" b="1" dirty="0">
                <a:solidFill>
                  <a:schemeClr val="accent1">
                    <a:lumMod val="75000"/>
                  </a:schemeClr>
                </a:solidFill>
                <a:latin typeface="Bookman Old Style" panose="02050604050505020204" pitchFamily="18" charset="0"/>
              </a:rPr>
              <a:t> </a:t>
            </a:r>
            <a:endParaRPr lang="ru-RU" sz="1600" b="1" dirty="0">
              <a:solidFill>
                <a:schemeClr val="accent1">
                  <a:lumMod val="75000"/>
                </a:schemeClr>
              </a:solidFill>
              <a:latin typeface="Bookman Old Style" panose="02050604050505020204" pitchFamily="18" charset="0"/>
            </a:endParaRPr>
          </a:p>
        </p:txBody>
      </p:sp>
      <p:pic>
        <p:nvPicPr>
          <p:cNvPr id="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277174"/>
            <a:ext cx="720080" cy="7200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Рисунок 5" descr="Изображение выглядит как текст, диаграмма, снимок экрана, Шрифт&#10;&#10;Автоматически созданное описание">
            <a:extLst>
              <a:ext uri="{FF2B5EF4-FFF2-40B4-BE49-F238E27FC236}">
                <a16:creationId xmlns:a16="http://schemas.microsoft.com/office/drawing/2014/main" id="{00E5C7E4-2FA4-7DA5-ADFF-11A68DAD2E6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1600" y="362775"/>
            <a:ext cx="5184576" cy="3967426"/>
          </a:xfrm>
          <a:prstGeom prst="rect">
            <a:avLst/>
          </a:prstGeom>
        </p:spPr>
      </p:pic>
      <p:sp>
        <p:nvSpPr>
          <p:cNvPr id="3" name="Овал 2">
            <a:extLst>
              <a:ext uri="{FF2B5EF4-FFF2-40B4-BE49-F238E27FC236}">
                <a16:creationId xmlns:a16="http://schemas.microsoft.com/office/drawing/2014/main" id="{4F580422-CB54-E425-A41C-F8FEFC6C011D}"/>
              </a:ext>
            </a:extLst>
          </p:cNvPr>
          <p:cNvSpPr/>
          <p:nvPr/>
        </p:nvSpPr>
        <p:spPr>
          <a:xfrm>
            <a:off x="2062745" y="483518"/>
            <a:ext cx="504056" cy="3096344"/>
          </a:xfrm>
          <a:prstGeom prst="ellipse">
            <a:avLst/>
          </a:prstGeom>
          <a:no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Times New Roman"/>
              <a:ea typeface="+mn-ea"/>
              <a:cs typeface="+mn-cs"/>
            </a:endParaRPr>
          </a:p>
        </p:txBody>
      </p:sp>
      <p:sp>
        <p:nvSpPr>
          <p:cNvPr id="7" name="Нижний колонтитул 6">
            <a:extLst>
              <a:ext uri="{FF2B5EF4-FFF2-40B4-BE49-F238E27FC236}">
                <a16:creationId xmlns:a16="http://schemas.microsoft.com/office/drawing/2014/main" id="{47702CC8-9296-8886-3B96-D9DA48F8AAA3}"/>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303030">
                    <a:lumMod val="90000"/>
                    <a:lumOff val="10000"/>
                  </a:srgbClr>
                </a:solidFill>
                <a:effectLst/>
                <a:uLnTx/>
                <a:uFillTx/>
                <a:latin typeface="Times New Roman"/>
                <a:ea typeface="+mn-ea"/>
                <a:cs typeface="+mn-cs"/>
              </a:rPr>
              <a:t>Kopylov, Orekhov, Petukhov, Solomatin - PHELEX              ICPPA          Moscow, 2024 </a:t>
            </a:r>
            <a:endParaRPr kumimoji="0" lang="ru-RU" sz="1200" b="1" i="0" u="none" strike="noStrike" kern="1200" cap="none" spc="0" normalizeH="0" baseline="0" noProof="0" dirty="0">
              <a:ln>
                <a:noFill/>
              </a:ln>
              <a:solidFill>
                <a:srgbClr val="303030">
                  <a:lumMod val="90000"/>
                  <a:lumOff val="10000"/>
                </a:srgbClr>
              </a:solidFill>
              <a:effectLst/>
              <a:uLnTx/>
              <a:uFillTx/>
              <a:latin typeface="Times New Roman"/>
              <a:ea typeface="+mn-ea"/>
              <a:cs typeface="+mn-cs"/>
            </a:endParaRPr>
          </a:p>
        </p:txBody>
      </p:sp>
      <p:sp>
        <p:nvSpPr>
          <p:cNvPr id="2" name="TextBox 1">
            <a:extLst>
              <a:ext uri="{FF2B5EF4-FFF2-40B4-BE49-F238E27FC236}">
                <a16:creationId xmlns:a16="http://schemas.microsoft.com/office/drawing/2014/main" id="{F2AC80E5-0D66-2A64-FD16-9F61F85F957D}"/>
              </a:ext>
            </a:extLst>
          </p:cNvPr>
          <p:cNvSpPr txBox="1"/>
          <p:nvPr/>
        </p:nvSpPr>
        <p:spPr>
          <a:xfrm>
            <a:off x="2314773" y="4301174"/>
            <a:ext cx="3679212"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rgbClr val="C00000"/>
                </a:solidFill>
                <a:latin typeface="Comic Sans MS" panose="030F0702030302020204" pitchFamily="66" charset="0"/>
              </a:rPr>
              <a:t>DIURNAL VARIATION IN SOLAR TIME</a:t>
            </a:r>
            <a:endParaRPr kumimoji="0" lang="ru-RU" sz="1400" b="0" i="0" u="none" strike="noStrike" kern="1200" cap="none" spc="0" normalizeH="0" baseline="0" noProof="0" dirty="0">
              <a:ln>
                <a:noFill/>
              </a:ln>
              <a:solidFill>
                <a:srgbClr val="C00000"/>
              </a:solidFill>
              <a:effectLst/>
              <a:uLnTx/>
              <a:uFillTx/>
              <a:latin typeface="Comic Sans MS" panose="030F0702030302020204" pitchFamily="66" charset="0"/>
              <a:ea typeface="+mn-ea"/>
              <a:cs typeface="+mn-cs"/>
            </a:endParaRPr>
          </a:p>
        </p:txBody>
      </p:sp>
      <p:sp>
        <p:nvSpPr>
          <p:cNvPr id="4" name="TextBox 3">
            <a:extLst>
              <a:ext uri="{FF2B5EF4-FFF2-40B4-BE49-F238E27FC236}">
                <a16:creationId xmlns:a16="http://schemas.microsoft.com/office/drawing/2014/main" id="{5A6F013A-AED6-08F3-C548-034BCE082E0C}"/>
              </a:ext>
            </a:extLst>
          </p:cNvPr>
          <p:cNvSpPr txBox="1"/>
          <p:nvPr/>
        </p:nvSpPr>
        <p:spPr>
          <a:xfrm>
            <a:off x="6084168" y="915529"/>
            <a:ext cx="3256020" cy="375487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rgbClr val="C00000"/>
                </a:solidFill>
                <a:latin typeface="Comic Sans MS" panose="030F0702030302020204" pitchFamily="66" charset="0"/>
              </a:rPr>
              <a:t>In solar time we have not observed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rgbClr val="C00000"/>
                </a:solidFill>
                <a:latin typeface="Comic Sans MS" panose="030F0702030302020204" pitchFamily="66" charset="0"/>
              </a:rPr>
              <a:t>any synchronous fluctuations </a:t>
            </a:r>
            <a:endParaRPr kumimoji="0" lang="ru-RU" sz="1400" b="0" i="0" u="none" strike="noStrike" kern="1200" cap="none" spc="0" normalizeH="0" baseline="0" noProof="0" dirty="0">
              <a:ln>
                <a:noFill/>
              </a:ln>
              <a:solidFill>
                <a:srgbClr val="C00000"/>
              </a:solidFill>
              <a:effectLst/>
              <a:uLnTx/>
              <a:uFillTx/>
              <a:latin typeface="Comic Sans MS" panose="030F0702030302020204" pitchFamily="66"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rgbClr val="C00000"/>
                </a:solidFill>
                <a:latin typeface="Comic Sans MS" panose="030F0702030302020204" pitchFamily="66" charset="0"/>
              </a:rPr>
              <a:t>In all 4 Runs</a:t>
            </a:r>
            <a:r>
              <a:rPr kumimoji="0" lang="ru-RU" sz="1400" b="0" i="0" u="none" strike="noStrike" kern="1200" cap="none" spc="0" normalizeH="0" baseline="0" noProof="0" dirty="0">
                <a:ln>
                  <a:noFill/>
                </a:ln>
                <a:solidFill>
                  <a:srgbClr val="C00000"/>
                </a:solidFill>
                <a:effectLst/>
                <a:uLnTx/>
                <a:uFillTx/>
                <a:latin typeface="Comic Sans MS" panose="030F0702030302020204" pitchFamily="66" charset="0"/>
                <a:ea typeface="+mn-ea"/>
                <a:cs typeface="+mn-cs"/>
              </a:rPr>
              <a:t> </a:t>
            </a:r>
            <a:r>
              <a:rPr kumimoji="0" lang="en-US" sz="1400" b="0" i="0" u="none" strike="noStrike" kern="1200" cap="none" spc="0" normalizeH="0" baseline="0" noProof="0" dirty="0">
                <a:ln>
                  <a:noFill/>
                </a:ln>
                <a:solidFill>
                  <a:srgbClr val="C00000"/>
                </a:solidFill>
                <a:effectLst/>
                <a:uLnTx/>
                <a:uFillTx/>
                <a:latin typeface="Comic Sans MS" panose="030F0702030302020204" pitchFamily="66" charset="0"/>
                <a:ea typeface="+mn-ea"/>
                <a:cs typeface="+mn-cs"/>
              </a:rPr>
              <a:t>which could be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C00000"/>
                </a:solidFill>
                <a:effectLst/>
                <a:uLnTx/>
                <a:uFillTx/>
                <a:latin typeface="Comic Sans MS" panose="030F0702030302020204" pitchFamily="66" charset="0"/>
                <a:ea typeface="+mn-ea"/>
                <a:cs typeface="+mn-cs"/>
              </a:rPr>
              <a:t>connected with any technogenic</a:t>
            </a:r>
            <a:endParaRPr kumimoji="0" lang="ru-RU" sz="1400" b="0" i="0" u="none" strike="noStrike" kern="1200" cap="none" spc="0" normalizeH="0" baseline="0" noProof="0" dirty="0">
              <a:ln>
                <a:noFill/>
              </a:ln>
              <a:solidFill>
                <a:srgbClr val="C00000"/>
              </a:solidFill>
              <a:effectLst/>
              <a:uLnTx/>
              <a:uFillTx/>
              <a:latin typeface="Comic Sans MS" panose="030F0702030302020204" pitchFamily="66"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C00000"/>
                </a:solidFill>
                <a:effectLst/>
                <a:uLnTx/>
                <a:uFillTx/>
                <a:latin typeface="Comic Sans MS" panose="030F0702030302020204" pitchFamily="66" charset="0"/>
                <a:ea typeface="+mn-ea"/>
                <a:cs typeface="+mn-cs"/>
              </a:rPr>
              <a:t>or other processes at the Sun or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C00000"/>
                </a:solidFill>
                <a:effectLst/>
                <a:uLnTx/>
                <a:uFillTx/>
                <a:latin typeface="Comic Sans MS" panose="030F0702030302020204" pitchFamily="66" charset="0"/>
                <a:ea typeface="+mn-ea"/>
                <a:cs typeface="+mn-cs"/>
              </a:rPr>
              <a:t>at the Earth</a:t>
            </a:r>
            <a:endParaRPr kumimoji="0" lang="ru-RU" sz="1400" b="0" i="0" u="none" strike="noStrike" kern="1200" cap="none" spc="0" normalizeH="0" baseline="0" noProof="0" dirty="0">
              <a:ln>
                <a:noFill/>
              </a:ln>
              <a:solidFill>
                <a:srgbClr val="C00000"/>
              </a:solidFill>
              <a:effectLst/>
              <a:uLnTx/>
              <a:uFillTx/>
              <a:latin typeface="Comic Sans MS" panose="030F0702030302020204" pitchFamily="66"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400" b="0" i="0" u="none" strike="noStrike" kern="1200" cap="none" spc="0" normalizeH="0" baseline="0" noProof="0" dirty="0">
              <a:ln>
                <a:noFill/>
              </a:ln>
              <a:solidFill>
                <a:srgbClr val="FF0000"/>
              </a:solidFill>
              <a:effectLst/>
              <a:uLnTx/>
              <a:uFillTx/>
              <a:latin typeface="Comic Sans MS" panose="030F0702030302020204" pitchFamily="66"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rgbClr val="002060"/>
                </a:solidFill>
                <a:latin typeface="Comic Sans MS" panose="030F0702030302020204" pitchFamily="66" charset="0"/>
              </a:rPr>
              <a:t>To get into the time interval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rgbClr val="002060"/>
                </a:solidFill>
                <a:latin typeface="Comic Sans MS" panose="030F0702030302020204" pitchFamily="66" charset="0"/>
              </a:rPr>
              <a:t>b</a:t>
            </a:r>
            <a:r>
              <a:rPr kumimoji="0" lang="en-US" sz="1400" b="0" i="0" u="none" strike="noStrike" kern="1200" cap="none" spc="0" normalizeH="0" baseline="0" noProof="0" dirty="0" err="1">
                <a:ln>
                  <a:noFill/>
                </a:ln>
                <a:solidFill>
                  <a:srgbClr val="002060"/>
                </a:solidFill>
                <a:effectLst/>
                <a:uLnTx/>
                <a:uFillTx/>
                <a:latin typeface="Comic Sans MS" panose="030F0702030302020204" pitchFamily="66" charset="0"/>
                <a:ea typeface="+mn-ea"/>
                <a:cs typeface="+mn-cs"/>
              </a:rPr>
              <a:t>etween</a:t>
            </a:r>
            <a:r>
              <a:rPr lang="en-US" sz="1400" dirty="0">
                <a:solidFill>
                  <a:srgbClr val="002060"/>
                </a:solidFill>
                <a:latin typeface="Comic Sans MS" panose="030F0702030302020204" pitchFamily="66" charset="0"/>
              </a:rPr>
              <a:t> </a:t>
            </a:r>
            <a:r>
              <a:rPr kumimoji="0" lang="ru-RU" sz="1400" b="0" i="0" u="none" strike="noStrike" kern="1200" cap="none" spc="0" normalizeH="0" baseline="0" noProof="0" dirty="0">
                <a:ln>
                  <a:noFill/>
                </a:ln>
                <a:solidFill>
                  <a:srgbClr val="002060"/>
                </a:solidFill>
                <a:effectLst/>
                <a:uLnTx/>
                <a:uFillTx/>
                <a:latin typeface="Comic Sans MS" panose="030F0702030302020204" pitchFamily="66" charset="0"/>
                <a:ea typeface="+mn-ea"/>
                <a:cs typeface="+mn-cs"/>
              </a:rPr>
              <a:t>18-00 </a:t>
            </a:r>
            <a:r>
              <a:rPr kumimoji="0" lang="en-US" sz="1400" b="0" i="0" u="none" strike="noStrike" kern="1200" cap="none" spc="0" normalizeH="0" baseline="0" noProof="0" dirty="0">
                <a:ln>
                  <a:noFill/>
                </a:ln>
                <a:solidFill>
                  <a:srgbClr val="002060"/>
                </a:solidFill>
                <a:effectLst/>
                <a:uLnTx/>
                <a:uFillTx/>
                <a:latin typeface="Comic Sans MS" panose="030F0702030302020204" pitchFamily="66" charset="0"/>
                <a:ea typeface="+mn-ea"/>
                <a:cs typeface="+mn-cs"/>
              </a:rPr>
              <a:t>and</a:t>
            </a:r>
            <a:r>
              <a:rPr kumimoji="0" lang="ru-RU" sz="1400" b="0" i="0" u="none" strike="noStrike" kern="1200" cap="none" spc="0" normalizeH="0" baseline="0" noProof="0" dirty="0">
                <a:ln>
                  <a:noFill/>
                </a:ln>
                <a:solidFill>
                  <a:srgbClr val="002060"/>
                </a:solidFill>
                <a:effectLst/>
                <a:uLnTx/>
                <a:uFillTx/>
                <a:latin typeface="Comic Sans MS" panose="030F0702030302020204" pitchFamily="66" charset="0"/>
                <a:ea typeface="+mn-ea"/>
                <a:cs typeface="+mn-cs"/>
              </a:rPr>
              <a:t> 22-00 </a:t>
            </a:r>
            <a:r>
              <a:rPr lang="en-US" sz="1400" dirty="0">
                <a:solidFill>
                  <a:srgbClr val="002060"/>
                </a:solidFill>
                <a:latin typeface="Comic Sans MS" panose="030F0702030302020204" pitchFamily="66" charset="0"/>
              </a:rPr>
              <a:t>of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rgbClr val="002060"/>
                </a:solidFill>
                <a:latin typeface="Comic Sans MS" panose="030F0702030302020204" pitchFamily="66" charset="0"/>
              </a:rPr>
              <a:t>sidereal time the events should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rgbClr val="002060"/>
                </a:solidFill>
                <a:latin typeface="Comic Sans MS" panose="030F0702030302020204" pitchFamily="66" charset="0"/>
              </a:rPr>
              <a:t>belong to </a:t>
            </a:r>
            <a:r>
              <a:rPr kumimoji="0" lang="en-US" sz="1400" b="0" i="0" u="none" strike="noStrike" kern="1200" cap="none" spc="0" normalizeH="0" baseline="0" noProof="0" dirty="0">
                <a:ln>
                  <a:noFill/>
                </a:ln>
                <a:solidFill>
                  <a:srgbClr val="002060"/>
                </a:solidFill>
                <a:effectLst/>
                <a:uLnTx/>
                <a:uFillTx/>
                <a:latin typeface="Comic Sans MS" panose="030F0702030302020204" pitchFamily="66" charset="0"/>
                <a:ea typeface="+mn-ea"/>
                <a:cs typeface="+mn-cs"/>
              </a:rPr>
              <a:t>the time intervals of solar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rgbClr val="002060"/>
                </a:solidFill>
                <a:latin typeface="Comic Sans MS" panose="030F0702030302020204" pitchFamily="66" charset="0"/>
              </a:rPr>
              <a:t>t</a:t>
            </a:r>
            <a:r>
              <a:rPr kumimoji="0" lang="en-US" sz="1400" b="0" i="0" u="none" strike="noStrike" kern="1200" cap="none" spc="0" normalizeH="0" baseline="0" noProof="0" dirty="0" err="1">
                <a:ln>
                  <a:noFill/>
                </a:ln>
                <a:solidFill>
                  <a:srgbClr val="002060"/>
                </a:solidFill>
                <a:effectLst/>
                <a:uLnTx/>
                <a:uFillTx/>
                <a:latin typeface="Comic Sans MS" panose="030F0702030302020204" pitchFamily="66" charset="0"/>
                <a:ea typeface="+mn-ea"/>
                <a:cs typeface="+mn-cs"/>
              </a:rPr>
              <a:t>ime</a:t>
            </a:r>
            <a:r>
              <a:rPr kumimoji="0" lang="en-US" sz="1400" b="0" i="0" u="none" strike="noStrike" kern="1200" cap="none" spc="0" normalizeH="0" baseline="0" noProof="0" dirty="0">
                <a:ln>
                  <a:noFill/>
                </a:ln>
                <a:solidFill>
                  <a:srgbClr val="002060"/>
                </a:solidFill>
                <a:effectLst/>
                <a:uLnTx/>
                <a:uFillTx/>
                <a:latin typeface="Comic Sans MS" panose="030F0702030302020204" pitchFamily="66" charset="0"/>
                <a:ea typeface="+mn-ea"/>
                <a:cs typeface="+mn-cs"/>
              </a:rPr>
              <a:t>, colored in blue, which are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2060"/>
                </a:solidFill>
                <a:effectLst/>
                <a:uLnTx/>
                <a:uFillTx/>
                <a:latin typeface="Comic Sans MS" panose="030F0702030302020204" pitchFamily="66" charset="0"/>
                <a:ea typeface="+mn-ea"/>
                <a:cs typeface="+mn-cs"/>
              </a:rPr>
              <a:t>regularly shifted in time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solidFill>
                <a:srgbClr val="002060"/>
              </a:solidFill>
              <a:latin typeface="Comic Sans MS" panose="030F0702030302020204" pitchFamily="66"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0000"/>
                </a:solidFill>
                <a:effectLst/>
                <a:uLnTx/>
                <a:uFillTx/>
                <a:latin typeface="Comic Sans MS" panose="030F0702030302020204" pitchFamily="66" charset="0"/>
                <a:ea typeface="+mn-ea"/>
                <a:cs typeface="+mn-cs"/>
              </a:rPr>
              <a:t>If C.L. &lt; 3.5 σ – noise, if C.L. &gt; 4 </a:t>
            </a:r>
            <a:r>
              <a:rPr kumimoji="0" lang="el-GR" sz="1400" b="0" i="0" u="none" strike="noStrike" kern="1200" cap="none" spc="0" normalizeH="0" baseline="0" noProof="0" dirty="0">
                <a:ln>
                  <a:noFill/>
                </a:ln>
                <a:solidFill>
                  <a:srgbClr val="FF0000"/>
                </a:solidFill>
                <a:effectLst/>
                <a:uLnTx/>
                <a:uFillTx/>
                <a:latin typeface="Comic Sans MS" panose="030F0702030302020204" pitchFamily="66" charset="0"/>
                <a:ea typeface="+mn-ea"/>
                <a:cs typeface="+mn-cs"/>
              </a:rPr>
              <a:t>σ</a:t>
            </a:r>
            <a:r>
              <a:rPr kumimoji="0" lang="en-US" sz="1400" b="0" i="0" u="none" strike="noStrike" kern="1200" cap="none" spc="0" normalizeH="0" baseline="0" noProof="0" dirty="0">
                <a:ln>
                  <a:noFill/>
                </a:ln>
                <a:solidFill>
                  <a:srgbClr val="FF0000"/>
                </a:solidFill>
                <a:effectLst/>
                <a:uLnTx/>
                <a:uFillTx/>
                <a:latin typeface="Comic Sans MS" panose="030F0702030302020204" pitchFamily="66" charset="0"/>
                <a:ea typeface="+mn-ea"/>
                <a:cs typeface="+mn-cs"/>
              </a:rPr>
              <a:t> –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0000"/>
                </a:solidFill>
                <a:effectLst/>
                <a:uLnTx/>
                <a:uFillTx/>
                <a:latin typeface="Comic Sans MS" panose="030F0702030302020204" pitchFamily="66" charset="0"/>
                <a:ea typeface="+mn-ea"/>
                <a:cs typeface="+mn-cs"/>
              </a:rPr>
              <a:t>Candidate for the effect </a:t>
            </a:r>
            <a:endParaRPr kumimoji="0" lang="ru-RU" sz="1400" b="0" i="0" u="none" strike="noStrike" kern="1200" cap="none" spc="0" normalizeH="0" baseline="0" noProof="0" dirty="0">
              <a:ln>
                <a:noFill/>
              </a:ln>
              <a:solidFill>
                <a:srgbClr val="FF0000"/>
              </a:solidFill>
              <a:effectLst/>
              <a:uLnTx/>
              <a:uFillTx/>
              <a:latin typeface="Comic Sans MS" panose="030F0702030302020204" pitchFamily="66"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400" b="0" i="0" u="none" strike="noStrike" kern="1200" cap="none" spc="0" normalizeH="0" baseline="0" noProof="0" dirty="0">
              <a:ln>
                <a:noFill/>
              </a:ln>
              <a:solidFill>
                <a:srgbClr val="002060"/>
              </a:solidFill>
              <a:effectLst/>
              <a:uLnTx/>
              <a:uFillTx/>
              <a:latin typeface="Comic Sans MS" panose="030F0702030302020204" pitchFamily="66" charset="0"/>
              <a:ea typeface="+mn-ea"/>
              <a:cs typeface="+mn-cs"/>
            </a:endParaRPr>
          </a:p>
        </p:txBody>
      </p:sp>
      <p:sp>
        <p:nvSpPr>
          <p:cNvPr id="5" name="TextBox 4">
            <a:extLst>
              <a:ext uri="{FF2B5EF4-FFF2-40B4-BE49-F238E27FC236}">
                <a16:creationId xmlns:a16="http://schemas.microsoft.com/office/drawing/2014/main" id="{9073B295-8826-0148-7F12-F0F897FAFA5B}"/>
              </a:ext>
            </a:extLst>
          </p:cNvPr>
          <p:cNvSpPr txBox="1"/>
          <p:nvPr/>
        </p:nvSpPr>
        <p:spPr>
          <a:xfrm>
            <a:off x="1556646" y="362775"/>
            <a:ext cx="581281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FF0000"/>
                </a:solidFill>
                <a:latin typeface="Comic Sans MS" panose="030F0702030302020204" pitchFamily="66" charset="0"/>
              </a:rPr>
              <a:t>No similar effect has been observed in solar time</a:t>
            </a:r>
            <a:endParaRPr kumimoji="0" lang="ru-RU" sz="1800" b="1" i="0" u="none" strike="noStrike" kern="1200" cap="none" spc="0" normalizeH="0" baseline="0" noProof="0" dirty="0">
              <a:ln>
                <a:noFill/>
              </a:ln>
              <a:solidFill>
                <a:srgbClr val="FF0000"/>
              </a:solidFill>
              <a:effectLst/>
              <a:uLnTx/>
              <a:uFillTx/>
              <a:latin typeface="Comic Sans MS" panose="030F0702030302020204" pitchFamily="66" charset="0"/>
              <a:ea typeface="+mn-ea"/>
              <a:cs typeface="+mn-cs"/>
            </a:endParaRPr>
          </a:p>
        </p:txBody>
      </p:sp>
      <p:cxnSp>
        <p:nvCxnSpPr>
          <p:cNvPr id="11" name="Прямая со стрелкой 10">
            <a:extLst>
              <a:ext uri="{FF2B5EF4-FFF2-40B4-BE49-F238E27FC236}">
                <a16:creationId xmlns:a16="http://schemas.microsoft.com/office/drawing/2014/main" id="{FFBF17EB-98EC-6F92-B903-FD864F557C15}"/>
              </a:ext>
            </a:extLst>
          </p:cNvPr>
          <p:cNvCxnSpPr>
            <a:cxnSpLocks/>
          </p:cNvCxnSpPr>
          <p:nvPr/>
        </p:nvCxnSpPr>
        <p:spPr>
          <a:xfrm flipV="1">
            <a:off x="1577213" y="2286499"/>
            <a:ext cx="648072" cy="7200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8FF2DD77-CBB7-1D79-DD9B-F1556937FA36}"/>
              </a:ext>
            </a:extLst>
          </p:cNvPr>
          <p:cNvSpPr txBox="1"/>
          <p:nvPr/>
        </p:nvSpPr>
        <p:spPr>
          <a:xfrm rot="19652262">
            <a:off x="1079883" y="3018616"/>
            <a:ext cx="73404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0000"/>
                </a:solidFill>
                <a:effectLst/>
                <a:uLnTx/>
                <a:uFillTx/>
                <a:latin typeface="Comic Sans MS" panose="030F0702030302020204" pitchFamily="66" charset="0"/>
                <a:ea typeface="+mn-ea"/>
                <a:cs typeface="+mn-cs"/>
              </a:rPr>
              <a:t>&lt; 3.5 σ</a:t>
            </a:r>
            <a:endParaRPr kumimoji="0" lang="ru-RU" sz="1400" b="0" i="0" u="none" strike="noStrike" kern="1200" cap="none" spc="0" normalizeH="0" baseline="0" noProof="0" dirty="0">
              <a:ln>
                <a:noFill/>
              </a:ln>
              <a:solidFill>
                <a:srgbClr val="FF0000"/>
              </a:solidFill>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5182002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432620" y="555526"/>
            <a:ext cx="6451748" cy="1080120"/>
          </a:xfrm>
        </p:spPr>
        <p:txBody>
          <a:bodyPr>
            <a:noAutofit/>
          </a:bodyPr>
          <a:lstStyle/>
          <a:p>
            <a:r>
              <a:rPr lang="en-US" sz="5400" dirty="0">
                <a:solidFill>
                  <a:schemeClr val="bg1"/>
                </a:solidFill>
                <a:latin typeface="Times New Roman" panose="02020603050405020304" pitchFamily="18" charset="0"/>
                <a:cs typeface="Times New Roman" panose="02020603050405020304" pitchFamily="18" charset="0"/>
              </a:rPr>
              <a:t>Summary</a:t>
            </a:r>
            <a:endParaRPr lang="ru-RU" sz="5400" dirty="0">
              <a:solidFill>
                <a:schemeClr val="bg1"/>
              </a:solidFill>
              <a:latin typeface="Times New Roman" panose="02020603050405020304" pitchFamily="18" charset="0"/>
              <a:cs typeface="Times New Roman" panose="02020603050405020304" pitchFamily="18" charset="0"/>
            </a:endParaRPr>
          </a:p>
        </p:txBody>
      </p:sp>
      <p:sp>
        <p:nvSpPr>
          <p:cNvPr id="3" name="Подзаголовок 2"/>
          <p:cNvSpPr>
            <a:spLocks noGrp="1"/>
          </p:cNvSpPr>
          <p:nvPr>
            <p:ph type="subTitle" idx="1"/>
          </p:nvPr>
        </p:nvSpPr>
        <p:spPr>
          <a:xfrm>
            <a:off x="1475656" y="1779662"/>
            <a:ext cx="6400800" cy="2736304"/>
          </a:xfrm>
        </p:spPr>
        <p:txBody>
          <a:bodyPr>
            <a:normAutofit fontScale="25000" lnSpcReduction="20000"/>
          </a:bodyPr>
          <a:lstStyle/>
          <a:p>
            <a:r>
              <a:rPr lang="en-US" sz="4800" b="1" dirty="0">
                <a:solidFill>
                  <a:schemeClr val="bg1"/>
                </a:solidFill>
                <a:latin typeface="Comic Sans MS" panose="030F0702030302020204" pitchFamily="66" charset="0"/>
              </a:rPr>
              <a:t>The method has shown its efficiency</a:t>
            </a:r>
            <a:r>
              <a:rPr lang="ru-RU" sz="4800" b="1" dirty="0">
                <a:solidFill>
                  <a:schemeClr val="bg1"/>
                </a:solidFill>
                <a:latin typeface="Comic Sans MS" panose="030F0702030302020204" pitchFamily="66" charset="0"/>
              </a:rPr>
              <a:t>, </a:t>
            </a:r>
            <a:r>
              <a:rPr lang="en-US" sz="4800" b="1" dirty="0">
                <a:solidFill>
                  <a:schemeClr val="bg1"/>
                </a:solidFill>
                <a:latin typeface="Comic Sans MS" panose="030F0702030302020204" pitchFamily="66" charset="0"/>
              </a:rPr>
              <a:t>the results obtained are included in the world compilation of data </a:t>
            </a:r>
            <a:r>
              <a:rPr lang="ru-RU" sz="4800" b="1" dirty="0">
                <a:solidFill>
                  <a:schemeClr val="bg1"/>
                </a:solidFill>
                <a:latin typeface="Comic Sans MS" panose="030F0702030302020204" pitchFamily="66" charset="0"/>
              </a:rPr>
              <a:t> </a:t>
            </a:r>
            <a:r>
              <a:rPr lang="en-US" sz="4800" b="1" dirty="0">
                <a:solidFill>
                  <a:schemeClr val="bg1"/>
                </a:solidFill>
                <a:latin typeface="Comic Sans MS" panose="030F0702030302020204" pitchFamily="66" charset="0"/>
              </a:rPr>
              <a:t>in</a:t>
            </a:r>
            <a:r>
              <a:rPr lang="ru-RU" sz="4800" b="1" dirty="0">
                <a:solidFill>
                  <a:schemeClr val="bg1"/>
                </a:solidFill>
                <a:latin typeface="Comic Sans MS" panose="030F0702030302020204" pitchFamily="66" charset="0"/>
              </a:rPr>
              <a:t> </a:t>
            </a:r>
            <a:r>
              <a:rPr lang="en-US" sz="4800" b="1" dirty="0">
                <a:solidFill>
                  <a:schemeClr val="bg1"/>
                </a:solidFill>
                <a:latin typeface="Comic Sans MS" panose="030F0702030302020204" pitchFamily="66" charset="0"/>
              </a:rPr>
              <a:t>PDG</a:t>
            </a:r>
          </a:p>
          <a:p>
            <a:endParaRPr lang="ru-RU" sz="4800" b="1" dirty="0">
              <a:solidFill>
                <a:schemeClr val="accent1">
                  <a:lumMod val="75000"/>
                </a:schemeClr>
              </a:solidFill>
              <a:latin typeface="Comic Sans MS" panose="030F0702030302020204" pitchFamily="66" charset="0"/>
            </a:endParaRPr>
          </a:p>
          <a:p>
            <a:pPr>
              <a:lnSpc>
                <a:spcPct val="120000"/>
              </a:lnSpc>
            </a:pPr>
            <a:r>
              <a:rPr lang="en-US" sz="4800" b="1" dirty="0">
                <a:solidFill>
                  <a:srgbClr val="C00000"/>
                </a:solidFill>
                <a:latin typeface="Comic Sans MS" panose="030F0702030302020204" pitchFamily="66" charset="0"/>
              </a:rPr>
              <a:t>There are some indications on the possible existence of diurnal variations of count rate in sidereal time which can be used as an argument in favor of its galactic origin. No similar effect has been observed in solar time. This can be interpreted as the effect from dark photons with a certain polarization in galactic system.</a:t>
            </a:r>
            <a:r>
              <a:rPr lang="ru-RU" sz="4800" b="1" dirty="0">
                <a:solidFill>
                  <a:srgbClr val="C00000"/>
                </a:solidFill>
                <a:latin typeface="Comic Sans MS" panose="030F0702030302020204" pitchFamily="66" charset="0"/>
              </a:rPr>
              <a:t> </a:t>
            </a:r>
          </a:p>
          <a:p>
            <a:pPr>
              <a:lnSpc>
                <a:spcPct val="120000"/>
              </a:lnSpc>
            </a:pPr>
            <a:r>
              <a:rPr lang="en-US" sz="4800" b="1" dirty="0">
                <a:solidFill>
                  <a:srgbClr val="C00000"/>
                </a:solidFill>
                <a:latin typeface="Comic Sans MS" panose="030F0702030302020204" pitchFamily="66" charset="0"/>
              </a:rPr>
              <a:t>ArXiv:2408.03620 </a:t>
            </a:r>
            <a:r>
              <a:rPr lang="en-US" sz="4800" b="1" dirty="0" err="1">
                <a:solidFill>
                  <a:srgbClr val="C00000"/>
                </a:solidFill>
                <a:latin typeface="Comic Sans MS" panose="030F0702030302020204" pitchFamily="66" charset="0"/>
              </a:rPr>
              <a:t>A.Kopylov</a:t>
            </a:r>
            <a:r>
              <a:rPr lang="en-US" sz="4800" b="1" dirty="0">
                <a:solidFill>
                  <a:srgbClr val="C00000"/>
                </a:solidFill>
                <a:latin typeface="Comic Sans MS" panose="030F0702030302020204" pitchFamily="66" charset="0"/>
              </a:rPr>
              <a:t>, </a:t>
            </a:r>
            <a:r>
              <a:rPr lang="en-US" sz="4800" b="1" dirty="0" err="1">
                <a:solidFill>
                  <a:srgbClr val="C00000"/>
                </a:solidFill>
                <a:latin typeface="Comic Sans MS" panose="030F0702030302020204" pitchFamily="66" charset="0"/>
              </a:rPr>
              <a:t>I.Orekhov</a:t>
            </a:r>
            <a:r>
              <a:rPr lang="en-US" sz="4800" b="1" dirty="0">
                <a:solidFill>
                  <a:srgbClr val="C00000"/>
                </a:solidFill>
                <a:latin typeface="Comic Sans MS" panose="030F0702030302020204" pitchFamily="66" charset="0"/>
              </a:rPr>
              <a:t>, </a:t>
            </a:r>
            <a:r>
              <a:rPr lang="en-US" sz="4800" b="1" dirty="0" err="1">
                <a:solidFill>
                  <a:srgbClr val="C00000"/>
                </a:solidFill>
                <a:latin typeface="Comic Sans MS" panose="030F0702030302020204" pitchFamily="66" charset="0"/>
              </a:rPr>
              <a:t>V.Petukhov</a:t>
            </a:r>
            <a:r>
              <a:rPr lang="en-US" sz="4800" b="1" dirty="0">
                <a:solidFill>
                  <a:srgbClr val="C00000"/>
                </a:solidFill>
                <a:latin typeface="Comic Sans MS" panose="030F0702030302020204" pitchFamily="66" charset="0"/>
              </a:rPr>
              <a:t> and </a:t>
            </a:r>
            <a:r>
              <a:rPr lang="en-US" sz="4800" b="1" dirty="0" err="1">
                <a:solidFill>
                  <a:srgbClr val="C00000"/>
                </a:solidFill>
                <a:latin typeface="Comic Sans MS" panose="030F0702030302020204" pitchFamily="66" charset="0"/>
              </a:rPr>
              <a:t>A.Solomatin</a:t>
            </a:r>
            <a:endParaRPr lang="en-US" sz="4800" b="1" dirty="0">
              <a:solidFill>
                <a:srgbClr val="C00000"/>
              </a:solidFill>
              <a:latin typeface="Comic Sans MS" panose="030F0702030302020204" pitchFamily="66" charset="0"/>
            </a:endParaRPr>
          </a:p>
          <a:p>
            <a:pPr>
              <a:lnSpc>
                <a:spcPct val="120000"/>
              </a:lnSpc>
            </a:pPr>
            <a:r>
              <a:rPr lang="en-US" sz="4800" b="1" dirty="0">
                <a:solidFill>
                  <a:srgbClr val="C00000"/>
                </a:solidFill>
                <a:latin typeface="Comic Sans MS" panose="030F0702030302020204" pitchFamily="66" charset="0"/>
              </a:rPr>
              <a:t>PHELEX: Two Series of Measurements in the Search for Dark Photons</a:t>
            </a:r>
            <a:endParaRPr lang="ru-RU" sz="4800" b="1" dirty="0">
              <a:solidFill>
                <a:srgbClr val="C00000"/>
              </a:solidFill>
              <a:latin typeface="Comic Sans MS" panose="030F0702030302020204" pitchFamily="66" charset="0"/>
            </a:endParaRPr>
          </a:p>
          <a:p>
            <a:pPr>
              <a:lnSpc>
                <a:spcPct val="120000"/>
              </a:lnSpc>
            </a:pPr>
            <a:endParaRPr lang="en-US" sz="4800" b="1" dirty="0">
              <a:solidFill>
                <a:srgbClr val="C00000"/>
              </a:solidFill>
              <a:latin typeface="Comic Sans MS" panose="030F0702030302020204" pitchFamily="66" charset="0"/>
            </a:endParaRPr>
          </a:p>
          <a:p>
            <a:pPr>
              <a:lnSpc>
                <a:spcPct val="120000"/>
              </a:lnSpc>
            </a:pPr>
            <a:r>
              <a:rPr lang="en-US" sz="4800" b="1" dirty="0">
                <a:solidFill>
                  <a:srgbClr val="002060"/>
                </a:solidFill>
                <a:latin typeface="Comic Sans MS" panose="030F0702030302020204" pitchFamily="66" charset="0"/>
              </a:rPr>
              <a:t>To check this we plan</a:t>
            </a:r>
            <a:r>
              <a:rPr lang="ru-RU" sz="4800" b="1" dirty="0">
                <a:solidFill>
                  <a:srgbClr val="002060"/>
                </a:solidFill>
                <a:latin typeface="Comic Sans MS" panose="030F0702030302020204" pitchFamily="66" charset="0"/>
              </a:rPr>
              <a:t>:</a:t>
            </a:r>
          </a:p>
          <a:p>
            <a:pPr>
              <a:lnSpc>
                <a:spcPct val="120000"/>
              </a:lnSpc>
            </a:pPr>
            <a:r>
              <a:rPr lang="en-US" sz="4800" b="1" dirty="0">
                <a:solidFill>
                  <a:srgbClr val="002060"/>
                </a:solidFill>
                <a:latin typeface="Comic Sans MS" panose="030F0702030302020204" pitchFamily="66" charset="0"/>
              </a:rPr>
              <a:t>to add in measurements the second detector placed at the same site with the same orientation. Observation of the simultaneous effect in both detectors will strengthen the argument that the observed effect is due to dark photons.</a:t>
            </a:r>
            <a:endParaRPr lang="ru-RU" sz="4800" b="1" dirty="0">
              <a:solidFill>
                <a:srgbClr val="002060"/>
              </a:solidFill>
              <a:latin typeface="Comic Sans MS" panose="030F0702030302020204" pitchFamily="66" charset="0"/>
            </a:endParaRPr>
          </a:p>
          <a:p>
            <a:endParaRPr lang="ru-RU" sz="1800" dirty="0">
              <a:solidFill>
                <a:schemeClr val="tx2">
                  <a:lumMod val="50000"/>
                </a:schemeClr>
              </a:solidFill>
            </a:endParaRPr>
          </a:p>
        </p:txBody>
      </p:sp>
      <p:pic>
        <p:nvPicPr>
          <p:cNvPr id="1026" name="Picture 2" descr="логотип ИЯИ РАН создан Н.Нольде"/>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195486"/>
            <a:ext cx="720080" cy="720081"/>
          </a:xfrm>
          <a:prstGeom prst="rect">
            <a:avLst/>
          </a:prstGeom>
          <a:noFill/>
          <a:extLst>
            <a:ext uri="{909E8E84-426E-40DD-AFC4-6F175D3DCCD1}">
              <a14:hiddenFill xmlns:a14="http://schemas.microsoft.com/office/drawing/2010/main">
                <a:solidFill>
                  <a:srgbClr val="FFFFFF"/>
                </a:solidFill>
              </a14:hiddenFill>
            </a:ext>
          </a:extLst>
        </p:spPr>
      </p:pic>
      <p:sp>
        <p:nvSpPr>
          <p:cNvPr id="4" name="Нижний колонтитул 3">
            <a:extLst>
              <a:ext uri="{FF2B5EF4-FFF2-40B4-BE49-F238E27FC236}">
                <a16:creationId xmlns:a16="http://schemas.microsoft.com/office/drawing/2014/main" id="{72228B88-0193-A6A8-8C0A-459228C29643}"/>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303030">
                    <a:lumMod val="90000"/>
                    <a:lumOff val="10000"/>
                  </a:srgbClr>
                </a:solidFill>
                <a:effectLst/>
                <a:uLnTx/>
                <a:uFillTx/>
                <a:latin typeface="Times New Roman"/>
                <a:ea typeface="+mn-ea"/>
                <a:cs typeface="+mn-cs"/>
              </a:rPr>
              <a:t>Kopylov, Orekhov, Petukhov, Solomatin - PHELEX              ICPPA          Moscow, 2024 </a:t>
            </a:r>
            <a:endParaRPr kumimoji="0" lang="ru-RU" sz="1200" b="1" i="0" u="none" strike="noStrike" kern="1200" cap="none" spc="0" normalizeH="0" baseline="0" noProof="0">
              <a:ln>
                <a:noFill/>
              </a:ln>
              <a:solidFill>
                <a:srgbClr val="303030">
                  <a:lumMod val="90000"/>
                  <a:lumOff val="10000"/>
                </a:srgbClr>
              </a:solidFill>
              <a:effectLst/>
              <a:uLnTx/>
              <a:uFillTx/>
              <a:latin typeface="Times New Roman"/>
              <a:ea typeface="+mn-ea"/>
              <a:cs typeface="+mn-cs"/>
            </a:endParaRPr>
          </a:p>
        </p:txBody>
      </p:sp>
    </p:spTree>
    <p:extLst>
      <p:ext uri="{BB962C8B-B14F-4D97-AF65-F5344CB8AC3E}">
        <p14:creationId xmlns:p14="http://schemas.microsoft.com/office/powerpoint/2010/main" val="13774575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idx="4294967295"/>
          </p:nvPr>
        </p:nvSpPr>
        <p:spPr>
          <a:xfrm>
            <a:off x="971600" y="700088"/>
            <a:ext cx="7704856" cy="4032250"/>
          </a:xfrm>
        </p:spPr>
        <p:txBody>
          <a:bodyPr>
            <a:noAutofit/>
          </a:bodyPr>
          <a:lstStyle/>
          <a:p>
            <a:pPr algn="l">
              <a:lnSpc>
                <a:spcPct val="100000"/>
              </a:lnSpc>
            </a:pPr>
            <a:br>
              <a:rPr lang="en-US" sz="2000" dirty="0">
                <a:solidFill>
                  <a:srgbClr val="002060"/>
                </a:solidFill>
                <a:latin typeface="Times New Roman" panose="02020603050405020304" pitchFamily="18" charset="0"/>
                <a:cs typeface="Times New Roman" panose="02020603050405020304" pitchFamily="18" charset="0"/>
              </a:rPr>
            </a:br>
            <a:br>
              <a:rPr lang="en-US" sz="2000" dirty="0">
                <a:solidFill>
                  <a:srgbClr val="002060"/>
                </a:solidFill>
                <a:latin typeface="Times New Roman" panose="02020603050405020304" pitchFamily="18" charset="0"/>
                <a:cs typeface="Times New Roman" panose="02020603050405020304" pitchFamily="18" charset="0"/>
              </a:rPr>
            </a:br>
            <a:br>
              <a:rPr lang="en-US" sz="2000" dirty="0">
                <a:solidFill>
                  <a:srgbClr val="002060"/>
                </a:solidFill>
                <a:latin typeface="Times New Roman" panose="02020603050405020304" pitchFamily="18" charset="0"/>
                <a:cs typeface="Times New Roman" panose="02020603050405020304" pitchFamily="18" charset="0"/>
              </a:rPr>
            </a:br>
            <a:br>
              <a:rPr lang="en-US" sz="2000" dirty="0">
                <a:solidFill>
                  <a:srgbClr val="002060"/>
                </a:solidFill>
                <a:latin typeface="Times New Roman" panose="02020603050405020304" pitchFamily="18" charset="0"/>
                <a:cs typeface="Times New Roman" panose="02020603050405020304" pitchFamily="18" charset="0"/>
              </a:rPr>
            </a:br>
            <a:br>
              <a:rPr lang="en-US" sz="2000" dirty="0">
                <a:solidFill>
                  <a:srgbClr val="002060"/>
                </a:solidFill>
                <a:latin typeface="Times New Roman" panose="02020603050405020304" pitchFamily="18" charset="0"/>
                <a:cs typeface="Times New Roman" panose="02020603050405020304" pitchFamily="18" charset="0"/>
              </a:rPr>
            </a:br>
            <a:br>
              <a:rPr lang="en-US" sz="2000" dirty="0">
                <a:solidFill>
                  <a:srgbClr val="002060"/>
                </a:solidFill>
                <a:latin typeface="Times New Roman" panose="02020603050405020304" pitchFamily="18" charset="0"/>
                <a:cs typeface="Times New Roman" panose="02020603050405020304" pitchFamily="18" charset="0"/>
              </a:rPr>
            </a:br>
            <a:br>
              <a:rPr lang="en-US" sz="2000" dirty="0">
                <a:solidFill>
                  <a:srgbClr val="002060"/>
                </a:solidFill>
                <a:latin typeface="Times New Roman" panose="02020603050405020304" pitchFamily="18" charset="0"/>
                <a:cs typeface="Times New Roman" panose="02020603050405020304" pitchFamily="18" charset="0"/>
              </a:rPr>
            </a:br>
            <a:br>
              <a:rPr lang="en-US" sz="4800" dirty="0">
                <a:solidFill>
                  <a:srgbClr val="002060"/>
                </a:solidFill>
                <a:latin typeface="Comic Sans MS" panose="030F0702030302020204" pitchFamily="66" charset="0"/>
                <a:cs typeface="Times New Roman" panose="02020603050405020304" pitchFamily="18" charset="0"/>
              </a:rPr>
            </a:br>
            <a:endParaRPr lang="ru-RU" sz="4800" dirty="0">
              <a:solidFill>
                <a:srgbClr val="002060"/>
              </a:solidFill>
              <a:latin typeface="Comic Sans MS" panose="030F0702030302020204" pitchFamily="66" charset="0"/>
              <a:cs typeface="Times New Roman" panose="02020603050405020304" pitchFamily="18" charset="0"/>
            </a:endParaRPr>
          </a:p>
        </p:txBody>
      </p:sp>
      <p:pic>
        <p:nvPicPr>
          <p:cNvPr id="1026" name="Picture 2" descr="логотип ИЯИ РАН создан Н.Нольде"/>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195486"/>
            <a:ext cx="720080" cy="720081"/>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1115616" y="339502"/>
            <a:ext cx="6750496" cy="397031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AD0101">
                    <a:lumMod val="75000"/>
                  </a:srgbClr>
                </a:solidFill>
                <a:effectLst/>
                <a:uLnTx/>
                <a:uFillTx/>
                <a:latin typeface="Bookman Old Style" panose="02050604050505020204" pitchFamily="18" charset="0"/>
                <a:ea typeface="+mn-ea"/>
                <a:cs typeface="Times New Roman" panose="02020603050405020304" pitchFamily="18" charset="0"/>
              </a:rPr>
              <a:t>Our publications:</a:t>
            </a:r>
            <a:br>
              <a:rPr kumimoji="0" lang="en-US" sz="1400" b="0" i="0" u="none" strike="noStrike" kern="1200" cap="none" spc="0" normalizeH="0" baseline="0" noProof="0" dirty="0">
                <a:ln>
                  <a:noFill/>
                </a:ln>
                <a:solidFill>
                  <a:srgbClr val="AD0101">
                    <a:lumMod val="75000"/>
                  </a:srgbClr>
                </a:solidFill>
                <a:effectLst/>
                <a:uLnTx/>
                <a:uFillTx/>
                <a:latin typeface="Times New Roman" panose="02020603050405020304" pitchFamily="18" charset="0"/>
                <a:ea typeface="+mn-ea"/>
                <a:cs typeface="Times New Roman" panose="02020603050405020304" pitchFamily="18" charset="0"/>
              </a:rPr>
            </a:br>
            <a:endParaRPr kumimoji="0" lang="en-US" sz="1400" b="0" i="0" u="none" strike="noStrike" kern="1200" cap="none" spc="0" normalizeH="0" baseline="0" noProof="0" dirty="0">
              <a:ln>
                <a:noFill/>
              </a:ln>
              <a:solidFill>
                <a:srgbClr val="AD0101">
                  <a:lumMod val="75000"/>
                </a:srgbClr>
              </a:solidFill>
              <a:effectLst/>
              <a:uLnTx/>
              <a:uFillTx/>
              <a:latin typeface="Times New Roman" panose="02020603050405020304" pitchFamily="18" charset="0"/>
              <a:ea typeface="+mn-ea"/>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1400" b="0" i="0" u="none" strike="noStrike" kern="1200" cap="none" spc="0" normalizeH="0" baseline="0" noProof="0" dirty="0">
                <a:ln>
                  <a:noFill/>
                </a:ln>
                <a:solidFill>
                  <a:srgbClr val="AD0101">
                    <a:lumMod val="75000"/>
                  </a:srgbClr>
                </a:solidFill>
                <a:effectLst/>
                <a:uLnTx/>
                <a:uFillTx/>
                <a:latin typeface="Times New Roman"/>
                <a:ea typeface="+mn-ea"/>
                <a:cs typeface="Times New Roman" panose="02020603050405020304" pitchFamily="18" charset="0"/>
              </a:rPr>
              <a:t>A.K., </a:t>
            </a:r>
            <a:r>
              <a:rPr kumimoji="0" lang="en-US" sz="1400" b="0" i="0" u="none" strike="noStrike" kern="1200" cap="none" spc="0" normalizeH="0" baseline="0" noProof="0" dirty="0" err="1">
                <a:ln>
                  <a:noFill/>
                </a:ln>
                <a:solidFill>
                  <a:srgbClr val="AD0101">
                    <a:lumMod val="75000"/>
                  </a:srgbClr>
                </a:solidFill>
                <a:effectLst/>
                <a:uLnTx/>
                <a:uFillTx/>
                <a:latin typeface="Times New Roman"/>
                <a:ea typeface="+mn-ea"/>
                <a:cs typeface="Times New Roman" panose="02020603050405020304" pitchFamily="18" charset="0"/>
              </a:rPr>
              <a:t>I.Orekhov</a:t>
            </a:r>
            <a:r>
              <a:rPr kumimoji="0" lang="en-US" sz="1400" b="0" i="0" u="none" strike="noStrike" kern="1200" cap="none" spc="0" normalizeH="0" baseline="0" noProof="0" dirty="0">
                <a:ln>
                  <a:noFill/>
                </a:ln>
                <a:solidFill>
                  <a:srgbClr val="AD0101">
                    <a:lumMod val="75000"/>
                  </a:srgbClr>
                </a:solidFill>
                <a:effectLst/>
                <a:uLnTx/>
                <a:uFillTx/>
                <a:latin typeface="Times New Roman"/>
                <a:ea typeface="+mn-ea"/>
                <a:cs typeface="Times New Roman" panose="02020603050405020304" pitchFamily="18" charset="0"/>
              </a:rPr>
              <a:t>, </a:t>
            </a:r>
            <a:r>
              <a:rPr kumimoji="0" lang="en-US" sz="1400" b="0" i="0" u="none" strike="noStrike" kern="1200" cap="none" spc="0" normalizeH="0" baseline="0" noProof="0" dirty="0" err="1">
                <a:ln>
                  <a:noFill/>
                </a:ln>
                <a:solidFill>
                  <a:srgbClr val="AD0101">
                    <a:lumMod val="75000"/>
                  </a:srgbClr>
                </a:solidFill>
                <a:effectLst/>
                <a:uLnTx/>
                <a:uFillTx/>
                <a:latin typeface="Times New Roman"/>
                <a:ea typeface="+mn-ea"/>
                <a:cs typeface="Times New Roman" panose="02020603050405020304" pitchFamily="18" charset="0"/>
              </a:rPr>
              <a:t>V.Petukhov</a:t>
            </a:r>
            <a:r>
              <a:rPr kumimoji="0" lang="en-US" sz="1400" b="0" i="0" u="none" strike="noStrike" kern="1200" cap="none" spc="0" normalizeH="0" baseline="0" noProof="0" dirty="0">
                <a:ln>
                  <a:noFill/>
                </a:ln>
                <a:solidFill>
                  <a:srgbClr val="AD0101">
                    <a:lumMod val="75000"/>
                  </a:srgbClr>
                </a:solidFill>
                <a:effectLst/>
                <a:uLnTx/>
                <a:uFillTx/>
                <a:latin typeface="Times New Roman"/>
                <a:ea typeface="+mn-ea"/>
                <a:cs typeface="Times New Roman" panose="02020603050405020304" pitchFamily="18" charset="0"/>
              </a:rPr>
              <a:t>, Latest Results on the Search of Dark Photons with 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AD0101">
                    <a:lumMod val="75000"/>
                  </a:srgbClr>
                </a:solidFill>
                <a:effectLst/>
                <a:uLnTx/>
                <a:uFillTx/>
                <a:latin typeface="Times New Roman"/>
                <a:ea typeface="+mn-ea"/>
                <a:cs typeface="Times New Roman" panose="02020603050405020304" pitchFamily="18" charset="0"/>
              </a:rPr>
              <a:t>Multicathode</a:t>
            </a:r>
            <a:r>
              <a:rPr kumimoji="0" lang="en-US" sz="1400" b="0" i="0" u="none" strike="noStrike" kern="1200" cap="none" spc="0" normalizeH="0" baseline="0" noProof="0" dirty="0">
                <a:ln>
                  <a:noFill/>
                </a:ln>
                <a:solidFill>
                  <a:srgbClr val="AD0101">
                    <a:lumMod val="75000"/>
                  </a:srgbClr>
                </a:solidFill>
                <a:effectLst/>
                <a:uLnTx/>
                <a:uFillTx/>
                <a:latin typeface="Times New Roman"/>
                <a:ea typeface="+mn-ea"/>
                <a:cs typeface="Times New Roman" panose="02020603050405020304" pitchFamily="18" charset="0"/>
              </a:rPr>
              <a:t> Counter</a:t>
            </a:r>
            <a:r>
              <a:rPr kumimoji="0" lang="ru-RU" sz="1400" b="0" i="0" u="none" strike="noStrike" kern="1200" cap="none" spc="0" normalizeH="0" baseline="0" noProof="0" dirty="0">
                <a:ln>
                  <a:noFill/>
                </a:ln>
                <a:solidFill>
                  <a:srgbClr val="AD0101">
                    <a:lumMod val="75000"/>
                  </a:srgbClr>
                </a:solidFill>
                <a:effectLst/>
                <a:uLnTx/>
                <a:uFillTx/>
                <a:latin typeface="Times New Roman"/>
                <a:ea typeface="+mn-ea"/>
                <a:cs typeface="Times New Roman" panose="02020603050405020304" pitchFamily="18" charset="0"/>
              </a:rPr>
              <a:t>, </a:t>
            </a:r>
            <a:r>
              <a:rPr kumimoji="0" lang="en-US" sz="1400" b="0" i="0" u="none" strike="noStrike" kern="1200" cap="none" spc="0" normalizeH="0" baseline="0" noProof="0" dirty="0">
                <a:ln>
                  <a:noFill/>
                </a:ln>
                <a:solidFill>
                  <a:srgbClr val="AD0101">
                    <a:lumMod val="75000"/>
                  </a:srgbClr>
                </a:solidFill>
                <a:effectLst/>
                <a:uLnTx/>
                <a:uFillTx/>
                <a:latin typeface="Times New Roman"/>
                <a:ea typeface="+mn-ea"/>
                <a:cs typeface="Times New Roman" panose="02020603050405020304" pitchFamily="18" charset="0"/>
              </a:rPr>
              <a:t>Physics of Atomic Nuclei, 2023, Vol.86, No. 6, pp 1009-1013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AD0101">
                    <a:lumMod val="75000"/>
                  </a:srgbClr>
                </a:solidFill>
                <a:effectLst/>
                <a:uLnTx/>
                <a:uFillTx/>
                <a:latin typeface="Times New Roman"/>
                <a:ea typeface="+mn-ea"/>
                <a:cs typeface="Times New Roman" panose="02020603050405020304" pitchFamily="18" charset="0"/>
              </a:rPr>
              <a:t>DOI: 10.1134/S106377882306011X</a:t>
            </a:r>
            <a:endParaRPr kumimoji="0" lang="ru-RU" sz="1400" b="0" i="0" u="none" strike="noStrike" kern="1200" cap="none" spc="0" normalizeH="0" baseline="0" noProof="0" dirty="0">
              <a:ln>
                <a:noFill/>
              </a:ln>
              <a:solidFill>
                <a:srgbClr val="AD0101">
                  <a:lumMod val="75000"/>
                </a:srgbClr>
              </a:solidFill>
              <a:effectLst/>
              <a:uLnTx/>
              <a:uFillTx/>
              <a:latin typeface="Times New Roman"/>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a:ln>
                  <a:noFill/>
                </a:ln>
                <a:solidFill>
                  <a:srgbClr val="AD0101">
                    <a:lumMod val="75000"/>
                  </a:srgbClr>
                </a:solidFill>
                <a:effectLst/>
                <a:uLnTx/>
                <a:uFillTx/>
                <a:latin typeface="Times New Roman"/>
                <a:ea typeface="+mn-ea"/>
                <a:cs typeface="Times New Roman" panose="02020603050405020304" pitchFamily="18" charset="0"/>
              </a:rPr>
              <a:t>2. </a:t>
            </a:r>
            <a:r>
              <a:rPr kumimoji="0" lang="en-US" sz="1400" b="0" i="0" u="none" strike="noStrike" kern="1200" cap="none" spc="0" normalizeH="0" baseline="0" noProof="0" dirty="0">
                <a:ln>
                  <a:noFill/>
                </a:ln>
                <a:solidFill>
                  <a:srgbClr val="AD0101">
                    <a:lumMod val="75000"/>
                  </a:srgbClr>
                </a:solidFill>
                <a:effectLst/>
                <a:uLnTx/>
                <a:uFillTx/>
                <a:latin typeface="Times New Roman"/>
                <a:ea typeface="+mn-ea"/>
                <a:cs typeface="Times New Roman" panose="02020603050405020304" pitchFamily="18" charset="0"/>
              </a:rPr>
              <a:t>A.K., </a:t>
            </a:r>
            <a:r>
              <a:rPr kumimoji="0" lang="en-US" sz="1400" b="0" i="0" u="none" strike="noStrike" kern="1200" cap="none" spc="0" normalizeH="0" baseline="0" noProof="0" dirty="0" err="1">
                <a:ln>
                  <a:noFill/>
                </a:ln>
                <a:solidFill>
                  <a:srgbClr val="AD0101">
                    <a:lumMod val="75000"/>
                  </a:srgbClr>
                </a:solidFill>
                <a:effectLst/>
                <a:uLnTx/>
                <a:uFillTx/>
                <a:latin typeface="Times New Roman"/>
                <a:ea typeface="+mn-ea"/>
                <a:cs typeface="Times New Roman" panose="02020603050405020304" pitchFamily="18" charset="0"/>
              </a:rPr>
              <a:t>I.Orekhov</a:t>
            </a:r>
            <a:r>
              <a:rPr kumimoji="0" lang="en-US" sz="1400" b="0" i="0" u="none" strike="noStrike" kern="1200" cap="none" spc="0" normalizeH="0" baseline="0" noProof="0" dirty="0">
                <a:ln>
                  <a:noFill/>
                </a:ln>
                <a:solidFill>
                  <a:srgbClr val="AD0101">
                    <a:lumMod val="75000"/>
                  </a:srgbClr>
                </a:solidFill>
                <a:effectLst/>
                <a:uLnTx/>
                <a:uFillTx/>
                <a:latin typeface="Times New Roman"/>
                <a:ea typeface="+mn-ea"/>
                <a:cs typeface="Times New Roman" panose="02020603050405020304" pitchFamily="18" charset="0"/>
              </a:rPr>
              <a:t>, </a:t>
            </a:r>
            <a:r>
              <a:rPr kumimoji="0" lang="en-US" sz="1400" b="0" i="0" u="none" strike="noStrike" kern="1200" cap="none" spc="0" normalizeH="0" baseline="0" noProof="0" dirty="0" err="1">
                <a:ln>
                  <a:noFill/>
                </a:ln>
                <a:solidFill>
                  <a:srgbClr val="AD0101">
                    <a:lumMod val="75000"/>
                  </a:srgbClr>
                </a:solidFill>
                <a:effectLst/>
                <a:uLnTx/>
                <a:uFillTx/>
                <a:latin typeface="Times New Roman"/>
                <a:ea typeface="+mn-ea"/>
                <a:cs typeface="Times New Roman" panose="02020603050405020304" pitchFamily="18" charset="0"/>
              </a:rPr>
              <a:t>V.Petukhov</a:t>
            </a:r>
            <a:r>
              <a:rPr kumimoji="0" lang="en-US" sz="1400" b="0" i="0" u="none" strike="noStrike" kern="1200" cap="none" spc="0" normalizeH="0" baseline="0" noProof="0" dirty="0">
                <a:ln>
                  <a:noFill/>
                </a:ln>
                <a:solidFill>
                  <a:srgbClr val="AD0101">
                    <a:lumMod val="75000"/>
                  </a:srgbClr>
                </a:solidFill>
                <a:effectLst/>
                <a:uLnTx/>
                <a:uFillTx/>
                <a:latin typeface="Times New Roman"/>
                <a:ea typeface="+mn-ea"/>
                <a:cs typeface="Times New Roman" panose="02020603050405020304" pitchFamily="18" charset="0"/>
              </a:rPr>
              <a:t>, </a:t>
            </a:r>
            <a:r>
              <a:rPr kumimoji="0" lang="en-GB" sz="1400" b="0" i="0" u="none" strike="noStrike" kern="1200" cap="none" spc="0" normalizeH="0" baseline="0" noProof="0" dirty="0">
                <a:ln>
                  <a:noFill/>
                </a:ln>
                <a:solidFill>
                  <a:srgbClr val="AD0101">
                    <a:lumMod val="75000"/>
                  </a:srgbClr>
                </a:solidFill>
                <a:effectLst/>
                <a:uLnTx/>
                <a:uFillTx/>
                <a:latin typeface="Times New Roman"/>
                <a:ea typeface="+mn-ea"/>
                <a:cs typeface="Times New Roman" panose="02020603050405020304" pitchFamily="18" charset="0"/>
              </a:rPr>
              <a:t>PHELEX: Present Status, Moscow University Physics Bulletin, 2022, Vol. 77, pp, 315-318. DOI: 10.3103/S0027134922020539</a:t>
            </a:r>
            <a:endParaRPr kumimoji="0" lang="en-US" sz="1400" b="0" i="0" u="none" strike="noStrike" kern="1200" cap="none" spc="0" normalizeH="0" baseline="0" noProof="0" dirty="0">
              <a:ln>
                <a:noFill/>
              </a:ln>
              <a:solidFill>
                <a:srgbClr val="AD0101">
                  <a:lumMod val="75000"/>
                </a:srgbClr>
              </a:solidFill>
              <a:effectLst/>
              <a:uLnTx/>
              <a:uFillTx/>
              <a:latin typeface="Times New Roman"/>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a:ln>
                  <a:noFill/>
                </a:ln>
                <a:solidFill>
                  <a:srgbClr val="AD0101">
                    <a:lumMod val="75000"/>
                  </a:srgbClr>
                </a:solidFill>
                <a:effectLst/>
                <a:uLnTx/>
                <a:uFillTx/>
                <a:latin typeface="Times New Roman" panose="02020603050405020304" pitchFamily="18" charset="0"/>
                <a:ea typeface="+mn-ea"/>
                <a:cs typeface="Times New Roman" panose="02020603050405020304" pitchFamily="18" charset="0"/>
              </a:rPr>
              <a:t>3</a:t>
            </a:r>
            <a:r>
              <a:rPr kumimoji="0" lang="en-GB" sz="1400" b="0" i="0" u="none" strike="noStrike" kern="1200" cap="none" spc="0" normalizeH="0" baseline="0" noProof="0" dirty="0">
                <a:ln>
                  <a:noFill/>
                </a:ln>
                <a:solidFill>
                  <a:srgbClr val="AD0101">
                    <a:lumMod val="75000"/>
                  </a:srgbClr>
                </a:solidFill>
                <a:effectLst/>
                <a:uLnTx/>
                <a:uFillTx/>
                <a:latin typeface="Times New Roman" panose="02020603050405020304" pitchFamily="18" charset="0"/>
                <a:ea typeface="+mn-ea"/>
                <a:cs typeface="Times New Roman" panose="02020603050405020304" pitchFamily="18" charset="0"/>
              </a:rPr>
              <a:t> . </a:t>
            </a:r>
            <a:r>
              <a:rPr kumimoji="0" lang="en-US" sz="1400" b="0" i="0" u="none" strike="noStrike" kern="1200" cap="none" spc="0" normalizeH="0" baseline="0" noProof="0" dirty="0">
                <a:ln>
                  <a:noFill/>
                </a:ln>
                <a:solidFill>
                  <a:srgbClr val="AD0101">
                    <a:lumMod val="75000"/>
                  </a:srgbClr>
                </a:solidFill>
                <a:effectLst/>
                <a:uLnTx/>
                <a:uFillTx/>
                <a:latin typeface="Times New Roman" panose="02020603050405020304" pitchFamily="18" charset="0"/>
                <a:ea typeface="+mn-ea"/>
                <a:cs typeface="Times New Roman" panose="02020603050405020304" pitchFamily="18" charset="0"/>
              </a:rPr>
              <a:t>A.K., </a:t>
            </a:r>
            <a:r>
              <a:rPr kumimoji="0" lang="en-US" sz="1400" b="0" i="0" u="none" strike="noStrike" kern="1200" cap="none" spc="0" normalizeH="0" baseline="0" noProof="0" dirty="0" err="1">
                <a:ln>
                  <a:noFill/>
                </a:ln>
                <a:solidFill>
                  <a:srgbClr val="AD0101">
                    <a:lumMod val="75000"/>
                  </a:srgbClr>
                </a:solidFill>
                <a:effectLst/>
                <a:uLnTx/>
                <a:uFillTx/>
                <a:latin typeface="Times New Roman" panose="02020603050405020304" pitchFamily="18" charset="0"/>
                <a:ea typeface="+mn-ea"/>
                <a:cs typeface="Times New Roman" panose="02020603050405020304" pitchFamily="18" charset="0"/>
              </a:rPr>
              <a:t>I.Orekhov</a:t>
            </a:r>
            <a:r>
              <a:rPr kumimoji="0" lang="en-US" sz="1400" b="0" i="0" u="none" strike="noStrike" kern="1200" cap="none" spc="0" normalizeH="0" baseline="0" noProof="0" dirty="0">
                <a:ln>
                  <a:noFill/>
                </a:ln>
                <a:solidFill>
                  <a:srgbClr val="AD010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1400" b="0" i="0" u="none" strike="noStrike" kern="1200" cap="none" spc="0" normalizeH="0" baseline="0" noProof="0" dirty="0" err="1">
                <a:ln>
                  <a:noFill/>
                </a:ln>
                <a:solidFill>
                  <a:srgbClr val="AD0101">
                    <a:lumMod val="75000"/>
                  </a:srgbClr>
                </a:solidFill>
                <a:effectLst/>
                <a:uLnTx/>
                <a:uFillTx/>
                <a:latin typeface="Times New Roman" panose="02020603050405020304" pitchFamily="18" charset="0"/>
                <a:ea typeface="+mn-ea"/>
                <a:cs typeface="Times New Roman" panose="02020603050405020304" pitchFamily="18" charset="0"/>
              </a:rPr>
              <a:t>V.Petukhov</a:t>
            </a:r>
            <a:r>
              <a:rPr kumimoji="0" lang="en-US" sz="1400" b="0" i="0" u="none" strike="noStrike" kern="1200" cap="none" spc="0" normalizeH="0" baseline="0" noProof="0" dirty="0">
                <a:ln>
                  <a:noFill/>
                </a:ln>
                <a:solidFill>
                  <a:srgbClr val="AD0101">
                    <a:lumMod val="75000"/>
                  </a:srgbClr>
                </a:solidFill>
                <a:effectLst/>
                <a:uLnTx/>
                <a:uFillTx/>
                <a:latin typeface="Times New Roman" panose="02020603050405020304" pitchFamily="18" charset="0"/>
                <a:ea typeface="+mn-ea"/>
                <a:cs typeface="Times New Roman" panose="02020603050405020304" pitchFamily="18" charset="0"/>
              </a:rPr>
              <a:t>, Diurnal Variations of the Count Rates from Dark Photons, Particles 2022, 5, 180-187. </a:t>
            </a:r>
            <a:r>
              <a:rPr kumimoji="0" lang="en-US" sz="1400" b="0" i="0" u="none" strike="noStrike" kern="1200" cap="none" spc="0" normalizeH="0" baseline="0" noProof="0" dirty="0">
                <a:ln>
                  <a:noFill/>
                </a:ln>
                <a:solidFill>
                  <a:srgbClr val="AD0101">
                    <a:lumMod val="75000"/>
                  </a:srgbClr>
                </a:solidFill>
                <a:effectLst/>
                <a:uLnTx/>
                <a:uFillTx/>
                <a:latin typeface="Times New Roman" panose="02020603050405020304" pitchFamily="18" charset="0"/>
                <a:ea typeface="+mn-ea"/>
                <a:cs typeface="Times New Roman" panose="02020603050405020304" pitchFamily="18" charset="0"/>
                <a:hlinkClick r:id="rId3"/>
              </a:rPr>
              <a:t>https://doi.org/10.3390/particles5020016</a:t>
            </a:r>
            <a:endParaRPr kumimoji="0" lang="en-US" sz="1400" b="0" i="0" u="none" strike="noStrike" kern="1200" cap="none" spc="0" normalizeH="0" baseline="0" noProof="0" dirty="0">
              <a:ln>
                <a:noFill/>
              </a:ln>
              <a:solidFill>
                <a:srgbClr val="AD0101">
                  <a:lumMod val="75000"/>
                </a:srgbClr>
              </a:solidFill>
              <a:effectLst/>
              <a:uLnTx/>
              <a:uFillTx/>
              <a:latin typeface="Times New Roman"/>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a:ln>
                  <a:noFill/>
                </a:ln>
                <a:solidFill>
                  <a:srgbClr val="AD0101">
                    <a:lumMod val="75000"/>
                  </a:srgbClr>
                </a:solidFill>
                <a:effectLst/>
                <a:uLnTx/>
                <a:uFillTx/>
                <a:latin typeface="Times New Roman"/>
                <a:ea typeface="+mn-ea"/>
                <a:cs typeface="Times New Roman" panose="02020603050405020304" pitchFamily="18" charset="0"/>
              </a:rPr>
              <a:t>4</a:t>
            </a:r>
            <a:r>
              <a:rPr kumimoji="0" lang="en-US" sz="1400" b="0" i="0" u="none" strike="noStrike" kern="1200" cap="none" spc="0" normalizeH="0" baseline="0" noProof="0" dirty="0">
                <a:ln>
                  <a:noFill/>
                </a:ln>
                <a:solidFill>
                  <a:srgbClr val="AD0101">
                    <a:lumMod val="75000"/>
                  </a:srgbClr>
                </a:solidFill>
                <a:effectLst/>
                <a:uLnTx/>
                <a:uFillTx/>
                <a:latin typeface="Times New Roman"/>
                <a:ea typeface="+mn-ea"/>
                <a:cs typeface="Times New Roman" panose="02020603050405020304" pitchFamily="18" charset="0"/>
              </a:rPr>
              <a:t>. A.K., </a:t>
            </a:r>
            <a:r>
              <a:rPr kumimoji="0" lang="en-US" sz="1400" b="0" i="0" u="none" strike="noStrike" kern="1200" cap="none" spc="0" normalizeH="0" baseline="0" noProof="0" dirty="0" err="1">
                <a:ln>
                  <a:noFill/>
                </a:ln>
                <a:solidFill>
                  <a:srgbClr val="AD0101">
                    <a:lumMod val="75000"/>
                  </a:srgbClr>
                </a:solidFill>
                <a:effectLst/>
                <a:uLnTx/>
                <a:uFillTx/>
                <a:latin typeface="Times New Roman"/>
                <a:ea typeface="+mn-ea"/>
                <a:cs typeface="Times New Roman" panose="02020603050405020304" pitchFamily="18" charset="0"/>
              </a:rPr>
              <a:t>I.Orekhov</a:t>
            </a:r>
            <a:r>
              <a:rPr kumimoji="0" lang="en-US" sz="1400" b="0" i="0" u="none" strike="noStrike" kern="1200" cap="none" spc="0" normalizeH="0" baseline="0" noProof="0" dirty="0">
                <a:ln>
                  <a:noFill/>
                </a:ln>
                <a:solidFill>
                  <a:srgbClr val="AD0101">
                    <a:lumMod val="75000"/>
                  </a:srgbClr>
                </a:solidFill>
                <a:effectLst/>
                <a:uLnTx/>
                <a:uFillTx/>
                <a:latin typeface="Times New Roman"/>
                <a:ea typeface="+mn-ea"/>
                <a:cs typeface="Times New Roman" panose="02020603050405020304" pitchFamily="18" charset="0"/>
              </a:rPr>
              <a:t>, </a:t>
            </a:r>
            <a:r>
              <a:rPr kumimoji="0" lang="en-US" sz="1400" b="0" i="0" u="none" strike="noStrike" kern="1200" cap="none" spc="0" normalizeH="0" baseline="0" noProof="0" dirty="0" err="1">
                <a:ln>
                  <a:noFill/>
                </a:ln>
                <a:solidFill>
                  <a:srgbClr val="AD0101">
                    <a:lumMod val="75000"/>
                  </a:srgbClr>
                </a:solidFill>
                <a:effectLst/>
                <a:uLnTx/>
                <a:uFillTx/>
                <a:latin typeface="Times New Roman"/>
                <a:ea typeface="+mn-ea"/>
                <a:cs typeface="Times New Roman" panose="02020603050405020304" pitchFamily="18" charset="0"/>
              </a:rPr>
              <a:t>V.Petukhov</a:t>
            </a:r>
            <a:r>
              <a:rPr kumimoji="0" lang="en-US" sz="1400" b="0" i="0" u="none" strike="noStrike" kern="1200" cap="none" spc="0" normalizeH="0" baseline="0" noProof="0" dirty="0">
                <a:ln>
                  <a:noFill/>
                </a:ln>
                <a:solidFill>
                  <a:srgbClr val="AD0101">
                    <a:lumMod val="75000"/>
                  </a:srgbClr>
                </a:solidFill>
                <a:effectLst/>
                <a:uLnTx/>
                <a:uFillTx/>
                <a:latin typeface="Times New Roman"/>
                <a:ea typeface="+mn-ea"/>
                <a:cs typeface="Times New Roman" panose="02020603050405020304" pitchFamily="18" charset="0"/>
              </a:rPr>
              <a:t>, </a:t>
            </a:r>
            <a:r>
              <a:rPr kumimoji="0" lang="ru-RU" sz="1400" b="0" i="0" u="none" strike="noStrike" kern="1200" cap="none" spc="0" normalizeH="0" baseline="0" noProof="0" dirty="0">
                <a:ln>
                  <a:noFill/>
                </a:ln>
                <a:solidFill>
                  <a:srgbClr val="AD0101">
                    <a:lumMod val="75000"/>
                  </a:srgbClr>
                </a:solidFill>
                <a:effectLst/>
                <a:uLnTx/>
                <a:uFillTx/>
                <a:latin typeface="Times New Roman"/>
                <a:ea typeface="+mn-ea"/>
                <a:cs typeface="Times New Roman" panose="02020603050405020304" pitchFamily="18" charset="0"/>
              </a:rPr>
              <a:t>Мульти катодный счетчик как детектор скрытых фотонов,</a:t>
            </a:r>
            <a:r>
              <a:rPr kumimoji="0" lang="en-US" sz="1400" b="0" i="0" u="none" strike="noStrike" kern="1200" cap="none" spc="0" normalizeH="0" baseline="0" noProof="0" dirty="0">
                <a:ln>
                  <a:noFill/>
                </a:ln>
                <a:solidFill>
                  <a:srgbClr val="AD0101">
                    <a:lumMod val="75000"/>
                  </a:srgbClr>
                </a:solidFill>
                <a:effectLst/>
                <a:uLnTx/>
                <a:uFillTx/>
                <a:latin typeface="Times New Roman"/>
                <a:ea typeface="+mn-ea"/>
                <a:cs typeface="Times New Roman" panose="02020603050405020304" pitchFamily="18" charset="0"/>
              </a:rPr>
              <a:t> Physics of Atomic Nuclei, 202</a:t>
            </a:r>
            <a:r>
              <a:rPr kumimoji="0" lang="ru-RU" sz="1400" b="0" i="0" u="none" strike="noStrike" kern="1200" cap="none" spc="0" normalizeH="0" baseline="0" noProof="0" dirty="0">
                <a:ln>
                  <a:noFill/>
                </a:ln>
                <a:solidFill>
                  <a:srgbClr val="AD0101">
                    <a:lumMod val="75000"/>
                  </a:srgbClr>
                </a:solidFill>
                <a:effectLst/>
                <a:uLnTx/>
                <a:uFillTx/>
                <a:latin typeface="Times New Roman"/>
                <a:ea typeface="+mn-ea"/>
                <a:cs typeface="Times New Roman" panose="02020603050405020304" pitchFamily="18" charset="0"/>
              </a:rPr>
              <a:t>2</a:t>
            </a:r>
            <a:r>
              <a:rPr kumimoji="0" lang="en-US" sz="1400" b="0" i="0" u="none" strike="noStrike" kern="1200" cap="none" spc="0" normalizeH="0" baseline="0" noProof="0" dirty="0">
                <a:ln>
                  <a:noFill/>
                </a:ln>
                <a:solidFill>
                  <a:srgbClr val="AD0101">
                    <a:lumMod val="75000"/>
                  </a:srgbClr>
                </a:solidFill>
                <a:effectLst/>
                <a:uLnTx/>
                <a:uFillTx/>
                <a:latin typeface="Times New Roman"/>
                <a:ea typeface="+mn-ea"/>
                <a:cs typeface="Times New Roman" panose="02020603050405020304" pitchFamily="18" charset="0"/>
              </a:rPr>
              <a:t>,</a:t>
            </a:r>
            <a:r>
              <a:rPr kumimoji="0" lang="en-US" sz="1400" b="0" i="0" u="none" strike="noStrike" kern="1200" cap="none" spc="0" normalizeH="0" baseline="0" noProof="0" dirty="0">
                <a:ln>
                  <a:noFill/>
                </a:ln>
                <a:solidFill>
                  <a:srgbClr val="AD0101">
                    <a:lumMod val="75000"/>
                  </a:srgbClr>
                </a:solidFill>
                <a:effectLst/>
                <a:uLnTx/>
                <a:uFillTx/>
                <a:latin typeface="Times New Roman" pitchFamily="18" charset="0"/>
                <a:ea typeface="+mn-ea"/>
                <a:cs typeface="Times New Roman" pitchFamily="18" charset="0"/>
              </a:rPr>
              <a:t> Vol.85, No. 6, pp 1-9, (2022).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AD0101">
                    <a:lumMod val="75000"/>
                  </a:srgbClr>
                </a:solidFill>
                <a:effectLst/>
                <a:uLnTx/>
                <a:uFillTx/>
                <a:latin typeface="Times New Roman" pitchFamily="18" charset="0"/>
                <a:ea typeface="+mn-ea"/>
                <a:cs typeface="Times New Roman" pitchFamily="18" charset="0"/>
              </a:rPr>
              <a:t>DOI: 10.31857/S0044002722060083</a:t>
            </a:r>
            <a:endParaRPr kumimoji="0" lang="en-US" sz="1400" b="0" i="0" u="none" strike="noStrike" kern="1200" cap="none" spc="0" normalizeH="0" baseline="0" noProof="0" dirty="0">
              <a:ln>
                <a:noFill/>
              </a:ln>
              <a:solidFill>
                <a:srgbClr val="AD0101">
                  <a:lumMod val="75000"/>
                </a:srgbClr>
              </a:solidFill>
              <a:effectLst/>
              <a:uLnTx/>
              <a:uFillTx/>
              <a:latin typeface="Times New Roman"/>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a:ln>
                  <a:noFill/>
                </a:ln>
                <a:solidFill>
                  <a:srgbClr val="AD0101">
                    <a:lumMod val="75000"/>
                  </a:srgbClr>
                </a:solidFill>
                <a:effectLst/>
                <a:uLnTx/>
                <a:uFillTx/>
                <a:latin typeface="Times New Roman"/>
                <a:ea typeface="+mn-ea"/>
                <a:cs typeface="Times New Roman" panose="02020603050405020304" pitchFamily="18" charset="0"/>
              </a:rPr>
              <a:t>5</a:t>
            </a:r>
            <a:r>
              <a:rPr kumimoji="0" lang="en-US" sz="1400" b="0" i="0" u="none" strike="noStrike" kern="1200" cap="none" spc="0" normalizeH="0" baseline="0" noProof="0" dirty="0">
                <a:ln>
                  <a:noFill/>
                </a:ln>
                <a:solidFill>
                  <a:srgbClr val="AD0101">
                    <a:lumMod val="75000"/>
                  </a:srgbClr>
                </a:solidFill>
                <a:effectLst/>
                <a:uLnTx/>
                <a:uFillTx/>
                <a:latin typeface="Times New Roman"/>
                <a:ea typeface="+mn-ea"/>
                <a:cs typeface="Times New Roman" panose="02020603050405020304" pitchFamily="18" charset="0"/>
              </a:rPr>
              <a:t>. A.K., </a:t>
            </a:r>
            <a:r>
              <a:rPr kumimoji="0" lang="en-US" sz="1400" b="0" i="0" u="none" strike="noStrike" kern="1200" cap="none" spc="0" normalizeH="0" baseline="0" noProof="0" dirty="0" err="1">
                <a:ln>
                  <a:noFill/>
                </a:ln>
                <a:solidFill>
                  <a:srgbClr val="AD0101">
                    <a:lumMod val="75000"/>
                  </a:srgbClr>
                </a:solidFill>
                <a:effectLst/>
                <a:uLnTx/>
                <a:uFillTx/>
                <a:latin typeface="Times New Roman"/>
                <a:ea typeface="+mn-ea"/>
                <a:cs typeface="Times New Roman" panose="02020603050405020304" pitchFamily="18" charset="0"/>
              </a:rPr>
              <a:t>I.Orekhov</a:t>
            </a:r>
            <a:r>
              <a:rPr kumimoji="0" lang="en-US" sz="1400" b="0" i="0" u="none" strike="noStrike" kern="1200" cap="none" spc="0" normalizeH="0" baseline="0" noProof="0" dirty="0">
                <a:ln>
                  <a:noFill/>
                </a:ln>
                <a:solidFill>
                  <a:srgbClr val="AD0101">
                    <a:lumMod val="75000"/>
                  </a:srgbClr>
                </a:solidFill>
                <a:effectLst/>
                <a:uLnTx/>
                <a:uFillTx/>
                <a:latin typeface="Times New Roman"/>
                <a:ea typeface="+mn-ea"/>
                <a:cs typeface="Times New Roman" panose="02020603050405020304" pitchFamily="18" charset="0"/>
              </a:rPr>
              <a:t>, </a:t>
            </a:r>
            <a:r>
              <a:rPr kumimoji="0" lang="en-US" sz="1400" b="0" i="0" u="none" strike="noStrike" kern="1200" cap="none" spc="0" normalizeH="0" baseline="0" noProof="0" dirty="0" err="1">
                <a:ln>
                  <a:noFill/>
                </a:ln>
                <a:solidFill>
                  <a:srgbClr val="AD0101">
                    <a:lumMod val="75000"/>
                  </a:srgbClr>
                </a:solidFill>
                <a:effectLst/>
                <a:uLnTx/>
                <a:uFillTx/>
                <a:latin typeface="Times New Roman"/>
                <a:ea typeface="+mn-ea"/>
                <a:cs typeface="Times New Roman" panose="02020603050405020304" pitchFamily="18" charset="0"/>
              </a:rPr>
              <a:t>V.Petukhov</a:t>
            </a:r>
            <a:r>
              <a:rPr kumimoji="0" lang="en-US" sz="1400" b="0" i="0" u="none" strike="noStrike" kern="1200" cap="none" spc="0" normalizeH="0" baseline="0" noProof="0" dirty="0">
                <a:ln>
                  <a:noFill/>
                </a:ln>
                <a:solidFill>
                  <a:srgbClr val="AD0101">
                    <a:lumMod val="75000"/>
                  </a:srgbClr>
                </a:solidFill>
                <a:effectLst/>
                <a:uLnTx/>
                <a:uFillTx/>
                <a:latin typeface="Times New Roman"/>
                <a:ea typeface="+mn-ea"/>
                <a:cs typeface="Times New Roman" panose="02020603050405020304" pitchFamily="18" charset="0"/>
              </a:rPr>
              <a:t>, Present Status of the Experiment on the Search for Dark Photons by a Multi-Cathode Counter, Physics of Atomic Nuclei, 2021, Vol.84, No. 6, pp 860-865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AD0101">
                    <a:lumMod val="75000"/>
                  </a:srgbClr>
                </a:solidFill>
                <a:effectLst/>
                <a:uLnTx/>
                <a:uFillTx/>
                <a:latin typeface="Times New Roman"/>
                <a:ea typeface="+mn-ea"/>
                <a:cs typeface="Times New Roman" panose="02020603050405020304" pitchFamily="18" charset="0"/>
              </a:rPr>
              <a:t>6. A.K., </a:t>
            </a:r>
            <a:r>
              <a:rPr kumimoji="0" lang="en-US" sz="1400" b="0" i="0" u="none" strike="noStrike" kern="1200" cap="none" spc="0" normalizeH="0" baseline="0" noProof="0" dirty="0" err="1">
                <a:ln>
                  <a:noFill/>
                </a:ln>
                <a:solidFill>
                  <a:srgbClr val="AD0101">
                    <a:lumMod val="75000"/>
                  </a:srgbClr>
                </a:solidFill>
                <a:effectLst/>
                <a:uLnTx/>
                <a:uFillTx/>
                <a:latin typeface="Times New Roman"/>
                <a:ea typeface="+mn-ea"/>
                <a:cs typeface="Times New Roman" panose="02020603050405020304" pitchFamily="18" charset="0"/>
              </a:rPr>
              <a:t>I.Orekhov</a:t>
            </a:r>
            <a:r>
              <a:rPr kumimoji="0" lang="en-US" sz="1400" b="0" i="0" u="none" strike="noStrike" kern="1200" cap="none" spc="0" normalizeH="0" baseline="0" noProof="0" dirty="0">
                <a:ln>
                  <a:noFill/>
                </a:ln>
                <a:solidFill>
                  <a:srgbClr val="AD0101">
                    <a:lumMod val="75000"/>
                  </a:srgbClr>
                </a:solidFill>
                <a:effectLst/>
                <a:uLnTx/>
                <a:uFillTx/>
                <a:latin typeface="Times New Roman"/>
                <a:ea typeface="+mn-ea"/>
                <a:cs typeface="Times New Roman" panose="02020603050405020304" pitchFamily="18" charset="0"/>
              </a:rPr>
              <a:t>, </a:t>
            </a:r>
            <a:r>
              <a:rPr kumimoji="0" lang="en-US" sz="1400" b="0" i="0" u="none" strike="noStrike" kern="1200" cap="none" spc="0" normalizeH="0" baseline="0" noProof="0" dirty="0" err="1">
                <a:ln>
                  <a:noFill/>
                </a:ln>
                <a:solidFill>
                  <a:srgbClr val="AD0101">
                    <a:lumMod val="75000"/>
                  </a:srgbClr>
                </a:solidFill>
                <a:effectLst/>
                <a:uLnTx/>
                <a:uFillTx/>
                <a:latin typeface="Times New Roman"/>
                <a:ea typeface="+mn-ea"/>
                <a:cs typeface="Times New Roman" panose="02020603050405020304" pitchFamily="18" charset="0"/>
              </a:rPr>
              <a:t>V.Petukhov</a:t>
            </a:r>
            <a:r>
              <a:rPr kumimoji="0" lang="en-US" sz="1400" b="0" i="0" u="none" strike="noStrike" kern="1200" cap="none" spc="0" normalizeH="0" baseline="0" noProof="0" dirty="0">
                <a:ln>
                  <a:noFill/>
                </a:ln>
                <a:solidFill>
                  <a:srgbClr val="AD0101">
                    <a:lumMod val="75000"/>
                  </a:srgbClr>
                </a:solidFill>
                <a:effectLst/>
                <a:uLnTx/>
                <a:uFillTx/>
                <a:latin typeface="Times New Roman"/>
                <a:ea typeface="+mn-ea"/>
                <a:cs typeface="Times New Roman" panose="02020603050405020304" pitchFamily="18" charset="0"/>
              </a:rPr>
              <a:t>, On the possibility of observing diurnal variations in the count rate of dark photons using a </a:t>
            </a:r>
            <a:r>
              <a:rPr kumimoji="0" lang="en-US" sz="1400" b="0" i="0" u="none" strike="noStrike" kern="1200" cap="none" spc="0" normalizeH="0" baseline="0" noProof="0" dirty="0" err="1">
                <a:ln>
                  <a:noFill/>
                </a:ln>
                <a:solidFill>
                  <a:srgbClr val="AD0101">
                    <a:lumMod val="75000"/>
                  </a:srgbClr>
                </a:solidFill>
                <a:effectLst/>
                <a:uLnTx/>
                <a:uFillTx/>
                <a:latin typeface="Times New Roman"/>
                <a:ea typeface="+mn-ea"/>
                <a:cs typeface="Times New Roman" panose="02020603050405020304" pitchFamily="18" charset="0"/>
              </a:rPr>
              <a:t>multicathode</a:t>
            </a:r>
            <a:r>
              <a:rPr kumimoji="0" lang="en-US" sz="1400" b="0" i="0" u="none" strike="noStrike" kern="1200" cap="none" spc="0" normalizeH="0" baseline="0" noProof="0" dirty="0">
                <a:ln>
                  <a:noFill/>
                </a:ln>
                <a:solidFill>
                  <a:srgbClr val="AD0101">
                    <a:lumMod val="75000"/>
                  </a:srgbClr>
                </a:solidFill>
                <a:effectLst/>
                <a:uLnTx/>
                <a:uFillTx/>
                <a:latin typeface="Times New Roman"/>
                <a:ea typeface="+mn-ea"/>
                <a:cs typeface="Times New Roman" panose="02020603050405020304" pitchFamily="18" charset="0"/>
              </a:rPr>
              <a:t> counters, Physics of Particles and Nuclei, 2021, Vol.52, No.1, pp. 31 - 38</a:t>
            </a:r>
          </a:p>
        </p:txBody>
      </p:sp>
      <p:sp>
        <p:nvSpPr>
          <p:cNvPr id="7" name="Нижний колонтитул 6">
            <a:extLst>
              <a:ext uri="{FF2B5EF4-FFF2-40B4-BE49-F238E27FC236}">
                <a16:creationId xmlns:a16="http://schemas.microsoft.com/office/drawing/2014/main" id="{0A053CC3-76D7-ED6A-6B98-11368097D882}"/>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303030">
                    <a:lumMod val="90000"/>
                    <a:lumOff val="10000"/>
                  </a:srgbClr>
                </a:solidFill>
                <a:effectLst/>
                <a:uLnTx/>
                <a:uFillTx/>
                <a:latin typeface="Times New Roman"/>
                <a:ea typeface="+mn-ea"/>
                <a:cs typeface="+mn-cs"/>
              </a:rPr>
              <a:t>Kopylov, Orekhov, Petukhov, Solomatin - PHELEX              ICPPA          Moscow, 2024 </a:t>
            </a:r>
            <a:endParaRPr kumimoji="0" lang="ru-RU" sz="1200" b="1" i="0" u="none" strike="noStrike" kern="1200" cap="none" spc="0" normalizeH="0" baseline="0" noProof="0">
              <a:ln>
                <a:noFill/>
              </a:ln>
              <a:solidFill>
                <a:srgbClr val="303030">
                  <a:lumMod val="90000"/>
                  <a:lumOff val="10000"/>
                </a:srgbClr>
              </a:solidFill>
              <a:effectLst/>
              <a:uLnTx/>
              <a:uFillTx/>
              <a:latin typeface="Times New Roman"/>
              <a:ea typeface="+mn-ea"/>
              <a:cs typeface="+mn-cs"/>
            </a:endParaRPr>
          </a:p>
        </p:txBody>
      </p:sp>
    </p:spTree>
    <p:extLst>
      <p:ext uri="{BB962C8B-B14F-4D97-AF65-F5344CB8AC3E}">
        <p14:creationId xmlns:p14="http://schemas.microsoft.com/office/powerpoint/2010/main" val="40096570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idx="4294967295"/>
          </p:nvPr>
        </p:nvSpPr>
        <p:spPr>
          <a:xfrm>
            <a:off x="971600" y="700088"/>
            <a:ext cx="7704856" cy="4032250"/>
          </a:xfrm>
        </p:spPr>
        <p:txBody>
          <a:bodyPr>
            <a:noAutofit/>
          </a:bodyPr>
          <a:lstStyle/>
          <a:p>
            <a:pPr algn="l">
              <a:lnSpc>
                <a:spcPct val="100000"/>
              </a:lnSpc>
            </a:pPr>
            <a:br>
              <a:rPr lang="en-US" sz="2000" dirty="0">
                <a:solidFill>
                  <a:srgbClr val="002060"/>
                </a:solidFill>
                <a:latin typeface="Times New Roman" panose="02020603050405020304" pitchFamily="18" charset="0"/>
                <a:cs typeface="Times New Roman" panose="02020603050405020304" pitchFamily="18" charset="0"/>
              </a:rPr>
            </a:br>
            <a:br>
              <a:rPr lang="en-US" sz="2000" dirty="0">
                <a:solidFill>
                  <a:srgbClr val="002060"/>
                </a:solidFill>
                <a:latin typeface="Times New Roman" panose="02020603050405020304" pitchFamily="18" charset="0"/>
                <a:cs typeface="Times New Roman" panose="02020603050405020304" pitchFamily="18" charset="0"/>
              </a:rPr>
            </a:br>
            <a:br>
              <a:rPr lang="en-US" sz="2000" dirty="0">
                <a:solidFill>
                  <a:srgbClr val="002060"/>
                </a:solidFill>
                <a:latin typeface="Times New Roman" panose="02020603050405020304" pitchFamily="18" charset="0"/>
                <a:cs typeface="Times New Roman" panose="02020603050405020304" pitchFamily="18" charset="0"/>
              </a:rPr>
            </a:br>
            <a:br>
              <a:rPr lang="en-US" sz="2000" dirty="0">
                <a:solidFill>
                  <a:srgbClr val="002060"/>
                </a:solidFill>
                <a:latin typeface="Times New Roman" panose="02020603050405020304" pitchFamily="18" charset="0"/>
                <a:cs typeface="Times New Roman" panose="02020603050405020304" pitchFamily="18" charset="0"/>
              </a:rPr>
            </a:br>
            <a:br>
              <a:rPr lang="en-US" sz="2000" dirty="0">
                <a:solidFill>
                  <a:srgbClr val="002060"/>
                </a:solidFill>
                <a:latin typeface="Times New Roman" panose="02020603050405020304" pitchFamily="18" charset="0"/>
                <a:cs typeface="Times New Roman" panose="02020603050405020304" pitchFamily="18" charset="0"/>
              </a:rPr>
            </a:br>
            <a:br>
              <a:rPr lang="en-US" sz="2000" dirty="0">
                <a:solidFill>
                  <a:srgbClr val="002060"/>
                </a:solidFill>
                <a:latin typeface="Times New Roman" panose="02020603050405020304" pitchFamily="18" charset="0"/>
                <a:cs typeface="Times New Roman" panose="02020603050405020304" pitchFamily="18" charset="0"/>
              </a:rPr>
            </a:br>
            <a:br>
              <a:rPr lang="en-US" sz="2000" dirty="0">
                <a:solidFill>
                  <a:srgbClr val="002060"/>
                </a:solidFill>
                <a:latin typeface="Times New Roman" panose="02020603050405020304" pitchFamily="18" charset="0"/>
                <a:cs typeface="Times New Roman" panose="02020603050405020304" pitchFamily="18" charset="0"/>
              </a:rPr>
            </a:br>
            <a:br>
              <a:rPr lang="en-US" sz="4800" dirty="0">
                <a:solidFill>
                  <a:srgbClr val="002060"/>
                </a:solidFill>
                <a:latin typeface="Comic Sans MS" panose="030F0702030302020204" pitchFamily="66" charset="0"/>
                <a:cs typeface="Times New Roman" panose="02020603050405020304" pitchFamily="18" charset="0"/>
              </a:rPr>
            </a:br>
            <a:endParaRPr lang="ru-RU" sz="4800" dirty="0">
              <a:solidFill>
                <a:srgbClr val="002060"/>
              </a:solidFill>
              <a:latin typeface="Comic Sans MS" panose="030F0702030302020204" pitchFamily="66" charset="0"/>
              <a:cs typeface="Times New Roman" panose="02020603050405020304" pitchFamily="18" charset="0"/>
            </a:endParaRPr>
          </a:p>
        </p:txBody>
      </p:sp>
      <p:pic>
        <p:nvPicPr>
          <p:cNvPr id="1026" name="Picture 2" descr="логотип ИЯИ РАН создан Н.Нольде"/>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195486"/>
            <a:ext cx="720080" cy="720081"/>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1115616" y="339502"/>
            <a:ext cx="6750496" cy="38164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AD0101">
                    <a:lumMod val="75000"/>
                  </a:srgbClr>
                </a:solidFill>
                <a:effectLst/>
                <a:uLnTx/>
                <a:uFillTx/>
                <a:latin typeface="Bookman Old Style" panose="02050604050505020204" pitchFamily="18" charset="0"/>
                <a:ea typeface="+mn-ea"/>
                <a:cs typeface="Times New Roman" panose="02020603050405020304" pitchFamily="18" charset="0"/>
              </a:rPr>
              <a:t>Our publications:</a:t>
            </a:r>
            <a:br>
              <a:rPr kumimoji="0" lang="en-US" sz="1400" b="1" i="0" u="none" strike="noStrike" kern="1200" cap="none" spc="0" normalizeH="0" baseline="0" noProof="0" dirty="0">
                <a:ln>
                  <a:noFill/>
                </a:ln>
                <a:solidFill>
                  <a:srgbClr val="AD0101">
                    <a:lumMod val="75000"/>
                  </a:srgbClr>
                </a:solidFill>
                <a:effectLst/>
                <a:uLnTx/>
                <a:uFillTx/>
                <a:latin typeface="Bookman Old Style" panose="02050604050505020204" pitchFamily="18" charset="0"/>
                <a:ea typeface="+mn-ea"/>
                <a:cs typeface="Times New Roman" panose="02020603050405020304" pitchFamily="18" charset="0"/>
              </a:rPr>
            </a:br>
            <a:endParaRPr kumimoji="0" lang="en-US" sz="1400" b="1" i="0" u="none" strike="noStrike" kern="1200" cap="none" spc="0" normalizeH="0" baseline="0" noProof="0" dirty="0">
              <a:ln>
                <a:noFill/>
              </a:ln>
              <a:solidFill>
                <a:srgbClr val="AD0101">
                  <a:lumMod val="75000"/>
                </a:srgbClr>
              </a:solidFill>
              <a:effectLst/>
              <a:uLnTx/>
              <a:uFillTx/>
              <a:latin typeface="Bookman Old Style" panose="020506040505050202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AD0101">
                    <a:lumMod val="75000"/>
                  </a:srgbClr>
                </a:solidFill>
                <a:effectLst/>
                <a:uLnTx/>
                <a:uFillTx/>
                <a:latin typeface="Times New Roman"/>
                <a:ea typeface="+mn-ea"/>
                <a:cs typeface="Times New Roman" panose="02020603050405020304" pitchFamily="18" charset="0"/>
              </a:rPr>
              <a:t>7.  A.K., </a:t>
            </a:r>
            <a:r>
              <a:rPr kumimoji="0" lang="en-US" sz="1400" b="0" i="0" u="none" strike="noStrike" kern="1200" cap="none" spc="0" normalizeH="0" baseline="0" noProof="0" dirty="0" err="1">
                <a:ln>
                  <a:noFill/>
                </a:ln>
                <a:solidFill>
                  <a:srgbClr val="AD0101">
                    <a:lumMod val="75000"/>
                  </a:srgbClr>
                </a:solidFill>
                <a:effectLst/>
                <a:uLnTx/>
                <a:uFillTx/>
                <a:latin typeface="Times New Roman"/>
                <a:ea typeface="+mn-ea"/>
                <a:cs typeface="Times New Roman" panose="02020603050405020304" pitchFamily="18" charset="0"/>
              </a:rPr>
              <a:t>I.Orekhov</a:t>
            </a:r>
            <a:r>
              <a:rPr kumimoji="0" lang="en-US" sz="1400" b="0" i="0" u="none" strike="noStrike" kern="1200" cap="none" spc="0" normalizeH="0" baseline="0" noProof="0" dirty="0">
                <a:ln>
                  <a:noFill/>
                </a:ln>
                <a:solidFill>
                  <a:srgbClr val="AD0101">
                    <a:lumMod val="75000"/>
                  </a:srgbClr>
                </a:solidFill>
                <a:effectLst/>
                <a:uLnTx/>
                <a:uFillTx/>
                <a:latin typeface="Times New Roman"/>
                <a:ea typeface="+mn-ea"/>
                <a:cs typeface="Times New Roman" panose="02020603050405020304" pitchFamily="18" charset="0"/>
              </a:rPr>
              <a:t>, </a:t>
            </a:r>
            <a:r>
              <a:rPr kumimoji="0" lang="en-US" sz="1400" b="0" i="0" u="none" strike="noStrike" kern="1200" cap="none" spc="0" normalizeH="0" baseline="0" noProof="0" dirty="0" err="1">
                <a:ln>
                  <a:noFill/>
                </a:ln>
                <a:solidFill>
                  <a:srgbClr val="AD0101">
                    <a:lumMod val="75000"/>
                  </a:srgbClr>
                </a:solidFill>
                <a:effectLst/>
                <a:uLnTx/>
                <a:uFillTx/>
                <a:latin typeface="Times New Roman"/>
                <a:ea typeface="+mn-ea"/>
                <a:cs typeface="Times New Roman" panose="02020603050405020304" pitchFamily="18" charset="0"/>
              </a:rPr>
              <a:t>V.Petukhov</a:t>
            </a:r>
            <a:r>
              <a:rPr kumimoji="0" lang="en-US" sz="1400" b="0" i="0" u="none" strike="noStrike" kern="1200" cap="none" spc="0" normalizeH="0" baseline="0" noProof="0" dirty="0">
                <a:ln>
                  <a:noFill/>
                </a:ln>
                <a:solidFill>
                  <a:srgbClr val="AD0101">
                    <a:lumMod val="75000"/>
                  </a:srgbClr>
                </a:solidFill>
                <a:effectLst/>
                <a:uLnTx/>
                <a:uFillTx/>
                <a:latin typeface="Times New Roman"/>
                <a:ea typeface="+mn-ea"/>
                <a:cs typeface="Times New Roman" panose="02020603050405020304" pitchFamily="18" charset="0"/>
              </a:rPr>
              <a:t>, First results and future prospects with PHELEX, Journal of Physics, Conference Series, 1690 (2020) 012002, doi:10.1088/1742-6596/1690/1/012002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AD0101">
                    <a:lumMod val="75000"/>
                  </a:srgbClr>
                </a:solidFill>
                <a:effectLst/>
                <a:uLnTx/>
                <a:uFillTx/>
                <a:latin typeface="Times New Roman"/>
                <a:ea typeface="+mn-ea"/>
                <a:cs typeface="Times New Roman" panose="02020603050405020304" pitchFamily="18" charset="0"/>
              </a:rPr>
              <a:t>8. A.K., </a:t>
            </a:r>
            <a:r>
              <a:rPr kumimoji="0" lang="en-US" sz="1400" b="0" i="0" u="none" strike="noStrike" kern="1200" cap="none" spc="0" normalizeH="0" baseline="0" noProof="0" dirty="0" err="1">
                <a:ln>
                  <a:noFill/>
                </a:ln>
                <a:solidFill>
                  <a:srgbClr val="AD0101">
                    <a:lumMod val="75000"/>
                  </a:srgbClr>
                </a:solidFill>
                <a:effectLst/>
                <a:uLnTx/>
                <a:uFillTx/>
                <a:latin typeface="Times New Roman"/>
                <a:ea typeface="+mn-ea"/>
                <a:cs typeface="Times New Roman" panose="02020603050405020304" pitchFamily="18" charset="0"/>
              </a:rPr>
              <a:t>I.Orekhov</a:t>
            </a:r>
            <a:r>
              <a:rPr kumimoji="0" lang="en-US" sz="1400" b="0" i="0" u="none" strike="noStrike" kern="1200" cap="none" spc="0" normalizeH="0" baseline="0" noProof="0" dirty="0">
                <a:ln>
                  <a:noFill/>
                </a:ln>
                <a:solidFill>
                  <a:srgbClr val="AD0101">
                    <a:lumMod val="75000"/>
                  </a:srgbClr>
                </a:solidFill>
                <a:effectLst/>
                <a:uLnTx/>
                <a:uFillTx/>
                <a:latin typeface="Times New Roman"/>
                <a:ea typeface="+mn-ea"/>
                <a:cs typeface="Times New Roman" panose="02020603050405020304" pitchFamily="18" charset="0"/>
              </a:rPr>
              <a:t>, </a:t>
            </a:r>
            <a:r>
              <a:rPr kumimoji="0" lang="en-US" sz="1400" b="0" i="0" u="none" strike="noStrike" kern="1200" cap="none" spc="0" normalizeH="0" baseline="0" noProof="0" dirty="0" err="1">
                <a:ln>
                  <a:noFill/>
                </a:ln>
                <a:solidFill>
                  <a:srgbClr val="AD0101">
                    <a:lumMod val="75000"/>
                  </a:srgbClr>
                </a:solidFill>
                <a:effectLst/>
                <a:uLnTx/>
                <a:uFillTx/>
                <a:latin typeface="Times New Roman"/>
                <a:ea typeface="+mn-ea"/>
                <a:cs typeface="Times New Roman" panose="02020603050405020304" pitchFamily="18" charset="0"/>
              </a:rPr>
              <a:t>V.Petukhov</a:t>
            </a:r>
            <a:r>
              <a:rPr kumimoji="0" lang="en-US" sz="1400" b="0" i="0" u="none" strike="noStrike" kern="1200" cap="none" spc="0" normalizeH="0" baseline="0" noProof="0" dirty="0">
                <a:ln>
                  <a:noFill/>
                </a:ln>
                <a:solidFill>
                  <a:srgbClr val="AD0101">
                    <a:lumMod val="75000"/>
                  </a:srgbClr>
                </a:solidFill>
                <a:effectLst/>
                <a:uLnTx/>
                <a:uFillTx/>
                <a:latin typeface="Times New Roman"/>
                <a:ea typeface="+mn-ea"/>
                <a:cs typeface="Times New Roman" panose="02020603050405020304" pitchFamily="18" charset="0"/>
              </a:rPr>
              <a:t>, Results from a hidden photon dark matter search using a multi-cathode counter, JCAP, 07, 008 (2019)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AD0101">
                    <a:lumMod val="75000"/>
                  </a:srgbClr>
                </a:solidFill>
                <a:effectLst/>
                <a:uLnTx/>
                <a:uFillTx/>
                <a:latin typeface="Times New Roman"/>
                <a:ea typeface="+mn-ea"/>
                <a:cs typeface="Times New Roman" panose="02020603050405020304" pitchFamily="18" charset="0"/>
              </a:rPr>
              <a:t>9. A.K., </a:t>
            </a:r>
            <a:r>
              <a:rPr kumimoji="0" lang="en-US" sz="1400" b="0" i="0" u="none" strike="noStrike" kern="1200" cap="none" spc="0" normalizeH="0" baseline="0" noProof="0" dirty="0" err="1">
                <a:ln>
                  <a:noFill/>
                </a:ln>
                <a:solidFill>
                  <a:srgbClr val="AD0101">
                    <a:lumMod val="75000"/>
                  </a:srgbClr>
                </a:solidFill>
                <a:effectLst/>
                <a:uLnTx/>
                <a:uFillTx/>
                <a:latin typeface="Times New Roman"/>
                <a:ea typeface="+mn-ea"/>
                <a:cs typeface="Times New Roman" panose="02020603050405020304" pitchFamily="18" charset="0"/>
              </a:rPr>
              <a:t>I.Orekhov</a:t>
            </a:r>
            <a:r>
              <a:rPr kumimoji="0" lang="en-US" sz="1400" b="0" i="0" u="none" strike="noStrike" kern="1200" cap="none" spc="0" normalizeH="0" baseline="0" noProof="0" dirty="0">
                <a:ln>
                  <a:noFill/>
                </a:ln>
                <a:solidFill>
                  <a:srgbClr val="AD0101">
                    <a:lumMod val="75000"/>
                  </a:srgbClr>
                </a:solidFill>
                <a:effectLst/>
                <a:uLnTx/>
                <a:uFillTx/>
                <a:latin typeface="Times New Roman"/>
                <a:ea typeface="+mn-ea"/>
                <a:cs typeface="Times New Roman" panose="02020603050405020304" pitchFamily="18" charset="0"/>
              </a:rPr>
              <a:t>, </a:t>
            </a:r>
            <a:r>
              <a:rPr kumimoji="0" lang="en-US" sz="1400" b="0" i="0" u="none" strike="noStrike" kern="1200" cap="none" spc="0" normalizeH="0" baseline="0" noProof="0" dirty="0" err="1">
                <a:ln>
                  <a:noFill/>
                </a:ln>
                <a:solidFill>
                  <a:srgbClr val="AD0101">
                    <a:lumMod val="75000"/>
                  </a:srgbClr>
                </a:solidFill>
                <a:effectLst/>
                <a:uLnTx/>
                <a:uFillTx/>
                <a:latin typeface="Times New Roman"/>
                <a:ea typeface="+mn-ea"/>
                <a:cs typeface="Times New Roman" panose="02020603050405020304" pitchFamily="18" charset="0"/>
              </a:rPr>
              <a:t>V.Petukhov</a:t>
            </a:r>
            <a:r>
              <a:rPr kumimoji="0" lang="en-US" sz="1400" b="0" i="0" u="none" strike="noStrike" kern="1200" cap="none" spc="0" normalizeH="0" baseline="0" noProof="0" dirty="0">
                <a:ln>
                  <a:noFill/>
                </a:ln>
                <a:solidFill>
                  <a:srgbClr val="AD0101">
                    <a:lumMod val="75000"/>
                  </a:srgbClr>
                </a:solidFill>
                <a:effectLst/>
                <a:uLnTx/>
                <a:uFillTx/>
                <a:latin typeface="Times New Roman"/>
                <a:ea typeface="+mn-ea"/>
                <a:cs typeface="Times New Roman" panose="02020603050405020304" pitchFamily="18" charset="0"/>
              </a:rPr>
              <a:t>, Method of search for hidden photons of Cold Dark Matter using a multi-cathode counter, Physics of Atomic Nuclei, Vol.82, No. 9, pp 1-8, (2019) </a:t>
            </a:r>
            <a:br>
              <a:rPr kumimoji="0" lang="en-US" sz="1400" b="0" i="0" u="none" strike="noStrike" kern="1200" cap="none" spc="0" normalizeH="0" baseline="0" noProof="0" dirty="0">
                <a:ln>
                  <a:noFill/>
                </a:ln>
                <a:solidFill>
                  <a:srgbClr val="AD0101">
                    <a:lumMod val="75000"/>
                  </a:srgbClr>
                </a:solidFill>
                <a:effectLst/>
                <a:uLnTx/>
                <a:uFillTx/>
                <a:latin typeface="Times New Roman" panose="02020603050405020304" pitchFamily="18" charset="0"/>
                <a:ea typeface="+mn-ea"/>
                <a:cs typeface="Times New Roman" panose="02020603050405020304" pitchFamily="18" charset="0"/>
              </a:rPr>
            </a:br>
            <a:r>
              <a:rPr kumimoji="0" lang="en-US" sz="1400" b="0" i="0" u="none" strike="noStrike" kern="1200" cap="none" spc="0" normalizeH="0" baseline="0" noProof="0" dirty="0">
                <a:ln>
                  <a:noFill/>
                </a:ln>
                <a:solidFill>
                  <a:srgbClr val="AD0101">
                    <a:lumMod val="75000"/>
                  </a:srgbClr>
                </a:solidFill>
                <a:effectLst/>
                <a:uLnTx/>
                <a:uFillTx/>
                <a:latin typeface="Times New Roman" panose="02020603050405020304" pitchFamily="18" charset="0"/>
                <a:ea typeface="+mn-ea"/>
                <a:cs typeface="Times New Roman" panose="02020603050405020304" pitchFamily="18" charset="0"/>
              </a:rPr>
              <a:t>10. A.K., </a:t>
            </a:r>
            <a:r>
              <a:rPr kumimoji="0" lang="en-US" sz="1400" b="0" i="0" u="none" strike="noStrike" kern="1200" cap="none" spc="0" normalizeH="0" baseline="0" noProof="0" dirty="0" err="1">
                <a:ln>
                  <a:noFill/>
                </a:ln>
                <a:solidFill>
                  <a:srgbClr val="AD0101">
                    <a:lumMod val="75000"/>
                  </a:srgbClr>
                </a:solidFill>
                <a:effectLst/>
                <a:uLnTx/>
                <a:uFillTx/>
                <a:latin typeface="Times New Roman" panose="02020603050405020304" pitchFamily="18" charset="0"/>
                <a:ea typeface="+mn-ea"/>
                <a:cs typeface="Times New Roman" panose="02020603050405020304" pitchFamily="18" charset="0"/>
              </a:rPr>
              <a:t>I.Orekhov</a:t>
            </a:r>
            <a:r>
              <a:rPr kumimoji="0" lang="en-US" sz="1400" b="0" i="0" u="none" strike="noStrike" kern="1200" cap="none" spc="0" normalizeH="0" baseline="0" noProof="0" dirty="0">
                <a:ln>
                  <a:noFill/>
                </a:ln>
                <a:solidFill>
                  <a:srgbClr val="AD010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1400" b="0" i="0" u="none" strike="noStrike" kern="1200" cap="none" spc="0" normalizeH="0" baseline="0" noProof="0" dirty="0" err="1">
                <a:ln>
                  <a:noFill/>
                </a:ln>
                <a:solidFill>
                  <a:srgbClr val="AD0101">
                    <a:lumMod val="75000"/>
                  </a:srgbClr>
                </a:solidFill>
                <a:effectLst/>
                <a:uLnTx/>
                <a:uFillTx/>
                <a:latin typeface="Times New Roman" panose="02020603050405020304" pitchFamily="18" charset="0"/>
                <a:ea typeface="+mn-ea"/>
                <a:cs typeface="Times New Roman" panose="02020603050405020304" pitchFamily="18" charset="0"/>
              </a:rPr>
              <a:t>V.Petukhov</a:t>
            </a:r>
            <a:r>
              <a:rPr kumimoji="0" lang="en-US" sz="1400" b="0" i="0" u="none" strike="noStrike" kern="1200" cap="none" spc="0" normalizeH="0" baseline="0" noProof="0" dirty="0">
                <a:ln>
                  <a:noFill/>
                </a:ln>
                <a:solidFill>
                  <a:srgbClr val="AD0101">
                    <a:lumMod val="75000"/>
                  </a:srgbClr>
                </a:solidFill>
                <a:effectLst/>
                <a:uLnTx/>
                <a:uFillTx/>
                <a:latin typeface="Times New Roman" panose="02020603050405020304" pitchFamily="18" charset="0"/>
                <a:ea typeface="+mn-ea"/>
                <a:cs typeface="Times New Roman" panose="02020603050405020304" pitchFamily="18" charset="0"/>
              </a:rPr>
              <a:t>, Search for Hidden Photon Dark Matter using a Multi-Cathode Counter. Proceedings of the 4th International Conference on Particle Physics and Astrophysics (ICPPA-2018), Journal of Physics: Conference Series, 1390 (2019) 012066</a:t>
            </a:r>
            <a:br>
              <a:rPr kumimoji="0" lang="en-US" sz="1400" b="0" i="0" u="none" strike="noStrike" kern="1200" cap="none" spc="0" normalizeH="0" baseline="0" noProof="0" dirty="0">
                <a:ln>
                  <a:noFill/>
                </a:ln>
                <a:solidFill>
                  <a:srgbClr val="AD0101">
                    <a:lumMod val="75000"/>
                  </a:srgbClr>
                </a:solidFill>
                <a:effectLst/>
                <a:uLnTx/>
                <a:uFillTx/>
                <a:latin typeface="Times New Roman" panose="02020603050405020304" pitchFamily="18" charset="0"/>
                <a:ea typeface="+mn-ea"/>
                <a:cs typeface="Times New Roman" panose="02020603050405020304" pitchFamily="18" charset="0"/>
              </a:rPr>
            </a:br>
            <a:r>
              <a:rPr kumimoji="0" lang="ru-RU" sz="1400" b="0" i="0" u="none" strike="noStrike" kern="1200" cap="none" spc="0" normalizeH="0" baseline="0" noProof="0" dirty="0">
                <a:ln>
                  <a:noFill/>
                </a:ln>
                <a:solidFill>
                  <a:srgbClr val="AD0101">
                    <a:lumMod val="75000"/>
                  </a:srgbClr>
                </a:solidFill>
                <a:effectLst/>
                <a:uLnTx/>
                <a:uFillTx/>
                <a:latin typeface="Times New Roman" panose="02020603050405020304" pitchFamily="18" charset="0"/>
                <a:ea typeface="+mn-ea"/>
                <a:cs typeface="Times New Roman" panose="02020603050405020304" pitchFamily="18" charset="0"/>
              </a:rPr>
              <a:t>1</a:t>
            </a:r>
            <a:r>
              <a:rPr kumimoji="0" lang="en-US" sz="1400" b="0" i="0" u="none" strike="noStrike" kern="1200" cap="none" spc="0" normalizeH="0" baseline="0" noProof="0" dirty="0">
                <a:ln>
                  <a:noFill/>
                </a:ln>
                <a:solidFill>
                  <a:srgbClr val="AD0101">
                    <a:lumMod val="75000"/>
                  </a:srgbClr>
                </a:solidFill>
                <a:effectLst/>
                <a:uLnTx/>
                <a:uFillTx/>
                <a:latin typeface="Times New Roman" panose="02020603050405020304" pitchFamily="18" charset="0"/>
                <a:ea typeface="+mn-ea"/>
                <a:cs typeface="Times New Roman" panose="02020603050405020304" pitchFamily="18" charset="0"/>
              </a:rPr>
              <a:t>1. A.K., </a:t>
            </a:r>
            <a:r>
              <a:rPr kumimoji="0" lang="en-US" sz="1400" b="0" i="0" u="none" strike="noStrike" kern="1200" cap="none" spc="0" normalizeH="0" baseline="0" noProof="0" dirty="0" err="1">
                <a:ln>
                  <a:noFill/>
                </a:ln>
                <a:solidFill>
                  <a:srgbClr val="AD0101">
                    <a:lumMod val="75000"/>
                  </a:srgbClr>
                </a:solidFill>
                <a:effectLst/>
                <a:uLnTx/>
                <a:uFillTx/>
                <a:latin typeface="Times New Roman" panose="02020603050405020304" pitchFamily="18" charset="0"/>
                <a:ea typeface="+mn-ea"/>
                <a:cs typeface="Times New Roman" panose="02020603050405020304" pitchFamily="18" charset="0"/>
              </a:rPr>
              <a:t>I.Orekhov</a:t>
            </a:r>
            <a:r>
              <a:rPr kumimoji="0" lang="en-US" sz="1400" b="0" i="0" u="none" strike="noStrike" kern="1200" cap="none" spc="0" normalizeH="0" baseline="0" noProof="0" dirty="0">
                <a:ln>
                  <a:noFill/>
                </a:ln>
                <a:solidFill>
                  <a:srgbClr val="AD010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1400" b="0" i="0" u="none" strike="noStrike" kern="1200" cap="none" spc="0" normalizeH="0" baseline="0" noProof="0" dirty="0" err="1">
                <a:ln>
                  <a:noFill/>
                </a:ln>
                <a:solidFill>
                  <a:srgbClr val="AD0101">
                    <a:lumMod val="75000"/>
                  </a:srgbClr>
                </a:solidFill>
                <a:effectLst/>
                <a:uLnTx/>
                <a:uFillTx/>
                <a:latin typeface="Times New Roman" panose="02020603050405020304" pitchFamily="18" charset="0"/>
                <a:ea typeface="+mn-ea"/>
                <a:cs typeface="Times New Roman" panose="02020603050405020304" pitchFamily="18" charset="0"/>
              </a:rPr>
              <a:t>V.Petukhov</a:t>
            </a:r>
            <a:r>
              <a:rPr kumimoji="0" lang="en-US" sz="1400" b="0" i="0" u="none" strike="noStrike" kern="1200" cap="none" spc="0" normalizeH="0" baseline="0" noProof="0" dirty="0">
                <a:ln>
                  <a:noFill/>
                </a:ln>
                <a:solidFill>
                  <a:srgbClr val="AD0101">
                    <a:lumMod val="75000"/>
                  </a:srgbClr>
                </a:solidFill>
                <a:effectLst/>
                <a:uLnTx/>
                <a:uFillTx/>
                <a:latin typeface="Times New Roman" panose="02020603050405020304" pitchFamily="18" charset="0"/>
                <a:ea typeface="+mn-ea"/>
                <a:cs typeface="Times New Roman" panose="02020603050405020304" pitchFamily="18" charset="0"/>
              </a:rPr>
              <a:t>, A multi-cathode counter in a single-electron counting mode, NIM A, 910, 164 (2018)</a:t>
            </a:r>
            <a:br>
              <a:rPr kumimoji="0" lang="en-US" sz="1400" b="0" i="0" u="none" strike="noStrike" kern="1200" cap="none" spc="0" normalizeH="0" baseline="0" noProof="0" dirty="0">
                <a:ln>
                  <a:noFill/>
                </a:ln>
                <a:solidFill>
                  <a:srgbClr val="AD0101">
                    <a:lumMod val="75000"/>
                  </a:srgbClr>
                </a:solidFill>
                <a:effectLst/>
                <a:uLnTx/>
                <a:uFillTx/>
                <a:latin typeface="Times New Roman" panose="02020603050405020304" pitchFamily="18" charset="0"/>
                <a:ea typeface="+mn-ea"/>
                <a:cs typeface="Times New Roman" panose="02020603050405020304" pitchFamily="18" charset="0"/>
              </a:rPr>
            </a:br>
            <a:r>
              <a:rPr kumimoji="0" lang="ru-RU" sz="1400" b="0" i="0" u="none" strike="noStrike" kern="1200" cap="none" spc="0" normalizeH="0" baseline="0" noProof="0" dirty="0">
                <a:ln>
                  <a:noFill/>
                </a:ln>
                <a:solidFill>
                  <a:srgbClr val="AD0101">
                    <a:lumMod val="75000"/>
                  </a:srgbClr>
                </a:solidFill>
                <a:effectLst/>
                <a:uLnTx/>
                <a:uFillTx/>
                <a:latin typeface="Times New Roman" panose="02020603050405020304" pitchFamily="18" charset="0"/>
                <a:ea typeface="+mn-ea"/>
                <a:cs typeface="Times New Roman" panose="02020603050405020304" pitchFamily="18" charset="0"/>
              </a:rPr>
              <a:t>1</a:t>
            </a:r>
            <a:r>
              <a:rPr kumimoji="0" lang="en-US" sz="1400" b="0" i="0" u="none" strike="noStrike" kern="1200" cap="none" spc="0" normalizeH="0" baseline="0" noProof="0" dirty="0">
                <a:ln>
                  <a:noFill/>
                </a:ln>
                <a:solidFill>
                  <a:srgbClr val="AD0101">
                    <a:lumMod val="75000"/>
                  </a:srgbClr>
                </a:solidFill>
                <a:effectLst/>
                <a:uLnTx/>
                <a:uFillTx/>
                <a:latin typeface="Times New Roman" panose="02020603050405020304" pitchFamily="18" charset="0"/>
                <a:ea typeface="+mn-ea"/>
                <a:cs typeface="Times New Roman" panose="02020603050405020304" pitchFamily="18" charset="0"/>
              </a:rPr>
              <a:t>2. A.K., </a:t>
            </a:r>
            <a:r>
              <a:rPr kumimoji="0" lang="en-US" sz="1400" b="0" i="0" u="none" strike="noStrike" kern="1200" cap="none" spc="0" normalizeH="0" baseline="0" noProof="0" dirty="0" err="1">
                <a:ln>
                  <a:noFill/>
                </a:ln>
                <a:solidFill>
                  <a:srgbClr val="AD0101">
                    <a:lumMod val="75000"/>
                  </a:srgbClr>
                </a:solidFill>
                <a:effectLst/>
                <a:uLnTx/>
                <a:uFillTx/>
                <a:latin typeface="Times New Roman" panose="02020603050405020304" pitchFamily="18" charset="0"/>
                <a:ea typeface="+mn-ea"/>
                <a:cs typeface="Times New Roman" panose="02020603050405020304" pitchFamily="18" charset="0"/>
              </a:rPr>
              <a:t>I.Orekhov</a:t>
            </a:r>
            <a:r>
              <a:rPr kumimoji="0" lang="en-US" sz="1400" b="0" i="0" u="none" strike="noStrike" kern="1200" cap="none" spc="0" normalizeH="0" baseline="0" noProof="0" dirty="0">
                <a:ln>
                  <a:noFill/>
                </a:ln>
                <a:solidFill>
                  <a:srgbClr val="AD010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1400" b="0" i="0" u="none" strike="noStrike" kern="1200" cap="none" spc="0" normalizeH="0" baseline="0" noProof="0" dirty="0" err="1">
                <a:ln>
                  <a:noFill/>
                </a:ln>
                <a:solidFill>
                  <a:srgbClr val="AD0101">
                    <a:lumMod val="75000"/>
                  </a:srgbClr>
                </a:solidFill>
                <a:effectLst/>
                <a:uLnTx/>
                <a:uFillTx/>
                <a:latin typeface="Times New Roman" panose="02020603050405020304" pitchFamily="18" charset="0"/>
                <a:ea typeface="+mn-ea"/>
                <a:cs typeface="Times New Roman" panose="02020603050405020304" pitchFamily="18" charset="0"/>
              </a:rPr>
              <a:t>V.Petukhov</a:t>
            </a:r>
            <a:r>
              <a:rPr kumimoji="0" lang="en-US" sz="1400" b="0" i="0" u="none" strike="noStrike" kern="1200" cap="none" spc="0" normalizeH="0" baseline="0" noProof="0" dirty="0">
                <a:ln>
                  <a:noFill/>
                </a:ln>
                <a:solidFill>
                  <a:srgbClr val="AD0101">
                    <a:lumMod val="75000"/>
                  </a:srgbClr>
                </a:solidFill>
                <a:effectLst/>
                <a:uLnTx/>
                <a:uFillTx/>
                <a:latin typeface="Times New Roman" panose="02020603050405020304" pitchFamily="18" charset="0"/>
                <a:ea typeface="+mn-ea"/>
                <a:cs typeface="Times New Roman" panose="02020603050405020304" pitchFamily="18" charset="0"/>
              </a:rPr>
              <a:t>, Tech. Phys. Lett 42, 102 (2016)</a:t>
            </a:r>
            <a:br>
              <a:rPr kumimoji="0" lang="en-US" sz="1400" b="0" i="0" u="none" strike="noStrike" kern="1200" cap="none" spc="0" normalizeH="0" baseline="0" noProof="0" dirty="0">
                <a:ln>
                  <a:noFill/>
                </a:ln>
                <a:solidFill>
                  <a:srgbClr val="AD0101">
                    <a:lumMod val="75000"/>
                  </a:srgbClr>
                </a:solidFill>
                <a:effectLst/>
                <a:uLnTx/>
                <a:uFillTx/>
                <a:latin typeface="Times New Roman" panose="02020603050405020304" pitchFamily="18" charset="0"/>
                <a:ea typeface="+mn-ea"/>
                <a:cs typeface="Times New Roman" panose="02020603050405020304" pitchFamily="18" charset="0"/>
              </a:rPr>
            </a:br>
            <a:r>
              <a:rPr kumimoji="0" lang="ru-RU" sz="1400" b="0" i="0" u="none" strike="noStrike" kern="1200" cap="none" spc="0" normalizeH="0" baseline="0" noProof="0" dirty="0">
                <a:ln>
                  <a:noFill/>
                </a:ln>
                <a:solidFill>
                  <a:srgbClr val="AD0101">
                    <a:lumMod val="75000"/>
                  </a:srgbClr>
                </a:solidFill>
                <a:effectLst/>
                <a:uLnTx/>
                <a:uFillTx/>
                <a:latin typeface="Times New Roman" panose="02020603050405020304" pitchFamily="18" charset="0"/>
                <a:ea typeface="+mn-ea"/>
                <a:cs typeface="Times New Roman" panose="02020603050405020304" pitchFamily="18" charset="0"/>
              </a:rPr>
              <a:t>1</a:t>
            </a:r>
            <a:r>
              <a:rPr kumimoji="0" lang="en-US" sz="1400" b="0" i="0" u="none" strike="noStrike" kern="1200" cap="none" spc="0" normalizeH="0" baseline="0" noProof="0" dirty="0">
                <a:ln>
                  <a:noFill/>
                </a:ln>
                <a:solidFill>
                  <a:srgbClr val="AD0101">
                    <a:lumMod val="75000"/>
                  </a:srgbClr>
                </a:solidFill>
                <a:effectLst/>
                <a:uLnTx/>
                <a:uFillTx/>
                <a:latin typeface="Times New Roman" panose="02020603050405020304" pitchFamily="18" charset="0"/>
                <a:ea typeface="+mn-ea"/>
                <a:cs typeface="Times New Roman" panose="02020603050405020304" pitchFamily="18" charset="0"/>
              </a:rPr>
              <a:t>3. A.K., </a:t>
            </a:r>
            <a:r>
              <a:rPr kumimoji="0" lang="en-US" sz="1400" b="0" i="0" u="none" strike="noStrike" kern="1200" cap="none" spc="0" normalizeH="0" baseline="0" noProof="0" dirty="0" err="1">
                <a:ln>
                  <a:noFill/>
                </a:ln>
                <a:solidFill>
                  <a:srgbClr val="AD0101">
                    <a:lumMod val="75000"/>
                  </a:srgbClr>
                </a:solidFill>
                <a:effectLst/>
                <a:uLnTx/>
                <a:uFillTx/>
                <a:latin typeface="Times New Roman" panose="02020603050405020304" pitchFamily="18" charset="0"/>
                <a:ea typeface="+mn-ea"/>
                <a:cs typeface="Times New Roman" panose="02020603050405020304" pitchFamily="18" charset="0"/>
              </a:rPr>
              <a:t>I.Orekhov</a:t>
            </a:r>
            <a:r>
              <a:rPr kumimoji="0" lang="en-US" sz="1400" b="0" i="0" u="none" strike="noStrike" kern="1200" cap="none" spc="0" normalizeH="0" baseline="0" noProof="0" dirty="0">
                <a:ln>
                  <a:noFill/>
                </a:ln>
                <a:solidFill>
                  <a:srgbClr val="AD010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1400" b="0" i="0" u="none" strike="noStrike" kern="1200" cap="none" spc="0" normalizeH="0" baseline="0" noProof="0" dirty="0" err="1">
                <a:ln>
                  <a:noFill/>
                </a:ln>
                <a:solidFill>
                  <a:srgbClr val="AD0101">
                    <a:lumMod val="75000"/>
                  </a:srgbClr>
                </a:solidFill>
                <a:effectLst/>
                <a:uLnTx/>
                <a:uFillTx/>
                <a:latin typeface="Times New Roman" panose="02020603050405020304" pitchFamily="18" charset="0"/>
                <a:ea typeface="+mn-ea"/>
                <a:cs typeface="Times New Roman" panose="02020603050405020304" pitchFamily="18" charset="0"/>
              </a:rPr>
              <a:t>V.Petukhov</a:t>
            </a:r>
            <a:r>
              <a:rPr kumimoji="0" lang="en-US" sz="1400" b="0" i="0" u="none" strike="noStrike" kern="1200" cap="none" spc="0" normalizeH="0" baseline="0" noProof="0" dirty="0">
                <a:ln>
                  <a:noFill/>
                </a:ln>
                <a:solidFill>
                  <a:srgbClr val="AD0101">
                    <a:lumMod val="75000"/>
                  </a:srgbClr>
                </a:solidFill>
                <a:effectLst/>
                <a:uLnTx/>
                <a:uFillTx/>
                <a:latin typeface="Times New Roman" panose="02020603050405020304" pitchFamily="18" charset="0"/>
                <a:ea typeface="+mn-ea"/>
                <a:cs typeface="Times New Roman" panose="02020603050405020304" pitchFamily="18" charset="0"/>
              </a:rPr>
              <a:t>, Adv. High Energy Phys., 2058372 (2016)</a:t>
            </a:r>
            <a:endParaRPr kumimoji="0" lang="ru-RU" sz="1400" b="0" i="0" u="none" strike="noStrike" kern="1200" cap="none" spc="0" normalizeH="0" baseline="0" noProof="0" dirty="0">
              <a:ln>
                <a:noFill/>
              </a:ln>
              <a:solidFill>
                <a:srgbClr val="AD0101">
                  <a:lumMod val="75000"/>
                </a:srgbClr>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1400" b="0" i="0" u="none" strike="noStrike" kern="1200" cap="none" spc="0" normalizeH="0" baseline="0" noProof="0" dirty="0">
                <a:ln>
                  <a:noFill/>
                </a:ln>
                <a:solidFill>
                  <a:srgbClr val="AD0101">
                    <a:lumMod val="75000"/>
                  </a:srgbClr>
                </a:solidFill>
                <a:effectLst/>
                <a:uLnTx/>
                <a:uFillTx/>
                <a:latin typeface="Times New Roman" panose="02020603050405020304" pitchFamily="18" charset="0"/>
                <a:ea typeface="+mn-ea"/>
                <a:cs typeface="Times New Roman" panose="02020603050405020304" pitchFamily="18" charset="0"/>
              </a:rPr>
            </a:br>
            <a:endParaRPr kumimoji="0" lang="ru-RU" sz="1800" b="0" i="0" u="none" strike="noStrike" kern="1200" cap="none" spc="0" normalizeH="0" baseline="0" noProof="0" dirty="0">
              <a:ln>
                <a:noFill/>
              </a:ln>
              <a:solidFill>
                <a:srgbClr val="AD0101">
                  <a:lumMod val="75000"/>
                </a:srgbClr>
              </a:solidFill>
              <a:effectLst/>
              <a:uLnTx/>
              <a:uFillTx/>
              <a:latin typeface="Bookman Old Style" panose="02050604050505020204" pitchFamily="18" charset="0"/>
              <a:ea typeface="+mn-ea"/>
              <a:cs typeface="+mn-cs"/>
            </a:endParaRPr>
          </a:p>
        </p:txBody>
      </p:sp>
      <p:sp>
        <p:nvSpPr>
          <p:cNvPr id="7" name="Нижний колонтитул 6">
            <a:extLst>
              <a:ext uri="{FF2B5EF4-FFF2-40B4-BE49-F238E27FC236}">
                <a16:creationId xmlns:a16="http://schemas.microsoft.com/office/drawing/2014/main" id="{9F0E8347-02D6-6B67-EF49-416BA23C7718}"/>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303030">
                    <a:lumMod val="90000"/>
                    <a:lumOff val="10000"/>
                  </a:srgbClr>
                </a:solidFill>
                <a:effectLst/>
                <a:uLnTx/>
                <a:uFillTx/>
                <a:latin typeface="Times New Roman"/>
                <a:ea typeface="+mn-ea"/>
                <a:cs typeface="+mn-cs"/>
              </a:rPr>
              <a:t>Kopylov, Orekhov, Petukhov, Solomatin - PHELEX              ICPPA          Moscow, 2024 </a:t>
            </a:r>
            <a:endParaRPr kumimoji="0" lang="ru-RU" sz="1200" b="1" i="0" u="none" strike="noStrike" kern="1200" cap="none" spc="0" normalizeH="0" baseline="0" noProof="0">
              <a:ln>
                <a:noFill/>
              </a:ln>
              <a:solidFill>
                <a:srgbClr val="303030">
                  <a:lumMod val="90000"/>
                  <a:lumOff val="10000"/>
                </a:srgbClr>
              </a:solidFill>
              <a:effectLst/>
              <a:uLnTx/>
              <a:uFillTx/>
              <a:latin typeface="Times New Roman"/>
              <a:ea typeface="+mn-ea"/>
              <a:cs typeface="+mn-cs"/>
            </a:endParaRPr>
          </a:p>
        </p:txBody>
      </p:sp>
    </p:spTree>
    <p:extLst>
      <p:ext uri="{BB962C8B-B14F-4D97-AF65-F5344CB8AC3E}">
        <p14:creationId xmlns:p14="http://schemas.microsoft.com/office/powerpoint/2010/main" val="10758561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4294967295"/>
          </p:nvPr>
        </p:nvSpPr>
        <p:spPr>
          <a:xfrm>
            <a:off x="755576" y="555526"/>
            <a:ext cx="7543800" cy="4001616"/>
          </a:xfrm>
        </p:spPr>
        <p:txBody>
          <a:bodyPr>
            <a:normAutofit/>
          </a:bodyPr>
          <a:lstStyle/>
          <a:p>
            <a:pPr>
              <a:lnSpc>
                <a:spcPct val="150000"/>
              </a:lnSpc>
              <a:spcAft>
                <a:spcPts val="1000"/>
              </a:spcAft>
            </a:pPr>
            <a:r>
              <a:rPr lang="en-US" sz="1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P. </a:t>
            </a:r>
            <a:r>
              <a:rPr lang="en-US" sz="1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Fayet</a:t>
            </a:r>
            <a:r>
              <a:rPr lang="en-US" sz="1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On the search for a New Spin 1 Boson, </a:t>
            </a:r>
            <a:r>
              <a:rPr lang="en-US" sz="1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Nucl</a:t>
            </a:r>
            <a:r>
              <a:rPr lang="en-US" sz="1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Phys B 187 (1981) 184-204.</a:t>
            </a:r>
            <a:endParaRPr lang="ru-RU" sz="16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1000"/>
              </a:spcAft>
            </a:pPr>
            <a:r>
              <a:rPr lang="en-US" sz="1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L.</a:t>
            </a:r>
            <a:r>
              <a:rPr lang="ru-RU" sz="1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B.</a:t>
            </a:r>
            <a:r>
              <a:rPr lang="ru-RU" sz="1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Okun, Limits of Electrodynamics: </a:t>
            </a:r>
            <a:r>
              <a:rPr lang="en-US" sz="1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Paraphotons</a:t>
            </a:r>
            <a:r>
              <a:rPr lang="en-US" sz="1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Sov</a:t>
            </a:r>
            <a:r>
              <a:rPr lang="en-US" sz="1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Phys. JETP 56 (1982) 502 [</a:t>
            </a:r>
            <a:r>
              <a:rPr lang="en-US" sz="1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Zh</a:t>
            </a:r>
            <a:r>
              <a:rPr lang="en-US" sz="1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Eksp</a:t>
            </a:r>
            <a:r>
              <a:rPr lang="en-US" sz="1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Thedor</a:t>
            </a:r>
            <a:r>
              <a:rPr lang="en-US" sz="1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Fiz</a:t>
            </a:r>
            <a:r>
              <a:rPr lang="en-US" sz="1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83 (1982) 892.</a:t>
            </a:r>
            <a:endParaRPr lang="ru-RU" sz="16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1000"/>
              </a:spcAft>
            </a:pPr>
            <a:r>
              <a:rPr lang="en-US" sz="1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H. Georgi, P. H. </a:t>
            </a:r>
            <a:r>
              <a:rPr lang="en-US" sz="1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Ginsparg</a:t>
            </a:r>
            <a:r>
              <a:rPr lang="en-US" sz="1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and S. L. Glashow, Photon Oscillations and the Cosmic Background Radiation, Nature 306 (1983) 765 – 766.</a:t>
            </a:r>
            <a:endParaRPr lang="ru-RU" sz="16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ru-RU" sz="1800" dirty="0"/>
          </a:p>
        </p:txBody>
      </p:sp>
      <p:sp>
        <p:nvSpPr>
          <p:cNvPr id="6" name="Нижний колонтитул 5">
            <a:extLst>
              <a:ext uri="{FF2B5EF4-FFF2-40B4-BE49-F238E27FC236}">
                <a16:creationId xmlns:a16="http://schemas.microsoft.com/office/drawing/2014/main" id="{DC28312F-F3A7-5669-91ED-0536623CFAC0}"/>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303030">
                    <a:lumMod val="90000"/>
                    <a:lumOff val="10000"/>
                  </a:srgbClr>
                </a:solidFill>
                <a:effectLst/>
                <a:uLnTx/>
                <a:uFillTx/>
                <a:latin typeface="Times New Roman"/>
                <a:ea typeface="+mn-ea"/>
                <a:cs typeface="+mn-cs"/>
              </a:rPr>
              <a:t>Kopylov, Orekhov, Petukhov, Solomatin - PHELEX              ICPPA          Moscow, 2024 </a:t>
            </a:r>
            <a:endParaRPr kumimoji="0" lang="ru-RU" sz="1200" b="1" i="0" u="none" strike="noStrike" kern="1200" cap="none" spc="0" normalizeH="0" baseline="0" noProof="0">
              <a:ln>
                <a:noFill/>
              </a:ln>
              <a:solidFill>
                <a:srgbClr val="303030">
                  <a:lumMod val="90000"/>
                  <a:lumOff val="10000"/>
                </a:srgbClr>
              </a:solidFill>
              <a:effectLst/>
              <a:uLnTx/>
              <a:uFillTx/>
              <a:latin typeface="Times New Roman"/>
              <a:ea typeface="+mn-ea"/>
              <a:cs typeface="+mn-cs"/>
            </a:endParaRPr>
          </a:p>
        </p:txBody>
      </p:sp>
    </p:spTree>
    <p:extLst>
      <p:ext uri="{BB962C8B-B14F-4D97-AF65-F5344CB8AC3E}">
        <p14:creationId xmlns:p14="http://schemas.microsoft.com/office/powerpoint/2010/main" val="13175746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863588" y="2139702"/>
            <a:ext cx="7416824" cy="576064"/>
          </a:xfrm>
        </p:spPr>
        <p:txBody>
          <a:bodyPr>
            <a:noAutofit/>
          </a:bodyPr>
          <a:lstStyle/>
          <a:p>
            <a:r>
              <a:rPr lang="en-US" sz="4800" dirty="0">
                <a:solidFill>
                  <a:srgbClr val="C00000"/>
                </a:solidFill>
                <a:latin typeface="Comic Sans MS" panose="030F0702030302020204" pitchFamily="66" charset="0"/>
              </a:rPr>
              <a:t>Thank you for attention !</a:t>
            </a:r>
            <a:endParaRPr lang="ru-RU" sz="4800" dirty="0">
              <a:solidFill>
                <a:srgbClr val="C00000"/>
              </a:solidFill>
              <a:latin typeface="Comic Sans MS" panose="030F0702030302020204" pitchFamily="66" charset="0"/>
            </a:endParaRPr>
          </a:p>
        </p:txBody>
      </p:sp>
      <p:sp>
        <p:nvSpPr>
          <p:cNvPr id="6" name="Нижний колонтитул 5">
            <a:extLst>
              <a:ext uri="{FF2B5EF4-FFF2-40B4-BE49-F238E27FC236}">
                <a16:creationId xmlns:a16="http://schemas.microsoft.com/office/drawing/2014/main" id="{7FDD22D7-74FC-5FE9-F26C-4C61B9037D9E}"/>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303030">
                    <a:lumMod val="90000"/>
                    <a:lumOff val="10000"/>
                  </a:srgbClr>
                </a:solidFill>
                <a:effectLst/>
                <a:uLnTx/>
                <a:uFillTx/>
                <a:latin typeface="Times New Roman"/>
                <a:ea typeface="+mn-ea"/>
                <a:cs typeface="+mn-cs"/>
              </a:rPr>
              <a:t>Kopylov, Orekhov, Petukhov, Solomatin - PHELEX              ICPPA          Moscow, 2024 </a:t>
            </a:r>
            <a:endParaRPr kumimoji="0" lang="ru-RU" sz="1200" b="1" i="0" u="none" strike="noStrike" kern="1200" cap="none" spc="0" normalizeH="0" baseline="0" noProof="0">
              <a:ln>
                <a:noFill/>
              </a:ln>
              <a:solidFill>
                <a:srgbClr val="303030">
                  <a:lumMod val="90000"/>
                  <a:lumOff val="10000"/>
                </a:srgbClr>
              </a:solidFill>
              <a:effectLst/>
              <a:uLnTx/>
              <a:uFillTx/>
              <a:latin typeface="Times New Roman"/>
              <a:ea typeface="+mn-ea"/>
              <a:cs typeface="+mn-cs"/>
            </a:endParaRPr>
          </a:p>
        </p:txBody>
      </p:sp>
      <p:pic>
        <p:nvPicPr>
          <p:cNvPr id="2" name="Picture 2" descr="логотип ИЯИ РАН создан Н.Нольде">
            <a:extLst>
              <a:ext uri="{FF2B5EF4-FFF2-40B4-BE49-F238E27FC236}">
                <a16:creationId xmlns:a16="http://schemas.microsoft.com/office/drawing/2014/main" id="{EBBE508E-8CD9-1740-29E2-4C0F174A120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4735" y="411510"/>
            <a:ext cx="1080120" cy="10801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78163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995936" y="606866"/>
            <a:ext cx="2214068" cy="461665"/>
          </a:xfrm>
          <a:prstGeom prst="rect">
            <a:avLst/>
          </a:prstGeom>
          <a:noFill/>
        </p:spPr>
        <p:txBody>
          <a:bodyPr wrap="none" rtlCol="0">
            <a:spAutoFit/>
          </a:bodyPr>
          <a:lstStyle/>
          <a:p>
            <a:r>
              <a:rPr lang="en-US" sz="2400" dirty="0">
                <a:solidFill>
                  <a:schemeClr val="accent1">
                    <a:lumMod val="75000"/>
                  </a:schemeClr>
                </a:solidFill>
                <a:latin typeface="+mj-lt"/>
              </a:rPr>
              <a:t>The dark Photon</a:t>
            </a:r>
            <a:endParaRPr lang="ru-RU" sz="2400" dirty="0">
              <a:solidFill>
                <a:schemeClr val="accent1">
                  <a:lumMod val="75000"/>
                </a:schemeClr>
              </a:solidFill>
              <a:latin typeface="+mj-lt"/>
            </a:endParaRPr>
          </a:p>
        </p:txBody>
      </p:sp>
      <p:pic>
        <p:nvPicPr>
          <p:cNvPr id="614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31840" y="1173068"/>
            <a:ext cx="5314861" cy="25223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531316" y="3711962"/>
            <a:ext cx="4915385" cy="553998"/>
          </a:xfrm>
          <a:prstGeom prst="rect">
            <a:avLst/>
          </a:prstGeom>
          <a:noFill/>
        </p:spPr>
        <p:txBody>
          <a:bodyPr wrap="none" rtlCol="0">
            <a:spAutoFit/>
          </a:bodyPr>
          <a:lstStyle/>
          <a:p>
            <a:r>
              <a:rPr lang="en-US" sz="1200" dirty="0"/>
              <a:t>M. </a:t>
            </a:r>
            <a:r>
              <a:rPr lang="en-US" sz="1200" dirty="0" err="1"/>
              <a:t>Fabbrichesi</a:t>
            </a:r>
            <a:r>
              <a:rPr lang="en-US" sz="1200" dirty="0"/>
              <a:t>, E. </a:t>
            </a:r>
            <a:r>
              <a:rPr lang="en-US" sz="1200" dirty="0" err="1"/>
              <a:t>Gabrielli</a:t>
            </a:r>
            <a:r>
              <a:rPr lang="en-US" sz="1200" dirty="0"/>
              <a:t>, G. </a:t>
            </a:r>
            <a:r>
              <a:rPr lang="en-US" sz="1200" dirty="0" err="1"/>
              <a:t>Lanfranchi</a:t>
            </a:r>
            <a:r>
              <a:rPr lang="en-US" sz="1200" dirty="0"/>
              <a:t> </a:t>
            </a:r>
          </a:p>
          <a:p>
            <a:r>
              <a:rPr lang="en-US" sz="1200" i="1" dirty="0"/>
              <a:t>The Physics of the Dark Photon</a:t>
            </a:r>
            <a:r>
              <a:rPr lang="en-US" sz="1200" dirty="0"/>
              <a:t>, Springer Briefs in Physics (Springer, 2021</a:t>
            </a:r>
            <a:r>
              <a:rPr lang="en-US" dirty="0"/>
              <a:t>)</a:t>
            </a:r>
            <a:endParaRPr lang="ru-RU" dirty="0">
              <a:effectLst/>
            </a:endParaRPr>
          </a:p>
        </p:txBody>
      </p:sp>
      <p:pic>
        <p:nvPicPr>
          <p:cNvPr id="9" name="Picture 34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528" y="1347614"/>
            <a:ext cx="2613924" cy="22903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Нижний колонтитул 6">
            <a:extLst>
              <a:ext uri="{FF2B5EF4-FFF2-40B4-BE49-F238E27FC236}">
                <a16:creationId xmlns:a16="http://schemas.microsoft.com/office/drawing/2014/main" id="{45D31E4E-57E1-C084-7B9C-00F4A30228FC}"/>
              </a:ext>
            </a:extLst>
          </p:cNvPr>
          <p:cNvSpPr>
            <a:spLocks noGrp="1"/>
          </p:cNvSpPr>
          <p:nvPr>
            <p:ph type="ftr" sz="quarter" idx="11"/>
          </p:nvPr>
        </p:nvSpPr>
        <p:spPr/>
        <p:txBody>
          <a:bodyPr/>
          <a:lstStyle/>
          <a:p>
            <a:r>
              <a:rPr lang="en-US"/>
              <a:t>Kopylov, Orekhov, Petukhov, Solomatin - PHELEX              ICPPA          Moscow, 2024 </a:t>
            </a:r>
            <a:endParaRPr lang="ru-RU"/>
          </a:p>
        </p:txBody>
      </p:sp>
    </p:spTree>
    <p:extLst>
      <p:ext uri="{BB962C8B-B14F-4D97-AF65-F5344CB8AC3E}">
        <p14:creationId xmlns:p14="http://schemas.microsoft.com/office/powerpoint/2010/main" val="9814069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4294967295"/>
          </p:nvPr>
        </p:nvSpPr>
        <p:spPr>
          <a:xfrm>
            <a:off x="755576" y="555526"/>
            <a:ext cx="7543800" cy="4001616"/>
          </a:xfrm>
        </p:spPr>
        <p:txBody>
          <a:bodyPr>
            <a:normAutofit/>
          </a:bodyPr>
          <a:lstStyle/>
          <a:p>
            <a:pPr marL="0" indent="0">
              <a:buNone/>
            </a:pPr>
            <a:r>
              <a:rPr lang="en-US" sz="1400" dirty="0">
                <a:latin typeface="Bookman Old Style" panose="02050604050505020204" pitchFamily="18" charset="0"/>
              </a:rPr>
              <a:t>V. </a:t>
            </a:r>
            <a:r>
              <a:rPr lang="en-US" sz="1400" dirty="0" err="1">
                <a:latin typeface="Bookman Old Style" panose="02050604050505020204" pitchFamily="18" charset="0"/>
              </a:rPr>
              <a:t>Dzunushaliev</a:t>
            </a:r>
            <a:r>
              <a:rPr lang="en-US" sz="1400" dirty="0">
                <a:latin typeface="Bookman Old Style" panose="02050604050505020204" pitchFamily="18" charset="0"/>
              </a:rPr>
              <a:t>, V. </a:t>
            </a:r>
            <a:r>
              <a:rPr lang="en-US" sz="1400" dirty="0" err="1">
                <a:latin typeface="Bookman Old Style" panose="02050604050505020204" pitchFamily="18" charset="0"/>
              </a:rPr>
              <a:t>Folomeev</a:t>
            </a:r>
            <a:r>
              <a:rPr lang="en-US" sz="1400" dirty="0">
                <a:latin typeface="Bookman Old Style" panose="02050604050505020204" pitchFamily="18" charset="0"/>
              </a:rPr>
              <a:t>, </a:t>
            </a:r>
            <a:r>
              <a:rPr lang="en-US" sz="1400" dirty="0" err="1">
                <a:latin typeface="Bookman Old Style" panose="02050604050505020204" pitchFamily="18" charset="0"/>
              </a:rPr>
              <a:t>A.Tlemisov</a:t>
            </a:r>
            <a:endParaRPr lang="en-US" sz="1400" dirty="0">
              <a:latin typeface="Bookman Old Style" panose="02050604050505020204" pitchFamily="18" charset="0"/>
            </a:endParaRPr>
          </a:p>
          <a:p>
            <a:pPr marL="0" indent="0">
              <a:buNone/>
            </a:pPr>
            <a:r>
              <a:rPr lang="en-US" sz="1400" dirty="0">
                <a:latin typeface="Bookman Old Style" panose="02050604050505020204" pitchFamily="18" charset="0"/>
              </a:rPr>
              <a:t>Linear Energy Density and the Flux of an Electric Field in </a:t>
            </a:r>
            <a:r>
              <a:rPr lang="en-US" sz="1400" dirty="0" err="1">
                <a:latin typeface="Bookman Old Style" panose="02050604050505020204" pitchFamily="18" charset="0"/>
              </a:rPr>
              <a:t>Proca</a:t>
            </a:r>
            <a:r>
              <a:rPr lang="en-US" sz="1400" dirty="0">
                <a:latin typeface="Bookman Old Style" panose="02050604050505020204" pitchFamily="18" charset="0"/>
              </a:rPr>
              <a:t> Tubes</a:t>
            </a:r>
          </a:p>
          <a:p>
            <a:pPr marL="0" indent="0">
              <a:buNone/>
            </a:pPr>
            <a:r>
              <a:rPr lang="fi-FI" sz="1400" dirty="0">
                <a:latin typeface="Bookman Old Style" panose="02050604050505020204" pitchFamily="18" charset="0"/>
              </a:rPr>
              <a:t>Symmetry 2021, </a:t>
            </a:r>
            <a:r>
              <a:rPr lang="fi-FI" sz="1400" i="1" dirty="0">
                <a:latin typeface="Bookman Old Style" panose="02050604050505020204" pitchFamily="18" charset="0"/>
              </a:rPr>
              <a:t>13,</a:t>
            </a:r>
            <a:r>
              <a:rPr lang="fi-FI" sz="1400" dirty="0">
                <a:latin typeface="Bookman Old Style" panose="02050604050505020204" pitchFamily="18" charset="0"/>
              </a:rPr>
              <a:t> 640. </a:t>
            </a:r>
            <a:r>
              <a:rPr lang="fi-FI" sz="1400" dirty="0">
                <a:latin typeface="Bookman Old Style" panose="02050604050505020204" pitchFamily="18" charset="0"/>
                <a:hlinkClick r:id="rId2"/>
              </a:rPr>
              <a:t>https://doi.org/10.3390/sym13040640</a:t>
            </a:r>
            <a:endParaRPr lang="fi-FI" sz="1400" dirty="0">
              <a:latin typeface="Bookman Old Style" panose="02050604050505020204" pitchFamily="18" charset="0"/>
            </a:endParaRPr>
          </a:p>
          <a:p>
            <a:pPr marL="0" indent="0">
              <a:buNone/>
            </a:pPr>
            <a:endParaRPr lang="fi-FI" sz="1400" dirty="0">
              <a:latin typeface="Bookman Old Style" panose="02050604050505020204" pitchFamily="18" charset="0"/>
            </a:endParaRPr>
          </a:p>
          <a:p>
            <a:pPr marL="0" indent="0">
              <a:buNone/>
            </a:pPr>
            <a:r>
              <a:rPr lang="fi-FI" sz="1400" dirty="0">
                <a:latin typeface="Bookman Old Style" panose="02050604050505020204" pitchFamily="18" charset="0"/>
              </a:rPr>
              <a:t>V. Dzunushaliev, V. Folomeev</a:t>
            </a:r>
          </a:p>
          <a:p>
            <a:pPr marL="0" indent="0">
              <a:buNone/>
            </a:pPr>
            <a:r>
              <a:rPr lang="fi-FI" sz="1400" dirty="0">
                <a:latin typeface="Bookman Old Style" panose="02050604050505020204" pitchFamily="18" charset="0"/>
              </a:rPr>
              <a:t>Axially symmetric particlelike solutions with the flux of a magnetic field in the non-Abelian Proca-Higgs theory</a:t>
            </a:r>
          </a:p>
          <a:p>
            <a:pPr marL="0" indent="0">
              <a:buNone/>
            </a:pPr>
            <a:r>
              <a:rPr lang="fi-FI" sz="1400" dirty="0">
                <a:latin typeface="Bookman Old Style" panose="02050604050505020204" pitchFamily="18" charset="0"/>
              </a:rPr>
              <a:t>Phys. Rev. D 2021, 104, 116027 </a:t>
            </a:r>
            <a:endParaRPr lang="ru-RU" sz="1400" dirty="0">
              <a:latin typeface="Bookman Old Style" panose="02050604050505020204" pitchFamily="18" charset="0"/>
            </a:endParaRPr>
          </a:p>
          <a:p>
            <a:pPr marL="0" indent="0">
              <a:buNone/>
            </a:pPr>
            <a:endParaRPr lang="ru-RU" sz="1400" dirty="0">
              <a:latin typeface="Bookman Old Style" panose="02050604050505020204" pitchFamily="18" charset="0"/>
            </a:endParaRPr>
          </a:p>
          <a:p>
            <a:pPr marL="0" indent="0">
              <a:buNone/>
            </a:pPr>
            <a:r>
              <a:rPr lang="fi-FI" sz="1400" dirty="0">
                <a:latin typeface="Bookman Old Style" panose="02050604050505020204" pitchFamily="18" charset="0"/>
              </a:rPr>
              <a:t>V. Dzunushaliev, V. Folomeev</a:t>
            </a:r>
          </a:p>
          <a:p>
            <a:pPr marL="0" indent="0">
              <a:buNone/>
            </a:pPr>
            <a:r>
              <a:rPr lang="en-US" sz="1400" dirty="0" err="1">
                <a:latin typeface="Bookman Old Style" panose="02050604050505020204" pitchFamily="18" charset="0"/>
              </a:rPr>
              <a:t>Proca</a:t>
            </a:r>
            <a:r>
              <a:rPr lang="en-US" sz="1400" dirty="0">
                <a:latin typeface="Bookman Old Style" panose="02050604050505020204" pitchFamily="18" charset="0"/>
              </a:rPr>
              <a:t> balls with angular momentum or flux of electric field</a:t>
            </a:r>
            <a:endParaRPr lang="ru-RU" sz="1400" dirty="0">
              <a:latin typeface="Bookman Old Style" panose="02050604050505020204" pitchFamily="18" charset="0"/>
            </a:endParaRPr>
          </a:p>
          <a:p>
            <a:pPr marL="0" indent="0">
              <a:buNone/>
            </a:pPr>
            <a:r>
              <a:rPr lang="en-US" sz="1400" dirty="0">
                <a:latin typeface="Bookman Old Style" panose="02050604050505020204" pitchFamily="18" charset="0"/>
              </a:rPr>
              <a:t>Phys. Rev. D 2022, 105, 016022</a:t>
            </a:r>
          </a:p>
          <a:p>
            <a:pPr marL="0" indent="0">
              <a:buNone/>
            </a:pPr>
            <a:r>
              <a:rPr lang="en-US" sz="1400" dirty="0">
                <a:latin typeface="Bookman Old Style" panose="02050604050505020204" pitchFamily="18" charset="0"/>
              </a:rPr>
              <a:t>arXiv:2112.06227v.2 [hep-</a:t>
            </a:r>
            <a:r>
              <a:rPr lang="en-US" sz="1400" dirty="0" err="1">
                <a:latin typeface="Bookman Old Style" panose="02050604050505020204" pitchFamily="18" charset="0"/>
              </a:rPr>
              <a:t>th</a:t>
            </a:r>
            <a:r>
              <a:rPr lang="en-US" sz="1400" dirty="0">
                <a:latin typeface="Bookman Old Style" panose="02050604050505020204" pitchFamily="18" charset="0"/>
              </a:rPr>
              <a:t>] 16 Feb 2022</a:t>
            </a:r>
            <a:endParaRPr lang="fi-FI" sz="1400" dirty="0">
              <a:latin typeface="Bookman Old Style" panose="02050604050505020204" pitchFamily="18" charset="0"/>
            </a:endParaRPr>
          </a:p>
          <a:p>
            <a:pPr marL="0" indent="0">
              <a:buNone/>
            </a:pPr>
            <a:endParaRPr lang="ru-RU" sz="1800" dirty="0"/>
          </a:p>
        </p:txBody>
      </p:sp>
      <p:sp>
        <p:nvSpPr>
          <p:cNvPr id="6" name="Нижний колонтитул 5">
            <a:extLst>
              <a:ext uri="{FF2B5EF4-FFF2-40B4-BE49-F238E27FC236}">
                <a16:creationId xmlns:a16="http://schemas.microsoft.com/office/drawing/2014/main" id="{DC28312F-F3A7-5669-91ED-0536623CFAC0}"/>
              </a:ext>
            </a:extLst>
          </p:cNvPr>
          <p:cNvSpPr>
            <a:spLocks noGrp="1"/>
          </p:cNvSpPr>
          <p:nvPr>
            <p:ph type="ftr" sz="quarter" idx="11"/>
          </p:nvPr>
        </p:nvSpPr>
        <p:spPr/>
        <p:txBody>
          <a:bodyPr/>
          <a:lstStyle/>
          <a:p>
            <a:r>
              <a:rPr lang="en-US"/>
              <a:t>Kopylov, Orekhov, Petukhov, Solomatin - PHELEX              ICPPA          Moscow, 2024 </a:t>
            </a:r>
            <a:endParaRPr lang="ru-RU"/>
          </a:p>
        </p:txBody>
      </p:sp>
    </p:spTree>
    <p:extLst>
      <p:ext uri="{BB962C8B-B14F-4D97-AF65-F5344CB8AC3E}">
        <p14:creationId xmlns:p14="http://schemas.microsoft.com/office/powerpoint/2010/main" val="40425675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Объект 5" descr="Изображение выглядит как текст, рукописный текст, Шрифт, меню&#10;&#10;Автоматически созданное описание">
            <a:extLst>
              <a:ext uri="{FF2B5EF4-FFF2-40B4-BE49-F238E27FC236}">
                <a16:creationId xmlns:a16="http://schemas.microsoft.com/office/drawing/2014/main" id="{BA360AAE-C6F4-47DA-0A5D-5F07D7F686F5}"/>
              </a:ext>
            </a:extLst>
          </p:cNvPr>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3995936" y="-17773"/>
            <a:ext cx="4005065" cy="4625517"/>
          </a:xfrm>
        </p:spPr>
      </p:pic>
      <p:pic>
        <p:nvPicPr>
          <p:cNvPr id="7" name="Picture 2" descr="логотип ИЯИ РАН создан Н.Нольде">
            <a:extLst>
              <a:ext uri="{FF2B5EF4-FFF2-40B4-BE49-F238E27FC236}">
                <a16:creationId xmlns:a16="http://schemas.microsoft.com/office/drawing/2014/main" id="{DF8C9C8C-A063-0361-0DC0-856F830A7AD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034" y="339502"/>
            <a:ext cx="893566" cy="89356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F8A2352-1A50-A6B3-2C58-187A9B51AF1D}"/>
              </a:ext>
            </a:extLst>
          </p:cNvPr>
          <p:cNvSpPr txBox="1"/>
          <p:nvPr/>
        </p:nvSpPr>
        <p:spPr>
          <a:xfrm>
            <a:off x="1115616" y="278814"/>
            <a:ext cx="2880320" cy="40626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dirty="0">
                <a:ln>
                  <a:noFill/>
                </a:ln>
                <a:solidFill>
                  <a:srgbClr val="002060"/>
                </a:solidFill>
                <a:effectLst/>
                <a:uLnTx/>
                <a:uFillTx/>
                <a:latin typeface="Comic Sans MS" panose="030F0702030302020204" pitchFamily="66" charset="0"/>
              </a:rPr>
              <a:t>Масса фотона </a:t>
            </a:r>
            <a:r>
              <a:rPr kumimoji="0" lang="en-US" sz="1600" b="0" i="0" u="none" strike="noStrike" kern="1200" cap="none" spc="0" normalizeH="0" baseline="0" noProof="0" dirty="0">
                <a:ln>
                  <a:noFill/>
                </a:ln>
                <a:solidFill>
                  <a:srgbClr val="FF0000"/>
                </a:solidFill>
                <a:effectLst/>
                <a:uLnTx/>
                <a:uFillTx/>
                <a:latin typeface="Comic Sans MS" panose="030F0702030302020204" pitchFamily="66" charset="0"/>
              </a:rPr>
              <a:t>≠ 0</a:t>
            </a:r>
            <a:endParaRPr kumimoji="0" lang="ru-RU" sz="1600" b="0" i="0" u="none" strike="noStrike" kern="1200" cap="none" spc="0" normalizeH="0" baseline="0" noProof="0" dirty="0">
              <a:ln>
                <a:noFill/>
              </a:ln>
              <a:solidFill>
                <a:srgbClr val="002060"/>
              </a:solidFill>
              <a:effectLst/>
              <a:uLnTx/>
              <a:uFillTx/>
              <a:latin typeface="Comic Sans MS" panose="030F0702030302020204" pitchFamily="66"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dirty="0">
                <a:ln>
                  <a:noFill/>
                </a:ln>
                <a:solidFill>
                  <a:srgbClr val="002060"/>
                </a:solidFill>
                <a:effectLst/>
                <a:uLnTx/>
                <a:uFillTx/>
                <a:latin typeface="Comic Sans MS" panose="030F0702030302020204" pitchFamily="66" charset="0"/>
              </a:rPr>
              <a:t>Уравнения Прока</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dirty="0">
                <a:ln>
                  <a:noFill/>
                </a:ln>
                <a:solidFill>
                  <a:srgbClr val="002060"/>
                </a:solidFill>
                <a:effectLst/>
                <a:uLnTx/>
                <a:uFillTx/>
                <a:latin typeface="Comic Sans MS" panose="030F0702030302020204" pitchFamily="66" charset="0"/>
              </a:rPr>
              <a:t>Калибровка Лоренца </a:t>
            </a:r>
            <a:r>
              <a:rPr kumimoji="0" lang="ru-RU" sz="1600" b="0" i="0" u="none" strike="noStrike" kern="1200" cap="none" spc="0" normalizeH="0" baseline="0" noProof="0" dirty="0">
                <a:ln>
                  <a:noFill/>
                </a:ln>
                <a:solidFill>
                  <a:srgbClr val="FF0000"/>
                </a:solidFill>
                <a:effectLst/>
                <a:uLnTx/>
                <a:uFillTx/>
                <a:latin typeface="Comic Sans MS" panose="030F0702030302020204" pitchFamily="66" charset="0"/>
              </a:rPr>
              <a:t>Х</a:t>
            </a:r>
            <a:r>
              <a:rPr kumimoji="0" lang="en-US" sz="1600" b="0" i="0" u="none" strike="noStrike" kern="1200" cap="none" spc="0" normalizeH="0" baseline="0" noProof="0" dirty="0">
                <a:ln>
                  <a:noFill/>
                </a:ln>
                <a:solidFill>
                  <a:srgbClr val="FF0000"/>
                </a:solidFill>
                <a:effectLst/>
                <a:uLnTx/>
                <a:uFillTx/>
                <a:latin typeface="Comic Sans MS" panose="030F0702030302020204" pitchFamily="66"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2060"/>
              </a:solidFill>
              <a:effectLst/>
              <a:uLnTx/>
              <a:uFillTx/>
              <a:latin typeface="Times New Roman"/>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2060"/>
              </a:solidFill>
              <a:effectLst/>
              <a:uLnTx/>
              <a:uFillTx/>
              <a:latin typeface="Times New Roman"/>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2060"/>
                </a:solidFill>
                <a:effectLst/>
                <a:uLnTx/>
                <a:uFillTx/>
                <a:latin typeface="Comic Sans MS" panose="030F0702030302020204" pitchFamily="66" charset="0"/>
              </a:rPr>
              <a:t>          </a:t>
            </a:r>
            <a:r>
              <a:rPr kumimoji="0" lang="ru-RU" sz="1600" b="0" i="0" u="none" strike="noStrike" kern="1200" cap="none" spc="0" normalizeH="0" baseline="0" noProof="0" dirty="0">
                <a:ln>
                  <a:noFill/>
                </a:ln>
                <a:solidFill>
                  <a:srgbClr val="002060"/>
                </a:solidFill>
                <a:effectLst/>
                <a:uLnTx/>
                <a:uFillTx/>
                <a:latin typeface="Comic Sans MS" panose="030F0702030302020204" pitchFamily="66" charset="0"/>
              </a:rPr>
              <a:t>     </a:t>
            </a:r>
            <a:r>
              <a:rPr kumimoji="0" lang="en-US" sz="1600" b="0" i="0" u="none" strike="noStrike" kern="1200" cap="none" spc="0" normalizeH="0" baseline="0" noProof="0" dirty="0">
                <a:ln>
                  <a:noFill/>
                </a:ln>
                <a:solidFill>
                  <a:srgbClr val="FF0000"/>
                </a:solidFill>
                <a:effectLst/>
                <a:uLnTx/>
                <a:uFillTx/>
                <a:latin typeface="Comic Sans MS" panose="030F0702030302020204" pitchFamily="66" charset="0"/>
              </a:rPr>
              <a:t>B ≠ rot 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2060"/>
              </a:solidFill>
              <a:effectLst/>
              <a:uLnTx/>
              <a:uFillTx/>
              <a:latin typeface="Comic Sans MS" panose="030F0702030302020204" pitchFamily="66"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2060"/>
              </a:solidFill>
              <a:effectLst/>
              <a:uLnTx/>
              <a:uFillTx/>
              <a:latin typeface="Comic Sans MS" panose="030F0702030302020204" pitchFamily="66"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2060"/>
                </a:solidFill>
                <a:effectLst/>
                <a:uLnTx/>
                <a:uFillTx/>
                <a:latin typeface="Comic Sans MS" panose="030F0702030302020204" pitchFamily="66" charset="0"/>
              </a:rPr>
              <a:t>          </a:t>
            </a:r>
            <a:r>
              <a:rPr kumimoji="0" lang="ru-RU" sz="1600" b="0" i="0" u="none" strike="noStrike" kern="1200" cap="none" spc="0" normalizeH="0" baseline="0" noProof="0" dirty="0">
                <a:ln>
                  <a:noFill/>
                </a:ln>
                <a:solidFill>
                  <a:srgbClr val="002060"/>
                </a:solidFill>
                <a:effectLst/>
                <a:uLnTx/>
                <a:uFillTx/>
                <a:latin typeface="Comic Sans MS" panose="030F0702030302020204" pitchFamily="66" charset="0"/>
              </a:rPr>
              <a:t>     </a:t>
            </a:r>
            <a:r>
              <a:rPr kumimoji="0" lang="en-US" sz="1600" b="0" i="0" u="none" strike="noStrike" kern="1200" cap="none" spc="0" normalizeH="0" baseline="0" noProof="0" dirty="0">
                <a:ln>
                  <a:noFill/>
                </a:ln>
                <a:solidFill>
                  <a:srgbClr val="FF0000"/>
                </a:solidFill>
                <a:effectLst/>
                <a:uLnTx/>
                <a:uFillTx/>
                <a:latin typeface="Comic Sans MS" panose="030F0702030302020204" pitchFamily="66" charset="0"/>
              </a:rPr>
              <a:t>div B ≠ 0</a:t>
            </a:r>
            <a:endParaRPr kumimoji="0" lang="ru-RU" sz="1600" b="0" i="0" u="none" strike="noStrike" kern="1200" cap="none" spc="0" normalizeH="0" baseline="0" noProof="0" dirty="0">
              <a:ln>
                <a:noFill/>
              </a:ln>
              <a:solidFill>
                <a:srgbClr val="FF0000"/>
              </a:solidFill>
              <a:effectLst/>
              <a:uLnTx/>
              <a:uFillTx/>
              <a:latin typeface="Comic Sans MS" panose="030F0702030302020204" pitchFamily="66"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Comic Sans MS" panose="030F0702030302020204" pitchFamily="66" charset="0"/>
              </a:rPr>
              <a:t>               div E ≠ 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600" b="0" i="0" u="none" strike="noStrike" kern="1200" cap="none" spc="0" normalizeH="0" baseline="0" noProof="0" dirty="0">
              <a:ln>
                <a:noFill/>
              </a:ln>
              <a:solidFill>
                <a:srgbClr val="FF0000"/>
              </a:solidFill>
              <a:effectLst/>
              <a:uLnTx/>
              <a:uFillTx/>
              <a:latin typeface="Comic Sans MS" panose="030F0702030302020204" pitchFamily="66"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0000"/>
              </a:solidFill>
              <a:effectLst/>
              <a:uLnTx/>
              <a:uFillTx/>
              <a:latin typeface="Comic Sans MS" panose="030F0702030302020204" pitchFamily="66"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dirty="0">
                <a:ln>
                  <a:noFill/>
                </a:ln>
                <a:solidFill>
                  <a:srgbClr val="FF0000"/>
                </a:solidFill>
                <a:effectLst/>
                <a:uLnTx/>
                <a:uFillTx/>
                <a:latin typeface="Comic Sans MS" panose="030F0702030302020204" pitchFamily="66" charset="0"/>
              </a:rPr>
              <a:t>Продольная </a:t>
            </a:r>
            <a:r>
              <a:rPr lang="ru-RU" sz="1600" dirty="0">
                <a:solidFill>
                  <a:srgbClr val="FF0000"/>
                </a:solidFill>
                <a:latin typeface="Comic Sans MS" panose="030F0702030302020204" pitchFamily="66" charset="0"/>
              </a:rPr>
              <a:t>мод</a:t>
            </a:r>
            <a:r>
              <a:rPr kumimoji="0" lang="ru-RU" sz="1600" b="0" i="0" u="none" strike="noStrike" kern="1200" cap="none" spc="0" normalizeH="0" baseline="0" noProof="0" dirty="0">
                <a:ln>
                  <a:noFill/>
                </a:ln>
                <a:solidFill>
                  <a:srgbClr val="FF0000"/>
                </a:solidFill>
                <a:effectLst/>
                <a:uLnTx/>
                <a:uFillTx/>
                <a:latin typeface="Comic Sans MS" panose="030F0702030302020204" pitchFamily="66" charset="0"/>
              </a:rPr>
              <a:t>а электрического Е и магнитного </a:t>
            </a:r>
            <a:r>
              <a:rPr kumimoji="0" lang="en-US" sz="1600" b="0" i="0" u="none" strike="noStrike" kern="1200" cap="none" spc="0" normalizeH="0" baseline="0" noProof="0" dirty="0">
                <a:ln>
                  <a:noFill/>
                </a:ln>
                <a:solidFill>
                  <a:srgbClr val="FF0000"/>
                </a:solidFill>
                <a:effectLst/>
                <a:uLnTx/>
                <a:uFillTx/>
                <a:latin typeface="Comic Sans MS" panose="030F0702030302020204" pitchFamily="66" charset="0"/>
              </a:rPr>
              <a:t>B </a:t>
            </a:r>
            <a:r>
              <a:rPr kumimoji="0" lang="ru-RU" sz="1600" b="0" i="0" u="none" strike="noStrike" kern="1200" cap="none" spc="0" normalizeH="0" baseline="0" noProof="0" dirty="0">
                <a:ln>
                  <a:noFill/>
                </a:ln>
                <a:solidFill>
                  <a:srgbClr val="FF0000"/>
                </a:solidFill>
                <a:effectLst/>
                <a:uLnTx/>
                <a:uFillTx/>
                <a:latin typeface="Comic Sans MS" panose="030F0702030302020204" pitchFamily="66" charset="0"/>
              </a:rPr>
              <a:t>поля</a:t>
            </a:r>
            <a:endParaRPr kumimoji="0" lang="en-US" sz="1600" b="0" i="0" u="none" strike="noStrike" kern="1200" cap="none" spc="0" normalizeH="0" baseline="0" noProof="0" dirty="0">
              <a:ln>
                <a:noFill/>
              </a:ln>
              <a:solidFill>
                <a:srgbClr val="002060"/>
              </a:solidFill>
              <a:effectLst/>
              <a:uLnTx/>
              <a:uFillTx/>
              <a:latin typeface="Comic Sans MS" panose="030F0702030302020204" pitchFamily="66"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002060"/>
              </a:solidFill>
              <a:effectLst/>
              <a:uLnTx/>
              <a:uFillTx/>
              <a:latin typeface="Times New Roman"/>
              <a:ea typeface="+mn-ea"/>
              <a:cs typeface="+mn-cs"/>
            </a:endParaRPr>
          </a:p>
        </p:txBody>
      </p:sp>
      <p:sp>
        <p:nvSpPr>
          <p:cNvPr id="3" name="Стрелка: вниз 2">
            <a:extLst>
              <a:ext uri="{FF2B5EF4-FFF2-40B4-BE49-F238E27FC236}">
                <a16:creationId xmlns:a16="http://schemas.microsoft.com/office/drawing/2014/main" id="{FB76B68A-10F5-C52B-D4E1-721D3D2FC3A4}"/>
              </a:ext>
            </a:extLst>
          </p:cNvPr>
          <p:cNvSpPr/>
          <p:nvPr/>
        </p:nvSpPr>
        <p:spPr>
          <a:xfrm>
            <a:off x="2280811" y="1169571"/>
            <a:ext cx="216024" cy="372815"/>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w="0"/>
              <a:solidFill>
                <a:srgbClr val="FF0000"/>
              </a:solidFill>
              <a:effectLst>
                <a:outerShdw blurRad="38100" dist="19050" dir="2700000" algn="tl" rotWithShape="0">
                  <a:prstClr val="black">
                    <a:alpha val="40000"/>
                  </a:prstClr>
                </a:outerShdw>
              </a:effectLst>
              <a:uLnTx/>
              <a:uFillTx/>
              <a:latin typeface="Times New Roman"/>
              <a:ea typeface="+mn-ea"/>
              <a:cs typeface="+mn-cs"/>
            </a:endParaRPr>
          </a:p>
        </p:txBody>
      </p:sp>
      <p:sp>
        <p:nvSpPr>
          <p:cNvPr id="11" name="Стрелка: вниз 10">
            <a:extLst>
              <a:ext uri="{FF2B5EF4-FFF2-40B4-BE49-F238E27FC236}">
                <a16:creationId xmlns:a16="http://schemas.microsoft.com/office/drawing/2014/main" id="{95FEE41C-F7B5-A7DE-0FEA-A0FBD348C1C3}"/>
              </a:ext>
            </a:extLst>
          </p:cNvPr>
          <p:cNvSpPr/>
          <p:nvPr/>
        </p:nvSpPr>
        <p:spPr>
          <a:xfrm>
            <a:off x="2280811" y="1838973"/>
            <a:ext cx="216024" cy="394242"/>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Times New Roman"/>
              <a:ea typeface="+mn-ea"/>
              <a:cs typeface="+mn-cs"/>
            </a:endParaRPr>
          </a:p>
        </p:txBody>
      </p:sp>
      <p:sp>
        <p:nvSpPr>
          <p:cNvPr id="12" name="Стрелка: вниз 11">
            <a:extLst>
              <a:ext uri="{FF2B5EF4-FFF2-40B4-BE49-F238E27FC236}">
                <a16:creationId xmlns:a16="http://schemas.microsoft.com/office/drawing/2014/main" id="{4558DC1A-D278-5F5C-7853-59EB9420BA29}"/>
              </a:ext>
            </a:extLst>
          </p:cNvPr>
          <p:cNvSpPr/>
          <p:nvPr/>
        </p:nvSpPr>
        <p:spPr>
          <a:xfrm>
            <a:off x="2283273" y="2853209"/>
            <a:ext cx="216024" cy="394242"/>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Times New Roman"/>
              <a:ea typeface="+mn-ea"/>
              <a:cs typeface="+mn-cs"/>
            </a:endParaRPr>
          </a:p>
        </p:txBody>
      </p:sp>
      <p:sp>
        <p:nvSpPr>
          <p:cNvPr id="9" name="Нижний колонтитул 8">
            <a:extLst>
              <a:ext uri="{FF2B5EF4-FFF2-40B4-BE49-F238E27FC236}">
                <a16:creationId xmlns:a16="http://schemas.microsoft.com/office/drawing/2014/main" id="{5A949F21-25E4-BDA6-52A1-E416ACFAD87D}"/>
              </a:ext>
            </a:extLst>
          </p:cNvPr>
          <p:cNvSpPr>
            <a:spLocks noGrp="1"/>
          </p:cNvSpPr>
          <p:nvPr>
            <p:ph type="ftr" sz="quarter" idx="11"/>
          </p:nvPr>
        </p:nvSpPr>
        <p:spPr/>
        <p:txBody>
          <a:bodyPr/>
          <a:lstStyle/>
          <a:p>
            <a:r>
              <a:rPr lang="en-US"/>
              <a:t>Kopylov, Orekhov, Petukhov, Solomatin - PHELEX              ICPPA          Moscow, 2024 </a:t>
            </a:r>
            <a:endParaRPr lang="ru-RU"/>
          </a:p>
        </p:txBody>
      </p:sp>
    </p:spTree>
    <p:extLst>
      <p:ext uri="{BB962C8B-B14F-4D97-AF65-F5344CB8AC3E}">
        <p14:creationId xmlns:p14="http://schemas.microsoft.com/office/powerpoint/2010/main" val="4170965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title" idx="4294967295"/>
          </p:nvPr>
        </p:nvSpPr>
        <p:spPr>
          <a:xfrm>
            <a:off x="457200" y="285751"/>
            <a:ext cx="7283152" cy="611981"/>
          </a:xfrm>
          <a:noFill/>
        </p:spPr>
        <p:txBody>
          <a:bodyPr>
            <a:normAutofit fontScale="90000"/>
          </a:bodyPr>
          <a:lstStyle/>
          <a:p>
            <a:r>
              <a:rPr lang="en-US" sz="1800" dirty="0">
                <a:solidFill>
                  <a:srgbClr val="C00000"/>
                </a:solidFill>
                <a:effectLst/>
                <a:latin typeface="+mn-lt"/>
              </a:rPr>
              <a:t>Ref: </a:t>
            </a:r>
            <a:r>
              <a:rPr lang="en-US" sz="1800" dirty="0" err="1">
                <a:solidFill>
                  <a:srgbClr val="C00000"/>
                </a:solidFill>
                <a:effectLst/>
                <a:latin typeface="+mn-lt"/>
              </a:rPr>
              <a:t>R.B.Cairns</a:t>
            </a:r>
            <a:r>
              <a:rPr lang="en-US" sz="1800" dirty="0">
                <a:solidFill>
                  <a:srgbClr val="C00000"/>
                </a:solidFill>
                <a:effectLst/>
                <a:latin typeface="+mn-lt"/>
              </a:rPr>
              <a:t> and </a:t>
            </a:r>
            <a:r>
              <a:rPr lang="en-US" sz="1800" dirty="0" err="1">
                <a:solidFill>
                  <a:srgbClr val="C00000"/>
                </a:solidFill>
                <a:effectLst/>
                <a:latin typeface="+mn-lt"/>
              </a:rPr>
              <a:t>J.A.R.Samson</a:t>
            </a:r>
            <a:r>
              <a:rPr lang="en-US" sz="1800" dirty="0">
                <a:solidFill>
                  <a:srgbClr val="C00000"/>
                </a:solidFill>
                <a:effectLst/>
                <a:latin typeface="+mn-lt"/>
              </a:rPr>
              <a:t> Journal of optical society of America</a:t>
            </a:r>
            <a:br>
              <a:rPr lang="en-US" sz="1800" dirty="0">
                <a:solidFill>
                  <a:srgbClr val="C00000"/>
                </a:solidFill>
                <a:effectLst/>
                <a:latin typeface="+mn-lt"/>
              </a:rPr>
            </a:br>
            <a:r>
              <a:rPr lang="en-US" sz="1800" dirty="0">
                <a:solidFill>
                  <a:srgbClr val="C00000"/>
                </a:solidFill>
                <a:effectLst/>
                <a:latin typeface="+mn-lt"/>
              </a:rPr>
              <a:t>Vol. 56, Number 11, November 1966, 1568-1573</a:t>
            </a:r>
            <a:endParaRPr lang="ru-RU" sz="1800" dirty="0">
              <a:solidFill>
                <a:srgbClr val="C00000"/>
              </a:solidFill>
              <a:effectLst/>
              <a:latin typeface="+mn-lt"/>
            </a:endParaRPr>
          </a:p>
        </p:txBody>
      </p:sp>
      <p:pic>
        <p:nvPicPr>
          <p:cNvPr id="20483" name="Picture 5"/>
          <p:cNvPicPr>
            <a:picLocks noGrp="1" noChangeAspect="1" noChangeArrowheads="1"/>
          </p:cNvPicPr>
          <p:nvPr>
            <p:ph sz="half" idx="4294967295"/>
          </p:nvPr>
        </p:nvPicPr>
        <p:blipFill>
          <a:blip r:embed="rId2" cstate="print"/>
          <a:srcRect/>
          <a:stretch>
            <a:fillRect/>
          </a:stretch>
        </p:blipFill>
        <p:spPr>
          <a:xfrm>
            <a:off x="562455" y="948870"/>
            <a:ext cx="3884613" cy="3618309"/>
          </a:xfrm>
          <a:noFill/>
        </p:spPr>
      </p:pic>
      <p:pic>
        <p:nvPicPr>
          <p:cNvPr id="20484" name="Picture 10"/>
          <p:cNvPicPr>
            <a:picLocks noGrp="1" noChangeAspect="1" noChangeArrowheads="1"/>
          </p:cNvPicPr>
          <p:nvPr>
            <p:ph sz="half" idx="4294967295"/>
          </p:nvPr>
        </p:nvPicPr>
        <p:blipFill>
          <a:blip r:embed="rId3" cstate="print"/>
          <a:srcRect/>
          <a:stretch>
            <a:fillRect/>
          </a:stretch>
        </p:blipFill>
        <p:spPr>
          <a:xfrm>
            <a:off x="4447068" y="938668"/>
            <a:ext cx="4038600" cy="3618309"/>
          </a:xfrm>
          <a:noFill/>
        </p:spPr>
      </p:pic>
      <p:sp>
        <p:nvSpPr>
          <p:cNvPr id="20485" name="Text Box 11"/>
          <p:cNvSpPr txBox="1">
            <a:spLocks noChangeArrowheads="1"/>
          </p:cNvSpPr>
          <p:nvPr/>
        </p:nvSpPr>
        <p:spPr bwMode="auto">
          <a:xfrm>
            <a:off x="950913" y="3774282"/>
            <a:ext cx="447558" cy="369332"/>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a:ln>
                  <a:noFill/>
                </a:ln>
                <a:solidFill>
                  <a:srgbClr val="FF0000"/>
                </a:solidFill>
                <a:effectLst/>
                <a:uLnTx/>
                <a:uFillTx/>
                <a:latin typeface="Arial" charset="0"/>
                <a:ea typeface="+mn-ea"/>
                <a:cs typeface="+mn-cs"/>
              </a:rPr>
              <a:t>10</a:t>
            </a:r>
            <a:r>
              <a:rPr kumimoji="0" lang="ru-RU" sz="1800" b="0" i="0" u="none" strike="noStrike" kern="1200" cap="none" spc="0" normalizeH="0" baseline="0" noProof="0">
                <a:ln>
                  <a:noFill/>
                </a:ln>
                <a:solidFill>
                  <a:srgbClr val="FF0000"/>
                </a:solidFill>
                <a:effectLst/>
                <a:uLnTx/>
                <a:uFillTx/>
                <a:latin typeface="Arial" charset="0"/>
                <a:ea typeface="+mn-ea"/>
                <a:cs typeface="+mn-cs"/>
              </a:rPr>
              <a:t> </a:t>
            </a:r>
          </a:p>
        </p:txBody>
      </p:sp>
      <p:sp>
        <p:nvSpPr>
          <p:cNvPr id="20486" name="Text Box 12"/>
          <p:cNvSpPr txBox="1">
            <a:spLocks noChangeArrowheads="1"/>
          </p:cNvSpPr>
          <p:nvPr/>
        </p:nvSpPr>
        <p:spPr bwMode="auto">
          <a:xfrm>
            <a:off x="3400426" y="3808810"/>
            <a:ext cx="364202" cy="307777"/>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0000"/>
                </a:solidFill>
                <a:effectLst/>
                <a:uLnTx/>
                <a:uFillTx/>
                <a:latin typeface="Times New Roman"/>
                <a:ea typeface="+mn-ea"/>
                <a:cs typeface="+mn-cs"/>
              </a:rPr>
              <a:t>30</a:t>
            </a:r>
            <a:endParaRPr kumimoji="0" lang="ru-RU" sz="1400" b="0" i="0" u="none" strike="noStrike" kern="1200" cap="none" spc="0" normalizeH="0" baseline="0" noProof="0">
              <a:ln>
                <a:noFill/>
              </a:ln>
              <a:solidFill>
                <a:srgbClr val="FF0000"/>
              </a:solidFill>
              <a:effectLst/>
              <a:uLnTx/>
              <a:uFillTx/>
              <a:latin typeface="Times New Roman"/>
              <a:ea typeface="+mn-ea"/>
              <a:cs typeface="+mn-cs"/>
            </a:endParaRPr>
          </a:p>
        </p:txBody>
      </p:sp>
      <p:sp>
        <p:nvSpPr>
          <p:cNvPr id="20487" name="Text Box 13"/>
          <p:cNvSpPr txBox="1">
            <a:spLocks noChangeArrowheads="1"/>
          </p:cNvSpPr>
          <p:nvPr/>
        </p:nvSpPr>
        <p:spPr bwMode="auto">
          <a:xfrm>
            <a:off x="3851276" y="3759994"/>
            <a:ext cx="394660" cy="307777"/>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0000"/>
                </a:solidFill>
                <a:effectLst/>
                <a:uLnTx/>
                <a:uFillTx/>
                <a:latin typeface="Times New Roman"/>
                <a:ea typeface="+mn-ea"/>
                <a:cs typeface="+mn-cs"/>
              </a:rPr>
              <a:t>eV</a:t>
            </a:r>
            <a:endParaRPr kumimoji="0" lang="ru-RU" sz="1400" b="0" i="0" u="none" strike="noStrike" kern="1200" cap="none" spc="0" normalizeH="0" baseline="0" noProof="0">
              <a:ln>
                <a:noFill/>
              </a:ln>
              <a:solidFill>
                <a:srgbClr val="FF0000"/>
              </a:solidFill>
              <a:effectLst/>
              <a:uLnTx/>
              <a:uFillTx/>
              <a:latin typeface="Times New Roman"/>
              <a:ea typeface="+mn-ea"/>
              <a:cs typeface="+mn-cs"/>
            </a:endParaRPr>
          </a:p>
        </p:txBody>
      </p:sp>
      <p:sp>
        <p:nvSpPr>
          <p:cNvPr id="5" name="Нижний колонтитул 4">
            <a:extLst>
              <a:ext uri="{FF2B5EF4-FFF2-40B4-BE49-F238E27FC236}">
                <a16:creationId xmlns:a16="http://schemas.microsoft.com/office/drawing/2014/main" id="{FE1391EC-1667-FADD-F2B0-8130B8B15519}"/>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303030">
                    <a:lumMod val="90000"/>
                    <a:lumOff val="10000"/>
                  </a:srgbClr>
                </a:solidFill>
                <a:effectLst/>
                <a:uLnTx/>
                <a:uFillTx/>
                <a:latin typeface="Times New Roman"/>
                <a:ea typeface="+mn-ea"/>
                <a:cs typeface="+mn-cs"/>
              </a:rPr>
              <a:t>Kopylov, Orekhov, Petukhov, Solomatin - PHELEX              ICPPA          Moscow, 2024 </a:t>
            </a:r>
            <a:endParaRPr kumimoji="0" lang="ru-RU" sz="1200" b="1" i="0" u="none" strike="noStrike" kern="1200" cap="none" spc="0" normalizeH="0" baseline="0" noProof="0">
              <a:ln>
                <a:noFill/>
              </a:ln>
              <a:solidFill>
                <a:srgbClr val="303030">
                  <a:lumMod val="90000"/>
                  <a:lumOff val="10000"/>
                </a:srgbClr>
              </a:solidFill>
              <a:effectLst/>
              <a:uLnTx/>
              <a:uFillTx/>
              <a:latin typeface="Times New Roman"/>
              <a:ea typeface="+mn-ea"/>
              <a:cs typeface="+mn-cs"/>
            </a:endParaRPr>
          </a:p>
        </p:txBody>
      </p:sp>
    </p:spTree>
    <p:extLst>
      <p:ext uri="{BB962C8B-B14F-4D97-AF65-F5344CB8AC3E}">
        <p14:creationId xmlns:p14="http://schemas.microsoft.com/office/powerpoint/2010/main" val="42632698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a:extLst>
              <a:ext uri="{FF2B5EF4-FFF2-40B4-BE49-F238E27FC236}">
                <a16:creationId xmlns:a16="http://schemas.microsoft.com/office/drawing/2014/main" id="{09ABB96B-1F91-2EBB-2D3F-1366B3C181EA}"/>
              </a:ext>
            </a:extLst>
          </p:cNvPr>
          <p:cNvSpPr>
            <a:spLocks noGrp="1"/>
          </p:cNvSpPr>
          <p:nvPr>
            <p:ph type="title"/>
          </p:nvPr>
        </p:nvSpPr>
        <p:spPr>
          <a:xfrm>
            <a:off x="818994" y="4223156"/>
            <a:ext cx="4242048" cy="273844"/>
          </a:xfrm>
        </p:spPr>
        <p:txBody>
          <a:bodyPr>
            <a:noAutofit/>
          </a:bodyPr>
          <a:lstStyle/>
          <a:p>
            <a:r>
              <a:rPr lang="ru-RU" sz="1400" dirty="0" err="1">
                <a:solidFill>
                  <a:srgbClr val="FF0000"/>
                </a:solidFill>
                <a:latin typeface="Comic Sans MS" panose="030F0702030302020204" pitchFamily="66" charset="0"/>
              </a:rPr>
              <a:t>Мультикатодный</a:t>
            </a:r>
            <a:r>
              <a:rPr lang="ru-RU" sz="1400" dirty="0">
                <a:solidFill>
                  <a:srgbClr val="FF0000"/>
                </a:solidFill>
                <a:latin typeface="Comic Sans MS" panose="030F0702030302020204" pitchFamily="66" charset="0"/>
              </a:rPr>
              <a:t> счетчик, калибровка с торца</a:t>
            </a:r>
          </a:p>
        </p:txBody>
      </p:sp>
      <p:sp>
        <p:nvSpPr>
          <p:cNvPr id="6" name="Нижний колонтитул 5">
            <a:extLst>
              <a:ext uri="{FF2B5EF4-FFF2-40B4-BE49-F238E27FC236}">
                <a16:creationId xmlns:a16="http://schemas.microsoft.com/office/drawing/2014/main" id="{E814519A-8FF6-B448-D6CC-20BF090236C3}"/>
              </a:ext>
            </a:extLst>
          </p:cNvPr>
          <p:cNvSpPr>
            <a:spLocks noGrp="1"/>
          </p:cNvSpPr>
          <p:nvPr>
            <p:ph type="ftr" sz="quarter" idx="11"/>
          </p:nvPr>
        </p:nvSpPr>
        <p:spPr/>
        <p:txBody>
          <a:bodyPr/>
          <a:lstStyle/>
          <a:p>
            <a:r>
              <a:rPr lang="en-US"/>
              <a:t>Kopylov, Orekhov, Petukhov, Solomatin - PHELEX              ICPPA          Moscow, 2024 </a:t>
            </a:r>
            <a:endParaRPr lang="ru-RU"/>
          </a:p>
        </p:txBody>
      </p:sp>
      <p:sp>
        <p:nvSpPr>
          <p:cNvPr id="2" name="TextBox 1">
            <a:extLst>
              <a:ext uri="{FF2B5EF4-FFF2-40B4-BE49-F238E27FC236}">
                <a16:creationId xmlns:a16="http://schemas.microsoft.com/office/drawing/2014/main" id="{A8F02BDA-D331-0737-FBC5-6C44122A74E0}"/>
              </a:ext>
            </a:extLst>
          </p:cNvPr>
          <p:cNvSpPr txBox="1"/>
          <p:nvPr/>
        </p:nvSpPr>
        <p:spPr>
          <a:xfrm>
            <a:off x="567944" y="573813"/>
            <a:ext cx="5392823" cy="369332"/>
          </a:xfrm>
          <a:prstGeom prst="rect">
            <a:avLst/>
          </a:prstGeom>
          <a:noFill/>
        </p:spPr>
        <p:txBody>
          <a:bodyPr wrap="none" rtlCol="0">
            <a:spAutoFit/>
          </a:bodyPr>
          <a:lstStyle/>
          <a:p>
            <a:r>
              <a:rPr lang="ru-RU" dirty="0">
                <a:solidFill>
                  <a:srgbClr val="002060"/>
                </a:solidFill>
                <a:latin typeface="Comic Sans MS" panose="030F0702030302020204" pitchFamily="66" charset="0"/>
              </a:rPr>
              <a:t>Рабочий газ: аргон, неон + 10% метан, Р = 1 </a:t>
            </a:r>
            <a:r>
              <a:rPr lang="ru-RU" dirty="0" err="1">
                <a:solidFill>
                  <a:srgbClr val="002060"/>
                </a:solidFill>
                <a:latin typeface="Comic Sans MS" panose="030F0702030302020204" pitchFamily="66" charset="0"/>
              </a:rPr>
              <a:t>атм</a:t>
            </a:r>
            <a:endParaRPr lang="ru-RU" dirty="0">
              <a:solidFill>
                <a:srgbClr val="002060"/>
              </a:solidFill>
              <a:latin typeface="Comic Sans MS" panose="030F0702030302020204" pitchFamily="66" charset="0"/>
            </a:endParaRPr>
          </a:p>
        </p:txBody>
      </p:sp>
      <p:sp>
        <p:nvSpPr>
          <p:cNvPr id="8" name="Объект 7">
            <a:extLst>
              <a:ext uri="{FF2B5EF4-FFF2-40B4-BE49-F238E27FC236}">
                <a16:creationId xmlns:a16="http://schemas.microsoft.com/office/drawing/2014/main" id="{D0B2CF93-305A-67DD-C5C3-68822AF32557}"/>
              </a:ext>
            </a:extLst>
          </p:cNvPr>
          <p:cNvSpPr>
            <a:spLocks noGrp="1"/>
          </p:cNvSpPr>
          <p:nvPr>
            <p:ph idx="1"/>
          </p:nvPr>
        </p:nvSpPr>
        <p:spPr>
          <a:xfrm>
            <a:off x="6300192" y="1168547"/>
            <a:ext cx="2843808" cy="1835251"/>
          </a:xfrm>
        </p:spPr>
        <p:txBody>
          <a:bodyPr>
            <a:normAutofit/>
          </a:bodyPr>
          <a:lstStyle/>
          <a:p>
            <a:pPr marL="342900" indent="-342900">
              <a:buAutoNum type="arabicPeriod"/>
            </a:pPr>
            <a:r>
              <a:rPr lang="ru-RU" sz="1200" dirty="0">
                <a:solidFill>
                  <a:srgbClr val="002060"/>
                </a:solidFill>
                <a:latin typeface="Comic Sans MS" panose="030F0702030302020204" pitchFamily="66" charset="0"/>
              </a:rPr>
              <a:t>Кварцевое окно</a:t>
            </a:r>
          </a:p>
          <a:p>
            <a:pPr marL="342900" indent="-342900">
              <a:buAutoNum type="arabicPeriod"/>
            </a:pPr>
            <a:r>
              <a:rPr lang="ru-RU" sz="1200" dirty="0">
                <a:solidFill>
                  <a:srgbClr val="002060"/>
                </a:solidFill>
                <a:latin typeface="Comic Sans MS" panose="030F0702030302020204" pitchFamily="66" charset="0"/>
              </a:rPr>
              <a:t>Окна со смещением от центра</a:t>
            </a:r>
          </a:p>
          <a:p>
            <a:pPr marL="342900" indent="-342900">
              <a:buAutoNum type="arabicPeriod"/>
            </a:pPr>
            <a:r>
              <a:rPr lang="ru-RU" sz="1200" dirty="0">
                <a:solidFill>
                  <a:srgbClr val="002060"/>
                </a:solidFill>
                <a:latin typeface="Comic Sans MS" panose="030F0702030302020204" pitchFamily="66" charset="0"/>
              </a:rPr>
              <a:t>Сплошной катод 3</a:t>
            </a:r>
          </a:p>
          <a:p>
            <a:pPr marL="342900" indent="-342900">
              <a:buAutoNum type="arabicPeriod"/>
            </a:pPr>
            <a:r>
              <a:rPr lang="ru-RU" sz="1200" dirty="0">
                <a:solidFill>
                  <a:srgbClr val="002060"/>
                </a:solidFill>
                <a:latin typeface="Comic Sans MS" panose="030F0702030302020204" pitchFamily="66" charset="0"/>
              </a:rPr>
              <a:t>Анод</a:t>
            </a:r>
          </a:p>
          <a:p>
            <a:pPr marL="342900" indent="-342900">
              <a:buAutoNum type="arabicPeriod"/>
            </a:pPr>
            <a:r>
              <a:rPr lang="ru-RU" sz="1200" dirty="0">
                <a:solidFill>
                  <a:srgbClr val="002060"/>
                </a:solidFill>
                <a:latin typeface="Comic Sans MS" panose="030F0702030302020204" pitchFamily="66" charset="0"/>
              </a:rPr>
              <a:t>Нитяной катод 1</a:t>
            </a:r>
          </a:p>
          <a:p>
            <a:pPr marL="342900" indent="-342900">
              <a:buAutoNum type="arabicPeriod"/>
            </a:pPr>
            <a:r>
              <a:rPr lang="ru-RU" sz="1200" dirty="0">
                <a:solidFill>
                  <a:srgbClr val="002060"/>
                </a:solidFill>
                <a:latin typeface="Comic Sans MS" panose="030F0702030302020204" pitchFamily="66" charset="0"/>
              </a:rPr>
              <a:t>Нитяной катод 2</a:t>
            </a:r>
          </a:p>
          <a:p>
            <a:pPr marL="342900" indent="-342900">
              <a:buAutoNum type="arabicPeriod"/>
            </a:pPr>
            <a:r>
              <a:rPr lang="ru-RU" sz="1200" dirty="0">
                <a:solidFill>
                  <a:srgbClr val="002060"/>
                </a:solidFill>
                <a:latin typeface="Comic Sans MS" panose="030F0702030302020204" pitchFamily="66" charset="0"/>
              </a:rPr>
              <a:t>Предусилитель</a:t>
            </a:r>
          </a:p>
          <a:p>
            <a:pPr marL="342900" indent="-342900">
              <a:buAutoNum type="arabicPeriod"/>
            </a:pPr>
            <a:endParaRPr lang="ru-RU" sz="1800" dirty="0">
              <a:solidFill>
                <a:srgbClr val="0070C0"/>
              </a:solidFill>
              <a:latin typeface="Comic Sans MS" panose="030F0702030302020204" pitchFamily="66" charset="0"/>
            </a:endParaRPr>
          </a:p>
        </p:txBody>
      </p:sp>
      <p:sp>
        <p:nvSpPr>
          <p:cNvPr id="11" name="AutoShape 2">
            <a:extLst>
              <a:ext uri="{FF2B5EF4-FFF2-40B4-BE49-F238E27FC236}">
                <a16:creationId xmlns:a16="http://schemas.microsoft.com/office/drawing/2014/main" id="{1CAA608E-46D7-4EC6-E98B-1008E58CEB81}"/>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12" name="Рисунок 11">
            <a:extLst>
              <a:ext uri="{FF2B5EF4-FFF2-40B4-BE49-F238E27FC236}">
                <a16:creationId xmlns:a16="http://schemas.microsoft.com/office/drawing/2014/main" id="{CDEF1333-150E-8DA6-142A-58BDD22087A2}"/>
              </a:ext>
            </a:extLst>
          </p:cNvPr>
          <p:cNvPicPr>
            <a:picLocks noChangeAspect="1"/>
          </p:cNvPicPr>
          <p:nvPr/>
        </p:nvPicPr>
        <p:blipFill>
          <a:blip r:embed="rId2"/>
          <a:stretch>
            <a:fillRect/>
          </a:stretch>
        </p:blipFill>
        <p:spPr>
          <a:xfrm>
            <a:off x="301788" y="1058337"/>
            <a:ext cx="5925136" cy="2998529"/>
          </a:xfrm>
          <a:prstGeom prst="rect">
            <a:avLst/>
          </a:prstGeom>
        </p:spPr>
      </p:pic>
      <p:pic>
        <p:nvPicPr>
          <p:cNvPr id="13" name="Picture 2" descr="логотип ИЯИ РАН создан Н.Нольде">
            <a:extLst>
              <a:ext uri="{FF2B5EF4-FFF2-40B4-BE49-F238E27FC236}">
                <a16:creationId xmlns:a16="http://schemas.microsoft.com/office/drawing/2014/main" id="{3BB3933B-93A9-2840-5434-A7082A8A311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28384" y="338256"/>
            <a:ext cx="720080" cy="72008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Заголовок 2">
            <a:extLst>
              <a:ext uri="{FF2B5EF4-FFF2-40B4-BE49-F238E27FC236}">
                <a16:creationId xmlns:a16="http://schemas.microsoft.com/office/drawing/2014/main" id="{09ABB96B-1F91-2EBB-2D3F-1366B3C181EA}"/>
              </a:ext>
            </a:extLst>
          </p:cNvPr>
          <p:cNvSpPr>
            <a:spLocks noGrp="1"/>
          </p:cNvSpPr>
          <p:nvPr>
            <p:ph type="title"/>
          </p:nvPr>
        </p:nvSpPr>
        <p:spPr>
          <a:xfrm>
            <a:off x="762000" y="4355306"/>
            <a:ext cx="4242048" cy="273844"/>
          </a:xfrm>
        </p:spPr>
        <p:txBody>
          <a:bodyPr>
            <a:noAutofit/>
          </a:bodyPr>
          <a:lstStyle/>
          <a:p>
            <a:r>
              <a:rPr lang="ru-RU" sz="1400" dirty="0" err="1">
                <a:solidFill>
                  <a:srgbClr val="FF0000"/>
                </a:solidFill>
                <a:latin typeface="Comic Sans MS" panose="030F0702030302020204" pitchFamily="66" charset="0"/>
              </a:rPr>
              <a:t>Мультикатодный</a:t>
            </a:r>
            <a:r>
              <a:rPr lang="ru-RU" sz="1400" dirty="0">
                <a:solidFill>
                  <a:srgbClr val="FF0000"/>
                </a:solidFill>
                <a:latin typeface="Comic Sans MS" panose="030F0702030302020204" pitchFamily="66" charset="0"/>
              </a:rPr>
              <a:t> счетчик, калибровка с торца</a:t>
            </a:r>
          </a:p>
        </p:txBody>
      </p:sp>
      <p:sp>
        <p:nvSpPr>
          <p:cNvPr id="6" name="Нижний колонтитул 5">
            <a:extLst>
              <a:ext uri="{FF2B5EF4-FFF2-40B4-BE49-F238E27FC236}">
                <a16:creationId xmlns:a16="http://schemas.microsoft.com/office/drawing/2014/main" id="{E814519A-8FF6-B448-D6CC-20BF090236C3}"/>
              </a:ext>
            </a:extLst>
          </p:cNvPr>
          <p:cNvSpPr>
            <a:spLocks noGrp="1"/>
          </p:cNvSpPr>
          <p:nvPr>
            <p:ph type="ftr" sz="quarter" idx="11"/>
          </p:nvPr>
        </p:nvSpPr>
        <p:spPr/>
        <p:txBody>
          <a:bodyPr/>
          <a:lstStyle/>
          <a:p>
            <a:r>
              <a:rPr lang="en-US"/>
              <a:t>Kopylov, Orekhov, Petukhov, Solomatin - PHELEX              ICPPA          Moscow, 2024 </a:t>
            </a:r>
            <a:endParaRPr lang="ru-RU"/>
          </a:p>
        </p:txBody>
      </p:sp>
      <p:sp>
        <p:nvSpPr>
          <p:cNvPr id="13" name="Объект 12">
            <a:extLst>
              <a:ext uri="{FF2B5EF4-FFF2-40B4-BE49-F238E27FC236}">
                <a16:creationId xmlns:a16="http://schemas.microsoft.com/office/drawing/2014/main" id="{75007662-913C-95CD-FB34-5671B52183F7}"/>
              </a:ext>
            </a:extLst>
          </p:cNvPr>
          <p:cNvSpPr>
            <a:spLocks noGrp="1"/>
          </p:cNvSpPr>
          <p:nvPr>
            <p:ph idx="1"/>
          </p:nvPr>
        </p:nvSpPr>
        <p:spPr>
          <a:xfrm>
            <a:off x="6948264" y="1707654"/>
            <a:ext cx="1879172" cy="611736"/>
          </a:xfrm>
        </p:spPr>
        <p:txBody>
          <a:bodyPr>
            <a:noAutofit/>
          </a:bodyPr>
          <a:lstStyle/>
          <a:p>
            <a:pPr marL="0" indent="0">
              <a:buNone/>
            </a:pPr>
            <a:r>
              <a:rPr lang="ru-RU" sz="1800" dirty="0">
                <a:solidFill>
                  <a:srgbClr val="002060"/>
                </a:solidFill>
                <a:latin typeface="Comic Sans MS" panose="030F0702030302020204" pitchFamily="66" charset="0"/>
              </a:rPr>
              <a:t>Калибровка </a:t>
            </a:r>
          </a:p>
          <a:p>
            <a:pPr marL="0" indent="0">
              <a:buNone/>
            </a:pPr>
            <a:r>
              <a:rPr lang="ru-RU" sz="1800" dirty="0">
                <a:solidFill>
                  <a:srgbClr val="002060"/>
                </a:solidFill>
                <a:latin typeface="Comic Sans MS" panose="030F0702030302020204" pitchFamily="66" charset="0"/>
              </a:rPr>
              <a:t>УФ лампой</a:t>
            </a:r>
          </a:p>
        </p:txBody>
      </p:sp>
      <p:pic>
        <p:nvPicPr>
          <p:cNvPr id="14" name="Рисунок 13">
            <a:extLst>
              <a:ext uri="{FF2B5EF4-FFF2-40B4-BE49-F238E27FC236}">
                <a16:creationId xmlns:a16="http://schemas.microsoft.com/office/drawing/2014/main" id="{F66D9240-B666-2654-F6BE-B6DFE777630E}"/>
              </a:ext>
            </a:extLst>
          </p:cNvPr>
          <p:cNvPicPr>
            <a:picLocks noChangeAspect="1"/>
          </p:cNvPicPr>
          <p:nvPr/>
        </p:nvPicPr>
        <p:blipFill rotWithShape="1">
          <a:blip r:embed="rId2"/>
          <a:srcRect l="31968" t="16269" r="12998" b="5630"/>
          <a:stretch/>
        </p:blipFill>
        <p:spPr bwMode="auto">
          <a:xfrm>
            <a:off x="1547664" y="123478"/>
            <a:ext cx="5155669" cy="4115835"/>
          </a:xfrm>
          <a:prstGeom prst="rect">
            <a:avLst/>
          </a:prstGeom>
          <a:ln>
            <a:noFill/>
          </a:ln>
          <a:extLst>
            <a:ext uri="{53640926-AAD7-44D8-BBD7-CCE9431645EC}">
              <a14:shadowObscured xmlns:a14="http://schemas.microsoft.com/office/drawing/2010/main"/>
            </a:ext>
          </a:extLst>
        </p:spPr>
      </p:pic>
      <p:pic>
        <p:nvPicPr>
          <p:cNvPr id="15" name="Picture 2" descr="логотип ИЯИ РАН создан Н.Нольде">
            <a:extLst>
              <a:ext uri="{FF2B5EF4-FFF2-40B4-BE49-F238E27FC236}">
                <a16:creationId xmlns:a16="http://schemas.microsoft.com/office/drawing/2014/main" id="{F5462D04-15AF-6214-1C1C-7563F6D4011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52320" y="195486"/>
            <a:ext cx="1080120" cy="10801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04733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25000" b="-25000"/>
          </a:stretch>
        </a:blipFill>
        <a:effectLst/>
      </p:bgPr>
    </p:bg>
    <p:spTree>
      <p:nvGrpSpPr>
        <p:cNvPr id="1" name=""/>
        <p:cNvGrpSpPr/>
        <p:nvPr/>
      </p:nvGrpSpPr>
      <p:grpSpPr>
        <a:xfrm>
          <a:off x="0" y="0"/>
          <a:ext cx="0" cy="0"/>
          <a:chOff x="0" y="0"/>
          <a:chExt cx="0" cy="0"/>
        </a:xfrm>
      </p:grpSpPr>
      <p:pic>
        <p:nvPicPr>
          <p:cNvPr id="2" name="Picture 2" descr="логотип ИЯИ РАН создан Н.Нольде">
            <a:extLst>
              <a:ext uri="{FF2B5EF4-FFF2-40B4-BE49-F238E27FC236}">
                <a16:creationId xmlns:a16="http://schemas.microsoft.com/office/drawing/2014/main" id="{CABAB964-10E7-3A29-1DB8-7CD9AABAD74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123478"/>
            <a:ext cx="1224134" cy="1224136"/>
          </a:xfrm>
          <a:prstGeom prst="rect">
            <a:avLst/>
          </a:prstGeom>
          <a:noFill/>
          <a:extLst>
            <a:ext uri="{909E8E84-426E-40DD-AFC4-6F175D3DCCD1}">
              <a14:hiddenFill xmlns:a14="http://schemas.microsoft.com/office/drawing/2010/main">
                <a:solidFill>
                  <a:srgbClr val="FFFFFF"/>
                </a:solidFill>
              </a14:hiddenFill>
            </a:ext>
          </a:extLst>
        </p:spPr>
      </p:pic>
      <p:sp>
        <p:nvSpPr>
          <p:cNvPr id="6" name="Нижний колонтитул 5">
            <a:extLst>
              <a:ext uri="{FF2B5EF4-FFF2-40B4-BE49-F238E27FC236}">
                <a16:creationId xmlns:a16="http://schemas.microsoft.com/office/drawing/2014/main" id="{18E86616-181D-FD7C-DB8F-ED22A3AF85CA}"/>
              </a:ext>
            </a:extLst>
          </p:cNvPr>
          <p:cNvSpPr>
            <a:spLocks noGrp="1"/>
          </p:cNvSpPr>
          <p:nvPr>
            <p:ph type="ftr" sz="quarter" idx="11"/>
          </p:nvPr>
        </p:nvSpPr>
        <p:spPr/>
        <p:txBody>
          <a:bodyPr/>
          <a:lstStyle/>
          <a:p>
            <a:r>
              <a:rPr lang="en-US"/>
              <a:t>Kopylov, Orekhov, Petukhov, Solomatin - PHELEX              ICPPA          Moscow, 2024 </a:t>
            </a:r>
            <a:endParaRPr lang="ru-RU"/>
          </a:p>
        </p:txBody>
      </p:sp>
      <p:pic>
        <p:nvPicPr>
          <p:cNvPr id="3" name="Picture 2" descr="логотип ИЯИ РАН создан Н.Нольде">
            <a:extLst>
              <a:ext uri="{FF2B5EF4-FFF2-40B4-BE49-F238E27FC236}">
                <a16:creationId xmlns:a16="http://schemas.microsoft.com/office/drawing/2014/main" id="{551FBA46-3FAD-4105-7864-7E265A5BD89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9933" y="123478"/>
            <a:ext cx="1224134" cy="12241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458485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Объект 9"/>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763689" y="332911"/>
            <a:ext cx="5673418" cy="4255063"/>
          </a:xfrm>
        </p:spPr>
      </p:pic>
      <p:sp>
        <p:nvSpPr>
          <p:cNvPr id="3" name="Нижний колонтитул 2">
            <a:extLst>
              <a:ext uri="{FF2B5EF4-FFF2-40B4-BE49-F238E27FC236}">
                <a16:creationId xmlns:a16="http://schemas.microsoft.com/office/drawing/2014/main" id="{2C706E43-404B-1A98-E353-26AE2D201308}"/>
              </a:ext>
            </a:extLst>
          </p:cNvPr>
          <p:cNvSpPr>
            <a:spLocks noGrp="1"/>
          </p:cNvSpPr>
          <p:nvPr>
            <p:ph type="ftr" sz="quarter" idx="11"/>
          </p:nvPr>
        </p:nvSpPr>
        <p:spPr/>
        <p:txBody>
          <a:bodyPr/>
          <a:lstStyle/>
          <a:p>
            <a:r>
              <a:rPr lang="en-US"/>
              <a:t>Kopylov, Orekhov, Petukhov, Solomatin - PHELEX              ICPPA          Moscow, 2024 </a:t>
            </a:r>
            <a:endParaRPr lang="ru-RU"/>
          </a:p>
        </p:txBody>
      </p:sp>
      <p:pic>
        <p:nvPicPr>
          <p:cNvPr id="2" name="Picture 2" descr="логотип ИЯИ РАН создан Н.Нольде">
            <a:extLst>
              <a:ext uri="{FF2B5EF4-FFF2-40B4-BE49-F238E27FC236}">
                <a16:creationId xmlns:a16="http://schemas.microsoft.com/office/drawing/2014/main" id="{591C6717-2210-28FF-FA2D-0F4EC928435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9552" y="342899"/>
            <a:ext cx="1020187" cy="10201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948223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nSpc>
                <a:spcPct val="100000"/>
              </a:lnSpc>
            </a:pPr>
            <a:br>
              <a:rPr lang="en-US" sz="2400" dirty="0"/>
            </a:br>
            <a:r>
              <a:rPr lang="en-US" sz="2400" dirty="0"/>
              <a:t> </a:t>
            </a:r>
            <a:endParaRPr lang="ru-RU" sz="2400" dirty="0"/>
          </a:p>
        </p:txBody>
      </p:sp>
      <p:sp>
        <p:nvSpPr>
          <p:cNvPr id="10" name="Объект 9">
            <a:extLst>
              <a:ext uri="{FF2B5EF4-FFF2-40B4-BE49-F238E27FC236}">
                <a16:creationId xmlns:a16="http://schemas.microsoft.com/office/drawing/2014/main" id="{DC53CF21-5B07-D46C-70E0-7AB5E05BF8F7}"/>
              </a:ext>
            </a:extLst>
          </p:cNvPr>
          <p:cNvSpPr>
            <a:spLocks noGrp="1"/>
          </p:cNvSpPr>
          <p:nvPr>
            <p:ph sz="half" idx="2"/>
          </p:nvPr>
        </p:nvSpPr>
        <p:spPr/>
        <p:txBody>
          <a:bodyPr>
            <a:normAutofit/>
          </a:bodyPr>
          <a:lstStyle/>
          <a:p>
            <a:pPr marL="0" indent="0">
              <a:buNone/>
            </a:pPr>
            <a:endParaRPr lang="ru-RU" sz="1400" dirty="0">
              <a:solidFill>
                <a:srgbClr val="C00000"/>
              </a:solidFill>
              <a:latin typeface="Comic Sans MS" panose="030F0702030302020204" pitchFamily="66" charset="0"/>
            </a:endParaRPr>
          </a:p>
        </p:txBody>
      </p:sp>
      <p:pic>
        <p:nvPicPr>
          <p:cNvPr id="23" name="Объект 22" descr="Изображение выглядит как текст, диаграмма, линия, График&#10;&#10;Автоматически созданное описание">
            <a:extLst>
              <a:ext uri="{FF2B5EF4-FFF2-40B4-BE49-F238E27FC236}">
                <a16:creationId xmlns:a16="http://schemas.microsoft.com/office/drawing/2014/main" id="{57C44EB7-05D4-C5A4-5D80-04B532258E31}"/>
              </a:ext>
            </a:extLst>
          </p:cNvPr>
          <p:cNvPicPr>
            <a:picLocks noGrp="1" noChangeAspect="1"/>
          </p:cNvPicPr>
          <p:nvPr>
            <p:ph sz="quarter" idx="4"/>
          </p:nvPr>
        </p:nvPicPr>
        <p:blipFill>
          <a:blip r:embed="rId2" cstate="print">
            <a:extLst>
              <a:ext uri="{28A0092B-C50C-407E-A947-70E740481C1C}">
                <a14:useLocalDpi xmlns:a14="http://schemas.microsoft.com/office/drawing/2010/main" val="0"/>
              </a:ext>
            </a:extLst>
          </a:blip>
          <a:stretch>
            <a:fillRect/>
          </a:stretch>
        </p:blipFill>
        <p:spPr bwMode="auto">
          <a:xfrm>
            <a:off x="4603432" y="840031"/>
            <a:ext cx="3852071" cy="2947745"/>
          </a:xfrm>
          <a:prstGeom prst="rect">
            <a:avLst/>
          </a:prstGeom>
          <a:noFill/>
          <a:extLst>
            <a:ext uri="{909E8E84-426E-40DD-AFC4-6F175D3DCCD1}">
              <a14:hiddenFill xmlns:a14="http://schemas.microsoft.com/office/drawing/2010/main">
                <a:solidFill>
                  <a:srgbClr val="FFFFFF"/>
                </a:solidFill>
              </a14:hiddenFill>
            </a:ext>
          </a:extLst>
        </p:spPr>
      </p:pic>
      <p:sp>
        <p:nvSpPr>
          <p:cNvPr id="8" name="Нижний колонтитул 7">
            <a:extLst>
              <a:ext uri="{FF2B5EF4-FFF2-40B4-BE49-F238E27FC236}">
                <a16:creationId xmlns:a16="http://schemas.microsoft.com/office/drawing/2014/main" id="{6F18BCB2-420C-B8EA-B4EF-6EFA52E58C8D}"/>
              </a:ext>
            </a:extLst>
          </p:cNvPr>
          <p:cNvSpPr>
            <a:spLocks noGrp="1"/>
          </p:cNvSpPr>
          <p:nvPr>
            <p:ph type="ftr" sz="quarter" idx="11"/>
          </p:nvPr>
        </p:nvSpPr>
        <p:spPr/>
        <p:txBody>
          <a:bodyPr/>
          <a:lstStyle/>
          <a:p>
            <a:r>
              <a:rPr lang="en-US"/>
              <a:t>Kopylov, Orekhov, Petukhov, Solomatin - PHELEX              ICPPA          Moscow, 2024 </a:t>
            </a:r>
            <a:endParaRPr lang="ru-RU"/>
          </a:p>
        </p:txBody>
      </p:sp>
      <p:sp>
        <p:nvSpPr>
          <p:cNvPr id="6"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pic>
        <p:nvPicPr>
          <p:cNvPr id="9" name="Picture 2" descr="логотип ИЯИ РАН создан Н.Нольде"/>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112043"/>
            <a:ext cx="720080" cy="720081"/>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p:cNvSpPr txBox="1"/>
          <p:nvPr/>
        </p:nvSpPr>
        <p:spPr>
          <a:xfrm>
            <a:off x="1888816" y="3986096"/>
            <a:ext cx="1462260" cy="307777"/>
          </a:xfrm>
          <a:prstGeom prst="rect">
            <a:avLst/>
          </a:prstGeom>
          <a:noFill/>
        </p:spPr>
        <p:txBody>
          <a:bodyPr wrap="none" rtlCol="0">
            <a:spAutoFit/>
          </a:bodyPr>
          <a:lstStyle/>
          <a:p>
            <a:r>
              <a:rPr lang="ru-RU" sz="1400" dirty="0">
                <a:solidFill>
                  <a:srgbClr val="C00000"/>
                </a:solidFill>
              </a:rPr>
              <a:t>Форма импульса</a:t>
            </a:r>
          </a:p>
        </p:txBody>
      </p:sp>
      <p:sp>
        <p:nvSpPr>
          <p:cNvPr id="4" name="AutoShape 4">
            <a:extLst>
              <a:ext uri="{FF2B5EF4-FFF2-40B4-BE49-F238E27FC236}">
                <a16:creationId xmlns:a16="http://schemas.microsoft.com/office/drawing/2014/main" id="{C3982A76-150E-65C6-661B-2AB5CE0F189D}"/>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9" name="AutoShape 14">
            <a:extLst>
              <a:ext uri="{FF2B5EF4-FFF2-40B4-BE49-F238E27FC236}">
                <a16:creationId xmlns:a16="http://schemas.microsoft.com/office/drawing/2014/main" id="{69BBBF16-6850-8E26-86AA-801722CCA284}"/>
              </a:ext>
            </a:extLst>
          </p:cNvPr>
          <p:cNvSpPr>
            <a:spLocks noChangeAspect="1" noChangeArrowheads="1"/>
          </p:cNvSpPr>
          <p:nvPr/>
        </p:nvSpPr>
        <p:spPr bwMode="auto">
          <a:xfrm>
            <a:off x="4572000" y="25717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30" name="Рисунок 29">
            <a:extLst>
              <a:ext uri="{FF2B5EF4-FFF2-40B4-BE49-F238E27FC236}">
                <a16:creationId xmlns:a16="http://schemas.microsoft.com/office/drawing/2014/main" id="{1552722A-725F-9000-1844-61F0E5B95093}"/>
              </a:ext>
            </a:extLst>
          </p:cNvPr>
          <p:cNvPicPr>
            <a:picLocks noChangeAspect="1"/>
          </p:cNvPicPr>
          <p:nvPr/>
        </p:nvPicPr>
        <p:blipFill>
          <a:blip r:embed="rId4"/>
          <a:stretch>
            <a:fillRect/>
          </a:stretch>
        </p:blipFill>
        <p:spPr>
          <a:xfrm>
            <a:off x="611428" y="845840"/>
            <a:ext cx="3844480" cy="2941936"/>
          </a:xfrm>
          <a:prstGeom prst="rect">
            <a:avLst/>
          </a:prstGeom>
        </p:spPr>
      </p:pic>
      <p:sp>
        <p:nvSpPr>
          <p:cNvPr id="31" name="TextBox 30">
            <a:extLst>
              <a:ext uri="{FF2B5EF4-FFF2-40B4-BE49-F238E27FC236}">
                <a16:creationId xmlns:a16="http://schemas.microsoft.com/office/drawing/2014/main" id="{D7FA0257-9FA8-A895-1C91-F71ECC205520}"/>
              </a:ext>
            </a:extLst>
          </p:cNvPr>
          <p:cNvSpPr txBox="1"/>
          <p:nvPr/>
        </p:nvSpPr>
        <p:spPr>
          <a:xfrm>
            <a:off x="5868144" y="3986095"/>
            <a:ext cx="1458284" cy="307777"/>
          </a:xfrm>
          <a:prstGeom prst="rect">
            <a:avLst/>
          </a:prstGeom>
          <a:noFill/>
        </p:spPr>
        <p:txBody>
          <a:bodyPr wrap="none" rtlCol="0">
            <a:spAutoFit/>
          </a:bodyPr>
          <a:lstStyle/>
          <a:p>
            <a:r>
              <a:rPr lang="ru-RU" sz="1400" dirty="0">
                <a:solidFill>
                  <a:srgbClr val="C00000"/>
                </a:solidFill>
              </a:rPr>
              <a:t>Передний фронт</a:t>
            </a:r>
          </a:p>
        </p:txBody>
      </p:sp>
      <p:sp>
        <p:nvSpPr>
          <p:cNvPr id="3" name="TextBox 2">
            <a:extLst>
              <a:ext uri="{FF2B5EF4-FFF2-40B4-BE49-F238E27FC236}">
                <a16:creationId xmlns:a16="http://schemas.microsoft.com/office/drawing/2014/main" id="{AF4A4E30-9FEC-7649-982F-37D184B8B57E}"/>
              </a:ext>
            </a:extLst>
          </p:cNvPr>
          <p:cNvSpPr txBox="1"/>
          <p:nvPr/>
        </p:nvSpPr>
        <p:spPr>
          <a:xfrm>
            <a:off x="2989000" y="402317"/>
            <a:ext cx="2933816" cy="338554"/>
          </a:xfrm>
          <a:prstGeom prst="rect">
            <a:avLst/>
          </a:prstGeom>
          <a:noFill/>
        </p:spPr>
        <p:txBody>
          <a:bodyPr wrap="none" rtlCol="0">
            <a:spAutoFit/>
          </a:bodyPr>
          <a:lstStyle/>
          <a:p>
            <a:r>
              <a:rPr lang="ru-RU" sz="1600" dirty="0">
                <a:solidFill>
                  <a:srgbClr val="FF0000"/>
                </a:solidFill>
                <a:latin typeface="Comic Sans MS" panose="030F0702030302020204" pitchFamily="66" charset="0"/>
              </a:rPr>
              <a:t>Одноэлектронный импульс</a:t>
            </a:r>
          </a:p>
        </p:txBody>
      </p:sp>
    </p:spTree>
    <p:extLst>
      <p:ext uri="{BB962C8B-B14F-4D97-AF65-F5344CB8AC3E}">
        <p14:creationId xmlns:p14="http://schemas.microsoft.com/office/powerpoint/2010/main" val="38390384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331640" y="320171"/>
            <a:ext cx="7344816" cy="563508"/>
          </a:xfrm>
          <a:noFill/>
        </p:spPr>
        <p:txBody>
          <a:bodyPr>
            <a:normAutofit fontScale="90000"/>
          </a:bodyPr>
          <a:lstStyle/>
          <a:p>
            <a:pPr>
              <a:lnSpc>
                <a:spcPct val="200000"/>
              </a:lnSpc>
            </a:pPr>
            <a:r>
              <a:rPr lang="en-US" sz="2800" dirty="0">
                <a:solidFill>
                  <a:srgbClr val="002060"/>
                </a:solidFill>
              </a:rPr>
              <a:t>PHELEX – </a:t>
            </a:r>
            <a:r>
              <a:rPr lang="en-US" sz="2800" dirty="0" err="1">
                <a:solidFill>
                  <a:srgbClr val="002060"/>
                </a:solidFill>
              </a:rPr>
              <a:t>PHoton-ELectron</a:t>
            </a:r>
            <a:r>
              <a:rPr lang="en-US" sz="2800" dirty="0">
                <a:solidFill>
                  <a:srgbClr val="002060"/>
                </a:solidFill>
              </a:rPr>
              <a:t> </a:t>
            </a:r>
            <a:r>
              <a:rPr lang="en-US" sz="2800" dirty="0" err="1">
                <a:solidFill>
                  <a:srgbClr val="002060"/>
                </a:solidFill>
              </a:rPr>
              <a:t>EXperiment</a:t>
            </a:r>
            <a:endParaRPr lang="ru-RU" sz="2800" dirty="0">
              <a:solidFill>
                <a:srgbClr val="002060"/>
              </a:solidFill>
            </a:endParaRPr>
          </a:p>
        </p:txBody>
      </p:sp>
      <p:pic>
        <p:nvPicPr>
          <p:cNvPr id="14" name="Picture 2" descr="C:\Users\kopylov\Documents\Gamma-e.png"/>
          <p:cNvPicPr>
            <a:picLocks noGrp="1" noChangeAspect="1" noChangeArrowheads="1"/>
          </p:cNvPicPr>
          <p:nvPr>
            <p:ph idx="1"/>
          </p:nvPr>
        </p:nvPicPr>
        <p:blipFill>
          <a:blip r:embed="rId2" cstate="print"/>
          <a:srcRect/>
          <a:stretch>
            <a:fillRect/>
          </a:stretch>
        </p:blipFill>
        <p:spPr bwMode="auto">
          <a:xfrm>
            <a:off x="489538" y="1053576"/>
            <a:ext cx="1673942" cy="3437663"/>
          </a:xfrm>
          <a:prstGeom prst="rect">
            <a:avLst/>
          </a:prstGeom>
          <a:noFill/>
          <a:ln w="9525">
            <a:solidFill>
              <a:srgbClr val="002060"/>
            </a:solidFill>
            <a:miter lim="800000"/>
            <a:headEnd/>
            <a:tailEnd/>
          </a:ln>
        </p:spPr>
      </p:pic>
      <p:sp>
        <p:nvSpPr>
          <p:cNvPr id="6"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Times New Roman"/>
              <a:ea typeface="+mn-ea"/>
              <a:cs typeface="+mn-cs"/>
            </a:endParaRPr>
          </a:p>
        </p:txBody>
      </p:sp>
      <p:pic>
        <p:nvPicPr>
          <p:cNvPr id="9" name="Picture 2" descr="логотип ИЯИ РАН создан Н.Нольде"/>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123478"/>
            <a:ext cx="720080" cy="72008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2" name="Объект 11"/>
          <p:cNvGraphicFramePr>
            <a:graphicFrameLocks noChangeAspect="1"/>
          </p:cNvGraphicFramePr>
          <p:nvPr/>
        </p:nvGraphicFramePr>
        <p:xfrm>
          <a:off x="2714180" y="1288785"/>
          <a:ext cx="1511300" cy="292100"/>
        </p:xfrm>
        <a:graphic>
          <a:graphicData uri="http://schemas.openxmlformats.org/presentationml/2006/ole">
            <mc:AlternateContent xmlns:mc="http://schemas.openxmlformats.org/markup-compatibility/2006">
              <mc:Choice xmlns:v="urn:schemas-microsoft-com:vml" Requires="v">
                <p:oleObj name="Equation" r:id="rId4" imgW="1244600" imgH="241300" progId="">
                  <p:embed/>
                </p:oleObj>
              </mc:Choice>
              <mc:Fallback>
                <p:oleObj name="Equation" r:id="rId4" imgW="1244600" imgH="241300" progId="">
                  <p:embed/>
                  <p:pic>
                    <p:nvPicPr>
                      <p:cNvPr id="12" name="Объект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14180" y="1288785"/>
                        <a:ext cx="1511300" cy="292100"/>
                      </a:xfrm>
                      <a:prstGeom prst="rect">
                        <a:avLst/>
                      </a:prstGeom>
                      <a:solidFill>
                        <a:srgbClr val="FFFF00"/>
                      </a:solidFill>
                    </p:spPr>
                  </p:pic>
                </p:oleObj>
              </mc:Fallback>
            </mc:AlternateContent>
          </a:graphicData>
        </a:graphic>
      </p:graphicFrame>
      <p:sp>
        <p:nvSpPr>
          <p:cNvPr id="16" name="Прямоугольник 15"/>
          <p:cNvSpPr/>
          <p:nvPr/>
        </p:nvSpPr>
        <p:spPr>
          <a:xfrm>
            <a:off x="2288188" y="2127468"/>
            <a:ext cx="4572000" cy="646331"/>
          </a:xfrm>
          <a:prstGeom prst="rect">
            <a:avLst/>
          </a:prstGeom>
        </p:spPr>
        <p:txBody>
          <a:bodyPr>
            <a:spAutoFit/>
          </a:bodyPr>
          <a:lstStyle/>
          <a:p>
            <a:pPr marL="228600" marR="0" lvl="0" indent="-228600" algn="l" defTabSz="914400" rtl="0" eaLnBrk="1" fontAlgn="auto" latinLnBrk="0" hangingPunct="1">
              <a:lnSpc>
                <a:spcPct val="100000"/>
              </a:lnSpc>
              <a:spcBef>
                <a:spcPts val="0"/>
              </a:spcBef>
              <a:spcAft>
                <a:spcPts val="0"/>
              </a:spcAft>
              <a:buClr>
                <a:srgbClr val="C7D3E6"/>
              </a:buClr>
              <a:buSzPts val="2400"/>
              <a:buFontTx/>
              <a:buNone/>
              <a:tabLst/>
              <a:defRPr/>
            </a:pPr>
            <a:r>
              <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Arial" charset="0"/>
                <a:sym typeface="Roboto Condensed Light"/>
              </a:rPr>
              <a:t>(</a:t>
            </a:r>
            <a:r>
              <a:rPr kumimoji="0" lang="en-US" sz="1200" b="0" i="0" u="none" strike="noStrike" kern="1200" cap="none" spc="0" normalizeH="0" baseline="0" noProof="0" dirty="0" err="1">
                <a:ln>
                  <a:noFill/>
                </a:ln>
                <a:solidFill>
                  <a:srgbClr val="002060"/>
                </a:solidFill>
                <a:effectLst/>
                <a:uLnTx/>
                <a:uFillTx/>
                <a:latin typeface="Times New Roman" pitchFamily="18" charset="0"/>
                <a:ea typeface="+mn-ea"/>
                <a:cs typeface="Arial" charset="0"/>
                <a:sym typeface="Roboto Condensed Light"/>
              </a:rPr>
              <a:t>D.Horns</a:t>
            </a:r>
            <a:r>
              <a:rPr kumimoji="0" lang="en-US" sz="1200" b="0" i="0" u="none" strike="noStrike" kern="1200" cap="none" spc="0" normalizeH="0" baseline="0" noProof="0" dirty="0">
                <a:ln>
                  <a:noFill/>
                </a:ln>
                <a:solidFill>
                  <a:srgbClr val="002060"/>
                </a:solidFill>
                <a:effectLst/>
                <a:uLnTx/>
                <a:uFillTx/>
                <a:latin typeface="Times New Roman" pitchFamily="18" charset="0"/>
                <a:ea typeface="+mn-ea"/>
                <a:cs typeface="Arial" charset="0"/>
                <a:sym typeface="Roboto Condensed Light"/>
              </a:rPr>
              <a:t>, </a:t>
            </a:r>
            <a:r>
              <a:rPr kumimoji="0" lang="en-US" sz="1200" b="0" i="0" u="none" strike="noStrike" kern="1200" cap="none" spc="0" normalizeH="0" baseline="0" noProof="0" dirty="0" err="1">
                <a:ln>
                  <a:noFill/>
                </a:ln>
                <a:solidFill>
                  <a:srgbClr val="002060"/>
                </a:solidFill>
                <a:effectLst/>
                <a:uLnTx/>
                <a:uFillTx/>
                <a:latin typeface="Times New Roman" pitchFamily="18" charset="0"/>
                <a:ea typeface="+mn-ea"/>
                <a:cs typeface="Arial" charset="0"/>
                <a:sym typeface="Roboto Condensed Light"/>
              </a:rPr>
              <a:t>J.Jackel</a:t>
            </a:r>
            <a:r>
              <a:rPr kumimoji="0" lang="en-US" sz="1200" b="0" i="0" u="none" strike="noStrike" kern="1200" cap="none" spc="0" normalizeH="0" baseline="0" noProof="0" dirty="0">
                <a:ln>
                  <a:noFill/>
                </a:ln>
                <a:solidFill>
                  <a:srgbClr val="002060"/>
                </a:solidFill>
                <a:effectLst/>
                <a:uLnTx/>
                <a:uFillTx/>
                <a:latin typeface="Times New Roman" pitchFamily="18" charset="0"/>
                <a:ea typeface="+mn-ea"/>
                <a:cs typeface="Arial" charset="0"/>
                <a:sym typeface="Roboto Condensed Light"/>
              </a:rPr>
              <a:t>, </a:t>
            </a:r>
            <a:r>
              <a:rPr kumimoji="0" lang="en-US" sz="1200" b="0" i="0" u="none" strike="noStrike" kern="1200" cap="none" spc="0" normalizeH="0" baseline="0" noProof="0" dirty="0" err="1">
                <a:ln>
                  <a:noFill/>
                </a:ln>
                <a:solidFill>
                  <a:srgbClr val="002060"/>
                </a:solidFill>
                <a:effectLst/>
                <a:uLnTx/>
                <a:uFillTx/>
                <a:latin typeface="Times New Roman" pitchFamily="18" charset="0"/>
                <a:ea typeface="+mn-ea"/>
                <a:cs typeface="Arial" charset="0"/>
                <a:sym typeface="Roboto Condensed Light"/>
              </a:rPr>
              <a:t>A.Lindner</a:t>
            </a:r>
            <a:r>
              <a:rPr kumimoji="0" lang="en-US" sz="1200" b="0" i="0" u="none" strike="noStrike" kern="1200" cap="none" spc="0" normalizeH="0" baseline="0" noProof="0" dirty="0">
                <a:ln>
                  <a:noFill/>
                </a:ln>
                <a:solidFill>
                  <a:srgbClr val="002060"/>
                </a:solidFill>
                <a:effectLst/>
                <a:uLnTx/>
                <a:uFillTx/>
                <a:latin typeface="Times New Roman" pitchFamily="18" charset="0"/>
                <a:ea typeface="+mn-ea"/>
                <a:cs typeface="Arial" charset="0"/>
                <a:sym typeface="Roboto Condensed Light"/>
              </a:rPr>
              <a:t>, </a:t>
            </a:r>
            <a:r>
              <a:rPr kumimoji="0" lang="en-US" sz="1200" b="0" i="0" u="none" strike="noStrike" kern="1200" cap="none" spc="0" normalizeH="0" baseline="0" noProof="0" dirty="0" err="1">
                <a:ln>
                  <a:noFill/>
                </a:ln>
                <a:solidFill>
                  <a:srgbClr val="002060"/>
                </a:solidFill>
                <a:effectLst/>
                <a:uLnTx/>
                <a:uFillTx/>
                <a:latin typeface="Times New Roman" pitchFamily="18" charset="0"/>
                <a:ea typeface="+mn-ea"/>
                <a:cs typeface="Arial" charset="0"/>
                <a:sym typeface="Roboto Condensed Light"/>
              </a:rPr>
              <a:t>A.Lobanov</a:t>
            </a:r>
            <a:r>
              <a:rPr kumimoji="0" lang="en-US" sz="1200" b="0" i="0" u="none" strike="noStrike" kern="1200" cap="none" spc="0" normalizeH="0" baseline="0" noProof="0" dirty="0">
                <a:ln>
                  <a:noFill/>
                </a:ln>
                <a:solidFill>
                  <a:srgbClr val="002060"/>
                </a:solidFill>
                <a:effectLst/>
                <a:uLnTx/>
                <a:uFillTx/>
                <a:latin typeface="Times New Roman" pitchFamily="18" charset="0"/>
                <a:ea typeface="+mn-ea"/>
                <a:cs typeface="Arial" charset="0"/>
                <a:sym typeface="Roboto Condensed Light"/>
              </a:rPr>
              <a:t>, </a:t>
            </a:r>
            <a:r>
              <a:rPr kumimoji="0" lang="en-US" sz="1200" b="0" i="0" u="none" strike="noStrike" kern="1200" cap="none" spc="0" normalizeH="0" baseline="0" noProof="0" dirty="0" err="1">
                <a:ln>
                  <a:noFill/>
                </a:ln>
                <a:solidFill>
                  <a:srgbClr val="002060"/>
                </a:solidFill>
                <a:effectLst/>
                <a:uLnTx/>
                <a:uFillTx/>
                <a:latin typeface="Times New Roman" pitchFamily="18" charset="0"/>
                <a:ea typeface="+mn-ea"/>
                <a:cs typeface="Arial" charset="0"/>
                <a:sym typeface="Roboto Condensed Light"/>
              </a:rPr>
              <a:t>J.Redondo</a:t>
            </a:r>
            <a:r>
              <a:rPr kumimoji="0" lang="en-US" sz="1200" b="0" i="0" u="none" strike="noStrike" kern="1200" cap="none" spc="0" normalizeH="0" baseline="0" noProof="0" dirty="0">
                <a:ln>
                  <a:noFill/>
                </a:ln>
                <a:solidFill>
                  <a:srgbClr val="002060"/>
                </a:solidFill>
                <a:effectLst/>
                <a:uLnTx/>
                <a:uFillTx/>
                <a:latin typeface="Times New Roman" pitchFamily="18" charset="0"/>
                <a:ea typeface="+mn-ea"/>
                <a:cs typeface="Arial" charset="0"/>
                <a:sym typeface="Roboto Condensed Light"/>
              </a:rPr>
              <a:t>, </a:t>
            </a:r>
            <a:r>
              <a:rPr kumimoji="0" lang="en-US" sz="1200" b="0" i="0" u="none" strike="noStrike" kern="1200" cap="none" spc="0" normalizeH="0" baseline="0" noProof="0" dirty="0" err="1">
                <a:ln>
                  <a:noFill/>
                </a:ln>
                <a:solidFill>
                  <a:srgbClr val="002060"/>
                </a:solidFill>
                <a:effectLst/>
                <a:uLnTx/>
                <a:uFillTx/>
                <a:latin typeface="Times New Roman" pitchFamily="18" charset="0"/>
                <a:ea typeface="+mn-ea"/>
                <a:cs typeface="Arial" charset="0"/>
                <a:sym typeface="Roboto Condensed Light"/>
              </a:rPr>
              <a:t>A.Ringwald</a:t>
            </a:r>
            <a:r>
              <a:rPr kumimoji="0" lang="en-US" sz="1200" b="0" i="0" u="none" strike="noStrike" kern="1200" cap="none" spc="0" normalizeH="0" baseline="0" noProof="0" dirty="0">
                <a:ln>
                  <a:noFill/>
                </a:ln>
                <a:solidFill>
                  <a:srgbClr val="002060"/>
                </a:solidFill>
                <a:effectLst/>
                <a:uLnTx/>
                <a:uFillTx/>
                <a:latin typeface="Times New Roman" pitchFamily="18" charset="0"/>
                <a:ea typeface="+mn-ea"/>
                <a:cs typeface="Arial" charset="0"/>
                <a:sym typeface="Roboto Condensed Light"/>
              </a:rPr>
              <a:t> , “Searching for wispy cold dark matter with a dish antenna” </a:t>
            </a:r>
            <a:r>
              <a:rPr kumimoji="0" lang="en-US" sz="1200" b="0" i="1" u="none" strike="noStrike" kern="1200" cap="none" spc="0" normalizeH="0" baseline="0" noProof="0" dirty="0">
                <a:ln>
                  <a:noFill/>
                </a:ln>
                <a:solidFill>
                  <a:srgbClr val="002060"/>
                </a:solidFill>
                <a:effectLst/>
                <a:uLnTx/>
                <a:uFillTx/>
                <a:latin typeface="Times New Roman" pitchFamily="18" charset="0"/>
                <a:ea typeface="+mn-ea"/>
                <a:cs typeface="Arial" charset="0"/>
                <a:sym typeface="Roboto Condensed Light"/>
              </a:rPr>
              <a:t>Journal of Cosmology and </a:t>
            </a:r>
            <a:r>
              <a:rPr kumimoji="0" lang="en-US" sz="1200" b="0" i="1" u="none" strike="noStrike" kern="1200" cap="none" spc="0" normalizeH="0" baseline="0" noProof="0" dirty="0" err="1">
                <a:ln>
                  <a:noFill/>
                </a:ln>
                <a:solidFill>
                  <a:srgbClr val="002060"/>
                </a:solidFill>
                <a:effectLst/>
                <a:uLnTx/>
                <a:uFillTx/>
                <a:latin typeface="Times New Roman" pitchFamily="18" charset="0"/>
                <a:ea typeface="+mn-ea"/>
                <a:cs typeface="Arial" charset="0"/>
                <a:sym typeface="Roboto Condensed Light"/>
              </a:rPr>
              <a:t>Astroparticle</a:t>
            </a:r>
            <a:r>
              <a:rPr kumimoji="0" lang="en-US" sz="1200" b="0" i="1" u="none" strike="noStrike" kern="1200" cap="none" spc="0" normalizeH="0" baseline="0" noProof="0" dirty="0">
                <a:ln>
                  <a:noFill/>
                </a:ln>
                <a:solidFill>
                  <a:srgbClr val="002060"/>
                </a:solidFill>
                <a:effectLst/>
                <a:uLnTx/>
                <a:uFillTx/>
                <a:latin typeface="Times New Roman" pitchFamily="18" charset="0"/>
                <a:ea typeface="+mn-ea"/>
                <a:cs typeface="Arial" charset="0"/>
                <a:sym typeface="Roboto Condensed Light"/>
              </a:rPr>
              <a:t> Physics</a:t>
            </a:r>
            <a:r>
              <a:rPr kumimoji="0" lang="en-US" sz="1200" b="0" i="0" u="none" strike="noStrike" kern="1200" cap="none" spc="0" normalizeH="0" baseline="0" noProof="0" dirty="0">
                <a:ln>
                  <a:noFill/>
                </a:ln>
                <a:solidFill>
                  <a:srgbClr val="002060"/>
                </a:solidFill>
                <a:effectLst/>
                <a:uLnTx/>
                <a:uFillTx/>
                <a:latin typeface="Times New Roman" pitchFamily="18" charset="0"/>
                <a:ea typeface="+mn-ea"/>
                <a:cs typeface="Arial" charset="0"/>
                <a:sym typeface="Roboto Condensed Light"/>
              </a:rPr>
              <a:t>, vol.4. article 16, 2013)</a:t>
            </a:r>
          </a:p>
        </p:txBody>
      </p:sp>
      <p:sp>
        <p:nvSpPr>
          <p:cNvPr id="17" name="TextBox 16"/>
          <p:cNvSpPr txBox="1"/>
          <p:nvPr/>
        </p:nvSpPr>
        <p:spPr>
          <a:xfrm>
            <a:off x="2591824" y="1678036"/>
            <a:ext cx="504056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dirty="0">
                <a:ln>
                  <a:noFill/>
                </a:ln>
                <a:solidFill>
                  <a:srgbClr val="002060"/>
                </a:solidFill>
                <a:effectLst/>
                <a:uLnTx/>
                <a:uFillTx/>
                <a:latin typeface="Times New Roman"/>
                <a:ea typeface="+mn-ea"/>
                <a:cs typeface="+mn-cs"/>
              </a:rPr>
              <a:t>θ – </a:t>
            </a:r>
            <a:r>
              <a:rPr kumimoji="0" lang="en-US" sz="1200" b="0" i="0" u="none" strike="noStrike" kern="1200" cap="none" spc="0" normalizeH="0" baseline="0" noProof="0" dirty="0">
                <a:ln>
                  <a:noFill/>
                </a:ln>
                <a:solidFill>
                  <a:srgbClr val="002060"/>
                </a:solidFill>
                <a:effectLst/>
                <a:uLnTx/>
                <a:uFillTx/>
                <a:latin typeface="Times New Roman"/>
                <a:ea typeface="+mn-ea"/>
                <a:cs typeface="+mn-cs"/>
              </a:rPr>
              <a:t>angle between electric field of a photon and the surface  </a:t>
            </a:r>
            <a:endParaRPr kumimoji="0" lang="ru-RU" sz="1200" b="0" i="0" u="none" strike="noStrike" kern="1200" cap="none" spc="0" normalizeH="0" baseline="0" noProof="0" dirty="0">
              <a:ln>
                <a:noFill/>
              </a:ln>
              <a:solidFill>
                <a:srgbClr val="002060"/>
              </a:solidFill>
              <a:effectLst/>
              <a:uLnTx/>
              <a:uFillTx/>
              <a:latin typeface="Times New Roman"/>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dirty="0">
                <a:ln>
                  <a:noFill/>
                </a:ln>
                <a:solidFill>
                  <a:srgbClr val="002060"/>
                </a:solidFill>
                <a:effectLst/>
                <a:uLnTx/>
                <a:uFillTx/>
                <a:latin typeface="Times New Roman"/>
                <a:ea typeface="+mn-ea"/>
                <a:cs typeface="+mn-cs"/>
              </a:rPr>
              <a:t> χ- </a:t>
            </a:r>
            <a:r>
              <a:rPr kumimoji="0" lang="en-US" sz="1200" b="0" i="0" u="none" strike="noStrike" kern="1200" cap="none" spc="0" normalizeH="0" baseline="0" noProof="0" dirty="0">
                <a:ln>
                  <a:noFill/>
                </a:ln>
                <a:solidFill>
                  <a:srgbClr val="002060"/>
                </a:solidFill>
                <a:effectLst/>
                <a:uLnTx/>
                <a:uFillTx/>
                <a:latin typeface="Times New Roman"/>
                <a:ea typeface="+mn-ea"/>
                <a:cs typeface="+mn-cs"/>
              </a:rPr>
              <a:t>dimensionless parameter quantifying a kinetic mixing</a:t>
            </a:r>
            <a:endParaRPr kumimoji="0" lang="ru-RU" sz="1200" b="0" i="0" u="none" strike="noStrike" kern="1200" cap="none" spc="0" normalizeH="0" baseline="0" noProof="0" dirty="0">
              <a:ln>
                <a:noFill/>
              </a:ln>
              <a:solidFill>
                <a:srgbClr val="002060"/>
              </a:solidFill>
              <a:effectLst/>
              <a:uLnTx/>
              <a:uFillTx/>
              <a:latin typeface="Times New Roman"/>
              <a:ea typeface="+mn-ea"/>
              <a:cs typeface="+mn-cs"/>
            </a:endParaRPr>
          </a:p>
        </p:txBody>
      </p:sp>
      <p:sp>
        <p:nvSpPr>
          <p:cNvPr id="18" name="TextBox 17"/>
          <p:cNvSpPr txBox="1"/>
          <p:nvPr/>
        </p:nvSpPr>
        <p:spPr>
          <a:xfrm>
            <a:off x="2591824" y="2809255"/>
            <a:ext cx="23115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2060"/>
                </a:solidFill>
                <a:effectLst/>
                <a:uLnTx/>
                <a:uFillTx/>
                <a:latin typeface="Comic Sans MS" panose="030F0702030302020204" pitchFamily="66" charset="0"/>
                <a:ea typeface="+mn-ea"/>
                <a:cs typeface="+mn-cs"/>
              </a:rPr>
              <a:t> </a:t>
            </a:r>
            <a:endParaRPr kumimoji="0" lang="ru-RU" sz="1200" b="0" i="0" u="none" strike="noStrike" kern="1200" cap="none" spc="0" normalizeH="0" baseline="0" noProof="0" dirty="0">
              <a:ln>
                <a:noFill/>
              </a:ln>
              <a:solidFill>
                <a:srgbClr val="002060"/>
              </a:solidFill>
              <a:effectLst/>
              <a:uLnTx/>
              <a:uFillTx/>
              <a:latin typeface="Comic Sans MS" panose="030F0702030302020204" pitchFamily="66" charset="0"/>
              <a:ea typeface="+mn-ea"/>
              <a:cs typeface="+mn-cs"/>
            </a:endParaRPr>
          </a:p>
        </p:txBody>
      </p:sp>
      <p:graphicFrame>
        <p:nvGraphicFramePr>
          <p:cNvPr id="21" name="Объект 20"/>
          <p:cNvGraphicFramePr>
            <a:graphicFrameLocks noChangeAspect="1"/>
          </p:cNvGraphicFramePr>
          <p:nvPr/>
        </p:nvGraphicFramePr>
        <p:xfrm>
          <a:off x="4582715" y="3325122"/>
          <a:ext cx="1405331" cy="383272"/>
        </p:xfrm>
        <a:graphic>
          <a:graphicData uri="http://schemas.openxmlformats.org/presentationml/2006/ole">
            <mc:AlternateContent xmlns:mc="http://schemas.openxmlformats.org/markup-compatibility/2006">
              <mc:Choice xmlns:v="urn:schemas-microsoft-com:vml" Requires="v">
                <p:oleObj name="Equation" r:id="rId6" imgW="977476" imgH="266584" progId="">
                  <p:embed/>
                </p:oleObj>
              </mc:Choice>
              <mc:Fallback>
                <p:oleObj name="Equation" r:id="rId6" imgW="977476" imgH="266584" progId="">
                  <p:embed/>
                  <p:pic>
                    <p:nvPicPr>
                      <p:cNvPr id="21" name="Объект 2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82715" y="3325122"/>
                        <a:ext cx="1405331" cy="383272"/>
                      </a:xfrm>
                      <a:prstGeom prst="rect">
                        <a:avLst/>
                      </a:prstGeom>
                      <a:solidFill>
                        <a:srgbClr val="FFFF00"/>
                      </a:solidFill>
                    </p:spPr>
                  </p:pic>
                </p:oleObj>
              </mc:Fallback>
            </mc:AlternateContent>
          </a:graphicData>
        </a:graphic>
      </p:graphicFrame>
      <p:pic>
        <p:nvPicPr>
          <p:cNvPr id="1155" name="Picture 131"/>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343182" y="3843167"/>
            <a:ext cx="4593047" cy="648072"/>
          </a:xfrm>
          <a:prstGeom prst="rect">
            <a:avLst/>
          </a:prstGeom>
          <a:solidFill>
            <a:srgbClr val="FFFF00"/>
          </a:solidFill>
          <a:ln>
            <a:noFill/>
          </a:ln>
          <a:effectLst/>
        </p:spPr>
      </p:pic>
      <p:sp>
        <p:nvSpPr>
          <p:cNvPr id="4" name="TextBox 3"/>
          <p:cNvSpPr txBox="1"/>
          <p:nvPr/>
        </p:nvSpPr>
        <p:spPr>
          <a:xfrm>
            <a:off x="2807559" y="3579862"/>
            <a:ext cx="1111202"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AD0101">
                    <a:lumMod val="75000"/>
                  </a:srgbClr>
                </a:solidFill>
                <a:effectLst/>
                <a:uLnTx/>
                <a:uFillTx/>
                <a:latin typeface="Bookman Old Style" panose="02050604050505020204" pitchFamily="18" charset="0"/>
                <a:ea typeface="+mn-ea"/>
                <a:cs typeface="+mn-cs"/>
              </a:rPr>
              <a:t>Sensitivity:</a:t>
            </a:r>
            <a:endParaRPr kumimoji="0" lang="ru-RU" sz="1200" b="1" i="0" u="none" strike="noStrike" kern="1200" cap="none" spc="0" normalizeH="0" baseline="0" noProof="0" dirty="0">
              <a:ln>
                <a:noFill/>
              </a:ln>
              <a:solidFill>
                <a:srgbClr val="AD0101">
                  <a:lumMod val="75000"/>
                </a:srgbClr>
              </a:solidFill>
              <a:effectLst/>
              <a:uLnTx/>
              <a:uFillTx/>
              <a:latin typeface="Bookman Old Style" panose="02050604050505020204" pitchFamily="18" charset="0"/>
              <a:ea typeface="+mn-ea"/>
              <a:cs typeface="+mn-cs"/>
            </a:endParaRPr>
          </a:p>
        </p:txBody>
      </p:sp>
      <p:graphicFrame>
        <p:nvGraphicFramePr>
          <p:cNvPr id="5" name="Объект 4"/>
          <p:cNvGraphicFramePr>
            <a:graphicFrameLocks noChangeAspect="1"/>
          </p:cNvGraphicFramePr>
          <p:nvPr/>
        </p:nvGraphicFramePr>
        <p:xfrm>
          <a:off x="4876533" y="1347614"/>
          <a:ext cx="939800" cy="203200"/>
        </p:xfrm>
        <a:graphic>
          <a:graphicData uri="http://schemas.openxmlformats.org/presentationml/2006/ole">
            <mc:AlternateContent xmlns:mc="http://schemas.openxmlformats.org/markup-compatibility/2006">
              <mc:Choice xmlns:v="urn:schemas-microsoft-com:vml" Requires="v">
                <p:oleObj name="Equation" r:id="rId9" imgW="939392" imgH="203112" progId="">
                  <p:embed/>
                </p:oleObj>
              </mc:Choice>
              <mc:Fallback>
                <p:oleObj name="Equation" r:id="rId9" imgW="939392" imgH="203112" progId="">
                  <p:embed/>
                  <p:pic>
                    <p:nvPicPr>
                      <p:cNvPr id="5" name="Объект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876533" y="1347614"/>
                        <a:ext cx="939800" cy="203200"/>
                      </a:xfrm>
                      <a:prstGeom prst="rect">
                        <a:avLst/>
                      </a:prstGeom>
                      <a:solidFill>
                        <a:srgbClr val="FFFF00"/>
                      </a:solidFill>
                    </p:spPr>
                  </p:pic>
                </p:oleObj>
              </mc:Fallback>
            </mc:AlternateContent>
          </a:graphicData>
        </a:graphic>
      </p:graphicFrame>
      <p:sp>
        <p:nvSpPr>
          <p:cNvPr id="3" name="TextBox 2"/>
          <p:cNvSpPr txBox="1"/>
          <p:nvPr/>
        </p:nvSpPr>
        <p:spPr>
          <a:xfrm>
            <a:off x="2256715" y="749577"/>
            <a:ext cx="569843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err="1">
                <a:ln>
                  <a:noFill/>
                </a:ln>
                <a:solidFill>
                  <a:srgbClr val="AD0101">
                    <a:lumMod val="75000"/>
                  </a:srgbClr>
                </a:solidFill>
                <a:effectLst/>
                <a:uLnTx/>
                <a:uFillTx/>
                <a:latin typeface="Bookman Old Style" panose="02050604050505020204" pitchFamily="18" charset="0"/>
                <a:ea typeface="+mn-ea"/>
                <a:cs typeface="Times New Roman" panose="02020603050405020304" pitchFamily="18" charset="0"/>
              </a:rPr>
              <a:t>multicathode</a:t>
            </a:r>
            <a:r>
              <a:rPr kumimoji="0" lang="en-US" sz="1400" b="1" i="0" u="none" strike="noStrike" kern="1200" cap="none" spc="0" normalizeH="0" baseline="0" noProof="0" dirty="0">
                <a:ln>
                  <a:noFill/>
                </a:ln>
                <a:solidFill>
                  <a:srgbClr val="AD0101">
                    <a:lumMod val="75000"/>
                  </a:srgbClr>
                </a:solidFill>
                <a:effectLst/>
                <a:uLnTx/>
                <a:uFillTx/>
                <a:latin typeface="Bookman Old Style" panose="02050604050505020204" pitchFamily="18" charset="0"/>
                <a:ea typeface="+mn-ea"/>
                <a:cs typeface="Times New Roman" panose="02020603050405020304" pitchFamily="18" charset="0"/>
              </a:rPr>
              <a:t> counter technique as an extension of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AD0101">
                    <a:lumMod val="75000"/>
                  </a:srgbClr>
                </a:solidFill>
                <a:effectLst/>
                <a:uLnTx/>
                <a:uFillTx/>
                <a:latin typeface="Bookman Old Style" panose="02050604050505020204" pitchFamily="18" charset="0"/>
                <a:ea typeface="+mn-ea"/>
                <a:cs typeface="Times New Roman" panose="02020603050405020304" pitchFamily="18" charset="0"/>
              </a:rPr>
              <a:t>a method of a dish</a:t>
            </a:r>
            <a:r>
              <a:rPr kumimoji="0" lang="ru-RU" sz="1400" b="1" i="0" u="none" strike="noStrike" kern="1200" cap="none" spc="0" normalizeH="0" baseline="0" noProof="0" dirty="0">
                <a:ln>
                  <a:noFill/>
                </a:ln>
                <a:solidFill>
                  <a:srgbClr val="AD0101">
                    <a:lumMod val="75000"/>
                  </a:srgbClr>
                </a:solidFill>
                <a:effectLst/>
                <a:uLnTx/>
                <a:uFillTx/>
                <a:latin typeface="Bookman Old Style" panose="02050604050505020204" pitchFamily="18" charset="0"/>
                <a:ea typeface="+mn-ea"/>
                <a:cs typeface="Times New Roman" panose="02020603050405020304" pitchFamily="18" charset="0"/>
              </a:rPr>
              <a:t> </a:t>
            </a:r>
            <a:r>
              <a:rPr kumimoji="0" lang="en-US" sz="1400" b="1" i="0" u="none" strike="noStrike" kern="1200" cap="none" spc="0" normalizeH="0" baseline="0" noProof="0" dirty="0">
                <a:ln>
                  <a:noFill/>
                </a:ln>
                <a:solidFill>
                  <a:srgbClr val="AD0101">
                    <a:lumMod val="75000"/>
                  </a:srgbClr>
                </a:solidFill>
                <a:effectLst/>
                <a:uLnTx/>
                <a:uFillTx/>
                <a:latin typeface="Bookman Old Style" panose="02050604050505020204" pitchFamily="18" charset="0"/>
                <a:ea typeface="+mn-ea"/>
                <a:cs typeface="Times New Roman" panose="02020603050405020304" pitchFamily="18" charset="0"/>
              </a:rPr>
              <a:t>antenna to higher masses (energies) </a:t>
            </a:r>
            <a:endParaRPr kumimoji="0" lang="ru-RU" sz="1400" b="1" i="0" u="none" strike="noStrike" kern="1200" cap="none" spc="0" normalizeH="0" baseline="0" noProof="0" dirty="0">
              <a:ln>
                <a:noFill/>
              </a:ln>
              <a:solidFill>
                <a:srgbClr val="AD0101">
                  <a:lumMod val="75000"/>
                </a:srgbClr>
              </a:solidFill>
              <a:effectLst/>
              <a:uLnTx/>
              <a:uFillTx/>
              <a:latin typeface="Bookman Old Style" panose="02050604050505020204" pitchFamily="18" charset="0"/>
              <a:ea typeface="+mn-ea"/>
              <a:cs typeface="Times New Roman" panose="02020603050405020304" pitchFamily="18" charset="0"/>
            </a:endParaRPr>
          </a:p>
        </p:txBody>
      </p:sp>
      <p:sp>
        <p:nvSpPr>
          <p:cNvPr id="11" name="Прямоугольник 10"/>
          <p:cNvSpPr/>
          <p:nvPr/>
        </p:nvSpPr>
        <p:spPr>
          <a:xfrm>
            <a:off x="2288188" y="2809255"/>
            <a:ext cx="4572000" cy="461665"/>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AD0101">
                    <a:lumMod val="75000"/>
                  </a:srgbClr>
                </a:solidFill>
                <a:effectLst/>
                <a:uLnTx/>
                <a:uFillTx/>
                <a:latin typeface="Bookman Old Style" panose="02050604050505020204" pitchFamily="18" charset="0"/>
                <a:ea typeface="+mn-ea"/>
                <a:cs typeface="+mn-cs"/>
              </a:rPr>
              <a:t>In our case: due to low reflectivity of the surface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AD0101">
                    <a:lumMod val="75000"/>
                  </a:srgbClr>
                </a:solidFill>
                <a:effectLst/>
                <a:uLnTx/>
                <a:uFillTx/>
                <a:latin typeface="Bookman Old Style" panose="02050604050505020204" pitchFamily="18" charset="0"/>
                <a:ea typeface="+mn-ea"/>
                <a:cs typeface="+mn-cs"/>
              </a:rPr>
              <a:t>the photon gets absorbed and emits an electron </a:t>
            </a:r>
            <a:endParaRPr kumimoji="0" lang="ru-RU" sz="1200" b="1" i="0" u="none" strike="noStrike" kern="1200" cap="none" spc="0" normalizeH="0" baseline="0" noProof="0" dirty="0">
              <a:ln>
                <a:noFill/>
              </a:ln>
              <a:solidFill>
                <a:srgbClr val="AD0101">
                  <a:lumMod val="75000"/>
                </a:srgbClr>
              </a:solidFill>
              <a:effectLst/>
              <a:uLnTx/>
              <a:uFillTx/>
              <a:latin typeface="Bookman Old Style" panose="02050604050505020204" pitchFamily="18" charset="0"/>
              <a:ea typeface="+mn-ea"/>
              <a:cs typeface="+mn-cs"/>
            </a:endParaRPr>
          </a:p>
        </p:txBody>
      </p:sp>
      <p:sp>
        <p:nvSpPr>
          <p:cNvPr id="13" name="TextBox 12"/>
          <p:cNvSpPr txBox="1"/>
          <p:nvPr/>
        </p:nvSpPr>
        <p:spPr>
          <a:xfrm>
            <a:off x="6660232" y="1419622"/>
            <a:ext cx="2878084" cy="16722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200" b="0" i="0" u="none" strike="noStrike" kern="1200" cap="none" spc="0" normalizeH="0" baseline="0" noProof="0" dirty="0">
                <a:ln>
                  <a:noFill/>
                </a:ln>
                <a:solidFill>
                  <a:srgbClr val="AD0101">
                    <a:lumMod val="75000"/>
                  </a:srgbClr>
                </a:solidFill>
                <a:effectLst/>
                <a:uLnTx/>
                <a:uFillTx/>
                <a:latin typeface="Times New Roman"/>
                <a:ea typeface="+mn-ea"/>
                <a:cs typeface="+mn-cs"/>
              </a:rPr>
              <a:t>ρ</a:t>
            </a:r>
            <a:r>
              <a:rPr kumimoji="0" lang="en-US" sz="1200" b="0" i="0" u="none" strike="noStrike" kern="1200" cap="none" spc="0" normalizeH="0" baseline="-25000" noProof="0" dirty="0">
                <a:ln>
                  <a:noFill/>
                </a:ln>
                <a:solidFill>
                  <a:srgbClr val="AD0101">
                    <a:lumMod val="75000"/>
                  </a:srgbClr>
                </a:solidFill>
                <a:effectLst/>
                <a:uLnTx/>
                <a:uFillTx/>
                <a:latin typeface="Times New Roman"/>
                <a:ea typeface="+mn-ea"/>
                <a:cs typeface="+mn-cs"/>
              </a:rPr>
              <a:t>CDM</a:t>
            </a:r>
            <a:r>
              <a:rPr kumimoji="0" lang="en-US" sz="1200" b="0" i="0" u="none" strike="noStrike" kern="1200" cap="none" spc="0" normalizeH="0" baseline="0" noProof="0" dirty="0">
                <a:ln>
                  <a:noFill/>
                </a:ln>
                <a:solidFill>
                  <a:srgbClr val="AD0101">
                    <a:lumMod val="75000"/>
                  </a:srgbClr>
                </a:solidFill>
                <a:effectLst/>
                <a:uLnTx/>
                <a:uFillTx/>
                <a:latin typeface="Times New Roman"/>
                <a:ea typeface="+mn-ea"/>
                <a:cs typeface="+mn-cs"/>
              </a:rPr>
              <a:t> ≈ 0.4 GeV/cm</a:t>
            </a:r>
            <a:r>
              <a:rPr kumimoji="0" lang="en-US" sz="1200" b="0" i="0" u="none" strike="noStrike" kern="1200" cap="none" spc="0" normalizeH="0" baseline="30000" noProof="0" dirty="0">
                <a:ln>
                  <a:noFill/>
                </a:ln>
                <a:solidFill>
                  <a:srgbClr val="AD0101">
                    <a:lumMod val="75000"/>
                  </a:srgbClr>
                </a:solidFill>
                <a:effectLst/>
                <a:uLnTx/>
                <a:uFillTx/>
                <a:latin typeface="Times New Roman"/>
                <a:ea typeface="+mn-ea"/>
                <a:cs typeface="+mn-cs"/>
              </a:rPr>
              <a:t>3</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30000" noProof="0" dirty="0">
              <a:ln>
                <a:noFill/>
              </a:ln>
              <a:solidFill>
                <a:srgbClr val="AD0101">
                  <a:lumMod val="75000"/>
                </a:srgbClr>
              </a:solidFill>
              <a:effectLst/>
              <a:uLnTx/>
              <a:uFillTx/>
              <a:latin typeface="Times New Roman"/>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400" b="0" i="0" u="none" strike="noStrike" kern="1200" cap="none" spc="0" normalizeH="0" baseline="30000" noProof="0" dirty="0">
                <a:ln>
                  <a:noFill/>
                </a:ln>
                <a:solidFill>
                  <a:srgbClr val="AD0101">
                    <a:lumMod val="75000"/>
                  </a:srgbClr>
                </a:solidFill>
                <a:effectLst/>
                <a:uLnTx/>
                <a:uFillTx/>
                <a:latin typeface="Times New Roman"/>
                <a:ea typeface="+mn-ea"/>
                <a:cs typeface="+mn-cs"/>
              </a:rPr>
              <a:t>ρ</a:t>
            </a:r>
            <a:r>
              <a:rPr kumimoji="0" lang="el-GR" sz="1400" b="0" i="0" u="none" strike="noStrike" kern="1200" cap="none" spc="0" normalizeH="0" baseline="-25000" noProof="0" dirty="0">
                <a:ln>
                  <a:noFill/>
                </a:ln>
                <a:solidFill>
                  <a:srgbClr val="AD0101">
                    <a:lumMod val="75000"/>
                  </a:srgbClr>
                </a:solidFill>
                <a:effectLst/>
                <a:uLnTx/>
                <a:uFillTx/>
                <a:latin typeface="Times New Roman"/>
                <a:ea typeface="SimSun"/>
                <a:cs typeface="+mn-cs"/>
              </a:rPr>
              <a:t>⊙</a:t>
            </a:r>
            <a:r>
              <a:rPr kumimoji="0" lang="en-US" sz="1400" b="0" i="0" u="none" strike="noStrike" kern="1200" cap="none" spc="0" normalizeH="0" baseline="30000" noProof="0" dirty="0">
                <a:ln>
                  <a:noFill/>
                </a:ln>
                <a:solidFill>
                  <a:srgbClr val="AD0101">
                    <a:lumMod val="75000"/>
                  </a:srgbClr>
                </a:solidFill>
                <a:effectLst/>
                <a:uLnTx/>
                <a:uFillTx/>
                <a:latin typeface="Times New Roman"/>
                <a:ea typeface="+mn-ea"/>
                <a:cs typeface="+mn-cs"/>
              </a:rPr>
              <a:t> </a:t>
            </a:r>
            <a:r>
              <a:rPr kumimoji="0" lang="it-IT" sz="1400" b="0" i="0" u="none" strike="noStrike" kern="1200" cap="none" spc="0" normalizeH="0" baseline="30000" noProof="0" dirty="0">
                <a:ln>
                  <a:noFill/>
                </a:ln>
                <a:solidFill>
                  <a:srgbClr val="AD0101">
                    <a:lumMod val="75000"/>
                  </a:srgbClr>
                </a:solidFill>
                <a:effectLst/>
                <a:uLnTx/>
                <a:uFillTx/>
                <a:latin typeface="Times New Roman"/>
                <a:ea typeface="+mn-ea"/>
                <a:cs typeface="+mn-cs"/>
              </a:rPr>
              <a:t>= (0.43 ± 0.06) GeV/cm3 (Salucci et al 2010)</a:t>
            </a:r>
            <a:endParaRPr kumimoji="0" lang="en-US" sz="1400" b="0" i="0" u="none" strike="noStrike" kern="1200" cap="none" spc="0" normalizeH="0" baseline="30000" noProof="0" dirty="0">
              <a:ln>
                <a:noFill/>
              </a:ln>
              <a:solidFill>
                <a:srgbClr val="AD0101">
                  <a:lumMod val="75000"/>
                </a:srgbClr>
              </a:solidFill>
              <a:effectLst/>
              <a:uLnTx/>
              <a:uFillTx/>
              <a:latin typeface="Times New Roman"/>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AD0101">
                    <a:lumMod val="75000"/>
                  </a:srgbClr>
                </a:solidFill>
                <a:effectLst/>
                <a:uLnTx/>
                <a:uFillTx/>
                <a:latin typeface="Times New Roman"/>
                <a:ea typeface="+mn-ea"/>
                <a:cs typeface="+mn-cs"/>
              </a:rPr>
              <a:t>Galactic dark matter halo.</a:t>
            </a:r>
            <a:endParaRPr kumimoji="0" lang="ru-RU" sz="1200" b="0" i="0" u="none" strike="noStrike" kern="1200" cap="none" spc="0" normalizeH="0" baseline="0" noProof="0" dirty="0">
              <a:ln>
                <a:noFill/>
              </a:ln>
              <a:solidFill>
                <a:srgbClr val="AD0101">
                  <a:lumMod val="75000"/>
                </a:srgbClr>
              </a:solidFill>
              <a:effectLst/>
              <a:uLnTx/>
              <a:uFillTx/>
              <a:latin typeface="Times New Roman"/>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AD0101">
                    <a:lumMod val="75000"/>
                  </a:srgbClr>
                </a:solidFill>
                <a:effectLst/>
                <a:uLnTx/>
                <a:uFillTx/>
                <a:latin typeface="Times New Roman"/>
                <a:ea typeface="+mn-ea"/>
                <a:cs typeface="+mn-cs"/>
              </a:rPr>
              <a:t>But locally, near the Sun?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AD0101">
                    <a:lumMod val="75000"/>
                  </a:srgbClr>
                </a:solidFill>
                <a:effectLst/>
                <a:uLnTx/>
                <a:uFillTx/>
                <a:latin typeface="Times New Roman"/>
                <a:ea typeface="+mn-ea"/>
                <a:cs typeface="+mn-cs"/>
              </a:rPr>
              <a:t>Primordial Solar dark matter halo?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AD0101">
                    <a:lumMod val="75000"/>
                  </a:srgbClr>
                </a:solidFill>
                <a:effectLst/>
                <a:uLnTx/>
                <a:uFillTx/>
                <a:latin typeface="Times New Roman"/>
                <a:ea typeface="+mn-ea"/>
                <a:cs typeface="+mn-cs"/>
              </a:rPr>
              <a:t>arXiv:2007.11016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AD0101">
                    <a:lumMod val="75000"/>
                  </a:srgbClr>
                </a:solidFill>
                <a:effectLst/>
                <a:uLnTx/>
                <a:uFillTx/>
                <a:latin typeface="Times New Roman"/>
                <a:ea typeface="+mn-ea"/>
                <a:cs typeface="+mn-cs"/>
              </a:rPr>
              <a:t>(</a:t>
            </a:r>
            <a:r>
              <a:rPr kumimoji="0" lang="en-US" sz="1200" b="0" i="0" u="none" strike="noStrike" kern="1200" cap="none" spc="0" normalizeH="0" baseline="0" noProof="0" dirty="0" err="1">
                <a:ln>
                  <a:noFill/>
                </a:ln>
                <a:solidFill>
                  <a:srgbClr val="AD0101">
                    <a:lumMod val="75000"/>
                  </a:srgbClr>
                </a:solidFill>
                <a:effectLst/>
                <a:uLnTx/>
                <a:uFillTx/>
                <a:latin typeface="Times New Roman"/>
                <a:ea typeface="+mn-ea"/>
                <a:cs typeface="+mn-cs"/>
              </a:rPr>
              <a:t>N.B.Anderson</a:t>
            </a:r>
            <a:r>
              <a:rPr kumimoji="0" lang="en-US" sz="1200" b="0" i="0" u="none" strike="noStrike" kern="1200" cap="none" spc="0" normalizeH="0" baseline="0" noProof="0" dirty="0">
                <a:ln>
                  <a:noFill/>
                </a:ln>
                <a:solidFill>
                  <a:srgbClr val="AD0101">
                    <a:lumMod val="75000"/>
                  </a:srgbClr>
                </a:solidFill>
                <a:effectLst/>
                <a:uLnTx/>
                <a:uFillTx/>
                <a:latin typeface="Times New Roman"/>
                <a:ea typeface="+mn-ea"/>
                <a:cs typeface="+mn-cs"/>
              </a:rPr>
              <a:t>, </a:t>
            </a:r>
            <a:r>
              <a:rPr kumimoji="0" lang="en-US" sz="1200" b="0" i="0" u="none" strike="noStrike" kern="1200" cap="none" spc="0" normalizeH="0" baseline="0" noProof="0" dirty="0" err="1">
                <a:ln>
                  <a:noFill/>
                </a:ln>
                <a:solidFill>
                  <a:srgbClr val="AD0101">
                    <a:lumMod val="75000"/>
                  </a:srgbClr>
                </a:solidFill>
                <a:effectLst/>
                <a:uLnTx/>
                <a:uFillTx/>
                <a:latin typeface="Times New Roman"/>
                <a:ea typeface="+mn-ea"/>
                <a:cs typeface="+mn-cs"/>
              </a:rPr>
              <a:t>A.Partenheimer</a:t>
            </a:r>
            <a:r>
              <a:rPr kumimoji="0" lang="en-US" sz="1200" b="0" i="0" u="none" strike="noStrike" kern="1200" cap="none" spc="0" normalizeH="0" baseline="0" noProof="0" dirty="0">
                <a:ln>
                  <a:noFill/>
                </a:ln>
                <a:solidFill>
                  <a:srgbClr val="AD0101">
                    <a:lumMod val="75000"/>
                  </a:srgbClr>
                </a:solidFill>
                <a:effectLst/>
                <a:uLnTx/>
                <a:uFillTx/>
                <a:latin typeface="Times New Roman"/>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AD0101">
                    <a:lumMod val="75000"/>
                  </a:srgbClr>
                </a:solidFill>
                <a:effectLst/>
                <a:uLnTx/>
                <a:uFillTx/>
                <a:latin typeface="Times New Roman"/>
                <a:ea typeface="+mn-ea"/>
                <a:cs typeface="+mn-cs"/>
              </a:rPr>
              <a:t>and </a:t>
            </a:r>
            <a:r>
              <a:rPr kumimoji="0" lang="en-US" sz="1200" b="0" i="0" u="none" strike="noStrike" kern="1200" cap="none" spc="0" normalizeH="0" baseline="0" noProof="0" dirty="0" err="1">
                <a:ln>
                  <a:noFill/>
                </a:ln>
                <a:solidFill>
                  <a:srgbClr val="AD0101">
                    <a:lumMod val="75000"/>
                  </a:srgbClr>
                </a:solidFill>
                <a:effectLst/>
                <a:uLnTx/>
                <a:uFillTx/>
                <a:latin typeface="Times New Roman"/>
                <a:ea typeface="+mn-ea"/>
                <a:cs typeface="+mn-cs"/>
              </a:rPr>
              <a:t>T.D.Wiser</a:t>
            </a:r>
            <a:r>
              <a:rPr kumimoji="0" lang="en-US" sz="1200" b="0" i="0" u="none" strike="noStrike" kern="1200" cap="none" spc="0" normalizeH="0" baseline="0" noProof="0" dirty="0">
                <a:ln>
                  <a:noFill/>
                </a:ln>
                <a:solidFill>
                  <a:srgbClr val="AD0101">
                    <a:lumMod val="75000"/>
                  </a:srgbClr>
                </a:solidFill>
                <a:effectLst/>
                <a:uLnTx/>
                <a:uFillTx/>
                <a:latin typeface="Times New Roman"/>
                <a:ea typeface="+mn-ea"/>
                <a:cs typeface="+mn-cs"/>
              </a:rPr>
              <a:t>)</a:t>
            </a:r>
            <a:endParaRPr kumimoji="0" lang="ru-RU" sz="1200" b="0" i="0" u="none" strike="noStrike" kern="1200" cap="none" spc="0" normalizeH="0" baseline="0" noProof="0" dirty="0">
              <a:ln>
                <a:noFill/>
              </a:ln>
              <a:solidFill>
                <a:srgbClr val="AD0101">
                  <a:lumMod val="75000"/>
                </a:srgbClr>
              </a:solidFill>
              <a:effectLst/>
              <a:uLnTx/>
              <a:uFillTx/>
              <a:latin typeface="Times New Roman"/>
              <a:ea typeface="+mn-ea"/>
              <a:cs typeface="+mn-cs"/>
            </a:endParaRPr>
          </a:p>
        </p:txBody>
      </p:sp>
      <p:sp>
        <p:nvSpPr>
          <p:cNvPr id="15" name="Нижний колонтитул 14">
            <a:extLst>
              <a:ext uri="{FF2B5EF4-FFF2-40B4-BE49-F238E27FC236}">
                <a16:creationId xmlns:a16="http://schemas.microsoft.com/office/drawing/2014/main" id="{57CDFB7D-F492-CC4E-9AD1-F890C1D0CCC4}"/>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303030">
                    <a:lumMod val="90000"/>
                    <a:lumOff val="10000"/>
                  </a:srgbClr>
                </a:solidFill>
                <a:effectLst/>
                <a:uLnTx/>
                <a:uFillTx/>
                <a:latin typeface="Times New Roman"/>
                <a:ea typeface="+mn-ea"/>
                <a:cs typeface="+mn-cs"/>
              </a:rPr>
              <a:t>Kopylov, Orekhov, Petukhov, Solomatin - PHELEX              ICPPA          Moscow, 2024 </a:t>
            </a:r>
            <a:endParaRPr kumimoji="0" lang="ru-RU" sz="1200" b="1" i="0" u="none" strike="noStrike" kern="1200" cap="none" spc="0" normalizeH="0" baseline="0" noProof="0">
              <a:ln>
                <a:noFill/>
              </a:ln>
              <a:solidFill>
                <a:srgbClr val="303030">
                  <a:lumMod val="90000"/>
                  <a:lumOff val="10000"/>
                </a:srgbClr>
              </a:solidFill>
              <a:effectLst/>
              <a:uLnTx/>
              <a:uFillTx/>
              <a:latin typeface="Times New Roman"/>
              <a:ea typeface="+mn-ea"/>
              <a:cs typeface="+mn-cs"/>
            </a:endParaRPr>
          </a:p>
        </p:txBody>
      </p:sp>
    </p:spTree>
    <p:extLst>
      <p:ext uri="{BB962C8B-B14F-4D97-AF65-F5344CB8AC3E}">
        <p14:creationId xmlns:p14="http://schemas.microsoft.com/office/powerpoint/2010/main" val="110320288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87624" y="169876"/>
            <a:ext cx="6768752" cy="1365124"/>
          </a:xfrm>
        </p:spPr>
        <p:txBody>
          <a:bodyPr>
            <a:normAutofit/>
          </a:bodyPr>
          <a:lstStyle/>
          <a:p>
            <a:pPr>
              <a:lnSpc>
                <a:spcPct val="100000"/>
              </a:lnSpc>
            </a:pPr>
            <a:r>
              <a:rPr lang="ru-RU" sz="2000" dirty="0">
                <a:solidFill>
                  <a:schemeClr val="accent1">
                    <a:lumMod val="75000"/>
                  </a:schemeClr>
                </a:solidFill>
                <a:latin typeface="Comic Sans MS" panose="030F0702030302020204" pitchFamily="66" charset="0"/>
              </a:rPr>
              <a:t>Принцип работы </a:t>
            </a:r>
            <a:r>
              <a:rPr lang="ru-RU" sz="2000" dirty="0" err="1">
                <a:solidFill>
                  <a:schemeClr val="accent1">
                    <a:lumMod val="75000"/>
                  </a:schemeClr>
                </a:solidFill>
                <a:latin typeface="Comic Sans MS" panose="030F0702030302020204" pitchFamily="66" charset="0"/>
              </a:rPr>
              <a:t>мультикатодного</a:t>
            </a:r>
            <a:r>
              <a:rPr lang="ru-RU" sz="2000" dirty="0">
                <a:solidFill>
                  <a:schemeClr val="accent1">
                    <a:lumMod val="75000"/>
                  </a:schemeClr>
                </a:solidFill>
                <a:latin typeface="Comic Sans MS" panose="030F0702030302020204" pitchFamily="66" charset="0"/>
              </a:rPr>
              <a:t> счетчика:</a:t>
            </a:r>
            <a:br>
              <a:rPr lang="ru-RU" sz="1800" dirty="0">
                <a:solidFill>
                  <a:schemeClr val="accent1">
                    <a:lumMod val="75000"/>
                  </a:schemeClr>
                </a:solidFill>
                <a:latin typeface="Comic Sans MS" panose="030F0702030302020204" pitchFamily="66" charset="0"/>
              </a:rPr>
            </a:br>
            <a:r>
              <a:rPr lang="ru-RU" sz="1800" dirty="0">
                <a:solidFill>
                  <a:schemeClr val="accent1">
                    <a:lumMod val="75000"/>
                  </a:schemeClr>
                </a:solidFill>
                <a:latin typeface="Comic Sans MS" panose="030F0702030302020204" pitchFamily="66" charset="0"/>
              </a:rPr>
              <a:t>Отталкивающий потенциал второго катода в конфигурации 2</a:t>
            </a:r>
            <a:br>
              <a:rPr lang="ru-RU" sz="1800" dirty="0">
                <a:solidFill>
                  <a:schemeClr val="accent1">
                    <a:lumMod val="75000"/>
                  </a:schemeClr>
                </a:solidFill>
                <a:latin typeface="Comic Sans MS" panose="030F0702030302020204" pitchFamily="66" charset="0"/>
              </a:rPr>
            </a:br>
            <a:r>
              <a:rPr lang="ru-RU" sz="1800" dirty="0">
                <a:solidFill>
                  <a:schemeClr val="accent1">
                    <a:lumMod val="75000"/>
                  </a:schemeClr>
                </a:solidFill>
                <a:latin typeface="Comic Sans MS" panose="030F0702030302020204" pitchFamily="66" charset="0"/>
              </a:rPr>
              <a:t>Эффект</a:t>
            </a:r>
            <a:r>
              <a:rPr lang="en-US" sz="1800" dirty="0">
                <a:solidFill>
                  <a:schemeClr val="accent1">
                    <a:lumMod val="75000"/>
                  </a:schemeClr>
                </a:solidFill>
                <a:latin typeface="Comic Sans MS" panose="030F0702030302020204" pitchFamily="66" charset="0"/>
              </a:rPr>
              <a:t>: </a:t>
            </a:r>
            <a:r>
              <a:rPr lang="en-US" sz="1800" dirty="0" err="1">
                <a:solidFill>
                  <a:schemeClr val="accent1">
                    <a:lumMod val="75000"/>
                  </a:schemeClr>
                </a:solidFill>
                <a:latin typeface="Comic Sans MS" panose="030F0702030302020204" pitchFamily="66" charset="0"/>
              </a:rPr>
              <a:t>r</a:t>
            </a:r>
            <a:r>
              <a:rPr lang="en-US" sz="1800" baseline="-25000" dirty="0" err="1">
                <a:solidFill>
                  <a:schemeClr val="accent1">
                    <a:lumMod val="75000"/>
                  </a:schemeClr>
                </a:solidFill>
                <a:latin typeface="Comic Sans MS" panose="030F0702030302020204" pitchFamily="66" charset="0"/>
              </a:rPr>
              <a:t>MCC</a:t>
            </a:r>
            <a:r>
              <a:rPr lang="en-US" sz="1800" baseline="-25000" dirty="0">
                <a:solidFill>
                  <a:schemeClr val="accent1">
                    <a:lumMod val="75000"/>
                  </a:schemeClr>
                </a:solidFill>
                <a:latin typeface="Comic Sans MS" panose="030F0702030302020204" pitchFamily="66" charset="0"/>
              </a:rPr>
              <a:t> </a:t>
            </a:r>
            <a:r>
              <a:rPr lang="en-US" sz="1800" dirty="0">
                <a:solidFill>
                  <a:schemeClr val="accent1">
                    <a:lumMod val="75000"/>
                  </a:schemeClr>
                </a:solidFill>
                <a:latin typeface="Comic Sans MS" panose="030F0702030302020204" pitchFamily="66" charset="0"/>
              </a:rPr>
              <a:t>= R</a:t>
            </a:r>
            <a:r>
              <a:rPr lang="en-US" sz="1800" baseline="-25000" dirty="0">
                <a:solidFill>
                  <a:schemeClr val="accent1">
                    <a:lumMod val="75000"/>
                  </a:schemeClr>
                </a:solidFill>
                <a:latin typeface="Comic Sans MS" panose="030F0702030302020204" pitchFamily="66" charset="0"/>
              </a:rPr>
              <a:t>1</a:t>
            </a:r>
            <a:r>
              <a:rPr lang="en-US" sz="1800" dirty="0">
                <a:solidFill>
                  <a:schemeClr val="accent1">
                    <a:lumMod val="75000"/>
                  </a:schemeClr>
                </a:solidFill>
                <a:latin typeface="Comic Sans MS" panose="030F0702030302020204" pitchFamily="66" charset="0"/>
              </a:rPr>
              <a:t> – R</a:t>
            </a:r>
            <a:r>
              <a:rPr lang="en-US" sz="1800" baseline="-25000" dirty="0">
                <a:solidFill>
                  <a:schemeClr val="accent1">
                    <a:lumMod val="75000"/>
                  </a:schemeClr>
                </a:solidFill>
                <a:latin typeface="Comic Sans MS" panose="030F0702030302020204" pitchFamily="66" charset="0"/>
              </a:rPr>
              <a:t>2</a:t>
            </a:r>
            <a:endParaRPr lang="ru-RU" sz="1800" baseline="-25000" dirty="0">
              <a:solidFill>
                <a:schemeClr val="accent1">
                  <a:lumMod val="75000"/>
                </a:schemeClr>
              </a:solidFill>
              <a:latin typeface="Comic Sans MS" panose="030F0702030302020204" pitchFamily="66" charset="0"/>
            </a:endParaRPr>
          </a:p>
        </p:txBody>
      </p:sp>
      <p:pic>
        <p:nvPicPr>
          <p:cNvPr id="10" name="Picture 2"/>
          <p:cNvPicPr>
            <a:picLocks noGrp="1" noChangeAspect="1" noChangeArrowheads="1"/>
          </p:cNvPicPr>
          <p:nvPr>
            <p:ph idx="1"/>
          </p:nvPr>
        </p:nvPicPr>
        <p:blipFill>
          <a:blip r:embed="rId2" cstate="print"/>
          <a:srcRect/>
          <a:stretch>
            <a:fillRect/>
          </a:stretch>
        </p:blipFill>
        <p:spPr bwMode="auto">
          <a:xfrm>
            <a:off x="132015" y="1857326"/>
            <a:ext cx="2909806" cy="2064449"/>
          </a:xfrm>
          <a:prstGeom prst="rect">
            <a:avLst/>
          </a:prstGeom>
          <a:noFill/>
          <a:ln w="9525">
            <a:noFill/>
            <a:miter lim="800000"/>
            <a:headEnd/>
            <a:tailEnd/>
          </a:ln>
        </p:spPr>
      </p:pic>
      <p:sp>
        <p:nvSpPr>
          <p:cNvPr id="6"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pic>
        <p:nvPicPr>
          <p:cNvPr id="9" name="Picture 2" descr="логотип ИЯИ РАН создан Н.Нольде"/>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2015" y="169876"/>
            <a:ext cx="767577" cy="76757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p:cNvPicPr>
            <a:picLocks noChangeAspect="1" noChangeArrowheads="1"/>
          </p:cNvPicPr>
          <p:nvPr/>
        </p:nvPicPr>
        <p:blipFill>
          <a:blip r:embed="rId4" cstate="print"/>
          <a:srcRect/>
          <a:stretch>
            <a:fillRect/>
          </a:stretch>
        </p:blipFill>
        <p:spPr bwMode="auto">
          <a:xfrm>
            <a:off x="3010317" y="2207497"/>
            <a:ext cx="2619309" cy="1470450"/>
          </a:xfrm>
          <a:prstGeom prst="rect">
            <a:avLst/>
          </a:prstGeom>
          <a:noFill/>
          <a:ln w="9525">
            <a:noFill/>
            <a:miter lim="800000"/>
            <a:headEnd/>
            <a:tailEnd/>
          </a:ln>
        </p:spPr>
      </p:pic>
      <p:pic>
        <p:nvPicPr>
          <p:cNvPr id="307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10970" y="1838632"/>
            <a:ext cx="3203407" cy="22480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683567" y="4075885"/>
            <a:ext cx="2071401" cy="369332"/>
          </a:xfrm>
          <a:prstGeom prst="rect">
            <a:avLst/>
          </a:prstGeom>
          <a:noFill/>
        </p:spPr>
        <p:txBody>
          <a:bodyPr wrap="none" rtlCol="0">
            <a:spAutoFit/>
          </a:bodyPr>
          <a:lstStyle/>
          <a:p>
            <a:r>
              <a:rPr lang="el-GR" b="1" i="1" dirty="0">
                <a:solidFill>
                  <a:schemeClr val="accent1">
                    <a:lumMod val="75000"/>
                  </a:schemeClr>
                </a:solidFill>
                <a:latin typeface="Bookman Old Style" panose="02050604050505020204" pitchFamily="18" charset="0"/>
              </a:rPr>
              <a:t>Δ</a:t>
            </a:r>
            <a:r>
              <a:rPr lang="en-US" b="1" i="1" dirty="0">
                <a:solidFill>
                  <a:schemeClr val="accent1">
                    <a:lumMod val="75000"/>
                  </a:schemeClr>
                </a:solidFill>
                <a:latin typeface="Bookman Old Style" panose="02050604050505020204" pitchFamily="18" charset="0"/>
              </a:rPr>
              <a:t>U = HV</a:t>
            </a:r>
            <a:r>
              <a:rPr lang="ru-RU" b="1" i="1" dirty="0">
                <a:solidFill>
                  <a:schemeClr val="accent1">
                    <a:lumMod val="75000"/>
                  </a:schemeClr>
                </a:solidFill>
                <a:latin typeface="Bookman Old Style" panose="02050604050505020204" pitchFamily="18" charset="0"/>
              </a:rPr>
              <a:t>2</a:t>
            </a:r>
            <a:r>
              <a:rPr lang="en-US" b="1" i="1" dirty="0">
                <a:solidFill>
                  <a:schemeClr val="accent1">
                    <a:lumMod val="75000"/>
                  </a:schemeClr>
                </a:solidFill>
                <a:latin typeface="Bookman Old Style" panose="02050604050505020204" pitchFamily="18" charset="0"/>
              </a:rPr>
              <a:t> – HV</a:t>
            </a:r>
            <a:r>
              <a:rPr lang="ru-RU" b="1" i="1" dirty="0">
                <a:solidFill>
                  <a:schemeClr val="accent1">
                    <a:lumMod val="75000"/>
                  </a:schemeClr>
                </a:solidFill>
                <a:latin typeface="Bookman Old Style" panose="02050604050505020204" pitchFamily="18" charset="0"/>
              </a:rPr>
              <a:t>1</a:t>
            </a:r>
          </a:p>
        </p:txBody>
      </p:sp>
      <p:cxnSp>
        <p:nvCxnSpPr>
          <p:cNvPr id="12" name="Прямая со стрелкой 11"/>
          <p:cNvCxnSpPr/>
          <p:nvPr/>
        </p:nvCxnSpPr>
        <p:spPr>
          <a:xfrm flipV="1">
            <a:off x="3863874" y="3507854"/>
            <a:ext cx="288032" cy="360040"/>
          </a:xfrm>
          <a:prstGeom prst="straightConnector1">
            <a:avLst/>
          </a:prstGeom>
          <a:ln>
            <a:solidFill>
              <a:schemeClr val="bg2">
                <a:lumMod val="25000"/>
              </a:schemeClr>
            </a:solidFill>
            <a:tailEnd type="arrow"/>
          </a:ln>
        </p:spPr>
        <p:style>
          <a:lnRef idx="2">
            <a:schemeClr val="dk1"/>
          </a:lnRef>
          <a:fillRef idx="0">
            <a:schemeClr val="dk1"/>
          </a:fillRef>
          <a:effectRef idx="1">
            <a:schemeClr val="dk1"/>
          </a:effectRef>
          <a:fontRef idx="minor">
            <a:schemeClr val="tx1"/>
          </a:fontRef>
        </p:style>
      </p:cxnSp>
      <p:cxnSp>
        <p:nvCxnSpPr>
          <p:cNvPr id="19" name="Прямая со стрелкой 18"/>
          <p:cNvCxnSpPr/>
          <p:nvPr/>
        </p:nvCxnSpPr>
        <p:spPr>
          <a:xfrm>
            <a:off x="4055141" y="2113181"/>
            <a:ext cx="193529" cy="432048"/>
          </a:xfrm>
          <a:prstGeom prst="straightConnector1">
            <a:avLst/>
          </a:prstGeom>
          <a:ln>
            <a:solidFill>
              <a:schemeClr val="bg2">
                <a:lumMod val="25000"/>
              </a:schemeClr>
            </a:solidFill>
            <a:tailEnd type="arrow"/>
          </a:ln>
        </p:spPr>
        <p:style>
          <a:lnRef idx="2">
            <a:schemeClr val="dk1"/>
          </a:lnRef>
          <a:fillRef idx="0">
            <a:schemeClr val="dk1"/>
          </a:fillRef>
          <a:effectRef idx="1">
            <a:schemeClr val="dk1"/>
          </a:effectRef>
          <a:fontRef idx="minor">
            <a:schemeClr val="tx1"/>
          </a:fontRef>
        </p:style>
      </p:cxnSp>
      <p:sp>
        <p:nvSpPr>
          <p:cNvPr id="17" name="TextBox 16"/>
          <p:cNvSpPr txBox="1"/>
          <p:nvPr/>
        </p:nvSpPr>
        <p:spPr>
          <a:xfrm>
            <a:off x="4151905" y="1923678"/>
            <a:ext cx="522900" cy="276999"/>
          </a:xfrm>
          <a:prstGeom prst="rect">
            <a:avLst/>
          </a:prstGeom>
          <a:noFill/>
        </p:spPr>
        <p:txBody>
          <a:bodyPr wrap="none" rtlCol="0">
            <a:spAutoFit/>
          </a:bodyPr>
          <a:lstStyle/>
          <a:p>
            <a:r>
              <a:rPr lang="en-US" sz="1200" b="1" dirty="0">
                <a:solidFill>
                  <a:schemeClr val="accent1">
                    <a:lumMod val="75000"/>
                  </a:schemeClr>
                </a:solidFill>
                <a:latin typeface="Bookman Old Style" panose="02050604050505020204" pitchFamily="18" charset="0"/>
              </a:rPr>
              <a:t>HV2</a:t>
            </a:r>
            <a:endParaRPr lang="ru-RU" sz="1200" b="1" dirty="0">
              <a:solidFill>
                <a:schemeClr val="accent1">
                  <a:lumMod val="75000"/>
                </a:schemeClr>
              </a:solidFill>
              <a:latin typeface="Bookman Old Style" panose="02050604050505020204" pitchFamily="18" charset="0"/>
            </a:endParaRPr>
          </a:p>
        </p:txBody>
      </p:sp>
      <p:sp>
        <p:nvSpPr>
          <p:cNvPr id="18" name="Прямоугольник 17"/>
          <p:cNvSpPr/>
          <p:nvPr/>
        </p:nvSpPr>
        <p:spPr>
          <a:xfrm>
            <a:off x="3353798" y="3801402"/>
            <a:ext cx="522900" cy="276999"/>
          </a:xfrm>
          <a:prstGeom prst="rect">
            <a:avLst/>
          </a:prstGeom>
        </p:spPr>
        <p:txBody>
          <a:bodyPr wrap="none">
            <a:spAutoFit/>
          </a:bodyPr>
          <a:lstStyle/>
          <a:p>
            <a:r>
              <a:rPr lang="en-US" sz="1200" b="1" dirty="0">
                <a:solidFill>
                  <a:schemeClr val="accent1">
                    <a:lumMod val="75000"/>
                  </a:schemeClr>
                </a:solidFill>
                <a:latin typeface="Bookman Old Style" panose="02050604050505020204" pitchFamily="18" charset="0"/>
              </a:rPr>
              <a:t>HV1</a:t>
            </a:r>
            <a:endParaRPr lang="ru-RU" sz="1200" b="1" dirty="0">
              <a:solidFill>
                <a:schemeClr val="accent1">
                  <a:lumMod val="75000"/>
                </a:schemeClr>
              </a:solidFill>
              <a:latin typeface="Bookman Old Style" panose="02050604050505020204" pitchFamily="18" charset="0"/>
            </a:endParaRPr>
          </a:p>
        </p:txBody>
      </p:sp>
      <p:sp>
        <p:nvSpPr>
          <p:cNvPr id="20" name="TextBox 19"/>
          <p:cNvSpPr txBox="1"/>
          <p:nvPr/>
        </p:nvSpPr>
        <p:spPr>
          <a:xfrm>
            <a:off x="5796136" y="4086686"/>
            <a:ext cx="2302233" cy="369332"/>
          </a:xfrm>
          <a:prstGeom prst="rect">
            <a:avLst/>
          </a:prstGeom>
          <a:noFill/>
        </p:spPr>
        <p:txBody>
          <a:bodyPr wrap="none" rtlCol="0">
            <a:spAutoFit/>
          </a:bodyPr>
          <a:lstStyle/>
          <a:p>
            <a:r>
              <a:rPr lang="en-US" b="1" i="1" dirty="0">
                <a:solidFill>
                  <a:schemeClr val="accent1">
                    <a:lumMod val="75000"/>
                  </a:schemeClr>
                </a:solidFill>
                <a:latin typeface="Bookman Old Style" panose="02050604050505020204" pitchFamily="18" charset="0"/>
              </a:rPr>
              <a:t>R</a:t>
            </a:r>
            <a:r>
              <a:rPr lang="en-US" b="1" i="1" baseline="-25000" dirty="0">
                <a:solidFill>
                  <a:schemeClr val="accent1">
                    <a:lumMod val="75000"/>
                  </a:schemeClr>
                </a:solidFill>
                <a:latin typeface="Bookman Old Style" panose="02050604050505020204" pitchFamily="18" charset="0"/>
              </a:rPr>
              <a:t>1</a:t>
            </a:r>
            <a:r>
              <a:rPr lang="en-US" b="1" i="1" dirty="0">
                <a:solidFill>
                  <a:schemeClr val="accent1">
                    <a:lumMod val="75000"/>
                  </a:schemeClr>
                </a:solidFill>
                <a:latin typeface="Bookman Old Style" panose="02050604050505020204" pitchFamily="18" charset="0"/>
              </a:rPr>
              <a:t> – red, R</a:t>
            </a:r>
            <a:r>
              <a:rPr lang="en-US" b="1" i="1" baseline="-25000" dirty="0">
                <a:solidFill>
                  <a:schemeClr val="accent1">
                    <a:lumMod val="75000"/>
                  </a:schemeClr>
                </a:solidFill>
                <a:latin typeface="Bookman Old Style" panose="02050604050505020204" pitchFamily="18" charset="0"/>
              </a:rPr>
              <a:t>2</a:t>
            </a:r>
            <a:r>
              <a:rPr lang="en-US" b="1" i="1" dirty="0">
                <a:solidFill>
                  <a:schemeClr val="accent1">
                    <a:lumMod val="75000"/>
                  </a:schemeClr>
                </a:solidFill>
                <a:latin typeface="Bookman Old Style" panose="02050604050505020204" pitchFamily="18" charset="0"/>
              </a:rPr>
              <a:t> - blue</a:t>
            </a:r>
            <a:endParaRPr lang="ru-RU" b="1" i="1" dirty="0">
              <a:solidFill>
                <a:schemeClr val="accent1">
                  <a:lumMod val="75000"/>
                </a:schemeClr>
              </a:solidFill>
              <a:latin typeface="Bookman Old Style" panose="02050604050505020204" pitchFamily="18" charset="0"/>
            </a:endParaRPr>
          </a:p>
        </p:txBody>
      </p:sp>
      <p:sp>
        <p:nvSpPr>
          <p:cNvPr id="8" name="Нижний колонтитул 7">
            <a:extLst>
              <a:ext uri="{FF2B5EF4-FFF2-40B4-BE49-F238E27FC236}">
                <a16:creationId xmlns:a16="http://schemas.microsoft.com/office/drawing/2014/main" id="{F91C4790-3EB4-206E-D724-0D677B655F29}"/>
              </a:ext>
            </a:extLst>
          </p:cNvPr>
          <p:cNvSpPr>
            <a:spLocks noGrp="1"/>
          </p:cNvSpPr>
          <p:nvPr>
            <p:ph type="ftr" sz="quarter" idx="11"/>
          </p:nvPr>
        </p:nvSpPr>
        <p:spPr/>
        <p:txBody>
          <a:bodyPr/>
          <a:lstStyle/>
          <a:p>
            <a:r>
              <a:rPr lang="en-US"/>
              <a:t>Kopylov, Orekhov, Petukhov, Solomatin - PHELEX              ICPPA          Moscow, 2024 </a:t>
            </a:r>
            <a:endParaRPr lang="ru-RU"/>
          </a:p>
        </p:txBody>
      </p:sp>
    </p:spTree>
    <p:extLst>
      <p:ext uri="{BB962C8B-B14F-4D97-AF65-F5344CB8AC3E}">
        <p14:creationId xmlns:p14="http://schemas.microsoft.com/office/powerpoint/2010/main" val="429199146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03648" y="169877"/>
            <a:ext cx="7272808" cy="817697"/>
          </a:xfrm>
        </p:spPr>
        <p:txBody>
          <a:bodyPr/>
          <a:lstStyle/>
          <a:p>
            <a:pPr>
              <a:lnSpc>
                <a:spcPct val="100000"/>
              </a:lnSpc>
            </a:pPr>
            <a:r>
              <a:rPr lang="en-US" sz="2800" dirty="0">
                <a:solidFill>
                  <a:schemeClr val="accent1">
                    <a:lumMod val="75000"/>
                  </a:schemeClr>
                </a:solidFill>
              </a:rPr>
              <a:t>Diurnal variations, BNO, Russia </a:t>
            </a:r>
            <a:r>
              <a:rPr lang="en-US" sz="2800" dirty="0">
                <a:solidFill>
                  <a:srgbClr val="FF0000"/>
                </a:solidFill>
              </a:rPr>
              <a:t>43º</a:t>
            </a:r>
            <a:r>
              <a:rPr lang="en-US" sz="2800" dirty="0"/>
              <a:t> </a:t>
            </a:r>
            <a:br>
              <a:rPr lang="en-US" sz="2800" dirty="0"/>
            </a:br>
            <a:r>
              <a:rPr lang="en-US" sz="1800" dirty="0">
                <a:solidFill>
                  <a:srgbClr val="FF0000"/>
                </a:solidFill>
              </a:rPr>
              <a:t>&lt;</a:t>
            </a:r>
            <a:r>
              <a:rPr lang="el-GR" sz="1800" dirty="0">
                <a:solidFill>
                  <a:srgbClr val="FF0000"/>
                </a:solidFill>
              </a:rPr>
              <a:t>α</a:t>
            </a:r>
            <a:r>
              <a:rPr lang="en-US" sz="1800" baseline="30000" dirty="0">
                <a:solidFill>
                  <a:srgbClr val="FF0000"/>
                </a:solidFill>
              </a:rPr>
              <a:t>2</a:t>
            </a:r>
            <a:r>
              <a:rPr lang="en-US" sz="1800" dirty="0">
                <a:solidFill>
                  <a:srgbClr val="FF0000"/>
                </a:solidFill>
              </a:rPr>
              <a:t>&gt; averaged for 1 hour </a:t>
            </a:r>
            <a:endParaRPr lang="ru-RU" sz="1800" dirty="0">
              <a:solidFill>
                <a:srgbClr val="FF0000"/>
              </a:solidFill>
            </a:endParaRPr>
          </a:p>
        </p:txBody>
      </p:sp>
      <p:pic>
        <p:nvPicPr>
          <p:cNvPr id="4" name="Picture 2" descr="логотип ИЯИ РАН создан Н.Нольде"/>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169876"/>
            <a:ext cx="720080" cy="720081"/>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692" y="1437779"/>
            <a:ext cx="2987441" cy="22860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1"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41139" y="1491630"/>
            <a:ext cx="3024336" cy="23113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2"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09212" y="1387111"/>
            <a:ext cx="3055275" cy="23367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539552" y="3786594"/>
            <a:ext cx="2066591" cy="338554"/>
          </a:xfrm>
          <a:prstGeom prst="rect">
            <a:avLst/>
          </a:prstGeom>
          <a:noFill/>
        </p:spPr>
        <p:txBody>
          <a:bodyPr wrap="none" rtlCol="0">
            <a:spAutoFit/>
          </a:bodyPr>
          <a:lstStyle/>
          <a:p>
            <a:r>
              <a:rPr lang="en-US" sz="1600" dirty="0">
                <a:solidFill>
                  <a:schemeClr val="accent1">
                    <a:lumMod val="75000"/>
                  </a:schemeClr>
                </a:solidFill>
                <a:latin typeface="Comic Sans MS" panose="030F0702030302020204" pitchFamily="66" charset="0"/>
              </a:rPr>
              <a:t>Vertical orientation</a:t>
            </a:r>
            <a:endParaRPr lang="ru-RU" sz="1600" dirty="0">
              <a:solidFill>
                <a:schemeClr val="accent1">
                  <a:lumMod val="75000"/>
                </a:schemeClr>
              </a:solidFill>
              <a:latin typeface="Comic Sans MS" panose="030F0702030302020204" pitchFamily="66" charset="0"/>
            </a:endParaRPr>
          </a:p>
        </p:txBody>
      </p:sp>
      <p:sp>
        <p:nvSpPr>
          <p:cNvPr id="6" name="TextBox 5"/>
          <p:cNvSpPr txBox="1"/>
          <p:nvPr/>
        </p:nvSpPr>
        <p:spPr>
          <a:xfrm>
            <a:off x="3263560" y="3940584"/>
            <a:ext cx="2335896" cy="338554"/>
          </a:xfrm>
          <a:prstGeom prst="rect">
            <a:avLst/>
          </a:prstGeom>
          <a:noFill/>
        </p:spPr>
        <p:txBody>
          <a:bodyPr wrap="none" rtlCol="0">
            <a:spAutoFit/>
          </a:bodyPr>
          <a:lstStyle/>
          <a:p>
            <a:r>
              <a:rPr lang="en-US" sz="1600" dirty="0">
                <a:solidFill>
                  <a:schemeClr val="accent1">
                    <a:lumMod val="75000"/>
                  </a:schemeClr>
                </a:solidFill>
                <a:latin typeface="Comic Sans MS" panose="030F0702030302020204" pitchFamily="66" charset="0"/>
              </a:rPr>
              <a:t>East-West orientation</a:t>
            </a:r>
            <a:endParaRPr lang="ru-RU" sz="1600" dirty="0">
              <a:solidFill>
                <a:schemeClr val="accent1">
                  <a:lumMod val="75000"/>
                </a:schemeClr>
              </a:solidFill>
              <a:latin typeface="Comic Sans MS" panose="030F0702030302020204" pitchFamily="66" charset="0"/>
            </a:endParaRPr>
          </a:p>
        </p:txBody>
      </p:sp>
      <p:sp>
        <p:nvSpPr>
          <p:cNvPr id="7" name="TextBox 6"/>
          <p:cNvSpPr txBox="1"/>
          <p:nvPr/>
        </p:nvSpPr>
        <p:spPr>
          <a:xfrm>
            <a:off x="6000556" y="3867894"/>
            <a:ext cx="2542684" cy="338554"/>
          </a:xfrm>
          <a:prstGeom prst="rect">
            <a:avLst/>
          </a:prstGeom>
          <a:noFill/>
        </p:spPr>
        <p:txBody>
          <a:bodyPr wrap="none" rtlCol="0">
            <a:spAutoFit/>
          </a:bodyPr>
          <a:lstStyle/>
          <a:p>
            <a:r>
              <a:rPr lang="en-US" sz="1600" dirty="0">
                <a:solidFill>
                  <a:schemeClr val="accent1">
                    <a:lumMod val="75000"/>
                  </a:schemeClr>
                </a:solidFill>
                <a:latin typeface="Comic Sans MS" panose="030F0702030302020204" pitchFamily="66" charset="0"/>
              </a:rPr>
              <a:t>North-South orientation</a:t>
            </a:r>
            <a:endParaRPr lang="ru-RU" sz="1600" dirty="0">
              <a:solidFill>
                <a:schemeClr val="accent1">
                  <a:lumMod val="75000"/>
                </a:schemeClr>
              </a:solidFill>
              <a:latin typeface="Comic Sans MS" panose="030F0702030302020204" pitchFamily="66" charset="0"/>
            </a:endParaRPr>
          </a:p>
        </p:txBody>
      </p:sp>
      <p:sp>
        <p:nvSpPr>
          <p:cNvPr id="10" name="Нижний колонтитул 9">
            <a:extLst>
              <a:ext uri="{FF2B5EF4-FFF2-40B4-BE49-F238E27FC236}">
                <a16:creationId xmlns:a16="http://schemas.microsoft.com/office/drawing/2014/main" id="{43D27834-8A51-B968-804B-76418C50526B}"/>
              </a:ext>
            </a:extLst>
          </p:cNvPr>
          <p:cNvSpPr>
            <a:spLocks noGrp="1"/>
          </p:cNvSpPr>
          <p:nvPr>
            <p:ph type="ftr" sz="quarter" idx="11"/>
          </p:nvPr>
        </p:nvSpPr>
        <p:spPr/>
        <p:txBody>
          <a:bodyPr/>
          <a:lstStyle/>
          <a:p>
            <a:r>
              <a:rPr lang="en-US"/>
              <a:t>Kopylov, Orekhov, Petukhov, Solomatin - PHELEX              ICPPA          Moscow, 2024 </a:t>
            </a:r>
            <a:endParaRPr lang="ru-RU"/>
          </a:p>
        </p:txBody>
      </p:sp>
    </p:spTree>
    <p:extLst>
      <p:ext uri="{BB962C8B-B14F-4D97-AF65-F5344CB8AC3E}">
        <p14:creationId xmlns:p14="http://schemas.microsoft.com/office/powerpoint/2010/main" val="426628920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75656" y="169877"/>
            <a:ext cx="6408712" cy="601673"/>
          </a:xfrm>
        </p:spPr>
        <p:txBody>
          <a:bodyPr/>
          <a:lstStyle/>
          <a:p>
            <a:r>
              <a:rPr lang="en-US" sz="2800" dirty="0">
                <a:solidFill>
                  <a:schemeClr val="accent1">
                    <a:lumMod val="75000"/>
                  </a:schemeClr>
                </a:solidFill>
              </a:rPr>
              <a:t>Diurnal variations, INO, India </a:t>
            </a:r>
            <a:r>
              <a:rPr lang="en-US" sz="2800" dirty="0">
                <a:solidFill>
                  <a:srgbClr val="FF0000"/>
                </a:solidFill>
              </a:rPr>
              <a:t>10º</a:t>
            </a:r>
            <a:endParaRPr lang="ru-RU" sz="2800" dirty="0">
              <a:solidFill>
                <a:srgbClr val="FF0000"/>
              </a:solidFill>
            </a:endParaRPr>
          </a:p>
        </p:txBody>
      </p:sp>
      <p:pic>
        <p:nvPicPr>
          <p:cNvPr id="4" name="Picture 2" descr="логотип ИЯИ РАН создан Н.Нольде"/>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169876"/>
            <a:ext cx="720080" cy="72008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40910" y="3867894"/>
            <a:ext cx="2066591" cy="338554"/>
          </a:xfrm>
          <a:prstGeom prst="rect">
            <a:avLst/>
          </a:prstGeom>
          <a:noFill/>
        </p:spPr>
        <p:txBody>
          <a:bodyPr wrap="none" rtlCol="0">
            <a:spAutoFit/>
          </a:bodyPr>
          <a:lstStyle/>
          <a:p>
            <a:r>
              <a:rPr lang="en-US" sz="1600" dirty="0">
                <a:solidFill>
                  <a:schemeClr val="accent1">
                    <a:lumMod val="75000"/>
                  </a:schemeClr>
                </a:solidFill>
                <a:latin typeface="Comic Sans MS" panose="030F0702030302020204" pitchFamily="66" charset="0"/>
              </a:rPr>
              <a:t>Vertical orientation</a:t>
            </a:r>
            <a:endParaRPr lang="ru-RU" sz="1600" dirty="0">
              <a:solidFill>
                <a:schemeClr val="accent1">
                  <a:lumMod val="75000"/>
                </a:schemeClr>
              </a:solidFill>
              <a:latin typeface="Comic Sans MS" panose="030F0702030302020204" pitchFamily="66" charset="0"/>
            </a:endParaRPr>
          </a:p>
        </p:txBody>
      </p:sp>
      <p:sp>
        <p:nvSpPr>
          <p:cNvPr id="6" name="TextBox 5"/>
          <p:cNvSpPr txBox="1"/>
          <p:nvPr/>
        </p:nvSpPr>
        <p:spPr>
          <a:xfrm>
            <a:off x="3529437" y="3829955"/>
            <a:ext cx="2335896" cy="338554"/>
          </a:xfrm>
          <a:prstGeom prst="rect">
            <a:avLst/>
          </a:prstGeom>
          <a:noFill/>
        </p:spPr>
        <p:txBody>
          <a:bodyPr wrap="none" rtlCol="0">
            <a:spAutoFit/>
          </a:bodyPr>
          <a:lstStyle/>
          <a:p>
            <a:r>
              <a:rPr lang="en-US" sz="1600" dirty="0">
                <a:solidFill>
                  <a:schemeClr val="accent1">
                    <a:lumMod val="75000"/>
                  </a:schemeClr>
                </a:solidFill>
                <a:latin typeface="Comic Sans MS" panose="030F0702030302020204" pitchFamily="66" charset="0"/>
              </a:rPr>
              <a:t>East-West orientation</a:t>
            </a:r>
            <a:endParaRPr lang="ru-RU" sz="1600" dirty="0">
              <a:solidFill>
                <a:schemeClr val="accent1">
                  <a:lumMod val="75000"/>
                </a:schemeClr>
              </a:solidFill>
              <a:latin typeface="Comic Sans MS" panose="030F0702030302020204" pitchFamily="66" charset="0"/>
            </a:endParaRPr>
          </a:p>
        </p:txBody>
      </p:sp>
      <p:sp>
        <p:nvSpPr>
          <p:cNvPr id="7" name="TextBox 6"/>
          <p:cNvSpPr txBox="1"/>
          <p:nvPr/>
        </p:nvSpPr>
        <p:spPr>
          <a:xfrm>
            <a:off x="6300192" y="3794357"/>
            <a:ext cx="2542684" cy="338554"/>
          </a:xfrm>
          <a:prstGeom prst="rect">
            <a:avLst/>
          </a:prstGeom>
          <a:noFill/>
        </p:spPr>
        <p:txBody>
          <a:bodyPr wrap="none" rtlCol="0">
            <a:spAutoFit/>
          </a:bodyPr>
          <a:lstStyle/>
          <a:p>
            <a:r>
              <a:rPr lang="en-US" sz="1600" dirty="0">
                <a:solidFill>
                  <a:schemeClr val="accent1">
                    <a:lumMod val="75000"/>
                  </a:schemeClr>
                </a:solidFill>
                <a:latin typeface="Comic Sans MS" panose="030F0702030302020204" pitchFamily="66" charset="0"/>
              </a:rPr>
              <a:t>North-South orientation</a:t>
            </a:r>
            <a:endParaRPr lang="ru-RU" sz="1600" dirty="0">
              <a:solidFill>
                <a:schemeClr val="accent1">
                  <a:lumMod val="75000"/>
                </a:schemeClr>
              </a:solidFill>
              <a:latin typeface="Comic Sans MS" panose="030F0702030302020204" pitchFamily="66" charset="0"/>
            </a:endParaRPr>
          </a:p>
        </p:txBody>
      </p:sp>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3" y="1402688"/>
            <a:ext cx="3096343" cy="23681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59832" y="1419622"/>
            <a:ext cx="3018552" cy="23086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68144" y="1390206"/>
            <a:ext cx="3040693" cy="23256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Нижний колонтитул 9">
            <a:extLst>
              <a:ext uri="{FF2B5EF4-FFF2-40B4-BE49-F238E27FC236}">
                <a16:creationId xmlns:a16="http://schemas.microsoft.com/office/drawing/2014/main" id="{8A73787C-C141-007E-3E15-47E32FC2A90D}"/>
              </a:ext>
            </a:extLst>
          </p:cNvPr>
          <p:cNvSpPr>
            <a:spLocks noGrp="1"/>
          </p:cNvSpPr>
          <p:nvPr>
            <p:ph type="ftr" sz="quarter" idx="11"/>
          </p:nvPr>
        </p:nvSpPr>
        <p:spPr/>
        <p:txBody>
          <a:bodyPr/>
          <a:lstStyle/>
          <a:p>
            <a:r>
              <a:rPr lang="en-US"/>
              <a:t>Kopylov, Orekhov, Petukhov, Solomatin - PHELEX              ICPPA          Moscow, 2024 </a:t>
            </a:r>
            <a:endParaRPr lang="ru-RU"/>
          </a:p>
        </p:txBody>
      </p:sp>
    </p:spTree>
    <p:extLst>
      <p:ext uri="{BB962C8B-B14F-4D97-AF65-F5344CB8AC3E}">
        <p14:creationId xmlns:p14="http://schemas.microsoft.com/office/powerpoint/2010/main" val="8427735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331640" y="483518"/>
            <a:ext cx="7056784" cy="648072"/>
          </a:xfrm>
        </p:spPr>
        <p:txBody>
          <a:bodyPr>
            <a:normAutofit/>
          </a:bodyPr>
          <a:lstStyle/>
          <a:p>
            <a:r>
              <a:rPr lang="en-US" sz="2800" dirty="0">
                <a:solidFill>
                  <a:schemeClr val="accent1">
                    <a:lumMod val="75000"/>
                  </a:schemeClr>
                </a:solidFill>
              </a:rPr>
              <a:t>Diurnal variations, </a:t>
            </a:r>
            <a:r>
              <a:rPr lang="en-US" sz="2800" dirty="0" err="1">
                <a:solidFill>
                  <a:schemeClr val="accent1">
                    <a:lumMod val="75000"/>
                  </a:schemeClr>
                </a:solidFill>
              </a:rPr>
              <a:t>Pyhäsalmi</a:t>
            </a:r>
            <a:r>
              <a:rPr lang="en-US" sz="2800" dirty="0">
                <a:solidFill>
                  <a:schemeClr val="accent1">
                    <a:lumMod val="75000"/>
                  </a:schemeClr>
                </a:solidFill>
              </a:rPr>
              <a:t>, </a:t>
            </a:r>
            <a:r>
              <a:rPr lang="en-US" sz="2800" dirty="0" err="1">
                <a:solidFill>
                  <a:schemeClr val="accent1">
                    <a:lumMod val="75000"/>
                  </a:schemeClr>
                </a:solidFill>
              </a:rPr>
              <a:t>Finnland</a:t>
            </a:r>
            <a:r>
              <a:rPr lang="en-US" sz="2800" dirty="0">
                <a:solidFill>
                  <a:schemeClr val="accent1">
                    <a:lumMod val="75000"/>
                  </a:schemeClr>
                </a:solidFill>
              </a:rPr>
              <a:t> </a:t>
            </a:r>
            <a:r>
              <a:rPr lang="en-US" sz="2800" dirty="0">
                <a:solidFill>
                  <a:srgbClr val="FF0000"/>
                </a:solidFill>
              </a:rPr>
              <a:t>64º</a:t>
            </a:r>
            <a:endParaRPr lang="ru-RU" sz="2800" dirty="0">
              <a:solidFill>
                <a:srgbClr val="FF0000"/>
              </a:solidFill>
            </a:endParaRPr>
          </a:p>
        </p:txBody>
      </p:sp>
      <p:pic>
        <p:nvPicPr>
          <p:cNvPr id="4" name="Picture 2" descr="логотип ИЯИ РАН создан Н.Нольде"/>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169876"/>
            <a:ext cx="720080" cy="72008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70931" y="3806934"/>
            <a:ext cx="2066591" cy="338554"/>
          </a:xfrm>
          <a:prstGeom prst="rect">
            <a:avLst/>
          </a:prstGeom>
          <a:noFill/>
        </p:spPr>
        <p:txBody>
          <a:bodyPr wrap="none" rtlCol="0">
            <a:spAutoFit/>
          </a:bodyPr>
          <a:lstStyle/>
          <a:p>
            <a:r>
              <a:rPr lang="en-US" sz="1600" dirty="0">
                <a:solidFill>
                  <a:schemeClr val="accent1">
                    <a:lumMod val="75000"/>
                  </a:schemeClr>
                </a:solidFill>
                <a:latin typeface="Comic Sans MS" panose="030F0702030302020204" pitchFamily="66" charset="0"/>
              </a:rPr>
              <a:t>Vertical orientation</a:t>
            </a:r>
            <a:endParaRPr lang="ru-RU" sz="1600" dirty="0">
              <a:solidFill>
                <a:schemeClr val="accent1">
                  <a:lumMod val="75000"/>
                </a:schemeClr>
              </a:solidFill>
              <a:latin typeface="Comic Sans MS" panose="030F0702030302020204" pitchFamily="66" charset="0"/>
            </a:endParaRPr>
          </a:p>
        </p:txBody>
      </p:sp>
      <p:sp>
        <p:nvSpPr>
          <p:cNvPr id="6" name="TextBox 5"/>
          <p:cNvSpPr txBox="1"/>
          <p:nvPr/>
        </p:nvSpPr>
        <p:spPr>
          <a:xfrm>
            <a:off x="3318081" y="3806934"/>
            <a:ext cx="2335896" cy="338554"/>
          </a:xfrm>
          <a:prstGeom prst="rect">
            <a:avLst/>
          </a:prstGeom>
          <a:noFill/>
        </p:spPr>
        <p:txBody>
          <a:bodyPr wrap="none" rtlCol="0">
            <a:spAutoFit/>
          </a:bodyPr>
          <a:lstStyle/>
          <a:p>
            <a:r>
              <a:rPr lang="en-US" sz="1600" dirty="0">
                <a:solidFill>
                  <a:schemeClr val="accent1">
                    <a:lumMod val="75000"/>
                  </a:schemeClr>
                </a:solidFill>
                <a:latin typeface="Comic Sans MS" panose="030F0702030302020204" pitchFamily="66" charset="0"/>
              </a:rPr>
              <a:t>East-West orientation</a:t>
            </a:r>
            <a:endParaRPr lang="ru-RU" sz="1600" dirty="0">
              <a:solidFill>
                <a:schemeClr val="accent1">
                  <a:lumMod val="75000"/>
                </a:schemeClr>
              </a:solidFill>
              <a:latin typeface="Comic Sans MS" panose="030F0702030302020204" pitchFamily="66" charset="0"/>
            </a:endParaRPr>
          </a:p>
        </p:txBody>
      </p:sp>
      <p:sp>
        <p:nvSpPr>
          <p:cNvPr id="7" name="TextBox 6"/>
          <p:cNvSpPr txBox="1"/>
          <p:nvPr/>
        </p:nvSpPr>
        <p:spPr>
          <a:xfrm>
            <a:off x="6107030" y="3806934"/>
            <a:ext cx="2542684" cy="338554"/>
          </a:xfrm>
          <a:prstGeom prst="rect">
            <a:avLst/>
          </a:prstGeom>
          <a:noFill/>
        </p:spPr>
        <p:txBody>
          <a:bodyPr wrap="none" rtlCol="0">
            <a:spAutoFit/>
          </a:bodyPr>
          <a:lstStyle/>
          <a:p>
            <a:r>
              <a:rPr lang="en-US" sz="1600" dirty="0">
                <a:solidFill>
                  <a:schemeClr val="accent1">
                    <a:lumMod val="75000"/>
                  </a:schemeClr>
                </a:solidFill>
                <a:latin typeface="Comic Sans MS" panose="030F0702030302020204" pitchFamily="66" charset="0"/>
              </a:rPr>
              <a:t>North-South orientation</a:t>
            </a:r>
            <a:endParaRPr lang="ru-RU" sz="1600" dirty="0">
              <a:solidFill>
                <a:schemeClr val="accent1">
                  <a:lumMod val="75000"/>
                </a:schemeClr>
              </a:solidFill>
              <a:latin typeface="Comic Sans MS" panose="030F0702030302020204" pitchFamily="66" charset="0"/>
            </a:endParaRPr>
          </a:p>
        </p:txBody>
      </p:sp>
      <p:pic>
        <p:nvPicPr>
          <p:cNvPr id="614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0769" y="1347614"/>
            <a:ext cx="3106916" cy="23762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87824" y="1491630"/>
            <a:ext cx="2996411" cy="22917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9"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08038" y="1317544"/>
            <a:ext cx="3140668" cy="24020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Нижний колонтитул 9">
            <a:extLst>
              <a:ext uri="{FF2B5EF4-FFF2-40B4-BE49-F238E27FC236}">
                <a16:creationId xmlns:a16="http://schemas.microsoft.com/office/drawing/2014/main" id="{9E41B332-8692-7095-C171-4124D794E3F9}"/>
              </a:ext>
            </a:extLst>
          </p:cNvPr>
          <p:cNvSpPr>
            <a:spLocks noGrp="1"/>
          </p:cNvSpPr>
          <p:nvPr>
            <p:ph type="ftr" sz="quarter" idx="11"/>
          </p:nvPr>
        </p:nvSpPr>
        <p:spPr/>
        <p:txBody>
          <a:bodyPr/>
          <a:lstStyle/>
          <a:p>
            <a:r>
              <a:rPr lang="en-US"/>
              <a:t>Kopylov, Orekhov, Petukhov, Solomatin - PHELEX              ICPPA          Moscow, 2024 </a:t>
            </a:r>
            <a:endParaRPr lang="ru-RU"/>
          </a:p>
        </p:txBody>
      </p:sp>
    </p:spTree>
    <p:extLst>
      <p:ext uri="{BB962C8B-B14F-4D97-AF65-F5344CB8AC3E}">
        <p14:creationId xmlns:p14="http://schemas.microsoft.com/office/powerpoint/2010/main" val="129262023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nSpc>
                <a:spcPct val="100000"/>
              </a:lnSpc>
            </a:pPr>
            <a:br>
              <a:rPr lang="en-US" sz="2400" dirty="0"/>
            </a:br>
            <a:r>
              <a:rPr lang="en-US" sz="2400" dirty="0"/>
              <a:t> </a:t>
            </a:r>
            <a:endParaRPr lang="ru-RU" sz="2400" dirty="0"/>
          </a:p>
        </p:txBody>
      </p:sp>
      <p:sp>
        <p:nvSpPr>
          <p:cNvPr id="10" name="Объект 9">
            <a:extLst>
              <a:ext uri="{FF2B5EF4-FFF2-40B4-BE49-F238E27FC236}">
                <a16:creationId xmlns:a16="http://schemas.microsoft.com/office/drawing/2014/main" id="{DC53CF21-5B07-D46C-70E0-7AB5E05BF8F7}"/>
              </a:ext>
            </a:extLst>
          </p:cNvPr>
          <p:cNvSpPr>
            <a:spLocks noGrp="1"/>
          </p:cNvSpPr>
          <p:nvPr>
            <p:ph sz="half" idx="2"/>
          </p:nvPr>
        </p:nvSpPr>
        <p:spPr/>
        <p:txBody>
          <a:bodyPr>
            <a:normAutofit/>
          </a:bodyPr>
          <a:lstStyle/>
          <a:p>
            <a:pPr marL="0" indent="0">
              <a:buNone/>
            </a:pPr>
            <a:endParaRPr lang="ru-RU" sz="1400" dirty="0">
              <a:solidFill>
                <a:srgbClr val="C00000"/>
              </a:solidFill>
              <a:latin typeface="Comic Sans MS" panose="030F0702030302020204" pitchFamily="66" charset="0"/>
            </a:endParaRPr>
          </a:p>
        </p:txBody>
      </p:sp>
      <p:sp>
        <p:nvSpPr>
          <p:cNvPr id="8" name="Нижний колонтитул 7">
            <a:extLst>
              <a:ext uri="{FF2B5EF4-FFF2-40B4-BE49-F238E27FC236}">
                <a16:creationId xmlns:a16="http://schemas.microsoft.com/office/drawing/2014/main" id="{6F18BCB2-420C-B8EA-B4EF-6EFA52E58C8D}"/>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303030">
                    <a:lumMod val="90000"/>
                    <a:lumOff val="10000"/>
                  </a:srgbClr>
                </a:solidFill>
                <a:effectLst/>
                <a:uLnTx/>
                <a:uFillTx/>
                <a:latin typeface="Times New Roman"/>
                <a:ea typeface="+mn-ea"/>
                <a:cs typeface="+mn-cs"/>
              </a:rPr>
              <a:t>Kopylov, Orekhov, Petukhov, Solomatin - PHELEX              ICPPA          Moscow, 2024 </a:t>
            </a:r>
            <a:endParaRPr kumimoji="0" lang="ru-RU" sz="1200" b="1" i="0" u="none" strike="noStrike" kern="1200" cap="none" spc="0" normalizeH="0" baseline="0" noProof="0">
              <a:ln>
                <a:noFill/>
              </a:ln>
              <a:solidFill>
                <a:srgbClr val="303030">
                  <a:lumMod val="90000"/>
                  <a:lumOff val="10000"/>
                </a:srgbClr>
              </a:solidFill>
              <a:effectLst/>
              <a:uLnTx/>
              <a:uFillTx/>
              <a:latin typeface="Times New Roman"/>
              <a:ea typeface="+mn-ea"/>
              <a:cs typeface="+mn-cs"/>
            </a:endParaRPr>
          </a:p>
        </p:txBody>
      </p:sp>
      <p:sp>
        <p:nvSpPr>
          <p:cNvPr id="6"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Times New Roman"/>
              <a:ea typeface="+mn-ea"/>
              <a:cs typeface="+mn-cs"/>
            </a:endParaRPr>
          </a:p>
        </p:txBody>
      </p:sp>
      <p:pic>
        <p:nvPicPr>
          <p:cNvPr id="9" name="Picture 2" descr="логотип ИЯИ РАН создан Н.Нольде"/>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25860"/>
            <a:ext cx="720080" cy="720081"/>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4">
            <a:extLst>
              <a:ext uri="{FF2B5EF4-FFF2-40B4-BE49-F238E27FC236}">
                <a16:creationId xmlns:a16="http://schemas.microsoft.com/office/drawing/2014/main" id="{C3982A76-150E-65C6-661B-2AB5CE0F189D}"/>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Times New Roman"/>
              <a:ea typeface="+mn-ea"/>
              <a:cs typeface="+mn-cs"/>
            </a:endParaRPr>
          </a:p>
        </p:txBody>
      </p:sp>
      <p:sp>
        <p:nvSpPr>
          <p:cNvPr id="29" name="AutoShape 14">
            <a:extLst>
              <a:ext uri="{FF2B5EF4-FFF2-40B4-BE49-F238E27FC236}">
                <a16:creationId xmlns:a16="http://schemas.microsoft.com/office/drawing/2014/main" id="{69BBBF16-6850-8E26-86AA-801722CCA284}"/>
              </a:ext>
            </a:extLst>
          </p:cNvPr>
          <p:cNvSpPr>
            <a:spLocks noChangeAspect="1" noChangeArrowheads="1"/>
          </p:cNvSpPr>
          <p:nvPr/>
        </p:nvSpPr>
        <p:spPr bwMode="auto">
          <a:xfrm>
            <a:off x="4572000" y="25717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Times New Roman"/>
              <a:ea typeface="+mn-ea"/>
              <a:cs typeface="+mn-cs"/>
            </a:endParaRPr>
          </a:p>
        </p:txBody>
      </p:sp>
      <p:sp>
        <p:nvSpPr>
          <p:cNvPr id="3" name="TextBox 2">
            <a:extLst>
              <a:ext uri="{FF2B5EF4-FFF2-40B4-BE49-F238E27FC236}">
                <a16:creationId xmlns:a16="http://schemas.microsoft.com/office/drawing/2014/main" id="{AF4A4E30-9FEC-7649-982F-37D184B8B57E}"/>
              </a:ext>
            </a:extLst>
          </p:cNvPr>
          <p:cNvSpPr txBox="1"/>
          <p:nvPr/>
        </p:nvSpPr>
        <p:spPr>
          <a:xfrm>
            <a:off x="1763689" y="430040"/>
            <a:ext cx="508157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dirty="0">
                <a:solidFill>
                  <a:srgbClr val="002060"/>
                </a:solidFill>
                <a:latin typeface="Comic Sans MS" panose="030F0702030302020204" pitchFamily="66" charset="0"/>
              </a:rPr>
              <a:t>Сравниваем две серии, каждая серия 4 рана</a:t>
            </a:r>
            <a:endParaRPr kumimoji="0" lang="ru-RU" b="0" i="0" u="none" strike="noStrike" kern="1200" cap="none" spc="0" normalizeH="0" baseline="0" noProof="0" dirty="0">
              <a:ln>
                <a:noFill/>
              </a:ln>
              <a:solidFill>
                <a:srgbClr val="002060"/>
              </a:solidFill>
              <a:effectLst/>
              <a:uLnTx/>
              <a:uFillTx/>
              <a:latin typeface="Comic Sans MS" panose="030F0702030302020204" pitchFamily="66" charset="0"/>
              <a:ea typeface="+mn-ea"/>
              <a:cs typeface="+mn-cs"/>
            </a:endParaRPr>
          </a:p>
        </p:txBody>
      </p:sp>
      <p:sp>
        <p:nvSpPr>
          <p:cNvPr id="5" name="Объект 4">
            <a:extLst>
              <a:ext uri="{FF2B5EF4-FFF2-40B4-BE49-F238E27FC236}">
                <a16:creationId xmlns:a16="http://schemas.microsoft.com/office/drawing/2014/main" id="{AB834DD5-9300-FFB2-513E-E322FC02A884}"/>
              </a:ext>
            </a:extLst>
          </p:cNvPr>
          <p:cNvSpPr>
            <a:spLocks noGrp="1"/>
          </p:cNvSpPr>
          <p:nvPr>
            <p:ph sz="quarter" idx="4"/>
          </p:nvPr>
        </p:nvSpPr>
        <p:spPr/>
        <p:txBody>
          <a:bodyPr/>
          <a:lstStyle/>
          <a:p>
            <a:endParaRPr lang="ru-RU"/>
          </a:p>
        </p:txBody>
      </p:sp>
      <p:pic>
        <p:nvPicPr>
          <p:cNvPr id="7" name="Рисунок 6">
            <a:extLst>
              <a:ext uri="{FF2B5EF4-FFF2-40B4-BE49-F238E27FC236}">
                <a16:creationId xmlns:a16="http://schemas.microsoft.com/office/drawing/2014/main" id="{A3C6BF98-4832-7FA8-730E-01FE253C5B8B}"/>
              </a:ext>
            </a:extLst>
          </p:cNvPr>
          <p:cNvPicPr>
            <a:picLocks noChangeAspect="1"/>
          </p:cNvPicPr>
          <p:nvPr/>
        </p:nvPicPr>
        <p:blipFill>
          <a:blip r:embed="rId3"/>
          <a:stretch>
            <a:fillRect/>
          </a:stretch>
        </p:blipFill>
        <p:spPr>
          <a:xfrm>
            <a:off x="4597333" y="884244"/>
            <a:ext cx="3864855" cy="2959104"/>
          </a:xfrm>
          <a:prstGeom prst="rect">
            <a:avLst/>
          </a:prstGeom>
        </p:spPr>
      </p:pic>
      <p:pic>
        <p:nvPicPr>
          <p:cNvPr id="11" name="Рисунок 10">
            <a:extLst>
              <a:ext uri="{FF2B5EF4-FFF2-40B4-BE49-F238E27FC236}">
                <a16:creationId xmlns:a16="http://schemas.microsoft.com/office/drawing/2014/main" id="{9715372E-065D-5CC0-17D0-E17A120F853E}"/>
              </a:ext>
            </a:extLst>
          </p:cNvPr>
          <p:cNvPicPr>
            <a:picLocks noChangeAspect="1"/>
          </p:cNvPicPr>
          <p:nvPr/>
        </p:nvPicPr>
        <p:blipFill>
          <a:blip r:embed="rId4"/>
          <a:stretch>
            <a:fillRect/>
          </a:stretch>
        </p:blipFill>
        <p:spPr>
          <a:xfrm>
            <a:off x="743721" y="884244"/>
            <a:ext cx="3864855" cy="2957527"/>
          </a:xfrm>
          <a:prstGeom prst="rect">
            <a:avLst/>
          </a:prstGeom>
        </p:spPr>
      </p:pic>
      <p:sp>
        <p:nvSpPr>
          <p:cNvPr id="12" name="TextBox 11">
            <a:extLst>
              <a:ext uri="{FF2B5EF4-FFF2-40B4-BE49-F238E27FC236}">
                <a16:creationId xmlns:a16="http://schemas.microsoft.com/office/drawing/2014/main" id="{EEFA78A6-2AC8-4701-B220-C87335C472B0}"/>
              </a:ext>
            </a:extLst>
          </p:cNvPr>
          <p:cNvSpPr txBox="1"/>
          <p:nvPr/>
        </p:nvSpPr>
        <p:spPr>
          <a:xfrm>
            <a:off x="758952" y="3905313"/>
            <a:ext cx="8004742" cy="707886"/>
          </a:xfrm>
          <a:prstGeom prst="rect">
            <a:avLst/>
          </a:prstGeom>
          <a:noFill/>
        </p:spPr>
        <p:txBody>
          <a:bodyPr wrap="square" rtlCol="0">
            <a:spAutoFit/>
          </a:bodyPr>
          <a:lstStyle/>
          <a:p>
            <a:r>
              <a:rPr lang="ru-RU" sz="2000" dirty="0">
                <a:solidFill>
                  <a:srgbClr val="FF0000"/>
                </a:solidFill>
                <a:latin typeface="Comic Sans MS" panose="030F0702030302020204" pitchFamily="66" charset="0"/>
              </a:rPr>
              <a:t>Эффект наблюдается в звездных (!) сутках </a:t>
            </a:r>
          </a:p>
          <a:p>
            <a:r>
              <a:rPr lang="ru-RU" sz="2000" dirty="0">
                <a:solidFill>
                  <a:srgbClr val="FF0000"/>
                </a:solidFill>
                <a:latin typeface="Comic Sans MS" panose="030F0702030302020204" pitchFamily="66" charset="0"/>
              </a:rPr>
              <a:t>Поляризация (вектор </a:t>
            </a:r>
            <a:r>
              <a:rPr lang="en-US" sz="2000" dirty="0">
                <a:solidFill>
                  <a:srgbClr val="FF0000"/>
                </a:solidFill>
                <a:latin typeface="Comic Sans MS" panose="030F0702030302020204" pitchFamily="66" charset="0"/>
              </a:rPr>
              <a:t>E) </a:t>
            </a:r>
            <a:r>
              <a:rPr lang="ru-RU" sz="2000" dirty="0">
                <a:solidFill>
                  <a:srgbClr val="FF0000"/>
                </a:solidFill>
                <a:latin typeface="Comic Sans MS" panose="030F0702030302020204" pitchFamily="66" charset="0"/>
              </a:rPr>
              <a:t>меняется в течение года</a:t>
            </a:r>
          </a:p>
        </p:txBody>
      </p:sp>
      <p:sp>
        <p:nvSpPr>
          <p:cNvPr id="13" name="Овал 12">
            <a:extLst>
              <a:ext uri="{FF2B5EF4-FFF2-40B4-BE49-F238E27FC236}">
                <a16:creationId xmlns:a16="http://schemas.microsoft.com/office/drawing/2014/main" id="{E80CE2DE-F3AC-064C-3C5D-936E2906B5E7}"/>
              </a:ext>
            </a:extLst>
          </p:cNvPr>
          <p:cNvSpPr/>
          <p:nvPr/>
        </p:nvSpPr>
        <p:spPr>
          <a:xfrm>
            <a:off x="2267744" y="996948"/>
            <a:ext cx="504056" cy="2404620"/>
          </a:xfrm>
          <a:prstGeom prst="ellipse">
            <a:avLst/>
          </a:prstGeom>
          <a:no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 name="Овал 13">
            <a:extLst>
              <a:ext uri="{FF2B5EF4-FFF2-40B4-BE49-F238E27FC236}">
                <a16:creationId xmlns:a16="http://schemas.microsoft.com/office/drawing/2014/main" id="{88C18258-5BB0-41FF-DA45-3E7FEADDE8F2}"/>
              </a:ext>
            </a:extLst>
          </p:cNvPr>
          <p:cNvSpPr/>
          <p:nvPr/>
        </p:nvSpPr>
        <p:spPr>
          <a:xfrm>
            <a:off x="7164288" y="996948"/>
            <a:ext cx="504056" cy="2404620"/>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6" name="TextBox 15">
            <a:extLst>
              <a:ext uri="{FF2B5EF4-FFF2-40B4-BE49-F238E27FC236}">
                <a16:creationId xmlns:a16="http://schemas.microsoft.com/office/drawing/2014/main" id="{9908899C-BB5B-C7EE-02C1-721FA189C31E}"/>
              </a:ext>
            </a:extLst>
          </p:cNvPr>
          <p:cNvSpPr txBox="1"/>
          <p:nvPr/>
        </p:nvSpPr>
        <p:spPr>
          <a:xfrm>
            <a:off x="2560618" y="823288"/>
            <a:ext cx="749299" cy="369332"/>
          </a:xfrm>
          <a:prstGeom prst="rect">
            <a:avLst/>
          </a:prstGeom>
          <a:noFill/>
        </p:spPr>
        <p:txBody>
          <a:bodyPr wrap="square" rtlCol="0">
            <a:spAutoFit/>
          </a:bodyPr>
          <a:lstStyle/>
          <a:p>
            <a:r>
              <a:rPr lang="ru-RU" dirty="0">
                <a:solidFill>
                  <a:srgbClr val="FF0000"/>
                </a:solidFill>
              </a:rPr>
              <a:t>6</a:t>
            </a:r>
            <a:r>
              <a:rPr lang="el-GR" dirty="0">
                <a:solidFill>
                  <a:srgbClr val="FF0000"/>
                </a:solidFill>
              </a:rPr>
              <a:t>σ</a:t>
            </a:r>
            <a:r>
              <a:rPr lang="ru-RU" dirty="0">
                <a:solidFill>
                  <a:srgbClr val="FF0000"/>
                </a:solidFill>
              </a:rPr>
              <a:t>!</a:t>
            </a:r>
          </a:p>
        </p:txBody>
      </p:sp>
      <p:sp>
        <p:nvSpPr>
          <p:cNvPr id="17" name="TextBox 16">
            <a:extLst>
              <a:ext uri="{FF2B5EF4-FFF2-40B4-BE49-F238E27FC236}">
                <a16:creationId xmlns:a16="http://schemas.microsoft.com/office/drawing/2014/main" id="{A4668292-EBE0-E902-1CDE-E37542867DE0}"/>
              </a:ext>
            </a:extLst>
          </p:cNvPr>
          <p:cNvSpPr txBox="1"/>
          <p:nvPr/>
        </p:nvSpPr>
        <p:spPr>
          <a:xfrm>
            <a:off x="7549429" y="867804"/>
            <a:ext cx="502061" cy="369332"/>
          </a:xfrm>
          <a:prstGeom prst="rect">
            <a:avLst/>
          </a:prstGeom>
          <a:noFill/>
        </p:spPr>
        <p:txBody>
          <a:bodyPr wrap="none" rtlCol="0">
            <a:spAutoFit/>
          </a:bodyPr>
          <a:lstStyle/>
          <a:p>
            <a:r>
              <a:rPr lang="ru-RU" dirty="0">
                <a:solidFill>
                  <a:srgbClr val="FF0000"/>
                </a:solidFill>
              </a:rPr>
              <a:t>4</a:t>
            </a:r>
            <a:r>
              <a:rPr lang="el-GR" dirty="0">
                <a:solidFill>
                  <a:srgbClr val="FF0000"/>
                </a:solidFill>
              </a:rPr>
              <a:t>σ</a:t>
            </a:r>
            <a:r>
              <a:rPr lang="ru-RU" dirty="0">
                <a:solidFill>
                  <a:srgbClr val="FF0000"/>
                </a:solidFill>
              </a:rPr>
              <a:t>!</a:t>
            </a:r>
          </a:p>
        </p:txBody>
      </p:sp>
    </p:spTree>
    <p:extLst>
      <p:ext uri="{BB962C8B-B14F-4D97-AF65-F5344CB8AC3E}">
        <p14:creationId xmlns:p14="http://schemas.microsoft.com/office/powerpoint/2010/main" val="354088470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Заголовок 9"/>
          <p:cNvSpPr>
            <a:spLocks noGrp="1"/>
          </p:cNvSpPr>
          <p:nvPr>
            <p:ph type="title"/>
          </p:nvPr>
        </p:nvSpPr>
        <p:spPr/>
        <p:txBody>
          <a:bodyPr>
            <a:normAutofit/>
          </a:bodyPr>
          <a:lstStyle/>
          <a:p>
            <a:r>
              <a:rPr lang="en-US" sz="1600" b="1" dirty="0">
                <a:solidFill>
                  <a:schemeClr val="accent1">
                    <a:lumMod val="75000"/>
                  </a:schemeClr>
                </a:solidFill>
                <a:latin typeface="Bookman Old Style" panose="02050604050505020204" pitchFamily="18" charset="0"/>
              </a:rPr>
              <a:t> </a:t>
            </a:r>
            <a:endParaRPr lang="ru-RU" sz="1600" b="1" dirty="0">
              <a:solidFill>
                <a:schemeClr val="accent1">
                  <a:lumMod val="75000"/>
                </a:schemeClr>
              </a:solidFill>
              <a:latin typeface="Bookman Old Style" panose="02050604050505020204" pitchFamily="18" charset="0"/>
            </a:endParaRPr>
          </a:p>
        </p:txBody>
      </p:sp>
      <p:sp>
        <p:nvSpPr>
          <p:cNvPr id="2" name="Объект 1">
            <a:extLst>
              <a:ext uri="{FF2B5EF4-FFF2-40B4-BE49-F238E27FC236}">
                <a16:creationId xmlns:a16="http://schemas.microsoft.com/office/drawing/2014/main" id="{1DA8F858-90F4-2D93-46D0-2E9039373056}"/>
              </a:ext>
            </a:extLst>
          </p:cNvPr>
          <p:cNvSpPr>
            <a:spLocks noGrp="1"/>
          </p:cNvSpPr>
          <p:nvPr>
            <p:ph idx="1"/>
          </p:nvPr>
        </p:nvSpPr>
        <p:spPr>
          <a:xfrm>
            <a:off x="762000" y="1203598"/>
            <a:ext cx="7543800" cy="3240360"/>
          </a:xfrm>
        </p:spPr>
        <p:txBody>
          <a:bodyPr>
            <a:normAutofit/>
          </a:bodyPr>
          <a:lstStyle/>
          <a:p>
            <a:r>
              <a:rPr lang="ru-RU" sz="1800" dirty="0">
                <a:solidFill>
                  <a:srgbClr val="002060"/>
                </a:solidFill>
                <a:latin typeface="Comic Sans MS" panose="030F0702030302020204" pitchFamily="66" charset="0"/>
              </a:rPr>
              <a:t>Проверка по интервалу с 0-00 до 4-00 солнечных суток</a:t>
            </a:r>
          </a:p>
          <a:p>
            <a:pPr marL="0" indent="0">
              <a:buNone/>
            </a:pPr>
            <a:endParaRPr lang="ru-RU" sz="1800" dirty="0">
              <a:solidFill>
                <a:srgbClr val="002060"/>
              </a:solidFill>
              <a:latin typeface="Comic Sans MS" panose="030F0702030302020204" pitchFamily="66"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dirty="0">
                <a:ln>
                  <a:noFill/>
                </a:ln>
                <a:solidFill>
                  <a:srgbClr val="002060"/>
                </a:solidFill>
                <a:effectLst/>
                <a:uLnTx/>
                <a:uFillTx/>
                <a:latin typeface="Comic Sans MS" panose="030F0702030302020204" pitchFamily="66" charset="0"/>
                <a:ea typeface="Calibri" panose="020F0502020204030204" pitchFamily="34" charset="0"/>
                <a:cs typeface="+mn-cs"/>
              </a:rPr>
              <a:t>где </a:t>
            </a:r>
            <a:r>
              <a:rPr kumimoji="0" lang="en-US" sz="1600" b="0" i="0" u="none" strike="noStrike" kern="1200" cap="none" spc="0" normalizeH="0" baseline="0" noProof="0" dirty="0">
                <a:ln>
                  <a:noFill/>
                </a:ln>
                <a:solidFill>
                  <a:srgbClr val="002060"/>
                </a:solidFill>
                <a:effectLst/>
                <a:uLnTx/>
                <a:uFillTx/>
                <a:latin typeface="Comic Sans MS" panose="030F0702030302020204" pitchFamily="66" charset="0"/>
                <a:ea typeface="Calibri" panose="020F0502020204030204" pitchFamily="34" charset="0"/>
                <a:cs typeface="+mn-cs"/>
              </a:rPr>
              <a:t>n</a:t>
            </a:r>
            <a:r>
              <a:rPr kumimoji="0" lang="ru-RU" sz="1600" b="0" i="0" u="none" strike="noStrike" kern="1200" cap="none" spc="0" normalizeH="0" baseline="0" noProof="0" dirty="0">
                <a:ln>
                  <a:noFill/>
                </a:ln>
                <a:solidFill>
                  <a:srgbClr val="002060"/>
                </a:solidFill>
                <a:effectLst/>
                <a:uLnTx/>
                <a:uFillTx/>
                <a:latin typeface="Comic Sans MS" panose="030F0702030302020204" pitchFamily="66" charset="0"/>
                <a:ea typeface="Calibri" panose="020F0502020204030204" pitchFamily="34" charset="0"/>
                <a:cs typeface="+mn-cs"/>
              </a:rPr>
              <a:t> – количество </a:t>
            </a:r>
            <a:r>
              <a:rPr lang="ru-RU" sz="1600" dirty="0">
                <a:solidFill>
                  <a:srgbClr val="002060"/>
                </a:solidFill>
                <a:latin typeface="Comic Sans MS" panose="030F0702030302020204" pitchFamily="66" charset="0"/>
                <a:ea typeface="Calibri" panose="020F0502020204030204" pitchFamily="34" charset="0"/>
              </a:rPr>
              <a:t>ранов</a:t>
            </a:r>
            <a:r>
              <a:rPr kumimoji="0" lang="ru-RU" sz="1600" b="0" i="0" u="none" strike="noStrike" kern="1200" cap="none" spc="0" normalizeH="0" baseline="0" noProof="0" dirty="0">
                <a:ln>
                  <a:noFill/>
                </a:ln>
                <a:solidFill>
                  <a:srgbClr val="002060"/>
                </a:solidFill>
                <a:effectLst/>
                <a:uLnTx/>
                <a:uFillTx/>
                <a:latin typeface="Comic Sans MS" panose="030F0702030302020204" pitchFamily="66" charset="0"/>
                <a:ea typeface="Calibri" panose="020F0502020204030204" pitchFamily="34" charset="0"/>
                <a:cs typeface="+mn-cs"/>
              </a:rPr>
              <a:t>, </a:t>
            </a: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US" sz="1600" b="0" i="0" u="none" strike="noStrike" kern="1200" cap="none" spc="0" normalizeH="0" baseline="0" noProof="0" dirty="0">
                <a:ln>
                  <a:noFill/>
                </a:ln>
                <a:solidFill>
                  <a:srgbClr val="002060"/>
                </a:solidFill>
                <a:effectLst/>
                <a:uLnTx/>
                <a:uFillTx/>
                <a:latin typeface="Comic Sans MS" panose="030F0702030302020204" pitchFamily="66" charset="0"/>
                <a:ea typeface="Calibri" panose="020F0502020204030204" pitchFamily="34" charset="0"/>
                <a:cs typeface="+mn-cs"/>
              </a:rPr>
              <a:t>x</a:t>
            </a:r>
            <a:r>
              <a:rPr kumimoji="0" lang="en-US" sz="1600" b="0" i="0" u="none" strike="noStrike" kern="1200" cap="none" spc="0" normalizeH="0" baseline="-25000" noProof="0" dirty="0">
                <a:ln>
                  <a:noFill/>
                </a:ln>
                <a:solidFill>
                  <a:srgbClr val="002060"/>
                </a:solidFill>
                <a:effectLst/>
                <a:uLnTx/>
                <a:uFillTx/>
                <a:latin typeface="Comic Sans MS" panose="030F0702030302020204" pitchFamily="66" charset="0"/>
                <a:ea typeface="Calibri" panose="020F0502020204030204" pitchFamily="34" charset="0"/>
                <a:cs typeface="+mn-cs"/>
              </a:rPr>
              <a:t>i</a:t>
            </a:r>
            <a:r>
              <a:rPr kumimoji="0" lang="en-US" sz="1600" b="0" i="0" u="none" strike="noStrike" kern="1200" cap="none" spc="0" normalizeH="0" baseline="0" noProof="0" dirty="0">
                <a:ln>
                  <a:noFill/>
                </a:ln>
                <a:solidFill>
                  <a:srgbClr val="002060"/>
                </a:solidFill>
                <a:effectLst/>
                <a:uLnTx/>
                <a:uFillTx/>
                <a:latin typeface="Comic Sans MS" panose="030F0702030302020204" pitchFamily="66" charset="0"/>
                <a:ea typeface="Calibri" panose="020F0502020204030204" pitchFamily="34" charset="0"/>
                <a:cs typeface="+mn-cs"/>
              </a:rPr>
              <a:t> </a:t>
            </a:r>
            <a:r>
              <a:rPr kumimoji="0" lang="ru-RU" sz="1600" b="0" i="0" u="none" strike="noStrike" kern="1200" cap="none" spc="0" normalizeH="0" baseline="0" noProof="0" dirty="0">
                <a:ln>
                  <a:noFill/>
                </a:ln>
                <a:solidFill>
                  <a:srgbClr val="002060"/>
                </a:solidFill>
                <a:effectLst/>
                <a:uLnTx/>
                <a:uFillTx/>
                <a:latin typeface="Comic Sans MS" panose="030F0702030302020204" pitchFamily="66" charset="0"/>
                <a:ea typeface="Calibri" panose="020F0502020204030204" pitchFamily="34" charset="0"/>
                <a:cs typeface="+mn-cs"/>
              </a:rPr>
              <a:t>– отклонение от среднего в единицах стандартного отклонения в каждом из интервалов с 00-00 до 02-00 и с 02-00 до 04-00 </a:t>
            </a:r>
            <a:r>
              <a:rPr lang="ru-RU" sz="1600" dirty="0" err="1">
                <a:solidFill>
                  <a:srgbClr val="002060"/>
                </a:solidFill>
                <a:latin typeface="Comic Sans MS" panose="030F0702030302020204" pitchFamily="66" charset="0"/>
                <a:ea typeface="Calibri" panose="020F0502020204030204" pitchFamily="34" charset="0"/>
              </a:rPr>
              <a:t>солнеч</a:t>
            </a:r>
            <a:r>
              <a:rPr kumimoji="0" lang="ru-RU" sz="1600" b="0" i="0" u="none" strike="noStrike" kern="1200" cap="none" spc="0" normalizeH="0" baseline="0" noProof="0" dirty="0" err="1">
                <a:ln>
                  <a:noFill/>
                </a:ln>
                <a:solidFill>
                  <a:srgbClr val="002060"/>
                </a:solidFill>
                <a:effectLst/>
                <a:uLnTx/>
                <a:uFillTx/>
                <a:latin typeface="Comic Sans MS" panose="030F0702030302020204" pitchFamily="66" charset="0"/>
                <a:ea typeface="Calibri" panose="020F0502020204030204" pitchFamily="34" charset="0"/>
                <a:cs typeface="+mn-cs"/>
              </a:rPr>
              <a:t>ных</a:t>
            </a:r>
            <a:r>
              <a:rPr kumimoji="0" lang="ru-RU" sz="1600" b="0" i="0" u="none" strike="noStrike" kern="1200" cap="none" spc="0" normalizeH="0" baseline="0" noProof="0" dirty="0">
                <a:ln>
                  <a:noFill/>
                </a:ln>
                <a:solidFill>
                  <a:srgbClr val="002060"/>
                </a:solidFill>
                <a:effectLst/>
                <a:uLnTx/>
                <a:uFillTx/>
                <a:latin typeface="Comic Sans MS" panose="030F0702030302020204" pitchFamily="66" charset="0"/>
                <a:ea typeface="Calibri" panose="020F0502020204030204" pitchFamily="34" charset="0"/>
                <a:cs typeface="+mn-cs"/>
              </a:rPr>
              <a:t> суток в каждом из четырех </a:t>
            </a:r>
            <a:r>
              <a:rPr lang="ru-RU" sz="1600" dirty="0">
                <a:solidFill>
                  <a:srgbClr val="002060"/>
                </a:solidFill>
                <a:latin typeface="Comic Sans MS" panose="030F0702030302020204" pitchFamily="66" charset="0"/>
                <a:ea typeface="Calibri" panose="020F0502020204030204" pitchFamily="34" charset="0"/>
              </a:rPr>
              <a:t>ранов</a:t>
            </a:r>
            <a:r>
              <a:rPr kumimoji="0" lang="ru-RU" sz="1600" b="0" i="0" u="none" strike="noStrike" kern="1200" cap="none" spc="0" normalizeH="0" baseline="0" noProof="0" dirty="0">
                <a:ln>
                  <a:noFill/>
                </a:ln>
                <a:solidFill>
                  <a:srgbClr val="002060"/>
                </a:solidFill>
                <a:effectLst/>
                <a:uLnTx/>
                <a:uFillTx/>
                <a:latin typeface="Comic Sans MS" panose="030F0702030302020204" pitchFamily="66" charset="0"/>
                <a:ea typeface="Calibri" panose="020F0502020204030204" pitchFamily="34" charset="0"/>
                <a:cs typeface="+mn-cs"/>
              </a:rPr>
              <a:t> измерений. </a:t>
            </a:r>
            <a:endParaRPr lang="ru-RU" sz="1800" dirty="0">
              <a:solidFill>
                <a:srgbClr val="002060"/>
              </a:solidFill>
              <a:latin typeface="Comic Sans MS" panose="030F0702030302020204" pitchFamily="66"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dirty="0">
                <a:ln>
                  <a:noFill/>
                </a:ln>
                <a:solidFill>
                  <a:srgbClr val="002060"/>
                </a:solidFill>
                <a:effectLst/>
                <a:uLnTx/>
                <a:uFillTx/>
                <a:latin typeface="Comic Sans MS" panose="030F0702030302020204" pitchFamily="66" charset="0"/>
                <a:ea typeface="Calibri" panose="020F0502020204030204" pitchFamily="34" charset="0"/>
                <a:cs typeface="+mn-cs"/>
              </a:rPr>
              <a:t>Получаем, что для </a:t>
            </a:r>
            <a:r>
              <a:rPr lang="ru-RU" sz="1600" dirty="0" err="1">
                <a:solidFill>
                  <a:srgbClr val="002060"/>
                </a:solidFill>
                <a:latin typeface="Comic Sans MS" panose="030F0702030302020204" pitchFamily="66" charset="0"/>
                <a:ea typeface="Calibri" panose="020F0502020204030204" pitchFamily="34" charset="0"/>
              </a:rPr>
              <a:t>солнеч</a:t>
            </a:r>
            <a:r>
              <a:rPr kumimoji="0" lang="ru-RU" sz="1600" b="0" i="0" u="none" strike="noStrike" kern="1200" cap="none" spc="0" normalizeH="0" baseline="0" noProof="0" dirty="0" err="1">
                <a:ln>
                  <a:noFill/>
                </a:ln>
                <a:solidFill>
                  <a:srgbClr val="002060"/>
                </a:solidFill>
                <a:effectLst/>
                <a:uLnTx/>
                <a:uFillTx/>
                <a:latin typeface="Comic Sans MS" panose="030F0702030302020204" pitchFamily="66" charset="0"/>
                <a:ea typeface="Calibri" panose="020F0502020204030204" pitchFamily="34" charset="0"/>
                <a:cs typeface="+mn-cs"/>
              </a:rPr>
              <a:t>ных</a:t>
            </a:r>
            <a:r>
              <a:rPr kumimoji="0" lang="ru-RU" sz="1600" b="0" i="0" u="none" strike="noStrike" kern="1200" cap="none" spc="0" normalizeH="0" baseline="0" noProof="0" dirty="0">
                <a:ln>
                  <a:noFill/>
                </a:ln>
                <a:solidFill>
                  <a:srgbClr val="002060"/>
                </a:solidFill>
                <a:effectLst/>
                <a:uLnTx/>
                <a:uFillTx/>
                <a:latin typeface="Comic Sans MS" panose="030F0702030302020204" pitchFamily="66" charset="0"/>
                <a:ea typeface="Calibri" panose="020F0502020204030204" pitchFamily="34" charset="0"/>
                <a:cs typeface="+mn-cs"/>
              </a:rPr>
              <a:t> суток вероятность </a:t>
            </a:r>
            <a:r>
              <a:rPr kumimoji="0" lang="en-US" sz="1600" b="0" i="1" u="none" strike="noStrike" kern="1200" cap="none" spc="0" normalizeH="0" baseline="0" noProof="0" dirty="0">
                <a:ln>
                  <a:noFill/>
                </a:ln>
                <a:solidFill>
                  <a:srgbClr val="002060"/>
                </a:solidFill>
                <a:effectLst/>
                <a:highlight>
                  <a:srgbClr val="00FFFF"/>
                </a:highlight>
                <a:uLnTx/>
                <a:uFillTx/>
                <a:latin typeface="Comic Sans MS" panose="030F0702030302020204" pitchFamily="66" charset="0"/>
                <a:ea typeface="Calibri" panose="020F0502020204030204" pitchFamily="34" charset="0"/>
                <a:cs typeface="+mn-cs"/>
              </a:rPr>
              <a:t>p</a:t>
            </a:r>
            <a:r>
              <a:rPr kumimoji="0" lang="ru-RU" sz="1600" b="0" i="0" u="none" strike="noStrike" kern="1200" cap="none" spc="0" normalizeH="0" baseline="0" noProof="0" dirty="0">
                <a:ln>
                  <a:noFill/>
                </a:ln>
                <a:solidFill>
                  <a:srgbClr val="002060"/>
                </a:solidFill>
                <a:effectLst/>
                <a:highlight>
                  <a:srgbClr val="00FFFF"/>
                </a:highlight>
                <a:uLnTx/>
                <a:uFillTx/>
                <a:latin typeface="Comic Sans MS" panose="030F0702030302020204" pitchFamily="66" charset="0"/>
                <a:ea typeface="Calibri" panose="020F0502020204030204" pitchFamily="34" charset="0"/>
                <a:cs typeface="+mn-cs"/>
              </a:rPr>
              <a:t> = 7х10</a:t>
            </a:r>
            <a:r>
              <a:rPr kumimoji="0" lang="ru-RU" sz="1600" b="0" i="0" u="none" strike="noStrike" kern="1200" cap="none" spc="0" normalizeH="0" baseline="30000" noProof="0" dirty="0">
                <a:ln>
                  <a:noFill/>
                </a:ln>
                <a:solidFill>
                  <a:srgbClr val="002060"/>
                </a:solidFill>
                <a:effectLst/>
                <a:highlight>
                  <a:srgbClr val="00FFFF"/>
                </a:highlight>
                <a:uLnTx/>
                <a:uFillTx/>
                <a:latin typeface="Comic Sans MS" panose="030F0702030302020204" pitchFamily="66" charset="0"/>
                <a:ea typeface="Calibri" panose="020F0502020204030204" pitchFamily="34" charset="0"/>
                <a:cs typeface="+mn-cs"/>
              </a:rPr>
              <a:t>-4</a:t>
            </a:r>
            <a:r>
              <a:rPr kumimoji="0" lang="ru-RU" sz="1600" b="0" i="0" u="none" strike="noStrike" kern="1200" cap="none" spc="0" normalizeH="0" baseline="0" noProof="0" dirty="0">
                <a:ln>
                  <a:noFill/>
                </a:ln>
                <a:solidFill>
                  <a:srgbClr val="002060"/>
                </a:solidFill>
                <a:effectLst/>
                <a:uLnTx/>
                <a:uFillTx/>
                <a:latin typeface="Comic Sans MS" panose="030F0702030302020204" pitchFamily="66" charset="0"/>
                <a:ea typeface="Calibri" panose="020F0502020204030204" pitchFamily="34" charset="0"/>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dirty="0">
                <a:ln>
                  <a:noFill/>
                </a:ln>
                <a:solidFill>
                  <a:srgbClr val="002060"/>
                </a:solidFill>
                <a:effectLst/>
                <a:uLnTx/>
                <a:uFillTx/>
                <a:latin typeface="Comic Sans MS" panose="030F0702030302020204" pitchFamily="66" charset="0"/>
                <a:ea typeface="Calibri" panose="020F0502020204030204" pitchFamily="34" charset="0"/>
                <a:cs typeface="+mn-cs"/>
              </a:rPr>
              <a:t>что соответствует достоверности менее </a:t>
            </a:r>
            <a:r>
              <a:rPr lang="ru-RU" sz="1600" dirty="0">
                <a:solidFill>
                  <a:srgbClr val="C00000"/>
                </a:solidFill>
                <a:highlight>
                  <a:srgbClr val="00FFFF"/>
                </a:highlight>
                <a:latin typeface="Comic Sans MS" panose="030F0702030302020204" pitchFamily="66" charset="0"/>
                <a:ea typeface="Calibri" panose="020F0502020204030204" pitchFamily="34" charset="0"/>
              </a:rPr>
              <a:t>3.5</a:t>
            </a:r>
            <a:r>
              <a:rPr kumimoji="0" lang="ru-RU" sz="1600" b="0" i="0" u="none" strike="noStrike" kern="1200" cap="none" spc="0" normalizeH="0" baseline="0" noProof="0" dirty="0">
                <a:ln>
                  <a:noFill/>
                </a:ln>
                <a:solidFill>
                  <a:srgbClr val="C00000"/>
                </a:solidFill>
                <a:effectLst/>
                <a:highlight>
                  <a:srgbClr val="00FFFF"/>
                </a:highlight>
                <a:uLnTx/>
                <a:uFillTx/>
                <a:latin typeface="Comic Sans MS" panose="030F0702030302020204" pitchFamily="66" charset="0"/>
                <a:ea typeface="Calibri" panose="020F0502020204030204" pitchFamily="34" charset="0"/>
                <a:cs typeface="+mn-cs"/>
              </a:rPr>
              <a:t> σ (2.3х10</a:t>
            </a:r>
            <a:r>
              <a:rPr kumimoji="0" lang="ru-RU" sz="1600" b="0" i="0" u="none" strike="noStrike" kern="1200" cap="none" spc="0" normalizeH="0" baseline="30000" noProof="0" dirty="0">
                <a:ln>
                  <a:noFill/>
                </a:ln>
                <a:solidFill>
                  <a:srgbClr val="C00000"/>
                </a:solidFill>
                <a:effectLst/>
                <a:highlight>
                  <a:srgbClr val="00FFFF"/>
                </a:highlight>
                <a:uLnTx/>
                <a:uFillTx/>
                <a:latin typeface="Comic Sans MS" panose="030F0702030302020204" pitchFamily="66" charset="0"/>
                <a:ea typeface="Calibri" panose="020F0502020204030204" pitchFamily="34" charset="0"/>
                <a:cs typeface="+mn-cs"/>
              </a:rPr>
              <a:t>-4</a:t>
            </a:r>
            <a:r>
              <a:rPr kumimoji="0" lang="ru-RU" sz="1600" b="0" i="0" u="none" strike="noStrike" kern="1200" cap="none" spc="0" normalizeH="0" baseline="0" noProof="0" dirty="0">
                <a:ln>
                  <a:noFill/>
                </a:ln>
                <a:solidFill>
                  <a:srgbClr val="C00000"/>
                </a:solidFill>
                <a:effectLst/>
                <a:highlight>
                  <a:srgbClr val="00FFFF"/>
                </a:highlight>
                <a:uLnTx/>
                <a:uFillTx/>
                <a:latin typeface="Comic Sans MS" panose="030F0702030302020204" pitchFamily="66" charset="0"/>
                <a:ea typeface="Calibri" panose="020F0502020204030204" pitchFamily="34" charset="0"/>
                <a:cs typeface="+mn-cs"/>
              </a:rPr>
              <a:t>).</a:t>
            </a:r>
            <a:r>
              <a:rPr kumimoji="0" lang="ru-RU" sz="1600" b="0" i="0" u="none" strike="noStrike" kern="1200" cap="none" spc="0" normalizeH="0" baseline="0" noProof="0" dirty="0">
                <a:ln>
                  <a:noFill/>
                </a:ln>
                <a:solidFill>
                  <a:prstClr val="black">
                    <a:lumMod val="85000"/>
                    <a:lumOff val="15000"/>
                  </a:prstClr>
                </a:solidFill>
                <a:effectLst/>
                <a:highlight>
                  <a:srgbClr val="00FFFF"/>
                </a:highlight>
                <a:uLnTx/>
                <a:uFillTx/>
                <a:latin typeface="Comic Sans MS" panose="030F0702030302020204" pitchFamily="66" charset="0"/>
                <a:ea typeface="Calibri" panose="020F0502020204030204" pitchFamily="34" charset="0"/>
                <a:cs typeface="+mn-cs"/>
              </a:rPr>
              <a:t> </a:t>
            </a:r>
            <a:r>
              <a:rPr kumimoji="0" lang="ru-RU" sz="1600" b="0" i="0" u="none" strike="noStrike" kern="1200" cap="none" spc="0" normalizeH="0" baseline="0" noProof="0" dirty="0">
                <a:ln>
                  <a:noFill/>
                </a:ln>
                <a:solidFill>
                  <a:srgbClr val="C00000"/>
                </a:solidFill>
                <a:effectLst/>
                <a:highlight>
                  <a:srgbClr val="00FFFF"/>
                </a:highlight>
                <a:uLnTx/>
                <a:uFillTx/>
                <a:latin typeface="Comic Sans MS" panose="030F0702030302020204" pitchFamily="66" charset="0"/>
                <a:ea typeface="+mn-ea"/>
                <a:cs typeface="+mn-cs"/>
              </a:rPr>
              <a:t> </a:t>
            </a:r>
          </a:p>
          <a:p>
            <a:endParaRPr lang="ru-RU" sz="1800" dirty="0">
              <a:solidFill>
                <a:srgbClr val="002060"/>
              </a:solidFill>
              <a:latin typeface="Comic Sans MS" panose="030F0702030302020204" pitchFamily="66" charset="0"/>
            </a:endParaRPr>
          </a:p>
        </p:txBody>
      </p:sp>
      <p:sp>
        <p:nvSpPr>
          <p:cNvPr id="7" name="Нижний колонтитул 6">
            <a:extLst>
              <a:ext uri="{FF2B5EF4-FFF2-40B4-BE49-F238E27FC236}">
                <a16:creationId xmlns:a16="http://schemas.microsoft.com/office/drawing/2014/main" id="{C7F526A2-F13A-4FB3-C89E-97CD92F0B163}"/>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303030">
                    <a:lumMod val="90000"/>
                    <a:lumOff val="10000"/>
                  </a:srgbClr>
                </a:solidFill>
                <a:effectLst/>
                <a:uLnTx/>
                <a:uFillTx/>
                <a:latin typeface="Times New Roman"/>
                <a:ea typeface="+mn-ea"/>
                <a:cs typeface="+mn-cs"/>
              </a:rPr>
              <a:t>Kopylov, Orekhov, Petukhov, Solomatin - PHELEX              ICPPA          Moscow, 2024 </a:t>
            </a:r>
            <a:endParaRPr kumimoji="0" lang="ru-RU" sz="1200" b="1" i="0" u="none" strike="noStrike" kern="1200" cap="none" spc="0" normalizeH="0" baseline="0" noProof="0">
              <a:ln>
                <a:noFill/>
              </a:ln>
              <a:solidFill>
                <a:srgbClr val="303030">
                  <a:lumMod val="90000"/>
                  <a:lumOff val="10000"/>
                </a:srgbClr>
              </a:solidFill>
              <a:effectLst/>
              <a:uLnTx/>
              <a:uFillTx/>
              <a:latin typeface="Times New Roman"/>
              <a:ea typeface="+mn-ea"/>
              <a:cs typeface="+mn-cs"/>
            </a:endParaRPr>
          </a:p>
        </p:txBody>
      </p:sp>
      <p:pic>
        <p:nvPicPr>
          <p:cNvPr id="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277174"/>
            <a:ext cx="720080" cy="7200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a:extLst>
              <a:ext uri="{FF2B5EF4-FFF2-40B4-BE49-F238E27FC236}">
                <a16:creationId xmlns:a16="http://schemas.microsoft.com/office/drawing/2014/main" id="{9B137AE1-FBAD-3E52-FD1E-9580BBF132FD}"/>
              </a:ext>
            </a:extLst>
          </p:cNvPr>
          <p:cNvSpPr>
            <a:spLocks noChangeArrowheads="1"/>
          </p:cNvSpPr>
          <p:nvPr/>
        </p:nvSpPr>
        <p:spPr bwMode="auto">
          <a:xfrm flipV="1">
            <a:off x="3059832" y="2715766"/>
            <a:ext cx="7200800" cy="1910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Times New Roman"/>
              <a:ea typeface="+mn-ea"/>
              <a:cs typeface="+mn-cs"/>
            </a:endParaRPr>
          </a:p>
        </p:txBody>
      </p:sp>
      <p:pic>
        <p:nvPicPr>
          <p:cNvPr id="4" name="Рисунок 3">
            <a:extLst>
              <a:ext uri="{FF2B5EF4-FFF2-40B4-BE49-F238E27FC236}">
                <a16:creationId xmlns:a16="http://schemas.microsoft.com/office/drawing/2014/main" id="{FB86C021-8B22-82B3-0B29-5C472E46DB11}"/>
              </a:ext>
            </a:extLst>
          </p:cNvPr>
          <p:cNvPicPr>
            <a:picLocks noChangeAspect="1"/>
          </p:cNvPicPr>
          <p:nvPr/>
        </p:nvPicPr>
        <p:blipFill>
          <a:blip r:embed="rId3"/>
          <a:stretch>
            <a:fillRect/>
          </a:stretch>
        </p:blipFill>
        <p:spPr>
          <a:xfrm>
            <a:off x="3085335" y="499104"/>
            <a:ext cx="2298391" cy="688908"/>
          </a:xfrm>
          <a:prstGeom prst="rect">
            <a:avLst/>
          </a:prstGeom>
        </p:spPr>
      </p:pic>
      <p:sp>
        <p:nvSpPr>
          <p:cNvPr id="6" name="TextBox 5">
            <a:extLst>
              <a:ext uri="{FF2B5EF4-FFF2-40B4-BE49-F238E27FC236}">
                <a16:creationId xmlns:a16="http://schemas.microsoft.com/office/drawing/2014/main" id="{60C4E4FE-7CA0-85AE-0105-0DBF04FEBA81}"/>
              </a:ext>
            </a:extLst>
          </p:cNvPr>
          <p:cNvSpPr txBox="1"/>
          <p:nvPr/>
        </p:nvSpPr>
        <p:spPr>
          <a:xfrm>
            <a:off x="1200572" y="3788568"/>
            <a:ext cx="6827812" cy="646331"/>
          </a:xfrm>
          <a:prstGeom prst="rect">
            <a:avLst/>
          </a:prstGeom>
          <a:noFill/>
        </p:spPr>
        <p:txBody>
          <a:bodyPr wrap="square" rtlCol="0">
            <a:spAutoFit/>
          </a:bodyPr>
          <a:lstStyle/>
          <a:p>
            <a:r>
              <a:rPr lang="ru-RU" b="1" dirty="0">
                <a:solidFill>
                  <a:srgbClr val="FF0000"/>
                </a:solidFill>
                <a:highlight>
                  <a:srgbClr val="00FFFF"/>
                </a:highlight>
                <a:latin typeface="Bookman Old Style" panose="02050604050505020204" pitchFamily="18" charset="0"/>
                <a:cs typeface="Times New Roman" panose="02020603050405020304" pitchFamily="18" charset="0"/>
              </a:rPr>
              <a:t>Видно, что этот критерий работает: </a:t>
            </a:r>
          </a:p>
          <a:p>
            <a:r>
              <a:rPr lang="ru-RU" b="1" dirty="0">
                <a:solidFill>
                  <a:srgbClr val="FF0000"/>
                </a:solidFill>
                <a:highlight>
                  <a:srgbClr val="00FFFF"/>
                </a:highlight>
                <a:latin typeface="Bookman Old Style" panose="02050604050505020204" pitchFamily="18" charset="0"/>
                <a:cs typeface="Times New Roman" panose="02020603050405020304" pitchFamily="18" charset="0"/>
              </a:rPr>
              <a:t>если </a:t>
            </a:r>
            <a:r>
              <a:rPr lang="en-US" b="1" dirty="0">
                <a:solidFill>
                  <a:srgbClr val="FF0000"/>
                </a:solidFill>
                <a:highlight>
                  <a:srgbClr val="00FFFF"/>
                </a:highlight>
                <a:latin typeface="Bookman Old Style" panose="02050604050505020204" pitchFamily="18" charset="0"/>
                <a:cs typeface="Times New Roman" panose="02020603050405020304" pitchFamily="18" charset="0"/>
              </a:rPr>
              <a:t>&lt; 3.5 </a:t>
            </a:r>
            <a:r>
              <a:rPr lang="el-GR" b="1" dirty="0">
                <a:solidFill>
                  <a:srgbClr val="FF0000"/>
                </a:solidFill>
                <a:highlight>
                  <a:srgbClr val="00FFFF"/>
                </a:highlight>
                <a:latin typeface="Bookman Old Style" panose="02050604050505020204" pitchFamily="18" charset="0"/>
                <a:cs typeface="Times New Roman" panose="02020603050405020304" pitchFamily="18" charset="0"/>
              </a:rPr>
              <a:t>σ</a:t>
            </a:r>
            <a:r>
              <a:rPr lang="en-US" b="1" dirty="0">
                <a:solidFill>
                  <a:srgbClr val="FF0000"/>
                </a:solidFill>
                <a:highlight>
                  <a:srgbClr val="00FFFF"/>
                </a:highlight>
                <a:latin typeface="Bookman Old Style" panose="02050604050505020204" pitchFamily="18" charset="0"/>
                <a:cs typeface="Times New Roman" panose="02020603050405020304" pitchFamily="18" charset="0"/>
              </a:rPr>
              <a:t> – </a:t>
            </a:r>
            <a:r>
              <a:rPr lang="ru-RU" b="1" dirty="0">
                <a:solidFill>
                  <a:srgbClr val="FF0000"/>
                </a:solidFill>
                <a:highlight>
                  <a:srgbClr val="00FFFF"/>
                </a:highlight>
                <a:latin typeface="Bookman Old Style" panose="02050604050505020204" pitchFamily="18" charset="0"/>
                <a:cs typeface="Times New Roman" panose="02020603050405020304" pitchFamily="18" charset="0"/>
              </a:rPr>
              <a:t>шум, если </a:t>
            </a:r>
            <a:r>
              <a:rPr lang="en-US" b="1" dirty="0">
                <a:solidFill>
                  <a:srgbClr val="FF0000"/>
                </a:solidFill>
                <a:highlight>
                  <a:srgbClr val="00FFFF"/>
                </a:highlight>
                <a:latin typeface="Bookman Old Style" panose="02050604050505020204" pitchFamily="18" charset="0"/>
                <a:cs typeface="Times New Roman" panose="02020603050405020304" pitchFamily="18" charset="0"/>
              </a:rPr>
              <a:t>&gt; 4 </a:t>
            </a:r>
            <a:r>
              <a:rPr lang="el-GR" b="1" dirty="0">
                <a:solidFill>
                  <a:srgbClr val="FF0000"/>
                </a:solidFill>
                <a:highlight>
                  <a:srgbClr val="00FFFF"/>
                </a:highlight>
                <a:latin typeface="Bookman Old Style" panose="02050604050505020204" pitchFamily="18" charset="0"/>
                <a:cs typeface="Times New Roman" panose="02020603050405020304" pitchFamily="18" charset="0"/>
              </a:rPr>
              <a:t>σ</a:t>
            </a:r>
            <a:r>
              <a:rPr lang="en-US" b="1" dirty="0">
                <a:solidFill>
                  <a:srgbClr val="FF0000"/>
                </a:solidFill>
                <a:highlight>
                  <a:srgbClr val="00FFFF"/>
                </a:highlight>
                <a:latin typeface="Bookman Old Style" panose="02050604050505020204" pitchFamily="18" charset="0"/>
                <a:cs typeface="Times New Roman" panose="02020603050405020304" pitchFamily="18" charset="0"/>
              </a:rPr>
              <a:t> – </a:t>
            </a:r>
            <a:r>
              <a:rPr lang="ru-RU" b="1" dirty="0">
                <a:solidFill>
                  <a:srgbClr val="FF0000"/>
                </a:solidFill>
                <a:highlight>
                  <a:srgbClr val="00FFFF"/>
                </a:highlight>
                <a:latin typeface="Bookman Old Style" panose="02050604050505020204" pitchFamily="18" charset="0"/>
                <a:cs typeface="Times New Roman" panose="02020603050405020304" pitchFamily="18" charset="0"/>
              </a:rPr>
              <a:t>кандидат на эффект</a:t>
            </a:r>
          </a:p>
        </p:txBody>
      </p:sp>
    </p:spTree>
    <p:extLst>
      <p:ext uri="{BB962C8B-B14F-4D97-AF65-F5344CB8AC3E}">
        <p14:creationId xmlns:p14="http://schemas.microsoft.com/office/powerpoint/2010/main" val="291102297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nSpc>
                <a:spcPct val="100000"/>
              </a:lnSpc>
            </a:pPr>
            <a:br>
              <a:rPr lang="en-US" sz="2400" dirty="0"/>
            </a:br>
            <a:r>
              <a:rPr lang="en-US" sz="2400" dirty="0"/>
              <a:t> </a:t>
            </a:r>
            <a:endParaRPr lang="ru-RU" sz="2400" dirty="0"/>
          </a:p>
        </p:txBody>
      </p:sp>
      <p:sp>
        <p:nvSpPr>
          <p:cNvPr id="10" name="Объект 9">
            <a:extLst>
              <a:ext uri="{FF2B5EF4-FFF2-40B4-BE49-F238E27FC236}">
                <a16:creationId xmlns:a16="http://schemas.microsoft.com/office/drawing/2014/main" id="{DC53CF21-5B07-D46C-70E0-7AB5E05BF8F7}"/>
              </a:ext>
            </a:extLst>
          </p:cNvPr>
          <p:cNvSpPr>
            <a:spLocks noGrp="1"/>
          </p:cNvSpPr>
          <p:nvPr>
            <p:ph sz="half" idx="2"/>
          </p:nvPr>
        </p:nvSpPr>
        <p:spPr/>
        <p:txBody>
          <a:bodyPr>
            <a:normAutofit/>
          </a:bodyPr>
          <a:lstStyle/>
          <a:p>
            <a:pPr marL="0" indent="0">
              <a:buNone/>
            </a:pPr>
            <a:endParaRPr lang="ru-RU" sz="1400" dirty="0">
              <a:solidFill>
                <a:srgbClr val="C00000"/>
              </a:solidFill>
              <a:latin typeface="Comic Sans MS" panose="030F0702030302020204" pitchFamily="66" charset="0"/>
            </a:endParaRPr>
          </a:p>
        </p:txBody>
      </p:sp>
      <p:sp>
        <p:nvSpPr>
          <p:cNvPr id="8" name="Нижний колонтитул 7">
            <a:extLst>
              <a:ext uri="{FF2B5EF4-FFF2-40B4-BE49-F238E27FC236}">
                <a16:creationId xmlns:a16="http://schemas.microsoft.com/office/drawing/2014/main" id="{6F18BCB2-420C-B8EA-B4EF-6EFA52E58C8D}"/>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303030">
                    <a:lumMod val="90000"/>
                    <a:lumOff val="10000"/>
                  </a:srgbClr>
                </a:solidFill>
                <a:effectLst/>
                <a:uLnTx/>
                <a:uFillTx/>
                <a:latin typeface="Times New Roman"/>
                <a:ea typeface="+mn-ea"/>
                <a:cs typeface="+mn-cs"/>
              </a:rPr>
              <a:t>Kopylov, Orekhov, Petukhov, Solomatin - PHELEX              ICPPA          Moscow, 2024 </a:t>
            </a:r>
            <a:endParaRPr kumimoji="0" lang="ru-RU" sz="1200" b="1" i="0" u="none" strike="noStrike" kern="1200" cap="none" spc="0" normalizeH="0" baseline="0" noProof="0">
              <a:ln>
                <a:noFill/>
              </a:ln>
              <a:solidFill>
                <a:srgbClr val="303030">
                  <a:lumMod val="90000"/>
                  <a:lumOff val="10000"/>
                </a:srgbClr>
              </a:solidFill>
              <a:effectLst/>
              <a:uLnTx/>
              <a:uFillTx/>
              <a:latin typeface="Times New Roman"/>
              <a:ea typeface="+mn-ea"/>
              <a:cs typeface="+mn-cs"/>
            </a:endParaRPr>
          </a:p>
        </p:txBody>
      </p:sp>
      <p:sp>
        <p:nvSpPr>
          <p:cNvPr id="6"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Times New Roman"/>
              <a:ea typeface="+mn-ea"/>
              <a:cs typeface="+mn-cs"/>
            </a:endParaRPr>
          </a:p>
        </p:txBody>
      </p:sp>
      <p:pic>
        <p:nvPicPr>
          <p:cNvPr id="9" name="Picture 2" descr="логотип ИЯИ РАН создан Н.Нольде"/>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5860"/>
            <a:ext cx="971600" cy="971601"/>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4">
            <a:extLst>
              <a:ext uri="{FF2B5EF4-FFF2-40B4-BE49-F238E27FC236}">
                <a16:creationId xmlns:a16="http://schemas.microsoft.com/office/drawing/2014/main" id="{C3982A76-150E-65C6-661B-2AB5CE0F189D}"/>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Times New Roman"/>
              <a:ea typeface="+mn-ea"/>
              <a:cs typeface="+mn-cs"/>
            </a:endParaRPr>
          </a:p>
        </p:txBody>
      </p:sp>
      <p:sp>
        <p:nvSpPr>
          <p:cNvPr id="29" name="AutoShape 14">
            <a:extLst>
              <a:ext uri="{FF2B5EF4-FFF2-40B4-BE49-F238E27FC236}">
                <a16:creationId xmlns:a16="http://schemas.microsoft.com/office/drawing/2014/main" id="{69BBBF16-6850-8E26-86AA-801722CCA284}"/>
              </a:ext>
            </a:extLst>
          </p:cNvPr>
          <p:cNvSpPr>
            <a:spLocks noChangeAspect="1" noChangeArrowheads="1"/>
          </p:cNvSpPr>
          <p:nvPr/>
        </p:nvSpPr>
        <p:spPr bwMode="auto">
          <a:xfrm>
            <a:off x="4572000" y="25717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Times New Roman"/>
              <a:ea typeface="+mn-ea"/>
              <a:cs typeface="+mn-cs"/>
            </a:endParaRPr>
          </a:p>
        </p:txBody>
      </p:sp>
      <p:sp>
        <p:nvSpPr>
          <p:cNvPr id="3" name="TextBox 2">
            <a:extLst>
              <a:ext uri="{FF2B5EF4-FFF2-40B4-BE49-F238E27FC236}">
                <a16:creationId xmlns:a16="http://schemas.microsoft.com/office/drawing/2014/main" id="{AF4A4E30-9FEC-7649-982F-37D184B8B57E}"/>
              </a:ext>
            </a:extLst>
          </p:cNvPr>
          <p:cNvSpPr txBox="1"/>
          <p:nvPr/>
        </p:nvSpPr>
        <p:spPr>
          <a:xfrm>
            <a:off x="2507215" y="430040"/>
            <a:ext cx="450315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dirty="0">
                <a:solidFill>
                  <a:srgbClr val="FF0000"/>
                </a:solidFill>
                <a:latin typeface="Comic Sans MS" panose="030F0702030302020204" pitchFamily="66" charset="0"/>
              </a:rPr>
              <a:t>Сравниваем две серии</a:t>
            </a:r>
            <a:r>
              <a:rPr lang="en-US" dirty="0">
                <a:solidFill>
                  <a:srgbClr val="FF0000"/>
                </a:solidFill>
                <a:latin typeface="Comic Sans MS" panose="030F0702030302020204" pitchFamily="66" charset="0"/>
              </a:rPr>
              <a:t>,</a:t>
            </a:r>
            <a:r>
              <a:rPr lang="ru-RU" dirty="0">
                <a:solidFill>
                  <a:srgbClr val="FF0000"/>
                </a:solidFill>
                <a:latin typeface="Comic Sans MS" panose="030F0702030302020204" pitchFamily="66" charset="0"/>
              </a:rPr>
              <a:t> каждая </a:t>
            </a:r>
            <a:r>
              <a:rPr lang="en-US" dirty="0">
                <a:solidFill>
                  <a:srgbClr val="FF0000"/>
                </a:solidFill>
                <a:latin typeface="Comic Sans MS" panose="030F0702030302020204" pitchFamily="66" charset="0"/>
              </a:rPr>
              <a:t>- </a:t>
            </a:r>
            <a:r>
              <a:rPr lang="ru-RU" dirty="0">
                <a:solidFill>
                  <a:srgbClr val="FF0000"/>
                </a:solidFill>
                <a:latin typeface="Comic Sans MS" panose="030F0702030302020204" pitchFamily="66" charset="0"/>
              </a:rPr>
              <a:t>4 рана</a:t>
            </a:r>
            <a:endParaRPr kumimoji="0" lang="ru-RU" b="0" i="0" u="none" strike="noStrike" kern="1200" cap="none" spc="0" normalizeH="0" baseline="0" noProof="0" dirty="0">
              <a:ln>
                <a:noFill/>
              </a:ln>
              <a:solidFill>
                <a:srgbClr val="FF0000"/>
              </a:solidFill>
              <a:effectLst/>
              <a:uLnTx/>
              <a:uFillTx/>
              <a:latin typeface="Comic Sans MS" panose="030F0702030302020204" pitchFamily="66" charset="0"/>
              <a:ea typeface="+mn-ea"/>
              <a:cs typeface="+mn-cs"/>
            </a:endParaRPr>
          </a:p>
        </p:txBody>
      </p:sp>
      <p:sp>
        <p:nvSpPr>
          <p:cNvPr id="5" name="Объект 4">
            <a:extLst>
              <a:ext uri="{FF2B5EF4-FFF2-40B4-BE49-F238E27FC236}">
                <a16:creationId xmlns:a16="http://schemas.microsoft.com/office/drawing/2014/main" id="{AB834DD5-9300-FFB2-513E-E322FC02A884}"/>
              </a:ext>
            </a:extLst>
          </p:cNvPr>
          <p:cNvSpPr>
            <a:spLocks noGrp="1"/>
          </p:cNvSpPr>
          <p:nvPr>
            <p:ph sz="quarter" idx="4"/>
          </p:nvPr>
        </p:nvSpPr>
        <p:spPr/>
        <p:txBody>
          <a:bodyPr/>
          <a:lstStyle/>
          <a:p>
            <a:endParaRPr lang="ru-RU"/>
          </a:p>
        </p:txBody>
      </p:sp>
      <p:sp>
        <p:nvSpPr>
          <p:cNvPr id="12" name="TextBox 11">
            <a:extLst>
              <a:ext uri="{FF2B5EF4-FFF2-40B4-BE49-F238E27FC236}">
                <a16:creationId xmlns:a16="http://schemas.microsoft.com/office/drawing/2014/main" id="{EEFA78A6-2AC8-4701-B220-C87335C472B0}"/>
              </a:ext>
            </a:extLst>
          </p:cNvPr>
          <p:cNvSpPr txBox="1"/>
          <p:nvPr/>
        </p:nvSpPr>
        <p:spPr>
          <a:xfrm>
            <a:off x="3277457" y="3920470"/>
            <a:ext cx="2528256" cy="400110"/>
          </a:xfrm>
          <a:prstGeom prst="rect">
            <a:avLst/>
          </a:prstGeom>
          <a:noFill/>
        </p:spPr>
        <p:txBody>
          <a:bodyPr wrap="none" rtlCol="0">
            <a:spAutoFit/>
          </a:bodyPr>
          <a:lstStyle/>
          <a:p>
            <a:r>
              <a:rPr lang="ru-RU" sz="2000" dirty="0">
                <a:solidFill>
                  <a:srgbClr val="FF0000"/>
                </a:solidFill>
                <a:latin typeface="Comic Sans MS" panose="030F0702030302020204" pitchFamily="66" charset="0"/>
              </a:rPr>
              <a:t>в земных (!) сутках</a:t>
            </a:r>
          </a:p>
        </p:txBody>
      </p:sp>
      <p:pic>
        <p:nvPicPr>
          <p:cNvPr id="13" name="Picture 2">
            <a:extLst>
              <a:ext uri="{FF2B5EF4-FFF2-40B4-BE49-F238E27FC236}">
                <a16:creationId xmlns:a16="http://schemas.microsoft.com/office/drawing/2014/main" id="{5F85576F-A81E-A7B7-2CAB-DBCFCF311C7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5904" y="842247"/>
            <a:ext cx="3869596" cy="2959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Рисунок 13" descr="Изображение выглядит как текст, диаграмма, снимок экрана, Шрифт&#10;&#10;Автоматически созданное описание">
            <a:extLst>
              <a:ext uri="{FF2B5EF4-FFF2-40B4-BE49-F238E27FC236}">
                <a16:creationId xmlns:a16="http://schemas.microsoft.com/office/drawing/2014/main" id="{E96A0D77-BBDD-6231-EC2D-D9174C5417A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04327" y="842247"/>
            <a:ext cx="3866914" cy="2959103"/>
          </a:xfrm>
          <a:prstGeom prst="rect">
            <a:avLst/>
          </a:prstGeom>
        </p:spPr>
      </p:pic>
      <p:sp>
        <p:nvSpPr>
          <p:cNvPr id="7" name="TextBox 6">
            <a:extLst>
              <a:ext uri="{FF2B5EF4-FFF2-40B4-BE49-F238E27FC236}">
                <a16:creationId xmlns:a16="http://schemas.microsoft.com/office/drawing/2014/main" id="{E17E246F-0E3D-F0BD-E6CE-6F8ED0790DFA}"/>
              </a:ext>
            </a:extLst>
          </p:cNvPr>
          <p:cNvSpPr txBox="1"/>
          <p:nvPr/>
        </p:nvSpPr>
        <p:spPr>
          <a:xfrm>
            <a:off x="5451138" y="800184"/>
            <a:ext cx="2241319" cy="307777"/>
          </a:xfrm>
          <a:prstGeom prst="rect">
            <a:avLst/>
          </a:prstGeom>
          <a:noFill/>
        </p:spPr>
        <p:txBody>
          <a:bodyPr wrap="none" rtlCol="0">
            <a:spAutoFit/>
          </a:bodyPr>
          <a:lstStyle/>
          <a:p>
            <a:r>
              <a:rPr lang="ru-RU" sz="1400" dirty="0">
                <a:solidFill>
                  <a:srgbClr val="FF0000"/>
                </a:solidFill>
                <a:latin typeface="Comic Sans MS" panose="030F0702030302020204" pitchFamily="66" charset="0"/>
              </a:rPr>
              <a:t>Нет превышения нигде!</a:t>
            </a:r>
          </a:p>
        </p:txBody>
      </p:sp>
    </p:spTree>
    <p:extLst>
      <p:ext uri="{BB962C8B-B14F-4D97-AF65-F5344CB8AC3E}">
        <p14:creationId xmlns:p14="http://schemas.microsoft.com/office/powerpoint/2010/main" val="128897811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Заголовок 9"/>
          <p:cNvSpPr>
            <a:spLocks noGrp="1"/>
          </p:cNvSpPr>
          <p:nvPr>
            <p:ph type="title"/>
          </p:nvPr>
        </p:nvSpPr>
        <p:spPr>
          <a:xfrm>
            <a:off x="2123728" y="2859782"/>
            <a:ext cx="5040560" cy="1656184"/>
          </a:xfrm>
        </p:spPr>
        <p:txBody>
          <a:bodyPr>
            <a:normAutofit/>
          </a:bodyPr>
          <a:lstStyle/>
          <a:p>
            <a:r>
              <a:rPr lang="en-US" sz="1600" b="1" dirty="0">
                <a:solidFill>
                  <a:schemeClr val="accent1">
                    <a:lumMod val="75000"/>
                  </a:schemeClr>
                </a:solidFill>
                <a:latin typeface="Bookman Old Style" panose="02050604050505020204" pitchFamily="18" charset="0"/>
              </a:rPr>
              <a:t> </a:t>
            </a:r>
            <a:endParaRPr lang="ru-RU" sz="1600" b="1" dirty="0">
              <a:solidFill>
                <a:schemeClr val="accent1">
                  <a:lumMod val="75000"/>
                </a:schemeClr>
              </a:solidFill>
              <a:latin typeface="Bookman Old Style" panose="02050604050505020204" pitchFamily="18" charset="0"/>
            </a:endParaRPr>
          </a:p>
        </p:txBody>
      </p:sp>
      <p:pic>
        <p:nvPicPr>
          <p:cNvPr id="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277174"/>
            <a:ext cx="720080" cy="7200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a:extLst>
              <a:ext uri="{FF2B5EF4-FFF2-40B4-BE49-F238E27FC236}">
                <a16:creationId xmlns:a16="http://schemas.microsoft.com/office/drawing/2014/main" id="{9B137AE1-FBAD-3E52-FD1E-9580BBF132FD}"/>
              </a:ext>
            </a:extLst>
          </p:cNvPr>
          <p:cNvSpPr>
            <a:spLocks noChangeArrowheads="1"/>
          </p:cNvSpPr>
          <p:nvPr/>
        </p:nvSpPr>
        <p:spPr bwMode="auto">
          <a:xfrm flipV="1">
            <a:off x="3059832" y="2715766"/>
            <a:ext cx="7200800" cy="1910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ru-RU"/>
          </a:p>
        </p:txBody>
      </p:sp>
      <p:sp>
        <p:nvSpPr>
          <p:cNvPr id="7" name="Нижний колонтитул 6">
            <a:extLst>
              <a:ext uri="{FF2B5EF4-FFF2-40B4-BE49-F238E27FC236}">
                <a16:creationId xmlns:a16="http://schemas.microsoft.com/office/drawing/2014/main" id="{CD70EC1E-063F-2873-198F-07E18EF317E7}"/>
              </a:ext>
            </a:extLst>
          </p:cNvPr>
          <p:cNvSpPr>
            <a:spLocks noGrp="1"/>
          </p:cNvSpPr>
          <p:nvPr>
            <p:ph type="ftr" sz="quarter" idx="11"/>
          </p:nvPr>
        </p:nvSpPr>
        <p:spPr/>
        <p:txBody>
          <a:bodyPr/>
          <a:lstStyle/>
          <a:p>
            <a:r>
              <a:rPr lang="en-US"/>
              <a:t>Kopylov, Orekhov, Petukhov, Solomatin - PHELEX              ICPPA          Moscow, 2024 </a:t>
            </a:r>
            <a:endParaRPr lang="ru-RU"/>
          </a:p>
        </p:txBody>
      </p:sp>
      <p:sp>
        <p:nvSpPr>
          <p:cNvPr id="4" name="TextBox 3">
            <a:extLst>
              <a:ext uri="{FF2B5EF4-FFF2-40B4-BE49-F238E27FC236}">
                <a16:creationId xmlns:a16="http://schemas.microsoft.com/office/drawing/2014/main" id="{636B67BC-F0DC-CD77-8137-0AFA8080DAA9}"/>
              </a:ext>
            </a:extLst>
          </p:cNvPr>
          <p:cNvSpPr txBox="1"/>
          <p:nvPr/>
        </p:nvSpPr>
        <p:spPr>
          <a:xfrm>
            <a:off x="722784" y="1069423"/>
            <a:ext cx="7698432" cy="338554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a:solidFill>
                  <a:srgbClr val="002060"/>
                </a:solidFill>
                <a:latin typeface="Comic Sans MS" panose="030F0702030302020204" pitchFamily="66" charset="0"/>
                <a:ea typeface="Calibri" panose="020F0502020204030204" pitchFamily="34" charset="0"/>
              </a:rPr>
              <a:t>Однако! </a:t>
            </a:r>
            <a:r>
              <a:rPr lang="ru-RU" dirty="0">
                <a:solidFill>
                  <a:srgbClr val="002060"/>
                </a:solidFill>
                <a:latin typeface="Comic Sans MS" panose="030F0702030302020204" pitchFamily="66" charset="0"/>
                <a:ea typeface="Calibri" panose="020F0502020204030204" pitchFamily="34" charset="0"/>
              </a:rPr>
              <a:t>Д</a:t>
            </a:r>
            <a:r>
              <a:rPr kumimoji="0" lang="ru-RU" b="0" i="0" u="none" strike="noStrike" kern="1200" cap="none" spc="0" normalizeH="0" baseline="0" noProof="0" dirty="0">
                <a:ln>
                  <a:noFill/>
                </a:ln>
                <a:solidFill>
                  <a:srgbClr val="002060"/>
                </a:solidFill>
                <a:effectLst/>
                <a:uLnTx/>
                <a:uFillTx/>
                <a:latin typeface="Comic Sans MS" panose="030F0702030302020204" pitchFamily="66" charset="0"/>
                <a:ea typeface="Calibri" panose="020F0502020204030204" pitchFamily="34" charset="0"/>
                <a:cs typeface="+mn-cs"/>
              </a:rPr>
              <a:t>ля получения доказательной базы еще нужно:</a:t>
            </a: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ru-RU" sz="1600" b="0" i="0" u="none" strike="noStrike" kern="1200" cap="none" spc="0" normalizeH="0" baseline="0" noProof="0" dirty="0">
                <a:ln>
                  <a:noFill/>
                </a:ln>
                <a:solidFill>
                  <a:srgbClr val="C00000"/>
                </a:solidFill>
                <a:effectLst/>
                <a:uLnTx/>
                <a:uFillTx/>
                <a:latin typeface="Comic Sans MS" panose="030F0702030302020204" pitchFamily="66" charset="0"/>
                <a:ea typeface="Calibri" panose="020F0502020204030204" pitchFamily="34" charset="0"/>
                <a:cs typeface="+mn-cs"/>
              </a:rPr>
              <a:t>-   Провести измерения с двумя детекторами </a:t>
            </a: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ru-RU" sz="1400" b="0" i="0" u="none" strike="noStrike" kern="1200" cap="none" spc="0" normalizeH="0" baseline="0" noProof="0" dirty="0">
                <a:ln>
                  <a:noFill/>
                </a:ln>
                <a:solidFill>
                  <a:srgbClr val="C00000"/>
                </a:solidFill>
                <a:effectLst/>
                <a:uLnTx/>
                <a:uFillTx/>
                <a:latin typeface="Comic Sans MS" panose="030F0702030302020204" pitchFamily="66" charset="0"/>
                <a:ea typeface="Calibri" panose="020F0502020204030204" pitchFamily="34" charset="0"/>
                <a:cs typeface="+mn-cs"/>
              </a:rPr>
              <a:t>(1) оба ориентированы вдоль меридиана</a:t>
            </a: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ru-RU" sz="1400" b="0" i="0" u="none" strike="noStrike" kern="1200" cap="none" spc="0" normalizeH="0" baseline="0" noProof="0" dirty="0">
                <a:ln>
                  <a:noFill/>
                </a:ln>
                <a:solidFill>
                  <a:srgbClr val="C00000"/>
                </a:solidFill>
                <a:effectLst/>
                <a:uLnTx/>
                <a:uFillTx/>
                <a:latin typeface="Comic Sans MS" panose="030F0702030302020204" pitchFamily="66" charset="0"/>
                <a:ea typeface="Calibri" panose="020F0502020204030204" pitchFamily="34" charset="0"/>
                <a:cs typeface="+mn-cs"/>
              </a:rPr>
              <a:t>(2) один - вдоль меридиана, другой – вдоль параллели</a:t>
            </a:r>
          </a:p>
          <a:p>
            <a:pPr marL="0" marR="0" lvl="0" indent="0" algn="l" defTabSz="914400" rtl="0" eaLnBrk="1" fontAlgn="auto" latinLnBrk="0" hangingPunct="1">
              <a:lnSpc>
                <a:spcPct val="100000"/>
              </a:lnSpc>
              <a:spcBef>
                <a:spcPts val="0"/>
              </a:spcBef>
              <a:spcAft>
                <a:spcPts val="800"/>
              </a:spcAft>
              <a:buClrTx/>
              <a:buSzTx/>
              <a:buFontTx/>
              <a:buNone/>
              <a:tabLst/>
              <a:defRPr/>
            </a:pPr>
            <a:r>
              <a:rPr lang="ru-RU" sz="1600" dirty="0">
                <a:solidFill>
                  <a:srgbClr val="C00000"/>
                </a:solidFill>
                <a:latin typeface="Comic Sans MS" panose="030F0702030302020204" pitchFamily="66" charset="0"/>
                <a:ea typeface="Calibri" panose="020F0502020204030204" pitchFamily="34" charset="0"/>
              </a:rPr>
              <a:t>-   Эффект не должен наблюдаться во второй конфигурации</a:t>
            </a:r>
            <a:endParaRPr kumimoji="0" lang="ru-RU" sz="1600" b="0" i="0" u="none" strike="noStrike" kern="1200" cap="none" spc="0" normalizeH="0" baseline="0" noProof="0" dirty="0">
              <a:ln>
                <a:noFill/>
              </a:ln>
              <a:solidFill>
                <a:srgbClr val="C00000"/>
              </a:solidFill>
              <a:effectLst/>
              <a:uLnTx/>
              <a:uFillTx/>
              <a:latin typeface="Comic Sans MS" panose="030F0702030302020204" pitchFamily="66" charset="0"/>
              <a:ea typeface="Calibri" panose="020F0502020204030204" pitchFamily="34" charset="0"/>
              <a:cs typeface="+mn-cs"/>
            </a:endParaRPr>
          </a:p>
          <a:p>
            <a:pPr marL="285750" marR="0" lvl="0" indent="-285750" algn="l" defTabSz="914400" rtl="0" eaLnBrk="1" fontAlgn="auto" latinLnBrk="0" hangingPunct="1">
              <a:lnSpc>
                <a:spcPct val="100000"/>
              </a:lnSpc>
              <a:spcBef>
                <a:spcPts val="0"/>
              </a:spcBef>
              <a:spcAft>
                <a:spcPts val="800"/>
              </a:spcAft>
              <a:buClrTx/>
              <a:buSzTx/>
              <a:buFontTx/>
              <a:buChar char="-"/>
              <a:tabLst/>
              <a:defRPr/>
            </a:pPr>
            <a:r>
              <a:rPr kumimoji="0" lang="ru-RU" sz="1600" b="0" i="0" u="none" strike="noStrike" kern="1200" cap="none" spc="0" normalizeH="0" baseline="0" noProof="0" dirty="0">
                <a:ln>
                  <a:noFill/>
                </a:ln>
                <a:solidFill>
                  <a:srgbClr val="C00000"/>
                </a:solidFill>
                <a:effectLst/>
                <a:uLnTx/>
                <a:uFillTx/>
                <a:latin typeface="Comic Sans MS" panose="030F0702030302020204" pitchFamily="66" charset="0"/>
                <a:ea typeface="Calibri" panose="020F0502020204030204" pitchFamily="34" charset="0"/>
                <a:cs typeface="+mn-cs"/>
              </a:rPr>
              <a:t>Провести измерения с детектором, расположенным на той же широте, но на другой долготе – должен наблюдаться эффект со сдвигом по времени, соответствующим разности долгот</a:t>
            </a:r>
          </a:p>
          <a:p>
            <a:pPr marR="0" lvl="0" algn="l" defTabSz="914400" rtl="0" eaLnBrk="1" fontAlgn="auto" latinLnBrk="0" hangingPunct="1">
              <a:lnSpc>
                <a:spcPct val="100000"/>
              </a:lnSpc>
              <a:spcBef>
                <a:spcPts val="0"/>
              </a:spcBef>
              <a:spcAft>
                <a:spcPts val="800"/>
              </a:spcAft>
              <a:buClrTx/>
              <a:buSzTx/>
              <a:tabLst/>
              <a:defRPr/>
            </a:pPr>
            <a:r>
              <a:rPr lang="ru-RU" sz="1400" dirty="0">
                <a:solidFill>
                  <a:srgbClr val="C00000"/>
                </a:solidFill>
                <a:latin typeface="Comic Sans MS" panose="030F0702030302020204" pitchFamily="66" charset="0"/>
                <a:ea typeface="Calibri" panose="020F0502020204030204" pitchFamily="34" charset="0"/>
              </a:rPr>
              <a:t>Например: г. Томск с широтой 56.495⁰ и 4 часами разницы с Москвой. Эффект наблюдаемый в Москве должен запаздывать на 4 часа относительно Томска.</a:t>
            </a:r>
            <a:endParaRPr kumimoji="0" lang="ru-RU" sz="1400" b="0" i="0" u="none" strike="noStrike" kern="1200" cap="none" spc="0" normalizeH="0" baseline="0" noProof="0" dirty="0">
              <a:ln>
                <a:noFill/>
              </a:ln>
              <a:solidFill>
                <a:srgbClr val="C00000"/>
              </a:solidFill>
              <a:effectLst/>
              <a:uLnTx/>
              <a:uFillTx/>
              <a:latin typeface="Comic Sans MS" panose="030F0702030302020204" pitchFamily="66" charset="0"/>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ru-RU" sz="1600" b="0" i="0" u="none" strike="noStrike" kern="1200" cap="none" spc="0" normalizeH="0" baseline="0" noProof="0" dirty="0">
                <a:ln>
                  <a:noFill/>
                </a:ln>
                <a:solidFill>
                  <a:srgbClr val="C00000"/>
                </a:solidFill>
                <a:effectLst/>
                <a:uLnTx/>
                <a:uFillTx/>
                <a:latin typeface="Comic Sans MS" panose="030F0702030302020204" pitchFamily="66" charset="0"/>
                <a:ea typeface="Calibri" panose="020F0502020204030204" pitchFamily="34" charset="0"/>
                <a:cs typeface="+mn-cs"/>
              </a:rPr>
              <a:t> </a:t>
            </a:r>
            <a:r>
              <a:rPr kumimoji="0" lang="ru-RU" sz="1600" b="0" i="0" u="none" strike="noStrike" kern="1200" cap="none" spc="0" normalizeH="0" baseline="0" noProof="0" dirty="0">
                <a:ln>
                  <a:noFill/>
                </a:ln>
                <a:solidFill>
                  <a:srgbClr val="002060"/>
                </a:solidFill>
                <a:effectLst/>
                <a:uLnTx/>
                <a:uFillTx/>
                <a:latin typeface="Comic Sans MS" panose="030F0702030302020204" pitchFamily="66" charset="0"/>
                <a:ea typeface="Calibri" panose="020F0502020204030204" pitchFamily="34" charset="0"/>
                <a:cs typeface="+mn-cs"/>
              </a:rPr>
              <a:t>Провести измерения с детекторами с другим материалом катода </a:t>
            </a:r>
          </a:p>
        </p:txBody>
      </p:sp>
      <p:pic>
        <p:nvPicPr>
          <p:cNvPr id="2" name="Рисунок 1">
            <a:extLst>
              <a:ext uri="{FF2B5EF4-FFF2-40B4-BE49-F238E27FC236}">
                <a16:creationId xmlns:a16="http://schemas.microsoft.com/office/drawing/2014/main" id="{CCA2C37B-39E7-C771-F412-322CA32C03AE}"/>
              </a:ext>
            </a:extLst>
          </p:cNvPr>
          <p:cNvPicPr>
            <a:picLocks noChangeAspect="1"/>
          </p:cNvPicPr>
          <p:nvPr/>
        </p:nvPicPr>
        <p:blipFill>
          <a:blip r:embed="rId3"/>
          <a:stretch>
            <a:fillRect/>
          </a:stretch>
        </p:blipFill>
        <p:spPr>
          <a:xfrm>
            <a:off x="1115616" y="292760"/>
            <a:ext cx="2298391" cy="688908"/>
          </a:xfrm>
          <a:prstGeom prst="rect">
            <a:avLst/>
          </a:prstGeom>
        </p:spPr>
      </p:pic>
      <p:sp>
        <p:nvSpPr>
          <p:cNvPr id="5" name="TextBox 4">
            <a:extLst>
              <a:ext uri="{FF2B5EF4-FFF2-40B4-BE49-F238E27FC236}">
                <a16:creationId xmlns:a16="http://schemas.microsoft.com/office/drawing/2014/main" id="{6FA0F3FF-D625-47B5-1667-A1D09EE68ADD}"/>
              </a:ext>
            </a:extLst>
          </p:cNvPr>
          <p:cNvSpPr txBox="1"/>
          <p:nvPr/>
        </p:nvSpPr>
        <p:spPr>
          <a:xfrm>
            <a:off x="3521078" y="423092"/>
            <a:ext cx="5616624" cy="646331"/>
          </a:xfrm>
          <a:prstGeom prst="rect">
            <a:avLst/>
          </a:prstGeom>
          <a:noFill/>
        </p:spPr>
        <p:txBody>
          <a:bodyPr wrap="square" rtlCol="0">
            <a:spAutoFit/>
          </a:bodyPr>
          <a:lstStyle/>
          <a:p>
            <a:r>
              <a:rPr lang="ru-RU" dirty="0">
                <a:solidFill>
                  <a:srgbClr val="FF0000"/>
                </a:solidFill>
                <a:latin typeface="Comic Sans MS" panose="030F0702030302020204" pitchFamily="66" charset="0"/>
              </a:rPr>
              <a:t>Эффект </a:t>
            </a:r>
            <a:r>
              <a:rPr lang="en-US" dirty="0">
                <a:solidFill>
                  <a:srgbClr val="FF0000"/>
                </a:solidFill>
                <a:latin typeface="Comic Sans MS" panose="030F0702030302020204" pitchFamily="66" charset="0"/>
              </a:rPr>
              <a:t>&gt; 6 σ </a:t>
            </a:r>
            <a:r>
              <a:rPr lang="ru-RU" dirty="0">
                <a:solidFill>
                  <a:srgbClr val="FF0000"/>
                </a:solidFill>
                <a:latin typeface="Comic Sans MS" panose="030F0702030302020204" pitchFamily="66" charset="0"/>
              </a:rPr>
              <a:t>плюс эффект </a:t>
            </a:r>
            <a:r>
              <a:rPr lang="en-US" dirty="0">
                <a:solidFill>
                  <a:srgbClr val="FF0000"/>
                </a:solidFill>
                <a:latin typeface="Comic Sans MS" panose="030F0702030302020204" pitchFamily="66" charset="0"/>
              </a:rPr>
              <a:t>&gt; </a:t>
            </a:r>
            <a:r>
              <a:rPr lang="ru-RU" dirty="0">
                <a:solidFill>
                  <a:srgbClr val="FF0000"/>
                </a:solidFill>
                <a:latin typeface="Comic Sans MS" panose="030F0702030302020204" pitchFamily="66" charset="0"/>
              </a:rPr>
              <a:t>4</a:t>
            </a:r>
            <a:r>
              <a:rPr lang="en-US" dirty="0">
                <a:solidFill>
                  <a:srgbClr val="FF0000"/>
                </a:solidFill>
                <a:latin typeface="Comic Sans MS" panose="030F0702030302020204" pitchFamily="66" charset="0"/>
              </a:rPr>
              <a:t> σ</a:t>
            </a:r>
            <a:r>
              <a:rPr lang="ru-RU" dirty="0">
                <a:solidFill>
                  <a:srgbClr val="FF0000"/>
                </a:solidFill>
                <a:latin typeface="Comic Sans MS" panose="030F0702030302020204" pitchFamily="66" charset="0"/>
              </a:rPr>
              <a:t> </a:t>
            </a:r>
          </a:p>
          <a:p>
            <a:r>
              <a:rPr lang="ru-RU" dirty="0">
                <a:solidFill>
                  <a:srgbClr val="FF0000"/>
                </a:solidFill>
                <a:latin typeface="Comic Sans MS" panose="030F0702030302020204" pitchFamily="66" charset="0"/>
              </a:rPr>
              <a:t>это </a:t>
            </a:r>
            <a:r>
              <a:rPr lang="ru-RU">
                <a:solidFill>
                  <a:srgbClr val="FF0000"/>
                </a:solidFill>
                <a:latin typeface="Comic Sans MS" panose="030F0702030302020204" pitchFamily="66" charset="0"/>
              </a:rPr>
              <a:t>хороший знак!</a:t>
            </a:r>
            <a:r>
              <a:rPr lang="en-US" dirty="0">
                <a:solidFill>
                  <a:srgbClr val="FF0000"/>
                </a:solidFill>
                <a:latin typeface="Comic Sans MS" panose="030F0702030302020204" pitchFamily="66" charset="0"/>
              </a:rPr>
              <a:t> </a:t>
            </a:r>
            <a:endParaRPr lang="ru-RU" dirty="0">
              <a:solidFill>
                <a:srgbClr val="FF0000"/>
              </a:solidFill>
              <a:latin typeface="Comic Sans MS" panose="030F0702030302020204" pitchFamily="66" charset="0"/>
            </a:endParaRPr>
          </a:p>
        </p:txBody>
      </p:sp>
    </p:spTree>
    <p:extLst>
      <p:ext uri="{BB962C8B-B14F-4D97-AF65-F5344CB8AC3E}">
        <p14:creationId xmlns:p14="http://schemas.microsoft.com/office/powerpoint/2010/main" val="359527041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762000" y="1059582"/>
            <a:ext cx="6781800" cy="2304256"/>
          </a:xfrm>
        </p:spPr>
        <p:txBody>
          <a:bodyPr>
            <a:normAutofit/>
          </a:bodyPr>
          <a:lstStyle/>
          <a:p>
            <a:r>
              <a:rPr lang="en-US" sz="1600" dirty="0">
                <a:solidFill>
                  <a:srgbClr val="002060"/>
                </a:solidFill>
                <a:latin typeface="Bookman Old Style" panose="02050604050505020204" pitchFamily="18" charset="0"/>
              </a:rPr>
              <a:t>Authors: A. </a:t>
            </a:r>
            <a:r>
              <a:rPr lang="en-US" sz="1600" dirty="0" err="1">
                <a:solidFill>
                  <a:srgbClr val="002060"/>
                </a:solidFill>
                <a:latin typeface="Bookman Old Style" panose="02050604050505020204" pitchFamily="18" charset="0"/>
              </a:rPr>
              <a:t>Kopylov</a:t>
            </a:r>
            <a:r>
              <a:rPr lang="en-US" sz="1600" dirty="0">
                <a:solidFill>
                  <a:srgbClr val="002060"/>
                </a:solidFill>
                <a:latin typeface="Bookman Old Style" panose="02050604050505020204" pitchFamily="18" charset="0"/>
              </a:rPr>
              <a:t>, I. </a:t>
            </a:r>
            <a:r>
              <a:rPr lang="en-US" sz="1600" dirty="0" err="1">
                <a:solidFill>
                  <a:srgbClr val="002060"/>
                </a:solidFill>
                <a:latin typeface="Bookman Old Style" panose="02050604050505020204" pitchFamily="18" charset="0"/>
              </a:rPr>
              <a:t>Orekhov</a:t>
            </a:r>
            <a:r>
              <a:rPr lang="en-US" sz="1600" dirty="0">
                <a:solidFill>
                  <a:srgbClr val="002060"/>
                </a:solidFill>
                <a:latin typeface="Bookman Old Style" panose="02050604050505020204" pitchFamily="18" charset="0"/>
              </a:rPr>
              <a:t>, V. </a:t>
            </a:r>
            <a:r>
              <a:rPr lang="en-US" sz="1600" dirty="0" err="1">
                <a:solidFill>
                  <a:srgbClr val="002060"/>
                </a:solidFill>
                <a:latin typeface="Bookman Old Style" panose="02050604050505020204" pitchFamily="18" charset="0"/>
              </a:rPr>
              <a:t>Petukhov</a:t>
            </a:r>
            <a:br>
              <a:rPr lang="en-US" sz="1600" dirty="0">
                <a:solidFill>
                  <a:srgbClr val="002060"/>
                </a:solidFill>
                <a:latin typeface="Bookman Old Style" panose="02050604050505020204" pitchFamily="18" charset="0"/>
              </a:rPr>
            </a:br>
            <a:r>
              <a:rPr lang="en-US" sz="1600" dirty="0">
                <a:solidFill>
                  <a:srgbClr val="002060"/>
                </a:solidFill>
                <a:latin typeface="Bookman Old Style" panose="02050604050505020204" pitchFamily="18" charset="0"/>
              </a:rPr>
              <a:t>Title: Results from a Hidden Photon Dark Matter Search Using a 	Multi-Cathode Counter</a:t>
            </a:r>
            <a:br>
              <a:rPr lang="en-US" sz="1600" dirty="0">
                <a:solidFill>
                  <a:srgbClr val="002060"/>
                </a:solidFill>
                <a:latin typeface="Bookman Old Style" panose="02050604050505020204" pitchFamily="18" charset="0"/>
              </a:rPr>
            </a:br>
            <a:r>
              <a:rPr lang="en-US" sz="1600" dirty="0">
                <a:solidFill>
                  <a:srgbClr val="002060"/>
                </a:solidFill>
                <a:latin typeface="Bookman Old Style" panose="02050604050505020204" pitchFamily="18" charset="0"/>
              </a:rPr>
              <a:t>Received: 2019-01—29 08:16:45.0</a:t>
            </a:r>
            <a:br>
              <a:rPr lang="en-US" sz="1600" dirty="0">
                <a:solidFill>
                  <a:srgbClr val="002060"/>
                </a:solidFill>
                <a:latin typeface="Bookman Old Style" panose="02050604050505020204" pitchFamily="18" charset="0"/>
              </a:rPr>
            </a:br>
            <a:r>
              <a:rPr lang="en-US" sz="1600" dirty="0">
                <a:solidFill>
                  <a:srgbClr val="002060"/>
                </a:solidFill>
                <a:latin typeface="Bookman Old Style" panose="02050604050505020204" pitchFamily="18" charset="0"/>
              </a:rPr>
              <a:t>Referee report:</a:t>
            </a:r>
            <a:br>
              <a:rPr lang="en-US" sz="1600" dirty="0">
                <a:solidFill>
                  <a:srgbClr val="002060"/>
                </a:solidFill>
                <a:latin typeface="Bookman Old Style" panose="02050604050505020204" pitchFamily="18" charset="0"/>
              </a:rPr>
            </a:br>
            <a:r>
              <a:rPr lang="en-US" sz="1600" dirty="0">
                <a:solidFill>
                  <a:srgbClr val="002060"/>
                </a:solidFill>
                <a:latin typeface="Bookman Old Style" panose="02050604050505020204" pitchFamily="18" charset="0"/>
              </a:rPr>
              <a:t>Their experiment is very interesting and their idea has both 	novelty and originality. I consider that this preprint is 	acceptable for publication in JCAP.</a:t>
            </a:r>
            <a:endParaRPr lang="ru-RU" sz="1600" dirty="0">
              <a:solidFill>
                <a:srgbClr val="002060"/>
              </a:solidFill>
              <a:latin typeface="Bookman Old Style" panose="02050604050505020204" pitchFamily="18" charset="0"/>
            </a:endParaRPr>
          </a:p>
        </p:txBody>
      </p:sp>
      <p:sp>
        <p:nvSpPr>
          <p:cNvPr id="6" name="Нижний колонтитул 5">
            <a:extLst>
              <a:ext uri="{FF2B5EF4-FFF2-40B4-BE49-F238E27FC236}">
                <a16:creationId xmlns:a16="http://schemas.microsoft.com/office/drawing/2014/main" id="{7FDD22D7-74FC-5FE9-F26C-4C61B9037D9E}"/>
              </a:ext>
            </a:extLst>
          </p:cNvPr>
          <p:cNvSpPr>
            <a:spLocks noGrp="1"/>
          </p:cNvSpPr>
          <p:nvPr>
            <p:ph type="ftr" sz="quarter" idx="11"/>
          </p:nvPr>
        </p:nvSpPr>
        <p:spPr/>
        <p:txBody>
          <a:bodyPr/>
          <a:lstStyle/>
          <a:p>
            <a:r>
              <a:rPr lang="en-US"/>
              <a:t>Kopylov, Orekhov, Petukhov, Solomatin - PHELEX              ICPPA          Moscow, 2024 </a:t>
            </a:r>
            <a:endParaRPr lang="ru-RU"/>
          </a:p>
        </p:txBody>
      </p:sp>
      <p:pic>
        <p:nvPicPr>
          <p:cNvPr id="2" name="Picture 2" descr="логотип ИЯИ РАН создан Н.Нольде">
            <a:extLst>
              <a:ext uri="{FF2B5EF4-FFF2-40B4-BE49-F238E27FC236}">
                <a16:creationId xmlns:a16="http://schemas.microsoft.com/office/drawing/2014/main" id="{018D8BD4-DEB2-7427-0385-6E46C4F6F43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339502"/>
            <a:ext cx="936104" cy="9361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408147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Shape 214"/>
          <p:cNvSpPr txBox="1">
            <a:spLocks noGrp="1"/>
          </p:cNvSpPr>
          <p:nvPr>
            <p:ph type="subTitle" idx="4294967295"/>
          </p:nvPr>
        </p:nvSpPr>
        <p:spPr>
          <a:xfrm>
            <a:off x="1987551" y="646113"/>
            <a:ext cx="5827183" cy="3421062"/>
          </a:xfrm>
        </p:spPr>
        <p:txBody>
          <a:bodyPr>
            <a:normAutofit/>
          </a:bodyPr>
          <a:lstStyle/>
          <a:p>
            <a:pPr algn="ctr" eaLnBrk="1" hangingPunct="1">
              <a:buClr>
                <a:srgbClr val="C7D3E6"/>
              </a:buClr>
              <a:buSzPts val="2400"/>
              <a:buFont typeface="Roboto Condensed Light"/>
              <a:buNone/>
            </a:pPr>
            <a:endParaRPr lang="ru-RU" sz="1800" b="1" dirty="0">
              <a:solidFill>
                <a:schemeClr val="accent1">
                  <a:lumMod val="50000"/>
                </a:schemeClr>
              </a:solidFill>
              <a:latin typeface="Comic Sans MS" pitchFamily="66" charset="0"/>
              <a:cs typeface="Arial" charset="0"/>
              <a:sym typeface="Roboto Condensed Light"/>
            </a:endParaRPr>
          </a:p>
          <a:p>
            <a:pPr algn="ctr" eaLnBrk="1" hangingPunct="1">
              <a:buClr>
                <a:srgbClr val="C7D3E6"/>
              </a:buClr>
              <a:buSzPts val="2400"/>
              <a:buFont typeface="Roboto Condensed Light"/>
              <a:buNone/>
            </a:pPr>
            <a:r>
              <a:rPr lang="en-US" sz="1800" b="1" dirty="0">
                <a:solidFill>
                  <a:srgbClr val="C00000"/>
                </a:solidFill>
                <a:latin typeface="Comic Sans MS" pitchFamily="66" charset="0"/>
                <a:cs typeface="Arial" charset="0"/>
                <a:sym typeface="Roboto Condensed Light"/>
              </a:rPr>
              <a:t>‘The new guiding principle should be “no stone left unturned”: we should look for dark matter not only where theoretical prejudice dictates that we “must”, but wherever we can.</a:t>
            </a:r>
          </a:p>
          <a:p>
            <a:pPr algn="ctr" eaLnBrk="1" hangingPunct="1">
              <a:buClr>
                <a:srgbClr val="C7D3E6"/>
              </a:buClr>
              <a:buSzPts val="2400"/>
              <a:buFont typeface="Roboto Condensed Light"/>
              <a:buNone/>
            </a:pPr>
            <a:endParaRPr lang="en-US" sz="1800" b="1" dirty="0">
              <a:solidFill>
                <a:srgbClr val="C00000"/>
              </a:solidFill>
              <a:latin typeface="Comic Sans MS" pitchFamily="66" charset="0"/>
              <a:cs typeface="Arial" charset="0"/>
              <a:sym typeface="Roboto Condensed Light"/>
            </a:endParaRPr>
          </a:p>
          <a:p>
            <a:pPr algn="ctr" eaLnBrk="1" hangingPunct="1">
              <a:buClr>
                <a:srgbClr val="C7D3E6"/>
              </a:buClr>
              <a:buSzPts val="2400"/>
              <a:buFont typeface="Roboto Condensed Light"/>
              <a:buNone/>
            </a:pPr>
            <a:r>
              <a:rPr lang="en-US" sz="1800" b="1" dirty="0" err="1">
                <a:solidFill>
                  <a:srgbClr val="C00000"/>
                </a:solidFill>
                <a:latin typeface="Comic Sans MS" pitchFamily="66" charset="0"/>
                <a:cs typeface="Arial" charset="0"/>
                <a:sym typeface="Roboto Condensed Light"/>
              </a:rPr>
              <a:t>G.Bertone</a:t>
            </a:r>
            <a:r>
              <a:rPr lang="en-US" sz="1800" b="1" dirty="0">
                <a:solidFill>
                  <a:srgbClr val="C00000"/>
                </a:solidFill>
                <a:latin typeface="Comic Sans MS" pitchFamily="66" charset="0"/>
                <a:cs typeface="Arial" charset="0"/>
                <a:sym typeface="Roboto Condensed Light"/>
              </a:rPr>
              <a:t> and </a:t>
            </a:r>
            <a:r>
              <a:rPr lang="en-US" sz="1800" b="1" dirty="0" err="1">
                <a:solidFill>
                  <a:srgbClr val="C00000"/>
                </a:solidFill>
                <a:latin typeface="Comic Sans MS" pitchFamily="66" charset="0"/>
                <a:cs typeface="Arial" charset="0"/>
                <a:sym typeface="Roboto Condensed Light"/>
              </a:rPr>
              <a:t>T.M.P.Tait</a:t>
            </a:r>
            <a:r>
              <a:rPr lang="en-US" sz="1800" b="1" dirty="0">
                <a:solidFill>
                  <a:srgbClr val="C00000"/>
                </a:solidFill>
                <a:latin typeface="Comic Sans MS" pitchFamily="66" charset="0"/>
                <a:cs typeface="Arial" charset="0"/>
                <a:sym typeface="Roboto Condensed Light"/>
              </a:rPr>
              <a:t> A New Era in the Quest for Dark Matter arXiv:1810.01668</a:t>
            </a:r>
          </a:p>
          <a:p>
            <a:pPr algn="ctr" eaLnBrk="1" hangingPunct="1">
              <a:buClr>
                <a:srgbClr val="C7D3E6"/>
              </a:buClr>
              <a:buSzPts val="2400"/>
              <a:buFont typeface="Roboto Condensed Light"/>
              <a:buNone/>
            </a:pPr>
            <a:endParaRPr lang="en-US" sz="1800" b="1" dirty="0">
              <a:solidFill>
                <a:schemeClr val="folHlink"/>
              </a:solidFill>
              <a:latin typeface="Comic Sans MS" pitchFamily="66" charset="0"/>
              <a:cs typeface="Arial" charset="0"/>
              <a:sym typeface="Roboto Condensed Light"/>
            </a:endParaRPr>
          </a:p>
        </p:txBody>
      </p:sp>
      <p:sp>
        <p:nvSpPr>
          <p:cNvPr id="34821" name="TextBox 9"/>
          <p:cNvSpPr txBox="1">
            <a:spLocks noChangeArrowheads="1"/>
          </p:cNvSpPr>
          <p:nvPr/>
        </p:nvSpPr>
        <p:spPr bwMode="auto">
          <a:xfrm>
            <a:off x="107504" y="411510"/>
            <a:ext cx="496803" cy="276999"/>
          </a:xfrm>
          <a:prstGeom prst="rect">
            <a:avLst/>
          </a:prstGeom>
          <a:noFill/>
          <a:ln w="9525">
            <a:noFill/>
            <a:miter lim="800000"/>
            <a:headEnd/>
            <a:tailEnd/>
          </a:ln>
        </p:spPr>
        <p:txBody>
          <a:bodyPr wrap="none">
            <a:spAutoFit/>
          </a:bodyPr>
          <a:lstStyle/>
          <a:p>
            <a:r>
              <a:rPr lang="en-US" sz="1200" dirty="0">
                <a:solidFill>
                  <a:schemeClr val="bg1"/>
                </a:solidFill>
              </a:rPr>
              <a:t>Dr. </a:t>
            </a:r>
            <a:r>
              <a:rPr lang="ru-RU" sz="1200" dirty="0">
                <a:solidFill>
                  <a:schemeClr val="bg1"/>
                </a:solidFill>
              </a:rPr>
              <a:t>н</a:t>
            </a:r>
          </a:p>
        </p:txBody>
      </p:sp>
      <p:sp>
        <p:nvSpPr>
          <p:cNvPr id="4" name="TextBox 3">
            <a:extLst>
              <a:ext uri="{FF2B5EF4-FFF2-40B4-BE49-F238E27FC236}">
                <a16:creationId xmlns:a16="http://schemas.microsoft.com/office/drawing/2014/main" id="{EB06FA3F-48C5-075F-5CF0-641039E708E7}"/>
              </a:ext>
            </a:extLst>
          </p:cNvPr>
          <p:cNvSpPr txBox="1"/>
          <p:nvPr/>
        </p:nvSpPr>
        <p:spPr>
          <a:xfrm>
            <a:off x="683568" y="303788"/>
            <a:ext cx="2137124" cy="246221"/>
          </a:xfrm>
          <a:prstGeom prst="rect">
            <a:avLst/>
          </a:prstGeom>
          <a:noFill/>
        </p:spPr>
        <p:txBody>
          <a:bodyPr wrap="none" rtlCol="0">
            <a:spAutoFit/>
          </a:bodyPr>
          <a:lstStyle/>
          <a:p>
            <a:r>
              <a:rPr lang="ru-RU" sz="1000" dirty="0">
                <a:solidFill>
                  <a:srgbClr val="002060"/>
                </a:solidFill>
                <a:highlight>
                  <a:srgbClr val="FFFF00"/>
                </a:highlight>
                <a:latin typeface="Comic Sans MS" panose="030F0702030302020204" pitchFamily="66" charset="0"/>
              </a:rPr>
              <a:t>Нет пророка в своем Отечестве</a:t>
            </a:r>
          </a:p>
        </p:txBody>
      </p:sp>
      <p:sp>
        <p:nvSpPr>
          <p:cNvPr id="5" name="Нижний колонтитул 4">
            <a:extLst>
              <a:ext uri="{FF2B5EF4-FFF2-40B4-BE49-F238E27FC236}">
                <a16:creationId xmlns:a16="http://schemas.microsoft.com/office/drawing/2014/main" id="{7B696BB9-E8DE-8C3B-2B6C-EA128A276361}"/>
              </a:ext>
            </a:extLst>
          </p:cNvPr>
          <p:cNvSpPr>
            <a:spLocks noGrp="1"/>
          </p:cNvSpPr>
          <p:nvPr>
            <p:ph type="ftr" sz="quarter" idx="11"/>
          </p:nvPr>
        </p:nvSpPr>
        <p:spPr/>
        <p:txBody>
          <a:bodyPr/>
          <a:lstStyle/>
          <a:p>
            <a:r>
              <a:rPr lang="en-US"/>
              <a:t>Kopylov, Orekhov, Petukhov, Solomatin - PHELEX              ICPPA          Moscow, 2024 </a:t>
            </a:r>
            <a:endParaRPr lang="ru-RU"/>
          </a:p>
        </p:txBody>
      </p:sp>
    </p:spTree>
    <p:extLst>
      <p:ext uri="{BB962C8B-B14F-4D97-AF65-F5344CB8AC3E}">
        <p14:creationId xmlns:p14="http://schemas.microsoft.com/office/powerpoint/2010/main" val="14600555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ижний колонтитул 2">
            <a:extLst>
              <a:ext uri="{FF2B5EF4-FFF2-40B4-BE49-F238E27FC236}">
                <a16:creationId xmlns:a16="http://schemas.microsoft.com/office/drawing/2014/main" id="{2C706E43-404B-1A98-E353-26AE2D201308}"/>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303030">
                    <a:lumMod val="90000"/>
                    <a:lumOff val="10000"/>
                  </a:srgbClr>
                </a:solidFill>
                <a:effectLst/>
                <a:uLnTx/>
                <a:uFillTx/>
                <a:latin typeface="Times New Roman"/>
                <a:ea typeface="+mn-ea"/>
                <a:cs typeface="+mn-cs"/>
              </a:rPr>
              <a:t>Kopylov, Orekhov, Petukhov, Solomatin - PHELEX              ICPPA          Moscow, 2024 </a:t>
            </a:r>
            <a:endParaRPr kumimoji="0" lang="ru-RU" sz="1200" b="1" i="0" u="none" strike="noStrike" kern="1200" cap="none" spc="0" normalizeH="0" baseline="0" noProof="0">
              <a:ln>
                <a:noFill/>
              </a:ln>
              <a:solidFill>
                <a:srgbClr val="303030">
                  <a:lumMod val="90000"/>
                  <a:lumOff val="10000"/>
                </a:srgbClr>
              </a:solidFill>
              <a:effectLst/>
              <a:uLnTx/>
              <a:uFillTx/>
              <a:latin typeface="Times New Roman"/>
              <a:ea typeface="+mn-ea"/>
              <a:cs typeface="+mn-cs"/>
            </a:endParaRPr>
          </a:p>
        </p:txBody>
      </p:sp>
      <p:pic>
        <p:nvPicPr>
          <p:cNvPr id="2" name="Picture 2" descr="логотип ИЯИ РАН создан Н.Нольде">
            <a:extLst>
              <a:ext uri="{FF2B5EF4-FFF2-40B4-BE49-F238E27FC236}">
                <a16:creationId xmlns:a16="http://schemas.microsoft.com/office/drawing/2014/main" id="{591C6717-2210-28FF-FA2D-0F4EC928435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9552" y="342899"/>
            <a:ext cx="1020187" cy="1020188"/>
          </a:xfrm>
          <a:prstGeom prst="rect">
            <a:avLst/>
          </a:prstGeom>
          <a:noFill/>
          <a:extLst>
            <a:ext uri="{909E8E84-426E-40DD-AFC4-6F175D3DCCD1}">
              <a14:hiddenFill xmlns:a14="http://schemas.microsoft.com/office/drawing/2010/main">
                <a:solidFill>
                  <a:srgbClr val="FFFFFF"/>
                </a:solidFill>
              </a14:hiddenFill>
            </a:ext>
          </a:extLst>
        </p:spPr>
      </p:pic>
      <p:pic>
        <p:nvPicPr>
          <p:cNvPr id="7" name="Объект 6" descr="Изображение выглядит как в помещении, стена, компьютер, мебель&#10;&#10;Автоматически созданное описание">
            <a:extLst>
              <a:ext uri="{FF2B5EF4-FFF2-40B4-BE49-F238E27FC236}">
                <a16:creationId xmlns:a16="http://schemas.microsoft.com/office/drawing/2014/main" id="{66779893-1FF1-DD9C-FB36-88FD3F703847}"/>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195736" y="240090"/>
            <a:ext cx="3312368" cy="4416492"/>
          </a:xfrm>
        </p:spPr>
      </p:pic>
      <p:sp>
        <p:nvSpPr>
          <p:cNvPr id="8" name="TextBox 7">
            <a:extLst>
              <a:ext uri="{FF2B5EF4-FFF2-40B4-BE49-F238E27FC236}">
                <a16:creationId xmlns:a16="http://schemas.microsoft.com/office/drawing/2014/main" id="{9839AB0B-9E5A-A5F4-637E-EEEC3A3A9254}"/>
              </a:ext>
            </a:extLst>
          </p:cNvPr>
          <p:cNvSpPr txBox="1"/>
          <p:nvPr/>
        </p:nvSpPr>
        <p:spPr>
          <a:xfrm>
            <a:off x="5940152" y="1851670"/>
            <a:ext cx="1800200"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omic Sans MS" panose="030F0702030302020204" pitchFamily="66" charset="0"/>
                <a:ea typeface="+mn-ea"/>
                <a:cs typeface="+mn-cs"/>
              </a:rPr>
              <a:t>Testing of the detector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omic Sans MS" panose="030F0702030302020204" pitchFamily="66" charset="0"/>
                <a:ea typeface="+mn-ea"/>
                <a:cs typeface="+mn-cs"/>
              </a:rPr>
              <a:t>in </a:t>
            </a:r>
            <a:r>
              <a:rPr kumimoji="0" lang="en-US" sz="2400" b="0" i="0" u="none" strike="noStrike" kern="1200" cap="none" spc="0" normalizeH="0" baseline="0" noProof="0" dirty="0" err="1">
                <a:ln>
                  <a:noFill/>
                </a:ln>
                <a:solidFill>
                  <a:srgbClr val="C00000"/>
                </a:solidFill>
                <a:effectLst/>
                <a:uLnTx/>
                <a:uFillTx/>
                <a:latin typeface="Comic Sans MS" panose="030F0702030302020204" pitchFamily="66" charset="0"/>
                <a:ea typeface="+mn-ea"/>
                <a:cs typeface="+mn-cs"/>
              </a:rPr>
              <a:t>Troitsk</a:t>
            </a:r>
            <a:r>
              <a:rPr kumimoji="0" lang="en-US" sz="2400" b="0" i="0" u="none" strike="noStrike" kern="1200" cap="none" spc="0" normalizeH="0" baseline="0" noProof="0" dirty="0">
                <a:ln>
                  <a:noFill/>
                </a:ln>
                <a:solidFill>
                  <a:srgbClr val="C00000"/>
                </a:solidFill>
                <a:effectLst/>
                <a:uLnTx/>
                <a:uFillTx/>
                <a:latin typeface="Comic Sans MS" panose="030F0702030302020204" pitchFamily="66"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omic Sans MS" panose="030F0702030302020204" pitchFamily="66" charset="0"/>
                <a:ea typeface="+mn-ea"/>
                <a:cs typeface="+mn-cs"/>
              </a:rPr>
              <a:t>Moscow</a:t>
            </a:r>
            <a:endParaRPr kumimoji="0" lang="ru-RU" sz="2400" b="0" i="0" u="none" strike="noStrike" kern="1200" cap="none" spc="0" normalizeH="0" baseline="0" noProof="0" dirty="0">
              <a:ln>
                <a:noFill/>
              </a:ln>
              <a:solidFill>
                <a:srgbClr val="C00000"/>
              </a:solidFill>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12958210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Заголовок 9"/>
          <p:cNvSpPr>
            <a:spLocks noGrp="1"/>
          </p:cNvSpPr>
          <p:nvPr>
            <p:ph type="title"/>
          </p:nvPr>
        </p:nvSpPr>
        <p:spPr>
          <a:xfrm>
            <a:off x="1331640" y="4086382"/>
            <a:ext cx="5832648" cy="429584"/>
          </a:xfrm>
        </p:spPr>
        <p:txBody>
          <a:bodyPr>
            <a:normAutofit/>
          </a:bodyPr>
          <a:lstStyle/>
          <a:p>
            <a:r>
              <a:rPr lang="ru-RU" sz="1600" dirty="0">
                <a:solidFill>
                  <a:srgbClr val="C00000"/>
                </a:solidFill>
                <a:latin typeface="Comic Sans MS" panose="030F0702030302020204" pitchFamily="66" charset="0"/>
              </a:rPr>
              <a:t>Сумма по четырем ранам (конфигурация 1) </a:t>
            </a:r>
            <a:endParaRPr lang="ru-RU" sz="1600" b="1" dirty="0">
              <a:solidFill>
                <a:schemeClr val="accent1">
                  <a:lumMod val="75000"/>
                </a:schemeClr>
              </a:solidFill>
              <a:latin typeface="Bookman Old Style" panose="02050604050505020204" pitchFamily="18" charset="0"/>
            </a:endParaRPr>
          </a:p>
        </p:txBody>
      </p:sp>
      <p:pic>
        <p:nvPicPr>
          <p:cNvPr id="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277174"/>
            <a:ext cx="720080" cy="7200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Нижний колонтитул 2">
            <a:extLst>
              <a:ext uri="{FF2B5EF4-FFF2-40B4-BE49-F238E27FC236}">
                <a16:creationId xmlns:a16="http://schemas.microsoft.com/office/drawing/2014/main" id="{F536248F-41DC-097E-04CC-31C503879B64}"/>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303030">
                    <a:lumMod val="90000"/>
                    <a:lumOff val="10000"/>
                  </a:srgbClr>
                </a:solidFill>
                <a:effectLst/>
                <a:uLnTx/>
                <a:uFillTx/>
                <a:latin typeface="Times New Roman"/>
                <a:ea typeface="+mn-ea"/>
                <a:cs typeface="+mn-cs"/>
              </a:rPr>
              <a:t>Kopylov, Orekhov, Petukhov, Solomatin - PHELEX              ICPPA          Moscow, 2024 </a:t>
            </a:r>
            <a:endParaRPr kumimoji="0" lang="ru-RU" sz="1200" b="1" i="0" u="none" strike="noStrike" kern="1200" cap="none" spc="0" normalizeH="0" baseline="0" noProof="0">
              <a:ln>
                <a:noFill/>
              </a:ln>
              <a:solidFill>
                <a:srgbClr val="303030">
                  <a:lumMod val="90000"/>
                  <a:lumOff val="10000"/>
                </a:srgbClr>
              </a:solidFill>
              <a:effectLst/>
              <a:uLnTx/>
              <a:uFillTx/>
              <a:latin typeface="Times New Roman"/>
              <a:ea typeface="+mn-ea"/>
              <a:cs typeface="+mn-cs"/>
            </a:endParaRPr>
          </a:p>
        </p:txBody>
      </p:sp>
      <p:pic>
        <p:nvPicPr>
          <p:cNvPr id="12" name="Рисунок 11">
            <a:extLst>
              <a:ext uri="{FF2B5EF4-FFF2-40B4-BE49-F238E27FC236}">
                <a16:creationId xmlns:a16="http://schemas.microsoft.com/office/drawing/2014/main" id="{7F422DE4-DA73-1F80-C916-C69C3BE3CE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7522" y="0"/>
            <a:ext cx="6989425" cy="5143500"/>
          </a:xfrm>
          <a:prstGeom prst="rect">
            <a:avLst/>
          </a:prstGeom>
        </p:spPr>
      </p:pic>
    </p:spTree>
    <p:extLst>
      <p:ext uri="{BB962C8B-B14F-4D97-AF65-F5344CB8AC3E}">
        <p14:creationId xmlns:p14="http://schemas.microsoft.com/office/powerpoint/2010/main" val="205800093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277174"/>
            <a:ext cx="720080" cy="7200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Нижний колонтитул 2">
            <a:extLst>
              <a:ext uri="{FF2B5EF4-FFF2-40B4-BE49-F238E27FC236}">
                <a16:creationId xmlns:a16="http://schemas.microsoft.com/office/drawing/2014/main" id="{F536248F-41DC-097E-04CC-31C503879B64}"/>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303030">
                    <a:lumMod val="90000"/>
                    <a:lumOff val="10000"/>
                  </a:srgbClr>
                </a:solidFill>
                <a:effectLst/>
                <a:uLnTx/>
                <a:uFillTx/>
                <a:latin typeface="Times New Roman"/>
                <a:ea typeface="+mn-ea"/>
                <a:cs typeface="+mn-cs"/>
              </a:rPr>
              <a:t>Kopylov, Orekhov, Petukhov, Solomatin - PHELEX              ICPPA          Moscow, 2024 </a:t>
            </a:r>
            <a:endParaRPr kumimoji="0" lang="ru-RU" sz="1200" b="1" i="0" u="none" strike="noStrike" kern="1200" cap="none" spc="0" normalizeH="0" baseline="0" noProof="0">
              <a:ln>
                <a:noFill/>
              </a:ln>
              <a:solidFill>
                <a:srgbClr val="303030">
                  <a:lumMod val="90000"/>
                  <a:lumOff val="10000"/>
                </a:srgbClr>
              </a:solidFill>
              <a:effectLst/>
              <a:uLnTx/>
              <a:uFillTx/>
              <a:latin typeface="Times New Roman"/>
              <a:ea typeface="+mn-ea"/>
              <a:cs typeface="+mn-cs"/>
            </a:endParaRPr>
          </a:p>
        </p:txBody>
      </p:sp>
      <p:pic>
        <p:nvPicPr>
          <p:cNvPr id="4" name="Рисунок 3" descr="Изображение выглядит как текст, электроника, компьютер, снимок экрана&#10;&#10;Автоматически созданное описание">
            <a:extLst>
              <a:ext uri="{FF2B5EF4-FFF2-40B4-BE49-F238E27FC236}">
                <a16:creationId xmlns:a16="http://schemas.microsoft.com/office/drawing/2014/main" id="{D2D49C57-3E9B-5409-0B21-1653284A306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14713" y="277174"/>
            <a:ext cx="1939860" cy="4310800"/>
          </a:xfrm>
          <a:prstGeom prst="rect">
            <a:avLst/>
          </a:prstGeom>
        </p:spPr>
      </p:pic>
    </p:spTree>
    <p:extLst>
      <p:ext uri="{BB962C8B-B14F-4D97-AF65-F5344CB8AC3E}">
        <p14:creationId xmlns:p14="http://schemas.microsoft.com/office/powerpoint/2010/main" val="120832790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Заголовок 9"/>
          <p:cNvSpPr>
            <a:spLocks noGrp="1"/>
          </p:cNvSpPr>
          <p:nvPr>
            <p:ph type="title"/>
          </p:nvPr>
        </p:nvSpPr>
        <p:spPr>
          <a:xfrm>
            <a:off x="1331640" y="4086382"/>
            <a:ext cx="5832648" cy="429584"/>
          </a:xfrm>
        </p:spPr>
        <p:txBody>
          <a:bodyPr>
            <a:normAutofit/>
          </a:bodyPr>
          <a:lstStyle/>
          <a:p>
            <a:r>
              <a:rPr lang="ru-RU" sz="1600" dirty="0">
                <a:solidFill>
                  <a:srgbClr val="C00000"/>
                </a:solidFill>
                <a:latin typeface="Comic Sans MS" panose="030F0702030302020204" pitchFamily="66" charset="0"/>
              </a:rPr>
              <a:t>Сумма по четырем ранам (конфигурация 1) </a:t>
            </a:r>
            <a:endParaRPr lang="ru-RU" sz="1600" b="1" dirty="0">
              <a:solidFill>
                <a:schemeClr val="accent1">
                  <a:lumMod val="75000"/>
                </a:schemeClr>
              </a:solidFill>
              <a:latin typeface="Bookman Old Style" panose="02050604050505020204" pitchFamily="18" charset="0"/>
            </a:endParaRPr>
          </a:p>
        </p:txBody>
      </p:sp>
      <p:pic>
        <p:nvPicPr>
          <p:cNvPr id="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277174"/>
            <a:ext cx="720080" cy="7200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a:extLst>
              <a:ext uri="{FF2B5EF4-FFF2-40B4-BE49-F238E27FC236}">
                <a16:creationId xmlns:a16="http://schemas.microsoft.com/office/drawing/2014/main" id="{763E4795-C5CA-C643-9362-ACCA8760B413}"/>
              </a:ext>
            </a:extLst>
          </p:cNvPr>
          <p:cNvSpPr txBox="1"/>
          <p:nvPr/>
        </p:nvSpPr>
        <p:spPr>
          <a:xfrm>
            <a:off x="6588224" y="1835848"/>
            <a:ext cx="2448272" cy="110799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100" b="0" i="0" u="none" strike="noStrike" kern="1200" cap="none" spc="0" normalizeH="0" baseline="0" noProof="0" dirty="0">
                <a:ln>
                  <a:noFill/>
                </a:ln>
                <a:solidFill>
                  <a:srgbClr val="002060"/>
                </a:solidFill>
                <a:effectLst/>
                <a:uLnTx/>
                <a:uFillTx/>
                <a:latin typeface="Times New Roman"/>
                <a:ea typeface="+mn-ea"/>
                <a:cs typeface="+mn-cs"/>
              </a:rPr>
              <a:t>Время начала-конца в каждом </a:t>
            </a:r>
            <a:endParaRPr kumimoji="0" lang="en-US" sz="1100" b="0" i="0" u="none" strike="noStrike" kern="1200" cap="none" spc="0" normalizeH="0" baseline="0" noProof="0" dirty="0">
              <a:ln>
                <a:noFill/>
              </a:ln>
              <a:solidFill>
                <a:srgbClr val="002060"/>
              </a:solidFill>
              <a:effectLst/>
              <a:uLnTx/>
              <a:uFillTx/>
              <a:latin typeface="Times New Roman"/>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100" b="0" i="0" u="none" strike="noStrike" kern="1200" cap="none" spc="0" normalizeH="0" baseline="0" noProof="0" dirty="0">
                <a:ln>
                  <a:noFill/>
                </a:ln>
                <a:solidFill>
                  <a:srgbClr val="002060"/>
                </a:solidFill>
                <a:effectLst/>
                <a:uLnTx/>
                <a:uFillTx/>
                <a:latin typeface="Times New Roman"/>
                <a:ea typeface="+mn-ea"/>
                <a:cs typeface="+mn-cs"/>
              </a:rPr>
              <a:t>из 4х измерений (4 </a:t>
            </a:r>
            <a:r>
              <a:rPr kumimoji="0" lang="en-US" sz="1100" b="0" i="0" u="none" strike="noStrike" kern="1200" cap="none" spc="0" normalizeH="0" baseline="0" noProof="0" dirty="0">
                <a:ln>
                  <a:noFill/>
                </a:ln>
                <a:solidFill>
                  <a:srgbClr val="002060"/>
                </a:solidFill>
                <a:effectLst/>
                <a:uLnTx/>
                <a:uFillTx/>
                <a:latin typeface="Times New Roman"/>
                <a:ea typeface="+mn-ea"/>
                <a:cs typeface="+mn-cs"/>
              </a:rPr>
              <a:t>Runs)</a:t>
            </a:r>
            <a:endParaRPr kumimoji="0" lang="ru-RU" sz="1100" b="0" i="0" u="none" strike="noStrike" kern="1200" cap="none" spc="0" normalizeH="0" baseline="0" noProof="0" dirty="0">
              <a:ln>
                <a:noFill/>
              </a:ln>
              <a:solidFill>
                <a:srgbClr val="002060"/>
              </a:solidFill>
              <a:effectLst/>
              <a:uLnTx/>
              <a:uFillTx/>
              <a:latin typeface="Times New Roman"/>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100" b="0" i="0" u="none" strike="noStrike" kern="1200" cap="none" spc="0" normalizeH="0" baseline="0" noProof="0" dirty="0">
                <a:ln>
                  <a:noFill/>
                </a:ln>
                <a:solidFill>
                  <a:srgbClr val="002060"/>
                </a:solidFill>
                <a:effectLst/>
                <a:uLnTx/>
                <a:uFillTx/>
                <a:latin typeface="Times New Roman"/>
                <a:ea typeface="+mn-ea"/>
                <a:cs typeface="+mn-cs"/>
              </a:rPr>
              <a:t>1: с 27.12.22 12:00 до 25.02.23 20:00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100" b="0" i="0" u="none" strike="noStrike" kern="1200" cap="none" spc="0" normalizeH="0" baseline="0" noProof="0" dirty="0">
                <a:ln>
                  <a:noFill/>
                </a:ln>
                <a:solidFill>
                  <a:srgbClr val="002060"/>
                </a:solidFill>
                <a:effectLst/>
                <a:uLnTx/>
                <a:uFillTx/>
                <a:latin typeface="Times New Roman"/>
                <a:ea typeface="+mn-ea"/>
                <a:cs typeface="+mn-cs"/>
              </a:rPr>
              <a:t>2: с 25.02.23 22:00 до 15.04.23 16:00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100" b="0" i="0" u="none" strike="noStrike" kern="1200" cap="none" spc="0" normalizeH="0" baseline="0" noProof="0" dirty="0">
                <a:ln>
                  <a:noFill/>
                </a:ln>
                <a:solidFill>
                  <a:srgbClr val="002060"/>
                </a:solidFill>
                <a:effectLst/>
                <a:uLnTx/>
                <a:uFillTx/>
                <a:latin typeface="Times New Roman"/>
                <a:ea typeface="+mn-ea"/>
                <a:cs typeface="+mn-cs"/>
              </a:rPr>
              <a:t>3: с 15.04.23 18:00 до 4.06.23 10:00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100" b="0" i="0" u="none" strike="noStrike" kern="1200" cap="none" spc="0" normalizeH="0" baseline="0" noProof="0" dirty="0">
                <a:ln>
                  <a:noFill/>
                </a:ln>
                <a:solidFill>
                  <a:srgbClr val="002060"/>
                </a:solidFill>
                <a:effectLst/>
                <a:uLnTx/>
                <a:uFillTx/>
                <a:latin typeface="Times New Roman"/>
                <a:ea typeface="+mn-ea"/>
                <a:cs typeface="+mn-cs"/>
              </a:rPr>
              <a:t>4: с 4.06.23 12:00 до 24.07.23 10:00</a:t>
            </a:r>
          </a:p>
        </p:txBody>
      </p:sp>
      <p:sp>
        <p:nvSpPr>
          <p:cNvPr id="6" name="TextBox 5">
            <a:extLst>
              <a:ext uri="{FF2B5EF4-FFF2-40B4-BE49-F238E27FC236}">
                <a16:creationId xmlns:a16="http://schemas.microsoft.com/office/drawing/2014/main" id="{DE775089-AE0C-FA1E-49BE-DB73CB8385FA}"/>
              </a:ext>
            </a:extLst>
          </p:cNvPr>
          <p:cNvSpPr txBox="1"/>
          <p:nvPr/>
        </p:nvSpPr>
        <p:spPr>
          <a:xfrm>
            <a:off x="6732240" y="946320"/>
            <a:ext cx="2036840"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dirty="0">
                <a:ln>
                  <a:noFill/>
                </a:ln>
                <a:solidFill>
                  <a:srgbClr val="FF0000"/>
                </a:solidFill>
                <a:effectLst/>
                <a:uLnTx/>
                <a:uFillTx/>
                <a:latin typeface="Times New Roman"/>
                <a:ea typeface="+mn-ea"/>
                <a:cs typeface="+mn-cs"/>
              </a:rPr>
              <a:t>Серия измерений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dirty="0">
                <a:ln>
                  <a:noFill/>
                </a:ln>
                <a:solidFill>
                  <a:srgbClr val="FF0000"/>
                </a:solidFill>
                <a:effectLst/>
                <a:uLnTx/>
                <a:uFillTx/>
                <a:latin typeface="Times New Roman"/>
                <a:ea typeface="+mn-ea"/>
                <a:cs typeface="+mn-cs"/>
              </a:rPr>
              <a:t>в 2023 году (январь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dirty="0">
                <a:ln>
                  <a:noFill/>
                </a:ln>
                <a:solidFill>
                  <a:srgbClr val="FF0000"/>
                </a:solidFill>
                <a:effectLst/>
                <a:uLnTx/>
                <a:uFillTx/>
                <a:latin typeface="Times New Roman"/>
                <a:ea typeface="+mn-ea"/>
                <a:cs typeface="+mn-cs"/>
              </a:rPr>
              <a:t>июль)</a:t>
            </a:r>
          </a:p>
        </p:txBody>
      </p:sp>
      <p:pic>
        <p:nvPicPr>
          <p:cNvPr id="8" name="Рисунок 7">
            <a:extLst>
              <a:ext uri="{FF2B5EF4-FFF2-40B4-BE49-F238E27FC236}">
                <a16:creationId xmlns:a16="http://schemas.microsoft.com/office/drawing/2014/main" id="{92098535-0600-9481-BFAA-65C52F90AB35}"/>
              </a:ext>
            </a:extLst>
          </p:cNvPr>
          <p:cNvPicPr>
            <a:picLocks noChangeAspect="1"/>
          </p:cNvPicPr>
          <p:nvPr/>
        </p:nvPicPr>
        <p:blipFill>
          <a:blip r:embed="rId3"/>
          <a:stretch>
            <a:fillRect/>
          </a:stretch>
        </p:blipFill>
        <p:spPr>
          <a:xfrm>
            <a:off x="1691680" y="368304"/>
            <a:ext cx="4752528" cy="3635685"/>
          </a:xfrm>
          <a:prstGeom prst="rect">
            <a:avLst/>
          </a:prstGeom>
        </p:spPr>
      </p:pic>
      <p:sp>
        <p:nvSpPr>
          <p:cNvPr id="3" name="Нижний колонтитул 2">
            <a:extLst>
              <a:ext uri="{FF2B5EF4-FFF2-40B4-BE49-F238E27FC236}">
                <a16:creationId xmlns:a16="http://schemas.microsoft.com/office/drawing/2014/main" id="{A7A7B1CB-B647-986B-BEA4-7856200C533F}"/>
              </a:ext>
            </a:extLst>
          </p:cNvPr>
          <p:cNvSpPr>
            <a:spLocks noGrp="1"/>
          </p:cNvSpPr>
          <p:nvPr>
            <p:ph type="ftr" sz="quarter" idx="11"/>
          </p:nvPr>
        </p:nvSpPr>
        <p:spPr/>
        <p:txBody>
          <a:bodyPr/>
          <a:lstStyle/>
          <a:p>
            <a:r>
              <a:rPr lang="en-US"/>
              <a:t>Kopylov, Orekhov, Petukhov, Solomatin - PHELEX              ICPPA          Moscow, 2024 </a:t>
            </a:r>
            <a:endParaRPr lang="ru-RU"/>
          </a:p>
        </p:txBody>
      </p:sp>
    </p:spTree>
    <p:extLst>
      <p:ext uri="{BB962C8B-B14F-4D97-AF65-F5344CB8AC3E}">
        <p14:creationId xmlns:p14="http://schemas.microsoft.com/office/powerpoint/2010/main" val="90839386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Заголовок 9"/>
          <p:cNvSpPr>
            <a:spLocks noGrp="1"/>
          </p:cNvSpPr>
          <p:nvPr>
            <p:ph type="title"/>
          </p:nvPr>
        </p:nvSpPr>
        <p:spPr>
          <a:xfrm>
            <a:off x="1331640" y="4086382"/>
            <a:ext cx="5832648" cy="429584"/>
          </a:xfrm>
        </p:spPr>
        <p:txBody>
          <a:bodyPr>
            <a:normAutofit/>
          </a:bodyPr>
          <a:lstStyle/>
          <a:p>
            <a:r>
              <a:rPr lang="ru-RU" sz="1600" dirty="0">
                <a:solidFill>
                  <a:srgbClr val="C00000"/>
                </a:solidFill>
                <a:latin typeface="Comic Sans MS" panose="030F0702030302020204" pitchFamily="66" charset="0"/>
              </a:rPr>
              <a:t>Сумма по четырем ранам (конфигурация 1) </a:t>
            </a:r>
            <a:endParaRPr lang="ru-RU" sz="1600" b="1" dirty="0">
              <a:solidFill>
                <a:schemeClr val="accent1">
                  <a:lumMod val="75000"/>
                </a:schemeClr>
              </a:solidFill>
              <a:latin typeface="Bookman Old Style" panose="02050604050505020204" pitchFamily="18" charset="0"/>
            </a:endParaRPr>
          </a:p>
        </p:txBody>
      </p:sp>
      <p:pic>
        <p:nvPicPr>
          <p:cNvPr id="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277174"/>
            <a:ext cx="720080" cy="7200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a:extLst>
              <a:ext uri="{FF2B5EF4-FFF2-40B4-BE49-F238E27FC236}">
                <a16:creationId xmlns:a16="http://schemas.microsoft.com/office/drawing/2014/main" id="{763E4795-C5CA-C643-9362-ACCA8760B413}"/>
              </a:ext>
            </a:extLst>
          </p:cNvPr>
          <p:cNvSpPr txBox="1"/>
          <p:nvPr/>
        </p:nvSpPr>
        <p:spPr>
          <a:xfrm>
            <a:off x="6588224" y="1835848"/>
            <a:ext cx="2448272" cy="110799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100" b="0" i="0" u="none" strike="noStrike" kern="1200" cap="none" spc="0" normalizeH="0" baseline="0" noProof="0" dirty="0">
                <a:ln>
                  <a:noFill/>
                </a:ln>
                <a:solidFill>
                  <a:srgbClr val="002060"/>
                </a:solidFill>
                <a:effectLst/>
                <a:uLnTx/>
                <a:uFillTx/>
                <a:latin typeface="Times New Roman"/>
                <a:ea typeface="+mn-ea"/>
                <a:cs typeface="+mn-cs"/>
              </a:rPr>
              <a:t>Время начала-конца в каждом </a:t>
            </a:r>
            <a:endParaRPr kumimoji="0" lang="en-US" sz="1100" b="0" i="0" u="none" strike="noStrike" kern="1200" cap="none" spc="0" normalizeH="0" baseline="0" noProof="0" dirty="0">
              <a:ln>
                <a:noFill/>
              </a:ln>
              <a:solidFill>
                <a:srgbClr val="002060"/>
              </a:solidFill>
              <a:effectLst/>
              <a:uLnTx/>
              <a:uFillTx/>
              <a:latin typeface="Times New Roman"/>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100" b="0" i="0" u="none" strike="noStrike" kern="1200" cap="none" spc="0" normalizeH="0" baseline="0" noProof="0" dirty="0">
                <a:ln>
                  <a:noFill/>
                </a:ln>
                <a:solidFill>
                  <a:srgbClr val="002060"/>
                </a:solidFill>
                <a:effectLst/>
                <a:uLnTx/>
                <a:uFillTx/>
                <a:latin typeface="Times New Roman"/>
                <a:ea typeface="+mn-ea"/>
                <a:cs typeface="+mn-cs"/>
              </a:rPr>
              <a:t>из 4х измерений (4 </a:t>
            </a:r>
            <a:r>
              <a:rPr kumimoji="0" lang="en-US" sz="1100" b="0" i="0" u="none" strike="noStrike" kern="1200" cap="none" spc="0" normalizeH="0" baseline="0" noProof="0" dirty="0">
                <a:ln>
                  <a:noFill/>
                </a:ln>
                <a:solidFill>
                  <a:srgbClr val="002060"/>
                </a:solidFill>
                <a:effectLst/>
                <a:uLnTx/>
                <a:uFillTx/>
                <a:latin typeface="Times New Roman"/>
                <a:ea typeface="+mn-ea"/>
                <a:cs typeface="+mn-cs"/>
              </a:rPr>
              <a:t>Runs)</a:t>
            </a:r>
            <a:endParaRPr kumimoji="0" lang="ru-RU" sz="1100" b="0" i="0" u="none" strike="noStrike" kern="1200" cap="none" spc="0" normalizeH="0" baseline="0" noProof="0" dirty="0">
              <a:ln>
                <a:noFill/>
              </a:ln>
              <a:solidFill>
                <a:srgbClr val="002060"/>
              </a:solidFill>
              <a:effectLst/>
              <a:uLnTx/>
              <a:uFillTx/>
              <a:latin typeface="Times New Roman"/>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100" b="0" i="0" u="none" strike="noStrike" kern="1200" cap="none" spc="0" normalizeH="0" baseline="0" noProof="0" dirty="0">
                <a:ln>
                  <a:noFill/>
                </a:ln>
                <a:solidFill>
                  <a:srgbClr val="002060"/>
                </a:solidFill>
                <a:effectLst/>
                <a:uLnTx/>
                <a:uFillTx/>
                <a:latin typeface="Times New Roman"/>
                <a:ea typeface="+mn-ea"/>
                <a:cs typeface="+mn-cs"/>
              </a:rPr>
              <a:t>1: с 27.12.22 12:00 до 25.02.23 20:00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100" b="0" i="0" u="none" strike="noStrike" kern="1200" cap="none" spc="0" normalizeH="0" baseline="0" noProof="0" dirty="0">
                <a:ln>
                  <a:noFill/>
                </a:ln>
                <a:solidFill>
                  <a:srgbClr val="002060"/>
                </a:solidFill>
                <a:effectLst/>
                <a:uLnTx/>
                <a:uFillTx/>
                <a:latin typeface="Times New Roman"/>
                <a:ea typeface="+mn-ea"/>
                <a:cs typeface="+mn-cs"/>
              </a:rPr>
              <a:t>2: с 25.02.23 22:00 до 15.04.23 16:00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100" b="0" i="0" u="none" strike="noStrike" kern="1200" cap="none" spc="0" normalizeH="0" baseline="0" noProof="0" dirty="0">
                <a:ln>
                  <a:noFill/>
                </a:ln>
                <a:solidFill>
                  <a:srgbClr val="002060"/>
                </a:solidFill>
                <a:effectLst/>
                <a:uLnTx/>
                <a:uFillTx/>
                <a:latin typeface="Times New Roman"/>
                <a:ea typeface="+mn-ea"/>
                <a:cs typeface="+mn-cs"/>
              </a:rPr>
              <a:t>3: с 15.04.23 18:00 до 4.06.23 10:00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100" b="0" i="0" u="none" strike="noStrike" kern="1200" cap="none" spc="0" normalizeH="0" baseline="0" noProof="0" dirty="0">
                <a:ln>
                  <a:noFill/>
                </a:ln>
                <a:solidFill>
                  <a:srgbClr val="002060"/>
                </a:solidFill>
                <a:effectLst/>
                <a:uLnTx/>
                <a:uFillTx/>
                <a:latin typeface="Times New Roman"/>
                <a:ea typeface="+mn-ea"/>
                <a:cs typeface="+mn-cs"/>
              </a:rPr>
              <a:t>4: с 4.06.23 12:00 до 24.07.23 10:00</a:t>
            </a:r>
          </a:p>
        </p:txBody>
      </p:sp>
      <p:sp>
        <p:nvSpPr>
          <p:cNvPr id="6" name="TextBox 5">
            <a:extLst>
              <a:ext uri="{FF2B5EF4-FFF2-40B4-BE49-F238E27FC236}">
                <a16:creationId xmlns:a16="http://schemas.microsoft.com/office/drawing/2014/main" id="{DE775089-AE0C-FA1E-49BE-DB73CB8385FA}"/>
              </a:ext>
            </a:extLst>
          </p:cNvPr>
          <p:cNvSpPr txBox="1"/>
          <p:nvPr/>
        </p:nvSpPr>
        <p:spPr>
          <a:xfrm>
            <a:off x="6732240" y="946320"/>
            <a:ext cx="2036840"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dirty="0">
                <a:ln>
                  <a:noFill/>
                </a:ln>
                <a:solidFill>
                  <a:srgbClr val="FF0000"/>
                </a:solidFill>
                <a:effectLst/>
                <a:uLnTx/>
                <a:uFillTx/>
                <a:latin typeface="Times New Roman"/>
                <a:ea typeface="+mn-ea"/>
                <a:cs typeface="+mn-cs"/>
              </a:rPr>
              <a:t>Серия измерений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dirty="0">
                <a:ln>
                  <a:noFill/>
                </a:ln>
                <a:solidFill>
                  <a:srgbClr val="FF0000"/>
                </a:solidFill>
                <a:effectLst/>
                <a:uLnTx/>
                <a:uFillTx/>
                <a:latin typeface="Times New Roman"/>
                <a:ea typeface="+mn-ea"/>
                <a:cs typeface="+mn-cs"/>
              </a:rPr>
              <a:t>в 2023 году (январь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dirty="0">
                <a:ln>
                  <a:noFill/>
                </a:ln>
                <a:solidFill>
                  <a:srgbClr val="FF0000"/>
                </a:solidFill>
                <a:effectLst/>
                <a:uLnTx/>
                <a:uFillTx/>
                <a:latin typeface="Times New Roman"/>
                <a:ea typeface="+mn-ea"/>
                <a:cs typeface="+mn-cs"/>
              </a:rPr>
              <a:t>июль)</a:t>
            </a:r>
          </a:p>
        </p:txBody>
      </p:sp>
      <p:pic>
        <p:nvPicPr>
          <p:cNvPr id="8" name="Рисунок 7">
            <a:extLst>
              <a:ext uri="{FF2B5EF4-FFF2-40B4-BE49-F238E27FC236}">
                <a16:creationId xmlns:a16="http://schemas.microsoft.com/office/drawing/2014/main" id="{759A8CD4-360E-084B-5655-A889B397413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55256" y="384141"/>
            <a:ext cx="4961120" cy="3796429"/>
          </a:xfrm>
          <a:prstGeom prst="rect">
            <a:avLst/>
          </a:prstGeom>
        </p:spPr>
      </p:pic>
      <p:sp>
        <p:nvSpPr>
          <p:cNvPr id="11" name="Овал 10">
            <a:extLst>
              <a:ext uri="{FF2B5EF4-FFF2-40B4-BE49-F238E27FC236}">
                <a16:creationId xmlns:a16="http://schemas.microsoft.com/office/drawing/2014/main" id="{C1CB1543-37FC-5192-8A9E-98F716213B97}"/>
              </a:ext>
            </a:extLst>
          </p:cNvPr>
          <p:cNvSpPr/>
          <p:nvPr/>
        </p:nvSpPr>
        <p:spPr>
          <a:xfrm>
            <a:off x="4932040" y="1034982"/>
            <a:ext cx="504056" cy="1488119"/>
          </a:xfrm>
          <a:prstGeom prst="ellipse">
            <a:avLst/>
          </a:prstGeom>
          <a:noFill/>
          <a:ln>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Times New Roman"/>
              <a:ea typeface="+mn-ea"/>
              <a:cs typeface="+mn-cs"/>
            </a:endParaRPr>
          </a:p>
        </p:txBody>
      </p:sp>
      <p:sp>
        <p:nvSpPr>
          <p:cNvPr id="3" name="Нижний колонтитул 2">
            <a:extLst>
              <a:ext uri="{FF2B5EF4-FFF2-40B4-BE49-F238E27FC236}">
                <a16:creationId xmlns:a16="http://schemas.microsoft.com/office/drawing/2014/main" id="{F536248F-41DC-097E-04CC-31C503879B64}"/>
              </a:ext>
            </a:extLst>
          </p:cNvPr>
          <p:cNvSpPr>
            <a:spLocks noGrp="1"/>
          </p:cNvSpPr>
          <p:nvPr>
            <p:ph type="ftr" sz="quarter" idx="11"/>
          </p:nvPr>
        </p:nvSpPr>
        <p:spPr/>
        <p:txBody>
          <a:bodyPr/>
          <a:lstStyle/>
          <a:p>
            <a:r>
              <a:rPr lang="en-US"/>
              <a:t>Kopylov, Orekhov, Petukhov, Solomatin - PHELEX              ICPPA          Moscow, 2024 </a:t>
            </a:r>
            <a:endParaRPr lang="ru-RU"/>
          </a:p>
        </p:txBody>
      </p:sp>
    </p:spTree>
    <p:extLst>
      <p:ext uri="{BB962C8B-B14F-4D97-AF65-F5344CB8AC3E}">
        <p14:creationId xmlns:p14="http://schemas.microsoft.com/office/powerpoint/2010/main" val="99487697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4332134" y="483518"/>
            <a:ext cx="4464496" cy="483518"/>
          </a:xfrm>
        </p:spPr>
        <p:txBody>
          <a:bodyPr/>
          <a:lstStyle/>
          <a:p>
            <a:r>
              <a:rPr lang="en-US" sz="1800" dirty="0">
                <a:solidFill>
                  <a:schemeClr val="bg1"/>
                </a:solidFill>
                <a:latin typeface="Comic Sans MS" panose="030F0702030302020204" pitchFamily="66" charset="0"/>
              </a:rPr>
              <a:t>Dark photons as a Dark Matter</a:t>
            </a:r>
            <a:endParaRPr lang="ru-RU" sz="1800" dirty="0">
              <a:solidFill>
                <a:schemeClr val="bg1"/>
              </a:solidFill>
              <a:latin typeface="Comic Sans MS" panose="030F0702030302020204" pitchFamily="66" charset="0"/>
            </a:endParaRPr>
          </a:p>
        </p:txBody>
      </p:sp>
      <p:pic>
        <p:nvPicPr>
          <p:cNvPr id="5122"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467544" y="336539"/>
            <a:ext cx="3528392" cy="4517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47776" y="1033528"/>
            <a:ext cx="4816711" cy="379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Нижний колонтитул 5">
            <a:extLst>
              <a:ext uri="{FF2B5EF4-FFF2-40B4-BE49-F238E27FC236}">
                <a16:creationId xmlns:a16="http://schemas.microsoft.com/office/drawing/2014/main" id="{B4300458-3993-AD01-F979-C684BD894BF3}"/>
              </a:ext>
            </a:extLst>
          </p:cNvPr>
          <p:cNvSpPr>
            <a:spLocks noGrp="1"/>
          </p:cNvSpPr>
          <p:nvPr>
            <p:ph type="ftr" sz="quarter" idx="11"/>
          </p:nvPr>
        </p:nvSpPr>
        <p:spPr/>
        <p:txBody>
          <a:bodyPr/>
          <a:lstStyle/>
          <a:p>
            <a:r>
              <a:rPr lang="en-US">
                <a:solidFill>
                  <a:prstClr val="black">
                    <a:lumMod val="65000"/>
                    <a:lumOff val="35000"/>
                  </a:prstClr>
                </a:solidFill>
              </a:rPr>
              <a:t>Kopylov, Orekhov, Petukhov, Solomatin - PHELEX              ICPPA          Moscow, 2024 </a:t>
            </a:r>
            <a:endParaRPr lang="ru-RU">
              <a:solidFill>
                <a:prstClr val="black">
                  <a:lumMod val="65000"/>
                  <a:lumOff val="35000"/>
                </a:prstClr>
              </a:solidFill>
            </a:endParaRPr>
          </a:p>
        </p:txBody>
      </p:sp>
    </p:spTree>
    <p:extLst>
      <p:ext uri="{BB962C8B-B14F-4D97-AF65-F5344CB8AC3E}">
        <p14:creationId xmlns:p14="http://schemas.microsoft.com/office/powerpoint/2010/main" val="315559453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4427984" y="339502"/>
            <a:ext cx="4464496" cy="1152128"/>
          </a:xfrm>
        </p:spPr>
        <p:txBody>
          <a:bodyPr>
            <a:normAutofit fontScale="90000"/>
          </a:bodyPr>
          <a:lstStyle/>
          <a:p>
            <a:pPr>
              <a:lnSpc>
                <a:spcPct val="100000"/>
              </a:lnSpc>
            </a:pPr>
            <a:r>
              <a:rPr lang="ru-RU" sz="2400" dirty="0">
                <a:solidFill>
                  <a:schemeClr val="bg1"/>
                </a:solidFill>
                <a:latin typeface="Comic Sans MS" panose="030F0702030302020204" pitchFamily="66" charset="0"/>
              </a:rPr>
              <a:t>Измерение индуцированного электрического поля</a:t>
            </a:r>
          </a:p>
        </p:txBody>
      </p:sp>
      <p:pic>
        <p:nvPicPr>
          <p:cNvPr id="5122"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599066" y="267495"/>
            <a:ext cx="3396870" cy="434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67944" y="1888517"/>
            <a:ext cx="4608512" cy="27281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Прямоугольник 4"/>
          <p:cNvSpPr/>
          <p:nvPr/>
        </p:nvSpPr>
        <p:spPr>
          <a:xfrm>
            <a:off x="4067944" y="4155926"/>
            <a:ext cx="3168352" cy="216024"/>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rgbClr val="FFFF00"/>
              </a:solidFill>
            </a:endParaRPr>
          </a:p>
        </p:txBody>
      </p:sp>
      <p:sp>
        <p:nvSpPr>
          <p:cNvPr id="6" name="Прямоугольник 5"/>
          <p:cNvSpPr/>
          <p:nvPr/>
        </p:nvSpPr>
        <p:spPr>
          <a:xfrm>
            <a:off x="539552" y="4620280"/>
            <a:ext cx="8208912" cy="523220"/>
          </a:xfrm>
          <a:prstGeom prst="rect">
            <a:avLst/>
          </a:prstGeom>
        </p:spPr>
        <p:txBody>
          <a:bodyPr wrap="square">
            <a:spAutoFit/>
          </a:bodyPr>
          <a:lstStyle/>
          <a:p>
            <a:r>
              <a:rPr lang="en-US" sz="1400" dirty="0" err="1">
                <a:solidFill>
                  <a:srgbClr val="C00000"/>
                </a:solidFill>
              </a:rPr>
              <a:t>Наш</a:t>
            </a:r>
            <a:r>
              <a:rPr lang="en-US" sz="1400" dirty="0">
                <a:solidFill>
                  <a:srgbClr val="C00000"/>
                </a:solidFill>
              </a:rPr>
              <a:t> </a:t>
            </a:r>
            <a:r>
              <a:rPr lang="en-US" sz="1400" dirty="0" err="1">
                <a:solidFill>
                  <a:srgbClr val="C00000"/>
                </a:solidFill>
              </a:rPr>
              <a:t>препринт</a:t>
            </a:r>
            <a:r>
              <a:rPr lang="en-US" sz="1400" dirty="0">
                <a:solidFill>
                  <a:srgbClr val="C00000"/>
                </a:solidFill>
              </a:rPr>
              <a:t>: </a:t>
            </a:r>
            <a:r>
              <a:rPr lang="en-US" sz="1400" dirty="0" err="1">
                <a:solidFill>
                  <a:srgbClr val="C00000"/>
                </a:solidFill>
              </a:rPr>
              <a:t>A.Kopylov</a:t>
            </a:r>
            <a:r>
              <a:rPr lang="en-US" sz="1400" dirty="0">
                <a:solidFill>
                  <a:srgbClr val="C00000"/>
                </a:solidFill>
              </a:rPr>
              <a:t>, </a:t>
            </a:r>
            <a:r>
              <a:rPr lang="en-US" sz="1400" dirty="0" err="1">
                <a:solidFill>
                  <a:srgbClr val="C00000"/>
                </a:solidFill>
              </a:rPr>
              <a:t>I.Orekhov</a:t>
            </a:r>
            <a:r>
              <a:rPr lang="en-US" sz="1400" dirty="0">
                <a:solidFill>
                  <a:srgbClr val="C00000"/>
                </a:solidFill>
              </a:rPr>
              <a:t>, </a:t>
            </a:r>
            <a:r>
              <a:rPr lang="en-US" sz="1400" dirty="0" err="1">
                <a:solidFill>
                  <a:srgbClr val="C00000"/>
                </a:solidFill>
              </a:rPr>
              <a:t>V.Petukhov</a:t>
            </a:r>
            <a:r>
              <a:rPr lang="en-US" sz="1400" dirty="0">
                <a:solidFill>
                  <a:srgbClr val="C00000"/>
                </a:solidFill>
              </a:rPr>
              <a:t>, About the possibility to observe diurnal variations</a:t>
            </a:r>
          </a:p>
          <a:p>
            <a:r>
              <a:rPr lang="en-US" sz="1400" dirty="0">
                <a:solidFill>
                  <a:srgbClr val="C00000"/>
                </a:solidFill>
              </a:rPr>
              <a:t> of the count rate of dark photons by the </a:t>
            </a:r>
            <a:r>
              <a:rPr lang="en-US" sz="1400" dirty="0" err="1">
                <a:solidFill>
                  <a:srgbClr val="C00000"/>
                </a:solidFill>
              </a:rPr>
              <a:t>multicathode</a:t>
            </a:r>
            <a:r>
              <a:rPr lang="en-US" sz="1400" dirty="0">
                <a:solidFill>
                  <a:srgbClr val="C00000"/>
                </a:solidFill>
              </a:rPr>
              <a:t> counters. arXiv:2006.05452</a:t>
            </a:r>
          </a:p>
        </p:txBody>
      </p:sp>
      <p:sp>
        <p:nvSpPr>
          <p:cNvPr id="9" name="Нижний колонтитул 8">
            <a:extLst>
              <a:ext uri="{FF2B5EF4-FFF2-40B4-BE49-F238E27FC236}">
                <a16:creationId xmlns:a16="http://schemas.microsoft.com/office/drawing/2014/main" id="{94F2C96F-BDFA-A0A3-F3BF-60EFC990752D}"/>
              </a:ext>
            </a:extLst>
          </p:cNvPr>
          <p:cNvSpPr>
            <a:spLocks noGrp="1"/>
          </p:cNvSpPr>
          <p:nvPr>
            <p:ph type="ftr" sz="quarter" idx="11"/>
          </p:nvPr>
        </p:nvSpPr>
        <p:spPr/>
        <p:txBody>
          <a:bodyPr/>
          <a:lstStyle/>
          <a:p>
            <a:r>
              <a:rPr lang="en-US"/>
              <a:t>Kopylov, Orekhov, Petukhov, Solomatin - PHELEX              ICPPA          Moscow, 2024 </a:t>
            </a:r>
            <a:endParaRPr lang="ru-RU"/>
          </a:p>
        </p:txBody>
      </p:sp>
    </p:spTree>
    <p:extLst>
      <p:ext uri="{BB962C8B-B14F-4D97-AF65-F5344CB8AC3E}">
        <p14:creationId xmlns:p14="http://schemas.microsoft.com/office/powerpoint/2010/main" val="46387319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04248" y="1491630"/>
            <a:ext cx="1320378" cy="329208"/>
          </a:xfrm>
        </p:spPr>
        <p:txBody>
          <a:bodyPr>
            <a:normAutofit/>
          </a:bodyPr>
          <a:lstStyle/>
          <a:p>
            <a:r>
              <a:rPr lang="en-US" sz="1200" dirty="0">
                <a:solidFill>
                  <a:schemeClr val="bg1"/>
                </a:solidFill>
                <a:latin typeface="+mn-lt"/>
              </a:rPr>
              <a:t>arXiv:2105.04565</a:t>
            </a:r>
            <a:endParaRPr lang="ru-RU" sz="1200" dirty="0">
              <a:solidFill>
                <a:schemeClr val="bg1"/>
              </a:solidFill>
              <a:latin typeface="+mn-lt"/>
            </a:endParaRPr>
          </a:p>
        </p:txBody>
      </p:sp>
      <p:pic>
        <p:nvPicPr>
          <p:cNvPr id="9218"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755577" y="339502"/>
            <a:ext cx="5976664" cy="36219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539552" y="4083918"/>
            <a:ext cx="8643777" cy="584775"/>
          </a:xfrm>
          <a:prstGeom prst="rect">
            <a:avLst/>
          </a:prstGeom>
          <a:noFill/>
        </p:spPr>
        <p:txBody>
          <a:bodyPr wrap="none" rtlCol="0">
            <a:spAutoFit/>
          </a:bodyPr>
          <a:lstStyle/>
          <a:p>
            <a:r>
              <a:rPr lang="ru-RU" sz="1600" dirty="0">
                <a:solidFill>
                  <a:srgbClr val="C00000"/>
                </a:solidFill>
              </a:rPr>
              <a:t>Наш препринт: </a:t>
            </a:r>
            <a:r>
              <a:rPr lang="en-US" sz="1600" dirty="0" err="1">
                <a:solidFill>
                  <a:srgbClr val="C00000"/>
                </a:solidFill>
              </a:rPr>
              <a:t>A.Kopylov</a:t>
            </a:r>
            <a:r>
              <a:rPr lang="en-US" sz="1600" dirty="0">
                <a:solidFill>
                  <a:srgbClr val="C00000"/>
                </a:solidFill>
              </a:rPr>
              <a:t>, </a:t>
            </a:r>
            <a:r>
              <a:rPr lang="en-US" sz="1600" dirty="0" err="1">
                <a:solidFill>
                  <a:srgbClr val="C00000"/>
                </a:solidFill>
              </a:rPr>
              <a:t>I.Orekhov</a:t>
            </a:r>
            <a:r>
              <a:rPr lang="en-US" sz="1600" dirty="0">
                <a:solidFill>
                  <a:srgbClr val="C00000"/>
                </a:solidFill>
              </a:rPr>
              <a:t>, </a:t>
            </a:r>
            <a:r>
              <a:rPr lang="en-US" sz="1600" dirty="0" err="1">
                <a:solidFill>
                  <a:srgbClr val="C00000"/>
                </a:solidFill>
              </a:rPr>
              <a:t>V.Petukhov</a:t>
            </a:r>
            <a:r>
              <a:rPr lang="en-US" sz="1600" dirty="0">
                <a:solidFill>
                  <a:srgbClr val="C00000"/>
                </a:solidFill>
              </a:rPr>
              <a:t>, About the possibility to observe diurnal variations</a:t>
            </a:r>
          </a:p>
          <a:p>
            <a:r>
              <a:rPr lang="en-US" sz="1600" dirty="0">
                <a:solidFill>
                  <a:srgbClr val="C00000"/>
                </a:solidFill>
              </a:rPr>
              <a:t> of the count rate of dark photons by the </a:t>
            </a:r>
            <a:r>
              <a:rPr lang="en-US" sz="1600" dirty="0" err="1">
                <a:solidFill>
                  <a:srgbClr val="C00000"/>
                </a:solidFill>
              </a:rPr>
              <a:t>multicathode</a:t>
            </a:r>
            <a:r>
              <a:rPr lang="ru-RU" sz="1600" dirty="0">
                <a:solidFill>
                  <a:srgbClr val="C00000"/>
                </a:solidFill>
              </a:rPr>
              <a:t> </a:t>
            </a:r>
            <a:r>
              <a:rPr lang="en-US" sz="1600" dirty="0">
                <a:solidFill>
                  <a:srgbClr val="C00000"/>
                </a:solidFill>
              </a:rPr>
              <a:t>counters. arXiv:2006.05452</a:t>
            </a:r>
            <a:endParaRPr lang="ru-RU" sz="1600" dirty="0">
              <a:solidFill>
                <a:srgbClr val="C00000"/>
              </a:solidFill>
            </a:endParaRPr>
          </a:p>
        </p:txBody>
      </p:sp>
      <p:sp>
        <p:nvSpPr>
          <p:cNvPr id="7" name="Нижний колонтитул 6">
            <a:extLst>
              <a:ext uri="{FF2B5EF4-FFF2-40B4-BE49-F238E27FC236}">
                <a16:creationId xmlns:a16="http://schemas.microsoft.com/office/drawing/2014/main" id="{03ACAA5B-DD0E-9459-7FF0-346135DF05AE}"/>
              </a:ext>
            </a:extLst>
          </p:cNvPr>
          <p:cNvSpPr>
            <a:spLocks noGrp="1"/>
          </p:cNvSpPr>
          <p:nvPr>
            <p:ph type="ftr" sz="quarter" idx="11"/>
          </p:nvPr>
        </p:nvSpPr>
        <p:spPr/>
        <p:txBody>
          <a:bodyPr/>
          <a:lstStyle/>
          <a:p>
            <a:r>
              <a:rPr lang="en-US"/>
              <a:t>Kopylov, Orekhov, Petukhov, Solomatin - PHELEX              ICPPA          Moscow, 2024 </a:t>
            </a:r>
            <a:endParaRPr lang="ru-RU"/>
          </a:p>
        </p:txBody>
      </p:sp>
    </p:spTree>
    <p:extLst>
      <p:ext uri="{BB962C8B-B14F-4D97-AF65-F5344CB8AC3E}">
        <p14:creationId xmlns:p14="http://schemas.microsoft.com/office/powerpoint/2010/main" val="16759897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Заголовок 2">
            <a:extLst>
              <a:ext uri="{FF2B5EF4-FFF2-40B4-BE49-F238E27FC236}">
                <a16:creationId xmlns:a16="http://schemas.microsoft.com/office/drawing/2014/main" id="{09ABB96B-1F91-2EBB-2D3F-1366B3C181EA}"/>
              </a:ext>
            </a:extLst>
          </p:cNvPr>
          <p:cNvSpPr>
            <a:spLocks noGrp="1"/>
          </p:cNvSpPr>
          <p:nvPr>
            <p:ph type="title"/>
          </p:nvPr>
        </p:nvSpPr>
        <p:spPr>
          <a:xfrm>
            <a:off x="762000" y="4355306"/>
            <a:ext cx="5970240" cy="273844"/>
          </a:xfrm>
        </p:spPr>
        <p:txBody>
          <a:bodyPr>
            <a:noAutofit/>
          </a:bodyPr>
          <a:lstStyle/>
          <a:p>
            <a:r>
              <a:rPr lang="en-US" sz="1400" dirty="0" err="1">
                <a:solidFill>
                  <a:srgbClr val="FF0000"/>
                </a:solidFill>
                <a:latin typeface="Comic Sans MS" panose="030F0702030302020204" pitchFamily="66" charset="0"/>
              </a:rPr>
              <a:t>Multicathode</a:t>
            </a:r>
            <a:r>
              <a:rPr lang="en-US" sz="1400" dirty="0">
                <a:solidFill>
                  <a:srgbClr val="FF0000"/>
                </a:solidFill>
                <a:latin typeface="Comic Sans MS" panose="030F0702030302020204" pitchFamily="66" charset="0"/>
              </a:rPr>
              <a:t> counter</a:t>
            </a:r>
            <a:r>
              <a:rPr lang="ru-RU" sz="1400" dirty="0">
                <a:solidFill>
                  <a:srgbClr val="FF0000"/>
                </a:solidFill>
                <a:latin typeface="Comic Sans MS" panose="030F0702030302020204" pitchFamily="66" charset="0"/>
              </a:rPr>
              <a:t>, </a:t>
            </a:r>
            <a:r>
              <a:rPr lang="en-US" sz="1400" dirty="0">
                <a:solidFill>
                  <a:srgbClr val="FF0000"/>
                </a:solidFill>
                <a:latin typeface="Comic Sans MS" panose="030F0702030302020204" pitchFamily="66" charset="0"/>
              </a:rPr>
              <a:t>calibration from the end of the counter</a:t>
            </a:r>
            <a:endParaRPr lang="ru-RU" sz="1400" dirty="0">
              <a:solidFill>
                <a:srgbClr val="FF0000"/>
              </a:solidFill>
              <a:latin typeface="Comic Sans MS" panose="030F0702030302020204" pitchFamily="66" charset="0"/>
            </a:endParaRPr>
          </a:p>
        </p:txBody>
      </p:sp>
      <p:pic>
        <p:nvPicPr>
          <p:cNvPr id="16" name="Объект 15">
            <a:extLst>
              <a:ext uri="{FF2B5EF4-FFF2-40B4-BE49-F238E27FC236}">
                <a16:creationId xmlns:a16="http://schemas.microsoft.com/office/drawing/2014/main" id="{AC3F140D-9A77-3051-AC1F-A584CA2634BA}"/>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45983" y="72026"/>
            <a:ext cx="8052033" cy="4135119"/>
          </a:xfrm>
        </p:spPr>
      </p:pic>
      <p:sp>
        <p:nvSpPr>
          <p:cNvPr id="6" name="Нижний колонтитул 5">
            <a:extLst>
              <a:ext uri="{FF2B5EF4-FFF2-40B4-BE49-F238E27FC236}">
                <a16:creationId xmlns:a16="http://schemas.microsoft.com/office/drawing/2014/main" id="{E814519A-8FF6-B448-D6CC-20BF090236C3}"/>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303030">
                    <a:lumMod val="90000"/>
                    <a:lumOff val="10000"/>
                  </a:srgbClr>
                </a:solidFill>
                <a:effectLst/>
                <a:uLnTx/>
                <a:uFillTx/>
                <a:latin typeface="Times New Roman"/>
                <a:ea typeface="+mn-ea"/>
                <a:cs typeface="+mn-cs"/>
              </a:rPr>
              <a:t>Kopylov, Orekhov, Petukhov, Solomatin - PHELEX              ICPPA          Moscow, 2024 </a:t>
            </a:r>
            <a:endParaRPr kumimoji="0" lang="ru-RU" sz="1200" b="1" i="0" u="none" strike="noStrike" kern="1200" cap="none" spc="0" normalizeH="0" baseline="0" noProof="0">
              <a:ln>
                <a:noFill/>
              </a:ln>
              <a:solidFill>
                <a:srgbClr val="303030">
                  <a:lumMod val="90000"/>
                  <a:lumOff val="10000"/>
                </a:srgbClr>
              </a:solidFill>
              <a:effectLst/>
              <a:uLnTx/>
              <a:uFillTx/>
              <a:latin typeface="Times New Roman"/>
              <a:ea typeface="+mn-ea"/>
              <a:cs typeface="+mn-cs"/>
            </a:endParaRPr>
          </a:p>
        </p:txBody>
      </p:sp>
      <p:sp>
        <p:nvSpPr>
          <p:cNvPr id="2" name="TextBox 1">
            <a:extLst>
              <a:ext uri="{FF2B5EF4-FFF2-40B4-BE49-F238E27FC236}">
                <a16:creationId xmlns:a16="http://schemas.microsoft.com/office/drawing/2014/main" id="{A8F02BDA-D331-0737-FBC5-6C44122A74E0}"/>
              </a:ext>
            </a:extLst>
          </p:cNvPr>
          <p:cNvSpPr txBox="1"/>
          <p:nvPr/>
        </p:nvSpPr>
        <p:spPr>
          <a:xfrm>
            <a:off x="2771800" y="329684"/>
            <a:ext cx="462338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C00000"/>
                </a:solidFill>
                <a:latin typeface="Comic Sans MS" panose="030F0702030302020204" pitchFamily="66" charset="0"/>
              </a:rPr>
              <a:t>Working gas</a:t>
            </a:r>
            <a:r>
              <a:rPr kumimoji="0" lang="ru-RU" sz="1800" b="0" i="0" u="none" strike="noStrike" kern="1200" cap="none" spc="0" normalizeH="0" baseline="0" noProof="0" dirty="0">
                <a:ln>
                  <a:noFill/>
                </a:ln>
                <a:solidFill>
                  <a:srgbClr val="C00000"/>
                </a:solidFill>
                <a:effectLst/>
                <a:uLnTx/>
                <a:uFillTx/>
                <a:latin typeface="Comic Sans MS" panose="030F0702030302020204" pitchFamily="66" charset="0"/>
                <a:ea typeface="+mn-ea"/>
                <a:cs typeface="+mn-cs"/>
              </a:rPr>
              <a:t>: </a:t>
            </a:r>
            <a:r>
              <a:rPr lang="en-US" dirty="0" err="1">
                <a:solidFill>
                  <a:srgbClr val="C00000"/>
                </a:solidFill>
                <a:latin typeface="Comic Sans MS" panose="030F0702030302020204" pitchFamily="66" charset="0"/>
              </a:rPr>
              <a:t>Ar</a:t>
            </a:r>
            <a:r>
              <a:rPr kumimoji="0" lang="ru-RU" sz="1800" b="0" i="0" u="none" strike="noStrike" kern="1200" cap="none" spc="0" normalizeH="0" baseline="0" noProof="0" dirty="0">
                <a:ln>
                  <a:noFill/>
                </a:ln>
                <a:solidFill>
                  <a:srgbClr val="C00000"/>
                </a:solidFill>
                <a:effectLst/>
                <a:uLnTx/>
                <a:uFillTx/>
                <a:latin typeface="Comic Sans MS" panose="030F0702030302020204" pitchFamily="66" charset="0"/>
                <a:ea typeface="+mn-ea"/>
                <a:cs typeface="+mn-cs"/>
              </a:rPr>
              <a:t>, </a:t>
            </a:r>
            <a:r>
              <a:rPr lang="en-US" dirty="0">
                <a:solidFill>
                  <a:srgbClr val="C00000"/>
                </a:solidFill>
                <a:latin typeface="Comic Sans MS" panose="030F0702030302020204" pitchFamily="66" charset="0"/>
              </a:rPr>
              <a:t>Ne</a:t>
            </a:r>
            <a:r>
              <a:rPr kumimoji="0" lang="ru-RU" sz="1800" b="0" i="0" u="none" strike="noStrike" kern="1200" cap="none" spc="0" normalizeH="0" baseline="0" noProof="0" dirty="0">
                <a:ln>
                  <a:noFill/>
                </a:ln>
                <a:solidFill>
                  <a:srgbClr val="C00000"/>
                </a:solidFill>
                <a:effectLst/>
                <a:uLnTx/>
                <a:uFillTx/>
                <a:latin typeface="Comic Sans MS" panose="030F0702030302020204" pitchFamily="66" charset="0"/>
                <a:ea typeface="+mn-ea"/>
                <a:cs typeface="+mn-cs"/>
              </a:rPr>
              <a:t> + 10% </a:t>
            </a:r>
            <a:r>
              <a:rPr lang="en-US" dirty="0">
                <a:solidFill>
                  <a:srgbClr val="C00000"/>
                </a:solidFill>
                <a:latin typeface="Comic Sans MS" panose="030F0702030302020204" pitchFamily="66" charset="0"/>
              </a:rPr>
              <a:t>CH</a:t>
            </a:r>
            <a:r>
              <a:rPr lang="en-US" baseline="-25000" dirty="0">
                <a:solidFill>
                  <a:srgbClr val="C00000"/>
                </a:solidFill>
                <a:latin typeface="Comic Sans MS" panose="030F0702030302020204" pitchFamily="66" charset="0"/>
              </a:rPr>
              <a:t>4</a:t>
            </a:r>
            <a:r>
              <a:rPr kumimoji="0" lang="ru-RU" sz="1800" b="0" i="0" u="none" strike="noStrike" kern="1200" cap="none" spc="0" normalizeH="0" baseline="0" noProof="0" dirty="0">
                <a:ln>
                  <a:noFill/>
                </a:ln>
                <a:solidFill>
                  <a:srgbClr val="C00000"/>
                </a:solidFill>
                <a:effectLst/>
                <a:uLnTx/>
                <a:uFillTx/>
                <a:latin typeface="Comic Sans MS" panose="030F0702030302020204" pitchFamily="66" charset="0"/>
                <a:ea typeface="+mn-ea"/>
                <a:cs typeface="+mn-cs"/>
              </a:rPr>
              <a:t>, Р = 1 </a:t>
            </a:r>
            <a:r>
              <a:rPr lang="en-US" dirty="0">
                <a:solidFill>
                  <a:srgbClr val="C00000"/>
                </a:solidFill>
                <a:latin typeface="Comic Sans MS" panose="030F0702030302020204" pitchFamily="66" charset="0"/>
              </a:rPr>
              <a:t>atm</a:t>
            </a:r>
            <a:endParaRPr kumimoji="0" lang="ru-RU" sz="1800" b="0" i="0" u="none" strike="noStrike" kern="1200" cap="none" spc="0" normalizeH="0" baseline="0" noProof="0" dirty="0">
              <a:ln>
                <a:noFill/>
              </a:ln>
              <a:solidFill>
                <a:srgbClr val="C00000"/>
              </a:solidFill>
              <a:effectLst/>
              <a:uLnTx/>
              <a:uFillTx/>
              <a:latin typeface="Comic Sans MS" panose="030F0702030302020204" pitchFamily="66" charset="0"/>
              <a:ea typeface="+mn-ea"/>
              <a:cs typeface="+mn-cs"/>
            </a:endParaRPr>
          </a:p>
        </p:txBody>
      </p:sp>
      <p:cxnSp>
        <p:nvCxnSpPr>
          <p:cNvPr id="5" name="Прямая со стрелкой 4">
            <a:extLst>
              <a:ext uri="{FF2B5EF4-FFF2-40B4-BE49-F238E27FC236}">
                <a16:creationId xmlns:a16="http://schemas.microsoft.com/office/drawing/2014/main" id="{8C26B862-61D7-94C0-5ECD-8E6C0C58A1F0}"/>
              </a:ext>
            </a:extLst>
          </p:cNvPr>
          <p:cNvCxnSpPr>
            <a:cxnSpLocks/>
          </p:cNvCxnSpPr>
          <p:nvPr/>
        </p:nvCxnSpPr>
        <p:spPr>
          <a:xfrm flipV="1">
            <a:off x="1946920" y="1923678"/>
            <a:ext cx="1112912" cy="12601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Прямая со стрелкой 8">
            <a:extLst>
              <a:ext uri="{FF2B5EF4-FFF2-40B4-BE49-F238E27FC236}">
                <a16:creationId xmlns:a16="http://schemas.microsoft.com/office/drawing/2014/main" id="{AB3DE3D4-6593-6264-838B-918C45CFF658}"/>
              </a:ext>
            </a:extLst>
          </p:cNvPr>
          <p:cNvCxnSpPr>
            <a:cxnSpLocks/>
          </p:cNvCxnSpPr>
          <p:nvPr/>
        </p:nvCxnSpPr>
        <p:spPr>
          <a:xfrm flipV="1">
            <a:off x="2699792" y="2211710"/>
            <a:ext cx="792088" cy="9721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Прямая со стрелкой 19">
            <a:extLst>
              <a:ext uri="{FF2B5EF4-FFF2-40B4-BE49-F238E27FC236}">
                <a16:creationId xmlns:a16="http://schemas.microsoft.com/office/drawing/2014/main" id="{FFA85FB6-0B20-8456-12CC-B0418026A06F}"/>
              </a:ext>
            </a:extLst>
          </p:cNvPr>
          <p:cNvCxnSpPr>
            <a:cxnSpLocks/>
          </p:cNvCxnSpPr>
          <p:nvPr/>
        </p:nvCxnSpPr>
        <p:spPr>
          <a:xfrm flipV="1">
            <a:off x="3635896" y="2427734"/>
            <a:ext cx="648072" cy="86409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Прямая со стрелкой 22">
            <a:extLst>
              <a:ext uri="{FF2B5EF4-FFF2-40B4-BE49-F238E27FC236}">
                <a16:creationId xmlns:a16="http://schemas.microsoft.com/office/drawing/2014/main" id="{E84D3E35-CF85-80BD-3F3A-287553D041D5}"/>
              </a:ext>
            </a:extLst>
          </p:cNvPr>
          <p:cNvCxnSpPr>
            <a:cxnSpLocks/>
          </p:cNvCxnSpPr>
          <p:nvPr/>
        </p:nvCxnSpPr>
        <p:spPr>
          <a:xfrm flipV="1">
            <a:off x="4572000" y="2643758"/>
            <a:ext cx="576064" cy="93610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AC66D537-2F0C-2388-1761-A5EE55F6A35A}"/>
              </a:ext>
            </a:extLst>
          </p:cNvPr>
          <p:cNvSpPr txBox="1"/>
          <p:nvPr/>
        </p:nvSpPr>
        <p:spPr>
          <a:xfrm>
            <a:off x="1658888" y="3131537"/>
            <a:ext cx="63190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70C0"/>
                </a:solidFill>
                <a:latin typeface="Comic Sans MS" panose="030F0702030302020204" pitchFamily="66" charset="0"/>
              </a:rPr>
              <a:t>Anode</a:t>
            </a:r>
            <a:endParaRPr kumimoji="0" lang="ru-RU" sz="1200" b="0"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endParaRPr>
          </a:p>
        </p:txBody>
      </p:sp>
      <p:sp>
        <p:nvSpPr>
          <p:cNvPr id="27" name="TextBox 26">
            <a:extLst>
              <a:ext uri="{FF2B5EF4-FFF2-40B4-BE49-F238E27FC236}">
                <a16:creationId xmlns:a16="http://schemas.microsoft.com/office/drawing/2014/main" id="{4A39D10D-50CA-868C-D2DC-9D49357019CF}"/>
              </a:ext>
            </a:extLst>
          </p:cNvPr>
          <p:cNvSpPr txBox="1"/>
          <p:nvPr/>
        </p:nvSpPr>
        <p:spPr>
          <a:xfrm>
            <a:off x="2295257" y="3110313"/>
            <a:ext cx="88678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70C0"/>
                </a:solidFill>
                <a:latin typeface="Comic Sans MS" panose="030F0702030302020204" pitchFamily="66" charset="0"/>
              </a:rPr>
              <a:t>Cathode</a:t>
            </a:r>
            <a:r>
              <a:rPr kumimoji="0" lang="ru-RU" sz="1200" b="0"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rPr>
              <a:t> 1</a:t>
            </a:r>
          </a:p>
        </p:txBody>
      </p:sp>
      <p:sp>
        <p:nvSpPr>
          <p:cNvPr id="28" name="TextBox 27">
            <a:extLst>
              <a:ext uri="{FF2B5EF4-FFF2-40B4-BE49-F238E27FC236}">
                <a16:creationId xmlns:a16="http://schemas.microsoft.com/office/drawing/2014/main" id="{A9A5B832-1905-708F-D10E-7126499E0652}"/>
              </a:ext>
            </a:extLst>
          </p:cNvPr>
          <p:cNvSpPr txBox="1"/>
          <p:nvPr/>
        </p:nvSpPr>
        <p:spPr>
          <a:xfrm>
            <a:off x="3290889" y="3313144"/>
            <a:ext cx="912429"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70C0"/>
                </a:solidFill>
                <a:latin typeface="Comic Sans MS" panose="030F0702030302020204" pitchFamily="66" charset="0"/>
              </a:rPr>
              <a:t>Cathode</a:t>
            </a:r>
            <a:r>
              <a:rPr kumimoji="0" lang="ru-RU" sz="1200" b="0"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rPr>
              <a:t> 2</a:t>
            </a:r>
          </a:p>
        </p:txBody>
      </p:sp>
      <p:sp>
        <p:nvSpPr>
          <p:cNvPr id="29" name="TextBox 28">
            <a:extLst>
              <a:ext uri="{FF2B5EF4-FFF2-40B4-BE49-F238E27FC236}">
                <a16:creationId xmlns:a16="http://schemas.microsoft.com/office/drawing/2014/main" id="{36A38AC7-E0F6-B64A-1F99-CCADAB066488}"/>
              </a:ext>
            </a:extLst>
          </p:cNvPr>
          <p:cNvSpPr txBox="1"/>
          <p:nvPr/>
        </p:nvSpPr>
        <p:spPr>
          <a:xfrm>
            <a:off x="4204922" y="3617575"/>
            <a:ext cx="912429"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70C0"/>
                </a:solidFill>
                <a:latin typeface="Comic Sans MS" panose="030F0702030302020204" pitchFamily="66" charset="0"/>
              </a:rPr>
              <a:t>Cathode</a:t>
            </a:r>
            <a:r>
              <a:rPr kumimoji="0" lang="ru-RU" sz="1200" b="0"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rPr>
              <a:t> 3</a:t>
            </a:r>
          </a:p>
        </p:txBody>
      </p:sp>
      <p:cxnSp>
        <p:nvCxnSpPr>
          <p:cNvPr id="7" name="Прямая со стрелкой 6">
            <a:extLst>
              <a:ext uri="{FF2B5EF4-FFF2-40B4-BE49-F238E27FC236}">
                <a16:creationId xmlns:a16="http://schemas.microsoft.com/office/drawing/2014/main" id="{C9C158D4-33AA-177A-BB77-EAB58E6A92EF}"/>
              </a:ext>
            </a:extLst>
          </p:cNvPr>
          <p:cNvCxnSpPr>
            <a:cxnSpLocks/>
          </p:cNvCxnSpPr>
          <p:nvPr/>
        </p:nvCxnSpPr>
        <p:spPr>
          <a:xfrm flipV="1">
            <a:off x="5508104" y="2859782"/>
            <a:ext cx="1944216" cy="93610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626979BD-9CF3-3DA1-D95C-6A15FEC7D123}"/>
              </a:ext>
            </a:extLst>
          </p:cNvPr>
          <p:cNvSpPr txBox="1"/>
          <p:nvPr/>
        </p:nvSpPr>
        <p:spPr>
          <a:xfrm>
            <a:off x="5024120" y="3707310"/>
            <a:ext cx="106952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70C0"/>
                </a:solidFill>
                <a:latin typeface="Comic Sans MS" panose="030F0702030302020204" pitchFamily="66" charset="0"/>
              </a:rPr>
              <a:t>Preamplifier</a:t>
            </a:r>
            <a:endParaRPr kumimoji="0" lang="ru-RU" sz="1200" b="0"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endParaRPr>
          </a:p>
        </p:txBody>
      </p:sp>
      <p:pic>
        <p:nvPicPr>
          <p:cNvPr id="4" name="Picture 2" descr="логотип ИЯИ РАН создан Н.Нольде">
            <a:extLst>
              <a:ext uri="{FF2B5EF4-FFF2-40B4-BE49-F238E27FC236}">
                <a16:creationId xmlns:a16="http://schemas.microsoft.com/office/drawing/2014/main" id="{482B4A34-2844-A020-ECD6-58F4598875F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9297" y="154309"/>
            <a:ext cx="720080" cy="7200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94197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14D7096-E872-3C19-86F1-69B9D5DF3DFB}"/>
              </a:ext>
            </a:extLst>
          </p:cNvPr>
          <p:cNvSpPr>
            <a:spLocks noGrp="1"/>
          </p:cNvSpPr>
          <p:nvPr>
            <p:ph type="title"/>
          </p:nvPr>
        </p:nvSpPr>
        <p:spPr>
          <a:xfrm>
            <a:off x="1115616" y="4155926"/>
            <a:ext cx="6428184" cy="473224"/>
          </a:xfrm>
        </p:spPr>
        <p:txBody>
          <a:bodyPr>
            <a:noAutofit/>
          </a:bodyPr>
          <a:lstStyle/>
          <a:p>
            <a:r>
              <a:rPr lang="en-US" sz="2400" dirty="0">
                <a:solidFill>
                  <a:srgbClr val="C00000"/>
                </a:solidFill>
                <a:latin typeface="Comic Sans MS" panose="030F0702030302020204" pitchFamily="66" charset="0"/>
              </a:rPr>
              <a:t>During the assembly of the counter wires</a:t>
            </a:r>
            <a:endParaRPr lang="ru-RU" sz="2400" dirty="0">
              <a:solidFill>
                <a:srgbClr val="C00000"/>
              </a:solidFill>
              <a:latin typeface="Comic Sans MS" panose="030F0702030302020204" pitchFamily="66" charset="0"/>
            </a:endParaRPr>
          </a:p>
        </p:txBody>
      </p:sp>
      <p:pic>
        <p:nvPicPr>
          <p:cNvPr id="6" name="Объект 5">
            <a:extLst>
              <a:ext uri="{FF2B5EF4-FFF2-40B4-BE49-F238E27FC236}">
                <a16:creationId xmlns:a16="http://schemas.microsoft.com/office/drawing/2014/main" id="{9C35EF80-4263-92B7-B48C-04C096D6F46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12572" y="350662"/>
            <a:ext cx="6223724" cy="3733256"/>
          </a:xfrm>
        </p:spPr>
      </p:pic>
      <p:sp>
        <p:nvSpPr>
          <p:cNvPr id="4" name="Нижний колонтитул 3">
            <a:extLst>
              <a:ext uri="{FF2B5EF4-FFF2-40B4-BE49-F238E27FC236}">
                <a16:creationId xmlns:a16="http://schemas.microsoft.com/office/drawing/2014/main" id="{14D1AC1F-B360-D018-C742-57DA97474E97}"/>
              </a:ext>
            </a:extLst>
          </p:cNvPr>
          <p:cNvSpPr>
            <a:spLocks noGrp="1"/>
          </p:cNvSpPr>
          <p:nvPr>
            <p:ph type="ftr" sz="quarter" idx="11"/>
          </p:nvPr>
        </p:nvSpPr>
        <p:spPr/>
        <p:txBody>
          <a:bodyPr/>
          <a:lstStyle/>
          <a:p>
            <a:r>
              <a:rPr lang="en-US"/>
              <a:t>Kopylov, Orekhov, Petukhov, Solomatin - PHELEX              ICPPA          Moscow, 2024 </a:t>
            </a:r>
            <a:endParaRPr lang="ru-RU"/>
          </a:p>
        </p:txBody>
      </p:sp>
      <p:sp>
        <p:nvSpPr>
          <p:cNvPr id="7" name="TextBox 6">
            <a:extLst>
              <a:ext uri="{FF2B5EF4-FFF2-40B4-BE49-F238E27FC236}">
                <a16:creationId xmlns:a16="http://schemas.microsoft.com/office/drawing/2014/main" id="{5AAB5425-EC0C-6CF4-E7B6-4B1963076A8F}"/>
              </a:ext>
            </a:extLst>
          </p:cNvPr>
          <p:cNvSpPr txBox="1"/>
          <p:nvPr/>
        </p:nvSpPr>
        <p:spPr>
          <a:xfrm>
            <a:off x="6876256" y="1059582"/>
            <a:ext cx="2088232" cy="1200329"/>
          </a:xfrm>
          <a:prstGeom prst="rect">
            <a:avLst/>
          </a:prstGeom>
          <a:noFill/>
        </p:spPr>
        <p:txBody>
          <a:bodyPr wrap="square" rtlCol="0">
            <a:spAutoFit/>
          </a:bodyPr>
          <a:lstStyle/>
          <a:p>
            <a:r>
              <a:rPr lang="en-US" dirty="0">
                <a:solidFill>
                  <a:srgbClr val="C00000"/>
                </a:solidFill>
              </a:rPr>
              <a:t>6. Anode</a:t>
            </a:r>
          </a:p>
          <a:p>
            <a:r>
              <a:rPr lang="en-US" dirty="0">
                <a:solidFill>
                  <a:srgbClr val="C00000"/>
                </a:solidFill>
              </a:rPr>
              <a:t>5. 1</a:t>
            </a:r>
            <a:r>
              <a:rPr lang="en-US" baseline="30000" dirty="0">
                <a:solidFill>
                  <a:srgbClr val="C00000"/>
                </a:solidFill>
              </a:rPr>
              <a:t>st</a:t>
            </a:r>
            <a:r>
              <a:rPr lang="en-US" dirty="0">
                <a:solidFill>
                  <a:srgbClr val="C00000"/>
                </a:solidFill>
              </a:rPr>
              <a:t> cathode</a:t>
            </a:r>
          </a:p>
          <a:p>
            <a:r>
              <a:rPr lang="en-US" dirty="0">
                <a:solidFill>
                  <a:srgbClr val="C00000"/>
                </a:solidFill>
              </a:rPr>
              <a:t>4. 2</a:t>
            </a:r>
            <a:r>
              <a:rPr lang="en-US" baseline="30000" dirty="0">
                <a:solidFill>
                  <a:srgbClr val="C00000"/>
                </a:solidFill>
              </a:rPr>
              <a:t>nd</a:t>
            </a:r>
            <a:r>
              <a:rPr lang="en-US" dirty="0">
                <a:solidFill>
                  <a:srgbClr val="C00000"/>
                </a:solidFill>
              </a:rPr>
              <a:t> cathode </a:t>
            </a:r>
          </a:p>
          <a:p>
            <a:r>
              <a:rPr lang="en-US" dirty="0">
                <a:solidFill>
                  <a:srgbClr val="C00000"/>
                </a:solidFill>
              </a:rPr>
              <a:t>3. Assembling rods</a:t>
            </a:r>
            <a:endParaRPr lang="ru-RU" dirty="0">
              <a:solidFill>
                <a:srgbClr val="C00000"/>
              </a:solidFill>
            </a:endParaRPr>
          </a:p>
        </p:txBody>
      </p:sp>
    </p:spTree>
    <p:extLst>
      <p:ext uri="{BB962C8B-B14F-4D97-AF65-F5344CB8AC3E}">
        <p14:creationId xmlns:p14="http://schemas.microsoft.com/office/powerpoint/2010/main" val="30434274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367643" y="411510"/>
            <a:ext cx="6480720" cy="504055"/>
          </a:xfrm>
        </p:spPr>
        <p:txBody>
          <a:bodyPr>
            <a:normAutofit/>
          </a:bodyPr>
          <a:lstStyle/>
          <a:p>
            <a:pPr>
              <a:lnSpc>
                <a:spcPct val="100000"/>
              </a:lnSpc>
            </a:pPr>
            <a:r>
              <a:rPr lang="en-US" sz="2000" b="1" dirty="0" err="1">
                <a:solidFill>
                  <a:schemeClr val="accent1">
                    <a:lumMod val="75000"/>
                  </a:schemeClr>
                </a:solidFill>
                <a:latin typeface="Comic Sans MS" panose="030F0702030302020204" pitchFamily="66" charset="0"/>
              </a:rPr>
              <a:t>Multicathode</a:t>
            </a:r>
            <a:r>
              <a:rPr lang="en-US" sz="2000" b="1" dirty="0">
                <a:solidFill>
                  <a:schemeClr val="accent1">
                    <a:lumMod val="75000"/>
                  </a:schemeClr>
                </a:solidFill>
                <a:latin typeface="Comic Sans MS" panose="030F0702030302020204" pitchFamily="66" charset="0"/>
              </a:rPr>
              <a:t> counter</a:t>
            </a:r>
            <a:r>
              <a:rPr lang="ru-RU" sz="2000" b="1" dirty="0">
                <a:solidFill>
                  <a:schemeClr val="accent1">
                    <a:lumMod val="75000"/>
                  </a:schemeClr>
                </a:solidFill>
                <a:latin typeface="Comic Sans MS" panose="030F0702030302020204" pitchFamily="66" charset="0"/>
              </a:rPr>
              <a:t>: </a:t>
            </a:r>
            <a:r>
              <a:rPr lang="en-US" sz="2000" b="1" dirty="0">
                <a:solidFill>
                  <a:schemeClr val="accent1">
                    <a:lumMod val="75000"/>
                  </a:schemeClr>
                </a:solidFill>
                <a:latin typeface="Comic Sans MS" panose="030F0702030302020204" pitchFamily="66" charset="0"/>
              </a:rPr>
              <a:t>assembling and testing</a:t>
            </a:r>
            <a:endParaRPr lang="ru-RU" sz="2000" b="1" dirty="0">
              <a:solidFill>
                <a:schemeClr val="accent1">
                  <a:lumMod val="75000"/>
                </a:schemeClr>
              </a:solidFill>
              <a:latin typeface="Comic Sans MS" panose="030F0702030302020204" pitchFamily="66" charset="0"/>
            </a:endParaRPr>
          </a:p>
        </p:txBody>
      </p:sp>
      <p:sp>
        <p:nvSpPr>
          <p:cNvPr id="6"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Times New Roman"/>
              <a:ea typeface="+mn-ea"/>
              <a:cs typeface="+mn-cs"/>
            </a:endParaRPr>
          </a:p>
        </p:txBody>
      </p:sp>
      <p:pic>
        <p:nvPicPr>
          <p:cNvPr id="9" name="Picture 2" descr="логотип ИЯИ РАН создан Н.Нольде"/>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169876"/>
            <a:ext cx="720080" cy="72008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1560" y="2787774"/>
            <a:ext cx="2304256" cy="17268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90" name="Picture 42"/>
          <p:cNvPicPr>
            <a:picLocks noGrp="1" noChangeAspect="1" noChangeArrowheads="1"/>
          </p:cNvPicPr>
          <p:nvPr>
            <p:ph idx="1"/>
          </p:nvPr>
        </p:nvPicPr>
        <p:blipFill>
          <a:blip r:embed="rId4" cstate="print">
            <a:extLst>
              <a:ext uri="{28A0092B-C50C-407E-A947-70E740481C1C}">
                <a14:useLocalDpi xmlns:a14="http://schemas.microsoft.com/office/drawing/2010/main" val="0"/>
              </a:ext>
            </a:extLst>
          </a:blip>
          <a:srcRect/>
          <a:stretch>
            <a:fillRect/>
          </a:stretch>
        </p:blipFill>
        <p:spPr bwMode="auto">
          <a:xfrm>
            <a:off x="611560" y="991337"/>
            <a:ext cx="2304256" cy="1698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descr="C:\Users\DNS\Downloads\SAVE_20201007_200335.jpe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59832" y="991337"/>
            <a:ext cx="2520279" cy="365340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descr="1463726268950"/>
          <p:cNvPicPr>
            <a:picLocks noChangeAspect="1" noChangeArrowheads="1"/>
          </p:cNvPicPr>
          <p:nvPr/>
        </p:nvPicPr>
        <p:blipFill>
          <a:blip r:embed="rId6" cstate="print"/>
          <a:srcRect/>
          <a:stretch>
            <a:fillRect/>
          </a:stretch>
        </p:blipFill>
        <p:spPr>
          <a:xfrm>
            <a:off x="5682956" y="1131590"/>
            <a:ext cx="3370182" cy="3024336"/>
          </a:xfrm>
          <a:prstGeom prst="rect">
            <a:avLst/>
          </a:prstGeom>
        </p:spPr>
      </p:pic>
      <p:sp>
        <p:nvSpPr>
          <p:cNvPr id="7" name="Нижний колонтитул 6">
            <a:extLst>
              <a:ext uri="{FF2B5EF4-FFF2-40B4-BE49-F238E27FC236}">
                <a16:creationId xmlns:a16="http://schemas.microsoft.com/office/drawing/2014/main" id="{D91D920A-EEC4-AE09-EAA3-4CB090294F46}"/>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303030">
                    <a:lumMod val="90000"/>
                    <a:lumOff val="10000"/>
                  </a:srgbClr>
                </a:solidFill>
                <a:effectLst/>
                <a:uLnTx/>
                <a:uFillTx/>
                <a:latin typeface="Times New Roman"/>
                <a:ea typeface="+mn-ea"/>
                <a:cs typeface="+mn-cs"/>
              </a:rPr>
              <a:t>Kopylov, Orekhov, Petukhov, Solomatin - PHELEX              ICPPA          Moscow, 2024 </a:t>
            </a:r>
            <a:endParaRPr kumimoji="0" lang="ru-RU" sz="1200" b="1" i="0" u="none" strike="noStrike" kern="1200" cap="none" spc="0" normalizeH="0" baseline="0" noProof="0">
              <a:ln>
                <a:noFill/>
              </a:ln>
              <a:solidFill>
                <a:srgbClr val="303030">
                  <a:lumMod val="90000"/>
                  <a:lumOff val="10000"/>
                </a:srgbClr>
              </a:solidFill>
              <a:effectLst/>
              <a:uLnTx/>
              <a:uFillTx/>
              <a:latin typeface="Times New Roman"/>
              <a:ea typeface="+mn-ea"/>
              <a:cs typeface="+mn-cs"/>
            </a:endParaRPr>
          </a:p>
        </p:txBody>
      </p:sp>
    </p:spTree>
    <p:extLst>
      <p:ext uri="{BB962C8B-B14F-4D97-AF65-F5344CB8AC3E}">
        <p14:creationId xmlns:p14="http://schemas.microsoft.com/office/powerpoint/2010/main" val="6337513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1E9E482-6D80-5878-8707-50559210ED01}"/>
              </a:ext>
            </a:extLst>
          </p:cNvPr>
          <p:cNvSpPr>
            <a:spLocks noGrp="1"/>
          </p:cNvSpPr>
          <p:nvPr>
            <p:ph type="title"/>
          </p:nvPr>
        </p:nvSpPr>
        <p:spPr>
          <a:xfrm>
            <a:off x="3198934" y="4168728"/>
            <a:ext cx="2808312" cy="473224"/>
          </a:xfrm>
        </p:spPr>
        <p:txBody>
          <a:bodyPr>
            <a:normAutofit fontScale="90000"/>
          </a:bodyPr>
          <a:lstStyle/>
          <a:p>
            <a:r>
              <a:rPr lang="en-US" sz="2000" dirty="0">
                <a:solidFill>
                  <a:srgbClr val="C00000"/>
                </a:solidFill>
                <a:latin typeface="Comic Sans MS" panose="030F0702030302020204" pitchFamily="66" charset="0"/>
              </a:rPr>
              <a:t>Assembling the counter</a:t>
            </a:r>
            <a:endParaRPr lang="ru-RU" sz="2000" dirty="0">
              <a:solidFill>
                <a:srgbClr val="C00000"/>
              </a:solidFill>
              <a:latin typeface="Comic Sans MS" panose="030F0702030302020204" pitchFamily="66" charset="0"/>
            </a:endParaRPr>
          </a:p>
        </p:txBody>
      </p:sp>
      <p:pic>
        <p:nvPicPr>
          <p:cNvPr id="6" name="Объект 5">
            <a:extLst>
              <a:ext uri="{FF2B5EF4-FFF2-40B4-BE49-F238E27FC236}">
                <a16:creationId xmlns:a16="http://schemas.microsoft.com/office/drawing/2014/main" id="{816F0309-5D77-9A18-F6C1-E0DB780CB37F}"/>
              </a:ext>
            </a:extLst>
          </p:cNvPr>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403648" y="501548"/>
            <a:ext cx="2808311" cy="3745424"/>
          </a:xfrm>
        </p:spPr>
      </p:pic>
      <p:pic>
        <p:nvPicPr>
          <p:cNvPr id="5" name="Объект 4">
            <a:extLst>
              <a:ext uri="{FF2B5EF4-FFF2-40B4-BE49-F238E27FC236}">
                <a16:creationId xmlns:a16="http://schemas.microsoft.com/office/drawing/2014/main" id="{FC5263E6-C1E1-501A-5C87-BB2F077490AD}"/>
              </a:ext>
            </a:extLst>
          </p:cNvPr>
          <p:cNvPicPr>
            <a:picLocks noGrp="1" noChangeAspect="1"/>
          </p:cNvPicPr>
          <p:nvPr>
            <p:ph sz="half" idx="2"/>
          </p:nvPr>
        </p:nvPicPr>
        <p:blipFill>
          <a:blip r:embed="rId3"/>
          <a:stretch>
            <a:fillRect/>
          </a:stretch>
        </p:blipFill>
        <p:spPr>
          <a:xfrm>
            <a:off x="4760029" y="476446"/>
            <a:ext cx="2797727" cy="3726177"/>
          </a:xfrm>
          <a:prstGeom prst="rect">
            <a:avLst/>
          </a:prstGeom>
        </p:spPr>
      </p:pic>
      <p:sp>
        <p:nvSpPr>
          <p:cNvPr id="3" name="Нижний колонтитул 2">
            <a:extLst>
              <a:ext uri="{FF2B5EF4-FFF2-40B4-BE49-F238E27FC236}">
                <a16:creationId xmlns:a16="http://schemas.microsoft.com/office/drawing/2014/main" id="{2C706E43-404B-1A98-E353-26AE2D201308}"/>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303030">
                    <a:lumMod val="90000"/>
                    <a:lumOff val="10000"/>
                  </a:srgbClr>
                </a:solidFill>
                <a:effectLst/>
                <a:uLnTx/>
                <a:uFillTx/>
                <a:latin typeface="Times New Roman"/>
                <a:ea typeface="+mn-ea"/>
                <a:cs typeface="+mn-cs"/>
              </a:rPr>
              <a:t>Kopylov, Orekhov, Petukhov, Solomatin - PHELEX              ICPPA          Moscow, 2024 </a:t>
            </a:r>
            <a:endParaRPr kumimoji="0" lang="ru-RU" sz="1200" b="1" i="0" u="none" strike="noStrike" kern="1200" cap="none" spc="0" normalizeH="0" baseline="0" noProof="0">
              <a:ln>
                <a:noFill/>
              </a:ln>
              <a:solidFill>
                <a:srgbClr val="303030">
                  <a:lumMod val="90000"/>
                  <a:lumOff val="10000"/>
                </a:srgbClr>
              </a:solidFill>
              <a:effectLst/>
              <a:uLnTx/>
              <a:uFillTx/>
              <a:latin typeface="Times New Roman"/>
              <a:ea typeface="+mn-ea"/>
              <a:cs typeface="+mn-cs"/>
            </a:endParaRPr>
          </a:p>
        </p:txBody>
      </p:sp>
      <p:pic>
        <p:nvPicPr>
          <p:cNvPr id="4" name="Picture 2" descr="логотип ИЯИ РАН создан Н.Нольде">
            <a:extLst>
              <a:ext uri="{FF2B5EF4-FFF2-40B4-BE49-F238E27FC236}">
                <a16:creationId xmlns:a16="http://schemas.microsoft.com/office/drawing/2014/main" id="{4E3DC3D3-6E31-F461-0AF8-4D84DB5AB60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3568" y="342899"/>
            <a:ext cx="876171" cy="8761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702745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2.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NewsPrint">
  <a:themeElements>
    <a:clrScheme name="NewsPrint">
      <a:dk1>
        <a:sysClr val="windowText" lastClr="000000"/>
      </a:dk1>
      <a:lt1>
        <a:sysClr val="window" lastClr="FFFFFF"/>
      </a:lt1>
      <a:dk2>
        <a:srgbClr val="303030"/>
      </a:dk2>
      <a:lt2>
        <a:srgbClr val="DEDEE0"/>
      </a:lt2>
      <a:accent1>
        <a:srgbClr val="AD0101"/>
      </a:accent1>
      <a:accent2>
        <a:srgbClr val="726056"/>
      </a:accent2>
      <a:accent3>
        <a:srgbClr val="AC956E"/>
      </a:accent3>
      <a:accent4>
        <a:srgbClr val="808DA9"/>
      </a:accent4>
      <a:accent5>
        <a:srgbClr val="424E5B"/>
      </a:accent5>
      <a:accent6>
        <a:srgbClr val="730E00"/>
      </a:accent6>
      <a:hlink>
        <a:srgbClr val="D26900"/>
      </a:hlink>
      <a:folHlink>
        <a:srgbClr val="D89243"/>
      </a:folHlink>
    </a:clrScheme>
    <a:fontScheme name="NewsPrint">
      <a:majorFont>
        <a:latin typeface="Impact"/>
        <a:ea typeface=""/>
        <a:cs typeface=""/>
        <a:font script="Jpan" typeface="HGP創英角ｺﾞｼｯｸUB"/>
        <a:font script="Hang" typeface="HY견고딕"/>
        <a:font script="Hans" typeface="微软雅黑"/>
        <a:font script="Hant" typeface="微軟正黑體"/>
        <a:font script="Arab" typeface="Tahoma"/>
        <a:font script="Hebr" typeface="To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NewsPrint">
      <a:fillStyleLst>
        <a:solidFill>
          <a:schemeClr val="phClr"/>
        </a:solidFill>
        <a:gradFill rotWithShape="1">
          <a:gsLst>
            <a:gs pos="0">
              <a:schemeClr val="phClr">
                <a:tint val="37000"/>
                <a:hueMod val="100000"/>
                <a:satMod val="200000"/>
                <a:lumMod val="88000"/>
              </a:schemeClr>
            </a:gs>
            <a:gs pos="100000">
              <a:schemeClr val="phClr">
                <a:tint val="53000"/>
                <a:shade val="100000"/>
                <a:hueMod val="100000"/>
                <a:satMod val="350000"/>
                <a:lumMod val="79000"/>
              </a:schemeClr>
            </a:gs>
          </a:gsLst>
          <a:lin ang="5400000" scaled="1"/>
        </a:gradFill>
        <a:gradFill rotWithShape="1">
          <a:gsLst>
            <a:gs pos="0">
              <a:schemeClr val="phClr">
                <a:tint val="83000"/>
                <a:shade val="100000"/>
                <a:alpha val="100000"/>
                <a:hueMod val="100000"/>
                <a:satMod val="220000"/>
                <a:lumMod val="90000"/>
              </a:schemeClr>
            </a:gs>
            <a:gs pos="76000">
              <a:schemeClr val="phClr">
                <a:shade val="100000"/>
              </a:schemeClr>
            </a:gs>
            <a:gs pos="100000">
              <a:schemeClr val="phClr">
                <a:shade val="93000"/>
                <a:alpha val="100000"/>
                <a:satMod val="100000"/>
                <a:lumMod val="93000"/>
              </a:schemeClr>
            </a:gs>
          </a:gsLst>
          <a:path path="circle">
            <a:fillToRect l="15000" t="15000" r="100000" b="100000"/>
          </a:path>
        </a:gradFill>
      </a:fillStyleLst>
      <a:lnStyleLst>
        <a:ln w="15875" cap="flat" cmpd="sng" algn="ctr">
          <a:solidFill>
            <a:schemeClr val="phClr"/>
          </a:solidFill>
          <a:prstDash val="solid"/>
        </a:ln>
        <a:ln w="22225" cap="flat" cmpd="sng" algn="ctr">
          <a:solidFill>
            <a:schemeClr val="phClr"/>
          </a:solidFill>
          <a:prstDash val="solid"/>
        </a:ln>
        <a:ln w="34925" cap="flat" cmpd="sng" algn="ctr">
          <a:solidFill>
            <a:schemeClr val="phClr"/>
          </a:solidFill>
          <a:prstDash val="solid"/>
        </a:ln>
      </a:lnStyleLst>
      <a:effectStyleLst>
        <a:effectStyle>
          <a:effectLst>
            <a:outerShdw blurRad="50800" dist="12700" dir="5280000" rotWithShape="0">
              <a:srgbClr val="000000">
                <a:alpha val="40000"/>
              </a:srgbClr>
            </a:outerShdw>
          </a:effectLst>
        </a:effectStyle>
        <a:effectStyle>
          <a:effectLst>
            <a:outerShdw blurRad="38100" dist="38100" dir="5400000" rotWithShape="0">
              <a:srgbClr val="000000">
                <a:alpha val="35000"/>
              </a:srgbClr>
            </a:outerShdw>
          </a:effectLst>
        </a:effectStyle>
        <a:effectStyle>
          <a:effectLst>
            <a:outerShdw blurRad="38100" dist="38100" dir="5400000" rotWithShape="0">
              <a:srgbClr val="000000">
                <a:alpha val="35000"/>
              </a:srgbClr>
            </a:outerShdw>
          </a:effectLst>
          <a:scene3d>
            <a:camera prst="orthographicFront">
              <a:rot lat="0" lon="0" rev="0"/>
            </a:camera>
            <a:lightRig rig="brightRoom" dir="tl"/>
          </a:scene3d>
          <a:sp3d contourW="12700">
            <a:bevelT w="31750" h="12700"/>
            <a:contourClr>
              <a:schemeClr val="phClr"/>
            </a:contourClr>
          </a:sp3d>
        </a:effectStyle>
      </a:effectStyleLst>
      <a:bgFillStyleLst>
        <a:solidFill>
          <a:schemeClr val="phClr"/>
        </a:solidFill>
        <a:gradFill rotWithShape="1">
          <a:gsLst>
            <a:gs pos="0">
              <a:schemeClr val="phClr">
                <a:tint val="93000"/>
              </a:schemeClr>
            </a:gs>
            <a:gs pos="100000">
              <a:schemeClr val="phClr">
                <a:shade val="55000"/>
              </a:schemeClr>
            </a:gs>
          </a:gsLst>
          <a:lin ang="5400000" scaled="1"/>
        </a:gradFill>
        <a:blipFill rotWithShape="1">
          <a:blip xmlns:r="http://schemas.openxmlformats.org/officeDocument/2006/relationships" r:embed="rId1">
            <a:duotone>
              <a:schemeClr val="phClr">
                <a:shade val="20000"/>
                <a:satMod val="350000"/>
                <a:lumMod val="125000"/>
              </a:schemeClr>
              <a:schemeClr val="phClr">
                <a:tint val="90000"/>
                <a:satMod val="250000"/>
              </a:schemeClr>
            </a:duotone>
          </a:blip>
          <a:stretch/>
        </a:blipFill>
      </a:bgFillStyleLst>
    </a:fmtScheme>
  </a:themeElements>
  <a:objectDefaults/>
  <a:extraClrSchemeLst/>
</a:theme>
</file>

<file path=ppt/theme/theme2.xml><?xml version="1.0" encoding="utf-8"?>
<a:theme xmlns:a="http://schemas.openxmlformats.org/drawingml/2006/main" name="Исполнительная">
  <a:themeElements>
    <a:clrScheme name="Исполнительная">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Исполнительная">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Исполнитель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ppt/theme/theme3.xml><?xml version="1.0" encoding="utf-8"?>
<a:theme xmlns:a="http://schemas.openxmlformats.org/drawingml/2006/main" name="1_NewsPrint">
  <a:themeElements>
    <a:clrScheme name="NewsPrint">
      <a:dk1>
        <a:sysClr val="windowText" lastClr="000000"/>
      </a:dk1>
      <a:lt1>
        <a:sysClr val="window" lastClr="FFFFFF"/>
      </a:lt1>
      <a:dk2>
        <a:srgbClr val="303030"/>
      </a:dk2>
      <a:lt2>
        <a:srgbClr val="DEDEE0"/>
      </a:lt2>
      <a:accent1>
        <a:srgbClr val="AD0101"/>
      </a:accent1>
      <a:accent2>
        <a:srgbClr val="726056"/>
      </a:accent2>
      <a:accent3>
        <a:srgbClr val="AC956E"/>
      </a:accent3>
      <a:accent4>
        <a:srgbClr val="808DA9"/>
      </a:accent4>
      <a:accent5>
        <a:srgbClr val="424E5B"/>
      </a:accent5>
      <a:accent6>
        <a:srgbClr val="730E00"/>
      </a:accent6>
      <a:hlink>
        <a:srgbClr val="D26900"/>
      </a:hlink>
      <a:folHlink>
        <a:srgbClr val="D89243"/>
      </a:folHlink>
    </a:clrScheme>
    <a:fontScheme name="NewsPrint">
      <a:majorFont>
        <a:latin typeface="Impact"/>
        <a:ea typeface=""/>
        <a:cs typeface=""/>
        <a:font script="Jpan" typeface="HGP創英角ｺﾞｼｯｸUB"/>
        <a:font script="Hang" typeface="HY견고딕"/>
        <a:font script="Hans" typeface="微软雅黑"/>
        <a:font script="Hant" typeface="微軟正黑體"/>
        <a:font script="Arab" typeface="Tahoma"/>
        <a:font script="Hebr" typeface="To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NewsPrint">
      <a:fillStyleLst>
        <a:solidFill>
          <a:schemeClr val="phClr"/>
        </a:solidFill>
        <a:gradFill rotWithShape="1">
          <a:gsLst>
            <a:gs pos="0">
              <a:schemeClr val="phClr">
                <a:tint val="37000"/>
                <a:hueMod val="100000"/>
                <a:satMod val="200000"/>
                <a:lumMod val="88000"/>
              </a:schemeClr>
            </a:gs>
            <a:gs pos="100000">
              <a:schemeClr val="phClr">
                <a:tint val="53000"/>
                <a:shade val="100000"/>
                <a:hueMod val="100000"/>
                <a:satMod val="350000"/>
                <a:lumMod val="79000"/>
              </a:schemeClr>
            </a:gs>
          </a:gsLst>
          <a:lin ang="5400000" scaled="1"/>
        </a:gradFill>
        <a:gradFill rotWithShape="1">
          <a:gsLst>
            <a:gs pos="0">
              <a:schemeClr val="phClr">
                <a:tint val="83000"/>
                <a:shade val="100000"/>
                <a:alpha val="100000"/>
                <a:hueMod val="100000"/>
                <a:satMod val="220000"/>
                <a:lumMod val="90000"/>
              </a:schemeClr>
            </a:gs>
            <a:gs pos="76000">
              <a:schemeClr val="phClr">
                <a:shade val="100000"/>
              </a:schemeClr>
            </a:gs>
            <a:gs pos="100000">
              <a:schemeClr val="phClr">
                <a:shade val="93000"/>
                <a:alpha val="100000"/>
                <a:satMod val="100000"/>
                <a:lumMod val="93000"/>
              </a:schemeClr>
            </a:gs>
          </a:gsLst>
          <a:path path="circle">
            <a:fillToRect l="15000" t="15000" r="100000" b="100000"/>
          </a:path>
        </a:gradFill>
      </a:fillStyleLst>
      <a:lnStyleLst>
        <a:ln w="15875" cap="flat" cmpd="sng" algn="ctr">
          <a:solidFill>
            <a:schemeClr val="phClr"/>
          </a:solidFill>
          <a:prstDash val="solid"/>
        </a:ln>
        <a:ln w="22225" cap="flat" cmpd="sng" algn="ctr">
          <a:solidFill>
            <a:schemeClr val="phClr"/>
          </a:solidFill>
          <a:prstDash val="solid"/>
        </a:ln>
        <a:ln w="34925" cap="flat" cmpd="sng" algn="ctr">
          <a:solidFill>
            <a:schemeClr val="phClr"/>
          </a:solidFill>
          <a:prstDash val="solid"/>
        </a:ln>
      </a:lnStyleLst>
      <a:effectStyleLst>
        <a:effectStyle>
          <a:effectLst>
            <a:outerShdw blurRad="50800" dist="12700" dir="5280000" rotWithShape="0">
              <a:srgbClr val="000000">
                <a:alpha val="40000"/>
              </a:srgbClr>
            </a:outerShdw>
          </a:effectLst>
        </a:effectStyle>
        <a:effectStyle>
          <a:effectLst>
            <a:outerShdw blurRad="38100" dist="38100" dir="5400000" rotWithShape="0">
              <a:srgbClr val="000000">
                <a:alpha val="35000"/>
              </a:srgbClr>
            </a:outerShdw>
          </a:effectLst>
        </a:effectStyle>
        <a:effectStyle>
          <a:effectLst>
            <a:outerShdw blurRad="38100" dist="38100" dir="5400000" rotWithShape="0">
              <a:srgbClr val="000000">
                <a:alpha val="35000"/>
              </a:srgbClr>
            </a:outerShdw>
          </a:effectLst>
          <a:scene3d>
            <a:camera prst="orthographicFront">
              <a:rot lat="0" lon="0" rev="0"/>
            </a:camera>
            <a:lightRig rig="brightRoom" dir="tl"/>
          </a:scene3d>
          <a:sp3d contourW="12700">
            <a:bevelT w="31750" h="12700"/>
            <a:contourClr>
              <a:schemeClr val="phClr"/>
            </a:contourClr>
          </a:sp3d>
        </a:effectStyle>
      </a:effectStyleLst>
      <a:bgFillStyleLst>
        <a:solidFill>
          <a:schemeClr val="phClr"/>
        </a:solidFill>
        <a:gradFill rotWithShape="1">
          <a:gsLst>
            <a:gs pos="0">
              <a:schemeClr val="phClr">
                <a:tint val="93000"/>
              </a:schemeClr>
            </a:gs>
            <a:gs pos="100000">
              <a:schemeClr val="phClr">
                <a:shade val="55000"/>
              </a:schemeClr>
            </a:gs>
          </a:gsLst>
          <a:lin ang="5400000" scaled="1"/>
        </a:gradFill>
        <a:blipFill rotWithShape="1">
          <a:blip xmlns:r="http://schemas.openxmlformats.org/officeDocument/2006/relationships" r:embed="rId1">
            <a:duotone>
              <a:schemeClr val="phClr">
                <a:shade val="20000"/>
                <a:satMod val="350000"/>
                <a:lumMod val="125000"/>
              </a:schemeClr>
              <a:schemeClr val="phClr">
                <a:tint val="90000"/>
                <a:satMod val="250000"/>
              </a:schemeClr>
            </a:duotone>
          </a:blip>
          <a:stretch/>
        </a:blipFill>
      </a:bgFillStyleLst>
    </a:fmtScheme>
  </a:themeElements>
  <a:objectDefaults/>
  <a:extraClrSchemeLst/>
</a:theme>
</file>

<file path=ppt/theme/theme4.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Newsprint</Template>
  <TotalTime>105781</TotalTime>
  <Words>3902</Words>
  <Application>Microsoft Office PowerPoint</Application>
  <PresentationFormat>Экран (16:9)</PresentationFormat>
  <Paragraphs>383</Paragraphs>
  <Slides>56</Slides>
  <Notes>1</Notes>
  <HiddenSlides>0</HiddenSlides>
  <MMClips>0</MMClips>
  <ScaleCrop>false</ScaleCrop>
  <HeadingPairs>
    <vt:vector size="8" baseType="variant">
      <vt:variant>
        <vt:lpstr>Использованные шрифты</vt:lpstr>
      </vt:variant>
      <vt:variant>
        <vt:i4>10</vt:i4>
      </vt:variant>
      <vt:variant>
        <vt:lpstr>Тема</vt:lpstr>
      </vt:variant>
      <vt:variant>
        <vt:i4>3</vt:i4>
      </vt:variant>
      <vt:variant>
        <vt:lpstr>Внедренные серверы OLE</vt:lpstr>
      </vt:variant>
      <vt:variant>
        <vt:i4>1</vt:i4>
      </vt:variant>
      <vt:variant>
        <vt:lpstr>Заголовки слайдов</vt:lpstr>
      </vt:variant>
      <vt:variant>
        <vt:i4>56</vt:i4>
      </vt:variant>
    </vt:vector>
  </HeadingPairs>
  <TitlesOfParts>
    <vt:vector size="70" baseType="lpstr">
      <vt:lpstr>Arial</vt:lpstr>
      <vt:lpstr>Bookman Old Style</vt:lpstr>
      <vt:lpstr>Calibri</vt:lpstr>
      <vt:lpstr>Century Gothic</vt:lpstr>
      <vt:lpstr>Comic Sans MS</vt:lpstr>
      <vt:lpstr>Courier New</vt:lpstr>
      <vt:lpstr>Impact</vt:lpstr>
      <vt:lpstr>Palatino Linotype</vt:lpstr>
      <vt:lpstr>Roboto Condensed Light</vt:lpstr>
      <vt:lpstr>Times New Roman</vt:lpstr>
      <vt:lpstr>NewsPrint</vt:lpstr>
      <vt:lpstr>Исполнительная</vt:lpstr>
      <vt:lpstr>1_NewsPrint</vt:lpstr>
      <vt:lpstr>Equation</vt:lpstr>
      <vt:lpstr>PHELEX: Results and Perspectives </vt:lpstr>
      <vt:lpstr>    The aim of experiment: the search for Dark Matter as Hidden Photons  Virial theorem:  kinetic energy of gravitationally bound system of objects should be equal to  – 0.5  of their potential energy  Zwicky (1937) – analyses of red shifts of the Coma Cluster of galaxies: surprisingly high mass-to-light ratio  To-day, according to a combination of all data: the dark matter accounts for about 84 % of the matter content of the Universe  WIMPS, Axions …. ?  What if: dark photons?</vt:lpstr>
      <vt:lpstr>Презентация PowerPoint</vt:lpstr>
      <vt:lpstr>PHELEX – PHoton-ELectron EXperiment</vt:lpstr>
      <vt:lpstr>Презентация PowerPoint</vt:lpstr>
      <vt:lpstr>Multicathode counter, calibration from the end of the counter</vt:lpstr>
      <vt:lpstr>During the assembly of the counter wires</vt:lpstr>
      <vt:lpstr>Multicathode counter: assembling and testing</vt:lpstr>
      <vt:lpstr>Assembling the counter</vt:lpstr>
      <vt:lpstr>Презентация PowerPoint</vt:lpstr>
      <vt:lpstr>Презентация PowerPoint</vt:lpstr>
      <vt:lpstr>Mass of Dark Photon  from 10 to 40 eV</vt:lpstr>
      <vt:lpstr>    </vt:lpstr>
      <vt:lpstr>  </vt:lpstr>
      <vt:lpstr>Results of measurement with gas mixture Ar +CH4(10%) и Ne + CH4(10%)  Target – free electrons of a degenerate electron gas of a metal Result is included in compilation of the data  Review of Particle Physics in Prog. Theor. Exp. Phys. 2020, 083C01 (2020). </vt:lpstr>
      <vt:lpstr>New measurements Al – (Ne + CH4(10%) 1 Bar)</vt:lpstr>
      <vt:lpstr>New upper limit  Result is included in compilation of the data by PDG  Review of Particle Physics in Prog. Theor. Exp. Phys. 2022, 083C01 (2022). </vt:lpstr>
      <vt:lpstr>Directionality of the counting</vt:lpstr>
      <vt:lpstr>Diurnal variations, Moscow, Russia 55º 45’ N</vt:lpstr>
      <vt:lpstr>Left: for maximum and  Right:  for minimum of the count rate</vt:lpstr>
      <vt:lpstr>DIURNAL VARIATIONS IN SIDEREAL TIME  (configuration 1) </vt:lpstr>
      <vt:lpstr> </vt:lpstr>
      <vt:lpstr> </vt:lpstr>
      <vt:lpstr>DIURNAL VARIATIONS IN SIDEREAL TIME (configuration 1) </vt:lpstr>
      <vt:lpstr> </vt:lpstr>
      <vt:lpstr> </vt:lpstr>
      <vt:lpstr>Summary</vt:lpstr>
      <vt:lpstr>        </vt:lpstr>
      <vt:lpstr>        </vt:lpstr>
      <vt:lpstr>Thank you for attention !</vt:lpstr>
      <vt:lpstr>Презентация PowerPoint</vt:lpstr>
      <vt:lpstr>Презентация PowerPoint</vt:lpstr>
      <vt:lpstr>Презентация PowerPoint</vt:lpstr>
      <vt:lpstr>Ref: R.B.Cairns and J.A.R.Samson Journal of optical society of America Vol. 56, Number 11, November 1966, 1568-1573</vt:lpstr>
      <vt:lpstr>Мультикатодный счетчик, калибровка с торца</vt:lpstr>
      <vt:lpstr>Мультикатодный счетчик, калибровка с торца</vt:lpstr>
      <vt:lpstr>Презентация PowerPoint</vt:lpstr>
      <vt:lpstr>Презентация PowerPoint</vt:lpstr>
      <vt:lpstr>  </vt:lpstr>
      <vt:lpstr>Принцип работы мультикатодного счетчика: Отталкивающий потенциал второго катода в конфигурации 2 Эффект: rMCC = R1 – R2</vt:lpstr>
      <vt:lpstr>Diurnal variations, BNO, Russia 43º  &lt;α2&gt; averaged for 1 hour </vt:lpstr>
      <vt:lpstr>Diurnal variations, INO, India 10º</vt:lpstr>
      <vt:lpstr>Diurnal variations, Pyhäsalmi, Finnland 64º</vt:lpstr>
      <vt:lpstr>  </vt:lpstr>
      <vt:lpstr> </vt:lpstr>
      <vt:lpstr>  </vt:lpstr>
      <vt:lpstr> </vt:lpstr>
      <vt:lpstr>Authors: A. Kopylov, I. Orekhov, V. Petukhov Title: Results from a Hidden Photon Dark Matter Search Using a  Multi-Cathode Counter Received: 2019-01—29 08:16:45.0 Referee report: Their experiment is very interesting and their idea has both  novelty and originality. I consider that this preprint is  acceptable for publication in JCAP.</vt:lpstr>
      <vt:lpstr>Презентация PowerPoint</vt:lpstr>
      <vt:lpstr>Сумма по четырем ранам (конфигурация 1) </vt:lpstr>
      <vt:lpstr>Презентация PowerPoint</vt:lpstr>
      <vt:lpstr>Сумма по четырем ранам (конфигурация 1) </vt:lpstr>
      <vt:lpstr>Сумма по четырем ранам (конфигурация 1) </vt:lpstr>
      <vt:lpstr>Dark photons as a Dark Matter</vt:lpstr>
      <vt:lpstr>Измерение индуцированного электрического поля</vt:lpstr>
      <vt:lpstr>arXiv:2105.04565</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First results and future prospects from PHELEX</dc:title>
  <dc:creator>DNS</dc:creator>
  <cp:lastModifiedBy>postadresok@yandex.ru</cp:lastModifiedBy>
  <cp:revision>385</cp:revision>
  <dcterms:created xsi:type="dcterms:W3CDTF">2020-07-07T07:06:25Z</dcterms:created>
  <dcterms:modified xsi:type="dcterms:W3CDTF">2024-10-21T16:48:02Z</dcterms:modified>
</cp:coreProperties>
</file>