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  <p:sldMasterId id="2147483680" r:id="rId2"/>
    <p:sldMasterId id="2147483702" r:id="rId3"/>
    <p:sldMasterId id="2147483729" r:id="rId4"/>
    <p:sldMasterId id="2147483742" r:id="rId5"/>
  </p:sldMasterIdLst>
  <p:notesMasterIdLst>
    <p:notesMasterId r:id="rId48"/>
  </p:notesMasterIdLst>
  <p:sldIdLst>
    <p:sldId id="815" r:id="rId6"/>
    <p:sldId id="272" r:id="rId7"/>
    <p:sldId id="902" r:id="rId8"/>
    <p:sldId id="317" r:id="rId9"/>
    <p:sldId id="2147376197" r:id="rId10"/>
    <p:sldId id="2147376196" r:id="rId11"/>
    <p:sldId id="2147376198" r:id="rId12"/>
    <p:sldId id="903" r:id="rId13"/>
    <p:sldId id="2147376199" r:id="rId14"/>
    <p:sldId id="314" r:id="rId15"/>
    <p:sldId id="319" r:id="rId16"/>
    <p:sldId id="332" r:id="rId17"/>
    <p:sldId id="331" r:id="rId18"/>
    <p:sldId id="2147376208" r:id="rId19"/>
    <p:sldId id="310" r:id="rId20"/>
    <p:sldId id="279" r:id="rId21"/>
    <p:sldId id="304" r:id="rId22"/>
    <p:sldId id="2147376206" r:id="rId23"/>
    <p:sldId id="311" r:id="rId24"/>
    <p:sldId id="322" r:id="rId25"/>
    <p:sldId id="316" r:id="rId26"/>
    <p:sldId id="315" r:id="rId27"/>
    <p:sldId id="285" r:id="rId28"/>
    <p:sldId id="2147376201" r:id="rId29"/>
    <p:sldId id="2147376202" r:id="rId30"/>
    <p:sldId id="2147376204" r:id="rId31"/>
    <p:sldId id="2147376203" r:id="rId32"/>
    <p:sldId id="318" r:id="rId33"/>
    <p:sldId id="333" r:id="rId34"/>
    <p:sldId id="2147376207" r:id="rId35"/>
    <p:sldId id="324" r:id="rId36"/>
    <p:sldId id="303" r:id="rId37"/>
    <p:sldId id="299" r:id="rId38"/>
    <p:sldId id="330" r:id="rId39"/>
    <p:sldId id="329" r:id="rId40"/>
    <p:sldId id="835" r:id="rId41"/>
    <p:sldId id="833" r:id="rId42"/>
    <p:sldId id="308" r:id="rId43"/>
    <p:sldId id="277" r:id="rId44"/>
    <p:sldId id="325" r:id="rId45"/>
    <p:sldId id="257" r:id="rId46"/>
    <p:sldId id="2147376205" r:id="rId4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Введение" id="{F04F59D7-83BB-420F-94E8-D0101DCA7C36}">
          <p14:sldIdLst>
            <p14:sldId id="815"/>
            <p14:sldId id="272"/>
            <p14:sldId id="902"/>
            <p14:sldId id="317"/>
            <p14:sldId id="2147376197"/>
            <p14:sldId id="2147376196"/>
            <p14:sldId id="2147376198"/>
            <p14:sldId id="903"/>
            <p14:sldId id="2147376199"/>
          </p14:sldIdLst>
        </p14:section>
        <p14:section name="Диджитайзеры" id="{0AB16109-A3B6-483C-B876-AF13AE429CB7}">
          <p14:sldIdLst>
            <p14:sldId id="314"/>
            <p14:sldId id="319"/>
            <p14:sldId id="332"/>
            <p14:sldId id="331"/>
            <p14:sldId id="2147376208"/>
            <p14:sldId id="310"/>
            <p14:sldId id="279"/>
            <p14:sldId id="304"/>
            <p14:sldId id="2147376206"/>
            <p14:sldId id="311"/>
            <p14:sldId id="322"/>
            <p14:sldId id="316"/>
            <p14:sldId id="315"/>
            <p14:sldId id="285"/>
            <p14:sldId id="2147376201"/>
            <p14:sldId id="2147376202"/>
            <p14:sldId id="2147376204"/>
            <p14:sldId id="2147376203"/>
            <p14:sldId id="318"/>
            <p14:sldId id="333"/>
            <p14:sldId id="2147376207"/>
            <p14:sldId id="324"/>
            <p14:sldId id="303"/>
            <p14:sldId id="299"/>
            <p14:sldId id="330"/>
            <p14:sldId id="329"/>
            <p14:sldId id="835"/>
            <p14:sldId id="833"/>
            <p14:sldId id="308"/>
            <p14:sldId id="277"/>
            <p14:sldId id="325"/>
            <p14:sldId id="257"/>
            <p14:sldId id="21473762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 A" initials="AA" lastIdx="1" clrIdx="0">
    <p:extLst>
      <p:ext uri="{19B8F6BF-5375-455C-9EA6-DF929625EA0E}">
        <p15:presenceInfo xmlns:p15="http://schemas.microsoft.com/office/powerpoint/2012/main" userId="fb012d0ca30d84b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CE"/>
    <a:srgbClr val="E9EBF5"/>
    <a:srgbClr val="D9D9D9"/>
    <a:srgbClr val="C6EFCE"/>
    <a:srgbClr val="FFFFFF"/>
    <a:srgbClr val="D79251"/>
    <a:srgbClr val="093C92"/>
    <a:srgbClr val="FF897F"/>
    <a:srgbClr val="3481CC"/>
    <a:srgbClr val="FF86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16" autoAdjust="0"/>
    <p:restoredTop sz="95223" autoAdjust="0"/>
  </p:normalViewPr>
  <p:slideViewPr>
    <p:cSldViewPr snapToGrid="0">
      <p:cViewPr>
        <p:scale>
          <a:sx n="75" d="100"/>
          <a:sy n="75" d="100"/>
        </p:scale>
        <p:origin x="678" y="66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41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3</a:t>
            </a:r>
          </a:p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Базовый функционал на борту</a:t>
            </a:r>
          </a:p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7713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3</a:t>
            </a:r>
          </a:p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Базовый функционал на борту</a:t>
            </a:r>
          </a:p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106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1905" fontAlgn="base">
              <a:lnSpc>
                <a:spcPct val="112000"/>
              </a:lnSpc>
              <a:spcAft>
                <a:spcPts val="35"/>
              </a:spcAft>
              <a:buSzPts val="1100"/>
            </a:pPr>
            <a:r>
              <a:rPr lang="ru-RU" dirty="0"/>
              <a:t>Слайд 2</a:t>
            </a:r>
          </a:p>
          <a:p>
            <a:pPr marL="457200" marR="1905" indent="-298450" fontAlgn="base">
              <a:lnSpc>
                <a:spcPct val="112000"/>
              </a:lnSpc>
              <a:spcAft>
                <a:spcPts val="35"/>
              </a:spcAft>
              <a:buSzPts val="1100"/>
              <a:buFontTx/>
              <a:buChar char="-"/>
            </a:pPr>
            <a:r>
              <a:rPr lang="ru-RU" dirty="0"/>
              <a:t>Ключевые особенности оцифровщиков от ООО «Диджитайзер»</a:t>
            </a:r>
          </a:p>
          <a:p>
            <a:pPr marL="457200" marR="1905" indent="-298450" fontAlgn="base">
              <a:lnSpc>
                <a:spcPct val="112000"/>
              </a:lnSpc>
              <a:spcAft>
                <a:spcPts val="35"/>
              </a:spcAft>
              <a:buSzPts val="1100"/>
              <a:buFontTx/>
              <a:buChar char="-"/>
            </a:pPr>
            <a:endParaRPr lang="ru-RU" dirty="0"/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137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B9398-3589-6444-E201-E5CD01848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0EE5606-EE2E-511A-1E75-BD85BA238C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D8484FD-D4C5-7361-6198-E718921E8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3</a:t>
            </a:r>
          </a:p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Базовый функционал на борту</a:t>
            </a:r>
          </a:p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115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3</a:t>
            </a:r>
          </a:p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Базовый функционал на борту</a:t>
            </a:r>
          </a:p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791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6</a:t>
            </a:r>
          </a:p>
          <a:p>
            <a:pPr marL="457200" indent="-298450">
              <a:buFontTx/>
              <a:buChar char="-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Наши прошивки на ПЛИС</a:t>
            </a:r>
          </a:p>
          <a:p>
            <a:pPr marL="457200" indent="-298450">
              <a:buFontTx/>
              <a:buChar char="-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Преимущество прошивок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447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6</a:t>
            </a:r>
          </a:p>
          <a:p>
            <a:pPr marL="457200" indent="-298450">
              <a:buFontTx/>
              <a:buChar char="-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Наши прошивки на ПЛИС</a:t>
            </a:r>
          </a:p>
          <a:p>
            <a:pPr marL="457200" indent="-298450">
              <a:buFontTx/>
              <a:buChar char="-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Преимущество прошивок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407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7</a:t>
            </a:r>
          </a:p>
          <a:p>
            <a:pPr marL="457200" indent="-298450">
              <a:buFontTx/>
              <a:buChar char="-"/>
            </a:pPr>
            <a:r>
              <a:rPr lang="ru-RU" dirty="0"/>
              <a:t>Одно из направлений  - цифровая подготовка сигнала</a:t>
            </a:r>
          </a:p>
          <a:p>
            <a:pPr marL="457200" indent="-298450">
              <a:buFontTx/>
              <a:buChar char="-"/>
            </a:pPr>
            <a:r>
              <a:rPr lang="ru-RU" dirty="0"/>
              <a:t>Положительные эффекты для результатов эксперимента (увеличение статистики событий)</a:t>
            </a:r>
          </a:p>
        </p:txBody>
      </p:sp>
    </p:spTree>
    <p:extLst>
      <p:ext uri="{BB962C8B-B14F-4D97-AF65-F5344CB8AC3E}">
        <p14:creationId xmlns:p14="http://schemas.microsoft.com/office/powerpoint/2010/main" val="2767024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B5C6B-43DB-DA11-C476-E15A43B48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6A2A879-5CBC-9BAD-D0DF-70ED8D0ED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B039FE0-5760-9839-BC50-CADF78EF4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5</a:t>
            </a:r>
          </a:p>
          <a:p>
            <a:pPr marL="457200" indent="-298450">
              <a:buFontTx/>
              <a:buChar char="-"/>
            </a:pPr>
            <a:r>
              <a:rPr lang="ru-RU" dirty="0"/>
              <a:t>Собственное ПО</a:t>
            </a:r>
          </a:p>
          <a:p>
            <a:pPr marL="457200" indent="-2984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701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33D9A-744D-1702-EC50-8D0C74363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D82E3B5-8E77-B7F6-E8E1-9DADD9A75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E4BFBEE-8CA0-8B8D-E615-2E2AA3AC7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5</a:t>
            </a:r>
          </a:p>
          <a:p>
            <a:pPr marL="457200" indent="-298450">
              <a:buFontTx/>
              <a:buChar char="-"/>
            </a:pPr>
            <a:r>
              <a:rPr lang="ru-RU" dirty="0"/>
              <a:t>Собственное ПО</a:t>
            </a:r>
          </a:p>
          <a:p>
            <a:pPr marL="457200" indent="-2984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114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34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Особенности: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∙"/>
            </a:pPr>
            <a:r>
              <a:rPr lang="ru-RU"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Полностью готовая система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∙"/>
            </a:pPr>
            <a:r>
              <a:rPr lang="ru-RU"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Модульность с возможностью масштабирования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∙"/>
            </a:pPr>
            <a:r>
              <a:rPr lang="ru-RU"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Встроенный МКА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∙"/>
            </a:pPr>
            <a:r>
              <a:rPr lang="ru-RU"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Управление системой под руководством ПО AlphaHero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∙"/>
            </a:pPr>
            <a:r>
              <a:rPr lang="ru-RU"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Подходит для образцов до 50 мм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∙"/>
            </a:pPr>
            <a:r>
              <a:rPr lang="ru-RU"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Площадь детекторов до 1200 мм</a:t>
            </a:r>
            <a:r>
              <a:rPr lang="ru-RU" sz="1200" b="1" baseline="30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∙"/>
            </a:pPr>
            <a:r>
              <a:rPr lang="ru-RU"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Расстояние источник-детектор от 4 до 48 мм с шагом 4 мм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609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C86AA-5BF0-0A11-DFD5-725FFD2E7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9ACC1F9-9C0B-F7A4-78D1-6288EEF7C8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1294D5-C470-C1F0-949B-76E35D851C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5</a:t>
            </a:r>
          </a:p>
          <a:p>
            <a:pPr marL="457200" indent="-298450">
              <a:buFontTx/>
              <a:buChar char="-"/>
            </a:pPr>
            <a:r>
              <a:rPr lang="ru-RU" dirty="0"/>
              <a:t>Собственное ПО</a:t>
            </a:r>
          </a:p>
          <a:p>
            <a:pPr marL="457200" indent="-2984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478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05320-193F-1D6F-4071-3B09C4FA3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DBA0169-3849-1C35-958B-58145269B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6ABCF2E-8DB7-EDFB-B4C4-C42D0741D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5</a:t>
            </a:r>
          </a:p>
          <a:p>
            <a:pPr marL="457200" indent="-298450">
              <a:buFontTx/>
              <a:buChar char="-"/>
            </a:pPr>
            <a:r>
              <a:rPr lang="ru-RU" dirty="0"/>
              <a:t>Собственное ПО</a:t>
            </a:r>
          </a:p>
          <a:p>
            <a:pPr marL="457200" indent="-2984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244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4</a:t>
            </a:r>
          </a:p>
          <a:p>
            <a:pPr marL="457200" indent="-298450">
              <a:buFontTx/>
              <a:buChar char="-"/>
            </a:pPr>
            <a:r>
              <a:rPr lang="ru-RU" dirty="0"/>
              <a:t>Представлена линейка диджитайзеров</a:t>
            </a:r>
          </a:p>
          <a:p>
            <a:pPr marL="457200" indent="-298450">
              <a:buFontTx/>
              <a:buChar char="-"/>
            </a:pPr>
            <a:r>
              <a:rPr lang="ru-RU" dirty="0"/>
              <a:t>Основные параметр – частота оцифровки сигналов</a:t>
            </a:r>
          </a:p>
          <a:p>
            <a:pPr marL="457200" indent="-298450">
              <a:buFontTx/>
              <a:buChar char="-"/>
            </a:pPr>
            <a:r>
              <a:rPr lang="ru-RU" dirty="0"/>
              <a:t>Широкое применение</a:t>
            </a:r>
          </a:p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951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4</a:t>
            </a:r>
          </a:p>
          <a:p>
            <a:pPr marL="457200" indent="-298450">
              <a:buFontTx/>
              <a:buChar char="-"/>
            </a:pPr>
            <a:r>
              <a:rPr lang="ru-RU" dirty="0"/>
              <a:t>Представлена линейка диджитайзеров</a:t>
            </a:r>
          </a:p>
          <a:p>
            <a:pPr marL="457200" indent="-298450">
              <a:buFontTx/>
              <a:buChar char="-"/>
            </a:pPr>
            <a:r>
              <a:rPr lang="ru-RU" dirty="0"/>
              <a:t>Основные параметр – частота оцифровки сигналов</a:t>
            </a:r>
          </a:p>
          <a:p>
            <a:pPr marL="457200" indent="-298450">
              <a:buFontTx/>
              <a:buChar char="-"/>
            </a:pPr>
            <a:r>
              <a:rPr lang="ru-RU" dirty="0"/>
              <a:t>Широкое применение</a:t>
            </a:r>
          </a:p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977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ru-RU" dirty="0"/>
              <a:t>Слайд 10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dirty="0"/>
              <a:t>Благодарю за внимание! Наши контакты на экране! Будем рады ответить на ваши вопросы!</a:t>
            </a: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1534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ru-RU" sz="1200" b="1" baseline="30000" dirty="0"/>
              <a:t>Вот уже </a:t>
            </a:r>
            <a:r>
              <a:rPr lang="ru-RU" sz="1200" b="1" baseline="30000" dirty="0" err="1"/>
              <a:t>бьолее</a:t>
            </a:r>
            <a:r>
              <a:rPr lang="ru-RU" sz="1200" b="1" baseline="30000" dirty="0"/>
              <a:t> 40 лет </a:t>
            </a:r>
            <a:r>
              <a:rPr lang="en-US" sz="1200" b="1" baseline="30000" dirty="0"/>
              <a:t>CAEN</a:t>
            </a:r>
            <a:r>
              <a:rPr lang="ru-RU" sz="1200" b="1" baseline="30000" dirty="0"/>
              <a:t> предоставляет учёным и инженерам наиболее совершенные электронные инструменты для всех типов детекторов радиации или частиц. Благодаря тесному сотрудничеству со многими исследовательскими лабораториями, мы с гордостью представляем приборы для: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n-US" sz="8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Физики высоких энергий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Астрофизики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Исследований нейтрино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Исследований тёмной материи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Ядерной физики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Материаловедения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Медицинской физики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Национальной безопасности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Решения производственных задач</a:t>
            </a:r>
            <a:endParaRPr lang="it-IT" sz="1200" b="1" baseline="300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E91CE-7A21-4BD3-A523-3B002051C2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6629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26DBF-F407-3C4D-82C6-1B7D37550E29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sym typeface="Arial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2913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1905" fontAlgn="base">
              <a:lnSpc>
                <a:spcPct val="112000"/>
              </a:lnSpc>
              <a:spcAft>
                <a:spcPts val="35"/>
              </a:spcAft>
              <a:buSzPts val="1100"/>
            </a:pPr>
            <a:r>
              <a:rPr lang="ru-RU" dirty="0"/>
              <a:t>Слайд 8</a:t>
            </a:r>
          </a:p>
          <a:p>
            <a:pPr marL="457200" indent="-298450">
              <a:buFontTx/>
              <a:buChar char="-"/>
            </a:pPr>
            <a:r>
              <a:rPr lang="ru-RU" dirty="0"/>
              <a:t>Разрабатываем </a:t>
            </a:r>
            <a:r>
              <a:rPr lang="ru-RU" dirty="0" err="1"/>
              <a:t>придетекторную</a:t>
            </a:r>
            <a:r>
              <a:rPr lang="ru-RU" dirty="0"/>
              <a:t> электронику</a:t>
            </a:r>
          </a:p>
          <a:p>
            <a:pPr marL="457200" indent="-298450">
              <a:buFontTx/>
              <a:buChar char="-"/>
            </a:pPr>
            <a:r>
              <a:rPr lang="ru-RU" dirty="0"/>
              <a:t>Готовая к поставке продукция: ЗЧП в разных исполнениях </a:t>
            </a:r>
          </a:p>
        </p:txBody>
      </p:sp>
    </p:spTree>
    <p:extLst>
      <p:ext uri="{BB962C8B-B14F-4D97-AF65-F5344CB8AC3E}">
        <p14:creationId xmlns:p14="http://schemas.microsoft.com/office/powerpoint/2010/main" val="1475798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>
              <a:lnSpc>
                <a:spcPct val="100000"/>
              </a:lnSpc>
              <a:buNone/>
              <a:tabLst>
                <a:tab pos="0" algn="l"/>
              </a:tabLst>
              <a:defRPr lang="it-IT" sz="12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502E529A-3C66-4099-AE10-59AEA8E1CC90}" type="slidenum">
              <a:rPr kumimoji="0" lang="it-IT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39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8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Если Вы не нашли нужного прибора в нашем каталоге, или начинаете новый эксперимент и вам нужен принципиально новый дизайн  - МЫ поможем на любой из стадий проекта.</a:t>
            </a:r>
            <a:endParaRPr lang="en-US" sz="1200" b="0" strike="noStrike" spc="-1">
              <a:latin typeface="Arial"/>
            </a:endParaRPr>
          </a:p>
          <a:p>
            <a:pPr marL="457200" indent="-228600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7D325-D2AF-2983-BAAC-815E81E59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>
            <a:extLst>
              <a:ext uri="{FF2B5EF4-FFF2-40B4-BE49-F238E27FC236}">
                <a16:creationId xmlns:a16="http://schemas.microsoft.com/office/drawing/2014/main" id="{48749C2B-3A68-9D1E-BBD8-E4FB26769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73" name="PlaceHolder 2">
            <a:extLst>
              <a:ext uri="{FF2B5EF4-FFF2-40B4-BE49-F238E27FC236}">
                <a16:creationId xmlns:a16="http://schemas.microsoft.com/office/drawing/2014/main" id="{2B6624AE-EF6D-655C-3633-EC7B8B7DABF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74" name="PlaceHolder 3">
            <a:extLst>
              <a:ext uri="{FF2B5EF4-FFF2-40B4-BE49-F238E27FC236}">
                <a16:creationId xmlns:a16="http://schemas.microsoft.com/office/drawing/2014/main" id="{5F1CE949-24B9-2D6D-9D81-CA8C8F40724B}"/>
              </a:ext>
            </a:extLst>
          </p:cNvPr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fld id="{7E199DFB-18D1-4A5C-B19D-4964BC0872B5}" type="slidenum">
              <a:rPr kumimoji="0" lang="ru-RU" sz="14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>
                  <a:tab pos="0" algn="l"/>
                </a:tabLst>
                <a:defRPr/>
              </a:pPr>
              <a:t>41</a:t>
            </a:fld>
            <a:endParaRPr kumimoji="0" lang="en-US" sz="1400" b="0" i="0" u="none" strike="noStrike" kern="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870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E7941-61DA-1929-671B-4CAA44310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54D1AB9-BD61-E198-93C2-36BCFE294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433D693-9AAB-C6AE-8484-A651AC28A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4</a:t>
            </a:r>
          </a:p>
          <a:p>
            <a:pPr marL="457200" indent="-298450">
              <a:buFontTx/>
              <a:buChar char="-"/>
            </a:pPr>
            <a:r>
              <a:rPr lang="ru-RU" dirty="0"/>
              <a:t>Представлена линейка диджитайзеров</a:t>
            </a:r>
          </a:p>
          <a:p>
            <a:pPr marL="457200" indent="-298450">
              <a:buFontTx/>
              <a:buChar char="-"/>
            </a:pPr>
            <a:r>
              <a:rPr lang="ru-RU" dirty="0"/>
              <a:t>Основные параметр – частота оцифровки сигналов</a:t>
            </a:r>
          </a:p>
          <a:p>
            <a:pPr marL="457200" indent="-298450">
              <a:buFontTx/>
              <a:buChar char="-"/>
            </a:pPr>
            <a:r>
              <a:rPr lang="ru-RU" dirty="0"/>
              <a:t>Широкое применение</a:t>
            </a:r>
          </a:p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895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75773-F7CA-811A-54D6-AC3DCEC69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>
            <a:extLst>
              <a:ext uri="{FF2B5EF4-FFF2-40B4-BE49-F238E27FC236}">
                <a16:creationId xmlns:a16="http://schemas.microsoft.com/office/drawing/2014/main" id="{5A55B3FD-1535-1239-9766-842D6C254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73" name="PlaceHolder 2">
            <a:extLst>
              <a:ext uri="{FF2B5EF4-FFF2-40B4-BE49-F238E27FC236}">
                <a16:creationId xmlns:a16="http://schemas.microsoft.com/office/drawing/2014/main" id="{21AE9FB4-C5B9-9C9C-6AB4-C7853F93FD3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74" name="PlaceHolder 3">
            <a:extLst>
              <a:ext uri="{FF2B5EF4-FFF2-40B4-BE49-F238E27FC236}">
                <a16:creationId xmlns:a16="http://schemas.microsoft.com/office/drawing/2014/main" id="{BDB3EA35-308F-299A-8245-89A6E49BA9B5}"/>
              </a:ext>
            </a:extLst>
          </p:cNvPr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7E199DFB-18D1-4A5C-B19D-4964BC0872B5}" type="slidenum">
              <a:rPr lang="ru-RU" sz="1400" b="0" strike="noStrike" spc="-1">
                <a:solidFill>
                  <a:srgbClr val="000000"/>
                </a:solidFill>
                <a:latin typeface="Arial"/>
              </a:rPr>
              <a:t>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288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00240" lvl="1" indent="-5144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AutoNum type="arabicPeriod"/>
            </a:pP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CF048-8EE1-46E5-B016-B969A1FDCCD4}" type="slidenum">
              <a:rPr kumimoji="0" lang="en-US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696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A4A83-A49D-47E8-8FE2-EA804D773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CE4618-27C9-1EED-A902-49393D665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D02187-C7AB-E956-3FEE-5D5A318BE5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7FD290-AF94-FC1B-3B3B-B32BAC7D77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434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Диджитайзеры и электроника CAEN обеспечивает полностью цифровую замену большинства традиционных модулей, таких как многоканальные и одноканальные анализаторы,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зарядо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-цифровые преобразователи, временно-цифровые преобразователи, дискриминаторы и т.д.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CAEN предлагает полное семейство цифровых преобразователей с различной частотой выборки, разрешением, количеством каналов, форм-фактором, объемом памяти и другими параметрами, которые гибко настраиваются для решения поставленной задачи. Цифровой подход предлагает превосходную гибкость, стабильность и воспроизводимость, возможность перепрограммировать и адаптировать алгоритмы для приложения, способность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сохранять информацию о сигнале по всей цепочке сбора данных, и превосходные коррекции колебаний базовой линии,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режекции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наложений и т. д.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Одновременно CAEN также разработал специализированный алгоритм обработки цифровых импульсов, чтобы позволить пользователю извлекать конкретную информацию, такую ​​как энергия, точное время и т.д.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E91CE-7A21-4BD3-A523-3B002051C2D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264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BD7C9-663F-06C4-C0F0-2A1DE9644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CE04EB-B861-F6E1-2A4F-3F34421EA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588E39-7A5B-7D81-753A-BD443D5223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C61F6A-1AC5-55B0-6A48-319B50AB0F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0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1905" fontAlgn="base">
              <a:lnSpc>
                <a:spcPct val="112000"/>
              </a:lnSpc>
              <a:spcAft>
                <a:spcPts val="35"/>
              </a:spcAft>
              <a:buSzPts val="1100"/>
            </a:pPr>
            <a:r>
              <a:rPr lang="ru-RU" dirty="0"/>
              <a:t>Слайд 2</a:t>
            </a:r>
          </a:p>
          <a:p>
            <a:pPr marL="457200" marR="1905" indent="-298450" fontAlgn="base">
              <a:lnSpc>
                <a:spcPct val="112000"/>
              </a:lnSpc>
              <a:spcAft>
                <a:spcPts val="35"/>
              </a:spcAft>
              <a:buSzPts val="1100"/>
              <a:buFontTx/>
              <a:buChar char="-"/>
            </a:pPr>
            <a:r>
              <a:rPr lang="ru-RU" dirty="0"/>
              <a:t>Ключевые особенности оцифровщиков от ООО «Диджитайзер»</a:t>
            </a:r>
          </a:p>
          <a:p>
            <a:pPr marL="457200" marR="1905" indent="-298450" fontAlgn="base">
              <a:lnSpc>
                <a:spcPct val="112000"/>
              </a:lnSpc>
              <a:spcAft>
                <a:spcPts val="35"/>
              </a:spcAft>
              <a:buSzPts val="1100"/>
              <a:buFontTx/>
              <a:buChar char="-"/>
            </a:pPr>
            <a:endParaRPr lang="ru-RU" dirty="0"/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27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4A3F3447-4411-833B-CAFB-D6D92A0C52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718425" y="3751350"/>
            <a:ext cx="30501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7" name="Google Shape;56;p13">
            <a:extLst>
              <a:ext uri="{FF2B5EF4-FFF2-40B4-BE49-F238E27FC236}">
                <a16:creationId xmlns:a16="http://schemas.microsoft.com/office/drawing/2014/main" id="{E89174E5-27C7-6B6B-01C7-CDDABA21B4F3}"/>
              </a:ext>
            </a:extLst>
          </p:cNvPr>
          <p:cNvPicPr preferRelativeResize="0"/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1269525" y="1720478"/>
            <a:ext cx="6604960" cy="19256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7;p13">
            <a:extLst>
              <a:ext uri="{FF2B5EF4-FFF2-40B4-BE49-F238E27FC236}">
                <a16:creationId xmlns:a16="http://schemas.microsoft.com/office/drawing/2014/main" id="{213CE2CC-CCF1-5712-062B-B3D57111EE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4050" y="1965960"/>
            <a:ext cx="5895000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" name="Google Shape;60;p13">
            <a:extLst>
              <a:ext uri="{FF2B5EF4-FFF2-40B4-BE49-F238E27FC236}">
                <a16:creationId xmlns:a16="http://schemas.microsoft.com/office/drawing/2014/main" id="{C9A61C4E-B1F2-9F6C-19D2-D53DDB269B34}"/>
              </a:ext>
            </a:extLst>
          </p:cNvPr>
          <p:cNvPicPr preferRelativeResize="0"/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519970" y="213710"/>
            <a:ext cx="1509050" cy="454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05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1_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574625"/>
            <a:ext cx="4572000" cy="45687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5;p3">
            <a:extLst>
              <a:ext uri="{FF2B5EF4-FFF2-40B4-BE49-F238E27FC236}">
                <a16:creationId xmlns:a16="http://schemas.microsoft.com/office/drawing/2014/main" id="{49B64F1E-95FA-F22B-1359-2015E9DD57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806396"/>
            <a:ext cx="548700" cy="3371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/>
          </a:p>
        </p:txBody>
      </p:sp>
      <p:sp>
        <p:nvSpPr>
          <p:cNvPr id="8" name="Google Shape;22;p5">
            <a:extLst>
              <a:ext uri="{FF2B5EF4-FFF2-40B4-BE49-F238E27FC236}">
                <a16:creationId xmlns:a16="http://schemas.microsoft.com/office/drawing/2014/main" id="{095FB4A7-B364-4549-7B29-F53B6674A0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574625"/>
            <a:ext cx="3999900" cy="3994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9" name="Google Shape;23;p5">
            <a:extLst>
              <a:ext uri="{FF2B5EF4-FFF2-40B4-BE49-F238E27FC236}">
                <a16:creationId xmlns:a16="http://schemas.microsoft.com/office/drawing/2014/main" id="{8DEA8862-8FCB-4F8F-22CF-743D7D952F1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832400" y="716280"/>
            <a:ext cx="3999900" cy="38525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6173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35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8BAAC-1E6A-4F6F-8CCF-E332205E9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5AA00E-CD92-4CFC-B010-DAE3FB062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FA0E1D-72E0-4CBE-B705-B48D27040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B0DBDB-3A51-4DAE-91F4-827EC99F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6D52E4-56BC-432E-BA76-8ABBD939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85134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3FBBE-9CFE-4B24-8E63-76858A9D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CDFCFC-B18B-4983-AE7F-4082D0D75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A84C48-1B22-4EF9-9833-551ABB97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D8AA04-B773-4D7F-890F-7FDDC80F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BD617D-E53B-4E1C-A6FE-8B4E4FD5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87675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4CF02-77AD-42CA-A6B7-3D0228D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D0B23C-BC2F-4E73-85D9-DEA055EF5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96438A-73C0-48B6-AEED-11603576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2C2607-F932-4CF2-A49F-72AABD2E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7DF23A-9057-4F30-8BC5-AD734ED6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98637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9F847-3D56-4975-AFB8-D5AB6F92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95E653-E3AF-49B3-9F6C-D2D35C4FB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77B2AB-6CBF-475C-A75F-77AFCE738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42D4E2-AF17-4B8C-8CA9-F59CDD829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2A5374-46CF-45A9-834D-8299604E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F84091-F344-468A-B52B-77B7B1A78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8896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1E175-4E57-4EE7-B7D3-287995F5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64717F-8E83-4802-9F35-7F62C24F4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F1A456-2EDC-4933-A977-937308262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CF0AA72-DE49-48F3-BB42-11A55B1DA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287393-721C-494C-AE7B-A50C774C9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D5C3C3-72A1-4653-A352-F1FDF2CB7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68AAC9-11FC-4144-BF92-0D2589C52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A2AA45-8F4E-4C9B-8BE2-11ADA3BC4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18625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1137E-4111-4489-B016-1F190BBD7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F02346-4E75-419E-AC21-0A1EB9BB2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A40D48-C3D7-4C0D-AD54-6E3623730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C8B496-15F7-4F85-8AB4-4D9ACE41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57797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3A977E-8358-48EF-B607-C0E125EA5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A7C131-D064-4207-9338-9A0104177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C960CA-8FD9-47C4-97EC-DFD8752C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47146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B2876-41B4-4E9F-8061-0D10A79C9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34B618-D20E-457C-8AC0-01B67028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A151DD-C436-4717-B890-D32F1D321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AC142B-62AC-4687-B5CE-2161466F2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B5998E-5296-444F-91DC-CC9CD764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BE2856-9F18-4E27-8539-A7E1E598A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43615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  <p:pic>
        <p:nvPicPr>
          <p:cNvPr id="3" name="Google Shape;60;p13">
            <a:extLst>
              <a:ext uri="{FF2B5EF4-FFF2-40B4-BE49-F238E27FC236}">
                <a16:creationId xmlns:a16="http://schemas.microsoft.com/office/drawing/2014/main" id="{1AB46D58-3468-CBEB-4242-7ABDF4C58225}"/>
              </a:ext>
            </a:extLst>
          </p:cNvPr>
          <p:cNvPicPr preferRelativeResize="0"/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2519970" y="213710"/>
            <a:ext cx="1509050" cy="454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569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5569B-5774-4E70-BD58-2BAE16C5B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545B015-0681-40B5-9A7C-8E0E0134D0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AAC4C1-F705-408D-8E4B-EA40D12F1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37A95-97C0-4643-8F2D-BA4B197A0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FF8FCF-5CE0-4461-8937-1D91C6A7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92E208-A50F-4DC9-AE52-BCD93F867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31528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EB9A8-0B8F-4245-9950-8703389AD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8D2B96-2CBC-44B8-905B-10AB8B954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4BBB79-9E12-42C9-87F7-3B6FF055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7D0777-1FBC-4973-B888-49DCD39BE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817DC1-36B5-4BAD-8E05-CD4AD697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057134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B68C098-7C33-4DDC-B5E7-96752FE913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7691EB-2ADB-4D70-ADB2-2C2E3C37F3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51F9B2-BDC1-4268-AC1F-35469B33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A5FA09-35C2-45D5-8C4D-AABD2ACE4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DFC54C-72EF-4EE4-B1CB-1614AED4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16522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695BFC19-B960-482A-9902-5DB67784559D}"/>
              </a:ext>
            </a:extLst>
          </p:cNvPr>
          <p:cNvSpPr/>
          <p:nvPr userDrawn="1"/>
        </p:nvSpPr>
        <p:spPr>
          <a:xfrm>
            <a:off x="0" y="137973"/>
            <a:ext cx="7798003" cy="343814"/>
          </a:xfrm>
          <a:custGeom>
            <a:avLst/>
            <a:gdLst>
              <a:gd name="connsiteX0" fmla="*/ 0 w 7798003"/>
              <a:gd name="connsiteY0" fmla="*/ 343814 h 343814"/>
              <a:gd name="connsiteX1" fmla="*/ 7527341 w 7798003"/>
              <a:gd name="connsiteY1" fmla="*/ 343814 h 343814"/>
              <a:gd name="connsiteX2" fmla="*/ 7798003 w 7798003"/>
              <a:gd name="connsiteY2" fmla="*/ 0 h 34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98003" h="343814">
                <a:moveTo>
                  <a:pt x="0" y="343814"/>
                </a:moveTo>
                <a:lnTo>
                  <a:pt x="7527341" y="343814"/>
                </a:lnTo>
                <a:lnTo>
                  <a:pt x="7798003" y="0"/>
                </a:lnTo>
              </a:path>
            </a:pathLst>
          </a:custGeom>
          <a:noFill/>
          <a:ln w="38100"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057400" y="137973"/>
            <a:ext cx="5455920" cy="313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7156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C0323CA-E70F-45B8-A84C-E0781CDF476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5593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635820" y="107190"/>
            <a:ext cx="5544450" cy="5688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67640" y="843480"/>
            <a:ext cx="8208540" cy="38229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24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5319D33-74CB-4835-8741-FF3F60114703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3482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635820" y="107190"/>
            <a:ext cx="5544450" cy="5688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67640" y="843480"/>
            <a:ext cx="8208540" cy="38229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FB81F06-9539-4DB4-A9BD-F75F533FDB8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954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635820" y="107190"/>
            <a:ext cx="5544450" cy="5688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67640" y="843480"/>
            <a:ext cx="4005720" cy="38229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3970" y="843480"/>
            <a:ext cx="4005720" cy="38229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31CC684-6B6B-459E-937E-9F0567AEC16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6007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635820" y="107190"/>
            <a:ext cx="5544450" cy="5688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821BE5B-024D-42DE-BBCF-B02A068F4EA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549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3635820" y="107190"/>
            <a:ext cx="5544450" cy="26379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2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63550EB-33EE-4B0B-A27D-29D13D53A5D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39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0705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635820" y="107190"/>
            <a:ext cx="5544450" cy="5688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67640" y="843480"/>
            <a:ext cx="400572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3970" y="843480"/>
            <a:ext cx="4005720" cy="38229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67640" y="2840400"/>
            <a:ext cx="400572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6290F55-CEAE-4A1E-A277-1E76A0F1FC1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6416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635820" y="107190"/>
            <a:ext cx="5544450" cy="5688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67640" y="843480"/>
            <a:ext cx="4005720" cy="38229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3970" y="843480"/>
            <a:ext cx="400572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3970" y="2840400"/>
            <a:ext cx="400572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264C4A5-341A-4FC6-848F-4B04DD4D7C9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92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635820" y="107190"/>
            <a:ext cx="5544450" cy="5688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67640" y="843480"/>
            <a:ext cx="400572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3970" y="843480"/>
            <a:ext cx="400572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67640" y="2840400"/>
            <a:ext cx="820854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B85BD9B-DD3A-4BCE-802F-201984D79A4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144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635820" y="107190"/>
            <a:ext cx="5544450" cy="5688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67640" y="843480"/>
            <a:ext cx="820854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640" y="2840400"/>
            <a:ext cx="820854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8B12FC0-F237-4CF3-AD38-08DFDE476A5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9437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635820" y="107190"/>
            <a:ext cx="5544450" cy="5688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67640" y="843480"/>
            <a:ext cx="400572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3970" y="843480"/>
            <a:ext cx="400572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67640" y="2840400"/>
            <a:ext cx="400572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3970" y="2840400"/>
            <a:ext cx="400572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6E52D60-1E1F-4D40-9BBC-B31623B9C5E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29974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3635820" y="107190"/>
            <a:ext cx="5544450" cy="5688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67640" y="843480"/>
            <a:ext cx="264303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43240" y="843480"/>
            <a:ext cx="264303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18570" y="843480"/>
            <a:ext cx="264303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67640" y="2840400"/>
            <a:ext cx="264303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43240" y="2840400"/>
            <a:ext cx="264303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18570" y="2840400"/>
            <a:ext cx="2643030" cy="18233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A105338-9DD5-45B3-A53D-4B1EEC27070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5351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75623"/>
            <a:ext cx="2875309" cy="5041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15566"/>
            <a:ext cx="7772400" cy="9585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1923678"/>
            <a:ext cx="3384376" cy="2088232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1043609" y="1923678"/>
            <a:ext cx="3384550" cy="2089150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514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2"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75623"/>
            <a:ext cx="2875309" cy="5041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159" y="2355726"/>
            <a:ext cx="3026842" cy="1279824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45159" y="3651870"/>
            <a:ext cx="6699250" cy="864096"/>
          </a:xfr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4572000" y="771550"/>
            <a:ext cx="3384376" cy="288032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329049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635897" y="107264"/>
            <a:ext cx="5544616" cy="569217"/>
          </a:xfrm>
          <a:prstGeom prst="rect">
            <a:avLst/>
          </a:prstGeom>
        </p:spPr>
        <p:txBody>
          <a:bodyPr/>
          <a:lstStyle>
            <a:lvl1pPr>
              <a:defRPr sz="2800" b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0" name="Picture 2" descr="Z:\Comunicazione\Immagini\LOGHI CAEN\CAEN Tools for Discovery\CAEN logo 20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24" y="123479"/>
            <a:ext cx="2232248" cy="63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291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43559"/>
            <a:ext cx="8208912" cy="33123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635897" y="107264"/>
            <a:ext cx="5544616" cy="5692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468314" y="4155927"/>
            <a:ext cx="8207375" cy="576412"/>
          </a:xfrm>
        </p:spPr>
        <p:txBody>
          <a:bodyPr>
            <a:noAutofit/>
          </a:bodyPr>
          <a:lstStyle>
            <a:lvl1pPr marL="0" indent="0">
              <a:buNone/>
              <a:defRPr sz="2000" b="0"/>
            </a:lvl1pPr>
            <a:lvl2pPr>
              <a:defRPr sz="1600"/>
            </a:lvl2pPr>
            <a:lvl3pPr>
              <a:defRPr sz="11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6800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695BFC19-B960-482A-9902-5DB67784559D}"/>
              </a:ext>
            </a:extLst>
          </p:cNvPr>
          <p:cNvSpPr/>
          <p:nvPr userDrawn="1"/>
        </p:nvSpPr>
        <p:spPr>
          <a:xfrm>
            <a:off x="0" y="137973"/>
            <a:ext cx="7798003" cy="343814"/>
          </a:xfrm>
          <a:custGeom>
            <a:avLst/>
            <a:gdLst>
              <a:gd name="connsiteX0" fmla="*/ 0 w 7798003"/>
              <a:gd name="connsiteY0" fmla="*/ 343814 h 343814"/>
              <a:gd name="connsiteX1" fmla="*/ 7527341 w 7798003"/>
              <a:gd name="connsiteY1" fmla="*/ 343814 h 343814"/>
              <a:gd name="connsiteX2" fmla="*/ 7798003 w 7798003"/>
              <a:gd name="connsiteY2" fmla="*/ 0 h 34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98003" h="343814">
                <a:moveTo>
                  <a:pt x="0" y="343814"/>
                </a:moveTo>
                <a:lnTo>
                  <a:pt x="7527341" y="343814"/>
                </a:lnTo>
                <a:lnTo>
                  <a:pt x="7798003" y="0"/>
                </a:lnTo>
              </a:path>
            </a:pathLst>
          </a:custGeom>
          <a:noFill/>
          <a:ln w="38100"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057400" y="137973"/>
            <a:ext cx="5455920" cy="313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5" name="Google Shape;15;p3">
            <a:extLst>
              <a:ext uri="{FF2B5EF4-FFF2-40B4-BE49-F238E27FC236}">
                <a16:creationId xmlns:a16="http://schemas.microsoft.com/office/drawing/2014/main" id="{4DFE5D9C-BB03-DC7A-D037-4929D2B259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806396"/>
            <a:ext cx="548700" cy="3371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32782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635897" y="107264"/>
            <a:ext cx="5544616" cy="5692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pic>
        <p:nvPicPr>
          <p:cNvPr id="8" name="Picture 2" descr="Z:\Comunicazione\Immagini\LOGHI CAEN\CAEN Tools for Discovery\CAEN logo 20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24" y="123479"/>
            <a:ext cx="2232248" cy="63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942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843559"/>
            <a:ext cx="4038600" cy="37444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843559"/>
            <a:ext cx="4038600" cy="37444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635897" y="107264"/>
            <a:ext cx="5544616" cy="5692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137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7" y="107264"/>
            <a:ext cx="5544616" cy="5692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5" y="843558"/>
            <a:ext cx="3960440" cy="407814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5" y="1274032"/>
            <a:ext cx="3960440" cy="339259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843558"/>
            <a:ext cx="4104456" cy="407814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72001" y="1275606"/>
            <a:ext cx="4114801" cy="33843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338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7" y="107264"/>
            <a:ext cx="5544616" cy="5692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1" y="3795887"/>
            <a:ext cx="4176464" cy="792088"/>
          </a:xfrm>
        </p:spPr>
        <p:txBody>
          <a:bodyPr anchor="b">
            <a:normAutofit/>
          </a:bodyPr>
          <a:lstStyle>
            <a:lvl1pPr marL="0" indent="0">
              <a:buNone/>
              <a:defRPr sz="1800" b="0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1" y="841984"/>
            <a:ext cx="4176464" cy="29595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1" y="3795887"/>
            <a:ext cx="4392488" cy="792088"/>
          </a:xfrm>
        </p:spPr>
        <p:txBody>
          <a:bodyPr anchor="b">
            <a:normAutofit/>
          </a:bodyPr>
          <a:lstStyle>
            <a:lvl1pPr marL="0" indent="0">
              <a:buNone/>
              <a:defRPr sz="1800" b="0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72001" y="843558"/>
            <a:ext cx="4392488" cy="2952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188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9582"/>
            <a:ext cx="8208912" cy="6480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2411761" y="1779663"/>
            <a:ext cx="4321175" cy="2376487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5727795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579862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35696" y="43719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35696" y="40119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701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88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3015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>
  <p:cSld name="1_Два объекта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467544" y="843558"/>
            <a:ext cx="4038600" cy="4109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000"/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700" lvl="2" indent="-2730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1600"/>
            </a:lvl3pPr>
            <a:lvl4pPr marL="1371600" lvl="3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400"/>
            </a:lvl4pPr>
            <a:lvl5pPr marL="1714500" lvl="4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»"/>
              <a:defRPr sz="1400"/>
            </a:lvl5pPr>
            <a:lvl6pPr marL="2057400" lvl="5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6pPr>
            <a:lvl7pPr marL="2400300" lvl="6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7pPr>
            <a:lvl8pPr marL="2743200" lvl="7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8pPr>
            <a:lvl9pPr marL="3086100" lvl="8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4644008" y="843558"/>
            <a:ext cx="4038600" cy="4109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000"/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700" lvl="2" indent="-2730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1600"/>
            </a:lvl3pPr>
            <a:lvl4pPr marL="1371600" lvl="3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400"/>
            </a:lvl4pPr>
            <a:lvl5pPr marL="1714500" lvl="4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»"/>
              <a:defRPr sz="1400"/>
            </a:lvl5pPr>
            <a:lvl6pPr marL="2057400" lvl="5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6pPr>
            <a:lvl7pPr marL="2400300" lvl="6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7pPr>
            <a:lvl8pPr marL="2743200" lvl="7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8pPr>
            <a:lvl9pPr marL="3086100" lvl="8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3635897" y="107264"/>
            <a:ext cx="5544616" cy="56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entury Schoolbook"/>
              <a:buNone/>
              <a:defRPr sz="2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5" y="75623"/>
            <a:ext cx="2875309" cy="504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4934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695BFC19-B960-482A-9902-5DB67784559D}"/>
              </a:ext>
            </a:extLst>
          </p:cNvPr>
          <p:cNvSpPr/>
          <p:nvPr userDrawn="1"/>
        </p:nvSpPr>
        <p:spPr>
          <a:xfrm>
            <a:off x="0" y="137973"/>
            <a:ext cx="7798003" cy="343814"/>
          </a:xfrm>
          <a:custGeom>
            <a:avLst/>
            <a:gdLst>
              <a:gd name="connsiteX0" fmla="*/ 0 w 7798003"/>
              <a:gd name="connsiteY0" fmla="*/ 343814 h 343814"/>
              <a:gd name="connsiteX1" fmla="*/ 7527341 w 7798003"/>
              <a:gd name="connsiteY1" fmla="*/ 343814 h 343814"/>
              <a:gd name="connsiteX2" fmla="*/ 7798003 w 7798003"/>
              <a:gd name="connsiteY2" fmla="*/ 0 h 34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98003" h="343814">
                <a:moveTo>
                  <a:pt x="0" y="343814"/>
                </a:moveTo>
                <a:lnTo>
                  <a:pt x="7527341" y="343814"/>
                </a:lnTo>
                <a:lnTo>
                  <a:pt x="7798003" y="0"/>
                </a:lnTo>
              </a:path>
            </a:pathLst>
          </a:custGeom>
          <a:noFill/>
          <a:ln w="38100"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057400" y="137973"/>
            <a:ext cx="5455920" cy="313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0019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695BFC19-B960-482A-9902-5DB67784559D}"/>
              </a:ext>
            </a:extLst>
          </p:cNvPr>
          <p:cNvSpPr/>
          <p:nvPr userDrawn="1"/>
        </p:nvSpPr>
        <p:spPr>
          <a:xfrm>
            <a:off x="0" y="137973"/>
            <a:ext cx="7798003" cy="343814"/>
          </a:xfrm>
          <a:custGeom>
            <a:avLst/>
            <a:gdLst>
              <a:gd name="connsiteX0" fmla="*/ 0 w 7798003"/>
              <a:gd name="connsiteY0" fmla="*/ 343814 h 343814"/>
              <a:gd name="connsiteX1" fmla="*/ 7527341 w 7798003"/>
              <a:gd name="connsiteY1" fmla="*/ 343814 h 343814"/>
              <a:gd name="connsiteX2" fmla="*/ 7798003 w 7798003"/>
              <a:gd name="connsiteY2" fmla="*/ 0 h 34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98003" h="343814">
                <a:moveTo>
                  <a:pt x="0" y="343814"/>
                </a:moveTo>
                <a:lnTo>
                  <a:pt x="7527341" y="343814"/>
                </a:lnTo>
                <a:lnTo>
                  <a:pt x="7798003" y="0"/>
                </a:lnTo>
              </a:path>
            </a:pathLst>
          </a:custGeom>
          <a:noFill/>
          <a:ln w="38100"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057400" y="137973"/>
            <a:ext cx="5455920" cy="313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641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892300" y="146916"/>
            <a:ext cx="5640070" cy="313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9D65B303-E007-941A-A5ED-2E66819D4E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609600"/>
            <a:ext cx="8520600" cy="41374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6748E62C-C685-E9C6-3077-867BF99B6621}"/>
              </a:ext>
            </a:extLst>
          </p:cNvPr>
          <p:cNvSpPr/>
          <p:nvPr userDrawn="1"/>
        </p:nvSpPr>
        <p:spPr>
          <a:xfrm>
            <a:off x="0" y="137973"/>
            <a:ext cx="7798003" cy="343814"/>
          </a:xfrm>
          <a:custGeom>
            <a:avLst/>
            <a:gdLst>
              <a:gd name="connsiteX0" fmla="*/ 0 w 7798003"/>
              <a:gd name="connsiteY0" fmla="*/ 343814 h 343814"/>
              <a:gd name="connsiteX1" fmla="*/ 7527341 w 7798003"/>
              <a:gd name="connsiteY1" fmla="*/ 343814 h 343814"/>
              <a:gd name="connsiteX2" fmla="*/ 7798003 w 7798003"/>
              <a:gd name="connsiteY2" fmla="*/ 0 h 34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98003" h="343814">
                <a:moveTo>
                  <a:pt x="0" y="343814"/>
                </a:moveTo>
                <a:lnTo>
                  <a:pt x="7527341" y="343814"/>
                </a:lnTo>
                <a:lnTo>
                  <a:pt x="7798003" y="0"/>
                </a:lnTo>
              </a:path>
            </a:pathLst>
          </a:custGeom>
          <a:noFill/>
          <a:ln w="38100"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86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854200" y="141433"/>
            <a:ext cx="5659120" cy="313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6" name="Google Shape;22;p5">
            <a:extLst>
              <a:ext uri="{FF2B5EF4-FFF2-40B4-BE49-F238E27FC236}">
                <a16:creationId xmlns:a16="http://schemas.microsoft.com/office/drawing/2014/main" id="{61D48988-A420-9CDF-379E-9799F00F09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660400"/>
            <a:ext cx="3999900" cy="4099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7" name="Google Shape;23;p5">
            <a:extLst>
              <a:ext uri="{FF2B5EF4-FFF2-40B4-BE49-F238E27FC236}">
                <a16:creationId xmlns:a16="http://schemas.microsoft.com/office/drawing/2014/main" id="{E35808BC-E264-8B26-9842-789277D73D4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832400" y="660400"/>
            <a:ext cx="3999900" cy="4099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A065BCB6-5591-440C-B168-0A5DE02B111A}"/>
              </a:ext>
            </a:extLst>
          </p:cNvPr>
          <p:cNvSpPr/>
          <p:nvPr userDrawn="1"/>
        </p:nvSpPr>
        <p:spPr>
          <a:xfrm>
            <a:off x="0" y="137973"/>
            <a:ext cx="7798003" cy="343814"/>
          </a:xfrm>
          <a:custGeom>
            <a:avLst/>
            <a:gdLst>
              <a:gd name="connsiteX0" fmla="*/ 0 w 7798003"/>
              <a:gd name="connsiteY0" fmla="*/ 343814 h 343814"/>
              <a:gd name="connsiteX1" fmla="*/ 7527341 w 7798003"/>
              <a:gd name="connsiteY1" fmla="*/ 343814 h 343814"/>
              <a:gd name="connsiteX2" fmla="*/ 7798003 w 7798003"/>
              <a:gd name="connsiteY2" fmla="*/ 0 h 34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98003" h="343814">
                <a:moveTo>
                  <a:pt x="0" y="343814"/>
                </a:moveTo>
                <a:lnTo>
                  <a:pt x="7527341" y="343814"/>
                </a:lnTo>
                <a:lnTo>
                  <a:pt x="7798003" y="0"/>
                </a:lnTo>
              </a:path>
            </a:pathLst>
          </a:custGeom>
          <a:noFill/>
          <a:ln w="38100">
            <a:solidFill>
              <a:srgbClr val="FF0000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976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541020"/>
            <a:ext cx="8520600" cy="40278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2689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574625"/>
            <a:ext cx="4572000" cy="45687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5;p3">
            <a:extLst>
              <a:ext uri="{FF2B5EF4-FFF2-40B4-BE49-F238E27FC236}">
                <a16:creationId xmlns:a16="http://schemas.microsoft.com/office/drawing/2014/main" id="{49B64F1E-95FA-F22B-1359-2015E9DD57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806396"/>
            <a:ext cx="548700" cy="3371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/>
          </a:p>
        </p:txBody>
      </p:sp>
      <p:sp>
        <p:nvSpPr>
          <p:cNvPr id="8" name="Google Shape;22;p5">
            <a:extLst>
              <a:ext uri="{FF2B5EF4-FFF2-40B4-BE49-F238E27FC236}">
                <a16:creationId xmlns:a16="http://schemas.microsoft.com/office/drawing/2014/main" id="{095FB4A7-B364-4549-7B29-F53B6674A0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574625"/>
            <a:ext cx="3999900" cy="3994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F44D3559-E085-F472-08F4-F1B5C3182C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8363" y="693419"/>
            <a:ext cx="4229100" cy="328422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190F17-DB7B-B652-93E6-128742E77C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4238" y="4092575"/>
            <a:ext cx="4221162" cy="4762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828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microsoft.com/office/2007/relationships/hdphoto" Target="../media/hdphoto2.wdp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9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2;p16">
            <a:extLst>
              <a:ext uri="{FF2B5EF4-FFF2-40B4-BE49-F238E27FC236}">
                <a16:creationId xmlns:a16="http://schemas.microsoft.com/office/drawing/2014/main" id="{BABF1AAE-6945-0EEF-74D3-39861742D81A}"/>
              </a:ext>
            </a:extLst>
          </p:cNvPr>
          <p:cNvPicPr preferRelativeResize="0"/>
          <p:nvPr userDrawn="1"/>
        </p:nvPicPr>
        <p:blipFill rotWithShape="1">
          <a:blip r:embed="rId6">
            <a:alphaModFix amt="85000"/>
          </a:blip>
          <a:srcRect l="18836" t="23001" r="33012" b="69560"/>
          <a:stretch/>
        </p:blipFill>
        <p:spPr>
          <a:xfrm flipV="1">
            <a:off x="311700" y="4760925"/>
            <a:ext cx="1509051" cy="38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p13">
            <a:extLst>
              <a:ext uri="{FF2B5EF4-FFF2-40B4-BE49-F238E27FC236}">
                <a16:creationId xmlns:a16="http://schemas.microsoft.com/office/drawing/2014/main" id="{C68ACB0B-6B3C-D89B-A3CE-023D364CFE62}"/>
              </a:ext>
            </a:extLst>
          </p:cNvPr>
          <p:cNvPicPr preferRelativeResize="0"/>
          <p:nvPr userDrawn="1"/>
        </p:nvPicPr>
        <p:blipFill rotWithShape="1">
          <a:blip r:embed="rId7">
            <a:alphaModFix amt="85000"/>
          </a:blip>
          <a:srcRect b="8651"/>
          <a:stretch/>
        </p:blipFill>
        <p:spPr>
          <a:xfrm flipV="1">
            <a:off x="0" y="-1"/>
            <a:ext cx="9144000" cy="94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75E469-2EB7-48B9-B2A5-4AAE5AFCDAC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1626" y="222250"/>
            <a:ext cx="1710472" cy="501650"/>
          </a:xfrm>
          <a:prstGeom prst="rect">
            <a:avLst/>
          </a:prstGeom>
        </p:spPr>
      </p:pic>
      <p:sp>
        <p:nvSpPr>
          <p:cNvPr id="2" name="Google Shape;49;p12">
            <a:extLst>
              <a:ext uri="{FF2B5EF4-FFF2-40B4-BE49-F238E27FC236}">
                <a16:creationId xmlns:a16="http://schemas.microsoft.com/office/drawing/2014/main" id="{3D0DB042-187B-D85A-2306-123808210D9A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-81397" y="474990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1698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73" r:id="rId2"/>
    <p:sldLayoutId id="2147483678" r:id="rId3"/>
    <p:sldLayoutId id="214748368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2;p16">
            <a:extLst>
              <a:ext uri="{FF2B5EF4-FFF2-40B4-BE49-F238E27FC236}">
                <a16:creationId xmlns:a16="http://schemas.microsoft.com/office/drawing/2014/main" id="{BABF1AAE-6945-0EEF-74D3-39861742D81A}"/>
              </a:ext>
            </a:extLst>
          </p:cNvPr>
          <p:cNvPicPr preferRelativeResize="0"/>
          <p:nvPr userDrawn="1"/>
        </p:nvPicPr>
        <p:blipFill rotWithShape="1">
          <a:blip r:embed="rId9">
            <a:alphaModFix amt="8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0" contrast="-20000"/>
                    </a14:imgEffect>
                  </a14:imgLayer>
                </a14:imgProps>
              </a:ext>
            </a:extLst>
          </a:blip>
          <a:srcRect l="18836" t="23001" r="33012" b="71956"/>
          <a:stretch/>
        </p:blipFill>
        <p:spPr>
          <a:xfrm flipV="1">
            <a:off x="305215" y="4884143"/>
            <a:ext cx="1509051" cy="25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p13">
            <a:extLst>
              <a:ext uri="{FF2B5EF4-FFF2-40B4-BE49-F238E27FC236}">
                <a16:creationId xmlns:a16="http://schemas.microsoft.com/office/drawing/2014/main" id="{C68ACB0B-6B3C-D89B-A3CE-023D364CFE62}"/>
              </a:ext>
            </a:extLst>
          </p:cNvPr>
          <p:cNvPicPr preferRelativeResize="0"/>
          <p:nvPr userDrawn="1"/>
        </p:nvPicPr>
        <p:blipFill rotWithShape="1">
          <a:blip r:embed="rId11">
            <a:alphaModFix amt="8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0000" contrast="-20000"/>
                    </a14:imgEffect>
                  </a14:imgLayer>
                </a14:imgProps>
              </a:ext>
            </a:extLst>
          </a:blip>
          <a:srcRect t="50000" b="36990"/>
          <a:stretch/>
        </p:blipFill>
        <p:spPr>
          <a:xfrm flipV="1">
            <a:off x="-6350" y="0"/>
            <a:ext cx="9144000" cy="14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FBE2AC-7F5F-4C2F-A354-4A688B5EEDA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91774" y="0"/>
            <a:ext cx="1622492" cy="475847"/>
          </a:xfrm>
          <a:prstGeom prst="rect">
            <a:avLst/>
          </a:prstGeom>
        </p:spPr>
      </p:pic>
      <p:sp>
        <p:nvSpPr>
          <p:cNvPr id="4" name="Google Shape;49;p12">
            <a:extLst>
              <a:ext uri="{FF2B5EF4-FFF2-40B4-BE49-F238E27FC236}">
                <a16:creationId xmlns:a16="http://schemas.microsoft.com/office/drawing/2014/main" id="{375987E7-1266-088A-0811-B8175B9ED20E}"/>
              </a:ext>
            </a:extLst>
          </p:cNvPr>
          <p:cNvSpPr txBox="1">
            <a:spLocks/>
          </p:cNvSpPr>
          <p:nvPr userDrawn="1"/>
        </p:nvSpPr>
        <p:spPr>
          <a:xfrm>
            <a:off x="-147427" y="481702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7318964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7F4E2-951C-4B79-8D97-BC7E255A8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CAEC9E-7345-4E30-B5FC-515B61913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732DD-1E87-49E7-861C-4CA5B13C6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2867C-4EF7-4F86-82A2-2A1413DBD4C7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902B8B-8316-4CC0-96A9-2EC27DD5E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A2B45-F013-4910-B1F2-4662A2EF2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 dirty="0"/>
          </a:p>
        </p:txBody>
      </p:sp>
      <p:pic>
        <p:nvPicPr>
          <p:cNvPr id="7" name="Google Shape;82;p16">
            <a:extLst>
              <a:ext uri="{FF2B5EF4-FFF2-40B4-BE49-F238E27FC236}">
                <a16:creationId xmlns:a16="http://schemas.microsoft.com/office/drawing/2014/main" id="{0CFB81C2-B9C4-4830-9D69-50D40D9FABDC}"/>
              </a:ext>
            </a:extLst>
          </p:cNvPr>
          <p:cNvPicPr preferRelativeResize="0"/>
          <p:nvPr userDrawn="1"/>
        </p:nvPicPr>
        <p:blipFill rotWithShape="1">
          <a:blip r:embed="rId14">
            <a:alphaModFix amt="8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0000" contrast="-20000"/>
                    </a14:imgEffect>
                  </a14:imgLayer>
                </a14:imgProps>
              </a:ext>
            </a:extLst>
          </a:blip>
          <a:srcRect l="18836" t="23001" r="33012" b="71956"/>
          <a:stretch/>
        </p:blipFill>
        <p:spPr>
          <a:xfrm flipV="1">
            <a:off x="305215" y="4884143"/>
            <a:ext cx="1509051" cy="25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;p13">
            <a:extLst>
              <a:ext uri="{FF2B5EF4-FFF2-40B4-BE49-F238E27FC236}">
                <a16:creationId xmlns:a16="http://schemas.microsoft.com/office/drawing/2014/main" id="{C16DC5A7-55BF-4F7F-BFFD-7577E20F7696}"/>
              </a:ext>
            </a:extLst>
          </p:cNvPr>
          <p:cNvPicPr preferRelativeResize="0"/>
          <p:nvPr userDrawn="1"/>
        </p:nvPicPr>
        <p:blipFill rotWithShape="1">
          <a:blip r:embed="rId16">
            <a:alphaModFix amt="8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30000" contrast="-20000"/>
                    </a14:imgEffect>
                  </a14:imgLayer>
                </a14:imgProps>
              </a:ext>
            </a:extLst>
          </a:blip>
          <a:srcRect t="50000" b="36990"/>
          <a:stretch/>
        </p:blipFill>
        <p:spPr>
          <a:xfrm flipV="1">
            <a:off x="-6350" y="0"/>
            <a:ext cx="9144000" cy="14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0AE5B2-9162-44BA-850B-BEB64F6EF83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91774" y="0"/>
            <a:ext cx="1622492" cy="475847"/>
          </a:xfrm>
          <a:prstGeom prst="rect">
            <a:avLst/>
          </a:prstGeom>
        </p:spPr>
      </p:pic>
      <p:sp>
        <p:nvSpPr>
          <p:cNvPr id="10" name="Google Shape;49;p12">
            <a:extLst>
              <a:ext uri="{FF2B5EF4-FFF2-40B4-BE49-F238E27FC236}">
                <a16:creationId xmlns:a16="http://schemas.microsoft.com/office/drawing/2014/main" id="{343EB052-B446-4DE3-A31C-339CCFD37465}"/>
              </a:ext>
            </a:extLst>
          </p:cNvPr>
          <p:cNvSpPr txBox="1">
            <a:spLocks/>
          </p:cNvSpPr>
          <p:nvPr userDrawn="1"/>
        </p:nvSpPr>
        <p:spPr>
          <a:xfrm>
            <a:off x="-147427" y="481702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8217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 idx="1"/>
          </p:nvPr>
        </p:nvSpPr>
        <p:spPr>
          <a:xfrm>
            <a:off x="457110" y="4767390"/>
            <a:ext cx="2133270" cy="2735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defRPr lang="en-US" sz="1050" b="0" strike="noStrike" spc="-1">
                <a:latin typeface="Times New Roman"/>
              </a:defRPr>
            </a:lvl1pPr>
          </a:lstStyle>
          <a:p>
            <a:r>
              <a:rPr lang="en-US" sz="1050" b="0" strike="noStrike" spc="-1">
                <a:latin typeface="Times New Roman"/>
              </a:rPr>
              <a:t> 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2"/>
          </p:nvPr>
        </p:nvSpPr>
        <p:spPr>
          <a:xfrm>
            <a:off x="3124170" y="4767390"/>
            <a:ext cx="2895210" cy="2735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en-US" sz="105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050" b="0" strike="noStrike" spc="-1">
                <a:latin typeface="Times New Roman"/>
              </a:rPr>
              <a:t> 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6553170" y="4767390"/>
            <a:ext cx="2133270" cy="2735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88888"/>
                </a:solidFill>
                <a:latin typeface="Century Schoolbook"/>
                <a:ea typeface="Century Schoolbook"/>
              </a:defRPr>
            </a:lvl1pPr>
          </a:lstStyle>
          <a:p>
            <a:fld id="{EE4C948C-2E7A-4BF2-9A10-A55513112879}" type="slidenum">
              <a:rPr lang="ru-RU" smtClean="0"/>
              <a:pPr/>
              <a:t>‹#›</a:t>
            </a:fld>
            <a:endParaRPr lang="ru-RU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05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5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5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5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5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67303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243000" algn="l" defTabSz="685800" rtl="0" eaLnBrk="1" latinLnBrk="0" hangingPunct="1">
        <a:lnSpc>
          <a:spcPct val="90000"/>
        </a:lnSpc>
        <a:spcBef>
          <a:spcPts val="1063"/>
        </a:spcBef>
        <a:buClr>
          <a:srgbClr val="000000"/>
        </a:buClr>
        <a:buSzPct val="45000"/>
        <a:buFont typeface="Wingdings" charset="2"/>
        <a:buChar char="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843558"/>
            <a:ext cx="8208912" cy="3823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58B19-F722-488B-9175-4A096EBB3F5C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48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txStyles>
    <p:titleStyle>
      <a:lvl1pPr algn="ctr" defTabSz="914378" rtl="0" eaLnBrk="1" latinLnBrk="0" hangingPunct="1">
        <a:spcBef>
          <a:spcPct val="0"/>
        </a:spcBef>
        <a:buNone/>
        <a:defRPr lang="ru-RU" sz="36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9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79.jpeg"/><Relationship Id="rId4" Type="http://schemas.openxmlformats.org/officeDocument/2006/relationships/image" Target="../media/image75.png"/><Relationship Id="rId9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eur-lex.europa.eu/legal-content/EN/TXT/PDF/?uri=CELEX:32022R0328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D:\!работа\!!МАРКЕТИНГ\!логотип\GammaTech-вариант-3-3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" y="234864"/>
            <a:ext cx="3697957" cy="325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Текст 8">
            <a:extLst>
              <a:ext uri="{FF2B5EF4-FFF2-40B4-BE49-F238E27FC236}">
                <a16:creationId xmlns:a16="http://schemas.microsoft.com/office/drawing/2014/main" id="{BBFAB313-156E-4150-B39E-10CE706E1585}"/>
              </a:ext>
            </a:extLst>
          </p:cNvPr>
          <p:cNvSpPr txBox="1">
            <a:spLocks/>
          </p:cNvSpPr>
          <p:nvPr/>
        </p:nvSpPr>
        <p:spPr>
          <a:xfrm>
            <a:off x="-128102" y="3738146"/>
            <a:ext cx="3933828" cy="1045557"/>
          </a:xfrm>
          <a:prstGeom prst="rect">
            <a:avLst/>
          </a:prstGeom>
        </p:spPr>
        <p:txBody>
          <a:bodyPr>
            <a:noAutofit/>
          </a:bodyPr>
          <a:lstStyle>
            <a:lvl1pPr marL="342884" indent="-342884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4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66">
              <a:buClrTx/>
              <a:buNone/>
            </a:pPr>
            <a:r>
              <a:rPr lang="ru-RU" sz="2400" dirty="0">
                <a:solidFill>
                  <a:prstClr val="black">
                    <a:tint val="75000"/>
                  </a:prstClr>
                </a:solidFill>
                <a:latin typeface="Century Schoolbook"/>
              </a:rPr>
              <a:t>Бредихин Иван</a:t>
            </a:r>
            <a:br>
              <a:rPr lang="ru-RU" sz="2400" dirty="0">
                <a:solidFill>
                  <a:prstClr val="black">
                    <a:tint val="75000"/>
                  </a:prstClr>
                </a:solidFill>
                <a:latin typeface="Century Schoolbook"/>
              </a:rPr>
            </a:br>
            <a:r>
              <a:rPr lang="ru-RU" sz="2400" dirty="0">
                <a:solidFill>
                  <a:prstClr val="black">
                    <a:tint val="75000"/>
                  </a:prstClr>
                </a:solidFill>
                <a:latin typeface="Century Schoolbook"/>
              </a:rPr>
              <a:t>ООО «ГАММАТЕК»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3533B0-33EE-452B-A069-E59236172BCA}"/>
              </a:ext>
            </a:extLst>
          </p:cNvPr>
          <p:cNvSpPr/>
          <p:nvPr/>
        </p:nvSpPr>
        <p:spPr>
          <a:xfrm>
            <a:off x="3723873" y="359797"/>
            <a:ext cx="54426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6600" kern="1200" dirty="0">
                <a:latin typeface=" Arial'"/>
                <a:ea typeface="+mn-ea"/>
                <a:cs typeface="+mn-cs"/>
              </a:rPr>
              <a:t>Russian </a:t>
            </a:r>
            <a:br>
              <a:rPr lang="ru-RU" sz="6600" kern="1200" dirty="0">
                <a:latin typeface=" Arial'"/>
                <a:ea typeface="+mn-ea"/>
                <a:cs typeface="+mn-cs"/>
              </a:rPr>
            </a:br>
            <a:r>
              <a:rPr lang="en-US" sz="6600" kern="1200" dirty="0">
                <a:latin typeface=" Arial'"/>
                <a:ea typeface="+mn-ea"/>
                <a:cs typeface="+mn-cs"/>
              </a:rPr>
              <a:t>high-speed multichannel digitizers</a:t>
            </a:r>
            <a:endParaRPr lang="ru-RU" sz="6600" kern="1200" dirty="0">
              <a:latin typeface=" Arial'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6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Мотивация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21C8537-669D-4139-A6D0-61E01FBA6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04" b="12815"/>
          <a:stretch/>
        </p:blipFill>
        <p:spPr>
          <a:xfrm>
            <a:off x="833001" y="786512"/>
            <a:ext cx="8025194" cy="2635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4B6F92-1CB3-4081-8E32-5A1423112E96}"/>
              </a:ext>
            </a:extLst>
          </p:cNvPr>
          <p:cNvSpPr txBox="1"/>
          <p:nvPr/>
        </p:nvSpPr>
        <p:spPr>
          <a:xfrm>
            <a:off x="580314" y="2650853"/>
            <a:ext cx="5491874" cy="20744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4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Изначальные задачи: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Полностью российская разработка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Российское производство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Потоковая обработка данных на ПЛИС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Различные прошивки обработки данных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err="1"/>
              <a:t>Интеграрация</a:t>
            </a:r>
            <a:r>
              <a:rPr lang="ru-RU" sz="2000" dirty="0"/>
              <a:t> в существующие установки</a:t>
            </a:r>
          </a:p>
        </p:txBody>
      </p:sp>
    </p:spTree>
    <p:extLst>
      <p:ext uri="{BB962C8B-B14F-4D97-AF65-F5344CB8AC3E}">
        <p14:creationId xmlns:p14="http://schemas.microsoft.com/office/powerpoint/2010/main" val="1494359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07D520-23EC-1DE8-FB30-2DBF1076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AFE5B-A13C-4EDB-AF94-4E85F8489AAA}"/>
              </a:ext>
            </a:extLst>
          </p:cNvPr>
          <p:cNvSpPr txBox="1"/>
          <p:nvPr/>
        </p:nvSpPr>
        <p:spPr>
          <a:xfrm>
            <a:off x="96802" y="552253"/>
            <a:ext cx="8950396" cy="12298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20000"/>
              </a:lnSpc>
              <a:defRPr sz="7200" spc="-17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6600" dirty="0"/>
              <a:t>Что такое диджитайзер?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9DB73D4-E631-68AE-8F68-907BA725143A}"/>
              </a:ext>
            </a:extLst>
          </p:cNvPr>
          <p:cNvGrpSpPr/>
          <p:nvPr/>
        </p:nvGrpSpPr>
        <p:grpSpPr>
          <a:xfrm>
            <a:off x="353832" y="1838325"/>
            <a:ext cx="8437743" cy="1534756"/>
            <a:chOff x="410983" y="2875349"/>
            <a:chExt cx="6435822" cy="1097798"/>
          </a:xfrm>
        </p:grpSpPr>
        <p:sp>
          <p:nvSpPr>
            <p:cNvPr id="4" name="Текст 5">
              <a:extLst>
                <a:ext uri="{FF2B5EF4-FFF2-40B4-BE49-F238E27FC236}">
                  <a16:creationId xmlns:a16="http://schemas.microsoft.com/office/drawing/2014/main" id="{0F70DB95-8852-0819-347A-13AD52286235}"/>
                </a:ext>
              </a:extLst>
            </p:cNvPr>
            <p:cNvSpPr txBox="1">
              <a:spLocks/>
            </p:cNvSpPr>
            <p:nvPr/>
          </p:nvSpPr>
          <p:spPr>
            <a:xfrm>
              <a:off x="3219332" y="2949444"/>
              <a:ext cx="1478325" cy="46007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ClrTx/>
                <a:buNone/>
              </a:pPr>
              <a:r>
                <a:rPr lang="ru-RU" sz="1800" b="1" dirty="0">
                  <a:latin typeface="Arial" panose="020B0604020202020204" pitchFamily="34" charset="0"/>
                  <a:ea typeface="Calibri" panose="020F0502020204030204" pitchFamily="34" charset="0"/>
                </a:rPr>
                <a:t>Диджитайзер</a:t>
              </a:r>
              <a:endPara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BE0B531-6F03-FC10-6539-8EDBFC737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8804" b="12815"/>
            <a:stretch/>
          </p:blipFill>
          <p:spPr>
            <a:xfrm>
              <a:off x="2946846" y="3211905"/>
              <a:ext cx="1917424" cy="629673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CAFB975-0467-729F-8AC8-3A8C9D32F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7400" y="3193345"/>
              <a:ext cx="925347" cy="624894"/>
            </a:xfrm>
            <a:prstGeom prst="rect">
              <a:avLst/>
            </a:prstGeom>
          </p:spPr>
        </p:pic>
        <p:pic>
          <p:nvPicPr>
            <p:cNvPr id="7" name="Graphic 11" descr="Computer">
              <a:extLst>
                <a:ext uri="{FF2B5EF4-FFF2-40B4-BE49-F238E27FC236}">
                  <a16:creationId xmlns:a16="http://schemas.microsoft.com/office/drawing/2014/main" id="{45D669F9-9321-8BDE-E048-06F25235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91126" y="2917468"/>
              <a:ext cx="1055679" cy="1055679"/>
            </a:xfrm>
            <a:prstGeom prst="rect">
              <a:avLst/>
            </a:prstGeom>
          </p:spPr>
        </p:pic>
        <p:sp>
          <p:nvSpPr>
            <p:cNvPr id="8" name="Текст 5">
              <a:extLst>
                <a:ext uri="{FF2B5EF4-FFF2-40B4-BE49-F238E27FC236}">
                  <a16:creationId xmlns:a16="http://schemas.microsoft.com/office/drawing/2014/main" id="{4EB6CA84-90B6-600C-8354-5EDD3C0F0604}"/>
                </a:ext>
              </a:extLst>
            </p:cNvPr>
            <p:cNvSpPr txBox="1">
              <a:spLocks/>
            </p:cNvSpPr>
            <p:nvPr/>
          </p:nvSpPr>
          <p:spPr>
            <a:xfrm>
              <a:off x="410983" y="2875349"/>
              <a:ext cx="1478325" cy="460077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195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/>
                  <a:sym typeface="Arial"/>
                </a:rPr>
                <a:t>Измерительная установка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endParaRP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EC29387-4F14-9C75-16CC-16EEA2B43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2362" y="3294979"/>
              <a:ext cx="631554" cy="30453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7B89342-3443-6113-0464-47DE5DBAF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41183" flipH="1">
              <a:off x="510471" y="3183644"/>
              <a:ext cx="1763231" cy="49079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286B3A2-AAA2-7D6A-C3AC-B7E7DB4D2CD1}"/>
              </a:ext>
            </a:extLst>
          </p:cNvPr>
          <p:cNvSpPr txBox="1"/>
          <p:nvPr/>
        </p:nvSpPr>
        <p:spPr>
          <a:xfrm>
            <a:off x="58703" y="3408375"/>
            <a:ext cx="8950396" cy="9196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20000"/>
              </a:lnSpc>
              <a:defRPr sz="7200" spc="-17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4800" i="1" dirty="0">
                <a:solidFill>
                  <a:schemeClr val="accent5">
                    <a:lumMod val="75000"/>
                  </a:schemeClr>
                </a:solidFill>
              </a:rPr>
              <a:t>Анализатор формы импульсов.</a:t>
            </a:r>
          </a:p>
        </p:txBody>
      </p:sp>
    </p:spTree>
    <p:extLst>
      <p:ext uri="{BB962C8B-B14F-4D97-AF65-F5344CB8AC3E}">
        <p14:creationId xmlns:p14="http://schemas.microsoft.com/office/powerpoint/2010/main" val="225034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D8683-4B8C-1320-BF15-05F81FD8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Состояние рынка приборов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24B96DD-6559-22D7-D6A5-A37469AC5B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067626"/>
              </p:ext>
            </p:extLst>
          </p:nvPr>
        </p:nvGraphicFramePr>
        <p:xfrm>
          <a:off x="92076" y="590738"/>
          <a:ext cx="8959848" cy="4087704"/>
        </p:xfrm>
        <a:graphic>
          <a:graphicData uri="http://schemas.openxmlformats.org/drawingml/2006/table">
            <a:tbl>
              <a:tblPr/>
              <a:tblGrid>
                <a:gridCol w="1341446">
                  <a:extLst>
                    <a:ext uri="{9D8B030D-6E8A-4147-A177-3AD203B41FA5}">
                      <a16:colId xmlns:a16="http://schemas.microsoft.com/office/drawing/2014/main" val="3989499695"/>
                    </a:ext>
                  </a:extLst>
                </a:gridCol>
                <a:gridCol w="797275">
                  <a:extLst>
                    <a:ext uri="{9D8B030D-6E8A-4147-A177-3AD203B41FA5}">
                      <a16:colId xmlns:a16="http://schemas.microsoft.com/office/drawing/2014/main" val="1951267854"/>
                    </a:ext>
                  </a:extLst>
                </a:gridCol>
                <a:gridCol w="1366756">
                  <a:extLst>
                    <a:ext uri="{9D8B030D-6E8A-4147-A177-3AD203B41FA5}">
                      <a16:colId xmlns:a16="http://schemas.microsoft.com/office/drawing/2014/main" val="206410826"/>
                    </a:ext>
                  </a:extLst>
                </a:gridCol>
                <a:gridCol w="1366756">
                  <a:extLst>
                    <a:ext uri="{9D8B030D-6E8A-4147-A177-3AD203B41FA5}">
                      <a16:colId xmlns:a16="http://schemas.microsoft.com/office/drawing/2014/main" val="852537885"/>
                    </a:ext>
                  </a:extLst>
                </a:gridCol>
                <a:gridCol w="1214894">
                  <a:extLst>
                    <a:ext uri="{9D8B030D-6E8A-4147-A177-3AD203B41FA5}">
                      <a16:colId xmlns:a16="http://schemas.microsoft.com/office/drawing/2014/main" val="3952195459"/>
                    </a:ext>
                  </a:extLst>
                </a:gridCol>
                <a:gridCol w="1012413">
                  <a:extLst>
                    <a:ext uri="{9D8B030D-6E8A-4147-A177-3AD203B41FA5}">
                      <a16:colId xmlns:a16="http://schemas.microsoft.com/office/drawing/2014/main" val="3550475503"/>
                    </a:ext>
                  </a:extLst>
                </a:gridCol>
                <a:gridCol w="936482">
                  <a:extLst>
                    <a:ext uri="{9D8B030D-6E8A-4147-A177-3AD203B41FA5}">
                      <a16:colId xmlns:a16="http://schemas.microsoft.com/office/drawing/2014/main" val="3714347532"/>
                    </a:ext>
                  </a:extLst>
                </a:gridCol>
                <a:gridCol w="923826">
                  <a:extLst>
                    <a:ext uri="{9D8B030D-6E8A-4147-A177-3AD203B41FA5}">
                      <a16:colId xmlns:a16="http://schemas.microsoft.com/office/drawing/2014/main" val="3587339195"/>
                    </a:ext>
                  </a:extLst>
                </a:gridCol>
              </a:tblGrid>
              <a:tr h="36776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Параметр сравнения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 S.p.A.  - 2.0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caen.it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 S.p.A.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caen.it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Mesytec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mesytec.com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Acquitek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acquitek.com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Signatec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signatec.com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299882"/>
                  </a:ext>
                </a:extLst>
              </a:tr>
              <a:tr h="29173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Страна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9FDC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Италия 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Италия 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Германия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Франция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США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551024"/>
                  </a:ext>
                </a:extLst>
              </a:tr>
              <a:tr h="29173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50-150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МВыб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/канал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DT2740D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DT5740D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MDPP-16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Octopus</a:t>
                      </a:r>
                      <a:r>
                        <a:rPr lang="en-US" sz="8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820654"/>
                  </a:ext>
                </a:extLst>
              </a:tr>
              <a:tr h="1995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 каналов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209425"/>
                  </a:ext>
                </a:extLst>
              </a:tr>
              <a:tr h="2145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разрядность сигнала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&gt;14 бит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12 бит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994138"/>
                  </a:ext>
                </a:extLst>
              </a:tr>
              <a:tr h="2145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время записи,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мсек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&gt;200 </a:t>
                      </a: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мсек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168 мсек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4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7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неприменимо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10 000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492921"/>
                  </a:ext>
                </a:extLst>
              </a:tr>
              <a:tr h="2145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прошивки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счёт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только форма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611464"/>
                  </a:ext>
                </a:extLst>
              </a:tr>
              <a:tr h="347337">
                <a:tc gridSpan="2">
                  <a:txBody>
                    <a:bodyPr/>
                    <a:lstStyle/>
                    <a:p>
                      <a:pPr algn="ctr" rtl="0" fontAlgn="ctr">
                        <a:spcAft>
                          <a:spcPts val="600"/>
                        </a:spcAft>
                      </a:pP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250-500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МВыб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/канал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DT2730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DT5730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RazorPlus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PX14400D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249506"/>
                  </a:ext>
                </a:extLst>
              </a:tr>
              <a:tr h="2774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 каналов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8/16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1/2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2/4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151293"/>
                  </a:ext>
                </a:extLst>
              </a:tr>
              <a:tr h="19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разрядность сигнала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&gt;14 бит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89598"/>
                  </a:ext>
                </a:extLst>
              </a:tr>
              <a:tr h="19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время записи, мсек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&gt;100 </a:t>
                      </a: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мсек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168 мсек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7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7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2000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200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067634"/>
                  </a:ext>
                </a:extLst>
              </a:tr>
              <a:tr h="1995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прошивки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счёт, форма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295180"/>
                  </a:ext>
                </a:extLst>
              </a:tr>
              <a:tr h="291738">
                <a:tc gridSpan="2">
                  <a:txBody>
                    <a:bodyPr/>
                    <a:lstStyle/>
                    <a:p>
                      <a:pPr algn="ctr" rtl="0" fontAlgn="ctr">
                        <a:spcAft>
                          <a:spcPts val="600"/>
                        </a:spcAft>
                      </a:pP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1000-2000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МВыб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/канал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DT2751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DT5751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CobraMax</a:t>
                      </a:r>
                      <a:r>
                        <a:rPr lang="en-US" sz="9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PX1500-4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144679"/>
                  </a:ext>
                </a:extLst>
              </a:tr>
              <a:tr h="1995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 каналов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4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2/4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1/2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2/4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113071"/>
                  </a:ext>
                </a:extLst>
              </a:tr>
              <a:tr h="19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разрядность сигнала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&gt;14 бит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10 бит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8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065813"/>
                  </a:ext>
                </a:extLst>
              </a:tr>
              <a:tr h="1849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время записи, мсек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&gt;50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мсек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84 мсек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7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1000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500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780201"/>
                  </a:ext>
                </a:extLst>
              </a:tr>
              <a:tr h="207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прошивки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счёт, форма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только форма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729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630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D8683-4B8C-1320-BF15-05F81FD8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Состояние рынка приборов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24B96DD-6559-22D7-D6A5-A37469AC5B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381872"/>
              </p:ext>
            </p:extLst>
          </p:nvPr>
        </p:nvGraphicFramePr>
        <p:xfrm>
          <a:off x="92076" y="590738"/>
          <a:ext cx="8959848" cy="4087704"/>
        </p:xfrm>
        <a:graphic>
          <a:graphicData uri="http://schemas.openxmlformats.org/drawingml/2006/table">
            <a:tbl>
              <a:tblPr/>
              <a:tblGrid>
                <a:gridCol w="1341446">
                  <a:extLst>
                    <a:ext uri="{9D8B030D-6E8A-4147-A177-3AD203B41FA5}">
                      <a16:colId xmlns:a16="http://schemas.microsoft.com/office/drawing/2014/main" val="3989499695"/>
                    </a:ext>
                  </a:extLst>
                </a:gridCol>
                <a:gridCol w="797275">
                  <a:extLst>
                    <a:ext uri="{9D8B030D-6E8A-4147-A177-3AD203B41FA5}">
                      <a16:colId xmlns:a16="http://schemas.microsoft.com/office/drawing/2014/main" val="1951267854"/>
                    </a:ext>
                  </a:extLst>
                </a:gridCol>
                <a:gridCol w="1366756">
                  <a:extLst>
                    <a:ext uri="{9D8B030D-6E8A-4147-A177-3AD203B41FA5}">
                      <a16:colId xmlns:a16="http://schemas.microsoft.com/office/drawing/2014/main" val="206410826"/>
                    </a:ext>
                  </a:extLst>
                </a:gridCol>
                <a:gridCol w="1366756">
                  <a:extLst>
                    <a:ext uri="{9D8B030D-6E8A-4147-A177-3AD203B41FA5}">
                      <a16:colId xmlns:a16="http://schemas.microsoft.com/office/drawing/2014/main" val="852537885"/>
                    </a:ext>
                  </a:extLst>
                </a:gridCol>
                <a:gridCol w="1214894">
                  <a:extLst>
                    <a:ext uri="{9D8B030D-6E8A-4147-A177-3AD203B41FA5}">
                      <a16:colId xmlns:a16="http://schemas.microsoft.com/office/drawing/2014/main" val="3952195459"/>
                    </a:ext>
                  </a:extLst>
                </a:gridCol>
                <a:gridCol w="1012413">
                  <a:extLst>
                    <a:ext uri="{9D8B030D-6E8A-4147-A177-3AD203B41FA5}">
                      <a16:colId xmlns:a16="http://schemas.microsoft.com/office/drawing/2014/main" val="3550475503"/>
                    </a:ext>
                  </a:extLst>
                </a:gridCol>
                <a:gridCol w="936482">
                  <a:extLst>
                    <a:ext uri="{9D8B030D-6E8A-4147-A177-3AD203B41FA5}">
                      <a16:colId xmlns:a16="http://schemas.microsoft.com/office/drawing/2014/main" val="3714347532"/>
                    </a:ext>
                  </a:extLst>
                </a:gridCol>
                <a:gridCol w="923826">
                  <a:extLst>
                    <a:ext uri="{9D8B030D-6E8A-4147-A177-3AD203B41FA5}">
                      <a16:colId xmlns:a16="http://schemas.microsoft.com/office/drawing/2014/main" val="3587339195"/>
                    </a:ext>
                  </a:extLst>
                </a:gridCol>
              </a:tblGrid>
              <a:tr h="36776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Параметр сравнения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ООО Диджитайзер</a:t>
                      </a:r>
                      <a:b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edigitizer.ru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 S.p.A.  - 2.0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caen.it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 S.p.A.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caen.it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Mesytec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mesytec.com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Acquitek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acquitek.com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Signatec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signatec.com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299882"/>
                  </a:ext>
                </a:extLst>
              </a:tr>
              <a:tr h="29173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Страна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FDCB"/>
                          </a:highlight>
                          <a:latin typeface="Arial" panose="020B0604020202020204" pitchFamily="34" charset="0"/>
                        </a:rPr>
                        <a:t>Россия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D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Италия 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Италия 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Германия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Франция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США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551024"/>
                  </a:ext>
                </a:extLst>
              </a:tr>
              <a:tr h="29173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50-150 МВыб/канал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D150-8/16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DT2740D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DT5740D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MDPP-16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Octopus</a:t>
                      </a:r>
                      <a:r>
                        <a:rPr lang="en-US" sz="8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820654"/>
                  </a:ext>
                </a:extLst>
              </a:tr>
              <a:tr h="1995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 каналов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209425"/>
                  </a:ext>
                </a:extLst>
              </a:tr>
              <a:tr h="2145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разрядность сигнала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&gt;14 бит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12 бит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994138"/>
                  </a:ext>
                </a:extLst>
              </a:tr>
              <a:tr h="2145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время записи,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мсек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&gt;200 </a:t>
                      </a: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мсек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200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/ 3 200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168 мсек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4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7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неприменимо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10 000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492921"/>
                  </a:ext>
                </a:extLst>
              </a:tr>
              <a:tr h="2145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прошивки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счёт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только форма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611464"/>
                  </a:ext>
                </a:extLst>
              </a:tr>
              <a:tr h="347337">
                <a:tc gridSpan="2">
                  <a:txBody>
                    <a:bodyPr/>
                    <a:lstStyle/>
                    <a:p>
                      <a:pPr algn="ctr" rtl="0" fontAlgn="ctr">
                        <a:spcAft>
                          <a:spcPts val="600"/>
                        </a:spcAft>
                      </a:pP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250-500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МВыб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/канал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D500-4/8/16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DT2730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DT5730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RazorPlus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PX14400D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249506"/>
                  </a:ext>
                </a:extLst>
              </a:tr>
              <a:tr h="2774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 каналов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4/8/16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8/16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1/2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2/4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151293"/>
                  </a:ext>
                </a:extLst>
              </a:tr>
              <a:tr h="19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разрядность сигнала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&gt;14 бит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14/16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89598"/>
                  </a:ext>
                </a:extLst>
              </a:tr>
              <a:tr h="19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время записи, мсек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&gt;100 </a:t>
                      </a: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мсек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200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 800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168 мсек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7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7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2000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200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067634"/>
                  </a:ext>
                </a:extLst>
              </a:tr>
              <a:tr h="1995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прошивки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счёт, форма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295180"/>
                  </a:ext>
                </a:extLst>
              </a:tr>
              <a:tr h="291738">
                <a:tc gridSpan="2">
                  <a:txBody>
                    <a:bodyPr/>
                    <a:lstStyle/>
                    <a:p>
                      <a:pPr algn="ctr" rtl="0" fontAlgn="ctr">
                        <a:spcAft>
                          <a:spcPts val="600"/>
                        </a:spcAft>
                      </a:pP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1000-2000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МВыб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/канал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D1000-4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DT2751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DT5751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CobraMax</a:t>
                      </a:r>
                      <a:r>
                        <a:rPr lang="en-US" sz="9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PX1500-4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144679"/>
                  </a:ext>
                </a:extLst>
              </a:tr>
              <a:tr h="1995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 каналов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4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2/4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2/4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1/2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2/4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113071"/>
                  </a:ext>
                </a:extLst>
              </a:tr>
              <a:tr h="19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разрядность сигнала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&gt;14 бит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10 бит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8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065813"/>
                  </a:ext>
                </a:extLst>
              </a:tr>
              <a:tr h="1849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время записи, мсек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&gt;50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мсек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 400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84 мсек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7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1000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500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780201"/>
                  </a:ext>
                </a:extLst>
              </a:tr>
              <a:tr h="207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прошивки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счёт, форма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только форма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729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2737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4EF49-CD19-BCD7-0B85-08E73A5BE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A8C1C-B7C2-C8EA-A7DA-8004F87F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Состояние рынка приборов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56A41D7-9D28-5608-5F06-172B2CE74D6B}"/>
              </a:ext>
            </a:extLst>
          </p:cNvPr>
          <p:cNvGraphicFramePr>
            <a:graphicFrameLocks noGrp="1"/>
          </p:cNvGraphicFramePr>
          <p:nvPr/>
        </p:nvGraphicFramePr>
        <p:xfrm>
          <a:off x="92076" y="590738"/>
          <a:ext cx="8959848" cy="4087704"/>
        </p:xfrm>
        <a:graphic>
          <a:graphicData uri="http://schemas.openxmlformats.org/drawingml/2006/table">
            <a:tbl>
              <a:tblPr/>
              <a:tblGrid>
                <a:gridCol w="1341446">
                  <a:extLst>
                    <a:ext uri="{9D8B030D-6E8A-4147-A177-3AD203B41FA5}">
                      <a16:colId xmlns:a16="http://schemas.microsoft.com/office/drawing/2014/main" val="3989499695"/>
                    </a:ext>
                  </a:extLst>
                </a:gridCol>
                <a:gridCol w="797275">
                  <a:extLst>
                    <a:ext uri="{9D8B030D-6E8A-4147-A177-3AD203B41FA5}">
                      <a16:colId xmlns:a16="http://schemas.microsoft.com/office/drawing/2014/main" val="1951267854"/>
                    </a:ext>
                  </a:extLst>
                </a:gridCol>
                <a:gridCol w="1366756">
                  <a:extLst>
                    <a:ext uri="{9D8B030D-6E8A-4147-A177-3AD203B41FA5}">
                      <a16:colId xmlns:a16="http://schemas.microsoft.com/office/drawing/2014/main" val="206410826"/>
                    </a:ext>
                  </a:extLst>
                </a:gridCol>
                <a:gridCol w="1366756">
                  <a:extLst>
                    <a:ext uri="{9D8B030D-6E8A-4147-A177-3AD203B41FA5}">
                      <a16:colId xmlns:a16="http://schemas.microsoft.com/office/drawing/2014/main" val="852537885"/>
                    </a:ext>
                  </a:extLst>
                </a:gridCol>
                <a:gridCol w="1214894">
                  <a:extLst>
                    <a:ext uri="{9D8B030D-6E8A-4147-A177-3AD203B41FA5}">
                      <a16:colId xmlns:a16="http://schemas.microsoft.com/office/drawing/2014/main" val="3952195459"/>
                    </a:ext>
                  </a:extLst>
                </a:gridCol>
                <a:gridCol w="1012413">
                  <a:extLst>
                    <a:ext uri="{9D8B030D-6E8A-4147-A177-3AD203B41FA5}">
                      <a16:colId xmlns:a16="http://schemas.microsoft.com/office/drawing/2014/main" val="3550475503"/>
                    </a:ext>
                  </a:extLst>
                </a:gridCol>
                <a:gridCol w="936482">
                  <a:extLst>
                    <a:ext uri="{9D8B030D-6E8A-4147-A177-3AD203B41FA5}">
                      <a16:colId xmlns:a16="http://schemas.microsoft.com/office/drawing/2014/main" val="3714347532"/>
                    </a:ext>
                  </a:extLst>
                </a:gridCol>
                <a:gridCol w="923826">
                  <a:extLst>
                    <a:ext uri="{9D8B030D-6E8A-4147-A177-3AD203B41FA5}">
                      <a16:colId xmlns:a16="http://schemas.microsoft.com/office/drawing/2014/main" val="3587339195"/>
                    </a:ext>
                  </a:extLst>
                </a:gridCol>
              </a:tblGrid>
              <a:tr h="36776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Параметр сравнения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ООО Диджитайзер</a:t>
                      </a:r>
                      <a:b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edigitizer.ru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 S.p.A.  - 2.0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caen.it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 S.p.A.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caen.it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Mesytec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mesytec.com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Acquitek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acquitek.com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Signatec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signatec.com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299882"/>
                  </a:ext>
                </a:extLst>
              </a:tr>
              <a:tr h="29173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Страна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FDCB"/>
                          </a:highlight>
                          <a:latin typeface="Arial" panose="020B0604020202020204" pitchFamily="34" charset="0"/>
                        </a:rPr>
                        <a:t>Россия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D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Италия 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Италия 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Германия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Франция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США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551024"/>
                  </a:ext>
                </a:extLst>
              </a:tr>
              <a:tr h="29173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50-150 МВыб/канал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D150-8/16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DT2740D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DT5740D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MDPP-16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Octopus</a:t>
                      </a:r>
                      <a:r>
                        <a:rPr lang="en-US" sz="8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820654"/>
                  </a:ext>
                </a:extLst>
              </a:tr>
              <a:tr h="1995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 каналов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209425"/>
                  </a:ext>
                </a:extLst>
              </a:tr>
              <a:tr h="2145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разрядность сигнала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&gt;14 бит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12 бит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994138"/>
                  </a:ext>
                </a:extLst>
              </a:tr>
              <a:tr h="2145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время записи,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мсек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&gt;200 </a:t>
                      </a: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мсек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200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/ 3 200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168 мсек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4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7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неприменимо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10 000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492921"/>
                  </a:ext>
                </a:extLst>
              </a:tr>
              <a:tr h="2145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прошивки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счёт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только форма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611464"/>
                  </a:ext>
                </a:extLst>
              </a:tr>
              <a:tr h="347337">
                <a:tc gridSpan="2">
                  <a:txBody>
                    <a:bodyPr/>
                    <a:lstStyle/>
                    <a:p>
                      <a:pPr algn="ctr" rtl="0" fontAlgn="ctr">
                        <a:spcAft>
                          <a:spcPts val="600"/>
                        </a:spcAft>
                      </a:pP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250-500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МВыб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/канал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D500-4/8/16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DT2730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DT5730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RazorPlus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PX14400D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249506"/>
                  </a:ext>
                </a:extLst>
              </a:tr>
              <a:tr h="2774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 каналов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4/8/16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8/16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1/2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2/4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151293"/>
                  </a:ext>
                </a:extLst>
              </a:tr>
              <a:tr h="19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разрядность сигнала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&gt;14 бит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14/16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89598"/>
                  </a:ext>
                </a:extLst>
              </a:tr>
              <a:tr h="19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время записи, мсек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&gt;100 </a:t>
                      </a: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мсек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200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 800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168 мсек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7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7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2000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200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067634"/>
                  </a:ext>
                </a:extLst>
              </a:tr>
              <a:tr h="1995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прошивки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счёт, форма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295180"/>
                  </a:ext>
                </a:extLst>
              </a:tr>
              <a:tr h="291738">
                <a:tc gridSpan="2">
                  <a:txBody>
                    <a:bodyPr/>
                    <a:lstStyle/>
                    <a:p>
                      <a:pPr algn="ctr" rtl="0" fontAlgn="ctr">
                        <a:spcAft>
                          <a:spcPts val="600"/>
                        </a:spcAft>
                      </a:pP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1000-2000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МВыб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/канал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D1000-4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DT2751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DT5751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CobraMax</a:t>
                      </a:r>
                      <a:r>
                        <a:rPr lang="en-US" sz="9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PX1500-4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144679"/>
                  </a:ext>
                </a:extLst>
              </a:tr>
              <a:tr h="1995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 каналов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4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2/4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2/4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1/2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2/4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113071"/>
                  </a:ext>
                </a:extLst>
              </a:tr>
              <a:tr h="19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разрядность сигнала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&gt;14 бит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10 бит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8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065813"/>
                  </a:ext>
                </a:extLst>
              </a:tr>
              <a:tr h="1849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время записи, мсек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&gt;50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мсек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 400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84 мсек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7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1000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500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780201"/>
                  </a:ext>
                </a:extLst>
              </a:tr>
              <a:tr h="207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прошивки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счёт, форма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только форма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729846"/>
                  </a:ext>
                </a:extLst>
              </a:tr>
            </a:tbl>
          </a:graphicData>
        </a:graphic>
      </p:graphicFrame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B475D92-1155-F3DF-6EC4-A7D9172B02FC}"/>
              </a:ext>
            </a:extLst>
          </p:cNvPr>
          <p:cNvGrpSpPr/>
          <p:nvPr/>
        </p:nvGrpSpPr>
        <p:grpSpPr>
          <a:xfrm>
            <a:off x="3587750" y="590738"/>
            <a:ext cx="5527301" cy="4069470"/>
            <a:chOff x="-940713" y="2464469"/>
            <a:chExt cx="12986795" cy="4129947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38A97525-FACA-6B80-8386-620EC252D697}"/>
                </a:ext>
              </a:extLst>
            </p:cNvPr>
            <p:cNvSpPr/>
            <p:nvPr/>
          </p:nvSpPr>
          <p:spPr>
            <a:xfrm>
              <a:off x="-940713" y="2464469"/>
              <a:ext cx="12986795" cy="412994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82460D72-A42D-752E-9627-491EBF15D081}"/>
                </a:ext>
              </a:extLst>
            </p:cNvPr>
            <p:cNvCxnSpPr/>
            <p:nvPr/>
          </p:nvCxnSpPr>
          <p:spPr>
            <a:xfrm flipV="1">
              <a:off x="-200917" y="2658247"/>
              <a:ext cx="11966749" cy="3714295"/>
            </a:xfrm>
            <a:prstGeom prst="line">
              <a:avLst/>
            </a:prstGeom>
            <a:ln w="1905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DC977A3E-A0D1-FCDE-2200-13957FDF193E}"/>
                </a:ext>
              </a:extLst>
            </p:cNvPr>
            <p:cNvCxnSpPr>
              <a:cxnSpLocks/>
            </p:cNvCxnSpPr>
            <p:nvPr/>
          </p:nvCxnSpPr>
          <p:spPr>
            <a:xfrm>
              <a:off x="-528537" y="2676752"/>
              <a:ext cx="12162438" cy="3781318"/>
            </a:xfrm>
            <a:prstGeom prst="line">
              <a:avLst/>
            </a:prstGeom>
            <a:ln w="1905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6738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Диджитайзер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D125-16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28706C-C6E6-4DE8-8308-81DE7131A33A}"/>
              </a:ext>
            </a:extLst>
          </p:cNvPr>
          <p:cNvSpPr txBox="1"/>
          <p:nvPr/>
        </p:nvSpPr>
        <p:spPr>
          <a:xfrm>
            <a:off x="1454625" y="3320516"/>
            <a:ext cx="5487881" cy="13923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87313" indent="-457200">
              <a:lnSpc>
                <a:spcPct val="120000"/>
              </a:lnSpc>
              <a:buFont typeface="Wingdings" panose="05000000000000000000" pitchFamily="2" charset="2"/>
              <a:buChar char="ü"/>
              <a:defRPr sz="2400" spc="-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Кол-во каналов: 16</a:t>
            </a:r>
          </a:p>
          <a:p>
            <a:r>
              <a:rPr lang="ru-RU" dirty="0"/>
              <a:t>Разрешение: 14 бит</a:t>
            </a:r>
          </a:p>
          <a:p>
            <a:r>
              <a:rPr lang="ru-RU" dirty="0"/>
              <a:t>Частота дискретизации: 125 </a:t>
            </a:r>
            <a:r>
              <a:rPr lang="ru-RU" dirty="0" err="1"/>
              <a:t>МВыб</a:t>
            </a:r>
            <a:r>
              <a:rPr lang="ru-RU" dirty="0"/>
              <a:t>/сек.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C5C120-73CB-4E09-B0E8-81F88F2AC638}"/>
              </a:ext>
            </a:extLst>
          </p:cNvPr>
          <p:cNvSpPr txBox="1"/>
          <p:nvPr/>
        </p:nvSpPr>
        <p:spPr>
          <a:xfrm>
            <a:off x="5109372" y="2265755"/>
            <a:ext cx="4112487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20000"/>
              </a:lnSpc>
              <a:defRPr sz="7200" spc="-17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8000" dirty="0"/>
              <a:t>D</a:t>
            </a:r>
            <a:r>
              <a:rPr lang="ru-RU" sz="8000" dirty="0"/>
              <a:t>125-16</a:t>
            </a:r>
            <a:r>
              <a:rPr lang="en-US" sz="8000" dirty="0"/>
              <a:t> </a:t>
            </a:r>
            <a:endParaRPr lang="ru-RU" sz="80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D22D331-8796-4115-98B0-AA61AB715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17" b="21610"/>
          <a:stretch/>
        </p:blipFill>
        <p:spPr>
          <a:xfrm>
            <a:off x="-1398649" y="644627"/>
            <a:ext cx="9295634" cy="23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31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Диджитайзер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D125-16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6" name="Image4">
            <a:extLst>
              <a:ext uri="{FF2B5EF4-FFF2-40B4-BE49-F238E27FC236}">
                <a16:creationId xmlns:a16="http://schemas.microsoft.com/office/drawing/2014/main" id="{FCB03FD1-1A2E-429A-8857-2EC13E6767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" t="-13" r="-1" b="-13"/>
          <a:stretch/>
        </p:blipFill>
        <p:spPr bwMode="auto">
          <a:xfrm>
            <a:off x="140017" y="781071"/>
            <a:ext cx="8643035" cy="10537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559F31-AD89-4E13-AEF4-3E820EEB8EF1}"/>
              </a:ext>
            </a:extLst>
          </p:cNvPr>
          <p:cNvSpPr txBox="1"/>
          <p:nvPr/>
        </p:nvSpPr>
        <p:spPr>
          <a:xfrm>
            <a:off x="320492" y="2262578"/>
            <a:ext cx="1937656" cy="471539"/>
          </a:xfrm>
          <a:prstGeom prst="rect">
            <a:avLst/>
          </a:prstGeom>
          <a:solidFill>
            <a:srgbClr val="9BBB59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 каналов</a:t>
            </a:r>
            <a:r>
              <a:rPr kumimoji="0" lang="en-US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MCX</a:t>
            </a:r>
            <a:endParaRPr kumimoji="0" lang="ru-RU" sz="2200" b="0" i="0" u="none" strike="noStrike" kern="0" cap="none" spc="-10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0B5A98-21FF-4A26-8A5D-EB01FAF3A002}"/>
              </a:ext>
            </a:extLst>
          </p:cNvPr>
          <p:cNvSpPr txBox="1"/>
          <p:nvPr/>
        </p:nvSpPr>
        <p:spPr>
          <a:xfrm>
            <a:off x="439388" y="2880922"/>
            <a:ext cx="4601842" cy="877804"/>
          </a:xfrm>
          <a:prstGeom prst="rect">
            <a:avLst/>
          </a:prstGeom>
          <a:solidFill>
            <a:srgbClr val="F79646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Синхронизация диджитайзеров между собой по принципу ведущий-ведомый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6870C19C-7112-4FDF-A025-AED72480713A}"/>
              </a:ext>
            </a:extLst>
          </p:cNvPr>
          <p:cNvCxnSpPr>
            <a:cxnSpLocks/>
          </p:cNvCxnSpPr>
          <p:nvPr/>
        </p:nvCxnSpPr>
        <p:spPr>
          <a:xfrm flipV="1">
            <a:off x="4834689" y="1834843"/>
            <a:ext cx="0" cy="953294"/>
          </a:xfrm>
          <a:prstGeom prst="straightConnector1">
            <a:avLst/>
          </a:prstGeom>
          <a:noFill/>
          <a:ln w="76200" cap="flat" cmpd="sng" algn="ctr">
            <a:solidFill>
              <a:srgbClr val="F79646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A41E5791-4DF4-4E6C-90B8-3E09BB7E1CE5}"/>
              </a:ext>
            </a:extLst>
          </p:cNvPr>
          <p:cNvCxnSpPr>
            <a:cxnSpLocks/>
          </p:cNvCxnSpPr>
          <p:nvPr/>
        </p:nvCxnSpPr>
        <p:spPr>
          <a:xfrm flipV="1">
            <a:off x="1946279" y="1701404"/>
            <a:ext cx="0" cy="511832"/>
          </a:xfrm>
          <a:prstGeom prst="straightConnector1">
            <a:avLst/>
          </a:prstGeom>
          <a:noFill/>
          <a:ln w="76200" cap="flat" cmpd="sng" algn="ctr">
            <a:solidFill>
              <a:srgbClr val="9BBB59">
                <a:lumMod val="75000"/>
              </a:srgbClr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2B17A91-FDC7-4711-81E8-C158ECD27913}"/>
              </a:ext>
            </a:extLst>
          </p:cNvPr>
          <p:cNvSpPr txBox="1"/>
          <p:nvPr/>
        </p:nvSpPr>
        <p:spPr>
          <a:xfrm>
            <a:off x="3835182" y="3908334"/>
            <a:ext cx="3187138" cy="877804"/>
          </a:xfrm>
          <a:prstGeom prst="rect">
            <a:avLst/>
          </a:prstGeom>
          <a:solidFill>
            <a:srgbClr val="4BACC6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Цифровые входы/выходы:  </a:t>
            </a:r>
            <a:b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триггер, старт, задержка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5038E4A2-71D2-4494-B14C-092FA4A11DB9}"/>
              </a:ext>
            </a:extLst>
          </p:cNvPr>
          <p:cNvCxnSpPr>
            <a:cxnSpLocks/>
          </p:cNvCxnSpPr>
          <p:nvPr/>
        </p:nvCxnSpPr>
        <p:spPr>
          <a:xfrm flipV="1">
            <a:off x="5845562" y="1710830"/>
            <a:ext cx="0" cy="2154577"/>
          </a:xfrm>
          <a:prstGeom prst="straightConnector1">
            <a:avLst/>
          </a:prstGeom>
          <a:noFill/>
          <a:ln w="762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4031845-D1EA-4045-8B2E-FD75515B07E2}"/>
              </a:ext>
            </a:extLst>
          </p:cNvPr>
          <p:cNvSpPr txBox="1"/>
          <p:nvPr/>
        </p:nvSpPr>
        <p:spPr>
          <a:xfrm>
            <a:off x="5997103" y="2358503"/>
            <a:ext cx="3032433" cy="1284069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Загрузка прошивки</a:t>
            </a:r>
            <a:b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Передача оцифрованных данных  (1 Гб</a:t>
            </a:r>
            <a:r>
              <a:rPr kumimoji="0" lang="en-US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с)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E637DE2A-0794-45B1-98BC-7A2131A77404}"/>
              </a:ext>
            </a:extLst>
          </p:cNvPr>
          <p:cNvCxnSpPr>
            <a:cxnSpLocks/>
          </p:cNvCxnSpPr>
          <p:nvPr/>
        </p:nvCxnSpPr>
        <p:spPr>
          <a:xfrm flipV="1">
            <a:off x="7148095" y="1710830"/>
            <a:ext cx="0" cy="629047"/>
          </a:xfrm>
          <a:prstGeom prst="straightConnector1">
            <a:avLst/>
          </a:prstGeom>
          <a:noFill/>
          <a:ln w="76200" cap="flat" cmpd="sng" algn="ctr">
            <a:solidFill>
              <a:srgbClr val="8064A2">
                <a:lumMod val="75000"/>
              </a:srgbClr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78104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Основные функции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B6F92-1CB3-4081-8E32-5A1423112E96}"/>
              </a:ext>
            </a:extLst>
          </p:cNvPr>
          <p:cNvSpPr txBox="1"/>
          <p:nvPr/>
        </p:nvSpPr>
        <p:spPr>
          <a:xfrm>
            <a:off x="55972" y="489544"/>
            <a:ext cx="5245694" cy="20744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4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Ключевые особенности: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Потоковая обработка данных на ПЛИС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Различные прошивки обработки данных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Триггерная логика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Поддержка пользовательских сценариев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err="1"/>
              <a:t>Многоплатная</a:t>
            </a:r>
            <a:r>
              <a:rPr lang="ru-RU" sz="2000" dirty="0"/>
              <a:t> синхронизация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5C105AC-FC8C-4F8C-8A5F-B4AF77FE2BF7}"/>
              </a:ext>
            </a:extLst>
          </p:cNvPr>
          <p:cNvGrpSpPr/>
          <p:nvPr/>
        </p:nvGrpSpPr>
        <p:grpSpPr>
          <a:xfrm>
            <a:off x="2454822" y="2585128"/>
            <a:ext cx="4093225" cy="2504066"/>
            <a:chOff x="358000" y="2585128"/>
            <a:chExt cx="4093225" cy="250406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BB61B04-8DB5-4903-8CDC-351833098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7000"/>
            </a:blip>
            <a:stretch>
              <a:fillRect/>
            </a:stretch>
          </p:blipFill>
          <p:spPr>
            <a:xfrm rot="5400000">
              <a:off x="3078974" y="3716943"/>
              <a:ext cx="1683446" cy="1061056"/>
            </a:xfrm>
            <a:prstGeom prst="rect">
              <a:avLst/>
            </a:prstGeom>
          </p:spPr>
        </p:pic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9FA34636-4ACF-4ACD-BAA4-64CE04610238}"/>
                </a:ext>
              </a:extLst>
            </p:cNvPr>
            <p:cNvGrpSpPr/>
            <p:nvPr/>
          </p:nvGrpSpPr>
          <p:grpSpPr>
            <a:xfrm>
              <a:off x="358000" y="2585128"/>
              <a:ext cx="3978786" cy="2427866"/>
              <a:chOff x="358000" y="2585128"/>
              <a:chExt cx="3978786" cy="2427866"/>
            </a:xfrm>
          </p:grpSpPr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43B7D638-D6AA-43E7-92DA-C0B8D23F595D}"/>
                  </a:ext>
                </a:extLst>
              </p:cNvPr>
              <p:cNvGrpSpPr/>
              <p:nvPr/>
            </p:nvGrpSpPr>
            <p:grpSpPr>
              <a:xfrm>
                <a:off x="402072" y="3073170"/>
                <a:ext cx="3310013" cy="1939824"/>
                <a:chOff x="5071987" y="2769336"/>
                <a:chExt cx="1988835" cy="1306014"/>
              </a:xfrm>
            </p:grpSpPr>
            <p:grpSp>
              <p:nvGrpSpPr>
                <p:cNvPr id="7" name="Группа 6">
                  <a:extLst>
                    <a:ext uri="{FF2B5EF4-FFF2-40B4-BE49-F238E27FC236}">
                      <a16:creationId xmlns:a16="http://schemas.microsoft.com/office/drawing/2014/main" id="{45AA6C7A-AF73-443E-A16F-C2E66155815A}"/>
                    </a:ext>
                  </a:extLst>
                </p:cNvPr>
                <p:cNvGrpSpPr/>
                <p:nvPr/>
              </p:nvGrpSpPr>
              <p:grpSpPr>
                <a:xfrm rot="5400000">
                  <a:off x="4824055" y="3017268"/>
                  <a:ext cx="1133404" cy="637540"/>
                  <a:chOff x="1490698" y="1086158"/>
                  <a:chExt cx="1133404" cy="637540"/>
                </a:xfrm>
              </p:grpSpPr>
              <p:pic>
                <p:nvPicPr>
                  <p:cNvPr id="8" name="Рисунок 7">
                    <a:extLst>
                      <a:ext uri="{FF2B5EF4-FFF2-40B4-BE49-F238E27FC236}">
                        <a16:creationId xmlns:a16="http://schemas.microsoft.com/office/drawing/2014/main" id="{1C83957D-C360-4DDE-9F2F-78CA7F652A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490698" y="1086158"/>
                    <a:ext cx="1133404" cy="637540"/>
                  </a:xfrm>
                  <a:prstGeom prst="rect">
                    <a:avLst/>
                  </a:prstGeom>
                </p:spPr>
              </p:pic>
              <p:sp>
                <p:nvSpPr>
                  <p:cNvPr id="9" name="Прямоугольник 8">
                    <a:extLst>
                      <a:ext uri="{FF2B5EF4-FFF2-40B4-BE49-F238E27FC236}">
                        <a16:creationId xmlns:a16="http://schemas.microsoft.com/office/drawing/2014/main" id="{FA388E31-9731-4FC0-B0A0-5114EB848841}"/>
                      </a:ext>
                    </a:extLst>
                  </p:cNvPr>
                  <p:cNvSpPr/>
                  <p:nvPr/>
                </p:nvSpPr>
                <p:spPr>
                  <a:xfrm>
                    <a:off x="1565274" y="1527175"/>
                    <a:ext cx="1033427" cy="889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0" name="Группа 9">
                  <a:extLst>
                    <a:ext uri="{FF2B5EF4-FFF2-40B4-BE49-F238E27FC236}">
                      <a16:creationId xmlns:a16="http://schemas.microsoft.com/office/drawing/2014/main" id="{25BFB973-7CEF-4444-8C45-286968CCC0E5}"/>
                    </a:ext>
                  </a:extLst>
                </p:cNvPr>
                <p:cNvGrpSpPr/>
                <p:nvPr/>
              </p:nvGrpSpPr>
              <p:grpSpPr>
                <a:xfrm rot="5400000">
                  <a:off x="5289547" y="3085588"/>
                  <a:ext cx="1133404" cy="637540"/>
                  <a:chOff x="1490698" y="1086158"/>
                  <a:chExt cx="1133404" cy="637540"/>
                </a:xfrm>
              </p:grpSpPr>
              <p:pic>
                <p:nvPicPr>
                  <p:cNvPr id="11" name="Рисунок 10">
                    <a:extLst>
                      <a:ext uri="{FF2B5EF4-FFF2-40B4-BE49-F238E27FC236}">
                        <a16:creationId xmlns:a16="http://schemas.microsoft.com/office/drawing/2014/main" id="{31D79844-CADA-4A9B-80CB-D9249211CF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490698" y="1086158"/>
                    <a:ext cx="1133404" cy="637540"/>
                  </a:xfrm>
                  <a:prstGeom prst="rect">
                    <a:avLst/>
                  </a:prstGeom>
                </p:spPr>
              </p:pic>
              <p:sp>
                <p:nvSpPr>
                  <p:cNvPr id="12" name="Прямоугольник 11">
                    <a:extLst>
                      <a:ext uri="{FF2B5EF4-FFF2-40B4-BE49-F238E27FC236}">
                        <a16:creationId xmlns:a16="http://schemas.microsoft.com/office/drawing/2014/main" id="{5AB0EDB6-F07C-46A4-BF84-F78BCB6D37B1}"/>
                      </a:ext>
                    </a:extLst>
                  </p:cNvPr>
                  <p:cNvSpPr/>
                  <p:nvPr/>
                </p:nvSpPr>
                <p:spPr>
                  <a:xfrm>
                    <a:off x="1565274" y="1527175"/>
                    <a:ext cx="1033427" cy="889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3" name="Группа 12">
                  <a:extLst>
                    <a:ext uri="{FF2B5EF4-FFF2-40B4-BE49-F238E27FC236}">
                      <a16:creationId xmlns:a16="http://schemas.microsoft.com/office/drawing/2014/main" id="{CFADB173-4ABE-47A5-BAE1-12AE9203208F}"/>
                    </a:ext>
                  </a:extLst>
                </p:cNvPr>
                <p:cNvGrpSpPr/>
                <p:nvPr/>
              </p:nvGrpSpPr>
              <p:grpSpPr>
                <a:xfrm rot="5400000">
                  <a:off x="5761822" y="3137733"/>
                  <a:ext cx="1133404" cy="637540"/>
                  <a:chOff x="1490698" y="1086158"/>
                  <a:chExt cx="1133404" cy="637540"/>
                </a:xfrm>
              </p:grpSpPr>
              <p:pic>
                <p:nvPicPr>
                  <p:cNvPr id="14" name="Рисунок 13">
                    <a:extLst>
                      <a:ext uri="{FF2B5EF4-FFF2-40B4-BE49-F238E27FC236}">
                        <a16:creationId xmlns:a16="http://schemas.microsoft.com/office/drawing/2014/main" id="{01CF6107-905C-4F85-B0EA-C8DA458F501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490698" y="1086158"/>
                    <a:ext cx="1133404" cy="637540"/>
                  </a:xfrm>
                  <a:prstGeom prst="rect">
                    <a:avLst/>
                  </a:prstGeom>
                </p:spPr>
              </p:pic>
              <p:sp>
                <p:nvSpPr>
                  <p:cNvPr id="15" name="Прямоугольник 14">
                    <a:extLst>
                      <a:ext uri="{FF2B5EF4-FFF2-40B4-BE49-F238E27FC236}">
                        <a16:creationId xmlns:a16="http://schemas.microsoft.com/office/drawing/2014/main" id="{C630D4AA-7873-4112-ADBF-E6F65F98321D}"/>
                      </a:ext>
                    </a:extLst>
                  </p:cNvPr>
                  <p:cNvSpPr/>
                  <p:nvPr/>
                </p:nvSpPr>
                <p:spPr>
                  <a:xfrm>
                    <a:off x="1565274" y="1527175"/>
                    <a:ext cx="1033427" cy="889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" name="Группа 15">
                  <a:extLst>
                    <a:ext uri="{FF2B5EF4-FFF2-40B4-BE49-F238E27FC236}">
                      <a16:creationId xmlns:a16="http://schemas.microsoft.com/office/drawing/2014/main" id="{03DF7C96-C888-4130-A11E-E22EF2CEA22A}"/>
                    </a:ext>
                  </a:extLst>
                </p:cNvPr>
                <p:cNvGrpSpPr/>
                <p:nvPr/>
              </p:nvGrpSpPr>
              <p:grpSpPr>
                <a:xfrm rot="5400000">
                  <a:off x="6175350" y="3189878"/>
                  <a:ext cx="1133404" cy="637540"/>
                  <a:chOff x="1490698" y="1086158"/>
                  <a:chExt cx="1133404" cy="637540"/>
                </a:xfrm>
              </p:grpSpPr>
              <p:pic>
                <p:nvPicPr>
                  <p:cNvPr id="17" name="Рисунок 16">
                    <a:extLst>
                      <a:ext uri="{FF2B5EF4-FFF2-40B4-BE49-F238E27FC236}">
                        <a16:creationId xmlns:a16="http://schemas.microsoft.com/office/drawing/2014/main" id="{CA94EF22-B2DC-444D-B246-C6B6C6BC76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490698" y="1086158"/>
                    <a:ext cx="1133404" cy="637540"/>
                  </a:xfrm>
                  <a:prstGeom prst="rect">
                    <a:avLst/>
                  </a:prstGeom>
                </p:spPr>
              </p:pic>
              <p:sp>
                <p:nvSpPr>
                  <p:cNvPr id="18" name="Прямоугольник 17">
                    <a:extLst>
                      <a:ext uri="{FF2B5EF4-FFF2-40B4-BE49-F238E27FC236}">
                        <a16:creationId xmlns:a16="http://schemas.microsoft.com/office/drawing/2014/main" id="{6EE04651-1B72-481C-BD57-AC396D085DBA}"/>
                      </a:ext>
                    </a:extLst>
                  </p:cNvPr>
                  <p:cNvSpPr/>
                  <p:nvPr/>
                </p:nvSpPr>
                <p:spPr>
                  <a:xfrm>
                    <a:off x="1565274" y="1527175"/>
                    <a:ext cx="1033427" cy="889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4" name="Стрелка: изогнутая вниз 3">
                  <a:extLst>
                    <a:ext uri="{FF2B5EF4-FFF2-40B4-BE49-F238E27FC236}">
                      <a16:creationId xmlns:a16="http://schemas.microsoft.com/office/drawing/2014/main" id="{E0F9BEDB-369A-4D00-A400-0E1069898393}"/>
                    </a:ext>
                  </a:extLst>
                </p:cNvPr>
                <p:cNvSpPr/>
                <p:nvPr/>
              </p:nvSpPr>
              <p:spPr>
                <a:xfrm>
                  <a:off x="5352515" y="3083696"/>
                  <a:ext cx="481548" cy="137801"/>
                </a:xfrm>
                <a:prstGeom prst="curved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Стрелка: изогнутая вниз 20">
                  <a:extLst>
                    <a:ext uri="{FF2B5EF4-FFF2-40B4-BE49-F238E27FC236}">
                      <a16:creationId xmlns:a16="http://schemas.microsoft.com/office/drawing/2014/main" id="{ABE8AB8F-872C-4883-ACB1-D9385E5F1A93}"/>
                    </a:ext>
                  </a:extLst>
                </p:cNvPr>
                <p:cNvSpPr/>
                <p:nvPr/>
              </p:nvSpPr>
              <p:spPr>
                <a:xfrm>
                  <a:off x="5807334" y="3171809"/>
                  <a:ext cx="481548" cy="137801"/>
                </a:xfrm>
                <a:prstGeom prst="curved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Стрелка: изогнутая вниз 21">
                  <a:extLst>
                    <a:ext uri="{FF2B5EF4-FFF2-40B4-BE49-F238E27FC236}">
                      <a16:creationId xmlns:a16="http://schemas.microsoft.com/office/drawing/2014/main" id="{CA5922E9-4E97-4D66-8D95-A94479FF12A3}"/>
                    </a:ext>
                  </a:extLst>
                </p:cNvPr>
                <p:cNvSpPr/>
                <p:nvPr/>
              </p:nvSpPr>
              <p:spPr>
                <a:xfrm>
                  <a:off x="6262155" y="3242425"/>
                  <a:ext cx="481548" cy="137801"/>
                </a:xfrm>
                <a:prstGeom prst="curved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6CEAA33-78AA-43D1-B86E-128CF8D1EDB7}"/>
                  </a:ext>
                </a:extLst>
              </p:cNvPr>
              <p:cNvSpPr txBox="1"/>
              <p:nvPr/>
            </p:nvSpPr>
            <p:spPr>
              <a:xfrm>
                <a:off x="358000" y="2615094"/>
                <a:ext cx="1016051" cy="5921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  <a:defRPr sz="2400" spc="-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pPr marL="0" indent="0" algn="ctr">
                  <a:buNone/>
                </a:pPr>
                <a:r>
                  <a:rPr lang="en-US" sz="1400" dirty="0">
                    <a:solidFill>
                      <a:schemeClr val="accent1"/>
                    </a:solidFill>
                  </a:rPr>
                  <a:t>MASTER</a:t>
                </a:r>
              </a:p>
              <a:p>
                <a:pPr marL="0" indent="0" algn="ctr">
                  <a:buNone/>
                </a:pPr>
                <a:r>
                  <a:rPr lang="en-US" sz="1400" dirty="0">
                    <a:solidFill>
                      <a:schemeClr val="accent1"/>
                    </a:solidFill>
                  </a:rPr>
                  <a:t>16 </a:t>
                </a:r>
                <a:r>
                  <a:rPr lang="en-US" sz="1400" dirty="0" err="1">
                    <a:solidFill>
                      <a:schemeClr val="accent1"/>
                    </a:solidFill>
                  </a:rPr>
                  <a:t>ch.</a:t>
                </a:r>
                <a:endParaRPr lang="ru-RU" sz="1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786675-EABC-4BFF-A51D-224F17DC332E}"/>
                  </a:ext>
                </a:extLst>
              </p:cNvPr>
              <p:cNvSpPr txBox="1"/>
              <p:nvPr/>
            </p:nvSpPr>
            <p:spPr>
              <a:xfrm>
                <a:off x="1114723" y="2602906"/>
                <a:ext cx="1016051" cy="5921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  <a:defRPr sz="2400" spc="-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pPr marL="0" indent="0" algn="ctr">
                  <a:buNone/>
                </a:pPr>
                <a:r>
                  <a:rPr lang="en-US" sz="1400" dirty="0">
                    <a:solidFill>
                      <a:schemeClr val="accent1"/>
                    </a:solidFill>
                  </a:rPr>
                  <a:t>SLAVE</a:t>
                </a:r>
              </a:p>
              <a:p>
                <a:pPr marL="0" indent="0" algn="ctr">
                  <a:buNone/>
                </a:pPr>
                <a:r>
                  <a:rPr lang="en-US" sz="1400" dirty="0">
                    <a:solidFill>
                      <a:schemeClr val="accent1"/>
                    </a:solidFill>
                  </a:rPr>
                  <a:t>32 </a:t>
                </a:r>
                <a:r>
                  <a:rPr lang="en-US" sz="1400" dirty="0" err="1">
                    <a:solidFill>
                      <a:schemeClr val="accent1"/>
                    </a:solidFill>
                  </a:rPr>
                  <a:t>ch.</a:t>
                </a:r>
                <a:endParaRPr lang="ru-RU" sz="1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A8323CF-7BDA-47B9-81DF-FE482121AC23}"/>
                  </a:ext>
                </a:extLst>
              </p:cNvPr>
              <p:cNvSpPr txBox="1"/>
              <p:nvPr/>
            </p:nvSpPr>
            <p:spPr>
              <a:xfrm>
                <a:off x="1896748" y="2585128"/>
                <a:ext cx="1016051" cy="5921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  <a:defRPr sz="2400" spc="-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pPr marL="0" indent="0" algn="ctr">
                  <a:buNone/>
                </a:pPr>
                <a:r>
                  <a:rPr lang="en-US" sz="1400" dirty="0">
                    <a:solidFill>
                      <a:schemeClr val="accent1"/>
                    </a:solidFill>
                  </a:rPr>
                  <a:t>SLAVE</a:t>
                </a:r>
              </a:p>
              <a:p>
                <a:pPr marL="0" indent="0" algn="ctr">
                  <a:buNone/>
                </a:pPr>
                <a:r>
                  <a:rPr lang="en-US" sz="1400" dirty="0">
                    <a:solidFill>
                      <a:schemeClr val="accent1"/>
                    </a:solidFill>
                  </a:rPr>
                  <a:t>48 </a:t>
                </a:r>
                <a:r>
                  <a:rPr lang="en-US" sz="1400" dirty="0" err="1">
                    <a:solidFill>
                      <a:schemeClr val="accent1"/>
                    </a:solidFill>
                  </a:rPr>
                  <a:t>ch.</a:t>
                </a:r>
                <a:endParaRPr lang="ru-RU" sz="1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E78C1F-02FC-4CEF-A0D3-09C9D766156F}"/>
                  </a:ext>
                </a:extLst>
              </p:cNvPr>
              <p:cNvSpPr txBox="1"/>
              <p:nvPr/>
            </p:nvSpPr>
            <p:spPr>
              <a:xfrm>
                <a:off x="2619695" y="2594017"/>
                <a:ext cx="1016051" cy="5921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  <a:defRPr sz="2400" spc="-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pPr marL="0" indent="0" algn="ctr">
                  <a:buNone/>
                </a:pPr>
                <a:r>
                  <a:rPr lang="en-US" sz="1400" dirty="0">
                    <a:solidFill>
                      <a:schemeClr val="accent1"/>
                    </a:solidFill>
                  </a:rPr>
                  <a:t>SLAVE</a:t>
                </a:r>
              </a:p>
              <a:p>
                <a:pPr marL="0" indent="0" algn="ctr">
                  <a:buNone/>
                </a:pPr>
                <a:r>
                  <a:rPr lang="en-US" sz="1400" dirty="0">
                    <a:solidFill>
                      <a:schemeClr val="accent1"/>
                    </a:solidFill>
                  </a:rPr>
                  <a:t>64 </a:t>
                </a:r>
                <a:r>
                  <a:rPr lang="en-US" sz="1400" dirty="0" err="1">
                    <a:solidFill>
                      <a:schemeClr val="accent1"/>
                    </a:solidFill>
                  </a:rPr>
                  <a:t>ch.</a:t>
                </a:r>
                <a:endParaRPr lang="ru-RU" sz="1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6E038F6-E858-4CA5-AC94-117F409DD790}"/>
                  </a:ext>
                </a:extLst>
              </p:cNvPr>
              <p:cNvSpPr txBox="1"/>
              <p:nvPr/>
            </p:nvSpPr>
            <p:spPr>
              <a:xfrm>
                <a:off x="3320735" y="2594017"/>
                <a:ext cx="1016051" cy="5921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  <a:defRPr sz="2400" spc="-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pPr marL="0" indent="0" algn="ctr">
                  <a:buNone/>
                </a:pPr>
                <a:r>
                  <a:rPr lang="en-US" sz="1400" dirty="0">
                    <a:solidFill>
                      <a:schemeClr val="accent1"/>
                    </a:solidFill>
                  </a:rPr>
                  <a:t>SLAVE</a:t>
                </a:r>
              </a:p>
              <a:p>
                <a:pPr marL="0" indent="0" algn="ctr">
                  <a:buNone/>
                </a:pPr>
                <a:r>
                  <a:rPr lang="ru-RU" sz="1400" dirty="0">
                    <a:solidFill>
                      <a:schemeClr val="accent1"/>
                    </a:solidFill>
                  </a:rPr>
                  <a:t>….</a:t>
                </a:r>
                <a:r>
                  <a:rPr lang="en-US" sz="1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accent1"/>
                    </a:solidFill>
                  </a:rPr>
                  <a:t>ch.</a:t>
                </a:r>
                <a:endParaRPr lang="ru-RU" sz="1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5" name="Стрелка: изогнутая вниз 34">
                <a:extLst>
                  <a:ext uri="{FF2B5EF4-FFF2-40B4-BE49-F238E27FC236}">
                    <a16:creationId xmlns:a16="http://schemas.microsoft.com/office/drawing/2014/main" id="{D83738F1-16E0-49CF-824D-D8CF63423A85}"/>
                  </a:ext>
                </a:extLst>
              </p:cNvPr>
              <p:cNvSpPr/>
              <p:nvPr/>
            </p:nvSpPr>
            <p:spPr>
              <a:xfrm>
                <a:off x="3083906" y="3897771"/>
                <a:ext cx="801439" cy="204676"/>
              </a:xfrm>
              <a:prstGeom prst="curved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3" name="Рисунок 22" descr="Изображение выглядит как текст, коробка, стоп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59A29A84-9B62-C686-3C85-E254EAE835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52" t="13992" b="21605"/>
          <a:stretch/>
        </p:blipFill>
        <p:spPr>
          <a:xfrm>
            <a:off x="5009621" y="522557"/>
            <a:ext cx="4112150" cy="207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FCB2D-9816-D255-EF16-EEDF79FA2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3DF4889-A93B-10E9-98FB-72DE5CC8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Диджитайзер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500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E7CA4C-9460-D467-6547-C8F61776E859}"/>
              </a:ext>
            </a:extLst>
          </p:cNvPr>
          <p:cNvSpPr txBox="1"/>
          <p:nvPr/>
        </p:nvSpPr>
        <p:spPr>
          <a:xfrm>
            <a:off x="-393738" y="2916455"/>
            <a:ext cx="4077819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00" indent="-342000" algn="ctr">
              <a:lnSpc>
                <a:spcPct val="120000"/>
              </a:lnSpc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/>
            <a:r>
              <a:rPr lang="en-US" sz="8000" spc="-170" dirty="0"/>
              <a:t>D</a:t>
            </a:r>
            <a:r>
              <a:rPr lang="ru-RU" sz="8000" spc="-170" dirty="0"/>
              <a:t>500</a:t>
            </a:r>
            <a:endParaRPr lang="ru-RU" sz="8000" dirty="0">
              <a:solidFill>
                <a:srgbClr val="C00000"/>
              </a:solidFill>
            </a:endParaRPr>
          </a:p>
        </p:txBody>
      </p:sp>
      <p:pic>
        <p:nvPicPr>
          <p:cNvPr id="2" name="Рисунок 1" descr="Изображение выглядит как текст, коробка, стоп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D0A29D4-109D-31B1-0D0C-6B03CC005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078" y="632279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5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Диджитайзер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500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28706C-C6E6-4DE8-8308-81DE7131A33A}"/>
              </a:ext>
            </a:extLst>
          </p:cNvPr>
          <p:cNvSpPr txBox="1"/>
          <p:nvPr/>
        </p:nvSpPr>
        <p:spPr>
          <a:xfrm>
            <a:off x="3684081" y="3091649"/>
            <a:ext cx="7029314" cy="18355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00" indent="-342000" algn="ctr">
              <a:lnSpc>
                <a:spcPct val="120000"/>
              </a:lnSpc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87313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Кол-во каналов: 2 – 4 – 8 - 16</a:t>
            </a:r>
          </a:p>
          <a:p>
            <a:pPr marL="87313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Разрешение: 14 бит / 16 бит</a:t>
            </a:r>
          </a:p>
          <a:p>
            <a:pPr marL="87313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Частота дискретизации: 500 </a:t>
            </a:r>
            <a:r>
              <a:rPr lang="ru-RU" sz="2400" dirty="0" err="1">
                <a:solidFill>
                  <a:schemeClr val="tx1"/>
                </a:solidFill>
              </a:rPr>
              <a:t>МВыб</a:t>
            </a:r>
            <a:r>
              <a:rPr lang="ru-RU" sz="2400" dirty="0">
                <a:solidFill>
                  <a:schemeClr val="tx1"/>
                </a:solidFill>
              </a:rPr>
              <a:t>/сек.</a:t>
            </a:r>
          </a:p>
          <a:p>
            <a:pPr marL="87313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Настольное исполнение/</a:t>
            </a:r>
            <a:r>
              <a:rPr lang="en-US" sz="2400" dirty="0">
                <a:solidFill>
                  <a:schemeClr val="tx1"/>
                </a:solidFill>
              </a:rPr>
              <a:t>VME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C5C120-73CB-4E09-B0E8-81F88F2AC638}"/>
              </a:ext>
            </a:extLst>
          </p:cNvPr>
          <p:cNvSpPr txBox="1"/>
          <p:nvPr/>
        </p:nvSpPr>
        <p:spPr>
          <a:xfrm>
            <a:off x="-393738" y="2916455"/>
            <a:ext cx="4077819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00" indent="-342000" algn="ctr">
              <a:lnSpc>
                <a:spcPct val="120000"/>
              </a:lnSpc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/>
            <a:r>
              <a:rPr lang="en-US" sz="8000" spc="-170" dirty="0"/>
              <a:t>D</a:t>
            </a:r>
            <a:r>
              <a:rPr lang="ru-RU" sz="8000" spc="-170" dirty="0"/>
              <a:t>500</a:t>
            </a:r>
            <a:endParaRPr lang="ru-RU" sz="8000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82C816-5D2F-83C3-238A-4166674E8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70" y="626395"/>
            <a:ext cx="9138291" cy="22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53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0"/>
          <p:cNvPicPr preferRelativeResize="0"/>
          <p:nvPr/>
        </p:nvPicPr>
        <p:blipFill rotWithShape="1">
          <a:blip r:embed="rId3">
            <a:alphaModFix/>
          </a:blip>
          <a:srcRect l="10783" t="23400" r="6300" b="28617"/>
          <a:stretch/>
        </p:blipFill>
        <p:spPr>
          <a:xfrm>
            <a:off x="3835714" y="3700228"/>
            <a:ext cx="2766059" cy="139985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0"/>
          <p:cNvSpPr txBox="1">
            <a:spLocks noGrp="1"/>
          </p:cNvSpPr>
          <p:nvPr>
            <p:ph type="body" idx="4294967295"/>
          </p:nvPr>
        </p:nvSpPr>
        <p:spPr>
          <a:xfrm>
            <a:off x="0" y="814388"/>
            <a:ext cx="4303713" cy="19764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lnSpcReduction="10000"/>
          </a:bodyPr>
          <a:lstStyle/>
          <a:p>
            <a:pPr marL="257175" indent="-257175">
              <a:lnSpc>
                <a:spcPct val="12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Noto Sans Symbols"/>
              <a:buChar char="⦁"/>
            </a:pPr>
            <a:r>
              <a:rPr lang="ru-RU" sz="18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Модульный дизайн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257175" indent="-257175">
              <a:lnSpc>
                <a:spcPct val="120000"/>
              </a:lnSpc>
              <a:spcBef>
                <a:spcPts val="675"/>
              </a:spcBef>
              <a:buClr>
                <a:srgbClr val="595959"/>
              </a:buClr>
              <a:buSzPts val="2400"/>
              <a:buFont typeface="Noto Sans Symbols"/>
              <a:buChar char="⦁"/>
            </a:pPr>
            <a:r>
              <a:rPr lang="ru-RU" sz="18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Образцы: </a:t>
            </a:r>
            <a:r>
              <a:rPr lang="ru-RU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до 50 мм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257175" indent="-257175">
              <a:lnSpc>
                <a:spcPct val="120000"/>
              </a:lnSpc>
              <a:spcBef>
                <a:spcPts val="675"/>
              </a:spcBef>
              <a:buClr>
                <a:srgbClr val="595959"/>
              </a:buClr>
              <a:buSzPts val="2400"/>
              <a:buFont typeface="Noto Sans Symbols"/>
              <a:buChar char="⦁"/>
            </a:pPr>
            <a:r>
              <a:rPr lang="ru-RU" sz="18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Площадь детекторов: </a:t>
            </a:r>
            <a:r>
              <a:rPr lang="ru-RU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до 1200 мм</a:t>
            </a:r>
            <a:r>
              <a:rPr lang="ru-RU" sz="1800" baseline="30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257175" indent="-257175">
              <a:lnSpc>
                <a:spcPct val="120000"/>
              </a:lnSpc>
              <a:spcBef>
                <a:spcPts val="675"/>
              </a:spcBef>
              <a:buClr>
                <a:srgbClr val="595959"/>
              </a:buClr>
              <a:buSzPts val="2400"/>
              <a:buFont typeface="Noto Sans Symbols"/>
              <a:buChar char="⦁"/>
            </a:pPr>
            <a:r>
              <a:rPr lang="ru-RU" sz="18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Расстояние источник-детектор </a:t>
            </a:r>
            <a:br>
              <a:rPr lang="ru-RU" sz="18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от 4 до 48 мм с шагом 4 мм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3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l="14995" t="-37" r="14622" b="37"/>
          <a:stretch/>
        </p:blipFill>
        <p:spPr>
          <a:xfrm>
            <a:off x="4351383" y="856456"/>
            <a:ext cx="4840287" cy="386873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9" name="Google Shape;329;p30"/>
          <p:cNvGraphicFramePr/>
          <p:nvPr/>
        </p:nvGraphicFramePr>
        <p:xfrm>
          <a:off x="0" y="2779943"/>
          <a:ext cx="3749044" cy="2342816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12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8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Модель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Площадь, мм</a:t>
                      </a:r>
                      <a:r>
                        <a:rPr lang="ru-RU" sz="1800" u="none" strike="noStrike" cap="none" baseline="30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ПШПВ @ 5,49 МэВ, кэВ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7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300-FD10</a:t>
                      </a:r>
                      <a:endParaRPr sz="18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7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300-FD20</a:t>
                      </a:r>
                      <a:endParaRPr sz="18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7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300-FD25</a:t>
                      </a:r>
                      <a:endParaRPr sz="1800" u="none" strike="noStrike" cap="none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450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7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300-FD28</a:t>
                      </a:r>
                      <a:endParaRPr sz="18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7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300-FD35</a:t>
                      </a:r>
                      <a:endParaRPr sz="18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900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7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300-FD40</a:t>
                      </a:r>
                      <a:endParaRPr sz="18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1200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706" marR="64706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59F927-FC34-3588-420D-433050EB6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897" y="2779943"/>
            <a:ext cx="3440024" cy="2456329"/>
          </a:xfrm>
          <a:prstGeom prst="rect">
            <a:avLst/>
          </a:prstGeom>
        </p:spPr>
      </p:pic>
      <p:grpSp>
        <p:nvGrpSpPr>
          <p:cNvPr id="3" name="Google Shape;301;p28">
            <a:extLst>
              <a:ext uri="{FF2B5EF4-FFF2-40B4-BE49-F238E27FC236}">
                <a16:creationId xmlns:a16="http://schemas.microsoft.com/office/drawing/2014/main" id="{746EB2B4-1D93-45C6-A28D-0CF42D1ABFE6}"/>
              </a:ext>
            </a:extLst>
          </p:cNvPr>
          <p:cNvGrpSpPr/>
          <p:nvPr/>
        </p:nvGrpSpPr>
        <p:grpSpPr>
          <a:xfrm>
            <a:off x="5903844" y="0"/>
            <a:ext cx="3240157" cy="814403"/>
            <a:chOff x="9153525" y="814324"/>
            <a:chExt cx="3038475" cy="1085870"/>
          </a:xfrm>
        </p:grpSpPr>
        <p:pic>
          <p:nvPicPr>
            <p:cNvPr id="4" name="Google Shape;302;p28">
              <a:extLst>
                <a:ext uri="{FF2B5EF4-FFF2-40B4-BE49-F238E27FC236}">
                  <a16:creationId xmlns:a16="http://schemas.microsoft.com/office/drawing/2014/main" id="{D9F997FE-1CC3-DDD0-51A3-15BF2946ECC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53525" y="814324"/>
              <a:ext cx="3038475" cy="1010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303;p28">
              <a:extLst>
                <a:ext uri="{FF2B5EF4-FFF2-40B4-BE49-F238E27FC236}">
                  <a16:creationId xmlns:a16="http://schemas.microsoft.com/office/drawing/2014/main" id="{10697D46-D8FC-2FC6-8820-6ACA620018B1}"/>
                </a:ext>
              </a:extLst>
            </p:cNvPr>
            <p:cNvSpPr txBox="1"/>
            <p:nvPr/>
          </p:nvSpPr>
          <p:spPr>
            <a:xfrm>
              <a:off x="9534144" y="814324"/>
              <a:ext cx="2657856" cy="1085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ru-RU" sz="36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АльфаСпек-2</a:t>
              </a: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4E98CB9B-067D-7F73-BA85-25E03B0D8231}"/>
              </a:ext>
            </a:extLst>
          </p:cNvPr>
          <p:cNvSpPr txBox="1">
            <a:spLocks/>
          </p:cNvSpPr>
          <p:nvPr/>
        </p:nvSpPr>
        <p:spPr>
          <a:xfrm>
            <a:off x="102145" y="41436"/>
            <a:ext cx="7026708" cy="803946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lang="ru-RU" sz="37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buClrTx/>
            </a:pPr>
            <a:r>
              <a:rPr lang="ru-RU" sz="3300" b="1" dirty="0">
                <a:solidFill>
                  <a:srgbClr val="002060"/>
                </a:solidFill>
                <a:latin typeface="Century Schoolbook"/>
                <a:cs typeface="Arial" panose="020B0604020202020204" pitchFamily="34" charset="0"/>
                <a:sym typeface="Symbol" panose="05050102010706020507" pitchFamily="18" charset="2"/>
              </a:rPr>
              <a:t>Альфа-спектрометр</a:t>
            </a:r>
            <a:endParaRPr lang="en-US" sz="3300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604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83348-EF5C-B33C-8A33-62B70B1E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Прошивки</a:t>
            </a:r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406B5A04-6FB7-4633-4F31-A0217FB5162C}"/>
              </a:ext>
            </a:extLst>
          </p:cNvPr>
          <p:cNvSpPr txBox="1">
            <a:spLocks/>
          </p:cNvSpPr>
          <p:nvPr/>
        </p:nvSpPr>
        <p:spPr>
          <a:xfrm>
            <a:off x="0" y="464544"/>
            <a:ext cx="9066998" cy="376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ru-RU" sz="2600" b="1" dirty="0">
                <a:solidFill>
                  <a:schemeClr val="accent1"/>
                </a:solidFill>
              </a:rPr>
              <a:t>Основные «прошивки» предоставляемые пользователям:</a:t>
            </a:r>
          </a:p>
          <a:p>
            <a:pPr marL="648000" indent="-432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600" dirty="0"/>
              <a:t>Анализ высот импульсов (</a:t>
            </a:r>
            <a:r>
              <a:rPr lang="en-US" sz="2600" dirty="0"/>
              <a:t>PHA</a:t>
            </a:r>
            <a:r>
              <a:rPr lang="ru-RU" sz="2600" dirty="0"/>
              <a:t>)</a:t>
            </a:r>
          </a:p>
          <a:p>
            <a:pPr marL="648000" indent="-432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600" dirty="0"/>
              <a:t>Разделение по форме импульса (</a:t>
            </a:r>
            <a:r>
              <a:rPr lang="en-US" sz="2600" dirty="0"/>
              <a:t>PSD</a:t>
            </a:r>
            <a:r>
              <a:rPr lang="ru-RU" sz="2600" dirty="0"/>
              <a:t>) </a:t>
            </a:r>
            <a:endParaRPr lang="en-US" sz="2600" dirty="0"/>
          </a:p>
          <a:p>
            <a:pPr marL="648000" indent="-432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600" dirty="0"/>
              <a:t>Запись волновых форм (</a:t>
            </a:r>
            <a:r>
              <a:rPr lang="en-US" sz="2600" dirty="0" err="1"/>
              <a:t>Wawe</a:t>
            </a:r>
            <a:r>
              <a:rPr lang="ru-RU" sz="2600" dirty="0"/>
              <a:t>)</a:t>
            </a:r>
            <a:endParaRPr lang="en-US" sz="2600" dirty="0"/>
          </a:p>
          <a:p>
            <a:pPr marL="648000" indent="-4320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ru-RU" sz="2600" dirty="0"/>
          </a:p>
          <a:p>
            <a:pPr marL="648000" indent="-432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600" dirty="0"/>
              <a:t>«Пользовательские прошивки»</a:t>
            </a:r>
            <a:r>
              <a:rPr lang="en-US" sz="2600" dirty="0"/>
              <a:t> /</a:t>
            </a:r>
            <a:r>
              <a:rPr lang="ru-RU" sz="2600" dirty="0"/>
              <a:t> частные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9114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линия, График, диаграмм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85D73DE-9352-0C5B-C489-5DA39101D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5" t="796" r="16008" b="6006"/>
          <a:stretch/>
        </p:blipFill>
        <p:spPr>
          <a:xfrm>
            <a:off x="4378642" y="2494116"/>
            <a:ext cx="3562350" cy="229695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линия, График, снимок экрана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422D2A4B-504A-4DEF-326E-A78DB99DF7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5" t="3052" r="14059"/>
          <a:stretch/>
        </p:blipFill>
        <p:spPr>
          <a:xfrm>
            <a:off x="33338" y="2571750"/>
            <a:ext cx="3871416" cy="2806728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Алгоритмы обработки импульсов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F04B78C-99F4-483C-80E4-D0ADAC007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463" y="577639"/>
            <a:ext cx="3506130" cy="2470363"/>
          </a:xfrm>
          <a:prstGeom prst="rect">
            <a:avLst/>
          </a:prstGeom>
        </p:spPr>
      </p:pic>
      <p:sp>
        <p:nvSpPr>
          <p:cNvPr id="30" name="Текст 5">
            <a:extLst>
              <a:ext uri="{FF2B5EF4-FFF2-40B4-BE49-F238E27FC236}">
                <a16:creationId xmlns:a16="http://schemas.microsoft.com/office/drawing/2014/main" id="{4C348217-997B-4E53-8142-8814DCEF1977}"/>
              </a:ext>
            </a:extLst>
          </p:cNvPr>
          <p:cNvSpPr txBox="1">
            <a:spLocks/>
          </p:cNvSpPr>
          <p:nvPr/>
        </p:nvSpPr>
        <p:spPr>
          <a:xfrm>
            <a:off x="0" y="464544"/>
            <a:ext cx="5351641" cy="15151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6000">
              <a:lnSpc>
                <a:spcPct val="115000"/>
              </a:lnSpc>
            </a:pPr>
            <a:r>
              <a:rPr lang="ru-RU" sz="2400" dirty="0">
                <a:solidFill>
                  <a:srgbClr val="0070C0"/>
                </a:solidFill>
              </a:rPr>
              <a:t>Анализ высот импульсов (</a:t>
            </a:r>
            <a:r>
              <a:rPr lang="en-US" sz="2400" dirty="0">
                <a:solidFill>
                  <a:srgbClr val="0070C0"/>
                </a:solidFill>
              </a:rPr>
              <a:t>PHA</a:t>
            </a:r>
            <a:r>
              <a:rPr lang="ru-RU" sz="2400" dirty="0">
                <a:solidFill>
                  <a:srgbClr val="0070C0"/>
                </a:solidFill>
              </a:rPr>
              <a:t>)</a:t>
            </a:r>
          </a:p>
          <a:p>
            <a:pPr marL="558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Трапециевидный фильтр</a:t>
            </a:r>
          </a:p>
          <a:p>
            <a:pPr marL="558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Метка времени </a:t>
            </a:r>
            <a:r>
              <a:rPr lang="en-US" sz="2000" dirty="0">
                <a:solidFill>
                  <a:srgbClr val="0070C0"/>
                </a:solidFill>
              </a:rPr>
              <a:t> CR-RC</a:t>
            </a:r>
            <a:r>
              <a:rPr lang="en-US" sz="2000" baseline="30000" dirty="0">
                <a:solidFill>
                  <a:srgbClr val="0070C0"/>
                </a:solidFill>
              </a:rPr>
              <a:t>2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endParaRPr lang="ru-RU" sz="900" dirty="0">
              <a:highlight>
                <a:srgbClr val="FFFF00"/>
              </a:highlight>
              <a:ea typeface="Calibri" panose="020F0502020204030204" pitchFamily="34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AD92EFA-A032-4051-85CF-24DA5E118D87}"/>
              </a:ext>
            </a:extLst>
          </p:cNvPr>
          <p:cNvCxnSpPr>
            <a:cxnSpLocks/>
          </p:cNvCxnSpPr>
          <p:nvPr/>
        </p:nvCxnSpPr>
        <p:spPr>
          <a:xfrm>
            <a:off x="3547346" y="3855858"/>
            <a:ext cx="1323022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B240292-3449-6A46-9729-FD220872652A}"/>
              </a:ext>
            </a:extLst>
          </p:cNvPr>
          <p:cNvCxnSpPr/>
          <p:nvPr/>
        </p:nvCxnSpPr>
        <p:spPr>
          <a:xfrm>
            <a:off x="4148138" y="2541601"/>
            <a:ext cx="0" cy="2867025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3978859-E74D-4B82-BDD0-0B71F0371FB9}"/>
              </a:ext>
            </a:extLst>
          </p:cNvPr>
          <p:cNvSpPr txBox="1"/>
          <p:nvPr/>
        </p:nvSpPr>
        <p:spPr>
          <a:xfrm>
            <a:off x="3362311" y="2822629"/>
            <a:ext cx="1693092" cy="9233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solidFill>
                  <a:srgbClr val="C00000"/>
                </a:solidFill>
              </a:rPr>
              <a:t>Оптимизация </a:t>
            </a:r>
            <a:br>
              <a:rPr lang="en-US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параметров </a:t>
            </a:r>
            <a:br>
              <a:rPr lang="en-US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фильтра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BA5323D-933D-438C-8144-15AE436153B4}"/>
              </a:ext>
            </a:extLst>
          </p:cNvPr>
          <p:cNvSpPr/>
          <p:nvPr/>
        </p:nvSpPr>
        <p:spPr>
          <a:xfrm>
            <a:off x="4870368" y="2206750"/>
            <a:ext cx="865819" cy="8189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CC7552E0-17E9-2D42-7646-DFB3F7A6AF25}"/>
              </a:ext>
            </a:extLst>
          </p:cNvPr>
          <p:cNvSpPr/>
          <p:nvPr/>
        </p:nvSpPr>
        <p:spPr>
          <a:xfrm>
            <a:off x="988234" y="2252762"/>
            <a:ext cx="865819" cy="8189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322D48D-61BD-B382-1AB3-31A412CB9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542" y="4562436"/>
            <a:ext cx="1343212" cy="54300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7E0A3B-5FCA-98FB-5F8B-B8E7FCD7B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780" y="4535610"/>
            <a:ext cx="1343212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31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Алгоритмы обработки импульсов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637845-E30D-44AF-A7AC-65BC4EB6C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580" y="2745868"/>
            <a:ext cx="3248315" cy="23674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A3193F-ED4E-4B7E-AD5D-796CCD0B1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835" y="652189"/>
            <a:ext cx="3715165" cy="2063449"/>
          </a:xfrm>
          <a:prstGeom prst="rect">
            <a:avLst/>
          </a:prstGeom>
        </p:spPr>
      </p:pic>
      <p:sp>
        <p:nvSpPr>
          <p:cNvPr id="10" name="Текст 5">
            <a:extLst>
              <a:ext uri="{FF2B5EF4-FFF2-40B4-BE49-F238E27FC236}">
                <a16:creationId xmlns:a16="http://schemas.microsoft.com/office/drawing/2014/main" id="{116DF8A5-F7F1-27B7-12F2-FCFE83D8985D}"/>
              </a:ext>
            </a:extLst>
          </p:cNvPr>
          <p:cNvSpPr txBox="1">
            <a:spLocks/>
          </p:cNvSpPr>
          <p:nvPr/>
        </p:nvSpPr>
        <p:spPr>
          <a:xfrm>
            <a:off x="-1" y="464544"/>
            <a:ext cx="5495969" cy="17882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6000">
              <a:lnSpc>
                <a:spcPct val="115000"/>
              </a:lnSpc>
            </a:pPr>
            <a:r>
              <a:rPr lang="ru-RU" sz="2400" dirty="0">
                <a:solidFill>
                  <a:srgbClr val="0070C0"/>
                </a:solidFill>
              </a:rPr>
              <a:t>Разделение по форме импульса (</a:t>
            </a:r>
            <a:r>
              <a:rPr lang="en-US" sz="2400" dirty="0">
                <a:solidFill>
                  <a:srgbClr val="0070C0"/>
                </a:solidFill>
              </a:rPr>
              <a:t>PSD</a:t>
            </a:r>
            <a:r>
              <a:rPr lang="ru-RU" sz="2400" dirty="0">
                <a:solidFill>
                  <a:srgbClr val="0070C0"/>
                </a:solidFill>
              </a:rPr>
              <a:t>)</a:t>
            </a:r>
          </a:p>
          <a:p>
            <a:pPr marL="558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PSD = (</a:t>
            </a:r>
            <a:r>
              <a:rPr lang="en-US" sz="2000" dirty="0" err="1">
                <a:solidFill>
                  <a:srgbClr val="0070C0"/>
                </a:solidFill>
              </a:rPr>
              <a:t>S</a:t>
            </a:r>
            <a:r>
              <a:rPr lang="en-US" sz="2000" baseline="-25000" dirty="0" err="1">
                <a:solidFill>
                  <a:srgbClr val="0070C0"/>
                </a:solidFill>
              </a:rPr>
              <a:t>long</a:t>
            </a:r>
            <a:r>
              <a:rPr lang="en-US" sz="2000" dirty="0">
                <a:solidFill>
                  <a:srgbClr val="0070C0"/>
                </a:solidFill>
              </a:rPr>
              <a:t> -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</a:t>
            </a:r>
            <a:r>
              <a:rPr lang="en-US" sz="2000" baseline="-25000" dirty="0" err="1">
                <a:solidFill>
                  <a:srgbClr val="0070C0"/>
                </a:solidFill>
              </a:rPr>
              <a:t>short</a:t>
            </a:r>
            <a:r>
              <a:rPr lang="en-US" sz="2000" dirty="0">
                <a:solidFill>
                  <a:srgbClr val="0070C0"/>
                </a:solidFill>
              </a:rPr>
              <a:t>)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/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</a:t>
            </a:r>
            <a:r>
              <a:rPr lang="en-US" sz="2000" baseline="-25000" dirty="0" err="1">
                <a:solidFill>
                  <a:srgbClr val="0070C0"/>
                </a:solidFill>
              </a:rPr>
              <a:t>long</a:t>
            </a:r>
            <a:endParaRPr lang="en-US" sz="2000" baseline="-25000" dirty="0">
              <a:solidFill>
                <a:srgbClr val="0070C0"/>
              </a:solidFill>
            </a:endParaRPr>
          </a:p>
          <a:p>
            <a:pPr marL="558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Метка времени </a:t>
            </a:r>
            <a:r>
              <a:rPr lang="en-US" sz="2000" dirty="0">
                <a:solidFill>
                  <a:srgbClr val="0070C0"/>
                </a:solidFill>
              </a:rPr>
              <a:t> CFD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E797F97-82E2-8FF7-BFF6-9D9B3CF3E7AF}"/>
              </a:ext>
            </a:extLst>
          </p:cNvPr>
          <p:cNvGrpSpPr/>
          <p:nvPr/>
        </p:nvGrpSpPr>
        <p:grpSpPr>
          <a:xfrm>
            <a:off x="-1" y="2157640"/>
            <a:ext cx="5428836" cy="2985860"/>
            <a:chOff x="-1" y="2157640"/>
            <a:chExt cx="5428836" cy="2985860"/>
          </a:xfrm>
        </p:grpSpPr>
        <p:pic>
          <p:nvPicPr>
            <p:cNvPr id="4" name="Рисунок 3" descr="Изображение выглядит как линия, График, диаграмма&#10;&#10;Автоматически созданное описание">
              <a:extLst>
                <a:ext uri="{FF2B5EF4-FFF2-40B4-BE49-F238E27FC236}">
                  <a16:creationId xmlns:a16="http://schemas.microsoft.com/office/drawing/2014/main" id="{0C692673-4A1C-3DC4-2983-769B7A479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2157640"/>
              <a:ext cx="5428836" cy="298586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8BA4E54-7C51-28C9-5921-5EAAA9D6A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376" b="2472"/>
            <a:stretch/>
          </p:blipFill>
          <p:spPr>
            <a:xfrm>
              <a:off x="3885120" y="2266105"/>
              <a:ext cx="1476581" cy="1076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962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2B8FDB-73C6-4787-BD64-639BE0F52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560" y="2941723"/>
            <a:ext cx="3517976" cy="22017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513D58-A3AE-4308-97CF-DC4716E77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560" y="562342"/>
            <a:ext cx="3342716" cy="235778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Алгоритмы обработки импульсов </a:t>
            </a:r>
            <a:endParaRPr lang="ru-RU" sz="2800" dirty="0"/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4C348217-997B-4E53-8142-8814DCEF1977}"/>
              </a:ext>
            </a:extLst>
          </p:cNvPr>
          <p:cNvSpPr txBox="1">
            <a:spLocks/>
          </p:cNvSpPr>
          <p:nvPr/>
        </p:nvSpPr>
        <p:spPr>
          <a:xfrm>
            <a:off x="19959" y="494196"/>
            <a:ext cx="5208752" cy="1801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58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Цифровые фильтры</a:t>
            </a:r>
          </a:p>
          <a:p>
            <a:pPr marL="558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Слежение базового уровня</a:t>
            </a:r>
          </a:p>
          <a:p>
            <a:pPr marL="558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Алгоритмы разделения наложенных </a:t>
            </a:r>
            <a:br>
              <a:rPr lang="ru-RU" sz="2000" dirty="0">
                <a:solidFill>
                  <a:srgbClr val="0070C0"/>
                </a:solidFill>
              </a:rPr>
            </a:br>
            <a:r>
              <a:rPr lang="ru-RU" sz="2000" dirty="0">
                <a:solidFill>
                  <a:srgbClr val="0070C0"/>
                </a:solidFill>
              </a:rPr>
              <a:t>сигналов</a:t>
            </a:r>
          </a:p>
          <a:p>
            <a:pPr marL="400050" indent="-28575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1000" dirty="0">
              <a:effectLst/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marL="400050" indent="-28575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1000" dirty="0"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marL="400050" indent="-28575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1000" dirty="0">
              <a:effectLst/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marL="400050" indent="-28575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1000" dirty="0">
              <a:effectLst/>
              <a:highlight>
                <a:srgbClr val="FFFF00"/>
              </a:highlight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463CEC-6AB6-4257-8B9A-B9DED105E410}"/>
              </a:ext>
            </a:extLst>
          </p:cNvPr>
          <p:cNvSpPr txBox="1"/>
          <p:nvPr/>
        </p:nvSpPr>
        <p:spPr>
          <a:xfrm>
            <a:off x="5685785" y="762524"/>
            <a:ext cx="3234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Без учета разделения событий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67830-9D6B-4A71-BDC7-CE2FCFAC7A44}"/>
              </a:ext>
            </a:extLst>
          </p:cNvPr>
          <p:cNvSpPr txBox="1"/>
          <p:nvPr/>
        </p:nvSpPr>
        <p:spPr>
          <a:xfrm>
            <a:off x="5685786" y="3060240"/>
            <a:ext cx="3117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С разделением событий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E7E8370-0BC7-499C-97AB-CE08DB8828B9}"/>
              </a:ext>
            </a:extLst>
          </p:cNvPr>
          <p:cNvCxnSpPr/>
          <p:nvPr/>
        </p:nvCxnSpPr>
        <p:spPr>
          <a:xfrm>
            <a:off x="5825019" y="1618298"/>
            <a:ext cx="286178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521DA3B-3658-4D97-AD62-BF49C59391D4}"/>
              </a:ext>
            </a:extLst>
          </p:cNvPr>
          <p:cNvCxnSpPr/>
          <p:nvPr/>
        </p:nvCxnSpPr>
        <p:spPr>
          <a:xfrm>
            <a:off x="5788657" y="3900580"/>
            <a:ext cx="286178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DED4F55-8264-B74A-8AD2-0F688C68780A}"/>
              </a:ext>
            </a:extLst>
          </p:cNvPr>
          <p:cNvGrpSpPr/>
          <p:nvPr/>
        </p:nvGrpSpPr>
        <p:grpSpPr>
          <a:xfrm>
            <a:off x="0" y="2194317"/>
            <a:ext cx="5460559" cy="2939317"/>
            <a:chOff x="0" y="2194317"/>
            <a:chExt cx="5460559" cy="2939317"/>
          </a:xfrm>
        </p:grpSpPr>
        <p:pic>
          <p:nvPicPr>
            <p:cNvPr id="22" name="Рисунок 21" descr="Изображение выглядит как График, линия, диаграмма&#10;&#10;Автоматически созданное описание">
              <a:extLst>
                <a:ext uri="{FF2B5EF4-FFF2-40B4-BE49-F238E27FC236}">
                  <a16:creationId xmlns:a16="http://schemas.microsoft.com/office/drawing/2014/main" id="{4E85AE34-0CFF-555F-B07C-B44270BDB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194317"/>
              <a:ext cx="5460559" cy="29393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63734A6D-9814-25CB-ECA9-A9F78791B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376" b="2472"/>
            <a:stretch/>
          </p:blipFill>
          <p:spPr>
            <a:xfrm>
              <a:off x="3868054" y="2270210"/>
              <a:ext cx="1476581" cy="1076325"/>
            </a:xfrm>
            <a:prstGeom prst="rect">
              <a:avLst/>
            </a:prstGeom>
          </p:spPr>
        </p:pic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D2BAF59A-79EB-475A-8393-607583931531}"/>
                </a:ext>
              </a:extLst>
            </p:cNvPr>
            <p:cNvCxnSpPr>
              <a:cxnSpLocks/>
            </p:cNvCxnSpPr>
            <p:nvPr/>
          </p:nvCxnSpPr>
          <p:spPr>
            <a:xfrm>
              <a:off x="844826" y="2705915"/>
              <a:ext cx="565179" cy="42842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4A121D9-99B5-A4FC-92BA-1CCD9CAEF359}"/>
                </a:ext>
              </a:extLst>
            </p:cNvPr>
            <p:cNvSpPr txBox="1"/>
            <p:nvPr/>
          </p:nvSpPr>
          <p:spPr>
            <a:xfrm>
              <a:off x="266062" y="2402473"/>
              <a:ext cx="13389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C00000"/>
                  </a:solidFill>
                </a:rPr>
                <a:t>Событие 1</a:t>
              </a:r>
            </a:p>
          </p:txBody>
        </p:sp>
        <p:cxnSp>
          <p:nvCxnSpPr>
            <p:cNvPr id="28" name="Прямая со стрелкой 27">
              <a:extLst>
                <a:ext uri="{FF2B5EF4-FFF2-40B4-BE49-F238E27FC236}">
                  <a16:creationId xmlns:a16="http://schemas.microsoft.com/office/drawing/2014/main" id="{03843DE8-62FB-75B9-69CE-C0AE35D593EF}"/>
                </a:ext>
              </a:extLst>
            </p:cNvPr>
            <p:cNvCxnSpPr>
              <a:cxnSpLocks/>
            </p:cNvCxnSpPr>
            <p:nvPr/>
          </p:nvCxnSpPr>
          <p:spPr>
            <a:xfrm>
              <a:off x="2322541" y="2720918"/>
              <a:ext cx="565179" cy="42842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B7FD312-65C0-4348-AEE9-9D5D78728BE5}"/>
                </a:ext>
              </a:extLst>
            </p:cNvPr>
            <p:cNvSpPr txBox="1"/>
            <p:nvPr/>
          </p:nvSpPr>
          <p:spPr>
            <a:xfrm>
              <a:off x="1677095" y="2417476"/>
              <a:ext cx="13389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C00000"/>
                  </a:solidFill>
                </a:rPr>
                <a:t>Событие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8384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7722C-A5E7-8DB7-81E2-558FEE020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9F2FE-DAD0-20CD-1E08-8880A8716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DigiScope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178E9F-9735-57FB-6D62-613A3DE14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650" y="546977"/>
            <a:ext cx="5533390" cy="4505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DE3F4F-471C-4868-1BF6-1EA91D7B7110}"/>
              </a:ext>
            </a:extLst>
          </p:cNvPr>
          <p:cNvSpPr txBox="1"/>
          <p:nvPr/>
        </p:nvSpPr>
        <p:spPr>
          <a:xfrm>
            <a:off x="0" y="623177"/>
            <a:ext cx="2832100" cy="408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42545" indent="-6350" algn="just">
              <a:lnSpc>
                <a:spcPct val="106000"/>
              </a:lnSpc>
              <a:spcAft>
                <a:spcPts val="815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Интерфейс представляет из себя окно, состоящее из:</a:t>
            </a:r>
          </a:p>
          <a:p>
            <a:pPr marR="42545" lvl="0" algn="just">
              <a:lnSpc>
                <a:spcPct val="106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Главно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меню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2545" lvl="0" algn="just">
              <a:lnSpc>
                <a:spcPct val="106000"/>
              </a:lnSpc>
            </a:pP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2545" lvl="0" algn="just">
              <a:lnSpc>
                <a:spcPct val="106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2.Выбор источника данных: прибор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файл;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2545" lvl="0" algn="just">
              <a:lnSpc>
                <a:spcPct val="106000"/>
              </a:lnSpc>
            </a:pP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2545" lvl="0" algn="just">
              <a:lnSpc>
                <a:spcPct val="106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3.Панель источника данных;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2545" lvl="0" algn="just">
              <a:lnSpc>
                <a:spcPct val="106000"/>
              </a:lnSpc>
            </a:pP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2545" lvl="0" algn="just">
              <a:lnSpc>
                <a:spcPct val="106000"/>
              </a:lnSpc>
              <a:spcAft>
                <a:spcPts val="815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  Рабочее поле.</a:t>
            </a:r>
          </a:p>
        </p:txBody>
      </p:sp>
    </p:spTree>
    <p:extLst>
      <p:ext uri="{BB962C8B-B14F-4D97-AF65-F5344CB8AC3E}">
        <p14:creationId xmlns:p14="http://schemas.microsoft.com/office/powerpoint/2010/main" val="2824512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AF773-88BB-90DA-681D-E7832DF29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A5A58-93D7-BBEE-361F-D7515B56D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DigiScope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3119F4-A695-2B19-E5A8-E8FC348E2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494702"/>
            <a:ext cx="8582025" cy="464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70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166A7-8B4B-E83F-DDF1-1A584BF3B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88589-8FF9-5A40-FA47-FAE84315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DigiScope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C8C89B-C623-3306-A63F-6260CBCF9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499145"/>
            <a:ext cx="8609011" cy="466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66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A3B74-0035-3596-5153-271784271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B476A-0BEE-72F8-5E03-632875F34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DigiScope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372C84-0793-0A43-46ED-EB85B6184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2" y="500609"/>
            <a:ext cx="8559800" cy="4636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7C2D2B-D91C-4787-AE66-3A8479EEDC04}"/>
              </a:ext>
            </a:extLst>
          </p:cNvPr>
          <p:cNvSpPr txBox="1"/>
          <p:nvPr/>
        </p:nvSpPr>
        <p:spPr>
          <a:xfrm>
            <a:off x="3334386" y="3303458"/>
            <a:ext cx="5339714" cy="1702069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6350" marR="42545" indent="-6350" algn="just">
              <a:lnSpc>
                <a:spcPct val="106000"/>
              </a:lnSpc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Обновление прошивки.</a:t>
            </a:r>
          </a:p>
          <a:p>
            <a:pPr marL="6350" marR="42545" indent="-6350" algn="just">
              <a:lnSpc>
                <a:spcPct val="106000"/>
              </a:lnSpc>
              <a:spcAft>
                <a:spcPts val="815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пользователя сохраняется право в любой момент переключить прибор на любую совместимую прошивку.</a:t>
            </a: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692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ПО: </a:t>
            </a:r>
            <a:r>
              <a:rPr lang="en-US" sz="24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SpectrumHero</a:t>
            </a:r>
            <a:endParaRPr lang="en-US" sz="2400" b="1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Google Shape;240;p23" descr="Изображение выглядит как текст, монитор, компьютер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BDE960D-B3ED-66A4-2619-4596EA5CFD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93" r="30341"/>
          <a:stretch/>
        </p:blipFill>
        <p:spPr>
          <a:xfrm>
            <a:off x="3278711" y="665088"/>
            <a:ext cx="5946252" cy="44784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5AA00-A11F-4E39-60FA-B06481E7DEDE}"/>
              </a:ext>
            </a:extLst>
          </p:cNvPr>
          <p:cNvSpPr txBox="1"/>
          <p:nvPr/>
        </p:nvSpPr>
        <p:spPr>
          <a:xfrm>
            <a:off x="0" y="665088"/>
            <a:ext cx="3595688" cy="41601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66700" indent="-266700">
              <a:lnSpc>
                <a:spcPct val="100000"/>
              </a:lnSpc>
              <a:spcAft>
                <a:spcPts val="450"/>
              </a:spcAft>
            </a:pPr>
            <a:r>
              <a:rPr lang="ru-RU" sz="2100" dirty="0"/>
              <a:t>Настройка поиска пиков</a:t>
            </a:r>
          </a:p>
          <a:p>
            <a:pPr marL="266700" indent="-266700">
              <a:lnSpc>
                <a:spcPct val="100000"/>
              </a:lnSpc>
              <a:spcAft>
                <a:spcPts val="450"/>
              </a:spcAft>
            </a:pPr>
            <a:r>
              <a:rPr lang="ru-RU" sz="2100" dirty="0"/>
              <a:t>Поддержка различных форматов спектров </a:t>
            </a:r>
            <a:br>
              <a:rPr lang="ru-RU" sz="2100" dirty="0"/>
            </a:br>
            <a:r>
              <a:rPr lang="ru-RU" sz="2100" dirty="0"/>
              <a:t>(.n42, .</a:t>
            </a:r>
            <a:r>
              <a:rPr lang="ru-RU" sz="2100" dirty="0" err="1"/>
              <a:t>spe</a:t>
            </a:r>
            <a:r>
              <a:rPr lang="ru-RU" sz="2100" dirty="0"/>
              <a:t>, .</a:t>
            </a:r>
            <a:r>
              <a:rPr lang="ru-RU" sz="2100" dirty="0" err="1"/>
              <a:t>csv</a:t>
            </a:r>
            <a:r>
              <a:rPr lang="ru-RU" sz="2100" dirty="0"/>
              <a:t> и др.)</a:t>
            </a:r>
          </a:p>
          <a:p>
            <a:pPr marL="266700" indent="-266700">
              <a:lnSpc>
                <a:spcPct val="100000"/>
              </a:lnSpc>
              <a:spcAft>
                <a:spcPts val="450"/>
              </a:spcAft>
            </a:pPr>
            <a:r>
              <a:rPr lang="ru-RU" sz="2100" dirty="0"/>
              <a:t>Калибровки</a:t>
            </a:r>
          </a:p>
          <a:p>
            <a:pPr marL="266700" indent="-266700">
              <a:lnSpc>
                <a:spcPct val="100000"/>
              </a:lnSpc>
              <a:spcAft>
                <a:spcPts val="450"/>
              </a:spcAft>
            </a:pPr>
            <a:r>
              <a:rPr lang="ru-RU" sz="2100" dirty="0"/>
              <a:t>Библиотеки радионуклидов</a:t>
            </a:r>
          </a:p>
          <a:p>
            <a:pPr marL="266700" indent="-266700">
              <a:lnSpc>
                <a:spcPct val="100000"/>
              </a:lnSpc>
              <a:spcAft>
                <a:spcPts val="450"/>
              </a:spcAft>
            </a:pPr>
            <a:r>
              <a:rPr lang="ru-RU" sz="2100" dirty="0"/>
              <a:t>Отчеты</a:t>
            </a:r>
          </a:p>
          <a:p>
            <a:pPr marL="266700" indent="-266700">
              <a:lnSpc>
                <a:spcPct val="100000"/>
              </a:lnSpc>
              <a:spcAft>
                <a:spcPts val="450"/>
              </a:spcAft>
            </a:pPr>
            <a:r>
              <a:rPr lang="ru-RU" sz="2100" dirty="0"/>
              <a:t>Построение трендов</a:t>
            </a:r>
          </a:p>
          <a:p>
            <a:pPr marL="266700" indent="-266700">
              <a:lnSpc>
                <a:spcPct val="100000"/>
              </a:lnSpc>
              <a:spcAft>
                <a:spcPts val="450"/>
              </a:spcAft>
            </a:pPr>
            <a:r>
              <a:rPr lang="ru-RU" sz="2100" dirty="0"/>
              <a:t>Эмулятор спектрометра</a:t>
            </a:r>
          </a:p>
          <a:p>
            <a:pPr marL="266700" indent="-266700">
              <a:lnSpc>
                <a:spcPct val="100000"/>
              </a:lnSpc>
              <a:spcAft>
                <a:spcPts val="450"/>
              </a:spcAft>
            </a:pPr>
            <a:r>
              <a:rPr lang="ru-RU" sz="2100" dirty="0"/>
              <a:t>Различные спектрометры</a:t>
            </a:r>
          </a:p>
          <a:p>
            <a:pPr marL="266700" indent="-266700">
              <a:lnSpc>
                <a:spcPct val="100000"/>
              </a:lnSpc>
              <a:spcAft>
                <a:spcPts val="450"/>
              </a:spcAft>
            </a:pPr>
            <a:r>
              <a:rPr lang="ru-RU" sz="2100" dirty="0"/>
              <a:t>Windows, Linux</a:t>
            </a:r>
          </a:p>
        </p:txBody>
      </p:sp>
    </p:spTree>
    <p:extLst>
      <p:ext uri="{BB962C8B-B14F-4D97-AF65-F5344CB8AC3E}">
        <p14:creationId xmlns:p14="http://schemas.microsoft.com/office/powerpoint/2010/main" val="1865203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92AF0-B3C7-B68D-EE79-DA04357C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37973"/>
            <a:ext cx="5875020" cy="313228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Пользовательские разработки: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EEFD2-AA55-87F6-8498-78076B4C8118}"/>
              </a:ext>
            </a:extLst>
          </p:cNvPr>
          <p:cNvSpPr txBox="1"/>
          <p:nvPr/>
        </p:nvSpPr>
        <p:spPr>
          <a:xfrm>
            <a:off x="-249993" y="442104"/>
            <a:ext cx="4821993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20000"/>
              </a:lnSpc>
              <a:defRPr sz="4800" spc="-17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/>
              <a:t>2</a:t>
            </a:r>
            <a:r>
              <a:rPr lang="en-US" sz="3200" dirty="0"/>
              <a:t>D </a:t>
            </a:r>
            <a:r>
              <a:rPr lang="ru-RU" sz="3200" dirty="0"/>
              <a:t>нейтронный детектор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1F3F76-BA44-FDFF-D75F-55C74DA0A43E}"/>
              </a:ext>
            </a:extLst>
          </p:cNvPr>
          <p:cNvSpPr txBox="1"/>
          <p:nvPr/>
        </p:nvSpPr>
        <p:spPr>
          <a:xfrm>
            <a:off x="74257" y="1036612"/>
            <a:ext cx="3900502" cy="27219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00" indent="-342000" algn="ctr">
              <a:lnSpc>
                <a:spcPct val="120000"/>
              </a:lnSpc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l"/>
            <a:r>
              <a:rPr lang="ru-RU" sz="2400" dirty="0">
                <a:solidFill>
                  <a:schemeClr val="tx1"/>
                </a:solidFill>
              </a:rPr>
              <a:t>Использовался </a:t>
            </a:r>
            <a:r>
              <a:rPr lang="en-US" sz="2400" dirty="0">
                <a:solidFill>
                  <a:schemeClr val="tx1"/>
                </a:solidFill>
              </a:rPr>
              <a:t>D125-16A</a:t>
            </a:r>
            <a:r>
              <a:rPr lang="ru-RU" sz="2400" dirty="0">
                <a:solidFill>
                  <a:schemeClr val="tx1"/>
                </a:solidFill>
              </a:rPr>
              <a:t>. Велась оцифровка 5 каналов: анод + 4 катода, вычисление меток времени по каждому каналу на ПЛИС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ПШПВ </a:t>
            </a:r>
            <a:r>
              <a:rPr lang="en-US" sz="2400" dirty="0">
                <a:solidFill>
                  <a:schemeClr val="tx1"/>
                </a:solidFill>
              </a:rPr>
              <a:t>~</a:t>
            </a:r>
            <a:r>
              <a:rPr lang="ru-RU" sz="2400" dirty="0">
                <a:solidFill>
                  <a:schemeClr val="tx1"/>
                </a:solidFill>
              </a:rPr>
              <a:t> 2 мм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0731BB-1589-60FE-49B1-4F6AC82ECC88}"/>
              </a:ext>
            </a:extLst>
          </p:cNvPr>
          <p:cNvSpPr txBox="1"/>
          <p:nvPr/>
        </p:nvSpPr>
        <p:spPr>
          <a:xfrm>
            <a:off x="-130010" y="3900788"/>
            <a:ext cx="4104769" cy="81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>
              <a:lnSpc>
                <a:spcPct val="115000"/>
              </a:lnSpc>
            </a:pPr>
            <a:r>
              <a:rPr lang="ru-RU" sz="1400" dirty="0"/>
              <a:t>Точность метки времени превосходит частоту дискретизации в 5-10 раз </a:t>
            </a:r>
            <a:br>
              <a:rPr lang="ru-RU" sz="1400" dirty="0"/>
            </a:br>
            <a:r>
              <a:rPr lang="ru-RU" sz="1400" dirty="0"/>
              <a:t>(в зависимости от типа сигнала)</a:t>
            </a:r>
            <a:endParaRPr lang="ru-RU" sz="800" dirty="0">
              <a:highlight>
                <a:srgbClr val="FFFF00"/>
              </a:highlight>
              <a:ea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EE497-03FD-ECE6-6ECA-AD7DDA9E6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5870" y="5255275"/>
            <a:ext cx="4877481" cy="38676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0DBFF4-F001-AE8B-2E06-C22832B85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036" y="5493657"/>
            <a:ext cx="6794925" cy="5143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4034C6-FEFF-7DFA-DD9B-29AB875D16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67" r="10647"/>
          <a:stretch/>
        </p:blipFill>
        <p:spPr>
          <a:xfrm>
            <a:off x="4572000" y="519644"/>
            <a:ext cx="4570835" cy="47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23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Заголовок 3">
            <a:extLst>
              <a:ext uri="{FF2B5EF4-FFF2-40B4-BE49-F238E27FC236}">
                <a16:creationId xmlns:a16="http://schemas.microsoft.com/office/drawing/2014/main" id="{64EB8D68-E9C7-49B6-B732-79A7B328F956}"/>
              </a:ext>
            </a:extLst>
          </p:cNvPr>
          <p:cNvSpPr txBox="1">
            <a:spLocks/>
          </p:cNvSpPr>
          <p:nvPr/>
        </p:nvSpPr>
        <p:spPr>
          <a:xfrm>
            <a:off x="102145" y="41436"/>
            <a:ext cx="5103749" cy="803946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lang="ru-RU" sz="37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buClrTx/>
            </a:pPr>
            <a:r>
              <a:rPr lang="ru-RU" sz="3300" b="1" dirty="0">
                <a:solidFill>
                  <a:srgbClr val="002060"/>
                </a:solidFill>
                <a:latin typeface="Century Schoolbook"/>
                <a:cs typeface="Arial" panose="020B0604020202020204" pitchFamily="34" charset="0"/>
                <a:sym typeface="Symbol" panose="05050102010706020507" pitchFamily="18" charset="2"/>
              </a:rPr>
              <a:t>Детекторы</a:t>
            </a:r>
            <a:endParaRPr lang="en-US" sz="3300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graphicFrame>
        <p:nvGraphicFramePr>
          <p:cNvPr id="58" name="Таблица 57">
            <a:extLst>
              <a:ext uri="{FF2B5EF4-FFF2-40B4-BE49-F238E27FC236}">
                <a16:creationId xmlns:a16="http://schemas.microsoft.com/office/drawing/2014/main" id="{CE1E4DC0-21D6-49E3-1F93-4685F718556F}"/>
              </a:ext>
            </a:extLst>
          </p:cNvPr>
          <p:cNvGraphicFramePr>
            <a:graphicFrameLocks noGrp="1"/>
          </p:cNvGraphicFramePr>
          <p:nvPr/>
        </p:nvGraphicFramePr>
        <p:xfrm>
          <a:off x="285026" y="1042777"/>
          <a:ext cx="4920868" cy="382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968">
                  <a:extLst>
                    <a:ext uri="{9D8B030D-6E8A-4147-A177-3AD203B41FA5}">
                      <a16:colId xmlns:a16="http://schemas.microsoft.com/office/drawing/2014/main" val="1083129206"/>
                    </a:ext>
                  </a:extLst>
                </a:gridCol>
                <a:gridCol w="1457696">
                  <a:extLst>
                    <a:ext uri="{9D8B030D-6E8A-4147-A177-3AD203B41FA5}">
                      <a16:colId xmlns:a16="http://schemas.microsoft.com/office/drawing/2014/main" val="1616944874"/>
                    </a:ext>
                  </a:extLst>
                </a:gridCol>
                <a:gridCol w="2121204">
                  <a:extLst>
                    <a:ext uri="{9D8B030D-6E8A-4147-A177-3AD203B41FA5}">
                      <a16:colId xmlns:a16="http://schemas.microsoft.com/office/drawing/2014/main" val="3313027352"/>
                    </a:ext>
                  </a:extLst>
                </a:gridCol>
              </a:tblGrid>
              <a:tr h="67737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</a:t>
                      </a:r>
                    </a:p>
                  </a:txBody>
                  <a:tcPr marL="109015" marR="109015" marT="54500" marB="545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ПШПВ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</a:t>
                      </a:r>
                      <a:b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</a:t>
                      </a: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кэВ</a:t>
                      </a:r>
                    </a:p>
                  </a:txBody>
                  <a:tcPr marL="109015" marR="109015" marT="54500" marB="545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Эффективность</a:t>
                      </a:r>
                    </a:p>
                  </a:txBody>
                  <a:tcPr marL="109015" marR="109015" marT="54500" marB="545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1846053"/>
                  </a:ext>
                </a:extLst>
              </a:tr>
              <a:tr h="597483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ОЧГ (</a:t>
                      </a:r>
                      <a:r>
                        <a:rPr lang="en-US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HPGe</a:t>
                      </a: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015" marR="109015" marT="54500" marB="545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0,2%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015" marR="109015" marT="54500" marB="545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10-200%</a:t>
                      </a:r>
                    </a:p>
                  </a:txBody>
                  <a:tcPr marL="109015" marR="109015" marT="54500" marB="545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946416"/>
                  </a:ext>
                </a:extLst>
              </a:tr>
              <a:tr h="55676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CZT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749" marR="81749" marT="40874" marB="4087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</a:t>
                      </a: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749" marR="81749" marT="40874" marB="4087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1-10%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749" marR="81749" marT="40874" marB="4087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988856"/>
                  </a:ext>
                </a:extLst>
              </a:tr>
              <a:tr h="55676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SrI</a:t>
                      </a:r>
                      <a:r>
                        <a:rPr lang="en-US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(Eu)</a:t>
                      </a:r>
                      <a:endParaRPr lang="ru-RU" sz="1600" b="1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999" marR="108999" marT="54500" marB="545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2,7-3,5%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999" marR="108999" marT="54500" marB="545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1-200%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999" marR="108999" marT="54500" marB="545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976226"/>
                  </a:ext>
                </a:extLst>
              </a:tr>
              <a:tr h="589059"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LaBr</a:t>
                      </a:r>
                      <a:r>
                        <a:rPr lang="ru-RU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br>
                        <a:rPr lang="ru-RU" sz="1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(Ce</a:t>
                      </a: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108999" marR="108999" marT="54500" marB="545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2,6-3,5%</a:t>
                      </a:r>
                    </a:p>
                  </a:txBody>
                  <a:tcPr marL="108999" marR="108999" marT="54500" marB="545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10-100%</a:t>
                      </a:r>
                    </a:p>
                  </a:txBody>
                  <a:tcPr marL="108999" marR="108999" marT="54500" marB="545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771160"/>
                  </a:ext>
                </a:extLst>
              </a:tr>
              <a:tr h="83552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NaI</a:t>
                      </a:r>
                      <a:r>
                        <a:rPr lang="en-U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(Tl), </a:t>
                      </a:r>
                      <a:r>
                        <a:rPr lang="en-US" sz="16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CsI</a:t>
                      </a:r>
                      <a:r>
                        <a:rPr lang="en-U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(Na)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015" marR="109015" marT="54500" marB="545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6-10%</a:t>
                      </a:r>
                    </a:p>
                  </a:txBody>
                  <a:tcPr marL="109015" marR="109015" marT="54500" marB="545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10-200%</a:t>
                      </a:r>
                    </a:p>
                  </a:txBody>
                  <a:tcPr marL="109015" marR="109015" marT="54500" marB="545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5887047"/>
                  </a:ext>
                </a:extLst>
              </a:tr>
            </a:tbl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E39324-4CE7-DF8D-5764-541C7D687089}"/>
              </a:ext>
            </a:extLst>
          </p:cNvPr>
          <p:cNvGrpSpPr/>
          <p:nvPr/>
        </p:nvGrpSpPr>
        <p:grpSpPr>
          <a:xfrm>
            <a:off x="4820554" y="845382"/>
            <a:ext cx="4403725" cy="4428295"/>
            <a:chOff x="-214217" y="2297244"/>
            <a:chExt cx="4403725" cy="4428295"/>
          </a:xfrm>
        </p:grpSpPr>
        <p:pic>
          <p:nvPicPr>
            <p:cNvPr id="3" name="Google Shape;312;p29">
              <a:extLst>
                <a:ext uri="{FF2B5EF4-FFF2-40B4-BE49-F238E27FC236}">
                  <a16:creationId xmlns:a16="http://schemas.microsoft.com/office/drawing/2014/main" id="{8BEFAC07-591C-F013-C379-A1B970BB7D4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22088" t="-1" r="-8973" b="-10755"/>
            <a:stretch/>
          </p:blipFill>
          <p:spPr>
            <a:xfrm>
              <a:off x="1334720" y="4014547"/>
              <a:ext cx="2854788" cy="2710992"/>
            </a:xfrm>
            <a:prstGeom prst="rect">
              <a:avLst/>
            </a:prstGeom>
            <a:ln>
              <a:noFill/>
            </a:ln>
            <a:effectLst>
              <a:softEdge rad="635000"/>
            </a:effectLst>
          </p:spPr>
        </p:pic>
        <p:pic>
          <p:nvPicPr>
            <p:cNvPr id="5" name="Google Shape;318;p29">
              <a:extLst>
                <a:ext uri="{FF2B5EF4-FFF2-40B4-BE49-F238E27FC236}">
                  <a16:creationId xmlns:a16="http://schemas.microsoft.com/office/drawing/2014/main" id="{F5A8B6B0-643D-BB31-EC50-FC3643DEEDE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14217" y="2297244"/>
              <a:ext cx="2976331" cy="4006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Google Shape;299;p28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D8305FD6-771D-AB64-C7C5-9F31E10A301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t="25834"/>
          <a:stretch/>
        </p:blipFill>
        <p:spPr>
          <a:xfrm>
            <a:off x="5250458" y="2760661"/>
            <a:ext cx="3075972" cy="128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1;p16">
            <a:extLst>
              <a:ext uri="{FF2B5EF4-FFF2-40B4-BE49-F238E27FC236}">
                <a16:creationId xmlns:a16="http://schemas.microsoft.com/office/drawing/2014/main" id="{3BA5812A-F84A-8966-EF2B-98F22509EAC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10627" t="31256" r="10447" b="30142"/>
          <a:stretch/>
        </p:blipFill>
        <p:spPr>
          <a:xfrm>
            <a:off x="6248861" y="2320497"/>
            <a:ext cx="1727917" cy="84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78;p34">
            <a:extLst>
              <a:ext uri="{FF2B5EF4-FFF2-40B4-BE49-F238E27FC236}">
                <a16:creationId xmlns:a16="http://schemas.microsoft.com/office/drawing/2014/main" id="{6E6694F3-9426-0CF9-8E5E-17EFE0B575D1}"/>
              </a:ext>
            </a:extLst>
          </p:cNvPr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59528" t="15584" r="4683" b="59540"/>
          <a:stretch/>
        </p:blipFill>
        <p:spPr>
          <a:xfrm>
            <a:off x="7396730" y="3301718"/>
            <a:ext cx="1727917" cy="15527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301;p28">
            <a:extLst>
              <a:ext uri="{FF2B5EF4-FFF2-40B4-BE49-F238E27FC236}">
                <a16:creationId xmlns:a16="http://schemas.microsoft.com/office/drawing/2014/main" id="{6EA95DED-839D-0588-39AD-A7AE3B5851CA}"/>
              </a:ext>
            </a:extLst>
          </p:cNvPr>
          <p:cNvGrpSpPr/>
          <p:nvPr/>
        </p:nvGrpSpPr>
        <p:grpSpPr>
          <a:xfrm>
            <a:off x="4424515" y="0"/>
            <a:ext cx="4719486" cy="814403"/>
            <a:chOff x="9153525" y="814324"/>
            <a:chExt cx="3038475" cy="1085870"/>
          </a:xfrm>
        </p:grpSpPr>
        <p:pic>
          <p:nvPicPr>
            <p:cNvPr id="14" name="Google Shape;302;p28">
              <a:extLst>
                <a:ext uri="{FF2B5EF4-FFF2-40B4-BE49-F238E27FC236}">
                  <a16:creationId xmlns:a16="http://schemas.microsoft.com/office/drawing/2014/main" id="{0457E53C-916C-466E-E905-FCD52C11D45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53525" y="814324"/>
              <a:ext cx="3038475" cy="1010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303;p28">
              <a:extLst>
                <a:ext uri="{FF2B5EF4-FFF2-40B4-BE49-F238E27FC236}">
                  <a16:creationId xmlns:a16="http://schemas.microsoft.com/office/drawing/2014/main" id="{7554C79E-32B4-CA32-A7AF-209BECAE0795}"/>
                </a:ext>
              </a:extLst>
            </p:cNvPr>
            <p:cNvSpPr txBox="1"/>
            <p:nvPr/>
          </p:nvSpPr>
          <p:spPr>
            <a:xfrm>
              <a:off x="9534144" y="814324"/>
              <a:ext cx="2657856" cy="1085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700" b="1" dirty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Гамма-спектрометрия</a:t>
              </a:r>
              <a:endParaRPr sz="825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8183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90A45-F5BA-B815-E48A-5AE181FAC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3E875-5451-2E15-BD42-BC222CF6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37973"/>
            <a:ext cx="5875020" cy="313228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Пользовательские разработки: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AA88A1-7F9F-E668-FE15-9185489E2230}"/>
              </a:ext>
            </a:extLst>
          </p:cNvPr>
          <p:cNvSpPr txBox="1"/>
          <p:nvPr/>
        </p:nvSpPr>
        <p:spPr>
          <a:xfrm>
            <a:off x="-249993" y="442104"/>
            <a:ext cx="4821993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20000"/>
              </a:lnSpc>
              <a:defRPr sz="4800" spc="-17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/>
              <a:t>2</a:t>
            </a:r>
            <a:r>
              <a:rPr lang="en-US" sz="3200" dirty="0"/>
              <a:t>D </a:t>
            </a:r>
            <a:r>
              <a:rPr lang="ru-RU" sz="3200" dirty="0"/>
              <a:t>нейтронный детектор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D950B-5DD6-AF63-3BAE-4C4C5DB83648}"/>
              </a:ext>
            </a:extLst>
          </p:cNvPr>
          <p:cNvSpPr txBox="1"/>
          <p:nvPr/>
        </p:nvSpPr>
        <p:spPr>
          <a:xfrm>
            <a:off x="74257" y="1036612"/>
            <a:ext cx="3900502" cy="27219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00" indent="-342000" algn="ctr">
              <a:lnSpc>
                <a:spcPct val="120000"/>
              </a:lnSpc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l"/>
            <a:r>
              <a:rPr lang="ru-RU" sz="2400" dirty="0">
                <a:solidFill>
                  <a:schemeClr val="tx1"/>
                </a:solidFill>
              </a:rPr>
              <a:t>Использовался </a:t>
            </a:r>
            <a:r>
              <a:rPr lang="en-US" sz="2400" dirty="0">
                <a:solidFill>
                  <a:schemeClr val="tx1"/>
                </a:solidFill>
              </a:rPr>
              <a:t>D125-16A</a:t>
            </a:r>
            <a:r>
              <a:rPr lang="ru-RU" sz="2400" dirty="0">
                <a:solidFill>
                  <a:schemeClr val="tx1"/>
                </a:solidFill>
              </a:rPr>
              <a:t>. Велась оцифровка 5 каналов: анод + 4 катода, вычисление меток времени по каждому каналу на ПЛИС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ПШПВ </a:t>
            </a:r>
            <a:r>
              <a:rPr lang="en-US" sz="2400" dirty="0">
                <a:solidFill>
                  <a:schemeClr val="tx1"/>
                </a:solidFill>
              </a:rPr>
              <a:t>~</a:t>
            </a:r>
            <a:r>
              <a:rPr lang="ru-RU" sz="2400" dirty="0">
                <a:solidFill>
                  <a:schemeClr val="tx1"/>
                </a:solidFill>
              </a:rPr>
              <a:t> 2 мм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B2F22-6154-6DAA-4A44-EB81B48DF315}"/>
              </a:ext>
            </a:extLst>
          </p:cNvPr>
          <p:cNvSpPr txBox="1"/>
          <p:nvPr/>
        </p:nvSpPr>
        <p:spPr>
          <a:xfrm>
            <a:off x="-130010" y="3900788"/>
            <a:ext cx="4104769" cy="81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>
              <a:lnSpc>
                <a:spcPct val="115000"/>
              </a:lnSpc>
            </a:pPr>
            <a:r>
              <a:rPr lang="ru-RU" sz="1400" dirty="0"/>
              <a:t>Точность метки времени превосходит частоту дискретизации в 5-10 раз </a:t>
            </a:r>
            <a:br>
              <a:rPr lang="ru-RU" sz="1400" dirty="0"/>
            </a:br>
            <a:r>
              <a:rPr lang="ru-RU" sz="1400" dirty="0"/>
              <a:t>(в зависимости от типа сигнала)</a:t>
            </a:r>
            <a:endParaRPr lang="ru-RU" sz="800" dirty="0">
              <a:highlight>
                <a:srgbClr val="FFFF00"/>
              </a:highlight>
              <a:ea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AA6BA1-962F-7A8B-5E62-018AA2989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5870" y="5255275"/>
            <a:ext cx="4877481" cy="38676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BA4EED-D0E3-FBBC-4840-CB0A3EA72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12" y="1036612"/>
            <a:ext cx="5425488" cy="41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97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92AF0-B3C7-B68D-EE79-DA04357C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37973"/>
            <a:ext cx="5875020" cy="313228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Пользовательские разработки: АС-2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85111F-2536-6E6A-519D-D786B829C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8" r="2907"/>
          <a:stretch/>
        </p:blipFill>
        <p:spPr>
          <a:xfrm>
            <a:off x="5357264" y="2053764"/>
            <a:ext cx="3118656" cy="3038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6EEFD2-AA55-87F6-8498-78076B4C8118}"/>
              </a:ext>
            </a:extLst>
          </p:cNvPr>
          <p:cNvSpPr txBox="1"/>
          <p:nvPr/>
        </p:nvSpPr>
        <p:spPr>
          <a:xfrm>
            <a:off x="4209332" y="629599"/>
            <a:ext cx="4821993" cy="13923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00" indent="-342000" algn="ctr">
              <a:lnSpc>
                <a:spcPct val="120000"/>
              </a:lnSpc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87313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65 МГц, 12 бит</a:t>
            </a:r>
            <a:r>
              <a:rPr lang="en-US" sz="2400" dirty="0">
                <a:solidFill>
                  <a:schemeClr val="tx1"/>
                </a:solidFill>
              </a:rPr>
              <a:t>;</a:t>
            </a:r>
            <a:endParaRPr lang="ru-RU" sz="2400" dirty="0">
              <a:solidFill>
                <a:schemeClr val="tx1"/>
              </a:solidFill>
              <a:sym typeface="Calibri"/>
            </a:endParaRPr>
          </a:p>
          <a:p>
            <a:pPr marL="87313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sym typeface="Calibri"/>
              </a:rPr>
              <a:t>2 канала</a:t>
            </a:r>
            <a:r>
              <a:rPr lang="en-US" sz="2400" dirty="0">
                <a:solidFill>
                  <a:schemeClr val="tx1"/>
                </a:solidFill>
                <a:sym typeface="Calibri"/>
              </a:rPr>
              <a:t>;</a:t>
            </a:r>
            <a:endParaRPr lang="ru-RU" sz="2400" dirty="0">
              <a:solidFill>
                <a:schemeClr val="tx1"/>
              </a:solidFill>
              <a:sym typeface="Calibri"/>
            </a:endParaRPr>
          </a:p>
          <a:p>
            <a:pPr marL="87313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sym typeface="Calibri"/>
              </a:rPr>
              <a:t>Источники высокого напряжения</a:t>
            </a:r>
            <a:r>
              <a:rPr lang="en-US" sz="2400" dirty="0">
                <a:solidFill>
                  <a:schemeClr val="tx1"/>
                </a:solidFill>
                <a:sym typeface="Calibri"/>
              </a:rPr>
              <a:t>;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FD09E-5312-69FB-738B-52643B7C131B}"/>
              </a:ext>
            </a:extLst>
          </p:cNvPr>
          <p:cNvSpPr txBox="1"/>
          <p:nvPr/>
        </p:nvSpPr>
        <p:spPr>
          <a:xfrm>
            <a:off x="6021328" y="597803"/>
            <a:ext cx="3492921" cy="9196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00" indent="-342000" algn="ctr">
              <a:lnSpc>
                <a:spcPct val="120000"/>
              </a:lnSpc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/>
            <a:r>
              <a:rPr lang="ru-RU" sz="4800" spc="-170" dirty="0"/>
              <a:t> МКА-65</a:t>
            </a:r>
            <a:endParaRPr lang="en-US" sz="4800" spc="-17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1F3F76-BA44-FDFF-D75F-55C74DA0A43E}"/>
              </a:ext>
            </a:extLst>
          </p:cNvPr>
          <p:cNvSpPr txBox="1"/>
          <p:nvPr/>
        </p:nvSpPr>
        <p:spPr>
          <a:xfrm>
            <a:off x="74257" y="3189216"/>
            <a:ext cx="4711103" cy="13923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00" indent="-342000" algn="ctr">
              <a:lnSpc>
                <a:spcPct val="120000"/>
              </a:lnSpc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l"/>
            <a:r>
              <a:rPr lang="ru-RU" sz="2400" dirty="0">
                <a:solidFill>
                  <a:schemeClr val="tx1"/>
                </a:solidFill>
              </a:rPr>
              <a:t>Модуль для альфа-спектрометра был «разработан, произведён и отлажен с нуля» за менее чем 3 месяца.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EBA367-4D26-CC33-FA00-B96193FBB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3" t="2698" r="14832" b="20468"/>
          <a:stretch/>
        </p:blipFill>
        <p:spPr>
          <a:xfrm>
            <a:off x="224235" y="917846"/>
            <a:ext cx="3118656" cy="19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86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Линейка диджитайзеров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35206217-9E60-4887-99D0-2EEA11D51213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14638055"/>
              </p:ext>
            </p:extLst>
          </p:nvPr>
        </p:nvGraphicFramePr>
        <p:xfrm>
          <a:off x="0" y="493339"/>
          <a:ext cx="9114366" cy="4650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558">
                  <a:extLst>
                    <a:ext uri="{9D8B030D-6E8A-4147-A177-3AD203B41FA5}">
                      <a16:colId xmlns:a16="http://schemas.microsoft.com/office/drawing/2014/main" val="3088282143"/>
                    </a:ext>
                  </a:extLst>
                </a:gridCol>
                <a:gridCol w="1152458">
                  <a:extLst>
                    <a:ext uri="{9D8B030D-6E8A-4147-A177-3AD203B41FA5}">
                      <a16:colId xmlns:a16="http://schemas.microsoft.com/office/drawing/2014/main" val="2502359551"/>
                    </a:ext>
                  </a:extLst>
                </a:gridCol>
                <a:gridCol w="969434">
                  <a:extLst>
                    <a:ext uri="{9D8B030D-6E8A-4147-A177-3AD203B41FA5}">
                      <a16:colId xmlns:a16="http://schemas.microsoft.com/office/drawing/2014/main" val="1211031654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670255906"/>
                    </a:ext>
                  </a:extLst>
                </a:gridCol>
                <a:gridCol w="5171016">
                  <a:extLst>
                    <a:ext uri="{9D8B030D-6E8A-4147-A177-3AD203B41FA5}">
                      <a16:colId xmlns:a16="http://schemas.microsoft.com/office/drawing/2014/main" val="2865824602"/>
                    </a:ext>
                  </a:extLst>
                </a:gridCol>
              </a:tblGrid>
              <a:tr h="3621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Модель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# Каналов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M</a:t>
                      </a:r>
                      <a:r>
                        <a:rPr lang="ru-RU" sz="1800" u="none" strike="noStrike" dirty="0" err="1">
                          <a:effectLst/>
                        </a:rPr>
                        <a:t>Выб</a:t>
                      </a:r>
                      <a:r>
                        <a:rPr lang="ru-RU" sz="1800" u="none" strike="noStrike" dirty="0">
                          <a:effectLst/>
                        </a:rPr>
                        <a:t>/с6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# Бит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Применение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575" marR="17575" marT="17575" marB="0" anchor="ctr"/>
                </a:tc>
                <a:extLst>
                  <a:ext uri="{0D108BD9-81ED-4DB2-BD59-A6C34878D82A}">
                    <a16:rowId xmlns:a16="http://schemas.microsoft.com/office/drawing/2014/main" val="3173095384"/>
                  </a:ext>
                </a:extLst>
              </a:tr>
              <a:tr h="8901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D125-16A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125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14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</a:rPr>
                        <a:t>Спектроскопия &amp; работа в режиме МКА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Продвинутая обработка (</a:t>
                      </a:r>
                      <a:r>
                        <a:rPr lang="en-US" sz="1400" u="none" strike="noStrike" dirty="0">
                          <a:effectLst/>
                        </a:rPr>
                        <a:t>PSD,QDS,…</a:t>
                      </a:r>
                      <a:r>
                        <a:rPr lang="ru-RU" sz="1400" u="none" strike="noStrike" dirty="0">
                          <a:effectLst/>
                        </a:rPr>
                        <a:t>)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Полупроводниковые детекторы (</a:t>
                      </a:r>
                      <a:r>
                        <a:rPr lang="ru-RU" sz="1400" u="none" strike="noStrike" dirty="0" err="1">
                          <a:effectLst/>
                        </a:rPr>
                        <a:t>HPGe</a:t>
                      </a:r>
                      <a:r>
                        <a:rPr lang="ru-RU" sz="1400" u="none" strike="noStrike" dirty="0">
                          <a:effectLst/>
                        </a:rPr>
                        <a:t>, </a:t>
                      </a:r>
                      <a:r>
                        <a:rPr lang="ru-RU" sz="1400" u="none" strike="noStrike" dirty="0" err="1">
                          <a:effectLst/>
                        </a:rPr>
                        <a:t>Clover</a:t>
                      </a:r>
                      <a:r>
                        <a:rPr lang="ru-RU" sz="1400" u="none" strike="noStrike" dirty="0">
                          <a:effectLst/>
                        </a:rPr>
                        <a:t>, SDD ,…) , физика нейтрино и тёмной материи, 2D-детекторы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/>
                </a:tc>
                <a:extLst>
                  <a:ext uri="{0D108BD9-81ED-4DB2-BD59-A6C34878D82A}">
                    <a16:rowId xmlns:a16="http://schemas.microsoft.com/office/drawing/2014/main" val="238145893"/>
                  </a:ext>
                </a:extLst>
              </a:tr>
              <a:tr h="4206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D500-4/8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4</a:t>
                      </a:r>
                      <a:r>
                        <a:rPr lang="en-US" sz="1600" u="none" strike="noStrike" dirty="0">
                          <a:effectLst/>
                        </a:rPr>
                        <a:t>/8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500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14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/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</a:rPr>
                        <a:t>Средне-быстрые детекторы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 err="1">
                          <a:effectLst/>
                        </a:rPr>
                        <a:t>суб-нс</a:t>
                      </a:r>
                      <a:r>
                        <a:rPr lang="ru-RU" sz="1400" u="none" strike="noStrike" dirty="0">
                          <a:effectLst/>
                        </a:rPr>
                        <a:t> времена вместе с хорошим разрешением по энергии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/>
                </a:tc>
                <a:extLst>
                  <a:ext uri="{0D108BD9-81ED-4DB2-BD59-A6C34878D82A}">
                    <a16:rowId xmlns:a16="http://schemas.microsoft.com/office/drawing/2014/main" val="1979179463"/>
                  </a:ext>
                </a:extLst>
              </a:tr>
              <a:tr h="4206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D500-16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500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14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571427"/>
                  </a:ext>
                </a:extLst>
              </a:tr>
              <a:tr h="54016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D500-</a:t>
                      </a:r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b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D500-</a:t>
                      </a:r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0862" marR="40862" marT="4086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br>
                        <a:rPr lang="ru-RU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40862" marR="40862" marT="4086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marL="40862" marR="40862" marT="4086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862" marR="40862" marT="4086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862" marR="40862" marT="40862" marB="0" anchor="ctr"/>
                </a:tc>
                <a:extLst>
                  <a:ext uri="{0D108BD9-81ED-4DB2-BD59-A6C34878D82A}">
                    <a16:rowId xmlns:a16="http://schemas.microsoft.com/office/drawing/2014/main" val="2654463551"/>
                  </a:ext>
                </a:extLst>
              </a:tr>
              <a:tr h="6721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D1000-2/4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1000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14</a:t>
                      </a:r>
                      <a:r>
                        <a:rPr lang="en-US" sz="1600" u="none" strike="noStrike" dirty="0">
                          <a:effectLst/>
                        </a:rPr>
                        <a:t>/</a:t>
                      </a:r>
                      <a:r>
                        <a:rPr lang="ru-RU" sz="1600" u="none" strike="noStrike" dirty="0">
                          <a:effectLst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</a:rPr>
                        <a:t>Сверхбыстрые детекторы (алмазные, </a:t>
                      </a:r>
                      <a:r>
                        <a:rPr lang="ru-RU" sz="1400" u="none" strike="noStrike" dirty="0" err="1">
                          <a:effectLst/>
                        </a:rPr>
                        <a:t>MPCs</a:t>
                      </a:r>
                      <a:r>
                        <a:rPr lang="ru-RU" sz="1400" u="none" strike="noStrike" dirty="0">
                          <a:effectLst/>
                        </a:rPr>
                        <a:t>, </a:t>
                      </a:r>
                      <a:r>
                        <a:rPr lang="ru-RU" sz="1400" u="none" strike="noStrike" dirty="0" err="1">
                          <a:effectLst/>
                        </a:rPr>
                        <a:t>SiPMs</a:t>
                      </a:r>
                      <a:r>
                        <a:rPr lang="ru-RU" sz="1400" u="none" strike="noStrike" dirty="0">
                          <a:effectLst/>
                        </a:rPr>
                        <a:t>)  для изучения процессов пикосекундным разрешением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Потенциально ещё большие скорости оцифровки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025692"/>
                  </a:ext>
                </a:extLst>
              </a:tr>
              <a:tr h="67211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МКА-65</a:t>
                      </a:r>
                      <a:endParaRPr lang="ru-RU" sz="16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65</a:t>
                      </a: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12</a:t>
                      </a:r>
                      <a:endParaRPr lang="ru-RU" sz="16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Спектроскопия &amp; работа в режиме МКА</a:t>
                      </a:r>
                    </a:p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u="none" strike="noStrike" dirty="0">
                          <a:effectLst/>
                        </a:rPr>
                        <a:t>Продвинутая обработка (</a:t>
                      </a:r>
                      <a:r>
                        <a:rPr lang="en-US" sz="1400" u="none" strike="noStrike" dirty="0">
                          <a:effectLst/>
                        </a:rPr>
                        <a:t>PSD,QDS,…</a:t>
                      </a:r>
                      <a:r>
                        <a:rPr lang="ru-RU" sz="1400" u="none" strike="noStrike" dirty="0">
                          <a:effectLst/>
                        </a:rPr>
                        <a:t>)</a:t>
                      </a:r>
                      <a:endParaRPr lang="ru-RU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(опционально) источники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HV</a:t>
                      </a:r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питания для детекторов</a:t>
                      </a: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980433"/>
                  </a:ext>
                </a:extLst>
              </a:tr>
              <a:tr h="67211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МКА-</a:t>
                      </a: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250</a:t>
                      </a:r>
                      <a:endParaRPr lang="ru-RU" sz="16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250</a:t>
                      </a:r>
                      <a:endParaRPr lang="ru-RU" sz="16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16</a:t>
                      </a:r>
                      <a:endParaRPr lang="ru-RU" sz="16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Спектроскопия &amp; работа в режиме МКА</a:t>
                      </a:r>
                    </a:p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u="none" strike="noStrike" dirty="0">
                          <a:effectLst/>
                        </a:rPr>
                        <a:t>Продвинутая обработка (</a:t>
                      </a:r>
                      <a:r>
                        <a:rPr lang="en-US" sz="1400" u="none" strike="noStrike" dirty="0">
                          <a:effectLst/>
                        </a:rPr>
                        <a:t>PSD,QDS,…</a:t>
                      </a:r>
                      <a:r>
                        <a:rPr lang="ru-RU" sz="1400" u="none" strike="noStrike" dirty="0">
                          <a:effectLst/>
                        </a:rPr>
                        <a:t>)</a:t>
                      </a:r>
                      <a:endParaRPr lang="ru-RU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(опционально) источники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HV</a:t>
                      </a:r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питания для детекторов</a:t>
                      </a: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966823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08A689-8AB9-2492-15BB-42F4CE958742}"/>
              </a:ext>
            </a:extLst>
          </p:cNvPr>
          <p:cNvSpPr/>
          <p:nvPr/>
        </p:nvSpPr>
        <p:spPr>
          <a:xfrm>
            <a:off x="6350" y="2171700"/>
            <a:ext cx="3937000" cy="508862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27023B-E42B-79BA-6D28-B2A939C8279F}"/>
              </a:ext>
            </a:extLst>
          </p:cNvPr>
          <p:cNvSpPr/>
          <p:nvPr/>
        </p:nvSpPr>
        <p:spPr>
          <a:xfrm>
            <a:off x="0" y="3098800"/>
            <a:ext cx="9144000" cy="742950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E204900-B211-C2F2-A013-354CE2E65FEC}"/>
              </a:ext>
            </a:extLst>
          </p:cNvPr>
          <p:cNvSpPr/>
          <p:nvPr/>
        </p:nvSpPr>
        <p:spPr>
          <a:xfrm>
            <a:off x="0" y="4442690"/>
            <a:ext cx="9144000" cy="742950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CFB6449-05EC-A0D0-198D-95E9B55DD798}"/>
              </a:ext>
            </a:extLst>
          </p:cNvPr>
          <p:cNvSpPr/>
          <p:nvPr/>
        </p:nvSpPr>
        <p:spPr>
          <a:xfrm>
            <a:off x="10584" y="2589937"/>
            <a:ext cx="3937000" cy="508863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38446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AA926DB-EE10-55EC-FCD9-5FCB57DF4AFD}"/>
              </a:ext>
            </a:extLst>
          </p:cNvPr>
          <p:cNvSpPr txBox="1">
            <a:spLocks/>
          </p:cNvSpPr>
          <p:nvPr/>
        </p:nvSpPr>
        <p:spPr>
          <a:xfrm>
            <a:off x="672737" y="1085555"/>
            <a:ext cx="5474350" cy="80073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«Диджитайзер»</a:t>
            </a:r>
          </a:p>
          <a:p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разрабатываем и производим: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2E260C54-EFBB-2785-E58D-4CD941433AD9}"/>
              </a:ext>
            </a:extLst>
          </p:cNvPr>
          <p:cNvSpPr txBox="1">
            <a:spLocks/>
          </p:cNvSpPr>
          <p:nvPr/>
        </p:nvSpPr>
        <p:spPr>
          <a:xfrm>
            <a:off x="2086714" y="1886290"/>
            <a:ext cx="5474350" cy="138818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Регистрирующая и придетекторная электроника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Специализированное ПО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Алгоритмы обработки сигналов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3DBF1F4-69F0-465C-BB74-DBF1564FB3C1}"/>
              </a:ext>
            </a:extLst>
          </p:cNvPr>
          <p:cNvSpPr txBox="1">
            <a:spLocks/>
          </p:cNvSpPr>
          <p:nvPr/>
        </p:nvSpPr>
        <p:spPr>
          <a:xfrm>
            <a:off x="487684" y="3466358"/>
            <a:ext cx="3335454" cy="126919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Тел. 8-905-765-00-09</a:t>
            </a:r>
          </a:p>
          <a:p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ivan@gammatech.pro</a:t>
            </a:r>
            <a:endParaRPr lang="ru-RU" sz="2200" i="1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Рисунок 2" descr="Изображение выглядит как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C8F2F6FA-6D8A-2D3C-324A-F29E72E73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186" y="2648470"/>
            <a:ext cx="5072851" cy="285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93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B54AD6-BFF8-08A9-57DB-3B8AA99D9AE5}"/>
              </a:ext>
            </a:extLst>
          </p:cNvPr>
          <p:cNvSpPr txBox="1"/>
          <p:nvPr/>
        </p:nvSpPr>
        <p:spPr>
          <a:xfrm>
            <a:off x="1200150" y="2279362"/>
            <a:ext cx="67436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ВСПОМОГАТЕЛЬНЫЕ СЛАЙДЫ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51C4D95-7D8A-3701-FA8C-16DF491B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388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266FF-1366-2A30-AAED-4C54E9EFD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База поставок диджитайзеров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54AD6-BFF8-08A9-57DB-3B8AA99D9AE5}"/>
              </a:ext>
            </a:extLst>
          </p:cNvPr>
          <p:cNvSpPr txBox="1"/>
          <p:nvPr/>
        </p:nvSpPr>
        <p:spPr>
          <a:xfrm>
            <a:off x="139277" y="546729"/>
            <a:ext cx="912748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Поставлены и эксплуатируются: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 прибора в 2023 году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000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Институт ядерных исследований РАН</a:t>
            </a:r>
          </a:p>
          <a:p>
            <a:pPr marL="4000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Кабардино-Балкарский государственный университет имени Х. М.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Бербекова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000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Петербургский институт ядерной физики имени Б. П. Константинова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Поставлены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поставляются в 2024 году: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12 приборов в 2024 году</a:t>
            </a:r>
          </a:p>
          <a:p>
            <a:pPr marL="4000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Институт ядерных исследований РАН</a:t>
            </a:r>
          </a:p>
          <a:p>
            <a:pPr marL="4000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Институт ядерной физики им.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Г.И. Будкера СО РАН</a:t>
            </a:r>
          </a:p>
          <a:p>
            <a:pPr marL="4000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dirty="0"/>
              <a:t>МФТИ</a:t>
            </a:r>
          </a:p>
          <a:p>
            <a:pPr marL="4000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lang="ru-RU" sz="1600" dirty="0"/>
              <a:t>ИЯИ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000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ВНИИА им. Духова</a:t>
            </a:r>
          </a:p>
          <a:p>
            <a:pPr marL="4000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ООО «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Детектрон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422858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4" y="2274342"/>
            <a:ext cx="781106" cy="277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b="1" dirty="0">
                <a:latin typeface="+mn-lt"/>
                <a:cs typeface="Arial" panose="020B0604020202020204" pitchFamily="34" charset="0"/>
              </a:rPr>
              <a:t>Источники питания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78784" y="860413"/>
            <a:ext cx="87400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Максимальное выходное напряжение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Низкое напряжение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До 100 В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До 500 В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До 1,5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кВ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256857" y="860412"/>
            <a:ext cx="492365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Архитектура канала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EEB500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Независимый канал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EEB500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348C3C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Независимый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348C3C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дву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348C3C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-диапазонный канал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348C3C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Плата для определённого применения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Заземление каналов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Общее заземление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Общее плавающее заземление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Индивидуальное плавающее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заземелние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9" y="2268055"/>
            <a:ext cx="822016" cy="285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39" y="2195322"/>
            <a:ext cx="975322" cy="288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366" y="2233422"/>
            <a:ext cx="992981" cy="292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854653C-C734-490F-BACA-04E6E9984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08"/>
          <a:stretch/>
        </p:blipFill>
        <p:spPr bwMode="auto">
          <a:xfrm>
            <a:off x="3053126" y="3355704"/>
            <a:ext cx="2790212" cy="177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caen.it/documents/work_EcommerceProduct/875/A2519_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85"/>
          <a:stretch/>
        </p:blipFill>
        <p:spPr bwMode="auto">
          <a:xfrm>
            <a:off x="2541070" y="2267755"/>
            <a:ext cx="754029" cy="284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24172B-2CAA-4822-8913-1E1084A56AAF}"/>
              </a:ext>
            </a:extLst>
          </p:cNvPr>
          <p:cNvSpPr txBox="1"/>
          <p:nvPr/>
        </p:nvSpPr>
        <p:spPr>
          <a:xfrm>
            <a:off x="1846617" y="1364322"/>
            <a:ext cx="4591050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До 3,5 </a:t>
            </a:r>
            <a:r>
              <a:rPr kumimoji="0" lang="ru-RU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кВ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До 8   </a:t>
            </a:r>
            <a:r>
              <a:rPr kumimoji="0" lang="ru-RU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кВ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До 15 </a:t>
            </a:r>
            <a:r>
              <a:rPr kumimoji="0" lang="ru-RU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кВ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</p:txBody>
      </p:sp>
      <p:pic>
        <p:nvPicPr>
          <p:cNvPr id="19" name="Picture 11" descr="3">
            <a:extLst>
              <a:ext uri="{FF2B5EF4-FFF2-40B4-BE49-F238E27FC236}">
                <a16:creationId xmlns:a16="http://schemas.microsoft.com/office/drawing/2014/main" id="{1EA05F28-5212-489D-AD11-35CB217ED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629" y="3504110"/>
            <a:ext cx="2771219" cy="163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child1 A750x">
            <a:extLst>
              <a:ext uri="{FF2B5EF4-FFF2-40B4-BE49-F238E27FC236}">
                <a16:creationId xmlns:a16="http://schemas.microsoft.com/office/drawing/2014/main" id="{86A937A3-3FC7-4C00-BBCA-4B19B9D9D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68" y="3012224"/>
            <a:ext cx="1700732" cy="88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73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152400" y="57150"/>
            <a:ext cx="883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0" marR="0" lvl="0" indent="0" algn="r" defTabSz="449241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0" algn="l"/>
                <a:tab pos="447653" algn="l"/>
                <a:tab pos="896893" algn="l"/>
                <a:tab pos="1346132" algn="l"/>
                <a:tab pos="1795373" algn="l"/>
                <a:tab pos="2244613" algn="l"/>
                <a:tab pos="2693854" algn="l"/>
                <a:tab pos="3143093" algn="l"/>
                <a:tab pos="3592334" algn="l"/>
                <a:tab pos="4041573" algn="l"/>
                <a:tab pos="4490814" algn="l"/>
                <a:tab pos="4940054" algn="l"/>
                <a:tab pos="5389293" algn="l"/>
                <a:tab pos="5838533" algn="l"/>
                <a:tab pos="6287774" algn="l"/>
                <a:tab pos="6737014" algn="l"/>
                <a:tab pos="7186253" algn="l"/>
                <a:tab pos="7635493" algn="l"/>
                <a:tab pos="8084734" algn="l"/>
                <a:tab pos="8533974" algn="l"/>
                <a:tab pos="8983214" algn="l"/>
              </a:tabLst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charset="0"/>
              <a:ea typeface="+mn-ea"/>
              <a:cs typeface="Arial"/>
              <a:sym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43689" y="858799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Доступные форм-факторы: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NIM, VME, настольные, встраиваемые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0600" y="1244605"/>
            <a:ext cx="568863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Усилители</a:t>
            </a: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Предусилители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Дискриминаторы</a:t>
            </a: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Логические модули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Ввод-вывод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Счётчики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f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АЦП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Измерение заряда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(QDC)</a:t>
            </a: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Измерение времени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TDC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VME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мосты 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крейты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….</a:t>
            </a:r>
          </a:p>
        </p:txBody>
      </p:sp>
      <p:pic>
        <p:nvPicPr>
          <p:cNvPr id="11266" name="Picture 2" descr="http://www.caen.it/documents/Ecommerce/254/388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95" y="1281282"/>
            <a:ext cx="866775" cy="19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caen.it/documents/Ecommerce/42/380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577011"/>
            <a:ext cx="800100" cy="19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caen.it/documents/Ecommerce/37/365_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212" y="1618995"/>
            <a:ext cx="828675" cy="19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caen.it/documents/Ecommerce/102/540_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91" y="2762892"/>
            <a:ext cx="915131" cy="164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caen.it/documents/Ecommerce/98/1454_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93" y="1592602"/>
            <a:ext cx="918297" cy="156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700" b="1" dirty="0">
                <a:latin typeface="+mn-lt"/>
                <a:cs typeface="Arial" panose="020B0604020202020204" pitchFamily="34" charset="0"/>
              </a:rPr>
              <a:t>Традиционная электроника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8839C04-002F-48DA-A1AF-4381BD137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075" y="4203440"/>
            <a:ext cx="805673" cy="43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35D424D5-9E47-423B-81CB-5F71ED95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221" y="4459614"/>
            <a:ext cx="915131" cy="4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784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 санкциях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9" name="Объект 7">
            <a:extLst>
              <a:ext uri="{FF2B5EF4-FFF2-40B4-BE49-F238E27FC236}">
                <a16:creationId xmlns:a16="http://schemas.microsoft.com/office/drawing/2014/main" id="{98A97F13-5B86-4610-90F9-465833A7F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683"/>
          <a:stretch/>
        </p:blipFill>
        <p:spPr>
          <a:xfrm>
            <a:off x="1" y="536154"/>
            <a:ext cx="9198616" cy="42753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F0B2FD-0836-4DEE-A624-349570732546}"/>
              </a:ext>
            </a:extLst>
          </p:cNvPr>
          <p:cNvSpPr txBox="1"/>
          <p:nvPr/>
        </p:nvSpPr>
        <p:spPr>
          <a:xfrm>
            <a:off x="671413" y="4774694"/>
            <a:ext cx="760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                          </a:t>
            </a:r>
            <a:r>
              <a:rPr lang="en-US" sz="1200" dirty="0">
                <a:hlinkClick r:id="rId4"/>
              </a:rPr>
              <a:t>https://eur-lex.europa.eu/legal-content/EN/TXT/PDF/?uri=CELEX:32022R0328</a:t>
            </a:r>
            <a:endParaRPr lang="en-US" sz="1200" dirty="0"/>
          </a:p>
          <a:p>
            <a:endParaRPr lang="ru-RU" sz="12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0096DC0-F4C1-4241-B89B-181CEBB6DE55}"/>
              </a:ext>
            </a:extLst>
          </p:cNvPr>
          <p:cNvSpPr/>
          <p:nvPr/>
        </p:nvSpPr>
        <p:spPr>
          <a:xfrm>
            <a:off x="5364542" y="1386900"/>
            <a:ext cx="3654390" cy="12181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25.02.2022</a:t>
            </a:r>
          </a:p>
          <a:p>
            <a:pPr algn="ctr"/>
            <a:r>
              <a:rPr lang="ru-RU" sz="2400" dirty="0"/>
              <a:t>Введены санкции против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088112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Rectangle 3"/>
          <p:cNvSpPr/>
          <p:nvPr/>
        </p:nvSpPr>
        <p:spPr>
          <a:xfrm>
            <a:off x="2704050" y="3582360"/>
            <a:ext cx="6428160" cy="12546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685800">
              <a:buClrTx/>
            </a:pPr>
            <a:endParaRPr lang="ru-RU" sz="135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4463381" y="1524810"/>
            <a:ext cx="4352827" cy="2445611"/>
          </a:xfrm>
          <a:prstGeom prst="rect">
            <a:avLst/>
          </a:prstGeom>
          <a:noFill/>
          <a:ln w="0">
            <a:noFill/>
          </a:ln>
        </p:spPr>
        <p:txBody>
          <a:bodyPr lIns="67500" tIns="33750" rIns="67500" bIns="33750" anchor="t">
            <a:noAutofit/>
          </a:bodyPr>
          <a:lstStyle/>
          <a:p>
            <a:pPr algn="ctr"/>
            <a:r>
              <a:rPr lang="ru-RU" sz="2800" b="1" spc="-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ea typeface="Anonymous Pro" panose="02060609030202000504" pitchFamily="49" charset="0"/>
              </a:rPr>
              <a:t>Официальный дистрибьютор </a:t>
            </a:r>
            <a:br>
              <a:rPr lang="ru-RU" sz="2800" b="1" spc="-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ea typeface="Anonymous Pro" panose="02060609030202000504" pitchFamily="49" charset="0"/>
              </a:rPr>
            </a:br>
            <a:r>
              <a:rPr lang="ru-RU" sz="2800" b="1" spc="-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ea typeface="Anonymous Pro" panose="02060609030202000504" pitchFamily="49" charset="0"/>
              </a:rPr>
              <a:t>ООО «Диджитайзер»</a:t>
            </a:r>
            <a:br>
              <a:rPr lang="ru-RU" sz="2800" b="1" spc="-1" dirty="0">
                <a:latin typeface="Book Antiqua" panose="02040602050305030304" pitchFamily="18" charset="0"/>
                <a:ea typeface="Anonymous Pro" panose="02060609030202000504" pitchFamily="49" charset="0"/>
              </a:rPr>
            </a:br>
            <a:r>
              <a:rPr lang="ru-RU" sz="2800" b="1" spc="-1" dirty="0">
                <a:latin typeface="Book Antiqua" panose="02040602050305030304" pitchFamily="18" charset="0"/>
                <a:ea typeface="Anonymous Pro" panose="02060609030202000504" pitchFamily="49" charset="0"/>
              </a:rPr>
              <a:t>везде                             </a:t>
            </a:r>
            <a:r>
              <a:rPr lang="ru-RU" sz="2800" b="1" spc="-1" dirty="0">
                <a:solidFill>
                  <a:schemeClr val="bg1"/>
                </a:solidFill>
                <a:latin typeface="Book Antiqua" panose="02040602050305030304" pitchFamily="18" charset="0"/>
                <a:ea typeface="Anonymous Pro" panose="02060609030202000504" pitchFamily="49" charset="0"/>
              </a:rPr>
              <a:t>.</a:t>
            </a:r>
            <a:endParaRPr lang="en-US" sz="2800" b="1" spc="-1" dirty="0">
              <a:solidFill>
                <a:schemeClr val="bg1"/>
              </a:solidFill>
              <a:latin typeface="Book Antiqua" panose="02040602050305030304" pitchFamily="18" charset="0"/>
              <a:ea typeface="Anonymous Pro" panose="02060609030202000504" pitchFamily="49" charset="0"/>
            </a:endParaRPr>
          </a:p>
        </p:txBody>
      </p:sp>
      <p:pic>
        <p:nvPicPr>
          <p:cNvPr id="351" name="Picture 2" descr="E:\!РАБОТА\!!МАРКЕТИНГ\!логотип\GammaTech-вариант-3-3.png"/>
          <p:cNvPicPr/>
          <p:nvPr/>
        </p:nvPicPr>
        <p:blipFill>
          <a:blip r:embed="rId3"/>
          <a:stretch/>
        </p:blipFill>
        <p:spPr>
          <a:xfrm>
            <a:off x="2504205" y="472225"/>
            <a:ext cx="4135590" cy="7295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>
            <a:extLst>
              <a:ext uri="{FF2B5EF4-FFF2-40B4-BE49-F238E27FC236}">
                <a16:creationId xmlns:a16="http://schemas.microsoft.com/office/drawing/2014/main" id="{C89F09B9-9EA9-0381-B12A-7EDF0FBC88BC}"/>
              </a:ext>
            </a:extLst>
          </p:cNvPr>
          <p:cNvSpPr txBox="1">
            <a:spLocks/>
          </p:cNvSpPr>
          <p:nvPr/>
        </p:nvSpPr>
        <p:spPr>
          <a:xfrm>
            <a:off x="-130124" y="1499630"/>
            <a:ext cx="4352827" cy="2990555"/>
          </a:xfrm>
          <a:prstGeom prst="rect">
            <a:avLst/>
          </a:prstGeom>
          <a:noFill/>
          <a:ln w="0">
            <a:noFill/>
          </a:ln>
        </p:spPr>
        <p:txBody>
          <a:bodyPr lIns="67500" tIns="33750" rIns="67500" bIns="3375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endParaRPr lang="ru-RU" sz="2800" b="1" spc="-1" dirty="0">
              <a:solidFill>
                <a:srgbClr val="C00000"/>
              </a:solidFill>
              <a:latin typeface="Book Antiqua" panose="02040602050305030304" pitchFamily="18" charset="0"/>
              <a:ea typeface="Anonymous Pro" panose="02060609030202000504" pitchFamily="49" charset="0"/>
            </a:endParaRPr>
          </a:p>
          <a:p>
            <a:pPr algn="ctr">
              <a:buClrTx/>
              <a:buFontTx/>
            </a:pPr>
            <a:r>
              <a:rPr lang="ru-RU" sz="2800" b="1" spc="-1" dirty="0">
                <a:solidFill>
                  <a:srgbClr val="C00000"/>
                </a:solidFill>
                <a:latin typeface="Book Antiqua" panose="02040602050305030304" pitchFamily="18" charset="0"/>
                <a:ea typeface="Anonymous Pro" panose="02060609030202000504" pitchFamily="49" charset="0"/>
              </a:rPr>
              <a:t>дистрибьютор </a:t>
            </a:r>
            <a:br>
              <a:rPr lang="ru-RU" sz="2800" b="1" spc="-1" dirty="0">
                <a:solidFill>
                  <a:srgbClr val="C00000"/>
                </a:solidFill>
                <a:latin typeface="Book Antiqua" panose="02040602050305030304" pitchFamily="18" charset="0"/>
                <a:ea typeface="Anonymous Pro" panose="02060609030202000504" pitchFamily="49" charset="0"/>
              </a:rPr>
            </a:br>
            <a:r>
              <a:rPr lang="en-US" sz="2800" b="1" spc="-1" dirty="0">
                <a:solidFill>
                  <a:srgbClr val="C00000"/>
                </a:solidFill>
                <a:latin typeface="Book Antiqua" panose="02040602050305030304" pitchFamily="18" charset="0"/>
                <a:ea typeface="Anonymous Pro" panose="02060609030202000504" pitchFamily="49" charset="0"/>
              </a:rPr>
              <a:t>CAEN </a:t>
            </a:r>
            <a:r>
              <a:rPr lang="en-US" sz="2800" b="1" spc="-1" dirty="0" err="1">
                <a:solidFill>
                  <a:srgbClr val="C00000"/>
                </a:solidFill>
                <a:latin typeface="Book Antiqua" panose="02040602050305030304" pitchFamily="18" charset="0"/>
                <a:ea typeface="Anonymous Pro" panose="02060609030202000504" pitchFamily="49" charset="0"/>
              </a:rPr>
              <a:t>SpA</a:t>
            </a:r>
            <a:endParaRPr lang="ru-RU" sz="2800" b="1" spc="-1" dirty="0">
              <a:solidFill>
                <a:srgbClr val="C00000"/>
              </a:solidFill>
              <a:latin typeface="Book Antiqua" panose="02040602050305030304" pitchFamily="18" charset="0"/>
              <a:ea typeface="Anonymous Pro" panose="02060609030202000504" pitchFamily="49" charset="0"/>
            </a:endParaRPr>
          </a:p>
          <a:p>
            <a:pPr marL="342900" indent="-342900" algn="ctr">
              <a:buClrTx/>
              <a:buFont typeface="Arial" panose="020B0604020202020204" pitchFamily="34" charset="0"/>
              <a:buChar char="•"/>
            </a:pPr>
            <a:r>
              <a:rPr lang="ru-RU" sz="2000" b="1" spc="-1" dirty="0">
                <a:latin typeface="Book Antiqua" panose="02040602050305030304" pitchFamily="18" charset="0"/>
                <a:ea typeface="Anonymous Pro" panose="02060609030202000504" pitchFamily="49" charset="0"/>
              </a:rPr>
              <a:t>НЕ на территория ОИЯИ</a:t>
            </a:r>
          </a:p>
          <a:p>
            <a:pPr marL="342900" indent="-342900" algn="ctr">
              <a:buClrTx/>
              <a:buFont typeface="Arial" panose="020B0604020202020204" pitchFamily="34" charset="0"/>
              <a:buChar char="•"/>
            </a:pPr>
            <a:r>
              <a:rPr lang="ru-RU" sz="2000" b="1" spc="-1" dirty="0">
                <a:latin typeface="Book Antiqua" panose="02040602050305030304" pitchFamily="18" charset="0"/>
                <a:ea typeface="Anonymous Pro" panose="02060609030202000504" pitchFamily="49" charset="0"/>
              </a:rPr>
              <a:t>НЕ двойного назначения</a:t>
            </a:r>
          </a:p>
          <a:p>
            <a:pPr marL="342900" indent="-342900" algn="ctr">
              <a:buClrTx/>
              <a:buFont typeface="Arial" panose="020B0604020202020204" pitchFamily="34" charset="0"/>
              <a:buChar char="•"/>
            </a:pPr>
            <a:r>
              <a:rPr lang="ru-RU" sz="2000" b="1" spc="-1" dirty="0">
                <a:latin typeface="Book Antiqua" panose="02040602050305030304" pitchFamily="18" charset="0"/>
                <a:ea typeface="Anonymous Pro" panose="02060609030202000504" pitchFamily="49" charset="0"/>
              </a:rPr>
              <a:t>при включении в список исключений и наличии </a:t>
            </a:r>
            <a:r>
              <a:rPr lang="en-US" sz="2000" b="1" spc="-1" dirty="0">
                <a:latin typeface="Book Antiqua" panose="02040602050305030304" pitchFamily="18" charset="0"/>
                <a:ea typeface="Anonymous Pro" panose="02060609030202000504" pitchFamily="49" charset="0"/>
              </a:rPr>
              <a:t>EUS</a:t>
            </a:r>
            <a:r>
              <a:rPr lang="ru-RU" sz="2000" b="1" spc="-1" dirty="0">
                <a:latin typeface="Book Antiqua" panose="02040602050305030304" pitchFamily="18" charset="0"/>
                <a:ea typeface="Anonymous Pro" panose="02060609030202000504" pitchFamily="49" charset="0"/>
              </a:rPr>
              <a:t> на выпуск из ЕС</a:t>
            </a:r>
            <a:endParaRPr lang="en-US" sz="2000" b="1" spc="-1" dirty="0">
              <a:latin typeface="Book Antiqua" panose="02040602050305030304" pitchFamily="18" charset="0"/>
              <a:ea typeface="Anonymous Pro" panose="02060609030202000504" pitchFamily="49" charset="0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3BEF23B5-E910-8A7F-1C1F-B195B128AA31}"/>
              </a:ext>
            </a:extLst>
          </p:cNvPr>
          <p:cNvSpPr txBox="1">
            <a:spLocks/>
          </p:cNvSpPr>
          <p:nvPr/>
        </p:nvSpPr>
        <p:spPr>
          <a:xfrm>
            <a:off x="4526280" y="2690670"/>
            <a:ext cx="4352827" cy="1314041"/>
          </a:xfrm>
          <a:prstGeom prst="rect">
            <a:avLst/>
          </a:prstGeom>
          <a:noFill/>
          <a:ln w="0">
            <a:noFill/>
          </a:ln>
        </p:spPr>
        <p:txBody>
          <a:bodyPr lIns="67500" tIns="33750" rIns="67500" bIns="3375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800" b="1" spc="-1" dirty="0">
                <a:latin typeface="Book Antiqua" panose="02040602050305030304" pitchFamily="18" charset="0"/>
                <a:ea typeface="Anonymous Pro" panose="02060609030202000504" pitchFamily="49" charset="0"/>
              </a:rPr>
              <a:t>           , где отсутствует возможность поставить оборудование </a:t>
            </a:r>
            <a:r>
              <a:rPr lang="en-US" sz="2800" b="1" spc="-1" dirty="0">
                <a:latin typeface="Book Antiqua" panose="02040602050305030304" pitchFamily="18" charset="0"/>
                <a:ea typeface="Anonymous Pro" panose="02060609030202000504" pitchFamily="49" charset="0"/>
              </a:rPr>
              <a:t>CAEN</a:t>
            </a:r>
            <a:br>
              <a:rPr lang="ru-RU" sz="2800" b="1" spc="-1" dirty="0">
                <a:latin typeface="Book Antiqua" panose="02040602050305030304" pitchFamily="18" charset="0"/>
                <a:ea typeface="Anonymous Pro" panose="02060609030202000504" pitchFamily="49" charset="0"/>
              </a:rPr>
            </a:br>
            <a:endParaRPr lang="en-US" sz="2800" b="1" spc="-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ea typeface="Anonymous Pro" panose="02060609030202000504" pitchFamily="49" charset="0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672A5D9A-8734-B4B3-FBE8-C7CA68FD3AF8}"/>
              </a:ext>
            </a:extLst>
          </p:cNvPr>
          <p:cNvSpPr txBox="1">
            <a:spLocks/>
          </p:cNvSpPr>
          <p:nvPr/>
        </p:nvSpPr>
        <p:spPr>
          <a:xfrm>
            <a:off x="-130125" y="1524810"/>
            <a:ext cx="4352827" cy="2990555"/>
          </a:xfrm>
          <a:prstGeom prst="rect">
            <a:avLst/>
          </a:prstGeom>
          <a:noFill/>
          <a:ln w="0">
            <a:noFill/>
          </a:ln>
        </p:spPr>
        <p:txBody>
          <a:bodyPr lIns="67500" tIns="33750" rIns="67500" bIns="3375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800" b="1" spc="-1" dirty="0">
                <a:solidFill>
                  <a:srgbClr val="C00000"/>
                </a:solidFill>
                <a:latin typeface="Book Antiqua" panose="02040602050305030304" pitchFamily="18" charset="0"/>
                <a:ea typeface="Anonymous Pro" panose="02060609030202000504" pitchFamily="49" charset="0"/>
              </a:rPr>
              <a:t>Официальный</a:t>
            </a:r>
            <a:endParaRPr lang="en-US" sz="2000" b="1" spc="-1" dirty="0">
              <a:latin typeface="Book Antiqua" panose="02040602050305030304" pitchFamily="18" charset="0"/>
              <a:ea typeface="Anonymous Pro" panose="020606090302020005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0"/>
      <p:bldP spid="5" grpId="0"/>
      <p:bldP spid="5" grpId="1"/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2504A-AF1D-FEAC-7414-726B06994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401DCA-1B84-07EB-CE29-727D2DAA7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18922">
            <a:off x="5375333" y="1294185"/>
            <a:ext cx="5175822" cy="23291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Google Shape;207;p21">
            <a:extLst>
              <a:ext uri="{FF2B5EF4-FFF2-40B4-BE49-F238E27FC236}">
                <a16:creationId xmlns:a16="http://schemas.microsoft.com/office/drawing/2014/main" id="{75D74D71-3765-1A9D-13AC-E39F75793DFB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763" t="19447" r="12694" b="6691"/>
          <a:stretch/>
        </p:blipFill>
        <p:spPr>
          <a:xfrm>
            <a:off x="-91149" y="740388"/>
            <a:ext cx="3158199" cy="315216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Google Shape;228;p22">
            <a:extLst>
              <a:ext uri="{FF2B5EF4-FFF2-40B4-BE49-F238E27FC236}">
                <a16:creationId xmlns:a16="http://schemas.microsoft.com/office/drawing/2014/main" id="{AD6DF2AA-A372-06A5-E54C-0B3F1D7EF738}"/>
              </a:ext>
            </a:extLst>
          </p:cNvPr>
          <p:cNvGraphicFramePr/>
          <p:nvPr/>
        </p:nvGraphicFramePr>
        <p:xfrm>
          <a:off x="3923025" y="2739622"/>
          <a:ext cx="5220973" cy="2405371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2110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26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67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14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Материалы</a:t>
                      </a:r>
                      <a:endParaRPr sz="18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NaI(</a:t>
                      </a:r>
                      <a:r>
                        <a:rPr lang="ru-RU" sz="2000" b="1" u="none" strike="noStrike" cap="none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Tl</a:t>
                      </a:r>
                      <a:r>
                        <a:rPr lang="ru-RU" sz="20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20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SrI</a:t>
                      </a:r>
                      <a:r>
                        <a:rPr lang="ru-RU" sz="2000" b="1" u="none" strike="noStrike" cap="none" baseline="-25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ru-RU" sz="20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ru-RU" sz="2000" b="1" u="none" strike="noStrike" cap="none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Eu</a:t>
                      </a:r>
                      <a:r>
                        <a:rPr lang="ru-RU" sz="20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20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LaBr</a:t>
                      </a:r>
                      <a:r>
                        <a:rPr lang="ru-RU" sz="2000" b="1" u="none" strike="noStrike" cap="none" baseline="-25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ru-RU" sz="20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ru-RU" sz="2000" b="1" u="none" strike="noStrike" cap="none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</a:t>
                      </a:r>
                      <a:r>
                        <a:rPr lang="ru-RU" sz="20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20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0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ПШПВ </a:t>
                      </a:r>
                      <a:r>
                        <a:rPr lang="en-US" sz="18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@Cs-137, %</a:t>
                      </a:r>
                      <a:endParaRPr sz="18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6,5–7,5</a:t>
                      </a:r>
                      <a:endParaRPr sz="20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2,8–3,5</a:t>
                      </a:r>
                      <a:endParaRPr sz="20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2,5–3,5</a:t>
                      </a:r>
                      <a:endParaRPr sz="20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Время высвечивания, </a:t>
                      </a:r>
                      <a:r>
                        <a:rPr lang="ru-RU" sz="1800" b="1" u="none" strike="noStrike" cap="none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нс</a:t>
                      </a:r>
                      <a:endParaRPr sz="18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250</a:t>
                      </a:r>
                      <a:endParaRPr sz="20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1000 – 3000</a:t>
                      </a:r>
                      <a:endParaRPr sz="20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sz="20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4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Плотность, г/см</a:t>
                      </a:r>
                      <a:r>
                        <a:rPr lang="ru-RU" sz="1800" b="1" u="none" strike="noStrike" cap="none" baseline="30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b="1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3,67</a:t>
                      </a:r>
                      <a:endParaRPr sz="20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</a:t>
                      </a:r>
                      <a:endParaRPr sz="20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5,08</a:t>
                      </a:r>
                      <a:endParaRPr sz="20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034" marR="5403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14CB5ED-BD70-296A-3EA7-E9C0855A08E2}"/>
              </a:ext>
            </a:extLst>
          </p:cNvPr>
          <p:cNvSpPr txBox="1"/>
          <p:nvPr/>
        </p:nvSpPr>
        <p:spPr>
          <a:xfrm>
            <a:off x="607780" y="3776374"/>
            <a:ext cx="5265875" cy="9491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buNone/>
            </a:pPr>
            <a:r>
              <a:rPr lang="ru-RU" sz="2400" dirty="0">
                <a:sym typeface="Calibri"/>
              </a:rPr>
              <a:t>Размеры и вес: </a:t>
            </a:r>
            <a:br>
              <a:rPr lang="ru-RU" sz="2400" dirty="0">
                <a:sym typeface="Calibri"/>
              </a:rPr>
            </a:br>
            <a:r>
              <a:rPr lang="ru-RU" sz="2400" dirty="0">
                <a:sym typeface="Calibri"/>
              </a:rPr>
              <a:t>Ø60 х 67 мм, 300 г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2E2C66-B757-FB12-F0A1-E345D050B3FA}"/>
              </a:ext>
            </a:extLst>
          </p:cNvPr>
          <p:cNvSpPr txBox="1"/>
          <p:nvPr/>
        </p:nvSpPr>
        <p:spPr>
          <a:xfrm>
            <a:off x="3923025" y="823876"/>
            <a:ext cx="3574072" cy="18355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00" indent="-342000" algn="ctr">
              <a:lnSpc>
                <a:spcPct val="120000"/>
              </a:lnSpc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87313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20 МГц, 12 бит</a:t>
            </a:r>
          </a:p>
          <a:p>
            <a:pPr marL="87313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sym typeface="Calibri"/>
              </a:rPr>
              <a:t>7,2 МГц, 16 бит</a:t>
            </a:r>
          </a:p>
          <a:p>
            <a:pPr marL="87313" indent="-457200" algn="l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  <a:sym typeface="Calibri"/>
              </a:rPr>
              <a:t>PHA, </a:t>
            </a:r>
            <a:r>
              <a:rPr lang="ru-RU" sz="2400" dirty="0">
                <a:solidFill>
                  <a:schemeClr val="tx1"/>
                </a:solidFill>
                <a:sym typeface="Calibri"/>
              </a:rPr>
              <a:t>Пользовательские</a:t>
            </a:r>
            <a:br>
              <a:rPr lang="ru-RU" sz="2400" dirty="0">
                <a:solidFill>
                  <a:schemeClr val="tx1"/>
                </a:solidFill>
                <a:sym typeface="Calibri"/>
              </a:rPr>
            </a:br>
            <a:r>
              <a:rPr lang="ru-RU" sz="2400" dirty="0">
                <a:solidFill>
                  <a:schemeClr val="tx1"/>
                </a:solidFill>
                <a:sym typeface="Calibri"/>
              </a:rPr>
              <a:t>прошивки</a:t>
            </a:r>
          </a:p>
        </p:txBody>
      </p:sp>
      <p:grpSp>
        <p:nvGrpSpPr>
          <p:cNvPr id="12" name="Google Shape;301;p28">
            <a:extLst>
              <a:ext uri="{FF2B5EF4-FFF2-40B4-BE49-F238E27FC236}">
                <a16:creationId xmlns:a16="http://schemas.microsoft.com/office/drawing/2014/main" id="{94BAAB7F-B76E-43B2-F93A-AA462C3CB923}"/>
              </a:ext>
            </a:extLst>
          </p:cNvPr>
          <p:cNvGrpSpPr/>
          <p:nvPr/>
        </p:nvGrpSpPr>
        <p:grpSpPr>
          <a:xfrm>
            <a:off x="4424515" y="0"/>
            <a:ext cx="4719486" cy="814403"/>
            <a:chOff x="9153525" y="814324"/>
            <a:chExt cx="3038475" cy="1085870"/>
          </a:xfrm>
        </p:grpSpPr>
        <p:pic>
          <p:nvPicPr>
            <p:cNvPr id="13" name="Google Shape;302;p28">
              <a:extLst>
                <a:ext uri="{FF2B5EF4-FFF2-40B4-BE49-F238E27FC236}">
                  <a16:creationId xmlns:a16="http://schemas.microsoft.com/office/drawing/2014/main" id="{1D0EC0E7-16B3-760E-A990-1B298EEC438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53525" y="814324"/>
              <a:ext cx="3038475" cy="1010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03;p28">
              <a:extLst>
                <a:ext uri="{FF2B5EF4-FFF2-40B4-BE49-F238E27FC236}">
                  <a16:creationId xmlns:a16="http://schemas.microsoft.com/office/drawing/2014/main" id="{7DF6031C-2A4E-504B-345A-2DBC0AC026E8}"/>
                </a:ext>
              </a:extLst>
            </p:cNvPr>
            <p:cNvSpPr txBox="1"/>
            <p:nvPr/>
          </p:nvSpPr>
          <p:spPr>
            <a:xfrm>
              <a:off x="9534144" y="814324"/>
              <a:ext cx="2657856" cy="1085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700" b="1" dirty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Гамма-спектрометрия</a:t>
              </a:r>
              <a:endParaRPr sz="825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BE01DFAE-3DFD-33EF-40FE-4A510C68ED11}"/>
              </a:ext>
            </a:extLst>
          </p:cNvPr>
          <p:cNvSpPr txBox="1">
            <a:spLocks/>
          </p:cNvSpPr>
          <p:nvPr/>
        </p:nvSpPr>
        <p:spPr>
          <a:xfrm>
            <a:off x="102145" y="41436"/>
            <a:ext cx="5103749" cy="803946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lang="ru-RU" sz="37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buClrTx/>
            </a:pPr>
            <a:r>
              <a:rPr lang="ru-RU" sz="3300" b="1" dirty="0">
                <a:solidFill>
                  <a:srgbClr val="002060"/>
                </a:solidFill>
                <a:latin typeface="Century Schoolbook"/>
                <a:cs typeface="Arial" panose="020B0604020202020204" pitchFamily="34" charset="0"/>
                <a:sym typeface="Symbol" panose="05050102010706020507" pitchFamily="18" charset="2"/>
              </a:rPr>
              <a:t>МКА </a:t>
            </a:r>
            <a:r>
              <a:rPr lang="en-US" sz="3300" b="1" dirty="0">
                <a:solidFill>
                  <a:srgbClr val="002060"/>
                </a:solidFill>
                <a:latin typeface="Century Schoolbook"/>
                <a:cs typeface="Arial" panose="020B0604020202020204" pitchFamily="34" charset="0"/>
                <a:sym typeface="Symbol" panose="05050102010706020507" pitchFamily="18" charset="2"/>
              </a:rPr>
              <a:t>GT-01</a:t>
            </a:r>
            <a:endParaRPr lang="en-US" sz="3300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949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0754A-D712-0A1D-29F0-89F69E288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2A8BD-0FD0-9024-C13C-AF4174F0A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PSD: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МИФИ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466AA1-A30B-8D7F-4B2B-C170A09FA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30" y="590106"/>
            <a:ext cx="4427670" cy="2487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9CEEE4-519D-B3CB-5EF8-7E1CE439D6A3}"/>
              </a:ext>
            </a:extLst>
          </p:cNvPr>
          <p:cNvSpPr txBox="1"/>
          <p:nvPr/>
        </p:nvSpPr>
        <p:spPr>
          <a:xfrm>
            <a:off x="114300" y="3216116"/>
            <a:ext cx="340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Кафедра №24 "Прикладная ядерная физика" ИФТИС НИЯУ МИФИ</a:t>
            </a:r>
          </a:p>
        </p:txBody>
      </p:sp>
      <p:pic>
        <p:nvPicPr>
          <p:cNvPr id="8" name="Рисунок 7" descr="Изображение выглядит как текст, снимок экрана, График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AC5E255E-7F59-B7A8-D2EB-6480E2E9C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8" r="50493"/>
          <a:stretch/>
        </p:blipFill>
        <p:spPr>
          <a:xfrm>
            <a:off x="7335748" y="3216116"/>
            <a:ext cx="1617752" cy="18260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8E7317-3A16-8428-E0F5-42F2A4E25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538" y="3219478"/>
            <a:ext cx="2221311" cy="18495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B24223-5B30-3C08-D6B2-467A2FF88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733" y="590106"/>
            <a:ext cx="3090334" cy="255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70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AA046-52BE-EA8F-4988-D278A4E00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>
            <a:extLst>
              <a:ext uri="{FF2B5EF4-FFF2-40B4-BE49-F238E27FC236}">
                <a16:creationId xmlns:a16="http://schemas.microsoft.com/office/drawing/2014/main" id="{2179570D-D20C-11A2-305C-03BD56BA611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215" y="1276711"/>
            <a:ext cx="3343275" cy="3814763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57310" indent="-257310">
              <a:spcBef>
                <a:spcPts val="585"/>
              </a:spcBef>
              <a:spcAft>
                <a:spcPts val="900"/>
              </a:spcAft>
              <a:buClr>
                <a:srgbClr val="595959"/>
              </a:buClr>
              <a:buFont typeface="Noto Sans Symbols"/>
              <a:buChar char="⦁"/>
            </a:pPr>
            <a:r>
              <a:rPr lang="ru-RU" sz="1800" b="1" spc="-1" dirty="0">
                <a:solidFill>
                  <a:srgbClr val="595959"/>
                </a:solidFill>
                <a:latin typeface="Calibri"/>
                <a:ea typeface="Calibri"/>
              </a:rPr>
              <a:t>Автоматический поиск пиков</a:t>
            </a:r>
            <a:r>
              <a:rPr lang="ru-RU" sz="1800" spc="-1" dirty="0">
                <a:solidFill>
                  <a:srgbClr val="595959"/>
                </a:solidFill>
                <a:latin typeface="Calibri"/>
                <a:ea typeface="Calibri"/>
              </a:rPr>
              <a:t>: 1-я производная, </a:t>
            </a:r>
            <a:r>
              <a:rPr lang="ru-RU" sz="1800" spc="-1" dirty="0" err="1">
                <a:solidFill>
                  <a:srgbClr val="595959"/>
                </a:solidFill>
                <a:latin typeface="Calibri"/>
                <a:ea typeface="Calibri"/>
              </a:rPr>
              <a:t>Марискотти</a:t>
            </a:r>
            <a:r>
              <a:rPr lang="ru-RU" sz="1800" spc="-1" dirty="0">
                <a:solidFill>
                  <a:srgbClr val="595959"/>
                </a:solidFill>
                <a:latin typeface="Calibri"/>
                <a:ea typeface="Calibri"/>
              </a:rPr>
              <a:t>, Робертсон, Блок</a:t>
            </a:r>
            <a:r>
              <a:rPr lang="en-US" sz="1800" spc="-1" dirty="0">
                <a:solidFill>
                  <a:srgbClr val="595959"/>
                </a:solidFill>
                <a:latin typeface="Calibri"/>
                <a:ea typeface="Calibri"/>
              </a:rPr>
              <a:t>;</a:t>
            </a:r>
            <a:endParaRPr lang="ru-RU" sz="1800" spc="-1" dirty="0">
              <a:solidFill>
                <a:srgbClr val="595959"/>
              </a:solidFill>
              <a:latin typeface="Calibri"/>
              <a:ea typeface="Calibri"/>
            </a:endParaRPr>
          </a:p>
          <a:p>
            <a:pPr marL="257310" indent="-257310">
              <a:spcBef>
                <a:spcPts val="585"/>
              </a:spcBef>
              <a:spcAft>
                <a:spcPts val="900"/>
              </a:spcAft>
              <a:buClr>
                <a:srgbClr val="595959"/>
              </a:buClr>
              <a:buFont typeface="Noto Sans Symbols"/>
              <a:buChar char="⦁"/>
            </a:pPr>
            <a:r>
              <a:rPr lang="ru-RU" sz="1800" spc="-1" dirty="0">
                <a:solidFill>
                  <a:srgbClr val="595959"/>
                </a:solidFill>
                <a:latin typeface="Calibri"/>
                <a:ea typeface="Calibri"/>
              </a:rPr>
              <a:t>Сглаживания спектра</a:t>
            </a:r>
            <a:r>
              <a:rPr lang="en-US" sz="1800" spc="-1" dirty="0">
                <a:solidFill>
                  <a:srgbClr val="595959"/>
                </a:solidFill>
                <a:latin typeface="Calibri"/>
                <a:ea typeface="Calibri"/>
              </a:rPr>
              <a:t>;</a:t>
            </a:r>
            <a:endParaRPr lang="ru-RU" sz="1800" spc="-1" dirty="0">
              <a:solidFill>
                <a:srgbClr val="595959"/>
              </a:solidFill>
              <a:latin typeface="Calibri"/>
              <a:ea typeface="Calibri"/>
            </a:endParaRPr>
          </a:p>
          <a:p>
            <a:pPr marL="257310" indent="-257310">
              <a:spcBef>
                <a:spcPts val="585"/>
              </a:spcBef>
              <a:spcAft>
                <a:spcPts val="900"/>
              </a:spcAft>
              <a:buClr>
                <a:srgbClr val="595959"/>
              </a:buClr>
              <a:buFont typeface="Noto Sans Symbols"/>
              <a:buChar char="⦁"/>
            </a:pPr>
            <a:r>
              <a:rPr lang="ru-RU" sz="1800" spc="-1" dirty="0">
                <a:solidFill>
                  <a:srgbClr val="595959"/>
                </a:solidFill>
                <a:latin typeface="Calibri"/>
                <a:ea typeface="Calibri"/>
              </a:rPr>
              <a:t>Вычисление подложки</a:t>
            </a:r>
            <a:r>
              <a:rPr lang="en-US" sz="1800" spc="-1" dirty="0">
                <a:solidFill>
                  <a:srgbClr val="595959"/>
                </a:solidFill>
                <a:latin typeface="Calibri"/>
                <a:ea typeface="Calibri"/>
              </a:rPr>
              <a:t>;</a:t>
            </a:r>
          </a:p>
          <a:p>
            <a:pPr marL="257310" indent="-257310">
              <a:spcBef>
                <a:spcPts val="585"/>
              </a:spcBef>
              <a:spcAft>
                <a:spcPts val="900"/>
              </a:spcAft>
              <a:buClr>
                <a:srgbClr val="595959"/>
              </a:buClr>
              <a:buFont typeface="Noto Sans Symbols"/>
              <a:buChar char="⦁"/>
            </a:pPr>
            <a:r>
              <a:rPr lang="ru-RU" sz="1800" b="1" spc="-1" dirty="0">
                <a:solidFill>
                  <a:srgbClr val="595959"/>
                </a:solidFill>
                <a:latin typeface="Calibri"/>
                <a:ea typeface="Calibri"/>
              </a:rPr>
              <a:t>Калибровки</a:t>
            </a:r>
            <a:r>
              <a:rPr lang="ru-RU" sz="1800" spc="-1" dirty="0">
                <a:solidFill>
                  <a:srgbClr val="595959"/>
                </a:solidFill>
                <a:latin typeface="Calibri"/>
                <a:ea typeface="Calibri"/>
              </a:rPr>
              <a:t>: энергия, форма пика, ПШПВ, эффективность</a:t>
            </a:r>
            <a:r>
              <a:rPr lang="en-US" sz="1800" spc="-1" dirty="0">
                <a:solidFill>
                  <a:srgbClr val="595959"/>
                </a:solidFill>
                <a:latin typeface="Calibri"/>
                <a:ea typeface="Calibri"/>
              </a:rPr>
              <a:t>;</a:t>
            </a:r>
            <a:endParaRPr lang="ru-RU" sz="1800" spc="-1" dirty="0">
              <a:solidFill>
                <a:srgbClr val="595959"/>
              </a:solidFill>
              <a:latin typeface="Calibri"/>
              <a:ea typeface="Calibri"/>
            </a:endParaRPr>
          </a:p>
          <a:p>
            <a:pPr marL="257310" indent="-257310">
              <a:spcBef>
                <a:spcPts val="585"/>
              </a:spcBef>
              <a:spcAft>
                <a:spcPts val="900"/>
              </a:spcAft>
              <a:buClr>
                <a:srgbClr val="595959"/>
              </a:buClr>
              <a:buFont typeface="Noto Sans Symbols"/>
              <a:buChar char="⦁"/>
            </a:pPr>
            <a:r>
              <a:rPr lang="ru-RU" sz="1800" spc="-1" dirty="0">
                <a:solidFill>
                  <a:srgbClr val="595959"/>
                </a:solidFill>
                <a:latin typeface="Calibri"/>
                <a:ea typeface="Calibri"/>
              </a:rPr>
              <a:t>Идентификация матричным методом</a:t>
            </a:r>
            <a:r>
              <a:rPr lang="en-US" sz="1800" spc="-1" dirty="0">
                <a:solidFill>
                  <a:srgbClr val="595959"/>
                </a:solidFill>
                <a:latin typeface="Calibri"/>
                <a:ea typeface="Calibri"/>
              </a:rPr>
              <a:t>;</a:t>
            </a:r>
          </a:p>
          <a:p>
            <a:pPr marL="257310" indent="-257310">
              <a:spcBef>
                <a:spcPts val="585"/>
              </a:spcBef>
              <a:spcAft>
                <a:spcPts val="900"/>
              </a:spcAft>
              <a:buClr>
                <a:srgbClr val="595959"/>
              </a:buClr>
              <a:buFont typeface="Noto Sans Symbols"/>
              <a:buChar char="⦁"/>
            </a:pPr>
            <a:r>
              <a:rPr lang="ru-RU" sz="1800" spc="-1" dirty="0">
                <a:solidFill>
                  <a:srgbClr val="595959"/>
                </a:solidFill>
                <a:latin typeface="Calibri"/>
                <a:ea typeface="Calibri"/>
              </a:rPr>
              <a:t>Вычисление активности</a:t>
            </a:r>
            <a:r>
              <a:rPr lang="en-US" sz="1800" spc="-1" dirty="0">
                <a:solidFill>
                  <a:srgbClr val="595959"/>
                </a:solidFill>
                <a:latin typeface="Calibri"/>
                <a:ea typeface="Calibri"/>
              </a:rPr>
              <a:t>.</a:t>
            </a:r>
            <a:endParaRPr lang="en-US" sz="1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>
            <a:extLst>
              <a:ext uri="{FF2B5EF4-FFF2-40B4-BE49-F238E27FC236}">
                <a16:creationId xmlns:a16="http://schemas.microsoft.com/office/drawing/2014/main" id="{B6D56216-D9AC-4EDB-016A-39F5415D0A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tabLst>
                <a:tab pos="0" algn="l"/>
              </a:tabLst>
            </a:pPr>
            <a:r>
              <a:rPr lang="en-US" sz="1400" spc="-1" dirty="0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lang="en-US" sz="21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9" name="Google Shape;240;p23" descr="Изображение выглядит как текст, монитор, компьютер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278F3A6-BED4-76BB-77E7-B0F47DBD962C}"/>
              </a:ext>
            </a:extLst>
          </p:cNvPr>
          <p:cNvPicPr/>
          <p:nvPr/>
        </p:nvPicPr>
        <p:blipFill>
          <a:blip r:embed="rId3"/>
          <a:srcRect t="2894" r="30339"/>
          <a:stretch/>
        </p:blipFill>
        <p:spPr>
          <a:xfrm>
            <a:off x="3443850" y="826796"/>
            <a:ext cx="5761333" cy="4334040"/>
          </a:xfrm>
          <a:prstGeom prst="rect">
            <a:avLst/>
          </a:prstGeom>
          <a:ln w="0">
            <a:noFill/>
          </a:ln>
        </p:spPr>
      </p:pic>
      <p:grpSp>
        <p:nvGrpSpPr>
          <p:cNvPr id="5" name="Google Shape;301;p28">
            <a:extLst>
              <a:ext uri="{FF2B5EF4-FFF2-40B4-BE49-F238E27FC236}">
                <a16:creationId xmlns:a16="http://schemas.microsoft.com/office/drawing/2014/main" id="{3DEF7096-B130-4502-3747-C8B5F97C705C}"/>
              </a:ext>
            </a:extLst>
          </p:cNvPr>
          <p:cNvGrpSpPr/>
          <p:nvPr/>
        </p:nvGrpSpPr>
        <p:grpSpPr>
          <a:xfrm>
            <a:off x="4424515" y="0"/>
            <a:ext cx="4719486" cy="814403"/>
            <a:chOff x="9153525" y="814324"/>
            <a:chExt cx="3038475" cy="1085870"/>
          </a:xfrm>
        </p:grpSpPr>
        <p:pic>
          <p:nvPicPr>
            <p:cNvPr id="6" name="Google Shape;302;p28">
              <a:extLst>
                <a:ext uri="{FF2B5EF4-FFF2-40B4-BE49-F238E27FC236}">
                  <a16:creationId xmlns:a16="http://schemas.microsoft.com/office/drawing/2014/main" id="{20F673C6-5411-0D10-ABC9-AB8424BB146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53525" y="814324"/>
              <a:ext cx="3038475" cy="1010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303;p28">
              <a:extLst>
                <a:ext uri="{FF2B5EF4-FFF2-40B4-BE49-F238E27FC236}">
                  <a16:creationId xmlns:a16="http://schemas.microsoft.com/office/drawing/2014/main" id="{0BF340C0-3065-9A61-5A1F-C404B1473AE5}"/>
                </a:ext>
              </a:extLst>
            </p:cNvPr>
            <p:cNvSpPr txBox="1"/>
            <p:nvPr/>
          </p:nvSpPr>
          <p:spPr>
            <a:xfrm>
              <a:off x="9534144" y="814324"/>
              <a:ext cx="2657856" cy="1085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/>
                  <a:ea typeface="Calibri"/>
                  <a:cs typeface="Calibri"/>
                  <a:sym typeface="Calibri"/>
                </a:rPr>
                <a:t>Гамма-спектрометрия</a:t>
              </a:r>
              <a:endParaRPr kumimoji="0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D0542544-F21C-3A4C-0DC3-A090F834B6B0}"/>
              </a:ext>
            </a:extLst>
          </p:cNvPr>
          <p:cNvSpPr txBox="1">
            <a:spLocks/>
          </p:cNvSpPr>
          <p:nvPr/>
        </p:nvSpPr>
        <p:spPr>
          <a:xfrm>
            <a:off x="102145" y="41436"/>
            <a:ext cx="5103749" cy="803946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lang="ru-RU" sz="37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j-ea"/>
                <a:cs typeface="Arial" panose="020B0604020202020204" pitchFamily="34" charset="0"/>
                <a:sym typeface="Symbol" panose="05050102010706020507" pitchFamily="18" charset="2"/>
              </a:rPr>
              <a:t>Программа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j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6674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B8C43-D0E6-98EB-013B-FEF2373EF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750262-8E5B-9F36-6336-F4271D0A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Состояние рынка приборов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85A539F-B1DE-5DA5-4C42-DC0213D03B1C}"/>
              </a:ext>
            </a:extLst>
          </p:cNvPr>
          <p:cNvGraphicFramePr>
            <a:graphicFrameLocks noGrp="1"/>
          </p:cNvGraphicFramePr>
          <p:nvPr/>
        </p:nvGraphicFramePr>
        <p:xfrm>
          <a:off x="92076" y="590738"/>
          <a:ext cx="8959848" cy="4087704"/>
        </p:xfrm>
        <a:graphic>
          <a:graphicData uri="http://schemas.openxmlformats.org/drawingml/2006/table">
            <a:tbl>
              <a:tblPr/>
              <a:tblGrid>
                <a:gridCol w="1341446">
                  <a:extLst>
                    <a:ext uri="{9D8B030D-6E8A-4147-A177-3AD203B41FA5}">
                      <a16:colId xmlns:a16="http://schemas.microsoft.com/office/drawing/2014/main" val="3989499695"/>
                    </a:ext>
                  </a:extLst>
                </a:gridCol>
                <a:gridCol w="797275">
                  <a:extLst>
                    <a:ext uri="{9D8B030D-6E8A-4147-A177-3AD203B41FA5}">
                      <a16:colId xmlns:a16="http://schemas.microsoft.com/office/drawing/2014/main" val="1951267854"/>
                    </a:ext>
                  </a:extLst>
                </a:gridCol>
                <a:gridCol w="1366756">
                  <a:extLst>
                    <a:ext uri="{9D8B030D-6E8A-4147-A177-3AD203B41FA5}">
                      <a16:colId xmlns:a16="http://schemas.microsoft.com/office/drawing/2014/main" val="206410826"/>
                    </a:ext>
                  </a:extLst>
                </a:gridCol>
                <a:gridCol w="1366756">
                  <a:extLst>
                    <a:ext uri="{9D8B030D-6E8A-4147-A177-3AD203B41FA5}">
                      <a16:colId xmlns:a16="http://schemas.microsoft.com/office/drawing/2014/main" val="852537885"/>
                    </a:ext>
                  </a:extLst>
                </a:gridCol>
                <a:gridCol w="1214894">
                  <a:extLst>
                    <a:ext uri="{9D8B030D-6E8A-4147-A177-3AD203B41FA5}">
                      <a16:colId xmlns:a16="http://schemas.microsoft.com/office/drawing/2014/main" val="3952195459"/>
                    </a:ext>
                  </a:extLst>
                </a:gridCol>
                <a:gridCol w="1012413">
                  <a:extLst>
                    <a:ext uri="{9D8B030D-6E8A-4147-A177-3AD203B41FA5}">
                      <a16:colId xmlns:a16="http://schemas.microsoft.com/office/drawing/2014/main" val="3550475503"/>
                    </a:ext>
                  </a:extLst>
                </a:gridCol>
                <a:gridCol w="936482">
                  <a:extLst>
                    <a:ext uri="{9D8B030D-6E8A-4147-A177-3AD203B41FA5}">
                      <a16:colId xmlns:a16="http://schemas.microsoft.com/office/drawing/2014/main" val="3714347532"/>
                    </a:ext>
                  </a:extLst>
                </a:gridCol>
                <a:gridCol w="923826">
                  <a:extLst>
                    <a:ext uri="{9D8B030D-6E8A-4147-A177-3AD203B41FA5}">
                      <a16:colId xmlns:a16="http://schemas.microsoft.com/office/drawing/2014/main" val="3587339195"/>
                    </a:ext>
                  </a:extLst>
                </a:gridCol>
              </a:tblGrid>
              <a:tr h="36776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Параметр сравнения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ООО Диджитайзер</a:t>
                      </a:r>
                      <a:b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edigitizer.ru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 S.p.A.  - 2.0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caen.it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 S.p.A.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caen.it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Mesytec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mesytec.com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Acquitek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acquitek.com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Signatec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 </a:t>
                      </a:r>
                      <a:b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A477A"/>
                          </a:highlight>
                          <a:latin typeface="Arial" panose="020B0604020202020204" pitchFamily="34" charset="0"/>
                        </a:rPr>
                        <a:t>signatec.com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2A477A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7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299882"/>
                  </a:ext>
                </a:extLst>
              </a:tr>
              <a:tr h="29173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Страна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FDCB"/>
                          </a:highlight>
                          <a:latin typeface="Arial" panose="020B0604020202020204" pitchFamily="34" charset="0"/>
                        </a:rPr>
                        <a:t>Россия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D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Италия 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Италия 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Германия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Франция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CCB"/>
                          </a:highlight>
                          <a:latin typeface="Arial" panose="020B0604020202020204" pitchFamily="34" charset="0"/>
                        </a:rPr>
                        <a:t>США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551024"/>
                  </a:ext>
                </a:extLst>
              </a:tr>
              <a:tr h="29173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50-150 МВыб/канал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D150-8/16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DT2740D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DT5740D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MDPP-16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Octopus</a:t>
                      </a:r>
                      <a:r>
                        <a:rPr lang="en-US" sz="8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820654"/>
                  </a:ext>
                </a:extLst>
              </a:tr>
              <a:tr h="1995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 каналов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209425"/>
                  </a:ext>
                </a:extLst>
              </a:tr>
              <a:tr h="2145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разрядность сигнала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&gt;14 бит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12 бит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994138"/>
                  </a:ext>
                </a:extLst>
              </a:tr>
              <a:tr h="2145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время записи,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мсек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&gt;200 </a:t>
                      </a: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мсек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200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/ 3 200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4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7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неприменимо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10 000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492921"/>
                  </a:ext>
                </a:extLst>
              </a:tr>
              <a:tr h="2145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прошивки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счёт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только форма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611464"/>
                  </a:ext>
                </a:extLst>
              </a:tr>
              <a:tr h="347337">
                <a:tc gridSpan="2">
                  <a:txBody>
                    <a:bodyPr/>
                    <a:lstStyle/>
                    <a:p>
                      <a:pPr algn="ctr" rtl="0" fontAlgn="ctr">
                        <a:spcAft>
                          <a:spcPts val="600"/>
                        </a:spcAft>
                      </a:pP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250-500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МВыб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/канал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D500-4/8/16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DT2730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DT5730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RazorPlus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PX14400D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249506"/>
                  </a:ext>
                </a:extLst>
              </a:tr>
              <a:tr h="2774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 каналов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4/8/16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8/16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1/2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2/4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151293"/>
                  </a:ext>
                </a:extLst>
              </a:tr>
              <a:tr h="19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разрядность сигнала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&gt;16 бит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14/16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89598"/>
                  </a:ext>
                </a:extLst>
              </a:tr>
              <a:tr h="19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время записи, мсек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&gt;200 </a:t>
                      </a: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мсек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200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 800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168 </a:t>
                      </a:r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мсек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2000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200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067634"/>
                  </a:ext>
                </a:extLst>
              </a:tr>
              <a:tr h="1995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прошивки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spcAft>
                          <a:spcPts val="600"/>
                        </a:spcAft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счёт, форма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295180"/>
                  </a:ext>
                </a:extLst>
              </a:tr>
              <a:tr h="291738">
                <a:tc gridSpan="2">
                  <a:txBody>
                    <a:bodyPr/>
                    <a:lstStyle/>
                    <a:p>
                      <a:pPr algn="ctr" rtl="0" fontAlgn="ctr">
                        <a:spcAft>
                          <a:spcPts val="600"/>
                        </a:spcAft>
                      </a:pP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1000-2000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МВыб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Arial" panose="020B0604020202020204" pitchFamily="34" charset="0"/>
                        </a:rPr>
                        <a:t>/канал</a:t>
                      </a:r>
                    </a:p>
                  </a:txBody>
                  <a:tcPr marL="103685" marR="103685" marT="51843" marB="51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D1000-4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DT2751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DT5751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CobraMax</a:t>
                      </a:r>
                      <a:r>
                        <a:rPr lang="en-US" sz="9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PX1500-4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144679"/>
                  </a:ext>
                </a:extLst>
              </a:tr>
              <a:tr h="1995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 каналов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4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2/4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2/4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1/2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2/4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113071"/>
                  </a:ext>
                </a:extLst>
              </a:tr>
              <a:tr h="19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разрядность сигнала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&gt;16 бит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бит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10 бит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16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8 бит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065813"/>
                  </a:ext>
                </a:extLst>
              </a:tr>
              <a:tr h="1849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время записи, мсек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&gt;100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мсек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 400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F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мсек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7CE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1000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500 мсек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780201"/>
                  </a:ext>
                </a:extLst>
              </a:tr>
              <a:tr h="207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прошивки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счёт, форма</a:t>
                      </a:r>
                    </a:p>
                  </a:txBody>
                  <a:tcPr marL="3951" marR="3951" marT="3951" marB="0" anchor="b">
                    <a:lnL>
                      <a:noFill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FCE"/>
                          </a:highlight>
                          <a:latin typeface="Calibri" panose="020F0502020204030204" pitchFamily="34" charset="0"/>
                        </a:rPr>
                        <a:t>да</a:t>
                      </a:r>
                    </a:p>
                  </a:txBody>
                  <a:tcPr marL="3951" marR="3951" marT="3951" marB="0" anchor="ctr">
                    <a:lnL w="19050" cap="flat" cmpd="sng" algn="ctr">
                      <a:solidFill>
                        <a:srgbClr val="EB39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только форма</a:t>
                      </a:r>
                    </a:p>
                  </a:txBody>
                  <a:tcPr marL="3951" marR="3951" marT="3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7CE"/>
                          </a:highlight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3951" marR="3951" marT="3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729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9301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FC5A5-1C66-7D75-D733-B9819434B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>
            <a:extLst>
              <a:ext uri="{FF2B5EF4-FFF2-40B4-BE49-F238E27FC236}">
                <a16:creationId xmlns:a16="http://schemas.microsoft.com/office/drawing/2014/main" id="{F1AA5759-F660-573A-5638-1E4FDB0F490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215" y="1088004"/>
            <a:ext cx="5956490" cy="912162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0" indent="0">
              <a:spcBef>
                <a:spcPts val="585"/>
              </a:spcBef>
              <a:spcAft>
                <a:spcPts val="900"/>
              </a:spcAft>
              <a:buClr>
                <a:srgbClr val="595959"/>
              </a:buClr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ПАК для поиска и идентификации гамма-излучающих нуклидов на основе машинного обучения</a:t>
            </a:r>
            <a:endParaRPr lang="en-US" sz="11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301;p28">
            <a:extLst>
              <a:ext uri="{FF2B5EF4-FFF2-40B4-BE49-F238E27FC236}">
                <a16:creationId xmlns:a16="http://schemas.microsoft.com/office/drawing/2014/main" id="{3C73291C-F67F-1743-7919-56708ADC36D3}"/>
              </a:ext>
            </a:extLst>
          </p:cNvPr>
          <p:cNvGrpSpPr/>
          <p:nvPr/>
        </p:nvGrpSpPr>
        <p:grpSpPr>
          <a:xfrm>
            <a:off x="4424515" y="0"/>
            <a:ext cx="4719486" cy="814403"/>
            <a:chOff x="9153525" y="814324"/>
            <a:chExt cx="3038475" cy="1085870"/>
          </a:xfrm>
        </p:grpSpPr>
        <p:pic>
          <p:nvPicPr>
            <p:cNvPr id="6" name="Google Shape;302;p28">
              <a:extLst>
                <a:ext uri="{FF2B5EF4-FFF2-40B4-BE49-F238E27FC236}">
                  <a16:creationId xmlns:a16="http://schemas.microsoft.com/office/drawing/2014/main" id="{1CD5E3C3-805E-2BA7-3CDA-F3BF4334D68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53525" y="814324"/>
              <a:ext cx="3038475" cy="1010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303;p28">
              <a:extLst>
                <a:ext uri="{FF2B5EF4-FFF2-40B4-BE49-F238E27FC236}">
                  <a16:creationId xmlns:a16="http://schemas.microsoft.com/office/drawing/2014/main" id="{9EC8746F-36A2-F560-CE3D-52F0A15A8E90}"/>
                </a:ext>
              </a:extLst>
            </p:cNvPr>
            <p:cNvSpPr txBox="1"/>
            <p:nvPr/>
          </p:nvSpPr>
          <p:spPr>
            <a:xfrm>
              <a:off x="9534144" y="814324"/>
              <a:ext cx="2657856" cy="1085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700" b="1" dirty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ПАК-ИИ</a:t>
              </a:r>
              <a:endParaRPr sz="825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BE9DD9BA-0FF1-1666-AF48-75BE29B5A8C9}"/>
              </a:ext>
            </a:extLst>
          </p:cNvPr>
          <p:cNvSpPr txBox="1">
            <a:spLocks/>
          </p:cNvSpPr>
          <p:nvPr/>
        </p:nvSpPr>
        <p:spPr>
          <a:xfrm>
            <a:off x="102145" y="41436"/>
            <a:ext cx="5103749" cy="803946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lang="ru-RU" sz="37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buClrTx/>
            </a:pPr>
            <a:endParaRPr lang="en-US" sz="3300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AA53EE6-CF0A-4EF6-59D3-8BA73E63475E}"/>
              </a:ext>
            </a:extLst>
          </p:cNvPr>
          <p:cNvGrpSpPr/>
          <p:nvPr/>
        </p:nvGrpSpPr>
        <p:grpSpPr>
          <a:xfrm>
            <a:off x="6593837" y="1088003"/>
            <a:ext cx="2483948" cy="3629256"/>
            <a:chOff x="1042749" y="1466808"/>
            <a:chExt cx="3311930" cy="4839008"/>
          </a:xfrm>
        </p:grpSpPr>
        <p:sp>
          <p:nvSpPr>
            <p:cNvPr id="21" name="Rechteck 28">
              <a:extLst>
                <a:ext uri="{FF2B5EF4-FFF2-40B4-BE49-F238E27FC236}">
                  <a16:creationId xmlns:a16="http://schemas.microsoft.com/office/drawing/2014/main" id="{D6033629-F43C-0A54-5140-67818BCBC226}"/>
                </a:ext>
              </a:extLst>
            </p:cNvPr>
            <p:cNvSpPr/>
            <p:nvPr/>
          </p:nvSpPr>
          <p:spPr>
            <a:xfrm>
              <a:off x="1042749" y="1466808"/>
              <a:ext cx="3311930" cy="1477328"/>
            </a:xfrm>
            <a:prstGeom prst="rect">
              <a:avLst/>
            </a:prstGeom>
            <a:noFill/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0" tIns="0" rIns="0" bIns="0" numCol="1" spcCol="72000" anchor="t">
              <a:spAutoFit/>
            </a:bodyPr>
            <a:lstStyle/>
            <a:p>
              <a:pPr>
                <a:spcBef>
                  <a:spcPts val="451"/>
                </a:spcBef>
                <a:tabLst>
                  <a:tab pos="941220" algn="r"/>
                </a:tabLst>
              </a:pPr>
              <a:r>
                <a:rPr lang="ru-RU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MT"/>
                </a:rPr>
                <a:t>Полевой прибор:</a:t>
              </a:r>
              <a:br>
                <a:rPr lang="ru-RU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MT"/>
                </a:rPr>
              </a:br>
              <a:r>
                <a:rPr lang="ru-RU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MT"/>
                </a:rPr>
                <a:t>Изготовление ПАК-ИИ и тестирование его работы на полигонах</a:t>
              </a:r>
            </a:p>
          </p:txBody>
        </p:sp>
        <p:pic>
          <p:nvPicPr>
            <p:cNvPr id="22" name="Picture 5" descr="A grey rectangular object with a green and grey rectangular object&#10;&#10;Description automatically generated">
              <a:extLst>
                <a:ext uri="{FF2B5EF4-FFF2-40B4-BE49-F238E27FC236}">
                  <a16:creationId xmlns:a16="http://schemas.microsoft.com/office/drawing/2014/main" id="{9A06BDDD-0D7F-2240-D693-F949F1955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929" y="2956921"/>
              <a:ext cx="2863274" cy="3348895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круг, Красочность, снимок экрана, Фрактальные картинки&#10;&#10;Автоматически созданное описание">
            <a:extLst>
              <a:ext uri="{FF2B5EF4-FFF2-40B4-BE49-F238E27FC236}">
                <a16:creationId xmlns:a16="http://schemas.microsoft.com/office/drawing/2014/main" id="{C1387A6A-4DC9-04E7-6421-9905E092F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" y="1600689"/>
            <a:ext cx="5435511" cy="35013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37CD5B-B116-C9B4-9CB3-6CEEB821C74D}"/>
              </a:ext>
            </a:extLst>
          </p:cNvPr>
          <p:cNvSpPr txBox="1"/>
          <p:nvPr/>
        </p:nvSpPr>
        <p:spPr>
          <a:xfrm rot="16200000">
            <a:off x="-571977" y="3089767"/>
            <a:ext cx="19947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СПЕКТР</a:t>
            </a:r>
            <a:endParaRPr lang="ru-RU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C2CE7B-1A92-3769-BCA7-667BE13E36E8}"/>
              </a:ext>
            </a:extLst>
          </p:cNvPr>
          <p:cNvSpPr txBox="1"/>
          <p:nvPr/>
        </p:nvSpPr>
        <p:spPr>
          <a:xfrm rot="16200000">
            <a:off x="4738672" y="2964670"/>
            <a:ext cx="2615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НУКЛИДЫ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5061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Box 13"/>
          <p:cNvSpPr/>
          <p:nvPr/>
        </p:nvSpPr>
        <p:spPr>
          <a:xfrm>
            <a:off x="7442820" y="378810"/>
            <a:ext cx="265410" cy="4154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 defTabSz="685800">
              <a:buClrTx/>
              <a:defRPr/>
            </a:pPr>
            <a:endParaRPr lang="en-US" sz="1050" kern="1200" spc="-1">
              <a:solidFill>
                <a:prstClr val="black"/>
              </a:solidFill>
              <a:latin typeface="Arial"/>
            </a:endParaRPr>
          </a:p>
          <a:p>
            <a:pPr defTabSz="685800">
              <a:buClrTx/>
              <a:defRPr/>
            </a:pPr>
            <a:endParaRPr lang="en-US" sz="1050" kern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49CD7-44A6-70DB-5800-73792DB283A3}"/>
              </a:ext>
            </a:extLst>
          </p:cNvPr>
          <p:cNvSpPr txBox="1"/>
          <p:nvPr/>
        </p:nvSpPr>
        <p:spPr>
          <a:xfrm>
            <a:off x="1" y="941477"/>
            <a:ext cx="9076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Arial" panose="020B0604020202020204" pitchFamily="34" charset="0"/>
              </a:rPr>
              <a:t>Сравнение с классическими алгоритмами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Arial" panose="020B0604020202020204" pitchFamily="34" charset="0"/>
              </a:rPr>
              <a:t>идентификации:</a:t>
            </a:r>
            <a:endParaRPr lang="ru-RU" sz="24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1A23827-7345-AC89-04AC-102BCF5A7744}"/>
              </a:ext>
            </a:extLst>
          </p:cNvPr>
          <p:cNvGrpSpPr/>
          <p:nvPr/>
        </p:nvGrpSpPr>
        <p:grpSpPr>
          <a:xfrm>
            <a:off x="-115490" y="1424983"/>
            <a:ext cx="9220742" cy="10053143"/>
            <a:chOff x="-115490" y="1424983"/>
            <a:chExt cx="9220742" cy="10053143"/>
          </a:xfrm>
        </p:grpSpPr>
        <p:pic>
          <p:nvPicPr>
            <p:cNvPr id="5" name="image2.png">
              <a:extLst>
                <a:ext uri="{FF2B5EF4-FFF2-40B4-BE49-F238E27FC236}">
                  <a16:creationId xmlns:a16="http://schemas.microsoft.com/office/drawing/2014/main" id="{AE304E7C-0983-7F57-563F-480B4D3DCD53}"/>
                </a:ext>
              </a:extLst>
            </p:cNvPr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" y="1424983"/>
              <a:ext cx="9105251" cy="10053143"/>
            </a:xfrm>
            <a:prstGeom prst="rect">
              <a:avLst/>
            </a:prstGeom>
            <a:ln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D40587-6C4E-966B-F7AF-08D6B12A475A}"/>
                </a:ext>
              </a:extLst>
            </p:cNvPr>
            <p:cNvSpPr txBox="1"/>
            <p:nvPr/>
          </p:nvSpPr>
          <p:spPr>
            <a:xfrm>
              <a:off x="-54862" y="3668027"/>
              <a:ext cx="944881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endPara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endPara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endPara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2B1F9B-F3A8-46F3-618E-EFE5C5FA9C7D}"/>
                </a:ext>
              </a:extLst>
            </p:cNvPr>
            <p:cNvSpPr txBox="1"/>
            <p:nvPr/>
          </p:nvSpPr>
          <p:spPr>
            <a:xfrm>
              <a:off x="753121" y="3668650"/>
              <a:ext cx="8323088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1       2      3      4      5      6      7      8      9     10    11    12</a:t>
              </a:r>
            </a:p>
            <a:p>
              <a:endPara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endPara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endPara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0" name="image2.png">
              <a:extLst>
                <a:ext uri="{FF2B5EF4-FFF2-40B4-BE49-F238E27FC236}">
                  <a16:creationId xmlns:a16="http://schemas.microsoft.com/office/drawing/2014/main" id="{B2551F02-5C9E-BCF9-8247-4ACC94B5D388}"/>
                </a:ext>
              </a:extLst>
            </p:cNvPr>
            <p:cNvPicPr/>
            <p:nvPr/>
          </p:nvPicPr>
          <p:blipFill rotWithShape="1">
            <a:blip r:embed="rId3"/>
            <a:srcRect l="92007" t="4028" r="1035" b="87611"/>
            <a:stretch/>
          </p:blipFill>
          <p:spPr>
            <a:xfrm>
              <a:off x="6377585" y="4072607"/>
              <a:ext cx="2661291" cy="104924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1235FAAA-CE59-5E6E-20B0-12422073C1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121" y="2826071"/>
              <a:ext cx="8323088" cy="0"/>
            </a:xfrm>
            <a:prstGeom prst="line">
              <a:avLst/>
            </a:prstGeom>
            <a:ln w="889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90DEF1-13C9-6741-CB18-AF681CF1E047}"/>
                </a:ext>
              </a:extLst>
            </p:cNvPr>
            <p:cNvSpPr txBox="1"/>
            <p:nvPr/>
          </p:nvSpPr>
          <p:spPr>
            <a:xfrm>
              <a:off x="-115490" y="1656630"/>
              <a:ext cx="1061640" cy="2275751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2250"/>
                </a:spcAft>
              </a:pP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100%</a:t>
              </a:r>
            </a:p>
            <a:p>
              <a:pPr algn="ctr">
                <a:lnSpc>
                  <a:spcPct val="150000"/>
                </a:lnSpc>
                <a:spcAft>
                  <a:spcPts val="2250"/>
                </a:spcAft>
              </a:pP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90%</a:t>
              </a:r>
            </a:p>
            <a:p>
              <a:pPr algn="ctr">
                <a:lnSpc>
                  <a:spcPct val="150000"/>
                </a:lnSpc>
                <a:spcAft>
                  <a:spcPts val="2250"/>
                </a:spcAft>
              </a:pP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80%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B12418-ACF5-9CD5-6E20-551C07B526D3}"/>
                </a:ext>
              </a:extLst>
            </p:cNvPr>
            <p:cNvSpPr txBox="1"/>
            <p:nvPr/>
          </p:nvSpPr>
          <p:spPr>
            <a:xfrm>
              <a:off x="753121" y="4092722"/>
              <a:ext cx="54762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100" dirty="0">
                  <a:latin typeface="Arial" panose="020B0604020202020204" pitchFamily="34" charset="0"/>
                </a:rPr>
                <a:t>Библиотека всего из 12 нуклидов,</a:t>
              </a:r>
              <a:br>
                <a:rPr lang="ru-RU" sz="2100" dirty="0">
                  <a:latin typeface="Arial" panose="020B0604020202020204" pitchFamily="34" charset="0"/>
                </a:rPr>
              </a:br>
              <a:r>
                <a:rPr lang="ru-RU" sz="2100" dirty="0">
                  <a:latin typeface="Arial" panose="020B0604020202020204" pitchFamily="34" charset="0"/>
                </a:rPr>
                <a:t>На больших библиотеках разница выше.</a:t>
              </a:r>
              <a:endParaRPr lang="ru-RU" sz="3300" dirty="0"/>
            </a:p>
          </p:txBody>
        </p:sp>
      </p:grpSp>
      <p:grpSp>
        <p:nvGrpSpPr>
          <p:cNvPr id="16" name="Google Shape;301;p28">
            <a:extLst>
              <a:ext uri="{FF2B5EF4-FFF2-40B4-BE49-F238E27FC236}">
                <a16:creationId xmlns:a16="http://schemas.microsoft.com/office/drawing/2014/main" id="{DE6617BA-EE06-E861-1725-CE07EF853E4B}"/>
              </a:ext>
            </a:extLst>
          </p:cNvPr>
          <p:cNvGrpSpPr/>
          <p:nvPr/>
        </p:nvGrpSpPr>
        <p:grpSpPr>
          <a:xfrm>
            <a:off x="4424515" y="0"/>
            <a:ext cx="4719486" cy="814403"/>
            <a:chOff x="9153525" y="814324"/>
            <a:chExt cx="3038475" cy="1085870"/>
          </a:xfrm>
        </p:grpSpPr>
        <p:pic>
          <p:nvPicPr>
            <p:cNvPr id="17" name="Google Shape;302;p28">
              <a:extLst>
                <a:ext uri="{FF2B5EF4-FFF2-40B4-BE49-F238E27FC236}">
                  <a16:creationId xmlns:a16="http://schemas.microsoft.com/office/drawing/2014/main" id="{5C9226B2-4C77-7494-0B2F-0F17DF415F1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53525" y="814324"/>
              <a:ext cx="3038475" cy="1010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3;p28">
              <a:extLst>
                <a:ext uri="{FF2B5EF4-FFF2-40B4-BE49-F238E27FC236}">
                  <a16:creationId xmlns:a16="http://schemas.microsoft.com/office/drawing/2014/main" id="{DE96ED6F-D786-2D1A-4DF6-AEE7F283DC97}"/>
                </a:ext>
              </a:extLst>
            </p:cNvPr>
            <p:cNvSpPr txBox="1"/>
            <p:nvPr/>
          </p:nvSpPr>
          <p:spPr>
            <a:xfrm>
              <a:off x="9534144" y="814324"/>
              <a:ext cx="2657856" cy="1085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700" b="1" dirty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ПАК-ИИ</a:t>
              </a:r>
              <a:endParaRPr sz="825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520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3FCC9-E954-9C26-5EC1-9F840F7A3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Comunicazione\Immagini\LOGHI CAEN\CAEN Tools for Discovery\CAEN logo 2011.png">
            <a:extLst>
              <a:ext uri="{FF2B5EF4-FFF2-40B4-BE49-F238E27FC236}">
                <a16:creationId xmlns:a16="http://schemas.microsoft.com/office/drawing/2014/main" id="{3414BEC4-67F9-38D6-471A-E279C358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622" y="234864"/>
            <a:ext cx="6001250" cy="170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:\!работа\!!МАРКЕТИНГ\!логотип\GammaTech-вариант-3-3-3.png">
            <a:extLst>
              <a:ext uri="{FF2B5EF4-FFF2-40B4-BE49-F238E27FC236}">
                <a16:creationId xmlns:a16="http://schemas.microsoft.com/office/drawing/2014/main" id="{9E0A3672-A341-3251-3338-63C99DFA6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" y="234864"/>
            <a:ext cx="2784836" cy="245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EF309A27-A240-5F5F-86B9-A4540C5B3392}"/>
              </a:ext>
            </a:extLst>
          </p:cNvPr>
          <p:cNvSpPr txBox="1">
            <a:spLocks/>
          </p:cNvSpPr>
          <p:nvPr/>
        </p:nvSpPr>
        <p:spPr>
          <a:xfrm>
            <a:off x="2899624" y="1991591"/>
            <a:ext cx="6333245" cy="803946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lang="ru-RU" sz="37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j-ea"/>
                <a:cs typeface="Arial" panose="020B0604020202020204" pitchFamily="34" charset="0"/>
                <a:sym typeface="Symbol" panose="05050102010706020507" pitchFamily="18" charset="2"/>
              </a:rPr>
              <a:t>ДИСТРИБЬЮТОР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j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ABFF441-F9ED-F86F-229E-3CFA1467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4" y="2808005"/>
            <a:ext cx="630818" cy="223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F218B44D-2D99-A909-4C3B-F34423BA7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51" y="2715767"/>
            <a:ext cx="787666" cy="233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8B09777-9BCE-0495-DD67-A14A7297E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69" y="2748187"/>
            <a:ext cx="801927" cy="235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www.caen.it/documents/Ecommerce/98/1454_S.jpg">
            <a:extLst>
              <a:ext uri="{FF2B5EF4-FFF2-40B4-BE49-F238E27FC236}">
                <a16:creationId xmlns:a16="http://schemas.microsoft.com/office/drawing/2014/main" id="{5A4D1F56-63D6-5A28-AD47-933DFAD87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48" y="2768790"/>
            <a:ext cx="1333590" cy="227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www.caen.it/documents/Ecommerce/102/540_S.jpg">
            <a:extLst>
              <a:ext uri="{FF2B5EF4-FFF2-40B4-BE49-F238E27FC236}">
                <a16:creationId xmlns:a16="http://schemas.microsoft.com/office/drawing/2014/main" id="{B4130614-8FD0-21F9-EF1E-3CBFCFE5E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419" y="2859476"/>
            <a:ext cx="1229456" cy="22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2">
            <a:extLst>
              <a:ext uri="{FF2B5EF4-FFF2-40B4-BE49-F238E27FC236}">
                <a16:creationId xmlns:a16="http://schemas.microsoft.com/office/drawing/2014/main" id="{57213A9C-CE6B-D2A5-3BDC-F1B8BB1BEEB8}"/>
              </a:ext>
            </a:extLst>
          </p:cNvPr>
          <p:cNvSpPr txBox="1"/>
          <p:nvPr/>
        </p:nvSpPr>
        <p:spPr>
          <a:xfrm>
            <a:off x="4129080" y="2859476"/>
            <a:ext cx="4937792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Источники питания</a:t>
            </a: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Предусилители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/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усилители</a:t>
            </a: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Крейты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Дискриминаторы</a:t>
            </a: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…</a:t>
            </a: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0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913DD5-20E5-44E4-8C78-98E50CD1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7420"/>
            <a:ext cx="9144000" cy="423042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CD52E42-A676-49BE-A443-854E917E22A1}"/>
              </a:ext>
            </a:extLst>
          </p:cNvPr>
          <p:cNvGrpSpPr/>
          <p:nvPr/>
        </p:nvGrpSpPr>
        <p:grpSpPr>
          <a:xfrm>
            <a:off x="9496217" y="976837"/>
            <a:ext cx="5574561" cy="3007233"/>
            <a:chOff x="12897412" y="6512292"/>
            <a:chExt cx="7432748" cy="400964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EFD6BF-6B2A-4AD3-A2B7-50941E7D8617}"/>
                </a:ext>
              </a:extLst>
            </p:cNvPr>
            <p:cNvSpPr txBox="1"/>
            <p:nvPr/>
          </p:nvSpPr>
          <p:spPr>
            <a:xfrm>
              <a:off x="13477003" y="6512292"/>
              <a:ext cx="6853157" cy="4009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900"/>
                </a:spcAft>
              </a:pPr>
              <a:r>
                <a:rPr lang="ru-RU" sz="15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DPP-PHA Анализ высоты импульса для спектрометрии гамма-излучений</a:t>
              </a:r>
            </a:p>
            <a:p>
              <a:pPr algn="just">
                <a:lnSpc>
                  <a:spcPct val="107000"/>
                </a:lnSpc>
                <a:spcAft>
                  <a:spcPts val="900"/>
                </a:spcAft>
              </a:pPr>
              <a:r>
                <a:rPr lang="ru-RU" sz="15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DPP-PSD Разделение по форме импульса для распознавания гамма-/нейтронного излучений</a:t>
              </a:r>
            </a:p>
            <a:p>
              <a:pPr algn="just">
                <a:lnSpc>
                  <a:spcPct val="107000"/>
                </a:lnSpc>
                <a:spcAft>
                  <a:spcPts val="900"/>
                </a:spcAft>
              </a:pPr>
              <a:r>
                <a:rPr lang="ru-RU" sz="15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DPP-ZLE Кодировка нулевой линии для вычитания нулей</a:t>
              </a:r>
            </a:p>
            <a:p>
              <a:pPr algn="just">
                <a:lnSpc>
                  <a:spcPct val="107000"/>
                </a:lnSpc>
                <a:spcAft>
                  <a:spcPts val="900"/>
                </a:spcAft>
              </a:pPr>
              <a:r>
                <a:rPr lang="ru-RU" sz="15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DPP-DAW Динамическое окно сбора данных для эффективного и независимого управления каналами</a:t>
              </a:r>
            </a:p>
            <a:p>
              <a:pPr algn="just">
                <a:lnSpc>
                  <a:spcPct val="107000"/>
                </a:lnSpc>
                <a:spcAft>
                  <a:spcPts val="900"/>
                </a:spcAft>
              </a:pPr>
              <a:r>
                <a:rPr lang="ru-RU" sz="15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DPP-QDC Многоканальное аналого-цифровое преобразование для интеграции заряда в </a:t>
              </a:r>
              <a:r>
                <a:rPr lang="ru-RU" sz="15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высокоплотностных</a:t>
              </a:r>
              <a:r>
                <a:rPr lang="ru-RU" sz="15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системах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354AF17-A632-4401-B8C7-E50A625DA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924521" y="7311539"/>
              <a:ext cx="572304" cy="56661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25D990D-A3A5-4A62-803E-51FCE51FD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911404" y="6540271"/>
              <a:ext cx="598538" cy="589987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20AF227-5A5A-43C0-B59C-D6B19E029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917152" y="8059430"/>
              <a:ext cx="587043" cy="57152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2EBB299-1E4C-4516-9ADB-C5B5F93C8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916815" y="8812231"/>
              <a:ext cx="587717" cy="58186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8957040-A6B7-45FD-9F24-D6F09497B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897412" y="9575382"/>
              <a:ext cx="626523" cy="604147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302D863-A9A3-553C-F414-5EC994F9D474}"/>
              </a:ext>
            </a:extLst>
          </p:cNvPr>
          <p:cNvGrpSpPr/>
          <p:nvPr/>
        </p:nvGrpSpPr>
        <p:grpSpPr>
          <a:xfrm>
            <a:off x="-393050" y="877421"/>
            <a:ext cx="9740096" cy="4352853"/>
            <a:chOff x="-547217" y="2921879"/>
            <a:chExt cx="12986795" cy="4129947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BEF0F1F-97F2-63C8-407F-F22DB914918C}"/>
                </a:ext>
              </a:extLst>
            </p:cNvPr>
            <p:cNvSpPr/>
            <p:nvPr/>
          </p:nvSpPr>
          <p:spPr>
            <a:xfrm>
              <a:off x="-547217" y="2921879"/>
              <a:ext cx="12986795" cy="412994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A66D0264-FA8A-4443-E65E-0787CA0B5EBC}"/>
                </a:ext>
              </a:extLst>
            </p:cNvPr>
            <p:cNvCxnSpPr/>
            <p:nvPr/>
          </p:nvCxnSpPr>
          <p:spPr>
            <a:xfrm flipV="1">
              <a:off x="273934" y="3000687"/>
              <a:ext cx="11966749" cy="3714295"/>
            </a:xfrm>
            <a:prstGeom prst="line">
              <a:avLst/>
            </a:prstGeom>
            <a:ln w="1905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D7B8446-2FD5-1F46-E799-DECDF58DB048}"/>
                </a:ext>
              </a:extLst>
            </p:cNvPr>
            <p:cNvCxnSpPr>
              <a:cxnSpLocks/>
            </p:cNvCxnSpPr>
            <p:nvPr/>
          </p:nvCxnSpPr>
          <p:spPr>
            <a:xfrm>
              <a:off x="78245" y="3000687"/>
              <a:ext cx="12162438" cy="3781318"/>
            </a:xfrm>
            <a:prstGeom prst="line">
              <a:avLst/>
            </a:prstGeom>
            <a:ln w="1905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7F5A2FC5-F926-B485-4F02-0824B13C0BD8}"/>
              </a:ext>
            </a:extLst>
          </p:cNvPr>
          <p:cNvSpPr txBox="1">
            <a:spLocks/>
          </p:cNvSpPr>
          <p:nvPr/>
        </p:nvSpPr>
        <p:spPr>
          <a:xfrm>
            <a:off x="437349" y="1285390"/>
            <a:ext cx="8399222" cy="264104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lang="ru-RU" sz="37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>
                <a:solidFill>
                  <a:schemeClr val="bg1"/>
                </a:solidFill>
              </a:rPr>
              <a:t>Санкции в </a:t>
            </a:r>
            <a:br>
              <a:rPr lang="ru-RU" sz="6600" b="1" dirty="0">
                <a:solidFill>
                  <a:schemeClr val="bg1"/>
                </a:solidFill>
              </a:rPr>
            </a:br>
            <a:r>
              <a:rPr lang="ru-RU" sz="6600" b="1" dirty="0">
                <a:solidFill>
                  <a:schemeClr val="bg1"/>
                </a:solidFill>
              </a:rPr>
              <a:t>2022 - 2024 </a:t>
            </a:r>
            <a:br>
              <a:rPr lang="ru-RU" sz="6600" b="1" dirty="0">
                <a:solidFill>
                  <a:schemeClr val="bg1"/>
                </a:solidFill>
              </a:rPr>
            </a:br>
            <a:r>
              <a:rPr lang="ru-RU" sz="6600" b="1" dirty="0">
                <a:solidFill>
                  <a:schemeClr val="bg1"/>
                </a:solidFill>
              </a:rPr>
              <a:t>годах…</a:t>
            </a:r>
          </a:p>
        </p:txBody>
      </p:sp>
      <p:grpSp>
        <p:nvGrpSpPr>
          <p:cNvPr id="12" name="Google Shape;301;p28">
            <a:extLst>
              <a:ext uri="{FF2B5EF4-FFF2-40B4-BE49-F238E27FC236}">
                <a16:creationId xmlns:a16="http://schemas.microsoft.com/office/drawing/2014/main" id="{64B32BAD-2F90-45BE-A8DB-41735A21F521}"/>
              </a:ext>
            </a:extLst>
          </p:cNvPr>
          <p:cNvGrpSpPr/>
          <p:nvPr/>
        </p:nvGrpSpPr>
        <p:grpSpPr>
          <a:xfrm>
            <a:off x="2138516" y="0"/>
            <a:ext cx="7005485" cy="814403"/>
            <a:chOff x="9153525" y="814324"/>
            <a:chExt cx="3038475" cy="1085870"/>
          </a:xfrm>
        </p:grpSpPr>
        <p:pic>
          <p:nvPicPr>
            <p:cNvPr id="15" name="Google Shape;302;p28">
              <a:extLst>
                <a:ext uri="{FF2B5EF4-FFF2-40B4-BE49-F238E27FC236}">
                  <a16:creationId xmlns:a16="http://schemas.microsoft.com/office/drawing/2014/main" id="{E16E4220-7126-BDF5-9431-0D241D85C53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53525" y="814324"/>
              <a:ext cx="3038475" cy="1010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03;p28">
              <a:extLst>
                <a:ext uri="{FF2B5EF4-FFF2-40B4-BE49-F238E27FC236}">
                  <a16:creationId xmlns:a16="http://schemas.microsoft.com/office/drawing/2014/main" id="{1C087E00-6DD9-76B6-3CAE-F6762581107E}"/>
                </a:ext>
              </a:extLst>
            </p:cNvPr>
            <p:cNvSpPr txBox="1"/>
            <p:nvPr/>
          </p:nvSpPr>
          <p:spPr>
            <a:xfrm>
              <a:off x="9534144" y="814324"/>
              <a:ext cx="2657856" cy="1085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3200" b="1" dirty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Приборы 2-го назначения</a:t>
              </a:r>
              <a:endParaRPr lang="ru-RU" sz="1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917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4DA47-082B-EC45-6814-C739315BE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D:\!работа\!!МАРКЕТИНГ\!логотип\GammaTech-вариант-3-3-3.png">
            <a:extLst>
              <a:ext uri="{FF2B5EF4-FFF2-40B4-BE49-F238E27FC236}">
                <a16:creationId xmlns:a16="http://schemas.microsoft.com/office/drawing/2014/main" id="{ED35B501-AD8A-38DE-0022-792623B0B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" y="234864"/>
            <a:ext cx="2784836" cy="245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D9FDDA4F-D2C2-086F-66BF-0384E3A4CE42}"/>
              </a:ext>
            </a:extLst>
          </p:cNvPr>
          <p:cNvSpPr txBox="1">
            <a:spLocks/>
          </p:cNvSpPr>
          <p:nvPr/>
        </p:nvSpPr>
        <p:spPr>
          <a:xfrm>
            <a:off x="3143906" y="2169777"/>
            <a:ext cx="6333245" cy="803946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lang="ru-RU" sz="37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buClrTx/>
            </a:pPr>
            <a:r>
              <a:rPr lang="ru-RU" sz="4400" b="1" dirty="0">
                <a:solidFill>
                  <a:srgbClr val="002060"/>
                </a:solidFill>
                <a:latin typeface="Century Schoolbook"/>
                <a:cs typeface="Arial" panose="020B0604020202020204" pitchFamily="34" charset="0"/>
                <a:sym typeface="Symbol" panose="05050102010706020507" pitchFamily="18" charset="2"/>
              </a:rPr>
              <a:t>ДИСТРИБЬЮТОР</a:t>
            </a:r>
            <a:endParaRPr lang="en-US" sz="4400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FFBDEA-707A-7705-7189-FE1190090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906" y="222250"/>
            <a:ext cx="5932523" cy="173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91300A-66B5-F91F-D85C-A38021E98403}"/>
              </a:ext>
            </a:extLst>
          </p:cNvPr>
          <p:cNvSpPr txBox="1"/>
          <p:nvPr/>
        </p:nvSpPr>
        <p:spPr>
          <a:xfrm>
            <a:off x="0" y="3284922"/>
            <a:ext cx="9076429" cy="1739900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defTabSz="914378" eaLnBrk="1" latinLnBrk="0" hangingPunct="1">
              <a:spcBef>
                <a:spcPts val="585"/>
              </a:spcBef>
              <a:spcAft>
                <a:spcPts val="900"/>
              </a:spcAft>
              <a:buClr>
                <a:srgbClr val="595959"/>
              </a:buClr>
              <a:buFont typeface="Arial" panose="020B0604020202020204" pitchFamily="34" charset="0"/>
              <a:buNone/>
              <a:defRPr sz="1800" kern="1200" spc="-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31" indent="-285743" defTabSz="914378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defTabSz="914378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defTabSz="914378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defTabSz="914378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defTabSz="914378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defTabSz="914378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defTabSz="914378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defTabSz="914378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/>
              <a:t>Российская регистрирующая и </a:t>
            </a:r>
            <a:r>
              <a:rPr lang="ru-RU" sz="3600" dirty="0" err="1"/>
              <a:t>придетекторная</a:t>
            </a:r>
            <a:r>
              <a:rPr lang="ru-RU" sz="3600" dirty="0"/>
              <a:t> электроника:  </a:t>
            </a:r>
            <a:br>
              <a:rPr lang="ru-RU" sz="3600" dirty="0"/>
            </a:br>
            <a:r>
              <a:rPr lang="ru-RU" sz="3600" dirty="0"/>
              <a:t>сбор, оцифровка и обработка данных</a:t>
            </a:r>
          </a:p>
        </p:txBody>
      </p:sp>
    </p:spTree>
    <p:extLst>
      <p:ext uri="{BB962C8B-B14F-4D97-AF65-F5344CB8AC3E}">
        <p14:creationId xmlns:p14="http://schemas.microsoft.com/office/powerpoint/2010/main" val="2856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74660AEE-FC0A-49DC-BE7F-4DA2BB129CDD}" vid="{E73F5524-ED5E-41CA-8B42-021D06A42145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9347</TotalTime>
  <Words>2772</Words>
  <Application>Microsoft Office PowerPoint</Application>
  <PresentationFormat>Экран (16:9)</PresentationFormat>
  <Paragraphs>923</Paragraphs>
  <Slides>42</Slides>
  <Notes>29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42</vt:i4>
      </vt:variant>
    </vt:vector>
  </HeadingPairs>
  <TitlesOfParts>
    <vt:vector size="59" baseType="lpstr">
      <vt:lpstr> Arial'</vt:lpstr>
      <vt:lpstr>Arial</vt:lpstr>
      <vt:lpstr>ArialMT</vt:lpstr>
      <vt:lpstr>Book Antiqua</vt:lpstr>
      <vt:lpstr>Calibri</vt:lpstr>
      <vt:lpstr>Calibri Light</vt:lpstr>
      <vt:lpstr>Century Schoolbook</vt:lpstr>
      <vt:lpstr>Comic Sans MS</vt:lpstr>
      <vt:lpstr>Noto Sans Symbols</vt:lpstr>
      <vt:lpstr>Symbol</vt:lpstr>
      <vt:lpstr>Times New Roman</vt:lpstr>
      <vt:lpstr>Wingdings</vt:lpstr>
      <vt:lpstr>1_Simple Light</vt:lpstr>
      <vt:lpstr>2_Simple Light</vt:lpstr>
      <vt:lpstr>Тема Office</vt:lpstr>
      <vt:lpstr>1_Office Theme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Мотивация</vt:lpstr>
      <vt:lpstr>Презентация PowerPoint</vt:lpstr>
      <vt:lpstr>Состояние рынка приборов</vt:lpstr>
      <vt:lpstr>Состояние рынка приборов</vt:lpstr>
      <vt:lpstr>Состояние рынка приборов</vt:lpstr>
      <vt:lpstr>Диджитайзер D125-16</vt:lpstr>
      <vt:lpstr>Диджитайзер D125-16</vt:lpstr>
      <vt:lpstr>Основные функции</vt:lpstr>
      <vt:lpstr>Диджитайзер D500</vt:lpstr>
      <vt:lpstr>Диджитайзер D500</vt:lpstr>
      <vt:lpstr>Прошивки</vt:lpstr>
      <vt:lpstr>Алгоритмы обработки импульсов </vt:lpstr>
      <vt:lpstr>Алгоритмы обработки импульсов </vt:lpstr>
      <vt:lpstr>Алгоритмы обработки импульсов </vt:lpstr>
      <vt:lpstr>ПО: DigiScope</vt:lpstr>
      <vt:lpstr>ПО: DigiScope</vt:lpstr>
      <vt:lpstr>ПО: DigiScope</vt:lpstr>
      <vt:lpstr>ПО: DigiScope</vt:lpstr>
      <vt:lpstr> ПО: SpectrumHero</vt:lpstr>
      <vt:lpstr>Пользовательские разработки:</vt:lpstr>
      <vt:lpstr>Пользовательские разработки:</vt:lpstr>
      <vt:lpstr>Пользовательские разработки: АС-2</vt:lpstr>
      <vt:lpstr>Линейка диджитайзеров</vt:lpstr>
      <vt:lpstr>Презентация PowerPoint</vt:lpstr>
      <vt:lpstr>Презентация PowerPoint</vt:lpstr>
      <vt:lpstr>База поставок диджитайзеров</vt:lpstr>
      <vt:lpstr>Источники питания</vt:lpstr>
      <vt:lpstr>Традиционная электроника</vt:lpstr>
      <vt:lpstr>О санкциях</vt:lpstr>
      <vt:lpstr>Официальный дистрибьютор  ООО «Диджитайзер» везде                             .</vt:lpstr>
      <vt:lpstr>PSD: МИФИ</vt:lpstr>
      <vt:lpstr>Click to edit the title text format</vt:lpstr>
      <vt:lpstr>Состояние рынка приборов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Ivan Bredikhin</cp:lastModifiedBy>
  <cp:revision>391</cp:revision>
  <cp:lastPrinted>2022-07-04T06:11:19Z</cp:lastPrinted>
  <dcterms:modified xsi:type="dcterms:W3CDTF">2024-10-24T10:18:44Z</dcterms:modified>
</cp:coreProperties>
</file>