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3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2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DDAB4-6DF6-40C2-B225-ACC3B85F49A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574E-7FDD-4327-97A4-513CC268A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8" y="1564021"/>
            <a:ext cx="9144000" cy="126552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Non-</a:t>
            </a:r>
            <a:r>
              <a:rPr lang="en-US" dirty="0" err="1">
                <a:solidFill>
                  <a:srgbClr val="0070C0"/>
                </a:solidFill>
              </a:rPr>
              <a:t>Gaussianities</a:t>
            </a:r>
            <a:r>
              <a:rPr lang="en-US" dirty="0">
                <a:solidFill>
                  <a:srgbClr val="0070C0"/>
                </a:solidFill>
              </a:rPr>
              <a:t> in the bouncing Universe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180" y="3428333"/>
            <a:ext cx="9144000" cy="941360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Kotenko</a:t>
            </a:r>
            <a:r>
              <a:rPr lang="en-US" sz="3000" b="1" dirty="0" smtClean="0"/>
              <a:t> Maxim</a:t>
            </a:r>
            <a:r>
              <a:rPr lang="en-US" sz="3000" dirty="0" smtClean="0"/>
              <a:t>, </a:t>
            </a:r>
            <a:r>
              <a:rPr lang="en-US" sz="3000" dirty="0" err="1" smtClean="0"/>
              <a:t>Yulia</a:t>
            </a:r>
            <a:r>
              <a:rPr lang="en-US" sz="3000" dirty="0" smtClean="0"/>
              <a:t> </a:t>
            </a:r>
            <a:r>
              <a:rPr lang="en-US" sz="3000" dirty="0" err="1" smtClean="0"/>
              <a:t>Ageeva</a:t>
            </a:r>
            <a:r>
              <a:rPr lang="en-US" sz="3000" dirty="0" smtClean="0"/>
              <a:t>, Pavel </a:t>
            </a:r>
            <a:r>
              <a:rPr lang="en-US" sz="3000" dirty="0" err="1" smtClean="0"/>
              <a:t>Petrov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334326" y="5479382"/>
            <a:ext cx="459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7th International Conference on Particle Physics and Astrophysics, </a:t>
            </a:r>
          </a:p>
          <a:p>
            <a:pPr algn="ctr"/>
            <a:r>
              <a:rPr lang="en-US" sz="2400" smtClean="0"/>
              <a:t>25th </a:t>
            </a:r>
            <a:r>
              <a:rPr lang="en-US" sz="2400" dirty="0" smtClean="0"/>
              <a:t>October 2024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743198" y="42496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Lomonosov</a:t>
            </a:r>
            <a:r>
              <a:rPr lang="en-US" dirty="0" smtClean="0"/>
              <a:t> Moscow State University </a:t>
            </a:r>
          </a:p>
          <a:p>
            <a:pPr algn="ctr"/>
            <a:r>
              <a:rPr lang="en-US" dirty="0" smtClean="0"/>
              <a:t>Institute for Nuclear Research of the RAS,</a:t>
            </a:r>
          </a:p>
          <a:p>
            <a:pPr algn="ctr"/>
            <a:r>
              <a:rPr lang="en-US" dirty="0"/>
              <a:t>IBS Center for Theoretical Physics of the Universe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59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5585746" cy="3546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07" y="83494"/>
            <a:ext cx="5247975" cy="3379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790" y="3546947"/>
            <a:ext cx="4873309" cy="3163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56" y="3546947"/>
            <a:ext cx="4273553" cy="382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56" y="4006990"/>
            <a:ext cx="4273553" cy="305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56" y="4376547"/>
            <a:ext cx="4411134" cy="334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4289"/>
            <a:ext cx="4875835" cy="462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55" y="5253483"/>
            <a:ext cx="4061117" cy="370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955" y="5715991"/>
            <a:ext cx="2448587" cy="405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55" y="6214118"/>
            <a:ext cx="1982936" cy="4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437" y="-19396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shapes of non-</a:t>
            </a:r>
            <a:r>
              <a:rPr lang="en-US" dirty="0" err="1" smtClean="0">
                <a:solidFill>
                  <a:srgbClr val="0070C0"/>
                </a:solidFill>
              </a:rPr>
              <a:t>Gaussianities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402"/>
            <a:ext cx="10030691" cy="8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7202"/>
            <a:ext cx="5209309" cy="2673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036" y="1388010"/>
            <a:ext cx="4765964" cy="299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616" y="4027055"/>
            <a:ext cx="4349717" cy="2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1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964" y="0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D</a:t>
            </a:r>
            <a:r>
              <a:rPr lang="en-US" i="1" dirty="0" smtClean="0">
                <a:solidFill>
                  <a:srgbClr val="0070C0"/>
                </a:solidFill>
              </a:rPr>
              <a:t>essert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Десерт с клубникой и творогом за 10 минут Chilled Desserts, Köstlich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29" y="4257964"/>
            <a:ext cx="4338268" cy="24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25563"/>
            <a:ext cx="642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stricter approach would be to use a </a:t>
            </a:r>
            <a:r>
              <a:rPr lang="en-US" dirty="0" smtClean="0">
                <a:solidFill>
                  <a:srgbClr val="7030A0"/>
                </a:solidFill>
              </a:rPr>
              <a:t>fudge factor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3" y="5422562"/>
            <a:ext cx="6424253" cy="873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83" y="2862044"/>
            <a:ext cx="7916380" cy="962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83" y="1864074"/>
            <a:ext cx="5315692" cy="828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950" y="2954590"/>
            <a:ext cx="3562847" cy="523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5734" y="3286971"/>
            <a:ext cx="161948" cy="209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83" y="4132776"/>
            <a:ext cx="2248214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6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909" y="-11516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890" y="17276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Modified gravity theories and alternatives to Inflation are a viable prospect of research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 our proposed model of a Universe with a Bounce it is possible to satisfy all the non-</a:t>
            </a:r>
            <a:r>
              <a:rPr lang="en-US" dirty="0" err="1" smtClean="0"/>
              <a:t>Gaussianty</a:t>
            </a:r>
            <a:r>
              <a:rPr lang="en-US" dirty="0" smtClean="0"/>
              <a:t> constraints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But we can’t satisfy them all at the same time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Nonetheless, we believe that the allowed ranges of the parameter </a:t>
            </a:r>
            <a:r>
              <a:rPr lang="el-GR" dirty="0" smtClean="0"/>
              <a:t>μ</a:t>
            </a:r>
            <a:r>
              <a:rPr lang="en-US" dirty="0" smtClean="0"/>
              <a:t> may overlap in a stricter approach to non-</a:t>
            </a:r>
            <a:r>
              <a:rPr lang="en-US" dirty="0" err="1" smtClean="0"/>
              <a:t>Gaussianity</a:t>
            </a:r>
            <a:r>
              <a:rPr lang="en-US" dirty="0" smtClean="0"/>
              <a:t> calculation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8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Inflation theory and General relativity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2812"/>
            <a:ext cx="5354425" cy="440491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Leads to an initial singularity</a:t>
            </a:r>
          </a:p>
          <a:p>
            <a:pPr marL="0" indent="0">
              <a:buClr>
                <a:srgbClr val="0070C0"/>
              </a:buClr>
              <a:buNone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Arbitrariness in the choice of the model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Provides an incomplete history of the universe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Requires very special initial conditions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15493" y="1762811"/>
            <a:ext cx="5354425" cy="440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Extreme fine tuning of </a:t>
            </a:r>
            <a:r>
              <a:rPr lang="el-GR" dirty="0" smtClean="0"/>
              <a:t>Λ</a:t>
            </a:r>
            <a:endParaRPr lang="en-US" dirty="0" smtClean="0"/>
          </a:p>
          <a:p>
            <a:pPr marL="0" indent="0">
              <a:buClr>
                <a:srgbClr val="0070C0"/>
              </a:buClr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Fundamentally UV incomplete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Dark matter of modification of gravity?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767" y="1325563"/>
            <a:ext cx="326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Inflation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309" y="1301146"/>
            <a:ext cx="326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General relativity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2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636" y="-9669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Model parameters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4" y="1779444"/>
            <a:ext cx="10515600" cy="4351338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Spectral index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Tensor-to-scalar ratio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Amplitude of the power spectrum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Non-</a:t>
            </a:r>
            <a:r>
              <a:rPr lang="en-US" dirty="0" err="1" smtClean="0">
                <a:solidFill>
                  <a:srgbClr val="7030A0"/>
                </a:solidFill>
              </a:rPr>
              <a:t>Gaussianity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78" y="1432696"/>
            <a:ext cx="5768686" cy="100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98" y="2515587"/>
            <a:ext cx="1424208" cy="103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431" y="3678237"/>
            <a:ext cx="1460934" cy="709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087" y="4540848"/>
            <a:ext cx="2959823" cy="10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Horndeski</a:t>
            </a:r>
            <a:r>
              <a:rPr lang="en-US" dirty="0" smtClean="0">
                <a:solidFill>
                  <a:srgbClr val="0070C0"/>
                </a:solidFill>
              </a:rPr>
              <a:t> theory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13615"/>
            <a:ext cx="12192001" cy="1583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1625"/>
            <a:ext cx="4999118" cy="632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285265"/>
            <a:ext cx="4270343" cy="62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342" y="3299111"/>
            <a:ext cx="2869774" cy="6139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134" y="5297864"/>
            <a:ext cx="1059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the most general scalar-tensor theory with second-order equations of motion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10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model of the contracting Universe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251"/>
            <a:ext cx="12207408" cy="196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2064"/>
            <a:ext cx="6206836" cy="1065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2446"/>
            <a:ext cx="8922853" cy="2085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655" y="6015722"/>
            <a:ext cx="9060873" cy="8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0316"/>
            <a:ext cx="10515600" cy="109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using unitary gauge for </a:t>
            </a:r>
            <a:r>
              <a:rPr lang="el-GR" dirty="0" smtClean="0"/>
              <a:t>φ</a:t>
            </a:r>
            <a:r>
              <a:rPr lang="en-US" dirty="0" smtClean="0"/>
              <a:t> and integrating out the </a:t>
            </a:r>
            <a:r>
              <a:rPr lang="el-GR" dirty="0" smtClean="0"/>
              <a:t>α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l-GR" dirty="0" smtClean="0"/>
              <a:t>β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we obtain a more useful form of the action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716"/>
            <a:ext cx="11071144" cy="891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115"/>
            <a:ext cx="5465162" cy="891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62" y="2873315"/>
            <a:ext cx="6726838" cy="68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05479"/>
            <a:ext cx="6271491" cy="1046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1491" y="3913223"/>
            <a:ext cx="580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is an extrinsic curvature of the hypersurface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358" y="4278601"/>
            <a:ext cx="1222952" cy="4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6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to admit contraction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1325563"/>
            <a:ext cx="12192000" cy="1992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206" y="3198088"/>
            <a:ext cx="7618413" cy="2596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1" y="5930085"/>
            <a:ext cx="11595117" cy="6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6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Calculating the non-</a:t>
            </a:r>
            <a:r>
              <a:rPr lang="en-US" dirty="0" err="1" smtClean="0">
                <a:solidFill>
                  <a:srgbClr val="0070C0"/>
                </a:solidFill>
              </a:rPr>
              <a:t>Gaussianity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130"/>
            <a:ext cx="10400145" cy="95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5664"/>
            <a:ext cx="11975234" cy="1129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0654"/>
            <a:ext cx="7543656" cy="1354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4448"/>
            <a:ext cx="7091075" cy="1222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075" y="5145075"/>
            <a:ext cx="3576925" cy="1189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2982" y="3082679"/>
            <a:ext cx="2036907" cy="637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5140" y="2815942"/>
            <a:ext cx="152421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16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recipe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3625"/>
            <a:ext cx="10515600" cy="4351338"/>
          </a:xfrm>
        </p:spPr>
        <p:txBody>
          <a:bodyPr/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From the second order action for </a:t>
            </a:r>
            <a:r>
              <a:rPr lang="el-GR" dirty="0" smtClean="0"/>
              <a:t>ζ</a:t>
            </a:r>
            <a:r>
              <a:rPr lang="en-US" dirty="0" smtClean="0"/>
              <a:t> we acquire </a:t>
            </a:r>
            <a:r>
              <a:rPr lang="el-GR" dirty="0" smtClean="0"/>
              <a:t>ζ</a:t>
            </a:r>
            <a:r>
              <a:rPr lang="en-US" dirty="0" smtClean="0"/>
              <a:t>(k)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We calculate the three-point function to get a </a:t>
            </a:r>
            <a:r>
              <a:rPr lang="en-US" dirty="0" err="1" smtClean="0"/>
              <a:t>bispectrum</a:t>
            </a:r>
            <a:endParaRPr lang="en-US" dirty="0" smtClean="0"/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Using one of the momenta configurations we relate the </a:t>
            </a:r>
            <a:r>
              <a:rPr lang="en-US" dirty="0" err="1" smtClean="0"/>
              <a:t>bispectrum</a:t>
            </a:r>
            <a:r>
              <a:rPr lang="en-US" dirty="0" smtClean="0"/>
              <a:t> to one of the non-</a:t>
            </a:r>
            <a:r>
              <a:rPr lang="en-US" dirty="0" err="1" smtClean="0"/>
              <a:t>Gaussianities</a:t>
            </a:r>
            <a:endParaRPr lang="en-US" dirty="0" smtClean="0"/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Voilà</a:t>
            </a:r>
            <a:r>
              <a:rPr lang="ru-RU" dirty="0" smtClean="0"/>
              <a:t>! </a:t>
            </a:r>
            <a:r>
              <a:rPr lang="en-US" dirty="0" smtClean="0"/>
              <a:t>Bon Appétit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71165"/>
            <a:ext cx="4188770" cy="2709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672" y="3202616"/>
            <a:ext cx="2562583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9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284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Non-Gaussianities in the bouncing Universe model</vt:lpstr>
      <vt:lpstr>Inflation theory and General relativity </vt:lpstr>
      <vt:lpstr>Model parameters</vt:lpstr>
      <vt:lpstr>Horndeski theory</vt:lpstr>
      <vt:lpstr>Our model of the contracting Universe</vt:lpstr>
      <vt:lpstr>PowerPoint Presentation</vt:lpstr>
      <vt:lpstr>How to admit contraction</vt:lpstr>
      <vt:lpstr>Calculating the non-Gaussianity</vt:lpstr>
      <vt:lpstr>The recipe</vt:lpstr>
      <vt:lpstr>PowerPoint Presentation</vt:lpstr>
      <vt:lpstr>Our shapes of non-Gaussianities</vt:lpstr>
      <vt:lpstr>Dessert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Non-Gaussianities in the bouncing Universe model</dc:title>
  <dc:creator>Adm</dc:creator>
  <cp:lastModifiedBy>Adm</cp:lastModifiedBy>
  <cp:revision>21</cp:revision>
  <dcterms:created xsi:type="dcterms:W3CDTF">2024-10-24T10:58:07Z</dcterms:created>
  <dcterms:modified xsi:type="dcterms:W3CDTF">2024-10-26T08:17:04Z</dcterms:modified>
</cp:coreProperties>
</file>