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77" r:id="rId13"/>
    <p:sldId id="281" r:id="rId14"/>
    <p:sldId id="278" r:id="rId15"/>
    <p:sldId id="283" r:id="rId16"/>
    <p:sldId id="284" r:id="rId17"/>
    <p:sldId id="285" r:id="rId18"/>
    <p:sldId id="286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  <a:srgbClr val="EE8ED5"/>
    <a:srgbClr val="7DDDFF"/>
    <a:srgbClr val="E23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3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6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8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0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1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0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B5E6-C9F7-4119-804D-587B753C163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3830-3EF3-423B-8BC0-C0E5FD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439" y="1144833"/>
            <a:ext cx="6151419" cy="253324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Evolution of the mass spectrum of primordial black holes in the </a:t>
            </a:r>
            <a:r>
              <a:rPr lang="en-US" sz="4000" b="1" dirty="0" err="1"/>
              <a:t>Friedmann</a:t>
            </a:r>
            <a:r>
              <a:rPr lang="en-US" sz="4000" b="1" dirty="0"/>
              <a:t> Universe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439" y="3837601"/>
            <a:ext cx="5966312" cy="11868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Author:</a:t>
            </a:r>
            <a:r>
              <a:rPr lang="ru-RU" dirty="0" smtClean="0"/>
              <a:t> </a:t>
            </a:r>
            <a:r>
              <a:rPr lang="en-US" dirty="0" err="1" smtClean="0"/>
              <a:t>Lidiia</a:t>
            </a:r>
            <a:r>
              <a:rPr lang="en-US" dirty="0" smtClean="0"/>
              <a:t> </a:t>
            </a:r>
            <a:r>
              <a:rPr lang="en-US" dirty="0" err="1" smtClean="0"/>
              <a:t>Solnyshko</a:t>
            </a:r>
            <a:r>
              <a:rPr lang="ru-RU" dirty="0" smtClean="0"/>
              <a:t> </a:t>
            </a:r>
            <a:r>
              <a:rPr lang="en-US" dirty="0" smtClean="0"/>
              <a:t>(MIPT)</a:t>
            </a:r>
            <a:endParaRPr lang="ru-RU" dirty="0" smtClean="0"/>
          </a:p>
          <a:p>
            <a:pPr algn="l"/>
            <a:r>
              <a:rPr lang="en-US" dirty="0" smtClean="0"/>
              <a:t>Supervisor: Elena </a:t>
            </a:r>
            <a:r>
              <a:rPr lang="en-US" dirty="0" err="1" smtClean="0"/>
              <a:t>Mikheeva</a:t>
            </a:r>
            <a:r>
              <a:rPr lang="en-US" dirty="0" smtClean="0"/>
              <a:t> (ASC LPI)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8439" y="4671528"/>
            <a:ext cx="5800436" cy="67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704" t="-127" r="19667" b="8048"/>
          <a:stretch/>
        </p:blipFill>
        <p:spPr>
          <a:xfrm>
            <a:off x="6010872" y="-1067894"/>
            <a:ext cx="8883712" cy="8756072"/>
          </a:xfrm>
          <a:custGeom>
            <a:avLst/>
            <a:gdLst>
              <a:gd name="connsiteX0" fmla="*/ 3214255 w 6428510"/>
              <a:gd name="connsiteY0" fmla="*/ 0 h 6336146"/>
              <a:gd name="connsiteX1" fmla="*/ 6428510 w 6428510"/>
              <a:gd name="connsiteY1" fmla="*/ 3168073 h 6336146"/>
              <a:gd name="connsiteX2" fmla="*/ 3214255 w 6428510"/>
              <a:gd name="connsiteY2" fmla="*/ 6336146 h 6336146"/>
              <a:gd name="connsiteX3" fmla="*/ 0 w 6428510"/>
              <a:gd name="connsiteY3" fmla="*/ 3168073 h 6336146"/>
              <a:gd name="connsiteX4" fmla="*/ 3214255 w 6428510"/>
              <a:gd name="connsiteY4" fmla="*/ 0 h 6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8510" h="6336146">
                <a:moveTo>
                  <a:pt x="3214255" y="0"/>
                </a:moveTo>
                <a:cubicBezTo>
                  <a:pt x="4989439" y="0"/>
                  <a:pt x="6428510" y="1418395"/>
                  <a:pt x="6428510" y="3168073"/>
                </a:cubicBezTo>
                <a:cubicBezTo>
                  <a:pt x="6428510" y="4917751"/>
                  <a:pt x="4989439" y="6336146"/>
                  <a:pt x="3214255" y="6336146"/>
                </a:cubicBezTo>
                <a:cubicBezTo>
                  <a:pt x="1439071" y="6336146"/>
                  <a:pt x="0" y="4917751"/>
                  <a:pt x="0" y="3168073"/>
                </a:cubicBezTo>
                <a:cubicBezTo>
                  <a:pt x="0" y="1418395"/>
                  <a:pt x="1439071" y="0"/>
                  <a:pt x="3214255" y="0"/>
                </a:cubicBezTo>
                <a:close/>
              </a:path>
            </a:pathLst>
          </a:cu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2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Numerical modeling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41" y="1338606"/>
            <a:ext cx="6991547" cy="5243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816871" y="3775770"/>
            <a:ext cx="222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ПЧД, 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6109" y="62992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Массы ПЧД, </a:t>
            </a:r>
            <a:r>
              <a:rPr lang="en-US" dirty="0" smtClean="0"/>
              <a:t>log</a:t>
            </a:r>
            <a:r>
              <a:rPr lang="ru-RU" dirty="0" smtClean="0"/>
              <a:t>(</a:t>
            </a:r>
            <a:r>
              <a:rPr lang="en-US" dirty="0" smtClean="0"/>
              <a:t>M/1kg)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-797761" y="3170320"/>
            <a:ext cx="3271921" cy="3313546"/>
          </a:xfrm>
          <a:prstGeom prst="ellipse">
            <a:avLst/>
          </a:prstGeom>
          <a:solidFill>
            <a:srgbClr val="D1F3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95297" y="112933"/>
            <a:ext cx="4956411" cy="4637298"/>
          </a:xfrm>
          <a:prstGeom prst="ellipse">
            <a:avLst/>
          </a:prstGeom>
          <a:gradFill flip="none" rotWithShape="1">
            <a:gsLst>
              <a:gs pos="0">
                <a:srgbClr val="EE8ED5">
                  <a:tint val="66000"/>
                  <a:satMod val="160000"/>
                </a:srgbClr>
              </a:gs>
              <a:gs pos="50000">
                <a:srgbClr val="EE8ED5">
                  <a:tint val="44500"/>
                  <a:satMod val="160000"/>
                </a:srgbClr>
              </a:gs>
              <a:gs pos="100000">
                <a:srgbClr val="EE8E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15" y="2975790"/>
            <a:ext cx="452183" cy="2141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53" y="6347833"/>
            <a:ext cx="1698349" cy="3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16" y="1435317"/>
            <a:ext cx="6867520" cy="5210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Numerical modeling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191298" y="4978400"/>
            <a:ext cx="4054302" cy="796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37039" y="4721752"/>
            <a:ext cx="16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10¹⁴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!!!!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26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72160" y="365125"/>
            <a:ext cx="1058164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Mass spectrum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radiation-dominated era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56" y="1840892"/>
            <a:ext cx="5767524" cy="4339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81" y="1764145"/>
            <a:ext cx="5748702" cy="44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81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72160" y="365125"/>
            <a:ext cx="1058164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 spectrum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matter-dominated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4" y="2059710"/>
            <a:ext cx="5540966" cy="4183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55" y="1993043"/>
            <a:ext cx="5703861" cy="42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2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250" r="15449" b="250"/>
          <a:stretch>
            <a:fillRect/>
          </a:stretch>
        </p:blipFill>
        <p:spPr bwMode="auto">
          <a:xfrm>
            <a:off x="7139902" y="2143760"/>
            <a:ext cx="6545618" cy="5806440"/>
          </a:xfrm>
          <a:custGeom>
            <a:avLst/>
            <a:gdLst>
              <a:gd name="connsiteX0" fmla="*/ 3418840 w 6837680"/>
              <a:gd name="connsiteY0" fmla="*/ 0 h 6065520"/>
              <a:gd name="connsiteX1" fmla="*/ 6837680 w 6837680"/>
              <a:gd name="connsiteY1" fmla="*/ 3032760 h 6065520"/>
              <a:gd name="connsiteX2" fmla="*/ 3418840 w 6837680"/>
              <a:gd name="connsiteY2" fmla="*/ 6065520 h 6065520"/>
              <a:gd name="connsiteX3" fmla="*/ 0 w 6837680"/>
              <a:gd name="connsiteY3" fmla="*/ 3032760 h 6065520"/>
              <a:gd name="connsiteX4" fmla="*/ 3418840 w 6837680"/>
              <a:gd name="connsiteY4" fmla="*/ 0 h 606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680" h="6065520">
                <a:moveTo>
                  <a:pt x="3418840" y="0"/>
                </a:moveTo>
                <a:cubicBezTo>
                  <a:pt x="5307013" y="0"/>
                  <a:pt x="6837680" y="1357813"/>
                  <a:pt x="6837680" y="3032760"/>
                </a:cubicBezTo>
                <a:cubicBezTo>
                  <a:pt x="6837680" y="4707707"/>
                  <a:pt x="5307013" y="6065520"/>
                  <a:pt x="3418840" y="6065520"/>
                </a:cubicBezTo>
                <a:cubicBezTo>
                  <a:pt x="1530667" y="6065520"/>
                  <a:pt x="0" y="4707707"/>
                  <a:pt x="0" y="3032760"/>
                </a:cubicBezTo>
                <a:cubicBezTo>
                  <a:pt x="0" y="1357813"/>
                  <a:pt x="1530667" y="0"/>
                  <a:pt x="3418840" y="0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68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critical mass value for primordial black holes at which they evaporate in our time has been confirmed. It is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1.4·10¹⁴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112715"/>
            <a:ext cx="656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strong dominance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one of the observed processes is observed: Hawking radiation for small masses and Bondi accretion for large masses.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901701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critical mass of primordial black holes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different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Universe has been studied.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7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234" r="50982" b="50397"/>
          <a:stretch/>
        </p:blipFill>
        <p:spPr bwMode="auto">
          <a:xfrm>
            <a:off x="3297382" y="927868"/>
            <a:ext cx="5624945" cy="51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7" b="50983"/>
          <a:stretch/>
        </p:blipFill>
        <p:spPr bwMode="auto">
          <a:xfrm>
            <a:off x="3232730" y="927867"/>
            <a:ext cx="5758559" cy="51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3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5" r="51228"/>
          <a:stretch/>
        </p:blipFill>
        <p:spPr bwMode="auto">
          <a:xfrm>
            <a:off x="3232730" y="927867"/>
            <a:ext cx="5758559" cy="51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3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0" t="51070"/>
          <a:stretch/>
        </p:blipFill>
        <p:spPr bwMode="auto">
          <a:xfrm>
            <a:off x="3158840" y="927867"/>
            <a:ext cx="5824452" cy="51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0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oni.club/uploads/posts/2023-01/1674324249_foni-club-p-fon-rossiiskii-flag-dlya-fotoshopa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7383"/>
            <a:ext cx="12192001" cy="6298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75" y="2767729"/>
            <a:ext cx="4269220" cy="4090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6276" y="497456"/>
            <a:ext cx="5405374" cy="3363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9419" y="154421"/>
            <a:ext cx="668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КАНДИДАТ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ТЕМНУЮ МАТЕРИЮ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152" y="154421"/>
            <a:ext cx="1486437" cy="11244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2494" y="3352800"/>
            <a:ext cx="5006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</a:t>
            </a:r>
          </a:p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ерная дыра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0433" y="5919063"/>
            <a:ext cx="339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Партия «Сингулярное </a:t>
            </a:r>
            <a:r>
              <a:rPr lang="ru-RU" dirty="0" err="1" smtClean="0"/>
              <a:t>ЕдРо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0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07827"/>
            <a:ext cx="786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 was supported by the Russian Science Foundation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number 23-22-00259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132563" y="835937"/>
            <a:ext cx="3059437" cy="3007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35665" y="2879114"/>
            <a:ext cx="1793796" cy="17127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27704" t="-127" r="19667" b="8048"/>
          <a:stretch/>
        </p:blipFill>
        <p:spPr>
          <a:xfrm>
            <a:off x="6010872" y="-7920135"/>
            <a:ext cx="8883712" cy="8756072"/>
          </a:xfrm>
          <a:custGeom>
            <a:avLst/>
            <a:gdLst>
              <a:gd name="connsiteX0" fmla="*/ 3214255 w 6428510"/>
              <a:gd name="connsiteY0" fmla="*/ 0 h 6336146"/>
              <a:gd name="connsiteX1" fmla="*/ 6428510 w 6428510"/>
              <a:gd name="connsiteY1" fmla="*/ 3168073 h 6336146"/>
              <a:gd name="connsiteX2" fmla="*/ 3214255 w 6428510"/>
              <a:gd name="connsiteY2" fmla="*/ 6336146 h 6336146"/>
              <a:gd name="connsiteX3" fmla="*/ 0 w 6428510"/>
              <a:gd name="connsiteY3" fmla="*/ 3168073 h 6336146"/>
              <a:gd name="connsiteX4" fmla="*/ 3214255 w 6428510"/>
              <a:gd name="connsiteY4" fmla="*/ 0 h 6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8510" h="6336146">
                <a:moveTo>
                  <a:pt x="3214255" y="0"/>
                </a:moveTo>
                <a:cubicBezTo>
                  <a:pt x="4989439" y="0"/>
                  <a:pt x="6428510" y="1418395"/>
                  <a:pt x="6428510" y="3168073"/>
                </a:cubicBezTo>
                <a:cubicBezTo>
                  <a:pt x="6428510" y="4917751"/>
                  <a:pt x="4989439" y="6336146"/>
                  <a:pt x="3214255" y="6336146"/>
                </a:cubicBezTo>
                <a:cubicBezTo>
                  <a:pt x="1439071" y="6336146"/>
                  <a:pt x="0" y="4917751"/>
                  <a:pt x="0" y="3168073"/>
                </a:cubicBezTo>
                <a:cubicBezTo>
                  <a:pt x="0" y="1418395"/>
                  <a:pt x="1439071" y="0"/>
                  <a:pt x="3214255" y="0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24" name="Овал 23"/>
          <p:cNvSpPr/>
          <p:nvPr/>
        </p:nvSpPr>
        <p:spPr>
          <a:xfrm>
            <a:off x="8294882" y="4959054"/>
            <a:ext cx="4599316" cy="43932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18164"/>
            <a:ext cx="4063738" cy="25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7" y="3018437"/>
            <a:ext cx="84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Friedmann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 gives us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homogeneous isotropic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94882" y="-1916315"/>
            <a:ext cx="4599316" cy="43932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82364" y="5195338"/>
            <a:ext cx="277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Hawking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5552" y="5195338"/>
            <a:ext cx="44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Bondi-Hoyle-Littleton accretion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60756" y="6358270"/>
            <a:ext cx="3567437" cy="3360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8198" y="1542032"/>
            <a:ext cx="84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Primordial black holes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(PBHs) are black holes that may have formed shortly after the birth of the Universe.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198" y="2258726"/>
            <a:ext cx="714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many years, PBHs have remained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viable candidate for dark matter.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0748" y="4192560"/>
            <a:ext cx="41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processes under consideration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23230">
            <a:off x="8496506" y="4428742"/>
            <a:ext cx="818110" cy="7185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82356" flipH="1">
            <a:off x="3501129" y="4534979"/>
            <a:ext cx="818110" cy="7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-2068318" y="5667085"/>
            <a:ext cx="4599316" cy="43932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131043" y="-507577"/>
            <a:ext cx="3567437" cy="3360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699158"/>
            <a:ext cx="84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gray factor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dimensionless quantity that characterizes the probability of absorption of the emitted substance.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875520" y="2152131"/>
            <a:ext cx="2451856" cy="2345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519399"/>
            <a:ext cx="7123405" cy="2973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38199" y="5841084"/>
            <a:ext cx="754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MacGibbon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Jane H., Webber B. R. Quark- and gluon-jet emission from primordial black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holes: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instantaneous spectra // . — 1990. — . — Vol. 41, no. 10. — P. 3052–3079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77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-1987038" y="-1089315"/>
            <a:ext cx="4599316" cy="43932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7863" y="1688657"/>
            <a:ext cx="486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efficiency coefficients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7601" y="2828035"/>
            <a:ext cx="130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Accretion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4723" y="2828035"/>
            <a:ext cx="154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6016" y="4155440"/>
            <a:ext cx="3807015" cy="380999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3" b="100000" l="1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016" y="3600113"/>
            <a:ext cx="3808730" cy="135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016" y="356692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47840" y="5049297"/>
            <a:ext cx="177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 are you running...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95559">
            <a:off x="4777452" y="5321760"/>
            <a:ext cx="818110" cy="7185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5186507" y="4924868"/>
            <a:ext cx="177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025" y="3566921"/>
            <a:ext cx="3397775" cy="2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5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2920" r="1684" b="1460"/>
          <a:stretch>
            <a:fillRect/>
          </a:stretch>
        </p:blipFill>
        <p:spPr bwMode="auto">
          <a:xfrm>
            <a:off x="-919480" y="2905759"/>
            <a:ext cx="5303520" cy="5323840"/>
          </a:xfrm>
          <a:custGeom>
            <a:avLst/>
            <a:gdLst>
              <a:gd name="connsiteX0" fmla="*/ 2651760 w 5303520"/>
              <a:gd name="connsiteY0" fmla="*/ 0 h 5323840"/>
              <a:gd name="connsiteX1" fmla="*/ 5303520 w 5303520"/>
              <a:gd name="connsiteY1" fmla="*/ 2661920 h 5323840"/>
              <a:gd name="connsiteX2" fmla="*/ 2651760 w 5303520"/>
              <a:gd name="connsiteY2" fmla="*/ 5323840 h 5323840"/>
              <a:gd name="connsiteX3" fmla="*/ 0 w 5303520"/>
              <a:gd name="connsiteY3" fmla="*/ 2661920 h 5323840"/>
              <a:gd name="connsiteX4" fmla="*/ 2651760 w 5303520"/>
              <a:gd name="connsiteY4" fmla="*/ 0 h 532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520" h="5323840">
                <a:moveTo>
                  <a:pt x="2651760" y="0"/>
                </a:moveTo>
                <a:cubicBezTo>
                  <a:pt x="4116287" y="0"/>
                  <a:pt x="5303520" y="1191782"/>
                  <a:pt x="5303520" y="2661920"/>
                </a:cubicBezTo>
                <a:cubicBezTo>
                  <a:pt x="5303520" y="4132058"/>
                  <a:pt x="4116287" y="5323840"/>
                  <a:pt x="2651760" y="5323840"/>
                </a:cubicBezTo>
                <a:cubicBezTo>
                  <a:pt x="1187233" y="5323840"/>
                  <a:pt x="0" y="4132058"/>
                  <a:pt x="0" y="2661920"/>
                </a:cubicBezTo>
                <a:cubicBezTo>
                  <a:pt x="0" y="1191782"/>
                  <a:pt x="1187233" y="0"/>
                  <a:pt x="2651760" y="0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264401" y="510816"/>
            <a:ext cx="5069840" cy="5056863"/>
          </a:xfrm>
          <a:prstGeom prst="ellipse">
            <a:avLst/>
          </a:prstGeom>
          <a:solidFill>
            <a:srgbClr val="EE8ED5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067" y="2500572"/>
            <a:ext cx="4429298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 spectrum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36016" y="-2651760"/>
            <a:ext cx="3807015" cy="380999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6534" y="3533404"/>
            <a:ext cx="2451856" cy="2345480"/>
          </a:xfrm>
          <a:prstGeom prst="ellipse">
            <a:avLst/>
          </a:prstGeom>
          <a:solidFill>
            <a:srgbClr val="7DDD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1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2920" r="1684" b="1460"/>
          <a:stretch>
            <a:fillRect/>
          </a:stretch>
        </p:blipFill>
        <p:spPr bwMode="auto">
          <a:xfrm>
            <a:off x="-919480" y="-3942081"/>
            <a:ext cx="5303520" cy="5323840"/>
          </a:xfrm>
          <a:custGeom>
            <a:avLst/>
            <a:gdLst>
              <a:gd name="connsiteX0" fmla="*/ 2651760 w 5303520"/>
              <a:gd name="connsiteY0" fmla="*/ 0 h 5323840"/>
              <a:gd name="connsiteX1" fmla="*/ 5303520 w 5303520"/>
              <a:gd name="connsiteY1" fmla="*/ 2661920 h 5323840"/>
              <a:gd name="connsiteX2" fmla="*/ 2651760 w 5303520"/>
              <a:gd name="connsiteY2" fmla="*/ 5323840 h 5323840"/>
              <a:gd name="connsiteX3" fmla="*/ 0 w 5303520"/>
              <a:gd name="connsiteY3" fmla="*/ 2661920 h 5323840"/>
              <a:gd name="connsiteX4" fmla="*/ 2651760 w 5303520"/>
              <a:gd name="connsiteY4" fmla="*/ 0 h 532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520" h="5323840">
                <a:moveTo>
                  <a:pt x="2651760" y="0"/>
                </a:moveTo>
                <a:cubicBezTo>
                  <a:pt x="4116287" y="0"/>
                  <a:pt x="5303520" y="1191782"/>
                  <a:pt x="5303520" y="2661920"/>
                </a:cubicBezTo>
                <a:cubicBezTo>
                  <a:pt x="5303520" y="4132058"/>
                  <a:pt x="4116287" y="5323840"/>
                  <a:pt x="2651760" y="5323840"/>
                </a:cubicBezTo>
                <a:cubicBezTo>
                  <a:pt x="1187233" y="5323840"/>
                  <a:pt x="0" y="4132058"/>
                  <a:pt x="0" y="2661920"/>
                </a:cubicBezTo>
                <a:cubicBezTo>
                  <a:pt x="0" y="1191782"/>
                  <a:pt x="1187233" y="0"/>
                  <a:pt x="2651760" y="0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1307934"/>
            <a:ext cx="456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Beginning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Radiation-Dominated Era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1e-32 seconds from the birth of the Universe)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20" y="4554543"/>
            <a:ext cx="456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the radiation-dominated era - Beginning of the matter-dominated era (47 thousand years)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98934" y="2291819"/>
            <a:ext cx="2451856" cy="2345480"/>
          </a:xfrm>
          <a:prstGeom prst="ellipse">
            <a:avLst/>
          </a:prstGeom>
          <a:solidFill>
            <a:srgbClr val="EE8ED5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16" y="0"/>
            <a:ext cx="4479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8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9346" y="899158"/>
            <a:ext cx="5250131" cy="5130800"/>
          </a:xfrm>
          <a:prstGeom prst="ellipse">
            <a:avLst/>
          </a:prstGeom>
          <a:solidFill>
            <a:srgbClr val="D1F3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4800" y="1165935"/>
            <a:ext cx="456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matter-dominated era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dark-matter-dominated era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9.8 billion years)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48675"/>
            <a:ext cx="45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(13.8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years)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64" y="2"/>
            <a:ext cx="4510460" cy="3388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64" y="3452250"/>
            <a:ext cx="4548286" cy="33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3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46" y="1"/>
            <a:ext cx="1227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335</Words>
  <Application>Microsoft Office PowerPoint</Application>
  <PresentationFormat>Широкоэкранный</PresentationFormat>
  <Paragraphs>46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Evolution of the mass spectrum of primordial black holes in the Friedmann Universe</vt:lpstr>
      <vt:lpstr>Acknowledgments</vt:lpstr>
      <vt:lpstr>Introduction</vt:lpstr>
      <vt:lpstr>Introduction</vt:lpstr>
      <vt:lpstr>Introduction</vt:lpstr>
      <vt:lpstr>Mass spectrum</vt:lpstr>
      <vt:lpstr>Презентация PowerPoint</vt:lpstr>
      <vt:lpstr>Презентация PowerPoint</vt:lpstr>
      <vt:lpstr>Презентация PowerPoint</vt:lpstr>
      <vt:lpstr>Numerical modeling</vt:lpstr>
      <vt:lpstr>Numerical modeling</vt:lpstr>
      <vt:lpstr>Mass spectrum: radiation-dominated era</vt:lpstr>
      <vt:lpstr>Mass spectrum: matter-dominated era</vt:lpstr>
      <vt:lpstr>Conclusions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спектра первичных черных дыр во фридмановской вселенной</dc:title>
  <dc:creator>Лидия</dc:creator>
  <cp:lastModifiedBy>Лидия</cp:lastModifiedBy>
  <cp:revision>60</cp:revision>
  <dcterms:created xsi:type="dcterms:W3CDTF">2023-12-20T09:31:30Z</dcterms:created>
  <dcterms:modified xsi:type="dcterms:W3CDTF">2024-10-22T20:58:32Z</dcterms:modified>
</cp:coreProperties>
</file>