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7" r:id="rId2"/>
    <p:sldId id="301" r:id="rId3"/>
    <p:sldId id="258" r:id="rId4"/>
    <p:sldId id="293" r:id="rId5"/>
    <p:sldId id="304" r:id="rId6"/>
    <p:sldId id="305" r:id="rId7"/>
    <p:sldId id="317" r:id="rId8"/>
    <p:sldId id="286" r:id="rId9"/>
    <p:sldId id="297" r:id="rId10"/>
    <p:sldId id="302" r:id="rId11"/>
    <p:sldId id="298" r:id="rId12"/>
    <p:sldId id="306" r:id="rId13"/>
    <p:sldId id="307" r:id="rId14"/>
    <p:sldId id="319" r:id="rId15"/>
    <p:sldId id="320" r:id="rId16"/>
    <p:sldId id="309" r:id="rId17"/>
    <p:sldId id="310" r:id="rId18"/>
    <p:sldId id="321" r:id="rId19"/>
    <p:sldId id="323" r:id="rId20"/>
    <p:sldId id="322" r:id="rId21"/>
    <p:sldId id="292" r:id="rId22"/>
    <p:sldId id="295" r:id="rId23"/>
    <p:sldId id="276" r:id="rId24"/>
    <p:sldId id="259" r:id="rId25"/>
    <p:sldId id="308" r:id="rId26"/>
    <p:sldId id="318" r:id="rId27"/>
    <p:sldId id="314" r:id="rId28"/>
    <p:sldId id="313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FBEC"/>
    <a:srgbClr val="C1FFB5"/>
    <a:srgbClr val="E4F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31"/>
    <p:restoredTop sz="78342"/>
  </p:normalViewPr>
  <p:slideViewPr>
    <p:cSldViewPr snapToGrid="0">
      <p:cViewPr>
        <p:scale>
          <a:sx n="61" d="100"/>
          <a:sy n="61" d="100"/>
        </p:scale>
        <p:origin x="1768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CEC371-C959-7747-A741-1960E1894684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D5EDC1-94C4-E549-A267-FE161BED50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93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D5FDA8-FA3A-9748-9842-B2CD417EECA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685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На слайде представлена динамика характеристик основного состояния изотопов (…) нобелия с ростом числа нейтронов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Initially it was assumed that these characteristics would evolve monotonically from nucleus to nucleus, but we see that in the region of 252 and 254 No a certain anomaly arises in neutron pairing, and, as a consequence, this anomaly arises for energy and moment of inertia</a:t>
            </a:r>
            <a:br>
              <a:rPr lang="en-US" dirty="0"/>
            </a:br>
            <a:br>
              <a:rPr lang="en-US" dirty="0"/>
            </a:br>
            <a:r>
              <a:rPr lang="ru-RU" dirty="0"/>
              <a:t>Изначально предполагалось, что эти характеристики будут эволюционировать монотонно от ядра к ядру, но мы видим, что в области 252 и 254 </a:t>
            </a:r>
            <a:r>
              <a:rPr lang="en-US" dirty="0"/>
              <a:t>No </a:t>
            </a:r>
            <a:r>
              <a:rPr lang="ru-RU" dirty="0"/>
              <a:t>возникает некоторая аномалия в нейтронном спаривании, и, как следствие, эта аномалия возникает и для энергии и момента инерции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5218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Необходимо было проверить, не зависит ли данная иррегулярность (резкий спад спаривания) от выбранной силы </a:t>
            </a:r>
            <a:r>
              <a:rPr lang="ru-RU" dirty="0" err="1"/>
              <a:t>скирма</a:t>
            </a:r>
            <a:r>
              <a:rPr lang="ru-RU" dirty="0"/>
              <a:t>, так как учет спаривания закладывается в силы </a:t>
            </a:r>
            <a:r>
              <a:rPr lang="ru-RU" dirty="0" err="1"/>
              <a:t>скирма</a:t>
            </a:r>
            <a:r>
              <a:rPr lang="ru-RU" dirty="0"/>
              <a:t> по-разному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Все силы </a:t>
            </a:r>
            <a:r>
              <a:rPr lang="ru-RU" dirty="0" err="1"/>
              <a:t>Скирма</a:t>
            </a:r>
            <a:r>
              <a:rPr lang="ru-RU" dirty="0"/>
              <a:t> поддерживают данную иррегулярность</a:t>
            </a:r>
            <a:br>
              <a:rPr lang="ru-RU" dirty="0"/>
            </a:br>
            <a:r>
              <a:rPr lang="ru-RU" dirty="0"/>
              <a:t>Она возникает, так как в </a:t>
            </a:r>
            <a:r>
              <a:rPr lang="ru-RU" dirty="0" err="1"/>
              <a:t>одночастичном</a:t>
            </a:r>
            <a:r>
              <a:rPr lang="ru-RU" dirty="0"/>
              <a:t> спектре для 254</a:t>
            </a:r>
            <a:r>
              <a:rPr lang="en-US" dirty="0"/>
              <a:t>No </a:t>
            </a:r>
            <a:r>
              <a:rPr lang="ru-RU" dirty="0"/>
              <a:t>уровень ферми уединен, поэтому спаривание почти пропадает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В 252</a:t>
            </a:r>
            <a:r>
              <a:rPr lang="en-US" dirty="0"/>
              <a:t>No </a:t>
            </a:r>
            <a:r>
              <a:rPr lang="ru-RU" dirty="0"/>
              <a:t>уровень Ферми тоже находится достаточно далеко от соседних уровней, поэтому спаривание тоже развито слабо</a:t>
            </a:r>
            <a:br>
              <a:rPr lang="ru-RU" dirty="0"/>
            </a:br>
            <a:endParaRPr lang="ru-RU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15388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Состояние 8− при энергии 1,254 МэВ в 252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No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обычно относят к нейтронной 2</a:t>
            </a:r>
            <a:r>
              <a:rPr lang="en-US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qp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-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конфигурации </a:t>
            </a:r>
            <a:r>
              <a:rPr lang="en-US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nn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[734 ↑, 624 ↓] [1, 2, 46].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То же самое назначение получено в наших расчетах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QRPA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для всех трех приложенных сил </a:t>
            </a:r>
            <a:r>
              <a:rPr lang="ru-RU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Скирма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Наши расчеты предсказывают этот изомер как возбуждение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F → F + 1,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где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F —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уровень Ферми. Частично-дырочный (1</a:t>
            </a:r>
            <a:r>
              <a:rPr lang="en-US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ph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)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характер перехода благоприятствует существованию этого нейтронного изомерного состояния в 252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No.</a:t>
            </a:r>
          </a:p>
          <a:p>
            <a:pPr algn="l"/>
            <a:b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</a:br>
            <a:b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</a:b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Конечно заметно, что для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SV-bas,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где спаривание наиболее развито, энергия слегка завышена. Согласно исследованиям, блокировка спаривания может уменьшить расчетные энергии 2</a:t>
            </a:r>
            <a:r>
              <a:rPr lang="en-US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qp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-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состояний на 0,2-0,5 МэВ. </a:t>
            </a:r>
          </a:p>
          <a:p>
            <a:pPr algn="l"/>
            <a:b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</a:b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Судя по таблице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описание состояния 8− 254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No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значительно хуже, чем у 252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No.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Энергия этого состояния значительно завышена для всех трех сил </a:t>
            </a:r>
            <a:r>
              <a:rPr lang="ru-RU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Скирма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. Более того, эти силы предсказывают три различные конфигурации 2</a:t>
            </a:r>
            <a:r>
              <a:rPr lang="en-US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qp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для состояния 8−. Предсказание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SLy6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выглядит наиболее разумным, поскольку оно рассматривает возбуждение 8− как переход частица-дырка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F → F + 3.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Вместо этого </a:t>
            </a:r>
            <a:r>
              <a:rPr lang="en-US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SkM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*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и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SV-bas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предполагают переходы частица-частица, которые могут происходить из-за хорошо развитого спаривания протонов. Отметим, что наши расчеты для 254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No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предсказывают подавление нейтронного, но не протонного спаривания. </a:t>
            </a:r>
          </a:p>
          <a:p>
            <a:pPr algn="l"/>
            <a:endParaRPr lang="ru-RU" b="0" i="0" dirty="0">
              <a:solidFill>
                <a:srgbClr val="1F1F1F"/>
              </a:solidFill>
              <a:effectLst/>
              <a:latin typeface="Arial" panose="020B0604020202020204" pitchFamily="34" charset="0"/>
            </a:endParaRPr>
          </a:p>
          <a:p>
            <a:pPr algn="l"/>
            <a:endParaRPr lang="ru-RU" b="0" i="0" dirty="0">
              <a:solidFill>
                <a:srgbClr val="1F1F1F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_________________</a:t>
            </a:r>
          </a:p>
          <a:p>
            <a:pPr algn="l"/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Сложную ситуацию с состоянием 8− в 254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No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можно объяснить тем, что частично-дырочный переход 624 ↓→ 734 ↑ в нейтронной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s-p-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схеме </a:t>
            </a:r>
            <a:r>
              <a:rPr lang="ru-RU" dirty="0"/>
              <a:t>который дает состояние 8− в 252No, становится частицей-частицей в 254No. Таким образом, этот простой способ построения состояния 8− не может быть реализован в 254No. Кроме того, неудовлетворительное описание состояния 8− может быть вызвано недостатками протонной </a:t>
            </a:r>
            <a:r>
              <a:rPr lang="ru-RU" dirty="0" err="1"/>
              <a:t>одночастичной</a:t>
            </a:r>
            <a:r>
              <a:rPr lang="ru-RU" dirty="0"/>
              <a:t> схемы (см. выше табл. III и обсуждение результатов для нечетных ядер). Для состояния 8− в 254No мы также видим значительное влияние остаточного взаимодействия. Однако здесь коллективный сдвиг имеет разные признаки. В SLy6 преобладает </a:t>
            </a:r>
            <a:r>
              <a:rPr lang="ru-RU" dirty="0" err="1"/>
              <a:t>изовекторное</a:t>
            </a:r>
            <a:r>
              <a:rPr lang="ru-RU" dirty="0"/>
              <a:t> взаимодействие, а в </a:t>
            </a:r>
            <a:r>
              <a:rPr lang="ru-RU" dirty="0" err="1"/>
              <a:t>SkM</a:t>
            </a:r>
            <a:r>
              <a:rPr lang="ru-RU" dirty="0"/>
              <a:t>* и </a:t>
            </a:r>
            <a:r>
              <a:rPr lang="ru-RU" dirty="0" err="1"/>
              <a:t>SVbas</a:t>
            </a:r>
            <a:r>
              <a:rPr lang="ru-RU" dirty="0"/>
              <a:t> - </a:t>
            </a:r>
            <a:r>
              <a:rPr lang="ru-RU" dirty="0" err="1"/>
              <a:t>изоскалярное</a:t>
            </a:r>
            <a:r>
              <a:rPr lang="ru-RU" dirty="0"/>
              <a:t> взаимодействие.</a:t>
            </a:r>
            <a:endParaRPr lang="ru-RU" b="0" i="0" dirty="0">
              <a:solidFill>
                <a:srgbClr val="1F1F1F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pPr algn="l"/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Изомер 8- в 254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No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ранее исследовался в рамках различных моделей, см., например, [13, 22, 24, 29, 30]. В моделях [22, 24] используется </a:t>
            </a:r>
            <a:r>
              <a:rPr lang="ru-RU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одночастичный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потенциал Вудса-</a:t>
            </a:r>
            <a:r>
              <a:rPr lang="ru-RU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Саксона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и схематическое остаточное взаимодействие, т.е. эти модели не являются самосогласованными. В то же время они реализуют блокировку спаривания, что позволяет получить разумное описание энергии низшего состояния 2</a:t>
            </a:r>
            <a:r>
              <a:rPr lang="en-US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qp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8−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в 254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No (1,4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МэВ [22] и 1,3 МэВ [24]). Эти модели предсказывают различное назначение низшего состояния 8−: </a:t>
            </a:r>
            <a:r>
              <a:rPr lang="en-US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nn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[734 ↑, 613 ↓]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в [22] и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pp[514 ↓, 624 ↑]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в [24]. Эти назначения коррелируют с нашими результатами в Таблице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IV.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Модель скручивания </a:t>
            </a:r>
            <a:r>
              <a:rPr lang="ru-RU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Нильссона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с проекцией спаривания [30] предсказывает отнесение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pp[514 ↓,624 ↑]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и дает энергию состояния 1,272 МэВ в хорошем согласии с экспериментальным значением. В целом исследования [13, 22, 24, 30] показывают, что блокировка спаривания или проекция очень важны для воспроизведения </a:t>
            </a:r>
            <a:r>
              <a:rPr lang="en-US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Eexp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В частности, это подтверждается хорошим описанием энергии состояния 8− оболочечной моделью с использованием проекции после вариационного задания [13].</a:t>
            </a:r>
          </a:p>
          <a:p>
            <a:pPr algn="l"/>
            <a:b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</a:br>
            <a:endParaRPr lang="ru-RU" b="0" i="0" dirty="0">
              <a:solidFill>
                <a:srgbClr val="1F1F1F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Различное отнесение 2</a:t>
            </a:r>
            <a:r>
              <a:rPr lang="en-US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qp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состояния 8−, вероятно, обусловлено тем, что и наши расчеты, и расчеты [22, 24] предсказывают достаточно близкие энергии возбуждения для 2</a:t>
            </a:r>
            <a:r>
              <a:rPr lang="en-US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qp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-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конфигураций </a:t>
            </a:r>
            <a:r>
              <a:rPr lang="en-US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nn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[734 ↑, 613 ↓]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и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pp[514 ↓, 624 ↑ ] in 254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Нет. Итак, даже небольшое различие в </a:t>
            </a:r>
            <a:r>
              <a:rPr lang="ru-RU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одночастичных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спектрах может привести к разным отнесениям. В любом случае, все модели предсказывают состояние 8− в 254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No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как почти чистую 2</a:t>
            </a:r>
            <a:r>
              <a:rPr lang="en-US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qp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-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конфигурацию. Расчеты [22] показывают, что для этого состояния связь со сложными конфигурациями пренебрежимо мала. Модель </a:t>
            </a:r>
            <a:r>
              <a:rPr lang="ru-RU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двухцентровой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оболочки [29] дает протону состояние 2</a:t>
            </a:r>
            <a:r>
              <a:rPr lang="en-US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qp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8−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при ~1,27 МэВ, но здесь разумное описание энергии получается за счет ручного уменьшения силы спаривания на 15%.</a:t>
            </a:r>
          </a:p>
          <a:p>
            <a:pPr algn="l"/>
            <a:b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</a:br>
            <a:endParaRPr lang="ru-RU" b="0" i="0" dirty="0">
              <a:solidFill>
                <a:srgbClr val="1F1F1F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Более точное отнесение 2</a:t>
            </a:r>
            <a:r>
              <a:rPr lang="en-US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qp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состояния 8- в 254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No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можно было бы сделать, используя экспериментально наблюдаемые </a:t>
            </a:r>
            <a:r>
              <a:rPr lang="el-GR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γ-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распады в это состояние и из него. Однако и здесь у нас разные выводы. В то время как анализ [47] предполагает конфигурацию протона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pp[514 ↓, 624 ↑],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исследование [48] отдаёт предпочтение одной из двух нейтронных конфигураций: </a:t>
            </a:r>
            <a:r>
              <a:rPr lang="en-US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nn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[734 ↑, 613 ↑]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и </a:t>
            </a:r>
            <a:r>
              <a:rPr lang="en-US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nn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[734 ↑,624 ↓] .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Отнесения нейтронов [48] выглядят более обоснованными, поскольку они убедительно аргументируются измеренным </a:t>
            </a:r>
            <a:r>
              <a:rPr lang="el-GR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γ-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распадом между вращательными полосами, построенными на состоянии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K</a:t>
            </a:r>
            <a:r>
              <a:rPr lang="el-GR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π = 8−,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и хорошо известным </a:t>
            </a:r>
            <a:r>
              <a:rPr lang="ru-RU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двухквазичастичным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изомером нейтрона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K</a:t>
            </a:r>
            <a:r>
              <a:rPr lang="el-GR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π = 10+ </a:t>
            </a:r>
            <a:r>
              <a:rPr lang="en-US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nn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[734 ↑,725 ↑ ]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находится при энергии 2,01 МэВ. Действительно, при таких заданиях </a:t>
            </a:r>
            <a:r>
              <a:rPr lang="el-GR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γ-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распад сопровождается переходом одного нейтрона, переходом 0,5 МэВ 725 ↑ (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F +4) → 613 ↑ (F +3)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или переходом 3,4 МэВ 725 ↑ (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F +4 ) → 624 ↑ (F −2).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Первый выглядит более реалистичным, поскольку его энергия перехода ближе к экспериментальной разности энергий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E10+ − E8− =2,012-1,295=0,717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МэВ. Итак, анализ [48] подтверждает наше отнесение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SLy6 </a:t>
            </a:r>
            <a:r>
              <a:rPr lang="en-US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nn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[734 ↑, 613 ↑],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показанное в табл.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IV.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Отметим также, что в хорошем согласии с результатами [48] наши расчеты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SLy6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дают самое низкое состояние 2</a:t>
            </a:r>
            <a:r>
              <a:rPr lang="en-US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qp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нейтрона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K</a:t>
            </a:r>
            <a:r>
              <a:rPr lang="el-GR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π = 10+ </a:t>
            </a:r>
            <a:r>
              <a:rPr lang="en-US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nn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[734 ↑,725 ↑]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при 1,93 МэВ, т.е. очень близко к экспериментальному значению 2,01 МэВ. Приведенный выше анализ, а также хорошее описание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SLy6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состояний 3+ и 8- в 252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No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и состояния 2- в 254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No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показывают, что эта сила достаточно разумна для тщательного анализа низкоэнергетических спектров в 252,254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No.</a:t>
            </a:r>
          </a:p>
          <a:p>
            <a:pPr algn="l"/>
            <a:b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</a:br>
            <a:endParaRPr lang="en-US" b="0" i="0" dirty="0">
              <a:solidFill>
                <a:srgbClr val="1F1F1F"/>
              </a:solidFill>
              <a:effectLst/>
              <a:latin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03562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Как упоминалось выше, расчеты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SLy6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предсказывают разрыв нейтронного спаривания в 254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No.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Это, в свою очередь, должно привести к существенному уменьшению энергии первого спаривающего колебательного состояния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K</a:t>
            </a:r>
            <a:r>
              <a:rPr lang="el-GR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π = 0+.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Таблица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показывает, что расчеты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SLy6 QRPA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действительно предсказывают для нижнего состояния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K </a:t>
            </a:r>
            <a:r>
              <a:rPr lang="el-GR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π = 0+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в 254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No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исключительно низкую энергию возбуждения 0,22 МэВ, и это состояние по сути является спариванием.</a:t>
            </a:r>
          </a:p>
          <a:p>
            <a:pPr algn="l"/>
            <a:endParaRPr lang="ru-RU" b="0" i="0" dirty="0">
              <a:solidFill>
                <a:srgbClr val="1F1F1F"/>
              </a:solidFill>
              <a:effectLst/>
              <a:latin typeface="Arial" panose="020B0604020202020204" pitchFamily="34" charset="0"/>
            </a:endParaRPr>
          </a:p>
          <a:p>
            <a:pPr algn="l"/>
            <a:endParaRPr lang="ru-RU" b="0" i="0" dirty="0">
              <a:solidFill>
                <a:srgbClr val="1F1F1F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Примечательно, что недавние расчеты модели оболочки с проекцией после вариации также предсказывают состояние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K</a:t>
            </a:r>
            <a:r>
              <a:rPr lang="el-GR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π = 0+ (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E=0,86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МэВ) как самое низкое </a:t>
            </a:r>
            <a:r>
              <a:rPr lang="ru-RU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невращательное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состояние в </a:t>
            </a:r>
            <a:r>
              <a:rPr lang="ru-RU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мультипольном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спектре 254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No.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Однако они не анализируют происхождение и особенности этого состояния и даже считают его «сталкивающимся» с недавними экспериментальными данными. Отметим, что парные колебательные состояния 0+ хорошо известны в четно-четно деформированных ядрах редкоземельных и </a:t>
            </a:r>
            <a:r>
              <a:rPr lang="ru-RU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актинидных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областей. Наиболее тщательный анализ низкоэнергетических состояний 0+ был проведен в рамках </a:t>
            </a:r>
            <a:r>
              <a:rPr lang="ru-RU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квазичастично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-фононной модели (КФМ). Нижние возбужденные состояния 0+ обычно имеют энергию около 1 МэВ. Их приведенные вероятности перехода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E20 B(E20,0+0gs → 2+0)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существенно зависят от силы спаривания и вклада бета-колебаний. </a:t>
            </a:r>
          </a:p>
          <a:p>
            <a:pPr algn="l"/>
            <a:endParaRPr lang="ru-RU" b="0" i="0" dirty="0">
              <a:solidFill>
                <a:srgbClr val="1F1F1F"/>
              </a:solidFill>
              <a:effectLst/>
              <a:latin typeface="Arial" panose="020B0604020202020204" pitchFamily="34" charset="0"/>
            </a:endParaRPr>
          </a:p>
          <a:p>
            <a:pPr algn="l"/>
            <a:endParaRPr lang="ru-RU" b="0" i="0" dirty="0">
              <a:solidFill>
                <a:srgbClr val="1F1F1F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_________</a:t>
            </a:r>
          </a:p>
          <a:p>
            <a:pPr algn="l"/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Парные колебательные состояния </a:t>
            </a:r>
            <a:r>
              <a:rPr lang="ru-RU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могут</a:t>
            </a:r>
            <a:r>
              <a:rPr lang="ru-RU" dirty="0" err="1"/>
              <a:t>наблюдаться</a:t>
            </a:r>
            <a:r>
              <a:rPr lang="ru-RU" dirty="0"/>
              <a:t> в реакциях переноса (</a:t>
            </a:r>
            <a:r>
              <a:rPr lang="ru-RU" dirty="0" err="1"/>
              <a:t>p</a:t>
            </a:r>
            <a:r>
              <a:rPr lang="ru-RU" dirty="0"/>
              <a:t>, </a:t>
            </a:r>
            <a:r>
              <a:rPr lang="ru-RU" dirty="0" err="1"/>
              <a:t>t</a:t>
            </a:r>
            <a:r>
              <a:rPr lang="ru-RU" dirty="0"/>
              <a:t>) и (</a:t>
            </a:r>
            <a:r>
              <a:rPr lang="ru-RU" dirty="0" err="1"/>
              <a:t>t</a:t>
            </a:r>
            <a:r>
              <a:rPr lang="ru-RU" dirty="0"/>
              <a:t>, </a:t>
            </a:r>
            <a:r>
              <a:rPr lang="ru-RU" dirty="0" err="1"/>
              <a:t>p</a:t>
            </a:r>
            <a:r>
              <a:rPr lang="ru-RU" dirty="0"/>
              <a:t>) [49, 50]. Согласно исследованиям QPM, самое низкое состояние </a:t>
            </a:r>
            <a:r>
              <a:rPr lang="ru-RU" dirty="0" err="1"/>
              <a:t>Kν</a:t>
            </a:r>
            <a:r>
              <a:rPr lang="ru-RU" dirty="0"/>
              <a:t>π = 0+1 обычно имеет незначительные </a:t>
            </a:r>
            <a:r>
              <a:rPr lang="ru-RU" dirty="0" err="1"/>
              <a:t>двухфононные</a:t>
            </a:r>
            <a:r>
              <a:rPr lang="ru-RU" dirty="0"/>
              <a:t> примеси и поэтому может быть разумно описано в рамках QRPA. Таблица V показывает, что в 252,254No ниже 1,5 МэВ должны быть два состояния 0+. Для SLy6 и </a:t>
            </a:r>
            <a:r>
              <a:rPr lang="ru-RU" dirty="0" err="1"/>
              <a:t>SkM</a:t>
            </a:r>
            <a:r>
              <a:rPr lang="ru-RU" dirty="0"/>
              <a:t>* состояния с доминированием нейтронных 2qp-компонент (для которых спаривание подавлено) дают низкие вероятности перехода </a:t>
            </a:r>
            <a:r>
              <a:rPr lang="ru-RU" dirty="0" err="1"/>
              <a:t>B</a:t>
            </a:r>
            <a:r>
              <a:rPr lang="ru-RU" dirty="0"/>
              <a:t>(E20) (состояния 0+1 (SLy6) и 0+2 (SKM*) в 252No и указывает 0+1 (SLy6,SkM*) в 254No). Вместо этого состояния с доминированием протонных компонентов 2qp (хорошо развитое спаривание) предполагают большой </a:t>
            </a:r>
            <a:r>
              <a:rPr lang="ru-RU" dirty="0" err="1"/>
              <a:t>B</a:t>
            </a:r>
            <a:r>
              <a:rPr lang="ru-RU" dirty="0"/>
              <a:t>(E20). Сила </a:t>
            </a:r>
            <a:r>
              <a:rPr lang="ru-RU" dirty="0" err="1"/>
              <a:t>SVbas</a:t>
            </a:r>
            <a:r>
              <a:rPr lang="ru-RU" dirty="0"/>
              <a:t>, при которой спаривание протонов и нейтронов является сильным, дает другой результат. Здесь как в состояниях 0+1, так и в состояниях 0+2 доминируют компоненты протона 2qp, а большие значения </a:t>
            </a:r>
            <a:r>
              <a:rPr lang="ru-RU" dirty="0" err="1"/>
              <a:t>B</a:t>
            </a:r>
            <a:r>
              <a:rPr lang="ru-RU" dirty="0"/>
              <a:t>(E20) получаются из-за доминирования конфигурации </a:t>
            </a:r>
            <a:r>
              <a:rPr lang="ru-RU" dirty="0" err="1"/>
              <a:t>pp</a:t>
            </a:r>
            <a:r>
              <a:rPr lang="ru-RU" dirty="0"/>
              <a:t>[514 ↓,514 ↓] с большим матричным элементом E20. Согласно таблице V, приведенные вероятности ρ2(E0) коррелируют со значениями </a:t>
            </a:r>
            <a:r>
              <a:rPr lang="ru-RU" dirty="0" err="1"/>
              <a:t>B</a:t>
            </a:r>
            <a:r>
              <a:rPr lang="ru-RU" dirty="0"/>
              <a:t>(E20).</a:t>
            </a:r>
            <a:endParaRPr lang="en-US" dirty="0"/>
          </a:p>
          <a:p>
            <a:endParaRPr lang="en-US" dirty="0"/>
          </a:p>
          <a:p>
            <a:br>
              <a:rPr lang="ru-RU" dirty="0"/>
            </a:b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Возбужденные состояния 0+ ранее были предсказаны в рамках трехосного предписания за средним полем (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TBMF)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в изотопах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Fl (Z=114) [56]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и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Cn (Z=112) [57, 58].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Их энергии возбуждения были предложены в интервалах 0,4–1,3 МэВ в 288–292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Fl [56]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и 0,7–2,2 МэВ в 282–288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Cn [57].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Кроме того, в 282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Cn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экспериментально наблюдалось возбужденное состояние 0+ при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Ex ∼0,6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МэВ [57, 58] в рамках эксперимента совпадений (заселение этого состояния за счет </a:t>
            </a:r>
            <a:r>
              <a:rPr lang="el-GR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α-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распада из 286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Fl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и последующее </a:t>
            </a:r>
            <a:r>
              <a:rPr lang="ru-RU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девозбуждение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состояния за счет электронных внутренних конверсия). Итак, в сверхтяжелых ядрах вполне возможны возбужденные состояния 0+ с энергией ниже 1 МэВ. Стоит отметить, что значения </a:t>
            </a:r>
            <a:r>
              <a:rPr lang="el-GR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ρ2(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E0)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для 252,254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No,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приведенные в табл.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V,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значительно меньше, чем для 282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Cn,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где они достигают ∼ 21 · 10–3 [58]. В то же время наши значения </a:t>
            </a:r>
            <a:r>
              <a:rPr lang="el-GR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ρ2(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E0)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примерно соответствуют значениям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QPM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для редкоземельных и </a:t>
            </a:r>
            <a:r>
              <a:rPr lang="ru-RU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актинидных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ядер [49, 50, 53]. В отличие от изотопов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Fl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и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Cn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с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Z,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равным или близким к предполагаемому магическому числу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Z=114,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наши расчеты касаются случая подавленного спаривания в середине цепочки хорошо деформированных изотопов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No, Z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и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N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которых далеки от магического числа. цифры. Насколько нам известно, предыдущие исследования состояний 0+ в хорошо деформированных ядрах не рассматривали случаи подавленного спаривания. Возможно, самое низкое возбужденное состояние 0+ в 254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No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является уникальным примером спаривания колебательного состояния с необычно низкой энергией возбуждения. Силы </a:t>
            </a:r>
            <a:r>
              <a:rPr lang="en-US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SkM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*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и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SV-bas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с более развитым нейтронным спариванием дают для состояния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K</a:t>
            </a:r>
            <a:r>
              <a:rPr lang="el-GR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νπ</a:t>
            </a:r>
            <a:r>
              <a:rPr lang="el-GR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= 0+1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большие энергии возбуждения ∼0,8 МэВ. В любом случае, это состояние могло бы быть разумным индикатором нейтронного спаривания в 254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No.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Было бы интересно поискать это состояние в экспериментах по совпадениям, подобных проведенному в работах [12]. [57, 58], а также в реакциях </a:t>
            </a:r>
            <a:r>
              <a:rPr lang="ru-RU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двухнейтронной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передачи.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0161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Однако даже в изотопной цепочке нобелия исследованы в основном только 252No и 254No [1, 2]. В этих двух ядрах наблюдались длинные вращательные полосы основного состояния (до Iπ = 20+ в 252No и Iπ = 24+ в 254No). В дальнейшем уже в течение двух десятилетий </a:t>
            </a:r>
            <a:r>
              <a:rPr lang="ru-RU" dirty="0" err="1"/>
              <a:t>двухквазичастичные</a:t>
            </a:r>
            <a:r>
              <a:rPr lang="ru-RU" dirty="0"/>
              <a:t> (2qp) </a:t>
            </a:r>
            <a:r>
              <a:rPr lang="ru-RU" dirty="0" err="1"/>
              <a:t>K</a:t>
            </a:r>
            <a:r>
              <a:rPr lang="ru-RU" dirty="0"/>
              <a:t>π = 8−-изомеры (при 1,254 МэВ в 252No и 1,295 МэВ в 254No) активно исследовались как экспериментально, так и теоретически. 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Обнаружено несколько низкоэнергетических вращательных полос с </a:t>
            </a:r>
            <a:r>
              <a:rPr lang="ru-RU" dirty="0" err="1"/>
              <a:t>K</a:t>
            </a:r>
            <a:r>
              <a:rPr lang="ru-RU" dirty="0"/>
              <a:t>π =2− при 0,929 МэВ в 252No и </a:t>
            </a:r>
            <a:r>
              <a:rPr lang="ru-RU" dirty="0" err="1"/>
              <a:t>K</a:t>
            </a:r>
            <a:r>
              <a:rPr lang="ru-RU" dirty="0"/>
              <a:t>π =3+ при 0,987 МэВ в 254No.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1095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Как упоминалось выше, расчеты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SLy6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предсказывают разрыв нейтронного спаривания в 254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No.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Это, в свою очередь, должно привести к существенному уменьшению энергии первого спаривающего колебательного состояния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K</a:t>
            </a:r>
            <a:r>
              <a:rPr lang="el-GR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π = 0+.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Таблица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показывает, что расчеты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SLy6 QRPA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действительно предсказывают для нижнего состояния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K </a:t>
            </a:r>
            <a:r>
              <a:rPr lang="el-GR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π = 0+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в 254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No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исключительно низкую энергию возбуждения 0,22 МэВ, и это состояние по сути является спариванием.</a:t>
            </a:r>
          </a:p>
          <a:p>
            <a:pPr algn="l"/>
            <a:b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</a:br>
            <a:endParaRPr lang="ru-RU" b="0" i="0" dirty="0">
              <a:solidFill>
                <a:srgbClr val="1F1F1F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вибрационный (основной 2</a:t>
            </a:r>
            <a:r>
              <a:rPr lang="en-US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qp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силы СЛы6 и </a:t>
            </a:r>
            <a:r>
              <a:rPr lang="ru-RU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СкМ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* Состояние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K</a:t>
            </a:r>
            <a:r>
              <a:rPr lang="el-GR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π = 0+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как низшее </a:t>
            </a:r>
            <a:r>
              <a:rPr lang="ru-RU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невращательное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возбужденное состояние в </a:t>
            </a:r>
            <a:r>
              <a:rPr lang="ru-RU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мультипольных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спектрах 252,254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No.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Примечательно, что недавние расчеты модели оболочки с проекцией после вариации также предсказывают состояние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K</a:t>
            </a:r>
            <a:r>
              <a:rPr lang="el-GR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π = 0+ (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E=0,86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МэВ) как самое низкое </a:t>
            </a:r>
            <a:r>
              <a:rPr lang="ru-RU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невращательное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состояние в </a:t>
            </a:r>
            <a:r>
              <a:rPr lang="ru-RU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мультипольном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спектре 254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No [13].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Однако они не анализируют происхождение и особенности этого состояния и даже считают его «сталкивающимся» с недавними экспериментальными данными [55]. Отметим, что парные колебательные состояния 0+ хорошо известны в четно-четно деформированных ядрах редкоземельных [49–54] и </a:t>
            </a:r>
            <a:r>
              <a:rPr lang="ru-RU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актинидных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[53] областей. Наиболее тщательный анализ низкоэнергетических состояний 0+ был проведен в рамках </a:t>
            </a:r>
            <a:r>
              <a:rPr lang="ru-RU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квазичастично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-фононной модели (КФМ) [50]. Нижние возбужденные состояния 0+ обычно имеют энергию около 1 МэВ. Их приведенные вероятности перехода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E20 B(E20,0+0gs → 2+0)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существенно зависят от силы спаривания и вклада бета-колебаний. Парные колебательные состояния могут</a:t>
            </a:r>
          </a:p>
          <a:p>
            <a:pPr algn="l"/>
            <a:b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</a:br>
            <a:endParaRPr lang="ru-RU" b="0" i="0" dirty="0">
              <a:solidFill>
                <a:srgbClr val="1F1F1F"/>
              </a:solidFill>
              <a:effectLst/>
              <a:latin typeface="Arial" panose="020B0604020202020204" pitchFamily="34" charset="0"/>
            </a:endParaRPr>
          </a:p>
          <a:p>
            <a:r>
              <a:rPr lang="ru-RU" dirty="0"/>
              <a:t>наблюдаться в реакциях переноса (</a:t>
            </a:r>
            <a:r>
              <a:rPr lang="ru-RU" dirty="0" err="1"/>
              <a:t>p</a:t>
            </a:r>
            <a:r>
              <a:rPr lang="ru-RU" dirty="0"/>
              <a:t>, </a:t>
            </a:r>
            <a:r>
              <a:rPr lang="ru-RU" dirty="0" err="1"/>
              <a:t>t</a:t>
            </a:r>
            <a:r>
              <a:rPr lang="ru-RU" dirty="0"/>
              <a:t>) и (</a:t>
            </a:r>
            <a:r>
              <a:rPr lang="ru-RU" dirty="0" err="1"/>
              <a:t>t</a:t>
            </a:r>
            <a:r>
              <a:rPr lang="ru-RU" dirty="0"/>
              <a:t>, </a:t>
            </a:r>
            <a:r>
              <a:rPr lang="ru-RU" dirty="0" err="1"/>
              <a:t>p</a:t>
            </a:r>
            <a:r>
              <a:rPr lang="ru-RU" dirty="0"/>
              <a:t>) [49, 50]. Согласно исследованиям QPM, самое низкое состояние </a:t>
            </a:r>
            <a:r>
              <a:rPr lang="ru-RU" dirty="0" err="1"/>
              <a:t>Kν</a:t>
            </a:r>
            <a:r>
              <a:rPr lang="ru-RU" dirty="0"/>
              <a:t>π = 0+1 обычно имеет незначительные </a:t>
            </a:r>
            <a:r>
              <a:rPr lang="ru-RU" dirty="0" err="1"/>
              <a:t>двухфононные</a:t>
            </a:r>
            <a:r>
              <a:rPr lang="ru-RU" dirty="0"/>
              <a:t> примеси и поэтому может быть разумно описано в рамках QRPA. Таблица V показывает, что в 252,254No ниже 1,5 МэВ должны быть два состояния 0+. Для SLy6 и </a:t>
            </a:r>
            <a:r>
              <a:rPr lang="ru-RU" dirty="0" err="1"/>
              <a:t>SkM</a:t>
            </a:r>
            <a:r>
              <a:rPr lang="ru-RU" dirty="0"/>
              <a:t>* состояния с доминированием нейтронных 2qp-компонент (для которых спаривание подавлено) дают низкие вероятности перехода </a:t>
            </a:r>
            <a:r>
              <a:rPr lang="ru-RU" dirty="0" err="1"/>
              <a:t>B</a:t>
            </a:r>
            <a:r>
              <a:rPr lang="ru-RU" dirty="0"/>
              <a:t>(E20) (состояния 0+1 (SLy6) и 0+2 (SKM*) в 252No и указывает 0+1 (SLy6,SkM*) в 254No). Вместо этого состояния с доминированием протонных компонентов 2qp (хорошо развитое спаривание) предполагают большой </a:t>
            </a:r>
            <a:r>
              <a:rPr lang="ru-RU" dirty="0" err="1"/>
              <a:t>B</a:t>
            </a:r>
            <a:r>
              <a:rPr lang="ru-RU" dirty="0"/>
              <a:t>(E20). Сила </a:t>
            </a:r>
            <a:r>
              <a:rPr lang="ru-RU" dirty="0" err="1"/>
              <a:t>SVbas</a:t>
            </a:r>
            <a:r>
              <a:rPr lang="ru-RU" dirty="0"/>
              <a:t>, при которой спаривание протонов и нейтронов является сильным, дает другой результат. Здесь как в состояниях 0+1, так и в состояниях 0+2 доминируют компоненты протона 2qp, а большие значения </a:t>
            </a:r>
            <a:r>
              <a:rPr lang="ru-RU" dirty="0" err="1"/>
              <a:t>B</a:t>
            </a:r>
            <a:r>
              <a:rPr lang="ru-RU" dirty="0"/>
              <a:t>(E20) получаются из-за доминирования конфигурации </a:t>
            </a:r>
            <a:r>
              <a:rPr lang="ru-RU" dirty="0" err="1"/>
              <a:t>pp</a:t>
            </a:r>
            <a:r>
              <a:rPr lang="ru-RU" dirty="0"/>
              <a:t>[514 ↓,514 ↓] с большим матричным элементом E20. Согласно таблице V, приведенные вероятности ρ2(E0) коррелируют со значениями </a:t>
            </a:r>
            <a:r>
              <a:rPr lang="ru-RU" dirty="0" err="1"/>
              <a:t>B</a:t>
            </a:r>
            <a:r>
              <a:rPr lang="ru-RU" dirty="0"/>
              <a:t>(E20).</a:t>
            </a:r>
            <a:endParaRPr lang="en-US" dirty="0"/>
          </a:p>
          <a:p>
            <a:endParaRPr lang="en-US" dirty="0"/>
          </a:p>
          <a:p>
            <a:br>
              <a:rPr lang="ru-RU" dirty="0"/>
            </a:b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Возбужденные состояния 0+ ранее были предсказаны в рамках трехосного предписания за средним полем (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TBMF)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в изотопах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Fl (Z=114) [56]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и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Cn (Z=112) [57, 58].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Их энергии возбуждения были предложены в интервалах 0,4–1,3 МэВ в 288–292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Fl [56]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и 0,7–2,2 МэВ в 282–288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Cn [57].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Кроме того, в 282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Cn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экспериментально наблюдалось возбужденное состояние 0+ при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Ex ∼0,6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МэВ [57, 58] в рамках эксперимента совпадений (заселение этого состояния за счет </a:t>
            </a:r>
            <a:r>
              <a:rPr lang="el-GR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α-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распада из 286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Fl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и последующее </a:t>
            </a:r>
            <a:r>
              <a:rPr lang="ru-RU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девозбуждение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состояния за счет электронных внутренних конверсия). Итак, в сверхтяжелых ядрах вполне возможны возбужденные состояния 0+ с энергией ниже 1 МэВ. Стоит отметить, что значения </a:t>
            </a:r>
            <a:r>
              <a:rPr lang="el-GR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ρ2(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E0)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для 252,254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No,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приведенные в табл.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V,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значительно меньше, чем для 282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Cn,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где они достигают ∼ 21 · 10–3 [58]. В то же время наши значения </a:t>
            </a:r>
            <a:r>
              <a:rPr lang="el-GR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ρ2(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E0)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примерно соответствуют значениям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QPM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для редкоземельных и </a:t>
            </a:r>
            <a:r>
              <a:rPr lang="ru-RU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актинидных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ядер [49, 50, 53]. В отличие от изотопов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Fl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и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Cn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с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Z,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равным или близким к предполагаемому магическому числу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Z=114,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наши расчеты касаются случая подавленного спаривания в середине цепочки хорошо деформированных изотопов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No, Z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и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N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которых далеки от магического числа. цифры. Насколько нам известно, предыдущие исследования состояний 0+ в хорошо деформированных ядрах не рассматривали случаи подавленного спаривания. Возможно, самое низкое возбужденное состояние 0+ в 254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No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является уникальным примером спаривания колебательного состояния с необычно низкой энергией возбуждения. Силы </a:t>
            </a:r>
            <a:r>
              <a:rPr lang="en-US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SkM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*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и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SV-bas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с более развитым нейтронным спариванием дают для состояния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K</a:t>
            </a:r>
            <a:r>
              <a:rPr lang="el-GR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νπ</a:t>
            </a:r>
            <a:r>
              <a:rPr lang="el-GR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= 0+1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большие энергии возбуждения ∼0,8 МэВ. В любом случае, это состояние могло бы быть разумным индикатором нейтронного спаривания в 254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No.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Было бы интересно поискать это состояние в экспериментах по совпадениям, подобных проведенному в работах [12]. [57, 58], а также в реакциях </a:t>
            </a:r>
            <a:r>
              <a:rPr lang="ru-RU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двухнейтронной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передачи.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91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В </a:t>
            </a:r>
            <a:r>
              <a:rPr lang="ru-RU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табл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собраны расчетные характеристики двух низших </a:t>
            </a:r>
            <a:r>
              <a:rPr lang="ru-RU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гексадекапольных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состояний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K</a:t>
            </a:r>
            <a:r>
              <a:rPr lang="el-GR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π = 3+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в 252,254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No.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Видно, что все три силы </a:t>
            </a:r>
            <a:r>
              <a:rPr lang="ru-RU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Скирма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SLy6, </a:t>
            </a:r>
            <a:r>
              <a:rPr lang="en-US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SkM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*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и </a:t>
            </a:r>
            <a:r>
              <a:rPr lang="en-US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SVbas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)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хорошо описывают энергию возбуждения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Ex=0,987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МэВ наблюдаемого состояния 3+ в 254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No.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Первое состояние 3+ является чисто 2</a:t>
            </a:r>
            <a:r>
              <a:rPr lang="en-US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qp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и, в соответствии с предыдущими исследованиями, все силы предсказывают для этого состояния конфигурацию протона 2</a:t>
            </a:r>
            <a:r>
              <a:rPr lang="en-US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qp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pp[521 ↓ , 514 ↓].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Это подтверждает актуальность наших </a:t>
            </a:r>
            <a:r>
              <a:rPr lang="ru-RU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одночастичных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схем. Для 252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No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наш расчет также дает чисто состояние 2</a:t>
            </a:r>
            <a:r>
              <a:rPr lang="en-US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qp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3+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при аналогичной энергии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E ∼1,10-1,19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МэВ и с той же конфигурацией протонов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pp[521 ↓, 514 ↓].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В Таблице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VII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вторым состоянием 3+ также является 2</a:t>
            </a:r>
            <a:r>
              <a:rPr lang="en-US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qp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за исключением результата </a:t>
            </a:r>
            <a:r>
              <a:rPr lang="en-US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SVbas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для 254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No). </a:t>
            </a:r>
            <a:endParaRPr lang="ru-RU" b="0" i="0" dirty="0">
              <a:solidFill>
                <a:srgbClr val="1F1F1F"/>
              </a:solidFill>
              <a:effectLst/>
              <a:latin typeface="Arial" panose="020B0604020202020204" pitchFamily="34" charset="0"/>
            </a:endParaRPr>
          </a:p>
          <a:p>
            <a:pPr algn="l"/>
            <a:endParaRPr lang="ru-RU" b="0" i="0" dirty="0">
              <a:solidFill>
                <a:srgbClr val="1F1F1F"/>
              </a:solidFill>
              <a:effectLst/>
              <a:latin typeface="Arial" panose="020B0604020202020204" pitchFamily="34" charset="0"/>
            </a:endParaRPr>
          </a:p>
          <a:p>
            <a:pPr algn="l"/>
            <a:endParaRPr lang="ru-RU" b="0" i="0" dirty="0">
              <a:solidFill>
                <a:srgbClr val="1F1F1F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Итак, мы видим этот эффект остаточного взаимодействия </a:t>
            </a:r>
            <a:r>
              <a:rPr lang="ru-RU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гексадекаполя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для состояний 3+ в 252,254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No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пренебрежимо мало. Отметим, что расчеты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QPM [24]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предсказывают заметное влияние остаточного взаимодействия </a:t>
            </a:r>
            <a:r>
              <a:rPr lang="ru-RU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гексадекаполя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. Кроме того, значительное влияние было обнаружено при расчетах КФМ для </a:t>
            </a:r>
            <a:r>
              <a:rPr lang="ru-RU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гексадекапольных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состояний в редкоземельных ядрах [54, 61]. Таблица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VIII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показывает, что рассчитанные состояния 4+ в 252,254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No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имеют энергии и структуру, очень похожие на состояния 3+. Это неудивительно, поскольку оба типа состояний в основном формируются одной и той же конфигурацией протона 2</a:t>
            </a:r>
            <a:r>
              <a:rPr lang="en-US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qp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l"/>
            <a:b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</a:br>
            <a:endParaRPr lang="en-US" b="0" i="0" dirty="0">
              <a:solidFill>
                <a:srgbClr val="1F1F1F"/>
              </a:solidFill>
              <a:effectLst/>
              <a:latin typeface="Arial" panose="020B0604020202020204" pitchFamily="34" charset="0"/>
            </a:endParaRPr>
          </a:p>
          <a:p>
            <a:pPr algn="l"/>
            <a:endParaRPr lang="ru-RU" b="0" i="0" dirty="0">
              <a:solidFill>
                <a:srgbClr val="1F1F1F"/>
              </a:solidFill>
              <a:effectLst/>
              <a:latin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1912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br>
              <a:rPr lang="en-US" dirty="0"/>
            </a:br>
            <a:r>
              <a:rPr lang="ru-RU" dirty="0"/>
              <a:t>Результаты расчетов для </a:t>
            </a:r>
            <a:r>
              <a:rPr lang="ru-RU" dirty="0" err="1"/>
              <a:t>октупольных</a:t>
            </a:r>
            <a:r>
              <a:rPr lang="ru-RU" dirty="0"/>
              <a:t> состояний в 252,254No представлены в таблице IX. Видно, что SLy6 хорошо воспроизводит экспериментальную энергию 0,929 МэВ изомера 2− в 252No. Вместо этого </a:t>
            </a:r>
            <a:r>
              <a:rPr lang="ru-RU" dirty="0" err="1"/>
              <a:t>SkM</a:t>
            </a:r>
            <a:r>
              <a:rPr lang="ru-RU" dirty="0"/>
              <a:t>* и SV-</a:t>
            </a:r>
            <a:r>
              <a:rPr lang="ru-RU" dirty="0" err="1"/>
              <a:t>bas</a:t>
            </a:r>
            <a:r>
              <a:rPr lang="ru-RU" dirty="0"/>
              <a:t> дают гораздо более высокие энергии 1,5 и 1,6 МэВ соответственно. В соответствии с экспериментальным анализом [23] все три силы </a:t>
            </a:r>
            <a:r>
              <a:rPr lang="ru-RU" dirty="0" err="1"/>
              <a:t>Скирма</a:t>
            </a:r>
            <a:r>
              <a:rPr lang="ru-RU" dirty="0"/>
              <a:t> предполагают для первого состояния 2− в 252No 2qp-конфигурацию </a:t>
            </a:r>
            <a:r>
              <a:rPr lang="ru-RU" dirty="0" err="1"/>
              <a:t>nn</a:t>
            </a:r>
            <a:r>
              <a:rPr lang="ru-RU" dirty="0"/>
              <a:t>[734 ↑, 622 ↑]. Согласно Таблице IX, состояние демонстрирует большие значения </a:t>
            </a:r>
            <a:r>
              <a:rPr lang="ru-RU" dirty="0" err="1"/>
              <a:t>B</a:t>
            </a:r>
            <a:r>
              <a:rPr lang="ru-RU" dirty="0"/>
              <a:t>(E32). В исследовании QPM [24] первое состояние 2− является самым низким среди </a:t>
            </a:r>
            <a:r>
              <a:rPr lang="ru-RU" dirty="0" err="1"/>
              <a:t>октупольных</a:t>
            </a:r>
            <a:r>
              <a:rPr lang="ru-RU" dirty="0"/>
              <a:t> возбуждений в 252No. Тот же результат мы получаем для SLy6, но не для </a:t>
            </a:r>
            <a:r>
              <a:rPr lang="ru-RU" dirty="0" err="1"/>
              <a:t>SkM</a:t>
            </a:r>
            <a:r>
              <a:rPr lang="ru-RU" dirty="0"/>
              <a:t>* и </a:t>
            </a:r>
            <a:r>
              <a:rPr lang="ru-RU" dirty="0" err="1"/>
              <a:t>SVbas</a:t>
            </a:r>
            <a:r>
              <a:rPr lang="ru-RU" dirty="0"/>
              <a:t>. В целом кажется, что SLy6 дает наиболее подходящее описание первого состояния 2− в 252No. В 254No наши расчеты для первого 2-стата дают достаточно высокие энергии (1,80-2,12 МэВ) и существенно иную структуру и коллективность. Совершенно разные результаты получены для первых 0- и 1- состояний в 252,254 № 252,254. Как видно из табл. IX, состояния 3− имеют низкие энергии возбуждения (1,28-1,48 МэВ) и одинаковую (за исключением SLy6 в 254No) доминирующую 2qp-конфигурацию </a:t>
            </a:r>
            <a:r>
              <a:rPr lang="ru-RU" dirty="0" err="1"/>
              <a:t>pp</a:t>
            </a:r>
            <a:r>
              <a:rPr lang="ru-RU" dirty="0"/>
              <a:t>[633 ↑, 521 ↓].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50691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br>
              <a:rPr lang="en-US" dirty="0"/>
            </a:br>
            <a:r>
              <a:rPr lang="ru-RU" dirty="0"/>
              <a:t>Результаты расчетов для </a:t>
            </a:r>
            <a:r>
              <a:rPr lang="ru-RU" dirty="0" err="1"/>
              <a:t>октупольных</a:t>
            </a:r>
            <a:r>
              <a:rPr lang="ru-RU" dirty="0"/>
              <a:t> состояний в 252,254No представлены в таблице. Видно, что SLy6 хорошо воспроизводит экспериментальную энергию 0,929 МэВ изомера 2− в 252No. Вместо этого </a:t>
            </a:r>
            <a:r>
              <a:rPr lang="ru-RU" dirty="0" err="1"/>
              <a:t>SkM</a:t>
            </a:r>
            <a:r>
              <a:rPr lang="ru-RU" dirty="0"/>
              <a:t>* и SV-</a:t>
            </a:r>
            <a:r>
              <a:rPr lang="ru-RU" dirty="0" err="1"/>
              <a:t>bas</a:t>
            </a:r>
            <a:r>
              <a:rPr lang="ru-RU" dirty="0"/>
              <a:t> дают гораздо более высокие энергии 1,5 и 1,6 МэВ соответственно. В соответствии с экспериментальным анализом [23] все три силы </a:t>
            </a:r>
            <a:r>
              <a:rPr lang="ru-RU" dirty="0" err="1"/>
              <a:t>Скирма</a:t>
            </a:r>
            <a:r>
              <a:rPr lang="ru-RU" dirty="0"/>
              <a:t> предполагают для первого состояния 2− в 252No 2qp-конфигурацию </a:t>
            </a:r>
            <a:r>
              <a:rPr lang="ru-RU" dirty="0" err="1"/>
              <a:t>nn</a:t>
            </a:r>
            <a:r>
              <a:rPr lang="ru-RU" dirty="0"/>
              <a:t>[734 ↑, 622 ↑]. Согласно Таблице IX, состояние демонстрирует большие значения </a:t>
            </a:r>
            <a:r>
              <a:rPr lang="ru-RU" dirty="0" err="1"/>
              <a:t>B</a:t>
            </a:r>
            <a:r>
              <a:rPr lang="ru-RU" dirty="0"/>
              <a:t>(E32). В исследовании QPM [24] первое состояние 2− является самым низким среди </a:t>
            </a:r>
            <a:r>
              <a:rPr lang="ru-RU" dirty="0" err="1"/>
              <a:t>октупольных</a:t>
            </a:r>
            <a:r>
              <a:rPr lang="ru-RU" dirty="0"/>
              <a:t> возбуждений в 252No. Тот же результат мы получаем для SLy6, но не для </a:t>
            </a:r>
            <a:r>
              <a:rPr lang="ru-RU" dirty="0" err="1"/>
              <a:t>SkM</a:t>
            </a:r>
            <a:r>
              <a:rPr lang="ru-RU" dirty="0"/>
              <a:t>* и </a:t>
            </a:r>
            <a:r>
              <a:rPr lang="ru-RU" dirty="0" err="1"/>
              <a:t>SVbas</a:t>
            </a:r>
            <a:r>
              <a:rPr lang="ru-RU" dirty="0"/>
              <a:t>. В целом кажется, что SLy6 дает наиболее подходящее описание первого состояния 2− в 252No. В 254No наши расчеты для первого 2-стата дают достаточно высокие энергии (1,80-2,12 МэВ) и существенно иную структуру и коллективность. Совершенно разные результаты получены для первых 0- и 1- состояний в 252,254 № 252,254. Как видно из табл. IX, состояния 3− имеют низкие энергии возбуждения (1,28-1,48 МэВ) и одинаковую (за исключением SLy6 в 254No) доминирующую 2qp-конфигурацию </a:t>
            </a:r>
            <a:r>
              <a:rPr lang="ru-RU" dirty="0" err="1"/>
              <a:t>pp</a:t>
            </a:r>
            <a:r>
              <a:rPr lang="ru-RU" dirty="0"/>
              <a:t>[633 ↑, 521 ↓].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5561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br>
              <a:rPr lang="en-US" dirty="0"/>
            </a:br>
            <a:r>
              <a:rPr lang="ru-RU" dirty="0"/>
              <a:t>Результаты расчетов для </a:t>
            </a:r>
            <a:r>
              <a:rPr lang="ru-RU" dirty="0" err="1"/>
              <a:t>октупольных</a:t>
            </a:r>
            <a:r>
              <a:rPr lang="ru-RU" dirty="0"/>
              <a:t> состояний в 252,254No представлены в таблице. Видно, что SLy6 хорошо воспроизводит экспериментальную энергию 0,929 МэВ изомера 2− в 252No. Вместо этого </a:t>
            </a:r>
            <a:r>
              <a:rPr lang="ru-RU" dirty="0" err="1"/>
              <a:t>SkM</a:t>
            </a:r>
            <a:r>
              <a:rPr lang="ru-RU" dirty="0"/>
              <a:t>* и SV-</a:t>
            </a:r>
            <a:r>
              <a:rPr lang="ru-RU" dirty="0" err="1"/>
              <a:t>bas</a:t>
            </a:r>
            <a:r>
              <a:rPr lang="ru-RU" dirty="0"/>
              <a:t> дают гораздо более высокие энергии 1,5 и 1,6 МэВ соответственно. В соответствии с экспериментальным анализом [23] все три силы </a:t>
            </a:r>
            <a:r>
              <a:rPr lang="ru-RU" dirty="0" err="1"/>
              <a:t>Скирма</a:t>
            </a:r>
            <a:r>
              <a:rPr lang="ru-RU" dirty="0"/>
              <a:t> предполагают для первого состояния 2− в 252No 2qp-конфигурацию </a:t>
            </a:r>
            <a:r>
              <a:rPr lang="ru-RU" dirty="0" err="1"/>
              <a:t>nn</a:t>
            </a:r>
            <a:r>
              <a:rPr lang="ru-RU" dirty="0"/>
              <a:t>[734 ↑, 622 ↑]. Согласно Таблице IX, состояние демонстрирует большие значения </a:t>
            </a:r>
            <a:r>
              <a:rPr lang="ru-RU" dirty="0" err="1"/>
              <a:t>B</a:t>
            </a:r>
            <a:r>
              <a:rPr lang="ru-RU" dirty="0"/>
              <a:t>(E32). В исследовании QPM [24] первое состояние 2− является самым низким среди </a:t>
            </a:r>
            <a:r>
              <a:rPr lang="ru-RU" dirty="0" err="1"/>
              <a:t>октупольных</a:t>
            </a:r>
            <a:r>
              <a:rPr lang="ru-RU" dirty="0"/>
              <a:t> возбуждений в 252No. Тот же результат мы получаем для SLy6, но не для </a:t>
            </a:r>
            <a:r>
              <a:rPr lang="ru-RU" dirty="0" err="1"/>
              <a:t>SkM</a:t>
            </a:r>
            <a:r>
              <a:rPr lang="ru-RU" dirty="0"/>
              <a:t>* и </a:t>
            </a:r>
            <a:r>
              <a:rPr lang="ru-RU" dirty="0" err="1"/>
              <a:t>SVbas</a:t>
            </a:r>
            <a:r>
              <a:rPr lang="ru-RU" dirty="0"/>
              <a:t>. В целом кажется, что SLy6 дает наиболее подходящее описание первого состояния 2− в 252No. В 254No наши расчеты для первого 2-стата дают достаточно высокие энергии (1,80-2,12 МэВ) и существенно иную структуру и коллективность. Совершенно разные результаты получены для первых 0- и 1- состояний в 252,254 № 252,254. Как видно из табл. IX, состояния 3− имеют низкие энергии возбуждения (1,28-1,48 МэВ) и одинаковую (за исключением SLy6 в 254No) доминирующую 2qp-конфигурацию </a:t>
            </a:r>
            <a:r>
              <a:rPr lang="ru-RU" dirty="0" err="1"/>
              <a:t>pp</a:t>
            </a:r>
            <a:r>
              <a:rPr lang="ru-RU" dirty="0"/>
              <a:t>[633 ↑, 521 ↓].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5161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ru-RU" dirty="0"/>
              <a:t>Спектроскопия сверхтяжелых  ядер в настоящее время является одним из наиболее актуальных направлений исследований</a:t>
            </a:r>
            <a:r>
              <a:rPr lang="en-US" dirty="0"/>
              <a:t> </a:t>
            </a:r>
            <a:r>
              <a:rPr lang="ru-RU" dirty="0"/>
              <a:t>как для теоретиков, так и для </a:t>
            </a:r>
            <a:r>
              <a:rPr lang="ru-RU" dirty="0" err="1"/>
              <a:t>экспериментаоторов</a:t>
            </a:r>
            <a:r>
              <a:rPr lang="ru-RU" dirty="0"/>
              <a:t>.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Пожалуй, наиболее обширные экспериментальные данные собраны для </a:t>
            </a:r>
            <a:r>
              <a:rPr lang="ru-RU" dirty="0" err="1"/>
              <a:t>трансфермиевой</a:t>
            </a:r>
            <a:r>
              <a:rPr lang="ru-RU" dirty="0"/>
              <a:t> области, в частности для изотопов нобелия [1, 2, 5].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13817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br>
              <a:rPr lang="en-US" dirty="0"/>
            </a:br>
            <a:r>
              <a:rPr lang="ru-RU" dirty="0"/>
              <a:t>Результаты расчетов для </a:t>
            </a:r>
            <a:r>
              <a:rPr lang="ru-RU" dirty="0" err="1"/>
              <a:t>октупольных</a:t>
            </a:r>
            <a:r>
              <a:rPr lang="ru-RU" dirty="0"/>
              <a:t> состояний в 252,254No представлены в таблице IX. Видно, что SLy6 хорошо воспроизводит экспериментальную энергию 0,929 МэВ изомера 2− в 252No. Вместо этого </a:t>
            </a:r>
            <a:r>
              <a:rPr lang="ru-RU" dirty="0" err="1"/>
              <a:t>SkM</a:t>
            </a:r>
            <a:r>
              <a:rPr lang="ru-RU" dirty="0"/>
              <a:t>* и SV-</a:t>
            </a:r>
            <a:r>
              <a:rPr lang="ru-RU" dirty="0" err="1"/>
              <a:t>bas</a:t>
            </a:r>
            <a:r>
              <a:rPr lang="ru-RU" dirty="0"/>
              <a:t> дают гораздо более высокие энергии 1,5 и 1,6 МэВ соответственно. В соответствии с экспериментальным анализом [23] все три силы </a:t>
            </a:r>
            <a:r>
              <a:rPr lang="ru-RU" dirty="0" err="1"/>
              <a:t>Скирма</a:t>
            </a:r>
            <a:r>
              <a:rPr lang="ru-RU" dirty="0"/>
              <a:t> предполагают для первого состояния 2− в 252No 2qp-конфигурацию </a:t>
            </a:r>
            <a:r>
              <a:rPr lang="ru-RU" dirty="0" err="1"/>
              <a:t>nn</a:t>
            </a:r>
            <a:r>
              <a:rPr lang="ru-RU" dirty="0"/>
              <a:t>[734 ↑, 622 ↑]. Согласно Таблице IX, состояние демонстрирует большие значения </a:t>
            </a:r>
            <a:r>
              <a:rPr lang="ru-RU" dirty="0" err="1"/>
              <a:t>B</a:t>
            </a:r>
            <a:r>
              <a:rPr lang="ru-RU" dirty="0"/>
              <a:t>(E32). В исследовании QPM [24] первое состояние 2− является самым низким среди </a:t>
            </a:r>
            <a:r>
              <a:rPr lang="ru-RU" dirty="0" err="1"/>
              <a:t>октупольных</a:t>
            </a:r>
            <a:r>
              <a:rPr lang="ru-RU" dirty="0"/>
              <a:t> возбуждений в 252No. Тот же результат мы получаем для SLy6, но не для </a:t>
            </a:r>
            <a:r>
              <a:rPr lang="ru-RU" dirty="0" err="1"/>
              <a:t>SkM</a:t>
            </a:r>
            <a:r>
              <a:rPr lang="ru-RU" dirty="0"/>
              <a:t>* и </a:t>
            </a:r>
            <a:r>
              <a:rPr lang="ru-RU" dirty="0" err="1"/>
              <a:t>SVbas</a:t>
            </a:r>
            <a:r>
              <a:rPr lang="ru-RU" dirty="0"/>
              <a:t>. В целом кажется, что SLy6 дает наиболее подходящее описание первого состояния 2− в 252No. В 254No наши расчеты для первого 2-стата дают достаточно высокие энергии (1,80-2,12 МэВ) и существенно иную структуру и коллективность. Совершенно разные результаты получены для первых 0- и 1- состояний в 252,254 № 252,254. Как видно из табл. IX, состояния 3− имеют низкие энергии возбуждения (1,28-1,48 МэВ) и одинаковую (за исключением SLy6 в 254No) доминирующую 2qp-конфигурацию </a:t>
            </a:r>
            <a:r>
              <a:rPr lang="ru-RU" dirty="0" err="1"/>
              <a:t>pp</a:t>
            </a:r>
            <a:r>
              <a:rPr lang="ru-RU" dirty="0"/>
              <a:t>[633 ↑, 521 ↓].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7945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На слайде представлено сравнение экспериментально известных и теоретически полученных полос для ядра 252</a:t>
            </a:r>
            <a:r>
              <a:rPr lang="en-US" dirty="0"/>
              <a:t> No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Заметно, что полоса основного состояния немного сжата, полоса, построенная на состоянии 2- описывается хорошо, и две оставшиеся полосы так же описываются удовлетворительно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3210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Что касается 254 нобелия, то мы тоже неплохо описываем 3 экспериментальные полосы, и сейчас мы </a:t>
            </a:r>
            <a:r>
              <a:rPr lang="ru-RU" dirty="0" err="1"/>
              <a:t>рботаем</a:t>
            </a:r>
            <a:r>
              <a:rPr lang="ru-RU" dirty="0"/>
              <a:t> над тем, чтобы провести наиболее тщательные анализ насчет полосы, начинающейся с 8-, потому что сейчас сложно сказать, к какой именно </a:t>
            </a:r>
            <a:r>
              <a:rPr lang="ru-RU" dirty="0" err="1"/>
              <a:t>мультипольности</a:t>
            </a:r>
            <a:r>
              <a:rPr lang="ru-RU" dirty="0"/>
              <a:t> </a:t>
            </a:r>
            <a:r>
              <a:rPr lang="ru-RU" dirty="0" err="1"/>
              <a:t>пренадлежит</a:t>
            </a:r>
            <a:r>
              <a:rPr lang="ru-RU" dirty="0"/>
              <a:t> 8-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546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Summarizing all of the above:</a:t>
            </a:r>
            <a:br>
              <a:rPr lang="en-US" dirty="0"/>
            </a:br>
            <a:endParaRPr lang="ru-RU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 our work, the moments of inertia were analyzed within the framework of macroscopic models (RB, HD) and microscopic models (IB, TV, ATDHF)</a:t>
            </a:r>
            <a:endParaRPr lang="ru-RU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It is shown that microscopic models allow a counterintuitive dependence of the moment of inertia with deformation</a:t>
            </a:r>
            <a:endParaRPr lang="ru-RU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propose the recipe for searching this effect on experiment</a:t>
            </a:r>
            <a:br>
              <a:rPr lang="en-US" dirty="0"/>
            </a:br>
            <a:endParaRPr lang="ru-RU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Experimental data for 24Mg and 20Ne seem to demonstrate the described effect</a:t>
            </a:r>
            <a:br>
              <a:rPr lang="ru-RU" dirty="0"/>
            </a:br>
            <a:endParaRPr lang="ru-RU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most suitable for the search for anomalous behavior of the MI ​​are light, highly deformed nuclei.</a:t>
            </a:r>
            <a:br>
              <a:rPr lang="ru-RU" dirty="0"/>
            </a:br>
            <a:endParaRPr lang="ru-RU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 principle, this ​​effect can be caused by different physical mechanisms, so this study need to more complex microscopic analysis.</a:t>
            </a:r>
            <a:endParaRPr lang="ru-RU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D5FDA8-FA3A-9748-9842-B2CD417EECA7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1046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7090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MR9"/>
              </a:rPr>
              <a:t>J.L. </a:t>
            </a:r>
            <a:r>
              <a:rPr lang="en-US" sz="1800" dirty="0" err="1">
                <a:effectLst/>
                <a:latin typeface="CMR9"/>
              </a:rPr>
              <a:t>Egido</a:t>
            </a:r>
            <a:r>
              <a:rPr lang="en-US" sz="1800" dirty="0">
                <a:effectLst/>
                <a:latin typeface="CMR9"/>
              </a:rPr>
              <a:t> and A. </a:t>
            </a:r>
            <a:r>
              <a:rPr lang="en-US" sz="1800" dirty="0" err="1">
                <a:effectLst/>
                <a:latin typeface="CMR9"/>
              </a:rPr>
              <a:t>Jungclaus</a:t>
            </a:r>
            <a:r>
              <a:rPr lang="en-US" sz="1800" dirty="0">
                <a:effectLst/>
                <a:latin typeface="CMR9"/>
              </a:rPr>
              <a:t>, Phys. Rev. Lett. </a:t>
            </a:r>
            <a:r>
              <a:rPr lang="en-US" sz="1800" dirty="0">
                <a:effectLst/>
                <a:latin typeface="CMBX9"/>
              </a:rPr>
              <a:t>126</a:t>
            </a:r>
            <a:r>
              <a:rPr lang="en-US" sz="1800" dirty="0">
                <a:effectLst/>
                <a:latin typeface="CMR9"/>
              </a:rPr>
              <a:t>, </a:t>
            </a:r>
            <a:endParaRPr lang="en-US" dirty="0"/>
          </a:p>
          <a:p>
            <a:r>
              <a:rPr lang="en-US" sz="1800" dirty="0">
                <a:effectLst/>
                <a:latin typeface="CMR9"/>
              </a:rPr>
              <a:t>192501 (2021)</a:t>
            </a:r>
            <a:br>
              <a:rPr lang="en-US" sz="1800" dirty="0">
                <a:effectLst/>
                <a:latin typeface="CMR9"/>
              </a:rPr>
            </a:b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MR9"/>
              </a:rPr>
              <a:t>A. D. </a:t>
            </a:r>
            <a:r>
              <a:rPr lang="en-US" sz="1800" dirty="0" err="1">
                <a:effectLst/>
                <a:latin typeface="CMR9"/>
              </a:rPr>
              <a:t>Efimov</a:t>
            </a:r>
            <a:r>
              <a:rPr lang="en-US" sz="1800" dirty="0">
                <a:effectLst/>
                <a:latin typeface="CMR9"/>
              </a:rPr>
              <a:t> and I. N. </a:t>
            </a:r>
            <a:r>
              <a:rPr lang="en-US" sz="1800" dirty="0" err="1">
                <a:effectLst/>
                <a:latin typeface="CMR9"/>
              </a:rPr>
              <a:t>Izosimov</a:t>
            </a:r>
            <a:r>
              <a:rPr lang="en-US" sz="1800" dirty="0">
                <a:effectLst/>
                <a:latin typeface="CMR9"/>
              </a:rPr>
              <a:t>, Phys. Atom. </a:t>
            </a:r>
            <a:r>
              <a:rPr lang="en-US" sz="1800" dirty="0" err="1">
                <a:effectLst/>
                <a:latin typeface="CMR9"/>
              </a:rPr>
              <a:t>Nucl</a:t>
            </a:r>
            <a:r>
              <a:rPr lang="en-US" sz="1800" dirty="0">
                <a:effectLst/>
                <a:latin typeface="CMR9"/>
              </a:rPr>
              <a:t>. </a:t>
            </a:r>
            <a:r>
              <a:rPr lang="en-US" sz="1800" dirty="0">
                <a:effectLst/>
                <a:latin typeface="CMBX9"/>
              </a:rPr>
              <a:t>84</a:t>
            </a:r>
            <a:r>
              <a:rPr lang="en-US" sz="1800" dirty="0">
                <a:effectLst/>
                <a:latin typeface="CMR9"/>
              </a:rPr>
              <a:t>, 660 (2021);</a:t>
            </a:r>
            <a:br>
              <a:rPr lang="en-US" sz="1800" dirty="0">
                <a:effectLst/>
                <a:latin typeface="CMR9"/>
              </a:rPr>
            </a:b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MR9"/>
              </a:rPr>
              <a:t>A. D. </a:t>
            </a:r>
            <a:r>
              <a:rPr lang="en-US" sz="1800" dirty="0" err="1">
                <a:effectLst/>
                <a:latin typeface="CMR9"/>
              </a:rPr>
              <a:t>Efimov</a:t>
            </a:r>
            <a:r>
              <a:rPr lang="en-US" sz="1800" dirty="0">
                <a:effectLst/>
                <a:latin typeface="CMR9"/>
              </a:rPr>
              <a:t> and I. N. </a:t>
            </a:r>
            <a:r>
              <a:rPr lang="en-US" sz="1800" dirty="0" err="1">
                <a:effectLst/>
                <a:latin typeface="CMR9"/>
              </a:rPr>
              <a:t>Izosimov</a:t>
            </a:r>
            <a:r>
              <a:rPr lang="en-US" sz="1800" dirty="0">
                <a:effectLst/>
                <a:latin typeface="CMR9"/>
              </a:rPr>
              <a:t>, JINR-E6-2022-19 (2022) </a:t>
            </a:r>
            <a:endParaRPr lang="en-US" dirty="0"/>
          </a:p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ru-RU" dirty="0" err="1"/>
              <a:t>ГосударстваK</a:t>
            </a:r>
            <a:r>
              <a:rPr lang="ru-RU" dirty="0"/>
              <a:t>π=2+ Как видно из табл. в 252No) </a:t>
            </a:r>
            <a:r>
              <a:rPr lang="ru-RU" dirty="0" err="1"/>
              <a:t>K</a:t>
            </a:r>
            <a:r>
              <a:rPr lang="ru-RU" dirty="0"/>
              <a:t>π = 2+ - состояния весьма схожи. В то же время эти силы предполагают существенно разную структуру государств. Первые </a:t>
            </a:r>
            <a:r>
              <a:rPr lang="ru-RU" dirty="0" err="1"/>
              <a:t>K</a:t>
            </a:r>
            <a:r>
              <a:rPr lang="ru-RU" dirty="0"/>
              <a:t> π = 2+ - состояния являются </a:t>
            </a:r>
            <a:r>
              <a:rPr lang="ru-RU" dirty="0" err="1"/>
              <a:t>γ</a:t>
            </a:r>
            <a:r>
              <a:rPr lang="ru-RU" dirty="0"/>
              <a:t> -колебательными коллективными для SLy6 и </a:t>
            </a:r>
            <a:r>
              <a:rPr lang="ru-RU" dirty="0" err="1"/>
              <a:t>SVbas</a:t>
            </a:r>
            <a:r>
              <a:rPr lang="ru-RU" dirty="0"/>
              <a:t> в 252No и для </a:t>
            </a:r>
            <a:r>
              <a:rPr lang="ru-RU" dirty="0" err="1"/>
              <a:t>SkM</a:t>
            </a:r>
            <a:r>
              <a:rPr lang="ru-RU" dirty="0"/>
              <a:t>* и </a:t>
            </a:r>
            <a:r>
              <a:rPr lang="ru-RU" dirty="0" err="1"/>
              <a:t>SVbas</a:t>
            </a:r>
            <a:r>
              <a:rPr lang="ru-RU" dirty="0"/>
              <a:t> в 252No. Вместо этого первые 2+ - состояния являются чисто 2qp для </a:t>
            </a:r>
            <a:r>
              <a:rPr lang="ru-RU" dirty="0" err="1"/>
              <a:t>SkM</a:t>
            </a:r>
            <a:r>
              <a:rPr lang="ru-RU" dirty="0"/>
              <a:t>* в 252No и SLy6 в 252No. В большинстве случаев, если первое состояние коллективное, то следующее — 2qp и наоборот. В любом случае все рассчитанные 2+ лежат выше наблюдаемых 2− (252No) и 3+ (252No) </a:t>
            </a:r>
            <a:r>
              <a:rPr lang="ru-RU" dirty="0" err="1"/>
              <a:t>K</a:t>
            </a:r>
            <a:r>
              <a:rPr lang="ru-RU" dirty="0"/>
              <a:t>-изомеров. Имеются расчеты TBMF для состояний </a:t>
            </a:r>
            <a:r>
              <a:rPr lang="ru-RU" dirty="0" err="1"/>
              <a:t>K</a:t>
            </a:r>
            <a:r>
              <a:rPr lang="ru-RU" dirty="0"/>
              <a:t>π = 2+ в сверхтяжелых ядрах [59]. Что касается No изотопов, то нам известны только расчеты IBM [16, 17]. В отличие от наших результатов, эти расчеты предсказывают первые состояния </a:t>
            </a:r>
            <a:r>
              <a:rPr lang="ru-RU" dirty="0" err="1"/>
              <a:t>K</a:t>
            </a:r>
            <a:r>
              <a:rPr lang="ru-RU" dirty="0"/>
              <a:t>π = 2+ при гораздо меньших энергиях 1,09 МэВ (252 No) и 0,94 МэВ (254 No). Чтобы оценить истинную значимость различных теоретических результатов для No-изотопов, необходимы экспериментальные данные.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7412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MR10"/>
              </a:rPr>
              <a:t>A complicated situation with 8</a:t>
            </a:r>
            <a:r>
              <a:rPr lang="en-US" sz="1800" dirty="0">
                <a:effectLst/>
                <a:latin typeface="CMSY7"/>
              </a:rPr>
              <a:t>− </a:t>
            </a:r>
            <a:r>
              <a:rPr lang="en-US" sz="1800" dirty="0">
                <a:effectLst/>
                <a:latin typeface="CMR10"/>
              </a:rPr>
              <a:t>state in </a:t>
            </a:r>
            <a:r>
              <a:rPr lang="en-US" sz="1800" dirty="0">
                <a:effectLst/>
                <a:latin typeface="CMR7"/>
              </a:rPr>
              <a:t>254</a:t>
            </a:r>
            <a:r>
              <a:rPr lang="en-US" sz="1800" dirty="0">
                <a:effectLst/>
                <a:latin typeface="CMR10"/>
              </a:rPr>
              <a:t>No can be explained by the fact that particle- hole transition 624 </a:t>
            </a:r>
            <a:r>
              <a:rPr lang="en-US" sz="1800" dirty="0">
                <a:effectLst/>
                <a:latin typeface="CMSY10"/>
              </a:rPr>
              <a:t>↓→ </a:t>
            </a:r>
            <a:r>
              <a:rPr lang="en-US" sz="1800" dirty="0">
                <a:effectLst/>
                <a:latin typeface="CMR10"/>
              </a:rPr>
              <a:t>734 </a:t>
            </a:r>
            <a:r>
              <a:rPr lang="en-US" sz="1800" dirty="0">
                <a:effectLst/>
                <a:latin typeface="CMSY10"/>
              </a:rPr>
              <a:t>↑ </a:t>
            </a:r>
            <a:r>
              <a:rPr lang="en-US" sz="1800" dirty="0">
                <a:effectLst/>
                <a:latin typeface="CMR10"/>
              </a:rPr>
              <a:t>in the neutron s-p scheme, </a:t>
            </a:r>
            <a:br>
              <a:rPr lang="en-US" sz="1800" dirty="0">
                <a:effectLst/>
                <a:latin typeface="CMR10"/>
              </a:rPr>
            </a:br>
            <a:endParaRPr lang="en-US" sz="1800" dirty="0">
              <a:effectLst/>
              <a:latin typeface="CMR10"/>
            </a:endParaRPr>
          </a:p>
          <a:p>
            <a:r>
              <a:rPr lang="en-US" sz="1800" dirty="0">
                <a:effectLst/>
                <a:latin typeface="CMR10"/>
              </a:rPr>
              <a:t>The neutron assignments [48] look more reasonable since they are earnestly argued by the measured </a:t>
            </a:r>
            <a:r>
              <a:rPr lang="el-GR" sz="1800" dirty="0">
                <a:effectLst/>
                <a:latin typeface="CMMI10"/>
              </a:rPr>
              <a:t>γ</a:t>
            </a:r>
            <a:r>
              <a:rPr lang="el-GR" sz="1800" dirty="0">
                <a:effectLst/>
                <a:latin typeface="CMR10"/>
              </a:rPr>
              <a:t>-</a:t>
            </a:r>
            <a:r>
              <a:rPr lang="en-US" sz="1800" dirty="0">
                <a:effectLst/>
                <a:latin typeface="CMR10"/>
              </a:rPr>
              <a:t>decay between rotational bands built on the </a:t>
            </a:r>
            <a:r>
              <a:rPr lang="en-US" sz="1800" dirty="0">
                <a:effectLst/>
                <a:latin typeface="CMMI10"/>
              </a:rPr>
              <a:t>K</a:t>
            </a:r>
            <a:r>
              <a:rPr lang="el-GR" sz="1800" dirty="0">
                <a:effectLst/>
                <a:latin typeface="CMMI7"/>
              </a:rPr>
              <a:t>π </a:t>
            </a:r>
            <a:r>
              <a:rPr lang="el-GR" sz="1800" dirty="0">
                <a:effectLst/>
                <a:latin typeface="CMR10"/>
              </a:rPr>
              <a:t>= 8</a:t>
            </a:r>
            <a:r>
              <a:rPr lang="el-GR" sz="1800" dirty="0">
                <a:effectLst/>
                <a:latin typeface="CMSY7"/>
              </a:rPr>
              <a:t>− </a:t>
            </a:r>
            <a:r>
              <a:rPr lang="en-US" sz="1800" dirty="0">
                <a:effectLst/>
                <a:latin typeface="CMR10"/>
              </a:rPr>
              <a:t>state and well established neutron two- quasiparticle isomer </a:t>
            </a:r>
            <a:r>
              <a:rPr lang="en-US" sz="1800" dirty="0">
                <a:effectLst/>
                <a:latin typeface="CMMI10"/>
              </a:rPr>
              <a:t>K</a:t>
            </a:r>
            <a:r>
              <a:rPr lang="el-GR" sz="1800" dirty="0">
                <a:effectLst/>
                <a:latin typeface="CMMI7"/>
              </a:rPr>
              <a:t>π </a:t>
            </a:r>
            <a:r>
              <a:rPr lang="el-GR" sz="1800" dirty="0">
                <a:effectLst/>
                <a:latin typeface="CMR10"/>
              </a:rPr>
              <a:t>= 10</a:t>
            </a:r>
            <a:r>
              <a:rPr lang="el-GR" sz="1800" dirty="0">
                <a:effectLst/>
                <a:latin typeface="CMR7"/>
              </a:rPr>
              <a:t>+ </a:t>
            </a:r>
            <a:r>
              <a:rPr lang="en-US" sz="1800" dirty="0" err="1">
                <a:effectLst/>
                <a:latin typeface="CMMI10"/>
              </a:rPr>
              <a:t>nn</a:t>
            </a:r>
            <a:r>
              <a:rPr lang="en-US" sz="1800" dirty="0">
                <a:effectLst/>
                <a:latin typeface="CMR10"/>
              </a:rPr>
              <a:t>[734 </a:t>
            </a:r>
            <a:r>
              <a:rPr lang="en-US" sz="1800" dirty="0">
                <a:effectLst/>
                <a:latin typeface="CMSY10"/>
              </a:rPr>
              <a:t>↑</a:t>
            </a:r>
            <a:r>
              <a:rPr lang="en-US" sz="1800" dirty="0">
                <a:effectLst/>
                <a:latin typeface="CMMI10"/>
              </a:rPr>
              <a:t>,</a:t>
            </a:r>
            <a:r>
              <a:rPr lang="en-US" sz="1800" dirty="0">
                <a:effectLst/>
                <a:latin typeface="CMR10"/>
              </a:rPr>
              <a:t>725 </a:t>
            </a:r>
            <a:r>
              <a:rPr lang="en-US" sz="1800" dirty="0">
                <a:effectLst/>
                <a:latin typeface="CMSY10"/>
              </a:rPr>
              <a:t>↑</a:t>
            </a:r>
            <a:r>
              <a:rPr lang="en-US" sz="1800" dirty="0">
                <a:effectLst/>
                <a:latin typeface="CMR10"/>
              </a:rPr>
              <a:t>] located at 2.01 MeV. </a:t>
            </a:r>
            <a:endParaRPr lang="en-US" sz="2000" dirty="0"/>
          </a:p>
          <a:p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CMR1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algn="l"/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Состояние 8− при энергии 1,254 МэВ в 252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No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обычно относят к нейтронной 2</a:t>
            </a:r>
            <a:r>
              <a:rPr lang="en-US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qp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-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конфигурации </a:t>
            </a:r>
            <a:r>
              <a:rPr lang="en-US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nn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[734 ↑, 624 ↓] [1, 2, 46].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То же самое назначение получено в наших расчетах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QRPA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для всех трех приложенных сил </a:t>
            </a:r>
            <a:r>
              <a:rPr lang="ru-RU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Скирма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, см. Таблицу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IV.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Наши расчеты предсказывают этот изомер как возбуждение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F → F + 1,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где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F —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уровень Ферми. Частично-дырочный (1</a:t>
            </a:r>
            <a:r>
              <a:rPr lang="en-US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ph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)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характер перехода благоприятствует существованию этого нейтронного изомерного состояния с высоким содержанием калия в 252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No.</a:t>
            </a:r>
          </a:p>
          <a:p>
            <a:pPr algn="l"/>
            <a:b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</a:br>
            <a:endParaRPr lang="en-US" b="0" i="0" dirty="0">
              <a:solidFill>
                <a:srgbClr val="1F1F1F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Это имеет место для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SV-bas,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где спаривание наиболее развито. Согласно исследованиям [24, 25], блокировка спаривания может уменьшить расчетные энергии 2</a:t>
            </a:r>
            <a:r>
              <a:rPr lang="en-US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qp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-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состояний на 0,2-0,5 МэВ. В то же время расчеты с проекцией частиц для редкоземельных ядер [26] показывают, что эффект блокировки слишком сильно подавляет спаривание в 2</a:t>
            </a:r>
            <a:r>
              <a:rPr lang="en-US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qp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-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состояниях. Можно ожидать, что проекция частицы могла бы существенно улучшить наши результаты по энергии состояния 8− и приблизить их, по крайней мере для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SLy6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и </a:t>
            </a:r>
            <a:r>
              <a:rPr lang="en-US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SkM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*,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к экспериментальному значению.</a:t>
            </a:r>
          </a:p>
          <a:p>
            <a:pPr algn="l"/>
            <a:b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</a:br>
            <a:endParaRPr lang="ru-RU" b="0" i="0" dirty="0">
              <a:solidFill>
                <a:srgbClr val="1F1F1F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2qp-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компонента. В то же время заметно и влияние остаточного взаимодействия. Действительно, коллективный сдвиг ∆</a:t>
            </a:r>
            <a:r>
              <a:rPr lang="en-US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Ecoll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= E</a:t>
            </a:r>
            <a:r>
              <a:rPr lang="el-GR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ν=1 − ε</a:t>
            </a:r>
            <a:r>
              <a:rPr lang="en-US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qq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′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составляет 44, 132 и 162 кэВ для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SLy6, </a:t>
            </a:r>
            <a:r>
              <a:rPr lang="en-US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SkM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*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и </a:t>
            </a:r>
            <a:r>
              <a:rPr lang="en-US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SVbas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соответственно. Обратите внимание, что остаточное взаимодействие сдвигает вверх энергию низшего состояния 8−. Это означает, что </a:t>
            </a:r>
            <a:r>
              <a:rPr lang="ru-RU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изовекторное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остаточное взаимодействие преобладает над </a:t>
            </a:r>
            <a:r>
              <a:rPr lang="ru-RU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изоскалярным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. Значения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B(E98)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малы, т.е. переходы </a:t>
            </a:r>
            <a:r>
              <a:rPr lang="el-GR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λμ</a:t>
            </a:r>
            <a:r>
              <a:rPr lang="el-GR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=98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сильно подавлены.</a:t>
            </a:r>
          </a:p>
          <a:p>
            <a:pPr algn="l"/>
            <a:b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</a:b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Судя по табл.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IV,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описание состояния 8− у 254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No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значительно хуже, чем у 252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No.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Энергетика этого состояния значительно завышена всеми тремя силами </a:t>
            </a:r>
            <a:r>
              <a:rPr lang="ru-RU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Скирма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. Более того, эти силы предсказывают три различные конфигурации 2</a:t>
            </a:r>
            <a:r>
              <a:rPr lang="en-US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qp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для состояния 8−. Предсказание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SLy6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выглядит наиболее разумным, поскольку оно рассматривает возбуждение 8− как переход частица-дырка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F → F + 3.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Вместо этого </a:t>
            </a:r>
            <a:r>
              <a:rPr lang="en-US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SkM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*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и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SV-bas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предполагают переходы частица-частица, которые могут происходить из-за хорошо развитого спаривания протонов. Отметим, что наши расчеты для 254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No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предсказывают подавление нейтронного, но не протонного спаривания. Сложную ситуацию с состоянием 8− в 254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No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можно объяснить тем, что частично-дырочный переход 624 ↓→ 734 ↑ в нейтронной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s-p-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схеме</a:t>
            </a:r>
          </a:p>
          <a:p>
            <a:pPr algn="l"/>
            <a:b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</a:br>
            <a:endParaRPr lang="ru-RU" b="0" i="0" dirty="0">
              <a:solidFill>
                <a:srgbClr val="1F1F1F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ru-RU" dirty="0"/>
              <a:t>который дает состояние 8− в 252No, становится частицей-частицей в 254No. Таким образом, этот простой способ построения состояния 8− не может быть реализован в 254No. Кроме того, неудовлетворительное описание состояния 8− может быть вызвано недостатками протонной </a:t>
            </a:r>
            <a:r>
              <a:rPr lang="ru-RU" dirty="0" err="1"/>
              <a:t>одночастичной</a:t>
            </a:r>
            <a:r>
              <a:rPr lang="ru-RU" dirty="0"/>
              <a:t> схемы (см. выше табл. III и обсуждение результатов для нечетных ядер). Для состояния 8− в 254No мы также видим значительное влияние остаточного взаимодействия. Однако здесь коллективный сдвиг имеет разные признаки. В SLy6 преобладает </a:t>
            </a:r>
            <a:r>
              <a:rPr lang="ru-RU" dirty="0" err="1"/>
              <a:t>изовекторное</a:t>
            </a:r>
            <a:r>
              <a:rPr lang="ru-RU" dirty="0"/>
              <a:t> взаимодействие, а в </a:t>
            </a:r>
            <a:r>
              <a:rPr lang="ru-RU" dirty="0" err="1"/>
              <a:t>SkM</a:t>
            </a:r>
            <a:r>
              <a:rPr lang="ru-RU" dirty="0"/>
              <a:t>* и </a:t>
            </a:r>
            <a:r>
              <a:rPr lang="ru-RU" dirty="0" err="1"/>
              <a:t>SVbas</a:t>
            </a:r>
            <a:r>
              <a:rPr lang="ru-RU" dirty="0"/>
              <a:t> - </a:t>
            </a:r>
            <a:r>
              <a:rPr lang="ru-RU" dirty="0" err="1"/>
              <a:t>изоскалярное</a:t>
            </a:r>
            <a:r>
              <a:rPr lang="ru-RU" dirty="0"/>
              <a:t> взаимодействие.</a:t>
            </a:r>
            <a:endParaRPr lang="ru-RU" b="0" i="0" dirty="0">
              <a:solidFill>
                <a:srgbClr val="1F1F1F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pPr algn="l"/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Изомер 8- в 254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No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ранее исследовался в рамках различных моделей, см., например, [13, 22, 24, 29, 30]. В моделях [22, 24] используется </a:t>
            </a:r>
            <a:r>
              <a:rPr lang="ru-RU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одночастичный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потенциал Вудса-</a:t>
            </a:r>
            <a:r>
              <a:rPr lang="ru-RU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Саксона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и схематическое остаточное взаимодействие, т.е. эти модели не являются самосогласованными. В то же время они реализуют блокировку спаривания, что позволяет получить разумное описание энергии низшего состояния 2</a:t>
            </a:r>
            <a:r>
              <a:rPr lang="en-US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qp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8−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в 254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No (1,4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МэВ [22] и 1,3 МэВ [24]). Эти модели предсказывают различное назначение низшего состояния 8−: </a:t>
            </a:r>
            <a:r>
              <a:rPr lang="en-US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nn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[734 ↑, 613 ↓]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в [22] и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pp[514 ↓, 624 ↑]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в [24]. Эти назначения коррелируют с нашими результатами в Таблице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IV.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Модель скручивания </a:t>
            </a:r>
            <a:r>
              <a:rPr lang="ru-RU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Нильссона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с проекцией спаривания [30] предсказывает отнесение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pp[514 ↓,624 ↑]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и дает энергию состояния 1,272 МэВ в хорошем согласии с экспериментальным значением. В целом исследования [13, 22, 24, 30] показывают, что блокировка спаривания или проекция очень важны для воспроизведения </a:t>
            </a:r>
            <a:r>
              <a:rPr lang="en-US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Eexp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В частности, это подтверждается хорошим описанием энергии состояния 8− оболочечной моделью с использованием проекции после вариационного задания [13].</a:t>
            </a:r>
          </a:p>
          <a:p>
            <a:pPr algn="l"/>
            <a:b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</a:br>
            <a:endParaRPr lang="ru-RU" b="0" i="0" dirty="0">
              <a:solidFill>
                <a:srgbClr val="1F1F1F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Различное отнесение 2</a:t>
            </a:r>
            <a:r>
              <a:rPr lang="en-US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qp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состояния 8−, вероятно, обусловлено тем, что и наши расчеты, и расчеты [22, 24] предсказывают достаточно близкие энергии возбуждения для 2</a:t>
            </a:r>
            <a:r>
              <a:rPr lang="en-US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qp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-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конфигураций </a:t>
            </a:r>
            <a:r>
              <a:rPr lang="en-US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nn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[734 ↑, 613 ↓]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и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pp[514 ↓, 624 ↑ ] in 254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Нет. Итак, даже небольшое различие в </a:t>
            </a:r>
            <a:r>
              <a:rPr lang="ru-RU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одночастичных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спектрах может привести к разным отнесениям. В любом случае, все модели предсказывают состояние 8− в 254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No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как почти чистую 2</a:t>
            </a:r>
            <a:r>
              <a:rPr lang="en-US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qp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-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конфигурацию. Расчеты [22] показывают, что для этого состояния связь со сложными конфигурациями пренебрежимо мала. Модель </a:t>
            </a:r>
            <a:r>
              <a:rPr lang="ru-RU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двухцентровой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оболочки [29] дает протону состояние 2</a:t>
            </a:r>
            <a:r>
              <a:rPr lang="en-US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qp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8−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при ~1,27 МэВ, но здесь разумное описание энергии получается за счет ручного уменьшения силы спаривания на 15%.</a:t>
            </a:r>
          </a:p>
          <a:p>
            <a:pPr algn="l"/>
            <a:b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</a:br>
            <a:endParaRPr lang="ru-RU" b="0" i="0" dirty="0">
              <a:solidFill>
                <a:srgbClr val="1F1F1F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Более точное отнесение 2</a:t>
            </a:r>
            <a:r>
              <a:rPr lang="en-US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qp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состояния 8- в 254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No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можно было бы сделать, используя экспериментально наблюдаемые </a:t>
            </a:r>
            <a:r>
              <a:rPr lang="el-GR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γ-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распады в это состояние и из него. Однако и здесь у нас разные выводы. В то время как анализ [47] предполагает конфигурацию протона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pp[514 ↓, 624 ↑],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исследование [48] отдаёт предпочтение одной из двух нейтронных конфигураций: </a:t>
            </a:r>
            <a:r>
              <a:rPr lang="en-US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nn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[734 ↑, 613 ↑]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и </a:t>
            </a:r>
            <a:r>
              <a:rPr lang="en-US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nn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[734 ↑,624 ↓] .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Отнесения нейтронов [48] выглядят более обоснованными, поскольку они убедительно аргументируются измеренным </a:t>
            </a:r>
            <a:r>
              <a:rPr lang="el-GR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γ-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распадом между вращательными полосами, построенными на состоянии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K</a:t>
            </a:r>
            <a:r>
              <a:rPr lang="el-GR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π = 8−,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и хорошо известным </a:t>
            </a:r>
            <a:r>
              <a:rPr lang="ru-RU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двухквазичастичным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изомером нейтрона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K</a:t>
            </a:r>
            <a:r>
              <a:rPr lang="el-GR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π = 10+ </a:t>
            </a:r>
            <a:r>
              <a:rPr lang="en-US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nn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[734 ↑,725 ↑ ]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находится при энергии 2,01 МэВ. Действительно, при таких заданиях </a:t>
            </a:r>
            <a:r>
              <a:rPr lang="el-GR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γ-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распад сопровождается переходом одного нейтрона, переходом 0,5 МэВ 725 ↑ (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F +4) → 613 ↑ (F +3)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или переходом 3,4 МэВ 725 ↑ (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F +4 ) → 624 ↑ (F −2).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Первый выглядит более реалистичным, поскольку его энергия перехода ближе к экспериментальной разности энергий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E10+ − E8− =2,012-1,295=0,717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МэВ. Итак, анализ [48] подтверждает наше отнесение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SLy6 </a:t>
            </a:r>
            <a:r>
              <a:rPr lang="en-US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nn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[734 ↑, 613 ↑],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показанное в табл.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IV.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Отметим также, что в хорошем согласии с результатами [48] наши расчеты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SLy6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дают самое низкое состояние 2</a:t>
            </a:r>
            <a:r>
              <a:rPr lang="en-US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qp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нейтрона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K</a:t>
            </a:r>
            <a:r>
              <a:rPr lang="el-GR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π = 10+ </a:t>
            </a:r>
            <a:r>
              <a:rPr lang="en-US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nn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[734 ↑,725 ↑]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при 1,93 МэВ, т.е. очень близко к экспериментальному значению 2,01 МэВ. Приведенный выше анализ, а также хорошее описание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SLy6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состояний 3+ и 8- в 252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No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и состояния 2- в 254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No </a:t>
            </a:r>
            <a:r>
              <a:rPr lang="ru-RU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показывают, что эта сила достаточно разумна для тщательного анализа низкоэнергетических спектров в 252,254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No.</a:t>
            </a:r>
          </a:p>
          <a:p>
            <a:pPr algn="l"/>
            <a:b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</a:br>
            <a:endParaRPr lang="en-US" b="0" i="0" dirty="0">
              <a:solidFill>
                <a:srgbClr val="1F1F1F"/>
              </a:solidFill>
              <a:effectLst/>
              <a:latin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33069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Далее, как видно из рис. 7, помимо первых </a:t>
            </a:r>
            <a:r>
              <a:rPr lang="ru-RU" dirty="0" err="1"/>
              <a:t>мультипольных</a:t>
            </a:r>
            <a:r>
              <a:rPr lang="ru-RU" dirty="0"/>
              <a:t> </a:t>
            </a:r>
            <a:r>
              <a:rPr lang="ru-RU" dirty="0" err="1"/>
              <a:t>K</a:t>
            </a:r>
            <a:r>
              <a:rPr lang="ru-RU" dirty="0"/>
              <a:t>π-состояний, область энергий </a:t>
            </a:r>
            <a:r>
              <a:rPr lang="ru-RU" dirty="0" err="1"/>
              <a:t>E</a:t>
            </a:r>
            <a:r>
              <a:rPr lang="ru-RU" dirty="0"/>
              <a:t> &lt; 2,5 МэВ может содержать множество последующих (вторых, третьих и т.д.) состояний QRPA различной коллективности. Расчеты SLy6 дают только три состояния ниже 1 МэВ: 0+ и 2− в 252No и состояние 0+ в 254No. Ниже 2 МэВ мы имеем в каждом ядре 3—4 состояния 0+ и 1—2 состояния из каждого другого рассматриваемой </a:t>
            </a:r>
            <a:r>
              <a:rPr lang="ru-RU" dirty="0" err="1"/>
              <a:t>мультиполярности</a:t>
            </a:r>
            <a:r>
              <a:rPr lang="ru-RU" dirty="0"/>
              <a:t>. Выше 2 МэВ спектры обоих изотопов уже имеют много уровней. Некоторые </a:t>
            </a:r>
            <a:r>
              <a:rPr lang="ru-RU" dirty="0" err="1"/>
              <a:t>октупольные</a:t>
            </a:r>
            <a:r>
              <a:rPr lang="ru-RU" dirty="0"/>
              <a:t> состояния характеризуются большими значениями </a:t>
            </a:r>
            <a:r>
              <a:rPr lang="ru-RU" dirty="0" err="1"/>
              <a:t>B</a:t>
            </a:r>
            <a:r>
              <a:rPr lang="ru-RU" dirty="0"/>
              <a:t>(E3) порядка 10-40 </a:t>
            </a:r>
            <a:r>
              <a:rPr lang="ru-RU" dirty="0" err="1"/>
              <a:t>Вт.Э</a:t>
            </a:r>
            <a:r>
              <a:rPr lang="ru-RU" dirty="0"/>
              <a:t>. Эти состояния демонстрируют высокую коллективность. Низкоэнергетический спектр может оказаться еще богаче, если мы рассмотрим состояния с положительной четностью с </a:t>
            </a:r>
            <a:r>
              <a:rPr lang="ru-RU" dirty="0" err="1"/>
              <a:t>K</a:t>
            </a:r>
            <a:r>
              <a:rPr lang="ru-RU" dirty="0"/>
              <a:t> &gt; 4 и состояния с отрицательной четностью с </a:t>
            </a:r>
            <a:r>
              <a:rPr lang="ru-RU" dirty="0" err="1"/>
              <a:t>K</a:t>
            </a:r>
            <a:r>
              <a:rPr lang="ru-RU" dirty="0"/>
              <a:t> &gt; 3, которые были опущены в приведенном выше анализе. В таблице X нижние протонные и нейтронные 2qp-конфигурации (частично-дырочного происхождения) для </a:t>
            </a:r>
            <a:r>
              <a:rPr lang="ru-RU" dirty="0" err="1"/>
              <a:t>K</a:t>
            </a:r>
            <a:r>
              <a:rPr lang="ru-RU" dirty="0"/>
              <a:t>π = 2+, 3+, 4+, 0−, 1−, 2−, 3−, 8− в 252,254No представлены выставлено. Оба возможных случая: </a:t>
            </a:r>
            <a:r>
              <a:rPr lang="ru-RU" dirty="0" err="1"/>
              <a:t>K</a:t>
            </a:r>
            <a:r>
              <a:rPr lang="ru-RU" dirty="0"/>
              <a:t> = K1 +K2 и </a:t>
            </a:r>
            <a:r>
              <a:rPr lang="ru-RU" dirty="0" err="1"/>
              <a:t>K</a:t>
            </a:r>
            <a:r>
              <a:rPr lang="ru-RU" dirty="0"/>
              <a:t> = |K1 +K2| для заданных конфигураций. Подчеркнуты значения </a:t>
            </a:r>
            <a:r>
              <a:rPr lang="ru-RU" dirty="0" err="1"/>
              <a:t>K</a:t>
            </a:r>
            <a:r>
              <a:rPr lang="ru-RU" dirty="0"/>
              <a:t>π, реализующиеся при рассмотренном ранее возбуждении.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1899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Далее, как видно из рис. 7, помимо первых </a:t>
            </a:r>
            <a:r>
              <a:rPr lang="ru-RU" dirty="0" err="1"/>
              <a:t>мультипольных</a:t>
            </a:r>
            <a:r>
              <a:rPr lang="ru-RU" dirty="0"/>
              <a:t> </a:t>
            </a:r>
            <a:r>
              <a:rPr lang="ru-RU" dirty="0" err="1"/>
              <a:t>K</a:t>
            </a:r>
            <a:r>
              <a:rPr lang="ru-RU" dirty="0"/>
              <a:t>π-состояний, область энергий </a:t>
            </a:r>
            <a:r>
              <a:rPr lang="ru-RU" dirty="0" err="1"/>
              <a:t>E</a:t>
            </a:r>
            <a:r>
              <a:rPr lang="ru-RU" dirty="0"/>
              <a:t> &lt; 2,5 МэВ может содержать множество последующих (вторых, третьих и т.д.) состояний QRPA различной коллективности. Расчеты SLy6 дают только три состояния ниже 1 МэВ: 0+ и 2− в 252No и состояние 0+ в 254No. Ниже 2 МэВ мы имеем в каждом ядре 3—4 состояния 0+ и 1—2 состояния из каждого другого рассматриваемой </a:t>
            </a:r>
            <a:r>
              <a:rPr lang="ru-RU" dirty="0" err="1"/>
              <a:t>мультиполярности</a:t>
            </a:r>
            <a:r>
              <a:rPr lang="ru-RU" dirty="0"/>
              <a:t>. Выше 2 МэВ спектры обоих изотопов уже имеют много уровней. Некоторые </a:t>
            </a:r>
            <a:r>
              <a:rPr lang="ru-RU" dirty="0" err="1"/>
              <a:t>октупольные</a:t>
            </a:r>
            <a:r>
              <a:rPr lang="ru-RU" dirty="0"/>
              <a:t> состояния характеризуются большими значениями </a:t>
            </a:r>
            <a:r>
              <a:rPr lang="ru-RU" dirty="0" err="1"/>
              <a:t>B</a:t>
            </a:r>
            <a:r>
              <a:rPr lang="ru-RU" dirty="0"/>
              <a:t>(E3) порядка 10-40 </a:t>
            </a:r>
            <a:r>
              <a:rPr lang="ru-RU" dirty="0" err="1"/>
              <a:t>Вт.Э</a:t>
            </a:r>
            <a:r>
              <a:rPr lang="ru-RU" dirty="0"/>
              <a:t>. Эти состояния демонстрируют высокую коллективность. Низкоэнергетический спектр может оказаться еще богаче, если мы рассмотрим состояния с положительной четностью с </a:t>
            </a:r>
            <a:r>
              <a:rPr lang="ru-RU" dirty="0" err="1"/>
              <a:t>K</a:t>
            </a:r>
            <a:r>
              <a:rPr lang="ru-RU" dirty="0"/>
              <a:t> &gt; 4 и состояния с отрицательной четностью с </a:t>
            </a:r>
            <a:r>
              <a:rPr lang="ru-RU" dirty="0" err="1"/>
              <a:t>K</a:t>
            </a:r>
            <a:r>
              <a:rPr lang="ru-RU" dirty="0"/>
              <a:t> &gt; 3, которые были опущены в приведенном выше анализе. В таблице X нижние протонные и нейтронные 2qp-конфигурации (частично-дырочного происхождения) для </a:t>
            </a:r>
            <a:r>
              <a:rPr lang="ru-RU" dirty="0" err="1"/>
              <a:t>K</a:t>
            </a:r>
            <a:r>
              <a:rPr lang="ru-RU" dirty="0"/>
              <a:t>π = 2+, 3+, 4+, 0−, 1−, 2−, 3−, 8− в 252,254No представлены выставлено. Оба возможных случая: </a:t>
            </a:r>
            <a:r>
              <a:rPr lang="ru-RU" dirty="0" err="1"/>
              <a:t>K</a:t>
            </a:r>
            <a:r>
              <a:rPr lang="ru-RU" dirty="0"/>
              <a:t> = K1 +K2 и </a:t>
            </a:r>
            <a:r>
              <a:rPr lang="ru-RU" dirty="0" err="1"/>
              <a:t>K</a:t>
            </a:r>
            <a:r>
              <a:rPr lang="ru-RU" dirty="0"/>
              <a:t> = |K1 +K2| для заданных конфигураций. Подчеркнуты значения </a:t>
            </a:r>
            <a:r>
              <a:rPr lang="ru-RU" dirty="0" err="1"/>
              <a:t>K</a:t>
            </a:r>
            <a:r>
              <a:rPr lang="ru-RU" dirty="0"/>
              <a:t>π, реализующиеся при рассмотренном ранее возбуждении.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102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Однако даже в изотопной цепочке нобелия исследованы в основном только 252No и 254No [1, 2]. В этих двух ядрах наблюдались длинные вращательные полосы основного состояния (до Iπ = 20+ в 252No и Iπ = 24+ в 254No). В дальнейшем уже в течение двух десятилетий </a:t>
            </a:r>
            <a:r>
              <a:rPr lang="ru-RU" dirty="0" err="1"/>
              <a:t>двухквазичастичные</a:t>
            </a:r>
            <a:r>
              <a:rPr lang="ru-RU" dirty="0"/>
              <a:t> (2qp) </a:t>
            </a:r>
            <a:r>
              <a:rPr lang="ru-RU" dirty="0" err="1"/>
              <a:t>K</a:t>
            </a:r>
            <a:r>
              <a:rPr lang="ru-RU" dirty="0"/>
              <a:t>π = 8−-изомеры (при 1,254 МэВ в 252No и 1,295 МэВ в 254No) активно исследовались как экспериментально, так и теоретически. 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Обнаружено несколько низкоэнергетических вращательных полос с </a:t>
            </a:r>
            <a:r>
              <a:rPr lang="ru-RU" dirty="0" err="1"/>
              <a:t>K</a:t>
            </a:r>
            <a:r>
              <a:rPr lang="ru-RU" dirty="0"/>
              <a:t>π =2− при 0,929 МэВ в 252No и </a:t>
            </a:r>
            <a:r>
              <a:rPr lang="ru-RU" dirty="0" err="1"/>
              <a:t>K</a:t>
            </a:r>
            <a:r>
              <a:rPr lang="ru-RU" dirty="0"/>
              <a:t>π =3+ при 0,987 МэВ в 254No.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521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Хотя экспериментальная информация по изотопам нобелия в целом весьма скудна, теоретических исследований и предсказаний уже имеется немало. Были оценены квадрупольные моменты и соответствующие квадрупольные деформации, см., например, [6, 7]. Спектры одиночных частиц, моменты инерции и эффекты спаривания систематически исследовались (см., например, [8] и ссылки в ней) с использованием различных теорий функционала плотности (DFT): релятивистской ковариантной [9], </a:t>
            </a:r>
            <a:r>
              <a:rPr lang="ru-RU" dirty="0" err="1"/>
              <a:t>Скирма</a:t>
            </a:r>
            <a:r>
              <a:rPr lang="ru-RU" dirty="0"/>
              <a:t> [10] и </a:t>
            </a:r>
            <a:r>
              <a:rPr lang="ru-RU" dirty="0" err="1"/>
              <a:t>Гогни</a:t>
            </a:r>
            <a:r>
              <a:rPr lang="ru-RU" dirty="0"/>
              <a:t>. [11]. Длинные вращательные полосы в 252,254No исследовались в рамках модели коленчатой ​​оболочки [12], методов </a:t>
            </a:r>
            <a:r>
              <a:rPr lang="ru-RU" dirty="0" err="1"/>
              <a:t>Скирма</a:t>
            </a:r>
            <a:r>
              <a:rPr lang="ru-RU" dirty="0"/>
              <a:t>-Хартри-Фока-Боголюбова и Липкина-Ногами [13], модели взаимодействующих бозонов (IBM) [14] и различных макроскопических приближений [15] . </a:t>
            </a:r>
            <a:r>
              <a:rPr lang="ru-RU" dirty="0" err="1"/>
              <a:t>K</a:t>
            </a:r>
            <a:r>
              <a:rPr lang="ru-RU" dirty="0"/>
              <a:t>-изомеры в 252,254 No исследуются уже два десятилетия (см., например, [16–20]), хотя их конкретное 2qp-принадлежность до сих пор оспаривается [1, 2]. В частности, </a:t>
            </a:r>
            <a:r>
              <a:rPr lang="ru-RU" dirty="0" err="1"/>
              <a:t>K</a:t>
            </a:r>
            <a:r>
              <a:rPr lang="ru-RU" dirty="0"/>
              <a:t>-изомеры 8− и 3+ оценивались в рамках </a:t>
            </a:r>
            <a:r>
              <a:rPr lang="ru-RU" dirty="0" err="1"/>
              <a:t>квазичастично</a:t>
            </a:r>
            <a:r>
              <a:rPr lang="ru-RU" dirty="0"/>
              <a:t>-фононной модели </a:t>
            </a:r>
          </a:p>
          <a:p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4158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Несмотря на впечатляющие теоретические усилия, даже современные самосогласованные модели по-прежнему дают довольно разные результаты и демонстрируют трудности в описании структур оболочек и других особенностей, наблюдаемых в эксперименте. </a:t>
            </a:r>
            <a:br>
              <a:rPr lang="en-US" dirty="0"/>
            </a:br>
            <a:br>
              <a:rPr lang="en-US" dirty="0"/>
            </a:br>
            <a:r>
              <a:rPr lang="ru-RU" dirty="0"/>
              <a:t>В связи с этим имеет смысл расширить круг расчетных характеристик ядер сверхтяжелых и рассмотреть в рамках одной самосогласованной теории полный набор низкоэнергетических колебательных состояний основных </a:t>
            </a:r>
            <a:r>
              <a:rPr lang="ru-RU" dirty="0" err="1"/>
              <a:t>мультипольностей</a:t>
            </a:r>
            <a:r>
              <a:rPr lang="ru-RU" dirty="0"/>
              <a:t> (монопольное, дипольное, квадрупольное, </a:t>
            </a:r>
            <a:r>
              <a:rPr lang="ru-RU" dirty="0" err="1"/>
              <a:t>октупольное</a:t>
            </a:r>
            <a:r>
              <a:rPr lang="ru-RU" dirty="0"/>
              <a:t>), а также известные 2qp </a:t>
            </a:r>
            <a:r>
              <a:rPr lang="ru-RU" dirty="0" err="1"/>
              <a:t>K</a:t>
            </a:r>
            <a:r>
              <a:rPr lang="ru-RU" dirty="0"/>
              <a:t>-изомеры. </a:t>
            </a:r>
            <a:br>
              <a:rPr lang="en-US" dirty="0"/>
            </a:br>
            <a:br>
              <a:rPr lang="en-US" dirty="0"/>
            </a:br>
            <a:r>
              <a:rPr lang="ru-RU" dirty="0"/>
              <a:t>Частично эта работа была выполнена в рамках моделей QPM, IBM, двойной ядерной системы и кластера. Однако приведенные выше модели не являются самосогласованными и в этом смысле недостаточно надежными для прогнозов в области сверхтяжелых, где их параметры не могут быть подобраны. Кроме того, в этих исследованиях рассматриваются лишь некоторые из состояний </a:t>
            </a:r>
            <a:r>
              <a:rPr lang="ru-RU" dirty="0" err="1"/>
              <a:t>λ</a:t>
            </a:r>
            <a:r>
              <a:rPr lang="ru-RU" dirty="0"/>
              <a:t>=0,1,2,3 и полностью исключаются возбуждения </a:t>
            </a:r>
            <a:r>
              <a:rPr lang="ru-RU" dirty="0" err="1"/>
              <a:t>K</a:t>
            </a:r>
            <a:r>
              <a:rPr lang="ru-RU" dirty="0"/>
              <a:t>π = 0+. </a:t>
            </a:r>
          </a:p>
          <a:p>
            <a:br>
              <a:rPr lang="ru-RU" dirty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23152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 нашей же работе основное внимание уделено 252 No и 254 No: </a:t>
            </a:r>
            <a:r>
              <a:rPr lang="ru-RU" dirty="0" err="1"/>
              <a:t>K</a:t>
            </a:r>
            <a:r>
              <a:rPr lang="ru-RU" dirty="0"/>
              <a:t>-изомеры 8− и низшие </a:t>
            </a:r>
            <a:r>
              <a:rPr lang="ru-RU" dirty="0" err="1"/>
              <a:t>однофононные</a:t>
            </a:r>
            <a:r>
              <a:rPr lang="ru-RU" dirty="0"/>
              <a:t> состояния с </a:t>
            </a:r>
            <a:r>
              <a:rPr lang="ru-RU" dirty="0" err="1"/>
              <a:t>K</a:t>
            </a:r>
            <a:r>
              <a:rPr lang="ru-RU" dirty="0"/>
              <a:t>π = 0+, 2+, 3+, 0−, 1−, 2− до энергии возбуждения 2 МэВ.</a:t>
            </a:r>
            <a:br>
              <a:rPr lang="ru-RU" dirty="0"/>
            </a:br>
            <a:br>
              <a:rPr lang="ru-RU" dirty="0"/>
            </a:br>
            <a:r>
              <a:rPr lang="ru-RU" dirty="0"/>
              <a:t>Как будет показано в работе, поведение спаривания в этих ядрах очень важно, поэтому мы рассчитываем низшее парно-колебательное </a:t>
            </a:r>
            <a:r>
              <a:rPr lang="ru-RU" dirty="0" err="1"/>
              <a:t>однофононное</a:t>
            </a:r>
            <a:r>
              <a:rPr lang="ru-RU" dirty="0"/>
              <a:t> состояние </a:t>
            </a:r>
            <a:r>
              <a:rPr lang="ru-RU" dirty="0" err="1"/>
              <a:t>K</a:t>
            </a:r>
            <a:r>
              <a:rPr lang="ru-RU" dirty="0"/>
              <a:t>π = 0+, которое является важнейшим индикатором фактического спаривания в ядрах. </a:t>
            </a:r>
            <a:br>
              <a:rPr lang="ru-RU" dirty="0"/>
            </a:br>
            <a:br>
              <a:rPr lang="ru-RU" dirty="0"/>
            </a:br>
            <a:r>
              <a:rPr lang="ru-RU" dirty="0"/>
              <a:t>Поэтому в 254No можно ожидать существенного падения нейтронного спаривания и последующих нарушений характеристик 252No и 254No. </a:t>
            </a:r>
            <a:br>
              <a:rPr lang="ru-RU" dirty="0"/>
            </a:br>
            <a:br>
              <a:rPr lang="ru-RU" dirty="0"/>
            </a:b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530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Основное внимание уделено 252 No и 254 No, где </a:t>
            </a:r>
            <a:r>
              <a:rPr lang="ru-RU" dirty="0" err="1"/>
              <a:t>K</a:t>
            </a:r>
            <a:r>
              <a:rPr lang="ru-RU" dirty="0"/>
              <a:t>-изомеры 8− и низшие </a:t>
            </a:r>
            <a:r>
              <a:rPr lang="ru-RU" dirty="0" err="1"/>
              <a:t>однофононные</a:t>
            </a:r>
            <a:r>
              <a:rPr lang="ru-RU" dirty="0"/>
              <a:t> состояния с </a:t>
            </a:r>
            <a:r>
              <a:rPr lang="ru-RU" dirty="0" err="1"/>
              <a:t>K</a:t>
            </a:r>
            <a:r>
              <a:rPr lang="ru-RU" dirty="0"/>
              <a:t>π = 0+, 2+, 3+, 0−, 1−, 2− до энергии возбуждения 2 МэВ. Отметим, что при </a:t>
            </a:r>
            <a:r>
              <a:rPr lang="ru-RU" dirty="0" err="1"/>
              <a:t>N</a:t>
            </a:r>
            <a:r>
              <a:rPr lang="ru-RU" dirty="0"/>
              <a:t>=152 ранее предполагалось наличие оболочечной щели в </a:t>
            </a:r>
            <a:r>
              <a:rPr lang="ru-RU" dirty="0" err="1"/>
              <a:t>одночастичном</a:t>
            </a:r>
            <a:r>
              <a:rPr lang="ru-RU" dirty="0"/>
              <a:t> спектре нейтрона [23]. Поэтому в 254No можно ожидать существенного падения нейтронного спаривания и последующих нарушений характеристик 252No и 254No. Поскольку поведение спаривания в этих ядрах имеет решающее значение, мы рассчитываем низшее парно-колебательное </a:t>
            </a:r>
            <a:r>
              <a:rPr lang="ru-RU" dirty="0" err="1"/>
              <a:t>однофононное</a:t>
            </a:r>
            <a:r>
              <a:rPr lang="ru-RU" dirty="0"/>
              <a:t> состояние </a:t>
            </a:r>
            <a:r>
              <a:rPr lang="ru-RU" dirty="0" err="1"/>
              <a:t>K</a:t>
            </a:r>
            <a:r>
              <a:rPr lang="ru-RU" dirty="0"/>
              <a:t>π = 0+, которое является важнейшим индикатором фактического спаривания в ядрах.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7182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В рамках нашего анализа были использован репрезентативный набор из нескольких сил </a:t>
            </a:r>
            <a:r>
              <a:rPr lang="ru-RU" dirty="0" err="1"/>
              <a:t>Скирма</a:t>
            </a:r>
            <a:r>
              <a:rPr lang="ru-RU" dirty="0"/>
              <a:t>: </a:t>
            </a:r>
            <a:r>
              <a:rPr lang="en-US" dirty="0" err="1"/>
              <a:t>Svbas</a:t>
            </a:r>
            <a:r>
              <a:rPr lang="en-US" dirty="0"/>
              <a:t>, </a:t>
            </a:r>
            <a:r>
              <a:rPr lang="en-US" dirty="0" err="1"/>
              <a:t>SkM</a:t>
            </a:r>
            <a:r>
              <a:rPr lang="en-US" dirty="0"/>
              <a:t>*, SLy6. </a:t>
            </a:r>
            <a:endParaRPr lang="ru-RU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Выбранные силы </a:t>
            </a:r>
            <a:r>
              <a:rPr lang="ru-RU" dirty="0" err="1"/>
              <a:t>Скирма</a:t>
            </a:r>
            <a:r>
              <a:rPr lang="ru-RU" dirty="0"/>
              <a:t> отличаются эффективными массами (известно – чем меньше масса, тем более растянутым будет </a:t>
            </a:r>
            <a:r>
              <a:rPr lang="ru-RU" dirty="0" err="1"/>
              <a:t>одночастичный</a:t>
            </a:r>
            <a:r>
              <a:rPr lang="ru-RU" dirty="0"/>
              <a:t> спектр</a:t>
            </a:r>
            <a:r>
              <a:rPr lang="en-US" dirty="0"/>
              <a:t>)</a:t>
            </a:r>
            <a:r>
              <a:rPr lang="ru-RU" dirty="0"/>
              <a:t> и типом спаривания (поверхностное – зависит от плотности, и объемное – не зависит от плотности) 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Расчеты производились с использованием двух программ:</a:t>
            </a:r>
            <a:br>
              <a:rPr lang="ru-RU" dirty="0"/>
            </a:br>
            <a:r>
              <a:rPr lang="ru-RU" dirty="0"/>
              <a:t>	- программа Рейнхарда – </a:t>
            </a:r>
            <a:r>
              <a:rPr lang="en-US" dirty="0" err="1"/>
              <a:t>SkyAx</a:t>
            </a:r>
            <a:r>
              <a:rPr lang="en-US" dirty="0"/>
              <a:t> </a:t>
            </a:r>
            <a:r>
              <a:rPr lang="ru-RU" dirty="0"/>
              <a:t>для расчетов аксиально симметричных деформированных ядер в рамках подхода </a:t>
            </a:r>
            <a:r>
              <a:rPr lang="en-US" dirty="0"/>
              <a:t>HFB</a:t>
            </a:r>
            <a:r>
              <a:rPr lang="ru-RU" dirty="0"/>
              <a:t> (</a:t>
            </a:r>
            <a:r>
              <a:rPr lang="en-US" dirty="0"/>
              <a:t>IB, ATDHF</a:t>
            </a:r>
            <a:r>
              <a:rPr lang="ru-RU" dirty="0"/>
              <a:t>)</a:t>
            </a:r>
            <a:br>
              <a:rPr lang="en-US" dirty="0"/>
            </a:br>
            <a:r>
              <a:rPr lang="en-US" dirty="0"/>
              <a:t>	- </a:t>
            </a:r>
            <a:r>
              <a:rPr lang="ru-RU" dirty="0"/>
              <a:t>программа </a:t>
            </a:r>
            <a:r>
              <a:rPr lang="ru-RU" dirty="0" err="1"/>
              <a:t>Репко</a:t>
            </a:r>
            <a:r>
              <a:rPr lang="ru-RU" dirty="0"/>
              <a:t> – </a:t>
            </a:r>
            <a:r>
              <a:rPr lang="en-US" dirty="0"/>
              <a:t>QRPA </a:t>
            </a:r>
            <a:r>
              <a:rPr lang="ru-RU" dirty="0" err="1"/>
              <a:t>рассчеты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Использовалась двумерная сетка в цилиндрических координатах. Шаг сетки –</a:t>
            </a:r>
            <a:r>
              <a:rPr lang="en-US" dirty="0"/>
              <a:t> 0,7</a:t>
            </a:r>
            <a:r>
              <a:rPr lang="ru-RU" dirty="0" err="1"/>
              <a:t>фм</a:t>
            </a:r>
            <a:r>
              <a:rPr lang="ru-RU" dirty="0"/>
              <a:t>, расчетная ячейка до 3 ядерных радиусов.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Включены все </a:t>
            </a:r>
            <a:r>
              <a:rPr lang="ru-RU" dirty="0" err="1"/>
              <a:t>одночастичные</a:t>
            </a:r>
            <a:r>
              <a:rPr lang="ru-RU" dirty="0"/>
              <a:t> уровни протонов и нейтронов от дна потенциальной ямы до 40</a:t>
            </a:r>
            <a:r>
              <a:rPr lang="en-US" dirty="0"/>
              <a:t> MeV</a:t>
            </a:r>
            <a:r>
              <a:rPr lang="ru-RU" dirty="0"/>
              <a:t>. Этого конфигурационного пространства достаточно, так как энергетически взвешенное правило сумм выполняется на 92-100</a:t>
            </a:r>
            <a:r>
              <a:rPr lang="en-US" dirty="0"/>
              <a:t>%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2800" dirty="0"/>
              <a:t>Рисунок справа демонстрирует полосы основного состояния, полученные для разных сил </a:t>
            </a:r>
            <a:r>
              <a:rPr lang="ru-RU" sz="2800" dirty="0" err="1"/>
              <a:t>скирма</a:t>
            </a:r>
            <a:r>
              <a:rPr lang="ru-RU" sz="2800" dirty="0"/>
              <a:t>, в сравнении с </a:t>
            </a:r>
            <a:r>
              <a:rPr lang="ru-RU" sz="2800" dirty="0" err="1"/>
              <a:t>экспериментаьльной</a:t>
            </a:r>
            <a:r>
              <a:rPr lang="ru-RU" sz="2800" dirty="0"/>
              <a:t> полосой, которая отмечена красным цветом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280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2800" dirty="0"/>
              <a:t>Заметно, что наиболее близкими к эксперименту являются полосы с </a:t>
            </a:r>
            <a:r>
              <a:rPr lang="ru-RU" sz="2800" dirty="0" err="1"/>
              <a:t>силоами</a:t>
            </a:r>
            <a:r>
              <a:rPr lang="ru-RU" sz="2800" dirty="0"/>
              <a:t> </a:t>
            </a:r>
            <a:r>
              <a:rPr lang="ru-RU" sz="2800" dirty="0" err="1"/>
              <a:t>скирма</a:t>
            </a:r>
            <a:r>
              <a:rPr lang="en-US" sz="2800" dirty="0"/>
              <a:t> </a:t>
            </a:r>
            <a:r>
              <a:rPr lang="en-US" sz="2800" dirty="0" err="1"/>
              <a:t>SkM</a:t>
            </a:r>
            <a:r>
              <a:rPr lang="en-US" sz="2800" dirty="0"/>
              <a:t> </a:t>
            </a:r>
            <a:r>
              <a:rPr lang="ru-RU" sz="2800" dirty="0"/>
              <a:t>и  </a:t>
            </a:r>
            <a:r>
              <a:rPr lang="en-US" sz="2800" dirty="0"/>
              <a:t>SLy6</a:t>
            </a:r>
            <a:r>
              <a:rPr lang="ru-RU" sz="2800" dirty="0"/>
              <a:t>, но было решено основывать анализ на силе </a:t>
            </a:r>
            <a:r>
              <a:rPr lang="en-US" sz="2800" dirty="0"/>
              <a:t>SLy6</a:t>
            </a:r>
            <a:r>
              <a:rPr lang="ru-RU" sz="2800" dirty="0"/>
              <a:t>, чтобы </a:t>
            </a:r>
            <a:r>
              <a:rPr lang="ru-RU" sz="2800" dirty="0" err="1"/>
              <a:t>получть</a:t>
            </a:r>
            <a:r>
              <a:rPr lang="ru-RU" sz="2800" dirty="0"/>
              <a:t> </a:t>
            </a:r>
            <a:r>
              <a:rPr lang="ru-RU" sz="2800" dirty="0" err="1"/>
              <a:t>оценкку</a:t>
            </a:r>
            <a:r>
              <a:rPr lang="ru-RU" sz="2800" dirty="0"/>
              <a:t> «снизу», так как у этой силы маленькая эффективная масса</a:t>
            </a:r>
            <a:endParaRPr lang="en-US" sz="2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MR10"/>
              </a:rPr>
              <a:t> </a:t>
            </a:r>
            <a:endParaRPr lang="en-US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D5FDA8-FA3A-9748-9842-B2CD417EECA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8531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На слайде представлена динамика характеристик основного состояния изотопов (…) нобелия с ростом числа нейтронов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dirty="0"/>
          </a:p>
          <a:p>
            <a:pPr marL="171450" indent="-171450">
              <a:buFont typeface="Arial" panose="020B0604020202020204" pitchFamily="34" charset="0"/>
              <a:buChar char="•"/>
            </a:pPr>
            <a:br>
              <a:rPr lang="en-US" dirty="0"/>
            </a:br>
            <a:r>
              <a:rPr lang="ru-RU" dirty="0"/>
              <a:t>Изначально предполагалось, что эти характеристики будут эволюционировать монотонно от ядра к ядру, но мы видим, что в области 252 и 254 </a:t>
            </a:r>
            <a:r>
              <a:rPr lang="en-US" dirty="0"/>
              <a:t>No </a:t>
            </a:r>
            <a:r>
              <a:rPr lang="ru-RU" dirty="0"/>
              <a:t>возникает некоторая аномалия в нейтронном спаривании, и, как следствие, эта аномалия возникает и для энергии и момента инерции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18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AA789F-1CC0-6140-E1AA-F05269ED20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6157EB-7554-7ECC-9B8B-6F869A0716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AB1E6B-1B01-FB61-8773-C3C47AA1A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A3B1C-EDC6-414B-B3A6-42C5055959DB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F41E79-F123-69B9-F05C-D9D4FFE30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6A1539-9E2B-316D-91FD-5C04972B0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6E74B-01FC-ED40-B806-A0E5221B43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927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9A31DC-61BD-CD01-297D-FEBC8D411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BD2F12C-FB6A-67FD-231D-91DC5BF2F5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87F1D1-1D3A-081A-3E3D-6497AC685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A3B1C-EDC6-414B-B3A6-42C5055959DB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38803D-AE5F-602F-8A33-1D8A0BA08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722AB-D241-E4C2-A62A-2012E56E9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6E74B-01FC-ED40-B806-A0E5221B43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628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A4CBA05-D9EC-2FD2-F65E-7EE3B4BBB8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145F0B1-8F59-5445-516E-A373AA7F9B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DCDC88-F915-0F2F-85FF-905778745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A3B1C-EDC6-414B-B3A6-42C5055959DB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9A338F-D682-2364-A076-9A9232EE8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35AAE2-0871-A190-B0ED-20212BDF1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6E74B-01FC-ED40-B806-A0E5221B43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787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15F182-AFC7-3A33-E185-E565FEFB8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ADE94C-5A21-4C6D-339D-86009E3829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02E0F7-7421-B2C9-C4E9-4041C24A4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A3B1C-EDC6-414B-B3A6-42C5055959DB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0F22AC-ADEC-35B2-D7C0-C67239EDC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0750C4-40F6-0ED1-505B-98A937F7C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6E74B-01FC-ED40-B806-A0E5221B43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553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4B161E-A94A-64E9-4E55-A2B53F892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09D02EA-CCC6-167F-CA58-FCBA154798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65BDCB-FE5B-A260-B507-88900AAFD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A3B1C-EDC6-414B-B3A6-42C5055959DB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202247-196F-C59D-1878-DEC525AF9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77F524-E931-6138-4F2D-95C9F3BF1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6E74B-01FC-ED40-B806-A0E5221B43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210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B5C1FC-E120-FCEC-F47B-B75449268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E93F44-F60F-02F3-2DC1-8F31C20848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79182BA-3D7A-7D26-DD3A-93FD2E029B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0967D6B-2ECF-F77C-76DC-B8B36F496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A3B1C-EDC6-414B-B3A6-42C5055959DB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5E7444-5ED5-2FAE-DC00-3E1065567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A799E8C-7214-3A8D-AD7A-B42001D66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6E74B-01FC-ED40-B806-A0E5221B43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701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AA3298-105D-69D6-1A82-06AAAFEFF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BEC174-6BA8-7C09-3A39-BF02AA7773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1E11DB1-E9D0-00D2-1564-61BFE45D58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4DF383F-C707-B252-06D0-E413779CF1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91D59BD-463B-A5B3-321E-829AE3DF26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E9B1B37-A53B-CA6D-6493-EF53B5B5C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A3B1C-EDC6-414B-B3A6-42C5055959DB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2BC6984-61F6-8943-F674-A0797B08F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2EC786-1ECA-21F0-50D9-DB4702C1C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6E74B-01FC-ED40-B806-A0E5221B43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7803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0D0D47-2C4F-17FA-8932-D0A168C94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98B587B-9C01-6E2F-AEC6-FFFE079C1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A3B1C-EDC6-414B-B3A6-42C5055959DB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90D19C1-4E75-D613-7E46-C9037300F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B4D33B4-00CE-0105-A51F-7E38FCCD4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6E74B-01FC-ED40-B806-A0E5221B43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702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CE971FA-F8B4-CC63-C97F-A69ACAB73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A3B1C-EDC6-414B-B3A6-42C5055959DB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D991345-36EF-8A7D-FC91-2970EFD43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4F94566-22E8-A2A4-3BB2-4A4C2FAB8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6E74B-01FC-ED40-B806-A0E5221B43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168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C9C8B5-C065-D295-9817-E6E0703CA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5ACBA8-7984-2143-1B4E-9BE4D0C5E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529193C-6557-CD08-3564-6CED6391D3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1652371-9F33-E019-9D7E-FE3E50645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A3B1C-EDC6-414B-B3A6-42C5055959DB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FF5E957-0B7B-98EA-097D-D06909EDA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5C26A4B-A49F-DD52-B8ED-A5F5C7680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6E74B-01FC-ED40-B806-A0E5221B43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9834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68EE57-328F-284E-93B0-8880F4B98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B54FF82-8720-6877-092F-C17C110CC9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9124197-4761-7DBF-4437-4EFC44EFA7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08D27DB-8E35-E527-3ACD-01BF60439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A3B1C-EDC6-414B-B3A6-42C5055959DB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3A42D20-BF40-9875-BFF8-39BFECFDA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8106064-97C1-0720-015F-DA6EFCAA4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6E74B-01FC-ED40-B806-A0E5221B43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306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310529-C6D3-9B33-6144-8E02B7153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F07EFC-F6DC-EAC0-CD1F-82880D4E73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FADC68-F77D-1534-68FE-82BC8DF10F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A3B1C-EDC6-414B-B3A6-42C5055959DB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8D7B67-4627-0E74-2158-9EEFC6D7FF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8F3419-B38D-2BE4-4805-3D7F1CB9FA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6E74B-01FC-ED40-B806-A0E5221B43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0636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BA20045-C058-BA53-AE16-2EF43591CE0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2E9EC6-6C53-C2FC-0615-C0002DF76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894" y="1003450"/>
            <a:ext cx="11872210" cy="3713772"/>
          </a:xfrm>
        </p:spPr>
        <p:txBody>
          <a:bodyPr>
            <a:noAutofit/>
          </a:bodyPr>
          <a:lstStyle/>
          <a:p>
            <a:r>
              <a:rPr lang="en-US" sz="5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Low-energy spectra of nobelium isotopes: </a:t>
            </a:r>
            <a:r>
              <a:rPr lang="en-US" sz="50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Skyrme</a:t>
            </a:r>
            <a:r>
              <a:rPr lang="en-US" sz="5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random-phase-approximation analysis </a:t>
            </a:r>
            <a:br>
              <a:rPr lang="en-US" sz="5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sz="5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F46E88D-2F42-A53A-0669-B5FB96553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2663" y="4346991"/>
            <a:ext cx="10626671" cy="2387599"/>
          </a:xfrm>
        </p:spPr>
        <p:txBody>
          <a:bodyPr>
            <a:normAutofit/>
          </a:bodyPr>
          <a:lstStyle/>
          <a:p>
            <a:r>
              <a:rPr lang="ru-RU" u="sng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M.A. Mardyban</a:t>
            </a:r>
            <a:r>
              <a:rPr lang="ru-RU" u="sng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ru-RU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,2</a:t>
            </a: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V. O. Nesterenko</a:t>
            </a:r>
            <a:r>
              <a:rPr lang="en-US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1,2</a:t>
            </a: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ru-RU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R.V. Jolos</a:t>
            </a:r>
            <a:r>
              <a:rPr lang="en-US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1,2</a:t>
            </a: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b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P.-G. Reinhard</a:t>
            </a:r>
            <a:r>
              <a:rPr lang="ru-RU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ru-RU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lang="ru-RU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Repko</a:t>
            </a:r>
            <a:r>
              <a:rPr lang="ru-RU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ru-R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</a:p>
          <a:p>
            <a:r>
              <a:rPr lang="en-US" sz="1400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en-US" sz="1400" i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Laboratory of Theoretical Physics, Joint Institute for Nuclear Research, Dubna, Moscow Region 141980, Russia</a:t>
            </a:r>
            <a:endParaRPr lang="ru-RU" sz="1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400" i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400" i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Dubna State University, Dubna, Moscow Region 141982, Russia</a:t>
            </a:r>
            <a:endParaRPr lang="ru-RU" sz="1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400" i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n-US" sz="1400" i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i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Institut</a:t>
            </a:r>
            <a:r>
              <a:rPr lang="en-US" sz="1400" i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für </a:t>
            </a:r>
            <a:r>
              <a:rPr lang="en-US" sz="1400" i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Theoretische</a:t>
            </a:r>
            <a:r>
              <a:rPr lang="en-US" sz="1400" i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i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Physik</a:t>
            </a:r>
            <a:r>
              <a:rPr lang="en-US" sz="1400" i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II, Universität Erlangen, D-91058, Erlangen, Germany</a:t>
            </a:r>
            <a:endParaRPr lang="ru-RU" sz="1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400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sz="1400" i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Institute of Physics, Slovak Academy of Sciences, 84511 Bratislava, Slovakia</a:t>
            </a:r>
            <a:endParaRPr lang="ru-RU" sz="1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C9A662-51A6-9562-051B-AC616C14602D}"/>
              </a:ext>
            </a:extLst>
          </p:cNvPr>
          <p:cNvSpPr txBox="1"/>
          <p:nvPr/>
        </p:nvSpPr>
        <p:spPr>
          <a:xfrm>
            <a:off x="5769626" y="6088259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br>
              <a:rPr lang="en-US" dirty="0">
                <a:solidFill>
                  <a:srgbClr val="002060"/>
                </a:solidFill>
              </a:rPr>
            </a:br>
            <a:r>
              <a:rPr lang="en-US" dirty="0">
                <a:solidFill>
                  <a:srgbClr val="002060"/>
                </a:solidFill>
              </a:rPr>
              <a:t>202</a:t>
            </a:r>
            <a:r>
              <a:rPr lang="ru-RU" dirty="0">
                <a:solidFill>
                  <a:srgbClr val="002060"/>
                </a:solidFill>
              </a:rPr>
              <a:t>4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9E1888B-4CFC-148E-F665-2D384CF06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5179" y="116130"/>
            <a:ext cx="2001458" cy="1255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3A53AA3-3ADD-96DE-2F06-B0960E203D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2179" y="-200115"/>
            <a:ext cx="3072800" cy="217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411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E3DA7F-2D32-CED5-7A4C-095E3987E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59" y="67411"/>
            <a:ext cx="3580351" cy="671107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8C64588-99FC-85C0-BDF5-7769890658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684742"/>
            <a:ext cx="4871327" cy="80889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48A6FDE-A654-963F-2827-DFE4BD1236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6163" y="2619275"/>
            <a:ext cx="2991794" cy="80889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51F9EE1-C39E-1A82-2843-2E8ED99948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4303" y="3553808"/>
            <a:ext cx="4871327" cy="9362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4FDD3C8-6378-6B49-F8B8-1FC4EFE359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6163" y="4615649"/>
            <a:ext cx="2847608" cy="936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6C0370-93E2-D881-33DC-F52E912F1AFC}"/>
              </a:ext>
            </a:extLst>
          </p:cNvPr>
          <p:cNvSpPr txBox="1"/>
          <p:nvPr/>
        </p:nvSpPr>
        <p:spPr>
          <a:xfrm>
            <a:off x="4903835" y="186907"/>
            <a:ext cx="72556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characteristics of the ground states of </a:t>
            </a:r>
            <a:r>
              <a:rPr lang="ru-RU" sz="2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250-26</a:t>
            </a:r>
            <a:r>
              <a:rPr lang="en-US" sz="2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</a:t>
            </a:r>
            <a:endParaRPr lang="ru-RU" sz="2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with increasing number neutrons</a:t>
            </a:r>
            <a:endParaRPr lang="ru-RU" sz="2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ru-RU" sz="2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72601D-716B-ACDA-C691-BAEFC55D7FC1}"/>
              </a:ext>
            </a:extLst>
          </p:cNvPr>
          <p:cNvSpPr txBox="1"/>
          <p:nvPr/>
        </p:nvSpPr>
        <p:spPr>
          <a:xfrm>
            <a:off x="4508607" y="5578159"/>
            <a:ext cx="75627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Initially it was assumed that these characteristics would evolve monotonically, but we see irregularity at </a:t>
            </a:r>
            <a:r>
              <a:rPr lang="en-US" sz="2400" baseline="30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252, 254</a:t>
            </a:r>
            <a:r>
              <a:rPr lang="en-US" sz="2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</a:t>
            </a:r>
            <a:endParaRPr lang="ru-RU" sz="24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4EB9BBC6-C0A3-A40E-21DB-D44F0BAB068B}"/>
              </a:ext>
            </a:extLst>
          </p:cNvPr>
          <p:cNvSpPr/>
          <p:nvPr/>
        </p:nvSpPr>
        <p:spPr>
          <a:xfrm>
            <a:off x="1661160" y="185337"/>
            <a:ext cx="1084188" cy="654828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5854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85BBFCA-6470-B454-7F11-743A3E2684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AE2EACC-FAB7-A7F2-B00B-99E700E054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69"/>
          <a:stretch/>
        </p:blipFill>
        <p:spPr>
          <a:xfrm>
            <a:off x="7661203" y="715617"/>
            <a:ext cx="4081249" cy="6142383"/>
          </a:xfrm>
          <a:prstGeom prst="rect">
            <a:avLst/>
          </a:prstGeom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F9623A40-A889-F7CE-34B1-86E49904E5CB}"/>
              </a:ext>
            </a:extLst>
          </p:cNvPr>
          <p:cNvSpPr/>
          <p:nvPr/>
        </p:nvSpPr>
        <p:spPr>
          <a:xfrm rot="5400000">
            <a:off x="8281604" y="2041685"/>
            <a:ext cx="458918" cy="10272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63DCB1DC-648B-71DD-271F-A012C03B1976}"/>
              </a:ext>
            </a:extLst>
          </p:cNvPr>
          <p:cNvSpPr/>
          <p:nvPr/>
        </p:nvSpPr>
        <p:spPr>
          <a:xfrm rot="5400000">
            <a:off x="9597785" y="1986265"/>
            <a:ext cx="458918" cy="10272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0CA6802D-8685-E63D-6B54-1F911DC92712}"/>
              </a:ext>
            </a:extLst>
          </p:cNvPr>
          <p:cNvSpPr/>
          <p:nvPr/>
        </p:nvSpPr>
        <p:spPr>
          <a:xfrm rot="5400000">
            <a:off x="10886256" y="1986265"/>
            <a:ext cx="458918" cy="10272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75195978-D30F-58A0-3655-147021B3F1C2}"/>
              </a:ext>
            </a:extLst>
          </p:cNvPr>
          <p:cNvSpPr/>
          <p:nvPr/>
        </p:nvSpPr>
        <p:spPr>
          <a:xfrm rot="5400000">
            <a:off x="8370109" y="4916505"/>
            <a:ext cx="458918" cy="10272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6587F7AE-D2DA-6831-A78F-ABB0CFDF02DA}"/>
              </a:ext>
            </a:extLst>
          </p:cNvPr>
          <p:cNvSpPr/>
          <p:nvPr/>
        </p:nvSpPr>
        <p:spPr>
          <a:xfrm rot="5400000">
            <a:off x="9686289" y="5229956"/>
            <a:ext cx="458918" cy="10272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FCA7594F-DF35-1CC9-44C1-9934171B450B}"/>
              </a:ext>
            </a:extLst>
          </p:cNvPr>
          <p:cNvSpPr/>
          <p:nvPr/>
        </p:nvSpPr>
        <p:spPr>
          <a:xfrm rot="5400000">
            <a:off x="10886257" y="5000497"/>
            <a:ext cx="458918" cy="10272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3CF130C-D13E-915C-0E95-C3DA3C9F94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377" y="1224899"/>
            <a:ext cx="7420826" cy="381954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F00E3D0-8658-AE59-8EB1-D02AB49EE282}"/>
              </a:ext>
            </a:extLst>
          </p:cNvPr>
          <p:cNvSpPr txBox="1"/>
          <p:nvPr/>
        </p:nvSpPr>
        <p:spPr>
          <a:xfrm>
            <a:off x="135312" y="214042"/>
            <a:ext cx="102050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Does this irregularity (decline in neutron pairing)</a:t>
            </a:r>
          </a:p>
          <a:p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depend on the chosen </a:t>
            </a:r>
            <a:r>
              <a:rPr lang="en-US" sz="28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Skyrme</a:t>
            </a:r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force?</a:t>
            </a:r>
            <a:endParaRPr lang="ru-RU" sz="2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DADB715-8AD1-B432-D97E-FB6A7ED48F02}"/>
              </a:ext>
            </a:extLst>
          </p:cNvPr>
          <p:cNvSpPr txBox="1"/>
          <p:nvPr/>
        </p:nvSpPr>
        <p:spPr>
          <a:xfrm>
            <a:off x="247490" y="5027361"/>
            <a:ext cx="741371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</a:t>
            </a: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Skyrme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forces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support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irregularity</a:t>
            </a: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</a:t>
            </a:r>
            <a:endParaRPr lang="ru-RU" sz="20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</a:t>
            </a:r>
            <a:r>
              <a:rPr lang="ru-RU" sz="2000" baseline="30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</a:t>
            </a: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Fermi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level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isolated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</a:t>
            </a: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neutron pairing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almost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disappears</a:t>
            </a: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</a:t>
            </a:r>
            <a:endParaRPr lang="ru-RU" sz="20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baseline="30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</a:t>
            </a: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Fermi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level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also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quite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far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from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neighboring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levels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pairing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also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poorly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developed</a:t>
            </a:r>
            <a:endParaRPr lang="ru-RU" sz="20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F100299-0FBE-EBD6-F6CC-86DF5C14000E}"/>
              </a:ext>
            </a:extLst>
          </p:cNvPr>
          <p:cNvSpPr/>
          <p:nvPr/>
        </p:nvSpPr>
        <p:spPr>
          <a:xfrm>
            <a:off x="8147050" y="1079500"/>
            <a:ext cx="3016250" cy="118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1D5678-76DF-B547-163C-43187F4CD344}"/>
              </a:ext>
            </a:extLst>
          </p:cNvPr>
          <p:cNvSpPr txBox="1"/>
          <p:nvPr/>
        </p:nvSpPr>
        <p:spPr>
          <a:xfrm>
            <a:off x="9544492" y="998626"/>
            <a:ext cx="7425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SVbas</a:t>
            </a:r>
            <a:endParaRPr lang="ru-RU" sz="11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B41EB4-62C2-9644-04B4-23601FD5B642}"/>
              </a:ext>
            </a:extLst>
          </p:cNvPr>
          <p:cNvSpPr txBox="1"/>
          <p:nvPr/>
        </p:nvSpPr>
        <p:spPr>
          <a:xfrm>
            <a:off x="8199521" y="996632"/>
            <a:ext cx="7425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SLy6</a:t>
            </a:r>
            <a:endParaRPr lang="ru-RU" sz="11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35CFE5-1FE2-668D-65CE-EEFB9E42C12D}"/>
              </a:ext>
            </a:extLst>
          </p:cNvPr>
          <p:cNvSpPr txBox="1"/>
          <p:nvPr/>
        </p:nvSpPr>
        <p:spPr>
          <a:xfrm>
            <a:off x="10792044" y="1008151"/>
            <a:ext cx="7425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SkM</a:t>
            </a:r>
            <a:endParaRPr lang="ru-RU" sz="11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1335F31-51B5-FABF-C8B8-903512B77B6E}"/>
              </a:ext>
            </a:extLst>
          </p:cNvPr>
          <p:cNvSpPr/>
          <p:nvPr/>
        </p:nvSpPr>
        <p:spPr>
          <a:xfrm>
            <a:off x="8109399" y="4315708"/>
            <a:ext cx="3016250" cy="118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569AB3-AD28-A7D4-12F0-4420740A228A}"/>
              </a:ext>
            </a:extLst>
          </p:cNvPr>
          <p:cNvSpPr txBox="1"/>
          <p:nvPr/>
        </p:nvSpPr>
        <p:spPr>
          <a:xfrm>
            <a:off x="9506841" y="4234834"/>
            <a:ext cx="7425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SVbas</a:t>
            </a:r>
            <a:endParaRPr lang="ru-RU" sz="11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2262CF-911D-0BD9-25B4-16E87510000B}"/>
              </a:ext>
            </a:extLst>
          </p:cNvPr>
          <p:cNvSpPr txBox="1"/>
          <p:nvPr/>
        </p:nvSpPr>
        <p:spPr>
          <a:xfrm>
            <a:off x="8161870" y="4232840"/>
            <a:ext cx="7425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SLy6</a:t>
            </a:r>
            <a:endParaRPr lang="ru-RU" sz="11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D99EC6-8FC3-40E7-37F3-2FC5D9D7CF9C}"/>
              </a:ext>
            </a:extLst>
          </p:cNvPr>
          <p:cNvSpPr txBox="1"/>
          <p:nvPr/>
        </p:nvSpPr>
        <p:spPr>
          <a:xfrm>
            <a:off x="10754393" y="4244359"/>
            <a:ext cx="7425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SkM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27768740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5741BF6-6175-27AE-4C8D-6623B80DC86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8D4F1B-AE00-8DD2-2439-91458FF35AB6}"/>
              </a:ext>
            </a:extLst>
          </p:cNvPr>
          <p:cNvSpPr txBox="1"/>
          <p:nvPr/>
        </p:nvSpPr>
        <p:spPr>
          <a:xfrm>
            <a:off x="3045070" y="255944"/>
            <a:ext cx="61018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el-GR" sz="32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n-US" sz="3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</a:t>
            </a:r>
            <a:r>
              <a:rPr lang="el-GR" sz="3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8</a:t>
            </a:r>
            <a:r>
              <a:rPr lang="el-GR" sz="32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3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isomers</a:t>
            </a:r>
            <a:endParaRPr lang="el-GR" sz="3200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BA4274-E8DA-D2FD-622F-097F8D748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974" y="1096663"/>
            <a:ext cx="6283087" cy="35587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ADD924-D0F8-BB3B-61EB-C630F1CA4C7A}"/>
              </a:ext>
            </a:extLst>
          </p:cNvPr>
          <p:cNvSpPr txBox="1"/>
          <p:nvPr/>
        </p:nvSpPr>
        <p:spPr>
          <a:xfrm>
            <a:off x="142317" y="1126971"/>
            <a:ext cx="56119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baseline="30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200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No: </a:t>
            </a:r>
            <a: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8</a:t>
            </a:r>
            <a:r>
              <a:rPr lang="en-US" sz="20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 is usually assigned as neutron 2qp configuration </a:t>
            </a:r>
            <a:b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b="1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nn</a:t>
            </a:r>
            <a: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[734 ↑, 624 ↓] </a:t>
            </a:r>
            <a:b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2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BC207D-232B-C7F1-55B2-98DDDB075B25}"/>
              </a:ext>
            </a:extLst>
          </p:cNvPr>
          <p:cNvSpPr txBox="1"/>
          <p:nvPr/>
        </p:nvSpPr>
        <p:spPr>
          <a:xfrm>
            <a:off x="142317" y="2133805"/>
            <a:ext cx="5611930" cy="946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R.-D. Herzberg and P.T.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Greenlees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Prog. Part.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Phys. 61, 674 (2008)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F.P.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Heßberger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arXiv:2309.10468v2[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-ex].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Sulignano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al, Eur. Phys. J. A 33, 327 (2007).</a:t>
            </a:r>
            <a:b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12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 typeface="+mj-lt"/>
              <a:buAutoNum type="arabicPeriod"/>
            </a:pPr>
            <a:endParaRPr lang="en-US" sz="12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C8DBCB-1B1C-4291-25DC-791CA1B4BF2A}"/>
              </a:ext>
            </a:extLst>
          </p:cNvPr>
          <p:cNvSpPr txBox="1"/>
          <p:nvPr/>
        </p:nvSpPr>
        <p:spPr>
          <a:xfrm>
            <a:off x="5843042" y="4600469"/>
            <a:ext cx="641611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Features of calculated 8− states in </a:t>
            </a:r>
            <a:r>
              <a:rPr lang="en-US" sz="16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252,254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No: </a:t>
            </a:r>
            <a:b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QRPA excitation energies E</a:t>
            </a:r>
            <a:r>
              <a:rPr lang="el-GR" sz="1600" baseline="-25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ν</a:t>
            </a:r>
            <a:r>
              <a:rPr lang="el-GR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=1, </a:t>
            </a:r>
            <a:endParaRPr lang="en-US" sz="16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reduced transition probabilities B(E98), </a:t>
            </a:r>
            <a:b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main 2qp component </a:t>
            </a:r>
            <a:r>
              <a:rPr lang="en-US" sz="16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qq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′, its energy </a:t>
            </a:r>
            <a:r>
              <a:rPr lang="el-GR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ε</a:t>
            </a:r>
            <a:r>
              <a:rPr lang="en-US" sz="1600" baseline="-250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qq</a:t>
            </a:r>
            <a:r>
              <a:rPr lang="en-US" sz="1600" baseline="-25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′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, contribution to the state norm </a:t>
            </a:r>
            <a:r>
              <a:rPr lang="en-US" sz="16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en-US" sz="1600" baseline="-250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qq</a:t>
            </a:r>
            <a:r>
              <a:rPr lang="en-US" sz="1600" baseline="-25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′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F-scheme of 2qp excitation. </a:t>
            </a:r>
            <a:endParaRPr lang="en-US" sz="16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0FF469-B0CB-4D52-65D6-19A4516718FD}"/>
              </a:ext>
            </a:extLst>
          </p:cNvPr>
          <p:cNvSpPr txBox="1"/>
          <p:nvPr/>
        </p:nvSpPr>
        <p:spPr>
          <a:xfrm>
            <a:off x="239105" y="3402250"/>
            <a:ext cx="561193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baseline="30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200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No: </a:t>
            </a:r>
            <a: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forces predict different 2qp configurations </a:t>
            </a:r>
          </a:p>
          <a:p>
            <a:pPr algn="ctr"/>
            <a:r>
              <a:rPr lang="en-US" sz="1800" b="1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nn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[734 ↑, 613 ↓]   and   pp[514 ↓, 624 ↑]</a:t>
            </a:r>
            <a:br>
              <a:rPr lang="en-US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18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br>
              <a:rPr lang="en-US" sz="1800" dirty="0">
                <a:effectLst/>
                <a:latin typeface="CMR9"/>
              </a:rPr>
            </a:br>
            <a:endParaRPr lang="ru-RU" sz="2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AF4C64-5A6B-62BF-CF10-C43FD7E2484E}"/>
              </a:ext>
            </a:extLst>
          </p:cNvPr>
          <p:cNvSpPr txBox="1"/>
          <p:nvPr/>
        </p:nvSpPr>
        <p:spPr>
          <a:xfrm>
            <a:off x="0" y="4370142"/>
            <a:ext cx="2536715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V.G. Soloviev, A.V.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Sushkov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A.Yu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Shirikova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Sov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J.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Phys. 54, 748 (1991)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R.M. Clark et al, Phys. Lett. B690, 19 (2010)</a:t>
            </a:r>
            <a:endParaRPr lang="ru-RU" sz="105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FE0C15-FB11-D417-EFFC-473DDB5BD5E1}"/>
              </a:ext>
            </a:extLst>
          </p:cNvPr>
          <p:cNvSpPr txBox="1"/>
          <p:nvPr/>
        </p:nvSpPr>
        <p:spPr>
          <a:xfrm>
            <a:off x="2948282" y="4409148"/>
            <a:ext cx="2961917" cy="2192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R.V.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Jolos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L.A.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Malov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N.Yu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Shirikova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A.V.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Sushkov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J. Phys. G: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Part. Phys. 38, 115103 (2011).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Xiao-Tao He, Shu-Young Zhao, Zhen-Hua Zhang and Zhong-Zhou Ren, Chines Physics C 44, 034106 (2020)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G.G.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Adamian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N.V.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Antonenko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anf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W. Scheid, Phys. Rev. C 81, 024320 (2010)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F.P.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Hessberger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al, Eur. Phys. J A43, 55 (2010)</a:t>
            </a:r>
            <a:endParaRPr lang="ru-RU" sz="105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299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37989E1-5350-E4EE-2AD6-4FEB07EA8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541" y="674963"/>
            <a:ext cx="5936630" cy="58908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289E1C-014D-62DB-35C7-60B59D76299B}"/>
              </a:ext>
            </a:extLst>
          </p:cNvPr>
          <p:cNvSpPr txBox="1"/>
          <p:nvPr/>
        </p:nvSpPr>
        <p:spPr>
          <a:xfrm>
            <a:off x="3044456" y="214956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Pairing vibrations K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0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366F3E-A89B-3FAB-1B35-71B3E993DA77}"/>
              </a:ext>
            </a:extLst>
          </p:cNvPr>
          <p:cNvSpPr txBox="1"/>
          <p:nvPr/>
        </p:nvSpPr>
        <p:spPr>
          <a:xfrm>
            <a:off x="6448279" y="840107"/>
            <a:ext cx="5035401" cy="5239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Calculations predict for the lowest K</a:t>
            </a:r>
            <a:r>
              <a:rPr lang="el-GR" sz="18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0</a:t>
            </a:r>
            <a:r>
              <a:rPr lang="el-GR" sz="18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state in 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an exceptionally low excitation energy 0.22 MeV </a:t>
            </a:r>
            <a:b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(this state is basically pairing vibrational)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SLy6 and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SkM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*, 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states dominated by </a:t>
            </a:r>
            <a:r>
              <a:rPr lang="en-US" sz="1800" u="sng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neutron 2qp components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SV-bas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predict </a:t>
            </a:r>
            <a:r>
              <a:rPr lang="en-US" u="sng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proton </a:t>
            </a:r>
            <a:r>
              <a:rPr lang="en-US" sz="1800" u="sng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components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(both proton and neutron pairing are strong)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ecent shell-model calculations with the projection after variation 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also predicts K</a:t>
            </a:r>
            <a:r>
              <a:rPr lang="el-GR" sz="18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0</a:t>
            </a:r>
            <a:r>
              <a:rPr lang="el-GR" sz="18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state with E=0.86 MeV as the lowest non-rotational state of </a:t>
            </a:r>
            <a:r>
              <a:rPr lang="en-US" sz="18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</a:t>
            </a:r>
            <a:b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(D.D. Dao and F.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Nowacki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Phys. Rev. C 105, 054314 (2022)) </a:t>
            </a:r>
            <a:b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18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FDC281-BCD9-96A3-D791-C5D53C35CCB6}"/>
              </a:ext>
            </a:extLst>
          </p:cNvPr>
          <p:cNvSpPr txBox="1"/>
          <p:nvPr/>
        </p:nvSpPr>
        <p:spPr>
          <a:xfrm>
            <a:off x="6550960" y="6037139"/>
            <a:ext cx="48300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So, excited 0+ states below 1 MeV in superheavy nuclei are quite possible</a:t>
            </a:r>
            <a:endParaRPr lang="ru-RU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40106401-F5A9-8B5D-0F94-8DC7DA7CDB31}"/>
              </a:ext>
            </a:extLst>
          </p:cNvPr>
          <p:cNvSpPr/>
          <p:nvPr/>
        </p:nvSpPr>
        <p:spPr>
          <a:xfrm>
            <a:off x="1219198" y="1133061"/>
            <a:ext cx="423333" cy="25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F4F24066-32D7-1583-45B1-CB80A962BDD4}"/>
              </a:ext>
            </a:extLst>
          </p:cNvPr>
          <p:cNvSpPr/>
          <p:nvPr/>
        </p:nvSpPr>
        <p:spPr>
          <a:xfrm>
            <a:off x="1219199" y="2083661"/>
            <a:ext cx="423333" cy="25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121FFEE0-A239-5C00-E41C-D73B7FC6E5E9}"/>
              </a:ext>
            </a:extLst>
          </p:cNvPr>
          <p:cNvSpPr/>
          <p:nvPr/>
        </p:nvSpPr>
        <p:spPr>
          <a:xfrm>
            <a:off x="1219198" y="2849965"/>
            <a:ext cx="423333" cy="25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C5FB546A-EE65-8EDA-EA76-5005CCE699E1}"/>
              </a:ext>
            </a:extLst>
          </p:cNvPr>
          <p:cNvSpPr/>
          <p:nvPr/>
        </p:nvSpPr>
        <p:spPr>
          <a:xfrm>
            <a:off x="1219197" y="3837830"/>
            <a:ext cx="423333" cy="25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ADDA2C68-D9F2-A837-B51E-B94B630AD066}"/>
              </a:ext>
            </a:extLst>
          </p:cNvPr>
          <p:cNvSpPr/>
          <p:nvPr/>
        </p:nvSpPr>
        <p:spPr>
          <a:xfrm>
            <a:off x="1219196" y="4794842"/>
            <a:ext cx="423333" cy="25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19F21FA5-00D7-4089-520D-44F681C889B5}"/>
              </a:ext>
            </a:extLst>
          </p:cNvPr>
          <p:cNvSpPr/>
          <p:nvPr/>
        </p:nvSpPr>
        <p:spPr>
          <a:xfrm>
            <a:off x="1219195" y="5751854"/>
            <a:ext cx="423333" cy="25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01223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C4236BB-18CD-F74D-8BF4-BFB9A4424F4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3F2912-F654-5ED3-6AC4-170651E21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85" y="282718"/>
            <a:ext cx="11067844" cy="1325563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 the moment, there are experimental* spectroscopic data only for </a:t>
            </a:r>
            <a:r>
              <a:rPr lang="ru-RU" sz="3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n-US" sz="3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/7 nuclei</a:t>
            </a:r>
            <a:r>
              <a:rPr lang="ru-RU" sz="3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r>
              <a:rPr lang="en-US" sz="3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200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250,252,254</a:t>
            </a:r>
            <a:r>
              <a:rPr lang="en-US" sz="3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</a:t>
            </a:r>
            <a:endParaRPr lang="ru-RU" sz="32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11" name="Таблица 11">
            <a:extLst>
              <a:ext uri="{FF2B5EF4-FFF2-40B4-BE49-F238E27FC236}">
                <a16:creationId xmlns:a16="http://schemas.microsoft.com/office/drawing/2014/main" id="{CA8D7745-D04D-9ED7-510D-D319CA5763F4}"/>
              </a:ext>
            </a:extLst>
          </p:cNvPr>
          <p:cNvGraphicFramePr>
            <a:graphicFrameLocks noGrp="1"/>
          </p:cNvGraphicFramePr>
          <p:nvPr/>
        </p:nvGraphicFramePr>
        <p:xfrm>
          <a:off x="321398" y="1760681"/>
          <a:ext cx="11727035" cy="34339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0858">
                  <a:extLst>
                    <a:ext uri="{9D8B030D-6E8A-4147-A177-3AD203B41FA5}">
                      <a16:colId xmlns:a16="http://schemas.microsoft.com/office/drawing/2014/main" val="3223440212"/>
                    </a:ext>
                  </a:extLst>
                </a:gridCol>
                <a:gridCol w="5068389">
                  <a:extLst>
                    <a:ext uri="{9D8B030D-6E8A-4147-A177-3AD203B41FA5}">
                      <a16:colId xmlns:a16="http://schemas.microsoft.com/office/drawing/2014/main" val="359505817"/>
                    </a:ext>
                  </a:extLst>
                </a:gridCol>
                <a:gridCol w="4077788">
                  <a:extLst>
                    <a:ext uri="{9D8B030D-6E8A-4147-A177-3AD203B41FA5}">
                      <a16:colId xmlns:a16="http://schemas.microsoft.com/office/drawing/2014/main" val="3423625556"/>
                    </a:ext>
                  </a:extLst>
                </a:gridCol>
              </a:tblGrid>
              <a:tr h="3433982">
                <a:tc>
                  <a:txBody>
                    <a:bodyPr/>
                    <a:lstStyle/>
                    <a:p>
                      <a:br>
                        <a:rPr lang="en-US" dirty="0"/>
                      </a:br>
                      <a:br>
                        <a:rPr lang="en-US" dirty="0"/>
                      </a:br>
                      <a:br>
                        <a:rPr lang="en-US" dirty="0"/>
                      </a:br>
                      <a:br>
                        <a:rPr lang="en-US" dirty="0"/>
                      </a:br>
                      <a:br>
                        <a:rPr lang="en-US" dirty="0"/>
                      </a:br>
                      <a:br>
                        <a:rPr lang="en-US" dirty="0"/>
                      </a:b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4555208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03AC8B-79EC-4A1C-53D7-41432D283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1918" y="2095991"/>
            <a:ext cx="4688483" cy="276336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CE574F-CC24-C7C1-71C5-42EDFC870C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r="29172" b="-58"/>
          <a:stretch/>
        </p:blipFill>
        <p:spPr>
          <a:xfrm>
            <a:off x="8149866" y="2095991"/>
            <a:ext cx="3720736" cy="276336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431642F-D8C9-7BDE-3F75-64507CC1D8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414" b="13289"/>
          <a:stretch/>
        </p:blipFill>
        <p:spPr>
          <a:xfrm>
            <a:off x="9856119" y="4451244"/>
            <a:ext cx="653074" cy="25571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CBD8A44-41BA-DD1E-DB00-A1BEAEC4B3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6580" y="4451244"/>
            <a:ext cx="672627" cy="25570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18D7117-1B71-4030-7252-02E7ABCC6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509" y="2474621"/>
            <a:ext cx="1993794" cy="2006101"/>
          </a:xfrm>
          <a:prstGeom prst="rect">
            <a:avLst/>
          </a:prstGeom>
        </p:spPr>
      </p:pic>
      <p:graphicFrame>
        <p:nvGraphicFramePr>
          <p:cNvPr id="16" name="Таблица 16">
            <a:extLst>
              <a:ext uri="{FF2B5EF4-FFF2-40B4-BE49-F238E27FC236}">
                <a16:creationId xmlns:a16="http://schemas.microsoft.com/office/drawing/2014/main" id="{13A31FBA-41C0-855F-26FB-02DBB991344A}"/>
              </a:ext>
            </a:extLst>
          </p:cNvPr>
          <p:cNvGraphicFramePr>
            <a:graphicFrameLocks noGrp="1"/>
          </p:cNvGraphicFramePr>
          <p:nvPr/>
        </p:nvGraphicFramePr>
        <p:xfrm>
          <a:off x="321398" y="5271820"/>
          <a:ext cx="11727036" cy="1131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1759">
                  <a:extLst>
                    <a:ext uri="{9D8B030D-6E8A-4147-A177-3AD203B41FA5}">
                      <a16:colId xmlns:a16="http://schemas.microsoft.com/office/drawing/2014/main" val="1222919712"/>
                    </a:ext>
                  </a:extLst>
                </a:gridCol>
                <a:gridCol w="2931759">
                  <a:extLst>
                    <a:ext uri="{9D8B030D-6E8A-4147-A177-3AD203B41FA5}">
                      <a16:colId xmlns:a16="http://schemas.microsoft.com/office/drawing/2014/main" val="686536076"/>
                    </a:ext>
                  </a:extLst>
                </a:gridCol>
                <a:gridCol w="2931759">
                  <a:extLst>
                    <a:ext uri="{9D8B030D-6E8A-4147-A177-3AD203B41FA5}">
                      <a16:colId xmlns:a16="http://schemas.microsoft.com/office/drawing/2014/main" val="2587071329"/>
                    </a:ext>
                  </a:extLst>
                </a:gridCol>
                <a:gridCol w="2931759">
                  <a:extLst>
                    <a:ext uri="{9D8B030D-6E8A-4147-A177-3AD203B41FA5}">
                      <a16:colId xmlns:a16="http://schemas.microsoft.com/office/drawing/2014/main" val="4186017087"/>
                    </a:ext>
                  </a:extLst>
                </a:gridCol>
              </a:tblGrid>
              <a:tr h="1131090">
                <a:tc>
                  <a:txBody>
                    <a:bodyPr/>
                    <a:lstStyle/>
                    <a:p>
                      <a:r>
                        <a:rPr lang="ru-RU" dirty="0"/>
                        <a:t>&gt;&gt;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1992992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CA6F80F-C1B1-945A-1354-81F86A7EB12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1704"/>
          <a:stretch/>
        </p:blipFill>
        <p:spPr>
          <a:xfrm>
            <a:off x="433298" y="5468974"/>
            <a:ext cx="2698837" cy="7367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84FD9EA-6A10-FDC1-7317-4CC73E96E3D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72555" b="-940"/>
          <a:stretch/>
        </p:blipFill>
        <p:spPr>
          <a:xfrm>
            <a:off x="3696455" y="5477129"/>
            <a:ext cx="2076271" cy="73678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3C76C5-9AD7-DE37-21A4-572344AA52A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73121" b="-2688"/>
          <a:stretch/>
        </p:blipFill>
        <p:spPr>
          <a:xfrm>
            <a:off x="6747358" y="5468974"/>
            <a:ext cx="1987844" cy="7449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D2AB822-1CCB-9B5B-8D14-77EF8DF9323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73906" b="-3740"/>
          <a:stretch/>
        </p:blipFill>
        <p:spPr>
          <a:xfrm>
            <a:off x="9587541" y="5468973"/>
            <a:ext cx="1966085" cy="7367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941437-AA2F-7CC5-F18A-819184770DBF}"/>
              </a:ext>
            </a:extLst>
          </p:cNvPr>
          <p:cNvSpPr txBox="1"/>
          <p:nvPr/>
        </p:nvSpPr>
        <p:spPr>
          <a:xfrm>
            <a:off x="321398" y="6488668"/>
            <a:ext cx="1875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* NNDC data base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8016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37989E1-5350-E4EE-2AD6-4FEB07EA8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541" y="674963"/>
            <a:ext cx="5936630" cy="58908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289E1C-014D-62DB-35C7-60B59D76299B}"/>
              </a:ext>
            </a:extLst>
          </p:cNvPr>
          <p:cNvSpPr txBox="1"/>
          <p:nvPr/>
        </p:nvSpPr>
        <p:spPr>
          <a:xfrm>
            <a:off x="3044456" y="214956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Pairing vibrations K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0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366F3E-A89B-3FAB-1B35-71B3E993DA77}"/>
              </a:ext>
            </a:extLst>
          </p:cNvPr>
          <p:cNvSpPr txBox="1"/>
          <p:nvPr/>
        </p:nvSpPr>
        <p:spPr>
          <a:xfrm>
            <a:off x="6448279" y="840107"/>
            <a:ext cx="5035401" cy="5239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Calculations predict for the lowest K</a:t>
            </a:r>
            <a:r>
              <a:rPr lang="el-GR" sz="18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0</a:t>
            </a:r>
            <a:r>
              <a:rPr lang="el-GR" sz="18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state in 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an exceptionally low excitation energy 0.22 MeV </a:t>
            </a:r>
            <a:b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(this state is basically pairing vibrational)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SLy6 and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SkM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*, 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states dominated by </a:t>
            </a:r>
            <a:r>
              <a:rPr lang="en-US" sz="1800" u="sng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neutron 2qp components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SV-bas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predict </a:t>
            </a:r>
            <a:r>
              <a:rPr lang="en-US" u="sng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proton </a:t>
            </a:r>
            <a:r>
              <a:rPr lang="en-US" sz="1800" u="sng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components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(both proton and neutron pairing are strong)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ecent shell-model calculations with the projection after variation 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also predicts K</a:t>
            </a:r>
            <a:r>
              <a:rPr lang="el-GR" sz="18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0</a:t>
            </a:r>
            <a:r>
              <a:rPr lang="el-GR" sz="18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state with E=0.86 MeV as the lowest non-rotational state of </a:t>
            </a:r>
            <a:r>
              <a:rPr lang="en-US" sz="18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</a:t>
            </a:r>
            <a:b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(D.D. Dao and F.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Nowacki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Phys. Rev. C 105, 054314 (2022)) </a:t>
            </a:r>
            <a:b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18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FDC281-BCD9-96A3-D791-C5D53C35CCB6}"/>
              </a:ext>
            </a:extLst>
          </p:cNvPr>
          <p:cNvSpPr txBox="1"/>
          <p:nvPr/>
        </p:nvSpPr>
        <p:spPr>
          <a:xfrm>
            <a:off x="6550960" y="6037139"/>
            <a:ext cx="48300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So, excited 0+ states below 1 MeV in superheavy nuclei are quite possible</a:t>
            </a:r>
            <a:endParaRPr lang="ru-RU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40106401-F5A9-8B5D-0F94-8DC7DA7CDB31}"/>
              </a:ext>
            </a:extLst>
          </p:cNvPr>
          <p:cNvSpPr/>
          <p:nvPr/>
        </p:nvSpPr>
        <p:spPr>
          <a:xfrm>
            <a:off x="1219198" y="1133061"/>
            <a:ext cx="423333" cy="25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F4F24066-32D7-1583-45B1-CB80A962BDD4}"/>
              </a:ext>
            </a:extLst>
          </p:cNvPr>
          <p:cNvSpPr/>
          <p:nvPr/>
        </p:nvSpPr>
        <p:spPr>
          <a:xfrm>
            <a:off x="1219199" y="2083661"/>
            <a:ext cx="423333" cy="25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121FFEE0-A239-5C00-E41C-D73B7FC6E5E9}"/>
              </a:ext>
            </a:extLst>
          </p:cNvPr>
          <p:cNvSpPr/>
          <p:nvPr/>
        </p:nvSpPr>
        <p:spPr>
          <a:xfrm>
            <a:off x="1219198" y="2849965"/>
            <a:ext cx="423333" cy="25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C5FB546A-EE65-8EDA-EA76-5005CCE699E1}"/>
              </a:ext>
            </a:extLst>
          </p:cNvPr>
          <p:cNvSpPr/>
          <p:nvPr/>
        </p:nvSpPr>
        <p:spPr>
          <a:xfrm>
            <a:off x="1219197" y="3837830"/>
            <a:ext cx="423333" cy="25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ADDA2C68-D9F2-A837-B51E-B94B630AD066}"/>
              </a:ext>
            </a:extLst>
          </p:cNvPr>
          <p:cNvSpPr/>
          <p:nvPr/>
        </p:nvSpPr>
        <p:spPr>
          <a:xfrm>
            <a:off x="1219196" y="4794842"/>
            <a:ext cx="423333" cy="25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19F21FA5-00D7-4089-520D-44F681C889B5}"/>
              </a:ext>
            </a:extLst>
          </p:cNvPr>
          <p:cNvSpPr/>
          <p:nvPr/>
        </p:nvSpPr>
        <p:spPr>
          <a:xfrm>
            <a:off x="1219195" y="5751854"/>
            <a:ext cx="423333" cy="25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79179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1D468CE-F68B-0310-D75A-842F12BB15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4109"/>
          <a:stretch/>
        </p:blipFill>
        <p:spPr>
          <a:xfrm>
            <a:off x="1107158" y="769728"/>
            <a:ext cx="3507764" cy="30509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D30921-EDD5-22E8-BC2E-9672C88B4F2F}"/>
              </a:ext>
            </a:extLst>
          </p:cNvPr>
          <p:cNvSpPr txBox="1"/>
          <p:nvPr/>
        </p:nvSpPr>
        <p:spPr>
          <a:xfrm>
            <a:off x="3027906" y="225340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Hexadecapole</a:t>
            </a:r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states with K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3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4</a:t>
            </a:r>
            <a:r>
              <a:rPr lang="en-US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C536E9-6880-7374-772F-58DE062EFA71}"/>
              </a:ext>
            </a:extLst>
          </p:cNvPr>
          <p:cNvSpPr txBox="1"/>
          <p:nvPr/>
        </p:nvSpPr>
        <p:spPr>
          <a:xfrm>
            <a:off x="90471" y="3820634"/>
            <a:ext cx="1197795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first 3+ state is 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purely 2qp</a:t>
            </a:r>
            <a:br>
              <a:rPr lang="ru-RU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18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the forces predict for this state 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proton 2qp configuration 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pp[521 ↓, 514 ↓]</a:t>
            </a: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1800" u="sng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So, we see that effect of the </a:t>
            </a:r>
            <a:r>
              <a:rPr lang="en-US" sz="1800" u="sng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hexadecapole</a:t>
            </a:r>
            <a:r>
              <a:rPr lang="en-US" sz="1800" u="sng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residual interaction for 3</a:t>
            </a:r>
            <a:r>
              <a:rPr lang="en-US" sz="1800" u="sng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n-US" sz="1800" u="sng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states in </a:t>
            </a:r>
            <a:r>
              <a:rPr lang="en-US" sz="1800" u="sng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252,254</a:t>
            </a:r>
            <a:r>
              <a:rPr lang="en-US" sz="1800" u="sng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is negligible </a:t>
            </a:r>
          </a:p>
          <a:p>
            <a:pPr algn="ctr"/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 calculated 4+ states in </a:t>
            </a:r>
            <a:r>
              <a:rPr lang="en-US" sz="18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252,254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have the energies and structure very similar to 3+ states. 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is not surprising since both kinds of states are basically formed by the same proton 2qp configuration pp[521 ↓, 514 ↓] with |K1 − K2|=3 and K1 + K2=4. </a:t>
            </a: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C06ADFF-CEEE-CEFE-4448-5DB330AE8B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817"/>
          <a:stretch/>
        </p:blipFill>
        <p:spPr>
          <a:xfrm>
            <a:off x="7577078" y="693528"/>
            <a:ext cx="3507764" cy="320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3933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62785F9-F202-B489-3040-DC746BD456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5A0E2D-E41D-1C9F-A4DF-151B195CBE70}"/>
              </a:ext>
            </a:extLst>
          </p:cNvPr>
          <p:cNvSpPr txBox="1"/>
          <p:nvPr/>
        </p:nvSpPr>
        <p:spPr>
          <a:xfrm>
            <a:off x="3027906" y="225340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Octupole states with K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0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1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2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3</a:t>
            </a:r>
            <a:r>
              <a:rPr lang="en-US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1678053-FE63-E3FF-B7C9-0F9C060AE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148261"/>
            <a:ext cx="7772400" cy="35837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CD799E-8508-4BEF-B1CE-FA84D84506DC}"/>
              </a:ext>
            </a:extLst>
          </p:cNvPr>
          <p:cNvSpPr txBox="1"/>
          <p:nvPr/>
        </p:nvSpPr>
        <p:spPr>
          <a:xfrm>
            <a:off x="0" y="594672"/>
            <a:ext cx="1145406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agreement with the experimental analysis, all three </a:t>
            </a:r>
            <a:r>
              <a:rPr lang="en-US" sz="1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Skyrme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forces suggest for the first 2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 in 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the 2qp configuration </a:t>
            </a:r>
            <a:r>
              <a:rPr lang="en-US" sz="1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nn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[734 ↑, 622 ↑]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the QPM study </a:t>
            </a:r>
            <a: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[R.V. </a:t>
            </a:r>
            <a:r>
              <a:rPr lang="en-US" sz="12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Jolos</a:t>
            </a:r>
            <a: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L.A. </a:t>
            </a:r>
            <a:r>
              <a:rPr lang="en-US" sz="12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Malov</a:t>
            </a:r>
            <a: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N.Yu</a:t>
            </a:r>
            <a: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12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Shirikova</a:t>
            </a:r>
            <a: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A.V. </a:t>
            </a:r>
            <a:r>
              <a:rPr lang="en-US" sz="12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Sushkov</a:t>
            </a:r>
            <a: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J. Phys. G: </a:t>
            </a:r>
            <a:r>
              <a:rPr lang="en-US" sz="12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Part. Phys. 38, 115103 (2011)]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b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first 2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 is the lowest among the octupole excitations in 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No. We get the same result for SLy6 but not for </a:t>
            </a:r>
            <a:r>
              <a:rPr lang="en-US" sz="1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SkM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 and </a:t>
            </a:r>
            <a:r>
              <a:rPr lang="en-US" sz="1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SVbas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No, our calculations for the first 2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 give rather high energies (1.80-2.12 MeV) and essentially different structure and collectivity. </a:t>
            </a: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6732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62785F9-F202-B489-3040-DC746BD456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5A0E2D-E41D-1C9F-A4DF-151B195CBE70}"/>
              </a:ext>
            </a:extLst>
          </p:cNvPr>
          <p:cNvSpPr txBox="1"/>
          <p:nvPr/>
        </p:nvSpPr>
        <p:spPr>
          <a:xfrm>
            <a:off x="3027906" y="225340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Octupole states with K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0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1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2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3</a:t>
            </a:r>
            <a:r>
              <a:rPr lang="en-US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1678053-FE63-E3FF-B7C9-0F9C060AE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148261"/>
            <a:ext cx="7772400" cy="35837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CD799E-8508-4BEF-B1CE-FA84D84506DC}"/>
              </a:ext>
            </a:extLst>
          </p:cNvPr>
          <p:cNvSpPr txBox="1"/>
          <p:nvPr/>
        </p:nvSpPr>
        <p:spPr>
          <a:xfrm>
            <a:off x="0" y="594672"/>
            <a:ext cx="1145406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agreement with the experimental analysis, all three </a:t>
            </a:r>
            <a:r>
              <a:rPr lang="en-US" sz="1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Skyrme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forces suggest for the first 2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 in 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the 2qp configuration </a:t>
            </a:r>
            <a:r>
              <a:rPr lang="en-US" sz="1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nn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[734 ↑, 622 ↑]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the QPM study </a:t>
            </a:r>
            <a: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[R.V. </a:t>
            </a:r>
            <a:r>
              <a:rPr lang="en-US" sz="12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Jolos</a:t>
            </a:r>
            <a: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L.A. </a:t>
            </a:r>
            <a:r>
              <a:rPr lang="en-US" sz="12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Malov</a:t>
            </a:r>
            <a: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N.Yu</a:t>
            </a:r>
            <a: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12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Shirikova</a:t>
            </a:r>
            <a: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A.V. </a:t>
            </a:r>
            <a:r>
              <a:rPr lang="en-US" sz="12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Sushkov</a:t>
            </a:r>
            <a: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J. Phys. G: </a:t>
            </a:r>
            <a:r>
              <a:rPr lang="en-US" sz="12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Part. Phys. 38, 115103 (2011)]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b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first 2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 is the lowest among the octupole excitations in 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No. We get the same result for SLy6 but not for </a:t>
            </a:r>
            <a:r>
              <a:rPr lang="en-US" sz="1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SkM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 and </a:t>
            </a:r>
            <a:r>
              <a:rPr lang="en-US" sz="1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SVbas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No, our calculations for the first 2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 give rather high energies (1.80-2.12 MeV) and essentially different structure and collectivity. </a:t>
            </a: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83A0EDA5-9A77-AF58-B7FE-292122AB270E}"/>
              </a:ext>
            </a:extLst>
          </p:cNvPr>
          <p:cNvSpPr/>
          <p:nvPr/>
        </p:nvSpPr>
        <p:spPr>
          <a:xfrm>
            <a:off x="2751586" y="3976325"/>
            <a:ext cx="260690" cy="25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1133135D-0EE6-21F7-18E4-81D172C35FBA}"/>
              </a:ext>
            </a:extLst>
          </p:cNvPr>
          <p:cNvSpPr/>
          <p:nvPr/>
        </p:nvSpPr>
        <p:spPr>
          <a:xfrm>
            <a:off x="2751586" y="4813155"/>
            <a:ext cx="260690" cy="25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1DA4BBBE-AE09-78F9-457B-A8DF155AF5A1}"/>
              </a:ext>
            </a:extLst>
          </p:cNvPr>
          <p:cNvSpPr/>
          <p:nvPr/>
        </p:nvSpPr>
        <p:spPr>
          <a:xfrm>
            <a:off x="2751586" y="6051707"/>
            <a:ext cx="260690" cy="25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2624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62785F9-F202-B489-3040-DC746BD456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5A0E2D-E41D-1C9F-A4DF-151B195CBE70}"/>
              </a:ext>
            </a:extLst>
          </p:cNvPr>
          <p:cNvSpPr txBox="1"/>
          <p:nvPr/>
        </p:nvSpPr>
        <p:spPr>
          <a:xfrm>
            <a:off x="3027906" y="225340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Octupole states with K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0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1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2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3</a:t>
            </a:r>
            <a:r>
              <a:rPr lang="en-US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1678053-FE63-E3FF-B7C9-0F9C060AE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148261"/>
            <a:ext cx="7772400" cy="35837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CD799E-8508-4BEF-B1CE-FA84D84506DC}"/>
              </a:ext>
            </a:extLst>
          </p:cNvPr>
          <p:cNvSpPr txBox="1"/>
          <p:nvPr/>
        </p:nvSpPr>
        <p:spPr>
          <a:xfrm>
            <a:off x="0" y="594672"/>
            <a:ext cx="1145406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agreement with the experimental analysis, all three </a:t>
            </a:r>
            <a:r>
              <a:rPr lang="en-US" sz="1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Skyrme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forces suggest for the first 2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 in 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the 2qp configuration </a:t>
            </a:r>
            <a:r>
              <a:rPr lang="en-US" sz="1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nn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[734 ↑, 622 ↑]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the QPM study </a:t>
            </a:r>
            <a: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[R.V. </a:t>
            </a:r>
            <a:r>
              <a:rPr lang="en-US" sz="12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Jolos</a:t>
            </a:r>
            <a: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L.A. </a:t>
            </a:r>
            <a:r>
              <a:rPr lang="en-US" sz="12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Malov</a:t>
            </a:r>
            <a: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N.Yu</a:t>
            </a:r>
            <a: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12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Shirikova</a:t>
            </a:r>
            <a: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A.V. </a:t>
            </a:r>
            <a:r>
              <a:rPr lang="en-US" sz="12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Sushkov</a:t>
            </a:r>
            <a: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J. Phys. G: </a:t>
            </a:r>
            <a:r>
              <a:rPr lang="en-US" sz="12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Part. Phys. 38, 115103 (2011)]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b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first 2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 is the lowest among the octupole excitations in 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No. We get the same result for SLy6 but not for </a:t>
            </a:r>
            <a:r>
              <a:rPr lang="en-US" sz="1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SkM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 and </a:t>
            </a:r>
            <a:r>
              <a:rPr lang="en-US" sz="1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SVbas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No, our calculations for the first 2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 give rather high energies (1.80-2.12 MeV) and essentially different structure and collectivity. </a:t>
            </a: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83A0EDA5-9A77-AF58-B7FE-292122AB270E}"/>
              </a:ext>
            </a:extLst>
          </p:cNvPr>
          <p:cNvSpPr/>
          <p:nvPr/>
        </p:nvSpPr>
        <p:spPr>
          <a:xfrm>
            <a:off x="6274441" y="3976325"/>
            <a:ext cx="260690" cy="25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1133135D-0EE6-21F7-18E4-81D172C35FBA}"/>
              </a:ext>
            </a:extLst>
          </p:cNvPr>
          <p:cNvSpPr/>
          <p:nvPr/>
        </p:nvSpPr>
        <p:spPr>
          <a:xfrm>
            <a:off x="6274441" y="4813155"/>
            <a:ext cx="260690" cy="25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1DA4BBBE-AE09-78F9-457B-A8DF155AF5A1}"/>
              </a:ext>
            </a:extLst>
          </p:cNvPr>
          <p:cNvSpPr/>
          <p:nvPr/>
        </p:nvSpPr>
        <p:spPr>
          <a:xfrm>
            <a:off x="6274441" y="6051707"/>
            <a:ext cx="260690" cy="25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070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46D47AF-0D1E-7BFE-E151-EB31A2781A1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12208-97CE-5AB3-CDC7-FE15FC463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85243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Spectroscopy of superheavy nuclei is now one of the most hot research areas </a:t>
            </a: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0F03A97-89AF-BC4E-E094-FDB2596D1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3289" y="1509724"/>
            <a:ext cx="7105419" cy="47411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220BCD-5512-74C1-67B1-098B75C60556}"/>
              </a:ext>
            </a:extLst>
          </p:cNvPr>
          <p:cNvSpPr txBox="1"/>
          <p:nvPr/>
        </p:nvSpPr>
        <p:spPr>
          <a:xfrm>
            <a:off x="324291" y="6431814"/>
            <a:ext cx="11543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2060"/>
                </a:solidFill>
                <a:effectLst/>
                <a:latin typeface="CMR10"/>
              </a:rPr>
              <a:t>Perhaps, the most extensive experimental data are collected for </a:t>
            </a:r>
            <a:r>
              <a:rPr lang="en-US" sz="1800" dirty="0" err="1">
                <a:solidFill>
                  <a:srgbClr val="002060"/>
                </a:solidFill>
                <a:effectLst/>
                <a:latin typeface="CMR10"/>
              </a:rPr>
              <a:t>transfermium</a:t>
            </a:r>
            <a:r>
              <a:rPr lang="en-US" sz="1800" dirty="0">
                <a:solidFill>
                  <a:srgbClr val="002060"/>
                </a:solidFill>
                <a:effectLst/>
                <a:latin typeface="CMR10"/>
              </a:rPr>
              <a:t> region, in particular for nobelium isotopes </a:t>
            </a:r>
            <a:endParaRPr lang="en-US" dirty="0">
              <a:solidFill>
                <a:srgbClr val="00206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4443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62785F9-F202-B489-3040-DC746BD456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5A0E2D-E41D-1C9F-A4DF-151B195CBE70}"/>
              </a:ext>
            </a:extLst>
          </p:cNvPr>
          <p:cNvSpPr txBox="1"/>
          <p:nvPr/>
        </p:nvSpPr>
        <p:spPr>
          <a:xfrm>
            <a:off x="3027906" y="225340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Octupole states with K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0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1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2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3</a:t>
            </a:r>
            <a:r>
              <a:rPr lang="en-US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1678053-FE63-E3FF-B7C9-0F9C060AE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148261"/>
            <a:ext cx="7772400" cy="35837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CD799E-8508-4BEF-B1CE-FA84D84506DC}"/>
              </a:ext>
            </a:extLst>
          </p:cNvPr>
          <p:cNvSpPr txBox="1"/>
          <p:nvPr/>
        </p:nvSpPr>
        <p:spPr>
          <a:xfrm>
            <a:off x="0" y="594672"/>
            <a:ext cx="1145406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agreement with the experimental analysis, all three </a:t>
            </a:r>
            <a:r>
              <a:rPr lang="en-US" sz="1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Skyrme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forces suggest for the first 2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 in 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the 2qp configuration </a:t>
            </a:r>
            <a:r>
              <a:rPr lang="en-US" sz="1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nn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[734 ↑, 622 ↑]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the QPM study </a:t>
            </a:r>
            <a: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[R.V. </a:t>
            </a:r>
            <a:r>
              <a:rPr lang="en-US" sz="12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Jolos</a:t>
            </a:r>
            <a: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L.A. </a:t>
            </a:r>
            <a:r>
              <a:rPr lang="en-US" sz="12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Malov</a:t>
            </a:r>
            <a: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N.Yu</a:t>
            </a:r>
            <a: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12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Shirikova</a:t>
            </a:r>
            <a: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A.V. </a:t>
            </a:r>
            <a:r>
              <a:rPr lang="en-US" sz="12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Sushkov</a:t>
            </a:r>
            <a: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J. Phys. G: </a:t>
            </a:r>
            <a:r>
              <a:rPr lang="en-US" sz="12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Part. Phys. 38, 115103 (2011)]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b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first 2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 is the lowest among the octupole excitations in 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No. We get the same result for SLy6 but not for </a:t>
            </a:r>
            <a:r>
              <a:rPr lang="en-US" sz="1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SkM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 and </a:t>
            </a:r>
            <a:r>
              <a:rPr lang="en-US" sz="1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SVbas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No, our calculations for the first 2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 give rather high energies (1.80-2.12 MeV) and essentially different structure and collectivity. </a:t>
            </a: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3597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2BF7A2E-7E51-C0F6-129D-077DB69FA498}"/>
              </a:ext>
            </a:extLst>
          </p:cNvPr>
          <p:cNvSpPr txBox="1"/>
          <p:nvPr/>
        </p:nvSpPr>
        <p:spPr>
          <a:xfrm>
            <a:off x="183793" y="5763956"/>
            <a:ext cx="1143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band of the ground state is slightly compressed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band, which built on state 2</a:t>
            </a:r>
            <a:r>
              <a:rPr lang="en-US" sz="2000" baseline="30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 described well and the two others bands are also described satisfactorily</a:t>
            </a:r>
            <a:endParaRPr lang="ru-RU" sz="20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356717-144A-7729-A444-223BD7166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5" y="9801"/>
            <a:ext cx="12099290" cy="569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1929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43A0E75-B408-04AC-B51A-D884EC8174B2}"/>
              </a:ext>
            </a:extLst>
          </p:cNvPr>
          <p:cNvSpPr txBox="1"/>
          <p:nvPr/>
        </p:nvSpPr>
        <p:spPr>
          <a:xfrm>
            <a:off x="249978" y="6081578"/>
            <a:ext cx="116920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also describing the 3 experimental bands quite well and working to carry out the more detailed analyzes about the band starting with 8</a:t>
            </a:r>
            <a:r>
              <a:rPr lang="en-US" sz="2000" baseline="30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endParaRPr lang="ru-RU" sz="2000" baseline="300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8E8E2CC-05A7-4956-1A06-72150FB276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37" y="15801"/>
            <a:ext cx="12149937" cy="606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8954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34A6F6C-DB5D-EC19-E696-22FDE4D148F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D8FEE2-1354-ED9F-329E-45ABDECBA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20834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Thank you for your attention!</a:t>
            </a:r>
            <a:endParaRPr lang="ru-RU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4FF2DA6-090E-B052-F3EA-2002D6F708F2}"/>
              </a:ext>
            </a:extLst>
          </p:cNvPr>
          <p:cNvSpPr txBox="1">
            <a:spLocks/>
          </p:cNvSpPr>
          <p:nvPr/>
        </p:nvSpPr>
        <p:spPr>
          <a:xfrm>
            <a:off x="838200" y="-1883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Conclusion</a:t>
            </a:r>
            <a:endParaRPr lang="ru-RU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870A3A-D278-9F59-1F50-94656ED6DD02}"/>
              </a:ext>
            </a:extLst>
          </p:cNvPr>
          <p:cNvSpPr txBox="1"/>
          <p:nvPr/>
        </p:nvSpPr>
        <p:spPr>
          <a:xfrm>
            <a:off x="117213" y="766732"/>
            <a:ext cx="1207478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ru-RU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low-energy spectra of the Nobelium chain </a:t>
            </a:r>
            <a:r>
              <a:rPr lang="en-US" sz="2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were studied within the framework of three </a:t>
            </a:r>
            <a:r>
              <a:rPr lang="ru-RU" sz="2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ru-RU" sz="2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Skyrme</a:t>
            </a:r>
            <a:r>
              <a:rPr lang="en-US" sz="2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forces</a:t>
            </a:r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(SLy6, </a:t>
            </a:r>
            <a:r>
              <a:rPr lang="en-US" sz="20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SkM</a:t>
            </a:r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*, </a:t>
            </a:r>
            <a:r>
              <a:rPr lang="en-US" sz="20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SVbas</a:t>
            </a:r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with different types of pairing</a:t>
            </a:r>
            <a:b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was shown that for the ground state bands </a:t>
            </a: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</a:t>
            </a:r>
            <a:r>
              <a:rPr lang="en-US" sz="20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250-260</a:t>
            </a:r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the </a:t>
            </a:r>
            <a:r>
              <a:rPr lang="en-US" sz="2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irregularity occurs</a:t>
            </a:r>
            <a:br>
              <a:rPr lang="en-US" sz="2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in the region </a:t>
            </a:r>
            <a:r>
              <a:rPr lang="en-US" sz="2000" baseline="30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252-254</a:t>
            </a:r>
            <a:r>
              <a:rPr lang="en-US" sz="2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</a:t>
            </a:r>
            <a:endParaRPr lang="el-GR" sz="2000" baseline="30000" dirty="0">
              <a:solidFill>
                <a:srgbClr val="FF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</a:t>
            </a:r>
            <a:r>
              <a:rPr lang="en-US" sz="20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252,254</a:t>
            </a:r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isotopes this irregularity associated with </a:t>
            </a:r>
            <a:r>
              <a:rPr lang="en-US" sz="2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pairing effect and evolution of the single-particle spectrum</a:t>
            </a:r>
            <a:b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0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three </a:t>
            </a:r>
            <a:r>
              <a:rPr lang="en-US" sz="20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Skyrme</a:t>
            </a:r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forces maintain this irregularity, </a:t>
            </a:r>
            <a:r>
              <a:rPr lang="en-US" sz="2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despite different types of neutron pairing (volume/surface)</a:t>
            </a:r>
            <a:br>
              <a:rPr lang="en-US" sz="2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000" dirty="0">
              <a:solidFill>
                <a:srgbClr val="FF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theoretically obtained bands for the lower spectrum for </a:t>
            </a:r>
            <a:r>
              <a:rPr lang="en-US" sz="20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ru-RU" sz="20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20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are in </a:t>
            </a:r>
            <a:r>
              <a:rPr lang="en-US" sz="2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good agreement with experiment</a:t>
            </a:r>
            <a:b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also </a:t>
            </a: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make the p</a:t>
            </a:r>
            <a:r>
              <a:rPr lang="en-US" sz="2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redictions about low-energy bands </a:t>
            </a:r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different multipolarity</a:t>
            </a:r>
            <a:r>
              <a:rPr lang="ru-RU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ru-RU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el-GR" sz="20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0</a:t>
            </a:r>
            <a:r>
              <a:rPr lang="el-GR" sz="20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2</a:t>
            </a:r>
            <a:r>
              <a:rPr lang="el-GR" sz="20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3</a:t>
            </a:r>
            <a:r>
              <a:rPr lang="el-GR" sz="20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0</a:t>
            </a:r>
            <a:r>
              <a:rPr lang="el-GR" sz="20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1</a:t>
            </a:r>
            <a:r>
              <a:rPr lang="el-GR" sz="20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2</a:t>
            </a:r>
            <a:r>
              <a:rPr lang="el-GR" sz="20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8</a:t>
            </a:r>
            <a:r>
              <a:rPr lang="el-GR" sz="20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ru-RU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some of then</a:t>
            </a:r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can be found experimentally 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</a:t>
            </a:r>
            <a:r>
              <a:rPr lang="en-US" sz="16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252,254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A6A36D7D-F360-43C0-5C1A-2A2E2AA28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8179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9329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8C651FB-2DB0-A541-DAAF-2988B547A6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055C75-ABF8-F23B-711F-929FBC05B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3334" y="765350"/>
            <a:ext cx="4148666" cy="6226701"/>
          </a:xfrm>
          <a:noFill/>
        </p:spPr>
        <p:txBody>
          <a:bodyPr>
            <a:normAutofit/>
          </a:bodyPr>
          <a:lstStyle/>
          <a:p>
            <a:r>
              <a:rPr lang="en-US" sz="3400" b="1" u="sng" dirty="0">
                <a:solidFill>
                  <a:srgbClr val="002060"/>
                </a:solidFill>
              </a:rPr>
              <a:t>Our tasks are:</a:t>
            </a:r>
            <a:br>
              <a:rPr lang="en-US" sz="3400" b="1" dirty="0">
                <a:solidFill>
                  <a:srgbClr val="002060"/>
                </a:solidFill>
              </a:rPr>
            </a:br>
            <a:br>
              <a:rPr lang="en-US" sz="3400" dirty="0">
                <a:solidFill>
                  <a:srgbClr val="002060"/>
                </a:solidFill>
              </a:rPr>
            </a:br>
            <a:r>
              <a:rPr lang="en-US" sz="3400" dirty="0">
                <a:solidFill>
                  <a:srgbClr val="002060"/>
                </a:solidFill>
              </a:rPr>
              <a:t>- </a:t>
            </a:r>
            <a:r>
              <a:rPr lang="en-US" sz="3400" dirty="0">
                <a:solidFill>
                  <a:srgbClr val="FF0000"/>
                </a:solidFill>
              </a:rPr>
              <a:t>to analyze </a:t>
            </a:r>
            <a:r>
              <a:rPr lang="en-US" sz="3400" dirty="0">
                <a:solidFill>
                  <a:srgbClr val="002060"/>
                </a:solidFill>
              </a:rPr>
              <a:t>the occurrence of the irregularity for </a:t>
            </a:r>
            <a:r>
              <a:rPr lang="en-US" sz="3400" baseline="30000" dirty="0">
                <a:solidFill>
                  <a:srgbClr val="002060"/>
                </a:solidFill>
              </a:rPr>
              <a:t>252,254</a:t>
            </a:r>
            <a:r>
              <a:rPr lang="en-US" sz="3400" dirty="0">
                <a:solidFill>
                  <a:srgbClr val="002060"/>
                </a:solidFill>
              </a:rPr>
              <a:t>No</a:t>
            </a:r>
            <a:br>
              <a:rPr lang="en-US" sz="3400" dirty="0">
                <a:solidFill>
                  <a:srgbClr val="002060"/>
                </a:solidFill>
              </a:rPr>
            </a:br>
            <a:br>
              <a:rPr lang="en-US" sz="3400" dirty="0">
                <a:solidFill>
                  <a:srgbClr val="002060"/>
                </a:solidFill>
              </a:rPr>
            </a:br>
            <a:r>
              <a:rPr lang="en-US" sz="3400" dirty="0">
                <a:solidFill>
                  <a:srgbClr val="002060"/>
                </a:solidFill>
              </a:rPr>
              <a:t>- </a:t>
            </a:r>
            <a:r>
              <a:rPr lang="en-US" sz="3400" dirty="0">
                <a:solidFill>
                  <a:srgbClr val="FF0000"/>
                </a:solidFill>
              </a:rPr>
              <a:t>to make predictions </a:t>
            </a:r>
            <a:r>
              <a:rPr lang="en-US" sz="3400" dirty="0">
                <a:solidFill>
                  <a:srgbClr val="002060"/>
                </a:solidFill>
              </a:rPr>
              <a:t>not only for the ground state energy band, but for other bands too</a:t>
            </a:r>
            <a:endParaRPr lang="ru-RU" sz="3400" dirty="0">
              <a:solidFill>
                <a:srgbClr val="00206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0EAFA8-0DD2-F308-8607-004169AE8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67" y="1054758"/>
            <a:ext cx="7772400" cy="5658114"/>
          </a:xfrm>
          <a:prstGeom prst="rect">
            <a:avLst/>
          </a:prstGeom>
        </p:spPr>
      </p:pic>
      <p:sp>
        <p:nvSpPr>
          <p:cNvPr id="4" name="Заголовок 17">
            <a:extLst>
              <a:ext uri="{FF2B5EF4-FFF2-40B4-BE49-F238E27FC236}">
                <a16:creationId xmlns:a16="http://schemas.microsoft.com/office/drawing/2014/main" id="{1BB20D26-2756-0D22-2FB1-44221CA13962}"/>
              </a:ext>
            </a:extLst>
          </p:cNvPr>
          <p:cNvSpPr txBox="1">
            <a:spLocks/>
          </p:cNvSpPr>
          <p:nvPr/>
        </p:nvSpPr>
        <p:spPr>
          <a:xfrm>
            <a:off x="135467" y="256990"/>
            <a:ext cx="12056533" cy="101671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irregularity in </a:t>
            </a:r>
            <a:r>
              <a:rPr lang="en-US" sz="2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and </a:t>
            </a:r>
            <a:r>
              <a:rPr lang="en-US" sz="2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at low-energy spectrum</a:t>
            </a:r>
            <a:b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sz="2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7784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2EDBA21-2311-EEC5-C2D4-03F3886CA41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0967D8-5DB9-DA19-A20B-2C23A2D76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4184" y="149469"/>
            <a:ext cx="4088654" cy="65590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0DC209-D875-5D0C-21FF-3A5370753D29}"/>
              </a:ext>
            </a:extLst>
          </p:cNvPr>
          <p:cNvSpPr txBox="1"/>
          <p:nvPr/>
        </p:nvSpPr>
        <p:spPr>
          <a:xfrm>
            <a:off x="457733" y="554778"/>
            <a:ext cx="6727289" cy="6417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most of the cases, if the first state is collective, then the next one is 2qp and vice versa, but: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first K</a:t>
            </a:r>
            <a:r>
              <a:rPr lang="el-GR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2</a:t>
            </a:r>
            <a:r>
              <a:rPr lang="el-GR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states are </a:t>
            </a:r>
            <a:r>
              <a:rPr lang="el-GR" sz="1800" u="sng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γ-</a:t>
            </a:r>
            <a:r>
              <a:rPr lang="en-US" sz="1800" u="sng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vibrational collective 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(SLy6, SV-bas) and in 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(</a:t>
            </a:r>
            <a:r>
              <a:rPr lang="en-US" sz="1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SkM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*, SV-bas)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Instead, the first 2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n-US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states are </a:t>
            </a:r>
            <a:r>
              <a:rPr lang="en-US" sz="1800" u="sng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purely 2qp 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(</a:t>
            </a:r>
            <a:r>
              <a:rPr lang="en-US" sz="1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SkM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*) and in 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(SLy6)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Anyway, all the calculated 2+ lie above the observed 2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No) and 3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No) K-isomers</a:t>
            </a:r>
          </a:p>
          <a:p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 know only IBM calculations </a:t>
            </a:r>
            <a:b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[A. D.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Efimov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I. N.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Izosimov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Phys. Atom.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84, 660 (2021)];</a:t>
            </a:r>
            <a:r>
              <a:rPr lang="en-US" sz="105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en-US" sz="105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05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A. D.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Efimov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I. N.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Izosimov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JINR-E6-2022-19 (2022)]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contrast to our results, calculations predict K</a:t>
            </a:r>
            <a:r>
              <a:rPr lang="el-GR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2</a:t>
            </a:r>
            <a:r>
              <a:rPr lang="el-GR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states at 1.09 MeV (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No) and 0.94 MeV (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No). </a:t>
            </a: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 algn="ctr"/>
            <a:b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estimate the true relevance of various theoretical results for No isotopes, the experimental data are necessary. </a:t>
            </a:r>
            <a:endParaRPr lang="en-US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0DE2E7-A72C-7390-84CB-F32DC8FDC0E3}"/>
              </a:ext>
            </a:extLst>
          </p:cNvPr>
          <p:cNvSpPr txBox="1"/>
          <p:nvPr/>
        </p:nvSpPr>
        <p:spPr>
          <a:xfrm>
            <a:off x="3044456" y="214956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States K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endParaRPr lang="el-GR" sz="1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4714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5741BF6-6175-27AE-4C8D-6623B80DC86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8D4F1B-AE00-8DD2-2439-91458FF35AB6}"/>
              </a:ext>
            </a:extLst>
          </p:cNvPr>
          <p:cNvSpPr txBox="1"/>
          <p:nvPr/>
        </p:nvSpPr>
        <p:spPr>
          <a:xfrm>
            <a:off x="3045070" y="255944"/>
            <a:ext cx="61018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el-GR" sz="32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n-US" sz="3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</a:t>
            </a:r>
            <a:r>
              <a:rPr lang="el-GR" sz="3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8</a:t>
            </a:r>
            <a:r>
              <a:rPr lang="el-GR" sz="32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3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isomers</a:t>
            </a:r>
            <a:endParaRPr lang="el-GR" sz="3200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ADD924-D0F8-BB3B-61EB-C630F1CA4C7A}"/>
              </a:ext>
            </a:extLst>
          </p:cNvPr>
          <p:cNvSpPr txBox="1"/>
          <p:nvPr/>
        </p:nvSpPr>
        <p:spPr>
          <a:xfrm>
            <a:off x="142317" y="1126971"/>
            <a:ext cx="56119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baseline="30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200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No: </a:t>
            </a:r>
            <a: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8</a:t>
            </a:r>
            <a:r>
              <a:rPr lang="en-US" sz="20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 is usually assigned as neutron 2qp configuration </a:t>
            </a:r>
            <a:b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b="1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nn</a:t>
            </a:r>
            <a: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[734 ↑, 624 ↓] </a:t>
            </a:r>
            <a:b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2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BC207D-232B-C7F1-55B2-98DDDB075B25}"/>
              </a:ext>
            </a:extLst>
          </p:cNvPr>
          <p:cNvSpPr txBox="1"/>
          <p:nvPr/>
        </p:nvSpPr>
        <p:spPr>
          <a:xfrm>
            <a:off x="142317" y="2133805"/>
            <a:ext cx="5611930" cy="946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R.-D. Herzberg and P.T.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Greenlees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Prog. Part.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Phys. 61, 674 (2008)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F.P.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Heßberger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arXiv:2309.10468v2[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-ex].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Sulignano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al, Eur. Phys. J. A 33, 327 (2007).</a:t>
            </a:r>
            <a:b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12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 typeface="+mj-lt"/>
              <a:buAutoNum type="arabicPeriod"/>
            </a:pPr>
            <a:endParaRPr lang="en-US" sz="12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C8DBCB-1B1C-4291-25DC-791CA1B4BF2A}"/>
              </a:ext>
            </a:extLst>
          </p:cNvPr>
          <p:cNvSpPr txBox="1"/>
          <p:nvPr/>
        </p:nvSpPr>
        <p:spPr>
          <a:xfrm>
            <a:off x="5843042" y="4600469"/>
            <a:ext cx="641611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Features of calculated 8− states in </a:t>
            </a:r>
            <a:r>
              <a:rPr lang="en-US" sz="16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252,254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No: </a:t>
            </a:r>
            <a:b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QRPA excitation energies E</a:t>
            </a:r>
            <a:r>
              <a:rPr lang="el-GR" sz="1600" baseline="-25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ν</a:t>
            </a:r>
            <a:r>
              <a:rPr lang="el-GR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=1, </a:t>
            </a:r>
            <a:endParaRPr lang="en-US" sz="16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reduced transition probabilities B(E98), </a:t>
            </a:r>
            <a:b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main 2qp component </a:t>
            </a:r>
            <a:r>
              <a:rPr lang="en-US" sz="16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qq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′, its energy </a:t>
            </a:r>
            <a:r>
              <a:rPr lang="el-GR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ε</a:t>
            </a:r>
            <a:r>
              <a:rPr lang="en-US" sz="1600" baseline="-250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qq</a:t>
            </a:r>
            <a:r>
              <a:rPr lang="en-US" sz="1600" baseline="-25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′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, contribution to the state norm </a:t>
            </a:r>
            <a:r>
              <a:rPr lang="en-US" sz="16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en-US" sz="1600" baseline="-250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qq</a:t>
            </a:r>
            <a:r>
              <a:rPr lang="en-US" sz="1600" baseline="-25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′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F-scheme of 2qp excitation. </a:t>
            </a:r>
            <a:endParaRPr lang="en-US" sz="16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0FF469-B0CB-4D52-65D6-19A4516718FD}"/>
              </a:ext>
            </a:extLst>
          </p:cNvPr>
          <p:cNvSpPr txBox="1"/>
          <p:nvPr/>
        </p:nvSpPr>
        <p:spPr>
          <a:xfrm>
            <a:off x="239105" y="3402250"/>
            <a:ext cx="561193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baseline="30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200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No: </a:t>
            </a:r>
            <a: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forces predict different 2qp configurations </a:t>
            </a:r>
          </a:p>
          <a:p>
            <a:pPr algn="ctr"/>
            <a:r>
              <a:rPr lang="en-US" sz="1800" b="1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nn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[734 ↑, 613 ↓]   and   pp[514 ↓, 624 ↑]</a:t>
            </a:r>
            <a:br>
              <a:rPr lang="en-US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18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br>
              <a:rPr lang="en-US" sz="1800" dirty="0">
                <a:effectLst/>
                <a:latin typeface="CMR9"/>
              </a:rPr>
            </a:br>
            <a:endParaRPr lang="ru-RU" sz="2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AF4C64-5A6B-62BF-CF10-C43FD7E2484E}"/>
              </a:ext>
            </a:extLst>
          </p:cNvPr>
          <p:cNvSpPr txBox="1"/>
          <p:nvPr/>
        </p:nvSpPr>
        <p:spPr>
          <a:xfrm>
            <a:off x="0" y="4370142"/>
            <a:ext cx="2536715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V.G. Soloviev, A.V.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Sushkov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A.Yu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Shirikova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Sov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J.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Phys. 54, 748 (1991)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R.M. Clark et al, Phys. Lett. B690, 19 (2010)</a:t>
            </a:r>
            <a:endParaRPr lang="ru-RU" sz="105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FE0C15-FB11-D417-EFFC-473DDB5BD5E1}"/>
              </a:ext>
            </a:extLst>
          </p:cNvPr>
          <p:cNvSpPr txBox="1"/>
          <p:nvPr/>
        </p:nvSpPr>
        <p:spPr>
          <a:xfrm>
            <a:off x="2948282" y="4409148"/>
            <a:ext cx="2961917" cy="2192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R.V.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Jolos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L.A.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Malov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N.Yu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Shirikova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A.V.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Sushkov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J. Phys. G: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Part. Phys. 38, 115103 (2011).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Xiao-Tao He, Shu-Young Zhao, Zhen-Hua Zhang and Zhong-Zhou Ren, Chines Physics C 44, 034106 (2020)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G.G.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Adamian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N.V.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Antonenko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anf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W. Scheid, Phys. Rev. C 81, 024320 (2010)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F.P.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Hessberger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al, Eur. Phys. J A43, 55 (2010)</a:t>
            </a:r>
            <a:endParaRPr lang="ru-RU" sz="105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B407FB3-A708-7387-C8CC-476CC5A94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762" y="1096663"/>
            <a:ext cx="6071692" cy="524767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3C06B11-8723-F220-89BE-6B6FC9B289D2}"/>
              </a:ext>
            </a:extLst>
          </p:cNvPr>
          <p:cNvSpPr txBox="1"/>
          <p:nvPr/>
        </p:nvSpPr>
        <p:spPr>
          <a:xfrm>
            <a:off x="5976762" y="6368073"/>
            <a:ext cx="6145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R.M. Clark et al, Phys. Lett. B690, 19 (2010)</a:t>
            </a:r>
            <a:endParaRPr lang="ru-RU" sz="1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4097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A162312-9274-AC9C-6BF8-E5B5DEF2A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25" y="0"/>
            <a:ext cx="4499975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F76FED-1D3C-0AA7-B837-152D795AEE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7367" y="0"/>
            <a:ext cx="61861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009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0F542F-DB88-6F26-99B2-633777FC3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7367" y="0"/>
            <a:ext cx="61861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861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C4236BB-18CD-F74D-8BF4-BFB9A4424F4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3F2912-F654-5ED3-6AC4-170651E21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85" y="282718"/>
            <a:ext cx="11067844" cy="1325563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 the moment, there are experimental* spectroscopic data only for </a:t>
            </a:r>
            <a:r>
              <a:rPr lang="ru-RU" sz="3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n-US" sz="3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/7 nuclei</a:t>
            </a:r>
            <a:r>
              <a:rPr lang="ru-RU" sz="3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r>
              <a:rPr lang="en-US" sz="3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200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250,252,254</a:t>
            </a:r>
            <a:r>
              <a:rPr lang="en-US" sz="3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</a:t>
            </a:r>
            <a:endParaRPr lang="ru-RU" sz="32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11" name="Таблица 11">
            <a:extLst>
              <a:ext uri="{FF2B5EF4-FFF2-40B4-BE49-F238E27FC236}">
                <a16:creationId xmlns:a16="http://schemas.microsoft.com/office/drawing/2014/main" id="{CA8D7745-D04D-9ED7-510D-D319CA5763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5506099"/>
              </p:ext>
            </p:extLst>
          </p:nvPr>
        </p:nvGraphicFramePr>
        <p:xfrm>
          <a:off x="321398" y="1760681"/>
          <a:ext cx="11727035" cy="34339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0858">
                  <a:extLst>
                    <a:ext uri="{9D8B030D-6E8A-4147-A177-3AD203B41FA5}">
                      <a16:colId xmlns:a16="http://schemas.microsoft.com/office/drawing/2014/main" val="3223440212"/>
                    </a:ext>
                  </a:extLst>
                </a:gridCol>
                <a:gridCol w="5068389">
                  <a:extLst>
                    <a:ext uri="{9D8B030D-6E8A-4147-A177-3AD203B41FA5}">
                      <a16:colId xmlns:a16="http://schemas.microsoft.com/office/drawing/2014/main" val="359505817"/>
                    </a:ext>
                  </a:extLst>
                </a:gridCol>
                <a:gridCol w="4077788">
                  <a:extLst>
                    <a:ext uri="{9D8B030D-6E8A-4147-A177-3AD203B41FA5}">
                      <a16:colId xmlns:a16="http://schemas.microsoft.com/office/drawing/2014/main" val="3423625556"/>
                    </a:ext>
                  </a:extLst>
                </a:gridCol>
              </a:tblGrid>
              <a:tr h="3433982">
                <a:tc>
                  <a:txBody>
                    <a:bodyPr/>
                    <a:lstStyle/>
                    <a:p>
                      <a:br>
                        <a:rPr lang="en-US" dirty="0"/>
                      </a:br>
                      <a:br>
                        <a:rPr lang="en-US" dirty="0"/>
                      </a:br>
                      <a:br>
                        <a:rPr lang="en-US" dirty="0"/>
                      </a:br>
                      <a:br>
                        <a:rPr lang="en-US" dirty="0"/>
                      </a:br>
                      <a:br>
                        <a:rPr lang="en-US" dirty="0"/>
                      </a:br>
                      <a:br>
                        <a:rPr lang="en-US" dirty="0"/>
                      </a:b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4555208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03AC8B-79EC-4A1C-53D7-41432D283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1918" y="2095991"/>
            <a:ext cx="4688483" cy="276336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CE574F-CC24-C7C1-71C5-42EDFC870C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r="29172" b="-58"/>
          <a:stretch/>
        </p:blipFill>
        <p:spPr>
          <a:xfrm>
            <a:off x="8149866" y="2095991"/>
            <a:ext cx="3720736" cy="276336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431642F-D8C9-7BDE-3F75-64507CC1D8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414" b="13289"/>
          <a:stretch/>
        </p:blipFill>
        <p:spPr>
          <a:xfrm>
            <a:off x="9856119" y="4451244"/>
            <a:ext cx="653074" cy="25571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CBD8A44-41BA-DD1E-DB00-A1BEAEC4B3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6580" y="4451244"/>
            <a:ext cx="672627" cy="25570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18D7117-1B71-4030-7252-02E7ABCC6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509" y="2474621"/>
            <a:ext cx="1993794" cy="2006101"/>
          </a:xfrm>
          <a:prstGeom prst="rect">
            <a:avLst/>
          </a:prstGeom>
        </p:spPr>
      </p:pic>
      <p:graphicFrame>
        <p:nvGraphicFramePr>
          <p:cNvPr id="16" name="Таблица 16">
            <a:extLst>
              <a:ext uri="{FF2B5EF4-FFF2-40B4-BE49-F238E27FC236}">
                <a16:creationId xmlns:a16="http://schemas.microsoft.com/office/drawing/2014/main" id="{13A31FBA-41C0-855F-26FB-02DBB99134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4071493"/>
              </p:ext>
            </p:extLst>
          </p:nvPr>
        </p:nvGraphicFramePr>
        <p:xfrm>
          <a:off x="321398" y="5271820"/>
          <a:ext cx="11727036" cy="1131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1759">
                  <a:extLst>
                    <a:ext uri="{9D8B030D-6E8A-4147-A177-3AD203B41FA5}">
                      <a16:colId xmlns:a16="http://schemas.microsoft.com/office/drawing/2014/main" val="1222919712"/>
                    </a:ext>
                  </a:extLst>
                </a:gridCol>
                <a:gridCol w="2931759">
                  <a:extLst>
                    <a:ext uri="{9D8B030D-6E8A-4147-A177-3AD203B41FA5}">
                      <a16:colId xmlns:a16="http://schemas.microsoft.com/office/drawing/2014/main" val="686536076"/>
                    </a:ext>
                  </a:extLst>
                </a:gridCol>
                <a:gridCol w="2931759">
                  <a:extLst>
                    <a:ext uri="{9D8B030D-6E8A-4147-A177-3AD203B41FA5}">
                      <a16:colId xmlns:a16="http://schemas.microsoft.com/office/drawing/2014/main" val="2587071329"/>
                    </a:ext>
                  </a:extLst>
                </a:gridCol>
                <a:gridCol w="2931759">
                  <a:extLst>
                    <a:ext uri="{9D8B030D-6E8A-4147-A177-3AD203B41FA5}">
                      <a16:colId xmlns:a16="http://schemas.microsoft.com/office/drawing/2014/main" val="4186017087"/>
                    </a:ext>
                  </a:extLst>
                </a:gridCol>
              </a:tblGrid>
              <a:tr h="1131090">
                <a:tc>
                  <a:txBody>
                    <a:bodyPr/>
                    <a:lstStyle/>
                    <a:p>
                      <a:r>
                        <a:rPr lang="ru-RU" dirty="0"/>
                        <a:t>&gt;&gt;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1992992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CA6F80F-C1B1-945A-1354-81F86A7EB12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1704"/>
          <a:stretch/>
        </p:blipFill>
        <p:spPr>
          <a:xfrm>
            <a:off x="433298" y="5468974"/>
            <a:ext cx="2698837" cy="7367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84FD9EA-6A10-FDC1-7317-4CC73E96E3D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72555" b="-940"/>
          <a:stretch/>
        </p:blipFill>
        <p:spPr>
          <a:xfrm>
            <a:off x="3696455" y="5477129"/>
            <a:ext cx="2076271" cy="73678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3C76C5-9AD7-DE37-21A4-572344AA52A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73121" b="-2688"/>
          <a:stretch/>
        </p:blipFill>
        <p:spPr>
          <a:xfrm>
            <a:off x="6747358" y="5468974"/>
            <a:ext cx="1987844" cy="7449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D2AB822-1CCB-9B5B-8D14-77EF8DF9323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73906" b="-3740"/>
          <a:stretch/>
        </p:blipFill>
        <p:spPr>
          <a:xfrm>
            <a:off x="9587541" y="5468973"/>
            <a:ext cx="1966085" cy="7367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941437-AA2F-7CC5-F18A-819184770DBF}"/>
              </a:ext>
            </a:extLst>
          </p:cNvPr>
          <p:cNvSpPr txBox="1"/>
          <p:nvPr/>
        </p:nvSpPr>
        <p:spPr>
          <a:xfrm>
            <a:off x="321398" y="6488668"/>
            <a:ext cx="1875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* NNDC data base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288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FA42BFD-96C0-465B-5901-F9781F43547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0730ED-C336-BBEA-4FAB-3461437D7240}"/>
              </a:ext>
            </a:extLst>
          </p:cNvPr>
          <p:cNvSpPr txBox="1"/>
          <p:nvPr/>
        </p:nvSpPr>
        <p:spPr>
          <a:xfrm>
            <a:off x="490621" y="1671085"/>
            <a:ext cx="1139483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low-lying spectrum of </a:t>
            </a:r>
            <a:r>
              <a:rPr lang="en-US" sz="2000" baseline="30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250,252,254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uadrupole moment of </a:t>
            </a:r>
            <a:r>
              <a:rPr lang="en-US" sz="2000" baseline="30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252,254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Dipole giant resonance in </a:t>
            </a:r>
            <a:r>
              <a:rPr lang="en-US" sz="2000" baseline="30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252,254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No; 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scissors mode of </a:t>
            </a:r>
            <a:r>
              <a:rPr lang="en-US" sz="2000" baseline="30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250−256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Single-particle properties and rotational bands in the </a:t>
            </a:r>
            <a:r>
              <a:rPr lang="en-US" sz="2000" baseline="30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252,254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No;  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Spontaneous fission for the nuclei </a:t>
            </a:r>
            <a:r>
              <a:rPr lang="en-US" sz="2000" baseline="30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250-260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</a:p>
          <a:p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3B961D-F382-94BF-9078-DAC0D5D733D9}"/>
              </a:ext>
            </a:extLst>
          </p:cNvPr>
          <p:cNvSpPr txBox="1"/>
          <p:nvPr/>
        </p:nvSpPr>
        <p:spPr>
          <a:xfrm>
            <a:off x="5936866" y="1390262"/>
            <a:ext cx="610186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[A. D. </a:t>
            </a:r>
            <a:r>
              <a:rPr lang="en-US" sz="1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Efimov</a:t>
            </a:r>
            <a:r>
              <a:rPr lang="en-US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I. N. </a:t>
            </a:r>
            <a:r>
              <a:rPr lang="en-US" sz="1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Izosimov</a:t>
            </a:r>
            <a:r>
              <a:rPr lang="en-US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JINR-E6-2022-19 (2022)]</a:t>
            </a:r>
            <a:endParaRPr lang="ru-RU" sz="14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[G.G. </a:t>
            </a:r>
            <a:r>
              <a:rPr lang="en-US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Adamian</a:t>
            </a:r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N.V. </a:t>
            </a:r>
            <a:r>
              <a:rPr lang="en-US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Antonenko</a:t>
            </a:r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W. Scheid, Phys. Rev., 024320,C 81 (2010)]</a:t>
            </a:r>
          </a:p>
          <a:p>
            <a:r>
              <a:rPr lang="en-US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[R.V. </a:t>
            </a:r>
            <a:r>
              <a:rPr lang="en-US" sz="1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Jolos</a:t>
            </a:r>
            <a:r>
              <a:rPr lang="en-US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L.A. </a:t>
            </a:r>
            <a:r>
              <a:rPr lang="en-US" sz="1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Malov</a:t>
            </a:r>
            <a:r>
              <a:rPr lang="en-US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N.Yu</a:t>
            </a:r>
            <a:r>
              <a:rPr lang="en-US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Shirikova</a:t>
            </a:r>
            <a:r>
              <a:rPr lang="en-US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1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A.V.Sushkov</a:t>
            </a:r>
            <a:r>
              <a:rPr lang="en-US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J.Phys</a:t>
            </a:r>
            <a:r>
              <a:rPr lang="en-US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G: </a:t>
            </a:r>
            <a:r>
              <a:rPr lang="en-US" sz="1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Part. Phys, 115103 (2011)]</a:t>
            </a:r>
            <a:endParaRPr lang="ru-RU" sz="14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3954AA-4F2D-17DE-4EE6-CE414A00C09C}"/>
              </a:ext>
            </a:extLst>
          </p:cNvPr>
          <p:cNvSpPr txBox="1"/>
          <p:nvPr/>
        </p:nvSpPr>
        <p:spPr>
          <a:xfrm>
            <a:off x="6012191" y="2898924"/>
            <a:ext cx="61018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[W. Kleinig et all, Phys. Rev. C 78, 044313 (2008)]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D09315-848A-BF18-C1C7-38D6B681725E}"/>
              </a:ext>
            </a:extLst>
          </p:cNvPr>
          <p:cNvSpPr txBox="1"/>
          <p:nvPr/>
        </p:nvSpPr>
        <p:spPr>
          <a:xfrm>
            <a:off x="6012191" y="3508416"/>
            <a:ext cx="74910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[E.B. </a:t>
            </a:r>
            <a:r>
              <a:rPr lang="en-US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Balbutsev</a:t>
            </a:r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I.V. </a:t>
            </a:r>
            <a:r>
              <a:rPr lang="en-US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Molodtsova</a:t>
            </a:r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preprint </a:t>
            </a:r>
            <a:r>
              <a:rPr lang="en-US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arXiv</a:t>
            </a:r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2309.09340v2 (2023)]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A07BE8-8FB5-6AAE-9392-878D53282CCD}"/>
              </a:ext>
            </a:extLst>
          </p:cNvPr>
          <p:cNvSpPr txBox="1"/>
          <p:nvPr/>
        </p:nvSpPr>
        <p:spPr>
          <a:xfrm>
            <a:off x="5936866" y="2435862"/>
            <a:ext cx="61018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[R.V. </a:t>
            </a:r>
            <a:r>
              <a:rPr lang="en-US" sz="1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Jolos</a:t>
            </a:r>
            <a:r>
              <a:rPr lang="en-US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et all, Phys. Part. </a:t>
            </a:r>
            <a:r>
              <a:rPr lang="en-US" sz="1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Lett. Vol. 19, No. 6 (2022)]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8A51FD-BFD3-6259-86FA-95C29925C9DE}"/>
              </a:ext>
            </a:extLst>
          </p:cNvPr>
          <p:cNvSpPr txBox="1"/>
          <p:nvPr/>
        </p:nvSpPr>
        <p:spPr>
          <a:xfrm>
            <a:off x="7251905" y="4089837"/>
            <a:ext cx="610186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[Yue Shi et all, Phys. Rev. C 89, 034309 (2014)]</a:t>
            </a:r>
            <a:b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[J. </a:t>
            </a:r>
            <a:r>
              <a:rPr lang="en-US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Dobaczewski</a:t>
            </a:r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all, </a:t>
            </a:r>
            <a:r>
              <a:rPr lang="en-US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Phys. A 944, 388 (2015)]</a:t>
            </a:r>
          </a:p>
          <a:p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577F32-00FE-3FF1-B7E1-733B68EFF7EB}"/>
              </a:ext>
            </a:extLst>
          </p:cNvPr>
          <p:cNvSpPr txBox="1"/>
          <p:nvPr/>
        </p:nvSpPr>
        <p:spPr>
          <a:xfrm>
            <a:off x="6355092" y="4781306"/>
            <a:ext cx="54260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[R. Rodriguez-Guzman, L.M. Robledo, Phys. Rev. C 98, 034308 (2018)]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37B45A-A325-B5D7-6686-E6FCE942DC6D}"/>
              </a:ext>
            </a:extLst>
          </p:cNvPr>
          <p:cNvSpPr txBox="1"/>
          <p:nvPr/>
        </p:nvSpPr>
        <p:spPr>
          <a:xfrm>
            <a:off x="188753" y="253916"/>
            <a:ext cx="119985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chain of even-even Nobelium nuclei is one of the most studied superheavy nuclei: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BD10FB-0D5B-3B80-ECA4-13F1AAA29E8F}"/>
              </a:ext>
            </a:extLst>
          </p:cNvPr>
          <p:cNvSpPr txBox="1"/>
          <p:nvPr/>
        </p:nvSpPr>
        <p:spPr>
          <a:xfrm>
            <a:off x="188753" y="5613563"/>
            <a:ext cx="1164687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But, despite the great interest in these nuclei, the characteristics of the ground state of these isotopes are still poorly studied…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158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780D19-B6F3-4598-07AB-22649C3D5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8743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Despite an impressive theoretical effort:</a:t>
            </a:r>
            <a:endParaRPr lang="ru-RU" sz="4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668B5C-95C7-AFD8-0810-1C69B42D0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7246" y="1825625"/>
            <a:ext cx="7156554" cy="4351338"/>
          </a:xfrm>
        </p:spPr>
        <p:txBody>
          <a:bodyPr>
            <a:normAutofit lnSpcReduction="10000"/>
          </a:bodyPr>
          <a:lstStyle/>
          <a:p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ven modern self-consistent models still </a:t>
            </a:r>
            <a:r>
              <a:rPr lang="en-US" sz="2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give rather different results </a:t>
            </a:r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exhibit troubles in description of shell structures and other features seen in experiment </a:t>
            </a:r>
          </a:p>
          <a:p>
            <a:endParaRPr lang="ru-RU" sz="20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work was partly done within </a:t>
            </a:r>
            <a:r>
              <a:rPr lang="en-US" sz="2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QPM, IBM, double nuclear system, and cluster models</a:t>
            </a:r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owever, the above models are not self-consistent)</a:t>
            </a:r>
          </a:p>
          <a:p>
            <a:endParaRPr lang="ru-RU" sz="20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is worth to enlarge the scope of calculated characteristics of </a:t>
            </a:r>
            <a:r>
              <a:rPr lang="en-US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superheavy</a:t>
            </a:r>
            <a: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nuclei and inspect, </a:t>
            </a:r>
            <a:r>
              <a:rPr lang="en-US" sz="200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within the same self-consistent theory</a:t>
            </a:r>
            <a: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a full set of </a:t>
            </a:r>
            <a:r>
              <a:rPr lang="en-US" sz="200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low-energy vibrational states of main multipolarities:</a:t>
            </a:r>
            <a:br>
              <a:rPr lang="en-US" sz="200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el-GR" sz="20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0</a:t>
            </a:r>
            <a:r>
              <a:rPr lang="el-GR" sz="20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2</a:t>
            </a:r>
            <a:r>
              <a:rPr lang="el-GR" sz="20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3</a:t>
            </a:r>
            <a:r>
              <a:rPr lang="el-GR" sz="20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0</a:t>
            </a:r>
            <a:r>
              <a:rPr lang="el-GR" sz="20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1</a:t>
            </a:r>
            <a:r>
              <a:rPr lang="el-GR" sz="20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2</a:t>
            </a:r>
            <a:r>
              <a:rPr lang="el-GR" sz="20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8</a:t>
            </a:r>
            <a:r>
              <a:rPr lang="el-GR" sz="20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endParaRPr lang="en-US" sz="2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083915-F404-A195-3E27-602BAF54C4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931" b="9931"/>
          <a:stretch/>
        </p:blipFill>
        <p:spPr>
          <a:xfrm>
            <a:off x="526566" y="1236397"/>
            <a:ext cx="3164099" cy="5495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06280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9079F1-A84B-E2DE-C253-3F2FF434C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1352A07-9F2A-0EB1-BE40-9E707475DE6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ABBC5B-0828-82C6-5334-C064E47B5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8101"/>
            <a:ext cx="10515600" cy="481777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main attention is paid to </a:t>
            </a:r>
            <a:r>
              <a:rPr lang="en-US" baseline="30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252,254</a:t>
            </a:r>
            <a:r>
              <a:rPr lang="en-US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where calculated: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el-GR" sz="2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</a:t>
            </a:r>
            <a:r>
              <a:rPr lang="el-GR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8</a:t>
            </a:r>
            <a:r>
              <a:rPr lang="el-GR" sz="2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isomers </a:t>
            </a:r>
            <a:b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(at 1.254 MeV in </a:t>
            </a:r>
            <a:r>
              <a:rPr lang="en-US" sz="2000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and 1.295 MeV in </a:t>
            </a:r>
            <a:r>
              <a:rPr lang="en-US" sz="2000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No)</a:t>
            </a:r>
            <a:b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Pairing vibrations K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0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(at 0.77 MeV in </a:t>
            </a:r>
            <a:r>
              <a:rPr lang="en-US" sz="2000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and 0.22 MeV in </a:t>
            </a:r>
            <a:r>
              <a:rPr lang="en-US" sz="2000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No)</a:t>
            </a:r>
            <a:b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States K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=2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(1.58-1.70 MeV in </a:t>
            </a:r>
            <a:r>
              <a:rPr lang="en-US" sz="2000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and 1.31-1.45 MeV in </a:t>
            </a:r>
            <a:r>
              <a:rPr lang="en-US" sz="2000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No) </a:t>
            </a:r>
            <a:b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Hexadecapole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states with K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3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4</a:t>
            </a:r>
            <a:r>
              <a:rPr lang="en-US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endParaRPr lang="en-US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Octupole states with K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0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1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2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3</a:t>
            </a:r>
            <a:r>
              <a:rPr lang="en-US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endParaRPr lang="en-US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223F77-FACE-EDBE-6191-8D0519A4FE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" t="5120" r="839"/>
          <a:stretch/>
        </p:blipFill>
        <p:spPr>
          <a:xfrm>
            <a:off x="355076" y="432997"/>
            <a:ext cx="11481848" cy="125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28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9079F1-A84B-E2DE-C253-3F2FF434C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1352A07-9F2A-0EB1-BE40-9E707475DE6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ABBC5B-0828-82C6-5334-C064E47B5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8101"/>
            <a:ext cx="10515600" cy="481777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main attention is paid to </a:t>
            </a:r>
            <a:r>
              <a:rPr lang="en-US" baseline="30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252,254</a:t>
            </a:r>
            <a:r>
              <a:rPr lang="en-US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where calculated: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el-GR" sz="2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</a:t>
            </a:r>
            <a:r>
              <a:rPr lang="el-GR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8</a:t>
            </a:r>
            <a:r>
              <a:rPr lang="el-GR" sz="2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isomers </a:t>
            </a:r>
            <a:b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(at 1.254 MeV in </a:t>
            </a:r>
            <a:r>
              <a:rPr lang="en-US" sz="2000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and 1.295 MeV in </a:t>
            </a:r>
            <a:r>
              <a:rPr lang="en-US" sz="2000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No)</a:t>
            </a:r>
            <a:b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Pairing vibrations K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0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(at 0.77 MeV in </a:t>
            </a:r>
            <a:r>
              <a:rPr lang="en-US" sz="2000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and 0.22 MeV in </a:t>
            </a:r>
            <a:r>
              <a:rPr lang="en-US" sz="2000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No)</a:t>
            </a:r>
            <a:b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States K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=2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(1.58-1.70 MeV in </a:t>
            </a:r>
            <a:r>
              <a:rPr lang="en-US" sz="2000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and 1.31-1.45 MeV in </a:t>
            </a:r>
            <a:r>
              <a:rPr lang="en-US" sz="2000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No) </a:t>
            </a:r>
            <a:b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Hexadecapole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states with K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3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4</a:t>
            </a:r>
            <a:r>
              <a:rPr lang="en-US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endParaRPr lang="en-US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Octupole states with K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0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1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2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3</a:t>
            </a:r>
            <a:r>
              <a:rPr lang="en-US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endParaRPr lang="en-US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223F77-FACE-EDBE-6191-8D0519A4FE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" t="5120" r="839"/>
          <a:stretch/>
        </p:blipFill>
        <p:spPr>
          <a:xfrm>
            <a:off x="355076" y="432997"/>
            <a:ext cx="11481848" cy="1257691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3B36DBA0-E545-46FB-E2D8-4FCC491F2B82}"/>
              </a:ext>
            </a:extLst>
          </p:cNvPr>
          <p:cNvSpPr/>
          <p:nvPr/>
        </p:nvSpPr>
        <p:spPr>
          <a:xfrm>
            <a:off x="259870" y="353711"/>
            <a:ext cx="1343297" cy="13369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674869D0-6760-5F63-FCBA-46F2FB3F6388}"/>
              </a:ext>
            </a:extLst>
          </p:cNvPr>
          <p:cNvSpPr/>
          <p:nvPr/>
        </p:nvSpPr>
        <p:spPr>
          <a:xfrm>
            <a:off x="2858587" y="365125"/>
            <a:ext cx="1343297" cy="13369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0253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055F318-C367-2779-7A92-1622CF8CB6E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69DC61-FAF3-A158-B3A8-2D50672CE9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2980" b="5518"/>
          <a:stretch/>
        </p:blipFill>
        <p:spPr>
          <a:xfrm>
            <a:off x="88843" y="748072"/>
            <a:ext cx="3860929" cy="1692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7">
            <a:extLst>
              <a:ext uri="{FF2B5EF4-FFF2-40B4-BE49-F238E27FC236}">
                <a16:creationId xmlns:a16="http://schemas.microsoft.com/office/drawing/2014/main" id="{9FF65371-5CDD-33AA-54C3-4EB4BF091541}"/>
              </a:ext>
            </a:extLst>
          </p:cNvPr>
          <p:cNvSpPr txBox="1">
            <a:spLocks/>
          </p:cNvSpPr>
          <p:nvPr/>
        </p:nvSpPr>
        <p:spPr>
          <a:xfrm>
            <a:off x="88843" y="141603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Skyrme</a:t>
            </a:r>
            <a:r>
              <a:rPr lang="en-US" sz="36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forces</a:t>
            </a:r>
            <a:endParaRPr lang="ru-RU" sz="36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C57CAB-C227-B186-22DD-0F8F00475A5D}"/>
              </a:ext>
            </a:extLst>
          </p:cNvPr>
          <p:cNvSpPr txBox="1"/>
          <p:nvPr/>
        </p:nvSpPr>
        <p:spPr>
          <a:xfrm>
            <a:off x="3969785" y="1330770"/>
            <a:ext cx="34059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effectLst/>
                <a:latin typeface="ArialMT"/>
              </a:rPr>
              <a:t>[P. </a:t>
            </a:r>
            <a:r>
              <a:rPr lang="en-US" sz="1400" dirty="0" err="1">
                <a:solidFill>
                  <a:srgbClr val="002060"/>
                </a:solidFill>
                <a:effectLst/>
                <a:latin typeface="ArialMT"/>
              </a:rPr>
              <a:t>Klupfel</a:t>
            </a:r>
            <a:r>
              <a:rPr lang="en-US" sz="1400" dirty="0">
                <a:solidFill>
                  <a:srgbClr val="002060"/>
                </a:solidFill>
                <a:effectLst/>
                <a:latin typeface="ArialMT"/>
              </a:rPr>
              <a:t> et al, PRC 79 034310 (2009)] </a:t>
            </a:r>
            <a:endParaRPr lang="en-US" sz="1400" dirty="0">
              <a:solidFill>
                <a:srgbClr val="002060"/>
              </a:solidFill>
              <a:effectLst/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04B63B-E510-84A0-6449-A6929AAA131D}"/>
              </a:ext>
            </a:extLst>
          </p:cNvPr>
          <p:cNvSpPr txBox="1"/>
          <p:nvPr/>
        </p:nvSpPr>
        <p:spPr>
          <a:xfrm>
            <a:off x="3969785" y="1698970"/>
            <a:ext cx="30372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effectLst/>
                <a:latin typeface="ArialMT"/>
              </a:rPr>
              <a:t>[J. </a:t>
            </a:r>
            <a:r>
              <a:rPr lang="en-US" sz="1400" dirty="0" err="1">
                <a:solidFill>
                  <a:srgbClr val="002060"/>
                </a:solidFill>
                <a:effectLst/>
                <a:latin typeface="ArialMT"/>
              </a:rPr>
              <a:t>Bartel</a:t>
            </a:r>
            <a:r>
              <a:rPr lang="en-US" sz="1400" dirty="0">
                <a:solidFill>
                  <a:srgbClr val="002060"/>
                </a:solidFill>
                <a:effectLst/>
                <a:latin typeface="ArialMT"/>
              </a:rPr>
              <a:t> et al, NPA 386, 79 (1982)] </a:t>
            </a:r>
            <a:endParaRPr lang="en-US" sz="1400" dirty="0">
              <a:solidFill>
                <a:srgbClr val="002060"/>
              </a:solidFill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43D898-1FC5-E0F9-EE42-A3CB483915DC}"/>
              </a:ext>
            </a:extLst>
          </p:cNvPr>
          <p:cNvSpPr txBox="1"/>
          <p:nvPr/>
        </p:nvSpPr>
        <p:spPr>
          <a:xfrm>
            <a:off x="3949772" y="2080030"/>
            <a:ext cx="61009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effectLst/>
                <a:latin typeface="ArialMT"/>
              </a:rPr>
              <a:t>[E. </a:t>
            </a:r>
            <a:r>
              <a:rPr lang="en-US" sz="1400" dirty="0" err="1">
                <a:solidFill>
                  <a:srgbClr val="002060"/>
                </a:solidFill>
                <a:effectLst/>
                <a:latin typeface="ArialMT"/>
              </a:rPr>
              <a:t>Chabanat</a:t>
            </a:r>
            <a:r>
              <a:rPr lang="en-US" sz="1400" dirty="0">
                <a:solidFill>
                  <a:srgbClr val="002060"/>
                </a:solidFill>
                <a:effectLst/>
                <a:latin typeface="ArialMT"/>
              </a:rPr>
              <a:t> et al, NPA, 635 231 (1998)] </a:t>
            </a:r>
            <a:endParaRPr lang="en-US" sz="1400" dirty="0">
              <a:solidFill>
                <a:srgbClr val="002060"/>
              </a:solidFill>
              <a:effectLst/>
            </a:endParaRPr>
          </a:p>
        </p:txBody>
      </p:sp>
      <p:sp>
        <p:nvSpPr>
          <p:cNvPr id="15" name="Заголовок 17">
            <a:extLst>
              <a:ext uri="{FF2B5EF4-FFF2-40B4-BE49-F238E27FC236}">
                <a16:creationId xmlns:a16="http://schemas.microsoft.com/office/drawing/2014/main" id="{AF8B3920-C616-6F8F-D0CC-78DFD76C8C5B}"/>
              </a:ext>
            </a:extLst>
          </p:cNvPr>
          <p:cNvSpPr txBox="1">
            <a:spLocks/>
          </p:cNvSpPr>
          <p:nvPr/>
        </p:nvSpPr>
        <p:spPr>
          <a:xfrm>
            <a:off x="99041" y="451256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Calculation details:</a:t>
            </a:r>
            <a:endParaRPr lang="ru-RU" sz="36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43FD25-B0A9-FD0A-45FD-4A8DBC3C686F}"/>
              </a:ext>
            </a:extLst>
          </p:cNvPr>
          <p:cNvSpPr txBox="1"/>
          <p:nvPr/>
        </p:nvSpPr>
        <p:spPr>
          <a:xfrm>
            <a:off x="88843" y="5054555"/>
            <a:ext cx="6669390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2060"/>
                </a:solidFill>
                <a:effectLst/>
                <a:latin typeface="ArialMT"/>
              </a:rPr>
              <a:t>Codes – </a:t>
            </a:r>
            <a:r>
              <a:rPr lang="en-US" sz="1800" dirty="0" err="1">
                <a:solidFill>
                  <a:srgbClr val="002060"/>
                </a:solidFill>
                <a:effectLst/>
                <a:latin typeface="ArialMT"/>
              </a:rPr>
              <a:t>SkyAx</a:t>
            </a:r>
            <a:r>
              <a:rPr lang="en-US" sz="1800" dirty="0">
                <a:solidFill>
                  <a:srgbClr val="002060"/>
                </a:solidFill>
                <a:effectLst/>
                <a:latin typeface="ArialMT"/>
              </a:rPr>
              <a:t> </a:t>
            </a:r>
            <a:r>
              <a:rPr lang="en-US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1400" dirty="0">
                <a:solidFill>
                  <a:srgbClr val="002060"/>
                </a:solidFill>
                <a:effectLst/>
                <a:latin typeface="ArialMT"/>
              </a:rPr>
              <a:t>[</a:t>
            </a:r>
            <a:r>
              <a:rPr lang="en-US" sz="1400" dirty="0">
                <a:solidFill>
                  <a:srgbClr val="002060"/>
                </a:solidFill>
                <a:effectLst/>
                <a:latin typeface="CMR9"/>
              </a:rPr>
              <a:t>P.-G. Reinhard </a:t>
            </a:r>
            <a:r>
              <a:rPr lang="en-US" sz="1400" dirty="0">
                <a:solidFill>
                  <a:srgbClr val="002060"/>
                </a:solidFill>
                <a:latin typeface="CMR9"/>
              </a:rPr>
              <a:t>et al</a:t>
            </a:r>
            <a:r>
              <a:rPr lang="en-US" sz="1400" dirty="0">
                <a:solidFill>
                  <a:srgbClr val="002060"/>
                </a:solidFill>
                <a:effectLst/>
                <a:latin typeface="CMR9"/>
              </a:rPr>
              <a:t>, Comp. Phys. </a:t>
            </a:r>
            <a:r>
              <a:rPr lang="en-US" sz="1400" dirty="0" err="1">
                <a:solidFill>
                  <a:srgbClr val="002060"/>
                </a:solidFill>
                <a:effectLst/>
                <a:latin typeface="CMR9"/>
              </a:rPr>
              <a:t>Communic</a:t>
            </a:r>
            <a:r>
              <a:rPr lang="en-US" sz="1400" dirty="0">
                <a:solidFill>
                  <a:srgbClr val="002060"/>
                </a:solidFill>
                <a:effectLst/>
                <a:latin typeface="CMR9"/>
              </a:rPr>
              <a:t>. </a:t>
            </a:r>
            <a:r>
              <a:rPr lang="en-US" sz="1400" dirty="0">
                <a:solidFill>
                  <a:srgbClr val="002060"/>
                </a:solidFill>
                <a:effectLst/>
                <a:latin typeface="CMBX9"/>
              </a:rPr>
              <a:t>258</a:t>
            </a:r>
            <a:r>
              <a:rPr lang="en-US" sz="1400" dirty="0">
                <a:solidFill>
                  <a:srgbClr val="002060"/>
                </a:solidFill>
                <a:effectLst/>
                <a:latin typeface="CMR9"/>
              </a:rPr>
              <a:t>, 107603 (2021)</a:t>
            </a:r>
            <a:r>
              <a:rPr lang="en-US" sz="1400" dirty="0">
                <a:solidFill>
                  <a:srgbClr val="002060"/>
                </a:solidFill>
                <a:effectLst/>
                <a:latin typeface="ArialMT"/>
              </a:rPr>
              <a:t>]</a:t>
            </a:r>
            <a:br>
              <a:rPr lang="en-US" sz="1600" dirty="0">
                <a:solidFill>
                  <a:srgbClr val="002060"/>
                </a:solidFill>
                <a:effectLst/>
                <a:latin typeface="ArialMT"/>
              </a:rPr>
            </a:br>
            <a:r>
              <a:rPr lang="en-US" sz="1600" dirty="0">
                <a:solidFill>
                  <a:srgbClr val="002060"/>
                </a:solidFill>
                <a:effectLst/>
                <a:latin typeface="ArialMT"/>
              </a:rPr>
              <a:t>	</a:t>
            </a:r>
            <a:r>
              <a:rPr lang="en-US" dirty="0">
                <a:solidFill>
                  <a:srgbClr val="002060"/>
                </a:solidFill>
                <a:effectLst/>
                <a:latin typeface="ArialMT"/>
              </a:rPr>
              <a:t>QRPA</a:t>
            </a:r>
            <a:r>
              <a:rPr lang="en-US" sz="1600" dirty="0">
                <a:solidFill>
                  <a:srgbClr val="002060"/>
                </a:solidFill>
                <a:effectLst/>
                <a:latin typeface="ArialMT"/>
              </a:rPr>
              <a:t>  </a:t>
            </a:r>
            <a:r>
              <a:rPr lang="en-US" sz="1400" dirty="0">
                <a:solidFill>
                  <a:srgbClr val="002060"/>
                </a:solidFill>
                <a:effectLst/>
                <a:latin typeface="ArialMT"/>
              </a:rPr>
              <a:t>[</a:t>
            </a:r>
            <a:r>
              <a:rPr lang="en-US" sz="1400" dirty="0">
                <a:solidFill>
                  <a:srgbClr val="002060"/>
                </a:solidFill>
                <a:effectLst/>
                <a:latin typeface="CMR9"/>
              </a:rPr>
              <a:t>A. Repko </a:t>
            </a:r>
            <a:r>
              <a:rPr lang="en-US" sz="1400" dirty="0">
                <a:solidFill>
                  <a:srgbClr val="002060"/>
                </a:solidFill>
                <a:latin typeface="CMR9"/>
              </a:rPr>
              <a:t>et</a:t>
            </a:r>
            <a:r>
              <a:rPr lang="en-US" sz="1400" dirty="0">
                <a:solidFill>
                  <a:srgbClr val="002060"/>
                </a:solidFill>
                <a:effectLst/>
                <a:latin typeface="CMR9"/>
              </a:rPr>
              <a:t> al, arXiv:1510.01248 (</a:t>
            </a:r>
            <a:r>
              <a:rPr lang="en-US" sz="1400" dirty="0" err="1">
                <a:solidFill>
                  <a:srgbClr val="002060"/>
                </a:solidFill>
                <a:effectLst/>
                <a:latin typeface="CMR9"/>
              </a:rPr>
              <a:t>nucl-th</a:t>
            </a:r>
            <a:r>
              <a:rPr lang="en-US" sz="1400" dirty="0">
                <a:solidFill>
                  <a:srgbClr val="002060"/>
                </a:solidFill>
                <a:effectLst/>
                <a:latin typeface="CMR9"/>
              </a:rPr>
              <a:t>), 2015] </a:t>
            </a:r>
            <a:endParaRPr lang="en-US" sz="1400" dirty="0">
              <a:solidFill>
                <a:srgbClr val="002060"/>
              </a:solidFill>
              <a:effectLst/>
              <a:latin typeface="ArialM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MT"/>
              </a:rPr>
              <a:t>A</a:t>
            </a:r>
            <a:r>
              <a:rPr lang="en-US" sz="1800" dirty="0">
                <a:solidFill>
                  <a:srgbClr val="002060"/>
                </a:solidFill>
                <a:effectLst/>
                <a:latin typeface="ArialMT"/>
              </a:rPr>
              <a:t>ccurate extraction of spurious admixtures </a:t>
            </a:r>
            <a:br>
              <a:rPr lang="en-US" sz="1800" dirty="0">
                <a:solidFill>
                  <a:srgbClr val="002060"/>
                </a:solidFill>
                <a:effectLst/>
                <a:latin typeface="ArialMT"/>
              </a:rPr>
            </a:br>
            <a:r>
              <a:rPr lang="en-US" sz="1400" dirty="0">
                <a:solidFill>
                  <a:srgbClr val="002060"/>
                </a:solidFill>
                <a:effectLst/>
                <a:latin typeface="ArialMT"/>
              </a:rPr>
              <a:t>[</a:t>
            </a:r>
            <a:r>
              <a:rPr lang="en-US" sz="1400" dirty="0">
                <a:solidFill>
                  <a:srgbClr val="002060"/>
                </a:solidFill>
                <a:effectLst/>
                <a:latin typeface="CMR9"/>
              </a:rPr>
              <a:t>V. O. </a:t>
            </a:r>
            <a:r>
              <a:rPr lang="en-US" sz="1400" dirty="0" err="1">
                <a:solidFill>
                  <a:srgbClr val="002060"/>
                </a:solidFill>
                <a:effectLst/>
                <a:latin typeface="CMR9"/>
              </a:rPr>
              <a:t>Nesterenko</a:t>
            </a:r>
            <a:r>
              <a:rPr lang="en-US" sz="1400" dirty="0">
                <a:solidFill>
                  <a:srgbClr val="002060"/>
                </a:solidFill>
                <a:effectLst/>
                <a:latin typeface="CMR9"/>
              </a:rPr>
              <a:t> </a:t>
            </a:r>
            <a:r>
              <a:rPr lang="en-US" sz="1400" dirty="0">
                <a:solidFill>
                  <a:srgbClr val="002060"/>
                </a:solidFill>
                <a:latin typeface="CMR9"/>
              </a:rPr>
              <a:t>et</a:t>
            </a:r>
            <a:r>
              <a:rPr lang="en-US" sz="1400" dirty="0">
                <a:solidFill>
                  <a:srgbClr val="002060"/>
                </a:solidFill>
                <a:effectLst/>
                <a:latin typeface="CMR9"/>
              </a:rPr>
              <a:t> al, Eur. Phys. J. A </a:t>
            </a:r>
            <a:r>
              <a:rPr lang="en-US" sz="1400" dirty="0">
                <a:solidFill>
                  <a:srgbClr val="002060"/>
                </a:solidFill>
                <a:effectLst/>
                <a:latin typeface="CMBX9"/>
              </a:rPr>
              <a:t>55</a:t>
            </a:r>
            <a:r>
              <a:rPr lang="en-US" sz="1400" dirty="0">
                <a:solidFill>
                  <a:srgbClr val="002060"/>
                </a:solidFill>
                <a:effectLst/>
                <a:latin typeface="CMR9"/>
              </a:rPr>
              <a:t>, 213 (2019)</a:t>
            </a:r>
            <a:r>
              <a:rPr lang="en-US" sz="1400" dirty="0">
                <a:solidFill>
                  <a:srgbClr val="002060"/>
                </a:solidFill>
                <a:effectLst/>
                <a:latin typeface="ArialMT"/>
              </a:rPr>
              <a:t>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ArialMT"/>
              </a:rPr>
              <a:t>2D grid in cylindric coordinates </a:t>
            </a:r>
            <a:endParaRPr lang="en-US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MT"/>
              </a:rPr>
              <a:t>A</a:t>
            </a:r>
            <a:r>
              <a:rPr lang="en-US" sz="1800" dirty="0">
                <a:solidFill>
                  <a:srgbClr val="002060"/>
                </a:solidFill>
                <a:effectLst/>
                <a:latin typeface="ArialMT"/>
              </a:rPr>
              <a:t>ll proton and neutron s-p levels up to +40 MeV  </a:t>
            </a:r>
            <a:endParaRPr lang="en-US" dirty="0">
              <a:solidFill>
                <a:srgbClr val="002060"/>
              </a:solidFill>
              <a:effectLst/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60CD22A-2D3A-CAD7-AD64-A86DAD574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43" y="2443141"/>
            <a:ext cx="6139425" cy="1179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B5F3E88-26AE-AE1F-0A1C-9F0FB30AD444}"/>
              </a:ext>
            </a:extLst>
          </p:cNvPr>
          <p:cNvSpPr txBox="1"/>
          <p:nvPr/>
        </p:nvSpPr>
        <p:spPr>
          <a:xfrm>
            <a:off x="99041" y="3537777"/>
            <a:ext cx="97541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Times" pitchFamily="2" charset="0"/>
              </a:rPr>
              <a:t>W</a:t>
            </a:r>
            <a:r>
              <a:rPr lang="en-US" sz="1800" dirty="0">
                <a:solidFill>
                  <a:srgbClr val="002060"/>
                </a:solidFill>
                <a:effectLst/>
                <a:latin typeface="Times" pitchFamily="2" charset="0"/>
              </a:rPr>
              <a:t>here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Times" pitchFamily="2" charset="0"/>
              </a:rPr>
              <a:t>Gq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" pitchFamily="2" charset="0"/>
              </a:rPr>
              <a:t> </a:t>
            </a:r>
            <a:r>
              <a:rPr lang="en-US" sz="1800" dirty="0">
                <a:solidFill>
                  <a:srgbClr val="002060"/>
                </a:solidFill>
                <a:effectLst/>
                <a:latin typeface="Times" pitchFamily="2" charset="0"/>
              </a:rPr>
              <a:t>are pairing strength constants (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" pitchFamily="2" charset="0"/>
              </a:rPr>
              <a:t>q </a:t>
            </a:r>
            <a:r>
              <a:rPr lang="en-US" sz="1800" dirty="0">
                <a:solidFill>
                  <a:srgbClr val="002060"/>
                </a:solidFill>
                <a:effectLst/>
                <a:latin typeface="MTSY"/>
              </a:rPr>
              <a:t>=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Times" pitchFamily="2" charset="0"/>
              </a:rPr>
              <a:t>p,n</a:t>
            </a:r>
            <a:r>
              <a:rPr lang="en-US" sz="1800" dirty="0">
                <a:solidFill>
                  <a:srgbClr val="002060"/>
                </a:solidFill>
                <a:effectLst/>
                <a:latin typeface="Times" pitchFamily="2" charset="0"/>
              </a:rPr>
              <a:t>). 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en-US" sz="1800" dirty="0">
                <a:solidFill>
                  <a:srgbClr val="002060"/>
                </a:solidFill>
                <a:effectLst/>
                <a:latin typeface="Times" pitchFamily="2" charset="0"/>
              </a:rPr>
              <a:t>We get so-called</a:t>
            </a:r>
            <a:r>
              <a:rPr lang="ru-RU" sz="1800" dirty="0">
                <a:solidFill>
                  <a:srgbClr val="002060"/>
                </a:solidFill>
                <a:effectLst/>
                <a:latin typeface="Times" pitchFamily="2" charset="0"/>
              </a:rPr>
              <a:t> </a:t>
            </a:r>
            <a:r>
              <a:rPr lang="en-US" sz="1800" dirty="0">
                <a:solidFill>
                  <a:srgbClr val="002060"/>
                </a:solidFill>
                <a:effectLst/>
                <a:latin typeface="Times" pitchFamily="2" charset="0"/>
              </a:rPr>
              <a:t>density-dependent surface pairing for </a:t>
            </a:r>
            <a:r>
              <a:rPr lang="el-GR" sz="1800" dirty="0">
                <a:solidFill>
                  <a:srgbClr val="002060"/>
                </a:solidFill>
                <a:effectLst/>
                <a:latin typeface="RMTMI"/>
              </a:rPr>
              <a:t>η </a:t>
            </a:r>
            <a:r>
              <a:rPr lang="el-GR" sz="1800" dirty="0">
                <a:solidFill>
                  <a:srgbClr val="002060"/>
                </a:solidFill>
                <a:effectLst/>
                <a:latin typeface="MTSY"/>
              </a:rPr>
              <a:t>= </a:t>
            </a:r>
            <a:r>
              <a:rPr lang="el-GR" sz="1800" dirty="0">
                <a:solidFill>
                  <a:srgbClr val="002060"/>
                </a:solidFill>
                <a:effectLst/>
                <a:latin typeface="Times" pitchFamily="2" charset="0"/>
              </a:rPr>
              <a:t>1</a:t>
            </a:r>
            <a:r>
              <a:rPr lang="ru-RU" sz="1800" dirty="0">
                <a:solidFill>
                  <a:srgbClr val="002060"/>
                </a:solidFill>
                <a:effectLst/>
                <a:latin typeface="Times" pitchFamily="2" charset="0"/>
              </a:rPr>
              <a:t> </a:t>
            </a:r>
            <a:r>
              <a:rPr lang="en-US" sz="1800" dirty="0">
                <a:solidFill>
                  <a:srgbClr val="002060"/>
                </a:solidFill>
                <a:effectLst/>
                <a:latin typeface="Times" pitchFamily="2" charset="0"/>
              </a:rPr>
              <a:t>and </a:t>
            </a:r>
            <a:br>
              <a:rPr lang="en-US" sz="1800" dirty="0">
                <a:solidFill>
                  <a:srgbClr val="002060"/>
                </a:solidFill>
                <a:effectLst/>
                <a:latin typeface="Times" pitchFamily="2" charset="0"/>
              </a:rPr>
            </a:br>
            <a:r>
              <a:rPr lang="en-US" sz="1800" dirty="0">
                <a:solidFill>
                  <a:srgbClr val="002060"/>
                </a:solidFill>
                <a:effectLst/>
                <a:latin typeface="Times" pitchFamily="2" charset="0"/>
              </a:rPr>
              <a:t>volume pairing for </a:t>
            </a:r>
            <a:r>
              <a:rPr lang="el-GR" sz="1800" dirty="0">
                <a:solidFill>
                  <a:srgbClr val="002060"/>
                </a:solidFill>
                <a:effectLst/>
                <a:latin typeface="RMTMI"/>
              </a:rPr>
              <a:t>η </a:t>
            </a:r>
            <a:r>
              <a:rPr lang="el-GR" sz="1800" dirty="0">
                <a:solidFill>
                  <a:srgbClr val="002060"/>
                </a:solidFill>
                <a:effectLst/>
                <a:latin typeface="MTSY"/>
              </a:rPr>
              <a:t>= </a:t>
            </a:r>
            <a:r>
              <a:rPr lang="el-GR" sz="1800" dirty="0">
                <a:solidFill>
                  <a:srgbClr val="002060"/>
                </a:solidFill>
                <a:effectLst/>
                <a:latin typeface="Times" pitchFamily="2" charset="0"/>
              </a:rPr>
              <a:t>0</a:t>
            </a:r>
            <a:endParaRPr lang="el-GR" dirty="0">
              <a:solidFill>
                <a:srgbClr val="00206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28F517-3636-5DCE-A9BC-B91D627542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8607" y="45776"/>
            <a:ext cx="4833177" cy="676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3602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E3DA7F-2D32-CED5-7A4C-095E3987E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59" y="67411"/>
            <a:ext cx="3580351" cy="671107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8C64588-99FC-85C0-BDF5-7769890658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684742"/>
            <a:ext cx="4871327" cy="80889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48A6FDE-A654-963F-2827-DFE4BD1236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6163" y="2619275"/>
            <a:ext cx="2991794" cy="80889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51F9EE1-C39E-1A82-2843-2E8ED99948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4303" y="3553808"/>
            <a:ext cx="4871327" cy="9362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4FDD3C8-6378-6B49-F8B8-1FC4EFE359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6163" y="4615649"/>
            <a:ext cx="2847608" cy="936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6C0370-93E2-D881-33DC-F52E912F1AFC}"/>
              </a:ext>
            </a:extLst>
          </p:cNvPr>
          <p:cNvSpPr txBox="1"/>
          <p:nvPr/>
        </p:nvSpPr>
        <p:spPr>
          <a:xfrm>
            <a:off x="4903835" y="186907"/>
            <a:ext cx="72556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characteristics of the ground states of </a:t>
            </a:r>
            <a:r>
              <a:rPr lang="ru-RU" sz="2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250-26</a:t>
            </a:r>
            <a:r>
              <a:rPr lang="en-US" sz="2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</a:t>
            </a:r>
            <a:endParaRPr lang="ru-RU" sz="2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with increasing number neutrons</a:t>
            </a:r>
            <a:endParaRPr lang="ru-RU" sz="2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ru-RU" sz="2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72601D-716B-ACDA-C691-BAEFC55D7FC1}"/>
              </a:ext>
            </a:extLst>
          </p:cNvPr>
          <p:cNvSpPr txBox="1"/>
          <p:nvPr/>
        </p:nvSpPr>
        <p:spPr>
          <a:xfrm>
            <a:off x="4508607" y="5578159"/>
            <a:ext cx="75627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Initially it was assumed that these characteristics would evolve monotonically, but we see irregularity at </a:t>
            </a:r>
            <a:r>
              <a:rPr lang="en-US" sz="2400" baseline="30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252, 254</a:t>
            </a:r>
            <a:r>
              <a:rPr lang="en-US" sz="2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</a:t>
            </a:r>
            <a:endParaRPr lang="ru-RU" sz="24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98447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3063572</TotalTime>
  <Words>10282</Words>
  <Application>Microsoft Macintosh PowerPoint</Application>
  <PresentationFormat>Широкоэкранный</PresentationFormat>
  <Paragraphs>352</Paragraphs>
  <Slides>28</Slides>
  <Notes>28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46" baseType="lpstr">
      <vt:lpstr>Arial</vt:lpstr>
      <vt:lpstr>ArialMT</vt:lpstr>
      <vt:lpstr>Calibri</vt:lpstr>
      <vt:lpstr>Calibri Light</vt:lpstr>
      <vt:lpstr>CMBX9</vt:lpstr>
      <vt:lpstr>CMMI10</vt:lpstr>
      <vt:lpstr>CMMI7</vt:lpstr>
      <vt:lpstr>CMR10</vt:lpstr>
      <vt:lpstr>CMR7</vt:lpstr>
      <vt:lpstr>CMR9</vt:lpstr>
      <vt:lpstr>CMSY10</vt:lpstr>
      <vt:lpstr>CMSY7</vt:lpstr>
      <vt:lpstr>MTSY</vt:lpstr>
      <vt:lpstr>RMTMI</vt:lpstr>
      <vt:lpstr>Times</vt:lpstr>
      <vt:lpstr>Times New Roman</vt:lpstr>
      <vt:lpstr>Verdana</vt:lpstr>
      <vt:lpstr>Тема Office</vt:lpstr>
      <vt:lpstr>Low-energy spectra of nobelium isotopes: Skyrme random-phase-approximation analysis  </vt:lpstr>
      <vt:lpstr>Spectroscopy of superheavy nuclei is now one of the most hot research areas </vt:lpstr>
      <vt:lpstr>At the moment, there are experimental* spectroscopic data only for 3/7 nuclei: 250,252,254No</vt:lpstr>
      <vt:lpstr>Презентация PowerPoint</vt:lpstr>
      <vt:lpstr>Despite an impressive theoretical effort: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At the moment, there are experimental* spectroscopic data only for 3/7 nuclei: 250,252,254No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Thank you for your attention!</vt:lpstr>
      <vt:lpstr>Our tasks are:  - to analyze the occurrence of the irregularity for 252,254No  - to make predictions not only for the ground state energy band, but for other bands too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Евгений Мардыбан</dc:creator>
  <cp:lastModifiedBy>Евгений Мардыбан</cp:lastModifiedBy>
  <cp:revision>255</cp:revision>
  <cp:lastPrinted>2024-10-23T11:00:41Z</cp:lastPrinted>
  <dcterms:created xsi:type="dcterms:W3CDTF">2023-08-16T09:26:17Z</dcterms:created>
  <dcterms:modified xsi:type="dcterms:W3CDTF">2024-10-23T20:54:25Z</dcterms:modified>
</cp:coreProperties>
</file>