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26" r:id="rId3"/>
    <p:sldId id="327" r:id="rId4"/>
    <p:sldId id="328" r:id="rId5"/>
    <p:sldId id="329" r:id="rId6"/>
    <p:sldId id="330" r:id="rId7"/>
    <p:sldId id="331" r:id="rId8"/>
    <p:sldId id="332" r:id="rId9"/>
    <p:sldId id="333" r:id="rId10"/>
    <p:sldId id="334" r:id="rId11"/>
    <p:sldId id="336" r:id="rId12"/>
    <p:sldId id="335" r:id="rId13"/>
    <p:sldId id="344" r:id="rId14"/>
    <p:sldId id="338" r:id="rId15"/>
    <p:sldId id="339" r:id="rId16"/>
    <p:sldId id="340" r:id="rId17"/>
    <p:sldId id="341" r:id="rId18"/>
    <p:sldId id="342" r:id="rId19"/>
    <p:sldId id="291" r:id="rId20"/>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265" autoAdjust="0"/>
  </p:normalViewPr>
  <p:slideViewPr>
    <p:cSldViewPr>
      <p:cViewPr varScale="1">
        <p:scale>
          <a:sx n="52" d="100"/>
          <a:sy n="52" d="100"/>
        </p:scale>
        <p:origin x="-4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5B73551-AFD7-4C4C-B025-8430E7A0322B}" type="datetimeFigureOut">
              <a:rPr lang="ru-RU"/>
              <a:pPr>
                <a:defRPr/>
              </a:pPr>
              <a:t>22.10.2024</a:t>
            </a:fld>
            <a:endParaRPr lang="ru-RU"/>
          </a:p>
        </p:txBody>
      </p:sp>
      <p:sp>
        <p:nvSpPr>
          <p:cNvPr id="4" name="Образ слайда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D08F45-84B7-4604-B18A-A12247BCA85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E32199-F8A1-49C0-A991-2458292EE458}" type="slidenum">
              <a:rPr lang="ru-RU" altLang="ru-RU" smtClean="0">
                <a:latin typeface="Arial" charset="0"/>
              </a:rPr>
              <a:pPr fontAlgn="base">
                <a:spcBef>
                  <a:spcPct val="0"/>
                </a:spcBef>
                <a:spcAft>
                  <a:spcPct val="0"/>
                </a:spcAft>
              </a:pPr>
              <a:t>1</a:t>
            </a:fld>
            <a:endParaRPr lang="ru-RU" altLang="ru-RU" smtClean="0">
              <a:latin typeface="Arial" charset="0"/>
            </a:endParaRPr>
          </a:p>
        </p:txBody>
      </p:sp>
      <p:sp>
        <p:nvSpPr>
          <p:cNvPr id="16386" name="Rectangle 2"/>
          <p:cNvSpPr>
            <a:spLocks noGrp="1" noRot="1" noChangeAspect="1" noChangeArrowheads="1" noTextEdit="1"/>
          </p:cNvSpPr>
          <p:nvPr>
            <p:ph type="sldImg"/>
          </p:nvPr>
        </p:nvSpPr>
        <p:spPr bwMode="auto">
          <a:xfrm>
            <a:off x="919163" y="744538"/>
            <a:ext cx="4960937" cy="3721100"/>
          </a:xfrm>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latin typeface="Arial"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r>
              <a:rPr lang="en-US" sz="1800" smtClean="0"/>
              <a:t>The inhomogeneity is replaced by some local interaction, which, together with the average field, forms some effective potential</a:t>
            </a:r>
            <a:r>
              <a:rPr lang="en-US" smtClean="0"/>
              <a:t>.</a:t>
            </a: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F876ED0-1311-45DD-86ED-FF2ECD734953}" type="datetime1">
              <a:rPr lang="ru-RU"/>
              <a:pPr>
                <a:defRPr/>
              </a:pPr>
              <a:t>22.10.2024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F1E77B-8364-4BD1-BC35-F255F58946C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693CA9B-4FAA-43B9-9DED-14DEB0317824}" type="datetime1">
              <a:rPr lang="ru-RU"/>
              <a:pPr>
                <a:defRPr/>
              </a:pPr>
              <a:t>22.10.2024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B1968C3-8B55-4334-B700-ED2526996AE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DC3479D-0C7A-4C4E-9BF2-1E79DD4F9E42}" type="datetime1">
              <a:rPr lang="ru-RU"/>
              <a:pPr>
                <a:defRPr/>
              </a:pPr>
              <a:t>22.10.2024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152AA8-4CD2-4F23-8896-F5FF211E87B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3" name="Дата 3"/>
          <p:cNvSpPr>
            <a:spLocks noGrp="1"/>
          </p:cNvSpPr>
          <p:nvPr>
            <p:ph type="dt" sz="half" idx="10"/>
          </p:nvPr>
        </p:nvSpPr>
        <p:spPr/>
        <p:txBody>
          <a:bodyPr/>
          <a:lstStyle>
            <a:lvl1pPr>
              <a:defRPr/>
            </a:lvl1pPr>
          </a:lstStyle>
          <a:p>
            <a:pPr>
              <a:defRPr/>
            </a:pPr>
            <a:fld id="{48029D8C-1F0F-4C36-AF31-B15117CDEEA5}" type="datetime1">
              <a:rPr lang="ru-RU"/>
              <a:pPr>
                <a:defRPr/>
              </a:pPr>
              <a:t>22.10.2024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095A935-C5AF-419C-9877-A59B2D0C4CC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720627F-24A2-447E-B9C6-BA725F52C369}" type="datetime1">
              <a:rPr lang="ru-RU"/>
              <a:pPr>
                <a:defRPr/>
              </a:pPr>
              <a:t>22.10.2024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FD7FAD-5E0E-4EA4-92EC-905A4013EE8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9CA2869-1A88-4D6C-9DA8-4D7E232F64A6}" type="datetime1">
              <a:rPr lang="ru-RU"/>
              <a:pPr>
                <a:defRPr/>
              </a:pPr>
              <a:t>22.10.2024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F9E6E0-800A-41DF-8AF2-5EFAAD2E976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8ABD0B2-ED80-4CA7-B24D-14091011FB69}" type="datetime1">
              <a:rPr lang="ru-RU"/>
              <a:pPr>
                <a:defRPr/>
              </a:pPr>
              <a:t>22.10.2024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3915AC9-795C-477D-A5E8-BC32E49A5B5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7BA681C-E01A-41C8-A57B-6B11070B267D}" type="datetime1">
              <a:rPr lang="ru-RU"/>
              <a:pPr>
                <a:defRPr/>
              </a:pPr>
              <a:t>22.10.2024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FB73F29-2530-4D2F-97CE-4F6E26B42D4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020A779-453F-4FAE-B4BD-85FB9469704C}" type="datetime1">
              <a:rPr lang="ru-RU"/>
              <a:pPr>
                <a:defRPr/>
              </a:pPr>
              <a:t>22.10.2024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18B077D-F7B3-488C-8D35-F315B1C04C2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B0F80AD-9FEA-4F03-B8E3-7719F28E8A9F}" type="datetime1">
              <a:rPr lang="ru-RU"/>
              <a:pPr>
                <a:defRPr/>
              </a:pPr>
              <a:t>22.10.2024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F9D73A8-D10B-4544-95FE-275661BF7D4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BC0AAAC-B2FB-45A8-8596-B92EB108059B}" type="datetime1">
              <a:rPr lang="ru-RU"/>
              <a:pPr>
                <a:defRPr/>
              </a:pPr>
              <a:t>22.10.2024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8AE2818-61F3-4B6B-B176-E50F3599BDB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B3A5735-6158-4FBF-8BC3-6B57FEF4521D}" type="datetime1">
              <a:rPr lang="ru-RU"/>
              <a:pPr>
                <a:defRPr/>
              </a:pPr>
              <a:t>22.10.2024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AA1D074-6F75-427E-BDA5-90B133209AE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8CEEAF1-ACD1-4E09-860D-BE7A8CC28850}" type="datetime1">
              <a:rPr lang="ru-RU"/>
              <a:pPr>
                <a:defRPr/>
              </a:pPr>
              <a:t>22.10.2024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31A41EB-67D9-43F0-BB65-86DA8AE9D43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5"/>
          <p:cNvSpPr>
            <a:spLocks noGrp="1"/>
          </p:cNvSpPr>
          <p:nvPr>
            <p:ph type="sldNum" sz="quarter" idx="12"/>
          </p:nvPr>
        </p:nvSpPr>
        <p:spPr/>
        <p:txBody>
          <a:bodyPr/>
          <a:lstStyle/>
          <a:p>
            <a:pPr>
              <a:defRPr/>
            </a:pPr>
            <a:fld id="{C804DFDA-FAA1-400B-9863-E76DC0F0A3B6}" type="slidenum">
              <a:rPr lang="ru-RU"/>
              <a:pPr>
                <a:defRPr/>
              </a:pPr>
              <a:t>1</a:t>
            </a:fld>
            <a:endParaRPr lang="ru-RU"/>
          </a:p>
        </p:txBody>
      </p:sp>
      <p:sp>
        <p:nvSpPr>
          <p:cNvPr id="15362" name="Rectangle 7"/>
          <p:cNvSpPr>
            <a:spLocks noChangeArrowheads="1"/>
          </p:cNvSpPr>
          <p:nvPr/>
        </p:nvSpPr>
        <p:spPr bwMode="auto">
          <a:xfrm>
            <a:off x="2484438" y="115888"/>
            <a:ext cx="4319587" cy="1139825"/>
          </a:xfrm>
          <a:prstGeom prst="rect">
            <a:avLst/>
          </a:prstGeom>
          <a:noFill/>
          <a:ln w="9525">
            <a:noFill/>
            <a:miter lim="800000"/>
            <a:headEnd/>
            <a:tailEnd/>
          </a:ln>
        </p:spPr>
        <p:txBody>
          <a:bodyPr anchor="ctr" anchorCtr="1"/>
          <a:lstStyle/>
          <a:p>
            <a:pPr algn="ctr"/>
            <a:endParaRPr lang="en-US" altLang="ru-RU" sz="2000">
              <a:latin typeface="Calibri" pitchFamily="34" charset="0"/>
            </a:endParaRPr>
          </a:p>
        </p:txBody>
      </p:sp>
      <p:sp>
        <p:nvSpPr>
          <p:cNvPr id="15363" name="Rectangle 8"/>
          <p:cNvSpPr>
            <a:spLocks noChangeArrowheads="1"/>
          </p:cNvSpPr>
          <p:nvPr/>
        </p:nvSpPr>
        <p:spPr bwMode="auto">
          <a:xfrm>
            <a:off x="395288" y="1700213"/>
            <a:ext cx="8569325" cy="2078037"/>
          </a:xfrm>
          <a:prstGeom prst="rect">
            <a:avLst/>
          </a:prstGeom>
          <a:noFill/>
          <a:ln w="9525">
            <a:noFill/>
            <a:miter lim="800000"/>
            <a:headEnd/>
            <a:tailEnd/>
          </a:ln>
        </p:spPr>
        <p:txBody>
          <a:bodyPr/>
          <a:lstStyle/>
          <a:p>
            <a:pPr algn="ctr" eaLnBrk="0" hangingPunct="0">
              <a:spcBef>
                <a:spcPct val="20000"/>
              </a:spcBef>
            </a:pPr>
            <a:r>
              <a:rPr lang="ru-RU" sz="3200" b="1">
                <a:latin typeface="Times New Roman" pitchFamily="18" charset="0"/>
              </a:rPr>
              <a:t>Study of the </a:t>
            </a:r>
            <a:r>
              <a:rPr lang="ru-RU" sz="3200" b="1" baseline="30000">
                <a:latin typeface="Times New Roman" pitchFamily="18" charset="0"/>
              </a:rPr>
              <a:t>6</a:t>
            </a:r>
            <a:r>
              <a:rPr lang="ru-RU" sz="3200" b="1">
                <a:latin typeface="Times New Roman" pitchFamily="18" charset="0"/>
              </a:rPr>
              <a:t>Li low-lying excited states</a:t>
            </a:r>
          </a:p>
          <a:p>
            <a:pPr algn="ctr" eaLnBrk="0" hangingPunct="0">
              <a:spcBef>
                <a:spcPct val="20000"/>
              </a:spcBef>
            </a:pPr>
            <a:r>
              <a:rPr lang="en-US" sz="2800">
                <a:latin typeface="Times New Roman" pitchFamily="18" charset="0"/>
                <a:cs typeface="Times New Roman" pitchFamily="18" charset="0"/>
              </a:rPr>
              <a:t>A.S. Demyanova</a:t>
            </a:r>
          </a:p>
          <a:p>
            <a:pPr algn="ctr" eaLnBrk="0" hangingPunct="0">
              <a:spcBef>
                <a:spcPct val="20000"/>
              </a:spcBef>
            </a:pPr>
            <a:r>
              <a:rPr lang="en-US" altLang="ru-RU" sz="1600"/>
              <a:t>NATIONAL RESEARCH CENTRE </a:t>
            </a:r>
          </a:p>
          <a:p>
            <a:pPr algn="ctr"/>
            <a:r>
              <a:rPr lang="en-US" altLang="ru-RU" sz="1600"/>
              <a:t>"KURCHATOV INSTITUTE</a:t>
            </a:r>
            <a:r>
              <a:rPr lang="en-US" altLang="en-US" sz="1600"/>
              <a:t>“</a:t>
            </a:r>
            <a:endParaRPr lang="en-US" altLang="ru-RU" sz="1600"/>
          </a:p>
          <a:p>
            <a:pPr algn="ctr" eaLnBrk="0" hangingPunct="0">
              <a:spcBef>
                <a:spcPct val="20000"/>
              </a:spcBef>
            </a:pPr>
            <a:endParaRPr lang="ru-RU" altLang="ru-RU" sz="3600" b="1">
              <a:latin typeface="Times New Roman" pitchFamily="18" charset="0"/>
              <a:cs typeface="Times New Roman" pitchFamily="18" charset="0"/>
            </a:endParaRPr>
          </a:p>
        </p:txBody>
      </p:sp>
      <p:pic>
        <p:nvPicPr>
          <p:cNvPr id="15364" name="Picture 11"/>
          <p:cNvPicPr>
            <a:picLocks noChangeAspect="1" noChangeArrowheads="1"/>
          </p:cNvPicPr>
          <p:nvPr/>
        </p:nvPicPr>
        <p:blipFill>
          <a:blip r:embed="rId3" cstate="print"/>
          <a:srcRect/>
          <a:stretch>
            <a:fillRect/>
          </a:stretch>
        </p:blipFill>
        <p:spPr bwMode="auto">
          <a:xfrm>
            <a:off x="2124075" y="5805488"/>
            <a:ext cx="1609725" cy="925512"/>
          </a:xfrm>
          <a:prstGeom prst="rect">
            <a:avLst/>
          </a:prstGeom>
          <a:noFill/>
          <a:ln w="9525">
            <a:noFill/>
            <a:miter lim="800000"/>
            <a:headEnd/>
            <a:tailEnd/>
          </a:ln>
        </p:spPr>
      </p:pic>
      <p:pic>
        <p:nvPicPr>
          <p:cNvPr id="15365" name="Picture 7"/>
          <p:cNvPicPr>
            <a:picLocks noChangeAspect="1" noChangeArrowheads="1"/>
          </p:cNvPicPr>
          <p:nvPr/>
        </p:nvPicPr>
        <p:blipFill>
          <a:blip r:embed="rId4" cstate="print"/>
          <a:srcRect/>
          <a:stretch>
            <a:fillRect/>
          </a:stretch>
        </p:blipFill>
        <p:spPr bwMode="auto">
          <a:xfrm>
            <a:off x="4500563" y="5661025"/>
            <a:ext cx="1254125" cy="1071563"/>
          </a:xfrm>
          <a:prstGeom prst="rect">
            <a:avLst/>
          </a:prstGeom>
          <a:noFill/>
          <a:ln w="9525">
            <a:noFill/>
            <a:miter lim="800000"/>
            <a:headEnd/>
            <a:tailEnd/>
          </a:ln>
        </p:spPr>
      </p:pic>
      <p:pic>
        <p:nvPicPr>
          <p:cNvPr id="15366" name="Picture 9"/>
          <p:cNvPicPr>
            <a:picLocks noChangeAspect="1" noChangeArrowheads="1"/>
          </p:cNvPicPr>
          <p:nvPr/>
        </p:nvPicPr>
        <p:blipFill>
          <a:blip r:embed="rId5" cstate="print"/>
          <a:srcRect/>
          <a:stretch>
            <a:fillRect/>
          </a:stretch>
        </p:blipFill>
        <p:spPr bwMode="auto">
          <a:xfrm>
            <a:off x="684213" y="5805488"/>
            <a:ext cx="1214437" cy="873125"/>
          </a:xfrm>
          <a:prstGeom prst="rect">
            <a:avLst/>
          </a:prstGeom>
          <a:noFill/>
          <a:ln w="9525">
            <a:noFill/>
            <a:miter lim="800000"/>
            <a:headEnd/>
            <a:tailEnd/>
          </a:ln>
        </p:spPr>
      </p:pic>
      <p:pic>
        <p:nvPicPr>
          <p:cNvPr id="15367" name="Рисунок 13" descr="Logotip_KazNU.gif"/>
          <p:cNvPicPr>
            <a:picLocks noChangeAspect="1"/>
          </p:cNvPicPr>
          <p:nvPr/>
        </p:nvPicPr>
        <p:blipFill>
          <a:blip r:embed="rId6" cstate="print"/>
          <a:srcRect/>
          <a:stretch>
            <a:fillRect/>
          </a:stretch>
        </p:blipFill>
        <p:spPr bwMode="auto">
          <a:xfrm>
            <a:off x="6804025" y="5734050"/>
            <a:ext cx="981075" cy="989013"/>
          </a:xfrm>
          <a:prstGeom prst="rect">
            <a:avLst/>
          </a:prstGeom>
          <a:noFill/>
          <a:ln w="9525">
            <a:noFill/>
            <a:miter lim="800000"/>
            <a:headEnd/>
            <a:tailEnd/>
          </a:ln>
        </p:spPr>
      </p:pic>
      <p:pic>
        <p:nvPicPr>
          <p:cNvPr id="15368" name="Picture 2" descr="http://nrcki.ru/images/dynamic/img34610.jpg"/>
          <p:cNvPicPr>
            <a:picLocks noChangeAspect="1" noChangeArrowheads="1"/>
          </p:cNvPicPr>
          <p:nvPr/>
        </p:nvPicPr>
        <p:blipFill>
          <a:blip r:embed="rId7" cstate="print"/>
          <a:srcRect/>
          <a:stretch>
            <a:fillRect/>
          </a:stretch>
        </p:blipFill>
        <p:spPr bwMode="auto">
          <a:xfrm>
            <a:off x="71438" y="80963"/>
            <a:ext cx="1763712" cy="1763712"/>
          </a:xfrm>
          <a:prstGeom prst="rect">
            <a:avLst/>
          </a:prstGeom>
          <a:noFill/>
          <a:ln w="9525">
            <a:noFill/>
            <a:miter lim="800000"/>
            <a:headEnd/>
            <a:tailEnd/>
          </a:ln>
        </p:spPr>
      </p:pic>
      <p:sp>
        <p:nvSpPr>
          <p:cNvPr id="15369" name="TextBox 10"/>
          <p:cNvSpPr txBox="1">
            <a:spLocks noChangeArrowheads="1"/>
          </p:cNvSpPr>
          <p:nvPr/>
        </p:nvSpPr>
        <p:spPr bwMode="auto">
          <a:xfrm>
            <a:off x="179388" y="4141788"/>
            <a:ext cx="8964612" cy="641350"/>
          </a:xfrm>
          <a:prstGeom prst="rect">
            <a:avLst/>
          </a:prstGeom>
          <a:noFill/>
          <a:ln w="9525">
            <a:noFill/>
            <a:miter lim="800000"/>
            <a:headEnd/>
            <a:tailEnd/>
          </a:ln>
        </p:spPr>
        <p:txBody>
          <a:bodyPr>
            <a:spAutoFit/>
          </a:bodyPr>
          <a:lstStyle/>
          <a:p>
            <a:pPr algn="ctr"/>
            <a:r>
              <a:rPr lang="ru-RU" b="1"/>
              <a:t>VI</a:t>
            </a:r>
            <a:r>
              <a:rPr lang="en-US" b="1"/>
              <a:t>I</a:t>
            </a:r>
            <a:r>
              <a:rPr lang="ru-RU" b="1"/>
              <a:t> International Conference on Particle Physics and Astrophysi</a:t>
            </a:r>
            <a:r>
              <a:rPr lang="en-US" b="1"/>
              <a:t>cs </a:t>
            </a:r>
            <a:r>
              <a:rPr lang="ru-RU" b="1"/>
              <a:t>(ICPPA-202</a:t>
            </a:r>
            <a:r>
              <a:rPr lang="en-US" b="1"/>
              <a:t>4</a:t>
            </a:r>
            <a:r>
              <a:rPr lang="ru-RU" b="1"/>
              <a:t>)</a:t>
            </a:r>
            <a:r>
              <a:rPr lang="ru-RU"/>
              <a:t> </a:t>
            </a:r>
            <a:endParaRPr lang="en-US" b="1"/>
          </a:p>
          <a:p>
            <a:pPr algn="ctr"/>
            <a:r>
              <a:rPr lang="ru-RU" b="1"/>
              <a:t>2</a:t>
            </a:r>
            <a:r>
              <a:rPr lang="en-US" b="1"/>
              <a:t>2 Oct.</a:t>
            </a:r>
            <a:r>
              <a:rPr lang="ru-RU" b="1"/>
              <a:t> </a:t>
            </a:r>
            <a:r>
              <a:rPr lang="en-US" b="1"/>
              <a:t>– </a:t>
            </a:r>
            <a:r>
              <a:rPr lang="ru-RU" b="1"/>
              <a:t>2</a:t>
            </a:r>
            <a:r>
              <a:rPr lang="en-US" b="1"/>
              <a:t>5 Oct. </a:t>
            </a:r>
            <a:r>
              <a:rPr lang="ru-RU" b="1"/>
              <a:t>202</a:t>
            </a:r>
            <a:r>
              <a:rPr lang="en-US" b="1"/>
              <a:t>4, </a:t>
            </a:r>
            <a:r>
              <a:rPr lang="ru-RU" b="1"/>
              <a:t>Moscow, Russia</a:t>
            </a:r>
            <a:r>
              <a:rPr lang="en-US"/>
              <a:t> </a:t>
            </a:r>
            <a:endParaRPr lang="ru-RU"/>
          </a:p>
        </p:txBody>
      </p:sp>
      <p:sp>
        <p:nvSpPr>
          <p:cNvPr id="15370" name="AutoShape 13" descr="IV International Scientific Forum  “Nuclear science and Technologies”"/>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71" name="AutoShape 15" descr="IV International Scientific Forum  “Nuclear science and Technologies”"/>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72" name="AutoShape 17" descr="logo-3496452233"/>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73" name="AutoShape 19" descr="logo-3496452233"/>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15374" name="Picture 18" descr="images"/>
          <p:cNvPicPr>
            <a:picLocks noChangeAspect="1" noChangeArrowheads="1"/>
          </p:cNvPicPr>
          <p:nvPr/>
        </p:nvPicPr>
        <p:blipFill>
          <a:blip r:embed="rId8" cstate="print"/>
          <a:srcRect/>
          <a:stretch>
            <a:fillRect/>
          </a:stretch>
        </p:blipFill>
        <p:spPr bwMode="auto">
          <a:xfrm>
            <a:off x="7740650" y="80963"/>
            <a:ext cx="13335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pPr>
              <a:defRPr/>
            </a:pPr>
            <a:fld id="{0D463DC1-40DA-4C3F-8413-AB0D4BA3F124}" type="slidenum">
              <a:rPr lang="ru-RU"/>
              <a:pPr>
                <a:defRPr/>
              </a:pPr>
              <a:t>10</a:t>
            </a:fld>
            <a:endParaRPr lang="ru-RU"/>
          </a:p>
        </p:txBody>
      </p:sp>
      <p:pic>
        <p:nvPicPr>
          <p:cNvPr id="26626" name="Picture 2"/>
          <p:cNvPicPr>
            <a:picLocks noChangeAspect="1" noChangeArrowheads="1"/>
          </p:cNvPicPr>
          <p:nvPr/>
        </p:nvPicPr>
        <p:blipFill>
          <a:blip r:embed="rId2" cstate="print"/>
          <a:srcRect/>
          <a:stretch>
            <a:fillRect/>
          </a:stretch>
        </p:blipFill>
        <p:spPr bwMode="auto">
          <a:xfrm>
            <a:off x="1643063" y="785813"/>
            <a:ext cx="5675312" cy="3967162"/>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1285875" y="5038725"/>
          <a:ext cx="7000875" cy="1130991"/>
        </p:xfrm>
        <a:graphic>
          <a:graphicData uri="http://schemas.openxmlformats.org/drawingml/2006/table">
            <a:tbl>
              <a:tblPr/>
              <a:tblGrid>
                <a:gridCol w="1730375"/>
                <a:gridCol w="1730375"/>
                <a:gridCol w="1728788"/>
                <a:gridCol w="1811337"/>
              </a:tblGrid>
              <a:tr h="428625">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400" b="1" i="1" u="none" strike="noStrike" cap="none" normalizeH="0" baseline="-25000" smtClean="0">
                          <a:ln>
                            <a:noFill/>
                          </a:ln>
                          <a:solidFill>
                            <a:schemeClr val="tx1"/>
                          </a:solidFill>
                          <a:effectLst/>
                          <a:latin typeface="Times New Roman" pitchFamily="18" charset="0"/>
                          <a:cs typeface="Times New Roman" pitchFamily="18" charset="0"/>
                        </a:rPr>
                        <a:t>theor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Фм</a:t>
                      </a:r>
                      <a:r>
                        <a:rPr kumimoji="0" lang="en-US"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(20.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MeV</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Фм</a:t>
                      </a:r>
                      <a:r>
                        <a:rPr kumimoji="0" lang="ru-RU"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(18.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MeV</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Фм</a:t>
                      </a:r>
                      <a:r>
                        <a:rPr kumimoji="0" lang="ru-RU"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14</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 MeV</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Фм</a:t>
                      </a:r>
                      <a:r>
                        <a:rPr kumimoji="0" lang="ru-RU"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8013">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2.94</a:t>
                      </a:r>
                      <a:r>
                        <a:rPr kumimoji="0" lang="en-US" sz="1400" b="1" i="1" u="none" strike="noStrike" cap="none" normalizeH="0" baseline="30000" smtClean="0">
                          <a:ln>
                            <a:noFill/>
                          </a:ln>
                          <a:solidFill>
                            <a:schemeClr val="tx1"/>
                          </a:solidFill>
                          <a:effectLst/>
                          <a:latin typeface="Times New Roman" pitchFamily="18" charset="0"/>
                          <a:cs typeface="Times New Roman" pitchFamily="18" charset="0"/>
                        </a:rPr>
                        <a:t>a</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ts val="3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35</a:t>
                      </a:r>
                      <a:r>
                        <a:rPr kumimoji="0" lang="en-US" sz="1400" b="1" i="1" u="none" strike="noStrike" cap="none" normalizeH="0" baseline="30000" smtClean="0">
                          <a:ln>
                            <a:noFill/>
                          </a:ln>
                          <a:solidFill>
                            <a:schemeClr val="tx1"/>
                          </a:solidFill>
                          <a:effectLst/>
                          <a:latin typeface="Times New Roman" pitchFamily="18" charset="0"/>
                          <a:cs typeface="Times New Roman" pitchFamily="18" charset="0"/>
                        </a:rPr>
                        <a:t>b</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ts val="3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4.56(80)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ts val="3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2.91(44)</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ts val="3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3.05(46)</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643" name="Rectangle 3"/>
          <p:cNvSpPr>
            <a:spLocks noChangeArrowheads="1"/>
          </p:cNvSpPr>
          <p:nvPr/>
        </p:nvSpPr>
        <p:spPr bwMode="auto">
          <a:xfrm>
            <a:off x="1285875" y="6215063"/>
            <a:ext cx="5440363" cy="461962"/>
          </a:xfrm>
          <a:prstGeom prst="rect">
            <a:avLst/>
          </a:prstGeom>
          <a:noFill/>
          <a:ln w="9525">
            <a:noFill/>
            <a:miter lim="800000"/>
            <a:headEnd/>
            <a:tailEnd/>
          </a:ln>
        </p:spPr>
        <p:txBody>
          <a:bodyPr wrap="none" anchor="ctr">
            <a:spAutoFit/>
          </a:bodyPr>
          <a:lstStyle/>
          <a:p>
            <a:pPr indent="388938"/>
            <a:r>
              <a:rPr lang="en-US" sz="1200" b="1" i="1" baseline="30000">
                <a:ea typeface="Times New Roman" pitchFamily="18" charset="0"/>
                <a:cs typeface="Arial" charset="0"/>
              </a:rPr>
              <a:t>a</a:t>
            </a:r>
            <a:r>
              <a:rPr lang="en-US" sz="1200">
                <a:ea typeface="Times New Roman" pitchFamily="18" charset="0"/>
                <a:cs typeface="Arial" charset="0"/>
              </a:rPr>
              <a:t> N</a:t>
            </a:r>
            <a:r>
              <a:rPr lang="ru-RU" sz="1200">
                <a:ea typeface="Times New Roman" pitchFamily="18" charset="0"/>
                <a:cs typeface="Arial" charset="0"/>
              </a:rPr>
              <a:t>. </a:t>
            </a:r>
            <a:r>
              <a:rPr lang="en-US" sz="1200">
                <a:ea typeface="Times New Roman" pitchFamily="18" charset="0"/>
                <a:cs typeface="Arial" charset="0"/>
              </a:rPr>
              <a:t>K</a:t>
            </a:r>
            <a:r>
              <a:rPr lang="ru-RU" sz="1200">
                <a:ea typeface="Times New Roman" pitchFamily="18" charset="0"/>
                <a:cs typeface="Arial" charset="0"/>
              </a:rPr>
              <a:t>. </a:t>
            </a:r>
            <a:r>
              <a:rPr lang="en-US" sz="1200">
                <a:ea typeface="Times New Roman" pitchFamily="18" charset="0"/>
                <a:cs typeface="Arial" charset="0"/>
              </a:rPr>
              <a:t>Timofeyuk</a:t>
            </a:r>
            <a:r>
              <a:rPr lang="ru-RU" sz="1200">
                <a:ea typeface="Times New Roman" pitchFamily="18" charset="0"/>
                <a:cs typeface="Arial" charset="0"/>
              </a:rPr>
              <a:t>, </a:t>
            </a:r>
            <a:r>
              <a:rPr lang="en-US" sz="1200">
                <a:ea typeface="Times New Roman" pitchFamily="18" charset="0"/>
                <a:cs typeface="Arial" charset="0"/>
              </a:rPr>
              <a:t>Phys </a:t>
            </a:r>
            <a:r>
              <a:rPr lang="ru-RU" sz="1200">
                <a:ea typeface="Times New Roman" pitchFamily="18" charset="0"/>
                <a:cs typeface="Arial" charset="0"/>
              </a:rPr>
              <a:t>.</a:t>
            </a:r>
            <a:r>
              <a:rPr lang="en-US" sz="1200">
                <a:ea typeface="Times New Roman" pitchFamily="18" charset="0"/>
                <a:cs typeface="Arial" charset="0"/>
              </a:rPr>
              <a:t>Rev</a:t>
            </a:r>
            <a:r>
              <a:rPr lang="ru-RU" sz="1200">
                <a:ea typeface="Times New Roman" pitchFamily="18" charset="0"/>
                <a:cs typeface="Arial" charset="0"/>
              </a:rPr>
              <a:t>. </a:t>
            </a:r>
            <a:r>
              <a:rPr lang="en-US" sz="1200">
                <a:ea typeface="Times New Roman" pitchFamily="18" charset="0"/>
                <a:cs typeface="Arial" charset="0"/>
              </a:rPr>
              <a:t>C</a:t>
            </a:r>
            <a:r>
              <a:rPr lang="ru-RU" sz="1200">
                <a:ea typeface="Times New Roman" pitchFamily="18" charset="0"/>
                <a:cs typeface="Arial" charset="0"/>
              </a:rPr>
              <a:t> 81, 064306 (2010) </a:t>
            </a:r>
            <a:endParaRPr lang="ru-RU" sz="900">
              <a:ea typeface="Times New Roman" pitchFamily="18" charset="0"/>
              <a:cs typeface="Arial" charset="0"/>
            </a:endParaRPr>
          </a:p>
          <a:p>
            <a:pPr indent="388938" eaLnBrk="0" hangingPunct="0"/>
            <a:r>
              <a:rPr lang="en-US" sz="1200" b="1" i="1" baseline="30000">
                <a:ea typeface="Times New Roman" pitchFamily="18" charset="0"/>
                <a:cs typeface="Arial" charset="0"/>
              </a:rPr>
              <a:t>b </a:t>
            </a:r>
            <a:r>
              <a:rPr lang="en-US" sz="1200">
                <a:ea typeface="Times New Roman" pitchFamily="18" charset="0"/>
                <a:cs typeface="Arial" charset="0"/>
              </a:rPr>
              <a:t>D. M. Rodkin, and Yu.M. Tchuvil’sky, Phys. Rev. C 103, 024304 (2021)</a:t>
            </a:r>
            <a:endParaRPr lang="en-US">
              <a:ea typeface="Times New Roman" pitchFamily="18" charset="0"/>
              <a:cs typeface="Arial" charset="0"/>
            </a:endParaRPr>
          </a:p>
        </p:txBody>
      </p:sp>
      <p:sp>
        <p:nvSpPr>
          <p:cNvPr id="26644" name="TextBox 6"/>
          <p:cNvSpPr txBox="1">
            <a:spLocks noChangeArrowheads="1"/>
          </p:cNvSpPr>
          <p:nvPr/>
        </p:nvSpPr>
        <p:spPr bwMode="auto">
          <a:xfrm>
            <a:off x="1143000" y="4643438"/>
            <a:ext cx="6931025" cy="366712"/>
          </a:xfrm>
          <a:prstGeom prst="rect">
            <a:avLst/>
          </a:prstGeom>
          <a:noFill/>
          <a:ln w="9525">
            <a:noFill/>
            <a:miter lim="800000"/>
            <a:headEnd/>
            <a:tailEnd/>
          </a:ln>
        </p:spPr>
        <p:txBody>
          <a:bodyPr wrap="none">
            <a:spAutoFit/>
          </a:bodyPr>
          <a:lstStyle/>
          <a:p>
            <a:r>
              <a:rPr lang="en-US">
                <a:latin typeface="Calibri" pitchFamily="34" charset="0"/>
              </a:rPr>
              <a:t>Asymptotic normalization coefficients of the radial form factor </a:t>
            </a:r>
            <a:r>
              <a:rPr lang="ru-RU">
                <a:latin typeface="Calibri" pitchFamily="34" charset="0"/>
              </a:rPr>
              <a:t>(</a:t>
            </a:r>
            <a:r>
              <a:rPr lang="ru-RU" b="1" baseline="30000">
                <a:latin typeface="Calibri" pitchFamily="34" charset="0"/>
              </a:rPr>
              <a:t>7</a:t>
            </a:r>
            <a:r>
              <a:rPr lang="en-US" b="1">
                <a:latin typeface="Calibri" pitchFamily="34" charset="0"/>
              </a:rPr>
              <a:t>Li</a:t>
            </a:r>
            <a:r>
              <a:rPr lang="ru-RU" b="1">
                <a:latin typeface="Calibri" pitchFamily="34" charset="0"/>
              </a:rPr>
              <a:t>, </a:t>
            </a:r>
            <a:r>
              <a:rPr lang="en-US" b="1">
                <a:latin typeface="Calibri" pitchFamily="34" charset="0"/>
              </a:rPr>
              <a:t>n</a:t>
            </a:r>
            <a:r>
              <a:rPr lang="ru-RU" b="1" baseline="30000">
                <a:latin typeface="Calibri" pitchFamily="34" charset="0"/>
              </a:rPr>
              <a:t>6</a:t>
            </a:r>
            <a:r>
              <a:rPr lang="en-US" b="1">
                <a:latin typeface="Calibri" pitchFamily="34" charset="0"/>
              </a:rPr>
              <a:t>Li</a:t>
            </a:r>
            <a:r>
              <a:rPr lang="ru-RU" b="1">
                <a:latin typeface="Calibri" pitchFamily="34" charset="0"/>
              </a:rPr>
              <a:t>)</a:t>
            </a:r>
            <a:r>
              <a:rPr lang="ru-RU">
                <a:latin typeface="Calibri" pitchFamily="34" charset="0"/>
              </a:rPr>
              <a:t> </a:t>
            </a:r>
          </a:p>
        </p:txBody>
      </p:sp>
      <p:pic>
        <p:nvPicPr>
          <p:cNvPr id="26645"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8"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600" dirty="0">
                <a:solidFill>
                  <a:schemeClr val="bg1"/>
                </a:solidFill>
              </a:rPr>
              <a:t>DWBA analysis results for </a:t>
            </a:r>
            <a:r>
              <a:rPr lang="en-US" sz="3600" baseline="30000" dirty="0">
                <a:solidFill>
                  <a:schemeClr val="bg1"/>
                </a:solidFill>
              </a:rPr>
              <a:t>7</a:t>
            </a:r>
            <a:r>
              <a:rPr lang="en-US" sz="3600" dirty="0">
                <a:solidFill>
                  <a:schemeClr val="bg1"/>
                </a:solidFill>
              </a:rPr>
              <a:t>Li(</a:t>
            </a:r>
            <a:r>
              <a:rPr lang="en-US" sz="3600" dirty="0" err="1">
                <a:solidFill>
                  <a:schemeClr val="bg1"/>
                </a:solidFill>
              </a:rPr>
              <a:t>d,t</a:t>
            </a:r>
            <a:r>
              <a:rPr lang="en-US" sz="3600" dirty="0">
                <a:solidFill>
                  <a:schemeClr val="bg1"/>
                </a:solidFill>
              </a:rPr>
              <a:t>)</a:t>
            </a:r>
            <a:r>
              <a:rPr lang="en-US" sz="3600" baseline="30000" dirty="0">
                <a:solidFill>
                  <a:schemeClr val="bg1"/>
                </a:solidFill>
              </a:rPr>
              <a:t>6</a:t>
            </a:r>
            <a:r>
              <a:rPr lang="en-US" sz="3600" dirty="0">
                <a:solidFill>
                  <a:schemeClr val="bg1"/>
                </a:solidFill>
              </a:rPr>
              <a:t>Li(</a:t>
            </a:r>
            <a:r>
              <a:rPr lang="en-US" sz="3600" dirty="0" err="1">
                <a:solidFill>
                  <a:schemeClr val="bg1"/>
                </a:solidFill>
              </a:rPr>
              <a:t>g.s</a:t>
            </a:r>
            <a:r>
              <a:rPr lang="en-US" sz="3600" dirty="0">
                <a:solidFill>
                  <a:schemeClr val="bg1"/>
                </a:solidFill>
              </a:rPr>
              <a:t>.)</a:t>
            </a:r>
            <a:endParaRPr lang="en-US" sz="3600" spc="-1" dirty="0">
              <a:solidFill>
                <a:schemeClr val="bg1"/>
              </a:solidFill>
              <a:uFill>
                <a:solidFill>
                  <a:srgbClr val="FFFFFF"/>
                </a:solidFill>
              </a:uFill>
            </a:endParaRPr>
          </a:p>
        </p:txBody>
      </p:sp>
      <p:sp>
        <p:nvSpPr>
          <p:cNvPr id="26647" name="Text Box 24"/>
          <p:cNvSpPr txBox="1">
            <a:spLocks noChangeArrowheads="1"/>
          </p:cNvSpPr>
          <p:nvPr/>
        </p:nvSpPr>
        <p:spPr bwMode="auto">
          <a:xfrm>
            <a:off x="6877050" y="6329363"/>
            <a:ext cx="1798638" cy="366712"/>
          </a:xfrm>
          <a:prstGeom prst="rect">
            <a:avLst/>
          </a:prstGeom>
          <a:noFill/>
          <a:ln w="9525">
            <a:noFill/>
            <a:miter lim="800000"/>
            <a:headEnd/>
            <a:tailEnd/>
          </a:ln>
        </p:spPr>
        <p:txBody>
          <a:bodyPr>
            <a:spAutoFit/>
          </a:bodyPr>
          <a:lstStyle/>
          <a:p>
            <a:r>
              <a:rPr lang="ru-RU" sz="1400"/>
              <a:t> </a:t>
            </a:r>
            <a:r>
              <a:rPr lang="en-US" sz="1400"/>
              <a:t>N</a:t>
            </a:r>
            <a:r>
              <a:rPr lang="en-US" sz="1400" i="1"/>
              <a:t>C</a:t>
            </a:r>
            <a:r>
              <a:rPr lang="ru-RU" sz="1400" baseline="30000"/>
              <a:t>2</a:t>
            </a:r>
            <a:r>
              <a:rPr lang="ru-RU" sz="1400"/>
              <a:t> = </a:t>
            </a:r>
            <a:r>
              <a:rPr lang="en-US" sz="1400" i="1"/>
              <a:t>G</a:t>
            </a:r>
            <a:r>
              <a:rPr lang="ru-RU" sz="1400" baseline="30000"/>
              <a:t>2*</a:t>
            </a:r>
            <a:r>
              <a:rPr lang="ru-RU" sz="1400"/>
              <a:t>(</a:t>
            </a:r>
            <a:r>
              <a:rPr lang="en-US" sz="1400">
                <a:cs typeface="Arial" charset="0"/>
              </a:rPr>
              <a:t>µ</a:t>
            </a:r>
            <a:r>
              <a:rPr lang="en-US" sz="1400"/>
              <a:t>c</a:t>
            </a:r>
            <a:r>
              <a:rPr lang="ru-RU" sz="1400"/>
              <a:t>)</a:t>
            </a:r>
            <a:r>
              <a:rPr lang="ru-RU" sz="1400" baseline="30000"/>
              <a:t>2</a:t>
            </a:r>
            <a:r>
              <a:rPr lang="ru-RU" sz="1400"/>
              <a:t>/</a:t>
            </a:r>
            <a:r>
              <a:rPr lang="en-US" sz="1400"/>
              <a:t>pħ</a:t>
            </a:r>
            <a:r>
              <a:rPr lang="ru-RU" sz="1400" baseline="30000"/>
              <a:t>2</a:t>
            </a:r>
            <a:r>
              <a:rPr lang="ru-RU"/>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pPr>
              <a:defRPr/>
            </a:pPr>
            <a:fld id="{66792226-256C-40CD-8B76-5A0263B80C10}" type="slidenum">
              <a:rPr lang="ru-RU"/>
              <a:pPr>
                <a:defRPr/>
              </a:pPr>
              <a:t>11</a:t>
            </a:fld>
            <a:endParaRPr lang="ru-RU"/>
          </a:p>
        </p:txBody>
      </p:sp>
      <p:graphicFrame>
        <p:nvGraphicFramePr>
          <p:cNvPr id="5" name="Таблица 4"/>
          <p:cNvGraphicFramePr>
            <a:graphicFrameLocks noGrp="1"/>
          </p:cNvGraphicFramePr>
          <p:nvPr/>
        </p:nvGraphicFramePr>
        <p:xfrm>
          <a:off x="1285875" y="5195888"/>
          <a:ext cx="7000875" cy="1036638"/>
        </p:xfrm>
        <a:graphic>
          <a:graphicData uri="http://schemas.openxmlformats.org/drawingml/2006/table">
            <a:tbl>
              <a:tblPr/>
              <a:tblGrid>
                <a:gridCol w="1730375"/>
                <a:gridCol w="1730375"/>
                <a:gridCol w="1728788"/>
                <a:gridCol w="1811337"/>
              </a:tblGrid>
              <a:tr h="428625">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400" b="1" i="1" u="none" strike="noStrike" cap="none" normalizeH="0" baseline="-25000" smtClean="0">
                          <a:ln>
                            <a:noFill/>
                          </a:ln>
                          <a:solidFill>
                            <a:schemeClr val="tx1"/>
                          </a:solidFill>
                          <a:effectLst/>
                          <a:latin typeface="Times New Roman" pitchFamily="18" charset="0"/>
                          <a:cs typeface="Times New Roman" pitchFamily="18" charset="0"/>
                        </a:rPr>
                        <a:t>theor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Фм</a:t>
                      </a:r>
                      <a:r>
                        <a:rPr kumimoji="0" lang="en-US"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(20.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MeV</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Фм</a:t>
                      </a:r>
                      <a:r>
                        <a:rPr kumimoji="0" lang="ru-RU"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(18.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MeV</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Фм</a:t>
                      </a:r>
                      <a:r>
                        <a:rPr kumimoji="0" lang="ru-RU"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14</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 MeV</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Фм</a:t>
                      </a:r>
                      <a:r>
                        <a:rPr kumimoji="0" lang="ru-RU"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8013">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4.52</a:t>
                      </a:r>
                      <a:r>
                        <a:rPr kumimoji="0" lang="it-IT" sz="1400" b="1" i="1" u="none" strike="noStrike" cap="none" normalizeH="0" baseline="30000" smtClean="0">
                          <a:ln>
                            <a:noFill/>
                          </a:ln>
                          <a:solidFill>
                            <a:schemeClr val="tx1"/>
                          </a:solidFill>
                          <a:effectLst/>
                          <a:latin typeface="Times New Roman" pitchFamily="18" charset="0"/>
                          <a:cs typeface="Times New Roman" pitchFamily="18" charset="0"/>
                        </a:rPr>
                        <a:t>a</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17780" marB="17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5.34(80)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17780" marB="17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3.77(57)</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17780" marB="17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4.19(63)</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17780" marB="1778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66" name="Rectangle 3"/>
          <p:cNvSpPr>
            <a:spLocks noChangeArrowheads="1"/>
          </p:cNvSpPr>
          <p:nvPr/>
        </p:nvSpPr>
        <p:spPr bwMode="auto">
          <a:xfrm>
            <a:off x="1285875" y="6372225"/>
            <a:ext cx="4076700" cy="276225"/>
          </a:xfrm>
          <a:prstGeom prst="rect">
            <a:avLst/>
          </a:prstGeom>
          <a:noFill/>
          <a:ln w="9525">
            <a:noFill/>
            <a:miter lim="800000"/>
            <a:headEnd/>
            <a:tailEnd/>
          </a:ln>
        </p:spPr>
        <p:txBody>
          <a:bodyPr wrap="none" anchor="ctr">
            <a:spAutoFit/>
          </a:bodyPr>
          <a:lstStyle/>
          <a:p>
            <a:pPr indent="388938"/>
            <a:r>
              <a:rPr lang="en-US" sz="1200" b="1" i="1" baseline="30000">
                <a:ea typeface="Times New Roman" pitchFamily="18" charset="0"/>
                <a:cs typeface="Arial" charset="0"/>
              </a:rPr>
              <a:t>a</a:t>
            </a:r>
            <a:r>
              <a:rPr lang="en-US" sz="1200">
                <a:ea typeface="Times New Roman" pitchFamily="18" charset="0"/>
                <a:cs typeface="Arial" charset="0"/>
              </a:rPr>
              <a:t> N</a:t>
            </a:r>
            <a:r>
              <a:rPr lang="ru-RU" sz="1200">
                <a:ea typeface="Times New Roman" pitchFamily="18" charset="0"/>
                <a:cs typeface="Arial" charset="0"/>
              </a:rPr>
              <a:t>. </a:t>
            </a:r>
            <a:r>
              <a:rPr lang="en-US" sz="1200">
                <a:ea typeface="Times New Roman" pitchFamily="18" charset="0"/>
                <a:cs typeface="Arial" charset="0"/>
              </a:rPr>
              <a:t>K</a:t>
            </a:r>
            <a:r>
              <a:rPr lang="ru-RU" sz="1200">
                <a:ea typeface="Times New Roman" pitchFamily="18" charset="0"/>
                <a:cs typeface="Arial" charset="0"/>
              </a:rPr>
              <a:t>. </a:t>
            </a:r>
            <a:r>
              <a:rPr lang="en-US" sz="1200">
                <a:ea typeface="Times New Roman" pitchFamily="18" charset="0"/>
                <a:cs typeface="Arial" charset="0"/>
              </a:rPr>
              <a:t>Timofeyuk</a:t>
            </a:r>
            <a:r>
              <a:rPr lang="ru-RU" sz="1200">
                <a:ea typeface="Times New Roman" pitchFamily="18" charset="0"/>
                <a:cs typeface="Arial" charset="0"/>
              </a:rPr>
              <a:t>, </a:t>
            </a:r>
            <a:r>
              <a:rPr lang="en-US" sz="1200">
                <a:ea typeface="Times New Roman" pitchFamily="18" charset="0"/>
                <a:cs typeface="Arial" charset="0"/>
              </a:rPr>
              <a:t>Phys </a:t>
            </a:r>
            <a:r>
              <a:rPr lang="ru-RU" sz="1200">
                <a:ea typeface="Times New Roman" pitchFamily="18" charset="0"/>
                <a:cs typeface="Arial" charset="0"/>
              </a:rPr>
              <a:t>.</a:t>
            </a:r>
            <a:r>
              <a:rPr lang="en-US" sz="1200">
                <a:ea typeface="Times New Roman" pitchFamily="18" charset="0"/>
                <a:cs typeface="Arial" charset="0"/>
              </a:rPr>
              <a:t>Rev</a:t>
            </a:r>
            <a:r>
              <a:rPr lang="ru-RU" sz="1200">
                <a:ea typeface="Times New Roman" pitchFamily="18" charset="0"/>
                <a:cs typeface="Arial" charset="0"/>
              </a:rPr>
              <a:t>. </a:t>
            </a:r>
            <a:r>
              <a:rPr lang="en-US" sz="1200">
                <a:ea typeface="Times New Roman" pitchFamily="18" charset="0"/>
                <a:cs typeface="Arial" charset="0"/>
              </a:rPr>
              <a:t>C</a:t>
            </a:r>
            <a:r>
              <a:rPr lang="ru-RU" sz="1200">
                <a:ea typeface="Times New Roman" pitchFamily="18" charset="0"/>
                <a:cs typeface="Arial" charset="0"/>
              </a:rPr>
              <a:t> 81, 064306 (2010) </a:t>
            </a:r>
            <a:endParaRPr lang="ru-RU" sz="900">
              <a:ea typeface="Times New Roman" pitchFamily="18" charset="0"/>
              <a:cs typeface="Arial" charset="0"/>
            </a:endParaRPr>
          </a:p>
        </p:txBody>
      </p:sp>
      <p:sp>
        <p:nvSpPr>
          <p:cNvPr id="27667" name="TextBox 6"/>
          <p:cNvSpPr txBox="1">
            <a:spLocks noChangeArrowheads="1"/>
          </p:cNvSpPr>
          <p:nvPr/>
        </p:nvSpPr>
        <p:spPr bwMode="auto">
          <a:xfrm>
            <a:off x="1143000" y="4800600"/>
            <a:ext cx="7326313" cy="369888"/>
          </a:xfrm>
          <a:prstGeom prst="rect">
            <a:avLst/>
          </a:prstGeom>
          <a:noFill/>
          <a:ln w="9525">
            <a:noFill/>
            <a:miter lim="800000"/>
            <a:headEnd/>
            <a:tailEnd/>
          </a:ln>
        </p:spPr>
        <p:txBody>
          <a:bodyPr wrap="none">
            <a:spAutoFit/>
          </a:bodyPr>
          <a:lstStyle/>
          <a:p>
            <a:r>
              <a:rPr lang="en-US">
                <a:latin typeface="Calibri" pitchFamily="34" charset="0"/>
              </a:rPr>
              <a:t>Asymptotic normalization coefficients of the the radial form factor </a:t>
            </a:r>
            <a:r>
              <a:rPr lang="ru-RU">
                <a:latin typeface="Calibri" pitchFamily="34" charset="0"/>
              </a:rPr>
              <a:t>(</a:t>
            </a:r>
            <a:r>
              <a:rPr lang="ru-RU" b="1" baseline="30000">
                <a:latin typeface="Calibri" pitchFamily="34" charset="0"/>
              </a:rPr>
              <a:t>7</a:t>
            </a:r>
            <a:r>
              <a:rPr lang="en-US" b="1">
                <a:latin typeface="Calibri" pitchFamily="34" charset="0"/>
              </a:rPr>
              <a:t>Li</a:t>
            </a:r>
            <a:r>
              <a:rPr lang="ru-RU" b="1">
                <a:latin typeface="Calibri" pitchFamily="34" charset="0"/>
              </a:rPr>
              <a:t>, </a:t>
            </a:r>
            <a:r>
              <a:rPr lang="en-US" b="1">
                <a:latin typeface="Calibri" pitchFamily="34" charset="0"/>
              </a:rPr>
              <a:t>n</a:t>
            </a:r>
            <a:r>
              <a:rPr lang="ru-RU" b="1" baseline="30000">
                <a:latin typeface="Calibri" pitchFamily="34" charset="0"/>
              </a:rPr>
              <a:t>6</a:t>
            </a:r>
            <a:r>
              <a:rPr lang="en-US" b="1">
                <a:latin typeface="Calibri" pitchFamily="34" charset="0"/>
              </a:rPr>
              <a:t>Li</a:t>
            </a:r>
            <a:r>
              <a:rPr lang="ru-RU" b="1">
                <a:latin typeface="Calibri" pitchFamily="34" charset="0"/>
              </a:rPr>
              <a:t>)</a:t>
            </a:r>
            <a:r>
              <a:rPr lang="ru-RU">
                <a:latin typeface="Calibri" pitchFamily="34" charset="0"/>
              </a:rPr>
              <a:t> </a:t>
            </a:r>
          </a:p>
        </p:txBody>
      </p:sp>
      <p:pic>
        <p:nvPicPr>
          <p:cNvPr id="27668" name="Picture 2"/>
          <p:cNvPicPr>
            <a:picLocks noChangeAspect="1" noChangeArrowheads="1"/>
          </p:cNvPicPr>
          <p:nvPr/>
        </p:nvPicPr>
        <p:blipFill>
          <a:blip r:embed="rId2" cstate="print"/>
          <a:srcRect/>
          <a:stretch>
            <a:fillRect/>
          </a:stretch>
        </p:blipFill>
        <p:spPr bwMode="auto">
          <a:xfrm>
            <a:off x="1643063" y="857250"/>
            <a:ext cx="5715000" cy="4014788"/>
          </a:xfrm>
          <a:prstGeom prst="rect">
            <a:avLst/>
          </a:prstGeom>
          <a:noFill/>
          <a:ln w="9525">
            <a:noFill/>
            <a:miter lim="800000"/>
            <a:headEnd/>
            <a:tailEnd/>
          </a:ln>
        </p:spPr>
      </p:pic>
      <p:pic>
        <p:nvPicPr>
          <p:cNvPr id="27669"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8"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600" dirty="0">
                <a:solidFill>
                  <a:schemeClr val="bg1"/>
                </a:solidFill>
              </a:rPr>
              <a:t>DWBA analysis results for </a:t>
            </a:r>
            <a:r>
              <a:rPr lang="en-US" sz="3600" baseline="30000" dirty="0">
                <a:solidFill>
                  <a:schemeClr val="bg1"/>
                </a:solidFill>
              </a:rPr>
              <a:t>7</a:t>
            </a:r>
            <a:r>
              <a:rPr lang="en-US" sz="3600" dirty="0">
                <a:solidFill>
                  <a:schemeClr val="bg1"/>
                </a:solidFill>
              </a:rPr>
              <a:t>Li(</a:t>
            </a:r>
            <a:r>
              <a:rPr lang="en-US" sz="3600" dirty="0" err="1">
                <a:solidFill>
                  <a:schemeClr val="bg1"/>
                </a:solidFill>
              </a:rPr>
              <a:t>d,t</a:t>
            </a:r>
            <a:r>
              <a:rPr lang="en-US" sz="3600" dirty="0">
                <a:solidFill>
                  <a:schemeClr val="bg1"/>
                </a:solidFill>
              </a:rPr>
              <a:t>)</a:t>
            </a:r>
            <a:r>
              <a:rPr lang="en-US" sz="3600" baseline="30000" dirty="0">
                <a:solidFill>
                  <a:schemeClr val="bg1"/>
                </a:solidFill>
              </a:rPr>
              <a:t>6</a:t>
            </a:r>
            <a:r>
              <a:rPr lang="en-US" sz="3600" dirty="0">
                <a:solidFill>
                  <a:schemeClr val="bg1"/>
                </a:solidFill>
              </a:rPr>
              <a:t>Li(2.19)</a:t>
            </a:r>
            <a:endParaRPr lang="en-US" sz="3600" spc="-1" dirty="0">
              <a:solidFill>
                <a:schemeClr val="bg1"/>
              </a:solidFill>
              <a:uFill>
                <a:solidFill>
                  <a:srgbClr val="FFFFFF"/>
                </a:solidFill>
              </a:u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pPr>
              <a:defRPr/>
            </a:pPr>
            <a:fld id="{66B403D3-2729-41A6-9FEC-4B03ED8E0BED}" type="slidenum">
              <a:rPr lang="ru-RU"/>
              <a:pPr>
                <a:defRPr/>
              </a:pPr>
              <a:t>12</a:t>
            </a:fld>
            <a:endParaRPr lang="ru-RU"/>
          </a:p>
        </p:txBody>
      </p:sp>
      <p:graphicFrame>
        <p:nvGraphicFramePr>
          <p:cNvPr id="28696" name="Group 24"/>
          <p:cNvGraphicFramePr>
            <a:graphicFrameLocks noGrp="1"/>
          </p:cNvGraphicFramePr>
          <p:nvPr/>
        </p:nvGraphicFramePr>
        <p:xfrm>
          <a:off x="1285875" y="5373688"/>
          <a:ext cx="7000875" cy="930014"/>
        </p:xfrm>
        <a:graphic>
          <a:graphicData uri="http://schemas.openxmlformats.org/drawingml/2006/table">
            <a:tbl>
              <a:tblPr/>
              <a:tblGrid>
                <a:gridCol w="1730375"/>
                <a:gridCol w="1730375"/>
                <a:gridCol w="1728788"/>
                <a:gridCol w="1811337"/>
              </a:tblGrid>
              <a:tr h="196850">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400" b="1" i="1" u="none" strike="noStrike" cap="none" normalizeH="0" baseline="-25000" smtClean="0">
                          <a:ln>
                            <a:noFill/>
                          </a:ln>
                          <a:solidFill>
                            <a:schemeClr val="tx1"/>
                          </a:solidFill>
                          <a:effectLst/>
                          <a:latin typeface="Times New Roman" pitchFamily="18" charset="0"/>
                          <a:cs typeface="Times New Roman" pitchFamily="18" charset="0"/>
                        </a:rPr>
                        <a:t>theor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Фм</a:t>
                      </a:r>
                      <a:r>
                        <a:rPr kumimoji="0" lang="en-US"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(20.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MeV</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Фм</a:t>
                      </a:r>
                      <a:r>
                        <a:rPr kumimoji="0" lang="ru-RU"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(18.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MeV</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Фм</a:t>
                      </a:r>
                      <a:r>
                        <a:rPr kumimoji="0" lang="ru-RU"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4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14</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 MeV</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Фм</a:t>
                      </a:r>
                      <a:r>
                        <a:rPr kumimoji="0" lang="ru-RU" sz="14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6643" marR="46643" marT="12093" marB="1209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47</a:t>
                      </a:r>
                      <a:r>
                        <a:rPr kumimoji="0" lang="en-US" sz="1400" b="1" i="1" u="none" strike="noStrike" cap="none" normalizeH="0" baseline="30000" smtClean="0">
                          <a:ln>
                            <a:noFill/>
                          </a:ln>
                          <a:solidFill>
                            <a:schemeClr val="tx1"/>
                          </a:solidFill>
                          <a:effectLst/>
                          <a:latin typeface="Times New Roman" pitchFamily="18" charset="0"/>
                          <a:cs typeface="Times New Roman" pitchFamily="18" charset="0"/>
                        </a:rPr>
                        <a:t>a</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17780" marB="17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7.</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26</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1.09</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17780" marB="17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2.3</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17780" marB="177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ts val="3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3.16(47)</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17780" marB="1778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690" name="Rectangle 3"/>
          <p:cNvSpPr>
            <a:spLocks noChangeArrowheads="1"/>
          </p:cNvSpPr>
          <p:nvPr/>
        </p:nvSpPr>
        <p:spPr bwMode="auto">
          <a:xfrm>
            <a:off x="1285875" y="6296025"/>
            <a:ext cx="4076700" cy="276225"/>
          </a:xfrm>
          <a:prstGeom prst="rect">
            <a:avLst/>
          </a:prstGeom>
          <a:noFill/>
          <a:ln w="9525">
            <a:noFill/>
            <a:miter lim="800000"/>
            <a:headEnd/>
            <a:tailEnd/>
          </a:ln>
        </p:spPr>
        <p:txBody>
          <a:bodyPr wrap="none" anchor="ctr">
            <a:spAutoFit/>
          </a:bodyPr>
          <a:lstStyle/>
          <a:p>
            <a:pPr indent="388938"/>
            <a:r>
              <a:rPr lang="en-US" sz="1200" b="1" i="1" baseline="30000">
                <a:ea typeface="Times New Roman" pitchFamily="18" charset="0"/>
                <a:cs typeface="Arial" charset="0"/>
              </a:rPr>
              <a:t>a</a:t>
            </a:r>
            <a:r>
              <a:rPr lang="en-US" sz="1200">
                <a:ea typeface="Times New Roman" pitchFamily="18" charset="0"/>
                <a:cs typeface="Arial" charset="0"/>
              </a:rPr>
              <a:t> N</a:t>
            </a:r>
            <a:r>
              <a:rPr lang="ru-RU" sz="1200">
                <a:ea typeface="Times New Roman" pitchFamily="18" charset="0"/>
                <a:cs typeface="Arial" charset="0"/>
              </a:rPr>
              <a:t>. </a:t>
            </a:r>
            <a:r>
              <a:rPr lang="en-US" sz="1200">
                <a:ea typeface="Times New Roman" pitchFamily="18" charset="0"/>
                <a:cs typeface="Arial" charset="0"/>
              </a:rPr>
              <a:t>K</a:t>
            </a:r>
            <a:r>
              <a:rPr lang="ru-RU" sz="1200">
                <a:ea typeface="Times New Roman" pitchFamily="18" charset="0"/>
                <a:cs typeface="Arial" charset="0"/>
              </a:rPr>
              <a:t>. </a:t>
            </a:r>
            <a:r>
              <a:rPr lang="en-US" sz="1200">
                <a:ea typeface="Times New Roman" pitchFamily="18" charset="0"/>
                <a:cs typeface="Arial" charset="0"/>
              </a:rPr>
              <a:t>Timofeyuk</a:t>
            </a:r>
            <a:r>
              <a:rPr lang="ru-RU" sz="1200">
                <a:ea typeface="Times New Roman" pitchFamily="18" charset="0"/>
                <a:cs typeface="Arial" charset="0"/>
              </a:rPr>
              <a:t>, </a:t>
            </a:r>
            <a:r>
              <a:rPr lang="en-US" sz="1200">
                <a:ea typeface="Times New Roman" pitchFamily="18" charset="0"/>
                <a:cs typeface="Arial" charset="0"/>
              </a:rPr>
              <a:t>Phys </a:t>
            </a:r>
            <a:r>
              <a:rPr lang="ru-RU" sz="1200">
                <a:ea typeface="Times New Roman" pitchFamily="18" charset="0"/>
                <a:cs typeface="Arial" charset="0"/>
              </a:rPr>
              <a:t>.</a:t>
            </a:r>
            <a:r>
              <a:rPr lang="en-US" sz="1200">
                <a:ea typeface="Times New Roman" pitchFamily="18" charset="0"/>
                <a:cs typeface="Arial" charset="0"/>
              </a:rPr>
              <a:t>Rev</a:t>
            </a:r>
            <a:r>
              <a:rPr lang="ru-RU" sz="1200">
                <a:ea typeface="Times New Roman" pitchFamily="18" charset="0"/>
                <a:cs typeface="Arial" charset="0"/>
              </a:rPr>
              <a:t>. </a:t>
            </a:r>
            <a:r>
              <a:rPr lang="en-US" sz="1200">
                <a:ea typeface="Times New Roman" pitchFamily="18" charset="0"/>
                <a:cs typeface="Arial" charset="0"/>
              </a:rPr>
              <a:t>C</a:t>
            </a:r>
            <a:r>
              <a:rPr lang="ru-RU" sz="1200">
                <a:ea typeface="Times New Roman" pitchFamily="18" charset="0"/>
                <a:cs typeface="Arial" charset="0"/>
              </a:rPr>
              <a:t> 81, 064306 (2010) </a:t>
            </a:r>
            <a:endParaRPr lang="ru-RU" sz="900">
              <a:ea typeface="Times New Roman" pitchFamily="18" charset="0"/>
              <a:cs typeface="Arial" charset="0"/>
            </a:endParaRPr>
          </a:p>
        </p:txBody>
      </p:sp>
      <p:sp>
        <p:nvSpPr>
          <p:cNvPr id="28691" name="TextBox 6"/>
          <p:cNvSpPr txBox="1">
            <a:spLocks noChangeArrowheads="1"/>
          </p:cNvSpPr>
          <p:nvPr/>
        </p:nvSpPr>
        <p:spPr bwMode="auto">
          <a:xfrm>
            <a:off x="1143000" y="4941888"/>
            <a:ext cx="7326313" cy="366712"/>
          </a:xfrm>
          <a:prstGeom prst="rect">
            <a:avLst/>
          </a:prstGeom>
          <a:noFill/>
          <a:ln w="9525">
            <a:noFill/>
            <a:miter lim="800000"/>
            <a:headEnd/>
            <a:tailEnd/>
          </a:ln>
        </p:spPr>
        <p:txBody>
          <a:bodyPr>
            <a:spAutoFit/>
          </a:bodyPr>
          <a:lstStyle/>
          <a:p>
            <a:r>
              <a:rPr lang="en-US">
                <a:latin typeface="Calibri" pitchFamily="34" charset="0"/>
              </a:rPr>
              <a:t>Asymptotic normalization coefficients of the the radial form factor </a:t>
            </a:r>
            <a:r>
              <a:rPr lang="ru-RU">
                <a:latin typeface="Calibri" pitchFamily="34" charset="0"/>
              </a:rPr>
              <a:t>(</a:t>
            </a:r>
            <a:r>
              <a:rPr lang="ru-RU" b="1" baseline="30000">
                <a:latin typeface="Calibri" pitchFamily="34" charset="0"/>
              </a:rPr>
              <a:t>7</a:t>
            </a:r>
            <a:r>
              <a:rPr lang="en-US" b="1">
                <a:latin typeface="Calibri" pitchFamily="34" charset="0"/>
              </a:rPr>
              <a:t>Li</a:t>
            </a:r>
            <a:r>
              <a:rPr lang="ru-RU" b="1">
                <a:latin typeface="Calibri" pitchFamily="34" charset="0"/>
              </a:rPr>
              <a:t>, </a:t>
            </a:r>
            <a:r>
              <a:rPr lang="en-US" b="1">
                <a:latin typeface="Calibri" pitchFamily="34" charset="0"/>
              </a:rPr>
              <a:t>n</a:t>
            </a:r>
            <a:r>
              <a:rPr lang="ru-RU" b="1" baseline="30000">
                <a:latin typeface="Calibri" pitchFamily="34" charset="0"/>
              </a:rPr>
              <a:t>6</a:t>
            </a:r>
            <a:r>
              <a:rPr lang="en-US" b="1">
                <a:latin typeface="Calibri" pitchFamily="34" charset="0"/>
              </a:rPr>
              <a:t>Li</a:t>
            </a:r>
            <a:r>
              <a:rPr lang="ru-RU" b="1">
                <a:latin typeface="Calibri" pitchFamily="34" charset="0"/>
              </a:rPr>
              <a:t>)</a:t>
            </a:r>
            <a:r>
              <a:rPr lang="ru-RU">
                <a:latin typeface="Calibri" pitchFamily="34" charset="0"/>
              </a:rPr>
              <a:t> </a:t>
            </a:r>
          </a:p>
        </p:txBody>
      </p:sp>
      <p:pic>
        <p:nvPicPr>
          <p:cNvPr id="28692" name="Picture 2"/>
          <p:cNvPicPr>
            <a:picLocks noChangeAspect="1" noChangeArrowheads="1"/>
          </p:cNvPicPr>
          <p:nvPr/>
        </p:nvPicPr>
        <p:blipFill>
          <a:blip r:embed="rId2" cstate="print"/>
          <a:srcRect/>
          <a:stretch>
            <a:fillRect/>
          </a:stretch>
        </p:blipFill>
        <p:spPr bwMode="auto">
          <a:xfrm>
            <a:off x="1692275" y="981075"/>
            <a:ext cx="5707063" cy="4010025"/>
          </a:xfrm>
          <a:prstGeom prst="rect">
            <a:avLst/>
          </a:prstGeom>
          <a:noFill/>
          <a:ln w="9525">
            <a:noFill/>
            <a:miter lim="800000"/>
            <a:headEnd/>
            <a:tailEnd/>
          </a:ln>
        </p:spPr>
      </p:pic>
      <p:pic>
        <p:nvPicPr>
          <p:cNvPr id="28693"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8"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600" dirty="0">
                <a:solidFill>
                  <a:schemeClr val="bg1"/>
                </a:solidFill>
              </a:rPr>
              <a:t>DWBA analysis results for </a:t>
            </a:r>
            <a:r>
              <a:rPr lang="en-US" sz="3600" baseline="30000" dirty="0">
                <a:solidFill>
                  <a:schemeClr val="bg1"/>
                </a:solidFill>
              </a:rPr>
              <a:t>7</a:t>
            </a:r>
            <a:r>
              <a:rPr lang="en-US" sz="3600" dirty="0">
                <a:solidFill>
                  <a:schemeClr val="bg1"/>
                </a:solidFill>
              </a:rPr>
              <a:t>Li(</a:t>
            </a:r>
            <a:r>
              <a:rPr lang="en-US" sz="3600" dirty="0" err="1">
                <a:solidFill>
                  <a:schemeClr val="bg1"/>
                </a:solidFill>
              </a:rPr>
              <a:t>d,t</a:t>
            </a:r>
            <a:r>
              <a:rPr lang="en-US" sz="3600" dirty="0">
                <a:solidFill>
                  <a:schemeClr val="bg1"/>
                </a:solidFill>
              </a:rPr>
              <a:t>)</a:t>
            </a:r>
            <a:r>
              <a:rPr lang="en-US" sz="3600" baseline="30000" dirty="0">
                <a:solidFill>
                  <a:schemeClr val="bg1"/>
                </a:solidFill>
              </a:rPr>
              <a:t>6</a:t>
            </a:r>
            <a:r>
              <a:rPr lang="en-US" sz="3600" dirty="0">
                <a:solidFill>
                  <a:schemeClr val="bg1"/>
                </a:solidFill>
              </a:rPr>
              <a:t>Li(3.56)</a:t>
            </a:r>
            <a:endParaRPr lang="en-US" sz="3600" spc="-1" dirty="0">
              <a:solidFill>
                <a:schemeClr val="bg1"/>
              </a:solidFill>
              <a:uFill>
                <a:solidFill>
                  <a:srgbClr val="FFFFFF"/>
                </a:solidFill>
              </a:u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E82B5C7-62C5-44D8-BF85-F08EDFA1DCA4}" type="slidenum">
              <a:rPr lang="ru-RU" sz="1200">
                <a:solidFill>
                  <a:schemeClr val="tx1">
                    <a:tint val="75000"/>
                  </a:schemeClr>
                </a:solidFill>
                <a:latin typeface="+mn-lt"/>
              </a:rPr>
              <a:pPr algn="r" fontAlgn="auto">
                <a:spcBef>
                  <a:spcPts val="0"/>
                </a:spcBef>
                <a:spcAft>
                  <a:spcPts val="0"/>
                </a:spcAft>
                <a:defRPr/>
              </a:pPr>
              <a:t>13</a:t>
            </a:fld>
            <a:endParaRPr lang="ru-RU" sz="1200">
              <a:solidFill>
                <a:schemeClr val="tx1">
                  <a:tint val="75000"/>
                </a:schemeClr>
              </a:solidFill>
              <a:latin typeface="+mn-lt"/>
            </a:endParaRPr>
          </a:p>
        </p:txBody>
      </p:sp>
      <p:sp>
        <p:nvSpPr>
          <p:cNvPr id="41994" name="TextBox 6"/>
          <p:cNvSpPr txBox="1">
            <a:spLocks noChangeArrowheads="1"/>
          </p:cNvSpPr>
          <p:nvPr/>
        </p:nvSpPr>
        <p:spPr bwMode="auto">
          <a:xfrm>
            <a:off x="642938" y="5661025"/>
            <a:ext cx="8286750" cy="915988"/>
          </a:xfrm>
          <a:prstGeom prst="rect">
            <a:avLst/>
          </a:prstGeom>
          <a:noFill/>
          <a:ln w="9525">
            <a:noFill/>
            <a:miter lim="800000"/>
            <a:headEnd/>
            <a:tailEnd/>
          </a:ln>
        </p:spPr>
        <p:txBody>
          <a:bodyPr>
            <a:spAutoFit/>
          </a:bodyPr>
          <a:lstStyle/>
          <a:p>
            <a:pPr algn="just"/>
            <a:r>
              <a:rPr lang="en-US">
                <a:latin typeface="Calibri" pitchFamily="34" charset="0"/>
              </a:rPr>
              <a:t>3.56 MeV state has more extended radial dependence of form factor. This fact is an argument in favour of increased radius of this state in compare with g.s and 2.19 MeV states. Moreover, small increase is seen for g.s. in compare with 2.19 MeV state.</a:t>
            </a:r>
            <a:endParaRPr lang="ru-RU">
              <a:latin typeface="Calibri" pitchFamily="34" charset="0"/>
            </a:endParaRPr>
          </a:p>
        </p:txBody>
      </p:sp>
      <p:pic>
        <p:nvPicPr>
          <p:cNvPr id="41995"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7"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defRPr/>
            </a:pPr>
            <a:r>
              <a:rPr lang="en-US" sz="3200">
                <a:solidFill>
                  <a:schemeClr val="bg1"/>
                </a:solidFill>
              </a:rPr>
              <a:t>Radial dependence of form factor  </a:t>
            </a:r>
            <a:r>
              <a:rPr lang="en-US" sz="3200" b="1">
                <a:solidFill>
                  <a:schemeClr val="bg1"/>
                </a:solidFill>
              </a:rPr>
              <a:t>r</a:t>
            </a:r>
            <a:r>
              <a:rPr lang="en-US" sz="3200" b="1" baseline="30000">
                <a:solidFill>
                  <a:schemeClr val="bg1"/>
                </a:solidFill>
              </a:rPr>
              <a:t>2</a:t>
            </a:r>
            <a:r>
              <a:rPr lang="en-US" sz="3200" b="1">
                <a:solidFill>
                  <a:schemeClr val="bg1"/>
                </a:solidFill>
              </a:rPr>
              <a:t>I(r)</a:t>
            </a:r>
            <a:endParaRPr lang="en-US" sz="3200">
              <a:solidFill>
                <a:schemeClr val="bg1"/>
              </a:solidFill>
            </a:endParaRPr>
          </a:p>
        </p:txBody>
      </p:sp>
      <p:sp>
        <p:nvSpPr>
          <p:cNvPr id="41997" name="Text Box 8"/>
          <p:cNvSpPr txBox="1">
            <a:spLocks noChangeArrowheads="1"/>
          </p:cNvSpPr>
          <p:nvPr/>
        </p:nvSpPr>
        <p:spPr bwMode="auto">
          <a:xfrm>
            <a:off x="468313" y="4941888"/>
            <a:ext cx="8496300" cy="855662"/>
          </a:xfrm>
          <a:prstGeom prst="rect">
            <a:avLst/>
          </a:prstGeom>
          <a:noFill/>
          <a:ln w="9525">
            <a:noFill/>
            <a:miter lim="800000"/>
            <a:headEnd/>
            <a:tailEnd/>
          </a:ln>
        </p:spPr>
        <p:txBody>
          <a:bodyPr>
            <a:spAutoFit/>
          </a:bodyPr>
          <a:lstStyle/>
          <a:p>
            <a:r>
              <a:rPr lang="en-US" sz="1600"/>
              <a:t>Figure shows a comparison of the radial dependences of the values </a:t>
            </a:r>
            <a:r>
              <a:rPr lang="en-US" sz="1600" i="1"/>
              <a:t>r</a:t>
            </a:r>
            <a:r>
              <a:rPr lang="en-US" sz="1600" baseline="30000"/>
              <a:t>4</a:t>
            </a:r>
            <a:r>
              <a:rPr lang="en-US" sz="1600" i="1"/>
              <a:t>I</a:t>
            </a:r>
            <a:r>
              <a:rPr lang="en-US" sz="1600" i="1" baseline="-25000"/>
              <a:t>lj</a:t>
            </a:r>
            <a:r>
              <a:rPr lang="en-US" sz="1600" b="1" baseline="30000"/>
              <a:t>2</a:t>
            </a:r>
            <a:r>
              <a:rPr lang="en-US" sz="1600"/>
              <a:t>(</a:t>
            </a:r>
            <a:r>
              <a:rPr lang="en-US" sz="1600" i="1"/>
              <a:t>r</a:t>
            </a:r>
            <a:r>
              <a:rPr lang="en-US" sz="1600"/>
              <a:t>), which are the integrands in calculating the mean-square radii for all three form factors normalized to1.</a:t>
            </a:r>
            <a:r>
              <a:rPr lang="ru-RU" sz="1600"/>
              <a:t> </a:t>
            </a:r>
          </a:p>
          <a:p>
            <a:endParaRPr lang="ru-RU"/>
          </a:p>
        </p:txBody>
      </p:sp>
      <p:graphicFrame>
        <p:nvGraphicFramePr>
          <p:cNvPr id="41992" name="Object 8"/>
          <p:cNvGraphicFramePr>
            <a:graphicFrameLocks noChangeAspect="1"/>
          </p:cNvGraphicFramePr>
          <p:nvPr/>
        </p:nvGraphicFramePr>
        <p:xfrm>
          <a:off x="1403350" y="115888"/>
          <a:ext cx="6121400" cy="4752975"/>
        </p:xfrm>
        <a:graphic>
          <a:graphicData uri="http://schemas.openxmlformats.org/presentationml/2006/ole">
            <p:oleObj spid="_x0000_s41992" name="Graph" r:id="rId4" imgW="11577600" imgH="8521200" progId="Origin50.Graph">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pPr>
              <a:defRPr/>
            </a:pPr>
            <a:fld id="{A695D2B4-4D7F-4062-B053-F48833A47DC5}" type="slidenum">
              <a:rPr lang="ru-RU"/>
              <a:pPr>
                <a:defRPr/>
              </a:pPr>
              <a:t>14</a:t>
            </a:fld>
            <a:endParaRPr lang="ru-RU"/>
          </a:p>
        </p:txBody>
      </p:sp>
      <p:pic>
        <p:nvPicPr>
          <p:cNvPr id="43010" name="Рисунок 13"/>
          <p:cNvPicPr>
            <a:picLocks noChangeAspect="1" noChangeArrowheads="1"/>
          </p:cNvPicPr>
          <p:nvPr/>
        </p:nvPicPr>
        <p:blipFill>
          <a:blip r:embed="rId2" cstate="print"/>
          <a:srcRect/>
          <a:stretch>
            <a:fillRect/>
          </a:stretch>
        </p:blipFill>
        <p:spPr bwMode="auto">
          <a:xfrm>
            <a:off x="1763713" y="620713"/>
            <a:ext cx="5880100" cy="4152900"/>
          </a:xfrm>
          <a:prstGeom prst="rect">
            <a:avLst/>
          </a:prstGeom>
          <a:noFill/>
          <a:ln w="9525">
            <a:noFill/>
            <a:miter lim="800000"/>
            <a:headEnd/>
            <a:tailEnd/>
          </a:ln>
        </p:spPr>
      </p:pic>
      <p:pic>
        <p:nvPicPr>
          <p:cNvPr id="43011"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43012" name="Text Box 6"/>
          <p:cNvSpPr txBox="1">
            <a:spLocks noChangeArrowheads="1"/>
          </p:cNvSpPr>
          <p:nvPr/>
        </p:nvSpPr>
        <p:spPr bwMode="auto">
          <a:xfrm>
            <a:off x="1600200" y="207963"/>
            <a:ext cx="184150" cy="366712"/>
          </a:xfrm>
          <a:prstGeom prst="rect">
            <a:avLst/>
          </a:prstGeom>
          <a:noFill/>
          <a:ln w="9525">
            <a:noFill/>
            <a:miter lim="800000"/>
            <a:headEnd/>
            <a:tailEnd/>
          </a:ln>
        </p:spPr>
        <p:txBody>
          <a:bodyPr wrap="none">
            <a:spAutoFit/>
          </a:bodyPr>
          <a:lstStyle/>
          <a:p>
            <a:endParaRPr lang="ru-RU"/>
          </a:p>
        </p:txBody>
      </p:sp>
      <p:sp>
        <p:nvSpPr>
          <p:cNvPr id="8"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defRPr/>
            </a:pPr>
            <a:r>
              <a:rPr lang="en-US" sz="3600">
                <a:solidFill>
                  <a:schemeClr val="bg1"/>
                </a:solidFill>
              </a:rPr>
              <a:t>DWBA analysis results for </a:t>
            </a:r>
            <a:r>
              <a:rPr lang="en-US" sz="3600" baseline="30000">
                <a:solidFill>
                  <a:schemeClr val="bg1"/>
                </a:solidFill>
              </a:rPr>
              <a:t>10</a:t>
            </a:r>
            <a:r>
              <a:rPr lang="en-US" sz="3600">
                <a:solidFill>
                  <a:schemeClr val="bg1"/>
                </a:solidFill>
              </a:rPr>
              <a:t>B(</a:t>
            </a:r>
            <a:r>
              <a:rPr lang="en-US" sz="3600" baseline="30000">
                <a:solidFill>
                  <a:schemeClr val="bg1"/>
                </a:solidFill>
              </a:rPr>
              <a:t>7</a:t>
            </a:r>
            <a:r>
              <a:rPr lang="en-US" sz="3600">
                <a:solidFill>
                  <a:schemeClr val="bg1"/>
                </a:solidFill>
              </a:rPr>
              <a:t>Li,</a:t>
            </a:r>
            <a:r>
              <a:rPr lang="en-US" sz="3600" baseline="30000">
                <a:solidFill>
                  <a:schemeClr val="bg1"/>
                </a:solidFill>
              </a:rPr>
              <a:t>6</a:t>
            </a:r>
            <a:r>
              <a:rPr lang="en-US" sz="3600">
                <a:solidFill>
                  <a:schemeClr val="bg1"/>
                </a:solidFill>
              </a:rPr>
              <a:t>Li </a:t>
            </a:r>
            <a:r>
              <a:rPr lang="en-US" sz="3600" baseline="-25000">
                <a:solidFill>
                  <a:schemeClr val="bg1"/>
                </a:solidFill>
              </a:rPr>
              <a:t>(g.s.)</a:t>
            </a:r>
            <a:r>
              <a:rPr lang="en-US" sz="3600">
                <a:solidFill>
                  <a:schemeClr val="bg1"/>
                </a:solidFill>
              </a:rPr>
              <a:t>)</a:t>
            </a:r>
            <a:r>
              <a:rPr lang="en-US" sz="3600" baseline="30000">
                <a:solidFill>
                  <a:schemeClr val="bg1"/>
                </a:solidFill>
              </a:rPr>
              <a:t>11</a:t>
            </a:r>
            <a:r>
              <a:rPr lang="en-US" sz="3600">
                <a:solidFill>
                  <a:schemeClr val="bg1"/>
                </a:solidFill>
              </a:rPr>
              <a:t>B</a:t>
            </a:r>
            <a:endParaRPr lang="en-US" sz="3600" baseline="-25000">
              <a:solidFill>
                <a:schemeClr val="bg1"/>
              </a:solidFill>
            </a:endParaRPr>
          </a:p>
        </p:txBody>
      </p:sp>
      <p:sp>
        <p:nvSpPr>
          <p:cNvPr id="43014" name="Text Box 8"/>
          <p:cNvSpPr txBox="1">
            <a:spLocks noChangeArrowheads="1"/>
          </p:cNvSpPr>
          <p:nvPr/>
        </p:nvSpPr>
        <p:spPr bwMode="auto">
          <a:xfrm>
            <a:off x="323850" y="4529138"/>
            <a:ext cx="8640763" cy="457200"/>
          </a:xfrm>
          <a:prstGeom prst="rect">
            <a:avLst/>
          </a:prstGeom>
          <a:noFill/>
          <a:ln w="9525">
            <a:noFill/>
            <a:miter lim="800000"/>
            <a:headEnd/>
            <a:tailEnd/>
          </a:ln>
        </p:spPr>
        <p:txBody>
          <a:bodyPr>
            <a:spAutoFit/>
          </a:bodyPr>
          <a:lstStyle/>
          <a:p>
            <a:r>
              <a:rPr lang="en-US" sz="1200"/>
              <a:t>Differential cross sections of the reaction </a:t>
            </a:r>
            <a:r>
              <a:rPr lang="en-US" sz="1200" baseline="30000"/>
              <a:t>10</a:t>
            </a:r>
            <a:r>
              <a:rPr lang="en-US" sz="1200"/>
              <a:t>B(</a:t>
            </a:r>
            <a:r>
              <a:rPr lang="en-US" sz="1200" baseline="30000"/>
              <a:t>7</a:t>
            </a:r>
            <a:r>
              <a:rPr lang="en-US" sz="1200"/>
              <a:t>Li,</a:t>
            </a:r>
            <a:r>
              <a:rPr lang="en-US" sz="1200" baseline="30000"/>
              <a:t>6</a:t>
            </a:r>
            <a:r>
              <a:rPr lang="en-US" sz="1200"/>
              <a:t>Li)</a:t>
            </a:r>
            <a:r>
              <a:rPr lang="en-US" sz="1200" baseline="30000"/>
              <a:t>11</a:t>
            </a:r>
            <a:r>
              <a:rPr lang="en-US" sz="1200"/>
              <a:t>B for ground state of </a:t>
            </a:r>
            <a:r>
              <a:rPr lang="en-US" sz="1200" baseline="30000"/>
              <a:t>6</a:t>
            </a:r>
            <a:r>
              <a:rPr lang="en-US" sz="1200"/>
              <a:t>Li. Red circles – our data at 58 MeV, squares – data at 24 MeV, solid line – the DWBA calculations.</a:t>
            </a:r>
            <a:endParaRPr lang="ru-RU" sz="1200"/>
          </a:p>
        </p:txBody>
      </p:sp>
      <p:graphicFrame>
        <p:nvGraphicFramePr>
          <p:cNvPr id="43055" name="Group 47"/>
          <p:cNvGraphicFramePr>
            <a:graphicFrameLocks noGrp="1"/>
          </p:cNvGraphicFramePr>
          <p:nvPr/>
        </p:nvGraphicFramePr>
        <p:xfrm>
          <a:off x="395288" y="5445125"/>
          <a:ext cx="7848600" cy="990600"/>
        </p:xfrm>
        <a:graphic>
          <a:graphicData uri="http://schemas.openxmlformats.org/drawingml/2006/table">
            <a:tbl>
              <a:tblPr/>
              <a:tblGrid>
                <a:gridCol w="1800225"/>
                <a:gridCol w="1503362"/>
                <a:gridCol w="536575"/>
                <a:gridCol w="430213"/>
                <a:gridCol w="481012"/>
                <a:gridCol w="673100"/>
                <a:gridCol w="863600"/>
                <a:gridCol w="671513"/>
                <a:gridCol w="889000"/>
              </a:tblGrid>
              <a:tr h="561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Calibri" pitchFamily="34" charset="0"/>
                          <a:cs typeface="Times New Roman" pitchFamily="18" charset="0"/>
                        </a:rPr>
                        <a:t>A+1(</a:t>
                      </a:r>
                      <a:r>
                        <a:rPr kumimoji="0" lang="ru-RU" sz="1100" b="1" i="1" u="none" strike="noStrike" cap="none" normalizeH="0" baseline="0" smtClean="0">
                          <a:ln>
                            <a:noFill/>
                          </a:ln>
                          <a:solidFill>
                            <a:schemeClr val="tx1"/>
                          </a:solidFill>
                          <a:effectLst/>
                          <a:latin typeface="Calibri" pitchFamily="34" charset="0"/>
                          <a:cs typeface="Times New Roman" pitchFamily="18" charset="0"/>
                        </a:rPr>
                        <a:t>I</a:t>
                      </a:r>
                      <a:r>
                        <a:rPr kumimoji="0" lang="ru-RU" sz="1100" b="1" i="1" u="none" strike="noStrike" cap="none" normalizeH="0" baseline="30000" smtClean="0">
                          <a:ln>
                            <a:noFill/>
                          </a:ln>
                          <a:solidFill>
                            <a:schemeClr val="tx1"/>
                          </a:solidFill>
                          <a:effectLst/>
                          <a:latin typeface="Symbol" pitchFamily="18" charset="2"/>
                          <a:cs typeface="Times New Roman" pitchFamily="18" charset="0"/>
                        </a:rPr>
                        <a:t>p</a:t>
                      </a:r>
                      <a:r>
                        <a:rPr kumimoji="0" lang="en-US" sz="1100" b="1" i="1" u="none" strike="noStrike" cap="none" normalizeH="0" baseline="0" smtClean="0">
                          <a:ln>
                            <a:noFill/>
                          </a:ln>
                          <a:solidFill>
                            <a:schemeClr val="tx1"/>
                          </a:solidFill>
                          <a:effectLst/>
                          <a:latin typeface="Times New Roman" pitchFamily="18" charset="0"/>
                          <a:cs typeface="Times New Roman" pitchFamily="18" charset="0"/>
                        </a:rPr>
                        <a:t>,</a:t>
                      </a:r>
                      <a:r>
                        <a:rPr kumimoji="0" lang="ru-RU" sz="1100" b="1" i="1" u="none" strike="noStrike" cap="none" normalizeH="0" baseline="0" smtClean="0">
                          <a:ln>
                            <a:noFill/>
                          </a:ln>
                          <a:solidFill>
                            <a:schemeClr val="tx1"/>
                          </a:solidFill>
                          <a:effectLst/>
                          <a:latin typeface="Symbol" pitchFamily="18" charset="2"/>
                          <a:cs typeface="Times New Roman" pitchFamily="18" charset="0"/>
                        </a:rPr>
                        <a:t>T,</a:t>
                      </a:r>
                      <a:r>
                        <a:rPr kumimoji="0" lang="en-US" sz="1100" b="1" i="1" u="none" strike="noStrike" cap="none" normalizeH="0" baseline="0" smtClean="0">
                          <a:ln>
                            <a:noFill/>
                          </a:ln>
                          <a:solidFill>
                            <a:schemeClr val="tx1"/>
                          </a:solidFill>
                          <a:effectLst/>
                          <a:latin typeface="Times New Roman" pitchFamily="18" charset="0"/>
                          <a:cs typeface="Times New Roman" pitchFamily="18" charset="0"/>
                        </a:rPr>
                        <a:t> </a:t>
                      </a:r>
                      <a:r>
                        <a:rPr kumimoji="0" lang="ru-RU" sz="1100" b="1" i="1" u="none" strike="noStrike" cap="none" normalizeH="0" baseline="0" smtClean="0">
                          <a:ln>
                            <a:noFill/>
                          </a:ln>
                          <a:solidFill>
                            <a:schemeClr val="tx1"/>
                          </a:solidFill>
                          <a:effectLst/>
                          <a:latin typeface="Calibri" pitchFamily="34" charset="0"/>
                          <a:cs typeface="Times New Roman" pitchFamily="18" charset="0"/>
                        </a:rPr>
                        <a:t>E</a:t>
                      </a:r>
                      <a:r>
                        <a:rPr kumimoji="0" lang="ru-RU" sz="1100" b="1" i="1" u="none" strike="noStrike" cap="none" normalizeH="0" baseline="0" smtClean="0">
                          <a:ln>
                            <a:noFill/>
                          </a:ln>
                          <a:solidFill>
                            <a:schemeClr val="tx1"/>
                          </a:solidFill>
                          <a:effectLst/>
                          <a:latin typeface="Arial" charset="0"/>
                          <a:cs typeface="Times New Roman" pitchFamily="18" charset="0"/>
                        </a:rPr>
                        <a:t>’</a:t>
                      </a:r>
                      <a:r>
                        <a:rPr kumimoji="0" lang="ru-RU" sz="1100" b="1" i="1" u="none" strike="noStrike" cap="none" normalizeH="0" baseline="0" smtClean="0">
                          <a:ln>
                            <a:noFill/>
                          </a:ln>
                          <a:solidFill>
                            <a:schemeClr val="tx1"/>
                          </a:solidFill>
                          <a:effectLst/>
                          <a:latin typeface="Symbol" pitchFamily="18" charset="2"/>
                          <a:cs typeface="Times New Roman" pitchFamily="18" charset="0"/>
                        </a:rPr>
                        <a:t>)</a:t>
                      </a:r>
                      <a:r>
                        <a:rPr kumimoji="0" lang="ru-RU" sz="1100" b="1" i="0" u="none" strike="noStrike" cap="none" normalizeH="0" baseline="0" smtClean="0">
                          <a:ln>
                            <a:noFill/>
                          </a:ln>
                          <a:solidFill>
                            <a:schemeClr val="tx1"/>
                          </a:solidFill>
                          <a:effectLst/>
                          <a:latin typeface="Calibri" pitchFamily="34" charset="0"/>
                          <a:cs typeface="Times New Roman" pitchFamily="18" charset="0"/>
                        </a:rPr>
                        <a:t>, nA(</a:t>
                      </a:r>
                      <a:r>
                        <a:rPr kumimoji="0" lang="ru-RU" sz="1100" b="1" i="1" u="none" strike="noStrike" cap="none" normalizeH="0" baseline="0" smtClean="0">
                          <a:ln>
                            <a:noFill/>
                          </a:ln>
                          <a:solidFill>
                            <a:schemeClr val="tx1"/>
                          </a:solidFill>
                          <a:effectLst/>
                          <a:latin typeface="Calibri" pitchFamily="34" charset="0"/>
                          <a:cs typeface="Times New Roman" pitchFamily="18" charset="0"/>
                        </a:rPr>
                        <a:t>I</a:t>
                      </a:r>
                      <a:r>
                        <a:rPr kumimoji="0" lang="ru-RU" sz="1100" b="1" i="1" u="none" strike="noStrike" cap="none" normalizeH="0" baseline="30000" smtClean="0">
                          <a:ln>
                            <a:noFill/>
                          </a:ln>
                          <a:solidFill>
                            <a:schemeClr val="tx1"/>
                          </a:solidFill>
                          <a:effectLst/>
                          <a:latin typeface="Symbol" pitchFamily="18" charset="2"/>
                          <a:cs typeface="Times New Roman" pitchFamily="18" charset="0"/>
                        </a:rPr>
                        <a:t>p</a:t>
                      </a:r>
                      <a:r>
                        <a:rPr kumimoji="0" lang="en-US" sz="1100" b="1" i="1" u="none" strike="noStrike" cap="none" normalizeH="0" baseline="0" smtClean="0">
                          <a:ln>
                            <a:noFill/>
                          </a:ln>
                          <a:solidFill>
                            <a:schemeClr val="tx1"/>
                          </a:solidFill>
                          <a:effectLst/>
                          <a:latin typeface="Times New Roman" pitchFamily="18" charset="0"/>
                          <a:cs typeface="Times New Roman" pitchFamily="18" charset="0"/>
                        </a:rPr>
                        <a:t>,</a:t>
                      </a:r>
                      <a:r>
                        <a:rPr kumimoji="0" lang="ru-RU" sz="1100" b="1" i="1" u="none" strike="noStrike" cap="none" normalizeH="0" baseline="0" smtClean="0">
                          <a:ln>
                            <a:noFill/>
                          </a:ln>
                          <a:solidFill>
                            <a:schemeClr val="tx1"/>
                          </a:solidFill>
                          <a:effectLst/>
                          <a:latin typeface="Symbol" pitchFamily="18" charset="2"/>
                          <a:cs typeface="Times New Roman" pitchFamily="18" charset="0"/>
                        </a:rPr>
                        <a:t>T,</a:t>
                      </a:r>
                      <a:r>
                        <a:rPr kumimoji="0" lang="en-US" sz="1100" b="1" i="1" u="none" strike="noStrike" cap="none" normalizeH="0" baseline="0" smtClean="0">
                          <a:ln>
                            <a:noFill/>
                          </a:ln>
                          <a:solidFill>
                            <a:schemeClr val="tx1"/>
                          </a:solidFill>
                          <a:effectLst/>
                          <a:latin typeface="Times New Roman" pitchFamily="18" charset="0"/>
                          <a:cs typeface="Times New Roman" pitchFamily="18" charset="0"/>
                        </a:rPr>
                        <a:t> </a:t>
                      </a:r>
                      <a:r>
                        <a:rPr kumimoji="0" lang="ru-RU" sz="1100" b="1" i="1" u="none" strike="noStrike" cap="none" normalizeH="0" baseline="0" smtClean="0">
                          <a:ln>
                            <a:noFill/>
                          </a:ln>
                          <a:solidFill>
                            <a:schemeClr val="tx1"/>
                          </a:solidFill>
                          <a:effectLst/>
                          <a:latin typeface="Calibri" pitchFamily="34" charset="0"/>
                          <a:cs typeface="Times New Roman" pitchFamily="18" charset="0"/>
                        </a:rPr>
                        <a:t>E</a:t>
                      </a:r>
                      <a:r>
                        <a:rPr kumimoji="0" lang="ru-RU" sz="1100" b="1" i="1" u="none" strike="noStrike" cap="none" normalizeH="0" baseline="0" smtClean="0">
                          <a:ln>
                            <a:noFill/>
                          </a:ln>
                          <a:solidFill>
                            <a:schemeClr val="tx1"/>
                          </a:solidFill>
                          <a:effectLst/>
                          <a:latin typeface="Arial" charset="0"/>
                          <a:cs typeface="Times New Roman" pitchFamily="18" charset="0"/>
                        </a:rPr>
                        <a:t>’</a:t>
                      </a:r>
                      <a:r>
                        <a:rPr kumimoji="0" lang="ru-RU" sz="1100" b="1" i="1" u="none" strike="noStrike" cap="none" normalizeH="0" baseline="0" smtClean="0">
                          <a:ln>
                            <a:noFill/>
                          </a:ln>
                          <a:solidFill>
                            <a:schemeClr val="tx1"/>
                          </a:solidFill>
                          <a:effectLst/>
                          <a:latin typeface="Symbol" pitchFamily="18" charset="2"/>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(l , j)</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-V,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MeV</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R</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 </a:t>
                      </a: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a</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 </a:t>
                      </a: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&lt;r</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&gt;</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1/2</a:t>
                      </a: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r>
                        <a:rPr kumimoji="0" lang="ru-RU" sz="1100" b="1" i="0" u="none" strike="noStrike" cap="none" normalizeH="0" baseline="30000" smtClean="0">
                          <a:ln>
                            <a:noFill/>
                          </a:ln>
                          <a:solidFill>
                            <a:schemeClr val="tx1"/>
                          </a:solidFill>
                          <a:effectLst/>
                          <a:latin typeface="Times New Roman" pitchFamily="18" charset="0"/>
                          <a:cs typeface="Times New Roman" pitchFamily="18" charset="0"/>
                        </a:rPr>
                        <a:t> -1</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theor </a:t>
                      </a: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r>
                        <a:rPr kumimoji="0" lang="ru-RU" sz="1100" b="1" i="0" u="none" strike="noStrike" cap="none" normalizeH="0" baseline="30000" smtClean="0">
                          <a:ln>
                            <a:noFill/>
                          </a:ln>
                          <a:solidFill>
                            <a:schemeClr val="tx1"/>
                          </a:solidFill>
                          <a:effectLst/>
                          <a:latin typeface="Times New Roman" pitchFamily="18" charset="0"/>
                          <a:cs typeface="Times New Roman" pitchFamily="18" charset="0"/>
                        </a:rPr>
                        <a:t> -1</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eхp</a:t>
                      </a: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r>
                        <a:rPr kumimoji="0" lang="ru-RU" sz="1100" b="1" i="0" u="none" strike="noStrike" cap="none" normalizeH="0" baseline="30000" smtClean="0">
                          <a:ln>
                            <a:noFill/>
                          </a:ln>
                          <a:solidFill>
                            <a:schemeClr val="tx1"/>
                          </a:solidFill>
                          <a:effectLst/>
                          <a:latin typeface="Times New Roman" pitchFamily="18" charset="0"/>
                          <a:cs typeface="Times New Roman" pitchFamily="18" charset="0"/>
                        </a:rPr>
                        <a:t> -1</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30000" smtClean="0">
                          <a:ln>
                            <a:noFill/>
                          </a:ln>
                          <a:solidFill>
                            <a:schemeClr val="tx1"/>
                          </a:solidFill>
                          <a:effectLst/>
                          <a:latin typeface="Calibri" pitchFamily="34" charset="0"/>
                          <a:cs typeface="Times New Roman" pitchFamily="18" charset="0"/>
                        </a:rPr>
                        <a:t>7</a:t>
                      </a:r>
                      <a:r>
                        <a:rPr kumimoji="0" lang="ru-RU" sz="1000" b="1" i="0" u="none" strike="noStrike" cap="none" normalizeH="0" baseline="0" smtClean="0">
                          <a:ln>
                            <a:noFill/>
                          </a:ln>
                          <a:solidFill>
                            <a:schemeClr val="tx1"/>
                          </a:solidFill>
                          <a:effectLst/>
                          <a:latin typeface="Calibri" pitchFamily="34" charset="0"/>
                          <a:cs typeface="Times New Roman" pitchFamily="18" charset="0"/>
                        </a:rPr>
                        <a:t>Li</a:t>
                      </a:r>
                      <a:r>
                        <a:rPr kumimoji="0" lang="it-IT" sz="1000" b="1" i="0" u="none" strike="noStrike" cap="none" normalizeH="0" baseline="0" smtClean="0">
                          <a:ln>
                            <a:noFill/>
                          </a:ln>
                          <a:solidFill>
                            <a:schemeClr val="tx1"/>
                          </a:solidFill>
                          <a:effectLst/>
                          <a:latin typeface="Calibri" pitchFamily="34" charset="0"/>
                          <a:cs typeface="Times New Roman" pitchFamily="18" charset="0"/>
                        </a:rPr>
                        <a:t>(3/2</a:t>
                      </a:r>
                      <a:r>
                        <a:rPr kumimoji="0" lang="it-IT" sz="1000" b="1" i="0" u="none" strike="noStrike" cap="none" normalizeH="0" baseline="30000" smtClean="0">
                          <a:ln>
                            <a:noFill/>
                          </a:ln>
                          <a:solidFill>
                            <a:schemeClr val="tx1"/>
                          </a:solidFill>
                          <a:effectLst/>
                          <a:latin typeface="Arial" charset="0"/>
                          <a:cs typeface="Times New Roman" pitchFamily="18" charset="0"/>
                        </a:rPr>
                        <a:t>–</a:t>
                      </a:r>
                      <a:r>
                        <a:rPr kumimoji="0" lang="it-IT" sz="1000" b="1" i="0" u="none" strike="noStrike" cap="none" normalizeH="0" baseline="0" smtClean="0">
                          <a:ln>
                            <a:noFill/>
                          </a:ln>
                          <a:solidFill>
                            <a:schemeClr val="tx1"/>
                          </a:solidFill>
                          <a:effectLst/>
                          <a:latin typeface="Calibri" pitchFamily="34" charset="0"/>
                          <a:cs typeface="Times New Roman" pitchFamily="18" charset="0"/>
                        </a:rPr>
                        <a:t>, 1/2, </a:t>
                      </a:r>
                      <a:r>
                        <a:rPr kumimoji="0" lang="ru-RU" sz="1000" b="1" i="0" u="none" strike="noStrike" cap="none" normalizeH="0" baseline="0" smtClean="0">
                          <a:ln>
                            <a:noFill/>
                          </a:ln>
                          <a:solidFill>
                            <a:schemeClr val="tx1"/>
                          </a:solidFill>
                          <a:effectLst/>
                          <a:latin typeface="Calibri" pitchFamily="34" charset="0"/>
                          <a:cs typeface="Times New Roman" pitchFamily="18" charset="0"/>
                        </a:rPr>
                        <a:t>g.s.</a:t>
                      </a:r>
                      <a:r>
                        <a:rPr kumimoji="0" lang="it-IT" sz="1000" b="1" i="0" u="none" strike="noStrike" cap="none" normalizeH="0" baseline="0" smtClean="0">
                          <a:ln>
                            <a:noFill/>
                          </a:ln>
                          <a:solidFill>
                            <a:schemeClr val="tx1"/>
                          </a:solidFill>
                          <a:effectLst/>
                          <a:latin typeface="Calibri" pitchFamily="34" charset="0"/>
                          <a:cs typeface="Times New Roman" pitchFamily="18" charset="0"/>
                        </a:rPr>
                        <a:t>)</a:t>
                      </a:r>
                      <a:r>
                        <a:rPr kumimoji="0" lang="ru-RU" sz="1000" b="1" i="0" u="none" strike="noStrike" cap="none" normalizeH="0" baseline="0" smtClean="0">
                          <a:ln>
                            <a:noFill/>
                          </a:ln>
                          <a:solidFill>
                            <a:schemeClr val="tx1"/>
                          </a:solidFill>
                          <a:effectLst/>
                          <a:latin typeface="Calibri" pitchFamily="34" charset="0"/>
                          <a:cs typeface="Times New Roman" pitchFamily="18" charset="0"/>
                        </a:rPr>
                        <a:t>, n</a:t>
                      </a:r>
                      <a:r>
                        <a:rPr kumimoji="0" lang="ru-RU" sz="1000" b="1" i="0" u="none" strike="noStrike" cap="none" normalizeH="0" baseline="30000" smtClean="0">
                          <a:ln>
                            <a:noFill/>
                          </a:ln>
                          <a:solidFill>
                            <a:schemeClr val="tx1"/>
                          </a:solidFill>
                          <a:effectLst/>
                          <a:latin typeface="Calibri" pitchFamily="34" charset="0"/>
                          <a:cs typeface="Times New Roman" pitchFamily="18" charset="0"/>
                        </a:rPr>
                        <a:t>6</a:t>
                      </a:r>
                      <a:r>
                        <a:rPr kumimoji="0" lang="ru-RU" sz="1000" b="1" i="0" u="none" strike="noStrike" cap="none" normalizeH="0" baseline="0" smtClean="0">
                          <a:ln>
                            <a:noFill/>
                          </a:ln>
                          <a:solidFill>
                            <a:schemeClr val="tx1"/>
                          </a:solidFill>
                          <a:effectLst/>
                          <a:latin typeface="Calibri" pitchFamily="34" charset="0"/>
                          <a:cs typeface="Times New Roman" pitchFamily="18" charset="0"/>
                        </a:rPr>
                        <a:t>Li(1</a:t>
                      </a:r>
                      <a:r>
                        <a:rPr kumimoji="0" lang="ru-RU" sz="1000" b="1" i="0" u="none" strike="noStrike" cap="none" normalizeH="0" baseline="30000" smtClean="0">
                          <a:ln>
                            <a:noFill/>
                          </a:ln>
                          <a:solidFill>
                            <a:schemeClr val="tx1"/>
                          </a:solidFill>
                          <a:effectLst/>
                          <a:latin typeface="Calibri" pitchFamily="34" charset="0"/>
                          <a:cs typeface="Times New Roman" pitchFamily="18" charset="0"/>
                        </a:rPr>
                        <a:t>+</a:t>
                      </a:r>
                      <a:r>
                        <a:rPr kumimoji="0" lang="en-US" sz="1000" b="1" i="0" u="none" strike="noStrike" cap="none" normalizeH="0" baseline="0" smtClean="0">
                          <a:ln>
                            <a:noFill/>
                          </a:ln>
                          <a:solidFill>
                            <a:schemeClr val="tx1"/>
                          </a:solidFill>
                          <a:effectLst/>
                          <a:latin typeface="Calibri" pitchFamily="34" charset="0"/>
                          <a:cs typeface="Times New Roman" pitchFamily="18" charset="0"/>
                        </a:rPr>
                        <a:t>, </a:t>
                      </a:r>
                      <a:r>
                        <a:rPr kumimoji="0" lang="ru-RU" sz="1000" b="1" i="0" u="none" strike="noStrike" cap="none" normalizeH="0" baseline="0" smtClean="0">
                          <a:ln>
                            <a:noFill/>
                          </a:ln>
                          <a:solidFill>
                            <a:schemeClr val="tx1"/>
                          </a:solidFill>
                          <a:effectLst/>
                          <a:latin typeface="Calibri" pitchFamily="34" charset="0"/>
                          <a:cs typeface="Times New Roman" pitchFamily="18" charset="0"/>
                        </a:rPr>
                        <a:t>0,</a:t>
                      </a:r>
                      <a:r>
                        <a:rPr kumimoji="0" lang="en-US" sz="1000" b="1" i="0" u="none" strike="noStrike" cap="none" normalizeH="0" baseline="0" smtClean="0">
                          <a:ln>
                            <a:noFill/>
                          </a:ln>
                          <a:solidFill>
                            <a:schemeClr val="tx1"/>
                          </a:solidFill>
                          <a:effectLst/>
                          <a:latin typeface="Calibri" pitchFamily="34" charset="0"/>
                          <a:cs typeface="Times New Roman" pitchFamily="18" charset="0"/>
                        </a:rPr>
                        <a:t> </a:t>
                      </a:r>
                      <a:r>
                        <a:rPr kumimoji="0" lang="ru-RU" sz="1000" b="1" i="0" u="none" strike="noStrike" cap="none" normalizeH="0" baseline="0" smtClean="0">
                          <a:ln>
                            <a:noFill/>
                          </a:ln>
                          <a:solidFill>
                            <a:schemeClr val="tx1"/>
                          </a:solidFill>
                          <a:effectLst/>
                          <a:latin typeface="Calibri" pitchFamily="34" charset="0"/>
                          <a:cs typeface="Times New Roman" pitchFamily="18" charset="0"/>
                        </a:rPr>
                        <a:t>g.s.)</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 3/2)</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(1, 1/2)</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60.</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2.36</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0.9</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0000"/>
                          </a:solidFill>
                          <a:effectLst/>
                          <a:latin typeface="Times New Roman" pitchFamily="18" charset="0"/>
                          <a:cs typeface="Times New Roman" pitchFamily="18" charset="0"/>
                        </a:rPr>
                        <a:t>3.</a:t>
                      </a:r>
                      <a:r>
                        <a:rPr kumimoji="0" lang="en-US" sz="1000" b="0" i="0" u="none" strike="noStrike" cap="none" normalizeH="0" baseline="0" smtClean="0">
                          <a:ln>
                            <a:noFill/>
                          </a:ln>
                          <a:solidFill>
                            <a:srgbClr val="FF0000"/>
                          </a:solidFill>
                          <a:effectLst/>
                          <a:latin typeface="Times New Roman" pitchFamily="18" charset="0"/>
                          <a:cs typeface="Times New Roman" pitchFamily="18" charset="0"/>
                        </a:rPr>
                        <a:t>23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3.05(46)</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2.94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3.17(53)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047" name="Text Box 104"/>
          <p:cNvSpPr txBox="1">
            <a:spLocks noChangeArrowheads="1"/>
          </p:cNvSpPr>
          <p:nvPr/>
        </p:nvSpPr>
        <p:spPr bwMode="auto">
          <a:xfrm>
            <a:off x="971550" y="5157788"/>
            <a:ext cx="7345363" cy="274637"/>
          </a:xfrm>
          <a:prstGeom prst="rect">
            <a:avLst/>
          </a:prstGeom>
          <a:noFill/>
          <a:ln w="9525">
            <a:noFill/>
            <a:miter lim="800000"/>
            <a:headEnd/>
            <a:tailEnd/>
          </a:ln>
        </p:spPr>
        <p:txBody>
          <a:bodyPr>
            <a:spAutoFit/>
          </a:bodyPr>
          <a:lstStyle/>
          <a:p>
            <a:pPr algn="ctr"/>
            <a:r>
              <a:rPr lang="en-US" sz="1200"/>
              <a:t>Tabl. The values of the obtained model potential parameters and ANC</a:t>
            </a:r>
            <a:endParaRPr lang="ru-RU"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pPr>
              <a:defRPr/>
            </a:pPr>
            <a:fld id="{97A8A44D-1817-424E-9D4E-125C505E80D0}" type="slidenum">
              <a:rPr lang="ru-RU"/>
              <a:pPr>
                <a:defRPr/>
              </a:pPr>
              <a:t>15</a:t>
            </a:fld>
            <a:endParaRPr lang="ru-RU"/>
          </a:p>
        </p:txBody>
      </p:sp>
      <p:graphicFrame>
        <p:nvGraphicFramePr>
          <p:cNvPr id="230637" name="Group 237"/>
          <p:cNvGraphicFramePr>
            <a:graphicFrameLocks noGrp="1"/>
          </p:cNvGraphicFramePr>
          <p:nvPr/>
        </p:nvGraphicFramePr>
        <p:xfrm>
          <a:off x="1258888" y="5373688"/>
          <a:ext cx="6710362" cy="1528763"/>
        </p:xfrm>
        <a:graphic>
          <a:graphicData uri="http://schemas.openxmlformats.org/drawingml/2006/table">
            <a:tbl>
              <a:tblPr/>
              <a:tblGrid>
                <a:gridCol w="1735137"/>
                <a:gridCol w="630238"/>
                <a:gridCol w="539750"/>
                <a:gridCol w="450850"/>
                <a:gridCol w="450850"/>
                <a:gridCol w="630237"/>
                <a:gridCol w="809625"/>
                <a:gridCol w="630238"/>
                <a:gridCol w="833437"/>
              </a:tblGrid>
              <a:tr h="657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Calibri" pitchFamily="34" charset="0"/>
                          <a:cs typeface="Times New Roman" pitchFamily="18" charset="0"/>
                        </a:rPr>
                        <a:t>A+1(</a:t>
                      </a:r>
                      <a:r>
                        <a:rPr kumimoji="0" lang="ru-RU" sz="1100" b="1" i="1" u="none" strike="noStrike" cap="none" normalizeH="0" baseline="0" smtClean="0">
                          <a:ln>
                            <a:noFill/>
                          </a:ln>
                          <a:solidFill>
                            <a:schemeClr val="tx1"/>
                          </a:solidFill>
                          <a:effectLst/>
                          <a:latin typeface="Calibri" pitchFamily="34" charset="0"/>
                          <a:cs typeface="Times New Roman" pitchFamily="18" charset="0"/>
                        </a:rPr>
                        <a:t>I</a:t>
                      </a:r>
                      <a:r>
                        <a:rPr kumimoji="0" lang="ru-RU" sz="1100" b="1" i="1" u="none" strike="noStrike" cap="none" normalizeH="0" baseline="30000" smtClean="0">
                          <a:ln>
                            <a:noFill/>
                          </a:ln>
                          <a:solidFill>
                            <a:schemeClr val="tx1"/>
                          </a:solidFill>
                          <a:effectLst/>
                          <a:latin typeface="Symbol" pitchFamily="18" charset="2"/>
                          <a:cs typeface="Times New Roman" pitchFamily="18" charset="0"/>
                        </a:rPr>
                        <a:t>p</a:t>
                      </a:r>
                      <a:r>
                        <a:rPr kumimoji="0" lang="en-US" sz="1100" b="1" i="1" u="none" strike="noStrike" cap="none" normalizeH="0" baseline="0" smtClean="0">
                          <a:ln>
                            <a:noFill/>
                          </a:ln>
                          <a:solidFill>
                            <a:schemeClr val="tx1"/>
                          </a:solidFill>
                          <a:effectLst/>
                          <a:latin typeface="Times New Roman" pitchFamily="18" charset="0"/>
                          <a:cs typeface="Times New Roman" pitchFamily="18" charset="0"/>
                        </a:rPr>
                        <a:t>,</a:t>
                      </a:r>
                      <a:r>
                        <a:rPr kumimoji="0" lang="ru-RU" sz="1100" b="1" i="1" u="none" strike="noStrike" cap="none" normalizeH="0" baseline="0" smtClean="0">
                          <a:ln>
                            <a:noFill/>
                          </a:ln>
                          <a:solidFill>
                            <a:schemeClr val="tx1"/>
                          </a:solidFill>
                          <a:effectLst/>
                          <a:latin typeface="Symbol" pitchFamily="18" charset="2"/>
                          <a:cs typeface="Times New Roman" pitchFamily="18" charset="0"/>
                        </a:rPr>
                        <a:t>T,</a:t>
                      </a:r>
                      <a:r>
                        <a:rPr kumimoji="0" lang="en-US" sz="1100" b="1" i="1" u="none" strike="noStrike" cap="none" normalizeH="0" baseline="0" smtClean="0">
                          <a:ln>
                            <a:noFill/>
                          </a:ln>
                          <a:solidFill>
                            <a:schemeClr val="tx1"/>
                          </a:solidFill>
                          <a:effectLst/>
                          <a:latin typeface="Times New Roman" pitchFamily="18" charset="0"/>
                          <a:cs typeface="Times New Roman" pitchFamily="18" charset="0"/>
                        </a:rPr>
                        <a:t> </a:t>
                      </a:r>
                      <a:r>
                        <a:rPr kumimoji="0" lang="ru-RU" sz="1100" b="1" i="1" u="none" strike="noStrike" cap="none" normalizeH="0" baseline="0" smtClean="0">
                          <a:ln>
                            <a:noFill/>
                          </a:ln>
                          <a:solidFill>
                            <a:schemeClr val="tx1"/>
                          </a:solidFill>
                          <a:effectLst/>
                          <a:latin typeface="Calibri" pitchFamily="34" charset="0"/>
                          <a:cs typeface="Times New Roman" pitchFamily="18" charset="0"/>
                        </a:rPr>
                        <a:t>E</a:t>
                      </a:r>
                      <a:r>
                        <a:rPr kumimoji="0" lang="ru-RU" sz="1100" b="1" i="1" u="none" strike="noStrike" cap="none" normalizeH="0" baseline="0" smtClean="0">
                          <a:ln>
                            <a:noFill/>
                          </a:ln>
                          <a:solidFill>
                            <a:schemeClr val="tx1"/>
                          </a:solidFill>
                          <a:effectLst/>
                          <a:latin typeface="Arial" charset="0"/>
                          <a:cs typeface="Times New Roman" pitchFamily="18" charset="0"/>
                        </a:rPr>
                        <a:t>’</a:t>
                      </a:r>
                      <a:r>
                        <a:rPr kumimoji="0" lang="ru-RU" sz="1100" b="1" i="1" u="none" strike="noStrike" cap="none" normalizeH="0" baseline="0" smtClean="0">
                          <a:ln>
                            <a:noFill/>
                          </a:ln>
                          <a:solidFill>
                            <a:schemeClr val="tx1"/>
                          </a:solidFill>
                          <a:effectLst/>
                          <a:latin typeface="Symbol" pitchFamily="18" charset="2"/>
                          <a:cs typeface="Times New Roman" pitchFamily="18" charset="0"/>
                        </a:rPr>
                        <a:t>)</a:t>
                      </a:r>
                      <a:r>
                        <a:rPr kumimoji="0" lang="ru-RU" sz="1100" b="1" i="0" u="none" strike="noStrike" cap="none" normalizeH="0" baseline="0" smtClean="0">
                          <a:ln>
                            <a:noFill/>
                          </a:ln>
                          <a:solidFill>
                            <a:schemeClr val="tx1"/>
                          </a:solidFill>
                          <a:effectLst/>
                          <a:latin typeface="Calibri" pitchFamily="34" charset="0"/>
                          <a:cs typeface="Times New Roman" pitchFamily="18" charset="0"/>
                        </a:rPr>
                        <a:t>, nA(</a:t>
                      </a:r>
                      <a:r>
                        <a:rPr kumimoji="0" lang="ru-RU" sz="1100" b="1" i="1" u="none" strike="noStrike" cap="none" normalizeH="0" baseline="0" smtClean="0">
                          <a:ln>
                            <a:noFill/>
                          </a:ln>
                          <a:solidFill>
                            <a:schemeClr val="tx1"/>
                          </a:solidFill>
                          <a:effectLst/>
                          <a:latin typeface="Calibri" pitchFamily="34" charset="0"/>
                          <a:cs typeface="Times New Roman" pitchFamily="18" charset="0"/>
                        </a:rPr>
                        <a:t>I</a:t>
                      </a:r>
                      <a:r>
                        <a:rPr kumimoji="0" lang="ru-RU" sz="1100" b="1" i="1" u="none" strike="noStrike" cap="none" normalizeH="0" baseline="30000" smtClean="0">
                          <a:ln>
                            <a:noFill/>
                          </a:ln>
                          <a:solidFill>
                            <a:schemeClr val="tx1"/>
                          </a:solidFill>
                          <a:effectLst/>
                          <a:latin typeface="Symbol" pitchFamily="18" charset="2"/>
                          <a:cs typeface="Times New Roman" pitchFamily="18" charset="0"/>
                        </a:rPr>
                        <a:t>p</a:t>
                      </a:r>
                      <a:r>
                        <a:rPr kumimoji="0" lang="en-US" sz="1100" b="1" i="1" u="none" strike="noStrike" cap="none" normalizeH="0" baseline="0" smtClean="0">
                          <a:ln>
                            <a:noFill/>
                          </a:ln>
                          <a:solidFill>
                            <a:schemeClr val="tx1"/>
                          </a:solidFill>
                          <a:effectLst/>
                          <a:latin typeface="Times New Roman" pitchFamily="18" charset="0"/>
                          <a:cs typeface="Times New Roman" pitchFamily="18" charset="0"/>
                        </a:rPr>
                        <a:t>,</a:t>
                      </a:r>
                      <a:r>
                        <a:rPr kumimoji="0" lang="ru-RU" sz="1100" b="1" i="1" u="none" strike="noStrike" cap="none" normalizeH="0" baseline="0" smtClean="0">
                          <a:ln>
                            <a:noFill/>
                          </a:ln>
                          <a:solidFill>
                            <a:schemeClr val="tx1"/>
                          </a:solidFill>
                          <a:effectLst/>
                          <a:latin typeface="Symbol" pitchFamily="18" charset="2"/>
                          <a:cs typeface="Times New Roman" pitchFamily="18" charset="0"/>
                        </a:rPr>
                        <a:t>T,</a:t>
                      </a:r>
                      <a:r>
                        <a:rPr kumimoji="0" lang="en-US" sz="1100" b="1" i="1" u="none" strike="noStrike" cap="none" normalizeH="0" baseline="0" smtClean="0">
                          <a:ln>
                            <a:noFill/>
                          </a:ln>
                          <a:solidFill>
                            <a:schemeClr val="tx1"/>
                          </a:solidFill>
                          <a:effectLst/>
                          <a:latin typeface="Times New Roman" pitchFamily="18" charset="0"/>
                          <a:cs typeface="Times New Roman" pitchFamily="18" charset="0"/>
                        </a:rPr>
                        <a:t> </a:t>
                      </a:r>
                      <a:r>
                        <a:rPr kumimoji="0" lang="ru-RU" sz="1100" b="1" i="1" u="none" strike="noStrike" cap="none" normalizeH="0" baseline="0" smtClean="0">
                          <a:ln>
                            <a:noFill/>
                          </a:ln>
                          <a:solidFill>
                            <a:schemeClr val="tx1"/>
                          </a:solidFill>
                          <a:effectLst/>
                          <a:latin typeface="Calibri" pitchFamily="34" charset="0"/>
                          <a:cs typeface="Times New Roman" pitchFamily="18" charset="0"/>
                        </a:rPr>
                        <a:t>E</a:t>
                      </a:r>
                      <a:r>
                        <a:rPr kumimoji="0" lang="ru-RU" sz="1100" b="1" i="1" u="none" strike="noStrike" cap="none" normalizeH="0" baseline="0" smtClean="0">
                          <a:ln>
                            <a:noFill/>
                          </a:ln>
                          <a:solidFill>
                            <a:schemeClr val="tx1"/>
                          </a:solidFill>
                          <a:effectLst/>
                          <a:latin typeface="Arial" charset="0"/>
                          <a:cs typeface="Times New Roman" pitchFamily="18" charset="0"/>
                        </a:rPr>
                        <a:t>’</a:t>
                      </a:r>
                      <a:r>
                        <a:rPr kumimoji="0" lang="ru-RU" sz="1100" b="1" i="1" u="none" strike="noStrike" cap="none" normalizeH="0" baseline="0" smtClean="0">
                          <a:ln>
                            <a:noFill/>
                          </a:ln>
                          <a:solidFill>
                            <a:schemeClr val="tx1"/>
                          </a:solidFill>
                          <a:effectLst/>
                          <a:latin typeface="Symbol" pitchFamily="18" charset="2"/>
                          <a:cs typeface="Times New Roman" pitchFamily="18" charset="0"/>
                        </a:rPr>
                        <a:t>)</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(l , j)</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-V,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MeV</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R</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 </a:t>
                      </a: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a</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 </a:t>
                      </a: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&lt;r</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&gt;</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1/2</a:t>
                      </a: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r>
                        <a:rPr kumimoji="0" lang="ru-RU" sz="1100" b="1" i="0" u="none" strike="noStrike" cap="none" normalizeH="0" baseline="30000" smtClean="0">
                          <a:ln>
                            <a:noFill/>
                          </a:ln>
                          <a:solidFill>
                            <a:schemeClr val="tx1"/>
                          </a:solidFill>
                          <a:effectLst/>
                          <a:latin typeface="Times New Roman" pitchFamily="18" charset="0"/>
                          <a:cs typeface="Times New Roman" pitchFamily="18" charset="0"/>
                        </a:rPr>
                        <a:t> -1</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theor </a:t>
                      </a: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r>
                        <a:rPr kumimoji="0" lang="ru-RU" sz="1100" b="1" i="0" u="none" strike="noStrike" cap="none" normalizeH="0" baseline="30000" smtClean="0">
                          <a:ln>
                            <a:noFill/>
                          </a:ln>
                          <a:solidFill>
                            <a:schemeClr val="tx1"/>
                          </a:solidFill>
                          <a:effectLst/>
                          <a:latin typeface="Times New Roman" pitchFamily="18" charset="0"/>
                          <a:cs typeface="Times New Roman" pitchFamily="18" charset="0"/>
                        </a:rPr>
                        <a:t> -1</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1" u="none" strike="noStrike" cap="none" normalizeH="0" baseline="0" smtClean="0">
                          <a:ln>
                            <a:noFill/>
                          </a:ln>
                          <a:solidFill>
                            <a:schemeClr val="tx1"/>
                          </a:solidFill>
                          <a:effectLst/>
                          <a:latin typeface="Times New Roman" pitchFamily="18" charset="0"/>
                          <a:cs typeface="Times New Roman" pitchFamily="18" charset="0"/>
                        </a:rPr>
                        <a:t>NC</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1100" b="1" i="1" u="none" strike="noStrike" cap="none" normalizeH="0" baseline="-30000" smtClean="0">
                          <a:ln>
                            <a:noFill/>
                          </a:ln>
                          <a:solidFill>
                            <a:schemeClr val="tx1"/>
                          </a:solidFill>
                          <a:effectLst/>
                          <a:latin typeface="Times New Roman" pitchFamily="18" charset="0"/>
                          <a:cs typeface="Times New Roman" pitchFamily="18" charset="0"/>
                        </a:rPr>
                        <a:t>eхp</a:t>
                      </a: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fm</a:t>
                      </a:r>
                      <a:r>
                        <a:rPr kumimoji="0" lang="ru-RU" sz="1100" b="1" i="0" u="none" strike="noStrike" cap="none" normalizeH="0" baseline="30000" smtClean="0">
                          <a:ln>
                            <a:noFill/>
                          </a:ln>
                          <a:solidFill>
                            <a:schemeClr val="tx1"/>
                          </a:solidFill>
                          <a:effectLst/>
                          <a:latin typeface="Times New Roman" pitchFamily="18" charset="0"/>
                          <a:cs typeface="Times New Roman" pitchFamily="18" charset="0"/>
                        </a:rPr>
                        <a:t> -1</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30000" smtClean="0">
                          <a:ln>
                            <a:noFill/>
                          </a:ln>
                          <a:solidFill>
                            <a:schemeClr val="tx1"/>
                          </a:solidFill>
                          <a:effectLst/>
                          <a:latin typeface="Calibri" pitchFamily="34" charset="0"/>
                          <a:cs typeface="Times New Roman" pitchFamily="18" charset="0"/>
                        </a:rPr>
                        <a:t>7</a:t>
                      </a:r>
                      <a:r>
                        <a:rPr kumimoji="0" lang="it-IT" sz="1000" b="1" i="0" u="none" strike="noStrike" cap="none" normalizeH="0" baseline="0" smtClean="0">
                          <a:ln>
                            <a:noFill/>
                          </a:ln>
                          <a:solidFill>
                            <a:schemeClr val="tx1"/>
                          </a:solidFill>
                          <a:effectLst/>
                          <a:latin typeface="Calibri" pitchFamily="34" charset="0"/>
                          <a:cs typeface="Times New Roman" pitchFamily="18" charset="0"/>
                        </a:rPr>
                        <a:t>Li(3/2</a:t>
                      </a:r>
                      <a:r>
                        <a:rPr kumimoji="0" lang="it-IT" sz="1000" b="1" i="0" u="none" strike="noStrike" cap="none" normalizeH="0" baseline="30000" smtClean="0">
                          <a:ln>
                            <a:noFill/>
                          </a:ln>
                          <a:solidFill>
                            <a:schemeClr val="tx1"/>
                          </a:solidFill>
                          <a:effectLst/>
                          <a:latin typeface="Arial" charset="0"/>
                          <a:cs typeface="Times New Roman" pitchFamily="18" charset="0"/>
                        </a:rPr>
                        <a:t>–</a:t>
                      </a:r>
                      <a:r>
                        <a:rPr kumimoji="0" lang="it-IT" sz="1000" b="1" i="0" u="none" strike="noStrike" cap="none" normalizeH="0" baseline="0" smtClean="0">
                          <a:ln>
                            <a:noFill/>
                          </a:ln>
                          <a:solidFill>
                            <a:schemeClr val="tx1"/>
                          </a:solidFill>
                          <a:effectLst/>
                          <a:latin typeface="Calibri" pitchFamily="34" charset="0"/>
                          <a:cs typeface="Times New Roman" pitchFamily="18" charset="0"/>
                        </a:rPr>
                        <a:t>, 1/2,  </a:t>
                      </a:r>
                      <a:r>
                        <a:rPr kumimoji="0" lang="ru-RU" sz="1000" b="1" i="0" u="none" strike="noStrike" cap="none" normalizeH="0" baseline="0" smtClean="0">
                          <a:ln>
                            <a:noFill/>
                          </a:ln>
                          <a:solidFill>
                            <a:schemeClr val="tx1"/>
                          </a:solidFill>
                          <a:effectLst/>
                          <a:latin typeface="Calibri" pitchFamily="34" charset="0"/>
                          <a:cs typeface="Times New Roman" pitchFamily="18" charset="0"/>
                        </a:rPr>
                        <a:t>g.s.</a:t>
                      </a:r>
                      <a:r>
                        <a:rPr kumimoji="0" lang="it-IT" sz="1000" b="1" i="0" u="none" strike="noStrike" cap="none" normalizeH="0" baseline="0" smtClean="0">
                          <a:ln>
                            <a:noFill/>
                          </a:ln>
                          <a:solidFill>
                            <a:schemeClr val="tx1"/>
                          </a:solidFill>
                          <a:effectLst/>
                          <a:latin typeface="Calibri" pitchFamily="34" charset="0"/>
                          <a:cs typeface="Times New Roman" pitchFamily="18" charset="0"/>
                        </a:rPr>
                        <a:t>), n</a:t>
                      </a:r>
                      <a:r>
                        <a:rPr kumimoji="0" lang="it-IT" sz="1000" b="1" i="0" u="none" strike="noStrike" cap="none" normalizeH="0" baseline="30000" smtClean="0">
                          <a:ln>
                            <a:noFill/>
                          </a:ln>
                          <a:solidFill>
                            <a:schemeClr val="tx1"/>
                          </a:solidFill>
                          <a:effectLst/>
                          <a:latin typeface="Calibri" pitchFamily="34" charset="0"/>
                          <a:cs typeface="Times New Roman" pitchFamily="18" charset="0"/>
                        </a:rPr>
                        <a:t>6</a:t>
                      </a:r>
                      <a:r>
                        <a:rPr kumimoji="0" lang="it-IT" sz="1000" b="1" i="0" u="none" strike="noStrike" cap="none" normalizeH="0" baseline="0" smtClean="0">
                          <a:ln>
                            <a:noFill/>
                          </a:ln>
                          <a:solidFill>
                            <a:schemeClr val="tx1"/>
                          </a:solidFill>
                          <a:effectLst/>
                          <a:latin typeface="Calibri" pitchFamily="34" charset="0"/>
                          <a:cs typeface="Times New Roman" pitchFamily="18" charset="0"/>
                        </a:rPr>
                        <a:t>Li(0</a:t>
                      </a:r>
                      <a:r>
                        <a:rPr kumimoji="0" lang="it-IT" sz="1000" b="1" i="0" u="none" strike="noStrike" cap="none" normalizeH="0" baseline="30000" smtClean="0">
                          <a:ln>
                            <a:noFill/>
                          </a:ln>
                          <a:solidFill>
                            <a:schemeClr val="tx1"/>
                          </a:solidFill>
                          <a:effectLst/>
                          <a:latin typeface="Calibri" pitchFamily="34" charset="0"/>
                          <a:cs typeface="Times New Roman" pitchFamily="18" charset="0"/>
                        </a:rPr>
                        <a:t>+</a:t>
                      </a:r>
                      <a:r>
                        <a:rPr kumimoji="0" lang="it-IT" sz="1000" b="1" i="0" u="none" strike="noStrike" cap="none" normalizeH="0" baseline="0" smtClean="0">
                          <a:ln>
                            <a:noFill/>
                          </a:ln>
                          <a:solidFill>
                            <a:schemeClr val="tx1"/>
                          </a:solidFill>
                          <a:effectLst/>
                          <a:latin typeface="Calibri" pitchFamily="34" charset="0"/>
                          <a:cs typeface="Times New Roman" pitchFamily="18" charset="0"/>
                        </a:rPr>
                        <a:t>, 1, 3.56)</a:t>
                      </a:r>
                      <a:endParaRPr kumimoji="0" lang="it-IT"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imes New Roman" pitchFamily="18" charset="0"/>
                          <a:cs typeface="Times New Roman" pitchFamily="18" charset="0"/>
                        </a:rPr>
                        <a:t>(1, 3/2)</a:t>
                      </a:r>
                      <a:endParaRPr kumimoji="0" lang="it-IT"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66.</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2.18</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3.50</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2.76(39)</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2.47</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imes New Roman" pitchFamily="18" charset="0"/>
                          <a:cs typeface="Times New Roman" pitchFamily="18" charset="0"/>
                        </a:rPr>
                        <a:t>2.91(35)</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3.16(47)</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30000" smtClean="0">
                          <a:ln>
                            <a:noFill/>
                          </a:ln>
                          <a:solidFill>
                            <a:schemeClr val="tx1"/>
                          </a:solidFill>
                          <a:effectLst/>
                          <a:latin typeface="Calibri" pitchFamily="34" charset="0"/>
                          <a:cs typeface="Times New Roman" pitchFamily="18" charset="0"/>
                        </a:rPr>
                        <a:t>11</a:t>
                      </a:r>
                      <a:r>
                        <a:rPr kumimoji="0" lang="en-US" sz="1000" b="1" i="0" u="none" strike="noStrike" cap="none" normalizeH="0" baseline="0" smtClean="0">
                          <a:ln>
                            <a:noFill/>
                          </a:ln>
                          <a:solidFill>
                            <a:schemeClr val="tx1"/>
                          </a:solidFill>
                          <a:effectLst/>
                          <a:latin typeface="Calibri" pitchFamily="34" charset="0"/>
                          <a:cs typeface="Times New Roman" pitchFamily="18" charset="0"/>
                        </a:rPr>
                        <a:t>B(3/2</a:t>
                      </a:r>
                      <a:r>
                        <a:rPr kumimoji="0" lang="en-US" sz="1000" b="1" i="0" u="none" strike="noStrike" cap="none" normalizeH="0" baseline="30000" smtClean="0">
                          <a:ln>
                            <a:noFill/>
                          </a:ln>
                          <a:solidFill>
                            <a:schemeClr val="tx1"/>
                          </a:solidFill>
                          <a:effectLst/>
                          <a:latin typeface="Calibri" pitchFamily="34" charset="0"/>
                          <a:cs typeface="Times New Roman" pitchFamily="18" charset="0"/>
                        </a:rPr>
                        <a:t>-</a:t>
                      </a:r>
                      <a:r>
                        <a:rPr kumimoji="0" lang="en-US" sz="1000" b="1" i="0" u="none" strike="noStrike" cap="none" normalizeH="0" baseline="0" smtClean="0">
                          <a:ln>
                            <a:noFill/>
                          </a:ln>
                          <a:solidFill>
                            <a:schemeClr val="tx1"/>
                          </a:solidFill>
                          <a:effectLst/>
                          <a:latin typeface="Calibri" pitchFamily="34" charset="0"/>
                          <a:cs typeface="Times New Roman" pitchFamily="18" charset="0"/>
                        </a:rPr>
                        <a:t>, 1/2, g.s.), n</a:t>
                      </a:r>
                      <a:r>
                        <a:rPr kumimoji="0" lang="en-US" sz="1000" b="1" i="0" u="none" strike="noStrike" cap="none" normalizeH="0" baseline="30000" smtClean="0">
                          <a:ln>
                            <a:noFill/>
                          </a:ln>
                          <a:solidFill>
                            <a:schemeClr val="tx1"/>
                          </a:solidFill>
                          <a:effectLst/>
                          <a:latin typeface="Calibri" pitchFamily="34" charset="0"/>
                          <a:cs typeface="Times New Roman" pitchFamily="18" charset="0"/>
                        </a:rPr>
                        <a:t>10</a:t>
                      </a:r>
                      <a:r>
                        <a:rPr kumimoji="0" lang="en-US" sz="1000" b="1" i="0" u="none" strike="noStrike" cap="none" normalizeH="0" baseline="0" smtClean="0">
                          <a:ln>
                            <a:noFill/>
                          </a:ln>
                          <a:solidFill>
                            <a:schemeClr val="tx1"/>
                          </a:solidFill>
                          <a:effectLst/>
                          <a:latin typeface="Calibri" pitchFamily="34" charset="0"/>
                          <a:cs typeface="Times New Roman" pitchFamily="18" charset="0"/>
                        </a:rPr>
                        <a:t>B(3</a:t>
                      </a:r>
                      <a:r>
                        <a:rPr kumimoji="0" lang="en-US" sz="1000" b="1" i="0" u="none" strike="noStrike" cap="none" normalizeH="0" baseline="30000" smtClean="0">
                          <a:ln>
                            <a:noFill/>
                          </a:ln>
                          <a:solidFill>
                            <a:schemeClr val="tx1"/>
                          </a:solidFill>
                          <a:effectLst/>
                          <a:latin typeface="Calibri" pitchFamily="34" charset="0"/>
                          <a:cs typeface="Times New Roman" pitchFamily="18" charset="0"/>
                        </a:rPr>
                        <a:t>+</a:t>
                      </a:r>
                      <a:r>
                        <a:rPr kumimoji="0" lang="en-US" sz="1000" b="1" i="0" u="none" strike="noStrike" cap="none" normalizeH="0" baseline="0" smtClean="0">
                          <a:ln>
                            <a:noFill/>
                          </a:ln>
                          <a:solidFill>
                            <a:schemeClr val="tx1"/>
                          </a:solidFill>
                          <a:effectLst/>
                          <a:latin typeface="Calibri" pitchFamily="34" charset="0"/>
                          <a:cs typeface="Times New Roman" pitchFamily="18" charset="0"/>
                        </a:rPr>
                        <a:t>,0,g.s.)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3/2)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43.3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3.34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2.89</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12.4(1.9)</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13.1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31.4(3.0)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4076" name="Рисунок 14"/>
          <p:cNvPicPr>
            <a:picLocks noChangeAspect="1" noChangeArrowheads="1"/>
          </p:cNvPicPr>
          <p:nvPr/>
        </p:nvPicPr>
        <p:blipFill>
          <a:blip r:embed="rId2" cstate="print"/>
          <a:srcRect/>
          <a:stretch>
            <a:fillRect/>
          </a:stretch>
        </p:blipFill>
        <p:spPr bwMode="auto">
          <a:xfrm>
            <a:off x="1835150" y="981075"/>
            <a:ext cx="4321175" cy="3240088"/>
          </a:xfrm>
          <a:prstGeom prst="rect">
            <a:avLst/>
          </a:prstGeom>
          <a:noFill/>
          <a:ln w="9525">
            <a:noFill/>
            <a:miter lim="800000"/>
            <a:headEnd/>
            <a:tailEnd/>
          </a:ln>
        </p:spPr>
      </p:pic>
      <p:pic>
        <p:nvPicPr>
          <p:cNvPr id="44077"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44078" name="Text Box 239"/>
          <p:cNvSpPr txBox="1">
            <a:spLocks noChangeArrowheads="1"/>
          </p:cNvSpPr>
          <p:nvPr/>
        </p:nvSpPr>
        <p:spPr bwMode="auto">
          <a:xfrm>
            <a:off x="107950" y="4168775"/>
            <a:ext cx="8856663" cy="457200"/>
          </a:xfrm>
          <a:prstGeom prst="rect">
            <a:avLst/>
          </a:prstGeom>
          <a:noFill/>
          <a:ln w="9525">
            <a:noFill/>
            <a:miter lim="800000"/>
            <a:headEnd/>
            <a:tailEnd/>
          </a:ln>
        </p:spPr>
        <p:txBody>
          <a:bodyPr>
            <a:spAutoFit/>
          </a:bodyPr>
          <a:lstStyle/>
          <a:p>
            <a:r>
              <a:rPr lang="en-US" sz="1200"/>
              <a:t>Differential cross sections of the reaction </a:t>
            </a:r>
            <a:r>
              <a:rPr lang="en-US" sz="1200" baseline="30000"/>
              <a:t>10</a:t>
            </a:r>
            <a:r>
              <a:rPr lang="en-US" sz="1200"/>
              <a:t>B(</a:t>
            </a:r>
            <a:r>
              <a:rPr lang="en-US" sz="1200" baseline="30000"/>
              <a:t>7</a:t>
            </a:r>
            <a:r>
              <a:rPr lang="en-US" sz="1200"/>
              <a:t>Li,</a:t>
            </a:r>
            <a:r>
              <a:rPr lang="en-US" sz="1200" baseline="30000"/>
              <a:t>6</a:t>
            </a:r>
            <a:r>
              <a:rPr lang="en-US" sz="1200"/>
              <a:t>Li</a:t>
            </a:r>
            <a:r>
              <a:rPr lang="en-US" sz="1200" baseline="30000"/>
              <a:t>*</a:t>
            </a:r>
            <a:r>
              <a:rPr lang="en-US" sz="1200"/>
              <a:t>)</a:t>
            </a:r>
            <a:r>
              <a:rPr lang="en-US" sz="1200" baseline="30000"/>
              <a:t>11</a:t>
            </a:r>
            <a:r>
              <a:rPr lang="en-US" sz="1200"/>
              <a:t>B at 58 MeV with excitation of the 3.56 MeV state of </a:t>
            </a:r>
            <a:r>
              <a:rPr lang="en-US" sz="1200" baseline="30000"/>
              <a:t>6</a:t>
            </a:r>
            <a:r>
              <a:rPr lang="en-US" sz="1200"/>
              <a:t>Li. Black circles are experimental data, solid lines are the DWBA calculations</a:t>
            </a:r>
            <a:endParaRPr lang="ru-RU" sz="1200"/>
          </a:p>
        </p:txBody>
      </p:sp>
      <p:sp>
        <p:nvSpPr>
          <p:cNvPr id="44079" name="Text Box 240"/>
          <p:cNvSpPr txBox="1">
            <a:spLocks noChangeArrowheads="1"/>
          </p:cNvSpPr>
          <p:nvPr/>
        </p:nvSpPr>
        <p:spPr bwMode="auto">
          <a:xfrm>
            <a:off x="1239838" y="65088"/>
            <a:ext cx="184150" cy="366712"/>
          </a:xfrm>
          <a:prstGeom prst="rect">
            <a:avLst/>
          </a:prstGeom>
          <a:noFill/>
          <a:ln w="9525">
            <a:noFill/>
            <a:miter lim="800000"/>
            <a:headEnd/>
            <a:tailEnd/>
          </a:ln>
        </p:spPr>
        <p:txBody>
          <a:bodyPr wrap="none">
            <a:spAutoFit/>
          </a:bodyPr>
          <a:lstStyle/>
          <a:p>
            <a:endParaRPr lang="ru-RU"/>
          </a:p>
        </p:txBody>
      </p:sp>
      <p:sp>
        <p:nvSpPr>
          <p:cNvPr id="8"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defRPr/>
            </a:pPr>
            <a:r>
              <a:rPr lang="en-US" sz="3600">
                <a:solidFill>
                  <a:schemeClr val="bg1"/>
                </a:solidFill>
              </a:rPr>
              <a:t>DWBA analysis results for </a:t>
            </a:r>
            <a:r>
              <a:rPr lang="en-US" sz="3600" baseline="30000">
                <a:solidFill>
                  <a:schemeClr val="bg1"/>
                </a:solidFill>
              </a:rPr>
              <a:t>10</a:t>
            </a:r>
            <a:r>
              <a:rPr lang="en-US" sz="3600">
                <a:solidFill>
                  <a:schemeClr val="bg1"/>
                </a:solidFill>
              </a:rPr>
              <a:t>B(</a:t>
            </a:r>
            <a:r>
              <a:rPr lang="en-US" sz="3600" baseline="30000">
                <a:solidFill>
                  <a:schemeClr val="bg1"/>
                </a:solidFill>
              </a:rPr>
              <a:t>7</a:t>
            </a:r>
            <a:r>
              <a:rPr lang="en-US" sz="3600">
                <a:solidFill>
                  <a:schemeClr val="bg1"/>
                </a:solidFill>
              </a:rPr>
              <a:t>Li,</a:t>
            </a:r>
            <a:r>
              <a:rPr lang="en-US" sz="3600" baseline="30000">
                <a:solidFill>
                  <a:schemeClr val="bg1"/>
                </a:solidFill>
              </a:rPr>
              <a:t>6</a:t>
            </a:r>
            <a:r>
              <a:rPr lang="en-US" sz="3600">
                <a:solidFill>
                  <a:schemeClr val="bg1"/>
                </a:solidFill>
              </a:rPr>
              <a:t>Li*</a:t>
            </a:r>
            <a:r>
              <a:rPr lang="en-US" sz="3600" baseline="-25000">
                <a:solidFill>
                  <a:schemeClr val="bg1"/>
                </a:solidFill>
              </a:rPr>
              <a:t>3.56</a:t>
            </a:r>
            <a:r>
              <a:rPr lang="en-US" sz="3600">
                <a:solidFill>
                  <a:schemeClr val="bg1"/>
                </a:solidFill>
              </a:rPr>
              <a:t>)</a:t>
            </a:r>
            <a:r>
              <a:rPr lang="en-US" sz="3600" baseline="30000">
                <a:solidFill>
                  <a:schemeClr val="bg1"/>
                </a:solidFill>
              </a:rPr>
              <a:t>11</a:t>
            </a:r>
            <a:r>
              <a:rPr lang="en-US" sz="3600">
                <a:solidFill>
                  <a:schemeClr val="bg1"/>
                </a:solidFill>
              </a:rPr>
              <a:t>B</a:t>
            </a:r>
          </a:p>
        </p:txBody>
      </p:sp>
      <p:sp>
        <p:nvSpPr>
          <p:cNvPr id="44081" name="Text Box 242"/>
          <p:cNvSpPr txBox="1">
            <a:spLocks noChangeArrowheads="1"/>
          </p:cNvSpPr>
          <p:nvPr/>
        </p:nvSpPr>
        <p:spPr bwMode="auto">
          <a:xfrm>
            <a:off x="1384300" y="4816475"/>
            <a:ext cx="6283325" cy="366713"/>
          </a:xfrm>
          <a:prstGeom prst="rect">
            <a:avLst/>
          </a:prstGeom>
          <a:noFill/>
          <a:ln w="9525">
            <a:noFill/>
            <a:miter lim="800000"/>
            <a:headEnd/>
            <a:tailEnd/>
          </a:ln>
        </p:spPr>
        <p:txBody>
          <a:bodyPr>
            <a:spAutoFit/>
          </a:bodyPr>
          <a:lstStyle/>
          <a:p>
            <a:pPr algn="ctr"/>
            <a:r>
              <a:rPr lang="en-US" sz="1200"/>
              <a:t>Tabl.</a:t>
            </a:r>
            <a:r>
              <a:rPr lang="en-US"/>
              <a:t> </a:t>
            </a:r>
            <a:r>
              <a:rPr lang="en-US" sz="1200"/>
              <a:t>The values of the obtained model potential parameters and ANC</a:t>
            </a:r>
            <a:endParaRPr lang="ru-RU" sz="1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pPr>
              <a:defRPr/>
            </a:pPr>
            <a:fld id="{661870CC-22C3-4066-9092-4FFDE04A4A36}" type="slidenum">
              <a:rPr lang="ru-RU"/>
              <a:pPr>
                <a:defRPr/>
              </a:pPr>
              <a:t>16</a:t>
            </a:fld>
            <a:endParaRPr lang="ru-RU"/>
          </a:p>
        </p:txBody>
      </p:sp>
      <p:pic>
        <p:nvPicPr>
          <p:cNvPr id="45058" name="Рисунок 15"/>
          <p:cNvPicPr>
            <a:picLocks noChangeAspect="1" noChangeArrowheads="1"/>
          </p:cNvPicPr>
          <p:nvPr/>
        </p:nvPicPr>
        <p:blipFill>
          <a:blip r:embed="rId2" cstate="print"/>
          <a:srcRect/>
          <a:stretch>
            <a:fillRect/>
          </a:stretch>
        </p:blipFill>
        <p:spPr bwMode="auto">
          <a:xfrm>
            <a:off x="1835150" y="908050"/>
            <a:ext cx="5937250" cy="4159250"/>
          </a:xfrm>
          <a:prstGeom prst="rect">
            <a:avLst/>
          </a:prstGeom>
          <a:noFill/>
          <a:ln w="9525">
            <a:noFill/>
            <a:miter lim="800000"/>
            <a:headEnd/>
            <a:tailEnd/>
          </a:ln>
        </p:spPr>
      </p:pic>
      <p:pic>
        <p:nvPicPr>
          <p:cNvPr id="45059"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45060" name="Text Box 6"/>
          <p:cNvSpPr txBox="1">
            <a:spLocks noChangeArrowheads="1"/>
          </p:cNvSpPr>
          <p:nvPr/>
        </p:nvSpPr>
        <p:spPr bwMode="auto">
          <a:xfrm>
            <a:off x="1166813" y="207963"/>
            <a:ext cx="184150" cy="366712"/>
          </a:xfrm>
          <a:prstGeom prst="rect">
            <a:avLst/>
          </a:prstGeom>
          <a:noFill/>
          <a:ln w="9525">
            <a:noFill/>
            <a:miter lim="800000"/>
            <a:headEnd/>
            <a:tailEnd/>
          </a:ln>
        </p:spPr>
        <p:txBody>
          <a:bodyPr wrap="none">
            <a:spAutoFit/>
          </a:bodyPr>
          <a:lstStyle/>
          <a:p>
            <a:endParaRPr lang="ru-RU"/>
          </a:p>
        </p:txBody>
      </p:sp>
      <p:sp>
        <p:nvSpPr>
          <p:cNvPr id="45061" name="Text Box 7"/>
          <p:cNvSpPr txBox="1">
            <a:spLocks noChangeArrowheads="1"/>
          </p:cNvSpPr>
          <p:nvPr/>
        </p:nvSpPr>
        <p:spPr bwMode="auto">
          <a:xfrm>
            <a:off x="879475" y="207963"/>
            <a:ext cx="184150" cy="366712"/>
          </a:xfrm>
          <a:prstGeom prst="rect">
            <a:avLst/>
          </a:prstGeom>
          <a:noFill/>
          <a:ln w="9525">
            <a:noFill/>
            <a:miter lim="800000"/>
            <a:headEnd/>
            <a:tailEnd/>
          </a:ln>
        </p:spPr>
        <p:txBody>
          <a:bodyPr wrap="none">
            <a:spAutoFit/>
          </a:bodyPr>
          <a:lstStyle/>
          <a:p>
            <a:endParaRPr lang="ru-RU"/>
          </a:p>
        </p:txBody>
      </p:sp>
      <p:sp>
        <p:nvSpPr>
          <p:cNvPr id="7"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defRPr/>
            </a:pPr>
            <a:r>
              <a:rPr lang="en-US" sz="3200">
                <a:solidFill>
                  <a:schemeClr val="bg1"/>
                </a:solidFill>
              </a:rPr>
              <a:t>Radial dependence of form factor </a:t>
            </a:r>
            <a:r>
              <a:rPr lang="en-US" sz="3200" b="1">
                <a:solidFill>
                  <a:schemeClr val="bg1"/>
                </a:solidFill>
              </a:rPr>
              <a:t>r</a:t>
            </a:r>
            <a:r>
              <a:rPr lang="en-US" sz="3200" b="1" baseline="30000">
                <a:solidFill>
                  <a:schemeClr val="bg1"/>
                </a:solidFill>
              </a:rPr>
              <a:t>4</a:t>
            </a:r>
            <a:r>
              <a:rPr lang="en-US" sz="3200" b="1">
                <a:solidFill>
                  <a:schemeClr val="bg1"/>
                </a:solidFill>
              </a:rPr>
              <a:t>I</a:t>
            </a:r>
            <a:r>
              <a:rPr lang="en-US" sz="3200" b="1" baseline="30000">
                <a:solidFill>
                  <a:schemeClr val="bg1"/>
                </a:solidFill>
              </a:rPr>
              <a:t>2</a:t>
            </a:r>
            <a:r>
              <a:rPr lang="en-US" sz="3200" b="1">
                <a:solidFill>
                  <a:schemeClr val="bg1"/>
                </a:solidFill>
              </a:rPr>
              <a:t>(r)</a:t>
            </a:r>
            <a:endParaRPr lang="en-US" sz="3200">
              <a:solidFill>
                <a:schemeClr val="bg1"/>
              </a:solidFill>
            </a:endParaRPr>
          </a:p>
        </p:txBody>
      </p:sp>
      <p:sp>
        <p:nvSpPr>
          <p:cNvPr id="45063" name="Text Box 9"/>
          <p:cNvSpPr txBox="1">
            <a:spLocks noChangeArrowheads="1"/>
          </p:cNvSpPr>
          <p:nvPr/>
        </p:nvSpPr>
        <p:spPr bwMode="auto">
          <a:xfrm>
            <a:off x="735013" y="5032375"/>
            <a:ext cx="8408987" cy="400110"/>
          </a:xfrm>
          <a:prstGeom prst="rect">
            <a:avLst/>
          </a:prstGeom>
          <a:noFill/>
          <a:ln w="9525">
            <a:noFill/>
            <a:miter lim="800000"/>
            <a:headEnd/>
            <a:tailEnd/>
          </a:ln>
        </p:spPr>
        <p:txBody>
          <a:bodyPr>
            <a:spAutoFit/>
          </a:bodyPr>
          <a:lstStyle/>
          <a:p>
            <a:r>
              <a:rPr lang="en-US" sz="1000" dirty="0">
                <a:latin typeface="+mn-lt"/>
              </a:rPr>
              <a:t>Figure shows a comparison of the radial dependences of the values </a:t>
            </a:r>
            <a:r>
              <a:rPr lang="en-US" sz="1000" i="1" dirty="0">
                <a:latin typeface="+mn-lt"/>
              </a:rPr>
              <a:t>r</a:t>
            </a:r>
            <a:r>
              <a:rPr lang="en-US" sz="1000" baseline="30000" dirty="0">
                <a:latin typeface="+mn-lt"/>
              </a:rPr>
              <a:t>4</a:t>
            </a:r>
            <a:r>
              <a:rPr lang="en-US" sz="1000" i="1" dirty="0">
                <a:latin typeface="+mn-lt"/>
              </a:rPr>
              <a:t>I</a:t>
            </a:r>
            <a:r>
              <a:rPr lang="en-US" sz="1000" i="1" baseline="-25000" dirty="0">
                <a:latin typeface="+mn-lt"/>
              </a:rPr>
              <a:t>lj</a:t>
            </a:r>
            <a:r>
              <a:rPr lang="en-US" sz="1000" b="1" baseline="30000" dirty="0">
                <a:latin typeface="+mn-lt"/>
              </a:rPr>
              <a:t>2</a:t>
            </a:r>
            <a:r>
              <a:rPr lang="en-US" sz="1000" dirty="0">
                <a:latin typeface="+mn-lt"/>
              </a:rPr>
              <a:t>(</a:t>
            </a:r>
            <a:r>
              <a:rPr lang="en-US" sz="1000" i="1" dirty="0">
                <a:latin typeface="+mn-lt"/>
              </a:rPr>
              <a:t>r</a:t>
            </a:r>
            <a:r>
              <a:rPr lang="en-US" sz="1000" dirty="0">
                <a:latin typeface="+mn-lt"/>
              </a:rPr>
              <a:t>), which are the integrands in calculating the mean-square radii for all three form factors normalized to1.</a:t>
            </a:r>
            <a:r>
              <a:rPr lang="ru-RU" sz="1000" dirty="0">
                <a:latin typeface="+mn-lt"/>
              </a:rPr>
              <a:t> </a:t>
            </a:r>
          </a:p>
        </p:txBody>
      </p:sp>
      <p:sp>
        <p:nvSpPr>
          <p:cNvPr id="45064" name="Text Box 10"/>
          <p:cNvSpPr txBox="1">
            <a:spLocks noChangeArrowheads="1"/>
          </p:cNvSpPr>
          <p:nvPr/>
        </p:nvSpPr>
        <p:spPr bwMode="auto">
          <a:xfrm>
            <a:off x="0" y="5373216"/>
            <a:ext cx="9144001" cy="1661993"/>
          </a:xfrm>
          <a:prstGeom prst="rect">
            <a:avLst/>
          </a:prstGeom>
          <a:noFill/>
          <a:ln w="9525">
            <a:noFill/>
            <a:miter lim="800000"/>
            <a:headEnd/>
            <a:tailEnd/>
          </a:ln>
        </p:spPr>
        <p:txBody>
          <a:bodyPr wrap="square">
            <a:spAutoFit/>
          </a:bodyPr>
          <a:lstStyle/>
          <a:p>
            <a:pPr algn="just"/>
            <a:r>
              <a:rPr lang="en-US" sz="1000" dirty="0" smtClean="0">
                <a:latin typeface="+mn-lt"/>
              </a:rPr>
              <a:t>. Fig. shows the radial dependences of the form factors, and not the wave functions of the neutron in </a:t>
            </a:r>
            <a:r>
              <a:rPr lang="en-US" sz="1000" baseline="30000" dirty="0" smtClean="0">
                <a:latin typeface="+mn-lt"/>
              </a:rPr>
              <a:t>7</a:t>
            </a:r>
            <a:r>
              <a:rPr lang="en-US" sz="1000" dirty="0" smtClean="0">
                <a:latin typeface="+mn-lt"/>
              </a:rPr>
              <a:t>Li. Since these are precisely the overlap integrals, and in both cases they are determined by the same wave function of the </a:t>
            </a:r>
            <a:r>
              <a:rPr lang="en-US" sz="1000" baseline="30000" dirty="0" smtClean="0">
                <a:latin typeface="+mn-lt"/>
              </a:rPr>
              <a:t>7</a:t>
            </a:r>
            <a:r>
              <a:rPr lang="en-US" sz="1000" dirty="0" smtClean="0">
                <a:latin typeface="+mn-lt"/>
              </a:rPr>
              <a:t>Li nucleus in the ground state and different wave functions of the </a:t>
            </a:r>
            <a:r>
              <a:rPr lang="en-US" sz="1000" baseline="30000" dirty="0" smtClean="0">
                <a:latin typeface="+mn-lt"/>
              </a:rPr>
              <a:t>6</a:t>
            </a:r>
            <a:r>
              <a:rPr lang="en-US" sz="1000" dirty="0" smtClean="0">
                <a:latin typeface="+mn-lt"/>
              </a:rPr>
              <a:t>Li nucleus in the ground and excited states. Therefore, a comparison of their radial dependences in Fig. gives us information about the difference in the radial behavior of the wave functions of the </a:t>
            </a:r>
            <a:r>
              <a:rPr lang="en-US" sz="1000" baseline="30000" dirty="0" smtClean="0">
                <a:latin typeface="+mn-lt"/>
              </a:rPr>
              <a:t>6</a:t>
            </a:r>
            <a:r>
              <a:rPr lang="en-US" sz="1000" dirty="0" smtClean="0">
                <a:latin typeface="+mn-lt"/>
              </a:rPr>
              <a:t>Li nucleus in the ground and excited states. In addition, Table  shows the root-mean-square radii of the form factors, and not the wave functions of the neutron in </a:t>
            </a:r>
            <a:r>
              <a:rPr lang="en-US" sz="1000" baseline="30000" dirty="0" smtClean="0">
                <a:latin typeface="+mn-lt"/>
              </a:rPr>
              <a:t>7</a:t>
            </a:r>
            <a:r>
              <a:rPr lang="en-US" sz="1000" dirty="0" smtClean="0">
                <a:latin typeface="+mn-lt"/>
              </a:rPr>
              <a:t>Li, and Fig. gives us an understanding that this radius is increased for the excited state compared to the ground state due to the visible difference in the form factors in the region from 2 to 9 fm, and the differential cross section of the direct transfer reaction, as is known, in the region of the main peak is most sensitive to the behavior of the form factor in this region.</a:t>
            </a:r>
            <a:endParaRPr lang="ru-RU" sz="1000" dirty="0" smtClean="0">
              <a:latin typeface="+mn-lt"/>
            </a:endParaRPr>
          </a:p>
          <a:p>
            <a:pPr algn="just"/>
            <a:r>
              <a:rPr lang="en-US" sz="1000" dirty="0" smtClean="0">
                <a:solidFill>
                  <a:srgbClr val="FF0000"/>
                </a:solidFill>
                <a:latin typeface="+mn-lt"/>
              </a:rPr>
              <a:t>Considering that in both cases the contribution to the form factor comes from the same wave function of the ground state of the </a:t>
            </a:r>
            <a:r>
              <a:rPr lang="en-US" sz="1000" baseline="30000" dirty="0" smtClean="0">
                <a:solidFill>
                  <a:srgbClr val="FF0000"/>
                </a:solidFill>
                <a:latin typeface="+mn-lt"/>
              </a:rPr>
              <a:t>7</a:t>
            </a:r>
            <a:r>
              <a:rPr lang="en-US" sz="1000" dirty="0" smtClean="0">
                <a:solidFill>
                  <a:srgbClr val="FF0000"/>
                </a:solidFill>
                <a:latin typeface="+mn-lt"/>
              </a:rPr>
              <a:t>Li nucleus, it is possible to assert that it is the wave function of the </a:t>
            </a:r>
            <a:r>
              <a:rPr lang="en-US" sz="1000" baseline="30000" dirty="0" smtClean="0">
                <a:solidFill>
                  <a:srgbClr val="FF0000"/>
                </a:solidFill>
                <a:latin typeface="+mn-lt"/>
              </a:rPr>
              <a:t>6</a:t>
            </a:r>
            <a:r>
              <a:rPr lang="en-US" sz="1000" dirty="0" smtClean="0">
                <a:solidFill>
                  <a:srgbClr val="FF0000"/>
                </a:solidFill>
                <a:latin typeface="+mn-lt"/>
              </a:rPr>
              <a:t>Li nucleus that is responsible for this difference. However, this gives us only a qualitative estimate that the dimensions of the </a:t>
            </a:r>
            <a:r>
              <a:rPr lang="en-US" sz="1000" baseline="30000" dirty="0" smtClean="0">
                <a:solidFill>
                  <a:srgbClr val="FF0000"/>
                </a:solidFill>
                <a:latin typeface="+mn-lt"/>
              </a:rPr>
              <a:t>6</a:t>
            </a:r>
            <a:r>
              <a:rPr lang="en-US" sz="1000" dirty="0" smtClean="0">
                <a:solidFill>
                  <a:srgbClr val="FF0000"/>
                </a:solidFill>
                <a:latin typeface="+mn-lt"/>
              </a:rPr>
              <a:t>Li nucleus in the excited state are "larger" than in the ground state. The reason for this may be, among other things, the presence of a halo structure.</a:t>
            </a:r>
          </a:p>
          <a:p>
            <a:pPr algn="just"/>
            <a:endParaRPr lang="ru-RU"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57351519-0946-4A6F-BAE3-E6C18609B6D1}" type="slidenum">
              <a:rPr lang="ru-RU"/>
              <a:pPr>
                <a:defRPr/>
              </a:pPr>
              <a:t>17</a:t>
            </a:fld>
            <a:endParaRPr lang="ru-RU"/>
          </a:p>
        </p:txBody>
      </p:sp>
      <p:sp>
        <p:nvSpPr>
          <p:cNvPr id="46082" name="Text Box 5"/>
          <p:cNvSpPr txBox="1">
            <a:spLocks noChangeArrowheads="1"/>
          </p:cNvSpPr>
          <p:nvPr/>
        </p:nvSpPr>
        <p:spPr bwMode="auto">
          <a:xfrm>
            <a:off x="468313" y="908050"/>
            <a:ext cx="8351837" cy="5280025"/>
          </a:xfrm>
          <a:prstGeom prst="rect">
            <a:avLst/>
          </a:prstGeom>
          <a:noFill/>
          <a:ln w="9525">
            <a:noFill/>
            <a:miter lim="800000"/>
            <a:headEnd/>
            <a:tailEnd/>
          </a:ln>
        </p:spPr>
        <p:txBody>
          <a:bodyPr>
            <a:spAutoFit/>
          </a:bodyPr>
          <a:lstStyle/>
          <a:p>
            <a:pPr algn="just"/>
            <a:r>
              <a:rPr lang="en-US"/>
              <a:t>1) 2 experiments were performed</a:t>
            </a:r>
            <a:r>
              <a:rPr lang="ru-RU"/>
              <a:t>: </a:t>
            </a:r>
            <a:endParaRPr lang="en-US"/>
          </a:p>
          <a:p>
            <a:pPr algn="just"/>
            <a:r>
              <a:rPr lang="en-US"/>
              <a:t>Angular distributions of differential cross sections for the </a:t>
            </a:r>
            <a:r>
              <a:rPr lang="en-US" baseline="30000">
                <a:solidFill>
                  <a:schemeClr val="accent2"/>
                </a:solidFill>
              </a:rPr>
              <a:t>7</a:t>
            </a:r>
            <a:r>
              <a:rPr lang="en-US">
                <a:solidFill>
                  <a:schemeClr val="accent2"/>
                </a:solidFill>
              </a:rPr>
              <a:t>Li(d,t)</a:t>
            </a:r>
            <a:r>
              <a:rPr lang="en-US" baseline="30000">
                <a:solidFill>
                  <a:schemeClr val="accent2"/>
                </a:solidFill>
              </a:rPr>
              <a:t>6</a:t>
            </a:r>
            <a:r>
              <a:rPr lang="en-US">
                <a:solidFill>
                  <a:schemeClr val="accent2"/>
                </a:solidFill>
              </a:rPr>
              <a:t>Li </a:t>
            </a:r>
            <a:r>
              <a:rPr lang="en-US"/>
              <a:t>reaction for the ground (J</a:t>
            </a:r>
            <a:r>
              <a:rPr lang="en-US" baseline="30000"/>
              <a:t>π</a:t>
            </a:r>
            <a:r>
              <a:rPr lang="en-US"/>
              <a:t> = 1</a:t>
            </a:r>
            <a:r>
              <a:rPr lang="en-US" baseline="30000"/>
              <a:t>+</a:t>
            </a:r>
            <a:r>
              <a:rPr lang="en-US"/>
              <a:t>) and excited states (2.186 MeV, J</a:t>
            </a:r>
            <a:r>
              <a:rPr lang="en-US" baseline="30000"/>
              <a:t>π</a:t>
            </a:r>
            <a:r>
              <a:rPr lang="en-US"/>
              <a:t> = 3</a:t>
            </a:r>
            <a:r>
              <a:rPr lang="en-US" baseline="30000"/>
              <a:t>+</a:t>
            </a:r>
            <a:r>
              <a:rPr lang="en-US"/>
              <a:t>; 3.56 MeV, J</a:t>
            </a:r>
            <a:r>
              <a:rPr lang="en-US" baseline="30000"/>
              <a:t>π</a:t>
            </a:r>
            <a:r>
              <a:rPr lang="en-US"/>
              <a:t> = 0</a:t>
            </a:r>
            <a:r>
              <a:rPr lang="en-US" baseline="30000"/>
              <a:t>+</a:t>
            </a:r>
            <a:r>
              <a:rPr lang="en-US"/>
              <a:t>) were measured;</a:t>
            </a:r>
          </a:p>
          <a:p>
            <a:pPr algn="just"/>
            <a:r>
              <a:rPr lang="en-US"/>
              <a:t>Angular distributions of differential cross sections for the </a:t>
            </a:r>
            <a:r>
              <a:rPr lang="en-US" baseline="30000">
                <a:solidFill>
                  <a:schemeClr val="accent2"/>
                </a:solidFill>
              </a:rPr>
              <a:t>10</a:t>
            </a:r>
            <a:r>
              <a:rPr lang="en-US">
                <a:solidFill>
                  <a:schemeClr val="accent2"/>
                </a:solidFill>
              </a:rPr>
              <a:t>B(</a:t>
            </a:r>
            <a:r>
              <a:rPr lang="en-US" baseline="30000">
                <a:solidFill>
                  <a:schemeClr val="accent2"/>
                </a:solidFill>
              </a:rPr>
              <a:t>7</a:t>
            </a:r>
            <a:r>
              <a:rPr lang="en-US">
                <a:solidFill>
                  <a:schemeClr val="accent2"/>
                </a:solidFill>
              </a:rPr>
              <a:t>Li,</a:t>
            </a:r>
            <a:r>
              <a:rPr lang="en-US" baseline="30000">
                <a:solidFill>
                  <a:schemeClr val="accent2"/>
                </a:solidFill>
              </a:rPr>
              <a:t>6</a:t>
            </a:r>
            <a:r>
              <a:rPr lang="en-US">
                <a:solidFill>
                  <a:schemeClr val="accent2"/>
                </a:solidFill>
              </a:rPr>
              <a:t>Li)</a:t>
            </a:r>
            <a:r>
              <a:rPr lang="en-US" baseline="30000">
                <a:solidFill>
                  <a:schemeClr val="accent2"/>
                </a:solidFill>
              </a:rPr>
              <a:t>11</a:t>
            </a:r>
            <a:r>
              <a:rPr lang="en-US">
                <a:solidFill>
                  <a:schemeClr val="accent2"/>
                </a:solidFill>
              </a:rPr>
              <a:t>B </a:t>
            </a:r>
            <a:r>
              <a:rPr lang="en-US"/>
              <a:t>reaction for the ground and the 3.56 MeV excited states of the </a:t>
            </a:r>
            <a:r>
              <a:rPr lang="en-US" baseline="30000"/>
              <a:t>6</a:t>
            </a:r>
            <a:r>
              <a:rPr lang="en-US"/>
              <a:t>Li were measured</a:t>
            </a:r>
            <a:r>
              <a:rPr lang="ru-RU"/>
              <a:t>.</a:t>
            </a:r>
            <a:r>
              <a:rPr lang="en-US"/>
              <a:t> </a:t>
            </a:r>
            <a:endParaRPr lang="ru-RU"/>
          </a:p>
          <a:p>
            <a:pPr algn="just"/>
            <a:r>
              <a:rPr lang="en-US"/>
              <a:t>2) The DWBA analysis</a:t>
            </a:r>
            <a:r>
              <a:rPr lang="ru-RU"/>
              <a:t> </a:t>
            </a:r>
            <a:r>
              <a:rPr lang="en-US"/>
              <a:t>was done.</a:t>
            </a:r>
          </a:p>
          <a:p>
            <a:pPr algn="just"/>
            <a:r>
              <a:rPr lang="en-US"/>
              <a:t>The optical model potentials were obtained by fitting of measured elastic scattering data and evaluating parameters for the output reaction channels. Phenomenological approach based on solving an approximate equation for the reaction form factor was used to determine its radial dependence and empirical values of asymptotic normalization coefficient (ANC). Obtained values of ANC’s for the </a:t>
            </a:r>
            <a:r>
              <a:rPr lang="en-US" baseline="30000"/>
              <a:t>6</a:t>
            </a:r>
            <a:r>
              <a:rPr lang="en-US"/>
              <a:t>Li</a:t>
            </a:r>
            <a:r>
              <a:rPr lang="en-US" baseline="-25000"/>
              <a:t>g.s</a:t>
            </a:r>
            <a:r>
              <a:rPr lang="en-US"/>
              <a:t>. and </a:t>
            </a:r>
            <a:r>
              <a:rPr lang="en-US" baseline="30000"/>
              <a:t>6</a:t>
            </a:r>
            <a:r>
              <a:rPr lang="en-US"/>
              <a:t>Li*(3.56 MeV) states are</a:t>
            </a:r>
            <a:r>
              <a:rPr lang="ru-RU"/>
              <a:t> </a:t>
            </a:r>
            <a:r>
              <a:rPr lang="en-US"/>
              <a:t>in agreement with the literature ones. </a:t>
            </a:r>
          </a:p>
          <a:p>
            <a:pPr algn="just"/>
            <a:r>
              <a:rPr lang="en-US"/>
              <a:t>3) </a:t>
            </a:r>
            <a:r>
              <a:rPr lang="en-US">
                <a:solidFill>
                  <a:schemeClr val="hlink"/>
                </a:solidFill>
              </a:rPr>
              <a:t>Comparison of the radial dependences of form factors shows that the wave function of the </a:t>
            </a:r>
            <a:r>
              <a:rPr lang="en-US" baseline="30000">
                <a:solidFill>
                  <a:schemeClr val="hlink"/>
                </a:solidFill>
              </a:rPr>
              <a:t>6</a:t>
            </a:r>
            <a:r>
              <a:rPr lang="en-US">
                <a:solidFill>
                  <a:schemeClr val="hlink"/>
                </a:solidFill>
              </a:rPr>
              <a:t>Li nucleus in excited (</a:t>
            </a:r>
            <a:r>
              <a:rPr lang="en-US" i="1">
                <a:solidFill>
                  <a:schemeClr val="hlink"/>
                </a:solidFill>
              </a:rPr>
              <a:t>J</a:t>
            </a:r>
            <a:r>
              <a:rPr lang="ru-RU" i="1" baseline="30000">
                <a:solidFill>
                  <a:schemeClr val="hlink"/>
                </a:solidFill>
              </a:rPr>
              <a:t>π</a:t>
            </a:r>
            <a:r>
              <a:rPr lang="en-US">
                <a:solidFill>
                  <a:schemeClr val="hlink"/>
                </a:solidFill>
              </a:rPr>
              <a:t>=0</a:t>
            </a:r>
            <a:r>
              <a:rPr lang="en-US" baseline="30000">
                <a:solidFill>
                  <a:schemeClr val="hlink"/>
                </a:solidFill>
              </a:rPr>
              <a:t>+</a:t>
            </a:r>
            <a:r>
              <a:rPr lang="en-US">
                <a:solidFill>
                  <a:schemeClr val="hlink"/>
                </a:solidFill>
              </a:rPr>
              <a:t>, </a:t>
            </a:r>
            <a:r>
              <a:rPr lang="en-US" i="1">
                <a:solidFill>
                  <a:schemeClr val="hlink"/>
                </a:solidFill>
              </a:rPr>
              <a:t>T</a:t>
            </a:r>
            <a:r>
              <a:rPr lang="en-US">
                <a:solidFill>
                  <a:schemeClr val="hlink"/>
                </a:solidFill>
              </a:rPr>
              <a:t>=1,</a:t>
            </a:r>
            <a:r>
              <a:rPr lang="en-US" i="1">
                <a:solidFill>
                  <a:schemeClr val="hlink"/>
                </a:solidFill>
              </a:rPr>
              <a:t> E</a:t>
            </a:r>
            <a:r>
              <a:rPr lang="en-US">
                <a:solidFill>
                  <a:schemeClr val="hlink"/>
                </a:solidFill>
              </a:rPr>
              <a:t>=3.56 MeV) state has increased spatial dimension compared to the ground state</a:t>
            </a:r>
            <a:r>
              <a:rPr lang="en-US" b="1">
                <a:solidFill>
                  <a:schemeClr val="hlink"/>
                </a:solidFill>
              </a:rPr>
              <a:t>.</a:t>
            </a:r>
            <a:r>
              <a:rPr lang="ru-RU">
                <a:solidFill>
                  <a:schemeClr val="hlink"/>
                </a:solidFill>
              </a:rPr>
              <a:t> </a:t>
            </a:r>
            <a:r>
              <a:rPr lang="en-US">
                <a:solidFill>
                  <a:schemeClr val="hlink"/>
                </a:solidFill>
              </a:rPr>
              <a:t>This result is an argument in favor of a halo existence in </a:t>
            </a:r>
            <a:r>
              <a:rPr lang="en-US" baseline="30000">
                <a:solidFill>
                  <a:schemeClr val="hlink"/>
                </a:solidFill>
              </a:rPr>
              <a:t>6</a:t>
            </a:r>
            <a:r>
              <a:rPr lang="en-US">
                <a:solidFill>
                  <a:schemeClr val="hlink"/>
                </a:solidFill>
              </a:rPr>
              <a:t>Li*(3.56 MeV) state, while the question of a halo in </a:t>
            </a:r>
            <a:r>
              <a:rPr lang="en-US" baseline="30000">
                <a:solidFill>
                  <a:schemeClr val="hlink"/>
                </a:solidFill>
              </a:rPr>
              <a:t>6</a:t>
            </a:r>
            <a:r>
              <a:rPr lang="en-US">
                <a:solidFill>
                  <a:schemeClr val="hlink"/>
                </a:solidFill>
              </a:rPr>
              <a:t>Li</a:t>
            </a:r>
            <a:r>
              <a:rPr lang="en-US" baseline="-25000">
                <a:solidFill>
                  <a:schemeClr val="hlink"/>
                </a:solidFill>
              </a:rPr>
              <a:t>g.s</a:t>
            </a:r>
            <a:r>
              <a:rPr lang="en-US">
                <a:solidFill>
                  <a:schemeClr val="hlink"/>
                </a:solidFill>
              </a:rPr>
              <a:t>.still leaves open</a:t>
            </a:r>
            <a:r>
              <a:rPr lang="en-US"/>
              <a:t>.</a:t>
            </a:r>
          </a:p>
          <a:p>
            <a:pPr algn="just"/>
            <a:endParaRPr lang="ru-RU" sz="1600"/>
          </a:p>
        </p:txBody>
      </p:sp>
      <p:pic>
        <p:nvPicPr>
          <p:cNvPr id="46083" name="Picture 2" descr="http://nrcki.ru/images/dynamic/img34610.jpg"/>
          <p:cNvPicPr>
            <a:picLocks noChangeAspect="1" noChangeArrowheads="1"/>
          </p:cNvPicPr>
          <p:nvPr/>
        </p:nvPicPr>
        <p:blipFill>
          <a:blip r:embed="rId2" cstate="print"/>
          <a:srcRect/>
          <a:stretch>
            <a:fillRect/>
          </a:stretch>
        </p:blipFill>
        <p:spPr bwMode="auto">
          <a:xfrm>
            <a:off x="0" y="0"/>
            <a:ext cx="766763" cy="766763"/>
          </a:xfrm>
          <a:prstGeom prst="rect">
            <a:avLst/>
          </a:prstGeom>
          <a:noFill/>
          <a:ln w="9525">
            <a:noFill/>
            <a:miter lim="800000"/>
            <a:headEnd/>
            <a:tailEnd/>
          </a:ln>
        </p:spPr>
      </p:pic>
      <p:sp>
        <p:nvSpPr>
          <p:cNvPr id="5"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200" spc="-1" dirty="0">
                <a:solidFill>
                  <a:schemeClr val="bg1"/>
                </a:solidFill>
                <a:uFill>
                  <a:solidFill>
                    <a:srgbClr val="FFFFFF"/>
                  </a:solidFill>
                </a:uFill>
              </a:rPr>
              <a:t>Conclusions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70E82BD6-3045-428D-ACEE-11F8C8952545}" type="slidenum">
              <a:rPr lang="ru-RU"/>
              <a:pPr>
                <a:defRPr/>
              </a:pPr>
              <a:t>18</a:t>
            </a:fld>
            <a:endParaRPr lang="ru-RU"/>
          </a:p>
        </p:txBody>
      </p:sp>
      <p:sp>
        <p:nvSpPr>
          <p:cNvPr id="47106" name="Text Box 4"/>
          <p:cNvSpPr txBox="1">
            <a:spLocks noChangeArrowheads="1"/>
          </p:cNvSpPr>
          <p:nvPr/>
        </p:nvSpPr>
        <p:spPr bwMode="auto">
          <a:xfrm>
            <a:off x="2193925" y="1817688"/>
            <a:ext cx="5397500" cy="519112"/>
          </a:xfrm>
          <a:prstGeom prst="rect">
            <a:avLst/>
          </a:prstGeom>
          <a:noFill/>
          <a:ln w="9525">
            <a:noFill/>
            <a:miter lim="800000"/>
            <a:headEnd/>
            <a:tailEnd/>
          </a:ln>
        </p:spPr>
        <p:txBody>
          <a:bodyPr wrap="none">
            <a:spAutoFit/>
          </a:bodyPr>
          <a:lstStyle/>
          <a:p>
            <a:r>
              <a:rPr lang="en-US" sz="2800">
                <a:latin typeface="Calibri" pitchFamily="34" charset="0"/>
              </a:rPr>
              <a:t>THANKS FOR THE ATTENTION</a:t>
            </a:r>
            <a:endParaRPr lang="ru-RU" sz="280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C8247DD2-64F7-44B4-826A-8DE0D9F3873F}" type="slidenum">
              <a:rPr lang="ru-RU"/>
              <a:pPr>
                <a:defRPr/>
              </a:pPr>
              <a:t>19</a:t>
            </a:fld>
            <a:endParaRPr lang="ru-RU"/>
          </a:p>
        </p:txBody>
      </p:sp>
      <p:sp>
        <p:nvSpPr>
          <p:cNvPr id="50178" name="Заголовок 1"/>
          <p:cNvSpPr>
            <a:spLocks noGrp="1"/>
          </p:cNvSpPr>
          <p:nvPr>
            <p:ph type="title"/>
          </p:nvPr>
        </p:nvSpPr>
        <p:spPr>
          <a:xfrm>
            <a:off x="457200" y="0"/>
            <a:ext cx="8229600" cy="1143000"/>
          </a:xfrm>
        </p:spPr>
        <p:txBody>
          <a:bodyPr/>
          <a:lstStyle/>
          <a:p>
            <a:pPr eaLnBrk="1" hangingPunct="1"/>
            <a:r>
              <a:rPr lang="ru-RU" baseline="30000" smtClean="0"/>
              <a:t>7</a:t>
            </a:r>
            <a:r>
              <a:rPr lang="en-US" smtClean="0"/>
              <a:t>He </a:t>
            </a:r>
            <a:endParaRPr lang="ru-RU" smtClean="0"/>
          </a:p>
        </p:txBody>
      </p:sp>
      <p:pic>
        <p:nvPicPr>
          <p:cNvPr id="50179" name="Picture 2"/>
          <p:cNvPicPr>
            <a:picLocks noChangeAspect="1" noChangeArrowheads="1"/>
          </p:cNvPicPr>
          <p:nvPr/>
        </p:nvPicPr>
        <p:blipFill>
          <a:blip r:embed="rId2" cstate="print"/>
          <a:srcRect/>
          <a:stretch>
            <a:fillRect/>
          </a:stretch>
        </p:blipFill>
        <p:spPr bwMode="auto">
          <a:xfrm>
            <a:off x="1928813" y="796925"/>
            <a:ext cx="5848350" cy="2209800"/>
          </a:xfrm>
          <a:prstGeom prst="rect">
            <a:avLst/>
          </a:prstGeom>
          <a:noFill/>
          <a:ln w="9525">
            <a:noFill/>
            <a:miter lim="800000"/>
            <a:headEnd/>
            <a:tailEnd/>
          </a:ln>
        </p:spPr>
      </p:pic>
      <p:sp>
        <p:nvSpPr>
          <p:cNvPr id="50180" name="TextBox 4"/>
          <p:cNvSpPr txBox="1">
            <a:spLocks noChangeArrowheads="1"/>
          </p:cNvSpPr>
          <p:nvPr/>
        </p:nvSpPr>
        <p:spPr bwMode="auto">
          <a:xfrm>
            <a:off x="2282825" y="2974975"/>
            <a:ext cx="882650" cy="368300"/>
          </a:xfrm>
          <a:prstGeom prst="rect">
            <a:avLst/>
          </a:prstGeom>
          <a:noFill/>
          <a:ln w="9525">
            <a:noFill/>
            <a:miter lim="800000"/>
            <a:headEnd/>
            <a:tailEnd/>
          </a:ln>
        </p:spPr>
        <p:txBody>
          <a:bodyPr wrap="none">
            <a:spAutoFit/>
          </a:bodyPr>
          <a:lstStyle/>
          <a:p>
            <a:r>
              <a:rPr lang="en-US">
                <a:latin typeface="Calibri" pitchFamily="34" charset="0"/>
              </a:rPr>
              <a:t>2n halo</a:t>
            </a:r>
            <a:endParaRPr lang="ru-RU">
              <a:latin typeface="Calibri" pitchFamily="34" charset="0"/>
            </a:endParaRPr>
          </a:p>
        </p:txBody>
      </p:sp>
      <p:sp>
        <p:nvSpPr>
          <p:cNvPr id="50181" name="TextBox 5"/>
          <p:cNvSpPr txBox="1">
            <a:spLocks noChangeArrowheads="1"/>
          </p:cNvSpPr>
          <p:nvPr/>
        </p:nvSpPr>
        <p:spPr bwMode="auto">
          <a:xfrm>
            <a:off x="6300788" y="3024188"/>
            <a:ext cx="1012825" cy="369887"/>
          </a:xfrm>
          <a:prstGeom prst="rect">
            <a:avLst/>
          </a:prstGeom>
          <a:noFill/>
          <a:ln w="9525">
            <a:noFill/>
            <a:miter lim="800000"/>
            <a:headEnd/>
            <a:tailEnd/>
          </a:ln>
        </p:spPr>
        <p:txBody>
          <a:bodyPr wrap="none">
            <a:spAutoFit/>
          </a:bodyPr>
          <a:lstStyle/>
          <a:p>
            <a:r>
              <a:rPr lang="en-US">
                <a:latin typeface="Calibri" pitchFamily="34" charset="0"/>
              </a:rPr>
              <a:t>skin halo</a:t>
            </a:r>
            <a:endParaRPr lang="ru-RU">
              <a:latin typeface="Calibri" pitchFamily="34" charset="0"/>
            </a:endParaRPr>
          </a:p>
        </p:txBody>
      </p:sp>
      <p:sp>
        <p:nvSpPr>
          <p:cNvPr id="50182" name="TextBox 6"/>
          <p:cNvSpPr txBox="1">
            <a:spLocks noChangeArrowheads="1"/>
          </p:cNvSpPr>
          <p:nvPr/>
        </p:nvSpPr>
        <p:spPr bwMode="auto">
          <a:xfrm>
            <a:off x="3729038" y="3048000"/>
            <a:ext cx="2454275"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3n halo? double halo?</a:t>
            </a:r>
            <a:endParaRPr lang="ru-RU">
              <a:solidFill>
                <a:srgbClr val="FF0000"/>
              </a:solidFill>
              <a:latin typeface="Calibri" pitchFamily="34" charset="0"/>
            </a:endParaRPr>
          </a:p>
        </p:txBody>
      </p:sp>
      <p:sp>
        <p:nvSpPr>
          <p:cNvPr id="50183" name="TextBox 7"/>
          <p:cNvSpPr txBox="1">
            <a:spLocks noChangeArrowheads="1"/>
          </p:cNvSpPr>
          <p:nvPr/>
        </p:nvSpPr>
        <p:spPr bwMode="auto">
          <a:xfrm>
            <a:off x="0" y="3143250"/>
            <a:ext cx="9144000" cy="3570288"/>
          </a:xfrm>
          <a:prstGeom prst="rect">
            <a:avLst/>
          </a:prstGeom>
          <a:noFill/>
          <a:ln w="9525">
            <a:noFill/>
            <a:miter lim="800000"/>
            <a:headEnd/>
            <a:tailEnd/>
          </a:ln>
        </p:spPr>
        <p:txBody>
          <a:bodyPr>
            <a:spAutoFit/>
          </a:bodyPr>
          <a:lstStyle/>
          <a:p>
            <a:r>
              <a:rPr lang="en-US">
                <a:latin typeface="Calibri" pitchFamily="34" charset="0"/>
              </a:rPr>
              <a:t>Our results:</a:t>
            </a:r>
          </a:p>
          <a:p>
            <a:pPr>
              <a:buFont typeface="Arial" charset="0"/>
              <a:buChar char="•"/>
            </a:pPr>
            <a:r>
              <a:rPr lang="en-US">
                <a:latin typeface="Calibri" pitchFamily="34" charset="0"/>
              </a:rPr>
              <a:t> From pion absorption: the </a:t>
            </a:r>
            <a:r>
              <a:rPr lang="en-US" baseline="30000">
                <a:latin typeface="Calibri" pitchFamily="34" charset="0"/>
              </a:rPr>
              <a:t>4</a:t>
            </a:r>
            <a:r>
              <a:rPr lang="en-US">
                <a:latin typeface="Calibri" pitchFamily="34" charset="0"/>
              </a:rPr>
              <a:t>Не+3n structure is not manifested in the ground state of </a:t>
            </a:r>
            <a:r>
              <a:rPr lang="en-US" baseline="30000">
                <a:latin typeface="Calibri" pitchFamily="34" charset="0"/>
              </a:rPr>
              <a:t>7</a:t>
            </a:r>
            <a:r>
              <a:rPr lang="en-US">
                <a:latin typeface="Calibri" pitchFamily="34" charset="0"/>
              </a:rPr>
              <a:t>Не. It is possible existence of a complicated “halo-like” configuration in </a:t>
            </a:r>
            <a:r>
              <a:rPr lang="en-US" baseline="30000">
                <a:latin typeface="Calibri" pitchFamily="34" charset="0"/>
              </a:rPr>
              <a:t>7</a:t>
            </a:r>
            <a:r>
              <a:rPr lang="en-US">
                <a:latin typeface="Calibri" pitchFamily="34" charset="0"/>
              </a:rPr>
              <a:t>Не with all three neutrons located outside of the alpha particle core. The structure of this complicated halo-like state would be determined by correlations of neutrons in the p</a:t>
            </a:r>
            <a:r>
              <a:rPr lang="en-US" baseline="-25000">
                <a:latin typeface="Calibri" pitchFamily="34" charset="0"/>
              </a:rPr>
              <a:t>3/2</a:t>
            </a:r>
            <a:r>
              <a:rPr lang="en-US">
                <a:latin typeface="Calibri" pitchFamily="34" charset="0"/>
              </a:rPr>
              <a:t> and p</a:t>
            </a:r>
            <a:r>
              <a:rPr lang="en-US" baseline="-25000">
                <a:latin typeface="Calibri" pitchFamily="34" charset="0"/>
              </a:rPr>
              <a:t>1/2</a:t>
            </a:r>
            <a:r>
              <a:rPr lang="en-US">
                <a:latin typeface="Calibri" pitchFamily="34" charset="0"/>
              </a:rPr>
              <a:t> shells. </a:t>
            </a:r>
          </a:p>
          <a:p>
            <a:r>
              <a:rPr lang="da-DK" sz="1400" i="1">
                <a:latin typeface="Calibri" pitchFamily="34" charset="0"/>
              </a:rPr>
              <a:t>B.A. Chernyshev et al., JETP Letters 110, 97–101(2019)</a:t>
            </a:r>
            <a:endParaRPr lang="en-US" sz="1400" i="1">
              <a:latin typeface="Calibri" pitchFamily="34" charset="0"/>
            </a:endParaRPr>
          </a:p>
          <a:p>
            <a:pPr>
              <a:buFont typeface="Arial" charset="0"/>
              <a:buChar char="•"/>
            </a:pPr>
            <a:r>
              <a:rPr lang="en-US">
                <a:latin typeface="Calibri" pitchFamily="34" charset="0"/>
              </a:rPr>
              <a:t> From MDM</a:t>
            </a:r>
          </a:p>
          <a:p>
            <a:r>
              <a:rPr lang="en-US">
                <a:latin typeface="Calibri" pitchFamily="34" charset="0"/>
              </a:rPr>
              <a:t>The </a:t>
            </a:r>
            <a:r>
              <a:rPr lang="en-US" baseline="30000">
                <a:latin typeface="Calibri" pitchFamily="34" charset="0"/>
              </a:rPr>
              <a:t>7</a:t>
            </a:r>
            <a:r>
              <a:rPr lang="en-US">
                <a:latin typeface="Calibri" pitchFamily="34" charset="0"/>
              </a:rPr>
              <a:t>He radius is fairly well inscribed in the systematics of the </a:t>
            </a:r>
            <a:r>
              <a:rPr lang="en-US" baseline="30000">
                <a:latin typeface="Calibri" pitchFamily="34" charset="0"/>
              </a:rPr>
              <a:t>6</a:t>
            </a:r>
            <a:r>
              <a:rPr lang="en-US">
                <a:latin typeface="Calibri" pitchFamily="34" charset="0"/>
              </a:rPr>
              <a:t>He - </a:t>
            </a:r>
            <a:r>
              <a:rPr lang="en-US" baseline="30000">
                <a:latin typeface="Calibri" pitchFamily="34" charset="0"/>
              </a:rPr>
              <a:t>7</a:t>
            </a:r>
            <a:r>
              <a:rPr lang="en-US">
                <a:latin typeface="Calibri" pitchFamily="34" charset="0"/>
              </a:rPr>
              <a:t>He - </a:t>
            </a:r>
            <a:r>
              <a:rPr lang="en-US" baseline="30000">
                <a:latin typeface="Calibri" pitchFamily="34" charset="0"/>
              </a:rPr>
              <a:t>8</a:t>
            </a:r>
            <a:r>
              <a:rPr lang="en-US">
                <a:latin typeface="Calibri" pitchFamily="34" charset="0"/>
              </a:rPr>
              <a:t>He radii. It occurred to be close to the radii of </a:t>
            </a:r>
            <a:r>
              <a:rPr lang="en-US" baseline="30000">
                <a:latin typeface="Calibri" pitchFamily="34" charset="0"/>
              </a:rPr>
              <a:t>6</a:t>
            </a:r>
            <a:r>
              <a:rPr lang="en-US">
                <a:latin typeface="Calibri" pitchFamily="34" charset="0"/>
              </a:rPr>
              <a:t>He and </a:t>
            </a:r>
            <a:r>
              <a:rPr lang="en-US" baseline="30000">
                <a:latin typeface="Calibri" pitchFamily="34" charset="0"/>
              </a:rPr>
              <a:t>8</a:t>
            </a:r>
            <a:r>
              <a:rPr lang="en-US">
                <a:latin typeface="Calibri" pitchFamily="34" charset="0"/>
              </a:rPr>
              <a:t>He having two-neutron halo and neutron skin correspondingly indicating to some intermediate three-neutron halo-like structure of </a:t>
            </a:r>
            <a:r>
              <a:rPr lang="en-US" baseline="30000">
                <a:latin typeface="Calibri" pitchFamily="34" charset="0"/>
              </a:rPr>
              <a:t>7</a:t>
            </a:r>
            <a:r>
              <a:rPr lang="en-US">
                <a:latin typeface="Calibri" pitchFamily="34" charset="0"/>
              </a:rPr>
              <a:t>He </a:t>
            </a:r>
          </a:p>
          <a:p>
            <a:r>
              <a:rPr lang="en-US" sz="1400" i="1">
                <a:latin typeface="Calibri" pitchFamily="34" charset="0"/>
              </a:rPr>
              <a:t>A.S. Demyanova et al. J. Phys.: Conf. Ser. 1643 012128 (2020)</a:t>
            </a:r>
            <a:endParaRPr lang="ru-RU" sz="1400" i="1">
              <a:latin typeface="Calibri" pitchFamily="34" charset="0"/>
            </a:endParaRPr>
          </a:p>
        </p:txBody>
      </p:sp>
      <p:sp>
        <p:nvSpPr>
          <p:cNvPr id="50184" name="TextBox 8"/>
          <p:cNvSpPr txBox="1">
            <a:spLocks noChangeArrowheads="1"/>
          </p:cNvSpPr>
          <p:nvPr/>
        </p:nvSpPr>
        <p:spPr bwMode="auto">
          <a:xfrm>
            <a:off x="-42863" y="6600825"/>
            <a:ext cx="500063" cy="277813"/>
          </a:xfrm>
          <a:prstGeom prst="rect">
            <a:avLst/>
          </a:prstGeom>
          <a:noFill/>
          <a:ln w="9525">
            <a:noFill/>
            <a:miter lim="800000"/>
            <a:headEnd/>
            <a:tailEnd/>
          </a:ln>
        </p:spPr>
        <p:txBody>
          <a:bodyPr>
            <a:spAutoFit/>
          </a:bodyPr>
          <a:lstStyle/>
          <a:p>
            <a:r>
              <a:rPr lang="en-US" sz="1200">
                <a:latin typeface="Calibri" pitchFamily="34" charset="0"/>
              </a:rPr>
              <a:t>14</a:t>
            </a:r>
            <a:endParaRPr lang="ru-RU" sz="1200">
              <a:latin typeface="Calibri" pitchFamily="34" charset="0"/>
            </a:endParaRPr>
          </a:p>
        </p:txBody>
      </p:sp>
      <p:pic>
        <p:nvPicPr>
          <p:cNvPr id="50185" name="Picture 2"/>
          <p:cNvPicPr>
            <a:picLocks noChangeAspect="1" noChangeArrowheads="1"/>
          </p:cNvPicPr>
          <p:nvPr/>
        </p:nvPicPr>
        <p:blipFill>
          <a:blip r:embed="rId3" cstate="print"/>
          <a:srcRect/>
          <a:stretch>
            <a:fillRect/>
          </a:stretch>
        </p:blipFill>
        <p:spPr bwMode="auto">
          <a:xfrm>
            <a:off x="0" y="0"/>
            <a:ext cx="876300" cy="796925"/>
          </a:xfrm>
          <a:prstGeom prst="rect">
            <a:avLst/>
          </a:prstGeom>
          <a:noFill/>
          <a:ln w="9525">
            <a:noFill/>
            <a:miter lim="800000"/>
            <a:headEnd/>
            <a:tailEnd/>
          </a:ln>
        </p:spPr>
      </p:pic>
      <p:sp>
        <p:nvSpPr>
          <p:cNvPr id="50186" name="TextBox 11"/>
          <p:cNvSpPr txBox="1">
            <a:spLocks noChangeArrowheads="1"/>
          </p:cNvSpPr>
          <p:nvPr/>
        </p:nvSpPr>
        <p:spPr bwMode="auto">
          <a:xfrm>
            <a:off x="323850" y="6600825"/>
            <a:ext cx="8250238" cy="261938"/>
          </a:xfrm>
          <a:prstGeom prst="rect">
            <a:avLst/>
          </a:prstGeom>
          <a:noFill/>
          <a:ln w="9525">
            <a:noFill/>
            <a:miter lim="800000"/>
            <a:headEnd/>
            <a:tailEnd/>
          </a:ln>
        </p:spPr>
        <p:txBody>
          <a:bodyPr wrap="none">
            <a:spAutoFit/>
          </a:bodyPr>
          <a:lstStyle/>
          <a:p>
            <a:r>
              <a:rPr lang="en-US" sz="1100" i="1">
                <a:solidFill>
                  <a:srgbClr val="1306BA"/>
                </a:solidFill>
                <a:latin typeface="Calibri" pitchFamily="34" charset="0"/>
              </a:rPr>
              <a:t>III INTERNATIONALSCIENTIFIC FORUM "NUCLEAR SCIENCE AND TECHNOLOGIES“, 2021</a:t>
            </a:r>
            <a:r>
              <a:rPr lang="ru-RU" sz="1100" i="1">
                <a:solidFill>
                  <a:srgbClr val="1306BA"/>
                </a:solidFill>
                <a:latin typeface="Calibri" pitchFamily="34" charset="0"/>
              </a:rPr>
              <a:t> </a:t>
            </a:r>
            <a:r>
              <a:rPr lang="en-US" sz="1100" i="1">
                <a:solidFill>
                  <a:srgbClr val="1306BA"/>
                </a:solidFill>
                <a:latin typeface="Calibri" pitchFamily="34" charset="0"/>
              </a:rPr>
              <a:t>Almaty, Republic of Kazakhstan</a:t>
            </a:r>
            <a:endParaRPr lang="ru-RU" sz="1100" i="1">
              <a:solidFill>
                <a:srgbClr val="1306BA"/>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5"/>
          <p:cNvSpPr>
            <a:spLocks noGrp="1"/>
          </p:cNvSpPr>
          <p:nvPr>
            <p:ph type="sldNum" sz="quarter" idx="12"/>
          </p:nvPr>
        </p:nvSpPr>
        <p:spPr/>
        <p:txBody>
          <a:bodyPr/>
          <a:lstStyle/>
          <a:p>
            <a:pPr>
              <a:defRPr/>
            </a:pPr>
            <a:fld id="{E58043D1-BCCE-4B37-B51B-B6C23D76733A}" type="slidenum">
              <a:rPr lang="ru-RU"/>
              <a:pPr>
                <a:defRPr/>
              </a:pPr>
              <a:t>2</a:t>
            </a:fld>
            <a:endParaRPr lang="ru-RU"/>
          </a:p>
        </p:txBody>
      </p:sp>
      <p:sp>
        <p:nvSpPr>
          <p:cNvPr id="17410" name="Text Box 5"/>
          <p:cNvSpPr txBox="1">
            <a:spLocks noChangeArrowheads="1"/>
          </p:cNvSpPr>
          <p:nvPr/>
        </p:nvSpPr>
        <p:spPr bwMode="auto">
          <a:xfrm>
            <a:off x="0" y="1484313"/>
            <a:ext cx="7885113" cy="1619250"/>
          </a:xfrm>
          <a:prstGeom prst="rect">
            <a:avLst/>
          </a:prstGeom>
          <a:noFill/>
          <a:ln w="9525">
            <a:noFill/>
            <a:miter lim="800000"/>
            <a:headEnd/>
            <a:tailEnd/>
          </a:ln>
        </p:spPr>
        <p:txBody>
          <a:bodyPr>
            <a:spAutoFit/>
          </a:bodyPr>
          <a:lstStyle/>
          <a:p>
            <a:r>
              <a:rPr lang="en-US"/>
              <a:t>Burtebayev N</a:t>
            </a:r>
            <a:r>
              <a:rPr lang="kk-KZ" baseline="30000"/>
              <a:t>1</a:t>
            </a:r>
            <a:r>
              <a:rPr lang="kk-KZ"/>
              <a:t>, </a:t>
            </a:r>
            <a:r>
              <a:rPr lang="ru-RU"/>
              <a:t> </a:t>
            </a:r>
            <a:r>
              <a:rPr lang="en-US"/>
              <a:t>Nassurlla Marzhan</a:t>
            </a:r>
            <a:r>
              <a:rPr lang="kk-KZ" baseline="30000"/>
              <a:t>1</a:t>
            </a:r>
            <a:r>
              <a:rPr lang="kk-KZ"/>
              <a:t>, </a:t>
            </a:r>
            <a:r>
              <a:rPr lang="en-US"/>
              <a:t>Nassurlla</a:t>
            </a:r>
            <a:r>
              <a:rPr lang="kk-KZ"/>
              <a:t> </a:t>
            </a:r>
            <a:r>
              <a:rPr lang="en-US"/>
              <a:t>Maulen</a:t>
            </a:r>
            <a:r>
              <a:rPr lang="kk-KZ" baseline="30000"/>
              <a:t>1,</a:t>
            </a:r>
            <a:r>
              <a:rPr lang="en-US" baseline="30000"/>
              <a:t>2</a:t>
            </a:r>
            <a:r>
              <a:rPr lang="kk-KZ"/>
              <a:t>,</a:t>
            </a:r>
            <a:r>
              <a:rPr lang="en-US"/>
              <a:t> Zhdanov V.S.</a:t>
            </a:r>
            <a:r>
              <a:rPr lang="ru-RU" baseline="30000"/>
              <a:t>1</a:t>
            </a:r>
            <a:r>
              <a:rPr lang="ru-RU"/>
              <a:t>, </a:t>
            </a:r>
            <a:r>
              <a:rPr lang="en-US"/>
              <a:t>Alimov D.K.</a:t>
            </a:r>
            <a:r>
              <a:rPr lang="ru-RU" baseline="30000"/>
              <a:t>1</a:t>
            </a:r>
            <a:r>
              <a:rPr lang="ru-RU"/>
              <a:t>, </a:t>
            </a:r>
            <a:r>
              <a:rPr lang="en-US"/>
              <a:t>Khodzhaev P</a:t>
            </a:r>
            <a:r>
              <a:rPr lang="kk-KZ" baseline="30000"/>
              <a:t>1,</a:t>
            </a:r>
            <a:r>
              <a:rPr lang="en-US" baseline="30000"/>
              <a:t>2</a:t>
            </a:r>
            <a:r>
              <a:rPr lang="kk-KZ"/>
              <a:t>, </a:t>
            </a:r>
            <a:r>
              <a:rPr lang="en-US"/>
              <a:t>Sabidolda A</a:t>
            </a:r>
            <a:r>
              <a:rPr lang="kk-KZ" baseline="30000"/>
              <a:t>1,</a:t>
            </a:r>
            <a:r>
              <a:rPr lang="en-US" baseline="30000"/>
              <a:t>2</a:t>
            </a:r>
            <a:r>
              <a:rPr lang="kk-KZ" b="1"/>
              <a:t> , </a:t>
            </a:r>
            <a:r>
              <a:rPr lang="en-US"/>
              <a:t>Isaev D.A.</a:t>
            </a:r>
            <a:r>
              <a:rPr lang="ru-RU" baseline="30000"/>
              <a:t>1,</a:t>
            </a:r>
            <a:r>
              <a:rPr lang="en-US" baseline="30000"/>
              <a:t>2</a:t>
            </a:r>
            <a:endParaRPr lang="en-US"/>
          </a:p>
          <a:p>
            <a:r>
              <a:rPr lang="en-US" sz="1600" i="1" baseline="30000">
                <a:latin typeface="Times New Roman" pitchFamily="18" charset="0"/>
              </a:rPr>
              <a:t>1</a:t>
            </a:r>
            <a:r>
              <a:rPr lang="en-US" sz="1600" i="1">
                <a:latin typeface="Times New Roman" pitchFamily="18" charset="0"/>
              </a:rPr>
              <a:t> Institute of Nuclear Physics, ME of Republic of Kazakhstan, Almaty 050032, Republic of Kazakhstan</a:t>
            </a:r>
          </a:p>
          <a:p>
            <a:r>
              <a:rPr lang="en-US" sz="1600" i="1" baseline="30000">
                <a:latin typeface="Times New Roman" pitchFamily="18" charset="0"/>
              </a:rPr>
              <a:t>2</a:t>
            </a:r>
            <a:r>
              <a:rPr lang="ru-RU" sz="1600" i="1">
                <a:latin typeface="Times New Roman" pitchFamily="18" charset="0"/>
              </a:rPr>
              <a:t> </a:t>
            </a:r>
            <a:r>
              <a:rPr lang="en-US" sz="1600" i="1">
                <a:latin typeface="Times New Roman" pitchFamily="18" charset="0"/>
              </a:rPr>
              <a:t>al</a:t>
            </a:r>
            <a:r>
              <a:rPr lang="ru-RU" sz="1600" i="1">
                <a:latin typeface="Times New Roman" pitchFamily="18" charset="0"/>
              </a:rPr>
              <a:t>-</a:t>
            </a:r>
            <a:r>
              <a:rPr lang="en-US" sz="1600" i="1">
                <a:latin typeface="Times New Roman" pitchFamily="18" charset="0"/>
              </a:rPr>
              <a:t>Farabi Kazakh National University</a:t>
            </a:r>
            <a:r>
              <a:rPr lang="ru-RU" sz="1600" i="1">
                <a:latin typeface="Times New Roman" pitchFamily="18" charset="0"/>
              </a:rPr>
              <a:t>, </a:t>
            </a:r>
            <a:r>
              <a:rPr lang="en-US" sz="1600" i="1">
                <a:latin typeface="Times New Roman" pitchFamily="18" charset="0"/>
              </a:rPr>
              <a:t>Almaty 050040, Republic of Kazakhstan</a:t>
            </a:r>
          </a:p>
          <a:p>
            <a:endParaRPr lang="ru-RU" sz="1600">
              <a:latin typeface="Times New Roman" pitchFamily="18" charset="0"/>
            </a:endParaRPr>
          </a:p>
        </p:txBody>
      </p:sp>
      <p:pic>
        <p:nvPicPr>
          <p:cNvPr id="17411" name="Picture 2" descr="http://nrcki.ru/images/dynamic/img34610.jpg"/>
          <p:cNvPicPr>
            <a:picLocks noChangeAspect="1" noChangeArrowheads="1"/>
          </p:cNvPicPr>
          <p:nvPr/>
        </p:nvPicPr>
        <p:blipFill>
          <a:blip r:embed="rId2" cstate="print"/>
          <a:srcRect/>
          <a:stretch>
            <a:fillRect/>
          </a:stretch>
        </p:blipFill>
        <p:spPr bwMode="auto">
          <a:xfrm>
            <a:off x="7812088" y="3068638"/>
            <a:ext cx="766762" cy="766762"/>
          </a:xfrm>
          <a:prstGeom prst="rect">
            <a:avLst/>
          </a:prstGeom>
          <a:noFill/>
          <a:ln w="9525">
            <a:noFill/>
            <a:miter lim="800000"/>
            <a:headEnd/>
            <a:tailEnd/>
          </a:ln>
        </p:spPr>
      </p:pic>
      <p:sp>
        <p:nvSpPr>
          <p:cNvPr id="5"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a:solidFill>
                  <a:schemeClr val="bg1"/>
                </a:solidFill>
              </a:rPr>
              <a:t>Author’s team</a:t>
            </a:r>
            <a:endParaRPr lang="en-US" sz="3600" spc="-1" dirty="0">
              <a:solidFill>
                <a:schemeClr val="bg1"/>
              </a:solidFill>
              <a:uFill>
                <a:solidFill>
                  <a:srgbClr val="FFFFFF"/>
                </a:solidFill>
              </a:uFill>
            </a:endParaRPr>
          </a:p>
        </p:txBody>
      </p:sp>
      <p:sp>
        <p:nvSpPr>
          <p:cNvPr id="17413" name="Rectangle 6"/>
          <p:cNvSpPr>
            <a:spLocks noChangeArrowheads="1"/>
          </p:cNvSpPr>
          <p:nvPr/>
        </p:nvSpPr>
        <p:spPr bwMode="auto">
          <a:xfrm>
            <a:off x="107950" y="3141663"/>
            <a:ext cx="8785225" cy="855662"/>
          </a:xfrm>
          <a:prstGeom prst="rect">
            <a:avLst/>
          </a:prstGeom>
          <a:noFill/>
          <a:ln w="9525">
            <a:noFill/>
            <a:miter lim="800000"/>
            <a:headEnd/>
            <a:tailEnd/>
          </a:ln>
        </p:spPr>
        <p:txBody>
          <a:bodyPr>
            <a:spAutoFit/>
          </a:bodyPr>
          <a:lstStyle/>
          <a:p>
            <a:r>
              <a:rPr lang="en-US" b="1" u="sng"/>
              <a:t>Demyanova A.S., </a:t>
            </a:r>
            <a:r>
              <a:rPr lang="en-US"/>
              <a:t>Danilov A.N.</a:t>
            </a:r>
            <a:r>
              <a:rPr lang="ru-RU"/>
              <a:t>,</a:t>
            </a:r>
            <a:r>
              <a:rPr lang="en-US"/>
              <a:t> Starastsin V.I. Dmitriev S.V., S.K. Raidun</a:t>
            </a:r>
            <a:r>
              <a:rPr lang="ru-RU"/>
              <a:t> </a:t>
            </a:r>
            <a:endParaRPr lang="en-US"/>
          </a:p>
          <a:p>
            <a:r>
              <a:rPr lang="en-US" sz="1600" i="1">
                <a:latin typeface="Times New Roman" pitchFamily="18" charset="0"/>
              </a:rPr>
              <a:t>NRC Kurchatov Institute, pl. Akademica Kurchatova 1, Moscow 123182, Russia</a:t>
            </a:r>
          </a:p>
          <a:p>
            <a:endParaRPr lang="ru-RU" sz="1600" i="1">
              <a:latin typeface="Times New Roman" pitchFamily="18" charset="0"/>
            </a:endParaRPr>
          </a:p>
        </p:txBody>
      </p:sp>
      <p:sp>
        <p:nvSpPr>
          <p:cNvPr id="17414" name="Text Box 7"/>
          <p:cNvSpPr txBox="1">
            <a:spLocks noChangeArrowheads="1"/>
          </p:cNvSpPr>
          <p:nvPr/>
        </p:nvSpPr>
        <p:spPr bwMode="auto">
          <a:xfrm>
            <a:off x="0" y="4076700"/>
            <a:ext cx="8569325" cy="1160463"/>
          </a:xfrm>
          <a:prstGeom prst="rect">
            <a:avLst/>
          </a:prstGeom>
          <a:noFill/>
          <a:ln w="9525">
            <a:noFill/>
            <a:miter lim="800000"/>
            <a:headEnd/>
            <a:tailEnd/>
          </a:ln>
        </p:spPr>
        <p:txBody>
          <a:bodyPr>
            <a:spAutoFit/>
          </a:bodyPr>
          <a:lstStyle/>
          <a:p>
            <a:r>
              <a:rPr lang="en-US"/>
              <a:t>Goncharov S.A. </a:t>
            </a:r>
          </a:p>
          <a:p>
            <a:r>
              <a:rPr lang="en-US" sz="1600" i="1">
                <a:latin typeface="Times New Roman" pitchFamily="18" charset="0"/>
              </a:rPr>
              <a:t>Lomonosov Moscow State University, Moscow 119991, Russia</a:t>
            </a:r>
          </a:p>
          <a:p>
            <a:endParaRPr lang="en-US"/>
          </a:p>
          <a:p>
            <a:endParaRPr lang="ru-RU"/>
          </a:p>
        </p:txBody>
      </p:sp>
      <p:sp>
        <p:nvSpPr>
          <p:cNvPr id="17415" name="Text Box 8"/>
          <p:cNvSpPr txBox="1">
            <a:spLocks noChangeArrowheads="1"/>
          </p:cNvSpPr>
          <p:nvPr/>
        </p:nvSpPr>
        <p:spPr bwMode="auto">
          <a:xfrm>
            <a:off x="0" y="5013325"/>
            <a:ext cx="9144000" cy="1893888"/>
          </a:xfrm>
          <a:prstGeom prst="rect">
            <a:avLst/>
          </a:prstGeom>
          <a:noFill/>
          <a:ln w="9525">
            <a:noFill/>
            <a:miter lim="800000"/>
            <a:headEnd/>
            <a:tailEnd/>
          </a:ln>
        </p:spPr>
        <p:txBody>
          <a:bodyPr>
            <a:spAutoFit/>
          </a:bodyPr>
          <a:lstStyle/>
          <a:p>
            <a:r>
              <a:rPr lang="en-US"/>
              <a:t>S.S. Stukalov</a:t>
            </a:r>
            <a:r>
              <a:rPr lang="en-US" baseline="30000"/>
              <a:t>1</a:t>
            </a:r>
            <a:r>
              <a:rPr lang="en-US"/>
              <a:t>, Yu.G. Sobolev</a:t>
            </a:r>
            <a:r>
              <a:rPr lang="en-US" baseline="30000"/>
              <a:t>1,2</a:t>
            </a:r>
            <a:r>
              <a:rPr lang="en-US"/>
              <a:t>, Yu.E. Penionzhkevich</a:t>
            </a:r>
            <a:r>
              <a:rPr lang="en-US" baseline="30000"/>
              <a:t>1,3</a:t>
            </a:r>
            <a:r>
              <a:rPr lang="en-US"/>
              <a:t>,</a:t>
            </a:r>
            <a:r>
              <a:rPr lang="ru-RU"/>
              <a:t> </a:t>
            </a:r>
            <a:r>
              <a:rPr lang="en-US"/>
              <a:t>V.A. Maslov</a:t>
            </a:r>
            <a:r>
              <a:rPr lang="en-US" baseline="30000"/>
              <a:t>1</a:t>
            </a:r>
            <a:r>
              <a:rPr lang="en-US"/>
              <a:t>, Yu.B. Gurov</a:t>
            </a:r>
            <a:r>
              <a:rPr lang="en-US" baseline="30000"/>
              <a:t>1,3</a:t>
            </a:r>
            <a:r>
              <a:rPr lang="en-US"/>
              <a:t>, A.V. Shakhov</a:t>
            </a:r>
            <a:r>
              <a:rPr lang="en-US" baseline="30000"/>
              <a:t>1</a:t>
            </a:r>
            <a:r>
              <a:rPr lang="en-US"/>
              <a:t>, H.C. Nguyen</a:t>
            </a:r>
            <a:r>
              <a:rPr lang="en-US" baseline="30000"/>
              <a:t>1</a:t>
            </a:r>
            <a:r>
              <a:rPr lang="en-US"/>
              <a:t> </a:t>
            </a:r>
          </a:p>
          <a:p>
            <a:r>
              <a:rPr lang="en-US" sz="1600" i="1" baseline="30000">
                <a:latin typeface="Times New Roman" pitchFamily="18" charset="0"/>
              </a:rPr>
              <a:t>1</a:t>
            </a:r>
            <a:r>
              <a:rPr lang="en-US" sz="1600" i="1">
                <a:latin typeface="Times New Roman" pitchFamily="18" charset="0"/>
              </a:rPr>
              <a:t> Joint Institute for Nuclear Research, Dubna, Moscow Region 141980, Russia</a:t>
            </a:r>
          </a:p>
          <a:p>
            <a:r>
              <a:rPr lang="en-US" sz="1600" i="1" baseline="30000">
                <a:latin typeface="Times New Roman" pitchFamily="18" charset="0"/>
              </a:rPr>
              <a:t>2</a:t>
            </a:r>
            <a:r>
              <a:rPr lang="en-US" sz="1600" i="1">
                <a:latin typeface="Times New Roman" pitchFamily="18" charset="0"/>
              </a:rPr>
              <a:t>NRC Kurchatov Institute, pl. Akademica Kurchatova 1, Moscow 123182, Russia</a:t>
            </a:r>
          </a:p>
          <a:p>
            <a:r>
              <a:rPr lang="en-US" sz="1600" i="1" baseline="30000">
                <a:latin typeface="Times New Roman" pitchFamily="18" charset="0"/>
              </a:rPr>
              <a:t>3</a:t>
            </a:r>
            <a:r>
              <a:rPr lang="en-US" sz="1600" i="1">
                <a:latin typeface="Times New Roman" pitchFamily="18" charset="0"/>
              </a:rPr>
              <a:t> National Research Nuclear University MEPhI, Moscow 115409, Russia</a:t>
            </a:r>
          </a:p>
          <a:p>
            <a:endParaRPr lang="en-US" sz="1600" i="1">
              <a:latin typeface="Times New Roman" pitchFamily="18" charset="0"/>
            </a:endParaRPr>
          </a:p>
          <a:p>
            <a:endParaRPr lang="ru-RU"/>
          </a:p>
        </p:txBody>
      </p:sp>
      <p:pic>
        <p:nvPicPr>
          <p:cNvPr id="17416" name="Picture 7"/>
          <p:cNvPicPr>
            <a:picLocks noChangeAspect="1" noChangeArrowheads="1"/>
          </p:cNvPicPr>
          <p:nvPr/>
        </p:nvPicPr>
        <p:blipFill>
          <a:blip r:embed="rId3" cstate="print"/>
          <a:srcRect/>
          <a:stretch>
            <a:fillRect/>
          </a:stretch>
        </p:blipFill>
        <p:spPr bwMode="auto">
          <a:xfrm>
            <a:off x="7667625" y="1341438"/>
            <a:ext cx="966788" cy="825500"/>
          </a:xfrm>
          <a:prstGeom prst="rect">
            <a:avLst/>
          </a:prstGeom>
          <a:noFill/>
          <a:ln w="9525">
            <a:noFill/>
            <a:miter lim="800000"/>
            <a:headEnd/>
            <a:tailEnd/>
          </a:ln>
        </p:spPr>
      </p:pic>
      <p:pic>
        <p:nvPicPr>
          <p:cNvPr id="17417" name="Рисунок 13" descr="Logotip_KazNU.gif"/>
          <p:cNvPicPr>
            <a:picLocks noChangeAspect="1"/>
          </p:cNvPicPr>
          <p:nvPr/>
        </p:nvPicPr>
        <p:blipFill>
          <a:blip r:embed="rId4" cstate="print"/>
          <a:srcRect/>
          <a:stretch>
            <a:fillRect/>
          </a:stretch>
        </p:blipFill>
        <p:spPr bwMode="auto">
          <a:xfrm>
            <a:off x="7812088" y="2205038"/>
            <a:ext cx="766762" cy="773112"/>
          </a:xfrm>
          <a:prstGeom prst="rect">
            <a:avLst/>
          </a:prstGeom>
          <a:noFill/>
          <a:ln w="9525">
            <a:noFill/>
            <a:miter lim="800000"/>
            <a:headEnd/>
            <a:tailEnd/>
          </a:ln>
        </p:spPr>
      </p:pic>
      <p:pic>
        <p:nvPicPr>
          <p:cNvPr id="17418" name="Picture 11"/>
          <p:cNvPicPr>
            <a:picLocks noChangeAspect="1" noChangeArrowheads="1"/>
          </p:cNvPicPr>
          <p:nvPr/>
        </p:nvPicPr>
        <p:blipFill>
          <a:blip r:embed="rId5" cstate="print"/>
          <a:srcRect/>
          <a:stretch>
            <a:fillRect/>
          </a:stretch>
        </p:blipFill>
        <p:spPr bwMode="auto">
          <a:xfrm>
            <a:off x="5435600" y="4149725"/>
            <a:ext cx="1249363" cy="717550"/>
          </a:xfrm>
          <a:prstGeom prst="rect">
            <a:avLst/>
          </a:prstGeom>
          <a:noFill/>
          <a:ln w="9525">
            <a:noFill/>
            <a:miter lim="800000"/>
            <a:headEnd/>
            <a:tailEnd/>
          </a:ln>
        </p:spPr>
      </p:pic>
      <p:pic>
        <p:nvPicPr>
          <p:cNvPr id="17419" name="Picture 9"/>
          <p:cNvPicPr>
            <a:picLocks noChangeAspect="1" noChangeArrowheads="1"/>
          </p:cNvPicPr>
          <p:nvPr/>
        </p:nvPicPr>
        <p:blipFill>
          <a:blip r:embed="rId6" cstate="print"/>
          <a:srcRect/>
          <a:stretch>
            <a:fillRect/>
          </a:stretch>
        </p:blipFill>
        <p:spPr bwMode="auto">
          <a:xfrm>
            <a:off x="7235825" y="5373688"/>
            <a:ext cx="863600" cy="620712"/>
          </a:xfrm>
          <a:prstGeom prst="rect">
            <a:avLst/>
          </a:prstGeom>
          <a:noFill/>
          <a:ln w="9525">
            <a:noFill/>
            <a:miter lim="800000"/>
            <a:headEnd/>
            <a:tailEnd/>
          </a:ln>
        </p:spPr>
      </p:pic>
      <p:pic>
        <p:nvPicPr>
          <p:cNvPr id="17420" name="Picture 13"/>
          <p:cNvPicPr>
            <a:picLocks noChangeAspect="1" noChangeArrowheads="1"/>
          </p:cNvPicPr>
          <p:nvPr/>
        </p:nvPicPr>
        <p:blipFill>
          <a:blip r:embed="rId7" cstate="print"/>
          <a:srcRect/>
          <a:stretch>
            <a:fillRect/>
          </a:stretch>
        </p:blipFill>
        <p:spPr bwMode="auto">
          <a:xfrm>
            <a:off x="7164388" y="5949950"/>
            <a:ext cx="1065212"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Номер слайда 5"/>
          <p:cNvSpPr>
            <a:spLocks noGrp="1"/>
          </p:cNvSpPr>
          <p:nvPr>
            <p:ph type="sldNum" sz="quarter" idx="12"/>
          </p:nvPr>
        </p:nvSpPr>
        <p:spPr/>
        <p:txBody>
          <a:bodyPr/>
          <a:lstStyle/>
          <a:p>
            <a:pPr>
              <a:defRPr/>
            </a:pPr>
            <a:fld id="{EEB5EB99-0939-49B5-B381-6A948B42A514}" type="slidenum">
              <a:rPr lang="ru-RU"/>
              <a:pPr>
                <a:defRPr/>
              </a:pPr>
              <a:t>3</a:t>
            </a:fld>
            <a:endParaRPr lang="ru-RU"/>
          </a:p>
        </p:txBody>
      </p:sp>
      <p:sp>
        <p:nvSpPr>
          <p:cNvPr id="18434" name="Text Box 3"/>
          <p:cNvSpPr txBox="1">
            <a:spLocks noChangeArrowheads="1"/>
          </p:cNvSpPr>
          <p:nvPr/>
        </p:nvSpPr>
        <p:spPr bwMode="auto">
          <a:xfrm>
            <a:off x="1116013" y="3429000"/>
            <a:ext cx="690562" cy="519113"/>
          </a:xfrm>
          <a:prstGeom prst="rect">
            <a:avLst/>
          </a:prstGeom>
          <a:noFill/>
          <a:ln w="9525">
            <a:noFill/>
            <a:miter lim="800000"/>
            <a:headEnd/>
            <a:tailEnd/>
          </a:ln>
        </p:spPr>
        <p:txBody>
          <a:bodyPr wrap="none">
            <a:spAutoFit/>
          </a:bodyPr>
          <a:lstStyle/>
          <a:p>
            <a:r>
              <a:rPr lang="en-US" sz="2800" baseline="30000"/>
              <a:t>11</a:t>
            </a:r>
            <a:r>
              <a:rPr lang="en-US" sz="2800"/>
              <a:t>B</a:t>
            </a:r>
          </a:p>
        </p:txBody>
      </p:sp>
      <p:sp>
        <p:nvSpPr>
          <p:cNvPr id="18435" name="Text Box 4"/>
          <p:cNvSpPr txBox="1">
            <a:spLocks noChangeArrowheads="1"/>
          </p:cNvSpPr>
          <p:nvPr/>
        </p:nvSpPr>
        <p:spPr bwMode="auto">
          <a:xfrm>
            <a:off x="3419475" y="3429000"/>
            <a:ext cx="914400" cy="579438"/>
          </a:xfrm>
          <a:prstGeom prst="rect">
            <a:avLst/>
          </a:prstGeom>
          <a:noFill/>
          <a:ln w="9525">
            <a:noFill/>
            <a:miter lim="800000"/>
            <a:headEnd/>
            <a:tailEnd/>
          </a:ln>
        </p:spPr>
        <p:txBody>
          <a:bodyPr>
            <a:spAutoFit/>
          </a:bodyPr>
          <a:lstStyle/>
          <a:p>
            <a:r>
              <a:rPr lang="en-US" sz="3200" b="1" baseline="30000">
                <a:solidFill>
                  <a:srgbClr val="CC0000"/>
                </a:solidFill>
              </a:rPr>
              <a:t>11</a:t>
            </a:r>
            <a:r>
              <a:rPr lang="en-US" sz="3200" b="1">
                <a:solidFill>
                  <a:srgbClr val="CC0000"/>
                </a:solidFill>
              </a:rPr>
              <a:t>Li</a:t>
            </a:r>
          </a:p>
        </p:txBody>
      </p:sp>
      <p:sp>
        <p:nvSpPr>
          <p:cNvPr id="18436" name="Text Box 5"/>
          <p:cNvSpPr txBox="1">
            <a:spLocks noChangeArrowheads="1"/>
          </p:cNvSpPr>
          <p:nvPr/>
        </p:nvSpPr>
        <p:spPr bwMode="auto">
          <a:xfrm>
            <a:off x="7380288" y="3429000"/>
            <a:ext cx="1023937" cy="519113"/>
          </a:xfrm>
          <a:prstGeom prst="rect">
            <a:avLst/>
          </a:prstGeom>
          <a:noFill/>
          <a:ln w="9525">
            <a:noFill/>
            <a:miter lim="800000"/>
            <a:headEnd/>
            <a:tailEnd/>
          </a:ln>
        </p:spPr>
        <p:txBody>
          <a:bodyPr wrap="none">
            <a:spAutoFit/>
          </a:bodyPr>
          <a:lstStyle/>
          <a:p>
            <a:r>
              <a:rPr lang="en-US" sz="2800" baseline="30000"/>
              <a:t>208</a:t>
            </a:r>
            <a:r>
              <a:rPr lang="en-US" sz="2800"/>
              <a:t>Pb</a:t>
            </a:r>
          </a:p>
        </p:txBody>
      </p:sp>
      <p:sp>
        <p:nvSpPr>
          <p:cNvPr id="18437" name="Text Box 6"/>
          <p:cNvSpPr txBox="1">
            <a:spLocks noChangeArrowheads="1"/>
          </p:cNvSpPr>
          <p:nvPr/>
        </p:nvSpPr>
        <p:spPr bwMode="auto">
          <a:xfrm>
            <a:off x="395288" y="765175"/>
            <a:ext cx="8610600" cy="944563"/>
          </a:xfrm>
          <a:prstGeom prst="rect">
            <a:avLst/>
          </a:prstGeom>
          <a:noFill/>
          <a:ln w="9525">
            <a:noFill/>
            <a:miter lim="800000"/>
            <a:headEnd/>
            <a:tailEnd/>
          </a:ln>
        </p:spPr>
        <p:txBody>
          <a:bodyPr>
            <a:spAutoFit/>
          </a:bodyPr>
          <a:lstStyle/>
          <a:p>
            <a:r>
              <a:rPr lang="ru-RU" sz="3200" b="1">
                <a:solidFill>
                  <a:schemeClr val="accent2"/>
                </a:solidFill>
              </a:rPr>
              <a:t>Halo nuclei</a:t>
            </a:r>
            <a:r>
              <a:rPr lang="ru-RU">
                <a:solidFill>
                  <a:schemeClr val="accent2"/>
                </a:solidFill>
              </a:rPr>
              <a:t>:</a:t>
            </a:r>
            <a:r>
              <a:rPr lang="ru-RU" sz="2400"/>
              <a:t> </a:t>
            </a:r>
            <a:r>
              <a:rPr lang="en-US" sz="2400"/>
              <a:t> </a:t>
            </a:r>
            <a:r>
              <a:rPr lang="ru-RU" sz="2400"/>
              <a:t>*Abnormally large sizes</a:t>
            </a:r>
          </a:p>
          <a:p>
            <a:r>
              <a:rPr lang="ru-RU" sz="2400"/>
              <a:t>                          </a:t>
            </a:r>
            <a:r>
              <a:rPr lang="en-US" sz="2400"/>
              <a:t>   </a:t>
            </a:r>
            <a:r>
              <a:rPr lang="ru-RU" sz="2400"/>
              <a:t>*</a:t>
            </a:r>
            <a:r>
              <a:rPr lang="en-US" sz="2400"/>
              <a:t>Some neutrons are separated from protons</a:t>
            </a:r>
          </a:p>
        </p:txBody>
      </p:sp>
      <p:pic>
        <p:nvPicPr>
          <p:cNvPr id="18438" name="Picture 7" descr="03A_HALO"/>
          <p:cNvPicPr>
            <a:picLocks noGrp="1" noChangeAspect="1" noChangeArrowheads="1"/>
          </p:cNvPicPr>
          <p:nvPr>
            <p:ph sz="quarter" idx="4294967295"/>
          </p:nvPr>
        </p:nvPicPr>
        <p:blipFill>
          <a:blip r:embed="rId2" cstate="print"/>
          <a:srcRect/>
          <a:stretch>
            <a:fillRect/>
          </a:stretch>
        </p:blipFill>
        <p:spPr>
          <a:xfrm>
            <a:off x="5508625" y="1557338"/>
            <a:ext cx="2184400" cy="2185987"/>
          </a:xfrm>
        </p:spPr>
      </p:pic>
      <p:pic>
        <p:nvPicPr>
          <p:cNvPr id="18439" name="Picture 8" descr="03B_HALO"/>
          <p:cNvPicPr>
            <a:picLocks noGrp="1" noChangeAspect="1" noChangeArrowheads="1"/>
          </p:cNvPicPr>
          <p:nvPr>
            <p:ph sz="quarter" idx="4294967295"/>
          </p:nvPr>
        </p:nvPicPr>
        <p:blipFill>
          <a:blip r:embed="rId3" cstate="print"/>
          <a:srcRect/>
          <a:stretch>
            <a:fillRect/>
          </a:stretch>
        </p:blipFill>
        <p:spPr>
          <a:xfrm>
            <a:off x="2987675" y="1916113"/>
            <a:ext cx="1676400" cy="1598612"/>
          </a:xfrm>
        </p:spPr>
      </p:pic>
      <p:pic>
        <p:nvPicPr>
          <p:cNvPr id="18440" name="Picture 9" descr="03C_HALO"/>
          <p:cNvPicPr>
            <a:picLocks noGrp="1" noChangeAspect="1" noChangeArrowheads="1"/>
          </p:cNvPicPr>
          <p:nvPr>
            <p:ph sz="quarter" idx="4294967295"/>
          </p:nvPr>
        </p:nvPicPr>
        <p:blipFill>
          <a:blip r:embed="rId4" cstate="print"/>
          <a:srcRect/>
          <a:stretch>
            <a:fillRect/>
          </a:stretch>
        </p:blipFill>
        <p:spPr>
          <a:xfrm>
            <a:off x="1042988" y="2205038"/>
            <a:ext cx="839787" cy="838200"/>
          </a:xfrm>
        </p:spPr>
      </p:pic>
      <p:sp>
        <p:nvSpPr>
          <p:cNvPr id="18441" name="Text Box 10"/>
          <p:cNvSpPr txBox="1">
            <a:spLocks noChangeArrowheads="1"/>
          </p:cNvSpPr>
          <p:nvPr/>
        </p:nvSpPr>
        <p:spPr bwMode="auto">
          <a:xfrm>
            <a:off x="250825" y="5661025"/>
            <a:ext cx="3025775" cy="822325"/>
          </a:xfrm>
          <a:prstGeom prst="rect">
            <a:avLst/>
          </a:prstGeom>
          <a:noFill/>
          <a:ln w="9525">
            <a:noFill/>
            <a:miter lim="800000"/>
            <a:headEnd/>
            <a:tailEnd/>
          </a:ln>
        </p:spPr>
        <p:txBody>
          <a:bodyPr>
            <a:spAutoFit/>
          </a:bodyPr>
          <a:lstStyle/>
          <a:p>
            <a:pPr algn="ctr"/>
            <a:r>
              <a:rPr lang="en-US" sz="2400" b="1" baseline="30000"/>
              <a:t>8</a:t>
            </a:r>
            <a:r>
              <a:rPr lang="en-US" sz="2400" b="1"/>
              <a:t>He</a:t>
            </a:r>
            <a:r>
              <a:rPr lang="ru-RU" sz="2400" b="1"/>
              <a:t>:</a:t>
            </a:r>
            <a:r>
              <a:rPr lang="en-US" sz="2400" b="1"/>
              <a:t> </a:t>
            </a:r>
            <a:r>
              <a:rPr lang="ru-RU" sz="2400" b="1"/>
              <a:t>4 neutrons </a:t>
            </a:r>
            <a:r>
              <a:rPr lang="en-US" sz="2400" b="1"/>
              <a:t>in </a:t>
            </a:r>
            <a:r>
              <a:rPr lang="ru-RU" sz="2400" b="1"/>
              <a:t>external field</a:t>
            </a:r>
          </a:p>
        </p:txBody>
      </p:sp>
      <p:sp>
        <p:nvSpPr>
          <p:cNvPr id="18442" name="Text Box 11"/>
          <p:cNvSpPr txBox="1">
            <a:spLocks noChangeArrowheads="1"/>
          </p:cNvSpPr>
          <p:nvPr/>
        </p:nvSpPr>
        <p:spPr bwMode="auto">
          <a:xfrm>
            <a:off x="5508625" y="5734050"/>
            <a:ext cx="2159000" cy="457200"/>
          </a:xfrm>
          <a:prstGeom prst="rect">
            <a:avLst/>
          </a:prstGeom>
          <a:noFill/>
          <a:ln w="9525">
            <a:noFill/>
            <a:miter lim="800000"/>
            <a:headEnd/>
            <a:tailEnd/>
          </a:ln>
        </p:spPr>
        <p:txBody>
          <a:bodyPr>
            <a:spAutoFit/>
          </a:bodyPr>
          <a:lstStyle/>
          <a:p>
            <a:r>
              <a:rPr lang="ru-RU" sz="2400" b="1"/>
              <a:t> </a:t>
            </a:r>
            <a:r>
              <a:rPr lang="ru-RU" sz="2400" b="1" baseline="30000"/>
              <a:t>10</a:t>
            </a:r>
            <a:r>
              <a:rPr lang="ru-RU" sz="2400" b="1"/>
              <a:t>Не</a:t>
            </a:r>
            <a:r>
              <a:rPr lang="en-US" sz="2400" b="1"/>
              <a:t> models</a:t>
            </a:r>
            <a:endParaRPr lang="ru-RU" sz="2400" b="1"/>
          </a:p>
        </p:txBody>
      </p:sp>
      <p:grpSp>
        <p:nvGrpSpPr>
          <p:cNvPr id="18443" name="Group 12"/>
          <p:cNvGrpSpPr>
            <a:grpSpLocks/>
          </p:cNvGrpSpPr>
          <p:nvPr/>
        </p:nvGrpSpPr>
        <p:grpSpPr bwMode="auto">
          <a:xfrm>
            <a:off x="1042988" y="4437063"/>
            <a:ext cx="976312" cy="914400"/>
            <a:chOff x="528" y="2750"/>
            <a:chExt cx="615" cy="576"/>
          </a:xfrm>
        </p:grpSpPr>
        <p:sp>
          <p:nvSpPr>
            <p:cNvPr id="18483" name="Text Box 13"/>
            <p:cNvSpPr txBox="1">
              <a:spLocks noChangeArrowheads="1"/>
            </p:cNvSpPr>
            <p:nvPr/>
          </p:nvSpPr>
          <p:spPr bwMode="auto">
            <a:xfrm>
              <a:off x="528" y="2864"/>
              <a:ext cx="116" cy="250"/>
            </a:xfrm>
            <a:prstGeom prst="rect">
              <a:avLst/>
            </a:prstGeom>
            <a:noFill/>
            <a:ln w="9525">
              <a:noFill/>
              <a:miter lim="800000"/>
              <a:headEnd/>
              <a:tailEnd/>
            </a:ln>
          </p:spPr>
          <p:txBody>
            <a:bodyPr wrap="none">
              <a:spAutoFit/>
            </a:bodyPr>
            <a:lstStyle/>
            <a:p>
              <a:endParaRPr lang="ru-RU" sz="2000"/>
            </a:p>
          </p:txBody>
        </p:sp>
        <p:sp>
          <p:nvSpPr>
            <p:cNvPr id="18484" name="Oval 14"/>
            <p:cNvSpPr>
              <a:spLocks noChangeArrowheads="1"/>
            </p:cNvSpPr>
            <p:nvPr/>
          </p:nvSpPr>
          <p:spPr bwMode="auto">
            <a:xfrm>
              <a:off x="748" y="2976"/>
              <a:ext cx="136" cy="137"/>
            </a:xfrm>
            <a:prstGeom prst="ellipse">
              <a:avLst/>
            </a:prstGeom>
            <a:solidFill>
              <a:schemeClr val="accent2"/>
            </a:solidFill>
            <a:ln w="9525">
              <a:solidFill>
                <a:schemeClr val="tx1"/>
              </a:solidFill>
              <a:round/>
              <a:headEnd/>
              <a:tailEnd/>
            </a:ln>
          </p:spPr>
          <p:txBody>
            <a:bodyPr wrap="none" anchor="ctr"/>
            <a:lstStyle/>
            <a:p>
              <a:endParaRPr lang="ru-RU"/>
            </a:p>
          </p:txBody>
        </p:sp>
        <p:sp>
          <p:nvSpPr>
            <p:cNvPr id="18485" name="Oval 15"/>
            <p:cNvSpPr>
              <a:spLocks noChangeArrowheads="1"/>
            </p:cNvSpPr>
            <p:nvPr/>
          </p:nvSpPr>
          <p:spPr bwMode="auto">
            <a:xfrm>
              <a:off x="839" y="2976"/>
              <a:ext cx="136" cy="137"/>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86" name="Oval 16"/>
            <p:cNvSpPr>
              <a:spLocks noChangeArrowheads="1"/>
            </p:cNvSpPr>
            <p:nvPr/>
          </p:nvSpPr>
          <p:spPr bwMode="auto">
            <a:xfrm>
              <a:off x="793" y="3022"/>
              <a:ext cx="136" cy="137"/>
            </a:xfrm>
            <a:prstGeom prst="ellipse">
              <a:avLst/>
            </a:prstGeom>
            <a:solidFill>
              <a:schemeClr val="accent2"/>
            </a:solidFill>
            <a:ln w="9525">
              <a:solidFill>
                <a:schemeClr val="tx1"/>
              </a:solidFill>
              <a:round/>
              <a:headEnd/>
              <a:tailEnd/>
            </a:ln>
          </p:spPr>
          <p:txBody>
            <a:bodyPr wrap="none" anchor="ctr"/>
            <a:lstStyle/>
            <a:p>
              <a:endParaRPr lang="ru-RU"/>
            </a:p>
          </p:txBody>
        </p:sp>
        <p:sp>
          <p:nvSpPr>
            <p:cNvPr id="18487" name="Oval 17"/>
            <p:cNvSpPr>
              <a:spLocks noChangeArrowheads="1"/>
            </p:cNvSpPr>
            <p:nvPr/>
          </p:nvSpPr>
          <p:spPr bwMode="auto">
            <a:xfrm>
              <a:off x="793" y="2931"/>
              <a:ext cx="136" cy="137"/>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88" name="Oval 18"/>
            <p:cNvSpPr>
              <a:spLocks noChangeArrowheads="1"/>
            </p:cNvSpPr>
            <p:nvPr/>
          </p:nvSpPr>
          <p:spPr bwMode="auto">
            <a:xfrm>
              <a:off x="567" y="2750"/>
              <a:ext cx="576" cy="576"/>
            </a:xfrm>
            <a:prstGeom prst="ellipse">
              <a:avLst/>
            </a:prstGeom>
            <a:noFill/>
            <a:ln w="9525" cap="rnd">
              <a:solidFill>
                <a:schemeClr val="tx1"/>
              </a:solidFill>
              <a:prstDash val="sysDot"/>
              <a:round/>
              <a:headEnd/>
              <a:tailEnd/>
            </a:ln>
          </p:spPr>
          <p:txBody>
            <a:bodyPr wrap="none" anchor="ctr"/>
            <a:lstStyle/>
            <a:p>
              <a:endParaRPr lang="ru-RU"/>
            </a:p>
          </p:txBody>
        </p:sp>
        <p:sp>
          <p:nvSpPr>
            <p:cNvPr id="18489" name="Oval 19"/>
            <p:cNvSpPr>
              <a:spLocks noChangeArrowheads="1"/>
            </p:cNvSpPr>
            <p:nvPr/>
          </p:nvSpPr>
          <p:spPr bwMode="auto">
            <a:xfrm>
              <a:off x="657" y="3158"/>
              <a:ext cx="136" cy="137"/>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90" name="Oval 20"/>
            <p:cNvSpPr>
              <a:spLocks noChangeArrowheads="1"/>
            </p:cNvSpPr>
            <p:nvPr/>
          </p:nvSpPr>
          <p:spPr bwMode="auto">
            <a:xfrm>
              <a:off x="975" y="3113"/>
              <a:ext cx="136" cy="137"/>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91" name="Oval 21"/>
            <p:cNvSpPr>
              <a:spLocks noChangeArrowheads="1"/>
            </p:cNvSpPr>
            <p:nvPr/>
          </p:nvSpPr>
          <p:spPr bwMode="auto">
            <a:xfrm>
              <a:off x="839" y="2750"/>
              <a:ext cx="136" cy="137"/>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92" name="Oval 22"/>
            <p:cNvSpPr>
              <a:spLocks noChangeArrowheads="1"/>
            </p:cNvSpPr>
            <p:nvPr/>
          </p:nvSpPr>
          <p:spPr bwMode="auto">
            <a:xfrm>
              <a:off x="567" y="2976"/>
              <a:ext cx="136" cy="137"/>
            </a:xfrm>
            <a:prstGeom prst="ellipse">
              <a:avLst/>
            </a:prstGeom>
            <a:solidFill>
              <a:srgbClr val="FFFF00"/>
            </a:solidFill>
            <a:ln w="9525">
              <a:solidFill>
                <a:schemeClr val="tx1"/>
              </a:solidFill>
              <a:round/>
              <a:headEnd/>
              <a:tailEnd/>
            </a:ln>
          </p:spPr>
          <p:txBody>
            <a:bodyPr wrap="none" anchor="ctr"/>
            <a:lstStyle/>
            <a:p>
              <a:endParaRPr lang="ru-RU"/>
            </a:p>
          </p:txBody>
        </p:sp>
      </p:grpSp>
      <p:grpSp>
        <p:nvGrpSpPr>
          <p:cNvPr id="18444" name="Group 23"/>
          <p:cNvGrpSpPr>
            <a:grpSpLocks/>
          </p:cNvGrpSpPr>
          <p:nvPr/>
        </p:nvGrpSpPr>
        <p:grpSpPr bwMode="auto">
          <a:xfrm>
            <a:off x="5651500" y="4292600"/>
            <a:ext cx="1346200" cy="1274763"/>
            <a:chOff x="3787" y="2659"/>
            <a:chExt cx="848" cy="803"/>
          </a:xfrm>
        </p:grpSpPr>
        <p:sp>
          <p:nvSpPr>
            <p:cNvPr id="18472" name="Oval 24"/>
            <p:cNvSpPr>
              <a:spLocks noChangeArrowheads="1"/>
            </p:cNvSpPr>
            <p:nvPr/>
          </p:nvSpPr>
          <p:spPr bwMode="auto">
            <a:xfrm>
              <a:off x="4128" y="3003"/>
              <a:ext cx="136" cy="136"/>
            </a:xfrm>
            <a:prstGeom prst="ellipse">
              <a:avLst/>
            </a:prstGeom>
            <a:solidFill>
              <a:schemeClr val="accent2"/>
            </a:solidFill>
            <a:ln w="9525">
              <a:solidFill>
                <a:schemeClr val="tx1"/>
              </a:solidFill>
              <a:round/>
              <a:headEnd/>
              <a:tailEnd/>
            </a:ln>
          </p:spPr>
          <p:txBody>
            <a:bodyPr wrap="none" anchor="ctr"/>
            <a:lstStyle/>
            <a:p>
              <a:endParaRPr lang="ru-RU"/>
            </a:p>
          </p:txBody>
        </p:sp>
        <p:sp>
          <p:nvSpPr>
            <p:cNvPr id="18473" name="Oval 25"/>
            <p:cNvSpPr>
              <a:spLocks noChangeArrowheads="1"/>
            </p:cNvSpPr>
            <p:nvPr/>
          </p:nvSpPr>
          <p:spPr bwMode="auto">
            <a:xfrm>
              <a:off x="4219" y="3003"/>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74" name="Oval 26"/>
            <p:cNvSpPr>
              <a:spLocks noChangeArrowheads="1"/>
            </p:cNvSpPr>
            <p:nvPr/>
          </p:nvSpPr>
          <p:spPr bwMode="auto">
            <a:xfrm>
              <a:off x="4173" y="3049"/>
              <a:ext cx="136" cy="136"/>
            </a:xfrm>
            <a:prstGeom prst="ellipse">
              <a:avLst/>
            </a:prstGeom>
            <a:solidFill>
              <a:schemeClr val="accent2"/>
            </a:solidFill>
            <a:ln w="9525">
              <a:solidFill>
                <a:schemeClr val="tx1"/>
              </a:solidFill>
              <a:round/>
              <a:headEnd/>
              <a:tailEnd/>
            </a:ln>
          </p:spPr>
          <p:txBody>
            <a:bodyPr wrap="none" anchor="ctr"/>
            <a:lstStyle/>
            <a:p>
              <a:endParaRPr lang="ru-RU"/>
            </a:p>
          </p:txBody>
        </p:sp>
        <p:sp>
          <p:nvSpPr>
            <p:cNvPr id="18475" name="Oval 27"/>
            <p:cNvSpPr>
              <a:spLocks noChangeArrowheads="1"/>
            </p:cNvSpPr>
            <p:nvPr/>
          </p:nvSpPr>
          <p:spPr bwMode="auto">
            <a:xfrm>
              <a:off x="4173" y="2958"/>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76" name="Oval 28"/>
            <p:cNvSpPr>
              <a:spLocks noChangeArrowheads="1"/>
            </p:cNvSpPr>
            <p:nvPr/>
          </p:nvSpPr>
          <p:spPr bwMode="auto">
            <a:xfrm>
              <a:off x="4195" y="3294"/>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77" name="Oval 29"/>
            <p:cNvSpPr>
              <a:spLocks noChangeArrowheads="1"/>
            </p:cNvSpPr>
            <p:nvPr/>
          </p:nvSpPr>
          <p:spPr bwMode="auto">
            <a:xfrm>
              <a:off x="4059" y="3294"/>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78" name="Oval 30"/>
            <p:cNvSpPr>
              <a:spLocks noChangeArrowheads="1"/>
            </p:cNvSpPr>
            <p:nvPr/>
          </p:nvSpPr>
          <p:spPr bwMode="auto">
            <a:xfrm>
              <a:off x="3923" y="2704"/>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79" name="Oval 31"/>
            <p:cNvSpPr>
              <a:spLocks noChangeArrowheads="1"/>
            </p:cNvSpPr>
            <p:nvPr/>
          </p:nvSpPr>
          <p:spPr bwMode="auto">
            <a:xfrm>
              <a:off x="3833" y="2795"/>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80" name="Oval 32"/>
            <p:cNvSpPr>
              <a:spLocks noChangeArrowheads="1"/>
            </p:cNvSpPr>
            <p:nvPr/>
          </p:nvSpPr>
          <p:spPr bwMode="auto">
            <a:xfrm>
              <a:off x="4422" y="2840"/>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81" name="Oval 33"/>
            <p:cNvSpPr>
              <a:spLocks noChangeArrowheads="1"/>
            </p:cNvSpPr>
            <p:nvPr/>
          </p:nvSpPr>
          <p:spPr bwMode="auto">
            <a:xfrm>
              <a:off x="4286" y="2750"/>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82" name="Oval 34"/>
            <p:cNvSpPr>
              <a:spLocks noChangeArrowheads="1"/>
            </p:cNvSpPr>
            <p:nvPr/>
          </p:nvSpPr>
          <p:spPr bwMode="auto">
            <a:xfrm>
              <a:off x="3787" y="2659"/>
              <a:ext cx="848" cy="803"/>
            </a:xfrm>
            <a:prstGeom prst="ellipse">
              <a:avLst/>
            </a:prstGeom>
            <a:noFill/>
            <a:ln w="9525" cap="rnd">
              <a:solidFill>
                <a:schemeClr val="tx1"/>
              </a:solidFill>
              <a:prstDash val="sysDot"/>
              <a:round/>
              <a:headEnd/>
              <a:tailEnd/>
            </a:ln>
          </p:spPr>
          <p:txBody>
            <a:bodyPr wrap="none" anchor="ctr"/>
            <a:lstStyle/>
            <a:p>
              <a:endParaRPr lang="ru-RU"/>
            </a:p>
          </p:txBody>
        </p:sp>
      </p:grpSp>
      <p:grpSp>
        <p:nvGrpSpPr>
          <p:cNvPr id="18445" name="Group 35"/>
          <p:cNvGrpSpPr>
            <a:grpSpLocks/>
          </p:cNvGrpSpPr>
          <p:nvPr/>
        </p:nvGrpSpPr>
        <p:grpSpPr bwMode="auto">
          <a:xfrm>
            <a:off x="7524750" y="4292600"/>
            <a:ext cx="1296988" cy="1203325"/>
            <a:chOff x="2653" y="2704"/>
            <a:chExt cx="817" cy="758"/>
          </a:xfrm>
        </p:grpSpPr>
        <p:sp>
          <p:nvSpPr>
            <p:cNvPr id="18461" name="Oval 36"/>
            <p:cNvSpPr>
              <a:spLocks noChangeArrowheads="1"/>
            </p:cNvSpPr>
            <p:nvPr/>
          </p:nvSpPr>
          <p:spPr bwMode="auto">
            <a:xfrm>
              <a:off x="2971" y="2704"/>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62" name="Oval 37"/>
            <p:cNvSpPr>
              <a:spLocks noChangeArrowheads="1"/>
            </p:cNvSpPr>
            <p:nvPr/>
          </p:nvSpPr>
          <p:spPr bwMode="auto">
            <a:xfrm>
              <a:off x="2880" y="3294"/>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63" name="Oval 38"/>
            <p:cNvSpPr>
              <a:spLocks noChangeArrowheads="1"/>
            </p:cNvSpPr>
            <p:nvPr/>
          </p:nvSpPr>
          <p:spPr bwMode="auto">
            <a:xfrm>
              <a:off x="3152" y="3294"/>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64" name="Oval 39"/>
            <p:cNvSpPr>
              <a:spLocks noChangeArrowheads="1"/>
            </p:cNvSpPr>
            <p:nvPr/>
          </p:nvSpPr>
          <p:spPr bwMode="auto">
            <a:xfrm>
              <a:off x="2925" y="3067"/>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65" name="Oval 40"/>
            <p:cNvSpPr>
              <a:spLocks noChangeArrowheads="1"/>
            </p:cNvSpPr>
            <p:nvPr/>
          </p:nvSpPr>
          <p:spPr bwMode="auto">
            <a:xfrm>
              <a:off x="2925" y="2886"/>
              <a:ext cx="136" cy="136"/>
            </a:xfrm>
            <a:prstGeom prst="ellipse">
              <a:avLst/>
            </a:prstGeom>
            <a:solidFill>
              <a:schemeClr val="accent2"/>
            </a:solidFill>
            <a:ln w="9525">
              <a:solidFill>
                <a:schemeClr val="tx1"/>
              </a:solidFill>
              <a:round/>
              <a:headEnd/>
              <a:tailEnd/>
            </a:ln>
          </p:spPr>
          <p:txBody>
            <a:bodyPr wrap="none" anchor="ctr"/>
            <a:lstStyle/>
            <a:p>
              <a:endParaRPr lang="ru-RU"/>
            </a:p>
          </p:txBody>
        </p:sp>
        <p:sp>
          <p:nvSpPr>
            <p:cNvPr id="18466" name="Oval 41"/>
            <p:cNvSpPr>
              <a:spLocks noChangeArrowheads="1"/>
            </p:cNvSpPr>
            <p:nvPr/>
          </p:nvSpPr>
          <p:spPr bwMode="auto">
            <a:xfrm>
              <a:off x="3334" y="3022"/>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67" name="Oval 42"/>
            <p:cNvSpPr>
              <a:spLocks noChangeArrowheads="1"/>
            </p:cNvSpPr>
            <p:nvPr/>
          </p:nvSpPr>
          <p:spPr bwMode="auto">
            <a:xfrm>
              <a:off x="2699" y="2840"/>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68" name="Oval 43"/>
            <p:cNvSpPr>
              <a:spLocks noChangeArrowheads="1"/>
            </p:cNvSpPr>
            <p:nvPr/>
          </p:nvSpPr>
          <p:spPr bwMode="auto">
            <a:xfrm>
              <a:off x="2653" y="3158"/>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69" name="Oval 44"/>
            <p:cNvSpPr>
              <a:spLocks noChangeArrowheads="1"/>
            </p:cNvSpPr>
            <p:nvPr/>
          </p:nvSpPr>
          <p:spPr bwMode="auto">
            <a:xfrm>
              <a:off x="3198" y="2840"/>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70" name="Oval 45"/>
            <p:cNvSpPr>
              <a:spLocks noChangeArrowheads="1"/>
            </p:cNvSpPr>
            <p:nvPr/>
          </p:nvSpPr>
          <p:spPr bwMode="auto">
            <a:xfrm>
              <a:off x="3107" y="3113"/>
              <a:ext cx="136" cy="136"/>
            </a:xfrm>
            <a:prstGeom prst="ellipse">
              <a:avLst/>
            </a:prstGeom>
            <a:solidFill>
              <a:schemeClr val="accent2"/>
            </a:solidFill>
            <a:ln w="9525">
              <a:solidFill>
                <a:schemeClr val="tx1"/>
              </a:solidFill>
              <a:round/>
              <a:headEnd/>
              <a:tailEnd/>
            </a:ln>
          </p:spPr>
          <p:txBody>
            <a:bodyPr wrap="none" anchor="ctr"/>
            <a:lstStyle/>
            <a:p>
              <a:endParaRPr lang="ru-RU"/>
            </a:p>
          </p:txBody>
        </p:sp>
        <p:sp>
          <p:nvSpPr>
            <p:cNvPr id="18471" name="Oval 46"/>
            <p:cNvSpPr>
              <a:spLocks noChangeArrowheads="1"/>
            </p:cNvSpPr>
            <p:nvPr/>
          </p:nvSpPr>
          <p:spPr bwMode="auto">
            <a:xfrm>
              <a:off x="2653" y="2704"/>
              <a:ext cx="803" cy="758"/>
            </a:xfrm>
            <a:prstGeom prst="ellipse">
              <a:avLst/>
            </a:prstGeom>
            <a:noFill/>
            <a:ln w="9525" cap="rnd">
              <a:solidFill>
                <a:schemeClr val="tx1"/>
              </a:solidFill>
              <a:prstDash val="sysDot"/>
              <a:round/>
              <a:headEnd/>
              <a:tailEnd/>
            </a:ln>
          </p:spPr>
          <p:txBody>
            <a:bodyPr wrap="none" anchor="ctr"/>
            <a:lstStyle/>
            <a:p>
              <a:endParaRPr lang="ru-RU"/>
            </a:p>
          </p:txBody>
        </p:sp>
      </p:grpSp>
      <p:grpSp>
        <p:nvGrpSpPr>
          <p:cNvPr id="18446" name="Group 47"/>
          <p:cNvGrpSpPr>
            <a:grpSpLocks/>
          </p:cNvGrpSpPr>
          <p:nvPr/>
        </p:nvGrpSpPr>
        <p:grpSpPr bwMode="auto">
          <a:xfrm>
            <a:off x="3708400" y="4292600"/>
            <a:ext cx="1368425" cy="1295400"/>
            <a:chOff x="2336" y="2659"/>
            <a:chExt cx="862" cy="816"/>
          </a:xfrm>
        </p:grpSpPr>
        <p:sp>
          <p:nvSpPr>
            <p:cNvPr id="18449" name="Oval 48"/>
            <p:cNvSpPr>
              <a:spLocks noChangeArrowheads="1"/>
            </p:cNvSpPr>
            <p:nvPr/>
          </p:nvSpPr>
          <p:spPr bwMode="auto">
            <a:xfrm>
              <a:off x="2744" y="2795"/>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50" name="Oval 49"/>
            <p:cNvSpPr>
              <a:spLocks noChangeArrowheads="1"/>
            </p:cNvSpPr>
            <p:nvPr/>
          </p:nvSpPr>
          <p:spPr bwMode="auto">
            <a:xfrm>
              <a:off x="2472" y="3067"/>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51" name="Oval 50"/>
            <p:cNvSpPr>
              <a:spLocks noChangeArrowheads="1"/>
            </p:cNvSpPr>
            <p:nvPr/>
          </p:nvSpPr>
          <p:spPr bwMode="auto">
            <a:xfrm>
              <a:off x="2562" y="3203"/>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52" name="Oval 51"/>
            <p:cNvSpPr>
              <a:spLocks noChangeArrowheads="1"/>
            </p:cNvSpPr>
            <p:nvPr/>
          </p:nvSpPr>
          <p:spPr bwMode="auto">
            <a:xfrm>
              <a:off x="2880" y="3158"/>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53" name="Oval 52"/>
            <p:cNvSpPr>
              <a:spLocks noChangeArrowheads="1"/>
            </p:cNvSpPr>
            <p:nvPr/>
          </p:nvSpPr>
          <p:spPr bwMode="auto">
            <a:xfrm>
              <a:off x="2699" y="3067"/>
              <a:ext cx="136" cy="136"/>
            </a:xfrm>
            <a:prstGeom prst="ellipse">
              <a:avLst/>
            </a:prstGeom>
            <a:solidFill>
              <a:schemeClr val="accent2"/>
            </a:solidFill>
            <a:ln w="9525">
              <a:solidFill>
                <a:schemeClr val="tx1"/>
              </a:solidFill>
              <a:round/>
              <a:headEnd/>
              <a:tailEnd/>
            </a:ln>
          </p:spPr>
          <p:txBody>
            <a:bodyPr wrap="none" anchor="ctr"/>
            <a:lstStyle/>
            <a:p>
              <a:endParaRPr lang="ru-RU"/>
            </a:p>
          </p:txBody>
        </p:sp>
        <p:sp>
          <p:nvSpPr>
            <p:cNvPr id="18454" name="Oval 53"/>
            <p:cNvSpPr>
              <a:spLocks noChangeArrowheads="1"/>
            </p:cNvSpPr>
            <p:nvPr/>
          </p:nvSpPr>
          <p:spPr bwMode="auto">
            <a:xfrm>
              <a:off x="2738" y="3002"/>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55" name="Oval 54"/>
            <p:cNvSpPr>
              <a:spLocks noChangeArrowheads="1"/>
            </p:cNvSpPr>
            <p:nvPr/>
          </p:nvSpPr>
          <p:spPr bwMode="auto">
            <a:xfrm>
              <a:off x="2426" y="2750"/>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56" name="Oval 55"/>
            <p:cNvSpPr>
              <a:spLocks noChangeArrowheads="1"/>
            </p:cNvSpPr>
            <p:nvPr/>
          </p:nvSpPr>
          <p:spPr bwMode="auto">
            <a:xfrm>
              <a:off x="3061" y="2931"/>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57" name="Oval 56"/>
            <p:cNvSpPr>
              <a:spLocks noChangeArrowheads="1"/>
            </p:cNvSpPr>
            <p:nvPr/>
          </p:nvSpPr>
          <p:spPr bwMode="auto">
            <a:xfrm>
              <a:off x="2472" y="2795"/>
              <a:ext cx="576" cy="576"/>
            </a:xfrm>
            <a:prstGeom prst="ellipse">
              <a:avLst/>
            </a:prstGeom>
            <a:noFill/>
            <a:ln w="9525" cap="rnd">
              <a:solidFill>
                <a:schemeClr val="tx1"/>
              </a:solidFill>
              <a:prstDash val="sysDot"/>
              <a:round/>
              <a:headEnd/>
              <a:tailEnd/>
            </a:ln>
          </p:spPr>
          <p:txBody>
            <a:bodyPr wrap="none" anchor="ctr"/>
            <a:lstStyle/>
            <a:p>
              <a:endParaRPr lang="ru-RU"/>
            </a:p>
          </p:txBody>
        </p:sp>
        <p:sp>
          <p:nvSpPr>
            <p:cNvPr id="18458" name="Oval 57"/>
            <p:cNvSpPr>
              <a:spLocks noChangeArrowheads="1"/>
            </p:cNvSpPr>
            <p:nvPr/>
          </p:nvSpPr>
          <p:spPr bwMode="auto">
            <a:xfrm>
              <a:off x="2642" y="2989"/>
              <a:ext cx="136" cy="136"/>
            </a:xfrm>
            <a:prstGeom prst="ellipse">
              <a:avLst/>
            </a:prstGeom>
            <a:solidFill>
              <a:schemeClr val="accent2"/>
            </a:solidFill>
            <a:ln w="9525">
              <a:solidFill>
                <a:schemeClr val="tx1"/>
              </a:solidFill>
              <a:round/>
              <a:headEnd/>
              <a:tailEnd/>
            </a:ln>
          </p:spPr>
          <p:txBody>
            <a:bodyPr wrap="none" anchor="ctr"/>
            <a:lstStyle/>
            <a:p>
              <a:endParaRPr lang="ru-RU"/>
            </a:p>
          </p:txBody>
        </p:sp>
        <p:sp>
          <p:nvSpPr>
            <p:cNvPr id="18459" name="Oval 58"/>
            <p:cNvSpPr>
              <a:spLocks noChangeArrowheads="1"/>
            </p:cNvSpPr>
            <p:nvPr/>
          </p:nvSpPr>
          <p:spPr bwMode="auto">
            <a:xfrm>
              <a:off x="2699" y="2964"/>
              <a:ext cx="136" cy="136"/>
            </a:xfrm>
            <a:prstGeom prst="ellipse">
              <a:avLst/>
            </a:prstGeom>
            <a:solidFill>
              <a:srgbClr val="FFFF00"/>
            </a:solidFill>
            <a:ln w="9525">
              <a:solidFill>
                <a:schemeClr val="tx1"/>
              </a:solidFill>
              <a:round/>
              <a:headEnd/>
              <a:tailEnd/>
            </a:ln>
          </p:spPr>
          <p:txBody>
            <a:bodyPr wrap="none" anchor="ctr"/>
            <a:lstStyle/>
            <a:p>
              <a:endParaRPr lang="ru-RU"/>
            </a:p>
          </p:txBody>
        </p:sp>
        <p:sp>
          <p:nvSpPr>
            <p:cNvPr id="18460" name="Oval 59"/>
            <p:cNvSpPr>
              <a:spLocks noChangeArrowheads="1"/>
            </p:cNvSpPr>
            <p:nvPr/>
          </p:nvSpPr>
          <p:spPr bwMode="auto">
            <a:xfrm>
              <a:off x="2336" y="2659"/>
              <a:ext cx="862" cy="816"/>
            </a:xfrm>
            <a:prstGeom prst="ellipse">
              <a:avLst/>
            </a:prstGeom>
            <a:noFill/>
            <a:ln w="9525" cap="rnd">
              <a:solidFill>
                <a:schemeClr val="tx1"/>
              </a:solidFill>
              <a:prstDash val="sysDot"/>
              <a:round/>
              <a:headEnd/>
              <a:tailEnd/>
            </a:ln>
          </p:spPr>
          <p:txBody>
            <a:bodyPr wrap="none" anchor="ctr"/>
            <a:lstStyle/>
            <a:p>
              <a:endParaRPr lang="ru-RU"/>
            </a:p>
          </p:txBody>
        </p:sp>
      </p:grpSp>
      <p:pic>
        <p:nvPicPr>
          <p:cNvPr id="18447" name="Picture 2" descr="http://nrcki.ru/images/dynamic/img34610.jpg"/>
          <p:cNvPicPr>
            <a:picLocks noChangeAspect="1" noChangeArrowheads="1"/>
          </p:cNvPicPr>
          <p:nvPr/>
        </p:nvPicPr>
        <p:blipFill>
          <a:blip r:embed="rId5" cstate="print"/>
          <a:srcRect/>
          <a:stretch>
            <a:fillRect/>
          </a:stretch>
        </p:blipFill>
        <p:spPr bwMode="auto">
          <a:xfrm>
            <a:off x="0" y="0"/>
            <a:ext cx="766763" cy="766763"/>
          </a:xfrm>
          <a:prstGeom prst="rect">
            <a:avLst/>
          </a:prstGeom>
          <a:noFill/>
          <a:ln w="9525">
            <a:noFill/>
            <a:miter lim="800000"/>
            <a:headEnd/>
            <a:tailEnd/>
          </a:ln>
        </p:spPr>
      </p:pic>
      <p:sp>
        <p:nvSpPr>
          <p:cNvPr id="63"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600" dirty="0">
                <a:solidFill>
                  <a:schemeClr val="bg1"/>
                </a:solidFill>
              </a:rPr>
              <a:t>STRUCTURE OF EXOTIC NUCLEI</a:t>
            </a:r>
            <a:endParaRPr lang="en-US" sz="3600" spc="-1" dirty="0">
              <a:solidFill>
                <a:schemeClr val="bg1"/>
              </a:solidFill>
              <a:uFill>
                <a:solidFill>
                  <a:srgbClr val="FFFFFF"/>
                </a:solidFill>
              </a:u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a:spLocks noGrp="1"/>
          </p:cNvSpPr>
          <p:nvPr>
            <p:ph type="sldNum" sz="quarter" idx="12"/>
          </p:nvPr>
        </p:nvSpPr>
        <p:spPr/>
        <p:txBody>
          <a:bodyPr/>
          <a:lstStyle/>
          <a:p>
            <a:pPr>
              <a:defRPr/>
            </a:pPr>
            <a:fld id="{FAA74A16-1730-4275-8688-A6373E279613}" type="slidenum">
              <a:rPr lang="ru-RU"/>
              <a:pPr>
                <a:defRPr/>
              </a:pPr>
              <a:t>4</a:t>
            </a:fld>
            <a:endParaRPr lang="ru-RU"/>
          </a:p>
        </p:txBody>
      </p:sp>
      <p:sp>
        <p:nvSpPr>
          <p:cNvPr id="19458" name="Rectangle 6"/>
          <p:cNvSpPr>
            <a:spLocks noChangeArrowheads="1"/>
          </p:cNvSpPr>
          <p:nvPr/>
        </p:nvSpPr>
        <p:spPr bwMode="auto">
          <a:xfrm>
            <a:off x="250825" y="2708275"/>
            <a:ext cx="3816350" cy="1371600"/>
          </a:xfrm>
          <a:prstGeom prst="rect">
            <a:avLst/>
          </a:prstGeom>
          <a:noFill/>
          <a:ln w="9525">
            <a:noFill/>
            <a:miter lim="800000"/>
            <a:headEnd/>
            <a:tailEnd/>
          </a:ln>
        </p:spPr>
        <p:txBody>
          <a:bodyPr>
            <a:spAutoFit/>
          </a:bodyPr>
          <a:lstStyle/>
          <a:p>
            <a:r>
              <a:rPr lang="en-US" sz="2400" b="1"/>
              <a:t>Inelastic nuclear</a:t>
            </a:r>
          </a:p>
          <a:p>
            <a:r>
              <a:rPr lang="en-US" sz="2400" b="1"/>
              <a:t>rainbow</a:t>
            </a:r>
            <a:r>
              <a:rPr lang="en-US" sz="2400"/>
              <a:t> </a:t>
            </a:r>
            <a:r>
              <a:rPr lang="en-US" sz="2400" b="1">
                <a:solidFill>
                  <a:schemeClr val="accent2"/>
                </a:solidFill>
              </a:rPr>
              <a:t>(</a:t>
            </a:r>
            <a:r>
              <a:rPr lang="en-US" sz="2400" b="1">
                <a:solidFill>
                  <a:srgbClr val="FF0000"/>
                </a:solidFill>
              </a:rPr>
              <a:t>NR</a:t>
            </a:r>
            <a:r>
              <a:rPr lang="en-US" sz="2400" b="1">
                <a:solidFill>
                  <a:schemeClr val="accent2"/>
                </a:solidFill>
              </a:rPr>
              <a:t>)</a:t>
            </a:r>
            <a:r>
              <a:rPr lang="en-US" sz="2400"/>
              <a:t> </a:t>
            </a:r>
            <a:r>
              <a:rPr lang="en-US" sz="2400" b="1"/>
              <a:t>scattering</a:t>
            </a:r>
            <a:r>
              <a:rPr lang="en-US" i="1">
                <a:solidFill>
                  <a:schemeClr val="tx2"/>
                </a:solidFill>
              </a:rPr>
              <a:t> S.Okhubo, Y.Hirabayashi, (2007)</a:t>
            </a:r>
            <a:endParaRPr lang="en-US"/>
          </a:p>
          <a:p>
            <a:r>
              <a:rPr lang="en-US" i="1"/>
              <a:t>A.S. Demyanova et al., (2008)</a:t>
            </a:r>
          </a:p>
        </p:txBody>
      </p:sp>
      <p:sp>
        <p:nvSpPr>
          <p:cNvPr id="19459" name="Rectangle 7"/>
          <p:cNvSpPr>
            <a:spLocks noChangeArrowheads="1"/>
          </p:cNvSpPr>
          <p:nvPr/>
        </p:nvSpPr>
        <p:spPr bwMode="auto">
          <a:xfrm>
            <a:off x="250825" y="1125538"/>
            <a:ext cx="4105275" cy="1462087"/>
          </a:xfrm>
          <a:prstGeom prst="rect">
            <a:avLst/>
          </a:prstGeom>
          <a:noFill/>
          <a:ln w="9525">
            <a:noFill/>
            <a:miter lim="800000"/>
            <a:headEnd/>
            <a:tailEnd/>
          </a:ln>
        </p:spPr>
        <p:txBody>
          <a:bodyPr>
            <a:spAutoFit/>
          </a:bodyPr>
          <a:lstStyle/>
          <a:p>
            <a:r>
              <a:rPr lang="en-US" sz="2400" b="1"/>
              <a:t>Modified diffraction model </a:t>
            </a:r>
          </a:p>
          <a:p>
            <a:r>
              <a:rPr lang="en-US" sz="2400" b="1">
                <a:solidFill>
                  <a:schemeClr val="accent2"/>
                </a:solidFill>
              </a:rPr>
              <a:t>(</a:t>
            </a:r>
            <a:r>
              <a:rPr lang="en-US" sz="2400" b="1">
                <a:solidFill>
                  <a:srgbClr val="FF0000"/>
                </a:solidFill>
              </a:rPr>
              <a:t>MDM</a:t>
            </a:r>
            <a:r>
              <a:rPr lang="en-US" sz="2400" b="1">
                <a:solidFill>
                  <a:schemeClr val="accent2"/>
                </a:solidFill>
              </a:rPr>
              <a:t>)</a:t>
            </a:r>
            <a:r>
              <a:rPr lang="en-US"/>
              <a:t> </a:t>
            </a:r>
            <a:r>
              <a:rPr lang="en-US" sz="2400" b="1"/>
              <a:t>of inelastic scattering</a:t>
            </a:r>
          </a:p>
          <a:p>
            <a:r>
              <a:rPr lang="en-US" i="1"/>
              <a:t>A.N. Danilov et al., (2009)</a:t>
            </a:r>
          </a:p>
        </p:txBody>
      </p:sp>
      <p:sp>
        <p:nvSpPr>
          <p:cNvPr id="19460" name="Rectangle 8"/>
          <p:cNvSpPr>
            <a:spLocks noChangeArrowheads="1"/>
          </p:cNvSpPr>
          <p:nvPr/>
        </p:nvSpPr>
        <p:spPr bwMode="auto">
          <a:xfrm>
            <a:off x="0" y="4908550"/>
            <a:ext cx="4608513" cy="1949450"/>
          </a:xfrm>
          <a:prstGeom prst="rect">
            <a:avLst/>
          </a:prstGeom>
          <a:noFill/>
          <a:ln w="9525">
            <a:noFill/>
            <a:miter lim="800000"/>
            <a:headEnd/>
            <a:tailEnd/>
          </a:ln>
        </p:spPr>
        <p:txBody>
          <a:bodyPr>
            <a:spAutoFit/>
          </a:bodyPr>
          <a:lstStyle/>
          <a:p>
            <a:r>
              <a:rPr lang="en-US" sz="2400" b="1"/>
              <a:t>Asymptotic normalization coefficients </a:t>
            </a:r>
            <a:r>
              <a:rPr lang="en-US" sz="2400" b="1">
                <a:solidFill>
                  <a:schemeClr val="accent2"/>
                </a:solidFill>
              </a:rPr>
              <a:t>(</a:t>
            </a:r>
            <a:r>
              <a:rPr lang="en-US" sz="2400" b="1">
                <a:solidFill>
                  <a:srgbClr val="FF0000"/>
                </a:solidFill>
              </a:rPr>
              <a:t>ANC</a:t>
            </a:r>
            <a:r>
              <a:rPr lang="en-US" sz="2400" b="1">
                <a:solidFill>
                  <a:schemeClr val="accent2"/>
                </a:solidFill>
              </a:rPr>
              <a:t>)</a:t>
            </a:r>
            <a:r>
              <a:rPr lang="en-US" sz="2400" b="1"/>
              <a:t> from transfer reactions</a:t>
            </a:r>
            <a:endParaRPr lang="en-US"/>
          </a:p>
          <a:p>
            <a:r>
              <a:rPr lang="en-US" i="1"/>
              <a:t> </a:t>
            </a:r>
            <a:r>
              <a:rPr lang="en-US" sz="1400" i="1"/>
              <a:t>L.D. Blokhintsev, A. Muhametdzanov</a:t>
            </a:r>
          </a:p>
          <a:p>
            <a:r>
              <a:rPr lang="en-US" sz="1400" i="1"/>
              <a:t> Z.H. Liu et al., Phys. Rev. C 64, 034312 (2001), </a:t>
            </a:r>
          </a:p>
          <a:p>
            <a:r>
              <a:rPr lang="en-US" sz="1400" i="1"/>
              <a:t>T.L. Belyaeva et al., Phys. Rev. C </a:t>
            </a:r>
            <a:r>
              <a:rPr lang="en-US" sz="1400" b="1" i="1"/>
              <a:t>90</a:t>
            </a:r>
            <a:r>
              <a:rPr lang="en-US" sz="1400" i="1"/>
              <a:t>, 064610 (2014).</a:t>
            </a:r>
            <a:r>
              <a:rPr lang="ru-RU"/>
              <a:t> </a:t>
            </a:r>
            <a:endParaRPr lang="en-US"/>
          </a:p>
        </p:txBody>
      </p:sp>
      <p:sp>
        <p:nvSpPr>
          <p:cNvPr id="19461" name="Text Box 10"/>
          <p:cNvSpPr txBox="1">
            <a:spLocks noChangeArrowheads="1"/>
          </p:cNvSpPr>
          <p:nvPr/>
        </p:nvSpPr>
        <p:spPr bwMode="auto">
          <a:xfrm>
            <a:off x="4143375" y="1125538"/>
            <a:ext cx="5000625" cy="1384300"/>
          </a:xfrm>
          <a:prstGeom prst="rect">
            <a:avLst/>
          </a:prstGeom>
          <a:noFill/>
          <a:ln w="9525">
            <a:noFill/>
            <a:miter lim="800000"/>
            <a:headEnd/>
            <a:tailEnd/>
          </a:ln>
        </p:spPr>
        <p:txBody>
          <a:bodyPr>
            <a:spAutoFit/>
          </a:bodyPr>
          <a:lstStyle/>
          <a:p>
            <a:r>
              <a:rPr lang="en-US" sz="2400" b="1">
                <a:solidFill>
                  <a:srgbClr val="FF0000"/>
                </a:solidFill>
              </a:rPr>
              <a:t>R*rms = R</a:t>
            </a:r>
            <a:r>
              <a:rPr lang="en-US" sz="2400" b="1" baseline="-25000">
                <a:solidFill>
                  <a:srgbClr val="FF0000"/>
                </a:solidFill>
              </a:rPr>
              <a:t>0.0</a:t>
            </a:r>
            <a:r>
              <a:rPr lang="en-US" sz="2400" b="1">
                <a:solidFill>
                  <a:srgbClr val="FF0000"/>
                </a:solidFill>
              </a:rPr>
              <a:t> + [R*(dif) – R</a:t>
            </a:r>
            <a:r>
              <a:rPr lang="en-US" sz="2400" b="1" baseline="-25000">
                <a:solidFill>
                  <a:srgbClr val="FF0000"/>
                </a:solidFill>
              </a:rPr>
              <a:t>0.0</a:t>
            </a:r>
            <a:r>
              <a:rPr lang="en-US" sz="2400" b="1">
                <a:solidFill>
                  <a:srgbClr val="FF0000"/>
                </a:solidFill>
              </a:rPr>
              <a:t>(dif)]</a:t>
            </a:r>
          </a:p>
          <a:p>
            <a:r>
              <a:rPr lang="en-US" sz="2000" b="1">
                <a:solidFill>
                  <a:schemeClr val="accent2"/>
                </a:solidFill>
              </a:rPr>
              <a:t>R(dif) are determined from positions of diffraction min/max in angular distributions</a:t>
            </a:r>
            <a:endParaRPr lang="ru-RU" sz="2000" b="1">
              <a:solidFill>
                <a:schemeClr val="accent2"/>
              </a:solidFill>
            </a:endParaRPr>
          </a:p>
        </p:txBody>
      </p:sp>
      <p:pic>
        <p:nvPicPr>
          <p:cNvPr id="19462" name="Picture 11" descr="Fig1"/>
          <p:cNvPicPr>
            <a:picLocks noChangeAspect="1" noChangeArrowheads="1"/>
          </p:cNvPicPr>
          <p:nvPr/>
        </p:nvPicPr>
        <p:blipFill>
          <a:blip r:embed="rId2" cstate="print"/>
          <a:srcRect/>
          <a:stretch>
            <a:fillRect/>
          </a:stretch>
        </p:blipFill>
        <p:spPr bwMode="auto">
          <a:xfrm>
            <a:off x="4284663" y="2565400"/>
            <a:ext cx="1792287" cy="2159000"/>
          </a:xfrm>
          <a:prstGeom prst="rect">
            <a:avLst/>
          </a:prstGeom>
          <a:noFill/>
          <a:ln w="9525">
            <a:noFill/>
            <a:miter lim="800000"/>
            <a:headEnd/>
            <a:tailEnd/>
          </a:ln>
        </p:spPr>
      </p:pic>
      <p:sp>
        <p:nvSpPr>
          <p:cNvPr id="19463" name="Rectangle 12"/>
          <p:cNvSpPr>
            <a:spLocks noChangeArrowheads="1"/>
          </p:cNvSpPr>
          <p:nvPr/>
        </p:nvSpPr>
        <p:spPr bwMode="auto">
          <a:xfrm>
            <a:off x="6156325" y="2928938"/>
            <a:ext cx="2987675" cy="1311275"/>
          </a:xfrm>
          <a:prstGeom prst="rect">
            <a:avLst/>
          </a:prstGeom>
          <a:noFill/>
          <a:ln w="9525">
            <a:noFill/>
            <a:miter lim="800000"/>
            <a:headEnd/>
            <a:tailEnd/>
          </a:ln>
        </p:spPr>
        <p:txBody>
          <a:bodyPr>
            <a:spAutoFit/>
          </a:bodyPr>
          <a:lstStyle/>
          <a:p>
            <a:r>
              <a:rPr lang="en-US" sz="2000" b="1">
                <a:solidFill>
                  <a:srgbClr val="FF0000"/>
                </a:solidFill>
              </a:rPr>
              <a:t>Shift of Airy minima</a:t>
            </a:r>
          </a:p>
          <a:p>
            <a:r>
              <a:rPr lang="en-US" sz="2000" b="1">
                <a:solidFill>
                  <a:srgbClr val="3366FF"/>
                </a:solidFill>
              </a:rPr>
              <a:t>Radii are determined from empirical relation</a:t>
            </a:r>
          </a:p>
          <a:p>
            <a:r>
              <a:rPr lang="el-GR" sz="2000" b="1">
                <a:solidFill>
                  <a:srgbClr val="3366FF"/>
                </a:solidFill>
              </a:rPr>
              <a:t>Θ</a:t>
            </a:r>
            <a:r>
              <a:rPr lang="en-US" sz="2000" b="1">
                <a:solidFill>
                  <a:srgbClr val="3366FF"/>
                </a:solidFill>
              </a:rPr>
              <a:t>(Airy) ~ A</a:t>
            </a:r>
            <a:r>
              <a:rPr lang="en-US" sz="2000" b="1" baseline="30000">
                <a:solidFill>
                  <a:srgbClr val="3366FF"/>
                </a:solidFill>
              </a:rPr>
              <a:t>2/3</a:t>
            </a:r>
            <a:r>
              <a:rPr lang="en-US" sz="2000" b="1" baseline="-25000">
                <a:solidFill>
                  <a:srgbClr val="3366FF"/>
                </a:solidFill>
              </a:rPr>
              <a:t>t</a:t>
            </a:r>
            <a:r>
              <a:rPr lang="en-US" sz="2000" b="1">
                <a:solidFill>
                  <a:srgbClr val="3366FF"/>
                </a:solidFill>
              </a:rPr>
              <a:t> ~ R</a:t>
            </a:r>
            <a:r>
              <a:rPr lang="en-US" sz="2000" b="1" baseline="30000">
                <a:solidFill>
                  <a:srgbClr val="3366FF"/>
                </a:solidFill>
              </a:rPr>
              <a:t>2</a:t>
            </a:r>
            <a:r>
              <a:rPr lang="en-US" sz="2000" b="1" baseline="-25000">
                <a:solidFill>
                  <a:srgbClr val="3366FF"/>
                </a:solidFill>
              </a:rPr>
              <a:t>t</a:t>
            </a:r>
            <a:endParaRPr lang="ru-RU" sz="2000" b="1">
              <a:solidFill>
                <a:srgbClr val="3366FF"/>
              </a:solidFill>
            </a:endParaRPr>
          </a:p>
        </p:txBody>
      </p:sp>
      <p:sp>
        <p:nvSpPr>
          <p:cNvPr id="19464" name="Rectangle 13"/>
          <p:cNvSpPr>
            <a:spLocks noChangeArrowheads="1"/>
          </p:cNvSpPr>
          <p:nvPr/>
        </p:nvSpPr>
        <p:spPr bwMode="auto">
          <a:xfrm>
            <a:off x="4643438" y="5148263"/>
            <a:ext cx="4108450" cy="1308100"/>
          </a:xfrm>
          <a:prstGeom prst="rect">
            <a:avLst/>
          </a:prstGeom>
          <a:noFill/>
          <a:ln w="9525">
            <a:noFill/>
            <a:miter lim="800000"/>
            <a:headEnd/>
            <a:tailEnd/>
          </a:ln>
        </p:spPr>
        <p:txBody>
          <a:bodyPr>
            <a:spAutoFit/>
          </a:bodyPr>
          <a:lstStyle/>
          <a:p>
            <a:r>
              <a:rPr lang="en-US" sz="1400" b="1"/>
              <a:t>Transfer reactions are mainly peripheral</a:t>
            </a:r>
          </a:p>
          <a:p>
            <a:r>
              <a:rPr lang="en-US" sz="1400" b="1">
                <a:solidFill>
                  <a:srgbClr val="0066FF"/>
                </a:solidFill>
              </a:rPr>
              <a:t>For peripheral reactions Asymptotic normalization coefficients (ANC) can be calculated with proper approximation</a:t>
            </a:r>
            <a:endParaRPr lang="en-US" sz="1400" b="1">
              <a:solidFill>
                <a:schemeClr val="accent2"/>
              </a:solidFill>
            </a:endParaRPr>
          </a:p>
          <a:p>
            <a:endParaRPr lang="ru-RU" sz="2400" b="1">
              <a:solidFill>
                <a:srgbClr val="0066FF"/>
              </a:solidFill>
            </a:endParaRPr>
          </a:p>
        </p:txBody>
      </p:sp>
      <p:pic>
        <p:nvPicPr>
          <p:cNvPr id="19465"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11"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600" spc="-1" dirty="0">
                <a:solidFill>
                  <a:schemeClr val="bg1"/>
                </a:solidFill>
                <a:uFill>
                  <a:solidFill>
                    <a:srgbClr val="FFFFFF"/>
                  </a:solidFill>
                </a:uFill>
              </a:rPr>
              <a:t>Proposed methods: MDM, NR, ANC</a:t>
            </a:r>
          </a:p>
        </p:txBody>
      </p:sp>
      <p:sp>
        <p:nvSpPr>
          <p:cNvPr id="19467" name="AutoShape 7"/>
          <p:cNvSpPr>
            <a:spLocks noChangeArrowheads="1"/>
          </p:cNvSpPr>
          <p:nvPr/>
        </p:nvSpPr>
        <p:spPr bwMode="auto">
          <a:xfrm rot="-5400000">
            <a:off x="8105775" y="6281738"/>
            <a:ext cx="215900" cy="431800"/>
          </a:xfrm>
          <a:prstGeom prst="downArrow">
            <a:avLst>
              <a:gd name="adj1" fmla="val 50000"/>
              <a:gd name="adj2" fmla="val 50000"/>
            </a:avLst>
          </a:prstGeom>
          <a:solidFill>
            <a:schemeClr val="accent1"/>
          </a:solidFill>
          <a:ln w="9525">
            <a:solidFill>
              <a:schemeClr val="tx1"/>
            </a:solidFill>
            <a:miter lim="800000"/>
            <a:headEnd/>
            <a:tailEnd/>
          </a:ln>
        </p:spPr>
        <p:txBody>
          <a:bodyPr rot="10800000" wrap="none" anchor="ctr"/>
          <a:lstStyle/>
          <a:p>
            <a:endParaRPr lang="ru-RU">
              <a:latin typeface="Calibri" pitchFamily="34" charset="0"/>
            </a:endParaRPr>
          </a:p>
        </p:txBody>
      </p:sp>
      <p:sp>
        <p:nvSpPr>
          <p:cNvPr id="19468" name="Text Box 13"/>
          <p:cNvSpPr txBox="1">
            <a:spLocks noChangeArrowheads="1"/>
          </p:cNvSpPr>
          <p:nvPr/>
        </p:nvSpPr>
        <p:spPr bwMode="auto">
          <a:xfrm>
            <a:off x="8429625" y="6316663"/>
            <a:ext cx="679450" cy="641350"/>
          </a:xfrm>
          <a:prstGeom prst="rect">
            <a:avLst/>
          </a:prstGeom>
          <a:noFill/>
          <a:ln w="9525">
            <a:noFill/>
            <a:miter lim="800000"/>
            <a:headEnd/>
            <a:tailEnd/>
          </a:ln>
        </p:spPr>
        <p:txBody>
          <a:bodyPr>
            <a:spAutoFit/>
          </a:bodyPr>
          <a:lstStyle/>
          <a:p>
            <a:r>
              <a:rPr lang="en-US" b="1">
                <a:solidFill>
                  <a:srgbClr val="FF0000"/>
                </a:solidFill>
              </a:rPr>
              <a:t>ANC</a:t>
            </a:r>
            <a:endParaRPr lang="en-US" b="1">
              <a:solidFill>
                <a:srgbClr val="0066FF"/>
              </a:solidFill>
            </a:endParaRPr>
          </a:p>
          <a:p>
            <a:endParaRPr lang="ru-RU"/>
          </a:p>
        </p:txBody>
      </p:sp>
      <p:pic>
        <p:nvPicPr>
          <p:cNvPr id="19469" name="Picture 15"/>
          <p:cNvPicPr>
            <a:picLocks noChangeAspect="1" noChangeArrowheads="1"/>
          </p:cNvPicPr>
          <p:nvPr/>
        </p:nvPicPr>
        <p:blipFill>
          <a:blip r:embed="rId4" cstate="print"/>
          <a:srcRect/>
          <a:stretch>
            <a:fillRect/>
          </a:stretch>
        </p:blipFill>
        <p:spPr bwMode="auto">
          <a:xfrm>
            <a:off x="4859338" y="6226175"/>
            <a:ext cx="2657475"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16174D6A-3DEA-46AA-9A42-1A168916E769}" type="slidenum">
              <a:rPr lang="ru-RU"/>
              <a:pPr>
                <a:defRPr/>
              </a:pPr>
              <a:t>5</a:t>
            </a:fld>
            <a:endParaRPr lang="ru-RU"/>
          </a:p>
        </p:txBody>
      </p:sp>
      <p:pic>
        <p:nvPicPr>
          <p:cNvPr id="20482" name="Picture 5"/>
          <p:cNvPicPr>
            <a:picLocks noChangeAspect="1" noChangeArrowheads="1"/>
          </p:cNvPicPr>
          <p:nvPr/>
        </p:nvPicPr>
        <p:blipFill>
          <a:blip r:embed="rId2" cstate="print"/>
          <a:srcRect/>
          <a:stretch>
            <a:fillRect/>
          </a:stretch>
        </p:blipFill>
        <p:spPr bwMode="auto">
          <a:xfrm>
            <a:off x="0" y="836613"/>
            <a:ext cx="4233863" cy="3500437"/>
          </a:xfrm>
          <a:prstGeom prst="rect">
            <a:avLst/>
          </a:prstGeom>
          <a:noFill/>
          <a:ln w="9525">
            <a:noFill/>
            <a:miter lim="800000"/>
            <a:headEnd/>
            <a:tailEnd/>
          </a:ln>
        </p:spPr>
      </p:pic>
      <p:graphicFrame>
        <p:nvGraphicFramePr>
          <p:cNvPr id="40994" name="Group 34"/>
          <p:cNvGraphicFramePr>
            <a:graphicFrameLocks noGrp="1"/>
          </p:cNvGraphicFramePr>
          <p:nvPr/>
        </p:nvGraphicFramePr>
        <p:xfrm>
          <a:off x="0" y="4437063"/>
          <a:ext cx="5546725" cy="1911604"/>
        </p:xfrm>
        <a:graphic>
          <a:graphicData uri="http://schemas.openxmlformats.org/drawingml/2006/table">
            <a:tbl>
              <a:tblPr/>
              <a:tblGrid>
                <a:gridCol w="1387475"/>
                <a:gridCol w="1385888"/>
                <a:gridCol w="1387475"/>
                <a:gridCol w="1385887"/>
              </a:tblGrid>
              <a:tr h="96838">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Nucleus</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Е*,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MeV</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a:t>
                      </a:r>
                      <a:r>
                        <a:rPr kumimoji="0" lang="en-US" sz="1800" b="0" i="0" u="none" strike="noStrike" cap="none" normalizeH="0" baseline="30000" smtClean="0">
                          <a:ln>
                            <a:noFill/>
                          </a:ln>
                          <a:solidFill>
                            <a:schemeClr val="tx1"/>
                          </a:solidFill>
                          <a:effectLst/>
                          <a:latin typeface="Times New Roman" pitchFamily="18" charset="0"/>
                          <a:cs typeface="Times New Roman" pitchFamily="18" charset="0"/>
                        </a:rPr>
                        <a:t>π</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a:t>
                      </a:r>
                      <a:r>
                        <a:rPr kumimoji="0" lang="en-US" sz="1800" b="0" i="0" u="none" strike="noStrike" cap="none" normalizeH="0" baseline="-25000" smtClean="0">
                          <a:ln>
                            <a:noFill/>
                          </a:ln>
                          <a:solidFill>
                            <a:schemeClr val="tx1"/>
                          </a:solidFill>
                          <a:effectLst/>
                          <a:latin typeface="Times New Roman" pitchFamily="18" charset="0"/>
                          <a:cs typeface="Times New Roman" pitchFamily="18" charset="0"/>
                        </a:rPr>
                        <a:t>rms</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fm</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0" i="0" u="none" strike="noStrike" cap="none" normalizeH="0" baseline="30000" smtClean="0">
                          <a:ln>
                            <a:noFill/>
                          </a:ln>
                          <a:solidFill>
                            <a:schemeClr val="tx1"/>
                          </a:solidFill>
                          <a:effectLst/>
                          <a:latin typeface="Times New Roman" pitchFamily="18" charset="0"/>
                          <a:cs typeface="Times New Roman" pitchFamily="18" charset="0"/>
                        </a:rPr>
                        <a:t>6</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Li</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0.00</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a:t>
                      </a:r>
                      <a:r>
                        <a:rPr kumimoji="0" lang="ru-RU" sz="1800" b="0"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3000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2.36 ± 0.03</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0" i="0" u="none" strike="noStrike" cap="none" normalizeH="0" baseline="30000" smtClean="0">
                          <a:ln>
                            <a:noFill/>
                          </a:ln>
                          <a:solidFill>
                            <a:schemeClr val="tx1"/>
                          </a:solidFill>
                          <a:effectLst/>
                          <a:latin typeface="Times New Roman" pitchFamily="18" charset="0"/>
                          <a:cs typeface="Times New Roman" pitchFamily="18" charset="0"/>
                        </a:rPr>
                        <a:t>6</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Li</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.56</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a:t>
                      </a:r>
                      <a:r>
                        <a:rPr kumimoji="0" lang="ru-RU" sz="1800" b="0"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3000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1" i="0" u="none" strike="noStrike" cap="none" normalizeH="0" baseline="0" smtClean="0">
                          <a:ln>
                            <a:noFill/>
                          </a:ln>
                          <a:solidFill>
                            <a:srgbClr val="FF0000"/>
                          </a:solidFill>
                          <a:effectLst/>
                          <a:latin typeface="Times New Roman" pitchFamily="18" charset="0"/>
                          <a:cs typeface="Times New Roman" pitchFamily="18" charset="0"/>
                        </a:rPr>
                        <a:t>2.73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prediction</a:t>
                      </a:r>
                      <a:r>
                        <a:rPr kumimoji="0" lang="ru-RU" sz="1800" b="1" i="0" u="none" strike="noStrike" cap="none" normalizeH="0" baseline="0" smtClean="0">
                          <a:ln>
                            <a:noFill/>
                          </a:ln>
                          <a:solidFill>
                            <a:srgbClr val="FF0000"/>
                          </a:solidFill>
                          <a:effectLst/>
                          <a:latin typeface="Times New Roman" pitchFamily="18" charset="0"/>
                          <a:cs typeface="Times New Roman" pitchFamily="18" charset="0"/>
                        </a:rPr>
                        <a:t>)</a:t>
                      </a:r>
                      <a:endParaRPr kumimoji="0" lang="ru-RU" sz="1800" b="1" i="0" u="none" strike="noStrike" cap="none" normalizeH="0" baseline="0" smtClean="0">
                        <a:ln>
                          <a:noFill/>
                        </a:ln>
                        <a:solidFill>
                          <a:srgbClr val="FF0000"/>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0" i="0" u="none" strike="noStrike" cap="none" normalizeH="0" baseline="30000" smtClean="0">
                          <a:ln>
                            <a:noFill/>
                          </a:ln>
                          <a:solidFill>
                            <a:schemeClr val="tx1"/>
                          </a:solidFill>
                          <a:effectLst/>
                          <a:latin typeface="Times New Roman" pitchFamily="18" charset="0"/>
                          <a:cs typeface="Times New Roman" pitchFamily="18" charset="0"/>
                        </a:rPr>
                        <a:t>6</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He</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a:t>
                      </a:r>
                      <a:r>
                        <a:rPr kumimoji="0" lang="ru-RU" sz="1800" b="0"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3000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 typeface="Arial" charset="0"/>
                        <a:buNone/>
                        <a:tabLst/>
                      </a:pPr>
                      <a:r>
                        <a:rPr kumimoji="0" lang="ru-RU" sz="1800" b="1" i="0" u="none" strike="noStrike" cap="none" normalizeH="0" baseline="0" smtClean="0">
                          <a:ln>
                            <a:noFill/>
                          </a:ln>
                          <a:solidFill>
                            <a:srgbClr val="0070C0"/>
                          </a:solidFill>
                          <a:effectLst/>
                          <a:latin typeface="Times New Roman" pitchFamily="18" charset="0"/>
                          <a:cs typeface="Times New Roman" pitchFamily="18" charset="0"/>
                        </a:rPr>
                        <a:t>2.50 ± 0.05</a:t>
                      </a:r>
                      <a:endParaRPr kumimoji="0" lang="ru-RU" sz="1800" b="1" i="0" u="none" strike="noStrike" cap="none" normalizeH="0" baseline="0" smtClean="0">
                        <a:ln>
                          <a:noFill/>
                        </a:ln>
                        <a:solidFill>
                          <a:srgbClr val="0070C0"/>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10" name="Rectangle 4"/>
          <p:cNvSpPr>
            <a:spLocks noChangeArrowheads="1"/>
          </p:cNvSpPr>
          <p:nvPr/>
        </p:nvSpPr>
        <p:spPr bwMode="auto">
          <a:xfrm>
            <a:off x="4716463" y="836613"/>
            <a:ext cx="4056062" cy="2219325"/>
          </a:xfrm>
          <a:prstGeom prst="rect">
            <a:avLst/>
          </a:prstGeom>
          <a:noFill/>
          <a:ln w="9525">
            <a:noFill/>
            <a:miter lim="800000"/>
            <a:headEnd/>
            <a:tailEnd/>
          </a:ln>
        </p:spPr>
        <p:txBody>
          <a:bodyPr anchor="ctr">
            <a:spAutoFit/>
          </a:bodyPr>
          <a:lstStyle/>
          <a:p>
            <a:pPr algn="just" eaLnBrk="0" hangingPunct="0"/>
            <a:r>
              <a:rPr lang="en-US" sz="1400">
                <a:sym typeface="Wingdings" pitchFamily="2" charset="2"/>
              </a:rPr>
              <a:t>Among these triplet states, the neutron halo in </a:t>
            </a:r>
            <a:r>
              <a:rPr lang="en-US" sz="1400" baseline="30000">
                <a:sym typeface="Wingdings" pitchFamily="2" charset="2"/>
              </a:rPr>
              <a:t>6</a:t>
            </a:r>
            <a:r>
              <a:rPr lang="en-US" sz="1400">
                <a:sym typeface="Wingdings" pitchFamily="2" charset="2"/>
              </a:rPr>
              <a:t>He is well known. A proton-neutron halo is predicted in </a:t>
            </a:r>
            <a:r>
              <a:rPr lang="en-US" sz="1400">
                <a:solidFill>
                  <a:srgbClr val="FF0066"/>
                </a:solidFill>
                <a:sym typeface="Wingdings" pitchFamily="2" charset="2"/>
              </a:rPr>
              <a:t>the excited state of 0+, 3.56 MeV in </a:t>
            </a:r>
            <a:r>
              <a:rPr lang="en-US" sz="1400" baseline="30000">
                <a:solidFill>
                  <a:srgbClr val="FF0066"/>
                </a:solidFill>
                <a:sym typeface="Wingdings" pitchFamily="2" charset="2"/>
              </a:rPr>
              <a:t>6</a:t>
            </a:r>
            <a:r>
              <a:rPr lang="en-US" sz="1400">
                <a:solidFill>
                  <a:srgbClr val="FF0066"/>
                </a:solidFill>
                <a:sym typeface="Wingdings" pitchFamily="2" charset="2"/>
              </a:rPr>
              <a:t>Li</a:t>
            </a:r>
            <a:r>
              <a:rPr lang="en-US" sz="1400">
                <a:sym typeface="Wingdings" pitchFamily="2" charset="2"/>
              </a:rPr>
              <a:t>, which lies only 137 keV below the </a:t>
            </a:r>
            <a:r>
              <a:rPr lang="en-US" sz="1400" baseline="30000">
                <a:sym typeface="Wingdings" pitchFamily="2" charset="2"/>
              </a:rPr>
              <a:t>6</a:t>
            </a:r>
            <a:r>
              <a:rPr lang="en-US" sz="1400">
                <a:sym typeface="Wingdings" pitchFamily="2" charset="2"/>
              </a:rPr>
              <a:t>Li </a:t>
            </a:r>
            <a:r>
              <a:rPr lang="en-US" sz="1400" baseline="30000">
                <a:sym typeface="Wingdings" pitchFamily="2" charset="2"/>
              </a:rPr>
              <a:t>4</a:t>
            </a:r>
            <a:r>
              <a:rPr lang="en-US" sz="1400">
                <a:sym typeface="Wingdings" pitchFamily="2" charset="2"/>
              </a:rPr>
              <a:t>He + p + n threshold. </a:t>
            </a:r>
            <a:r>
              <a:rPr lang="en-US" sz="1400">
                <a:solidFill>
                  <a:srgbClr val="FF0066"/>
                </a:solidFill>
                <a:sym typeface="Wingdings" pitchFamily="2" charset="2"/>
              </a:rPr>
              <a:t>Its radius is not known, but it is predicted by about 0.25 Fm larger than the radius of </a:t>
            </a:r>
            <a:r>
              <a:rPr lang="en-US" sz="1400" baseline="30000">
                <a:solidFill>
                  <a:srgbClr val="FF0066"/>
                </a:solidFill>
                <a:sym typeface="Wingdings" pitchFamily="2" charset="2"/>
              </a:rPr>
              <a:t>6</a:t>
            </a:r>
            <a:r>
              <a:rPr lang="en-US" sz="1400">
                <a:solidFill>
                  <a:srgbClr val="FF0066"/>
                </a:solidFill>
                <a:sym typeface="Wingdings" pitchFamily="2" charset="2"/>
              </a:rPr>
              <a:t>He [Arai].</a:t>
            </a:r>
            <a:r>
              <a:rPr lang="en-US" sz="1400">
                <a:sym typeface="Wingdings" pitchFamily="2" charset="2"/>
              </a:rPr>
              <a:t> We can expect the appearance of a two-proton halo in the ground state of </a:t>
            </a:r>
            <a:r>
              <a:rPr lang="en-US" sz="1400" baseline="30000">
                <a:sym typeface="Wingdings" pitchFamily="2" charset="2"/>
              </a:rPr>
              <a:t>6</a:t>
            </a:r>
            <a:r>
              <a:rPr lang="en-US" sz="1400">
                <a:sym typeface="Wingdings" pitchFamily="2" charset="2"/>
              </a:rPr>
              <a:t>Be. The table shows the known radii of states shown in Fig.</a:t>
            </a:r>
            <a:endParaRPr lang="ru-RU" sz="1400">
              <a:sym typeface="Wingdings" pitchFamily="2" charset="2"/>
            </a:endParaRPr>
          </a:p>
        </p:txBody>
      </p:sp>
      <p:sp>
        <p:nvSpPr>
          <p:cNvPr id="20511" name="Text Box 36"/>
          <p:cNvSpPr txBox="1">
            <a:spLocks noChangeArrowheads="1"/>
          </p:cNvSpPr>
          <p:nvPr/>
        </p:nvSpPr>
        <p:spPr bwMode="auto">
          <a:xfrm>
            <a:off x="4787900" y="3068638"/>
            <a:ext cx="3908425" cy="942975"/>
          </a:xfrm>
          <a:prstGeom prst="rect">
            <a:avLst/>
          </a:prstGeom>
          <a:noFill/>
          <a:ln w="9525">
            <a:noFill/>
            <a:miter lim="800000"/>
            <a:headEnd/>
            <a:tailEnd/>
          </a:ln>
        </p:spPr>
        <p:txBody>
          <a:bodyPr>
            <a:spAutoFit/>
          </a:bodyPr>
          <a:lstStyle/>
          <a:p>
            <a:r>
              <a:rPr lang="ru-RU" sz="1400"/>
              <a:t>A S Demyanova et al.  (2018),in The 3rd International Conference on Particle Physics and Astrophysics, KnE Energy &amp; Physics, pages 1–9. DOI 10.18502/ken.v3i1.1715</a:t>
            </a:r>
          </a:p>
        </p:txBody>
      </p:sp>
      <p:sp>
        <p:nvSpPr>
          <p:cNvPr id="20512" name="Line 37"/>
          <p:cNvSpPr>
            <a:spLocks noChangeShapeType="1"/>
          </p:cNvSpPr>
          <p:nvPr/>
        </p:nvSpPr>
        <p:spPr bwMode="auto">
          <a:xfrm>
            <a:off x="6443663" y="3933825"/>
            <a:ext cx="649287" cy="647700"/>
          </a:xfrm>
          <a:prstGeom prst="line">
            <a:avLst/>
          </a:prstGeom>
          <a:noFill/>
          <a:ln w="66675">
            <a:solidFill>
              <a:schemeClr val="tx1"/>
            </a:solidFill>
            <a:round/>
            <a:headEnd/>
            <a:tailEnd type="triangle" w="med" len="med"/>
          </a:ln>
        </p:spPr>
        <p:txBody>
          <a:bodyPr/>
          <a:lstStyle/>
          <a:p>
            <a:endParaRPr lang="ru-RU"/>
          </a:p>
        </p:txBody>
      </p:sp>
      <p:sp>
        <p:nvSpPr>
          <p:cNvPr id="20513" name="Text Box 38"/>
          <p:cNvSpPr txBox="1">
            <a:spLocks noChangeArrowheads="1"/>
          </p:cNvSpPr>
          <p:nvPr/>
        </p:nvSpPr>
        <p:spPr bwMode="auto">
          <a:xfrm>
            <a:off x="5580063" y="4529138"/>
            <a:ext cx="3384550" cy="1793875"/>
          </a:xfrm>
          <a:prstGeom prst="rect">
            <a:avLst/>
          </a:prstGeom>
          <a:noFill/>
          <a:ln w="9525">
            <a:noFill/>
            <a:miter lim="800000"/>
            <a:headEnd/>
            <a:tailEnd/>
          </a:ln>
        </p:spPr>
        <p:txBody>
          <a:bodyPr>
            <a:spAutoFit/>
          </a:bodyPr>
          <a:lstStyle/>
          <a:p>
            <a:r>
              <a:rPr lang="en-US" sz="1400"/>
              <a:t>The resulting radius for the state 0</a:t>
            </a:r>
            <a:r>
              <a:rPr lang="en-US" sz="1400" baseline="30000"/>
              <a:t>+</a:t>
            </a:r>
            <a:r>
              <a:rPr lang="en-US" sz="1400"/>
              <a:t>, 3.56 MeV in </a:t>
            </a:r>
            <a:r>
              <a:rPr lang="en-US" sz="1400" baseline="30000"/>
              <a:t>6</a:t>
            </a:r>
            <a:r>
              <a:rPr lang="en-US" sz="1400"/>
              <a:t>Li practically equals to the radius of the ground state of its ”Borromian” isobar analogue </a:t>
            </a:r>
            <a:r>
              <a:rPr lang="en-US" sz="1400" baseline="30000"/>
              <a:t>6</a:t>
            </a:r>
            <a:r>
              <a:rPr lang="en-US" sz="1400"/>
              <a:t>He. It is equal </a:t>
            </a:r>
            <a:r>
              <a:rPr lang="en-US" sz="1400" b="1">
                <a:solidFill>
                  <a:schemeClr val="accent1"/>
                </a:solidFill>
              </a:rPr>
              <a:t>2.49 ± 0.16 fm.</a:t>
            </a:r>
          </a:p>
          <a:p>
            <a:r>
              <a:rPr lang="en-US" sz="1400" b="1">
                <a:solidFill>
                  <a:srgbClr val="1306BA"/>
                </a:solidFill>
              </a:rPr>
              <a:t>It can be said preliminary that 0</a:t>
            </a:r>
            <a:r>
              <a:rPr lang="en-US" sz="1400" b="1" baseline="30000">
                <a:solidFill>
                  <a:srgbClr val="1306BA"/>
                </a:solidFill>
              </a:rPr>
              <a:t>+</a:t>
            </a:r>
            <a:r>
              <a:rPr lang="en-US" sz="1400" b="1">
                <a:solidFill>
                  <a:srgbClr val="1306BA"/>
                </a:solidFill>
              </a:rPr>
              <a:t>, 3.56 MeV state in </a:t>
            </a:r>
            <a:r>
              <a:rPr lang="en-US" sz="1400" b="1" baseline="30000">
                <a:solidFill>
                  <a:srgbClr val="1306BA"/>
                </a:solidFill>
              </a:rPr>
              <a:t>6</a:t>
            </a:r>
            <a:r>
              <a:rPr lang="en-US" sz="1400" b="1">
                <a:solidFill>
                  <a:srgbClr val="1306BA"/>
                </a:solidFill>
              </a:rPr>
              <a:t>Li is ”Borromian” also and is neutron-proton halo.</a:t>
            </a:r>
            <a:endParaRPr lang="ru-RU" sz="1400" b="1">
              <a:solidFill>
                <a:srgbClr val="1306BA"/>
              </a:solidFill>
            </a:endParaRPr>
          </a:p>
        </p:txBody>
      </p:sp>
      <p:pic>
        <p:nvPicPr>
          <p:cNvPr id="20514"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10"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600" spc="-1" dirty="0" err="1">
                <a:solidFill>
                  <a:schemeClr val="bg1"/>
                </a:solidFill>
                <a:uFill>
                  <a:solidFill>
                    <a:srgbClr val="FFFFFF"/>
                  </a:solidFill>
                </a:uFill>
              </a:rPr>
              <a:t>Isospin</a:t>
            </a:r>
            <a:r>
              <a:rPr lang="en-US" sz="3600" spc="-1" dirty="0">
                <a:solidFill>
                  <a:schemeClr val="bg1"/>
                </a:solidFill>
                <a:uFill>
                  <a:solidFill>
                    <a:srgbClr val="FFFFFF"/>
                  </a:solidFill>
                </a:uFill>
              </a:rPr>
              <a:t> triplet A=6: </a:t>
            </a:r>
            <a:r>
              <a:rPr lang="en-US" sz="3600" spc="-1" baseline="30000" dirty="0">
                <a:solidFill>
                  <a:schemeClr val="bg1"/>
                </a:solidFill>
                <a:uFill>
                  <a:solidFill>
                    <a:srgbClr val="FFFFFF"/>
                  </a:solidFill>
                </a:uFill>
              </a:rPr>
              <a:t>6</a:t>
            </a:r>
            <a:r>
              <a:rPr lang="en-US" sz="3600" spc="-1" dirty="0">
                <a:solidFill>
                  <a:schemeClr val="bg1"/>
                </a:solidFill>
                <a:uFill>
                  <a:solidFill>
                    <a:srgbClr val="FFFFFF"/>
                  </a:solidFill>
                </a:uFill>
              </a:rPr>
              <a:t>He-</a:t>
            </a:r>
            <a:r>
              <a:rPr lang="en-US" sz="3600" spc="-1" baseline="30000" dirty="0">
                <a:solidFill>
                  <a:schemeClr val="bg1"/>
                </a:solidFill>
                <a:uFill>
                  <a:solidFill>
                    <a:srgbClr val="FFFFFF"/>
                  </a:solidFill>
                </a:uFill>
              </a:rPr>
              <a:t>6</a:t>
            </a:r>
            <a:r>
              <a:rPr lang="en-US" sz="3600" spc="-1" dirty="0">
                <a:solidFill>
                  <a:schemeClr val="bg1"/>
                </a:solidFill>
                <a:uFill>
                  <a:solidFill>
                    <a:srgbClr val="FFFFFF"/>
                  </a:solidFill>
                </a:uFill>
              </a:rPr>
              <a:t>Li-</a:t>
            </a:r>
            <a:r>
              <a:rPr lang="en-US" sz="3600" spc="-1" baseline="30000" dirty="0">
                <a:solidFill>
                  <a:schemeClr val="bg1"/>
                </a:solidFill>
                <a:uFill>
                  <a:solidFill>
                    <a:srgbClr val="FFFFFF"/>
                  </a:solidFill>
                </a:uFill>
              </a:rPr>
              <a:t>6</a:t>
            </a:r>
            <a:r>
              <a:rPr lang="en-US" sz="3600" spc="-1" dirty="0">
                <a:solidFill>
                  <a:schemeClr val="bg1"/>
                </a:solidFill>
                <a:uFill>
                  <a:solidFill>
                    <a:srgbClr val="FFFFFF"/>
                  </a:solidFill>
                </a:uFill>
              </a:rPr>
              <a:t>Be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2253BFEC-6BD3-4DED-B5B7-EA8D6B4639D5}" type="slidenum">
              <a:rPr lang="ru-RU"/>
              <a:pPr>
                <a:defRPr/>
              </a:pPr>
              <a:t>6</a:t>
            </a:fld>
            <a:endParaRPr lang="ru-RU"/>
          </a:p>
        </p:txBody>
      </p:sp>
      <p:pic>
        <p:nvPicPr>
          <p:cNvPr id="21506" name="Picture 2"/>
          <p:cNvPicPr>
            <a:picLocks noGrp="1" noChangeAspect="1" noChangeArrowheads="1"/>
          </p:cNvPicPr>
          <p:nvPr>
            <p:ph idx="4294967295"/>
          </p:nvPr>
        </p:nvPicPr>
        <p:blipFill>
          <a:blip r:embed="rId2" cstate="print"/>
          <a:srcRect/>
          <a:stretch>
            <a:fillRect/>
          </a:stretch>
        </p:blipFill>
        <p:spPr>
          <a:xfrm>
            <a:off x="1500188" y="2071688"/>
            <a:ext cx="5695950" cy="1914525"/>
          </a:xfrm>
        </p:spPr>
      </p:pic>
      <p:sp>
        <p:nvSpPr>
          <p:cNvPr id="21507" name="TextBox 4"/>
          <p:cNvSpPr txBox="1">
            <a:spLocks noChangeArrowheads="1"/>
          </p:cNvSpPr>
          <p:nvPr/>
        </p:nvSpPr>
        <p:spPr bwMode="auto">
          <a:xfrm>
            <a:off x="142875" y="4071938"/>
            <a:ext cx="8786813" cy="1739900"/>
          </a:xfrm>
          <a:prstGeom prst="rect">
            <a:avLst/>
          </a:prstGeom>
          <a:noFill/>
          <a:ln w="9525">
            <a:noFill/>
            <a:miter lim="800000"/>
            <a:headEnd/>
            <a:tailEnd/>
          </a:ln>
        </p:spPr>
        <p:txBody>
          <a:bodyPr>
            <a:spAutoFit/>
          </a:bodyPr>
          <a:lstStyle/>
          <a:p>
            <a:r>
              <a:rPr lang="en-US">
                <a:latin typeface="Calibri" pitchFamily="34" charset="0"/>
              </a:rPr>
              <a:t>Similar radius values were obtained for </a:t>
            </a:r>
            <a:r>
              <a:rPr lang="en-US" baseline="30000">
                <a:latin typeface="Calibri" pitchFamily="34" charset="0"/>
              </a:rPr>
              <a:t>6</a:t>
            </a:r>
            <a:r>
              <a:rPr lang="en-US">
                <a:latin typeface="Calibri" pitchFamily="34" charset="0"/>
              </a:rPr>
              <a:t>Li in the ground state and 3.56 MeV state and for </a:t>
            </a:r>
            <a:r>
              <a:rPr lang="en-US" baseline="30000">
                <a:latin typeface="Calibri" pitchFamily="34" charset="0"/>
              </a:rPr>
              <a:t>6</a:t>
            </a:r>
            <a:r>
              <a:rPr lang="en-US">
                <a:latin typeface="Calibri" pitchFamily="34" charset="0"/>
              </a:rPr>
              <a:t>He (two-neutron halo). According to the authors, this indicates the presence of a neutron-proton halo in the </a:t>
            </a:r>
            <a:r>
              <a:rPr lang="en-US" baseline="30000">
                <a:latin typeface="Calibri" pitchFamily="34" charset="0"/>
              </a:rPr>
              <a:t>6</a:t>
            </a:r>
            <a:r>
              <a:rPr lang="en-US">
                <a:latin typeface="Calibri" pitchFamily="34" charset="0"/>
              </a:rPr>
              <a:t>Li states under discussion.</a:t>
            </a:r>
          </a:p>
          <a:p>
            <a:endParaRPr lang="en-US">
              <a:latin typeface="Calibri" pitchFamily="34" charset="0"/>
            </a:endParaRPr>
          </a:p>
          <a:p>
            <a:r>
              <a:rPr lang="en-US">
                <a:latin typeface="Calibri" pitchFamily="34" charset="0"/>
              </a:rPr>
              <a:t>Similar result was obtained: I.N. Izosimov, Phys. At. Nucl. 80(5), 867 (2017).</a:t>
            </a:r>
            <a:endParaRPr lang="ru-RU">
              <a:latin typeface="Calibri" pitchFamily="34" charset="0"/>
            </a:endParaRPr>
          </a:p>
          <a:p>
            <a:endParaRPr lang="ru-RU">
              <a:latin typeface="Calibri" pitchFamily="34" charset="0"/>
            </a:endParaRPr>
          </a:p>
        </p:txBody>
      </p:sp>
      <p:sp>
        <p:nvSpPr>
          <p:cNvPr id="21508" name="Прямоугольник 5"/>
          <p:cNvSpPr>
            <a:spLocks noChangeArrowheads="1"/>
          </p:cNvSpPr>
          <p:nvPr/>
        </p:nvSpPr>
        <p:spPr bwMode="auto">
          <a:xfrm>
            <a:off x="571500" y="1285875"/>
            <a:ext cx="7715250" cy="369888"/>
          </a:xfrm>
          <a:prstGeom prst="rect">
            <a:avLst/>
          </a:prstGeom>
          <a:noFill/>
          <a:ln w="9525">
            <a:noFill/>
            <a:miter lim="800000"/>
            <a:headEnd/>
            <a:tailEnd/>
          </a:ln>
        </p:spPr>
        <p:txBody>
          <a:bodyPr>
            <a:spAutoFit/>
          </a:bodyPr>
          <a:lstStyle/>
          <a:p>
            <a:r>
              <a:rPr lang="en-US" i="1">
                <a:latin typeface="Calibri" pitchFamily="34" charset="0"/>
              </a:rPr>
              <a:t>D</a:t>
            </a:r>
            <a:r>
              <a:rPr lang="ru-RU" i="1">
                <a:latin typeface="Calibri" pitchFamily="34" charset="0"/>
              </a:rPr>
              <a:t>.</a:t>
            </a:r>
            <a:r>
              <a:rPr lang="en-US" i="1">
                <a:latin typeface="Calibri" pitchFamily="34" charset="0"/>
              </a:rPr>
              <a:t>M</a:t>
            </a:r>
            <a:r>
              <a:rPr lang="ru-RU" i="1">
                <a:latin typeface="Calibri" pitchFamily="34" charset="0"/>
              </a:rPr>
              <a:t>.</a:t>
            </a:r>
            <a:r>
              <a:rPr lang="en-US" i="1">
                <a:latin typeface="Calibri" pitchFamily="34" charset="0"/>
              </a:rPr>
              <a:t>Rodkin</a:t>
            </a:r>
            <a:r>
              <a:rPr lang="ru-RU" i="1">
                <a:latin typeface="Calibri" pitchFamily="34" charset="0"/>
              </a:rPr>
              <a:t>, </a:t>
            </a:r>
            <a:r>
              <a:rPr lang="en-US" i="1">
                <a:latin typeface="Calibri" pitchFamily="34" charset="0"/>
              </a:rPr>
              <a:t>Yu.M. Tchuvil’sky</a:t>
            </a:r>
            <a:r>
              <a:rPr lang="ru-RU" i="1">
                <a:latin typeface="Calibri" pitchFamily="34" charset="0"/>
              </a:rPr>
              <a:t>, </a:t>
            </a:r>
            <a:r>
              <a:rPr lang="en-US" i="1">
                <a:latin typeface="Calibri" pitchFamily="34" charset="0"/>
              </a:rPr>
              <a:t>JETP Letters</a:t>
            </a:r>
            <a:r>
              <a:rPr lang="ru-RU" i="1">
                <a:latin typeface="Calibri" pitchFamily="34" charset="0"/>
              </a:rPr>
              <a:t>, 118, </a:t>
            </a:r>
            <a:r>
              <a:rPr lang="en-US" i="1">
                <a:latin typeface="Calibri" pitchFamily="34" charset="0"/>
              </a:rPr>
              <a:t>issue</a:t>
            </a:r>
            <a:r>
              <a:rPr lang="ru-RU" i="1">
                <a:latin typeface="Calibri" pitchFamily="34" charset="0"/>
              </a:rPr>
              <a:t> 3, </a:t>
            </a:r>
            <a:r>
              <a:rPr lang="en-US" i="1">
                <a:latin typeface="Calibri" pitchFamily="34" charset="0"/>
              </a:rPr>
              <a:t>p</a:t>
            </a:r>
            <a:r>
              <a:rPr lang="ru-RU" i="1">
                <a:latin typeface="Calibri" pitchFamily="34" charset="0"/>
              </a:rPr>
              <a:t>. 147 (2023)</a:t>
            </a:r>
          </a:p>
        </p:txBody>
      </p:sp>
      <p:pic>
        <p:nvPicPr>
          <p:cNvPr id="21509"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7"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600" spc="-1" dirty="0" err="1">
                <a:solidFill>
                  <a:schemeClr val="bg1"/>
                </a:solidFill>
                <a:uFill>
                  <a:solidFill>
                    <a:srgbClr val="FFFFFF"/>
                  </a:solidFill>
                </a:uFill>
              </a:rPr>
              <a:t>Ab</a:t>
            </a:r>
            <a:r>
              <a:rPr lang="en-US" sz="3600" spc="-1" dirty="0">
                <a:solidFill>
                  <a:schemeClr val="bg1"/>
                </a:solidFill>
                <a:uFill>
                  <a:solidFill>
                    <a:srgbClr val="FFFFFF"/>
                  </a:solidFill>
                </a:uFill>
              </a:rPr>
              <a:t> initio calculations for A=6 </a:t>
            </a:r>
            <a:r>
              <a:rPr lang="en-US" sz="3600" spc="-1" dirty="0" err="1">
                <a:solidFill>
                  <a:schemeClr val="bg1"/>
                </a:solidFill>
                <a:uFill>
                  <a:solidFill>
                    <a:srgbClr val="FFFFFF"/>
                  </a:solidFill>
                </a:uFill>
              </a:rPr>
              <a:t>multiplet</a:t>
            </a:r>
            <a:endParaRPr lang="en-US" sz="3600" spc="-1" dirty="0">
              <a:solidFill>
                <a:schemeClr val="bg1"/>
              </a:solidFill>
              <a:uFill>
                <a:solidFill>
                  <a:srgbClr val="FFFFFF"/>
                </a:solidFill>
              </a:u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a:spLocks noGrp="1"/>
          </p:cNvSpPr>
          <p:nvPr>
            <p:ph type="sldNum" sz="quarter" idx="12"/>
          </p:nvPr>
        </p:nvSpPr>
        <p:spPr/>
        <p:txBody>
          <a:bodyPr/>
          <a:lstStyle/>
          <a:p>
            <a:pPr>
              <a:defRPr/>
            </a:pPr>
            <a:fld id="{6D1EEA6C-2BDD-40E4-8715-1B875DF3CEFE}" type="slidenum">
              <a:rPr lang="ru-RU"/>
              <a:pPr>
                <a:defRPr/>
              </a:pPr>
              <a:t>7</a:t>
            </a:fld>
            <a:endParaRPr lang="ru-RU"/>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22531" name="Rectangle 3"/>
          <p:cNvSpPr>
            <a:spLocks noChangeArrowheads="1"/>
          </p:cNvSpPr>
          <p:nvPr/>
        </p:nvSpPr>
        <p:spPr bwMode="auto">
          <a:xfrm>
            <a:off x="1835150" y="4090988"/>
            <a:ext cx="6337300" cy="517525"/>
          </a:xfrm>
          <a:prstGeom prst="rect">
            <a:avLst/>
          </a:prstGeom>
          <a:solidFill>
            <a:srgbClr val="FFFFFF"/>
          </a:solidFill>
          <a:ln w="9525">
            <a:noFill/>
            <a:miter lim="800000"/>
            <a:headEnd/>
            <a:tailEnd/>
          </a:ln>
        </p:spPr>
        <p:txBody>
          <a:bodyPr anchor="ctr">
            <a:spAutoFit/>
          </a:bodyPr>
          <a:lstStyle/>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1400"/>
              <a:t>Typical spectrum of the </a:t>
            </a:r>
            <a:r>
              <a:rPr lang="en-US" sz="1400" baseline="30000"/>
              <a:t>7</a:t>
            </a:r>
            <a:r>
              <a:rPr lang="en-US" sz="1400"/>
              <a:t>Li(d,t)</a:t>
            </a:r>
            <a:r>
              <a:rPr lang="en-US" sz="1400" baseline="30000"/>
              <a:t>6</a:t>
            </a:r>
            <a:r>
              <a:rPr lang="en-US" sz="1400"/>
              <a:t>Li experiment at E(d)=14.5 MeV for θ</a:t>
            </a:r>
            <a:r>
              <a:rPr lang="en-US" sz="1400" baseline="-25000"/>
              <a:t>lab</a:t>
            </a:r>
            <a:r>
              <a:rPr lang="en-US" sz="1400"/>
              <a:t> = 20º. Black squares – experimental data. Colored curves—Gaussian fit.</a:t>
            </a:r>
            <a:endParaRPr lang="ru-RU" sz="1400"/>
          </a:p>
        </p:txBody>
      </p:sp>
      <p:pic>
        <p:nvPicPr>
          <p:cNvPr id="22532" name="Picture 7"/>
          <p:cNvPicPr>
            <a:picLocks noChangeAspect="1" noChangeArrowheads="1"/>
          </p:cNvPicPr>
          <p:nvPr/>
        </p:nvPicPr>
        <p:blipFill>
          <a:blip r:embed="rId2" cstate="print"/>
          <a:srcRect l="4384" t="9120" r="39240" b="37935"/>
          <a:stretch>
            <a:fillRect/>
          </a:stretch>
        </p:blipFill>
        <p:spPr bwMode="auto">
          <a:xfrm>
            <a:off x="2124075" y="784225"/>
            <a:ext cx="4497388" cy="3294063"/>
          </a:xfrm>
          <a:prstGeom prst="rect">
            <a:avLst/>
          </a:prstGeom>
          <a:noFill/>
          <a:ln w="9525">
            <a:noFill/>
            <a:miter lim="800000"/>
            <a:headEnd/>
            <a:tailEnd/>
          </a:ln>
        </p:spPr>
      </p:pic>
      <p:sp>
        <p:nvSpPr>
          <p:cNvPr id="22533" name="Text Box 8"/>
          <p:cNvSpPr txBox="1">
            <a:spLocks noChangeArrowheads="1"/>
          </p:cNvSpPr>
          <p:nvPr/>
        </p:nvSpPr>
        <p:spPr bwMode="auto">
          <a:xfrm>
            <a:off x="0" y="4581525"/>
            <a:ext cx="9144000" cy="2100263"/>
          </a:xfrm>
          <a:prstGeom prst="rect">
            <a:avLst/>
          </a:prstGeom>
          <a:noFill/>
          <a:ln w="9525">
            <a:noFill/>
            <a:miter lim="800000"/>
            <a:headEnd/>
            <a:tailEnd/>
          </a:ln>
        </p:spPr>
        <p:txBody>
          <a:bodyPr>
            <a:spAutoFit/>
          </a:bodyPr>
          <a:lstStyle/>
          <a:p>
            <a:pPr algn="just"/>
            <a:r>
              <a:rPr lang="en-US" sz="1200"/>
              <a:t>The experiment was carried out on a deuteron beam with an energy of 14.5 MeV, extracted from the U-150M isochronous cyclotron of the Institute of Nuclear Physics (Almaty, Republic of Kazakhstan). The target was a thin film of lithium with a thickness of (0.39±0.03) mg/cm2 enriched in 7Li up to 90%. The substrate was an alundum film. Since lithium is a highly oxidizing element, during sputtering we used a specially made lock chamber made of stainless steel, which allows us to keep targets in a vacuum when moving them from VUP-2 (VUP - a vacuum universal station for sputtering lithium on an alundum substrate) to the scattering chamber. The thickness of the target was determined from the energy losses of </a:t>
            </a:r>
            <a:r>
              <a:rPr lang="ru-RU" sz="1200"/>
              <a:t>α</a:t>
            </a:r>
            <a:r>
              <a:rPr lang="en-US" sz="1200"/>
              <a:t>-particles from the radioactive source with an accuracy of about 8%. The energy spread in the beam was about 150 keV. Charged particles, products of nuclear reactions, were recorded by a telescope consisting of two silicon detectors: a thin one (∆E) with thicknesses from 30 to 50 microns and a thick one (E) with thicknesses of 1-2 mm. The separation of charged particles was carried out by a two-dimensional analysis system (∆E-E) using electronics in the CAMAC and ORTEC standards and a processing program implemented on a personal computer. The total energy resolution was determined mainly by the beam energy spread.</a:t>
            </a:r>
            <a:endParaRPr lang="ru-RU" sz="1200"/>
          </a:p>
        </p:txBody>
      </p:sp>
      <p:pic>
        <p:nvPicPr>
          <p:cNvPr id="22534"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8"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600" spc="-1" dirty="0">
                <a:solidFill>
                  <a:schemeClr val="bg1"/>
                </a:solidFill>
                <a:uFill>
                  <a:solidFill>
                    <a:srgbClr val="FFFFFF"/>
                  </a:solidFill>
                </a:uFill>
              </a:rPr>
              <a:t>Experiment </a:t>
            </a:r>
            <a:r>
              <a:rPr lang="en-US" sz="3600" spc="-1" baseline="30000" dirty="0">
                <a:solidFill>
                  <a:schemeClr val="bg1"/>
                </a:solidFill>
                <a:uFill>
                  <a:solidFill>
                    <a:srgbClr val="FFFFFF"/>
                  </a:solidFill>
                </a:uFill>
              </a:rPr>
              <a:t>7</a:t>
            </a:r>
            <a:r>
              <a:rPr lang="en-US" sz="3600" spc="-1" dirty="0">
                <a:solidFill>
                  <a:schemeClr val="bg1"/>
                </a:solidFill>
                <a:uFill>
                  <a:solidFill>
                    <a:srgbClr val="FFFFFF"/>
                  </a:solidFill>
                </a:uFill>
              </a:rPr>
              <a:t>Li(</a:t>
            </a:r>
            <a:r>
              <a:rPr lang="en-US" sz="3600" spc="-1" dirty="0" err="1">
                <a:solidFill>
                  <a:schemeClr val="bg1"/>
                </a:solidFill>
                <a:uFill>
                  <a:solidFill>
                    <a:srgbClr val="FFFFFF"/>
                  </a:solidFill>
                </a:uFill>
              </a:rPr>
              <a:t>d,t</a:t>
            </a:r>
            <a:r>
              <a:rPr lang="en-US" sz="3600" spc="-1" dirty="0">
                <a:solidFill>
                  <a:schemeClr val="bg1"/>
                </a:solidFill>
                <a:uFill>
                  <a:solidFill>
                    <a:srgbClr val="FFFFFF"/>
                  </a:solidFill>
                </a:uFill>
              </a:rPr>
              <a:t>)</a:t>
            </a:r>
            <a:r>
              <a:rPr lang="en-US" sz="3600" spc="-1" baseline="30000" dirty="0">
                <a:solidFill>
                  <a:schemeClr val="bg1"/>
                </a:solidFill>
                <a:uFill>
                  <a:solidFill>
                    <a:srgbClr val="FFFFFF"/>
                  </a:solidFill>
                </a:uFill>
              </a:rPr>
              <a:t>6</a:t>
            </a:r>
            <a:r>
              <a:rPr lang="en-US" sz="3600" spc="-1" dirty="0">
                <a:solidFill>
                  <a:schemeClr val="bg1"/>
                </a:solidFill>
                <a:uFill>
                  <a:solidFill>
                    <a:srgbClr val="FFFFFF"/>
                  </a:solidFill>
                </a:uFill>
              </a:rPr>
              <a:t>Li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781DACD4-91C4-4F35-9E52-293F873A8701}" type="slidenum">
              <a:rPr lang="ru-RU"/>
              <a:pPr>
                <a:defRPr/>
              </a:pPr>
              <a:t>8</a:t>
            </a:fld>
            <a:endParaRPr lang="ru-RU"/>
          </a:p>
        </p:txBody>
      </p:sp>
      <p:pic>
        <p:nvPicPr>
          <p:cNvPr id="23554" name="Picture 4" descr="li6_new_21kegl"/>
          <p:cNvPicPr>
            <a:picLocks noChangeAspect="1" noChangeArrowheads="1"/>
          </p:cNvPicPr>
          <p:nvPr/>
        </p:nvPicPr>
        <p:blipFill>
          <a:blip r:embed="rId2" cstate="print"/>
          <a:srcRect/>
          <a:stretch>
            <a:fillRect/>
          </a:stretch>
        </p:blipFill>
        <p:spPr bwMode="auto">
          <a:xfrm>
            <a:off x="1692275" y="836613"/>
            <a:ext cx="5937250" cy="3671887"/>
          </a:xfrm>
          <a:prstGeom prst="rect">
            <a:avLst/>
          </a:prstGeom>
          <a:noFill/>
          <a:ln w="9525">
            <a:noFill/>
            <a:miter lim="800000"/>
            <a:headEnd/>
            <a:tailEnd/>
          </a:ln>
        </p:spPr>
      </p:pic>
      <p:pic>
        <p:nvPicPr>
          <p:cNvPr id="23555" name="Picture 2" descr="http://nrcki.ru/images/dynamic/img34610.jpg"/>
          <p:cNvPicPr>
            <a:picLocks noChangeAspect="1" noChangeArrowheads="1"/>
          </p:cNvPicPr>
          <p:nvPr/>
        </p:nvPicPr>
        <p:blipFill>
          <a:blip r:embed="rId3" cstate="print"/>
          <a:srcRect/>
          <a:stretch>
            <a:fillRect/>
          </a:stretch>
        </p:blipFill>
        <p:spPr bwMode="auto">
          <a:xfrm>
            <a:off x="323850" y="188913"/>
            <a:ext cx="766763" cy="766762"/>
          </a:xfrm>
          <a:prstGeom prst="rect">
            <a:avLst/>
          </a:prstGeom>
          <a:noFill/>
          <a:ln w="9525">
            <a:noFill/>
            <a:miter lim="800000"/>
            <a:headEnd/>
            <a:tailEnd/>
          </a:ln>
        </p:spPr>
      </p:pic>
      <p:sp>
        <p:nvSpPr>
          <p:cNvPr id="8" name="CustomShape 7"/>
          <p:cNvSpPr/>
          <p:nvPr/>
        </p:nvSpPr>
        <p:spPr>
          <a:xfrm>
            <a:off x="1331913" y="0"/>
            <a:ext cx="78120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a:defRPr/>
            </a:pPr>
            <a:r>
              <a:rPr lang="en-US" sz="3600">
                <a:solidFill>
                  <a:schemeClr val="bg1"/>
                </a:solidFill>
              </a:rPr>
              <a:t>Experiment </a:t>
            </a:r>
            <a:r>
              <a:rPr lang="en-US" sz="3600" baseline="30000">
                <a:solidFill>
                  <a:schemeClr val="bg1"/>
                </a:solidFill>
              </a:rPr>
              <a:t>10</a:t>
            </a:r>
            <a:r>
              <a:rPr lang="en-US" sz="3600">
                <a:solidFill>
                  <a:schemeClr val="bg1"/>
                </a:solidFill>
              </a:rPr>
              <a:t>B(</a:t>
            </a:r>
            <a:r>
              <a:rPr lang="en-US" sz="3600" baseline="30000">
                <a:solidFill>
                  <a:schemeClr val="bg1"/>
                </a:solidFill>
              </a:rPr>
              <a:t>7</a:t>
            </a:r>
            <a:r>
              <a:rPr lang="en-US" sz="3600">
                <a:solidFill>
                  <a:schemeClr val="bg1"/>
                </a:solidFill>
              </a:rPr>
              <a:t>Li,</a:t>
            </a:r>
            <a:r>
              <a:rPr lang="en-US" sz="3600" baseline="30000">
                <a:solidFill>
                  <a:schemeClr val="bg1"/>
                </a:solidFill>
              </a:rPr>
              <a:t>6</a:t>
            </a:r>
            <a:r>
              <a:rPr lang="en-US" sz="3600">
                <a:solidFill>
                  <a:schemeClr val="bg1"/>
                </a:solidFill>
              </a:rPr>
              <a:t>Li)</a:t>
            </a:r>
            <a:r>
              <a:rPr lang="en-US" sz="3600" baseline="30000">
                <a:solidFill>
                  <a:schemeClr val="bg1"/>
                </a:solidFill>
              </a:rPr>
              <a:t>11</a:t>
            </a:r>
            <a:r>
              <a:rPr lang="en-US" sz="3600">
                <a:solidFill>
                  <a:schemeClr val="bg1"/>
                </a:solidFill>
              </a:rPr>
              <a:t>B</a:t>
            </a:r>
          </a:p>
        </p:txBody>
      </p:sp>
      <p:sp>
        <p:nvSpPr>
          <p:cNvPr id="23557" name="Text Box 7"/>
          <p:cNvSpPr txBox="1">
            <a:spLocks noChangeArrowheads="1"/>
          </p:cNvSpPr>
          <p:nvPr/>
        </p:nvSpPr>
        <p:spPr bwMode="auto">
          <a:xfrm>
            <a:off x="107950" y="4508500"/>
            <a:ext cx="9036050" cy="457200"/>
          </a:xfrm>
          <a:prstGeom prst="rect">
            <a:avLst/>
          </a:prstGeom>
          <a:noFill/>
          <a:ln w="9525">
            <a:noFill/>
            <a:miter lim="800000"/>
            <a:headEnd/>
            <a:tailEnd/>
          </a:ln>
        </p:spPr>
        <p:txBody>
          <a:bodyPr>
            <a:spAutoFit/>
          </a:bodyPr>
          <a:lstStyle/>
          <a:p>
            <a:pPr algn="ctr"/>
            <a:r>
              <a:rPr lang="en-US" sz="1200" b="1"/>
              <a:t>Energy (dE + E) spectrum of </a:t>
            </a:r>
            <a:r>
              <a:rPr lang="en-US" sz="1200" b="1" baseline="30000"/>
              <a:t>6</a:t>
            </a:r>
            <a:r>
              <a:rPr lang="en-US" sz="1200" b="1"/>
              <a:t>Li recorded at Θ</a:t>
            </a:r>
            <a:r>
              <a:rPr lang="en-US" sz="1200" b="1" baseline="-25000"/>
              <a:t>lab </a:t>
            </a:r>
            <a:r>
              <a:rPr lang="en-US" sz="1200" b="1"/>
              <a:t>= 10</a:t>
            </a:r>
            <a:r>
              <a:rPr lang="en-US" sz="1200" b="1" baseline="30000">
                <a:cs typeface="Arial" charset="0"/>
              </a:rPr>
              <a:t>○</a:t>
            </a:r>
            <a:r>
              <a:rPr lang="en-US" sz="1200" b="1"/>
              <a:t>. Black color indicates the </a:t>
            </a:r>
            <a:r>
              <a:rPr lang="en-US" sz="1200" b="1" baseline="30000"/>
              <a:t>6</a:t>
            </a:r>
            <a:r>
              <a:rPr lang="en-US" sz="1200" b="1"/>
              <a:t>Li peaks from the reaction on the </a:t>
            </a:r>
            <a:r>
              <a:rPr lang="en-US" sz="1200" b="1" baseline="30000"/>
              <a:t>10</a:t>
            </a:r>
            <a:r>
              <a:rPr lang="en-US" sz="1200" b="1"/>
              <a:t>B target, blue and red indicate the </a:t>
            </a:r>
            <a:r>
              <a:rPr lang="en-US" sz="1200" b="1" baseline="30000"/>
              <a:t>6</a:t>
            </a:r>
            <a:r>
              <a:rPr lang="en-US" sz="1200" b="1"/>
              <a:t>Li peaks obtained in reactions on </a:t>
            </a:r>
            <a:r>
              <a:rPr lang="en-US" sz="1200" b="1" baseline="30000"/>
              <a:t>12</a:t>
            </a:r>
            <a:r>
              <a:rPr lang="en-US" sz="1200" b="1"/>
              <a:t>C and </a:t>
            </a:r>
            <a:r>
              <a:rPr lang="en-US" sz="1200" b="1" baseline="30000"/>
              <a:t>16</a:t>
            </a:r>
            <a:r>
              <a:rPr lang="en-US" sz="1200" b="1"/>
              <a:t>O impurities, respectively</a:t>
            </a:r>
            <a:endParaRPr lang="ru-RU" sz="1200" b="1"/>
          </a:p>
        </p:txBody>
      </p:sp>
      <p:sp>
        <p:nvSpPr>
          <p:cNvPr id="23558" name="Text Box 8"/>
          <p:cNvSpPr txBox="1">
            <a:spLocks noChangeArrowheads="1"/>
          </p:cNvSpPr>
          <p:nvPr/>
        </p:nvSpPr>
        <p:spPr bwMode="auto">
          <a:xfrm>
            <a:off x="0" y="4941888"/>
            <a:ext cx="9144000" cy="1616075"/>
          </a:xfrm>
          <a:prstGeom prst="rect">
            <a:avLst/>
          </a:prstGeom>
          <a:noFill/>
          <a:ln w="9525">
            <a:noFill/>
            <a:miter lim="800000"/>
            <a:headEnd/>
            <a:tailEnd/>
          </a:ln>
        </p:spPr>
        <p:txBody>
          <a:bodyPr>
            <a:spAutoFit/>
          </a:bodyPr>
          <a:lstStyle/>
          <a:p>
            <a:r>
              <a:rPr lang="en-US" sz="1000"/>
              <a:t>Experiment was done using U-400 accelerator beam of the FLNR JINR, Dubna</a:t>
            </a:r>
            <a:r>
              <a:rPr lang="en-US" sz="1000" b="1"/>
              <a:t>.</a:t>
            </a:r>
            <a:r>
              <a:rPr lang="ru-RU" sz="1000"/>
              <a:t> </a:t>
            </a:r>
            <a:r>
              <a:rPr lang="en-US" sz="1000"/>
              <a:t>The </a:t>
            </a:r>
            <a:r>
              <a:rPr lang="en-US" sz="1000" baseline="30000"/>
              <a:t>7</a:t>
            </a:r>
            <a:r>
              <a:rPr lang="en-US" sz="1000"/>
              <a:t>Li ion beam with energy E = 58 MeV and energy resolution Δ</a:t>
            </a:r>
            <a:r>
              <a:rPr lang="en-US" sz="1000" i="1"/>
              <a:t>E</a:t>
            </a:r>
            <a:r>
              <a:rPr lang="en-US" sz="1000" baseline="-25000"/>
              <a:t>(FWHM)</a:t>
            </a:r>
            <a:r>
              <a:rPr lang="en-US" sz="1000"/>
              <a:t>= 0.5 MeV was focused using a system of magnets in the ion guide channel, a position-sensitive multiwire “X-Y” chamber, and was formed by diaphragms, which formed a beam collimator. The beam formed by the collimator in the target position had a beam spot diameter Ø = 3.6 mm and an angular aperture of ΔΘ ≈ 0.2</a:t>
            </a:r>
            <a:r>
              <a:rPr lang="en-US" sz="1000" baseline="30000"/>
              <a:t>о</a:t>
            </a:r>
            <a:r>
              <a:rPr lang="en-US" sz="1000"/>
              <a:t>. A self-supporting target of the isotope </a:t>
            </a:r>
            <a:r>
              <a:rPr lang="en-US" sz="1000" baseline="30000"/>
              <a:t>10</a:t>
            </a:r>
            <a:r>
              <a:rPr lang="en-US" sz="1000"/>
              <a:t>B (t ≈ 0.05 mg/cm2, Ø = 1.0 cm), containing impurities of the isotopes </a:t>
            </a:r>
            <a:r>
              <a:rPr lang="en-US" sz="1000" baseline="30000"/>
              <a:t>12</a:t>
            </a:r>
            <a:r>
              <a:rPr lang="en-US" sz="1000"/>
              <a:t>C (9%) and </a:t>
            </a:r>
            <a:r>
              <a:rPr lang="en-US" sz="1000" baseline="30000"/>
              <a:t>16</a:t>
            </a:r>
            <a:r>
              <a:rPr lang="en-US" sz="1000"/>
              <a:t>O (6%), was installed in the center of the reaction chamber perpendicular to the beam axis. The beam current data measured by Faraday cup and the beam integrator unit (ORTEC – 439) was recorded together with the experimental data by the data acquisition system (DAQ). The DAQ of the experimental setup consisted of the VME electronics units (MVLC crate controller, MADC-32 ADC) and NIM standard logical units and operated by MVME Mesytec program. The DAQ system was used to measure the angular distributions of the differential cross sections of the reaction products, which were recorded using two detector groups. Each detector group consisted of four dE-E telescopes of Si detectors. In front of each telescope, there were lead diaphragms of square cross section ~3×4 mm2, providing a solid angle of the detectors of the telescopes of the first and second groups Ω = 1.3x10</a:t>
            </a:r>
            <a:r>
              <a:rPr lang="en-US" sz="1000" baseline="30000"/>
              <a:t>-4</a:t>
            </a:r>
            <a:r>
              <a:rPr lang="en-US" sz="1000"/>
              <a:t> sr and 2.2x10</a:t>
            </a:r>
            <a:r>
              <a:rPr lang="en-US" sz="1000" baseline="30000"/>
              <a:t>-4</a:t>
            </a:r>
            <a:r>
              <a:rPr lang="en-US" sz="1000"/>
              <a:t> sr, respectively. </a:t>
            </a:r>
            <a:r>
              <a:rPr lang="ru-RU" sz="10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CEDF9D7B-0506-45FB-99F5-1D53C936A2AE}" type="slidenum">
              <a:rPr lang="ru-RU"/>
              <a:pPr>
                <a:defRPr/>
              </a:pPr>
              <a:t>9</a:t>
            </a:fld>
            <a:endParaRPr lang="ru-RU"/>
          </a:p>
        </p:txBody>
      </p:sp>
      <p:sp>
        <p:nvSpPr>
          <p:cNvPr id="24578" name="Rectangle 3"/>
          <p:cNvSpPr>
            <a:spLocks noGrp="1"/>
          </p:cNvSpPr>
          <p:nvPr>
            <p:ph type="body" idx="4294967295"/>
          </p:nvPr>
        </p:nvSpPr>
        <p:spPr>
          <a:xfrm>
            <a:off x="0" y="908720"/>
            <a:ext cx="9144000" cy="5949280"/>
          </a:xfrm>
        </p:spPr>
        <p:txBody>
          <a:bodyPr/>
          <a:lstStyle/>
          <a:p>
            <a:pPr algn="just">
              <a:buFont typeface="Arial" charset="0"/>
              <a:buNone/>
            </a:pPr>
            <a:r>
              <a:rPr lang="en-US" sz="2400" dirty="0" smtClean="0"/>
              <a:t>     </a:t>
            </a:r>
            <a:r>
              <a:rPr lang="en-US" sz="1800" dirty="0" smtClean="0"/>
              <a:t>Direct transfer reactions in most cases are characterized as peripheral, i.e. their angular distributions are sensitive only to the surface (asymptotic) part of the reaction form factor. This makes it possible to obtain empirical values of parameters (G</a:t>
            </a:r>
            <a:r>
              <a:rPr lang="en-US" sz="1800" baseline="30000" dirty="0" smtClean="0"/>
              <a:t>2</a:t>
            </a:r>
            <a:r>
              <a:rPr lang="en-US" sz="1800" dirty="0" smtClean="0"/>
              <a:t>, ANC) from the description of the main peak of the experimental angular distribution of the transfer reaction.</a:t>
            </a:r>
          </a:p>
          <a:p>
            <a:pPr algn="just">
              <a:buNone/>
            </a:pPr>
            <a:r>
              <a:rPr lang="en-US" sz="1800" dirty="0" smtClean="0"/>
              <a:t>	 We base on a more general concept of the form factor as an overlap integral of the wave functions of the participating nuclei which is determined by the corresponding inhomogeneous equation. </a:t>
            </a:r>
          </a:p>
          <a:p>
            <a:pPr algn="just">
              <a:buNone/>
            </a:pPr>
            <a:r>
              <a:rPr lang="en-US" sz="1800" dirty="0" smtClean="0"/>
              <a:t>	There are various ways to determine form factors, such as directly calculating overlap integrals using model nuclear wave functions. Other approaches involve an approximate solution.</a:t>
            </a:r>
          </a:p>
          <a:p>
            <a:pPr algn="just">
              <a:buNone/>
            </a:pPr>
            <a:r>
              <a:rPr lang="en-US" sz="1800" dirty="0" smtClean="0"/>
              <a:t>        In this approach, an approximate homogeneous equation for the form factor is considered with a phenomenological effective potential, which is naturally not identical to the single-particle shell potential. We use a simple form of this potential with a minimum number of parameters (2), which are determined from the analysis of experimental data and taking into account additional information about the asymptotic normalization coefficients (ANC). ANC determine the normalization of the form factor at large distances, where, due to the short-range of the effective potential, its behavior is determined from the neutron separation energy equation. These ANC were obtained empirically in other reactions, as well as calculated in model calculations, and a comparison with these values is given in Table </a:t>
            </a:r>
            <a:endParaRPr lang="ru-RU" sz="1800" dirty="0" smtClean="0"/>
          </a:p>
          <a:p>
            <a:pPr algn="just">
              <a:buFont typeface="Arial" charset="0"/>
              <a:buNone/>
            </a:pPr>
            <a:endParaRPr lang="ru-RU" sz="2000" dirty="0" smtClean="0"/>
          </a:p>
        </p:txBody>
      </p:sp>
      <p:pic>
        <p:nvPicPr>
          <p:cNvPr id="24579" name="Picture 2" descr="http://nrcki.ru/images/dynamic/img34610.jpg"/>
          <p:cNvPicPr>
            <a:picLocks noChangeAspect="1" noChangeArrowheads="1"/>
          </p:cNvPicPr>
          <p:nvPr/>
        </p:nvPicPr>
        <p:blipFill>
          <a:blip r:embed="rId3" cstate="print"/>
          <a:srcRect/>
          <a:stretch>
            <a:fillRect/>
          </a:stretch>
        </p:blipFill>
        <p:spPr bwMode="auto">
          <a:xfrm>
            <a:off x="0" y="0"/>
            <a:ext cx="766763" cy="766763"/>
          </a:xfrm>
          <a:prstGeom prst="rect">
            <a:avLst/>
          </a:prstGeom>
          <a:noFill/>
          <a:ln w="9525">
            <a:noFill/>
            <a:miter lim="800000"/>
            <a:headEnd/>
            <a:tailEnd/>
          </a:ln>
        </p:spPr>
      </p:pic>
      <p:sp>
        <p:nvSpPr>
          <p:cNvPr id="5" name="CustomShape 7"/>
          <p:cNvSpPr/>
          <p:nvPr/>
        </p:nvSpPr>
        <p:spPr>
          <a:xfrm>
            <a:off x="785813" y="0"/>
            <a:ext cx="8358187" cy="785813"/>
          </a:xfrm>
          <a:prstGeom prst="flowChartProcess">
            <a:avLst/>
          </a:prstGeom>
          <a:solidFill>
            <a:schemeClr val="tx2">
              <a:lumMod val="75000"/>
            </a:schemeClr>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600" spc="-1" dirty="0">
                <a:solidFill>
                  <a:schemeClr val="bg1"/>
                </a:solidFill>
                <a:uFill>
                  <a:solidFill>
                    <a:srgbClr val="FFFFFF"/>
                  </a:solidFill>
                </a:uFill>
              </a:rPr>
              <a:t>DWBA method</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2104</TotalTime>
  <Words>2514</Words>
  <Application>Microsoft Office PowerPoint</Application>
  <PresentationFormat>Экран (4:3)</PresentationFormat>
  <Paragraphs>236</Paragraphs>
  <Slides>19</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Тема Office</vt:lpstr>
      <vt:lpstr>Graph</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7He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ADemyanova</dc:creator>
  <cp:lastModifiedBy>User</cp:lastModifiedBy>
  <cp:revision>216</cp:revision>
  <dcterms:created xsi:type="dcterms:W3CDTF">2022-07-06T11:20:40Z</dcterms:created>
  <dcterms:modified xsi:type="dcterms:W3CDTF">2024-10-22T18:45:29Z</dcterms:modified>
</cp:coreProperties>
</file>