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2" r:id="rId2"/>
    <p:sldId id="329" r:id="rId3"/>
    <p:sldId id="331" r:id="rId4"/>
    <p:sldId id="325" r:id="rId5"/>
    <p:sldId id="352" r:id="rId6"/>
    <p:sldId id="340" r:id="rId7"/>
    <p:sldId id="353" r:id="rId8"/>
    <p:sldId id="356" r:id="rId9"/>
    <p:sldId id="357" r:id="rId10"/>
    <p:sldId id="354" r:id="rId11"/>
    <p:sldId id="271" r:id="rId12"/>
    <p:sldId id="358" r:id="rId13"/>
    <p:sldId id="339" r:id="rId14"/>
    <p:sldId id="348" r:id="rId15"/>
    <p:sldId id="349" r:id="rId16"/>
    <p:sldId id="350" r:id="rId17"/>
    <p:sldId id="346" r:id="rId18"/>
    <p:sldId id="341" r:id="rId19"/>
    <p:sldId id="345" r:id="rId20"/>
    <p:sldId id="344" r:id="rId21"/>
    <p:sldId id="355" r:id="rId22"/>
    <p:sldId id="343" r:id="rId23"/>
    <p:sldId id="347"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6BA"/>
    <a:srgbClr val="FF3300"/>
    <a:srgbClr val="990000"/>
    <a:srgbClr val="03AD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92" autoAdjust="0"/>
    <p:restoredTop sz="94663"/>
  </p:normalViewPr>
  <p:slideViewPr>
    <p:cSldViewPr>
      <p:cViewPr>
        <p:scale>
          <a:sx n="80" d="100"/>
          <a:sy n="80" d="100"/>
        </p:scale>
        <p:origin x="-2430" y="-6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C584904-9406-44F9-85CF-04A65E968376}" type="datetimeFigureOut">
              <a:rPr lang="ru-RU"/>
              <a:pPr>
                <a:defRPr/>
              </a:pPr>
              <a:t>23.10.2024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9F13FBC-5584-4ED9-B05D-0F53B3305BF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D6A751-6829-48D8-8CCE-A9BC0DA495C9}" type="slidenum">
              <a:rPr lang="ru-RU" altLang="ru-RU" smtClean="0">
                <a:latin typeface="Arial" charset="0"/>
              </a:rPr>
              <a:pPr fontAlgn="base">
                <a:spcBef>
                  <a:spcPct val="0"/>
                </a:spcBef>
                <a:spcAft>
                  <a:spcPct val="0"/>
                </a:spcAft>
              </a:pPr>
              <a:t>1</a:t>
            </a:fld>
            <a:endParaRPr lang="ru-RU" altLang="ru-RU">
              <a:latin typeface="Arial" charset="0"/>
            </a:endParaRPr>
          </a:p>
        </p:txBody>
      </p:sp>
      <p:sp>
        <p:nvSpPr>
          <p:cNvPr id="17410" name="Rectangle 2"/>
          <p:cNvSpPr>
            <a:spLocks noGrp="1" noRot="1" noChangeAspect="1" noChangeArrowheads="1" noTextEdit="1"/>
          </p:cNvSpPr>
          <p:nvPr>
            <p:ph type="sldImg"/>
          </p:nvPr>
        </p:nvSpPr>
        <p:spPr bwMode="auto">
          <a:xfrm>
            <a:off x="1144588" y="685800"/>
            <a:ext cx="4570412" cy="3427413"/>
          </a:xfrm>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ru-RU">
                <a:latin typeface="Arial" charset="0"/>
                <a:ea typeface="ＭＳ Ｐゴシック"/>
                <a:cs typeface="ＭＳ Ｐゴシック"/>
              </a:rPr>
              <a:t> For measuring the radii of excited states we proposed a method based on the analysis of the inelastic diffraction scattering.</a:t>
            </a:r>
            <a:r>
              <a:rPr lang="ru-RU" altLang="ru-RU">
                <a:latin typeface="Arial" charset="0"/>
                <a:ea typeface="ＭＳ Ｐゴシック"/>
                <a:cs typeface="ＭＳ Ｐゴシック"/>
              </a:rPr>
              <a:t> </a:t>
            </a:r>
            <a:r>
              <a:rPr lang="en-US" altLang="ru-RU">
                <a:latin typeface="Arial" charset="0"/>
                <a:ea typeface="ＭＳ Ｐゴシック"/>
                <a:cs typeface="ＭＳ Ｐゴシック"/>
              </a:rPr>
              <a:t>We applied the model to studying the α- and </a:t>
            </a:r>
            <a:r>
              <a:rPr lang="en-US" altLang="ru-RU" baseline="30000">
                <a:latin typeface="Arial" charset="0"/>
                <a:ea typeface="ＭＳ Ｐゴシック"/>
                <a:cs typeface="ＭＳ Ｐゴシック"/>
              </a:rPr>
              <a:t>3</a:t>
            </a:r>
            <a:r>
              <a:rPr lang="en-US" altLang="ru-RU">
                <a:latin typeface="Arial" charset="0"/>
                <a:ea typeface="ＭＳ Ｐゴシック"/>
                <a:cs typeface="ＭＳ Ｐゴシック"/>
              </a:rPr>
              <a:t>He-scattering on </a:t>
            </a:r>
            <a:r>
              <a:rPr lang="en-US" altLang="ru-RU" baseline="30000">
                <a:latin typeface="Arial" charset="0"/>
                <a:ea typeface="ＭＳ Ｐゴシック"/>
                <a:cs typeface="ＭＳ Ｐゴシック"/>
              </a:rPr>
              <a:t>12</a:t>
            </a:r>
            <a:r>
              <a:rPr lang="en-US" altLang="ru-RU">
                <a:latin typeface="Arial" charset="0"/>
                <a:ea typeface="ＭＳ Ｐゴシック"/>
                <a:cs typeface="ＭＳ Ｐゴシック"/>
              </a:rPr>
              <a:t>C. The analysis allowed determining the enhanced radii of some excited states in </a:t>
            </a:r>
            <a:r>
              <a:rPr lang="en-US" altLang="ru-RU" baseline="30000">
                <a:latin typeface="Arial" charset="0"/>
                <a:ea typeface="ＭＳ Ｐゴシック"/>
                <a:cs typeface="ＭＳ Ｐゴシック"/>
              </a:rPr>
              <a:t>12</a:t>
            </a:r>
            <a:r>
              <a:rPr lang="en-US" altLang="ru-RU">
                <a:latin typeface="Arial" charset="0"/>
                <a:ea typeface="ＭＳ Ｐゴシック"/>
                <a:cs typeface="ＭＳ Ｐゴシック"/>
              </a:rPr>
              <a:t>C including the famous Hoyle state (0</a:t>
            </a:r>
            <a:r>
              <a:rPr lang="en-US" altLang="ru-RU" baseline="30000">
                <a:latin typeface="Arial" charset="0"/>
                <a:ea typeface="ＭＳ Ｐゴシック"/>
                <a:cs typeface="ＭＳ Ｐゴシック"/>
              </a:rPr>
              <a:t>+</a:t>
            </a:r>
            <a:r>
              <a:rPr lang="en-US" altLang="ru-RU">
                <a:latin typeface="Arial" charset="0"/>
                <a:ea typeface="ＭＳ Ｐゴシック"/>
                <a:cs typeface="ＭＳ Ｐゴシック"/>
              </a:rPr>
              <a:t>, E* = 7.65 MeV).</a:t>
            </a:r>
            <a:r>
              <a:rPr lang="ru-RU" altLang="ru-RU">
                <a:latin typeface="Arial" charset="0"/>
                <a:ea typeface="ＭＳ Ｐゴシック"/>
                <a:cs typeface="ＭＳ Ｐゴシック"/>
              </a:rPr>
              <a:t> </a:t>
            </a:r>
            <a:r>
              <a:rPr lang="en-US" altLang="ru-RU">
                <a:latin typeface="Arial" charset="0"/>
                <a:ea typeface="ＭＳ Ｐゴシック"/>
                <a:cs typeface="ＭＳ Ｐゴシック"/>
              </a:rPr>
              <a:t>Besides the diffraction method the inelastic nuclear rainbow scattering also can be used for measuring the radii of unstable states. The enhancement of the radius of the excited state is detected by the shift of the inelastic rainbow minimum relatively the elastic one. The application of this approach to the inelastic scattering leading to excitation of the Hoyle state gave results  consistent with those obtained by the diffraction method.</a:t>
            </a:r>
            <a:r>
              <a:rPr lang="ru-RU" altLang="ru-RU">
                <a:latin typeface="Arial" charset="0"/>
                <a:ea typeface="ＭＳ Ｐゴシック"/>
                <a:cs typeface="ＭＳ Ｐゴシック"/>
              </a:rPr>
              <a:t> </a:t>
            </a:r>
            <a:r>
              <a:rPr lang="en-US" altLang="ru-RU">
                <a:latin typeface="Arial" charset="0"/>
                <a:ea typeface="ＭＳ Ｐゴシック"/>
                <a:cs typeface="ＭＳ Ｐゴシック"/>
              </a:rPr>
              <a:t>Considerable attention has been drawn to the studies of α-cluster states in </a:t>
            </a:r>
            <a:r>
              <a:rPr lang="en-US" altLang="ru-RU" baseline="30000">
                <a:latin typeface="Arial" charset="0"/>
                <a:ea typeface="ＭＳ Ｐゴシック"/>
                <a:cs typeface="ＭＳ Ｐゴシック"/>
              </a:rPr>
              <a:t>12</a:t>
            </a:r>
            <a:r>
              <a:rPr lang="en-US" altLang="ru-RU">
                <a:latin typeface="Arial" charset="0"/>
                <a:ea typeface="ＭＳ Ｐゴシック"/>
                <a:cs typeface="ＭＳ Ｐゴシック"/>
              </a:rPr>
              <a:t>C, especially the second 0</a:t>
            </a:r>
            <a:r>
              <a:rPr lang="en-US" altLang="ru-RU" baseline="30000">
                <a:latin typeface="Arial" charset="0"/>
                <a:ea typeface="ＭＳ Ｐゴシック"/>
                <a:cs typeface="ＭＳ Ｐゴシック"/>
              </a:rPr>
              <a:t>+</a:t>
            </a:r>
            <a:r>
              <a:rPr lang="en-US" altLang="ru-RU">
                <a:latin typeface="Arial" charset="0"/>
                <a:ea typeface="ＭＳ Ｐゴシック"/>
                <a:cs typeface="ＭＳ Ｐゴシック"/>
              </a:rPr>
              <a:t> state, at E</a:t>
            </a:r>
            <a:r>
              <a:rPr lang="en-US" altLang="ru-RU" baseline="-25000">
                <a:latin typeface="Arial" charset="0"/>
                <a:ea typeface="ＭＳ Ｐゴシック"/>
                <a:cs typeface="ＭＳ Ｐゴシック"/>
              </a:rPr>
              <a:t>x</a:t>
            </a:r>
            <a:r>
              <a:rPr lang="en-US" altLang="ru-RU">
                <a:latin typeface="Arial" charset="0"/>
                <a:ea typeface="ＭＳ Ｐゴシック"/>
                <a:cs typeface="ＭＳ Ｐゴシック"/>
              </a:rPr>
              <a:t>= 7.65MeV (so called the Hoyle state).</a:t>
            </a:r>
            <a:r>
              <a:rPr lang="ru-RU" altLang="ru-RU">
                <a:latin typeface="Arial" charset="0"/>
                <a:ea typeface="ＭＳ Ｐゴシック"/>
                <a:cs typeface="ＭＳ Ｐゴシック"/>
              </a:rPr>
              <a:t> </a:t>
            </a:r>
          </a:p>
          <a:p>
            <a:pPr eaLnBrk="1" hangingPunct="1">
              <a:spcBef>
                <a:spcPct val="0"/>
              </a:spcBef>
            </a:pPr>
            <a:endParaRPr lang="ru-RU" altLang="ru-RU">
              <a:latin typeface="Arial"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AD7BF881-EB86-48DC-ADB7-7629FFFB77E9}" type="datetimeFigureOut">
              <a:rPr lang="ru-RU"/>
              <a:pPr>
                <a:defRPr/>
              </a:pPr>
              <a:t>23.10.2024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290A1C5-6060-4BE5-99A4-5314ACA4AF6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36F8F549-6755-455B-8D7A-60F844751B30}" type="datetimeFigureOut">
              <a:rPr lang="ru-RU"/>
              <a:pPr>
                <a:defRPr/>
              </a:pPr>
              <a:t>23.10.2024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8057CD-89F0-4E7B-BD0B-E124ABAF35A5}"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92E0F9E1-2D50-4308-AD3D-FC28058A42C9}" type="datetimeFigureOut">
              <a:rPr lang="ru-RU"/>
              <a:pPr>
                <a:defRPr/>
              </a:pPr>
              <a:t>23.10.2024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4E30A0-BCF1-4AC3-8D6E-684E0383D254}"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3" name="Дата 3"/>
          <p:cNvSpPr>
            <a:spLocks noGrp="1"/>
          </p:cNvSpPr>
          <p:nvPr>
            <p:ph type="dt" sz="half" idx="10"/>
          </p:nvPr>
        </p:nvSpPr>
        <p:spPr/>
        <p:txBody>
          <a:bodyPr/>
          <a:lstStyle>
            <a:lvl1pPr>
              <a:defRPr/>
            </a:lvl1pPr>
          </a:lstStyle>
          <a:p>
            <a:pPr>
              <a:defRPr/>
            </a:pPr>
            <a:fld id="{F318A31C-E3BC-46A9-BA57-CAEEDABAA9ED}" type="datetimeFigureOut">
              <a:rPr lang="ru-RU"/>
              <a:pPr>
                <a:defRPr/>
              </a:pPr>
              <a:t>23.10.2024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95F19286-0A26-4AF9-B495-1BD8A409C1F9}"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fld id="{C36E161A-8536-4154-BD44-BC04B5B0295E}" type="datetime1">
              <a:rPr lang="ru-RU" altLang="ru-RU" smtClean="0"/>
              <a:pPr>
                <a:defRPr/>
              </a:pPr>
              <a:t>23.10.2024</a:t>
            </a:fld>
            <a:endParaRPr lang="ru-RU" alt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ABA06381-B920-40E8-8AEC-6DD13EACFBC0}" type="slidenum">
              <a:rPr lang="ru-RU" altLang="ru-RU"/>
              <a:pPr>
                <a:defRPr/>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723090F6-5266-49E5-A755-356DA0056C0F}" type="datetimeFigureOut">
              <a:rPr lang="ru-RU"/>
              <a:pPr>
                <a:defRPr/>
              </a:pPr>
              <a:t>23.10.2024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F9C87B6-92B6-41BC-8E5C-31BC828BE55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DDCB9E57-DBF8-4272-846E-2B92FA1D8293}" type="datetimeFigureOut">
              <a:rPr lang="ru-RU"/>
              <a:pPr>
                <a:defRPr/>
              </a:pPr>
              <a:t>23.10.2024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FF7568-0766-4D7D-9CFF-8A0DBF4C9A8D}"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8FDB5446-55EB-4806-9425-37CF1549B545}" type="datetimeFigureOut">
              <a:rPr lang="ru-RU"/>
              <a:pPr>
                <a:defRPr/>
              </a:pPr>
              <a:t>23.10.2024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4D887CC-9BC1-442D-B5F5-8368875F776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B9901396-7F4E-4A3B-98D4-F581D15EC43F}" type="datetimeFigureOut">
              <a:rPr lang="ru-RU"/>
              <a:pPr>
                <a:defRPr/>
              </a:pPr>
              <a:t>23.10.2024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AA3E7BA-AFC3-4025-913A-0DCB61271D0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A0237CD0-A81D-427E-89DD-996C105A0787}" type="datetimeFigureOut">
              <a:rPr lang="ru-RU"/>
              <a:pPr>
                <a:defRPr/>
              </a:pPr>
              <a:t>23.10.2024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4BDC711E-B7EC-4A05-9CE0-FE6A80BF64D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190379E6-5932-419B-9349-A31A491BCACD}" type="datetimeFigureOut">
              <a:rPr lang="ru-RU"/>
              <a:pPr>
                <a:defRPr/>
              </a:pPr>
              <a:t>23.10.2024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E050B9A1-96E0-4AA6-B3AC-4F36EC9CE11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AAAD7BAB-1958-4888-99BB-90C494C111B1}" type="datetimeFigureOut">
              <a:rPr lang="ru-RU"/>
              <a:pPr>
                <a:defRPr/>
              </a:pPr>
              <a:t>23.10.2024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3A88B61-B064-42C4-8D42-968EE38651F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C75FF542-2249-4B73-A9F3-BC815FFD8C0C}" type="datetimeFigureOut">
              <a:rPr lang="ru-RU"/>
              <a:pPr>
                <a:defRPr/>
              </a:pPr>
              <a:t>23.10.2024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DDA9926-6ACD-46AA-B441-1593C58A22E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5350EF2-0E66-4689-8FF5-06FC4E2EEB6A}" type="datetimeFigureOut">
              <a:rPr lang="ru-RU"/>
              <a:pPr>
                <a:defRPr/>
              </a:pPr>
              <a:t>23.10.2024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F5C26C2-BA0C-4C4A-80B1-DC3335B444A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49" r:id="rId12"/>
    <p:sldLayoutId id="214748366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p:cNvSpPr>
            <a:spLocks noChangeArrowheads="1"/>
          </p:cNvSpPr>
          <p:nvPr/>
        </p:nvSpPr>
        <p:spPr bwMode="auto">
          <a:xfrm>
            <a:off x="395536" y="2636838"/>
            <a:ext cx="8568952" cy="2168526"/>
          </a:xfrm>
          <a:prstGeom prst="rect">
            <a:avLst/>
          </a:prstGeom>
          <a:noFill/>
          <a:ln w="9525">
            <a:noFill/>
            <a:miter lim="800000"/>
            <a:headEnd/>
            <a:tailEnd/>
          </a:ln>
        </p:spPr>
        <p:txBody>
          <a:bodyPr/>
          <a:lstStyle/>
          <a:p>
            <a:r>
              <a:rPr lang="en-US" sz="3600" dirty="0" smtClean="0"/>
              <a:t>Study of the </a:t>
            </a:r>
            <a:r>
              <a:rPr lang="en-US" sz="3600" baseline="30000" dirty="0" smtClean="0"/>
              <a:t>8</a:t>
            </a:r>
            <a:r>
              <a:rPr lang="en-US" sz="3600" dirty="0" smtClean="0"/>
              <a:t>Li low-lying excited states</a:t>
            </a:r>
            <a:endParaRPr lang="ru-RU" sz="3600" dirty="0" smtClean="0"/>
          </a:p>
          <a:p>
            <a:pPr marL="342900" indent="-342900" algn="ctr" eaLnBrk="0" hangingPunct="0">
              <a:spcBef>
                <a:spcPct val="20000"/>
              </a:spcBef>
            </a:pPr>
            <a:r>
              <a:rPr lang="en-US" altLang="ru-RU" sz="3200" dirty="0" smtClean="0"/>
              <a:t>A.N. </a:t>
            </a:r>
            <a:r>
              <a:rPr lang="en-US" altLang="ru-RU" sz="3200" dirty="0" err="1" smtClean="0"/>
              <a:t>Danilov</a:t>
            </a:r>
            <a:endParaRPr lang="en-US" altLang="ru-RU" dirty="0"/>
          </a:p>
        </p:txBody>
      </p:sp>
      <p:pic>
        <p:nvPicPr>
          <p:cNvPr id="16387" name="Picture 11"/>
          <p:cNvPicPr>
            <a:picLocks noChangeAspect="1" noChangeArrowheads="1"/>
          </p:cNvPicPr>
          <p:nvPr/>
        </p:nvPicPr>
        <p:blipFill>
          <a:blip r:embed="rId3" cstate="print"/>
          <a:srcRect/>
          <a:stretch>
            <a:fillRect/>
          </a:stretch>
        </p:blipFill>
        <p:spPr bwMode="auto">
          <a:xfrm>
            <a:off x="7534275" y="0"/>
            <a:ext cx="1609725" cy="925513"/>
          </a:xfrm>
          <a:prstGeom prst="rect">
            <a:avLst/>
          </a:prstGeom>
          <a:noFill/>
          <a:ln w="9525">
            <a:noFill/>
            <a:miter lim="800000"/>
            <a:headEnd/>
            <a:tailEnd/>
          </a:ln>
        </p:spPr>
      </p:pic>
      <p:pic>
        <p:nvPicPr>
          <p:cNvPr id="16390" name="Picture 7"/>
          <p:cNvPicPr>
            <a:picLocks noChangeAspect="1" noChangeArrowheads="1"/>
          </p:cNvPicPr>
          <p:nvPr/>
        </p:nvPicPr>
        <p:blipFill>
          <a:blip r:embed="rId4" cstate="print"/>
          <a:srcRect/>
          <a:stretch>
            <a:fillRect/>
          </a:stretch>
        </p:blipFill>
        <p:spPr bwMode="auto">
          <a:xfrm>
            <a:off x="7500958" y="4168276"/>
            <a:ext cx="1643042" cy="1403864"/>
          </a:xfrm>
          <a:prstGeom prst="rect">
            <a:avLst/>
          </a:prstGeom>
          <a:noFill/>
          <a:ln w="9525">
            <a:noFill/>
            <a:miter lim="800000"/>
            <a:headEnd/>
            <a:tailEnd/>
          </a:ln>
        </p:spPr>
      </p:pic>
      <p:pic>
        <p:nvPicPr>
          <p:cNvPr id="16391" name="Picture 9"/>
          <p:cNvPicPr>
            <a:picLocks noChangeAspect="1" noChangeArrowheads="1"/>
          </p:cNvPicPr>
          <p:nvPr/>
        </p:nvPicPr>
        <p:blipFill>
          <a:blip r:embed="rId5" cstate="print"/>
          <a:srcRect/>
          <a:stretch>
            <a:fillRect/>
          </a:stretch>
        </p:blipFill>
        <p:spPr bwMode="auto">
          <a:xfrm>
            <a:off x="0" y="4214818"/>
            <a:ext cx="1857356" cy="1335355"/>
          </a:xfrm>
          <a:prstGeom prst="rect">
            <a:avLst/>
          </a:prstGeom>
          <a:noFill/>
          <a:ln w="9525">
            <a:noFill/>
            <a:miter lim="800000"/>
            <a:headEnd/>
            <a:tailEnd/>
          </a:ln>
        </p:spPr>
      </p:pic>
      <p:pic>
        <p:nvPicPr>
          <p:cNvPr id="16394" name="Picture 2" descr="http://nrcki.ru/images/dynamic/img34610.jpg"/>
          <p:cNvPicPr>
            <a:picLocks noChangeAspect="1" noChangeArrowheads="1"/>
          </p:cNvPicPr>
          <p:nvPr/>
        </p:nvPicPr>
        <p:blipFill>
          <a:blip r:embed="rId6" cstate="print"/>
          <a:srcRect/>
          <a:stretch>
            <a:fillRect/>
          </a:stretch>
        </p:blipFill>
        <p:spPr bwMode="auto">
          <a:xfrm>
            <a:off x="0" y="0"/>
            <a:ext cx="2130425" cy="2130425"/>
          </a:xfrm>
          <a:prstGeom prst="rect">
            <a:avLst/>
          </a:prstGeom>
          <a:noFill/>
          <a:ln w="9525">
            <a:noFill/>
            <a:miter lim="800000"/>
            <a:headEnd/>
            <a:tailEnd/>
          </a:ln>
        </p:spPr>
      </p:pic>
      <p:pic>
        <p:nvPicPr>
          <p:cNvPr id="1027" name="Picture 3"/>
          <p:cNvPicPr>
            <a:picLocks noChangeAspect="1" noChangeArrowheads="1"/>
          </p:cNvPicPr>
          <p:nvPr/>
        </p:nvPicPr>
        <p:blipFill>
          <a:blip r:embed="rId7"/>
          <a:srcRect/>
          <a:stretch>
            <a:fillRect/>
          </a:stretch>
        </p:blipFill>
        <p:spPr bwMode="auto">
          <a:xfrm>
            <a:off x="0" y="5562843"/>
            <a:ext cx="9144000" cy="12951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2" cstate="print"/>
          <a:srcRect/>
          <a:stretch>
            <a:fillRect/>
          </a:stretch>
        </p:blipFill>
        <p:spPr bwMode="auto">
          <a:xfrm>
            <a:off x="1" y="1"/>
            <a:ext cx="766390" cy="766390"/>
          </a:xfrm>
          <a:prstGeom prst="rect">
            <a:avLst/>
          </a:prstGeom>
          <a:noFill/>
          <a:ln w="9525">
            <a:noFill/>
            <a:miter lim="800000"/>
            <a:headEnd/>
            <a:tailEnd/>
          </a:ln>
        </p:spPr>
      </p:pic>
      <p:sp>
        <p:nvSpPr>
          <p:cNvPr id="3"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3600" b="1" spc="-1" dirty="0" smtClean="0">
                <a:solidFill>
                  <a:schemeClr val="bg1"/>
                </a:solidFill>
                <a:uFill>
                  <a:solidFill>
                    <a:srgbClr val="FFFFFF"/>
                  </a:solidFill>
                </a:uFill>
              </a:rPr>
              <a:t>Overview of results</a:t>
            </a:r>
            <a:endParaRPr lang="en-US" sz="3600" spc="-1" dirty="0">
              <a:solidFill>
                <a:schemeClr val="bg1"/>
              </a:solidFill>
              <a:uFill>
                <a:solidFill>
                  <a:srgbClr val="FFFFFF"/>
                </a:solidFill>
              </a:uFill>
            </a:endParaRPr>
          </a:p>
        </p:txBody>
      </p:sp>
      <p:graphicFrame>
        <p:nvGraphicFramePr>
          <p:cNvPr id="4" name="Таблица 3"/>
          <p:cNvGraphicFramePr>
            <a:graphicFrameLocks noGrp="1"/>
          </p:cNvGraphicFramePr>
          <p:nvPr/>
        </p:nvGraphicFramePr>
        <p:xfrm>
          <a:off x="142843" y="1397000"/>
          <a:ext cx="8858315" cy="2194560"/>
        </p:xfrm>
        <a:graphic>
          <a:graphicData uri="http://schemas.openxmlformats.org/drawingml/2006/table">
            <a:tbl>
              <a:tblPr firstRow="1" bandRow="1">
                <a:tableStyleId>{5C22544A-7EE6-4342-B048-85BDC9FD1C3A}</a:tableStyleId>
              </a:tblPr>
              <a:tblGrid>
                <a:gridCol w="1771663"/>
                <a:gridCol w="1771663"/>
                <a:gridCol w="1771663"/>
                <a:gridCol w="1771663"/>
                <a:gridCol w="1771663"/>
              </a:tblGrid>
              <a:tr h="370840">
                <a:tc>
                  <a:txBody>
                    <a:bodyPr/>
                    <a:lstStyle/>
                    <a:p>
                      <a:endParaRPr lang="ru-RU" sz="2400" dirty="0"/>
                    </a:p>
                  </a:txBody>
                  <a:tcPr/>
                </a:tc>
                <a:tc>
                  <a:txBody>
                    <a:bodyPr/>
                    <a:lstStyle/>
                    <a:p>
                      <a:r>
                        <a:rPr lang="en-US" sz="1700" i="1" baseline="0" dirty="0" smtClean="0"/>
                        <a:t>A.V. </a:t>
                      </a:r>
                      <a:r>
                        <a:rPr lang="en-US" sz="1700" i="1" baseline="0" dirty="0" err="1" smtClean="0"/>
                        <a:t>Dobrovolsky</a:t>
                      </a:r>
                      <a:r>
                        <a:rPr lang="en-US" sz="1700" i="1" baseline="0" dirty="0" smtClean="0"/>
                        <a:t> </a:t>
                      </a:r>
                    </a:p>
                    <a:p>
                      <a:r>
                        <a:rPr lang="en-US" sz="1700" i="1" baseline="0" dirty="0" smtClean="0"/>
                        <a:t>et al.</a:t>
                      </a:r>
                      <a:endParaRPr lang="ru-RU" sz="1700" baseline="0" dirty="0"/>
                    </a:p>
                  </a:txBody>
                  <a:tcPr/>
                </a:tc>
                <a:tc>
                  <a:txBody>
                    <a:bodyPr/>
                    <a:lstStyle/>
                    <a:p>
                      <a:r>
                        <a:rPr lang="en-US" sz="2400" dirty="0" smtClean="0"/>
                        <a:t>MDM </a:t>
                      </a:r>
                      <a:r>
                        <a:rPr lang="en-US" sz="2400" baseline="30000" dirty="0" smtClean="0"/>
                        <a:t>8</a:t>
                      </a:r>
                      <a:r>
                        <a:rPr lang="en-US" sz="2400" dirty="0" smtClean="0"/>
                        <a:t>Li+</a:t>
                      </a:r>
                      <a:r>
                        <a:rPr lang="en-US" sz="2400" baseline="30000" dirty="0" smtClean="0"/>
                        <a:t>12</a:t>
                      </a:r>
                      <a:r>
                        <a:rPr lang="en-US" sz="2400" dirty="0" smtClean="0"/>
                        <a:t>C</a:t>
                      </a:r>
                      <a:endParaRPr lang="ru-RU" sz="2400" dirty="0"/>
                    </a:p>
                  </a:txBody>
                  <a:tcPr/>
                </a:tc>
                <a:tc>
                  <a:txBody>
                    <a:bodyPr/>
                    <a:lstStyle/>
                    <a:p>
                      <a:r>
                        <a:rPr lang="en-US" sz="2400" dirty="0" smtClean="0"/>
                        <a:t>MDM </a:t>
                      </a:r>
                    </a:p>
                    <a:p>
                      <a:r>
                        <a:rPr lang="en-US" sz="2400" baseline="30000" dirty="0" smtClean="0"/>
                        <a:t>8</a:t>
                      </a:r>
                      <a:r>
                        <a:rPr lang="en-US" sz="2400" dirty="0" smtClean="0"/>
                        <a:t>Li+d</a:t>
                      </a:r>
                      <a:endParaRPr lang="ru-RU" sz="2400" dirty="0"/>
                    </a:p>
                  </a:txBody>
                  <a:tcPr/>
                </a:tc>
                <a:tc>
                  <a:txBody>
                    <a:bodyPr/>
                    <a:lstStyle/>
                    <a:p>
                      <a:r>
                        <a:rPr lang="en-US" sz="2400" dirty="0" smtClean="0"/>
                        <a:t>DWBA </a:t>
                      </a:r>
                      <a:r>
                        <a:rPr lang="en-US" sz="2400" baseline="30000" dirty="0" smtClean="0"/>
                        <a:t>7</a:t>
                      </a:r>
                      <a:r>
                        <a:rPr lang="en-US" sz="2400" dirty="0" smtClean="0"/>
                        <a:t>Li(</a:t>
                      </a:r>
                      <a:r>
                        <a:rPr lang="en-US" sz="2400" dirty="0" err="1" smtClean="0"/>
                        <a:t>d,p</a:t>
                      </a:r>
                      <a:r>
                        <a:rPr lang="en-US" sz="2400" dirty="0" smtClean="0"/>
                        <a:t>)</a:t>
                      </a:r>
                      <a:r>
                        <a:rPr lang="en-US" sz="2400" baseline="30000" dirty="0" smtClean="0"/>
                        <a:t>8</a:t>
                      </a:r>
                      <a:r>
                        <a:rPr lang="en-US" sz="2400" dirty="0" smtClean="0"/>
                        <a:t>Li</a:t>
                      </a:r>
                      <a:endParaRPr lang="ru-RU" sz="2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t>g.s</a:t>
                      </a:r>
                      <a:r>
                        <a:rPr lang="en-US" sz="2400" dirty="0" smtClean="0"/>
                        <a:t>. 2</a:t>
                      </a:r>
                      <a:r>
                        <a:rPr lang="en-US" sz="2400" baseline="30000" dirty="0" smtClean="0"/>
                        <a:t>+</a:t>
                      </a:r>
                      <a:endParaRPr lang="ru-RU" sz="2400" baseline="30000" dirty="0" smtClean="0"/>
                    </a:p>
                  </a:txBody>
                  <a:tcPr/>
                </a:tc>
                <a:tc>
                  <a:txBody>
                    <a:bodyPr/>
                    <a:lstStyle/>
                    <a:p>
                      <a:pPr algn="ctr"/>
                      <a:r>
                        <a:rPr lang="en-US" sz="2400" dirty="0" smtClean="0"/>
                        <a:t>2.5 </a:t>
                      </a:r>
                      <a:r>
                        <a:rPr lang="ru-RU" sz="2400" baseline="0" dirty="0" smtClean="0"/>
                        <a:t>±</a:t>
                      </a:r>
                      <a:r>
                        <a:rPr lang="en-US" sz="2400" baseline="0" smtClean="0"/>
                        <a:t> 0.1</a:t>
                      </a:r>
                      <a:endParaRPr lang="ru-RU" sz="2400" dirty="0"/>
                    </a:p>
                  </a:txBody>
                  <a:tcPr/>
                </a:tc>
                <a:tc>
                  <a:txBody>
                    <a:bodyPr/>
                    <a:lstStyle/>
                    <a:p>
                      <a:pPr algn="ctr"/>
                      <a:endParaRPr lang="ru-RU" sz="2400" dirty="0"/>
                    </a:p>
                  </a:txBody>
                  <a:tcPr/>
                </a:tc>
                <a:tc>
                  <a:txBody>
                    <a:bodyPr/>
                    <a:lstStyle/>
                    <a:p>
                      <a:pPr algn="ctr"/>
                      <a:endParaRPr lang="ru-RU" sz="2400" dirty="0"/>
                    </a:p>
                  </a:txBody>
                  <a:tcPr/>
                </a:tc>
                <a:tc>
                  <a:txBody>
                    <a:bodyPr/>
                    <a:lstStyle/>
                    <a:p>
                      <a:pPr algn="ctr"/>
                      <a:endParaRPr lang="ru-RU" sz="2400" dirty="0"/>
                    </a:p>
                  </a:txBody>
                  <a:tcPr/>
                </a:tc>
              </a:tr>
              <a:tr h="370840">
                <a:tc>
                  <a:txBody>
                    <a:bodyPr/>
                    <a:lstStyle/>
                    <a:p>
                      <a:pPr algn="ctr"/>
                      <a:r>
                        <a:rPr lang="en-US" sz="2400" dirty="0" smtClean="0"/>
                        <a:t>0.98 </a:t>
                      </a:r>
                      <a:r>
                        <a:rPr lang="en-US" sz="2400" dirty="0" err="1" smtClean="0"/>
                        <a:t>MeV</a:t>
                      </a:r>
                      <a:r>
                        <a:rPr lang="en-US" sz="2400" dirty="0" smtClean="0"/>
                        <a:t> 1</a:t>
                      </a:r>
                      <a:r>
                        <a:rPr lang="en-US" sz="2400" baseline="30000" dirty="0" smtClean="0"/>
                        <a:t>+</a:t>
                      </a:r>
                      <a:endParaRPr lang="ru-RU" sz="2400" baseline="30000" dirty="0"/>
                    </a:p>
                  </a:txBody>
                  <a:tcPr/>
                </a:tc>
                <a:tc>
                  <a:txBody>
                    <a:bodyPr/>
                    <a:lstStyle/>
                    <a:p>
                      <a:pPr algn="ctr"/>
                      <a:endParaRPr lang="ru-RU" sz="2400" dirty="0"/>
                    </a:p>
                  </a:txBody>
                  <a:tcPr/>
                </a:tc>
                <a:tc>
                  <a:txBody>
                    <a:bodyPr/>
                    <a:lstStyle/>
                    <a:p>
                      <a:pPr algn="ctr"/>
                      <a:r>
                        <a:rPr lang="en-US" sz="2400" dirty="0" smtClean="0"/>
                        <a:t>2.7</a:t>
                      </a:r>
                      <a:r>
                        <a:rPr lang="ru-RU" sz="2400" baseline="0" dirty="0" smtClean="0"/>
                        <a:t> ± 0.2</a:t>
                      </a:r>
                      <a:endParaRPr lang="ru-RU" sz="2400" dirty="0"/>
                    </a:p>
                  </a:txBody>
                  <a:tcPr/>
                </a:tc>
                <a:tc>
                  <a:txBody>
                    <a:bodyPr/>
                    <a:lstStyle/>
                    <a:p>
                      <a:pPr algn="ctr"/>
                      <a:r>
                        <a:rPr lang="en-US" sz="2400" dirty="0" smtClean="0"/>
                        <a:t>3.0</a:t>
                      </a:r>
                      <a:r>
                        <a:rPr lang="ru-RU" sz="2400" baseline="0" dirty="0" smtClean="0"/>
                        <a:t> ± 0.</a:t>
                      </a:r>
                      <a:r>
                        <a:rPr lang="en-US" sz="2400" baseline="0" dirty="0" smtClean="0"/>
                        <a:t>4</a:t>
                      </a:r>
                      <a:endParaRPr lang="ru-RU" sz="2400" dirty="0"/>
                    </a:p>
                  </a:txBody>
                  <a:tcPr/>
                </a:tc>
                <a:tc>
                  <a:txBody>
                    <a:bodyPr/>
                    <a:lstStyle/>
                    <a:p>
                      <a:pPr algn="ctr"/>
                      <a:r>
                        <a:rPr lang="en-US" sz="2400" dirty="0" smtClean="0"/>
                        <a:t>~</a:t>
                      </a:r>
                      <a:r>
                        <a:rPr lang="en-US" sz="2400" baseline="0" dirty="0" smtClean="0"/>
                        <a:t> 2.5</a:t>
                      </a:r>
                      <a:endParaRPr lang="ru-RU" sz="24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2.26 </a:t>
                      </a:r>
                      <a:r>
                        <a:rPr lang="en-US" sz="2400" dirty="0" err="1" smtClean="0"/>
                        <a:t>MeV</a:t>
                      </a:r>
                      <a:r>
                        <a:rPr lang="en-US" sz="2400" dirty="0" smtClean="0"/>
                        <a:t> 3</a:t>
                      </a:r>
                      <a:r>
                        <a:rPr lang="en-US" sz="2400" baseline="30000" dirty="0" smtClean="0"/>
                        <a:t>+</a:t>
                      </a:r>
                      <a:endParaRPr lang="ru-RU" sz="2400" dirty="0"/>
                    </a:p>
                  </a:txBody>
                  <a:tcPr/>
                </a:tc>
                <a:tc>
                  <a:txBody>
                    <a:bodyPr/>
                    <a:lstStyle/>
                    <a:p>
                      <a:pPr algn="ctr"/>
                      <a:endParaRPr lang="ru-RU" sz="2400" dirty="0"/>
                    </a:p>
                  </a:txBody>
                  <a:tcPr/>
                </a:tc>
                <a:tc>
                  <a:txBody>
                    <a:bodyPr/>
                    <a:lstStyle/>
                    <a:p>
                      <a:pPr algn="ctr"/>
                      <a:endParaRPr lang="ru-RU" sz="2400" dirty="0"/>
                    </a:p>
                  </a:txBody>
                  <a:tcPr/>
                </a:tc>
                <a:tc>
                  <a:txBody>
                    <a:bodyPr/>
                    <a:lstStyle/>
                    <a:p>
                      <a:pPr algn="ctr"/>
                      <a:r>
                        <a:rPr lang="en-US" sz="2400" dirty="0" smtClean="0"/>
                        <a:t>~</a:t>
                      </a:r>
                      <a:r>
                        <a:rPr lang="en-US" sz="2400" baseline="0" dirty="0" smtClean="0"/>
                        <a:t> </a:t>
                      </a:r>
                      <a:r>
                        <a:rPr lang="en-US" sz="2400" baseline="0" dirty="0" smtClean="0"/>
                        <a:t>3.5 </a:t>
                      </a:r>
                      <a:endParaRPr lang="ru-RU" sz="2400" dirty="0"/>
                    </a:p>
                  </a:txBody>
                  <a:tcPr/>
                </a:tc>
                <a:tc>
                  <a:txBody>
                    <a:bodyPr/>
                    <a:lstStyle/>
                    <a:p>
                      <a:pPr algn="ctr"/>
                      <a:r>
                        <a:rPr lang="en-US" sz="2400" dirty="0" smtClean="0"/>
                        <a:t>increased</a:t>
                      </a:r>
                      <a:endParaRPr lang="ru-RU" sz="2400" dirty="0"/>
                    </a:p>
                  </a:txBody>
                  <a:tcPr/>
                </a:tc>
              </a:tr>
            </a:tbl>
          </a:graphicData>
        </a:graphic>
      </p:graphicFrame>
      <p:sp>
        <p:nvSpPr>
          <p:cNvPr id="5" name="TextBox 4"/>
          <p:cNvSpPr txBox="1"/>
          <p:nvPr/>
        </p:nvSpPr>
        <p:spPr>
          <a:xfrm>
            <a:off x="0" y="4143380"/>
            <a:ext cx="9046066" cy="1477328"/>
          </a:xfrm>
          <a:prstGeom prst="rect">
            <a:avLst/>
          </a:prstGeom>
          <a:noFill/>
        </p:spPr>
        <p:txBody>
          <a:bodyPr wrap="none" rtlCol="0">
            <a:spAutoFit/>
          </a:bodyPr>
          <a:lstStyle/>
          <a:p>
            <a:r>
              <a:rPr lang="en-US" dirty="0" smtClean="0"/>
              <a:t>Existing problems:</a:t>
            </a:r>
          </a:p>
          <a:p>
            <a:pPr marL="342900" indent="-342900">
              <a:buAutoNum type="arabicParenR"/>
            </a:pPr>
            <a:r>
              <a:rPr lang="en-US" dirty="0" smtClean="0"/>
              <a:t>Data for MDM analysis are only at small energies, at the limits of MDM applicability </a:t>
            </a:r>
          </a:p>
          <a:p>
            <a:pPr marL="342900" indent="-342900">
              <a:buAutoNum type="arabicParenR"/>
            </a:pPr>
            <a:r>
              <a:rPr lang="en-US" dirty="0" smtClean="0"/>
              <a:t>DWBA analysis gave only qualitative</a:t>
            </a:r>
            <a:r>
              <a:rPr lang="ru-RU" smtClean="0"/>
              <a:t> </a:t>
            </a:r>
            <a:r>
              <a:rPr lang="en-US" smtClean="0"/>
              <a:t>estimation</a:t>
            </a:r>
            <a:endParaRPr lang="en-US" dirty="0" smtClean="0"/>
          </a:p>
          <a:p>
            <a:pPr marL="342900" indent="-342900">
              <a:buAutoNum type="arabicParenR"/>
            </a:pPr>
            <a:endParaRPr lang="en-US" dirty="0" smtClean="0"/>
          </a:p>
          <a:p>
            <a:pPr marL="342900" indent="-342900">
              <a:buAutoNum type="arabicParenR"/>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500034" y="0"/>
            <a:ext cx="8229600" cy="1143000"/>
          </a:xfrm>
        </p:spPr>
        <p:txBody>
          <a:bodyPr/>
          <a:lstStyle/>
          <a:p>
            <a:pPr eaLnBrk="1" hangingPunct="1"/>
            <a:r>
              <a:rPr lang="en-US" dirty="0"/>
              <a:t>Conclusions</a:t>
            </a:r>
            <a:endParaRPr lang="ru-RU" dirty="0"/>
          </a:p>
        </p:txBody>
      </p:sp>
      <p:sp>
        <p:nvSpPr>
          <p:cNvPr id="30722" name="Содержимое 3"/>
          <p:cNvSpPr>
            <a:spLocks noGrp="1"/>
          </p:cNvSpPr>
          <p:nvPr>
            <p:ph sz="half" idx="1"/>
          </p:nvPr>
        </p:nvSpPr>
        <p:spPr>
          <a:xfrm>
            <a:off x="500034" y="785794"/>
            <a:ext cx="8258175" cy="5572164"/>
          </a:xfrm>
        </p:spPr>
        <p:txBody>
          <a:bodyPr/>
          <a:lstStyle/>
          <a:p>
            <a:pPr algn="just" eaLnBrk="1" hangingPunct="1"/>
            <a:r>
              <a:rPr lang="en-US" b="1" dirty="0" smtClean="0"/>
              <a:t>MDM</a:t>
            </a:r>
            <a:r>
              <a:rPr lang="en-US" dirty="0" smtClean="0"/>
              <a:t> is applied to existing literature data on </a:t>
            </a:r>
            <a:r>
              <a:rPr lang="en-US" baseline="30000" dirty="0" smtClean="0"/>
              <a:t>8</a:t>
            </a:r>
            <a:r>
              <a:rPr lang="en-US" dirty="0" smtClean="0"/>
              <a:t>Li scattering and radii for low-lying states were estimated: </a:t>
            </a:r>
            <a:r>
              <a:rPr lang="en-US" dirty="0" smtClean="0">
                <a:solidFill>
                  <a:srgbClr val="FF0000"/>
                </a:solidFill>
              </a:rPr>
              <a:t>radii of the 0.98 and 2.26 </a:t>
            </a:r>
            <a:r>
              <a:rPr lang="en-US" dirty="0" err="1" smtClean="0">
                <a:solidFill>
                  <a:srgbClr val="FF0000"/>
                </a:solidFill>
              </a:rPr>
              <a:t>MeV</a:t>
            </a:r>
            <a:r>
              <a:rPr lang="en-US" dirty="0" smtClean="0">
                <a:solidFill>
                  <a:srgbClr val="FF0000"/>
                </a:solidFill>
              </a:rPr>
              <a:t> states are increased</a:t>
            </a:r>
          </a:p>
          <a:p>
            <a:pPr eaLnBrk="1" hangingPunct="1"/>
            <a:r>
              <a:rPr lang="en-US" b="1" dirty="0" smtClean="0">
                <a:solidFill>
                  <a:srgbClr val="1306BA"/>
                </a:solidFill>
              </a:rPr>
              <a:t>DWBA</a:t>
            </a:r>
            <a:r>
              <a:rPr lang="en-US" dirty="0" smtClean="0">
                <a:solidFill>
                  <a:srgbClr val="1306BA"/>
                </a:solidFill>
              </a:rPr>
              <a:t> analysis is done for the </a:t>
            </a:r>
            <a:r>
              <a:rPr lang="en-US" baseline="30000" dirty="0" smtClean="0">
                <a:solidFill>
                  <a:srgbClr val="1306BA"/>
                </a:solidFill>
              </a:rPr>
              <a:t>7</a:t>
            </a:r>
            <a:r>
              <a:rPr lang="en-US" dirty="0" smtClean="0">
                <a:solidFill>
                  <a:srgbClr val="1306BA"/>
                </a:solidFill>
              </a:rPr>
              <a:t>Li(</a:t>
            </a:r>
            <a:r>
              <a:rPr lang="en-US" dirty="0" err="1" smtClean="0">
                <a:solidFill>
                  <a:srgbClr val="1306BA"/>
                </a:solidFill>
              </a:rPr>
              <a:t>d,p</a:t>
            </a:r>
            <a:r>
              <a:rPr lang="en-US" dirty="0" smtClean="0">
                <a:solidFill>
                  <a:srgbClr val="1306BA"/>
                </a:solidFill>
              </a:rPr>
              <a:t>)</a:t>
            </a:r>
            <a:r>
              <a:rPr lang="en-US" baseline="30000" dirty="0" smtClean="0">
                <a:solidFill>
                  <a:srgbClr val="1306BA"/>
                </a:solidFill>
              </a:rPr>
              <a:t>8</a:t>
            </a:r>
            <a:r>
              <a:rPr lang="en-US" dirty="0" smtClean="0">
                <a:solidFill>
                  <a:srgbClr val="1306BA"/>
                </a:solidFill>
              </a:rPr>
              <a:t>Li reaction to the </a:t>
            </a:r>
            <a:r>
              <a:rPr lang="en-US" dirty="0" err="1" smtClean="0">
                <a:solidFill>
                  <a:srgbClr val="1306BA"/>
                </a:solidFill>
              </a:rPr>
              <a:t>g.s</a:t>
            </a:r>
            <a:r>
              <a:rPr lang="en-US" dirty="0" smtClean="0">
                <a:solidFill>
                  <a:srgbClr val="1306BA"/>
                </a:solidFill>
              </a:rPr>
              <a:t>. and 0.98 </a:t>
            </a:r>
            <a:r>
              <a:rPr lang="en-US" dirty="0" err="1" smtClean="0">
                <a:solidFill>
                  <a:srgbClr val="1306BA"/>
                </a:solidFill>
              </a:rPr>
              <a:t>MeV</a:t>
            </a:r>
            <a:r>
              <a:rPr lang="en-US" dirty="0" smtClean="0">
                <a:solidFill>
                  <a:srgbClr val="1306BA"/>
                </a:solidFill>
              </a:rPr>
              <a:t> states of </a:t>
            </a:r>
            <a:r>
              <a:rPr lang="en-US" baseline="30000" dirty="0" smtClean="0">
                <a:solidFill>
                  <a:srgbClr val="1306BA"/>
                </a:solidFill>
              </a:rPr>
              <a:t>8</a:t>
            </a:r>
            <a:r>
              <a:rPr lang="en-US" dirty="0" smtClean="0">
                <a:solidFill>
                  <a:srgbClr val="1306BA"/>
                </a:solidFill>
              </a:rPr>
              <a:t>Li, preliminary for the 2.26 </a:t>
            </a:r>
            <a:r>
              <a:rPr lang="en-US" dirty="0" err="1" smtClean="0">
                <a:solidFill>
                  <a:srgbClr val="1306BA"/>
                </a:solidFill>
              </a:rPr>
              <a:t>MeV</a:t>
            </a:r>
            <a:r>
              <a:rPr lang="en-US" dirty="0" smtClean="0">
                <a:solidFill>
                  <a:srgbClr val="1306BA"/>
                </a:solidFill>
              </a:rPr>
              <a:t> state</a:t>
            </a:r>
            <a:endParaRPr lang="en-US" dirty="0">
              <a:solidFill>
                <a:srgbClr val="1306BA"/>
              </a:solidFill>
            </a:endParaRPr>
          </a:p>
          <a:p>
            <a:pPr eaLnBrk="1" hangingPunct="1"/>
            <a:r>
              <a:rPr lang="en-US" dirty="0" smtClean="0">
                <a:solidFill>
                  <a:srgbClr val="FF0000"/>
                </a:solidFill>
              </a:rPr>
              <a:t>Compare of radial dependences of form-factor for the </a:t>
            </a:r>
            <a:r>
              <a:rPr lang="en-US" dirty="0" err="1" smtClean="0">
                <a:solidFill>
                  <a:srgbClr val="FF0000"/>
                </a:solidFill>
              </a:rPr>
              <a:t>g.s</a:t>
            </a:r>
            <a:r>
              <a:rPr lang="en-US" dirty="0" smtClean="0">
                <a:solidFill>
                  <a:srgbClr val="FF0000"/>
                </a:solidFill>
              </a:rPr>
              <a:t>. and 0.98 </a:t>
            </a:r>
            <a:r>
              <a:rPr lang="en-US" dirty="0" err="1" smtClean="0">
                <a:solidFill>
                  <a:srgbClr val="FF0000"/>
                </a:solidFill>
              </a:rPr>
              <a:t>MeV</a:t>
            </a:r>
            <a:r>
              <a:rPr lang="en-US" dirty="0" smtClean="0">
                <a:solidFill>
                  <a:srgbClr val="FF0000"/>
                </a:solidFill>
              </a:rPr>
              <a:t> shows that these states have close radii, while radius for the 2.26 </a:t>
            </a:r>
            <a:r>
              <a:rPr lang="en-US" dirty="0" err="1" smtClean="0">
                <a:solidFill>
                  <a:srgbClr val="FF0000"/>
                </a:solidFill>
              </a:rPr>
              <a:t>MeV</a:t>
            </a:r>
            <a:r>
              <a:rPr lang="en-US" dirty="0" smtClean="0">
                <a:solidFill>
                  <a:srgbClr val="FF0000"/>
                </a:solidFill>
              </a:rPr>
              <a:t> state is increased</a:t>
            </a:r>
          </a:p>
        </p:txBody>
      </p:sp>
      <p:pic>
        <p:nvPicPr>
          <p:cNvPr id="6" name="Picture 2" descr="http://nrcki.ru/images/dynamic/img34610.jpg">
            <a:extLst>
              <a:ext uri="{FF2B5EF4-FFF2-40B4-BE49-F238E27FC236}">
                <a16:creationId xmlns:a16="http://schemas.microsoft.com/office/drawing/2014/main" xmlns="" id="{B741B15E-D62F-CC49-B18D-B41D72186D81}"/>
              </a:ext>
            </a:extLst>
          </p:cNvPr>
          <p:cNvPicPr>
            <a:picLocks noChangeAspect="1" noChangeArrowheads="1"/>
          </p:cNvPicPr>
          <p:nvPr/>
        </p:nvPicPr>
        <p:blipFill>
          <a:blip r:embed="rId2" cstate="print"/>
          <a:srcRect/>
          <a:stretch>
            <a:fillRect/>
          </a:stretch>
        </p:blipFill>
        <p:spPr bwMode="auto">
          <a:xfrm>
            <a:off x="1" y="1"/>
            <a:ext cx="766390" cy="766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0" y="1071546"/>
            <a:ext cx="8964613" cy="4339650"/>
          </a:xfrm>
          <a:prstGeom prst="rect">
            <a:avLst/>
          </a:prstGeom>
          <a:noFill/>
          <a:ln w="9525">
            <a:noFill/>
            <a:miter lim="800000"/>
            <a:headEnd/>
            <a:tailEnd/>
          </a:ln>
        </p:spPr>
        <p:txBody>
          <a:bodyPr>
            <a:spAutoFit/>
          </a:bodyPr>
          <a:lstStyle/>
          <a:p>
            <a:endParaRPr lang="en-US" dirty="0" smtClean="0"/>
          </a:p>
          <a:p>
            <a:r>
              <a:rPr lang="en-US" sz="2400" dirty="0" smtClean="0"/>
              <a:t>Institute of Nuclear Physics, ME of Republic of Kazakhstan</a:t>
            </a:r>
          </a:p>
          <a:p>
            <a:r>
              <a:rPr lang="en-US" sz="2400" b="1" dirty="0" smtClean="0"/>
              <a:t>N. </a:t>
            </a:r>
            <a:r>
              <a:rPr lang="en-US" sz="2400" b="1" dirty="0" err="1" smtClean="0"/>
              <a:t>Burtebayev</a:t>
            </a:r>
            <a:r>
              <a:rPr lang="en-US" sz="2400" b="1" dirty="0" smtClean="0"/>
              <a:t> , </a:t>
            </a:r>
            <a:r>
              <a:rPr lang="en-US" sz="2400" b="1" dirty="0" err="1" smtClean="0"/>
              <a:t>Marzhan</a:t>
            </a:r>
            <a:r>
              <a:rPr lang="en-US" sz="2400" b="1" dirty="0" smtClean="0"/>
              <a:t> </a:t>
            </a:r>
            <a:r>
              <a:rPr lang="en-US" sz="2400" b="1" dirty="0" err="1" smtClean="0"/>
              <a:t>Nassurlla</a:t>
            </a:r>
            <a:r>
              <a:rPr lang="en-US" sz="2400" b="1" dirty="0" smtClean="0"/>
              <a:t>, </a:t>
            </a:r>
            <a:r>
              <a:rPr lang="en-US" sz="2400" b="1" dirty="0" err="1" smtClean="0"/>
              <a:t>Maulen</a:t>
            </a:r>
            <a:r>
              <a:rPr lang="en-US" sz="2400" b="1" dirty="0" smtClean="0"/>
              <a:t> </a:t>
            </a:r>
            <a:r>
              <a:rPr lang="en-US" sz="2400" b="1" dirty="0" err="1" smtClean="0"/>
              <a:t>Nassurlla</a:t>
            </a:r>
            <a:r>
              <a:rPr lang="en-US" sz="2400" b="1" dirty="0" smtClean="0"/>
              <a:t>, </a:t>
            </a:r>
          </a:p>
          <a:p>
            <a:r>
              <a:rPr lang="en-US" sz="2400" b="1" dirty="0" smtClean="0"/>
              <a:t>V.S.</a:t>
            </a:r>
            <a:r>
              <a:rPr lang="kk-KZ" sz="2400" b="1" dirty="0" smtClean="0"/>
              <a:t> </a:t>
            </a:r>
            <a:r>
              <a:rPr lang="en-US" sz="2400" b="1" dirty="0" smtClean="0"/>
              <a:t>Zhdanov, D.K. </a:t>
            </a:r>
            <a:r>
              <a:rPr lang="en-US" sz="2400" b="1" dirty="0" err="1" smtClean="0"/>
              <a:t>Alimov</a:t>
            </a:r>
            <a:r>
              <a:rPr lang="en-US" sz="2400" b="1" dirty="0" smtClean="0"/>
              <a:t>, P. </a:t>
            </a:r>
            <a:r>
              <a:rPr lang="en-US" sz="2400" b="1" dirty="0" err="1" smtClean="0"/>
              <a:t>Khodzhaev</a:t>
            </a:r>
            <a:r>
              <a:rPr lang="en-US" sz="2400" b="1" dirty="0" smtClean="0"/>
              <a:t> , A. </a:t>
            </a:r>
            <a:r>
              <a:rPr lang="en-US" sz="2400" b="1" dirty="0" err="1" smtClean="0"/>
              <a:t>Sabidolda</a:t>
            </a:r>
            <a:r>
              <a:rPr lang="en-US" sz="2400" b="1" dirty="0" smtClean="0"/>
              <a:t>, </a:t>
            </a:r>
          </a:p>
          <a:p>
            <a:r>
              <a:rPr lang="en-US" sz="2400" b="1" dirty="0" smtClean="0"/>
              <a:t>D.A. </a:t>
            </a:r>
            <a:r>
              <a:rPr lang="en-US" sz="2400" b="1" dirty="0" err="1" smtClean="0"/>
              <a:t>Isaev</a:t>
            </a:r>
            <a:endParaRPr lang="en-US" sz="2400" b="1" dirty="0" smtClean="0"/>
          </a:p>
          <a:p>
            <a:endParaRPr lang="en-US" sz="2400" b="1" dirty="0" smtClean="0"/>
          </a:p>
          <a:p>
            <a:r>
              <a:rPr lang="en-US" sz="2400" dirty="0" smtClean="0"/>
              <a:t>NRC </a:t>
            </a:r>
            <a:r>
              <a:rPr lang="en-US" sz="2400" dirty="0" err="1" smtClean="0"/>
              <a:t>Kurchatov</a:t>
            </a:r>
            <a:r>
              <a:rPr lang="en-US" sz="2400" dirty="0" smtClean="0"/>
              <a:t> Institute, Russia</a:t>
            </a:r>
          </a:p>
          <a:p>
            <a:r>
              <a:rPr lang="en-US" sz="2400" b="1" dirty="0" smtClean="0"/>
              <a:t>A.S. </a:t>
            </a:r>
            <a:r>
              <a:rPr lang="en-US" sz="2400" b="1" dirty="0" err="1" smtClean="0"/>
              <a:t>Demyanova</a:t>
            </a:r>
            <a:r>
              <a:rPr lang="en-US" sz="2400" b="1" dirty="0" smtClean="0"/>
              <a:t>, A.N. </a:t>
            </a:r>
            <a:r>
              <a:rPr lang="en-US" sz="2400" b="1" dirty="0" err="1" smtClean="0"/>
              <a:t>Danilov</a:t>
            </a:r>
            <a:r>
              <a:rPr lang="en-US" sz="2400" b="1" dirty="0" smtClean="0"/>
              <a:t>, V.I. </a:t>
            </a:r>
            <a:r>
              <a:rPr lang="en-US" sz="2400" b="1" dirty="0" err="1" smtClean="0"/>
              <a:t>Starastsin</a:t>
            </a:r>
            <a:r>
              <a:rPr lang="en-US" sz="2400" b="1" dirty="0" smtClean="0"/>
              <a:t>, S.V. </a:t>
            </a:r>
            <a:r>
              <a:rPr lang="en-US" sz="2400" b="1" dirty="0" err="1" smtClean="0"/>
              <a:t>Dmitriev</a:t>
            </a:r>
            <a:endParaRPr lang="en-US" sz="2400" b="1" dirty="0" smtClean="0"/>
          </a:p>
          <a:p>
            <a:endParaRPr lang="en-US" sz="2400" b="1" dirty="0" smtClean="0"/>
          </a:p>
          <a:p>
            <a:r>
              <a:rPr lang="en-US" sz="2400" dirty="0" err="1" smtClean="0"/>
              <a:t>Lomonosov</a:t>
            </a:r>
            <a:r>
              <a:rPr lang="en-US" sz="2400" dirty="0" smtClean="0"/>
              <a:t> Moscow State University, Russia</a:t>
            </a:r>
          </a:p>
          <a:p>
            <a:r>
              <a:rPr lang="en-US" sz="2400" b="1" dirty="0" smtClean="0"/>
              <a:t>S.A. </a:t>
            </a:r>
            <a:r>
              <a:rPr lang="en-US" sz="2400" b="1" dirty="0" err="1" smtClean="0"/>
              <a:t>Goncharov</a:t>
            </a:r>
            <a:endParaRPr lang="en-US" sz="2400" b="1" dirty="0" smtClean="0"/>
          </a:p>
          <a:p>
            <a:endParaRPr lang="ru-RU" dirty="0"/>
          </a:p>
        </p:txBody>
      </p:sp>
      <p:pic>
        <p:nvPicPr>
          <p:cNvPr id="3" name="Picture 2" descr="http://nrcki.ru/images/dynamic/img34610.jpg">
            <a:extLst>
              <a:ext uri="{FF2B5EF4-FFF2-40B4-BE49-F238E27FC236}">
                <a16:creationId xmlns="" xmlns:a16="http://schemas.microsoft.com/office/drawing/2014/main" id="{146B0B4C-0D3A-0B4B-AEC6-1528D0CDC6F8}"/>
              </a:ext>
            </a:extLst>
          </p:cNvPr>
          <p:cNvPicPr>
            <a:picLocks noChangeAspect="1" noChangeArrowheads="1"/>
          </p:cNvPicPr>
          <p:nvPr/>
        </p:nvPicPr>
        <p:blipFill>
          <a:blip r:embed="rId2" cstate="print"/>
          <a:srcRect/>
          <a:stretch>
            <a:fillRect/>
          </a:stretch>
        </p:blipFill>
        <p:spPr bwMode="auto">
          <a:xfrm>
            <a:off x="1" y="1"/>
            <a:ext cx="766390" cy="766390"/>
          </a:xfrm>
          <a:prstGeom prst="rect">
            <a:avLst/>
          </a:prstGeom>
          <a:noFill/>
          <a:ln w="9525">
            <a:noFill/>
            <a:miter lim="800000"/>
            <a:headEnd/>
            <a:tailEnd/>
          </a:ln>
        </p:spPr>
      </p:pic>
      <p:sp>
        <p:nvSpPr>
          <p:cNvPr id="4"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en-US" sz="3600" b="1" smtClean="0">
                <a:solidFill>
                  <a:schemeClr val="bg1"/>
                </a:solidFill>
              </a:rPr>
              <a:t>Collaboration</a:t>
            </a:r>
            <a:r>
              <a:rPr lang="it-IT" sz="3600" b="1" smtClean="0">
                <a:solidFill>
                  <a:schemeClr val="bg1"/>
                </a:solidFill>
              </a:rPr>
              <a:t> </a:t>
            </a:r>
            <a:r>
              <a:rPr lang="it-IT" sz="3600" b="1" dirty="0" smtClean="0">
                <a:solidFill>
                  <a:schemeClr val="bg1"/>
                </a:solidFill>
              </a:rPr>
              <a:t>team</a:t>
            </a:r>
            <a:endParaRPr lang="en-US" sz="3600" spc="-1" dirty="0">
              <a:solidFill>
                <a:schemeClr val="bg1"/>
              </a:solidFill>
              <a:uFill>
                <a:solidFill>
                  <a:srgbClr val="FFFFFF"/>
                </a:solidFill>
              </a:u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2643174" y="3929067"/>
            <a:ext cx="3931942" cy="2928934"/>
          </a:xfrm>
          <a:prstGeom prst="rect">
            <a:avLst/>
          </a:prstGeom>
          <a:noFill/>
          <a:ln w="9525">
            <a:noFill/>
            <a:miter lim="800000"/>
            <a:headEnd/>
            <a:tailEnd/>
          </a:ln>
          <a:effectLst/>
        </p:spPr>
      </p:pic>
      <p:pic>
        <p:nvPicPr>
          <p:cNvPr id="8"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3" cstate="print"/>
          <a:srcRect/>
          <a:stretch>
            <a:fillRect/>
          </a:stretch>
        </p:blipFill>
        <p:spPr bwMode="auto">
          <a:xfrm>
            <a:off x="1" y="1"/>
            <a:ext cx="766390" cy="766390"/>
          </a:xfrm>
          <a:prstGeom prst="rect">
            <a:avLst/>
          </a:prstGeom>
          <a:noFill/>
          <a:ln w="9525">
            <a:noFill/>
            <a:miter lim="800000"/>
            <a:headEnd/>
            <a:tailEnd/>
          </a:ln>
        </p:spPr>
      </p:pic>
      <p:sp>
        <p:nvSpPr>
          <p:cNvPr id="9"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smtClean="0">
                <a:solidFill>
                  <a:schemeClr val="bg1"/>
                </a:solidFill>
              </a:rPr>
              <a:t>Experimental results</a:t>
            </a:r>
            <a:endParaRPr lang="en-US" sz="3600" spc="-1" dirty="0">
              <a:solidFill>
                <a:schemeClr val="bg1"/>
              </a:solidFill>
              <a:uFill>
                <a:solidFill>
                  <a:srgbClr val="FFFFFF"/>
                </a:solidFill>
              </a:uFill>
            </a:endParaRPr>
          </a:p>
        </p:txBody>
      </p:sp>
      <p:pic>
        <p:nvPicPr>
          <p:cNvPr id="6146" name="Picture 2"/>
          <p:cNvPicPr>
            <a:picLocks noChangeAspect="1" noChangeArrowheads="1"/>
          </p:cNvPicPr>
          <p:nvPr/>
        </p:nvPicPr>
        <p:blipFill>
          <a:blip r:embed="rId4"/>
          <a:srcRect/>
          <a:stretch>
            <a:fillRect/>
          </a:stretch>
        </p:blipFill>
        <p:spPr bwMode="auto">
          <a:xfrm>
            <a:off x="4779484" y="785795"/>
            <a:ext cx="4364515" cy="3143271"/>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a:stretch>
            <a:fillRect/>
          </a:stretch>
        </p:blipFill>
        <p:spPr bwMode="auto">
          <a:xfrm>
            <a:off x="1" y="785794"/>
            <a:ext cx="4286248" cy="3194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909650"/>
            <a:ext cx="9144000" cy="1477328"/>
          </a:xfrm>
          <a:prstGeom prst="rect">
            <a:avLst/>
          </a:prstGeom>
        </p:spPr>
        <p:txBody>
          <a:bodyPr wrap="square">
            <a:spAutoFit/>
          </a:bodyPr>
          <a:lstStyle/>
          <a:p>
            <a:r>
              <a:rPr lang="en-US" dirty="0" smtClean="0"/>
              <a:t>The </a:t>
            </a:r>
            <a:r>
              <a:rPr lang="en-US" baseline="30000" dirty="0" smtClean="0"/>
              <a:t>7</a:t>
            </a:r>
            <a:r>
              <a:rPr lang="en-US" dirty="0" smtClean="0"/>
              <a:t>Li(</a:t>
            </a:r>
            <a:r>
              <a:rPr lang="en-US" dirty="0" err="1" smtClean="0"/>
              <a:t>d,p</a:t>
            </a:r>
            <a:r>
              <a:rPr lang="en-US" dirty="0" smtClean="0"/>
              <a:t>)</a:t>
            </a:r>
            <a:r>
              <a:rPr lang="en-US" baseline="30000" dirty="0" smtClean="0"/>
              <a:t>8</a:t>
            </a:r>
            <a:r>
              <a:rPr lang="en-US" dirty="0" smtClean="0"/>
              <a:t>Li experiment was performed using the deuteron beam of the U-150M cyclotron at the Institute of Nuclear Physics (</a:t>
            </a:r>
            <a:r>
              <a:rPr lang="en-US" dirty="0" err="1" smtClean="0"/>
              <a:t>Almaty</a:t>
            </a:r>
            <a:r>
              <a:rPr lang="en-US" dirty="0" smtClean="0"/>
              <a:t>, Republic of Kazakhstan) at an energy of 14.5 </a:t>
            </a:r>
            <a:r>
              <a:rPr lang="en-US" dirty="0" err="1" smtClean="0"/>
              <a:t>MeV</a:t>
            </a:r>
            <a:r>
              <a:rPr lang="en-US" dirty="0" smtClean="0"/>
              <a:t>. The </a:t>
            </a:r>
            <a:r>
              <a:rPr lang="en-US" baseline="30000" dirty="0" smtClean="0"/>
              <a:t>7</a:t>
            </a:r>
            <a:r>
              <a:rPr lang="en-US" dirty="0" smtClean="0"/>
              <a:t>Li isotope (enrichment ≈ 90%) was used as a target. The angular distributions were measured in the angle range from 18° to 80° (lab). Angular distributions were obtained for the ground and first two excited states 0.98 and 2.26 </a:t>
            </a:r>
            <a:r>
              <a:rPr lang="en-US" dirty="0" err="1" smtClean="0"/>
              <a:t>MeV</a:t>
            </a:r>
            <a:endParaRPr lang="ru-RU" dirty="0"/>
          </a:p>
        </p:txBody>
      </p:sp>
      <p:pic>
        <p:nvPicPr>
          <p:cNvPr id="5" name="Picture 6" descr="7Li(dp)8Li_1"/>
          <p:cNvPicPr>
            <a:picLocks noChangeAspect="1" noChangeArrowheads="1"/>
          </p:cNvPicPr>
          <p:nvPr/>
        </p:nvPicPr>
        <p:blipFill>
          <a:blip r:embed="rId2"/>
          <a:srcRect/>
          <a:stretch>
            <a:fillRect/>
          </a:stretch>
        </p:blipFill>
        <p:spPr bwMode="auto">
          <a:xfrm>
            <a:off x="142844" y="2481286"/>
            <a:ext cx="5626100" cy="4305300"/>
          </a:xfrm>
          <a:prstGeom prst="rect">
            <a:avLst/>
          </a:prstGeom>
          <a:noFill/>
          <a:ln w="9525">
            <a:noFill/>
            <a:miter lim="800000"/>
            <a:headEnd/>
            <a:tailEnd/>
          </a:ln>
        </p:spPr>
      </p:pic>
      <p:sp>
        <p:nvSpPr>
          <p:cNvPr id="6" name="TextBox 5"/>
          <p:cNvSpPr txBox="1"/>
          <p:nvPr/>
        </p:nvSpPr>
        <p:spPr>
          <a:xfrm>
            <a:off x="5786446" y="3052790"/>
            <a:ext cx="3357554" cy="923330"/>
          </a:xfrm>
          <a:prstGeom prst="rect">
            <a:avLst/>
          </a:prstGeom>
          <a:noFill/>
        </p:spPr>
        <p:txBody>
          <a:bodyPr wrap="square" rtlCol="0">
            <a:spAutoFit/>
          </a:bodyPr>
          <a:lstStyle/>
          <a:p>
            <a:r>
              <a:rPr lang="en-US" dirty="0" smtClean="0"/>
              <a:t>While value of impurities (</a:t>
            </a:r>
            <a:r>
              <a:rPr lang="en-US" baseline="30000" dirty="0" smtClean="0"/>
              <a:t>12</a:t>
            </a:r>
            <a:r>
              <a:rPr lang="en-US" dirty="0" smtClean="0"/>
              <a:t>C,</a:t>
            </a:r>
            <a:r>
              <a:rPr lang="en-US" baseline="30000" dirty="0" smtClean="0"/>
              <a:t>16</a:t>
            </a:r>
            <a:r>
              <a:rPr lang="en-US" dirty="0" smtClean="0"/>
              <a:t>O, less than 10%) is low, </a:t>
            </a:r>
          </a:p>
          <a:p>
            <a:r>
              <a:rPr lang="en-US" dirty="0" smtClean="0"/>
              <a:t>it’s influence is noticeable!</a:t>
            </a:r>
            <a:endParaRPr lang="ru-RU" dirty="0"/>
          </a:p>
        </p:txBody>
      </p:sp>
      <p:pic>
        <p:nvPicPr>
          <p:cNvPr id="7"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3" cstate="print"/>
          <a:srcRect/>
          <a:stretch>
            <a:fillRect/>
          </a:stretch>
        </p:blipFill>
        <p:spPr bwMode="auto">
          <a:xfrm>
            <a:off x="1" y="1"/>
            <a:ext cx="766390" cy="766390"/>
          </a:xfrm>
          <a:prstGeom prst="rect">
            <a:avLst/>
          </a:prstGeom>
          <a:noFill/>
          <a:ln w="9525">
            <a:noFill/>
            <a:miter lim="800000"/>
            <a:headEnd/>
            <a:tailEnd/>
          </a:ln>
        </p:spPr>
      </p:pic>
      <p:sp>
        <p:nvSpPr>
          <p:cNvPr id="8"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smtClean="0">
                <a:solidFill>
                  <a:schemeClr val="bg1"/>
                </a:solidFill>
              </a:rPr>
              <a:t>Experiment</a:t>
            </a:r>
            <a:endParaRPr lang="en-US" sz="3600" spc="-1" dirty="0">
              <a:solidFill>
                <a:schemeClr val="bg1"/>
              </a:solidFill>
              <a:uFill>
                <a:solidFill>
                  <a:srgbClr val="FFFFFF"/>
                </a:solidFill>
              </a:u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4414" y="785794"/>
            <a:ext cx="7455887" cy="646331"/>
          </a:xfrm>
          <a:prstGeom prst="rect">
            <a:avLst/>
          </a:prstGeom>
          <a:noFill/>
        </p:spPr>
        <p:txBody>
          <a:bodyPr wrap="none" rtlCol="0">
            <a:spAutoFit/>
          </a:bodyPr>
          <a:lstStyle/>
          <a:p>
            <a:r>
              <a:rPr lang="en-US" dirty="0" smtClean="0"/>
              <a:t>Angular distributions are received for the </a:t>
            </a:r>
            <a:r>
              <a:rPr lang="en-US" dirty="0" err="1" smtClean="0"/>
              <a:t>g.s</a:t>
            </a:r>
            <a:r>
              <a:rPr lang="en-US" dirty="0" smtClean="0"/>
              <a:t>., 0.98 and 2.26 </a:t>
            </a:r>
            <a:r>
              <a:rPr lang="en-US" dirty="0" err="1" smtClean="0"/>
              <a:t>MeV</a:t>
            </a:r>
            <a:r>
              <a:rPr lang="en-US" dirty="0" smtClean="0"/>
              <a:t> states</a:t>
            </a:r>
          </a:p>
          <a:p>
            <a:r>
              <a:rPr lang="en-US" dirty="0" smtClean="0"/>
              <a:t>Preliminary DWBA analysis is done for the </a:t>
            </a:r>
            <a:r>
              <a:rPr lang="en-US" dirty="0" err="1" smtClean="0"/>
              <a:t>g.s</a:t>
            </a:r>
            <a:r>
              <a:rPr lang="en-US" dirty="0" smtClean="0"/>
              <a:t>. and 0.98 </a:t>
            </a:r>
            <a:r>
              <a:rPr lang="en-US" dirty="0" err="1" smtClean="0"/>
              <a:t>MeV</a:t>
            </a:r>
            <a:r>
              <a:rPr lang="en-US" dirty="0" smtClean="0"/>
              <a:t> states</a:t>
            </a:r>
            <a:endParaRPr lang="ru-RU" dirty="0"/>
          </a:p>
        </p:txBody>
      </p:sp>
      <p:pic>
        <p:nvPicPr>
          <p:cNvPr id="7"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2" cstate="print"/>
          <a:srcRect/>
          <a:stretch>
            <a:fillRect/>
          </a:stretch>
        </p:blipFill>
        <p:spPr bwMode="auto">
          <a:xfrm>
            <a:off x="1" y="1"/>
            <a:ext cx="766390" cy="766390"/>
          </a:xfrm>
          <a:prstGeom prst="rect">
            <a:avLst/>
          </a:prstGeom>
          <a:noFill/>
          <a:ln w="9525">
            <a:noFill/>
            <a:miter lim="800000"/>
            <a:headEnd/>
            <a:tailEnd/>
          </a:ln>
        </p:spPr>
      </p:pic>
      <p:sp>
        <p:nvSpPr>
          <p:cNvPr id="8"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smtClean="0">
                <a:solidFill>
                  <a:schemeClr val="bg1"/>
                </a:solidFill>
              </a:rPr>
              <a:t>Experimental results</a:t>
            </a:r>
            <a:endParaRPr lang="en-US" sz="3600" spc="-1" dirty="0">
              <a:solidFill>
                <a:schemeClr val="bg1"/>
              </a:solidFill>
              <a:uFill>
                <a:solidFill>
                  <a:srgbClr val="FFFFFF"/>
                </a:solidFill>
              </a:uFill>
            </a:endParaRPr>
          </a:p>
        </p:txBody>
      </p:sp>
      <p:sp>
        <p:nvSpPr>
          <p:cNvPr id="10" name="TextBox 9"/>
          <p:cNvSpPr txBox="1"/>
          <p:nvPr/>
        </p:nvSpPr>
        <p:spPr>
          <a:xfrm>
            <a:off x="1142976" y="5572140"/>
            <a:ext cx="6846811" cy="646331"/>
          </a:xfrm>
          <a:prstGeom prst="rect">
            <a:avLst/>
          </a:prstGeom>
          <a:noFill/>
        </p:spPr>
        <p:txBody>
          <a:bodyPr wrap="none" rtlCol="0">
            <a:spAutoFit/>
          </a:bodyPr>
          <a:lstStyle/>
          <a:p>
            <a:pPr algn="ctr"/>
            <a:r>
              <a:rPr lang="en-US" dirty="0" smtClean="0"/>
              <a:t>Reaction is </a:t>
            </a:r>
            <a:r>
              <a:rPr lang="en-US" dirty="0" err="1" smtClean="0"/>
              <a:t>peripherical</a:t>
            </a:r>
            <a:r>
              <a:rPr lang="en-US" dirty="0" smtClean="0"/>
              <a:t> -&gt; application of DWBA is quite adequate</a:t>
            </a:r>
          </a:p>
          <a:p>
            <a:pPr algn="ctr"/>
            <a:r>
              <a:rPr lang="en-US" dirty="0" smtClean="0"/>
              <a:t>Main task is to describe first main maximum </a:t>
            </a:r>
            <a:endParaRPr lang="ru-RU" dirty="0"/>
          </a:p>
        </p:txBody>
      </p:sp>
      <p:pic>
        <p:nvPicPr>
          <p:cNvPr id="24578" name="Picture 2"/>
          <p:cNvPicPr>
            <a:picLocks noChangeAspect="1" noChangeArrowheads="1"/>
          </p:cNvPicPr>
          <p:nvPr/>
        </p:nvPicPr>
        <p:blipFill>
          <a:blip r:embed="rId3"/>
          <a:srcRect/>
          <a:stretch>
            <a:fillRect/>
          </a:stretch>
        </p:blipFill>
        <p:spPr bwMode="auto">
          <a:xfrm>
            <a:off x="1785918" y="1428736"/>
            <a:ext cx="5996903" cy="414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85794"/>
            <a:ext cx="9144000" cy="1200329"/>
          </a:xfrm>
          <a:prstGeom prst="rect">
            <a:avLst/>
          </a:prstGeom>
          <a:noFill/>
        </p:spPr>
        <p:txBody>
          <a:bodyPr wrap="square" rtlCol="0">
            <a:spAutoFit/>
          </a:bodyPr>
          <a:lstStyle/>
          <a:p>
            <a:pPr algn="just"/>
            <a:r>
              <a:rPr lang="en-US" dirty="0" smtClean="0"/>
              <a:t>2.26 </a:t>
            </a:r>
            <a:r>
              <a:rPr lang="en-US" dirty="0" err="1" smtClean="0"/>
              <a:t>MeV</a:t>
            </a:r>
            <a:r>
              <a:rPr lang="en-US" dirty="0" smtClean="0"/>
              <a:t> state is unbound, 200 </a:t>
            </a:r>
            <a:r>
              <a:rPr lang="en-US" dirty="0" err="1" smtClean="0"/>
              <a:t>keV</a:t>
            </a:r>
            <a:r>
              <a:rPr lang="en-US" dirty="0" smtClean="0"/>
              <a:t> above neutron-emission threshold.</a:t>
            </a:r>
          </a:p>
          <a:p>
            <a:pPr algn="just"/>
            <a:r>
              <a:rPr lang="en-US" dirty="0" smtClean="0"/>
              <a:t>DWBA analysis is in progress. Open question regarding absolute values of d</a:t>
            </a:r>
            <a:r>
              <a:rPr lang="el-GR" dirty="0" smtClean="0"/>
              <a:t>σ</a:t>
            </a:r>
            <a:r>
              <a:rPr lang="en-US" dirty="0" smtClean="0"/>
              <a:t>/d</a:t>
            </a:r>
            <a:r>
              <a:rPr lang="el-GR" dirty="0" smtClean="0"/>
              <a:t>Ω</a:t>
            </a:r>
            <a:r>
              <a:rPr lang="en-US" dirty="0" smtClean="0"/>
              <a:t>: the only existing literature data (</a:t>
            </a:r>
            <a:r>
              <a:rPr lang="en-US" i="1" dirty="0" smtClean="0"/>
              <a:t>E.W. Hamburger et al.</a:t>
            </a:r>
            <a:r>
              <a:rPr lang="en-US" dirty="0" smtClean="0"/>
              <a:t>) with excitation of this state is lying 20-30% lower  </a:t>
            </a:r>
            <a:endParaRPr lang="ru-RU" dirty="0"/>
          </a:p>
        </p:txBody>
      </p:sp>
      <p:pic>
        <p:nvPicPr>
          <p:cNvPr id="7"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2" cstate="print"/>
          <a:srcRect/>
          <a:stretch>
            <a:fillRect/>
          </a:stretch>
        </p:blipFill>
        <p:spPr bwMode="auto">
          <a:xfrm>
            <a:off x="1" y="1"/>
            <a:ext cx="766390" cy="766390"/>
          </a:xfrm>
          <a:prstGeom prst="rect">
            <a:avLst/>
          </a:prstGeom>
          <a:noFill/>
          <a:ln w="9525">
            <a:noFill/>
            <a:miter lim="800000"/>
            <a:headEnd/>
            <a:tailEnd/>
          </a:ln>
        </p:spPr>
      </p:pic>
      <p:sp>
        <p:nvSpPr>
          <p:cNvPr id="8"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smtClean="0">
                <a:solidFill>
                  <a:schemeClr val="bg1"/>
                </a:solidFill>
              </a:rPr>
              <a:t>Experimental results</a:t>
            </a:r>
            <a:endParaRPr lang="en-US" sz="3600" spc="-1" dirty="0">
              <a:solidFill>
                <a:schemeClr val="bg1"/>
              </a:solidFill>
              <a:uFill>
                <a:solidFill>
                  <a:srgbClr val="FFFFFF"/>
                </a:solidFill>
              </a:uFill>
            </a:endParaRPr>
          </a:p>
        </p:txBody>
      </p:sp>
      <p:pic>
        <p:nvPicPr>
          <p:cNvPr id="25602" name="Picture 2"/>
          <p:cNvPicPr>
            <a:picLocks noChangeAspect="1" noChangeArrowheads="1"/>
          </p:cNvPicPr>
          <p:nvPr/>
        </p:nvPicPr>
        <p:blipFill>
          <a:blip r:embed="rId3"/>
          <a:srcRect/>
          <a:stretch>
            <a:fillRect/>
          </a:stretch>
        </p:blipFill>
        <p:spPr bwMode="auto">
          <a:xfrm>
            <a:off x="1071538" y="2000240"/>
            <a:ext cx="6919911" cy="47690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1714480" y="5572141"/>
          <a:ext cx="6096000" cy="886858"/>
        </p:xfrm>
        <a:graphic>
          <a:graphicData uri="http://schemas.openxmlformats.org/drawingml/2006/table">
            <a:tbl>
              <a:tblPr/>
              <a:tblGrid>
                <a:gridCol w="2723374"/>
                <a:gridCol w="3372626"/>
              </a:tblGrid>
              <a:tr h="177866">
                <a:tc>
                  <a:txBody>
                    <a:bodyPr/>
                    <a:lstStyle/>
                    <a:p>
                      <a:pPr algn="ctr">
                        <a:lnSpc>
                          <a:spcPct val="150000"/>
                        </a:lnSpc>
                        <a:spcBef>
                          <a:spcPts val="300"/>
                        </a:spcBef>
                        <a:spcAft>
                          <a:spcPts val="0"/>
                        </a:spcAft>
                      </a:pPr>
                      <a:r>
                        <a:rPr lang="en-US" sz="1400" b="1" i="1" dirty="0">
                          <a:latin typeface="Times New Roman"/>
                          <a:ea typeface="Times New Roman"/>
                          <a:cs typeface="Times New Roman"/>
                        </a:rPr>
                        <a:t>NC</a:t>
                      </a:r>
                      <a:r>
                        <a:rPr lang="ru-RU" sz="1400" b="1" i="1" baseline="30000" dirty="0">
                          <a:latin typeface="Times New Roman"/>
                          <a:ea typeface="Times New Roman"/>
                          <a:cs typeface="Times New Roman"/>
                        </a:rPr>
                        <a:t>2</a:t>
                      </a:r>
                      <a:r>
                        <a:rPr lang="ru-RU" sz="1400" b="1" dirty="0">
                          <a:latin typeface="Times New Roman"/>
                          <a:ea typeface="Times New Roman"/>
                          <a:cs typeface="Times New Roman"/>
                        </a:rPr>
                        <a:t>, </a:t>
                      </a:r>
                      <a:r>
                        <a:rPr lang="ru-RU" sz="1400" b="1" dirty="0" err="1">
                          <a:latin typeface="Times New Roman"/>
                          <a:ea typeface="Times New Roman"/>
                          <a:cs typeface="Times New Roman"/>
                        </a:rPr>
                        <a:t>Фм</a:t>
                      </a:r>
                      <a:r>
                        <a:rPr lang="en-US" sz="1400" b="1" baseline="30000" dirty="0">
                          <a:latin typeface="Times New Roman"/>
                          <a:ea typeface="Times New Roman"/>
                          <a:cs typeface="Times New Roman"/>
                        </a:rPr>
                        <a:t>-1</a:t>
                      </a:r>
                      <a:endParaRPr lang="ru-RU" sz="1400" dirty="0">
                        <a:latin typeface="Times New Roman"/>
                        <a:ea typeface="Times New Roman"/>
                        <a:cs typeface="Times New Roman"/>
                      </a:endParaRPr>
                    </a:p>
                  </a:txBody>
                  <a:tcPr marL="58444" marR="58444" marT="15152" marB="151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400" b="1" i="1" dirty="0">
                          <a:latin typeface="Times New Roman"/>
                          <a:ea typeface="Times New Roman"/>
                          <a:cs typeface="Times New Roman"/>
                        </a:rPr>
                        <a:t>NC</a:t>
                      </a:r>
                      <a:r>
                        <a:rPr lang="ru-RU" sz="1400" b="1" i="1" baseline="30000" dirty="0">
                          <a:latin typeface="Times New Roman"/>
                          <a:ea typeface="Times New Roman"/>
                          <a:cs typeface="Times New Roman"/>
                        </a:rPr>
                        <a:t>2</a:t>
                      </a:r>
                      <a:r>
                        <a:rPr lang="en-US" sz="1400" b="1" i="1" baseline="-25000" dirty="0" err="1">
                          <a:latin typeface="Times New Roman"/>
                          <a:ea typeface="Times New Roman"/>
                          <a:cs typeface="Times New Roman"/>
                        </a:rPr>
                        <a:t>theor</a:t>
                      </a:r>
                      <a:r>
                        <a:rPr lang="en-US" sz="1400" b="1" i="1" baseline="-25000" dirty="0">
                          <a:latin typeface="Times New Roman"/>
                          <a:ea typeface="Times New Roman"/>
                          <a:cs typeface="Times New Roman"/>
                        </a:rPr>
                        <a:t> </a:t>
                      </a:r>
                      <a:r>
                        <a:rPr lang="ru-RU" sz="1400" b="1" dirty="0">
                          <a:latin typeface="Times New Roman"/>
                          <a:ea typeface="Times New Roman"/>
                          <a:cs typeface="Times New Roman"/>
                        </a:rPr>
                        <a:t>, </a:t>
                      </a:r>
                      <a:r>
                        <a:rPr lang="ru-RU" sz="1400" b="1" dirty="0" err="1">
                          <a:latin typeface="Times New Roman"/>
                          <a:ea typeface="Times New Roman"/>
                          <a:cs typeface="Times New Roman"/>
                        </a:rPr>
                        <a:t>Фм</a:t>
                      </a:r>
                      <a:r>
                        <a:rPr lang="en-US" sz="1400" b="1" baseline="30000" dirty="0">
                          <a:latin typeface="Times New Roman"/>
                          <a:ea typeface="Times New Roman"/>
                          <a:cs typeface="Times New Roman"/>
                        </a:rPr>
                        <a:t>-1</a:t>
                      </a:r>
                      <a:endParaRPr lang="ru-RU" sz="1400" dirty="0">
                        <a:latin typeface="Times New Roman"/>
                        <a:ea typeface="Times New Roman"/>
                        <a:cs typeface="Times New Roman"/>
                      </a:endParaRPr>
                    </a:p>
                  </a:txBody>
                  <a:tcPr marL="58444" marR="58444" marT="15152" marB="151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6514">
                <a:tc>
                  <a:txBody>
                    <a:bodyPr/>
                    <a:lstStyle/>
                    <a:p>
                      <a:pPr algn="ctr">
                        <a:lnSpc>
                          <a:spcPct val="150000"/>
                        </a:lnSpc>
                        <a:spcBef>
                          <a:spcPts val="300"/>
                        </a:spcBef>
                        <a:spcAft>
                          <a:spcPts val="0"/>
                        </a:spcAft>
                      </a:pPr>
                      <a:r>
                        <a:rPr lang="en-US" sz="1400" b="1" dirty="0" smtClean="0">
                          <a:latin typeface="Times New Roman"/>
                          <a:ea typeface="Times New Roman"/>
                          <a:cs typeface="Times New Roman"/>
                        </a:rPr>
                        <a:t>0.529(79)</a:t>
                      </a:r>
                      <a:endParaRPr lang="ru-RU" sz="1400" dirty="0">
                        <a:latin typeface="Times New Roman"/>
                        <a:ea typeface="Times New Roman"/>
                        <a:cs typeface="Times New Roman"/>
                      </a:endParaRPr>
                    </a:p>
                  </a:txBody>
                  <a:tcPr marL="58444" marR="58444" marT="15152" marB="151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300"/>
                        </a:spcBef>
                        <a:spcAft>
                          <a:spcPts val="0"/>
                        </a:spcAft>
                      </a:pPr>
                      <a:r>
                        <a:rPr lang="en-US" sz="1400" b="1" dirty="0" smtClean="0">
                          <a:latin typeface="Times New Roman"/>
                          <a:ea typeface="Times New Roman"/>
                          <a:cs typeface="Times New Roman"/>
                        </a:rPr>
                        <a:t>0.576(60</a:t>
                      </a:r>
                      <a:r>
                        <a:rPr lang="en-US" sz="1400" b="1" dirty="0">
                          <a:latin typeface="Times New Roman"/>
                          <a:ea typeface="Times New Roman"/>
                          <a:cs typeface="Times New Roman"/>
                        </a:rPr>
                        <a:t>)</a:t>
                      </a:r>
                      <a:r>
                        <a:rPr lang="en-US" sz="1400" b="1" baseline="30000" dirty="0">
                          <a:latin typeface="Times New Roman"/>
                          <a:ea typeface="Times New Roman"/>
                          <a:cs typeface="Times New Roman"/>
                        </a:rPr>
                        <a:t> </a:t>
                      </a:r>
                      <a:endParaRPr lang="ru-RU" sz="1400" dirty="0">
                        <a:latin typeface="Times New Roman"/>
                        <a:ea typeface="Times New Roman"/>
                        <a:cs typeface="Times New Roman"/>
                      </a:endParaRPr>
                    </a:p>
                  </a:txBody>
                  <a:tcPr marL="58444" marR="58444" marT="15152" marB="1515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6626" name="Picture 2"/>
          <p:cNvPicPr>
            <a:picLocks noChangeAspect="1" noChangeArrowheads="1"/>
          </p:cNvPicPr>
          <p:nvPr/>
        </p:nvPicPr>
        <p:blipFill>
          <a:blip r:embed="rId2"/>
          <a:srcRect/>
          <a:stretch>
            <a:fillRect/>
          </a:stretch>
        </p:blipFill>
        <p:spPr bwMode="auto">
          <a:xfrm>
            <a:off x="1714480" y="428604"/>
            <a:ext cx="5929354" cy="45093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228600"/>
            <a:ext cx="9124759" cy="48434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200025" y="842963"/>
            <a:ext cx="8743950" cy="5172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2" cstate="print"/>
          <a:srcRect/>
          <a:stretch>
            <a:fillRect/>
          </a:stretch>
        </p:blipFill>
        <p:spPr bwMode="auto">
          <a:xfrm>
            <a:off x="1" y="1"/>
            <a:ext cx="766390" cy="766390"/>
          </a:xfrm>
          <a:prstGeom prst="rect">
            <a:avLst/>
          </a:prstGeom>
          <a:noFill/>
          <a:ln w="9525">
            <a:noFill/>
            <a:miter lim="800000"/>
            <a:headEnd/>
            <a:tailEnd/>
          </a:ln>
        </p:spPr>
      </p:pic>
      <p:pic>
        <p:nvPicPr>
          <p:cNvPr id="3" name="Picture 2"/>
          <p:cNvPicPr>
            <a:picLocks noChangeAspect="1" noChangeArrowheads="1"/>
          </p:cNvPicPr>
          <p:nvPr/>
        </p:nvPicPr>
        <p:blipFill>
          <a:blip r:embed="rId3"/>
          <a:srcRect/>
          <a:stretch>
            <a:fillRect/>
          </a:stretch>
        </p:blipFill>
        <p:spPr bwMode="auto">
          <a:xfrm>
            <a:off x="2036370" y="785794"/>
            <a:ext cx="4916862" cy="3924299"/>
          </a:xfrm>
          <a:prstGeom prst="rect">
            <a:avLst/>
          </a:prstGeom>
          <a:noFill/>
          <a:ln w="9525">
            <a:noFill/>
            <a:miter lim="800000"/>
            <a:headEnd/>
            <a:tailEnd/>
          </a:ln>
          <a:effectLst/>
        </p:spPr>
      </p:pic>
      <p:sp>
        <p:nvSpPr>
          <p:cNvPr id="6" name="Прямоугольник 5"/>
          <p:cNvSpPr/>
          <p:nvPr/>
        </p:nvSpPr>
        <p:spPr>
          <a:xfrm>
            <a:off x="0" y="4714884"/>
            <a:ext cx="9144000" cy="1754326"/>
          </a:xfrm>
          <a:prstGeom prst="rect">
            <a:avLst/>
          </a:prstGeom>
        </p:spPr>
        <p:txBody>
          <a:bodyPr wrap="square">
            <a:spAutoFit/>
          </a:bodyPr>
          <a:lstStyle/>
          <a:p>
            <a:pPr algn="just"/>
            <a:r>
              <a:rPr lang="en-US" b="1" baseline="30000" dirty="0" smtClean="0"/>
              <a:t>7</a:t>
            </a:r>
            <a:r>
              <a:rPr lang="en-US" b="1" dirty="0" smtClean="0"/>
              <a:t>Li(</a:t>
            </a:r>
            <a:r>
              <a:rPr lang="en-US" b="1" dirty="0" err="1" smtClean="0"/>
              <a:t>n,γ</a:t>
            </a:r>
            <a:r>
              <a:rPr lang="en-US" b="1" dirty="0" smtClean="0"/>
              <a:t>)</a:t>
            </a:r>
            <a:r>
              <a:rPr lang="en-US" b="1" baseline="30000" dirty="0" smtClean="0"/>
              <a:t>8</a:t>
            </a:r>
            <a:r>
              <a:rPr lang="en-US" b="1" dirty="0" smtClean="0"/>
              <a:t>Li </a:t>
            </a:r>
            <a:r>
              <a:rPr lang="en-US" dirty="0" smtClean="0"/>
              <a:t>and</a:t>
            </a:r>
            <a:r>
              <a:rPr lang="en-US" b="1" dirty="0" smtClean="0"/>
              <a:t> </a:t>
            </a:r>
            <a:r>
              <a:rPr lang="en-US" b="1" baseline="30000" dirty="0" smtClean="0"/>
              <a:t>7</a:t>
            </a:r>
            <a:r>
              <a:rPr lang="en-US" b="1" dirty="0" smtClean="0"/>
              <a:t>Be(</a:t>
            </a:r>
            <a:r>
              <a:rPr lang="en-US" b="1" dirty="0" err="1" smtClean="0"/>
              <a:t>p,γ</a:t>
            </a:r>
            <a:r>
              <a:rPr lang="en-US" b="1" dirty="0" smtClean="0"/>
              <a:t>)</a:t>
            </a:r>
            <a:r>
              <a:rPr lang="en-US" b="1" baseline="30000" dirty="0" smtClean="0"/>
              <a:t>8</a:t>
            </a:r>
            <a:r>
              <a:rPr lang="en-US" b="1" dirty="0" smtClean="0"/>
              <a:t>B </a:t>
            </a:r>
            <a:r>
              <a:rPr lang="en-US" dirty="0" smtClean="0"/>
              <a:t>reactions have a crucial role in nuclear astrophysics</a:t>
            </a:r>
          </a:p>
          <a:p>
            <a:pPr algn="just"/>
            <a:r>
              <a:rPr lang="en-US" b="1" baseline="30000" dirty="0" smtClean="0"/>
              <a:t>7</a:t>
            </a:r>
            <a:r>
              <a:rPr lang="en-US" b="1" dirty="0" smtClean="0"/>
              <a:t>Li(</a:t>
            </a:r>
            <a:r>
              <a:rPr lang="en-US" b="1" dirty="0" err="1" smtClean="0"/>
              <a:t>n,γ</a:t>
            </a:r>
            <a:r>
              <a:rPr lang="en-US" b="1" dirty="0" smtClean="0"/>
              <a:t>)</a:t>
            </a:r>
            <a:r>
              <a:rPr lang="en-US" b="1" baseline="30000" dirty="0" smtClean="0"/>
              <a:t>8</a:t>
            </a:r>
            <a:r>
              <a:rPr lang="en-US" b="1" dirty="0" smtClean="0"/>
              <a:t>Li </a:t>
            </a:r>
            <a:r>
              <a:rPr lang="en-US" dirty="0" smtClean="0"/>
              <a:t>is considered to be a key reaction in jumping the A = 8 gap in the </a:t>
            </a:r>
            <a:r>
              <a:rPr lang="en-US" dirty="0" err="1" smtClean="0"/>
              <a:t>nucleosynthesis</a:t>
            </a:r>
            <a:r>
              <a:rPr lang="en-US" dirty="0" smtClean="0"/>
              <a:t>. Its cross sections at low energy are crucial in determining the amount of heavier neutron-rich elements.</a:t>
            </a:r>
          </a:p>
          <a:p>
            <a:pPr algn="just"/>
            <a:r>
              <a:rPr lang="en-US" b="1" baseline="30000" dirty="0" smtClean="0"/>
              <a:t>7</a:t>
            </a:r>
            <a:r>
              <a:rPr lang="en-US" b="1" dirty="0" smtClean="0"/>
              <a:t>Be(</a:t>
            </a:r>
            <a:r>
              <a:rPr lang="en-US" b="1" dirty="0" err="1" smtClean="0"/>
              <a:t>p,γ</a:t>
            </a:r>
            <a:r>
              <a:rPr lang="en-US" b="1" dirty="0" smtClean="0"/>
              <a:t>)</a:t>
            </a:r>
            <a:r>
              <a:rPr lang="en-US" b="1" baseline="30000" dirty="0" smtClean="0"/>
              <a:t>8</a:t>
            </a:r>
            <a:r>
              <a:rPr lang="en-US" b="1" dirty="0" smtClean="0"/>
              <a:t>B</a:t>
            </a:r>
            <a:r>
              <a:rPr lang="en-US" dirty="0" smtClean="0"/>
              <a:t>, the mirror reaction, is responsible for high-energy solar neutrinos that are detected in terrestrial laboratories that look for physics beyond the standard model.</a:t>
            </a:r>
            <a:endParaRPr lang="ru-RU" dirty="0"/>
          </a:p>
        </p:txBody>
      </p:sp>
      <p:sp>
        <p:nvSpPr>
          <p:cNvPr id="7"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smtClean="0">
                <a:solidFill>
                  <a:schemeClr val="bg1"/>
                </a:solidFill>
              </a:rPr>
              <a:t>Mirror nuclei </a:t>
            </a:r>
            <a:r>
              <a:rPr lang="it-IT" sz="3600" b="1" baseline="30000" dirty="0" smtClean="0">
                <a:solidFill>
                  <a:schemeClr val="bg1"/>
                </a:solidFill>
              </a:rPr>
              <a:t>8</a:t>
            </a:r>
            <a:r>
              <a:rPr lang="it-IT" sz="3600" b="1" dirty="0" smtClean="0">
                <a:solidFill>
                  <a:schemeClr val="bg1"/>
                </a:solidFill>
              </a:rPr>
              <a:t>Li and </a:t>
            </a:r>
            <a:r>
              <a:rPr lang="it-IT" sz="3600" b="1" baseline="30000" dirty="0" smtClean="0">
                <a:solidFill>
                  <a:schemeClr val="bg1"/>
                </a:solidFill>
              </a:rPr>
              <a:t>8</a:t>
            </a:r>
            <a:r>
              <a:rPr lang="it-IT" sz="3600" b="1" dirty="0" smtClean="0">
                <a:solidFill>
                  <a:schemeClr val="bg1"/>
                </a:solidFill>
              </a:rPr>
              <a:t>B</a:t>
            </a:r>
            <a:endParaRPr lang="en-US" sz="3600" spc="-1" dirty="0">
              <a:solidFill>
                <a:schemeClr val="bg1"/>
              </a:solidFill>
              <a:uFill>
                <a:solidFill>
                  <a:srgbClr val="FFFFFF"/>
                </a:solidFill>
              </a:u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214282" y="1214422"/>
            <a:ext cx="8786842" cy="39332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a:stretch>
            <a:fillRect/>
          </a:stretch>
        </p:blipFill>
        <p:spPr bwMode="auto">
          <a:xfrm>
            <a:off x="1428728" y="1000108"/>
            <a:ext cx="6419870" cy="5553016"/>
          </a:xfrm>
          <a:prstGeom prst="rect">
            <a:avLst/>
          </a:prstGeom>
          <a:noFill/>
          <a:ln w="9525">
            <a:noFill/>
            <a:miter lim="800000"/>
            <a:headEnd/>
            <a:tailEnd/>
          </a:ln>
          <a:effectLst/>
        </p:spPr>
      </p:pic>
      <p:sp>
        <p:nvSpPr>
          <p:cNvPr id="3" name="TextBox 2"/>
          <p:cNvSpPr txBox="1"/>
          <p:nvPr/>
        </p:nvSpPr>
        <p:spPr>
          <a:xfrm>
            <a:off x="3727661" y="357166"/>
            <a:ext cx="1915909" cy="369332"/>
          </a:xfrm>
          <a:prstGeom prst="rect">
            <a:avLst/>
          </a:prstGeom>
          <a:noFill/>
        </p:spPr>
        <p:txBody>
          <a:bodyPr wrap="none" rtlCol="0">
            <a:spAutoFit/>
          </a:bodyPr>
          <a:lstStyle/>
          <a:p>
            <a:r>
              <a:rPr lang="en-US" dirty="0" smtClean="0"/>
              <a:t>Rotational bands</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00188" y="495300"/>
            <a:ext cx="6143625"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538288" y="395288"/>
            <a:ext cx="6067425" cy="6067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745980"/>
            <a:ext cx="9144000" cy="1846659"/>
          </a:xfrm>
          <a:prstGeom prst="rect">
            <a:avLst/>
          </a:prstGeom>
        </p:spPr>
        <p:txBody>
          <a:bodyPr wrap="square">
            <a:spAutoFit/>
          </a:bodyPr>
          <a:lstStyle/>
          <a:p>
            <a:pPr algn="just"/>
            <a:r>
              <a:rPr lang="en-US" sz="1600" dirty="0" smtClean="0"/>
              <a:t>Proton halo was discovered in </a:t>
            </a:r>
            <a:r>
              <a:rPr lang="en-US" sz="1600" dirty="0" err="1" smtClean="0"/>
              <a:t>g.s</a:t>
            </a:r>
            <a:r>
              <a:rPr lang="en-US" sz="1600" dirty="0" smtClean="0"/>
              <a:t>. of </a:t>
            </a:r>
            <a:r>
              <a:rPr lang="en-US" sz="1600" baseline="30000" dirty="0" smtClean="0"/>
              <a:t>8</a:t>
            </a:r>
            <a:r>
              <a:rPr lang="en-US" sz="1600" dirty="0" smtClean="0"/>
              <a:t>B based on increased </a:t>
            </a:r>
            <a:r>
              <a:rPr lang="en-US" sz="1600" dirty="0" err="1" smtClean="0"/>
              <a:t>quadrupole</a:t>
            </a:r>
            <a:r>
              <a:rPr lang="en-US" sz="1600" dirty="0" smtClean="0"/>
              <a:t> moment </a:t>
            </a:r>
            <a:r>
              <a:rPr lang="en-US" sz="1600" i="1" dirty="0" smtClean="0"/>
              <a:t>T. </a:t>
            </a:r>
            <a:r>
              <a:rPr lang="en-US" sz="1600" i="1" dirty="0" err="1" smtClean="0"/>
              <a:t>Minamisono</a:t>
            </a:r>
            <a:r>
              <a:rPr lang="en-US" sz="1600" i="1" dirty="0" smtClean="0"/>
              <a:t> et al., Phys. Rev. </a:t>
            </a:r>
            <a:r>
              <a:rPr lang="en-US" sz="1600" i="1" dirty="0" err="1" smtClean="0"/>
              <a:t>Lett</a:t>
            </a:r>
            <a:r>
              <a:rPr lang="en-US" sz="1600" i="1" dirty="0" smtClean="0"/>
              <a:t>. 69, 2058 (1992)</a:t>
            </a:r>
            <a:r>
              <a:rPr lang="en-US" sz="1600" dirty="0" smtClean="0"/>
              <a:t> (the momentum distribution of </a:t>
            </a:r>
            <a:r>
              <a:rPr lang="en-US" sz="1600" baseline="30000" dirty="0" smtClean="0"/>
              <a:t>7</a:t>
            </a:r>
            <a:r>
              <a:rPr lang="en-US" sz="1600" dirty="0" smtClean="0"/>
              <a:t>Be measured indicated that the 3/2p state valence proton in </a:t>
            </a:r>
            <a:r>
              <a:rPr lang="en-US" sz="1600" baseline="30000" dirty="0" smtClean="0"/>
              <a:t>8</a:t>
            </a:r>
            <a:r>
              <a:rPr lang="en-US" sz="1600" dirty="0" smtClean="0"/>
              <a:t>B had a halo structure).</a:t>
            </a:r>
          </a:p>
          <a:p>
            <a:pPr algn="just"/>
            <a:endParaRPr lang="en-US" sz="1600" dirty="0" smtClean="0"/>
          </a:p>
          <a:p>
            <a:pPr algn="just"/>
            <a:r>
              <a:rPr lang="en-US" sz="1600" dirty="0" smtClean="0"/>
              <a:t>Many experiments have been employed to investigate structure of </a:t>
            </a:r>
            <a:r>
              <a:rPr lang="en-US" sz="1600" baseline="30000" dirty="0" smtClean="0"/>
              <a:t>8</a:t>
            </a:r>
            <a:r>
              <a:rPr lang="en-US" sz="1600" dirty="0" smtClean="0"/>
              <a:t>B</a:t>
            </a:r>
          </a:p>
          <a:p>
            <a:pPr algn="just"/>
            <a:endParaRPr lang="en-US" sz="1600" dirty="0" smtClean="0"/>
          </a:p>
          <a:p>
            <a:pPr algn="just"/>
            <a:endParaRPr lang="ru-RU" dirty="0"/>
          </a:p>
        </p:txBody>
      </p:sp>
      <p:pic>
        <p:nvPicPr>
          <p:cNvPr id="7"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2" cstate="print"/>
          <a:srcRect/>
          <a:stretch>
            <a:fillRect/>
          </a:stretch>
        </p:blipFill>
        <p:spPr bwMode="auto">
          <a:xfrm>
            <a:off x="1" y="1"/>
            <a:ext cx="766390" cy="766390"/>
          </a:xfrm>
          <a:prstGeom prst="rect">
            <a:avLst/>
          </a:prstGeom>
          <a:noFill/>
          <a:ln w="9525">
            <a:noFill/>
            <a:miter lim="800000"/>
            <a:headEnd/>
            <a:tailEnd/>
          </a:ln>
        </p:spPr>
      </p:pic>
      <p:sp>
        <p:nvSpPr>
          <p:cNvPr id="8"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smtClean="0">
                <a:solidFill>
                  <a:schemeClr val="bg1"/>
                </a:solidFill>
              </a:rPr>
              <a:t>Literature overview on </a:t>
            </a:r>
            <a:r>
              <a:rPr lang="it-IT" sz="3600" b="1" baseline="30000" dirty="0" smtClean="0">
                <a:solidFill>
                  <a:schemeClr val="bg1"/>
                </a:solidFill>
              </a:rPr>
              <a:t>8</a:t>
            </a:r>
            <a:r>
              <a:rPr lang="it-IT" sz="3600" b="1" dirty="0" smtClean="0">
                <a:solidFill>
                  <a:schemeClr val="bg1"/>
                </a:solidFill>
              </a:rPr>
              <a:t>Li and </a:t>
            </a:r>
            <a:r>
              <a:rPr lang="it-IT" sz="3600" b="1" baseline="30000" dirty="0" smtClean="0">
                <a:solidFill>
                  <a:schemeClr val="bg1"/>
                </a:solidFill>
              </a:rPr>
              <a:t>8</a:t>
            </a:r>
            <a:r>
              <a:rPr lang="it-IT" sz="3600" b="1" dirty="0" smtClean="0">
                <a:solidFill>
                  <a:schemeClr val="bg1"/>
                </a:solidFill>
              </a:rPr>
              <a:t>B</a:t>
            </a:r>
            <a:endParaRPr lang="en-US" sz="3600" spc="-1" dirty="0">
              <a:solidFill>
                <a:schemeClr val="bg1"/>
              </a:solidFill>
              <a:uFill>
                <a:solidFill>
                  <a:srgbClr val="FFFFFF"/>
                </a:solidFill>
              </a:uFill>
            </a:endParaRPr>
          </a:p>
        </p:txBody>
      </p:sp>
      <p:sp>
        <p:nvSpPr>
          <p:cNvPr id="9" name="Text Box 14"/>
          <p:cNvSpPr txBox="1">
            <a:spLocks noChangeArrowheads="1"/>
          </p:cNvSpPr>
          <p:nvPr/>
        </p:nvSpPr>
        <p:spPr bwMode="auto">
          <a:xfrm>
            <a:off x="0" y="2016049"/>
            <a:ext cx="5643570" cy="4770537"/>
          </a:xfrm>
          <a:prstGeom prst="rect">
            <a:avLst/>
          </a:prstGeom>
          <a:solidFill>
            <a:srgbClr val="FFFF99"/>
          </a:solidFill>
          <a:ln w="9525">
            <a:noFill/>
            <a:miter lim="800000"/>
            <a:headEnd/>
            <a:tailEnd/>
          </a:ln>
        </p:spPr>
        <p:txBody>
          <a:bodyPr wrap="square">
            <a:spAutoFit/>
          </a:bodyPr>
          <a:lstStyle/>
          <a:p>
            <a:r>
              <a:rPr lang="da-DK" sz="1600" i="1" dirty="0" smtClean="0"/>
              <a:t>I. Tanihata et al., Physics Letters B, 206, 592 (1988) </a:t>
            </a:r>
            <a:r>
              <a:rPr lang="da-DK" sz="1600" dirty="0" smtClean="0"/>
              <a:t>(Glauber model) </a:t>
            </a:r>
            <a:r>
              <a:rPr lang="en-US" sz="1600" dirty="0" err="1" smtClean="0"/>
              <a:t>R</a:t>
            </a:r>
            <a:r>
              <a:rPr lang="en-US" sz="1600" baseline="-25000" dirty="0" err="1" smtClean="0"/>
              <a:t>rms</a:t>
            </a:r>
            <a:r>
              <a:rPr lang="en-US" sz="1600" dirty="0" smtClean="0"/>
              <a:t> = 2.38 ±  0.04 fm</a:t>
            </a:r>
            <a:endParaRPr lang="da-DK" sz="1600" i="1" dirty="0" smtClean="0"/>
          </a:p>
          <a:p>
            <a:r>
              <a:rPr lang="da-DK" sz="1600" i="1" dirty="0" smtClean="0"/>
              <a:t>G. W. Fan et al., Phys. Rev. C 91, 014614 (2015) </a:t>
            </a:r>
            <a:r>
              <a:rPr lang="da-DK" sz="1600" dirty="0" smtClean="0"/>
              <a:t>(modified Glauber model)</a:t>
            </a:r>
          </a:p>
          <a:p>
            <a:r>
              <a:rPr lang="en-US" sz="1600" i="1" dirty="0" smtClean="0"/>
              <a:t>G.A. </a:t>
            </a:r>
            <a:r>
              <a:rPr lang="en-US" sz="1600" i="1" dirty="0" err="1" smtClean="0"/>
              <a:t>Korolev</a:t>
            </a:r>
            <a:r>
              <a:rPr lang="en-US" sz="1600" i="1" dirty="0" smtClean="0"/>
              <a:t> et a., Phys. </a:t>
            </a:r>
            <a:r>
              <a:rPr lang="en-US" sz="1600" i="1" dirty="0" err="1" smtClean="0"/>
              <a:t>Lett</a:t>
            </a:r>
            <a:r>
              <a:rPr lang="en-US" sz="1600" i="1" dirty="0" smtClean="0"/>
              <a:t>. B 780, 200 (2018).</a:t>
            </a:r>
            <a:r>
              <a:rPr lang="en-US" sz="1600" dirty="0" smtClean="0"/>
              <a:t> the presence of a proton halo in </a:t>
            </a:r>
            <a:r>
              <a:rPr lang="en-US" sz="1600" baseline="30000" dirty="0" smtClean="0"/>
              <a:t>8</a:t>
            </a:r>
            <a:r>
              <a:rPr lang="en-US" sz="1600" dirty="0" smtClean="0"/>
              <a:t>B was confirmed using the total cross section, as well as the root-mean-square radius R</a:t>
            </a:r>
            <a:r>
              <a:rPr lang="en-US" sz="1600" baseline="-25000" dirty="0" smtClean="0"/>
              <a:t>rms</a:t>
            </a:r>
            <a:r>
              <a:rPr lang="en-US" sz="1600" dirty="0" smtClean="0"/>
              <a:t> = 2.58 fm and the halo radius </a:t>
            </a:r>
            <a:r>
              <a:rPr lang="en-US" sz="1600" dirty="0" err="1" smtClean="0"/>
              <a:t>R</a:t>
            </a:r>
            <a:r>
              <a:rPr lang="en-US" sz="1600" baseline="-25000" dirty="0" err="1" smtClean="0"/>
              <a:t>h</a:t>
            </a:r>
            <a:r>
              <a:rPr lang="en-US" sz="1600" dirty="0" smtClean="0"/>
              <a:t> = 4.24 fm</a:t>
            </a:r>
          </a:p>
          <a:p>
            <a:endParaRPr lang="en-US" sz="1600" dirty="0" smtClean="0"/>
          </a:p>
          <a:p>
            <a:r>
              <a:rPr lang="en-US" sz="1600" dirty="0" smtClean="0"/>
              <a:t>Main results:</a:t>
            </a:r>
          </a:p>
          <a:p>
            <a:r>
              <a:rPr lang="en-US" sz="1600" dirty="0" smtClean="0"/>
              <a:t>an obvious tail structure in the density distribution</a:t>
            </a:r>
          </a:p>
          <a:p>
            <a:r>
              <a:rPr lang="en-US" sz="1600" smtClean="0"/>
              <a:t>Some </a:t>
            </a:r>
            <a:r>
              <a:rPr lang="en-US" sz="1600" dirty="0" smtClean="0"/>
              <a:t>new results:</a:t>
            </a:r>
          </a:p>
          <a:p>
            <a:r>
              <a:rPr lang="da-DK" sz="1600" i="1" dirty="0" smtClean="0"/>
              <a:t>Y. Y. Yang et al., Phys. Rev. C 87, 044613 (2013).</a:t>
            </a:r>
            <a:r>
              <a:rPr lang="en-US" sz="1600" baseline="30000" dirty="0" smtClean="0"/>
              <a:t>8</a:t>
            </a:r>
            <a:r>
              <a:rPr lang="en-US" sz="1600" dirty="0" smtClean="0"/>
              <a:t>B</a:t>
            </a:r>
            <a:r>
              <a:rPr lang="da-DK" sz="1600" dirty="0" smtClean="0"/>
              <a:t> +</a:t>
            </a:r>
            <a:r>
              <a:rPr lang="da-DK" sz="1600" baseline="30000" dirty="0" smtClean="0"/>
              <a:t>Nat</a:t>
            </a:r>
            <a:r>
              <a:rPr lang="da-DK" sz="1600" dirty="0" smtClean="0"/>
              <a:t>Pb</a:t>
            </a:r>
          </a:p>
          <a:p>
            <a:r>
              <a:rPr lang="da-DK" sz="1600" i="1" dirty="0" smtClean="0"/>
              <a:t>R. Spartà et al., Physics Letters B 820 (2021)136477.</a:t>
            </a:r>
            <a:r>
              <a:rPr lang="en-US" sz="1600" baseline="30000" dirty="0" smtClean="0"/>
              <a:t>8</a:t>
            </a:r>
            <a:r>
              <a:rPr lang="en-US" sz="1600" dirty="0" smtClean="0"/>
              <a:t>B</a:t>
            </a:r>
            <a:r>
              <a:rPr lang="da-DK" sz="1600" dirty="0" smtClean="0"/>
              <a:t>+</a:t>
            </a:r>
            <a:r>
              <a:rPr lang="da-DK" sz="1600" baseline="30000" dirty="0" smtClean="0"/>
              <a:t>64</a:t>
            </a:r>
            <a:r>
              <a:rPr lang="da-DK" sz="1600" dirty="0" smtClean="0"/>
              <a:t>Zn</a:t>
            </a:r>
          </a:p>
          <a:p>
            <a:r>
              <a:rPr lang="en-US" sz="1600" dirty="0" smtClean="0"/>
              <a:t>in spite of the extremely low </a:t>
            </a:r>
            <a:r>
              <a:rPr lang="en-US" sz="1600" baseline="30000" dirty="0" smtClean="0"/>
              <a:t>8</a:t>
            </a:r>
            <a:r>
              <a:rPr lang="en-US" sz="1600" dirty="0" smtClean="0"/>
              <a:t>B breakup threshold and its extended nuclear matter density distribution, experimental results clearly show that the </a:t>
            </a:r>
            <a:r>
              <a:rPr lang="en-US" sz="1600" baseline="30000" dirty="0" smtClean="0"/>
              <a:t>8</a:t>
            </a:r>
            <a:r>
              <a:rPr lang="en-US" sz="1600" dirty="0" smtClean="0"/>
              <a:t>B reaction dynamics is very different from that of n-halo nuclei.</a:t>
            </a:r>
            <a:endParaRPr lang="ru-RU" sz="1600" dirty="0"/>
          </a:p>
        </p:txBody>
      </p:sp>
      <p:pic>
        <p:nvPicPr>
          <p:cNvPr id="2050" name="Picture 2"/>
          <p:cNvPicPr>
            <a:picLocks noChangeAspect="1" noChangeArrowheads="1"/>
          </p:cNvPicPr>
          <p:nvPr/>
        </p:nvPicPr>
        <p:blipFill>
          <a:blip r:embed="rId3"/>
          <a:srcRect/>
          <a:stretch>
            <a:fillRect/>
          </a:stretch>
        </p:blipFill>
        <p:spPr bwMode="auto">
          <a:xfrm>
            <a:off x="5544886" y="2214554"/>
            <a:ext cx="3599114" cy="32861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857232"/>
            <a:ext cx="9144000" cy="2308324"/>
          </a:xfrm>
          <a:prstGeom prst="rect">
            <a:avLst/>
          </a:prstGeom>
        </p:spPr>
        <p:txBody>
          <a:bodyPr wrap="square">
            <a:spAutoFit/>
          </a:bodyPr>
          <a:lstStyle/>
          <a:p>
            <a:pPr algn="just"/>
            <a:r>
              <a:rPr lang="en-US" dirty="0" smtClean="0"/>
              <a:t>Natural question arises about possible exotic structure in mirror nuclei – </a:t>
            </a:r>
            <a:r>
              <a:rPr lang="en-US" baseline="30000" dirty="0" smtClean="0"/>
              <a:t>8</a:t>
            </a:r>
            <a:r>
              <a:rPr lang="en-US" dirty="0" smtClean="0"/>
              <a:t>Li (main results are obtained for the </a:t>
            </a:r>
            <a:r>
              <a:rPr lang="en-US" dirty="0" err="1" smtClean="0"/>
              <a:t>g.s</a:t>
            </a:r>
            <a:r>
              <a:rPr lang="en-US" dirty="0" smtClean="0"/>
              <a:t>.)</a:t>
            </a:r>
            <a:endParaRPr lang="en-US" dirty="0"/>
          </a:p>
          <a:p>
            <a:pPr algn="just"/>
            <a:r>
              <a:rPr lang="en-US" dirty="0" err="1" smtClean="0"/>
              <a:t>Glauber</a:t>
            </a:r>
            <a:r>
              <a:rPr lang="en-US" dirty="0" smtClean="0"/>
              <a:t> model</a:t>
            </a:r>
          </a:p>
          <a:p>
            <a:pPr algn="just"/>
            <a:r>
              <a:rPr lang="en-US" i="1" dirty="0" smtClean="0"/>
              <a:t>I. </a:t>
            </a:r>
            <a:r>
              <a:rPr lang="en-US" i="1" dirty="0" err="1" smtClean="0"/>
              <a:t>Tanihata</a:t>
            </a:r>
            <a:r>
              <a:rPr lang="en-US" i="1" dirty="0" smtClean="0"/>
              <a:t> et al., Phys. Rev. </a:t>
            </a:r>
            <a:r>
              <a:rPr lang="en-US" i="1" dirty="0" err="1" smtClean="0"/>
              <a:t>Lett</a:t>
            </a:r>
            <a:r>
              <a:rPr lang="en-US" i="1" dirty="0" smtClean="0"/>
              <a:t>. 55, 2676 (1985) </a:t>
            </a:r>
            <a:r>
              <a:rPr lang="en-US" dirty="0" smtClean="0"/>
              <a:t>(</a:t>
            </a:r>
            <a:r>
              <a:rPr lang="en-US" dirty="0" err="1" smtClean="0"/>
              <a:t>Glauber</a:t>
            </a:r>
            <a:r>
              <a:rPr lang="en-US" dirty="0" smtClean="0"/>
              <a:t>-type calculation) </a:t>
            </a:r>
          </a:p>
          <a:p>
            <a:pPr algn="just"/>
            <a:r>
              <a:rPr lang="en-US" dirty="0" err="1" smtClean="0"/>
              <a:t>R</a:t>
            </a:r>
            <a:r>
              <a:rPr lang="en-US" baseline="-25000" dirty="0" err="1" smtClean="0"/>
              <a:t>rms</a:t>
            </a:r>
            <a:r>
              <a:rPr lang="en-US" dirty="0" smtClean="0"/>
              <a:t>(</a:t>
            </a:r>
            <a:r>
              <a:rPr lang="en-US" baseline="30000" dirty="0" smtClean="0"/>
              <a:t>8</a:t>
            </a:r>
            <a:r>
              <a:rPr lang="en-US" dirty="0" smtClean="0"/>
              <a:t>Li) ~ 2.5 fm</a:t>
            </a:r>
          </a:p>
          <a:p>
            <a:pPr algn="just"/>
            <a:r>
              <a:rPr lang="en-US" i="1" dirty="0" smtClean="0"/>
              <a:t>A.V. </a:t>
            </a:r>
            <a:r>
              <a:rPr lang="en-US" i="1" dirty="0" err="1" smtClean="0"/>
              <a:t>Dobrovolsky</a:t>
            </a:r>
            <a:r>
              <a:rPr lang="en-US" i="1" dirty="0" smtClean="0"/>
              <a:t> et al., </a:t>
            </a:r>
            <a:r>
              <a:rPr lang="en-US" i="1" dirty="0" err="1" smtClean="0"/>
              <a:t>Nucl</a:t>
            </a:r>
            <a:r>
              <a:rPr lang="en-US" i="1" dirty="0" smtClean="0"/>
              <a:t>. Phys. A 766, 1 (2006).</a:t>
            </a:r>
          </a:p>
          <a:p>
            <a:pPr algn="just"/>
            <a:r>
              <a:rPr lang="da-DK" i="1" dirty="0" smtClean="0"/>
              <a:t>G. W. Fan et al., Phys. Rev. C 90, 044321 (2014) </a:t>
            </a:r>
          </a:p>
          <a:p>
            <a:pPr algn="just"/>
            <a:endParaRPr lang="en-US" dirty="0" smtClean="0"/>
          </a:p>
        </p:txBody>
      </p:sp>
      <p:pic>
        <p:nvPicPr>
          <p:cNvPr id="1026" name="Picture 2"/>
          <p:cNvPicPr>
            <a:picLocks noChangeAspect="1" noChangeArrowheads="1"/>
          </p:cNvPicPr>
          <p:nvPr/>
        </p:nvPicPr>
        <p:blipFill>
          <a:blip r:embed="rId2"/>
          <a:srcRect/>
          <a:stretch>
            <a:fillRect/>
          </a:stretch>
        </p:blipFill>
        <p:spPr bwMode="auto">
          <a:xfrm>
            <a:off x="0" y="2857496"/>
            <a:ext cx="3428992" cy="3384587"/>
          </a:xfrm>
          <a:prstGeom prst="rect">
            <a:avLst/>
          </a:prstGeom>
          <a:noFill/>
          <a:ln w="9525">
            <a:noFill/>
            <a:miter lim="800000"/>
            <a:headEnd/>
            <a:tailEnd/>
          </a:ln>
          <a:effectLst/>
        </p:spPr>
      </p:pic>
      <p:pic>
        <p:nvPicPr>
          <p:cNvPr id="7"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3" cstate="print"/>
          <a:srcRect/>
          <a:stretch>
            <a:fillRect/>
          </a:stretch>
        </p:blipFill>
        <p:spPr bwMode="auto">
          <a:xfrm>
            <a:off x="1" y="1"/>
            <a:ext cx="766390" cy="766390"/>
          </a:xfrm>
          <a:prstGeom prst="rect">
            <a:avLst/>
          </a:prstGeom>
          <a:noFill/>
          <a:ln w="9525">
            <a:noFill/>
            <a:miter lim="800000"/>
            <a:headEnd/>
            <a:tailEnd/>
          </a:ln>
        </p:spPr>
      </p:pic>
      <p:sp>
        <p:nvSpPr>
          <p:cNvPr id="8"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smtClean="0">
                <a:solidFill>
                  <a:schemeClr val="bg1"/>
                </a:solidFill>
              </a:rPr>
              <a:t>Literature overview on </a:t>
            </a:r>
            <a:r>
              <a:rPr lang="it-IT" sz="3600" b="1" baseline="30000" dirty="0" smtClean="0">
                <a:solidFill>
                  <a:schemeClr val="bg1"/>
                </a:solidFill>
              </a:rPr>
              <a:t>8</a:t>
            </a:r>
            <a:r>
              <a:rPr lang="it-IT" sz="3600" b="1" dirty="0" smtClean="0">
                <a:solidFill>
                  <a:schemeClr val="bg1"/>
                </a:solidFill>
              </a:rPr>
              <a:t>Li and </a:t>
            </a:r>
            <a:r>
              <a:rPr lang="it-IT" sz="3600" b="1" baseline="30000" dirty="0" smtClean="0">
                <a:solidFill>
                  <a:schemeClr val="bg1"/>
                </a:solidFill>
              </a:rPr>
              <a:t>8</a:t>
            </a:r>
            <a:r>
              <a:rPr lang="it-IT" sz="3600" b="1" dirty="0" smtClean="0">
                <a:solidFill>
                  <a:schemeClr val="bg1"/>
                </a:solidFill>
              </a:rPr>
              <a:t>B</a:t>
            </a:r>
            <a:endParaRPr lang="en-US" sz="3600" spc="-1" dirty="0">
              <a:solidFill>
                <a:schemeClr val="bg1"/>
              </a:solidFill>
              <a:uFill>
                <a:solidFill>
                  <a:srgbClr val="FFFFFF"/>
                </a:solidFill>
              </a:uFill>
            </a:endParaRPr>
          </a:p>
        </p:txBody>
      </p:sp>
      <p:pic>
        <p:nvPicPr>
          <p:cNvPr id="9" name="Picture 2"/>
          <p:cNvPicPr>
            <a:picLocks noChangeAspect="1" noChangeArrowheads="1"/>
          </p:cNvPicPr>
          <p:nvPr/>
        </p:nvPicPr>
        <p:blipFill>
          <a:blip r:embed="rId4"/>
          <a:srcRect/>
          <a:stretch>
            <a:fillRect/>
          </a:stretch>
        </p:blipFill>
        <p:spPr bwMode="auto">
          <a:xfrm>
            <a:off x="3342388" y="2884497"/>
            <a:ext cx="5801613" cy="3357563"/>
          </a:xfrm>
          <a:prstGeom prst="rect">
            <a:avLst/>
          </a:prstGeom>
          <a:noFill/>
          <a:ln w="9525">
            <a:noFill/>
            <a:miter lim="800000"/>
            <a:headEnd/>
            <a:tailEnd/>
          </a:ln>
          <a:effectLst/>
        </p:spPr>
      </p:pic>
      <p:sp>
        <p:nvSpPr>
          <p:cNvPr id="10" name="Прямоугольник 9"/>
          <p:cNvSpPr/>
          <p:nvPr/>
        </p:nvSpPr>
        <p:spPr>
          <a:xfrm>
            <a:off x="500034" y="6384959"/>
            <a:ext cx="8358246" cy="461665"/>
          </a:xfrm>
          <a:prstGeom prst="rect">
            <a:avLst/>
          </a:prstGeom>
        </p:spPr>
        <p:txBody>
          <a:bodyPr wrap="square">
            <a:spAutoFit/>
          </a:bodyPr>
          <a:lstStyle/>
          <a:p>
            <a:pPr algn="ctr"/>
            <a:r>
              <a:rPr lang="en-US" sz="2400" dirty="0" smtClean="0"/>
              <a:t>all experiments point out that </a:t>
            </a:r>
            <a:r>
              <a:rPr lang="en-US" sz="2400" baseline="30000" dirty="0" smtClean="0"/>
              <a:t>8</a:t>
            </a:r>
            <a:r>
              <a:rPr lang="en-US" sz="2400" dirty="0" smtClean="0"/>
              <a:t>Li(</a:t>
            </a:r>
            <a:r>
              <a:rPr lang="en-US" sz="2400" dirty="0" err="1" smtClean="0"/>
              <a:t>g.s</a:t>
            </a:r>
            <a:r>
              <a:rPr lang="en-US" sz="2400" dirty="0" smtClean="0"/>
              <a:t>.) has a skin structure</a:t>
            </a:r>
            <a:endParaRPr lang="ru-RU"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7" name="Object 3"/>
          <p:cNvGraphicFramePr>
            <a:graphicFrameLocks noChangeAspect="1"/>
          </p:cNvGraphicFramePr>
          <p:nvPr>
            <p:ph sz="half" idx="1"/>
          </p:nvPr>
        </p:nvGraphicFramePr>
        <p:xfrm>
          <a:off x="755650" y="1773238"/>
          <a:ext cx="1800225" cy="755650"/>
        </p:xfrm>
        <a:graphic>
          <a:graphicData uri="http://schemas.openxmlformats.org/presentationml/2006/ole">
            <p:oleObj spid="_x0000_s2050" name="Equation" r:id="rId3" imgW="1117600" imgH="469900" progId="">
              <p:embed/>
            </p:oleObj>
          </a:graphicData>
        </a:graphic>
      </p:graphicFrame>
      <p:graphicFrame>
        <p:nvGraphicFramePr>
          <p:cNvPr id="41988" name="Object 4"/>
          <p:cNvGraphicFramePr>
            <a:graphicFrameLocks noChangeAspect="1"/>
          </p:cNvGraphicFramePr>
          <p:nvPr>
            <p:ph sz="quarter" idx="2"/>
          </p:nvPr>
        </p:nvGraphicFramePr>
        <p:xfrm>
          <a:off x="5148263" y="1844675"/>
          <a:ext cx="2232025" cy="692150"/>
        </p:xfrm>
        <a:graphic>
          <a:graphicData uri="http://schemas.openxmlformats.org/presentationml/2006/ole">
            <p:oleObj spid="_x0000_s2051" name="Equation" r:id="rId4" imgW="1269449" imgH="393529" progId="">
              <p:embed/>
            </p:oleObj>
          </a:graphicData>
        </a:graphic>
      </p:graphicFrame>
      <p:sp>
        <p:nvSpPr>
          <p:cNvPr id="41989" name="Text Box 5"/>
          <p:cNvSpPr txBox="1">
            <a:spLocks noChangeArrowheads="1"/>
          </p:cNvSpPr>
          <p:nvPr/>
        </p:nvSpPr>
        <p:spPr bwMode="auto">
          <a:xfrm>
            <a:off x="0" y="765175"/>
            <a:ext cx="9144000" cy="396875"/>
          </a:xfrm>
          <a:prstGeom prst="rect">
            <a:avLst/>
          </a:prstGeom>
          <a:noFill/>
          <a:ln w="9525">
            <a:noFill/>
            <a:miter lim="800000"/>
            <a:headEnd/>
            <a:tailEnd/>
          </a:ln>
          <a:effectLst/>
        </p:spPr>
        <p:txBody>
          <a:bodyPr>
            <a:spAutoFit/>
          </a:bodyPr>
          <a:lstStyle/>
          <a:p>
            <a:r>
              <a:rPr lang="en-US" sz="2000" b="1" dirty="0">
                <a:solidFill>
                  <a:srgbClr val="FF0000"/>
                </a:solidFill>
                <a:latin typeface="Arial" pitchFamily="34" charset="0"/>
              </a:rPr>
              <a:t>Diffraction radii are determined from minima (maxima) positions in d</a:t>
            </a:r>
            <a:r>
              <a:rPr lang="el-GR" sz="2000" b="1" dirty="0">
                <a:solidFill>
                  <a:srgbClr val="FF0000"/>
                </a:solidFill>
                <a:latin typeface="Arial" pitchFamily="34" charset="0"/>
                <a:cs typeface="Arial" pitchFamily="34" charset="0"/>
              </a:rPr>
              <a:t>σ</a:t>
            </a:r>
            <a:r>
              <a:rPr lang="en-US" sz="2000" b="1" dirty="0">
                <a:solidFill>
                  <a:srgbClr val="FF0000"/>
                </a:solidFill>
                <a:latin typeface="Arial" pitchFamily="34" charset="0"/>
                <a:cs typeface="Arial" pitchFamily="34" charset="0"/>
              </a:rPr>
              <a:t>/d</a:t>
            </a:r>
            <a:r>
              <a:rPr lang="el-GR" sz="2000" b="1" dirty="0">
                <a:solidFill>
                  <a:srgbClr val="FF0000"/>
                </a:solidFill>
                <a:latin typeface="Arial" pitchFamily="34" charset="0"/>
                <a:cs typeface="Arial" pitchFamily="34" charset="0"/>
              </a:rPr>
              <a:t>Ω</a:t>
            </a:r>
          </a:p>
        </p:txBody>
      </p:sp>
      <p:sp>
        <p:nvSpPr>
          <p:cNvPr id="41990" name="Text Box 6"/>
          <p:cNvSpPr txBox="1">
            <a:spLocks noChangeArrowheads="1"/>
          </p:cNvSpPr>
          <p:nvPr/>
        </p:nvSpPr>
        <p:spPr bwMode="auto">
          <a:xfrm>
            <a:off x="468313" y="1268413"/>
            <a:ext cx="2808287" cy="457200"/>
          </a:xfrm>
          <a:prstGeom prst="rect">
            <a:avLst/>
          </a:prstGeom>
          <a:noFill/>
          <a:ln w="9525">
            <a:noFill/>
            <a:miter lim="800000"/>
            <a:headEnd/>
            <a:tailEnd/>
          </a:ln>
          <a:effectLst/>
        </p:spPr>
        <p:txBody>
          <a:bodyPr>
            <a:spAutoFit/>
          </a:bodyPr>
          <a:lstStyle/>
          <a:p>
            <a:r>
              <a:rPr lang="en-US" sz="2400" b="1">
                <a:latin typeface="Arial" pitchFamily="34" charset="0"/>
              </a:rPr>
              <a:t>Elastic scattering</a:t>
            </a:r>
            <a:endParaRPr lang="ru-RU" sz="2400" b="1">
              <a:latin typeface="Arial" pitchFamily="34" charset="0"/>
            </a:endParaRPr>
          </a:p>
        </p:txBody>
      </p:sp>
      <p:sp>
        <p:nvSpPr>
          <p:cNvPr id="41991" name="Text Box 7"/>
          <p:cNvSpPr txBox="1">
            <a:spLocks noChangeArrowheads="1"/>
          </p:cNvSpPr>
          <p:nvPr/>
        </p:nvSpPr>
        <p:spPr bwMode="auto">
          <a:xfrm>
            <a:off x="4356100" y="1268413"/>
            <a:ext cx="4464050" cy="457200"/>
          </a:xfrm>
          <a:prstGeom prst="rect">
            <a:avLst/>
          </a:prstGeom>
          <a:noFill/>
          <a:ln w="9525">
            <a:noFill/>
            <a:miter lim="800000"/>
            <a:headEnd/>
            <a:tailEnd/>
          </a:ln>
          <a:effectLst/>
        </p:spPr>
        <p:txBody>
          <a:bodyPr>
            <a:spAutoFit/>
          </a:bodyPr>
          <a:lstStyle/>
          <a:p>
            <a:r>
              <a:rPr lang="en-US" sz="2400" b="1">
                <a:latin typeface="Arial" pitchFamily="34" charset="0"/>
              </a:rPr>
              <a:t>Inelastic scattering (0</a:t>
            </a:r>
            <a:r>
              <a:rPr lang="en-US" sz="2400" b="1" baseline="30000">
                <a:latin typeface="Arial" pitchFamily="34" charset="0"/>
              </a:rPr>
              <a:t>+</a:t>
            </a:r>
            <a:r>
              <a:rPr lang="en-US" sz="2400" b="1">
                <a:latin typeface="Arial" pitchFamily="34" charset="0"/>
              </a:rPr>
              <a:t> </a:t>
            </a:r>
            <a:r>
              <a:rPr lang="en-US" sz="2400" b="1">
                <a:latin typeface="Arial" pitchFamily="34" charset="0"/>
                <a:sym typeface="Wingdings" pitchFamily="2" charset="2"/>
              </a:rPr>
              <a:t> 0</a:t>
            </a:r>
            <a:r>
              <a:rPr lang="en-US" sz="2400" b="1" baseline="30000">
                <a:latin typeface="Arial" pitchFamily="34" charset="0"/>
                <a:sym typeface="Wingdings" pitchFamily="2" charset="2"/>
              </a:rPr>
              <a:t>+</a:t>
            </a:r>
            <a:r>
              <a:rPr lang="en-US" sz="2400" b="1">
                <a:latin typeface="Arial" pitchFamily="34" charset="0"/>
                <a:sym typeface="Wingdings" pitchFamily="2" charset="2"/>
              </a:rPr>
              <a:t>)</a:t>
            </a:r>
            <a:endParaRPr lang="ru-RU" sz="2400" b="1" baseline="30000">
              <a:latin typeface="Arial" pitchFamily="34" charset="0"/>
            </a:endParaRPr>
          </a:p>
        </p:txBody>
      </p:sp>
      <p:graphicFrame>
        <p:nvGraphicFramePr>
          <p:cNvPr id="41992" name="Object 8"/>
          <p:cNvGraphicFramePr>
            <a:graphicFrameLocks noChangeAspect="1"/>
          </p:cNvGraphicFramePr>
          <p:nvPr>
            <p:ph sz="quarter" idx="3"/>
          </p:nvPr>
        </p:nvGraphicFramePr>
        <p:xfrm>
          <a:off x="3132138" y="2420938"/>
          <a:ext cx="1800225" cy="760412"/>
        </p:xfrm>
        <a:graphic>
          <a:graphicData uri="http://schemas.openxmlformats.org/presentationml/2006/ole">
            <p:oleObj spid="_x0000_s2052" name="Equation" r:id="rId5" imgW="571320" imgH="241200" progId="">
              <p:embed/>
            </p:oleObj>
          </a:graphicData>
        </a:graphic>
      </p:graphicFrame>
      <p:sp>
        <p:nvSpPr>
          <p:cNvPr id="41993" name="Text Box 9"/>
          <p:cNvSpPr txBox="1">
            <a:spLocks noChangeArrowheads="1"/>
          </p:cNvSpPr>
          <p:nvPr/>
        </p:nvSpPr>
        <p:spPr bwMode="auto">
          <a:xfrm>
            <a:off x="250825" y="3213100"/>
            <a:ext cx="8497888" cy="701675"/>
          </a:xfrm>
          <a:prstGeom prst="rect">
            <a:avLst/>
          </a:prstGeom>
          <a:noFill/>
          <a:ln w="9525">
            <a:noFill/>
            <a:miter lim="800000"/>
            <a:headEnd/>
            <a:tailEnd/>
          </a:ln>
          <a:effectLst/>
        </p:spPr>
        <p:txBody>
          <a:bodyPr>
            <a:spAutoFit/>
          </a:bodyPr>
          <a:lstStyle/>
          <a:p>
            <a:r>
              <a:rPr lang="en-US" sz="2000" b="1" i="1" dirty="0" err="1">
                <a:latin typeface="Arial" pitchFamily="34" charset="0"/>
              </a:rPr>
              <a:t>R</a:t>
            </a:r>
            <a:r>
              <a:rPr lang="en-US" sz="2000" b="1" i="1" baseline="-25000" dirty="0" err="1">
                <a:latin typeface="Arial" pitchFamily="34" charset="0"/>
              </a:rPr>
              <a:t>dif</a:t>
            </a:r>
            <a:r>
              <a:rPr lang="en-US" sz="2000" b="1" dirty="0">
                <a:latin typeface="Arial" pitchFamily="34" charset="0"/>
              </a:rPr>
              <a:t> is the only parameter of the model. As it has the dimension of length it can be directly connected with a real (</a:t>
            </a:r>
            <a:r>
              <a:rPr lang="en-US" sz="2000" b="1" i="1" dirty="0">
                <a:latin typeface="Arial" pitchFamily="34" charset="0"/>
              </a:rPr>
              <a:t>rms</a:t>
            </a:r>
            <a:r>
              <a:rPr lang="en-US" sz="2000" b="1" dirty="0">
                <a:latin typeface="Arial" pitchFamily="34" charset="0"/>
              </a:rPr>
              <a:t>) nuclear radius</a:t>
            </a:r>
            <a:endParaRPr lang="ru-RU" sz="2000" b="1" i="1" baseline="-25000" dirty="0">
              <a:latin typeface="Arial" pitchFamily="34" charset="0"/>
            </a:endParaRPr>
          </a:p>
        </p:txBody>
      </p:sp>
      <p:sp>
        <p:nvSpPr>
          <p:cNvPr id="41994" name="Text Box 10"/>
          <p:cNvSpPr txBox="1">
            <a:spLocks noChangeArrowheads="1"/>
          </p:cNvSpPr>
          <p:nvPr/>
        </p:nvSpPr>
        <p:spPr bwMode="auto">
          <a:xfrm>
            <a:off x="611188" y="4652963"/>
            <a:ext cx="7762875" cy="519112"/>
          </a:xfrm>
          <a:prstGeom prst="rect">
            <a:avLst/>
          </a:prstGeom>
          <a:noFill/>
          <a:ln w="9525">
            <a:noFill/>
            <a:miter lim="800000"/>
            <a:headEnd/>
            <a:tailEnd/>
          </a:ln>
          <a:effectLst/>
        </p:spPr>
        <p:txBody>
          <a:bodyPr wrap="none">
            <a:spAutoFit/>
          </a:bodyPr>
          <a:lstStyle/>
          <a:p>
            <a:r>
              <a:rPr lang="en-US" sz="2800" b="1" dirty="0">
                <a:latin typeface="Arial" pitchFamily="34" charset="0"/>
              </a:rPr>
              <a:t>R</a:t>
            </a:r>
            <a:r>
              <a:rPr lang="en-US" sz="2800" b="1" baseline="-25000" dirty="0">
                <a:latin typeface="Arial" pitchFamily="34" charset="0"/>
              </a:rPr>
              <a:t>rms</a:t>
            </a:r>
            <a:r>
              <a:rPr lang="en-US" sz="2800" b="1" dirty="0">
                <a:latin typeface="Arial" pitchFamily="34" charset="0"/>
              </a:rPr>
              <a:t> (</a:t>
            </a:r>
            <a:r>
              <a:rPr lang="en-US" sz="2800" b="1" dirty="0">
                <a:solidFill>
                  <a:srgbClr val="FF0000"/>
                </a:solidFill>
                <a:latin typeface="Arial" pitchFamily="34" charset="0"/>
              </a:rPr>
              <a:t>exc.st</a:t>
            </a:r>
            <a:r>
              <a:rPr lang="en-US" sz="2800" b="1" dirty="0">
                <a:latin typeface="Arial" pitchFamily="34" charset="0"/>
              </a:rPr>
              <a:t>) = R</a:t>
            </a:r>
            <a:r>
              <a:rPr lang="en-US" sz="2800" b="1" baseline="-25000" dirty="0">
                <a:latin typeface="Arial" pitchFamily="34" charset="0"/>
              </a:rPr>
              <a:t>rms</a:t>
            </a:r>
            <a:r>
              <a:rPr lang="en-US" sz="2800" b="1" dirty="0">
                <a:latin typeface="Arial" pitchFamily="34" charset="0"/>
              </a:rPr>
              <a:t> (gr.st) + [</a:t>
            </a:r>
            <a:r>
              <a:rPr lang="en-US" sz="2800" b="1" i="1" dirty="0" err="1">
                <a:solidFill>
                  <a:srgbClr val="FF0000"/>
                </a:solidFill>
                <a:latin typeface="Arial" pitchFamily="34" charset="0"/>
              </a:rPr>
              <a:t>R</a:t>
            </a:r>
            <a:r>
              <a:rPr lang="en-US" sz="2800" b="1" i="1" baseline="-25000" dirty="0" err="1">
                <a:solidFill>
                  <a:srgbClr val="FF0000"/>
                </a:solidFill>
                <a:latin typeface="Arial" pitchFamily="34" charset="0"/>
              </a:rPr>
              <a:t>dif</a:t>
            </a:r>
            <a:r>
              <a:rPr lang="en-US" sz="2800" b="1" i="1" baseline="-25000" dirty="0">
                <a:solidFill>
                  <a:srgbClr val="FF0000"/>
                </a:solidFill>
                <a:latin typeface="Arial" pitchFamily="34" charset="0"/>
              </a:rPr>
              <a:t> </a:t>
            </a:r>
            <a:r>
              <a:rPr lang="en-US" sz="2800" b="1" i="1" dirty="0">
                <a:solidFill>
                  <a:srgbClr val="FF0000"/>
                </a:solidFill>
                <a:latin typeface="Arial" pitchFamily="34" charset="0"/>
              </a:rPr>
              <a:t>(in)</a:t>
            </a:r>
            <a:r>
              <a:rPr lang="en-US" sz="2800" b="1" dirty="0">
                <a:latin typeface="Arial" pitchFamily="34" charset="0"/>
              </a:rPr>
              <a:t> - </a:t>
            </a:r>
            <a:r>
              <a:rPr lang="en-US" sz="2800" b="1" i="1" dirty="0" err="1">
                <a:latin typeface="Arial" pitchFamily="34" charset="0"/>
              </a:rPr>
              <a:t>R</a:t>
            </a:r>
            <a:r>
              <a:rPr lang="en-US" sz="2800" b="1" i="1" baseline="-25000" dirty="0" err="1">
                <a:latin typeface="Arial" pitchFamily="34" charset="0"/>
              </a:rPr>
              <a:t>dif</a:t>
            </a:r>
            <a:r>
              <a:rPr lang="en-US" sz="2800" b="1" i="1" dirty="0">
                <a:latin typeface="Arial" pitchFamily="34" charset="0"/>
              </a:rPr>
              <a:t> (el)</a:t>
            </a:r>
            <a:r>
              <a:rPr lang="en-US" sz="2800" b="1" dirty="0">
                <a:latin typeface="Arial" pitchFamily="34" charset="0"/>
              </a:rPr>
              <a:t>]</a:t>
            </a:r>
            <a:endParaRPr lang="ru-RU" sz="2800" b="1" dirty="0">
              <a:latin typeface="Arial" pitchFamily="34" charset="0"/>
            </a:endParaRPr>
          </a:p>
        </p:txBody>
      </p:sp>
      <p:sp>
        <p:nvSpPr>
          <p:cNvPr id="41995" name="Text Box 11"/>
          <p:cNvSpPr txBox="1">
            <a:spLocks noChangeArrowheads="1"/>
          </p:cNvSpPr>
          <p:nvPr/>
        </p:nvSpPr>
        <p:spPr bwMode="auto">
          <a:xfrm>
            <a:off x="3563938" y="4149725"/>
            <a:ext cx="1331912" cy="519113"/>
          </a:xfrm>
          <a:prstGeom prst="rect">
            <a:avLst/>
          </a:prstGeom>
          <a:noFill/>
          <a:ln w="9525">
            <a:noFill/>
            <a:miter lim="800000"/>
            <a:headEnd/>
            <a:tailEnd/>
          </a:ln>
          <a:effectLst/>
        </p:spPr>
        <p:txBody>
          <a:bodyPr wrap="none">
            <a:spAutoFit/>
          </a:bodyPr>
          <a:lstStyle/>
          <a:p>
            <a:r>
              <a:rPr lang="en-US" sz="2800" b="1" dirty="0">
                <a:solidFill>
                  <a:srgbClr val="FF0000"/>
                </a:solidFill>
                <a:latin typeface="Arial" pitchFamily="34" charset="0"/>
              </a:rPr>
              <a:t>Model:</a:t>
            </a:r>
            <a:endParaRPr lang="ru-RU" sz="2800" b="1" dirty="0">
              <a:solidFill>
                <a:srgbClr val="FF0000"/>
              </a:solidFill>
              <a:latin typeface="Arial" pitchFamily="34" charset="0"/>
            </a:endParaRPr>
          </a:p>
        </p:txBody>
      </p:sp>
      <p:sp>
        <p:nvSpPr>
          <p:cNvPr id="41996" name="Text Box 12"/>
          <p:cNvSpPr txBox="1">
            <a:spLocks noChangeArrowheads="1"/>
          </p:cNvSpPr>
          <p:nvPr/>
        </p:nvSpPr>
        <p:spPr bwMode="auto">
          <a:xfrm>
            <a:off x="107950" y="5567363"/>
            <a:ext cx="8956298" cy="830997"/>
          </a:xfrm>
          <a:prstGeom prst="rect">
            <a:avLst/>
          </a:prstGeom>
          <a:noFill/>
          <a:ln w="9525">
            <a:noFill/>
            <a:miter lim="800000"/>
            <a:headEnd/>
            <a:tailEnd/>
          </a:ln>
          <a:effectLst/>
        </p:spPr>
        <p:txBody>
          <a:bodyPr wrap="none">
            <a:spAutoFit/>
          </a:bodyPr>
          <a:lstStyle/>
          <a:p>
            <a:pPr algn="ctr"/>
            <a:r>
              <a:rPr lang="en-US" sz="2000" b="1" dirty="0">
                <a:solidFill>
                  <a:srgbClr val="FF0000"/>
                </a:solidFill>
                <a:latin typeface="Arial" pitchFamily="34" charset="0"/>
              </a:rPr>
              <a:t>The method was tested in the analysis of the radius of Hoyle state in </a:t>
            </a:r>
            <a:r>
              <a:rPr lang="en-US" sz="2000" b="1" baseline="30000" dirty="0">
                <a:solidFill>
                  <a:srgbClr val="FF0000"/>
                </a:solidFill>
                <a:latin typeface="Arial" pitchFamily="34" charset="0"/>
              </a:rPr>
              <a:t>12</a:t>
            </a:r>
            <a:r>
              <a:rPr lang="en-US" sz="2000" b="1" dirty="0">
                <a:solidFill>
                  <a:srgbClr val="FF0000"/>
                </a:solidFill>
                <a:latin typeface="Arial" pitchFamily="34" charset="0"/>
              </a:rPr>
              <a:t>C</a:t>
            </a:r>
          </a:p>
          <a:p>
            <a:pPr algn="ctr"/>
            <a:r>
              <a:rPr lang="ru-RU" sz="1400" b="1" i="1" dirty="0" smtClean="0">
                <a:latin typeface="Arial" pitchFamily="34" charset="0"/>
              </a:rPr>
              <a:t>A.S</a:t>
            </a:r>
            <a:r>
              <a:rPr lang="ru-RU" sz="1400" b="1" i="1" dirty="0">
                <a:latin typeface="Arial" pitchFamily="34" charset="0"/>
              </a:rPr>
              <a:t>. </a:t>
            </a:r>
            <a:r>
              <a:rPr lang="ru-RU" sz="1400" b="1" i="1" dirty="0" err="1">
                <a:latin typeface="Arial" pitchFamily="34" charset="0"/>
              </a:rPr>
              <a:t>Demyanova</a:t>
            </a:r>
            <a:r>
              <a:rPr lang="en-US" sz="1400" b="1" i="1" dirty="0">
                <a:latin typeface="Arial" pitchFamily="34" charset="0"/>
              </a:rPr>
              <a:t> et al.</a:t>
            </a:r>
            <a:r>
              <a:rPr lang="ru-RU" sz="1400" b="1" i="1" dirty="0">
                <a:latin typeface="Arial" pitchFamily="34" charset="0"/>
              </a:rPr>
              <a:t>, </a:t>
            </a:r>
            <a:r>
              <a:rPr lang="ru-RU" sz="1400" b="1" i="1" dirty="0" err="1">
                <a:latin typeface="Arial" pitchFamily="34" charset="0"/>
              </a:rPr>
              <a:t>Int</a:t>
            </a:r>
            <a:r>
              <a:rPr lang="ru-RU" sz="1400" b="1" i="1" dirty="0">
                <a:latin typeface="Arial" pitchFamily="34" charset="0"/>
              </a:rPr>
              <a:t>. J. </a:t>
            </a:r>
            <a:r>
              <a:rPr lang="ru-RU" sz="1400" b="1" i="1" dirty="0" err="1">
                <a:latin typeface="Arial" pitchFamily="34" charset="0"/>
              </a:rPr>
              <a:t>Mod</a:t>
            </a:r>
            <a:r>
              <a:rPr lang="ru-RU" sz="1400" b="1" i="1" dirty="0">
                <a:latin typeface="Arial" pitchFamily="34" charset="0"/>
              </a:rPr>
              <a:t>. </a:t>
            </a:r>
            <a:r>
              <a:rPr lang="ru-RU" sz="1400" b="1" i="1" dirty="0" err="1">
                <a:latin typeface="Arial" pitchFamily="34" charset="0"/>
              </a:rPr>
              <a:t>Phys</a:t>
            </a:r>
            <a:r>
              <a:rPr lang="ru-RU" sz="1400" b="1" i="1" dirty="0">
                <a:latin typeface="Arial" pitchFamily="34" charset="0"/>
              </a:rPr>
              <a:t>. E17, 2118 (2008).</a:t>
            </a:r>
            <a:r>
              <a:rPr lang="es-MX" sz="1400" b="1" i="1" dirty="0">
                <a:latin typeface="Arial" pitchFamily="34" charset="0"/>
              </a:rPr>
              <a:t/>
            </a:r>
            <a:br>
              <a:rPr lang="es-MX" sz="1400" b="1" i="1" dirty="0">
                <a:latin typeface="Arial" pitchFamily="34" charset="0"/>
              </a:rPr>
            </a:br>
            <a:r>
              <a:rPr lang="es-MX" sz="1400" b="1" i="1" dirty="0">
                <a:latin typeface="Arial" pitchFamily="34" charset="0"/>
              </a:rPr>
              <a:t> </a:t>
            </a:r>
            <a:r>
              <a:rPr lang="ru-RU" sz="1400" b="1" i="1" dirty="0" smtClean="0">
                <a:latin typeface="Arial" pitchFamily="34" charset="0"/>
              </a:rPr>
              <a:t>A.N</a:t>
            </a:r>
            <a:r>
              <a:rPr lang="ru-RU" sz="1400" b="1" i="1" dirty="0">
                <a:latin typeface="Arial" pitchFamily="34" charset="0"/>
              </a:rPr>
              <a:t>. </a:t>
            </a:r>
            <a:r>
              <a:rPr lang="ru-RU" sz="1400" b="1" i="1" dirty="0" err="1">
                <a:latin typeface="Arial" pitchFamily="34" charset="0"/>
              </a:rPr>
              <a:t>Danilov</a:t>
            </a:r>
            <a:r>
              <a:rPr lang="en-US" sz="1400" b="1" i="1" dirty="0">
                <a:latin typeface="Arial" pitchFamily="34" charset="0"/>
              </a:rPr>
              <a:t> et al.</a:t>
            </a:r>
            <a:r>
              <a:rPr lang="ru-RU" sz="1400" b="1" i="1" dirty="0">
                <a:latin typeface="Arial" pitchFamily="34" charset="0"/>
              </a:rPr>
              <a:t>, </a:t>
            </a:r>
            <a:r>
              <a:rPr lang="ru-RU" sz="1400" b="1" i="1" dirty="0" err="1">
                <a:latin typeface="Arial" pitchFamily="34" charset="0"/>
              </a:rPr>
              <a:t>Phys</a:t>
            </a:r>
            <a:r>
              <a:rPr lang="ru-RU" sz="1400" b="1" i="1" dirty="0">
                <a:latin typeface="Arial" pitchFamily="34" charset="0"/>
              </a:rPr>
              <a:t>. </a:t>
            </a:r>
            <a:r>
              <a:rPr lang="ru-RU" sz="1400" b="1" i="1" dirty="0" err="1">
                <a:latin typeface="Arial" pitchFamily="34" charset="0"/>
              </a:rPr>
              <a:t>Rev</a:t>
            </a:r>
            <a:r>
              <a:rPr lang="ru-RU" sz="1400" b="1" i="1" dirty="0">
                <a:latin typeface="Arial" pitchFamily="34" charset="0"/>
              </a:rPr>
              <a:t>. C 80, 054603 (2009).</a:t>
            </a:r>
            <a:r>
              <a:rPr lang="ru-RU" sz="1400" dirty="0">
                <a:latin typeface="Arial" pitchFamily="34" charset="0"/>
              </a:rPr>
              <a:t> </a:t>
            </a:r>
          </a:p>
        </p:txBody>
      </p:sp>
      <p:sp>
        <p:nvSpPr>
          <p:cNvPr id="19" name="Номер слайда 18"/>
          <p:cNvSpPr>
            <a:spLocks noGrp="1"/>
          </p:cNvSpPr>
          <p:nvPr>
            <p:ph type="sldNum" sz="quarter" idx="12"/>
          </p:nvPr>
        </p:nvSpPr>
        <p:spPr>
          <a:xfrm>
            <a:off x="0" y="6492875"/>
            <a:ext cx="2133600" cy="365125"/>
          </a:xfrm>
        </p:spPr>
        <p:txBody>
          <a:bodyPr/>
          <a:lstStyle/>
          <a:p>
            <a:pPr algn="l">
              <a:defRPr/>
            </a:pPr>
            <a:fld id="{ABA06381-B920-40E8-8AEC-6DD13EACFBC0}" type="slidenum">
              <a:rPr lang="ru-RU" altLang="ru-RU" sz="1600" smtClean="0">
                <a:solidFill>
                  <a:schemeClr val="bg1">
                    <a:lumMod val="95000"/>
                  </a:schemeClr>
                </a:solidFill>
              </a:rPr>
              <a:pPr algn="l">
                <a:defRPr/>
              </a:pPr>
              <a:t>5</a:t>
            </a:fld>
            <a:endParaRPr lang="ru-RU" altLang="ru-RU" sz="1600" dirty="0">
              <a:solidFill>
                <a:schemeClr val="bg1">
                  <a:lumMod val="95000"/>
                </a:schemeClr>
              </a:solidFill>
            </a:endParaRPr>
          </a:p>
        </p:txBody>
      </p:sp>
      <p:pic>
        <p:nvPicPr>
          <p:cNvPr id="17"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6" cstate="print"/>
          <a:srcRect/>
          <a:stretch>
            <a:fillRect/>
          </a:stretch>
        </p:blipFill>
        <p:spPr bwMode="auto">
          <a:xfrm>
            <a:off x="1" y="1"/>
            <a:ext cx="766390" cy="766390"/>
          </a:xfrm>
          <a:prstGeom prst="rect">
            <a:avLst/>
          </a:prstGeom>
          <a:noFill/>
          <a:ln w="9525">
            <a:noFill/>
            <a:miter lim="800000"/>
            <a:headEnd/>
            <a:tailEnd/>
          </a:ln>
        </p:spPr>
      </p:pic>
      <p:sp>
        <p:nvSpPr>
          <p:cNvPr id="18"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smtClean="0">
                <a:solidFill>
                  <a:schemeClr val="bg1"/>
                </a:solidFill>
              </a:rPr>
              <a:t>MDM (Modified diffraction model)</a:t>
            </a:r>
            <a:endParaRPr lang="en-US" sz="3600" spc="-1" dirty="0">
              <a:solidFill>
                <a:schemeClr val="bg1"/>
              </a:solidFill>
              <a:uFill>
                <a:solidFill>
                  <a:srgbClr val="FFFFFF"/>
                </a:solidFill>
              </a:u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2" cstate="print"/>
          <a:srcRect/>
          <a:stretch>
            <a:fillRect/>
          </a:stretch>
        </p:blipFill>
        <p:spPr bwMode="auto">
          <a:xfrm>
            <a:off x="1" y="1"/>
            <a:ext cx="766390" cy="766390"/>
          </a:xfrm>
          <a:prstGeom prst="rect">
            <a:avLst/>
          </a:prstGeom>
          <a:noFill/>
          <a:ln w="9525">
            <a:noFill/>
            <a:miter lim="800000"/>
            <a:headEnd/>
            <a:tailEnd/>
          </a:ln>
        </p:spPr>
      </p:pic>
      <p:sp>
        <p:nvSpPr>
          <p:cNvPr id="3"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smtClean="0">
                <a:solidFill>
                  <a:schemeClr val="bg1"/>
                </a:solidFill>
              </a:rPr>
              <a:t>MDM analysis </a:t>
            </a:r>
            <a:r>
              <a:rPr lang="it-IT" sz="3600" b="1" baseline="30000" dirty="0" smtClean="0">
                <a:solidFill>
                  <a:schemeClr val="bg1"/>
                </a:solidFill>
              </a:rPr>
              <a:t>12</a:t>
            </a:r>
            <a:r>
              <a:rPr lang="it-IT" sz="3600" b="1" dirty="0" smtClean="0">
                <a:solidFill>
                  <a:schemeClr val="bg1"/>
                </a:solidFill>
              </a:rPr>
              <a:t>C(</a:t>
            </a:r>
            <a:r>
              <a:rPr lang="it-IT" sz="3600" b="1" baseline="30000" dirty="0" smtClean="0">
                <a:solidFill>
                  <a:schemeClr val="bg1"/>
                </a:solidFill>
              </a:rPr>
              <a:t>8</a:t>
            </a:r>
            <a:r>
              <a:rPr lang="it-IT" sz="3600" b="1" dirty="0" smtClean="0">
                <a:solidFill>
                  <a:schemeClr val="bg1"/>
                </a:solidFill>
              </a:rPr>
              <a:t>Li,</a:t>
            </a:r>
            <a:r>
              <a:rPr lang="it-IT" sz="3600" b="1" baseline="30000" dirty="0" smtClean="0">
                <a:solidFill>
                  <a:schemeClr val="bg1"/>
                </a:solidFill>
              </a:rPr>
              <a:t>8</a:t>
            </a:r>
            <a:r>
              <a:rPr lang="it-IT" sz="3600" b="1" dirty="0" smtClean="0">
                <a:solidFill>
                  <a:schemeClr val="bg1"/>
                </a:solidFill>
              </a:rPr>
              <a:t>Li)</a:t>
            </a:r>
            <a:r>
              <a:rPr lang="it-IT" sz="3600" b="1" baseline="30000" dirty="0" smtClean="0">
                <a:solidFill>
                  <a:schemeClr val="bg1"/>
                </a:solidFill>
              </a:rPr>
              <a:t>12</a:t>
            </a:r>
            <a:r>
              <a:rPr lang="it-IT" sz="3600" b="1" dirty="0" smtClean="0">
                <a:solidFill>
                  <a:schemeClr val="bg1"/>
                </a:solidFill>
              </a:rPr>
              <a:t>C</a:t>
            </a:r>
            <a:endParaRPr lang="en-US" sz="3600" spc="-1" dirty="0">
              <a:solidFill>
                <a:schemeClr val="bg1"/>
              </a:solidFill>
              <a:uFill>
                <a:solidFill>
                  <a:srgbClr val="FFFFFF"/>
                </a:solidFill>
              </a:uFill>
            </a:endParaRPr>
          </a:p>
        </p:txBody>
      </p:sp>
      <p:sp>
        <p:nvSpPr>
          <p:cNvPr id="4" name="TextBox 3"/>
          <p:cNvSpPr txBox="1"/>
          <p:nvPr/>
        </p:nvSpPr>
        <p:spPr>
          <a:xfrm>
            <a:off x="1142976" y="857232"/>
            <a:ext cx="7180812" cy="461665"/>
          </a:xfrm>
          <a:prstGeom prst="rect">
            <a:avLst/>
          </a:prstGeom>
          <a:noFill/>
        </p:spPr>
        <p:txBody>
          <a:bodyPr wrap="none" rtlCol="0">
            <a:spAutoFit/>
          </a:bodyPr>
          <a:lstStyle/>
          <a:p>
            <a:r>
              <a:rPr lang="en-US" dirty="0" smtClean="0"/>
              <a:t>We applied MDM to existing literature scattering data on </a:t>
            </a:r>
            <a:r>
              <a:rPr lang="en-US" sz="2400" b="1" baseline="30000" dirty="0" smtClean="0">
                <a:solidFill>
                  <a:srgbClr val="FF0000"/>
                </a:solidFill>
              </a:rPr>
              <a:t>8</a:t>
            </a:r>
            <a:r>
              <a:rPr lang="en-US" sz="2400" b="1" dirty="0" smtClean="0">
                <a:solidFill>
                  <a:srgbClr val="FF0000"/>
                </a:solidFill>
              </a:rPr>
              <a:t>Li+</a:t>
            </a:r>
            <a:r>
              <a:rPr lang="en-US" sz="2400" b="1" baseline="30000" dirty="0" smtClean="0">
                <a:solidFill>
                  <a:srgbClr val="FF0000"/>
                </a:solidFill>
              </a:rPr>
              <a:t>12</a:t>
            </a:r>
            <a:r>
              <a:rPr lang="en-US" sz="2400" b="1" dirty="0" smtClean="0">
                <a:solidFill>
                  <a:srgbClr val="FF0000"/>
                </a:solidFill>
              </a:rPr>
              <a:t>C</a:t>
            </a:r>
            <a:endParaRPr lang="ru-RU" dirty="0"/>
          </a:p>
        </p:txBody>
      </p:sp>
      <p:pic>
        <p:nvPicPr>
          <p:cNvPr id="3074" name="Picture 2"/>
          <p:cNvPicPr>
            <a:picLocks noChangeAspect="1" noChangeArrowheads="1"/>
          </p:cNvPicPr>
          <p:nvPr/>
        </p:nvPicPr>
        <p:blipFill>
          <a:blip r:embed="rId3"/>
          <a:srcRect/>
          <a:stretch>
            <a:fillRect/>
          </a:stretch>
        </p:blipFill>
        <p:spPr bwMode="auto">
          <a:xfrm>
            <a:off x="-32" y="1285860"/>
            <a:ext cx="4705350" cy="4895850"/>
          </a:xfrm>
          <a:prstGeom prst="rect">
            <a:avLst/>
          </a:prstGeom>
          <a:noFill/>
          <a:ln w="9525">
            <a:noFill/>
            <a:miter lim="800000"/>
            <a:headEnd/>
            <a:tailEnd/>
          </a:ln>
          <a:effectLst/>
        </p:spPr>
      </p:pic>
      <p:sp>
        <p:nvSpPr>
          <p:cNvPr id="6" name="Прямоугольник 5"/>
          <p:cNvSpPr/>
          <p:nvPr/>
        </p:nvSpPr>
        <p:spPr>
          <a:xfrm>
            <a:off x="0" y="6211669"/>
            <a:ext cx="4929190" cy="338554"/>
          </a:xfrm>
          <a:prstGeom prst="rect">
            <a:avLst/>
          </a:prstGeom>
        </p:spPr>
        <p:txBody>
          <a:bodyPr wrap="square">
            <a:spAutoFit/>
          </a:bodyPr>
          <a:lstStyle/>
          <a:p>
            <a:r>
              <a:rPr lang="da-DK" sz="1600" i="1" dirty="0" smtClean="0"/>
              <a:t>R.J. Smith et al., Phys. Rev. C 43 2346 (1991)</a:t>
            </a:r>
            <a:endParaRPr lang="ru-RU" sz="1600" i="1" dirty="0"/>
          </a:p>
        </p:txBody>
      </p:sp>
      <p:sp>
        <p:nvSpPr>
          <p:cNvPr id="7" name="Прямоугольник 6"/>
          <p:cNvSpPr/>
          <p:nvPr/>
        </p:nvSpPr>
        <p:spPr>
          <a:xfrm>
            <a:off x="4643470" y="4714884"/>
            <a:ext cx="4572000" cy="338554"/>
          </a:xfrm>
          <a:prstGeom prst="rect">
            <a:avLst/>
          </a:prstGeom>
        </p:spPr>
        <p:txBody>
          <a:bodyPr>
            <a:spAutoFit/>
          </a:bodyPr>
          <a:lstStyle/>
          <a:p>
            <a:r>
              <a:rPr lang="en-US" sz="1600" dirty="0" smtClean="0"/>
              <a:t>A. </a:t>
            </a:r>
            <a:r>
              <a:rPr lang="en-US" sz="1600" dirty="0" err="1" smtClean="0"/>
              <a:t>Barioni</a:t>
            </a:r>
            <a:r>
              <a:rPr lang="en-US" sz="1600" dirty="0" smtClean="0"/>
              <a:t> et al., Phys. Rev. C 80, 034617 (2009)</a:t>
            </a:r>
            <a:endParaRPr lang="ru-RU" sz="1600" dirty="0"/>
          </a:p>
        </p:txBody>
      </p:sp>
      <p:pic>
        <p:nvPicPr>
          <p:cNvPr id="3075" name="Picture 3"/>
          <p:cNvPicPr>
            <a:picLocks noChangeAspect="1" noChangeArrowheads="1"/>
          </p:cNvPicPr>
          <p:nvPr/>
        </p:nvPicPr>
        <p:blipFill>
          <a:blip r:embed="rId4"/>
          <a:srcRect/>
          <a:stretch>
            <a:fillRect/>
          </a:stretch>
        </p:blipFill>
        <p:spPr bwMode="auto">
          <a:xfrm>
            <a:off x="4714876" y="1285860"/>
            <a:ext cx="4429124" cy="3489392"/>
          </a:xfrm>
          <a:prstGeom prst="rect">
            <a:avLst/>
          </a:prstGeom>
          <a:noFill/>
          <a:ln w="9525">
            <a:noFill/>
            <a:miter lim="800000"/>
            <a:headEnd/>
            <a:tailEnd/>
          </a:ln>
          <a:effectLst/>
        </p:spPr>
      </p:pic>
      <p:sp>
        <p:nvSpPr>
          <p:cNvPr id="9" name="TextBox 8"/>
          <p:cNvSpPr txBox="1"/>
          <p:nvPr/>
        </p:nvSpPr>
        <p:spPr>
          <a:xfrm>
            <a:off x="4643438" y="5357826"/>
            <a:ext cx="4500562" cy="984885"/>
          </a:xfrm>
          <a:prstGeom prst="rect">
            <a:avLst/>
          </a:prstGeom>
          <a:noFill/>
        </p:spPr>
        <p:txBody>
          <a:bodyPr wrap="square" rtlCol="0">
            <a:spAutoFit/>
          </a:bodyPr>
          <a:lstStyle/>
          <a:p>
            <a:r>
              <a:rPr lang="en-US" sz="2000" i="1" dirty="0" smtClean="0">
                <a:solidFill>
                  <a:srgbClr val="FF0000"/>
                </a:solidFill>
              </a:rPr>
              <a:t>R</a:t>
            </a:r>
            <a:r>
              <a:rPr lang="en-US" sz="2000" i="1" baseline="-25000" dirty="0" smtClean="0">
                <a:solidFill>
                  <a:srgbClr val="FF0000"/>
                </a:solidFill>
              </a:rPr>
              <a:t>rms</a:t>
            </a:r>
            <a:r>
              <a:rPr lang="en-US" sz="2000" i="1" dirty="0" smtClean="0">
                <a:solidFill>
                  <a:srgbClr val="FF0000"/>
                </a:solidFill>
              </a:rPr>
              <a:t>(0.98) – R</a:t>
            </a:r>
            <a:r>
              <a:rPr lang="en-US" sz="2000" i="1" baseline="-25000" dirty="0" smtClean="0">
                <a:solidFill>
                  <a:srgbClr val="FF0000"/>
                </a:solidFill>
              </a:rPr>
              <a:t>rms </a:t>
            </a:r>
            <a:r>
              <a:rPr lang="en-US" sz="2000" i="1" dirty="0" smtClean="0">
                <a:solidFill>
                  <a:srgbClr val="FF0000"/>
                </a:solidFill>
              </a:rPr>
              <a:t>(</a:t>
            </a:r>
            <a:r>
              <a:rPr lang="en-US" sz="2000" i="1" dirty="0" err="1" smtClean="0">
                <a:solidFill>
                  <a:srgbClr val="FF0000"/>
                </a:solidFill>
              </a:rPr>
              <a:t>g.s</a:t>
            </a:r>
            <a:r>
              <a:rPr lang="en-US" sz="2000" i="1" dirty="0" smtClean="0">
                <a:solidFill>
                  <a:srgbClr val="FF0000"/>
                </a:solidFill>
              </a:rPr>
              <a:t>.) </a:t>
            </a:r>
            <a:r>
              <a:rPr lang="en-US" sz="2000" dirty="0" smtClean="0">
                <a:solidFill>
                  <a:srgbClr val="FF0000"/>
                </a:solidFill>
              </a:rPr>
              <a:t>~ 0.2 fm</a:t>
            </a:r>
          </a:p>
          <a:p>
            <a:endParaRPr lang="en-US" sz="2000" dirty="0" smtClean="0">
              <a:solidFill>
                <a:srgbClr val="FF0000"/>
              </a:solidFill>
            </a:endParaRPr>
          </a:p>
          <a:p>
            <a:r>
              <a:rPr lang="en-US" dirty="0" smtClean="0">
                <a:solidFill>
                  <a:srgbClr val="FF0000"/>
                </a:solidFill>
              </a:rPr>
              <a:t>Small increase of radius for the 0.98 </a:t>
            </a:r>
            <a:r>
              <a:rPr lang="en-US" dirty="0" err="1" smtClean="0">
                <a:solidFill>
                  <a:srgbClr val="FF0000"/>
                </a:solidFill>
              </a:rPr>
              <a:t>MeV</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2" cstate="print"/>
          <a:srcRect/>
          <a:stretch>
            <a:fillRect/>
          </a:stretch>
        </p:blipFill>
        <p:spPr bwMode="auto">
          <a:xfrm>
            <a:off x="1" y="1"/>
            <a:ext cx="766390" cy="766390"/>
          </a:xfrm>
          <a:prstGeom prst="rect">
            <a:avLst/>
          </a:prstGeom>
          <a:noFill/>
          <a:ln w="9525">
            <a:noFill/>
            <a:miter lim="800000"/>
            <a:headEnd/>
            <a:tailEnd/>
          </a:ln>
        </p:spPr>
      </p:pic>
      <p:sp>
        <p:nvSpPr>
          <p:cNvPr id="3"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smtClean="0">
                <a:solidFill>
                  <a:schemeClr val="bg1"/>
                </a:solidFill>
              </a:rPr>
              <a:t>MDM analysis </a:t>
            </a:r>
            <a:r>
              <a:rPr lang="it-IT" sz="3600" b="1" baseline="30000" dirty="0" smtClean="0">
                <a:solidFill>
                  <a:schemeClr val="bg1"/>
                </a:solidFill>
              </a:rPr>
              <a:t>2</a:t>
            </a:r>
            <a:r>
              <a:rPr lang="it-IT" sz="3600" b="1" dirty="0" smtClean="0">
                <a:solidFill>
                  <a:schemeClr val="bg1"/>
                </a:solidFill>
              </a:rPr>
              <a:t>H(</a:t>
            </a:r>
            <a:r>
              <a:rPr lang="it-IT" sz="3600" b="1" baseline="30000" dirty="0" smtClean="0">
                <a:solidFill>
                  <a:schemeClr val="bg1"/>
                </a:solidFill>
              </a:rPr>
              <a:t>8</a:t>
            </a:r>
            <a:r>
              <a:rPr lang="it-IT" sz="3600" b="1" dirty="0" smtClean="0">
                <a:solidFill>
                  <a:schemeClr val="bg1"/>
                </a:solidFill>
              </a:rPr>
              <a:t>Li,</a:t>
            </a:r>
            <a:r>
              <a:rPr lang="it-IT" sz="3600" b="1" baseline="30000" dirty="0" smtClean="0">
                <a:solidFill>
                  <a:schemeClr val="bg1"/>
                </a:solidFill>
              </a:rPr>
              <a:t>8</a:t>
            </a:r>
            <a:r>
              <a:rPr lang="it-IT" sz="3600" b="1" dirty="0" smtClean="0">
                <a:solidFill>
                  <a:schemeClr val="bg1"/>
                </a:solidFill>
              </a:rPr>
              <a:t>Li)</a:t>
            </a:r>
            <a:r>
              <a:rPr lang="it-IT" sz="3600" b="1" baseline="30000" dirty="0" smtClean="0">
                <a:solidFill>
                  <a:schemeClr val="bg1"/>
                </a:solidFill>
              </a:rPr>
              <a:t>2</a:t>
            </a:r>
            <a:r>
              <a:rPr lang="it-IT" sz="3600" b="1" dirty="0" smtClean="0">
                <a:solidFill>
                  <a:schemeClr val="bg1"/>
                </a:solidFill>
              </a:rPr>
              <a:t>H</a:t>
            </a:r>
            <a:endParaRPr lang="en-US" sz="3600" spc="-1" dirty="0">
              <a:solidFill>
                <a:schemeClr val="bg1"/>
              </a:solidFill>
              <a:uFill>
                <a:solidFill>
                  <a:srgbClr val="FFFFFF"/>
                </a:solidFill>
              </a:uFill>
            </a:endParaRPr>
          </a:p>
        </p:txBody>
      </p:sp>
      <p:sp>
        <p:nvSpPr>
          <p:cNvPr id="4" name="TextBox 3"/>
          <p:cNvSpPr txBox="1"/>
          <p:nvPr/>
        </p:nvSpPr>
        <p:spPr>
          <a:xfrm>
            <a:off x="1071538" y="857232"/>
            <a:ext cx="7001276" cy="461665"/>
          </a:xfrm>
          <a:prstGeom prst="rect">
            <a:avLst/>
          </a:prstGeom>
          <a:noFill/>
        </p:spPr>
        <p:txBody>
          <a:bodyPr wrap="none" rtlCol="0">
            <a:spAutoFit/>
          </a:bodyPr>
          <a:lstStyle/>
          <a:p>
            <a:r>
              <a:rPr lang="en-US" dirty="0" smtClean="0"/>
              <a:t>We applied MDM to existing literature scattering data on </a:t>
            </a:r>
            <a:r>
              <a:rPr lang="en-US" sz="2400" b="1" baseline="30000" dirty="0" smtClean="0">
                <a:solidFill>
                  <a:srgbClr val="FF0000"/>
                </a:solidFill>
              </a:rPr>
              <a:t>8</a:t>
            </a:r>
            <a:r>
              <a:rPr lang="en-US" sz="2400" b="1" dirty="0" smtClean="0">
                <a:solidFill>
                  <a:srgbClr val="FF0000"/>
                </a:solidFill>
              </a:rPr>
              <a:t>Li+</a:t>
            </a:r>
            <a:r>
              <a:rPr lang="en-US" sz="2400" b="1" baseline="30000" dirty="0" smtClean="0">
                <a:solidFill>
                  <a:srgbClr val="FF0000"/>
                </a:solidFill>
              </a:rPr>
              <a:t>2</a:t>
            </a:r>
            <a:r>
              <a:rPr lang="en-US" sz="2400" b="1" dirty="0" smtClean="0">
                <a:solidFill>
                  <a:srgbClr val="FF0000"/>
                </a:solidFill>
              </a:rPr>
              <a:t>H</a:t>
            </a:r>
            <a:r>
              <a:rPr lang="en-US" dirty="0" smtClean="0"/>
              <a:t> </a:t>
            </a:r>
            <a:endParaRPr lang="ru-RU" dirty="0"/>
          </a:p>
        </p:txBody>
      </p:sp>
      <p:sp>
        <p:nvSpPr>
          <p:cNvPr id="6" name="Прямоугольник 5"/>
          <p:cNvSpPr/>
          <p:nvPr/>
        </p:nvSpPr>
        <p:spPr>
          <a:xfrm>
            <a:off x="0" y="6211669"/>
            <a:ext cx="5286380" cy="338554"/>
          </a:xfrm>
          <a:prstGeom prst="rect">
            <a:avLst/>
          </a:prstGeom>
        </p:spPr>
        <p:txBody>
          <a:bodyPr wrap="square">
            <a:spAutoFit/>
          </a:bodyPr>
          <a:lstStyle/>
          <a:p>
            <a:r>
              <a:rPr lang="da-DK" sz="1600" i="1" dirty="0" smtClean="0"/>
              <a:t>E. Tengborn et al., Physical review C 84, 064616 (2011)</a:t>
            </a:r>
            <a:endParaRPr lang="ru-RU" sz="1600" i="1" dirty="0"/>
          </a:p>
        </p:txBody>
      </p:sp>
      <p:sp>
        <p:nvSpPr>
          <p:cNvPr id="9" name="TextBox 8"/>
          <p:cNvSpPr txBox="1"/>
          <p:nvPr/>
        </p:nvSpPr>
        <p:spPr>
          <a:xfrm>
            <a:off x="4643470" y="1928802"/>
            <a:ext cx="4643438" cy="1631216"/>
          </a:xfrm>
          <a:prstGeom prst="rect">
            <a:avLst/>
          </a:prstGeom>
          <a:noFill/>
        </p:spPr>
        <p:txBody>
          <a:bodyPr wrap="square" rtlCol="0">
            <a:spAutoFit/>
          </a:bodyPr>
          <a:lstStyle/>
          <a:p>
            <a:r>
              <a:rPr lang="en-US" sz="2000" i="1" dirty="0" smtClean="0">
                <a:solidFill>
                  <a:srgbClr val="FF0000"/>
                </a:solidFill>
              </a:rPr>
              <a:t>R</a:t>
            </a:r>
            <a:r>
              <a:rPr lang="en-US" sz="2000" i="1" baseline="-25000" dirty="0" smtClean="0">
                <a:solidFill>
                  <a:srgbClr val="FF0000"/>
                </a:solidFill>
              </a:rPr>
              <a:t>rms</a:t>
            </a:r>
            <a:r>
              <a:rPr lang="en-US" sz="2000" i="1" dirty="0" smtClean="0">
                <a:solidFill>
                  <a:srgbClr val="FF0000"/>
                </a:solidFill>
              </a:rPr>
              <a:t>(0.98) – R</a:t>
            </a:r>
            <a:r>
              <a:rPr lang="en-US" sz="2000" i="1" baseline="-25000" dirty="0" smtClean="0">
                <a:solidFill>
                  <a:srgbClr val="FF0000"/>
                </a:solidFill>
              </a:rPr>
              <a:t>rms </a:t>
            </a:r>
            <a:r>
              <a:rPr lang="en-US" sz="2000" i="1" dirty="0" smtClean="0">
                <a:solidFill>
                  <a:srgbClr val="FF0000"/>
                </a:solidFill>
              </a:rPr>
              <a:t>(</a:t>
            </a:r>
            <a:r>
              <a:rPr lang="en-US" sz="2000" i="1" dirty="0" err="1" smtClean="0">
                <a:solidFill>
                  <a:srgbClr val="FF0000"/>
                </a:solidFill>
              </a:rPr>
              <a:t>g.s</a:t>
            </a:r>
            <a:r>
              <a:rPr lang="en-US" sz="2000" i="1" dirty="0" smtClean="0">
                <a:solidFill>
                  <a:srgbClr val="FF0000"/>
                </a:solidFill>
              </a:rPr>
              <a:t>.) </a:t>
            </a:r>
            <a:r>
              <a:rPr lang="en-US" sz="2000" dirty="0" smtClean="0">
                <a:solidFill>
                  <a:srgbClr val="FF0000"/>
                </a:solidFill>
              </a:rPr>
              <a:t>~ 0.5 fm</a:t>
            </a:r>
          </a:p>
          <a:p>
            <a:endParaRPr lang="en-US" sz="2000" dirty="0" smtClean="0">
              <a:solidFill>
                <a:srgbClr val="FF0000"/>
              </a:solidFill>
            </a:endParaRPr>
          </a:p>
          <a:p>
            <a:r>
              <a:rPr lang="en-US" sz="2000" i="1" dirty="0" err="1" smtClean="0">
                <a:solidFill>
                  <a:srgbClr val="FF0000"/>
                </a:solidFill>
              </a:rPr>
              <a:t>R</a:t>
            </a:r>
            <a:r>
              <a:rPr lang="en-US" sz="2000" i="1" baseline="-25000" dirty="0" err="1" smtClean="0">
                <a:solidFill>
                  <a:srgbClr val="FF0000"/>
                </a:solidFill>
              </a:rPr>
              <a:t>rms</a:t>
            </a:r>
            <a:r>
              <a:rPr lang="en-US" sz="2000" i="1" dirty="0" smtClean="0">
                <a:solidFill>
                  <a:srgbClr val="FF0000"/>
                </a:solidFill>
              </a:rPr>
              <a:t>(2.26) – </a:t>
            </a:r>
            <a:r>
              <a:rPr lang="en-US" sz="2000" i="1" dirty="0" err="1" smtClean="0">
                <a:solidFill>
                  <a:srgbClr val="FF0000"/>
                </a:solidFill>
              </a:rPr>
              <a:t>R</a:t>
            </a:r>
            <a:r>
              <a:rPr lang="en-US" sz="2000" i="1" baseline="-25000" dirty="0" err="1" smtClean="0">
                <a:solidFill>
                  <a:srgbClr val="FF0000"/>
                </a:solidFill>
              </a:rPr>
              <a:t>rms</a:t>
            </a:r>
            <a:r>
              <a:rPr lang="en-US" sz="2000" i="1" baseline="-25000" dirty="0" smtClean="0">
                <a:solidFill>
                  <a:srgbClr val="FF0000"/>
                </a:solidFill>
              </a:rPr>
              <a:t> </a:t>
            </a:r>
            <a:r>
              <a:rPr lang="en-US" sz="2000" i="1" dirty="0" smtClean="0">
                <a:solidFill>
                  <a:srgbClr val="FF0000"/>
                </a:solidFill>
              </a:rPr>
              <a:t>(</a:t>
            </a:r>
            <a:r>
              <a:rPr lang="en-US" sz="2000" i="1" dirty="0" err="1" smtClean="0">
                <a:solidFill>
                  <a:srgbClr val="FF0000"/>
                </a:solidFill>
              </a:rPr>
              <a:t>g.s</a:t>
            </a:r>
            <a:r>
              <a:rPr lang="en-US" sz="2000" i="1" dirty="0" smtClean="0">
                <a:solidFill>
                  <a:srgbClr val="FF0000"/>
                </a:solidFill>
              </a:rPr>
              <a:t>.) </a:t>
            </a:r>
            <a:r>
              <a:rPr lang="en-US" sz="2000" dirty="0" smtClean="0">
                <a:solidFill>
                  <a:srgbClr val="FF0000"/>
                </a:solidFill>
              </a:rPr>
              <a:t>~ </a:t>
            </a:r>
            <a:r>
              <a:rPr lang="en-US" sz="2000" dirty="0" smtClean="0">
                <a:solidFill>
                  <a:srgbClr val="FF0000"/>
                </a:solidFill>
              </a:rPr>
              <a:t>1 fm (unreal?)</a:t>
            </a:r>
          </a:p>
          <a:p>
            <a:endParaRPr lang="en-US" sz="2000" dirty="0" smtClean="0">
              <a:solidFill>
                <a:srgbClr val="FF0000"/>
              </a:solidFill>
            </a:endParaRPr>
          </a:p>
          <a:p>
            <a:endParaRPr lang="en-US" sz="2000" dirty="0" smtClean="0">
              <a:solidFill>
                <a:srgbClr val="FF0000"/>
              </a:solidFill>
            </a:endParaRPr>
          </a:p>
        </p:txBody>
      </p:sp>
      <p:pic>
        <p:nvPicPr>
          <p:cNvPr id="5" name="Picture 2"/>
          <p:cNvPicPr>
            <a:picLocks noChangeAspect="1" noChangeArrowheads="1"/>
          </p:cNvPicPr>
          <p:nvPr/>
        </p:nvPicPr>
        <p:blipFill>
          <a:blip r:embed="rId3"/>
          <a:srcRect/>
          <a:stretch>
            <a:fillRect/>
          </a:stretch>
        </p:blipFill>
        <p:spPr bwMode="auto">
          <a:xfrm>
            <a:off x="0" y="1357298"/>
            <a:ext cx="4669740"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2" cstate="print"/>
          <a:srcRect/>
          <a:stretch>
            <a:fillRect/>
          </a:stretch>
        </p:blipFill>
        <p:spPr bwMode="auto">
          <a:xfrm>
            <a:off x="1" y="1"/>
            <a:ext cx="766390" cy="766390"/>
          </a:xfrm>
          <a:prstGeom prst="rect">
            <a:avLst/>
          </a:prstGeom>
          <a:noFill/>
          <a:ln w="9525">
            <a:noFill/>
            <a:miter lim="800000"/>
            <a:headEnd/>
            <a:tailEnd/>
          </a:ln>
        </p:spPr>
      </p:pic>
      <p:sp>
        <p:nvSpPr>
          <p:cNvPr id="8"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smtClean="0">
                <a:solidFill>
                  <a:schemeClr val="bg1"/>
                </a:solidFill>
              </a:rPr>
              <a:t>DWBA analysis </a:t>
            </a:r>
            <a:r>
              <a:rPr lang="it-IT" sz="3600" b="1" baseline="30000" dirty="0" smtClean="0">
                <a:solidFill>
                  <a:schemeClr val="bg1"/>
                </a:solidFill>
              </a:rPr>
              <a:t>7</a:t>
            </a:r>
            <a:r>
              <a:rPr lang="it-IT" sz="3600" b="1" dirty="0" smtClean="0">
                <a:solidFill>
                  <a:schemeClr val="bg1"/>
                </a:solidFill>
              </a:rPr>
              <a:t>Li(d,p)</a:t>
            </a:r>
            <a:r>
              <a:rPr lang="it-IT" sz="3600" b="1" baseline="30000" dirty="0" smtClean="0">
                <a:solidFill>
                  <a:schemeClr val="bg1"/>
                </a:solidFill>
              </a:rPr>
              <a:t>8</a:t>
            </a:r>
            <a:r>
              <a:rPr lang="it-IT" sz="3600" b="1" dirty="0" smtClean="0">
                <a:solidFill>
                  <a:schemeClr val="bg1"/>
                </a:solidFill>
              </a:rPr>
              <a:t>Li</a:t>
            </a:r>
            <a:endParaRPr lang="en-US" sz="3600" spc="-1" dirty="0">
              <a:solidFill>
                <a:schemeClr val="bg1"/>
              </a:solidFill>
              <a:uFill>
                <a:solidFill>
                  <a:srgbClr val="FFFFFF"/>
                </a:solidFill>
              </a:uFill>
            </a:endParaRPr>
          </a:p>
        </p:txBody>
      </p:sp>
      <p:pic>
        <p:nvPicPr>
          <p:cNvPr id="2" name="Picture 2"/>
          <p:cNvPicPr>
            <a:picLocks noChangeAspect="1" noChangeArrowheads="1"/>
          </p:cNvPicPr>
          <p:nvPr/>
        </p:nvPicPr>
        <p:blipFill>
          <a:blip r:embed="rId3"/>
          <a:srcRect/>
          <a:stretch>
            <a:fillRect/>
          </a:stretch>
        </p:blipFill>
        <p:spPr bwMode="auto">
          <a:xfrm>
            <a:off x="1285852" y="1285860"/>
            <a:ext cx="6715140" cy="46380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1000108"/>
            <a:ext cx="8143900" cy="369332"/>
          </a:xfrm>
          <a:prstGeom prst="rect">
            <a:avLst/>
          </a:prstGeom>
          <a:noFill/>
        </p:spPr>
        <p:txBody>
          <a:bodyPr wrap="square" rtlCol="0">
            <a:spAutoFit/>
          </a:bodyPr>
          <a:lstStyle/>
          <a:p>
            <a:pPr algn="ctr"/>
            <a:r>
              <a:rPr lang="en-US" b="1" dirty="0" smtClean="0"/>
              <a:t>Radial dependence of form-factor </a:t>
            </a:r>
            <a:r>
              <a:rPr lang="en-US" b="1" i="1" dirty="0" smtClean="0"/>
              <a:t>r</a:t>
            </a:r>
            <a:r>
              <a:rPr lang="en-US" b="1" i="1" baseline="30000" dirty="0" smtClean="0"/>
              <a:t>2</a:t>
            </a:r>
            <a:r>
              <a:rPr lang="en-US" b="1" i="1" dirty="0" smtClean="0"/>
              <a:t>I(r) and I(r)</a:t>
            </a:r>
            <a:r>
              <a:rPr lang="en-US" b="1" i="1" baseline="30000" dirty="0" smtClean="0"/>
              <a:t>2</a:t>
            </a:r>
            <a:endParaRPr lang="ru-RU" b="1" i="1" baseline="30000" dirty="0"/>
          </a:p>
        </p:txBody>
      </p:sp>
      <p:pic>
        <p:nvPicPr>
          <p:cNvPr id="7" name="Picture 2" descr="http://nrcki.ru/images/dynamic/img34610.jpg">
            <a:extLst>
              <a:ext uri="{FF2B5EF4-FFF2-40B4-BE49-F238E27FC236}">
                <a16:creationId xmlns:a16="http://schemas.microsoft.com/office/drawing/2014/main" xmlns="" id="{146B0B4C-0D3A-0B4B-AEC6-1528D0CDC6F8}"/>
              </a:ext>
            </a:extLst>
          </p:cNvPr>
          <p:cNvPicPr>
            <a:picLocks noChangeAspect="1" noChangeArrowheads="1"/>
          </p:cNvPicPr>
          <p:nvPr/>
        </p:nvPicPr>
        <p:blipFill>
          <a:blip r:embed="rId2" cstate="print"/>
          <a:srcRect/>
          <a:stretch>
            <a:fillRect/>
          </a:stretch>
        </p:blipFill>
        <p:spPr bwMode="auto">
          <a:xfrm>
            <a:off x="1" y="1"/>
            <a:ext cx="766390" cy="766390"/>
          </a:xfrm>
          <a:prstGeom prst="rect">
            <a:avLst/>
          </a:prstGeom>
          <a:noFill/>
          <a:ln w="9525">
            <a:noFill/>
            <a:miter lim="800000"/>
            <a:headEnd/>
            <a:tailEnd/>
          </a:ln>
        </p:spPr>
      </p:pic>
      <p:sp>
        <p:nvSpPr>
          <p:cNvPr id="8" name="CustomShape 7"/>
          <p:cNvSpPr/>
          <p:nvPr/>
        </p:nvSpPr>
        <p:spPr>
          <a:xfrm>
            <a:off x="785786" y="0"/>
            <a:ext cx="8358214" cy="785794"/>
          </a:xfrm>
          <a:prstGeom prst="flowChartProcess">
            <a:avLst/>
          </a:prstGeom>
          <a:solidFill>
            <a:srgbClr val="333399"/>
          </a:solidFill>
          <a:ln w="25560">
            <a:noFill/>
          </a:ln>
        </p:spPr>
        <p:style>
          <a:lnRef idx="0">
            <a:scrgbClr r="0" g="0" b="0"/>
          </a:lnRef>
          <a:fillRef idx="0">
            <a:scrgbClr r="0" g="0" b="0"/>
          </a:fillRef>
          <a:effectRef idx="0">
            <a:scrgbClr r="0" g="0" b="0"/>
          </a:effectRef>
          <a:fontRef idx="minor"/>
        </p:style>
        <p:txBody>
          <a:bodyPr lIns="90000" tIns="45000" rIns="90000" bIns="45000" anchor="ctr"/>
          <a:lstStyle/>
          <a:p>
            <a:pPr algn="ctr" fontAlgn="auto">
              <a:spcBef>
                <a:spcPts val="0"/>
              </a:spcBef>
              <a:spcAft>
                <a:spcPts val="0"/>
              </a:spcAft>
              <a:defRPr/>
            </a:pPr>
            <a:r>
              <a:rPr lang="it-IT" sz="3600" b="1" dirty="0" smtClean="0">
                <a:solidFill>
                  <a:schemeClr val="bg1"/>
                </a:solidFill>
              </a:rPr>
              <a:t>DWBA analysis </a:t>
            </a:r>
            <a:r>
              <a:rPr lang="it-IT" sz="3600" b="1" baseline="30000" dirty="0" smtClean="0">
                <a:solidFill>
                  <a:schemeClr val="bg1"/>
                </a:solidFill>
              </a:rPr>
              <a:t>7</a:t>
            </a:r>
            <a:r>
              <a:rPr lang="it-IT" sz="3600" b="1" dirty="0" smtClean="0">
                <a:solidFill>
                  <a:schemeClr val="bg1"/>
                </a:solidFill>
              </a:rPr>
              <a:t>Li(d,p)</a:t>
            </a:r>
            <a:r>
              <a:rPr lang="it-IT" sz="3600" b="1" baseline="30000" dirty="0" smtClean="0">
                <a:solidFill>
                  <a:schemeClr val="bg1"/>
                </a:solidFill>
              </a:rPr>
              <a:t>8</a:t>
            </a:r>
            <a:r>
              <a:rPr lang="it-IT" sz="3600" b="1" dirty="0" smtClean="0">
                <a:solidFill>
                  <a:schemeClr val="bg1"/>
                </a:solidFill>
              </a:rPr>
              <a:t>Li</a:t>
            </a:r>
            <a:endParaRPr lang="en-US" sz="3600" spc="-1" dirty="0">
              <a:solidFill>
                <a:schemeClr val="bg1"/>
              </a:solidFill>
              <a:uFill>
                <a:solidFill>
                  <a:srgbClr val="FFFFFF"/>
                </a:solidFill>
              </a:uFill>
            </a:endParaRPr>
          </a:p>
        </p:txBody>
      </p:sp>
      <p:sp>
        <p:nvSpPr>
          <p:cNvPr id="9" name="TextBox 8"/>
          <p:cNvSpPr txBox="1"/>
          <p:nvPr/>
        </p:nvSpPr>
        <p:spPr>
          <a:xfrm>
            <a:off x="928662" y="5143512"/>
            <a:ext cx="7429552" cy="923330"/>
          </a:xfrm>
          <a:prstGeom prst="rect">
            <a:avLst/>
          </a:prstGeom>
          <a:noFill/>
        </p:spPr>
        <p:txBody>
          <a:bodyPr wrap="square" rtlCol="0">
            <a:spAutoFit/>
          </a:bodyPr>
          <a:lstStyle/>
          <a:p>
            <a:pPr algn="just"/>
            <a:r>
              <a:rPr lang="en-US" dirty="0" smtClean="0"/>
              <a:t>Comparison of radial dependence of form-factor for the </a:t>
            </a:r>
            <a:r>
              <a:rPr lang="en-US" dirty="0" err="1" smtClean="0"/>
              <a:t>g.s</a:t>
            </a:r>
            <a:r>
              <a:rPr lang="en-US" dirty="0" smtClean="0"/>
              <a:t>. and 0.98 </a:t>
            </a:r>
            <a:r>
              <a:rPr lang="en-US" dirty="0" err="1" smtClean="0"/>
              <a:t>MeV</a:t>
            </a:r>
            <a:r>
              <a:rPr lang="en-US" dirty="0" smtClean="0"/>
              <a:t> states shows that radii of these states are close, while 2.26 </a:t>
            </a:r>
            <a:r>
              <a:rPr lang="en-US" dirty="0" err="1" smtClean="0"/>
              <a:t>MeV</a:t>
            </a:r>
            <a:r>
              <a:rPr lang="en-US" dirty="0" smtClean="0"/>
              <a:t> state has increased dimensions</a:t>
            </a:r>
            <a:endParaRPr lang="ru-RU" dirty="0"/>
          </a:p>
        </p:txBody>
      </p:sp>
      <p:pic>
        <p:nvPicPr>
          <p:cNvPr id="23554" name="Picture 2"/>
          <p:cNvPicPr>
            <a:picLocks noChangeAspect="1" noChangeArrowheads="1"/>
          </p:cNvPicPr>
          <p:nvPr/>
        </p:nvPicPr>
        <p:blipFill>
          <a:blip r:embed="rId3"/>
          <a:srcRect/>
          <a:stretch>
            <a:fillRect/>
          </a:stretch>
        </p:blipFill>
        <p:spPr bwMode="auto">
          <a:xfrm>
            <a:off x="-32" y="1500174"/>
            <a:ext cx="4355894" cy="3244276"/>
          </a:xfrm>
          <a:prstGeom prst="rect">
            <a:avLst/>
          </a:prstGeom>
          <a:noFill/>
          <a:ln w="9525">
            <a:noFill/>
            <a:miter lim="800000"/>
            <a:headEnd/>
            <a:tailEnd/>
          </a:ln>
          <a:effectLst/>
        </p:spPr>
      </p:pic>
      <p:pic>
        <p:nvPicPr>
          <p:cNvPr id="23556" name="Picture 4"/>
          <p:cNvPicPr>
            <a:picLocks noChangeAspect="1" noChangeArrowheads="1"/>
          </p:cNvPicPr>
          <p:nvPr/>
        </p:nvPicPr>
        <p:blipFill>
          <a:blip r:embed="rId4"/>
          <a:srcRect/>
          <a:stretch>
            <a:fillRect/>
          </a:stretch>
        </p:blipFill>
        <p:spPr bwMode="auto">
          <a:xfrm>
            <a:off x="4531173" y="1500174"/>
            <a:ext cx="4612859" cy="32405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5663</TotalTime>
  <Words>1333</Words>
  <Application>Microsoft Macintosh PowerPoint</Application>
  <PresentationFormat>Экран (4:3)</PresentationFormat>
  <Paragraphs>110</Paragraphs>
  <Slides>23</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Тема Office</vt:lpstr>
      <vt:lpstr>Equation</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Conclusions</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Exotic cluster structure in a boson-fermion mixture  (A ≠ 4n nuclei)</dc:title>
  <dc:creator>Андрей Данилов</dc:creator>
  <cp:lastModifiedBy>Андрей Данилов</cp:lastModifiedBy>
  <cp:revision>645</cp:revision>
  <dcterms:created xsi:type="dcterms:W3CDTF">2016-06-22T18:21:23Z</dcterms:created>
  <dcterms:modified xsi:type="dcterms:W3CDTF">2024-10-23T04:30:43Z</dcterms:modified>
</cp:coreProperties>
</file>