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403" r:id="rId3"/>
    <p:sldId id="415" r:id="rId4"/>
    <p:sldId id="258" r:id="rId5"/>
    <p:sldId id="412" r:id="rId6"/>
    <p:sldId id="260" r:id="rId7"/>
    <p:sldId id="327" r:id="rId8"/>
    <p:sldId id="418" r:id="rId9"/>
    <p:sldId id="416" r:id="rId10"/>
    <p:sldId id="278" r:id="rId11"/>
    <p:sldId id="413" r:id="rId12"/>
    <p:sldId id="414" r:id="rId13"/>
    <p:sldId id="417" r:id="rId14"/>
    <p:sldId id="259" r:id="rId15"/>
    <p:sldId id="404" r:id="rId16"/>
    <p:sldId id="410" r:id="rId17"/>
    <p:sldId id="40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9" autoAdjust="0"/>
    <p:restoredTop sz="94088" autoAdjust="0"/>
  </p:normalViewPr>
  <p:slideViewPr>
    <p:cSldViewPr snapToGrid="0">
      <p:cViewPr varScale="1">
        <p:scale>
          <a:sx n="76" d="100"/>
          <a:sy n="76" d="100"/>
        </p:scale>
        <p:origin x="2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C0B78-C32D-463F-875E-FDF5E6DB2975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E3E45-40F9-487A-9316-FC102028AF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54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AE3E45-40F9-487A-9316-FC102028AFA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665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BC18F-9448-4137-A126-0FB57514142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8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2794C-74ED-045C-D96F-B105C5694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6F410B-3D6F-E53B-E94A-D71564E1B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9B4E2-4D34-17D3-C86B-37EE32D0C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0B408-1B5C-2D79-F800-61542F596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4D26B1-86C9-3D45-440B-C77F766FC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2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BB34B-84A6-67EA-6E39-45905B047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FF89FE-C51D-EDA1-E614-F680C9C6E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A32170-9028-3B7E-6EB8-335216A8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5EFE25-92B2-E1E4-0088-A94E47D5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1A722-1462-A2C4-94E2-55CB89D8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09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7438A9-B208-8446-5124-3956811DC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9C3E90-453B-370F-EFDF-3BD35BF33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55EBDA-9C26-69A1-8833-64DA1A677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6D7C1D-F2C2-3077-040C-ABC2D9E2E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D7CBFC-E9A5-1FE4-6FB6-63BFC22B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31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AE7B9-BAB3-447F-EE33-549A3B564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0A943A-5343-A01E-88B2-BC15B4336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F1D707-7F18-891F-53C4-73BD067E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E09410-D990-AF95-6F54-8975FA425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CE919-E17B-54BD-5276-F8C18F89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5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334A8-4C40-F18E-AB8B-12CBCF6B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82D04B-7076-F4E3-BE19-C010ADE54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245D0-0D7B-1AA6-F77D-12A7BA8E2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35189A-83B5-3018-9377-F767577B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6D0190-9BB3-D9E1-3554-72725AEA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5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B8554-948A-9524-CDAB-409D25DD3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50657E-E446-B5C7-90C6-7D7C5C69B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44F218-69F1-6C9E-0194-FD048C010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56A97A-05D9-1167-7A92-C0B07A087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D07922-796A-018F-DF07-2A611ABC1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E7849-1CC7-5856-7152-9CA70DD5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5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BF2F8-0926-0F1E-54CF-1A3E005AB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59DDAD-2BD2-7591-2120-8CF336CDB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12C18A-5BDC-4516-3EB9-F2AD1289F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FB19B3-707D-9A35-C5C7-FD4D4277FE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ABE127-0DC7-7D2F-7C03-0200CA970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418453-1CC2-2E2D-DC3D-143B753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2E9066-6D19-633F-7A81-9B7D754E1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D35B7A-CFB5-BA1C-AAAC-939BE7AE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70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EE66D0-C42D-BE59-5763-0C1AEB917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CBE500-0CE3-933F-1A74-0E4A89CB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FEE2CD-04F9-E8FB-8365-BBAFBF728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F30D58-3D0F-B68C-D1B8-34A33CE1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07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68DB70-1D8B-7FF8-A489-A09BD7C22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92A456-CDBF-0255-3048-C460E5EFB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BAA741-4355-8AD4-5C13-D0ADAAA0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90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9BEC2-D9E4-B692-351A-2D3F0AED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08BC53-CD79-929A-A977-EC074ADF7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282A8A-338E-F0AF-3DAB-E0D07D039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E9F613-6D13-17D2-2C9D-42867C82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B86D6C-E873-6FBF-45C4-0DF2E056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43C797-7CFF-58C7-EB20-DD203EFC1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34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B0651-C646-4EA9-9C62-410E8E049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AD33E4-34D4-AE6C-6441-40B9AFB4BF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D6640A-31A5-137E-B093-41B101552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6D3064-3650-123F-4139-C1813228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78D3DC-E025-92C0-EEE2-21245B9F7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39481A-9706-78BB-DB46-BE829FC2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80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43987-C06F-A438-7378-09EE3719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6A14D9-5259-B5D3-181D-157101460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31278-F29C-34A5-C7EC-EC849F649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2ACAC-AAB2-4921-A518-38D3FE87DDAF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11E936-3D33-CEE5-E97A-86963AAE0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85C26B-0411-73DB-CF41-28C6D10F0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42D33-906B-4371-B545-DCA9320A0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98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ns.ph.liv.ac.uk/posters/ptg/poster2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E804C4-0E42-2837-FCEF-734E6B0EBBB7}"/>
              </a:ext>
            </a:extLst>
          </p:cNvPr>
          <p:cNvSpPr txBox="1"/>
          <p:nvPr/>
        </p:nvSpPr>
        <p:spPr>
          <a:xfrm>
            <a:off x="2101442" y="1208015"/>
            <a:ext cx="7080308" cy="3131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Manifestation of the N=32, 34 subshell closures in the ternary decays of heavy nuclei.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 algn="ctr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Yu.V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Pyatkov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D.V. Kamanin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V.E. Zhuchko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Z.I. Goryainova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E.A. Kuznetsova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Yu. M. Sereda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A.N. Solodov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O.V. Strekalovsky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A.O. Zhukova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National Nuclear Research University “MEPHI”, 115409 Moscow, Russia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Joint Institute for Nuclear Research, 141980 Dubna, Russia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174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0640" y="162746"/>
            <a:ext cx="6149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Collinear cluster tri-partition (CCT) – long lived history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7" name="Picture 3" descr="shariki-1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422" y="959263"/>
            <a:ext cx="2538515" cy="141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44583" y="2774256"/>
            <a:ext cx="2304256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Prescission</a:t>
            </a:r>
            <a:r>
              <a:rPr lang="en-US" sz="1600" b="1" dirty="0"/>
              <a:t>  ternary </a:t>
            </a:r>
          </a:p>
          <a:p>
            <a:r>
              <a:rPr lang="en-US" sz="1600" b="1" dirty="0"/>
              <a:t>configurations </a:t>
            </a:r>
          </a:p>
          <a:p>
            <a:r>
              <a:rPr lang="en-US" sz="1600" b="1" dirty="0"/>
              <a:t>supposed to be in game</a:t>
            </a:r>
            <a:endParaRPr lang="ru-RU" sz="1600" b="1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9896" y="762911"/>
            <a:ext cx="5400600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0297" y="4354912"/>
            <a:ext cx="1689735" cy="2465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5"/>
          <a:srcRect l="30994" t="26823" r="32435" b="54490"/>
          <a:stretch/>
        </p:blipFill>
        <p:spPr bwMode="auto">
          <a:xfrm>
            <a:off x="3719736" y="5587448"/>
            <a:ext cx="4320480" cy="1143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54" b="23214"/>
          <a:stretch/>
        </p:blipFill>
        <p:spPr bwMode="auto">
          <a:xfrm>
            <a:off x="6903266" y="4575170"/>
            <a:ext cx="1857031" cy="2212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400256" y="6411526"/>
            <a:ext cx="216024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http://fobos.jinr.ru/</a:t>
            </a:r>
            <a:endParaRPr lang="ru-RU" b="1" dirty="0"/>
          </a:p>
        </p:txBody>
      </p:sp>
      <p:sp>
        <p:nvSpPr>
          <p:cNvPr id="3" name="Rectangle 2"/>
          <p:cNvSpPr/>
          <p:nvPr/>
        </p:nvSpPr>
        <p:spPr>
          <a:xfrm>
            <a:off x="1618427" y="908721"/>
            <a:ext cx="3338523" cy="1771351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C6689-36B9-993D-93CD-6C7E9F4C57C8}"/>
              </a:ext>
            </a:extLst>
          </p:cNvPr>
          <p:cNvSpPr txBox="1"/>
          <p:nvPr/>
        </p:nvSpPr>
        <p:spPr>
          <a:xfrm>
            <a:off x="260234" y="3716107"/>
            <a:ext cx="3372375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main benefit drown from the “CCT” studies:</a:t>
            </a:r>
          </a:p>
          <a:p>
            <a:r>
              <a:rPr lang="en-US" dirty="0"/>
              <a:t>confirmation of the effect</a:t>
            </a:r>
          </a:p>
          <a:p>
            <a:r>
              <a:rPr lang="en-US" dirty="0"/>
              <a:t>using the selection gates </a:t>
            </a:r>
          </a:p>
          <a:p>
            <a:r>
              <a:rPr lang="en-US" dirty="0"/>
              <a:t>which differ from that applied in a pure mass-spectrometry.</a:t>
            </a:r>
          </a:p>
          <a:p>
            <a:r>
              <a:rPr lang="en-US" dirty="0"/>
              <a:t>We mean the </a:t>
            </a:r>
            <a:r>
              <a:rPr lang="en-US" b="1" dirty="0">
                <a:solidFill>
                  <a:srgbClr val="0070C0"/>
                </a:solidFill>
              </a:rPr>
              <a:t>neutron multiplicity </a:t>
            </a:r>
            <a:r>
              <a:rPr lang="en-US" dirty="0"/>
              <a:t>and </a:t>
            </a:r>
            <a:r>
              <a:rPr lang="en-US" b="1" dirty="0">
                <a:solidFill>
                  <a:srgbClr val="0070C0"/>
                </a:solidFill>
              </a:rPr>
              <a:t>nuclear charge </a:t>
            </a:r>
            <a:r>
              <a:rPr lang="en-US" dirty="0"/>
              <a:t>gates used.</a:t>
            </a:r>
          </a:p>
        </p:txBody>
      </p:sp>
    </p:spTree>
    <p:extLst>
      <p:ext uri="{BB962C8B-B14F-4D97-AF65-F5344CB8AC3E}">
        <p14:creationId xmlns:p14="http://schemas.microsoft.com/office/powerpoint/2010/main" val="4224299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31B11-07F3-14BB-B211-6E237F6363BD}"/>
              </a:ext>
            </a:extLst>
          </p:cNvPr>
          <p:cNvSpPr txBox="1"/>
          <p:nvPr/>
        </p:nvSpPr>
        <p:spPr>
          <a:xfrm>
            <a:off x="3206297" y="498140"/>
            <a:ext cx="5707006" cy="602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 several experimental approaches,  we have observed a break-up of some fraction of fission fragments  (FFs) in the solid-state foils. The break-up is detained in relation to the binary fission which produced the FFs.  The fact of delay gives evidence  that the FF undergoing the break-up is born in the state of fission isomer.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AutoNum type="arabicPeriod"/>
              <a:tabLst>
                <a:tab pos="457200" algn="l"/>
              </a:tabLs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other words, for the first time we have observed the Coulomb induced break-up of the nuclei of middle masses prove to be the fission isomers. </a:t>
            </a:r>
            <a:endParaRPr lang="ru-RU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Both facts were unknown in the past. </a:t>
            </a:r>
            <a:endParaRPr lang="ru-RU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At least one of the break-up partners shows magic or    semi-magic nucleon composition.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The yield of the break-up events changes  in the wide range of values that indicates essential difference in the heights  of the break-up barriers.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31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788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070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EA7289-F91D-D27C-7706-CED879940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28" y="716426"/>
            <a:ext cx="4842039" cy="58531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7364AA-C779-B4E0-8057-26D55B00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987" y="669645"/>
            <a:ext cx="2857241" cy="21196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849620-FE5C-58C1-17E6-E0BC4F2FF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968" y="2810313"/>
            <a:ext cx="4024122" cy="26214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B3E79A-EF60-01DE-9309-8A5E659AB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056" y="5452770"/>
            <a:ext cx="4085636" cy="13326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774472-AFE9-9D54-5287-DBAF3571749E}"/>
              </a:ext>
            </a:extLst>
          </p:cNvPr>
          <p:cNvSpPr txBox="1"/>
          <p:nvPr/>
        </p:nvSpPr>
        <p:spPr>
          <a:xfrm>
            <a:off x="2292941" y="157077"/>
            <a:ext cx="9095113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 Clustering and division of deformation in </a:t>
            </a:r>
            <a:r>
              <a:rPr lang="en-US" b="1" dirty="0" err="1">
                <a:solidFill>
                  <a:srgbClr val="0070C0"/>
                </a:solidFill>
              </a:rPr>
              <a:t>prescission</a:t>
            </a:r>
            <a:r>
              <a:rPr lang="en-US" b="1" dirty="0">
                <a:solidFill>
                  <a:srgbClr val="0070C0"/>
                </a:solidFill>
              </a:rPr>
              <a:t> configuration of the mother nucleus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6CADFB-0368-999A-3F22-B894E161C619}"/>
              </a:ext>
            </a:extLst>
          </p:cNvPr>
          <p:cNvSpPr/>
          <p:nvPr/>
        </p:nvSpPr>
        <p:spPr>
          <a:xfrm>
            <a:off x="9114639" y="2973897"/>
            <a:ext cx="713064" cy="9311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8DD688-82AD-46C4-9319-9F1C1D78434B}"/>
              </a:ext>
            </a:extLst>
          </p:cNvPr>
          <p:cNvSpPr txBox="1"/>
          <p:nvPr/>
        </p:nvSpPr>
        <p:spPr>
          <a:xfrm>
            <a:off x="780711" y="653230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1</a:t>
            </a:r>
            <a:endParaRPr lang="ru-RU" sz="1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80A73-BB5A-4EDC-BB70-9D69D149FFB9}"/>
              </a:ext>
            </a:extLst>
          </p:cNvPr>
          <p:cNvSpPr txBox="1"/>
          <p:nvPr/>
        </p:nvSpPr>
        <p:spPr>
          <a:xfrm>
            <a:off x="9126709" y="875985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2</a:t>
            </a:r>
            <a:endParaRPr lang="ru-RU" sz="1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40A5C9-FC6B-4D84-9C99-E1FE67C8BFF4}"/>
              </a:ext>
            </a:extLst>
          </p:cNvPr>
          <p:cNvSpPr txBox="1"/>
          <p:nvPr/>
        </p:nvSpPr>
        <p:spPr>
          <a:xfrm>
            <a:off x="9633747" y="2727676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3</a:t>
            </a:r>
            <a:endParaRPr lang="ru-RU" sz="1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F0E09-2E4A-46CD-B530-D4379FA83139}"/>
              </a:ext>
            </a:extLst>
          </p:cNvPr>
          <p:cNvSpPr txBox="1"/>
          <p:nvPr/>
        </p:nvSpPr>
        <p:spPr>
          <a:xfrm>
            <a:off x="10420350" y="529113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071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7DBA0D-BFBF-8FC1-72B9-732B26B58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509" b="-9111"/>
          <a:stretch/>
        </p:blipFill>
        <p:spPr bwMode="auto">
          <a:xfrm>
            <a:off x="10817824" y="6609131"/>
            <a:ext cx="1198883" cy="172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33A101-A00B-9281-1EC6-DF5B879B1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280" y="4033408"/>
            <a:ext cx="3426461" cy="2800639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A98DFEB-0ECC-9D2A-AEFA-0A1CE8C93C52}"/>
              </a:ext>
            </a:extLst>
          </p:cNvPr>
          <p:cNvCxnSpPr/>
          <p:nvPr/>
        </p:nvCxnSpPr>
        <p:spPr>
          <a:xfrm>
            <a:off x="4732903" y="5209081"/>
            <a:ext cx="0" cy="34535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BF0FC51-A59F-71F8-6C50-ED30E7DB7FDC}"/>
              </a:ext>
            </a:extLst>
          </p:cNvPr>
          <p:cNvCxnSpPr/>
          <p:nvPr/>
        </p:nvCxnSpPr>
        <p:spPr>
          <a:xfrm>
            <a:off x="3853169" y="4673382"/>
            <a:ext cx="0" cy="345353"/>
          </a:xfrm>
          <a:prstGeom prst="straightConnector1">
            <a:avLst/>
          </a:prstGeom>
          <a:ln w="95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11E2F5-BE56-D80F-F300-D21AD041B62B}"/>
              </a:ext>
            </a:extLst>
          </p:cNvPr>
          <p:cNvSpPr txBox="1"/>
          <p:nvPr/>
        </p:nvSpPr>
        <p:spPr>
          <a:xfrm>
            <a:off x="4068660" y="4985"/>
            <a:ext cx="6865211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Twofold </a:t>
            </a:r>
            <a:r>
              <a:rPr lang="en-US" b="1" dirty="0" err="1">
                <a:solidFill>
                  <a:srgbClr val="0070C0"/>
                </a:solidFill>
              </a:rPr>
              <a:t>weghing</a:t>
            </a:r>
            <a:r>
              <a:rPr lang="en-US" b="1" dirty="0">
                <a:solidFill>
                  <a:srgbClr val="0070C0"/>
                </a:solidFill>
              </a:rPr>
              <a:t> &amp; Cu foil @LIS spectrometer: missing light ions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13FE18-3691-33AB-D69B-D6D790BF4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511" y="468554"/>
            <a:ext cx="4477508" cy="3512883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F5384A48-6F3A-4BDD-DD18-BBAF7166A48D}"/>
              </a:ext>
            </a:extLst>
          </p:cNvPr>
          <p:cNvCxnSpPr/>
          <p:nvPr/>
        </p:nvCxnSpPr>
        <p:spPr>
          <a:xfrm>
            <a:off x="7140160" y="925226"/>
            <a:ext cx="0" cy="34535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BF9FE187-EF8C-F1FE-46CD-56A3DF93E852}"/>
              </a:ext>
            </a:extLst>
          </p:cNvPr>
          <p:cNvCxnSpPr>
            <a:cxnSpLocks/>
          </p:cNvCxnSpPr>
          <p:nvPr/>
        </p:nvCxnSpPr>
        <p:spPr>
          <a:xfrm flipV="1">
            <a:off x="6150932" y="2067246"/>
            <a:ext cx="0" cy="4709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B90C338-34C4-7710-55CA-C891287E5606}"/>
              </a:ext>
            </a:extLst>
          </p:cNvPr>
          <p:cNvSpPr txBox="1"/>
          <p:nvPr/>
        </p:nvSpPr>
        <p:spPr>
          <a:xfrm>
            <a:off x="6795632" y="2368905"/>
            <a:ext cx="5757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aseline="30000" dirty="0"/>
              <a:t>16</a:t>
            </a:r>
            <a:r>
              <a:rPr lang="en-US" dirty="0"/>
              <a:t>O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E378DE-B830-8C58-E2EC-1713B5A03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55" y="234073"/>
            <a:ext cx="3951605" cy="37473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76BE0-183C-E27D-BD38-A67AEA155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350" y="610481"/>
            <a:ext cx="2364802" cy="1080120"/>
          </a:xfrm>
          <a:prstGeom prst="rect">
            <a:avLst/>
          </a:prstGeom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0F95C06A-A485-8381-C3FB-2B70FC2360D2}"/>
              </a:ext>
            </a:extLst>
          </p:cNvPr>
          <p:cNvCxnSpPr/>
          <p:nvPr/>
        </p:nvCxnSpPr>
        <p:spPr>
          <a:xfrm flipH="1">
            <a:off x="3202675" y="556110"/>
            <a:ext cx="227619" cy="204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1F5BA1E-1AA5-86F8-AFEB-F0E429BD5EC1}"/>
              </a:ext>
            </a:extLst>
          </p:cNvPr>
          <p:cNvSpPr txBox="1"/>
          <p:nvPr/>
        </p:nvSpPr>
        <p:spPr>
          <a:xfrm>
            <a:off x="3262356" y="2858070"/>
            <a:ext cx="622286" cy="33855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&amp; w1</a:t>
            </a:r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8091C-9FDA-5016-2B8D-982E26D3FD54}"/>
              </a:ext>
            </a:extLst>
          </p:cNvPr>
          <p:cNvSpPr txBox="1"/>
          <p:nvPr/>
        </p:nvSpPr>
        <p:spPr>
          <a:xfrm rot="16200000">
            <a:off x="4372041" y="212480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boundary of the window</a:t>
            </a:r>
            <a:endParaRPr lang="ru-RU" sz="1400" dirty="0">
              <a:solidFill>
                <a:srgbClr val="00B05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7D0209-9E9C-A683-16B5-5407FFC69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531" y="4407106"/>
            <a:ext cx="1287781" cy="354668"/>
          </a:xfrm>
          <a:prstGeom prst="rect">
            <a:avLst/>
          </a:prstGeom>
        </p:spPr>
      </p:pic>
      <p:pic>
        <p:nvPicPr>
          <p:cNvPr id="20" name="Picture 4" descr="f17_0">
            <a:extLst>
              <a:ext uri="{FF2B5EF4-FFF2-40B4-BE49-F238E27FC236}">
                <a16:creationId xmlns:a16="http://schemas.microsoft.com/office/drawing/2014/main" id="{66819C27-FDE6-AD1D-498A-D012F46896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t="9134" r="12953" b="5549"/>
          <a:stretch/>
        </p:blipFill>
        <p:spPr bwMode="auto">
          <a:xfrm>
            <a:off x="6810404" y="4022212"/>
            <a:ext cx="3411096" cy="2800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92E7B5-39BD-BEF5-DF12-D3A3611D0492}"/>
              </a:ext>
            </a:extLst>
          </p:cNvPr>
          <p:cNvSpPr txBox="1"/>
          <p:nvPr/>
        </p:nvSpPr>
        <p:spPr>
          <a:xfrm>
            <a:off x="7371422" y="5079763"/>
            <a:ext cx="6200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10</a:t>
            </a:r>
            <a:r>
              <a:rPr lang="en-US" sz="1600" dirty="0"/>
              <a:t>Be</a:t>
            </a:r>
            <a:endParaRPr lang="ru-RU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F66325-B228-4424-BC3E-0CAAF97BD671}"/>
              </a:ext>
            </a:extLst>
          </p:cNvPr>
          <p:cNvSpPr txBox="1"/>
          <p:nvPr/>
        </p:nvSpPr>
        <p:spPr>
          <a:xfrm>
            <a:off x="5785968" y="2587685"/>
            <a:ext cx="620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aseline="30000" dirty="0"/>
              <a:t>10</a:t>
            </a:r>
            <a:r>
              <a:rPr lang="en-US" dirty="0"/>
              <a:t>Be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644964-EB98-51DD-221E-C1E37542E23C}"/>
              </a:ext>
            </a:extLst>
          </p:cNvPr>
          <p:cNvSpPr txBox="1"/>
          <p:nvPr/>
        </p:nvSpPr>
        <p:spPr>
          <a:xfrm>
            <a:off x="712521" y="3883885"/>
            <a:ext cx="122479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tot</a:t>
            </a:r>
            <a:r>
              <a:rPr lang="en-US" dirty="0"/>
              <a:t>~8000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F08B22-693A-4108-9A65-E49A11575CC4}"/>
              </a:ext>
            </a:extLst>
          </p:cNvPr>
          <p:cNvSpPr txBox="1"/>
          <p:nvPr/>
        </p:nvSpPr>
        <p:spPr>
          <a:xfrm>
            <a:off x="3718967" y="459455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1</a:t>
            </a:r>
            <a:endParaRPr lang="ru-RU" sz="1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4917ED-2062-4605-A025-63D8E4DC9706}"/>
              </a:ext>
            </a:extLst>
          </p:cNvPr>
          <p:cNvSpPr txBox="1"/>
          <p:nvPr/>
        </p:nvSpPr>
        <p:spPr>
          <a:xfrm>
            <a:off x="9314350" y="513721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2</a:t>
            </a:r>
            <a:endParaRPr lang="ru-RU" sz="1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4DFDD-DE5D-41C2-B081-101875823988}"/>
              </a:ext>
            </a:extLst>
          </p:cNvPr>
          <p:cNvSpPr txBox="1"/>
          <p:nvPr/>
        </p:nvSpPr>
        <p:spPr>
          <a:xfrm>
            <a:off x="5855984" y="4062822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3</a:t>
            </a:r>
            <a:endParaRPr lang="ru-RU" sz="1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07A8F5-62F5-4536-9CCA-81F0D4EEC318}"/>
              </a:ext>
            </a:extLst>
          </p:cNvPr>
          <p:cNvSpPr txBox="1"/>
          <p:nvPr/>
        </p:nvSpPr>
        <p:spPr>
          <a:xfrm>
            <a:off x="9528476" y="3939711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4</a:t>
            </a:r>
            <a:endParaRPr lang="ru-RU" sz="1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CA2ED1-5FF3-4F44-A415-D1356A65FA8B}"/>
              </a:ext>
            </a:extLst>
          </p:cNvPr>
          <p:cNvSpPr txBox="1"/>
          <p:nvPr/>
        </p:nvSpPr>
        <p:spPr>
          <a:xfrm>
            <a:off x="10531091" y="4488716"/>
            <a:ext cx="1291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FOBOS data</a:t>
            </a:r>
          </a:p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58A2F2-2DBD-4975-A8D0-EC70C254EBF6}"/>
              </a:ext>
            </a:extLst>
          </p:cNvPr>
          <p:cNvSpPr txBox="1"/>
          <p:nvPr/>
        </p:nvSpPr>
        <p:spPr>
          <a:xfrm>
            <a:off x="4855385" y="5076148"/>
            <a:ext cx="16454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5*10</a:t>
            </a:r>
            <a:r>
              <a:rPr lang="en-US" sz="1600" baseline="30000" dirty="0"/>
              <a:t>-3</a:t>
            </a:r>
            <a:r>
              <a:rPr lang="en-US" sz="1600" dirty="0"/>
              <a:t>/FF</a:t>
            </a:r>
            <a:r>
              <a:rPr lang="en-US" sz="1600" baseline="-25000" dirty="0"/>
              <a:t>L</a:t>
            </a:r>
            <a:r>
              <a:rPr lang="en-US" sz="1600" dirty="0"/>
              <a:t> (</a:t>
            </a:r>
            <a:r>
              <a:rPr lang="en-US" sz="1600" baseline="30000" dirty="0"/>
              <a:t>16</a:t>
            </a:r>
            <a:r>
              <a:rPr lang="en-US" sz="1600" dirty="0"/>
              <a:t>O)</a:t>
            </a:r>
            <a:endParaRPr lang="ru-RU" sz="16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F6DC34F-468B-4DEE-B912-3C1FCEC0B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0343" y="2151430"/>
            <a:ext cx="2635259" cy="12632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BFA631-E24B-4904-A159-6EF82C8F1745}"/>
              </a:ext>
            </a:extLst>
          </p:cNvPr>
          <p:cNvSpPr txBox="1"/>
          <p:nvPr/>
        </p:nvSpPr>
        <p:spPr>
          <a:xfrm>
            <a:off x="6144222" y="3703074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</a:t>
            </a:r>
            <a:r>
              <a:rPr lang="en-US" sz="1400" b="1" baseline="-25000" dirty="0" err="1"/>
              <a:t>miss</a:t>
            </a:r>
            <a:r>
              <a:rPr lang="en-US" sz="1400" b="1" dirty="0"/>
              <a:t>=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472063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5C59AC-A876-42A7-A8A0-763AF2DBA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7" t="45264" r="29343" b="16611"/>
          <a:stretch/>
        </p:blipFill>
        <p:spPr bwMode="auto">
          <a:xfrm>
            <a:off x="812490" y="509995"/>
            <a:ext cx="7224938" cy="3307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3A8B5963-9D5B-87B0-3672-5276E4B97A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7" t="24880" r="25179" b="29447"/>
          <a:stretch/>
        </p:blipFill>
        <p:spPr>
          <a:xfrm>
            <a:off x="4561799" y="4084435"/>
            <a:ext cx="3729999" cy="2491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F173A-F393-7C78-D973-DF9E78373391}"/>
              </a:ext>
            </a:extLst>
          </p:cNvPr>
          <p:cNvSpPr txBox="1"/>
          <p:nvPr/>
        </p:nvSpPr>
        <p:spPr>
          <a:xfrm>
            <a:off x="3339718" y="109885"/>
            <a:ext cx="5821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M-E-T Array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(COMETA) setup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925D0-EA2E-7375-733C-A71E298FF1E7}"/>
              </a:ext>
            </a:extLst>
          </p:cNvPr>
          <p:cNvSpPr txBox="1"/>
          <p:nvPr/>
        </p:nvSpPr>
        <p:spPr>
          <a:xfrm>
            <a:off x="8419506" y="871400"/>
            <a:ext cx="2725970" cy="79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-E method for triple coincidences: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45BB3-E710-B26F-73F2-037BEF688F0B}"/>
              </a:ext>
            </a:extLst>
          </p:cNvPr>
          <p:cNvSpPr txBox="1"/>
          <p:nvPr/>
        </p:nvSpPr>
        <p:spPr>
          <a:xfrm>
            <a:off x="8554462" y="1610973"/>
            <a:ext cx="2272537" cy="83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ToF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-&gt; M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1,2,3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7BCC5094-6D51-3C1D-67F2-363296295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824" y="3459087"/>
            <a:ext cx="662543" cy="3355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DB846A-2282-464B-AA91-1E8A26C4F6B3}"/>
              </a:ext>
            </a:extLst>
          </p:cNvPr>
          <p:cNvSpPr txBox="1"/>
          <p:nvPr/>
        </p:nvSpPr>
        <p:spPr>
          <a:xfrm>
            <a:off x="9782491" y="5136765"/>
            <a:ext cx="1551420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VX1742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32+2 Channel 12bit 5 GS/s Digitizer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200ps/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4FB17-894F-C4F6-7F08-8635CA367E24}"/>
              </a:ext>
            </a:extLst>
          </p:cNvPr>
          <p:cNvSpPr txBox="1"/>
          <p:nvPr/>
        </p:nvSpPr>
        <p:spPr>
          <a:xfrm>
            <a:off x="9690731" y="3817447"/>
            <a:ext cx="162916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kBq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Spot d= 3 mm on Al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65   ug/cm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D42ACD-1829-6664-8564-3A2019E7FF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503" y="3900084"/>
            <a:ext cx="4123226" cy="292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3528A2-C2AE-24CC-5BFD-F0D62836AC7E}"/>
              </a:ext>
            </a:extLst>
          </p:cNvPr>
          <p:cNvSpPr/>
          <p:nvPr/>
        </p:nvSpPr>
        <p:spPr>
          <a:xfrm>
            <a:off x="8419506" y="811715"/>
            <a:ext cx="2605843" cy="18684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E9FA7DFC-5A5A-DFD0-1636-EF2D098F18DA}"/>
              </a:ext>
            </a:extLst>
          </p:cNvPr>
          <p:cNvSpPr/>
          <p:nvPr/>
        </p:nvSpPr>
        <p:spPr>
          <a:xfrm rot="16027564">
            <a:off x="2650121" y="5262313"/>
            <a:ext cx="205936" cy="359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1D75D-C6D8-C814-624D-C55F89C563D1}"/>
              </a:ext>
            </a:extLst>
          </p:cNvPr>
          <p:cNvSpPr txBox="1"/>
          <p:nvPr/>
        </p:nvSpPr>
        <p:spPr>
          <a:xfrm>
            <a:off x="1045588" y="3766061"/>
            <a:ext cx="8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arm_1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0E7420-8DE3-279C-E9B3-DBEC5E0829D0}"/>
              </a:ext>
            </a:extLst>
          </p:cNvPr>
          <p:cNvSpPr txBox="1"/>
          <p:nvPr/>
        </p:nvSpPr>
        <p:spPr>
          <a:xfrm>
            <a:off x="2934766" y="3817018"/>
            <a:ext cx="88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arm_2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B17D032-E89C-878B-0B4D-D5A2C0653E68}"/>
              </a:ext>
            </a:extLst>
          </p:cNvPr>
          <p:cNvSpPr/>
          <p:nvPr/>
        </p:nvSpPr>
        <p:spPr>
          <a:xfrm>
            <a:off x="4177717" y="1963024"/>
            <a:ext cx="384082" cy="2852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4E363A-77CC-A028-5684-15CDFF12A51E}"/>
              </a:ext>
            </a:extLst>
          </p:cNvPr>
          <p:cNvSpPr txBox="1"/>
          <p:nvPr/>
        </p:nvSpPr>
        <p:spPr>
          <a:xfrm>
            <a:off x="4823944" y="3612173"/>
            <a:ext cx="1841109" cy="33855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angular uncertainty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4B8A2AA-71BD-F722-5A29-B79D69CE6DCD}"/>
              </a:ext>
            </a:extLst>
          </p:cNvPr>
          <p:cNvCxnSpPr/>
          <p:nvPr/>
        </p:nvCxnSpPr>
        <p:spPr>
          <a:xfrm flipH="1" flipV="1">
            <a:off x="4561799" y="2248250"/>
            <a:ext cx="262145" cy="13548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83360B2-AF80-26C6-80A0-D3269E832177}"/>
              </a:ext>
            </a:extLst>
          </p:cNvPr>
          <p:cNvSpPr txBox="1"/>
          <p:nvPr/>
        </p:nvSpPr>
        <p:spPr>
          <a:xfrm>
            <a:off x="9219501" y="3105708"/>
            <a:ext cx="1384184" cy="3816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COMETA-f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37C1CB51-5570-8F5C-7894-280A2F827561}"/>
              </a:ext>
            </a:extLst>
          </p:cNvPr>
          <p:cNvCxnSpPr/>
          <p:nvPr/>
        </p:nvCxnSpPr>
        <p:spPr>
          <a:xfrm flipV="1">
            <a:off x="9257234" y="3404255"/>
            <a:ext cx="952150" cy="521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254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957A7854-2BC8-8AA9-CF27-C14E06532175}"/>
              </a:ext>
            </a:extLst>
          </p:cNvPr>
          <p:cNvSpPr/>
          <p:nvPr/>
        </p:nvSpPr>
        <p:spPr>
          <a:xfrm>
            <a:off x="2543667" y="3731167"/>
            <a:ext cx="726026" cy="251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A35FEB-3A47-7A52-EB77-6BD725D8F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0" y="95545"/>
            <a:ext cx="4425766" cy="3658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777C47-FE65-9BD1-A573-87964F672BC7}"/>
              </a:ext>
            </a:extLst>
          </p:cNvPr>
          <p:cNvSpPr txBox="1"/>
          <p:nvPr/>
        </p:nvSpPr>
        <p:spPr>
          <a:xfrm>
            <a:off x="3178814" y="64537"/>
            <a:ext cx="6443347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“Double-hit” approach for searching for the multi-body decays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54C949-AA23-3E61-6B26-89A9A6997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0" y="3982333"/>
            <a:ext cx="4755185" cy="2909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F99100-709B-8097-3915-EA4A3AA68E6A}"/>
              </a:ext>
            </a:extLst>
          </p:cNvPr>
          <p:cNvSpPr txBox="1"/>
          <p:nvPr/>
        </p:nvSpPr>
        <p:spPr>
          <a:xfrm>
            <a:off x="2284137" y="4446416"/>
            <a:ext cx="237565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Measurement of the current </a:t>
            </a:r>
          </a:p>
          <a:p>
            <a:r>
              <a:rPr lang="en-US" sz="1400" dirty="0"/>
              <a:t>value of the signal each </a:t>
            </a:r>
            <a:r>
              <a:rPr lang="en-US" sz="1400" b="1" dirty="0">
                <a:solidFill>
                  <a:srgbClr val="FF0000"/>
                </a:solidFill>
              </a:rPr>
              <a:t>200ps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4D5E9F-17C3-336C-3F44-7C6F8F783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503" y="586146"/>
            <a:ext cx="4626565" cy="27197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C7FCC9-EF7E-2199-EC8E-F0D67CDC4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187" y="3413778"/>
            <a:ext cx="5163604" cy="28639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D65FC4-FF6A-FAD3-EB00-BD706E797CB9}"/>
              </a:ext>
            </a:extLst>
          </p:cNvPr>
          <p:cNvSpPr txBox="1"/>
          <p:nvPr/>
        </p:nvSpPr>
        <p:spPr>
          <a:xfrm>
            <a:off x="10178343" y="2045623"/>
            <a:ext cx="174071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Double-hit event, pile-up of the signals f</a:t>
            </a:r>
            <a:r>
              <a:rPr lang="en-US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f</a:t>
            </a:r>
            <a:r>
              <a:rPr lang="en-US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detected in the same PIN diode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5BF5D4-A69D-A066-441C-37C97E0FCC74}"/>
              </a:ext>
            </a:extLst>
          </p:cNvPr>
          <p:cNvSpPr txBox="1"/>
          <p:nvPr/>
        </p:nvSpPr>
        <p:spPr>
          <a:xfrm>
            <a:off x="10178343" y="3506903"/>
            <a:ext cx="1845577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Restoring original signals f</a:t>
            </a:r>
            <a:r>
              <a:rPr lang="en-US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f</a:t>
            </a:r>
            <a:r>
              <a:rPr lang="en-US" sz="14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from pile-up.</a:t>
            </a:r>
          </a:p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error in the time-stamps does not exceed </a:t>
            </a: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112 </a:t>
            </a:r>
            <a:r>
              <a:rPr lang="en-US" sz="1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ps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while the relative difference in energies </a:t>
            </a:r>
            <a:r>
              <a:rPr lang="en-US" sz="1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δE</a:t>
            </a: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=0.35%.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two signals in the pile-up event were separated by approximately </a:t>
            </a:r>
            <a:r>
              <a:rPr lang="en-US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30 ns.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C8A56A-BD82-4F7D-9E06-51676DAA142F}"/>
              </a:ext>
            </a:extLst>
          </p:cNvPr>
          <p:cNvSpPr txBox="1"/>
          <p:nvPr/>
        </p:nvSpPr>
        <p:spPr>
          <a:xfrm>
            <a:off x="99673" y="64537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1</a:t>
            </a:r>
            <a:endParaRPr lang="ru-RU" sz="1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A44288-BFEE-4988-B70A-C44F59C3371F}"/>
              </a:ext>
            </a:extLst>
          </p:cNvPr>
          <p:cNvSpPr txBox="1"/>
          <p:nvPr/>
        </p:nvSpPr>
        <p:spPr>
          <a:xfrm>
            <a:off x="99673" y="3982333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2</a:t>
            </a:r>
            <a:endParaRPr lang="ru-RU" sz="1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E1923C-F839-4483-BFCE-9B2F8E8EF86D}"/>
              </a:ext>
            </a:extLst>
          </p:cNvPr>
          <p:cNvSpPr txBox="1"/>
          <p:nvPr/>
        </p:nvSpPr>
        <p:spPr>
          <a:xfrm>
            <a:off x="9724757" y="589132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3</a:t>
            </a:r>
            <a:endParaRPr lang="ru-RU" sz="1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FCFD6F-E31B-420A-A0BD-56BF53B0FBF2}"/>
              </a:ext>
            </a:extLst>
          </p:cNvPr>
          <p:cNvSpPr txBox="1"/>
          <p:nvPr/>
        </p:nvSpPr>
        <p:spPr>
          <a:xfrm>
            <a:off x="9615529" y="3430915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4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3824113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7BD34D-3325-FAFC-A9E5-70C4D17C5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02" y="672632"/>
            <a:ext cx="7696199" cy="18355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42CBC7-2C93-9E6D-5599-5450FCFA5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4" y="2831142"/>
            <a:ext cx="4223580" cy="39082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8EF89B-41AB-D2AB-97AE-623A71158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069" y="2605007"/>
            <a:ext cx="7712067" cy="3530413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6BE9CF04-3A0E-3769-1A10-FEB9036F4B01}"/>
              </a:ext>
            </a:extLst>
          </p:cNvPr>
          <p:cNvSpPr/>
          <p:nvPr/>
        </p:nvSpPr>
        <p:spPr>
          <a:xfrm>
            <a:off x="3733295" y="3845974"/>
            <a:ext cx="796666" cy="5141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6C947-D0AA-E8CA-FB26-CA0E87B199A2}"/>
              </a:ext>
            </a:extLst>
          </p:cNvPr>
          <p:cNvSpPr txBox="1"/>
          <p:nvPr/>
        </p:nvSpPr>
        <p:spPr>
          <a:xfrm>
            <a:off x="1955186" y="5274479"/>
            <a:ext cx="47093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w1</a:t>
            </a:r>
            <a:endParaRPr lang="ru-RU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882A87-7100-8E13-244C-BD5C18DFACAC}"/>
              </a:ext>
            </a:extLst>
          </p:cNvPr>
          <p:cNvSpPr txBox="1"/>
          <p:nvPr/>
        </p:nvSpPr>
        <p:spPr>
          <a:xfrm>
            <a:off x="3831025" y="167900"/>
            <a:ext cx="4722793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Twofold weighing &amp; Cu foil at LIS spectrometer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794A6F-88E2-B3EA-71D5-E22C2987C380}"/>
              </a:ext>
            </a:extLst>
          </p:cNvPr>
          <p:cNvSpPr txBox="1"/>
          <p:nvPr/>
        </p:nvSpPr>
        <p:spPr>
          <a:xfrm>
            <a:off x="907410" y="3009194"/>
            <a:ext cx="101786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baseline="-25000" dirty="0"/>
              <a:t>tot</a:t>
            </a:r>
            <a:r>
              <a:rPr lang="en-US" sz="1600" dirty="0"/>
              <a:t>~8000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3DBA4C-3E38-4C25-AE80-8EC8E32300F4}"/>
              </a:ext>
            </a:extLst>
          </p:cNvPr>
          <p:cNvSpPr/>
          <p:nvPr/>
        </p:nvSpPr>
        <p:spPr>
          <a:xfrm>
            <a:off x="2881877" y="3590924"/>
            <a:ext cx="858062" cy="76915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A6360E-0239-4289-B073-95D730F9AA0D}"/>
              </a:ext>
            </a:extLst>
          </p:cNvPr>
          <p:cNvSpPr txBox="1"/>
          <p:nvPr/>
        </p:nvSpPr>
        <p:spPr>
          <a:xfrm>
            <a:off x="3678563" y="2240942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1</a:t>
            </a:r>
            <a:endParaRPr lang="ru-RU" sz="1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EEEF5-EB33-424C-9688-FDA77E43B56F}"/>
              </a:ext>
            </a:extLst>
          </p:cNvPr>
          <p:cNvSpPr txBox="1"/>
          <p:nvPr/>
        </p:nvSpPr>
        <p:spPr>
          <a:xfrm>
            <a:off x="7422121" y="1861581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2</a:t>
            </a:r>
            <a:endParaRPr lang="ru-RU" sz="1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4E13F-524C-42A0-8C6E-94573E704994}"/>
              </a:ext>
            </a:extLst>
          </p:cNvPr>
          <p:cNvSpPr txBox="1"/>
          <p:nvPr/>
        </p:nvSpPr>
        <p:spPr>
          <a:xfrm>
            <a:off x="3733295" y="2886084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3</a:t>
            </a:r>
            <a:endParaRPr lang="ru-RU" sz="1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E6FAF-76DD-9EEA-5357-E09C772B754D}"/>
              </a:ext>
            </a:extLst>
          </p:cNvPr>
          <p:cNvSpPr txBox="1"/>
          <p:nvPr/>
        </p:nvSpPr>
        <p:spPr>
          <a:xfrm>
            <a:off x="11562001" y="5752322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5</a:t>
            </a:r>
            <a:endParaRPr lang="ru-RU" sz="1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125AEA-D242-AA7E-0065-BCA670461B7D}"/>
              </a:ext>
            </a:extLst>
          </p:cNvPr>
          <p:cNvSpPr txBox="1"/>
          <p:nvPr/>
        </p:nvSpPr>
        <p:spPr>
          <a:xfrm>
            <a:off x="7297218" y="5832145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4</a:t>
            </a:r>
            <a:endParaRPr lang="ru-RU" sz="10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5FF46C-57D4-A49D-6FBA-DFBFC1FB2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405" y="965335"/>
            <a:ext cx="2309813" cy="11424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DDB4E5-F156-A495-1084-CF8E99F8510F}"/>
              </a:ext>
            </a:extLst>
          </p:cNvPr>
          <p:cNvSpPr txBox="1"/>
          <p:nvPr/>
        </p:nvSpPr>
        <p:spPr>
          <a:xfrm>
            <a:off x="4794308" y="6148004"/>
            <a:ext cx="711805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Observation of the break-up of the heavy FF in the shape isomer state to be a di-nuclear system with the magic core.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06925C-2F31-B5CA-28A5-53407E89BECD}"/>
              </a:ext>
            </a:extLst>
          </p:cNvPr>
          <p:cNvSpPr txBox="1"/>
          <p:nvPr/>
        </p:nvSpPr>
        <p:spPr>
          <a:xfrm>
            <a:off x="5348350" y="2235675"/>
            <a:ext cx="1522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shape isomer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25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74A0C7-568A-E259-49CB-5F9CCCFFF2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336" y="665788"/>
            <a:ext cx="4052521" cy="3232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48EF4A-39D3-8AC5-1602-07F1341B5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380" y="648292"/>
            <a:ext cx="3906476" cy="35786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5ABB6E-34B0-7F9C-9498-B4DA498A4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06" y="3989627"/>
            <a:ext cx="3580970" cy="27939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917E4FF-FA24-075D-2F48-0A0E9DA0C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207" y="4648157"/>
            <a:ext cx="2792379" cy="13811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B9DEBCF-CD7E-A48D-5182-DC204B6851AE}"/>
              </a:ext>
            </a:extLst>
          </p:cNvPr>
          <p:cNvSpPr txBox="1"/>
          <p:nvPr/>
        </p:nvSpPr>
        <p:spPr>
          <a:xfrm>
            <a:off x="124464" y="3651073"/>
            <a:ext cx="108691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baseline="-25000" dirty="0"/>
              <a:t>tot</a:t>
            </a:r>
            <a:r>
              <a:rPr lang="en-US" sz="1600" dirty="0"/>
              <a:t>~8000</a:t>
            </a:r>
            <a:endParaRPr lang="ru-RU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6E13F6-92A8-38D7-287E-BAAC762B1E97}"/>
              </a:ext>
            </a:extLst>
          </p:cNvPr>
          <p:cNvSpPr txBox="1"/>
          <p:nvPr/>
        </p:nvSpPr>
        <p:spPr>
          <a:xfrm>
            <a:off x="3317999" y="107288"/>
            <a:ext cx="6193819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LCP accompanied break-up of the FFs from the light mass peak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A0335A-1913-0500-9E25-98A919FAC299}"/>
              </a:ext>
            </a:extLst>
          </p:cNvPr>
          <p:cNvSpPr txBox="1"/>
          <p:nvPr/>
        </p:nvSpPr>
        <p:spPr>
          <a:xfrm>
            <a:off x="807987" y="574349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1</a:t>
            </a:r>
            <a:endParaRPr lang="ru-RU" sz="1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F2314-74FF-9A9E-9F24-5F76639D3A06}"/>
              </a:ext>
            </a:extLst>
          </p:cNvPr>
          <p:cNvSpPr txBox="1"/>
          <p:nvPr/>
        </p:nvSpPr>
        <p:spPr>
          <a:xfrm>
            <a:off x="11349043" y="686208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4</a:t>
            </a:r>
            <a:endParaRPr lang="ru-RU" sz="1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82135F-E6BB-A72B-203C-7D1B68B19C0E}"/>
              </a:ext>
            </a:extLst>
          </p:cNvPr>
          <p:cNvSpPr txBox="1"/>
          <p:nvPr/>
        </p:nvSpPr>
        <p:spPr>
          <a:xfrm>
            <a:off x="3312306" y="3998631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2</a:t>
            </a:r>
            <a:endParaRPr lang="ru-RU" sz="1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DDFC14-0F01-E972-FB5F-660FAFEC987F}"/>
              </a:ext>
            </a:extLst>
          </p:cNvPr>
          <p:cNvSpPr txBox="1"/>
          <p:nvPr/>
        </p:nvSpPr>
        <p:spPr>
          <a:xfrm>
            <a:off x="11287586" y="4401936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6</a:t>
            </a:r>
            <a:endParaRPr lang="ru-RU" sz="1000" b="1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AAEE5C8-641B-5887-F1ED-7D06450EE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7742" y="6114148"/>
            <a:ext cx="2167307" cy="6638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C8894A-A2BF-8AA8-6A39-827E5C7770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4780" y="809318"/>
            <a:ext cx="3578407" cy="2937723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38F91931-38F3-780D-6BCE-EE77F41DF920}"/>
              </a:ext>
            </a:extLst>
          </p:cNvPr>
          <p:cNvCxnSpPr>
            <a:cxnSpLocks/>
          </p:cNvCxnSpPr>
          <p:nvPr/>
        </p:nvCxnSpPr>
        <p:spPr>
          <a:xfrm flipH="1">
            <a:off x="6213984" y="1781282"/>
            <a:ext cx="2348991" cy="1502842"/>
          </a:xfrm>
          <a:prstGeom prst="straightConnector1">
            <a:avLst/>
          </a:prstGeom>
          <a:ln w="9525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EB2515-9AAE-E642-7B9A-4E4B410B5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7798" y="3722532"/>
            <a:ext cx="3597672" cy="303500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A3AC2A-C7E5-BC5D-083D-9045F5A674A1}"/>
              </a:ext>
            </a:extLst>
          </p:cNvPr>
          <p:cNvSpPr txBox="1"/>
          <p:nvPr/>
        </p:nvSpPr>
        <p:spPr>
          <a:xfrm>
            <a:off x="7524782" y="3661846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5</a:t>
            </a:r>
            <a:endParaRPr lang="ru-RU" sz="1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EBA08C-DE66-F666-1016-B08231576E0A}"/>
              </a:ext>
            </a:extLst>
          </p:cNvPr>
          <p:cNvSpPr txBox="1"/>
          <p:nvPr/>
        </p:nvSpPr>
        <p:spPr>
          <a:xfrm>
            <a:off x="7442567" y="648292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3</a:t>
            </a:r>
            <a:endParaRPr lang="ru-RU" sz="1000" b="1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2B4ED3B-CF5C-A8D3-7333-89A1ADD18339}"/>
              </a:ext>
            </a:extLst>
          </p:cNvPr>
          <p:cNvSpPr/>
          <p:nvPr/>
        </p:nvSpPr>
        <p:spPr>
          <a:xfrm>
            <a:off x="10939242" y="1251732"/>
            <a:ext cx="641759" cy="28764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7031313-016E-376F-E0D5-D74E9C29723C}"/>
              </a:ext>
            </a:extLst>
          </p:cNvPr>
          <p:cNvSpPr/>
          <p:nvPr/>
        </p:nvSpPr>
        <p:spPr>
          <a:xfrm>
            <a:off x="11073212" y="1672938"/>
            <a:ext cx="641759" cy="28764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444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2F822-8B05-62C0-73EC-76297FD03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42" y="223595"/>
            <a:ext cx="4431603" cy="38984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66A246-14D4-33A3-A34B-F69722DCB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681" y="551299"/>
            <a:ext cx="3737098" cy="303628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9EB69A-139F-C18D-370D-AC6EC5788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116" y="3782464"/>
            <a:ext cx="3633663" cy="29874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C3CE62-9FC0-4EB2-3885-BE68C1710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93" y="4111910"/>
            <a:ext cx="3365776" cy="2707161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3A41F79E-C7E6-BB49-0CA2-21E711040865}"/>
              </a:ext>
            </a:extLst>
          </p:cNvPr>
          <p:cNvSpPr/>
          <p:nvPr/>
        </p:nvSpPr>
        <p:spPr>
          <a:xfrm rot="5400000">
            <a:off x="1701542" y="3732629"/>
            <a:ext cx="388543" cy="608201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80C400-F14C-935C-79B2-C923DBDD67CE}"/>
              </a:ext>
            </a:extLst>
          </p:cNvPr>
          <p:cNvSpPr txBox="1"/>
          <p:nvPr/>
        </p:nvSpPr>
        <p:spPr>
          <a:xfrm>
            <a:off x="4141986" y="38929"/>
            <a:ext cx="7021313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Twofold weighing at LIS spectrometer: light break-up partners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96732-F473-81BB-CA08-813BFB921A73}"/>
              </a:ext>
            </a:extLst>
          </p:cNvPr>
          <p:cNvSpPr txBox="1"/>
          <p:nvPr/>
        </p:nvSpPr>
        <p:spPr>
          <a:xfrm>
            <a:off x="0" y="3861669"/>
            <a:ext cx="12247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tot</a:t>
            </a:r>
            <a:r>
              <a:rPr lang="en-US" dirty="0"/>
              <a:t>~5*10</a:t>
            </a:r>
            <a:r>
              <a:rPr lang="en-US" baseline="30000" dirty="0"/>
              <a:t>5</a:t>
            </a:r>
          </a:p>
          <a:p>
            <a:endParaRPr lang="ru-RU" baseline="30000" dirty="0"/>
          </a:p>
          <a:p>
            <a:r>
              <a:rPr lang="en-US" baseline="30000" dirty="0"/>
              <a:t>much lower Y of</a:t>
            </a:r>
          </a:p>
          <a:p>
            <a:r>
              <a:rPr lang="en-US" baseline="30000" dirty="0"/>
              <a:t>the break-up</a:t>
            </a:r>
            <a:endParaRPr lang="ru-RU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C024DF-33BE-84B4-2556-D66209CF2D54}"/>
              </a:ext>
            </a:extLst>
          </p:cNvPr>
          <p:cNvSpPr txBox="1"/>
          <p:nvPr/>
        </p:nvSpPr>
        <p:spPr>
          <a:xfrm>
            <a:off x="8638916" y="2015672"/>
            <a:ext cx="247311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Manifestation of  N=32, 34</a:t>
            </a:r>
          </a:p>
          <a:p>
            <a:r>
              <a:rPr lang="en-US" sz="1600" dirty="0"/>
              <a:t>subshells closures</a:t>
            </a:r>
            <a:endParaRPr lang="ru-RU" sz="1600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CE12C336-D7F6-FCB0-3BAB-8A944D7D8833}"/>
              </a:ext>
            </a:extLst>
          </p:cNvPr>
          <p:cNvCxnSpPr>
            <a:stCxn id="17" idx="1"/>
          </p:cNvCxnSpPr>
          <p:nvPr/>
        </p:nvCxnSpPr>
        <p:spPr>
          <a:xfrm flipH="1" flipV="1">
            <a:off x="7049202" y="2308059"/>
            <a:ext cx="1589714" cy="1"/>
          </a:xfrm>
          <a:prstGeom prst="straightConnector1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D5CA145-4D79-01B2-C6EA-D9CDA6A22EDB}"/>
              </a:ext>
            </a:extLst>
          </p:cNvPr>
          <p:cNvSpPr txBox="1"/>
          <p:nvPr/>
        </p:nvSpPr>
        <p:spPr>
          <a:xfrm>
            <a:off x="9132420" y="6327199"/>
            <a:ext cx="2768367" cy="4143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Yu.V.Pyatkov</a:t>
            </a:r>
            <a:r>
              <a:rPr lang="en-US" sz="1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D.V.Kamanin</a:t>
            </a:r>
            <a:r>
              <a:rPr lang="en-US" sz="1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 al.,EXON-2016", Confer.  proc, World Scientific,  2017. p. 284-287</a:t>
            </a:r>
            <a:endParaRPr lang="ru-RU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CD7AE7-2990-3274-6E13-A4850058ABD8}"/>
              </a:ext>
            </a:extLst>
          </p:cNvPr>
          <p:cNvSpPr txBox="1"/>
          <p:nvPr/>
        </p:nvSpPr>
        <p:spPr>
          <a:xfrm>
            <a:off x="8718368" y="3049578"/>
            <a:ext cx="27742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 same fragments are seen both as detected and  missed</a:t>
            </a:r>
            <a:endParaRPr lang="ru-RU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F04A0D-BA04-3EE4-0905-004D79AD5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779" y="557009"/>
            <a:ext cx="3441228" cy="79996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B54FB2-E9CE-9912-7F4A-1137D20E63F0}"/>
              </a:ext>
            </a:extLst>
          </p:cNvPr>
          <p:cNvSpPr txBox="1"/>
          <p:nvPr/>
        </p:nvSpPr>
        <p:spPr>
          <a:xfrm>
            <a:off x="8592778" y="1383659"/>
            <a:ext cx="3369921" cy="6001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dirty="0"/>
              <a:t>80 </a:t>
            </a:r>
            <a:r>
              <a:rPr lang="en-US" sz="1100" dirty="0"/>
              <a:t>coauthors, RIKEN, fragmentation </a:t>
            </a:r>
            <a:r>
              <a:rPr lang="en-US" sz="1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 345 MeV/u </a:t>
            </a:r>
            <a:r>
              <a:rPr lang="en-US" sz="1100" baseline="30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</a:t>
            </a:r>
            <a:r>
              <a:rPr lang="en-US" sz="1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 primary beam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en-US" sz="1100" u="sng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</a:t>
            </a:r>
            <a:r>
              <a:rPr lang="en-US" sz="11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concluded to be </a:t>
            </a:r>
            <a:r>
              <a:rPr lang="en-US" sz="11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doubly magic nucleus..</a:t>
            </a:r>
            <a:endParaRPr lang="ru-RU"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8100D-1A6D-8226-60AD-899F86763D93}"/>
              </a:ext>
            </a:extLst>
          </p:cNvPr>
          <p:cNvSpPr txBox="1"/>
          <p:nvPr/>
        </p:nvSpPr>
        <p:spPr>
          <a:xfrm>
            <a:off x="8753233" y="5152631"/>
            <a:ext cx="3405944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Bright manifestation of clustering in the nuclear system before </a:t>
            </a:r>
          </a:p>
          <a:p>
            <a:r>
              <a:rPr lang="en-US" dirty="0">
                <a:solidFill>
                  <a:srgbClr val="C00000"/>
                </a:solidFill>
              </a:rPr>
              <a:t>the break-up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D230EF2-2886-3A55-848C-5DD1A704014E}"/>
              </a:ext>
            </a:extLst>
          </p:cNvPr>
          <p:cNvCxnSpPr/>
          <p:nvPr/>
        </p:nvCxnSpPr>
        <p:spPr>
          <a:xfrm>
            <a:off x="4649044" y="1901155"/>
            <a:ext cx="160500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8CA3F76-938D-F70A-7827-75554ECF196C}"/>
              </a:ext>
            </a:extLst>
          </p:cNvPr>
          <p:cNvCxnSpPr/>
          <p:nvPr/>
        </p:nvCxnSpPr>
        <p:spPr>
          <a:xfrm>
            <a:off x="4353886" y="2015672"/>
            <a:ext cx="939567" cy="1766792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F30A7EB-3D4E-36EC-B41E-5BBED46B0C18}"/>
              </a:ext>
            </a:extLst>
          </p:cNvPr>
          <p:cNvSpPr/>
          <p:nvPr/>
        </p:nvSpPr>
        <p:spPr>
          <a:xfrm>
            <a:off x="3879908" y="1774272"/>
            <a:ext cx="769033" cy="276829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254B1C84-94DD-2867-E8DE-24E545975FFF}"/>
              </a:ext>
            </a:extLst>
          </p:cNvPr>
          <p:cNvSpPr/>
          <p:nvPr/>
        </p:nvSpPr>
        <p:spPr>
          <a:xfrm>
            <a:off x="4495173" y="2428379"/>
            <a:ext cx="388543" cy="60820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E2199A-7AEE-4C6A-8FBC-59C40F23BF5D}"/>
              </a:ext>
            </a:extLst>
          </p:cNvPr>
          <p:cNvSpPr txBox="1"/>
          <p:nvPr/>
        </p:nvSpPr>
        <p:spPr>
          <a:xfrm>
            <a:off x="717754" y="223595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1</a:t>
            </a:r>
            <a:endParaRPr lang="ru-RU" sz="1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5676EC-1E32-4302-B3CD-7BD8B76628A1}"/>
              </a:ext>
            </a:extLst>
          </p:cNvPr>
          <p:cNvSpPr txBox="1"/>
          <p:nvPr/>
        </p:nvSpPr>
        <p:spPr>
          <a:xfrm>
            <a:off x="7207970" y="431344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2</a:t>
            </a:r>
            <a:endParaRPr lang="ru-RU" sz="1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A8E3AA-E477-47BE-92A4-DC66CBD03CF9}"/>
              </a:ext>
            </a:extLst>
          </p:cNvPr>
          <p:cNvSpPr txBox="1"/>
          <p:nvPr/>
        </p:nvSpPr>
        <p:spPr>
          <a:xfrm>
            <a:off x="7912449" y="5989580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3</a:t>
            </a:r>
            <a:endParaRPr lang="ru-RU" sz="1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1362E5-403E-4AA2-AE14-2ACAF6FC0F8C}"/>
              </a:ext>
            </a:extLst>
          </p:cNvPr>
          <p:cNvSpPr txBox="1"/>
          <p:nvPr/>
        </p:nvSpPr>
        <p:spPr>
          <a:xfrm>
            <a:off x="3852571" y="4944743"/>
            <a:ext cx="507038" cy="2462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Fig 4</a:t>
            </a:r>
            <a:endParaRPr lang="ru-RU" sz="1000" b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4DAE5A3-393B-4996-BCA1-253D3B31F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7418" y="3666202"/>
            <a:ext cx="3013369" cy="1444504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A43427A-E07D-3515-51EE-9548F5CD2DAF}"/>
              </a:ext>
            </a:extLst>
          </p:cNvPr>
          <p:cNvCxnSpPr/>
          <p:nvPr/>
        </p:nvCxnSpPr>
        <p:spPr>
          <a:xfrm>
            <a:off x="6321105" y="873742"/>
            <a:ext cx="1845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E725D0D-04FC-6434-FB7C-F0327DFBDEC3}"/>
              </a:ext>
            </a:extLst>
          </p:cNvPr>
          <p:cNvCxnSpPr/>
          <p:nvPr/>
        </p:nvCxnSpPr>
        <p:spPr>
          <a:xfrm>
            <a:off x="5785607" y="873742"/>
            <a:ext cx="1845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451C46A5-7C3C-D7A1-2B9E-C8FD64AC0A5B}"/>
              </a:ext>
            </a:extLst>
          </p:cNvPr>
          <p:cNvCxnSpPr/>
          <p:nvPr/>
        </p:nvCxnSpPr>
        <p:spPr>
          <a:xfrm>
            <a:off x="5601049" y="1094653"/>
            <a:ext cx="1845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B84333D6-F8FB-DE1F-D363-4CB65A46B5AC}"/>
              </a:ext>
            </a:extLst>
          </p:cNvPr>
          <p:cNvCxnSpPr/>
          <p:nvPr/>
        </p:nvCxnSpPr>
        <p:spPr>
          <a:xfrm>
            <a:off x="6003721" y="4122014"/>
            <a:ext cx="1845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C4B4FD7D-C18D-DC77-49DD-B8BA1E8E9A19}"/>
              </a:ext>
            </a:extLst>
          </p:cNvPr>
          <p:cNvCxnSpPr/>
          <p:nvPr/>
        </p:nvCxnSpPr>
        <p:spPr>
          <a:xfrm>
            <a:off x="3787629" y="4381739"/>
            <a:ext cx="1845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89085F2-41E3-CD23-AA69-745D5689427E}"/>
              </a:ext>
            </a:extLst>
          </p:cNvPr>
          <p:cNvCxnSpPr/>
          <p:nvPr/>
        </p:nvCxnSpPr>
        <p:spPr>
          <a:xfrm>
            <a:off x="3073167" y="4555111"/>
            <a:ext cx="1845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832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537F1E-4532-F9E9-E735-F1171C26B724}"/>
              </a:ext>
            </a:extLst>
          </p:cNvPr>
          <p:cNvSpPr txBox="1"/>
          <p:nvPr/>
        </p:nvSpPr>
        <p:spPr>
          <a:xfrm>
            <a:off x="5529264" y="2409825"/>
            <a:ext cx="1824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Discussion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83768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927B68-6616-10B0-D5F1-DDA5B5B36A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86" t="27841" r="55585" b="36431"/>
          <a:stretch/>
        </p:blipFill>
        <p:spPr bwMode="auto">
          <a:xfrm>
            <a:off x="61138" y="84353"/>
            <a:ext cx="2838069" cy="3409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26C5EA-3D41-3AFB-244C-3DEBC2BF1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87" b="43408"/>
          <a:stretch/>
        </p:blipFill>
        <p:spPr bwMode="auto">
          <a:xfrm>
            <a:off x="27083" y="3493662"/>
            <a:ext cx="3552825" cy="748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02BFF4-A798-A451-822B-AFE55F033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48" r="4483" b="43796"/>
          <a:stretch/>
        </p:blipFill>
        <p:spPr bwMode="auto">
          <a:xfrm>
            <a:off x="2961736" y="178597"/>
            <a:ext cx="2403023" cy="3279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B0F37D-ACF2-C2E9-FB97-D88474C60F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4713" b="30578"/>
          <a:stretch/>
        </p:blipFill>
        <p:spPr bwMode="auto">
          <a:xfrm>
            <a:off x="5427288" y="171437"/>
            <a:ext cx="3399356" cy="32939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425D6A-0A0C-0A4B-949F-F176AAF156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0257"/>
          <a:stretch/>
        </p:blipFill>
        <p:spPr bwMode="auto">
          <a:xfrm>
            <a:off x="3856990" y="3382861"/>
            <a:ext cx="4478020" cy="720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A71BBA-24E1-2A83-F57D-870A52EBFB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876" t="3515" r="20417" b="20644"/>
          <a:stretch/>
        </p:blipFill>
        <p:spPr bwMode="auto">
          <a:xfrm>
            <a:off x="8728745" y="248116"/>
            <a:ext cx="3368675" cy="260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1E5A79-A43B-DA64-3B9C-52D73E0032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9919"/>
          <a:stretch/>
        </p:blipFill>
        <p:spPr bwMode="auto">
          <a:xfrm>
            <a:off x="8889173" y="2907119"/>
            <a:ext cx="3184147" cy="970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F031815E-3BB6-8FA4-904E-5FBCE13E8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0304" y="3898622"/>
            <a:ext cx="3864910" cy="290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348F9AE-AC14-578E-2707-231FD6BA62BA}"/>
              </a:ext>
            </a:extLst>
          </p:cNvPr>
          <p:cNvCxnSpPr>
            <a:cxnSpLocks/>
          </p:cNvCxnSpPr>
          <p:nvPr/>
        </p:nvCxnSpPr>
        <p:spPr>
          <a:xfrm>
            <a:off x="9559255" y="4806892"/>
            <a:ext cx="451522" cy="88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16158E-03A7-62B5-3DAC-28F4BCC81816}"/>
              </a:ext>
            </a:extLst>
          </p:cNvPr>
          <p:cNvSpPr txBox="1"/>
          <p:nvPr/>
        </p:nvSpPr>
        <p:spPr>
          <a:xfrm>
            <a:off x="9330407" y="4499115"/>
            <a:ext cx="862352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FF region</a:t>
            </a:r>
            <a:endParaRPr lang="ru-RU" sz="1400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556967-67E9-DC16-5E8E-A0FED3CB6D3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45" r="7313" b="3035"/>
          <a:stretch/>
        </p:blipFill>
        <p:spPr bwMode="auto">
          <a:xfrm>
            <a:off x="4878859" y="4148925"/>
            <a:ext cx="2949095" cy="2608465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6480978-DDA8-FD4C-D7B0-772271895937}"/>
              </a:ext>
            </a:extLst>
          </p:cNvPr>
          <p:cNvCxnSpPr>
            <a:cxnSpLocks/>
          </p:cNvCxnSpPr>
          <p:nvPr/>
        </p:nvCxnSpPr>
        <p:spPr>
          <a:xfrm>
            <a:off x="7499758" y="5993934"/>
            <a:ext cx="2852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C1A45604-0804-F813-6115-BB84CF1F6D5A}"/>
              </a:ext>
            </a:extLst>
          </p:cNvPr>
          <p:cNvSpPr/>
          <p:nvPr/>
        </p:nvSpPr>
        <p:spPr>
          <a:xfrm>
            <a:off x="7842882" y="5259897"/>
            <a:ext cx="213920" cy="53689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F78DD9-23F9-AB0F-23E5-FDBEAE7895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980" y="4343919"/>
            <a:ext cx="4424655" cy="14067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29E2C1-14D8-A1EC-D3F9-050AE7E62DFB}"/>
              </a:ext>
            </a:extLst>
          </p:cNvPr>
          <p:cNvSpPr txBox="1"/>
          <p:nvPr/>
        </p:nvSpPr>
        <p:spPr>
          <a:xfrm>
            <a:off x="183859" y="5720398"/>
            <a:ext cx="4592972" cy="10772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Thus, the existence of numerous shape isomer states even in the same isotope are predicted in the wide range of nuclei from very light one  as  </a:t>
            </a:r>
            <a:r>
              <a:rPr lang="en-US" sz="1600" b="1" baseline="30000" dirty="0">
                <a:solidFill>
                  <a:srgbClr val="0070C0"/>
                </a:solidFill>
              </a:rPr>
              <a:t>32</a:t>
            </a:r>
            <a:r>
              <a:rPr lang="en-US" sz="1600" b="1" dirty="0">
                <a:solidFill>
                  <a:srgbClr val="0070C0"/>
                </a:solidFill>
              </a:rPr>
              <a:t>S up to super-heavy. 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99F9557-1C8B-6044-7330-9B52ED31BE5A}"/>
              </a:ext>
            </a:extLst>
          </p:cNvPr>
          <p:cNvCxnSpPr/>
          <p:nvPr/>
        </p:nvCxnSpPr>
        <p:spPr>
          <a:xfrm>
            <a:off x="427839" y="4551028"/>
            <a:ext cx="3288484" cy="37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43DA113-59E1-B36F-5AF4-AA8A6F36EEB5}"/>
              </a:ext>
            </a:extLst>
          </p:cNvPr>
          <p:cNvCxnSpPr>
            <a:cxnSpLocks/>
          </p:cNvCxnSpPr>
          <p:nvPr/>
        </p:nvCxnSpPr>
        <p:spPr>
          <a:xfrm>
            <a:off x="385894" y="4733948"/>
            <a:ext cx="33304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57C0786-C115-FC36-A8B2-42E51B26DE58}"/>
              </a:ext>
            </a:extLst>
          </p:cNvPr>
          <p:cNvCxnSpPr>
            <a:cxnSpLocks/>
          </p:cNvCxnSpPr>
          <p:nvPr/>
        </p:nvCxnSpPr>
        <p:spPr>
          <a:xfrm>
            <a:off x="427839" y="4892142"/>
            <a:ext cx="4105012" cy="296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C88DA87-FBC8-54B0-E574-5BCDFC494C7B}"/>
              </a:ext>
            </a:extLst>
          </p:cNvPr>
          <p:cNvSpPr txBox="1"/>
          <p:nvPr/>
        </p:nvSpPr>
        <p:spPr>
          <a:xfrm>
            <a:off x="5234731" y="72410"/>
            <a:ext cx="333462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Shape isomers - predictions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0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8A64F00E-4DF9-D34D-AB59-4690E634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549276"/>
            <a:ext cx="71278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4A534263-1B9E-6EB3-7650-0DC100EC6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6" y="692150"/>
            <a:ext cx="338296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5">
            <a:extLst>
              <a:ext uri="{FF2B5EF4-FFF2-40B4-BE49-F238E27FC236}">
                <a16:creationId xmlns:a16="http://schemas.microsoft.com/office/drawing/2014/main" id="{9B1715A0-0855-E2AC-8345-638E66FBA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15" y="6457252"/>
            <a:ext cx="29627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u="sng" dirty="0">
                <a:latin typeface="Arial" panose="020B0604020202020204" pitchFamily="34" charset="0"/>
                <a:hlinkClick r:id="rId4"/>
              </a:rPr>
              <a:t>http://ns.ph.liv.ac.uk/posters/ptg/poster2.html</a:t>
            </a:r>
            <a:endParaRPr lang="ru-RU" altLang="ru-RU" sz="1100" dirty="0">
              <a:latin typeface="Arial" panose="020B0604020202020204" pitchFamily="34" charset="0"/>
            </a:endParaRPr>
          </a:p>
        </p:txBody>
      </p:sp>
      <p:pic>
        <p:nvPicPr>
          <p:cNvPr id="22533" name="Picture 6">
            <a:extLst>
              <a:ext uri="{FF2B5EF4-FFF2-40B4-BE49-F238E27FC236}">
                <a16:creationId xmlns:a16="http://schemas.microsoft.com/office/drawing/2014/main" id="{EE72A273-8D43-28EC-898C-DD5A83006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6" y="2726154"/>
            <a:ext cx="4017963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8">
            <a:extLst>
              <a:ext uri="{FF2B5EF4-FFF2-40B4-BE49-F238E27FC236}">
                <a16:creationId xmlns:a16="http://schemas.microsoft.com/office/drawing/2014/main" id="{A0D289CF-FE67-B790-01E3-37CC2C7FE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061" y="243165"/>
            <a:ext cx="5638771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stage in studies of shape isomers : fission isomers</a:t>
            </a:r>
            <a:endParaRPr lang="ru-RU" alt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5E41C6-F118-E2E7-E1A4-9DB428E23B91}"/>
              </a:ext>
            </a:extLst>
          </p:cNvPr>
          <p:cNvSpPr/>
          <p:nvPr/>
        </p:nvSpPr>
        <p:spPr>
          <a:xfrm>
            <a:off x="6600825" y="2205038"/>
            <a:ext cx="2159000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6" name="TextBox 3">
            <a:extLst>
              <a:ext uri="{FF2B5EF4-FFF2-40B4-BE49-F238E27FC236}">
                <a16:creationId xmlns:a16="http://schemas.microsoft.com/office/drawing/2014/main" id="{C763EF74-6E94-0891-A1D8-E5352FBE0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264" y="2206626"/>
            <a:ext cx="1800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0070C0"/>
                </a:solidFill>
              </a:rPr>
              <a:t>Discovered in </a:t>
            </a:r>
            <a:r>
              <a:rPr lang="en-US" altLang="ru-RU">
                <a:solidFill>
                  <a:srgbClr val="FF0000"/>
                </a:solidFill>
              </a:rPr>
              <a:t>FLNR (JINR)</a:t>
            </a:r>
            <a:endParaRPr lang="ru-RU" altLang="ru-RU">
              <a:solidFill>
                <a:srgbClr val="FF0000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7C82752-3C3B-474B-6BB3-031245180504}"/>
              </a:ext>
            </a:extLst>
          </p:cNvPr>
          <p:cNvSpPr/>
          <p:nvPr/>
        </p:nvSpPr>
        <p:spPr>
          <a:xfrm>
            <a:off x="4479721" y="3850547"/>
            <a:ext cx="262142" cy="230697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DCBF39-12D0-192E-1B77-00081900F0AD}"/>
              </a:ext>
            </a:extLst>
          </p:cNvPr>
          <p:cNvSpPr/>
          <p:nvPr/>
        </p:nvSpPr>
        <p:spPr>
          <a:xfrm>
            <a:off x="9928371" y="3965895"/>
            <a:ext cx="826315" cy="354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AF6CFE-2E37-CBD2-E12A-8EDF253BD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846" y="4411003"/>
            <a:ext cx="676406" cy="554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33203E-8569-D209-014C-7A7A95076C3A}"/>
              </a:ext>
            </a:extLst>
          </p:cNvPr>
          <p:cNvSpPr txBox="1"/>
          <p:nvPr/>
        </p:nvSpPr>
        <p:spPr>
          <a:xfrm>
            <a:off x="10702927" y="684417"/>
            <a:ext cx="1412597" cy="3673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Fission isomers for the nuclei </a:t>
            </a:r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middle mass region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including fission fragments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were not predicted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theoretically</a:t>
            </a: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so far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E4F91-7991-A04D-701D-5001D46F118A}"/>
              </a:ext>
            </a:extLst>
          </p:cNvPr>
          <p:cNvSpPr txBox="1"/>
          <p:nvPr/>
        </p:nvSpPr>
        <p:spPr>
          <a:xfrm>
            <a:off x="7155882" y="6165850"/>
            <a:ext cx="443770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shape isomer state at the top of the fission barrier</a:t>
            </a:r>
          </a:p>
          <a:p>
            <a:r>
              <a:rPr lang="en-US" sz="1600" dirty="0"/>
              <a:t>-</a:t>
            </a:r>
            <a:r>
              <a:rPr lang="en-US" sz="1600" dirty="0">
                <a:sym typeface="Wingdings" panose="05000000000000000000" pitchFamily="2" charset="2"/>
              </a:rPr>
              <a:t> fission isomer</a:t>
            </a:r>
            <a:endParaRPr lang="ru-RU" sz="1600" dirty="0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CE25C9CD-DBE3-E8B2-51A9-FF3C166D1D5A}"/>
              </a:ext>
            </a:extLst>
          </p:cNvPr>
          <p:cNvSpPr/>
          <p:nvPr/>
        </p:nvSpPr>
        <p:spPr>
          <a:xfrm rot="10800000">
            <a:off x="8695921" y="5437745"/>
            <a:ext cx="285193" cy="687735"/>
          </a:xfrm>
          <a:prstGeom prst="downArrow">
            <a:avLst>
              <a:gd name="adj1" fmla="val 18428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477F41-94CA-AD80-EBCE-3B5A5CC97CB4}"/>
              </a:ext>
            </a:extLst>
          </p:cNvPr>
          <p:cNvSpPr txBox="1"/>
          <p:nvPr/>
        </p:nvSpPr>
        <p:spPr>
          <a:xfrm>
            <a:off x="5176008" y="2122415"/>
            <a:ext cx="252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Historical remark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36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117924-AE13-C232-E7B1-E49FF2BD7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9" y="704675"/>
            <a:ext cx="8190147" cy="5821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4BD77E-722B-487D-CFBF-77C78874443A}"/>
              </a:ext>
            </a:extLst>
          </p:cNvPr>
          <p:cNvSpPr txBox="1"/>
          <p:nvPr/>
        </p:nvSpPr>
        <p:spPr>
          <a:xfrm>
            <a:off x="1186947" y="188528"/>
            <a:ext cx="7332073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And what is about “good old “ CCT(Collinear Cluster Tri-partition )?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36C5DD85-097D-C00B-A9DB-D6AF52DB2F57}"/>
              </a:ext>
            </a:extLst>
          </p:cNvPr>
          <p:cNvSpPr/>
          <p:nvPr/>
        </p:nvSpPr>
        <p:spPr>
          <a:xfrm>
            <a:off x="8245934" y="1114215"/>
            <a:ext cx="872899" cy="438324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7CB9D-2C15-6C4A-E0D8-5AF372C07264}"/>
              </a:ext>
            </a:extLst>
          </p:cNvPr>
          <p:cNvSpPr txBox="1"/>
          <p:nvPr/>
        </p:nvSpPr>
        <p:spPr>
          <a:xfrm>
            <a:off x="8853436" y="5855515"/>
            <a:ext cx="3170308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In the CCT studies we had no opportunity to reveal that the </a:t>
            </a:r>
            <a:r>
              <a:rPr lang="en-US" sz="1400" b="1" dirty="0"/>
              <a:t>FF </a:t>
            </a:r>
            <a:r>
              <a:rPr lang="en-US" sz="1400" b="1" dirty="0">
                <a:solidFill>
                  <a:srgbClr val="0070C0"/>
                </a:solidFill>
              </a:rPr>
              <a:t>break-up in the foil is delayed </a:t>
            </a:r>
            <a:r>
              <a:rPr lang="en-US" sz="1400" dirty="0">
                <a:solidFill>
                  <a:srgbClr val="0070C0"/>
                </a:solidFill>
              </a:rPr>
              <a:t>c</a:t>
            </a:r>
            <a:r>
              <a:rPr lang="en-US" sz="1400" dirty="0"/>
              <a:t>omparing </a:t>
            </a:r>
            <a:r>
              <a:rPr lang="ru-RU" sz="1400" dirty="0"/>
              <a:t> </a:t>
            </a:r>
            <a:r>
              <a:rPr lang="en-US" sz="1400" dirty="0"/>
              <a:t>a binary fission stage.</a:t>
            </a: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9B343-65A0-67D7-72C7-F19CCABFAAEA}"/>
              </a:ext>
            </a:extLst>
          </p:cNvPr>
          <p:cNvSpPr txBox="1"/>
          <p:nvPr/>
        </p:nvSpPr>
        <p:spPr>
          <a:xfrm>
            <a:off x="9039138" y="119370"/>
            <a:ext cx="2734811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It is the research of the</a:t>
            </a:r>
            <a:r>
              <a:rPr lang="ru-RU" sz="14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CCT gave evidence of the FFs break-up in the solid foil.</a:t>
            </a:r>
          </a:p>
          <a:p>
            <a:r>
              <a:rPr lang="en-US" sz="1400" b="1" dirty="0">
                <a:solidFill>
                  <a:srgbClr val="0070C0"/>
                </a:solidFill>
                <a:latin typeface="Roboto" panose="02000000000000000000" pitchFamily="2" charset="0"/>
              </a:rPr>
              <a:t>The main features of the break-up products were reproduced earlier in the CCT events.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C8D3BD-CF86-1E5C-DAA1-9FB048A9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052" y="1720397"/>
            <a:ext cx="2908692" cy="407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890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4673</TotalTime>
  <Words>878</Words>
  <Application>Microsoft Office PowerPoint</Application>
  <PresentationFormat>Широкоэкранный</PresentationFormat>
  <Paragraphs>117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Yuri Pyatkov</dc:creator>
  <cp:lastModifiedBy>Yuri Pyatkov</cp:lastModifiedBy>
  <cp:revision>31</cp:revision>
  <dcterms:created xsi:type="dcterms:W3CDTF">2024-05-30T10:38:54Z</dcterms:created>
  <dcterms:modified xsi:type="dcterms:W3CDTF">2024-10-22T18:33:44Z</dcterms:modified>
</cp:coreProperties>
</file>