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1" r:id="rId3"/>
    <p:sldId id="409" r:id="rId4"/>
    <p:sldId id="414" r:id="rId5"/>
    <p:sldId id="258" r:id="rId6"/>
    <p:sldId id="264" r:id="rId7"/>
    <p:sldId id="415" r:id="rId8"/>
    <p:sldId id="406" r:id="rId9"/>
    <p:sldId id="259" r:id="rId10"/>
    <p:sldId id="262" r:id="rId11"/>
    <p:sldId id="407" r:id="rId12"/>
    <p:sldId id="257" r:id="rId13"/>
    <p:sldId id="397" r:id="rId14"/>
    <p:sldId id="260" r:id="rId15"/>
    <p:sldId id="398" r:id="rId16"/>
    <p:sldId id="395" r:id="rId17"/>
    <p:sldId id="396" r:id="rId18"/>
    <p:sldId id="399" r:id="rId19"/>
    <p:sldId id="408" r:id="rId20"/>
    <p:sldId id="412" r:id="rId21"/>
    <p:sldId id="261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F4B4E-FED6-49B3-9285-0A008CCCFF1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ABBD5-B5E8-4BB5-A164-21A32988F2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988840"/>
            <a:ext cx="8064896" cy="1470025"/>
          </a:xfrm>
        </p:spPr>
        <p:txBody>
          <a:bodyPr>
            <a:noAutofit/>
          </a:bodyPr>
          <a:lstStyle/>
          <a:p>
            <a:r>
              <a:rPr lang="en-US" b="1" dirty="0">
                <a:latin typeface="Verdana" pitchFamily="34" charset="0"/>
                <a:ea typeface="Verdana" pitchFamily="34" charset="0"/>
                <a:cs typeface="Arial" pitchFamily="34" charset="0"/>
              </a:rPr>
              <a:t>Double-hit experimental approach in studies of the </a:t>
            </a:r>
            <a:r>
              <a:rPr lang="en-US" b="1" dirty="0" err="1">
                <a:latin typeface="Verdana" pitchFamily="34" charset="0"/>
                <a:ea typeface="Verdana" pitchFamily="34" charset="0"/>
                <a:cs typeface="Arial" pitchFamily="34" charset="0"/>
              </a:rPr>
              <a:t>multibody</a:t>
            </a:r>
            <a:r>
              <a:rPr lang="en-US" b="1" dirty="0">
                <a:latin typeface="Verdana" pitchFamily="34" charset="0"/>
                <a:ea typeface="Verdana" pitchFamily="34" charset="0"/>
                <a:cs typeface="Arial" pitchFamily="34" charset="0"/>
              </a:rPr>
              <a:t> decays of heavy nuclei</a:t>
            </a:r>
            <a:endParaRPr lang="ru-RU" b="1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21088"/>
            <a:ext cx="8064896" cy="1080120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Verdana" pitchFamily="34" charset="0"/>
                <a:ea typeface="Verdana" pitchFamily="34" charset="0"/>
              </a:rPr>
              <a:t>D.V. Kamanin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, </a:t>
            </a:r>
            <a:r>
              <a:rPr lang="en-US" sz="2000" dirty="0" err="1">
                <a:latin typeface="Verdana" pitchFamily="34" charset="0"/>
                <a:ea typeface="Verdana" pitchFamily="34" charset="0"/>
              </a:rPr>
              <a:t>Yu.V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. Pyatkov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2,1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, V.E. Zhuchko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baseline="-25000" dirty="0">
                <a:latin typeface="Verdana" pitchFamily="34" charset="0"/>
                <a:ea typeface="Verdana" pitchFamily="34" charset="0"/>
              </a:rPr>
              <a:t>,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 Z.I. Goryainova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, E.A. Kuznetsova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, </a:t>
            </a:r>
            <a:r>
              <a:rPr lang="en-US" sz="1800" dirty="0">
                <a:effectLst/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P. Yu. Naumov</a:t>
            </a:r>
            <a:r>
              <a:rPr lang="en-US" sz="1800" baseline="30000" dirty="0">
                <a:effectLst/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Yu. M. Sereda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, A.N. Solodov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, O.V. Strekalovsky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dirty="0">
                <a:latin typeface="Verdana" pitchFamily="34" charset="0"/>
                <a:ea typeface="Verdana" pitchFamily="34" charset="0"/>
              </a:rPr>
              <a:t>, A.O. Zhukova</a:t>
            </a:r>
            <a:r>
              <a:rPr lang="en-US" sz="2000" baseline="30000" dirty="0">
                <a:latin typeface="Verdana" pitchFamily="34" charset="0"/>
                <a:ea typeface="Verdana" pitchFamily="34" charset="0"/>
              </a:rPr>
              <a:t>1</a:t>
            </a:r>
            <a:endParaRPr lang="ru-RU" sz="20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6" y="5373216"/>
            <a:ext cx="8352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1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Joint Institute for Nuclear Research, 141980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Dubna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, Russia</a:t>
            </a:r>
            <a:endParaRPr kumimoji="0" lang="en-US" sz="12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National Nuclear Research University “MEPHI”, 115409 Moscow, Russia</a:t>
            </a:r>
            <a:r>
              <a: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8DDC931-66A0-4FCE-FCF6-2220ED923B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6632"/>
            <a:ext cx="7488832" cy="5966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0067DE-B324-8BCA-F68A-FB82A8E2B77A}"/>
              </a:ext>
            </a:extLst>
          </p:cNvPr>
          <p:cNvSpPr txBox="1"/>
          <p:nvPr/>
        </p:nvSpPr>
        <p:spPr>
          <a:xfrm>
            <a:off x="6012160" y="5157192"/>
            <a:ext cx="154231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Pile-up signals</a:t>
            </a:r>
            <a:endParaRPr lang="ru-RU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D6CAD8E-F207-C0B2-02BB-D6B02D66CDCD}"/>
              </a:ext>
            </a:extLst>
          </p:cNvPr>
          <p:cNvSpPr txBox="1"/>
          <p:nvPr/>
        </p:nvSpPr>
        <p:spPr>
          <a:xfrm>
            <a:off x="5652120" y="3284984"/>
            <a:ext cx="577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1)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5E9B826-772C-CB54-821C-6B2DB675B9C9}"/>
              </a:ext>
            </a:extLst>
          </p:cNvPr>
          <p:cNvSpPr txBox="1"/>
          <p:nvPr/>
        </p:nvSpPr>
        <p:spPr>
          <a:xfrm>
            <a:off x="5652120" y="515719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2)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="" xmlns:a16="http://schemas.microsoft.com/office/drawing/2014/main" id="{BE5BBDBA-947F-6568-5C3E-9F4BD65F2007}"/>
              </a:ext>
            </a:extLst>
          </p:cNvPr>
          <p:cNvCxnSpPr/>
          <p:nvPr/>
        </p:nvCxnSpPr>
        <p:spPr>
          <a:xfrm>
            <a:off x="3851920" y="2132856"/>
            <a:ext cx="0" cy="9968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7FCB0D5-201C-84C8-7D3E-C49AB4FF9CBE}"/>
              </a:ext>
            </a:extLst>
          </p:cNvPr>
          <p:cNvSpPr txBox="1"/>
          <p:nvPr/>
        </p:nvSpPr>
        <p:spPr>
          <a:xfrm>
            <a:off x="2051720" y="2204864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2)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1BD735-9E89-B72D-05DE-594A62AA6DB5}"/>
              </a:ext>
            </a:extLst>
          </p:cNvPr>
          <p:cNvSpPr txBox="1"/>
          <p:nvPr/>
        </p:nvSpPr>
        <p:spPr>
          <a:xfrm>
            <a:off x="3922633" y="1340768"/>
            <a:ext cx="577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1)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66EF88D3-26CA-BE8D-6B9F-8833174653D9}"/>
              </a:ext>
            </a:extLst>
          </p:cNvPr>
          <p:cNvCxnSpPr>
            <a:cxnSpLocks/>
          </p:cNvCxnSpPr>
          <p:nvPr/>
        </p:nvCxnSpPr>
        <p:spPr>
          <a:xfrm>
            <a:off x="2267744" y="5661248"/>
            <a:ext cx="0" cy="8640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AC3B5B79-825E-F23F-C650-375C1D12D4AA}"/>
              </a:ext>
            </a:extLst>
          </p:cNvPr>
          <p:cNvCxnSpPr>
            <a:cxnSpLocks/>
          </p:cNvCxnSpPr>
          <p:nvPr/>
        </p:nvCxnSpPr>
        <p:spPr>
          <a:xfrm>
            <a:off x="3059832" y="5650766"/>
            <a:ext cx="0" cy="8640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88CBE7F8-1A91-E247-39DB-1D64427FC441}"/>
              </a:ext>
            </a:extLst>
          </p:cNvPr>
          <p:cNvCxnSpPr/>
          <p:nvPr/>
        </p:nvCxnSpPr>
        <p:spPr>
          <a:xfrm>
            <a:off x="2267744" y="6165304"/>
            <a:ext cx="79208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4607719-7CF1-A85E-7BFD-DD2F534B07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56582" y="5801687"/>
            <a:ext cx="493573" cy="13032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03648" y="5486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2662" y="39330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4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5FA38B-9911-F93D-7080-7CD7135320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28700"/>
            <a:ext cx="6954944" cy="5796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A055A0-2D52-AC55-EECB-BC94BE735824}"/>
              </a:ext>
            </a:extLst>
          </p:cNvPr>
          <p:cNvSpPr txBox="1"/>
          <p:nvPr/>
        </p:nvSpPr>
        <p:spPr>
          <a:xfrm>
            <a:off x="1259632" y="260648"/>
            <a:ext cx="6264696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Restoring original signals from pile-up: </a:t>
            </a:r>
            <a:r>
              <a:rPr lang="ru-RU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i="0" dirty="0">
                <a:solidFill>
                  <a:srgbClr val="0070C0"/>
                </a:solidFill>
                <a:effectLst/>
                <a:latin typeface="Verdana" pitchFamily="34" charset="0"/>
                <a:ea typeface="Verdana" pitchFamily="34" charset="0"/>
              </a:rPr>
              <a:t>final result</a:t>
            </a:r>
            <a:r>
              <a:rPr lang="en-US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7917" y="90872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606" y="36420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03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0F01795-FCAC-8232-C5AA-AD792F0A60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31" y="501423"/>
            <a:ext cx="3384376" cy="2258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A36F97F-03DF-FC08-C8DC-C856214B5DB7}"/>
              </a:ext>
            </a:extLst>
          </p:cNvPr>
          <p:cNvSpPr txBox="1"/>
          <p:nvPr/>
        </p:nvSpPr>
        <p:spPr>
          <a:xfrm>
            <a:off x="4067944" y="805366"/>
            <a:ext cx="4896544" cy="5936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 s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ample  of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at least 800 signals,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normalized </a:t>
            </a:r>
            <a:r>
              <a:rPr lang="en-US" sz="2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to the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area, is collected for 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 specific PIN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and experimental run. </a:t>
            </a:r>
            <a:endParaRPr lang="ru-RU" sz="2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every signal in the sample,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we </a:t>
            </a:r>
            <a:r>
              <a:rPr lang="en-US" sz="2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find the intersection point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its waveform with </a:t>
            </a:r>
            <a:r>
              <a:rPr lang="en-US" sz="2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reference  line. Then we shift the </a:t>
            </a:r>
            <a:r>
              <a:rPr lang="en-US" sz="2200" dirty="0" smtClean="0">
                <a:ea typeface="Calibri" panose="020F0502020204030204" pitchFamily="34" charset="0"/>
                <a:cs typeface="Arial" panose="020B0604020202020204" pitchFamily="34" charset="0"/>
              </a:rPr>
              <a:t>waveform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on the time axis until the intersection point matches point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R. </a:t>
            </a:r>
            <a:endParaRPr lang="en-US" sz="22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The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average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signal’s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tail</a:t>
            </a:r>
            <a:r>
              <a:rPr lang="en-US" sz="2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“&lt;f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&gt; 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​​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found for the sample. </a:t>
            </a:r>
            <a:endParaRPr lang="ru-RU" sz="22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2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We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approximate &lt;</a:t>
            </a:r>
            <a:r>
              <a:rPr lang="en-US" sz="2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by 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 interpolation </a:t>
            </a:r>
            <a:r>
              <a:rPr lang="en-US" sz="22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spline function </a:t>
            </a: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200" b="1" baseline="-250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spl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200" dirty="0" smtClean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5. The second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signal 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shape is restored by subtracting the </a:t>
            </a:r>
            <a:r>
              <a:rPr lang="en-US" sz="22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200" b="1" baseline="-250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spl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from </a:t>
            </a:r>
            <a:r>
              <a:rPr lang="en-US" sz="22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pile-up 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waveform</a:t>
            </a:r>
            <a:r>
              <a:rPr lang="en-US" sz="22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9159938-7412-F42B-12D0-102591DF0C73}"/>
              </a:ext>
            </a:extLst>
          </p:cNvPr>
          <p:cNvSpPr txBox="1"/>
          <p:nvPr/>
        </p:nvSpPr>
        <p:spPr>
          <a:xfrm>
            <a:off x="4067944" y="270590"/>
            <a:ext cx="468052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Restoration algorithm:</a:t>
            </a:r>
            <a:endParaRPr lang="en-US" sz="2400" b="1" dirty="0">
              <a:solidFill>
                <a:srgbClr val="0070C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592CEBE-23CF-B6B5-02D7-49076023CD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333" y="4797152"/>
            <a:ext cx="3279682" cy="2016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62B719-0C30-F1CA-9FEA-54CC71F61A75}"/>
              </a:ext>
            </a:extLst>
          </p:cNvPr>
          <p:cNvSpPr txBox="1"/>
          <p:nvPr/>
        </p:nvSpPr>
        <p:spPr>
          <a:xfrm>
            <a:off x="1938743" y="5009690"/>
            <a:ext cx="166124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C4043"/>
                </a:solidFill>
                <a:effectLst/>
              </a:rPr>
              <a:t>normalized to area and amplitude</a:t>
            </a:r>
            <a:endParaRPr lang="ru-RU" sz="12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29469B-014A-1568-82A8-980742E9F742}"/>
              </a:ext>
            </a:extLst>
          </p:cNvPr>
          <p:cNvSpPr txBox="1"/>
          <p:nvPr/>
        </p:nvSpPr>
        <p:spPr>
          <a:xfrm>
            <a:off x="2843808" y="949714"/>
            <a:ext cx="4320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EB90C67-224C-1561-C32B-9BDAAF37AF0A}"/>
              </a:ext>
            </a:extLst>
          </p:cNvPr>
          <p:cNvSpPr txBox="1"/>
          <p:nvPr/>
        </p:nvSpPr>
        <p:spPr>
          <a:xfrm>
            <a:off x="2923358" y="5723620"/>
            <a:ext cx="4320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029C8F8-4D22-4C2A-5A95-AEE17D9C3F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10" y="2547102"/>
            <a:ext cx="3316697" cy="2167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0ED279A-433B-5FF2-426F-5769FEAD88A2}"/>
              </a:ext>
            </a:extLst>
          </p:cNvPr>
          <p:cNvSpPr txBox="1"/>
          <p:nvPr/>
        </p:nvSpPr>
        <p:spPr>
          <a:xfrm>
            <a:off x="1966003" y="2843276"/>
            <a:ext cx="158417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C4043"/>
                </a:solidFill>
                <a:effectLst/>
              </a:rPr>
              <a:t>normalized to area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78549A-94C2-34C9-146B-343F3DF3B144}"/>
              </a:ext>
            </a:extLst>
          </p:cNvPr>
          <p:cNvSpPr txBox="1"/>
          <p:nvPr/>
        </p:nvSpPr>
        <p:spPr>
          <a:xfrm>
            <a:off x="2869604" y="3295821"/>
            <a:ext cx="4320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95536" y="6926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263691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49449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D3195C2-7CB4-A0C7-412A-896961ECFA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499992" cy="23871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66ED16B-F7CD-3BB7-0AD7-AD183D54DD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573016"/>
            <a:ext cx="4527746" cy="24501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07BC0C3-221C-293A-7C85-B991AD7629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004970"/>
            <a:ext cx="4324410" cy="22800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0A2EF75-A50A-FD2A-EFE1-A11D98C805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501008"/>
            <a:ext cx="4342379" cy="237626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89EC77BD-9274-8EE9-D9B0-1B7D57A4CB19}"/>
              </a:ext>
            </a:extLst>
          </p:cNvPr>
          <p:cNvCxnSpPr/>
          <p:nvPr/>
        </p:nvCxnSpPr>
        <p:spPr>
          <a:xfrm>
            <a:off x="4644008" y="908720"/>
            <a:ext cx="63250" cy="58326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4F5C92-FC6C-E845-712F-171A22939C1C}"/>
              </a:ext>
            </a:extLst>
          </p:cNvPr>
          <p:cNvSpPr txBox="1"/>
          <p:nvPr/>
        </p:nvSpPr>
        <p:spPr>
          <a:xfrm>
            <a:off x="395536" y="188640"/>
            <a:ext cx="8064896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Comparison </a:t>
            </a:r>
            <a:r>
              <a:rPr lang="en-US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of </a:t>
            </a:r>
            <a:r>
              <a:rPr lang="en-US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signal </a:t>
            </a:r>
            <a:r>
              <a:rPr lang="en-US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shape </a:t>
            </a:r>
            <a:r>
              <a:rPr lang="en-US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and </a:t>
            </a:r>
            <a:r>
              <a:rPr lang="en-US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its universal description (</a:t>
            </a:r>
            <a:r>
              <a:rPr lang="en-US" sz="16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f</a:t>
            </a:r>
            <a:r>
              <a:rPr lang="en-US" sz="1600" b="1" baseline="-25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spl</a:t>
            </a:r>
            <a:r>
              <a:rPr lang="en-US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C171DED-9E35-C14C-E1A3-D510A5734E9D}"/>
              </a:ext>
            </a:extLst>
          </p:cNvPr>
          <p:cNvSpPr txBox="1"/>
          <p:nvPr/>
        </p:nvSpPr>
        <p:spPr>
          <a:xfrm>
            <a:off x="1259632" y="61068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from </a:t>
            </a:r>
            <a:r>
              <a:rPr lang="el-GR" dirty="0"/>
              <a:t>α</a:t>
            </a:r>
            <a:r>
              <a:rPr lang="en-US" dirty="0"/>
              <a:t>-particle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6810CEB-2C12-C426-DA3D-C3448358E044}"/>
              </a:ext>
            </a:extLst>
          </p:cNvPr>
          <p:cNvSpPr txBox="1"/>
          <p:nvPr/>
        </p:nvSpPr>
        <p:spPr>
          <a:xfrm>
            <a:off x="5436096" y="607550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from fission fragment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83774" y="13407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8121" y="382967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440" y="13407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2440" y="382504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54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9483896-81A2-D3FC-875F-3EFC4EDDAE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535" y="120578"/>
            <a:ext cx="3033732" cy="22086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5865A7-D8D5-77AC-1707-518B25ED75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235" y="2388308"/>
            <a:ext cx="3008826" cy="2190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B274B0-097F-8A38-EE4D-300F9108E69D}"/>
              </a:ext>
            </a:extLst>
          </p:cNvPr>
          <p:cNvSpPr txBox="1"/>
          <p:nvPr/>
        </p:nvSpPr>
        <p:spPr>
          <a:xfrm>
            <a:off x="2360131" y="2596290"/>
            <a:ext cx="1026155" cy="655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=+</a:t>
            </a:r>
            <a:r>
              <a:rPr lang="ru-RU" sz="14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en-US" sz="1400" dirty="0" err="1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=+</a:t>
            </a:r>
            <a:r>
              <a:rPr lang="ru-RU" sz="1400" dirty="0" smtClean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0.16</a:t>
            </a:r>
            <a:r>
              <a:rPr lang="en-US" sz="1400" dirty="0" smtClean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38BC2F-BCDA-912C-7760-BB44CA76F4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596" y="4645956"/>
            <a:ext cx="2938695" cy="2139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CD3E25-86BB-26B4-A74A-F8C8EC42767A}"/>
              </a:ext>
            </a:extLst>
          </p:cNvPr>
          <p:cNvSpPr txBox="1"/>
          <p:nvPr/>
        </p:nvSpPr>
        <p:spPr>
          <a:xfrm>
            <a:off x="2360131" y="4885304"/>
            <a:ext cx="983513" cy="655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=-</a:t>
            </a:r>
            <a:r>
              <a:rPr lang="ru-RU" sz="1400" dirty="0" smtClean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</a:t>
            </a:r>
            <a:r>
              <a:rPr lang="en-US" sz="1400" dirty="0" err="1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=+</a:t>
            </a:r>
            <a:r>
              <a:rPr lang="ru-RU" sz="14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0.35%</a:t>
            </a: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89EA4E5-6DE2-5E1E-70E8-6ECC3DE3B2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2" y="533856"/>
            <a:ext cx="3657894" cy="2054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C45AE7F-C050-791C-D40D-A7501201D8B1}"/>
              </a:ext>
            </a:extLst>
          </p:cNvPr>
          <p:cNvSpPr txBox="1"/>
          <p:nvPr/>
        </p:nvSpPr>
        <p:spPr>
          <a:xfrm>
            <a:off x="6228184" y="780376"/>
            <a:ext cx="992614" cy="655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14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</a:t>
            </a:r>
            <a:r>
              <a:rPr lang="en-US" sz="1400" dirty="0" err="1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=+</a:t>
            </a:r>
            <a:r>
              <a:rPr lang="en-US" sz="140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7.3</a:t>
            </a:r>
            <a:r>
              <a:rPr lang="ru-RU" sz="14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DE481A5-1C9C-1329-48E5-A4189961041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1" y="4522753"/>
            <a:ext cx="3657894" cy="1947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D85AEED-AE45-721C-C18E-49ADE44E1768}"/>
              </a:ext>
            </a:extLst>
          </p:cNvPr>
          <p:cNvSpPr txBox="1"/>
          <p:nvPr/>
        </p:nvSpPr>
        <p:spPr>
          <a:xfrm>
            <a:off x="3820928" y="-27384"/>
            <a:ext cx="507155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Testing restoration algorithm </a:t>
            </a:r>
            <a:r>
              <a:rPr lang="en-US" sz="1600" b="1" dirty="0" smtClean="0">
                <a:solidFill>
                  <a:srgbClr val="0070C0"/>
                </a:solidFill>
              </a:rPr>
              <a:t>using </a:t>
            </a:r>
            <a:r>
              <a:rPr lang="en-US" sz="1600" b="1" smtClean="0">
                <a:solidFill>
                  <a:srgbClr val="0070C0"/>
                </a:solidFill>
              </a:rPr>
              <a:t>double-hits  with signals </a:t>
            </a:r>
            <a:r>
              <a:rPr lang="en-US" sz="1600" b="1" dirty="0" smtClean="0">
                <a:solidFill>
                  <a:srgbClr val="0070C0"/>
                </a:solidFill>
              </a:rPr>
              <a:t>from fission fragments and </a:t>
            </a:r>
            <a:r>
              <a:rPr lang="el-GR" sz="1600" b="1" dirty="0">
                <a:solidFill>
                  <a:srgbClr val="0070C0"/>
                </a:solidFill>
              </a:rPr>
              <a:t>α</a:t>
            </a:r>
            <a:r>
              <a:rPr lang="en-US" sz="1600" b="1" dirty="0">
                <a:solidFill>
                  <a:srgbClr val="0070C0"/>
                </a:solidFill>
              </a:rPr>
              <a:t>-particles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="" xmlns:a16="http://schemas.microsoft.com/office/drawing/2014/main" id="{D92495F9-F036-C5C8-EA5C-0FC49067F86F}"/>
              </a:ext>
            </a:extLst>
          </p:cNvPr>
          <p:cNvSpPr/>
          <p:nvPr/>
        </p:nvSpPr>
        <p:spPr>
          <a:xfrm rot="5400000">
            <a:off x="2389472" y="1695368"/>
            <a:ext cx="357126" cy="21192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B52643-2C02-40A4-5A89-70EE545009AE}"/>
              </a:ext>
            </a:extLst>
          </p:cNvPr>
          <p:cNvSpPr txBox="1"/>
          <p:nvPr/>
        </p:nvSpPr>
        <p:spPr>
          <a:xfrm>
            <a:off x="3851921" y="6470490"/>
            <a:ext cx="38884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real 2-hit event, restoring original waveform from pile-up</a:t>
            </a:r>
            <a:endParaRPr lang="ru-RU" sz="1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273C7DF-B8CA-1106-38DA-E3E4E62E02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92067" y="2596290"/>
            <a:ext cx="3717748" cy="19477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5576" y="2606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4971" y="143629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3943" y="14551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574" y="25649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034" y="47971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9952" y="6206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0787" y="270892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67944" y="45811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2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18C4F1-77D7-7BE7-6B82-B26FF92C2B91}"/>
              </a:ext>
            </a:extLst>
          </p:cNvPr>
          <p:cNvSpPr txBox="1"/>
          <p:nvPr/>
        </p:nvSpPr>
        <p:spPr>
          <a:xfrm>
            <a:off x="1115616" y="2651428"/>
            <a:ext cx="6840760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Verdana" pitchFamily="34" charset="0"/>
                <a:ea typeface="Verdana" pitchFamily="34" charset="0"/>
              </a:rPr>
              <a:t>Experimental results</a:t>
            </a:r>
            <a:endParaRPr lang="ru-RU" sz="48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22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8111A9-9AC4-AD5A-A794-6D41F436A6DA}"/>
              </a:ext>
            </a:extLst>
          </p:cNvPr>
          <p:cNvSpPr txBox="1"/>
          <p:nvPr/>
        </p:nvSpPr>
        <p:spPr>
          <a:xfrm>
            <a:off x="611560" y="332656"/>
            <a:ext cx="5680326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Double-hit events, Ti</a:t>
            </a:r>
            <a:r>
              <a:rPr lang="en-US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foil as a break-up medium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016D989-ACA1-E361-C368-0FD00C3AFA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94" y="1233555"/>
            <a:ext cx="3228608" cy="2589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1914BA4-90F7-CD06-39F5-98DE90F7BCF0}"/>
              </a:ext>
            </a:extLst>
          </p:cNvPr>
          <p:cNvSpPr txBox="1"/>
          <p:nvPr/>
        </p:nvSpPr>
        <p:spPr>
          <a:xfrm>
            <a:off x="1098907" y="1447734"/>
            <a:ext cx="8808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/>
              <a:t>α</a:t>
            </a:r>
            <a:r>
              <a:rPr lang="en-US" sz="1050" dirty="0"/>
              <a:t>-particles</a:t>
            </a:r>
            <a:endParaRPr lang="ru-RU" sz="105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C17EA9-FE28-DB61-5934-29D797A501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2580" y="1186209"/>
            <a:ext cx="3290170" cy="26828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4F8F6BB-D62B-629F-542E-816D950918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802" y="3869075"/>
            <a:ext cx="2571526" cy="2153642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="" xmlns:a16="http://schemas.microsoft.com/office/drawing/2014/main" id="{7E47AD0E-BB37-47B6-EF46-C363E55B60A7}"/>
              </a:ext>
            </a:extLst>
          </p:cNvPr>
          <p:cNvSpPr/>
          <p:nvPr/>
        </p:nvSpPr>
        <p:spPr>
          <a:xfrm rot="5400000">
            <a:off x="4370136" y="3541000"/>
            <a:ext cx="173657" cy="43855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5316374-0E63-A6F3-C9E3-FA0A6B595699}"/>
              </a:ext>
            </a:extLst>
          </p:cNvPr>
          <p:cNvSpPr txBox="1"/>
          <p:nvPr/>
        </p:nvSpPr>
        <p:spPr>
          <a:xfrm>
            <a:off x="1123893" y="3105601"/>
            <a:ext cx="2078470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Filtering out </a:t>
            </a:r>
            <a:r>
              <a:rPr lang="en-US" sz="900" dirty="0"/>
              <a:t>of the random coincidences with </a:t>
            </a:r>
            <a:r>
              <a:rPr lang="el-GR" sz="900" dirty="0"/>
              <a:t>α</a:t>
            </a:r>
            <a:r>
              <a:rPr lang="en-US" sz="900" dirty="0" smtClean="0"/>
              <a:t>-particles.  </a:t>
            </a:r>
            <a:endParaRPr lang="ru-RU" sz="9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0C87D8E-BB5E-F29D-2BC3-E6CD82ED9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4569" r="9150"/>
          <a:stretch/>
        </p:blipFill>
        <p:spPr bwMode="auto">
          <a:xfrm>
            <a:off x="1056684" y="3811633"/>
            <a:ext cx="2659518" cy="2189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B7B6535-DEB2-892A-E465-440F0B7AB64D}"/>
              </a:ext>
            </a:extLst>
          </p:cNvPr>
          <p:cNvSpPr txBox="1"/>
          <p:nvPr/>
        </p:nvSpPr>
        <p:spPr>
          <a:xfrm>
            <a:off x="5398100" y="3988972"/>
            <a:ext cx="5415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baseline="30000" dirty="0">
                <a:solidFill>
                  <a:srgbClr val="FF0000"/>
                </a:solidFill>
              </a:rPr>
              <a:t>52</a:t>
            </a:r>
            <a:r>
              <a:rPr lang="en-US" sz="1350" b="1" dirty="0">
                <a:solidFill>
                  <a:srgbClr val="FF0000"/>
                </a:solidFill>
              </a:rPr>
              <a:t>Ca</a:t>
            </a:r>
            <a:endParaRPr lang="ru-RU" sz="1350" b="1" dirty="0">
              <a:solidFill>
                <a:srgbClr val="FF00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4FF0A56-32FE-F458-9B90-E52F3F78B88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1081" y="2683577"/>
            <a:ext cx="1456928" cy="6810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98FD04A-B0B1-98E3-28B0-9913A15AFA8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13275" y="3829205"/>
            <a:ext cx="1031522" cy="2659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6635726-3270-B120-77E0-8E6410B3F606}"/>
              </a:ext>
            </a:extLst>
          </p:cNvPr>
          <p:cNvSpPr txBox="1"/>
          <p:nvPr/>
        </p:nvSpPr>
        <p:spPr>
          <a:xfrm>
            <a:off x="358953" y="5397061"/>
            <a:ext cx="7585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were missed</a:t>
            </a:r>
            <a:endParaRPr lang="ru-RU" sz="9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80D3B5F-50EA-7E47-82D4-F9124EBD4C7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994" y="3805441"/>
            <a:ext cx="1200750" cy="430772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7B81FFA5-1C21-6264-243B-C3504B2714E7}"/>
              </a:ext>
            </a:extLst>
          </p:cNvPr>
          <p:cNvCxnSpPr/>
          <p:nvPr/>
        </p:nvCxnSpPr>
        <p:spPr>
          <a:xfrm>
            <a:off x="2331091" y="4095145"/>
            <a:ext cx="160439" cy="272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D02F84B-38C2-E12C-C91D-02D16D37566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12967" y="1268760"/>
            <a:ext cx="2466195" cy="3600400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BD548347-B6EC-3C5A-7D53-97DDB7B280E0}"/>
              </a:ext>
            </a:extLst>
          </p:cNvPr>
          <p:cNvCxnSpPr/>
          <p:nvPr/>
        </p:nvCxnSpPr>
        <p:spPr>
          <a:xfrm>
            <a:off x="6552750" y="1186209"/>
            <a:ext cx="0" cy="541114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="" xmlns:a16="http://schemas.microsoft.com/office/drawing/2014/main" id="{0D14D751-0916-A9E3-C520-C42545CC2F72}"/>
              </a:ext>
            </a:extLst>
          </p:cNvPr>
          <p:cNvCxnSpPr/>
          <p:nvPr/>
        </p:nvCxnSpPr>
        <p:spPr>
          <a:xfrm flipH="1">
            <a:off x="6948264" y="2204864"/>
            <a:ext cx="136815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1D4D88CC-F849-A693-552A-4839B757DF88}"/>
              </a:ext>
            </a:extLst>
          </p:cNvPr>
          <p:cNvCxnSpPr/>
          <p:nvPr/>
        </p:nvCxnSpPr>
        <p:spPr>
          <a:xfrm flipH="1">
            <a:off x="503797" y="3140968"/>
            <a:ext cx="50405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D135B236-BFE0-6D47-D4B5-E4D68B6EF760}"/>
              </a:ext>
            </a:extLst>
          </p:cNvPr>
          <p:cNvCxnSpPr>
            <a:cxnSpLocks/>
          </p:cNvCxnSpPr>
          <p:nvPr/>
        </p:nvCxnSpPr>
        <p:spPr>
          <a:xfrm>
            <a:off x="662369" y="1052736"/>
            <a:ext cx="7183695" cy="37521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="" xmlns:a16="http://schemas.microsoft.com/office/drawing/2014/main" id="{1FCA91D5-AFA0-3BAD-2FE3-7CB6B1947A3C}"/>
              </a:ext>
            </a:extLst>
          </p:cNvPr>
          <p:cNvCxnSpPr>
            <a:cxnSpLocks/>
          </p:cNvCxnSpPr>
          <p:nvPr/>
        </p:nvCxnSpPr>
        <p:spPr>
          <a:xfrm>
            <a:off x="662369" y="1052736"/>
            <a:ext cx="0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="" xmlns:a16="http://schemas.microsoft.com/office/drawing/2014/main" id="{B5DD6093-B346-FDC0-4957-656BF9BF6B2D}"/>
              </a:ext>
            </a:extLst>
          </p:cNvPr>
          <p:cNvCxnSpPr>
            <a:cxnSpLocks/>
          </p:cNvCxnSpPr>
          <p:nvPr/>
        </p:nvCxnSpPr>
        <p:spPr>
          <a:xfrm>
            <a:off x="7846064" y="1107482"/>
            <a:ext cx="0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7020801-9FFE-09AD-03F7-DB14D70D229D}"/>
              </a:ext>
            </a:extLst>
          </p:cNvPr>
          <p:cNvSpPr txBox="1"/>
          <p:nvPr/>
        </p:nvSpPr>
        <p:spPr>
          <a:xfrm>
            <a:off x="6612967" y="704956"/>
            <a:ext cx="1440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Restoring!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D8ECF70-3A2D-B009-7D05-FC10771E0F9B}"/>
              </a:ext>
            </a:extLst>
          </p:cNvPr>
          <p:cNvSpPr txBox="1"/>
          <p:nvPr/>
        </p:nvSpPr>
        <p:spPr>
          <a:xfrm>
            <a:off x="207458" y="6205093"/>
            <a:ext cx="60844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Direct proof of the </a:t>
            </a:r>
            <a:r>
              <a:rPr lang="en-US" sz="1600" dirty="0" smtClean="0"/>
              <a:t>fission </a:t>
            </a:r>
            <a:r>
              <a:rPr lang="en-US" sz="1600" dirty="0" err="1" smtClean="0"/>
              <a:t>fragmeny</a:t>
            </a:r>
            <a:r>
              <a:rPr lang="en-US" sz="1600" dirty="0" smtClean="0"/>
              <a:t> </a:t>
            </a:r>
            <a:r>
              <a:rPr lang="en-US" sz="1600" dirty="0"/>
              <a:t>break-up with almost collinear decay products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020272" y="136646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5690" y="12821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6376" y="976082"/>
            <a:ext cx="94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Test run</a:t>
            </a:r>
            <a:endParaRPr lang="en-GB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79712" y="1268760"/>
            <a:ext cx="114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cs typeface="Arial" panose="020B0604020202020204" pitchFamily="34" charset="0"/>
              </a:rPr>
              <a:t>Ti</a:t>
            </a:r>
            <a:r>
              <a:rPr lang="en-US" b="1" dirty="0" smtClean="0">
                <a:cs typeface="Arial" panose="020B0604020202020204" pitchFamily="34" charset="0"/>
              </a:rPr>
              <a:t> foil run </a:t>
            </a:r>
            <a:endParaRPr lang="en-GB" b="1" dirty="0"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79912" y="292494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69343" y="39474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85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4A7EA25-6702-D44E-EBA6-A804126566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111020"/>
            <a:ext cx="3995826" cy="32265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2CA00E0-7FFA-31B0-E6D8-35E84136C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1" y="4381242"/>
            <a:ext cx="2871594" cy="236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6B0E288-465F-69CB-CEB2-03C86264E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02" y="1106787"/>
            <a:ext cx="3665441" cy="330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762C51-1177-A825-7C2F-2C1969E9A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86634"/>
            <a:ext cx="2695457" cy="22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D9DDD7-82F4-43CB-96C7-AB50B0CC9847}"/>
              </a:ext>
            </a:extLst>
          </p:cNvPr>
          <p:cNvSpPr txBox="1"/>
          <p:nvPr/>
        </p:nvSpPr>
        <p:spPr>
          <a:xfrm>
            <a:off x="1259632" y="723619"/>
            <a:ext cx="1091618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2-hit, Ti foil</a:t>
            </a:r>
            <a:endParaRPr lang="ru-RU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4065412-A827-19F8-86E4-23576EABC665}"/>
              </a:ext>
            </a:extLst>
          </p:cNvPr>
          <p:cNvSpPr txBox="1"/>
          <p:nvPr/>
        </p:nvSpPr>
        <p:spPr>
          <a:xfrm>
            <a:off x="5508104" y="703227"/>
            <a:ext cx="1091618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mul_2, Ti foil</a:t>
            </a:r>
            <a:endParaRPr lang="ru-R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5CC9621-3E1F-2EFC-F642-FCBD8DA8E4C6}"/>
              </a:ext>
            </a:extLst>
          </p:cNvPr>
          <p:cNvSpPr txBox="1"/>
          <p:nvPr/>
        </p:nvSpPr>
        <p:spPr>
          <a:xfrm>
            <a:off x="1066450" y="152591"/>
            <a:ext cx="553327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Comparison of two different experimental </a:t>
            </a:r>
            <a:r>
              <a:rPr lang="en-US" b="1" dirty="0" smtClean="0">
                <a:solidFill>
                  <a:srgbClr val="0070C0"/>
                </a:solidFill>
              </a:rPr>
              <a:t>approaches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335699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5888" y="11967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763688" y="1196752"/>
            <a:ext cx="0" cy="26642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B7B6535-DEB2-892A-E465-440F0B7AB64D}"/>
              </a:ext>
            </a:extLst>
          </p:cNvPr>
          <p:cNvSpPr txBox="1"/>
          <p:nvPr/>
        </p:nvSpPr>
        <p:spPr>
          <a:xfrm>
            <a:off x="1403648" y="3284984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52</a:t>
            </a:r>
            <a:r>
              <a:rPr lang="en-US" b="1" dirty="0">
                <a:solidFill>
                  <a:srgbClr val="FF0000"/>
                </a:solidFill>
              </a:rPr>
              <a:t>Ca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B7B6535-DEB2-892A-E465-440F0B7AB64D}"/>
              </a:ext>
            </a:extLst>
          </p:cNvPr>
          <p:cNvSpPr txBox="1"/>
          <p:nvPr/>
        </p:nvSpPr>
        <p:spPr>
          <a:xfrm>
            <a:off x="5076056" y="27089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52</a:t>
            </a:r>
            <a:r>
              <a:rPr lang="en-US" b="1" dirty="0">
                <a:solidFill>
                  <a:srgbClr val="FF0000"/>
                </a:solidFill>
              </a:rPr>
              <a:t>Ca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42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963233"/>
            <a:ext cx="7776864" cy="4842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smtClean="0"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Conclusions: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special procedure of restoring original signals from pile-up was developed and tested.  </a:t>
            </a:r>
            <a:r>
              <a:rPr lang="en-US" sz="2400" dirty="0">
                <a:solidFill>
                  <a:srgbClr val="3C4043"/>
                </a:solidFill>
                <a:latin typeface="+mj-lt"/>
                <a:cs typeface="Times New Roman" panose="02020603050405020304" pitchFamily="18" charset="0"/>
              </a:rPr>
              <a:t>Its use has been shown 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possibility of quite satisfactory mass-spectrometry of pair of heavy ions with minimal time interval between them ≈ 30ns and open angle &lt; 5</a:t>
            </a:r>
            <a:r>
              <a:rPr lang="en-US" sz="24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the frame of the “double-hit” experimental approach. The results obtained provide </a:t>
            </a:r>
            <a:r>
              <a:rPr lang="en-US" sz="24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="1" i="1" dirty="0">
                <a:latin typeface="+mj-lt"/>
                <a:cs typeface="Times New Roman" panose="02020603050405020304" pitchFamily="18" charset="0"/>
              </a:rPr>
              <a:t>irect proof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of the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fission fragment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break-up with almost collinear decay products in the solid-state foil.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This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effect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was not observed previously.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6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793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992FE4-0463-4596-030B-50A843E8508D}"/>
              </a:ext>
            </a:extLst>
          </p:cNvPr>
          <p:cNvSpPr txBox="1"/>
          <p:nvPr/>
        </p:nvSpPr>
        <p:spPr>
          <a:xfrm>
            <a:off x="1691680" y="2773377"/>
            <a:ext cx="5688632" cy="10156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latin typeface="Verdana" pitchFamily="34" charset="0"/>
                <a:ea typeface="Verdana" pitchFamily="34" charset="0"/>
              </a:rPr>
              <a:t>Introduction</a:t>
            </a:r>
            <a:endParaRPr lang="ru-RU" sz="60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33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77481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4128084-A81A-D4B3-2EED-5B4F279C21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90134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E59B2E-6ACA-356F-D043-4F01F90B63A3}"/>
              </a:ext>
            </a:extLst>
          </p:cNvPr>
          <p:cNvSpPr txBox="1"/>
          <p:nvPr/>
        </p:nvSpPr>
        <p:spPr>
          <a:xfrm>
            <a:off x="2267744" y="4509120"/>
            <a:ext cx="122413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is missed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E85A591F-8B8B-DADF-E3EB-44AFACBA9FC1}"/>
              </a:ext>
            </a:extLst>
          </p:cNvPr>
          <p:cNvCxnSpPr>
            <a:cxnSpLocks/>
          </p:cNvCxnSpPr>
          <p:nvPr/>
        </p:nvCxnSpPr>
        <p:spPr>
          <a:xfrm flipH="1">
            <a:off x="6804248" y="5445224"/>
            <a:ext cx="720080" cy="49476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78240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48680"/>
            <a:ext cx="78488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order to find the double-hit events the following algorithm are realized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Preliminarily we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calculate the average value for all 1024 channels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; the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found peaks must have an amplitude greater than the average value. </a:t>
            </a: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Calculate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the area of the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first 10 channels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and remember it. </a:t>
            </a: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Shift to the right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one channel and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calculate the area again. </a:t>
            </a: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If the resulting integral is greater than the previous one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remember i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t. </a:t>
            </a: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Repeat steps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2-3 until we reach the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maximum value of the integral over 10 channels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, i.e. if the next iteration gives a value less than the previous one, then the position of the first peak has been found, remember its coordinate. </a:t>
            </a: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5. We move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further to the right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, but now we are looking for the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minimum value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of the integral in a similar way.</a:t>
            </a: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6. After finding the minimum, we continue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searching for the second peak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using steps 2-3. </a:t>
            </a:r>
          </a:p>
          <a:p>
            <a:pPr lvl="0"/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7. Upon reaching the end of the spectrum, we have a set of peak positions.</a:t>
            </a:r>
          </a:p>
        </p:txBody>
      </p:sp>
    </p:spTree>
    <p:extLst>
      <p:ext uri="{BB962C8B-B14F-4D97-AF65-F5344CB8AC3E}">
        <p14:creationId xmlns="" xmlns:p14="http://schemas.microsoft.com/office/powerpoint/2010/main" val="69013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>
            <a:extLst>
              <a:ext uri="{FF2B5EF4-FFF2-40B4-BE49-F238E27FC236}">
                <a16:creationId xmlns="" xmlns:a16="http://schemas.microsoft.com/office/drawing/2014/main" id="{033C0DF5-CE4B-DAC8-DB90-ACA6CF4B8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50647"/>
            <a:ext cx="8208912" cy="55399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15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4-</a:t>
            </a:r>
            <a:r>
              <a:rPr lang="el-GR" altLang="ru-RU" sz="15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π</a:t>
            </a:r>
            <a:r>
              <a:rPr lang="en-US" altLang="ru-RU" sz="15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 FOBOS setup: gas filled detectors, CAMAC in data acquisition system, </a:t>
            </a:r>
          </a:p>
          <a:p>
            <a:pPr algn="ctr" eaLnBrk="1" hangingPunct="1"/>
            <a:r>
              <a:rPr lang="en-US" altLang="ru-RU" sz="15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“neutron belt”, Z-identification</a:t>
            </a:r>
            <a:endParaRPr lang="ru-RU" altLang="ru-RU" sz="1500" b="1" dirty="0">
              <a:solidFill>
                <a:srgbClr val="0070C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8195" name="Picture 3">
            <a:extLst>
              <a:ext uri="{FF2B5EF4-FFF2-40B4-BE49-F238E27FC236}">
                <a16:creationId xmlns="" xmlns:a16="http://schemas.microsoft.com/office/drawing/2014/main" id="{AC89809B-D8D6-A652-1F8C-6A16646A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9" r="2406" b="2608"/>
          <a:stretch>
            <a:fillRect/>
          </a:stretch>
        </p:blipFill>
        <p:spPr bwMode="auto">
          <a:xfrm>
            <a:off x="251520" y="1052736"/>
            <a:ext cx="3816424" cy="304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>
            <a:extLst>
              <a:ext uri="{FF2B5EF4-FFF2-40B4-BE49-F238E27FC236}">
                <a16:creationId xmlns="" xmlns:a16="http://schemas.microsoft.com/office/drawing/2014/main" id="{C007564F-16E9-209A-4EA1-887193F5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6031"/>
            <a:ext cx="2077853" cy="19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7">
            <a:extLst>
              <a:ext uri="{FF2B5EF4-FFF2-40B4-BE49-F238E27FC236}">
                <a16:creationId xmlns="" xmlns:a16="http://schemas.microsoft.com/office/drawing/2014/main" id="{30563E17-A28D-F316-E0F9-08E283E56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381328"/>
            <a:ext cx="3168352" cy="3000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350" b="1" dirty="0">
                <a:latin typeface="+mj-lt"/>
                <a:ea typeface="Verdana" pitchFamily="34" charset="0"/>
              </a:rPr>
              <a:t>FOBOS and modified FOBOS</a:t>
            </a:r>
            <a:r>
              <a:rPr lang="en-US" altLang="ru-RU" sz="1350" dirty="0">
                <a:latin typeface="+mj-lt"/>
                <a:ea typeface="Verdana" pitchFamily="34" charset="0"/>
              </a:rPr>
              <a:t> setups</a:t>
            </a:r>
            <a:endParaRPr lang="ru-RU" altLang="ru-RU" sz="1350" dirty="0">
              <a:latin typeface="+mj-lt"/>
              <a:ea typeface="Verdan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C18D07-4B7E-5609-D700-AC1D923B89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6369" y="3717032"/>
            <a:ext cx="3601197" cy="23762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CB2D330-0283-77B2-A0E6-C5840E388C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980728"/>
            <a:ext cx="3707574" cy="2584607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="" xmlns:a16="http://schemas.microsoft.com/office/drawing/2014/main" id="{F70CE80B-4282-3C4D-587A-04E510DC3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855" y="6227880"/>
            <a:ext cx="3202916" cy="3000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350" b="1" dirty="0"/>
              <a:t>Mini-FOBOS</a:t>
            </a:r>
            <a:r>
              <a:rPr lang="en-US" altLang="ru-RU" sz="1350" dirty="0"/>
              <a:t> setup at the IBR-2 beam </a:t>
            </a:r>
            <a:endParaRPr lang="ru-RU" altLang="ru-RU" sz="135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81EA9FE-004F-3007-F52B-C59B097B062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4941168"/>
            <a:ext cx="2013554" cy="988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84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8A97E57-B5E9-4BEF-EDD9-0F9E90D2DD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15" y="526686"/>
            <a:ext cx="3330321" cy="6277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761637-4FA5-70BA-6AD2-54F03C947A43}"/>
              </a:ext>
            </a:extLst>
          </p:cNvPr>
          <p:cNvSpPr txBox="1"/>
          <p:nvPr/>
        </p:nvSpPr>
        <p:spPr>
          <a:xfrm>
            <a:off x="683568" y="157354"/>
            <a:ext cx="763284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First observation of the FF break-up in the solid-state foil</a:t>
            </a:r>
            <a:r>
              <a:rPr lang="en-US" dirty="0">
                <a:latin typeface="Verdana" pitchFamily="34" charset="0"/>
                <a:ea typeface="Verdana" pitchFamily="34" charset="0"/>
              </a:rPr>
              <a:t> 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536E608-2706-EDC7-D7A1-89DEF6080F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6136" y="2241725"/>
            <a:ext cx="2330041" cy="936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368798-4F31-581D-5AE6-F88DAF177354}"/>
              </a:ext>
            </a:extLst>
          </p:cNvPr>
          <p:cNvSpPr txBox="1"/>
          <p:nvPr/>
        </p:nvSpPr>
        <p:spPr>
          <a:xfrm>
            <a:off x="3897619" y="1556792"/>
            <a:ext cx="122413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missing</a:t>
            </a:r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1BFAA6F2-C2CE-8409-DBF6-4EA6A65C357C}"/>
              </a:ext>
            </a:extLst>
          </p:cNvPr>
          <p:cNvCxnSpPr>
            <a:endCxn id="10" idx="2"/>
          </p:cNvCxnSpPr>
          <p:nvPr/>
        </p:nvCxnSpPr>
        <p:spPr>
          <a:xfrm>
            <a:off x="4427984" y="2924944"/>
            <a:ext cx="113173" cy="25288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D64E4D2-B1DD-97B9-D1C9-24C5E37FD4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6638" y="3603201"/>
            <a:ext cx="2808312" cy="6958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579B24D-E81D-1E3C-9928-24995CBFE5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197523"/>
            <a:ext cx="1647208" cy="4232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F42403-B994-DE74-EAAD-BB6EB971BFEB}"/>
              </a:ext>
            </a:extLst>
          </p:cNvPr>
          <p:cNvSpPr txBox="1"/>
          <p:nvPr/>
        </p:nvSpPr>
        <p:spPr>
          <a:xfrm>
            <a:off x="3425452" y="4437111"/>
            <a:ext cx="2589498" cy="175432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Methodical </a:t>
            </a:r>
            <a:r>
              <a:rPr lang="en-US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challenge</a:t>
            </a:r>
            <a:r>
              <a:rPr lang="en-US" dirty="0">
                <a:solidFill>
                  <a:srgbClr val="C00000"/>
                </a:solidFill>
                <a:latin typeface="Roboto" panose="02000000000000000000" pitchFamily="2" charset="0"/>
              </a:rPr>
              <a:t>:</a:t>
            </a:r>
          </a:p>
          <a:p>
            <a:r>
              <a:rPr lang="en-US" dirty="0">
                <a:solidFill>
                  <a:srgbClr val="C00000"/>
                </a:solidFill>
                <a:latin typeface="Roboto" panose="02000000000000000000" pitchFamily="2" charset="0"/>
              </a:rPr>
              <a:t>detection of two </a:t>
            </a:r>
          </a:p>
          <a:p>
            <a:r>
              <a:rPr lang="en-US" dirty="0">
                <a:solidFill>
                  <a:srgbClr val="C00000"/>
                </a:solidFill>
                <a:latin typeface="Roboto" panose="02000000000000000000" pitchFamily="2" charset="0"/>
              </a:rPr>
              <a:t>almost </a:t>
            </a:r>
            <a:r>
              <a:rPr lang="en-US" u="sng" dirty="0">
                <a:solidFill>
                  <a:srgbClr val="C00000"/>
                </a:solidFill>
                <a:latin typeface="Roboto" panose="02000000000000000000" pitchFamily="2" charset="0"/>
              </a:rPr>
              <a:t>collinear</a:t>
            </a:r>
            <a:r>
              <a:rPr lang="en-US" dirty="0">
                <a:solidFill>
                  <a:srgbClr val="C00000"/>
                </a:solidFill>
                <a:latin typeface="Roboto" panose="02000000000000000000" pitchFamily="2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Roboto" panose="02000000000000000000" pitchFamily="2" charset="0"/>
              </a:rPr>
              <a:t>fission fragments</a:t>
            </a:r>
            <a:endParaRPr lang="en-US" dirty="0">
              <a:solidFill>
                <a:srgbClr val="C00000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Roboto" panose="02000000000000000000" pitchFamily="2" charset="0"/>
              </a:rPr>
              <a:t>from the </a:t>
            </a:r>
            <a:r>
              <a:rPr lang="en-US" u="sng" dirty="0">
                <a:solidFill>
                  <a:srgbClr val="C00000"/>
                </a:solidFill>
                <a:latin typeface="Roboto" panose="02000000000000000000" pitchFamily="2" charset="0"/>
              </a:rPr>
              <a:t>rare</a:t>
            </a:r>
            <a:r>
              <a:rPr lang="en-US" dirty="0">
                <a:solidFill>
                  <a:srgbClr val="C00000"/>
                </a:solidFill>
                <a:latin typeface="Roboto" panose="02000000000000000000" pitchFamily="2" charset="0"/>
              </a:rPr>
              <a:t> decay</a:t>
            </a:r>
          </a:p>
          <a:p>
            <a:r>
              <a:rPr lang="en-US" dirty="0" smtClean="0">
                <a:solidFill>
                  <a:srgbClr val="C00000"/>
                </a:solidFill>
                <a:latin typeface="Roboto" panose="02000000000000000000" pitchFamily="2" charset="0"/>
              </a:rPr>
              <a:t>mode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AB632A5-14A0-F85A-93DF-6A31853666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299"/>
          <a:stretch/>
        </p:blipFill>
        <p:spPr bwMode="auto">
          <a:xfrm>
            <a:off x="5974912" y="692696"/>
            <a:ext cx="3105634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B97CDD-1D40-CE67-AF41-B79B905EA662}"/>
              </a:ext>
            </a:extLst>
          </p:cNvPr>
          <p:cNvSpPr txBox="1"/>
          <p:nvPr/>
        </p:nvSpPr>
        <p:spPr>
          <a:xfrm>
            <a:off x="6634039" y="6199186"/>
            <a:ext cx="2509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Neutron gated structures</a:t>
            </a:r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2709777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36983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1BFAA6F2-C2CE-8409-DBF6-4EA6A65C357C}"/>
              </a:ext>
            </a:extLst>
          </p:cNvPr>
          <p:cNvCxnSpPr/>
          <p:nvPr/>
        </p:nvCxnSpPr>
        <p:spPr>
          <a:xfrm flipV="1">
            <a:off x="4572000" y="1988840"/>
            <a:ext cx="0" cy="50405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339752" y="2564904"/>
            <a:ext cx="432048" cy="2160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2699792" y="2852936"/>
            <a:ext cx="0" cy="10081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04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25C59AC-A876-42A7-A8A0-763AF2DBA9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807" t="45264" r="29343" b="16611"/>
          <a:stretch/>
        </p:blipFill>
        <p:spPr bwMode="auto">
          <a:xfrm>
            <a:off x="179512" y="509997"/>
            <a:ext cx="5848559" cy="2774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Рисунок 6">
            <a:extLst>
              <a:ext uri="{FF2B5EF4-FFF2-40B4-BE49-F238E27FC236}">
                <a16:creationId xmlns="" xmlns:a16="http://schemas.microsoft.com/office/drawing/2014/main" id="{3A8B5963-9D5B-87B0-3672-5276E4B97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7" t="24880" r="25179" b="29447"/>
          <a:stretch/>
        </p:blipFill>
        <p:spPr>
          <a:xfrm>
            <a:off x="3421350" y="4084436"/>
            <a:ext cx="2797499" cy="2491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1F173A-F393-7C78-D973-DF9E78373391}"/>
              </a:ext>
            </a:extLst>
          </p:cNvPr>
          <p:cNvSpPr txBox="1"/>
          <p:nvPr/>
        </p:nvSpPr>
        <p:spPr>
          <a:xfrm>
            <a:off x="905311" y="109885"/>
            <a:ext cx="7128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COrrelation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 M-E-T Array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(COMETA) setup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="" xmlns:a16="http://schemas.microsoft.com/office/drawing/2014/main" id="{7BCC5094-6D51-3C1D-67F2-36329629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140968"/>
            <a:ext cx="496907" cy="3355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DB846A-2282-464B-AA91-1E8A26C4F6B3}"/>
              </a:ext>
            </a:extLst>
          </p:cNvPr>
          <p:cNvSpPr txBox="1"/>
          <p:nvPr/>
        </p:nvSpPr>
        <p:spPr>
          <a:xfrm>
            <a:off x="7452320" y="4941168"/>
            <a:ext cx="116356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VX1742</a:t>
            </a:r>
          </a:p>
          <a:p>
            <a:r>
              <a:rPr lang="en-US" dirty="0"/>
              <a:t>32+2 Channel 12bit 5 GS/s Digitizer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624FB17-894F-C4F6-7F08-8635CA367E24}"/>
              </a:ext>
            </a:extLst>
          </p:cNvPr>
          <p:cNvSpPr txBox="1"/>
          <p:nvPr/>
        </p:nvSpPr>
        <p:spPr>
          <a:xfrm>
            <a:off x="7452320" y="3068960"/>
            <a:ext cx="122187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dirty="0"/>
              <a:t> </a:t>
            </a:r>
            <a:r>
              <a:rPr lang="en-US" baseline="30000" dirty="0"/>
              <a:t>252</a:t>
            </a:r>
            <a:r>
              <a:rPr lang="en-US" dirty="0"/>
              <a:t>Cf </a:t>
            </a:r>
            <a:r>
              <a:rPr lang="ru-RU" dirty="0"/>
              <a:t>(</a:t>
            </a:r>
            <a:r>
              <a:rPr lang="en-US" dirty="0"/>
              <a:t>45 </a:t>
            </a:r>
            <a:r>
              <a:rPr lang="en-US" dirty="0" err="1"/>
              <a:t>kBq</a:t>
            </a:r>
            <a:r>
              <a:rPr lang="en-US" dirty="0"/>
              <a:t>)</a:t>
            </a:r>
          </a:p>
          <a:p>
            <a:pPr algn="r"/>
            <a:r>
              <a:rPr lang="en-US" dirty="0"/>
              <a:t>Spot d= 3 mm on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65   ug/cm</a:t>
            </a:r>
            <a:r>
              <a:rPr lang="en-US" baseline="30000" dirty="0"/>
              <a:t>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6D42ACD-1829-6664-8564-3A2019E7FF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00085"/>
            <a:ext cx="3193785" cy="233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: вправо 10">
            <a:extLst>
              <a:ext uri="{FF2B5EF4-FFF2-40B4-BE49-F238E27FC236}">
                <a16:creationId xmlns="" xmlns:a16="http://schemas.microsoft.com/office/drawing/2014/main" id="{E9FA7DFC-5A5A-DFD0-1636-EF2D098F18DA}"/>
              </a:ext>
            </a:extLst>
          </p:cNvPr>
          <p:cNvSpPr/>
          <p:nvPr/>
        </p:nvSpPr>
        <p:spPr>
          <a:xfrm rot="16027564">
            <a:off x="1948535" y="5078843"/>
            <a:ext cx="205936" cy="269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B1D75D-C6D8-C814-624D-C55F89C563D1}"/>
              </a:ext>
            </a:extLst>
          </p:cNvPr>
          <p:cNvSpPr txBox="1"/>
          <p:nvPr/>
        </p:nvSpPr>
        <p:spPr>
          <a:xfrm>
            <a:off x="784191" y="3766061"/>
            <a:ext cx="66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arm_1</a:t>
            </a:r>
            <a:endParaRPr lang="ru-RU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30E7420-8DE3-279C-E9B3-DBEC5E0829D0}"/>
              </a:ext>
            </a:extLst>
          </p:cNvPr>
          <p:cNvSpPr txBox="1"/>
          <p:nvPr/>
        </p:nvSpPr>
        <p:spPr>
          <a:xfrm>
            <a:off x="2201074" y="3817018"/>
            <a:ext cx="66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arm_2</a:t>
            </a:r>
            <a:endParaRPr lang="ru-RU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B17D032-E89C-878B-0B4D-D5A2C0653E68}"/>
              </a:ext>
            </a:extLst>
          </p:cNvPr>
          <p:cNvSpPr/>
          <p:nvPr/>
        </p:nvSpPr>
        <p:spPr>
          <a:xfrm>
            <a:off x="2915816" y="1916832"/>
            <a:ext cx="288062" cy="285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A4E363A-77CC-A028-5684-15CDFF12A51E}"/>
              </a:ext>
            </a:extLst>
          </p:cNvPr>
          <p:cNvSpPr txBox="1"/>
          <p:nvPr/>
        </p:nvSpPr>
        <p:spPr>
          <a:xfrm>
            <a:off x="3421349" y="3280013"/>
            <a:ext cx="1398749" cy="83099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angular uncertainty in  2-hit</a:t>
            </a:r>
            <a:endParaRPr lang="ru-RU" sz="1600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64B8A2AA-71BD-F722-5A29-B79D69CE6DCD}"/>
              </a:ext>
            </a:extLst>
          </p:cNvPr>
          <p:cNvCxnSpPr/>
          <p:nvPr/>
        </p:nvCxnSpPr>
        <p:spPr>
          <a:xfrm flipH="1" flipV="1">
            <a:off x="3203848" y="2204864"/>
            <a:ext cx="196609" cy="13548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D6821343-D3C5-A2A4-2DFB-9D2102F746B6}"/>
              </a:ext>
            </a:extLst>
          </p:cNvPr>
          <p:cNvSpPr/>
          <p:nvPr/>
        </p:nvSpPr>
        <p:spPr>
          <a:xfrm>
            <a:off x="6372200" y="2996952"/>
            <a:ext cx="2433834" cy="37511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351C1D1-21AC-4D16-3EC9-EDADD28FF50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3151" y="509995"/>
            <a:ext cx="2016769" cy="15450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26FC843-0CFA-290F-FF62-5331FFBC26BE}"/>
              </a:ext>
            </a:extLst>
          </p:cNvPr>
          <p:cNvSpPr txBox="1"/>
          <p:nvPr/>
        </p:nvSpPr>
        <p:spPr>
          <a:xfrm>
            <a:off x="6402116" y="2299827"/>
            <a:ext cx="237400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image of rare </a:t>
            </a:r>
          </a:p>
          <a:p>
            <a:pPr algn="ctr"/>
            <a:r>
              <a:rPr lang="en-US" dirty="0"/>
              <a:t>events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55372" y="5099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войная стрелка вверх/вниз 4"/>
          <p:cNvSpPr/>
          <p:nvPr/>
        </p:nvSpPr>
        <p:spPr>
          <a:xfrm>
            <a:off x="5004048" y="3197412"/>
            <a:ext cx="216024" cy="74871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054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Specific approach to the energy spectrometry  with PIN diodes: : short waveforms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17082" y="1077034"/>
                <a:ext cx="4407617" cy="720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classic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approach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Q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~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ru-RU" i="1">
                            <a:latin typeface="Cambria Math"/>
                          </a:rPr>
                        </m:ctrlPr>
                      </m:naryPr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ru-RU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82" y="1077034"/>
                <a:ext cx="4407617" cy="72032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107" t="-71186" b="-72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29031" y="1799425"/>
            <a:ext cx="8059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 classic spectroscopy v</a:t>
            </a:r>
            <a:r>
              <a:rPr lang="en-GB" dirty="0" err="1"/>
              <a:t>oltage</a:t>
            </a:r>
            <a:r>
              <a:rPr lang="en-GB" dirty="0"/>
              <a:t> impulse looks like a tens microseconds stair-step, while the time interval between the sequential hits of two CCT products of a PIN-diode could be several nanoseconds.</a:t>
            </a:r>
          </a:p>
          <a:p>
            <a:endParaRPr lang="en-GB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267743" y="1484784"/>
            <a:ext cx="265095" cy="360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7082" y="3068960"/>
            <a:ext cx="8491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For independent registration of such signals ( “double hit” mode)</a:t>
            </a:r>
          </a:p>
          <a:p>
            <a:r>
              <a:rPr lang="en-GB" dirty="0"/>
              <a:t>they must be short shaped.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913" y="3861048"/>
            <a:ext cx="855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such a case amplitude is not a good measure of energy  any more because it depends on signal shape </a:t>
            </a:r>
            <a:endParaRPr lang="en-GB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3082769" y="2708797"/>
            <a:ext cx="265095" cy="360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Стрелка вниз 14"/>
          <p:cNvSpPr/>
          <p:nvPr/>
        </p:nvSpPr>
        <p:spPr>
          <a:xfrm>
            <a:off x="3802849" y="3535209"/>
            <a:ext cx="265095" cy="360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Стрелка вниз 15"/>
          <p:cNvSpPr/>
          <p:nvPr/>
        </p:nvSpPr>
        <p:spPr>
          <a:xfrm>
            <a:off x="4522929" y="4292973"/>
            <a:ext cx="265095" cy="360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941540"/>
            <a:ext cx="6541439" cy="8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23528" y="580700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 = const is the area of the response function</a:t>
            </a:r>
          </a:p>
          <a:p>
            <a:r>
              <a:rPr lang="en-US" dirty="0"/>
              <a:t>q is the charge created by the fragment in the detector.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95536" y="465313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expression demonstrates that  signal area can serve as a linear measure of particle’s </a:t>
            </a:r>
            <a:r>
              <a:rPr lang="en-US" dirty="0" smtClean="0"/>
              <a:t>energy: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08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Verdana" pitchFamily="34" charset="0"/>
                <a:ea typeface="Verdana" pitchFamily="34" charset="0"/>
              </a:rPr>
              <a:t>New time pick-off algorithm used for PIN diode </a:t>
            </a:r>
            <a:r>
              <a:rPr lang="en-GB" sz="2400" b="1" dirty="0" smtClean="0">
                <a:latin typeface="Verdana" pitchFamily="34" charset="0"/>
                <a:ea typeface="Verdana" pitchFamily="34" charset="0"/>
              </a:rPr>
              <a:t>signals from </a:t>
            </a:r>
            <a:r>
              <a:rPr lang="en-GB" sz="2400" b="1" dirty="0">
                <a:latin typeface="Verdana" pitchFamily="34" charset="0"/>
                <a:ea typeface="Verdana" pitchFamily="34" charset="0"/>
              </a:rPr>
              <a:t>HI in the wide mass range</a:t>
            </a:r>
            <a:endParaRPr lang="en-GB" sz="2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32738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Plasma delay effect </a:t>
            </a:r>
            <a:r>
              <a:rPr lang="en-GB" dirty="0"/>
              <a:t>(PDE): </a:t>
            </a:r>
          </a:p>
          <a:p>
            <a:endParaRPr lang="en-GB" dirty="0"/>
          </a:p>
          <a:p>
            <a:r>
              <a:rPr lang="en-GB" dirty="0"/>
              <a:t>Due to generation of plasma in a heavy ion track in the PIN diode</a:t>
            </a:r>
          </a:p>
          <a:p>
            <a:endParaRPr lang="en-GB" dirty="0"/>
          </a:p>
          <a:p>
            <a:r>
              <a:rPr lang="en-GB" dirty="0"/>
              <a:t>Slowly growing function of unknown form at the start of PIN diode signal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0836" y="399398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To account for PDE :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b="1" dirty="0" err="1"/>
              <a:t>Paraspline</a:t>
            </a:r>
            <a:r>
              <a:rPr lang="en-US" dirty="0"/>
              <a:t>” method finds actual beginning of signal by</a:t>
            </a:r>
            <a:r>
              <a:rPr lang="en-GB" dirty="0"/>
              <a:t> approximating its initial part that lies inside the “noise track” with parabolic function which </a:t>
            </a:r>
            <a:r>
              <a:rPr lang="en-GB" b="1" dirty="0"/>
              <a:t>vertex lies on the average of the noise</a:t>
            </a:r>
            <a:r>
              <a:rPr lang="en-GB" dirty="0"/>
              <a:t>. The Parabola is seamlessly sewed with a spline function that automatically approximates points above the noisy region.</a:t>
            </a:r>
          </a:p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7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3595" y="1502782"/>
            <a:ext cx="4172446" cy="3672408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2274439" y="3417925"/>
            <a:ext cx="265095" cy="4319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311695"/>
            <a:ext cx="4406418" cy="2031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Прямоугольник 11"/>
          <p:cNvSpPr/>
          <p:nvPr/>
        </p:nvSpPr>
        <p:spPr>
          <a:xfrm>
            <a:off x="5004047" y="4998619"/>
            <a:ext cx="3991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Digital signal with </a:t>
            </a:r>
            <a:r>
              <a:rPr lang="en-GB" sz="1600" dirty="0" err="1"/>
              <a:t>Paraspline</a:t>
            </a:r>
            <a:r>
              <a:rPr lang="en-GB" sz="1600" dirty="0"/>
              <a:t> pick-off. Red line </a:t>
            </a:r>
            <a:r>
              <a:rPr lang="en-GB" sz="1600" i="1" dirty="0" err="1"/>
              <a:t>y</a:t>
            </a:r>
            <a:r>
              <a:rPr lang="en-GB" sz="1600" i="1" baseline="-25000" dirty="0" err="1"/>
              <a:t>b</a:t>
            </a:r>
            <a:r>
              <a:rPr lang="en-GB" sz="1600" i="1" dirty="0"/>
              <a:t> </a:t>
            </a:r>
            <a:r>
              <a:rPr lang="en-GB" sz="1600" dirty="0"/>
              <a:t>– mean local baseline; in between dotted red lines [</a:t>
            </a:r>
            <a:r>
              <a:rPr lang="en-GB" sz="1600" i="1" dirty="0"/>
              <a:t>yb-3</a:t>
            </a:r>
            <a:r>
              <a:rPr lang="en-GB" sz="1600" dirty="0"/>
              <a:t></a:t>
            </a:r>
            <a:r>
              <a:rPr lang="en-GB" sz="1600" i="1" dirty="0"/>
              <a:t>, yb+3</a:t>
            </a:r>
            <a:r>
              <a:rPr lang="en-GB" sz="1600" dirty="0"/>
              <a:t>] – noisy region; orange line – fitted spline; black dot (x0, y0) – point of functions’ tangency; green curve – parabola with vertex on the signal’s start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1268760"/>
            <a:ext cx="4163205" cy="5295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005064"/>
            <a:ext cx="4536504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740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C86E99-3070-8481-80FE-5B62BE82E45B}"/>
              </a:ext>
            </a:extLst>
          </p:cNvPr>
          <p:cNvSpPr txBox="1"/>
          <p:nvPr/>
        </p:nvSpPr>
        <p:spPr>
          <a:xfrm>
            <a:off x="755576" y="2132856"/>
            <a:ext cx="7488832" cy="25545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Verdana" pitchFamily="34" charset="0"/>
                <a:ea typeface="Verdana" pitchFamily="34" charset="0"/>
              </a:rPr>
              <a:t>Double-hit </a:t>
            </a:r>
            <a:r>
              <a:rPr lang="en-US" sz="4000" b="1" dirty="0" smtClean="0">
                <a:latin typeface="Verdana" pitchFamily="34" charset="0"/>
                <a:ea typeface="Verdana" pitchFamily="34" charset="0"/>
              </a:rPr>
              <a:t>experimental </a:t>
            </a:r>
            <a:r>
              <a:rPr lang="en-US" sz="4000" b="1" dirty="0">
                <a:latin typeface="Verdana" pitchFamily="34" charset="0"/>
                <a:ea typeface="Verdana" pitchFamily="34" charset="0"/>
              </a:rPr>
              <a:t>approach and restoring of the original signals from pile-up</a:t>
            </a:r>
            <a:endParaRPr lang="ru-RU" sz="40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4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вниз 4">
            <a:extLst>
              <a:ext uri="{FF2B5EF4-FFF2-40B4-BE49-F238E27FC236}">
                <a16:creationId xmlns="" xmlns:a16="http://schemas.microsoft.com/office/drawing/2014/main" id="{957A7854-2BC8-8AA9-CF27-C14E06532175}"/>
              </a:ext>
            </a:extLst>
          </p:cNvPr>
          <p:cNvSpPr/>
          <p:nvPr/>
        </p:nvSpPr>
        <p:spPr>
          <a:xfrm>
            <a:off x="1907750" y="3731167"/>
            <a:ext cx="544520" cy="251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3A35FEB-3A47-7A52-EB77-6BD725D8F2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7" y="95546"/>
            <a:ext cx="3896591" cy="3658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A54C949-AA23-3E61-6B26-89A9A69971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8" y="3982334"/>
            <a:ext cx="3824582" cy="2909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5F99100-709B-8097-3915-EA4A3AA68E6A}"/>
              </a:ext>
            </a:extLst>
          </p:cNvPr>
          <p:cNvSpPr txBox="1"/>
          <p:nvPr/>
        </p:nvSpPr>
        <p:spPr>
          <a:xfrm>
            <a:off x="1763688" y="4437112"/>
            <a:ext cx="151216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Measurement of the current </a:t>
            </a:r>
          </a:p>
          <a:p>
            <a:r>
              <a:rPr lang="en-US" sz="1400" dirty="0"/>
              <a:t>value of the signal each </a:t>
            </a:r>
            <a:r>
              <a:rPr lang="en-US" sz="1400" b="1" dirty="0">
                <a:solidFill>
                  <a:srgbClr val="FF0000"/>
                </a:solidFill>
              </a:rPr>
              <a:t>200ps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282950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By definition, the double-hit </a:t>
            </a:r>
            <a:r>
              <a:rPr lang="en-US" sz="2400" b="1" i="1" dirty="0" smtClean="0"/>
              <a:t>means </a:t>
            </a:r>
            <a:r>
              <a:rPr lang="en-US" sz="2400" b="1" i="1" dirty="0"/>
              <a:t>that two fragments </a:t>
            </a:r>
            <a:r>
              <a:rPr lang="en-US" sz="2400" b="1" i="1" dirty="0" smtClean="0"/>
              <a:t>are </a:t>
            </a:r>
            <a:r>
              <a:rPr lang="en-US" sz="2400" b="1" i="1" dirty="0"/>
              <a:t>detected in the same PIN diode during one registration gate of 200 ns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5445224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dirty="0">
                <a:sym typeface="Times New Roman"/>
              </a:rPr>
              <a:t>An open angle between the fragments do not exceed 5</a:t>
            </a:r>
            <a:r>
              <a:rPr lang="en" sz="2400" baseline="30000" dirty="0">
                <a:sym typeface="Times New Roman"/>
              </a:rPr>
              <a:t>0</a:t>
            </a:r>
            <a:endParaRPr lang="ru-RU" sz="2400" baseline="30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1062B22-994E-668B-473F-1593E6BDDE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9669" y="1628800"/>
            <a:ext cx="3182325" cy="1449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B043E3-72A1-AA9F-8CD7-8555BB34E536}"/>
              </a:ext>
            </a:extLst>
          </p:cNvPr>
          <p:cNvSpPr txBox="1"/>
          <p:nvPr/>
        </p:nvSpPr>
        <p:spPr>
          <a:xfrm>
            <a:off x="4867018" y="188640"/>
            <a:ext cx="3089358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Double-hit registration approach</a:t>
            </a:r>
          </a:p>
          <a:p>
            <a:r>
              <a:rPr lang="en-US" sz="1600" b="1" dirty="0">
                <a:solidFill>
                  <a:srgbClr val="0070C0"/>
                </a:solidFill>
                <a:latin typeface="+mj-lt"/>
              </a:rPr>
              <a:t>can provide direct </a:t>
            </a:r>
            <a:r>
              <a:rPr lang="en-US" sz="1600" b="1" dirty="0" smtClean="0">
                <a:solidFill>
                  <a:srgbClr val="0070C0"/>
                </a:solidFill>
                <a:latin typeface="+mj-lt"/>
              </a:rPr>
              <a:t>solution </a:t>
            </a:r>
            <a:endParaRPr lang="en-US" sz="16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070C0"/>
                </a:solidFill>
                <a:latin typeface="+mj-lt"/>
              </a:rPr>
              <a:t>of the problem arisen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560" y="4462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748" y="434594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4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6557</TotalTime>
  <Words>1117</Words>
  <Application>Microsoft Office PowerPoint</Application>
  <PresentationFormat>Экран (4:3)</PresentationFormat>
  <Paragraphs>142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Double-hit experimental approach in studies of the multibody decays of heavy nuclei</vt:lpstr>
      <vt:lpstr>Слайд 2</vt:lpstr>
      <vt:lpstr>Слайд 3</vt:lpstr>
      <vt:lpstr>Слайд 4</vt:lpstr>
      <vt:lpstr>Слайд 5</vt:lpstr>
      <vt:lpstr>Specific approach to the energy spectrometry  with PIN diodes: : short waveforms </vt:lpstr>
      <vt:lpstr>New time pick-off algorithm used for PIN diode signals from HI in the wide mass range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JINR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Double-hit experimental approach in studies of the multibody decays of heavy nuclei</dc:title>
  <dc:creator>User504</dc:creator>
  <cp:lastModifiedBy>Zoya</cp:lastModifiedBy>
  <cp:revision>259</cp:revision>
  <dcterms:created xsi:type="dcterms:W3CDTF">2024-10-11T11:38:37Z</dcterms:created>
  <dcterms:modified xsi:type="dcterms:W3CDTF">2024-10-22T22:11:20Z</dcterms:modified>
</cp:coreProperties>
</file>