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sldIdLst>
    <p:sldId id="256" r:id="rId2"/>
    <p:sldId id="272" r:id="rId3"/>
    <p:sldId id="270" r:id="rId4"/>
    <p:sldId id="260" r:id="rId5"/>
    <p:sldId id="269" r:id="rId6"/>
    <p:sldId id="271" r:id="rId7"/>
    <p:sldId id="326" r:id="rId8"/>
    <p:sldId id="278" r:id="rId9"/>
    <p:sldId id="280" r:id="rId10"/>
    <p:sldId id="328" r:id="rId11"/>
    <p:sldId id="327" r:id="rId12"/>
    <p:sldId id="282" r:id="rId13"/>
    <p:sldId id="277" r:id="rId14"/>
    <p:sldId id="267" r:id="rId15"/>
    <p:sldId id="268" r:id="rId16"/>
    <p:sldId id="266" r:id="rId17"/>
    <p:sldId id="264" r:id="rId18"/>
    <p:sldId id="279" r:id="rId19"/>
    <p:sldId id="273" r:id="rId20"/>
    <p:sldId id="281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17"/>
    <p:restoredTop sz="76395"/>
  </p:normalViewPr>
  <p:slideViewPr>
    <p:cSldViewPr snapToGrid="0">
      <p:cViewPr varScale="1">
        <p:scale>
          <a:sx n="96" d="100"/>
          <a:sy n="96" d="100"/>
        </p:scale>
        <p:origin x="176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50FEF6-0C87-1F48-AD7C-6BE894AF8C3C}" type="datetimeFigureOut">
              <a:rPr lang="ru-RU" smtClean="0"/>
              <a:t>04.10.2024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B09FB1-7873-D947-AF76-71F224C62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84835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DE608E-1F92-5249-B558-30214953A40C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59211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B09FB1-7873-D947-AF76-71F224C62DC0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89952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B09FB1-7873-D947-AF76-71F224C62DC0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63766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На этом слайде справа представлено отношение энергий первой четверки к первой двойке, обозначения те же, все модели предсказывают в общем схожее поведение, с минимумом на числе нейтронов равным 50, за исключением некоторых нюансов. Слева представлена зависимость переходов между состояниями основной полосы от углового момента. К параметризации </a:t>
            </a:r>
            <a:r>
              <a:rPr lang="en-US" dirty="0"/>
              <a:t>PC-PK1 </a:t>
            </a:r>
            <a:r>
              <a:rPr lang="ru-RU" dirty="0"/>
              <a:t> изображенной синей линией добавлена параметризация </a:t>
            </a:r>
            <a:r>
              <a:rPr lang="en-US" dirty="0"/>
              <a:t>NL3 </a:t>
            </a:r>
            <a:r>
              <a:rPr lang="ru-RU" dirty="0"/>
              <a:t>изображенная зеленой линией. Поведение в целом лежит в пределах ошибок. Также видно, что обе параметризации показывают одинаковое поведение.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B09FB1-7873-D947-AF76-71F224C62DC0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63110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DE608E-1F92-5249-B558-30214953A40C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81763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DE608E-1F92-5249-B558-30214953A40C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4488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DE608E-1F92-5249-B558-30214953A40C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8080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B09FB1-7873-D947-AF76-71F224C62DC0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08208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DE608E-1F92-5249-B558-30214953A40C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19891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DE608E-1F92-5249-B558-30214953A40C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18890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DE608E-1F92-5249-B558-30214953A40C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49874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B09FB1-7873-D947-AF76-71F224C62DC0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25325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DE608E-1F92-5249-B558-30214953A40C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66912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B09FB1-7873-D947-AF76-71F224C62DC0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47300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B09FB1-7873-D947-AF76-71F224C62DC0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9232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C15D89-102F-F2A5-C2FA-6DFDBA58B2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EE365A3-793C-B3C4-E5DE-DD91B00395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E301BD4-C391-E56A-149E-83C4E4B9DA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C93DF-1ABA-F648-9DB5-892B990DA31F}" type="datetime1">
              <a:rPr lang="ru-RU" smtClean="0"/>
              <a:t>04.10.2024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29470E5-2A54-1570-EB97-485037EA76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92A2A72-ABAF-694F-DD21-8362C98F4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B4D0E-0C0B-D341-837F-D0D05722ED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15164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1A473D-0342-F7C4-9177-44B61E0785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244B702-DAFF-E6EC-9183-6AD16EEA27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AAAC496-B0F2-6EA1-89DB-794E75088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6D7A2-4C21-E44A-B2CA-41D9A184918A}" type="datetime1">
              <a:rPr lang="ru-RU" smtClean="0"/>
              <a:t>04.10.2024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E0DC798-44C4-346F-FD5B-50CA872112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DDA0037-AAEA-0672-EBC5-9D2DC3AFA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B4D0E-0C0B-D341-837F-D0D05722ED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8863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AED63DA-470E-C077-346A-A9389BAA56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2DBE6E8-B81F-5895-DAA9-1B55419F54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E97D71A-FF1E-AFBE-CEB3-D7027C32DF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88412-0984-C34D-979F-24822AC2AA83}" type="datetime1">
              <a:rPr lang="ru-RU" smtClean="0"/>
              <a:t>04.10.2024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E980110-8691-1FD7-1D4B-75D86C2346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0CDCA74-62A4-4553-AA81-6A1F0CA865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B4D0E-0C0B-D341-837F-D0D05722ED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33703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15EB76-ED0E-9BE3-A533-E8C6421577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EBBE064-DA59-B1BD-3F25-826FFD82C8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E60E5F1-8923-5818-03C2-85ECA68EC0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A692B-322B-E04B-88CD-B7ED4462E957}" type="datetime1">
              <a:rPr lang="ru-RU" smtClean="0"/>
              <a:t>04.10.2024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CE36070-17CF-A5FC-CA75-146BD173A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6BE1E96-39EA-DD4B-F644-E9D58F556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B4D0E-0C0B-D341-837F-D0D05722ED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0075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A49165-ABC3-416B-E39B-430D2D0125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85A0683-A763-48DE-A410-F696E333FF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D146151-745E-65D2-397B-1E224B799B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66D47-9C62-6747-B4A3-A14C12EE1410}" type="datetime1">
              <a:rPr lang="ru-RU" smtClean="0"/>
              <a:t>04.10.2024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05FCD8E-31F5-1C05-D823-5AD6FA2ACC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89BB148-0671-75D1-E6EA-EDC55977D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B4D0E-0C0B-D341-837F-D0D05722ED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09118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2D2892-1427-2CC3-2A81-CEFC7DF1B0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D3588BE-CD6B-B537-7335-2CBE11DFC7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15CE8A8-9C4D-F822-C91A-742EA3BBF1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25BA5E9-02EB-99CB-2551-7B222A0780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A8E4D-8A72-E44B-91E9-CFAC73E90DEF}" type="datetime1">
              <a:rPr lang="ru-RU" smtClean="0"/>
              <a:t>04.10.2024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CFB8124-05EA-22D6-A2A5-C8758ECD8F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37C1309-9A23-F53D-897C-02B367AA9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B4D0E-0C0B-D341-837F-D0D05722ED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53905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A65230-8E5D-4F31-A699-2F38935794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6C35387-1203-BFA6-5B67-D05A586AB4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7BE76ED-EFC0-9092-7699-D6A4F4641D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AD2702E-77E8-3284-95F0-4D1D3959229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703BB49-6F53-26DD-981D-94EF6A8A8E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485D2B4B-13A3-C5A8-1A21-9D5D5921E2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07B55-689A-5148-B983-2E26DDDB3A42}" type="datetime1">
              <a:rPr lang="ru-RU" smtClean="0"/>
              <a:t>04.10.2024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8B6BEC4-64CB-DCE0-D5FE-B223706730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0D5E660-95E6-BD6B-51F4-8B2E58F35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B4D0E-0C0B-D341-837F-D0D05722ED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67696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04A0FA-4700-6AD1-BA26-74AD949DAE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BB4F067-7546-262C-FDE3-A0F67D49E6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B6631-9D90-004B-86A2-7962F3ACE118}" type="datetime1">
              <a:rPr lang="ru-RU" smtClean="0"/>
              <a:t>04.10.2024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FE48420-2EA5-66DF-55BC-B8A877389A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464A1FE-A309-AAE4-C11E-62D2BAFAFA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B4D0E-0C0B-D341-837F-D0D05722ED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65726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8DA802E-B540-8BE1-0FB4-A5FC2BE6A4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CB1D8-9EB2-6441-938D-59C753F0196F}" type="datetime1">
              <a:rPr lang="ru-RU" smtClean="0"/>
              <a:t>04.10.2024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52271E8-75D4-0CCC-3C3E-646E845C96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852FBBF-406F-B7B6-5F72-78C0C1D599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B4D0E-0C0B-D341-837F-D0D05722ED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45395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9B5C99-3057-2C5A-F93A-ECE7661E55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6FD14DC-6650-89DB-E709-DC815BBE7D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BB3DABB-BC0D-3243-638D-8D05C912F2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148E7F5-1EEC-1472-EB24-F88A07202C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6E6DB-DC54-EF41-9882-FC3D4E5335A9}" type="datetime1">
              <a:rPr lang="ru-RU" smtClean="0"/>
              <a:t>04.10.2024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D81B164-FF24-ED76-230A-1AFB4705EE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AB4A431-BD82-6FAE-28F1-19CA6EEF4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B4D0E-0C0B-D341-837F-D0D05722ED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58840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A077F9-898A-B2B8-DE1C-9EFA0A2E9B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67A8C82-5939-AB3F-B034-382B7CE2E14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939CEAC-EA07-8BAC-1247-2A6F248598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83E295F-C8CD-E1A8-6E8C-9A4FA3710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42D4E-ACB1-CC4F-85BA-ABC2835F511A}" type="datetime1">
              <a:rPr lang="ru-RU" smtClean="0"/>
              <a:t>04.10.2024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1599A7F-788D-6CA8-BE55-1889B3F906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2BC197E-B96B-5BDA-F63D-67C78AEA87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B4D0E-0C0B-D341-837F-D0D05722ED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11177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5DF55F-B2D3-49FC-D1F0-BF907F3FEE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52ECC84-69FA-D715-5FD8-104576DB73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5551F0D-A5DF-847C-8BE9-3D51314918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BF1A1EB-F999-6547-A99D-CDF7D9A895F7}" type="datetime1">
              <a:rPr lang="ru-RU" smtClean="0"/>
              <a:t>04.10.2024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4D3FABC-3273-189D-8803-FE173E69D0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181921F-A1F0-EDC5-8DBB-4BA02516D2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21B4D0E-0C0B-D341-837F-D0D05722ED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1078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png"/><Relationship Id="rId4" Type="http://schemas.openxmlformats.org/officeDocument/2006/relationships/image" Target="../media/image37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e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38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emf"/><Relationship Id="rId3" Type="http://schemas.openxmlformats.org/officeDocument/2006/relationships/image" Target="../media/image14.png"/><Relationship Id="rId7" Type="http://schemas.openxmlformats.org/officeDocument/2006/relationships/image" Target="../media/image9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44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image" Target="../media/image46.emf"/><Relationship Id="rId7" Type="http://schemas.openxmlformats.org/officeDocument/2006/relationships/image" Target="../media/image11.emf"/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emf"/><Relationship Id="rId5" Type="http://schemas.openxmlformats.org/officeDocument/2006/relationships/image" Target="../media/image47.emf"/><Relationship Id="rId4" Type="http://schemas.openxmlformats.org/officeDocument/2006/relationships/image" Target="../media/image10.emf"/><Relationship Id="rId9" Type="http://schemas.openxmlformats.org/officeDocument/2006/relationships/image" Target="../media/image13.e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emf"/><Relationship Id="rId3" Type="http://schemas.openxmlformats.org/officeDocument/2006/relationships/image" Target="../media/image49.emf"/><Relationship Id="rId7" Type="http://schemas.openxmlformats.org/officeDocument/2006/relationships/image" Target="../media/image53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emf"/><Relationship Id="rId5" Type="http://schemas.openxmlformats.org/officeDocument/2006/relationships/image" Target="../media/image51.emf"/><Relationship Id="rId10" Type="http://schemas.openxmlformats.org/officeDocument/2006/relationships/image" Target="../media/image56.emf"/><Relationship Id="rId4" Type="http://schemas.openxmlformats.org/officeDocument/2006/relationships/image" Target="../media/image50.emf"/><Relationship Id="rId9" Type="http://schemas.openxmlformats.org/officeDocument/2006/relationships/image" Target="../media/image55.e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emf"/><Relationship Id="rId3" Type="http://schemas.openxmlformats.org/officeDocument/2006/relationships/image" Target="../media/image56.emf"/><Relationship Id="rId7" Type="http://schemas.openxmlformats.org/officeDocument/2006/relationships/image" Target="../media/image60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emf"/><Relationship Id="rId5" Type="http://schemas.openxmlformats.org/officeDocument/2006/relationships/image" Target="../media/image58.emf"/><Relationship Id="rId10" Type="http://schemas.openxmlformats.org/officeDocument/2006/relationships/image" Target="../media/image63.emf"/><Relationship Id="rId4" Type="http://schemas.openxmlformats.org/officeDocument/2006/relationships/image" Target="../media/image57.emf"/><Relationship Id="rId9" Type="http://schemas.openxmlformats.org/officeDocument/2006/relationships/image" Target="../media/image62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emf"/><Relationship Id="rId2" Type="http://schemas.openxmlformats.org/officeDocument/2006/relationships/oleObject" Target="../embeddings/oleObject8.bin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5.emf"/><Relationship Id="rId4" Type="http://schemas.openxmlformats.org/officeDocument/2006/relationships/oleObject" Target="../embeddings/oleObject9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emf"/><Relationship Id="rId2" Type="http://schemas.openxmlformats.org/officeDocument/2006/relationships/oleObject" Target="../embeddings/oleObject10.bin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6.emf"/><Relationship Id="rId4" Type="http://schemas.openxmlformats.org/officeDocument/2006/relationships/oleObject" Target="../embeddings/oleObject11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oleObject" Target="../embeddings/oleObject12.bin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7.emf"/><Relationship Id="rId4" Type="http://schemas.openxmlformats.org/officeDocument/2006/relationships/oleObject" Target="../embeddings/oleObject5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image" Target="../media/image6.png"/><Relationship Id="rId7" Type="http://schemas.openxmlformats.org/officeDocument/2006/relationships/image" Target="../media/image10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emf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emf"/><Relationship Id="rId4" Type="http://schemas.openxmlformats.org/officeDocument/2006/relationships/image" Target="../media/image7.png"/><Relationship Id="rId9" Type="http://schemas.openxmlformats.org/officeDocument/2006/relationships/image" Target="../media/image12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emf"/><Relationship Id="rId7" Type="http://schemas.openxmlformats.org/officeDocument/2006/relationships/image" Target="../media/image19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emf"/><Relationship Id="rId5" Type="http://schemas.openxmlformats.org/officeDocument/2006/relationships/image" Target="../media/image17.emf"/><Relationship Id="rId4" Type="http://schemas.openxmlformats.org/officeDocument/2006/relationships/image" Target="../media/image16.emf"/><Relationship Id="rId9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emf"/><Relationship Id="rId3" Type="http://schemas.openxmlformats.org/officeDocument/2006/relationships/image" Target="../media/image22.png"/><Relationship Id="rId7" Type="http://schemas.openxmlformats.org/officeDocument/2006/relationships/image" Target="../media/image26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emf"/><Relationship Id="rId5" Type="http://schemas.openxmlformats.org/officeDocument/2006/relationships/image" Target="../media/image24.emf"/><Relationship Id="rId4" Type="http://schemas.openxmlformats.org/officeDocument/2006/relationships/image" Target="../media/image23.emf"/><Relationship Id="rId9" Type="http://schemas.openxmlformats.org/officeDocument/2006/relationships/image" Target="../media/image28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32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e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3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7B2E82-C777-8F4E-ADA1-383B9708E8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6861" y="2182585"/>
            <a:ext cx="11995139" cy="2125560"/>
          </a:xfrm>
        </p:spPr>
        <p:txBody>
          <a:bodyPr>
            <a:normAutofit/>
          </a:bodyPr>
          <a:lstStyle/>
          <a:p>
            <a:r>
              <a:rPr lang="e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Investigation of the structure of the lowest quadrupole excitations in Ge isotopes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2E8C7FB-687D-294F-90E1-CDDC529D16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39830" y="4883150"/>
            <a:ext cx="10109200" cy="1655762"/>
          </a:xfrm>
        </p:spPr>
        <p:txBody>
          <a:bodyPr>
            <a:normAutofit/>
          </a:bodyPr>
          <a:lstStyle/>
          <a:p>
            <a:r>
              <a:rPr lang="en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E. V. </a:t>
            </a:r>
            <a:r>
              <a:rPr lang="en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Mardyban</a:t>
            </a:r>
            <a:r>
              <a:rPr lang="en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N. N. Arsenyev, T. M. </a:t>
            </a:r>
            <a:r>
              <a:rPr lang="e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Shneidman</a:t>
            </a:r>
            <a:r>
              <a:rPr lang="e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A. P. </a:t>
            </a:r>
            <a:r>
              <a:rPr lang="e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Severyukhin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Изображение 4">
            <a:extLst>
              <a:ext uri="{FF2B5EF4-FFF2-40B4-BE49-F238E27FC236}">
                <a16:creationId xmlns:a16="http://schemas.microsoft.com/office/drawing/2014/main" id="{1565F3AA-801B-2447-B83E-3D4DD9EDBB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1999" y="115936"/>
            <a:ext cx="2343140" cy="2066649"/>
          </a:xfrm>
          <a:prstGeom prst="rect">
            <a:avLst/>
          </a:prstGeom>
        </p:spPr>
      </p:pic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F1BEBD9-2E9E-CEDE-2B90-623A2A669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B4D0E-0C0B-D341-837F-D0D05722EDD2}" type="slidenum">
              <a:rPr lang="ru-RU" smtClean="0"/>
              <a:t>1</a:t>
            </a:fld>
            <a:endParaRPr lang="ru-RU"/>
          </a:p>
        </p:txBody>
      </p:sp>
      <p:pic>
        <p:nvPicPr>
          <p:cNvPr id="13" name="Рисунок 12" descr="Изображение выглядит как Графика, графический дизайн, логотип, Шрифт&#10;&#10;Автоматически созданное описание">
            <a:extLst>
              <a:ext uri="{FF2B5EF4-FFF2-40B4-BE49-F238E27FC236}">
                <a16:creationId xmlns:a16="http://schemas.microsoft.com/office/drawing/2014/main" id="{4291259F-C7E4-3DE6-7434-9F255D9993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980" y="156879"/>
            <a:ext cx="3502020" cy="2102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1185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3D78CA3-48EA-74DA-B8B0-B8FF7A8402DE}"/>
              </a:ext>
            </a:extLst>
          </p:cNvPr>
          <p:cNvSpPr txBox="1"/>
          <p:nvPr/>
        </p:nvSpPr>
        <p:spPr>
          <a:xfrm>
            <a:off x="0" y="6208156"/>
            <a:ext cx="100367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SM+JUN45 –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Honma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al., PRC80, 064323 (2009); IBM+D1M –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Nomura et al., PRC95, 064310 (2017); </a:t>
            </a:r>
          </a:p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CFHB+5DCH – Delaroche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 al., PRC81, 014303 (2010)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4DF816E2-C47B-50EB-0779-DB6BF82BD16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45967"/>
              </p:ext>
            </p:extLst>
          </p:nvPr>
        </p:nvGraphicFramePr>
        <p:xfrm>
          <a:off x="2420112" y="521791"/>
          <a:ext cx="7351776" cy="56268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ph" r:id="rId3" imgW="9802368" imgH="7502511" progId="Origin50.Graph">
                  <p:embed/>
                </p:oleObj>
              </mc:Choice>
              <mc:Fallback>
                <p:oleObj name="Graph" r:id="rId3" imgW="9802368" imgH="7502511" progId="Origin50.Graph">
                  <p:embed/>
                  <p:pic>
                    <p:nvPicPr>
                      <p:cNvPr id="7" name="Объект 6">
                        <a:extLst>
                          <a:ext uri="{FF2B5EF4-FFF2-40B4-BE49-F238E27FC236}">
                            <a16:creationId xmlns:a16="http://schemas.microsoft.com/office/drawing/2014/main" id="{4DF816E2-C47B-50EB-0779-DB6BF82BD16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20112" y="521791"/>
                        <a:ext cx="7351776" cy="56268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F696784-0D6B-5D04-E382-B604218E5A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B4D0E-0C0B-D341-837F-D0D05722EDD2}" type="slidenum">
              <a:rPr lang="ru-RU" smtClean="0"/>
              <a:t>10</a:t>
            </a:fld>
            <a:endParaRPr lang="ru-RU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EDED443E-C6A5-6875-1B71-D3D2F16B09FD}"/>
              </a:ext>
            </a:extLst>
          </p:cNvPr>
          <p:cNvSpPr/>
          <p:nvPr/>
        </p:nvSpPr>
        <p:spPr>
          <a:xfrm>
            <a:off x="362699" y="13960"/>
            <a:ext cx="1204176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27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</a:p>
        </p:txBody>
      </p:sp>
      <p:pic>
        <p:nvPicPr>
          <p:cNvPr id="8" name="Рисунок 7" descr="Изображение выглядит как текст, снимок экрана, Шрифт, число&#10;&#10;Автоматически созданное описание">
            <a:extLst>
              <a:ext uri="{FF2B5EF4-FFF2-40B4-BE49-F238E27FC236}">
                <a16:creationId xmlns:a16="http://schemas.microsoft.com/office/drawing/2014/main" id="{2FC582B2-0072-3FCC-2342-64DF46D37D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10600" y="993085"/>
            <a:ext cx="1536212" cy="117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6001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A205BA6C-E6F9-B792-FD98-AFA6ACD0DBEC}"/>
              </a:ext>
            </a:extLst>
          </p:cNvPr>
          <p:cNvSpPr/>
          <p:nvPr/>
        </p:nvSpPr>
        <p:spPr>
          <a:xfrm>
            <a:off x="187553" y="0"/>
            <a:ext cx="1762021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27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Conclusion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23030E0-9FBC-3B7F-4EB7-CBAD5D61D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B4D0E-0C0B-D341-837F-D0D05722EDD2}" type="slidenum">
              <a:rPr lang="ru-RU" smtClean="0"/>
              <a:t>11</a:t>
            </a:fld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F854569-02EF-0E6E-967C-18F2F5ADFAC7}"/>
              </a:ext>
            </a:extLst>
          </p:cNvPr>
          <p:cNvSpPr txBox="1"/>
          <p:nvPr/>
        </p:nvSpPr>
        <p:spPr>
          <a:xfrm>
            <a:off x="330200" y="825500"/>
            <a:ext cx="114935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structure of the lowest quadrupole excitations in Ge isotopes has been studied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 is good agreement with experimental data and predictions of other approaches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Transition probabilities and energies of the lowest states for neutron-rich isotopes of Ge are predicted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results are preliminary and will be published soon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43259AF-F753-0B74-125A-11F261FDF68C}"/>
              </a:ext>
            </a:extLst>
          </p:cNvPr>
          <p:cNvSpPr txBox="1"/>
          <p:nvPr/>
        </p:nvSpPr>
        <p:spPr>
          <a:xfrm>
            <a:off x="4141724" y="5137477"/>
            <a:ext cx="45732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Thank you for your attention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907AE59-B496-717D-FACA-A6F8768AEF1D}"/>
              </a:ext>
            </a:extLst>
          </p:cNvPr>
          <p:cNvSpPr txBox="1"/>
          <p:nvPr/>
        </p:nvSpPr>
        <p:spPr>
          <a:xfrm>
            <a:off x="330199" y="6033184"/>
            <a:ext cx="1025828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dirty="0"/>
              <a:t>This research has been funded by the Science Committee of the Ministry of Science and Higher Education of the Republic of Kazakhstan (Grant No. AP19577048).</a:t>
            </a:r>
          </a:p>
        </p:txBody>
      </p:sp>
    </p:spTree>
    <p:extLst>
      <p:ext uri="{BB962C8B-B14F-4D97-AF65-F5344CB8AC3E}">
        <p14:creationId xmlns:p14="http://schemas.microsoft.com/office/powerpoint/2010/main" val="597872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>
            <a:extLst>
              <a:ext uri="{FF2B5EF4-FFF2-40B4-BE49-F238E27FC236}">
                <a16:creationId xmlns:a16="http://schemas.microsoft.com/office/drawing/2014/main" id="{8BADFB4A-6356-49B3-3C7A-8EDCBF7BDDF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-296545" y="0"/>
          <a:ext cx="7351776" cy="56268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ph" r:id="rId3" imgW="9802368" imgH="7502511" progId="Origin50.Graph">
                  <p:embed/>
                </p:oleObj>
              </mc:Choice>
              <mc:Fallback>
                <p:oleObj name="Graph" r:id="rId3" imgW="9802368" imgH="7502511" progId="Origin50.Graph">
                  <p:embed/>
                  <p:pic>
                    <p:nvPicPr>
                      <p:cNvPr id="3" name="Объект 2">
                        <a:extLst>
                          <a:ext uri="{FF2B5EF4-FFF2-40B4-BE49-F238E27FC236}">
                            <a16:creationId xmlns:a16="http://schemas.microsoft.com/office/drawing/2014/main" id="{8BADFB4A-6356-49B3-3C7A-8EDCBF7BDDF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296545" y="0"/>
                        <a:ext cx="7351776" cy="56268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Объект 1">
            <a:extLst>
              <a:ext uri="{FF2B5EF4-FFF2-40B4-BE49-F238E27FC236}">
                <a16:creationId xmlns:a16="http://schemas.microsoft.com/office/drawing/2014/main" id="{2A3FA8A1-1ADF-53B8-E89D-68F50CFD74E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439664" y="0"/>
          <a:ext cx="7351776" cy="56268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ph" r:id="rId5" imgW="9802368" imgH="7502511" progId="Origin50.Graph">
                  <p:embed/>
                </p:oleObj>
              </mc:Choice>
              <mc:Fallback>
                <p:oleObj name="Graph" r:id="rId5" imgW="9802368" imgH="7502511" progId="Origin50.Graph">
                  <p:embed/>
                  <p:pic>
                    <p:nvPicPr>
                      <p:cNvPr id="2" name="Объект 1">
                        <a:extLst>
                          <a:ext uri="{FF2B5EF4-FFF2-40B4-BE49-F238E27FC236}">
                            <a16:creationId xmlns:a16="http://schemas.microsoft.com/office/drawing/2014/main" id="{2A3FA8A1-1ADF-53B8-E89D-68F50CFD74E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439664" y="0"/>
                        <a:ext cx="7351776" cy="56268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3E27080A-D0BF-BC3F-97EC-29B6BEB61B62}"/>
              </a:ext>
            </a:extLst>
          </p:cNvPr>
          <p:cNvSpPr txBox="1"/>
          <p:nvPr/>
        </p:nvSpPr>
        <p:spPr>
          <a:xfrm>
            <a:off x="0" y="6208156"/>
            <a:ext cx="100367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SM+JUN45 –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Honma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al., PRC80, 064323 (2009); IBM+D1M –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Nomura et al., PRC95, 064310 (2017); </a:t>
            </a:r>
          </a:p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CFHB+5DCH – Delaroche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 al., PRC81, 014303 (2010)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A205BA6C-E6F9-B792-FD98-AFA6ACD0DBEC}"/>
              </a:ext>
            </a:extLst>
          </p:cNvPr>
          <p:cNvSpPr/>
          <p:nvPr/>
        </p:nvSpPr>
        <p:spPr>
          <a:xfrm>
            <a:off x="362699" y="13960"/>
            <a:ext cx="1204176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27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2AA0A26-EEDE-1CEA-D297-970BA1C0E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B4D0E-0C0B-D341-837F-D0D05722EDD2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21598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B77C812-09A0-B108-4AC7-19101B0C1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B4D0E-0C0B-D341-837F-D0D05722EDD2}" type="slidenum">
              <a:rPr lang="ru-RU" smtClean="0"/>
              <a:t>13</a:t>
            </a:fld>
            <a:endParaRPr lang="ru-RU"/>
          </a:p>
        </p:txBody>
      </p:sp>
      <p:pic>
        <p:nvPicPr>
          <p:cNvPr id="8" name="Рисунок 7" descr="Изображение выглядит как Шрифт, рукописный текст, каллиграфия, белый&#10;&#10;Автоматически созданное описание">
            <a:extLst>
              <a:ext uri="{FF2B5EF4-FFF2-40B4-BE49-F238E27FC236}">
                <a16:creationId xmlns:a16="http://schemas.microsoft.com/office/drawing/2014/main" id="{0F569394-02E5-A236-DDAE-B9ECA1C0C2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6450" y="2781300"/>
            <a:ext cx="3435350" cy="584149"/>
          </a:xfrm>
          <a:prstGeom prst="rect">
            <a:avLst/>
          </a:prstGeom>
        </p:spPr>
      </p:pic>
      <p:pic>
        <p:nvPicPr>
          <p:cNvPr id="16" name="Рисунок 15" descr="Изображение выглядит как Шрифт, линия, белый, типография&#10;&#10;Автоматически созданное описание">
            <a:extLst>
              <a:ext uri="{FF2B5EF4-FFF2-40B4-BE49-F238E27FC236}">
                <a16:creationId xmlns:a16="http://schemas.microsoft.com/office/drawing/2014/main" id="{0DC95B04-609F-2A03-2A04-E485EC7527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4500" y="2794635"/>
            <a:ext cx="2533650" cy="53340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D5A9AF36-3E33-98DC-AF01-B5D5612A5D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6450" y="4127500"/>
            <a:ext cx="7772400" cy="629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4833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F2C41390-132D-3148-956D-EE95FB1CACD6}"/>
              </a:ext>
            </a:extLst>
          </p:cNvPr>
          <p:cNvSpPr/>
          <p:nvPr/>
        </p:nvSpPr>
        <p:spPr>
          <a:xfrm>
            <a:off x="289761" y="13960"/>
            <a:ext cx="1350050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2700" dirty="0">
                <a:solidFill>
                  <a:srgbClr val="0070C0"/>
                </a:solidFill>
              </a:rPr>
              <a:t>Модель</a:t>
            </a:r>
            <a:endParaRPr lang="en-US" sz="2700" dirty="0">
              <a:solidFill>
                <a:srgbClr val="0070C0"/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37371E34-6021-6046-BB51-AB5781102B24}"/>
              </a:ext>
            </a:extLst>
          </p:cNvPr>
          <p:cNvSpPr/>
          <p:nvPr/>
        </p:nvSpPr>
        <p:spPr>
          <a:xfrm>
            <a:off x="229298" y="571153"/>
            <a:ext cx="104666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Вариационный принцип с пробными волновыми функциями в виде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Рисунок 20" descr="Изображение выглядит как Шрифт, типография, белый, текст&#10;&#10;Автоматически созданное описание">
            <a:extLst>
              <a:ext uri="{FF2B5EF4-FFF2-40B4-BE49-F238E27FC236}">
                <a16:creationId xmlns:a16="http://schemas.microsoft.com/office/drawing/2014/main" id="{C2566019-5D0D-67D5-C8C3-EDF87760DF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9611" y="839236"/>
            <a:ext cx="3989666" cy="947042"/>
          </a:xfrm>
          <a:prstGeom prst="rect">
            <a:avLst/>
          </a:prstGeom>
        </p:spPr>
      </p:pic>
      <p:pic>
        <p:nvPicPr>
          <p:cNvPr id="23" name="Рисунок 22" descr="Изображение выглядит как Шрифт, текст, белый, каллиграфия&#10;&#10;Автоматически созданное описание">
            <a:extLst>
              <a:ext uri="{FF2B5EF4-FFF2-40B4-BE49-F238E27FC236}">
                <a16:creationId xmlns:a16="http://schemas.microsoft.com/office/drawing/2014/main" id="{10B210F8-1089-1256-1773-AD8F9A6A8F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1669" y="1846259"/>
            <a:ext cx="5197718" cy="947041"/>
          </a:xfrm>
          <a:prstGeom prst="rect">
            <a:avLst/>
          </a:prstGeom>
        </p:spPr>
      </p:pic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A496CE32-5876-26E2-37CC-EA8B99823E2C}"/>
              </a:ext>
            </a:extLst>
          </p:cNvPr>
          <p:cNvSpPr/>
          <p:nvPr/>
        </p:nvSpPr>
        <p:spPr>
          <a:xfrm>
            <a:off x="229298" y="1639451"/>
            <a:ext cx="104666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приводит к следующему интегральному уравнению Хилла Виллера</a:t>
            </a:r>
          </a:p>
        </p:txBody>
      </p:sp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B7B6E2BB-779C-6E86-E040-D82190BC80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70441" y="2789668"/>
            <a:ext cx="3194634" cy="347453"/>
          </a:xfrm>
          <a:prstGeom prst="rect">
            <a:avLst/>
          </a:prstGeom>
        </p:spPr>
      </p:pic>
      <p:pic>
        <p:nvPicPr>
          <p:cNvPr id="28" name="Рисунок 27" descr="Изображение выглядит как Шрифт, типография, каллиграфия, белый&#10;&#10;Автоматически созданное описание">
            <a:extLst>
              <a:ext uri="{FF2B5EF4-FFF2-40B4-BE49-F238E27FC236}">
                <a16:creationId xmlns:a16="http://schemas.microsoft.com/office/drawing/2014/main" id="{2D8751CC-8FE0-0B41-2AB6-E05FE0A2020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23091" y="2731385"/>
            <a:ext cx="2996505" cy="396148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A97AD205-EB96-9112-77DD-BB437976A0A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46146" y="3747724"/>
            <a:ext cx="4299706" cy="398121"/>
          </a:xfrm>
          <a:prstGeom prst="rect">
            <a:avLst/>
          </a:prstGeom>
        </p:spPr>
      </p:pic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32368B29-6592-A977-2B95-EB4039C73C83}"/>
              </a:ext>
            </a:extLst>
          </p:cNvPr>
          <p:cNvSpPr/>
          <p:nvPr/>
        </p:nvSpPr>
        <p:spPr>
          <a:xfrm>
            <a:off x="289761" y="3244334"/>
            <a:ext cx="104666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Предполагая локально Гауссово приближение</a:t>
            </a:r>
          </a:p>
        </p:txBody>
      </p:sp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529272A9-A579-5DF3-7039-04DA1A3B495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76459" y="4756790"/>
            <a:ext cx="4439081" cy="427534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DA9EC4F2-BE8B-AE7E-8068-2F7F3A4C801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26186" y="5676581"/>
            <a:ext cx="6248683" cy="709070"/>
          </a:xfrm>
          <a:prstGeom prst="rect">
            <a:avLst/>
          </a:prstGeom>
        </p:spPr>
      </p:pic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C8E89435-ED5F-DCCA-7521-880B59174BAC}"/>
              </a:ext>
            </a:extLst>
          </p:cNvPr>
          <p:cNvSpPr/>
          <p:nvPr/>
        </p:nvSpPr>
        <p:spPr>
          <a:xfrm>
            <a:off x="289761" y="4296372"/>
            <a:ext cx="104666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можно найти</a:t>
            </a:r>
          </a:p>
        </p:txBody>
      </p: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DBECB852-C6DB-6168-564F-EB017EE91C74}"/>
              </a:ext>
            </a:extLst>
          </p:cNvPr>
          <p:cNvSpPr/>
          <p:nvPr/>
        </p:nvSpPr>
        <p:spPr>
          <a:xfrm>
            <a:off x="289761" y="5307249"/>
            <a:ext cx="104666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такие, что</a:t>
            </a:r>
          </a:p>
        </p:txBody>
      </p:sp>
      <p:sp>
        <p:nvSpPr>
          <p:cNvPr id="40" name="Номер слайда 39">
            <a:extLst>
              <a:ext uri="{FF2B5EF4-FFF2-40B4-BE49-F238E27FC236}">
                <a16:creationId xmlns:a16="http://schemas.microsoft.com/office/drawing/2014/main" id="{9977EDC8-62D3-3A18-5D35-78AF1A8BB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B4D0E-0C0B-D341-837F-D0D05722EDD2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48680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1E399919-A854-0EF6-E5A9-B485880E950A}"/>
              </a:ext>
            </a:extLst>
          </p:cNvPr>
          <p:cNvSpPr/>
          <p:nvPr/>
        </p:nvSpPr>
        <p:spPr>
          <a:xfrm>
            <a:off x="289761" y="13960"/>
            <a:ext cx="1350050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2700" dirty="0">
                <a:solidFill>
                  <a:srgbClr val="0070C0"/>
                </a:solidFill>
              </a:rPr>
              <a:t>Модель</a:t>
            </a:r>
            <a:endParaRPr lang="en-US" sz="2700" dirty="0">
              <a:solidFill>
                <a:srgbClr val="0070C0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EAE62B7-AC34-E519-261E-039E76E7CE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768" y="1169702"/>
            <a:ext cx="9780714" cy="696309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60895925-F8E0-8D3C-787F-5322490B4F34}"/>
              </a:ext>
            </a:extLst>
          </p:cNvPr>
          <p:cNvSpPr/>
          <p:nvPr/>
        </p:nvSpPr>
        <p:spPr>
          <a:xfrm>
            <a:off x="289761" y="641200"/>
            <a:ext cx="104666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Далее несложно получить коллективный гамильтониан как: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1569D8B-4CA6-1107-8198-4FC967B6ED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65603" y="1849807"/>
            <a:ext cx="3890115" cy="62092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9AE0961-7AE6-EA46-46DB-F17E159B8F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19241" y="3371122"/>
            <a:ext cx="6153517" cy="728179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00FB0AF8-D315-731F-EB08-B26B284169BC}"/>
              </a:ext>
            </a:extLst>
          </p:cNvPr>
          <p:cNvSpPr/>
          <p:nvPr/>
        </p:nvSpPr>
        <p:spPr>
          <a:xfrm>
            <a:off x="289761" y="2640031"/>
            <a:ext cx="104666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Использовалось разложение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BAD0913-622A-0A32-574D-3C0D7129A8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73032" y="2600331"/>
            <a:ext cx="1034446" cy="472424"/>
          </a:xfrm>
          <a:prstGeom prst="rect">
            <a:avLst/>
          </a:prstGeom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F6883226-354E-51A9-7E24-7AAB683D9286}"/>
              </a:ext>
            </a:extLst>
          </p:cNvPr>
          <p:cNvSpPr/>
          <p:nvPr/>
        </p:nvSpPr>
        <p:spPr>
          <a:xfrm>
            <a:off x="4285132" y="2645954"/>
            <a:ext cx="104666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близи 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AE769E6C-1153-A3E7-0678-441F11A69E4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11340" y="2676452"/>
            <a:ext cx="1414677" cy="296489"/>
          </a:xfrm>
          <a:prstGeom prst="rect">
            <a:avLst/>
          </a:prstGeom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58276F1A-5B30-6463-0A5A-A11648E2D6A3}"/>
              </a:ext>
            </a:extLst>
          </p:cNvPr>
          <p:cNvSpPr/>
          <p:nvPr/>
        </p:nvSpPr>
        <p:spPr>
          <a:xfrm>
            <a:off x="6822386" y="2651877"/>
            <a:ext cx="104666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интегрирование по частям.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2BE997C7-E924-3C0D-23A6-F4D804C8C315}"/>
              </a:ext>
            </a:extLst>
          </p:cNvPr>
          <p:cNvSpPr/>
          <p:nvPr/>
        </p:nvSpPr>
        <p:spPr>
          <a:xfrm>
            <a:off x="289761" y="4832523"/>
            <a:ext cx="117659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Используя в качестве коллективной координаты компоненты квадрупольного тензора во внутренней системе координат </a:t>
            </a:r>
          </a:p>
        </p:txBody>
      </p:sp>
      <p:pic>
        <p:nvPicPr>
          <p:cNvPr id="18" name="Изображение 4">
            <a:extLst>
              <a:ext uri="{FF2B5EF4-FFF2-40B4-BE49-F238E27FC236}">
                <a16:creationId xmlns:a16="http://schemas.microsoft.com/office/drawing/2014/main" id="{29263C2D-54F4-AEC0-1783-808FBEFFCB5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1796" y="5761239"/>
            <a:ext cx="2240963" cy="40591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715D9935-8789-15E5-3681-9A76EDF56E1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77310" y="6299041"/>
            <a:ext cx="1802014" cy="306342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56E2ECAB-2EF5-745A-94CC-F0C7269BDF6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90389" y="6086665"/>
            <a:ext cx="3244578" cy="721983"/>
          </a:xfrm>
          <a:prstGeom prst="rect">
            <a:avLst/>
          </a:prstGeom>
        </p:spPr>
      </p:pic>
      <p:sp>
        <p:nvSpPr>
          <p:cNvPr id="22" name="Номер слайда 21">
            <a:extLst>
              <a:ext uri="{FF2B5EF4-FFF2-40B4-BE49-F238E27FC236}">
                <a16:creationId xmlns:a16="http://schemas.microsoft.com/office/drawing/2014/main" id="{A335988C-4254-2678-33D2-71355CEE0F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B4D0E-0C0B-D341-837F-D0D05722EDD2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88553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0DF6B08C-931C-9040-8218-F5D584382B45}"/>
              </a:ext>
            </a:extLst>
          </p:cNvPr>
          <p:cNvSpPr/>
          <p:nvPr/>
        </p:nvSpPr>
        <p:spPr>
          <a:xfrm>
            <a:off x="271244" y="2347578"/>
            <a:ext cx="1163273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Базисные  функции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выбираются как собственные функции гамильтониана пятимерного гармонического осциллятора в переменных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FC1D2517-A16E-C545-B6E8-8F758F57103C}"/>
              </a:ext>
            </a:extLst>
          </p:cNvPr>
          <p:cNvSpPr/>
          <p:nvPr/>
        </p:nvSpPr>
        <p:spPr>
          <a:xfrm>
            <a:off x="289761" y="13960"/>
            <a:ext cx="1350050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2700" dirty="0">
                <a:solidFill>
                  <a:srgbClr val="0070C0"/>
                </a:solidFill>
              </a:rPr>
              <a:t>Модель</a:t>
            </a:r>
            <a:endParaRPr lang="en-US" sz="2700" dirty="0">
              <a:solidFill>
                <a:srgbClr val="0070C0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115B227-0908-354E-A58F-F4D605B55B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7339" y="3039887"/>
            <a:ext cx="5124791" cy="668778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173F7AB4-6EC3-2947-87D4-9A435E9A9BF3}"/>
              </a:ext>
            </a:extLst>
          </p:cNvPr>
          <p:cNvSpPr/>
          <p:nvPr/>
        </p:nvSpPr>
        <p:spPr>
          <a:xfrm>
            <a:off x="271244" y="3944995"/>
            <a:ext cx="86993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Собственные функции             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имеют следующую аналитическую форму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A2D1957-EADF-2D42-A385-4283EAC6ED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80718" y="4445301"/>
            <a:ext cx="6189909" cy="716977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B758643E-F06A-0D44-A183-DAFD32F813A3}"/>
              </a:ext>
            </a:extLst>
          </p:cNvPr>
          <p:cNvSpPr/>
          <p:nvPr/>
        </p:nvSpPr>
        <p:spPr>
          <a:xfrm>
            <a:off x="289761" y="5554135"/>
            <a:ext cx="95673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где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длина осциллятора, а нормировочная константа определяется как: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89CCCE2-AE2B-0E4A-84BF-111CDC339B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20162" y="5358967"/>
            <a:ext cx="2806550" cy="759668"/>
          </a:xfrm>
          <a:prstGeom prst="rect">
            <a:avLst/>
          </a:prstGeom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B422D23A-6262-DF40-A35F-00C9AC9DBFEC}"/>
              </a:ext>
            </a:extLst>
          </p:cNvPr>
          <p:cNvSpPr/>
          <p:nvPr/>
        </p:nvSpPr>
        <p:spPr>
          <a:xfrm>
            <a:off x="348725" y="6330803"/>
            <a:ext cx="110538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Базисные функции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полностью определяются выбором длины осциллятора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4D87DBB-006A-1246-B625-24F9020D6C0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48114" y="2339415"/>
            <a:ext cx="943049" cy="305368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0B298A8-BAF5-844C-B781-E03BD146005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81413" y="3987225"/>
            <a:ext cx="560673" cy="26739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BDC3EA7-5B3E-1245-A1CD-14C99506116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0549" y="5554135"/>
            <a:ext cx="319044" cy="319044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475CE0A1-6392-E64C-9CD2-84EEF6D2094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79039" y="6334507"/>
            <a:ext cx="822251" cy="266253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E9FE13FA-FE2B-EE49-8C23-F211637B029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94261" y="6328305"/>
            <a:ext cx="307053" cy="307053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AF128FFB-9F8A-3149-A3D7-6BA573DB233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65875" y="2697712"/>
            <a:ext cx="181032" cy="284478"/>
          </a:xfrm>
          <a:prstGeom prst="rect">
            <a:avLst/>
          </a:prstGeom>
        </p:spPr>
      </p:pic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D9FB024A-222A-0048-AFE8-66F51FE7F26E}"/>
              </a:ext>
            </a:extLst>
          </p:cNvPr>
          <p:cNvSpPr/>
          <p:nvPr/>
        </p:nvSpPr>
        <p:spPr>
          <a:xfrm>
            <a:off x="289760" y="502680"/>
            <a:ext cx="11614217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нахождения собственных значений гамильтониана собственные функции раскладываются по базисным функциям. Для каждого значения момента импульса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базисные функции записываются в виде:</a:t>
            </a: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EE58DC62-72CE-CE4F-9DE4-D2AD3B843B5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673416" y="1680612"/>
            <a:ext cx="4405713" cy="395722"/>
          </a:xfrm>
          <a:prstGeom prst="rect">
            <a:avLst/>
          </a:prstGeom>
        </p:spPr>
      </p:pic>
      <p:sp>
        <p:nvSpPr>
          <p:cNvPr id="17" name="Номер слайда 16">
            <a:extLst>
              <a:ext uri="{FF2B5EF4-FFF2-40B4-BE49-F238E27FC236}">
                <a16:creationId xmlns:a16="http://schemas.microsoft.com/office/drawing/2014/main" id="{76EDBD36-009C-33BA-0598-CD81D59078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B4D0E-0C0B-D341-837F-D0D05722EDD2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11503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3F3FDCFE-0C35-C64A-81E7-9910EC820E75}"/>
              </a:ext>
            </a:extLst>
          </p:cNvPr>
          <p:cNvSpPr/>
          <p:nvPr/>
        </p:nvSpPr>
        <p:spPr>
          <a:xfrm>
            <a:off x="289761" y="13960"/>
            <a:ext cx="1350050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2700" dirty="0">
                <a:solidFill>
                  <a:srgbClr val="0070C0"/>
                </a:solidFill>
              </a:rPr>
              <a:t>Модель</a:t>
            </a:r>
            <a:endParaRPr lang="en-US" sz="2700" dirty="0">
              <a:solidFill>
                <a:srgbClr val="0070C0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140C668-812D-0643-A630-3173E82411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3416" y="1680612"/>
            <a:ext cx="4405713" cy="395722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141E9CBA-66BC-8B49-A67B-0D346B07F0CB}"/>
              </a:ext>
            </a:extLst>
          </p:cNvPr>
          <p:cNvSpPr/>
          <p:nvPr/>
        </p:nvSpPr>
        <p:spPr>
          <a:xfrm>
            <a:off x="288890" y="2304274"/>
            <a:ext cx="1161421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есть </a:t>
            </a:r>
            <a: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SO(5)     SO(3)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сферические гармоники, которые являются собственными функциями оператора:</a:t>
            </a:r>
            <a:endParaRPr lang="e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5F52C17-150E-7548-B236-6DAE52B776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9702" y="2755818"/>
            <a:ext cx="9772595" cy="81314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37324602-5833-1948-BD0F-AC40ED4B10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0264" y="2310494"/>
            <a:ext cx="843316" cy="259482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F4FAF56F-C703-A74A-87C3-E71C3ABA37C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26220" y="2426958"/>
            <a:ext cx="154876" cy="148142"/>
          </a:xfrm>
          <a:prstGeom prst="rect">
            <a:avLst/>
          </a:prstGeom>
        </p:spPr>
      </p:pic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B55DB56F-88BF-644D-9079-EF4984206734}"/>
              </a:ext>
            </a:extLst>
          </p:cNvPr>
          <p:cNvSpPr/>
          <p:nvPr/>
        </p:nvSpPr>
        <p:spPr>
          <a:xfrm>
            <a:off x="288890" y="3761141"/>
            <a:ext cx="1163938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можно явно построить в виде суммы по состояниям с явным значением проекции углового момента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внутреннюю ось</a:t>
            </a:r>
            <a:endParaRPr lang="e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EAAAB9F8-B99B-C643-A768-30F9A163EBF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79299" y="4277229"/>
            <a:ext cx="5193946" cy="856654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DD5F054B-7A4E-4D4C-8961-6806FC607FD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9126" y="3810240"/>
            <a:ext cx="886944" cy="272906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8B1BA4DA-2B79-6E49-9BD1-DF50C761D05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929168" y="5216870"/>
            <a:ext cx="6874590" cy="632492"/>
          </a:xfrm>
          <a:prstGeom prst="rect">
            <a:avLst/>
          </a:prstGeom>
        </p:spPr>
      </p:pic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87DE34BE-124A-DC44-8A18-BFC58C0B9CE8}"/>
              </a:ext>
            </a:extLst>
          </p:cNvPr>
          <p:cNvSpPr/>
          <p:nvPr/>
        </p:nvSpPr>
        <p:spPr>
          <a:xfrm>
            <a:off x="2144816" y="5307108"/>
            <a:ext cx="4956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где</a:t>
            </a:r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B39B4871-4A9A-BC49-909F-2FB4B6F3F3D5}"/>
              </a:ext>
            </a:extLst>
          </p:cNvPr>
          <p:cNvSpPr/>
          <p:nvPr/>
        </p:nvSpPr>
        <p:spPr>
          <a:xfrm>
            <a:off x="1266070" y="5788643"/>
            <a:ext cx="114600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-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полиномы, построенные из тригонометрических функций, зависящих от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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lang="e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5227178D-27BF-654F-BC5F-9B2FA6ACD2A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144816" y="5904465"/>
            <a:ext cx="1122324" cy="280581"/>
          </a:xfrm>
          <a:prstGeom prst="rect">
            <a:avLst/>
          </a:prstGeom>
        </p:spPr>
      </p:pic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3522EE59-B654-1F49-801D-3DDB23C5D4BE}"/>
              </a:ext>
            </a:extLst>
          </p:cNvPr>
          <p:cNvSpPr/>
          <p:nvPr/>
        </p:nvSpPr>
        <p:spPr>
          <a:xfrm>
            <a:off x="147107" y="6478333"/>
            <a:ext cx="666496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J. Rowe, P.S. Turner, and J. </a:t>
            </a:r>
            <a:r>
              <a:rPr lang="e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Repka</a:t>
            </a:r>
            <a: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J. Math. Phys. </a:t>
            </a:r>
            <a:r>
              <a:rPr lang="e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45</a:t>
            </a:r>
            <a: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2761 (2004).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9D86D02A-AA44-2405-FBE3-1F63FB0C0C39}"/>
              </a:ext>
            </a:extLst>
          </p:cNvPr>
          <p:cNvSpPr/>
          <p:nvPr/>
        </p:nvSpPr>
        <p:spPr>
          <a:xfrm>
            <a:off x="289760" y="502680"/>
            <a:ext cx="11614217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нахождения собственных значений гамильтониана собственные функции раскладываются по базисным функциям. Для каждого значения момента импульса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базисные функции записываются в виде: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45985C54-820A-E36F-6A1D-1EFBBC70F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B4D0E-0C0B-D341-837F-D0D05722EDD2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79889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2D3E04A-C4A0-1B81-2F2D-58DBD0F56185}"/>
              </a:ext>
            </a:extLst>
          </p:cNvPr>
          <p:cNvSpPr txBox="1"/>
          <p:nvPr/>
        </p:nvSpPr>
        <p:spPr>
          <a:xfrm>
            <a:off x="0" y="6208156"/>
            <a:ext cx="100367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SM+JUN45 –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Honma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al., PRC80, 064323 (2009); IBM+D1M –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Nomura et al., PRC95, 064310 (2017); </a:t>
            </a:r>
          </a:p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CFHB+5DCH – Delaroche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 al., PRC81, 014303 (2010)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9B84CA1B-9852-1CFC-ADD9-60413397C76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-408305" y="-6349"/>
          <a:ext cx="7351776" cy="56268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ph" r:id="rId2" imgW="9802368" imgH="7502511" progId="Origin50.Graph">
                  <p:embed/>
                </p:oleObj>
              </mc:Choice>
              <mc:Fallback>
                <p:oleObj name="Graph" r:id="rId2" imgW="9802368" imgH="7502511" progId="Origin50.Graph">
                  <p:embed/>
                  <p:pic>
                    <p:nvPicPr>
                      <p:cNvPr id="4" name="Объект 3">
                        <a:extLst>
                          <a:ext uri="{FF2B5EF4-FFF2-40B4-BE49-F238E27FC236}">
                            <a16:creationId xmlns:a16="http://schemas.microsoft.com/office/drawing/2014/main" id="{9B84CA1B-9852-1CFC-ADD9-60413397C76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-408305" y="-6349"/>
                        <a:ext cx="7351776" cy="56268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AAC5B605-E8CF-32B4-82FF-A6E82A97869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433695" y="-16509"/>
          <a:ext cx="7351776" cy="56268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ph" r:id="rId4" imgW="9802368" imgH="7502511" progId="Origin50.Graph">
                  <p:embed/>
                </p:oleObj>
              </mc:Choice>
              <mc:Fallback>
                <p:oleObj name="Graph" r:id="rId4" imgW="9802368" imgH="7502511" progId="Origin50.Graph">
                  <p:embed/>
                  <p:pic>
                    <p:nvPicPr>
                      <p:cNvPr id="6" name="Объект 5">
                        <a:extLst>
                          <a:ext uri="{FF2B5EF4-FFF2-40B4-BE49-F238E27FC236}">
                            <a16:creationId xmlns:a16="http://schemas.microsoft.com/office/drawing/2014/main" id="{AAC5B605-E8CF-32B4-82FF-A6E82A97869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433695" y="-16509"/>
                        <a:ext cx="7351776" cy="56268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16CDC517-ABE5-4801-6099-3F455F0A0F32}"/>
              </a:ext>
            </a:extLst>
          </p:cNvPr>
          <p:cNvSpPr/>
          <p:nvPr/>
        </p:nvSpPr>
        <p:spPr>
          <a:xfrm>
            <a:off x="1028" y="13960"/>
            <a:ext cx="1927515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2700" dirty="0">
                <a:solidFill>
                  <a:srgbClr val="0070C0"/>
                </a:solidFill>
              </a:rPr>
              <a:t>Результаты</a:t>
            </a:r>
            <a:endParaRPr lang="en-US" sz="2700" dirty="0">
              <a:solidFill>
                <a:srgbClr val="0070C0"/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041729A-2524-9B62-BDE0-648DB06EA6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B4D0E-0C0B-D341-837F-D0D05722EDD2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96507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2D3E04A-C4A0-1B81-2F2D-58DBD0F56185}"/>
              </a:ext>
            </a:extLst>
          </p:cNvPr>
          <p:cNvSpPr txBox="1"/>
          <p:nvPr/>
        </p:nvSpPr>
        <p:spPr>
          <a:xfrm>
            <a:off x="0" y="6208156"/>
            <a:ext cx="100367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SM+JUN45 –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Honma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al., PRC80, 064323 (2009); IBM+D1M –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Nomura et al., PRC95, 064310 (2017); </a:t>
            </a:r>
          </a:p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CFHB+5DCH – Delaroche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 al., PRC81, 014303 (2010)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9B84CA1B-9852-1CFC-ADD9-60413397C76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-408305" y="-6349"/>
          <a:ext cx="7351776" cy="56268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ph" r:id="rId2" imgW="9802368" imgH="7502511" progId="Origin50.Graph">
                  <p:embed/>
                </p:oleObj>
              </mc:Choice>
              <mc:Fallback>
                <p:oleObj name="Graph" r:id="rId2" imgW="9802368" imgH="7502511" progId="Origin50.Graph">
                  <p:embed/>
                  <p:pic>
                    <p:nvPicPr>
                      <p:cNvPr id="4" name="Объект 3">
                        <a:extLst>
                          <a:ext uri="{FF2B5EF4-FFF2-40B4-BE49-F238E27FC236}">
                            <a16:creationId xmlns:a16="http://schemas.microsoft.com/office/drawing/2014/main" id="{9B84CA1B-9852-1CFC-ADD9-60413397C76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-408305" y="-6349"/>
                        <a:ext cx="7351776" cy="56268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Объект 2">
            <a:extLst>
              <a:ext uri="{FF2B5EF4-FFF2-40B4-BE49-F238E27FC236}">
                <a16:creationId xmlns:a16="http://schemas.microsoft.com/office/drawing/2014/main" id="{D0761514-1A79-94BE-773C-8FE2F02557D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413375" y="-6350"/>
          <a:ext cx="7351776" cy="56268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ph" r:id="rId4" imgW="9802368" imgH="7502511" progId="Origin50.Graph">
                  <p:embed/>
                </p:oleObj>
              </mc:Choice>
              <mc:Fallback>
                <p:oleObj name="Graph" r:id="rId4" imgW="9802368" imgH="7502511" progId="Origin50.Graph">
                  <p:embed/>
                  <p:pic>
                    <p:nvPicPr>
                      <p:cNvPr id="3" name="Объект 2">
                        <a:extLst>
                          <a:ext uri="{FF2B5EF4-FFF2-40B4-BE49-F238E27FC236}">
                            <a16:creationId xmlns:a16="http://schemas.microsoft.com/office/drawing/2014/main" id="{D0761514-1A79-94BE-773C-8FE2F02557D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413375" y="-6350"/>
                        <a:ext cx="7351776" cy="56268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2">
            <a:extLst>
              <a:ext uri="{FF2B5EF4-FFF2-40B4-BE49-F238E27FC236}">
                <a16:creationId xmlns:a16="http://schemas.microsoft.com/office/drawing/2014/main" id="{761993D0-AF79-CADE-10CE-9BEF4052C398}"/>
              </a:ext>
            </a:extLst>
          </p:cNvPr>
          <p:cNvSpPr/>
          <p:nvPr/>
        </p:nvSpPr>
        <p:spPr>
          <a:xfrm>
            <a:off x="1028" y="13960"/>
            <a:ext cx="1927515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2700" dirty="0">
                <a:solidFill>
                  <a:srgbClr val="0070C0"/>
                </a:solidFill>
              </a:rPr>
              <a:t>Результаты</a:t>
            </a:r>
            <a:endParaRPr lang="en-US" sz="2700" dirty="0">
              <a:solidFill>
                <a:srgbClr val="0070C0"/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3727A98-8641-80DF-FC30-F8700AA3E5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B4D0E-0C0B-D341-837F-D0D05722EDD2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99094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1CD176AB-91E2-0BC0-0A06-74F5396FFA74}"/>
              </a:ext>
            </a:extLst>
          </p:cNvPr>
          <p:cNvSpPr/>
          <p:nvPr/>
        </p:nvSpPr>
        <p:spPr>
          <a:xfrm>
            <a:off x="16453" y="13960"/>
            <a:ext cx="1896673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27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EDB077CE-8971-9ADC-CFA0-36A71377D6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B4D0E-0C0B-D341-837F-D0D05722EDD2}" type="slidenum">
              <a:rPr lang="ru-RU" smtClean="0"/>
              <a:t>2</a:t>
            </a:fld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4D2B6F3-3AA3-BE8B-BBBE-7972BED1AC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1934" y="3099664"/>
            <a:ext cx="6939648" cy="3342956"/>
          </a:xfrm>
          <a:prstGeom prst="rect">
            <a:avLst/>
          </a:prstGeom>
        </p:spPr>
      </p:pic>
      <p:pic>
        <p:nvPicPr>
          <p:cNvPr id="8" name="Рисунок 7" descr="Изображение выглядит как текст, диаграмма, линия, График&#10;&#10;Автоматически созданное описание">
            <a:extLst>
              <a:ext uri="{FF2B5EF4-FFF2-40B4-BE49-F238E27FC236}">
                <a16:creationId xmlns:a16="http://schemas.microsoft.com/office/drawing/2014/main" id="{2B4194AE-E50F-DB88-1F4B-03E635DB57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226" y="639537"/>
            <a:ext cx="4931708" cy="3564163"/>
          </a:xfrm>
          <a:prstGeom prst="rect">
            <a:avLst/>
          </a:prstGeom>
        </p:spPr>
      </p:pic>
      <p:pic>
        <p:nvPicPr>
          <p:cNvPr id="10" name="Рисунок 9" descr="Изображение выглядит как диаграмма, круг&#10;&#10;Автоматически созданное описание">
            <a:extLst>
              <a:ext uri="{FF2B5EF4-FFF2-40B4-BE49-F238E27FC236}">
                <a16:creationId xmlns:a16="http://schemas.microsoft.com/office/drawing/2014/main" id="{85085CBD-B8FA-F45E-989F-E783CFBB90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9323" y="169001"/>
            <a:ext cx="3529863" cy="296576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56E4D36-52D4-5786-DF53-C06B1D85F204}"/>
              </a:ext>
            </a:extLst>
          </p:cNvPr>
          <p:cNvSpPr txBox="1"/>
          <p:nvPr/>
        </p:nvSpPr>
        <p:spPr>
          <a:xfrm>
            <a:off x="110226" y="4829360"/>
            <a:ext cx="6096000" cy="12311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dirty="0" err="1">
                <a:solidFill>
                  <a:srgbClr val="03242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Heyde</a:t>
            </a:r>
            <a:r>
              <a:rPr lang="en" dirty="0">
                <a:solidFill>
                  <a:srgbClr val="03242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and Wood, </a:t>
            </a:r>
          </a:p>
          <a:p>
            <a:r>
              <a:rPr lang="en" dirty="0">
                <a:solidFill>
                  <a:srgbClr val="03242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Rev. of Mod. Phys. 83, 1467 (2011)</a:t>
            </a:r>
          </a:p>
          <a:p>
            <a:endParaRPr lang="e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" dirty="0">
              <a:solidFill>
                <a:srgbClr val="03242E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B509346-820A-73AA-64EC-A7BD9AF0FBE2}"/>
              </a:ext>
            </a:extLst>
          </p:cNvPr>
          <p:cNvSpPr txBox="1"/>
          <p:nvPr/>
        </p:nvSpPr>
        <p:spPr>
          <a:xfrm>
            <a:off x="9359900" y="2650821"/>
            <a:ext cx="6096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sz="1200" dirty="0">
                <a:solidFill>
                  <a:srgbClr val="0324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" sz="1200" dirty="0">
                <a:solidFill>
                  <a:srgbClr val="03242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y Carlotta </a:t>
            </a:r>
            <a:r>
              <a:rPr lang="en" sz="1200" dirty="0" err="1">
                <a:solidFill>
                  <a:srgbClr val="03242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Porzio</a:t>
            </a:r>
            <a:endParaRPr lang="en" sz="1200" dirty="0">
              <a:solidFill>
                <a:srgbClr val="03242D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805B4C9-33A2-ECB3-0145-4E5D02851836}"/>
              </a:ext>
            </a:extLst>
          </p:cNvPr>
          <p:cNvSpPr txBox="1"/>
          <p:nvPr/>
        </p:nvSpPr>
        <p:spPr>
          <a:xfrm>
            <a:off x="7447722" y="6403160"/>
            <a:ext cx="781215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" sz="1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y J. G. Hirsch and P. C. Srivastava </a:t>
            </a:r>
          </a:p>
        </p:txBody>
      </p:sp>
    </p:spTree>
    <p:extLst>
      <p:ext uri="{BB962C8B-B14F-4D97-AF65-F5344CB8AC3E}">
        <p14:creationId xmlns:p14="http://schemas.microsoft.com/office/powerpoint/2010/main" val="14758834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3D78CA3-48EA-74DA-B8B0-B8FF7A8402DE}"/>
              </a:ext>
            </a:extLst>
          </p:cNvPr>
          <p:cNvSpPr txBox="1"/>
          <p:nvPr/>
        </p:nvSpPr>
        <p:spPr>
          <a:xfrm>
            <a:off x="0" y="6208156"/>
            <a:ext cx="100367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SM+JUN45 –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Honma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al., PRC80, 064323 (2009); IBM+D1M –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Nomura et al., PRC95, 064310 (2017); </a:t>
            </a:r>
          </a:p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CFHB+5DCH – Delaroche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 al., PRC81, 014303 (2010)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E8C263B9-69FB-4641-A91A-A8B6653F7A6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403215" y="-1"/>
          <a:ext cx="7351776" cy="56268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ph" r:id="rId2" imgW="9802368" imgH="7502511" progId="Origin50.Graph">
                  <p:embed/>
                </p:oleObj>
              </mc:Choice>
              <mc:Fallback>
                <p:oleObj name="Graph" r:id="rId2" imgW="9802368" imgH="7502511" progId="Origin50.Graph">
                  <p:embed/>
                  <p:pic>
                    <p:nvPicPr>
                      <p:cNvPr id="6" name="Объект 5">
                        <a:extLst>
                          <a:ext uri="{FF2B5EF4-FFF2-40B4-BE49-F238E27FC236}">
                            <a16:creationId xmlns:a16="http://schemas.microsoft.com/office/drawing/2014/main" id="{E8C263B9-69FB-4641-A91A-A8B6653F7A6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403215" y="-1"/>
                        <a:ext cx="7351776" cy="56268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4DF816E2-C47B-50EB-0779-DB6BF82BD16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3276815"/>
              </p:ext>
            </p:extLst>
          </p:nvPr>
        </p:nvGraphicFramePr>
        <p:xfrm>
          <a:off x="-357505" y="13960"/>
          <a:ext cx="7351776" cy="56268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ph" r:id="rId4" imgW="9802368" imgH="7502511" progId="Origin50.Graph">
                  <p:embed/>
                </p:oleObj>
              </mc:Choice>
              <mc:Fallback>
                <p:oleObj name="Graph" r:id="rId4" imgW="9802368" imgH="7502511" progId="Origin50.Graph">
                  <p:embed/>
                  <p:pic>
                    <p:nvPicPr>
                      <p:cNvPr id="7" name="Объект 6">
                        <a:extLst>
                          <a:ext uri="{FF2B5EF4-FFF2-40B4-BE49-F238E27FC236}">
                            <a16:creationId xmlns:a16="http://schemas.microsoft.com/office/drawing/2014/main" id="{4DF816E2-C47B-50EB-0779-DB6BF82BD16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-357505" y="13960"/>
                        <a:ext cx="7351776" cy="56268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FEB84CE7-B2D2-05AC-C01E-2D4FD617E564}"/>
              </a:ext>
            </a:extLst>
          </p:cNvPr>
          <p:cNvSpPr/>
          <p:nvPr/>
        </p:nvSpPr>
        <p:spPr>
          <a:xfrm>
            <a:off x="1028" y="13960"/>
            <a:ext cx="1927515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2700" dirty="0">
                <a:solidFill>
                  <a:srgbClr val="0070C0"/>
                </a:solidFill>
              </a:rPr>
              <a:t>Результаты</a:t>
            </a:r>
            <a:endParaRPr lang="en-US" sz="2700" dirty="0">
              <a:solidFill>
                <a:srgbClr val="0070C0"/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F696784-0D6B-5D04-E382-B604218E5A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B4D0E-0C0B-D341-837F-D0D05722EDD2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72406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37371E34-6021-6046-BB51-AB5781102B24}"/>
              </a:ext>
            </a:extLst>
          </p:cNvPr>
          <p:cNvSpPr/>
          <p:nvPr/>
        </p:nvSpPr>
        <p:spPr>
          <a:xfrm>
            <a:off x="229298" y="508639"/>
            <a:ext cx="104666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Variational principle with trial wave functions in the form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" name="Рисунок 22" descr="Изображение выглядит как Шрифт, текст, белый, каллиграфия&#10;&#10;Автоматически созданное описание">
            <a:extLst>
              <a:ext uri="{FF2B5EF4-FFF2-40B4-BE49-F238E27FC236}">
                <a16:creationId xmlns:a16="http://schemas.microsoft.com/office/drawing/2014/main" id="{10B210F8-1089-1256-1773-AD8F9A6A8F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6261" y="1730868"/>
            <a:ext cx="5197718" cy="947041"/>
          </a:xfrm>
          <a:prstGeom prst="rect">
            <a:avLst/>
          </a:prstGeom>
        </p:spPr>
      </p:pic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A496CE32-5876-26E2-37CC-EA8B99823E2C}"/>
              </a:ext>
            </a:extLst>
          </p:cNvPr>
          <p:cNvSpPr/>
          <p:nvPr/>
        </p:nvSpPr>
        <p:spPr>
          <a:xfrm>
            <a:off x="229298" y="1493667"/>
            <a:ext cx="104666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leads to the following Hill Wheeler integral equation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B7B6E2BB-779C-6E86-E040-D82190BC80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9560" y="2714284"/>
            <a:ext cx="3194634" cy="347453"/>
          </a:xfrm>
          <a:prstGeom prst="rect">
            <a:avLst/>
          </a:prstGeom>
        </p:spPr>
      </p:pic>
      <p:pic>
        <p:nvPicPr>
          <p:cNvPr id="28" name="Рисунок 27" descr="Изображение выглядит как Шрифт, типография, каллиграфия, белый&#10;&#10;Автоматически созданное описание">
            <a:extLst>
              <a:ext uri="{FF2B5EF4-FFF2-40B4-BE49-F238E27FC236}">
                <a16:creationId xmlns:a16="http://schemas.microsoft.com/office/drawing/2014/main" id="{2D8751CC-8FE0-0B41-2AB6-E05FE0A202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62211" y="2697810"/>
            <a:ext cx="2996505" cy="396148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A97AD205-EB96-9112-77DD-BB437976A0A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46147" y="3630475"/>
            <a:ext cx="4299706" cy="398121"/>
          </a:xfrm>
          <a:prstGeom prst="rect">
            <a:avLst/>
          </a:prstGeom>
        </p:spPr>
      </p:pic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32368B29-6592-A977-2B95-EB4039C73C83}"/>
              </a:ext>
            </a:extLst>
          </p:cNvPr>
          <p:cNvSpPr/>
          <p:nvPr/>
        </p:nvSpPr>
        <p:spPr>
          <a:xfrm>
            <a:off x="289761" y="3176069"/>
            <a:ext cx="104666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Assuming a Gaussian overlap approximation (GOA) for wavefunction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C8E89435-ED5F-DCCA-7521-880B59174BAC}"/>
              </a:ext>
            </a:extLst>
          </p:cNvPr>
          <p:cNvSpPr/>
          <p:nvPr/>
        </p:nvSpPr>
        <p:spPr>
          <a:xfrm>
            <a:off x="289761" y="4040483"/>
            <a:ext cx="104666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 </a:t>
            </a:r>
            <a: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obtain the collective Hamiltonian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9735641-9076-0F0F-45EC-C3D1A5B5786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88315" y="4331390"/>
            <a:ext cx="6153517" cy="728179"/>
          </a:xfrm>
          <a:prstGeom prst="rect">
            <a:avLst/>
          </a:prstGeom>
        </p:spPr>
      </p:pic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CF1FCF4-3F48-4BF5-CC4C-8B9D9D3A16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B4D0E-0C0B-D341-837F-D0D05722EDD2}" type="slidenum">
              <a:rPr lang="ru-RU" smtClean="0"/>
              <a:t>3</a:t>
            </a:fld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8B682AFB-DEB7-48F1-3504-3667B9DAC723}"/>
              </a:ext>
            </a:extLst>
          </p:cNvPr>
          <p:cNvSpPr/>
          <p:nvPr/>
        </p:nvSpPr>
        <p:spPr>
          <a:xfrm>
            <a:off x="229298" y="5091100"/>
            <a:ext cx="121308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Using the components of the quadrupole tensor in the internal coordinate system as a collective coordinate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Изображение 4">
            <a:extLst>
              <a:ext uri="{FF2B5EF4-FFF2-40B4-BE49-F238E27FC236}">
                <a16:creationId xmlns:a16="http://schemas.microsoft.com/office/drawing/2014/main" id="{617F17E6-C5C5-2718-C65C-A49FA8340C5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6912" y="5630342"/>
            <a:ext cx="2240963" cy="40591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27EFF75-9312-DD38-2EB2-446BD03DBEA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49006" y="5694227"/>
            <a:ext cx="1802014" cy="30634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F7A078F-0E44-D459-56AE-8919034F2CD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37622" y="5486406"/>
            <a:ext cx="3244578" cy="72198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35A17DF-816B-05A6-945C-56505C76A659}"/>
              </a:ext>
            </a:extLst>
          </p:cNvPr>
          <p:cNvSpPr txBox="1"/>
          <p:nvPr/>
        </p:nvSpPr>
        <p:spPr>
          <a:xfrm>
            <a:off x="0" y="6108809"/>
            <a:ext cx="9753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sz="1800" dirty="0" err="1">
                <a:effectLst/>
                <a:latin typeface="Times New Roman" panose="02020603050405020304" pitchFamily="18" charset="0"/>
                <a:ea typeface="ArialUnicodeMS" panose="020B0604020202020204" pitchFamily="34" charset="-128"/>
                <a:cs typeface="Times New Roman" panose="02020603050405020304" pitchFamily="18" charset="0"/>
              </a:rPr>
              <a:t>Stanisław</a:t>
            </a:r>
            <a:r>
              <a:rPr lang="en" sz="1800" dirty="0">
                <a:effectLst/>
                <a:latin typeface="Times New Roman" panose="02020603050405020304" pitchFamily="18" charset="0"/>
                <a:ea typeface="ArialUnicodeMS" panose="020B0604020202020204" pitchFamily="34" charset="-128"/>
                <a:cs typeface="Times New Roman" panose="02020603050405020304" pitchFamily="18" charset="0"/>
              </a:rPr>
              <a:t> G </a:t>
            </a:r>
            <a:r>
              <a:rPr lang="en" sz="1800" dirty="0" err="1">
                <a:effectLst/>
                <a:latin typeface="Times New Roman" panose="02020603050405020304" pitchFamily="18" charset="0"/>
                <a:ea typeface="ArialUnicodeMS" panose="020B0604020202020204" pitchFamily="34" charset="-128"/>
                <a:cs typeface="Times New Roman" panose="02020603050405020304" pitchFamily="18" charset="0"/>
              </a:rPr>
              <a:t>Rohoziński</a:t>
            </a:r>
            <a:r>
              <a:rPr lang="en" sz="1800" dirty="0">
                <a:effectLst/>
                <a:latin typeface="Times New Roman" panose="02020603050405020304" pitchFamily="18" charset="0"/>
                <a:ea typeface="ArialUnicodeMS" panose="020B0604020202020204" pitchFamily="34" charset="-128"/>
                <a:cs typeface="Times New Roman" panose="02020603050405020304" pitchFamily="18" charset="0"/>
              </a:rPr>
              <a:t> 2012 J. Phys. G: </a:t>
            </a:r>
            <a:r>
              <a:rPr lang="en" sz="1800" dirty="0" err="1">
                <a:effectLst/>
                <a:latin typeface="Times New Roman" panose="02020603050405020304" pitchFamily="18" charset="0"/>
                <a:ea typeface="ArialUnicodeMS" panose="020B0604020202020204" pitchFamily="34" charset="-128"/>
                <a:cs typeface="Times New Roman" panose="02020603050405020304" pitchFamily="18" charset="0"/>
              </a:rPr>
              <a:t>Nucl</a:t>
            </a:r>
            <a:r>
              <a:rPr lang="en" sz="1800" dirty="0">
                <a:effectLst/>
                <a:latin typeface="Times New Roman" panose="02020603050405020304" pitchFamily="18" charset="0"/>
                <a:ea typeface="ArialUnicodeMS" panose="020B0604020202020204" pitchFamily="34" charset="-128"/>
                <a:cs typeface="Times New Roman" panose="02020603050405020304" pitchFamily="18" charset="0"/>
              </a:rPr>
              <a:t>. Part. Phys. 39 095104 </a:t>
            </a:r>
            <a:endParaRPr lang="e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id="{EA3B8FE2-4CF8-2042-944F-2F6BF711C737}"/>
              </a:ext>
            </a:extLst>
          </p:cNvPr>
          <p:cNvSpPr/>
          <p:nvPr/>
        </p:nvSpPr>
        <p:spPr>
          <a:xfrm>
            <a:off x="406781" y="13960"/>
            <a:ext cx="1116011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27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Model</a:t>
            </a:r>
          </a:p>
        </p:txBody>
      </p: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68F7EC8D-735A-75C1-0630-5AC1D68DAE57}"/>
              </a:ext>
            </a:extLst>
          </p:cNvPr>
          <p:cNvGrpSpPr/>
          <p:nvPr/>
        </p:nvGrpSpPr>
        <p:grpSpPr>
          <a:xfrm>
            <a:off x="4242935" y="636694"/>
            <a:ext cx="3476457" cy="1041744"/>
            <a:chOff x="4256187" y="757912"/>
            <a:chExt cx="3476457" cy="1041744"/>
          </a:xfrm>
        </p:grpSpPr>
        <p:pic>
          <p:nvPicPr>
            <p:cNvPr id="21" name="Рисунок 20" descr="Изображение выглядит как Шрифт, типография, белый, текст&#10;&#10;Автоматически созданное описание">
              <a:extLst>
                <a:ext uri="{FF2B5EF4-FFF2-40B4-BE49-F238E27FC236}">
                  <a16:creationId xmlns:a16="http://schemas.microsoft.com/office/drawing/2014/main" id="{C2566019-5D0D-67D5-C8C3-EDF87760DF8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/>
            <a:srcRect t="13095" r="23327"/>
            <a:stretch/>
          </p:blipFill>
          <p:spPr>
            <a:xfrm>
              <a:off x="4256187" y="963536"/>
              <a:ext cx="3059013" cy="823028"/>
            </a:xfrm>
            <a:prstGeom prst="rect">
              <a:avLst/>
            </a:prstGeom>
          </p:spPr>
        </p:pic>
        <p:pic>
          <p:nvPicPr>
            <p:cNvPr id="3" name="Рисунок 2" descr="Изображение выглядит как Шрифт, текст, белый, каллиграфия&#10;&#10;Автоматически созданное описание">
              <a:extLst>
                <a:ext uri="{FF2B5EF4-FFF2-40B4-BE49-F238E27FC236}">
                  <a16:creationId xmlns:a16="http://schemas.microsoft.com/office/drawing/2014/main" id="{FB4A3BA1-76FB-6C62-94ED-6B0EB91D981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76643" r="15708"/>
            <a:stretch/>
          </p:blipFill>
          <p:spPr>
            <a:xfrm>
              <a:off x="7295322" y="757912"/>
              <a:ext cx="437322" cy="1041744"/>
            </a:xfrm>
            <a:prstGeom prst="rect">
              <a:avLst/>
            </a:prstGeom>
          </p:spPr>
        </p:pic>
      </p:grp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3828604E-2B49-C6B9-DD40-6CA2EF480417}"/>
              </a:ext>
            </a:extLst>
          </p:cNvPr>
          <p:cNvSpPr/>
          <p:nvPr/>
        </p:nvSpPr>
        <p:spPr>
          <a:xfrm>
            <a:off x="0" y="6470156"/>
            <a:ext cx="93587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T. </a:t>
            </a:r>
            <a:r>
              <a:rPr lang="e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Niksic</a:t>
            </a:r>
            <a: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Z.P. Li,  D. </a:t>
            </a:r>
            <a:r>
              <a:rPr lang="e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Vretenar</a:t>
            </a:r>
            <a: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L. </a:t>
            </a:r>
            <a:r>
              <a:rPr lang="e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Prochniak</a:t>
            </a:r>
            <a: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J. Meng, and P. Ring, </a:t>
            </a:r>
            <a:r>
              <a:rPr lang="e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Phys.Rev</a:t>
            </a:r>
            <a: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C </a:t>
            </a:r>
            <a:r>
              <a:rPr lang="e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79</a:t>
            </a:r>
            <a: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034303 (2009)</a:t>
            </a:r>
          </a:p>
        </p:txBody>
      </p:sp>
    </p:spTree>
    <p:extLst>
      <p:ext uri="{BB962C8B-B14F-4D97-AF65-F5344CB8AC3E}">
        <p14:creationId xmlns:p14="http://schemas.microsoft.com/office/powerpoint/2010/main" val="41276352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0128571-F222-9A4D-B355-18FF00ABA1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794" y="1257171"/>
            <a:ext cx="8371744" cy="2439500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37371E34-6021-6046-BB51-AB5781102B24}"/>
              </a:ext>
            </a:extLst>
          </p:cNvPr>
          <p:cNvSpPr/>
          <p:nvPr/>
        </p:nvSpPr>
        <p:spPr>
          <a:xfrm>
            <a:off x="229298" y="571153"/>
            <a:ext cx="104666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quadrupole collective Hamiltonian can be written in general form as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1FDE39A-2EB1-0C46-A276-BAC0EA83FE9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0545"/>
          <a:stretch/>
        </p:blipFill>
        <p:spPr>
          <a:xfrm>
            <a:off x="9497966" y="4003357"/>
            <a:ext cx="2038773" cy="670284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9A4AC6D2-7856-6F49-A441-98E8119AD88D}"/>
              </a:ext>
            </a:extLst>
          </p:cNvPr>
          <p:cNvSpPr/>
          <p:nvPr/>
        </p:nvSpPr>
        <p:spPr>
          <a:xfrm>
            <a:off x="229298" y="4143690"/>
            <a:ext cx="110427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where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and                                         - determinant of the vibration inertia tensor: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E8FB156-BD1A-BF43-A4D3-158F519C41F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4220" y="4215454"/>
            <a:ext cx="1524174" cy="246091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F8C7CFF-D44F-8A4B-B62F-359D366DBEA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07858" y="4175101"/>
            <a:ext cx="2178516" cy="337921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F881C116-244F-3141-B85A-A343C694C8A0}"/>
              </a:ext>
            </a:extLst>
          </p:cNvPr>
          <p:cNvSpPr/>
          <p:nvPr/>
        </p:nvSpPr>
        <p:spPr>
          <a:xfrm>
            <a:off x="60880" y="6373428"/>
            <a:ext cx="93587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T. </a:t>
            </a:r>
            <a:r>
              <a:rPr lang="e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Niksic</a:t>
            </a:r>
            <a: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Z.P. Li,  D. </a:t>
            </a:r>
            <a:r>
              <a:rPr lang="e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Vretenar</a:t>
            </a:r>
            <a: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L. </a:t>
            </a:r>
            <a:r>
              <a:rPr lang="e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Prochniak</a:t>
            </a:r>
            <a: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J. Meng, and P. Ring, </a:t>
            </a:r>
            <a:r>
              <a:rPr lang="e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Phys.Rev</a:t>
            </a:r>
            <a: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C </a:t>
            </a:r>
            <a:r>
              <a:rPr lang="e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79</a:t>
            </a:r>
            <a: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034303 (2009)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773B3140-8D8B-A244-B5E6-A1242BC26AA8}"/>
              </a:ext>
            </a:extLst>
          </p:cNvPr>
          <p:cNvSpPr/>
          <p:nvPr/>
        </p:nvSpPr>
        <p:spPr>
          <a:xfrm>
            <a:off x="170401" y="5382098"/>
            <a:ext cx="104666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Moments of inertia are expressed as: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493339CC-A942-9440-BE64-7EA26AD167F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97116" y="5245162"/>
            <a:ext cx="3782865" cy="670284"/>
          </a:xfrm>
          <a:prstGeom prst="rect">
            <a:avLst/>
          </a:prstGeom>
        </p:spPr>
      </p:pic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31B0825E-4533-D8D7-5797-56E1B7769666}"/>
              </a:ext>
            </a:extLst>
          </p:cNvPr>
          <p:cNvGrpSpPr/>
          <p:nvPr/>
        </p:nvGrpSpPr>
        <p:grpSpPr>
          <a:xfrm>
            <a:off x="9154652" y="267875"/>
            <a:ext cx="2890008" cy="1558842"/>
            <a:chOff x="8213228" y="416741"/>
            <a:chExt cx="3079598" cy="1661105"/>
          </a:xfrm>
        </p:grpSpPr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id="{FAACCE01-275E-4DFB-A7EC-C6989486DBD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3397"/>
            <a:stretch/>
          </p:blipFill>
          <p:spPr>
            <a:xfrm>
              <a:off x="9670292" y="524912"/>
              <a:ext cx="1622534" cy="1498136"/>
            </a:xfrm>
            <a:prstGeom prst="rect">
              <a:avLst/>
            </a:prstGeom>
          </p:spPr>
        </p:pic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C9F8BDD9-72FF-821C-559D-4CDE7218144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13228" y="416741"/>
              <a:ext cx="1945662" cy="1661105"/>
            </a:xfrm>
            <a:prstGeom prst="rect">
              <a:avLst/>
            </a:prstGeom>
          </p:spPr>
        </p:pic>
        <p:sp>
          <p:nvSpPr>
            <p:cNvPr id="18" name="Прямоугольник 17">
              <a:extLst>
                <a:ext uri="{FF2B5EF4-FFF2-40B4-BE49-F238E27FC236}">
                  <a16:creationId xmlns:a16="http://schemas.microsoft.com/office/drawing/2014/main" id="{D894E986-76A9-152C-F278-81B5F1D9063F}"/>
                </a:ext>
              </a:extLst>
            </p:cNvPr>
            <p:cNvSpPr/>
            <p:nvPr/>
          </p:nvSpPr>
          <p:spPr>
            <a:xfrm>
              <a:off x="11186160" y="1524000"/>
              <a:ext cx="106666" cy="11176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</a:endParaRPr>
            </a:p>
          </p:txBody>
        </p:sp>
      </p:grp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5987E539-829C-A378-603D-AFD99DF33342}"/>
              </a:ext>
            </a:extLst>
          </p:cNvPr>
          <p:cNvSpPr/>
          <p:nvPr/>
        </p:nvSpPr>
        <p:spPr>
          <a:xfrm>
            <a:off x="9380219" y="1876079"/>
            <a:ext cx="266444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Types of collective motion described by the quadrupole Hamiltonian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Номер слайда 20">
            <a:extLst>
              <a:ext uri="{FF2B5EF4-FFF2-40B4-BE49-F238E27FC236}">
                <a16:creationId xmlns:a16="http://schemas.microsoft.com/office/drawing/2014/main" id="{D1457DCD-524B-2A62-AD87-9C214AEFCC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B4D0E-0C0B-D341-837F-D0D05722EDD2}" type="slidenum">
              <a:rPr lang="ru-RU" smtClean="0"/>
              <a:t>4</a:t>
            </a:fld>
            <a:endParaRPr lang="ru-RU"/>
          </a:p>
        </p:txBody>
      </p:sp>
      <p:sp>
        <p:nvSpPr>
          <p:cNvPr id="22" name="Rectangle 2">
            <a:extLst>
              <a:ext uri="{FF2B5EF4-FFF2-40B4-BE49-F238E27FC236}">
                <a16:creationId xmlns:a16="http://schemas.microsoft.com/office/drawing/2014/main" id="{3A76D147-33D9-4F87-E58C-1786721765A6}"/>
              </a:ext>
            </a:extLst>
          </p:cNvPr>
          <p:cNvSpPr/>
          <p:nvPr/>
        </p:nvSpPr>
        <p:spPr>
          <a:xfrm>
            <a:off x="406781" y="13960"/>
            <a:ext cx="1116011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27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Model</a:t>
            </a:r>
          </a:p>
        </p:txBody>
      </p:sp>
    </p:spTree>
    <p:extLst>
      <p:ext uri="{BB962C8B-B14F-4D97-AF65-F5344CB8AC3E}">
        <p14:creationId xmlns:p14="http://schemas.microsoft.com/office/powerpoint/2010/main" val="1685865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37371E34-6021-6046-BB51-AB5781102B24}"/>
              </a:ext>
            </a:extLst>
          </p:cNvPr>
          <p:cNvSpPr/>
          <p:nvPr/>
        </p:nvSpPr>
        <p:spPr>
          <a:xfrm>
            <a:off x="229298" y="571153"/>
            <a:ext cx="104666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collective mass is expressed in cranking approximation as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F881C116-244F-3141-B85A-A343C694C8A0}"/>
              </a:ext>
            </a:extLst>
          </p:cNvPr>
          <p:cNvSpPr/>
          <p:nvPr/>
        </p:nvSpPr>
        <p:spPr>
          <a:xfrm>
            <a:off x="60880" y="6373428"/>
            <a:ext cx="93587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T. </a:t>
            </a:r>
            <a:r>
              <a:rPr lang="e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Niksic</a:t>
            </a:r>
            <a: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Z.P. Li,  D. </a:t>
            </a:r>
            <a:r>
              <a:rPr lang="e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Vretenar</a:t>
            </a:r>
            <a: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L. </a:t>
            </a:r>
            <a:r>
              <a:rPr lang="e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Prochniak</a:t>
            </a:r>
            <a: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J. Meng, and P. Ring, </a:t>
            </a:r>
            <a:r>
              <a:rPr lang="e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Phys.Rev</a:t>
            </a:r>
            <a: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C </a:t>
            </a:r>
            <a:r>
              <a:rPr lang="e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79</a:t>
            </a:r>
            <a: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034303 (2009)</a:t>
            </a:r>
          </a:p>
        </p:txBody>
      </p:sp>
      <p:pic>
        <p:nvPicPr>
          <p:cNvPr id="16" name="Рисунок 15" descr="Изображение выглядит как Шрифт, типография, рукописный текст, текст&#10;&#10;Автоматически созданное описание">
            <a:extLst>
              <a:ext uri="{FF2B5EF4-FFF2-40B4-BE49-F238E27FC236}">
                <a16:creationId xmlns:a16="http://schemas.microsoft.com/office/drawing/2014/main" id="{5F6F6080-AC71-B1FA-15A4-4F4BE8D35E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2109" y="940485"/>
            <a:ext cx="3699422" cy="663749"/>
          </a:xfrm>
          <a:prstGeom prst="rect">
            <a:avLst/>
          </a:prstGeom>
        </p:spPr>
      </p:pic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813ACC16-54FF-137E-7225-120B3F74FE0E}"/>
              </a:ext>
            </a:extLst>
          </p:cNvPr>
          <p:cNvSpPr/>
          <p:nvPr/>
        </p:nvSpPr>
        <p:spPr>
          <a:xfrm>
            <a:off x="229298" y="2861515"/>
            <a:ext cx="104666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moment of inertia is calculated as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0966A19C-274B-AEF6-0C8D-7478A9B1E6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4948" y="3268482"/>
            <a:ext cx="4706948" cy="849750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A2237FC8-43AB-6582-BC4E-3BE6C5410C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02320" y="1778731"/>
            <a:ext cx="6587359" cy="860354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3F29A13E-C6D4-72B7-6057-ABA159DB390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47024" y="4921759"/>
            <a:ext cx="5677858" cy="342709"/>
          </a:xfrm>
          <a:prstGeom prst="rect">
            <a:avLst/>
          </a:prstGeom>
        </p:spPr>
      </p:pic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5B66BAFB-3E24-5709-EBCB-B5AD3838A7F0}"/>
              </a:ext>
            </a:extLst>
          </p:cNvPr>
          <p:cNvSpPr/>
          <p:nvPr/>
        </p:nvSpPr>
        <p:spPr>
          <a:xfrm>
            <a:off x="289761" y="4285119"/>
            <a:ext cx="104666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Potential energy is calculated using the RMF approach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5CC71356-F2C9-F16E-760F-2A232892BC0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3876" y="5492697"/>
            <a:ext cx="2993148" cy="562165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0B185BAA-0AC6-137F-6538-6210FCF3927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84541" y="5654785"/>
            <a:ext cx="4077355" cy="242001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3FE9FF48-72D8-D52B-06C9-C213355D7FE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224882" y="5415796"/>
            <a:ext cx="2050984" cy="704778"/>
          </a:xfrm>
          <a:prstGeom prst="rect">
            <a:avLst/>
          </a:prstGeom>
        </p:spPr>
      </p:pic>
      <p:sp>
        <p:nvSpPr>
          <p:cNvPr id="37" name="Номер слайда 36">
            <a:extLst>
              <a:ext uri="{FF2B5EF4-FFF2-40B4-BE49-F238E27FC236}">
                <a16:creationId xmlns:a16="http://schemas.microsoft.com/office/drawing/2014/main" id="{3991E0A7-9B00-B232-CEA4-F9B0AE920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B4D0E-0C0B-D341-837F-D0D05722EDD2}" type="slidenum">
              <a:rPr lang="ru-RU" smtClean="0"/>
              <a:t>5</a:t>
            </a:fld>
            <a:endParaRPr lang="ru-RU"/>
          </a:p>
        </p:txBody>
      </p:sp>
      <p:sp>
        <p:nvSpPr>
          <p:cNvPr id="38" name="Rectangle 2">
            <a:extLst>
              <a:ext uri="{FF2B5EF4-FFF2-40B4-BE49-F238E27FC236}">
                <a16:creationId xmlns:a16="http://schemas.microsoft.com/office/drawing/2014/main" id="{C2C1CAAF-FC3F-4891-DA6B-7D71FFE2F2AE}"/>
              </a:ext>
            </a:extLst>
          </p:cNvPr>
          <p:cNvSpPr/>
          <p:nvPr/>
        </p:nvSpPr>
        <p:spPr>
          <a:xfrm>
            <a:off x="406781" y="13960"/>
            <a:ext cx="1116011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27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Model</a:t>
            </a:r>
          </a:p>
        </p:txBody>
      </p:sp>
    </p:spTree>
    <p:extLst>
      <p:ext uri="{BB962C8B-B14F-4D97-AF65-F5344CB8AC3E}">
        <p14:creationId xmlns:p14="http://schemas.microsoft.com/office/powerpoint/2010/main" val="30204481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Номер слайда 16">
            <a:extLst>
              <a:ext uri="{FF2B5EF4-FFF2-40B4-BE49-F238E27FC236}">
                <a16:creationId xmlns:a16="http://schemas.microsoft.com/office/drawing/2014/main" id="{CF598CE9-2F6A-4901-5E0E-D53318FDE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B4D0E-0C0B-D341-837F-D0D05722EDD2}" type="slidenum">
              <a:rPr lang="ru-RU" smtClean="0"/>
              <a:t>6</a:t>
            </a:fld>
            <a:endParaRPr lang="ru-RU"/>
          </a:p>
        </p:txBody>
      </p:sp>
      <p:sp>
        <p:nvSpPr>
          <p:cNvPr id="19" name="Rectangle 2">
            <a:extLst>
              <a:ext uri="{FF2B5EF4-FFF2-40B4-BE49-F238E27FC236}">
                <a16:creationId xmlns:a16="http://schemas.microsoft.com/office/drawing/2014/main" id="{71CC1444-3D47-FE95-A172-08A3F488D19F}"/>
              </a:ext>
            </a:extLst>
          </p:cNvPr>
          <p:cNvSpPr/>
          <p:nvPr/>
        </p:nvSpPr>
        <p:spPr>
          <a:xfrm>
            <a:off x="406781" y="13960"/>
            <a:ext cx="1116011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27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Model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93C9BCFA-CA2D-F7F2-B2E2-F5301B8F812F}"/>
              </a:ext>
            </a:extLst>
          </p:cNvPr>
          <p:cNvSpPr/>
          <p:nvPr/>
        </p:nvSpPr>
        <p:spPr>
          <a:xfrm>
            <a:off x="100709" y="6191417"/>
            <a:ext cx="8879354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Bing-Nan Lu,</a:t>
            </a:r>
            <a:r>
              <a:rPr lang="en" sz="1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Jie</a:t>
            </a:r>
            <a:r>
              <a:rPr lang="en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Zhao,</a:t>
            </a:r>
            <a:r>
              <a:rPr lang="en" sz="1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En-Guang</a:t>
            </a:r>
            <a:r>
              <a:rPr lang="en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Zhao,and</a:t>
            </a:r>
            <a:r>
              <a:rPr lang="en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Shan-</a:t>
            </a:r>
            <a:r>
              <a:rPr lang="en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Gui</a:t>
            </a:r>
            <a:r>
              <a:rPr lang="en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Zhou</a:t>
            </a:r>
            <a: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</a:t>
            </a:r>
            <a:r>
              <a:rPr lang="en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hys. </a:t>
            </a:r>
            <a: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ev </a:t>
            </a:r>
            <a:r>
              <a:rPr lang="en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 89, 014323 (2014) </a:t>
            </a:r>
            <a:endParaRPr lang="e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</a:rPr>
              <a:t>Y. K. Gambhir, P. Ring, and A. </a:t>
            </a:r>
            <a:r>
              <a:rPr lang="e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Thimet</a:t>
            </a:r>
            <a: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Ann. Phys. 198, 132 (1990). </a:t>
            </a:r>
          </a:p>
          <a:p>
            <a:endParaRPr lang="ru-RU" dirty="0"/>
          </a:p>
          <a:p>
            <a:endParaRPr lang="en" dirty="0"/>
          </a:p>
          <a:p>
            <a:endParaRPr lang="en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3EA61F7-1AC8-6E0F-77E6-F4CA7317108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75315"/>
          <a:stretch/>
        </p:blipFill>
        <p:spPr>
          <a:xfrm>
            <a:off x="-50717" y="584328"/>
            <a:ext cx="8959061" cy="2050825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B2A30DE3-BCAA-2528-6A8E-869AB0DFAD8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3526" t="73019" r="30445"/>
          <a:stretch/>
        </p:blipFill>
        <p:spPr>
          <a:xfrm>
            <a:off x="6191140" y="4356194"/>
            <a:ext cx="2307666" cy="2218139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286E0CA7-EFEA-C3DF-09E0-D1966ECCCB8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3844" r="59021" b="52463"/>
          <a:stretch/>
        </p:blipFill>
        <p:spPr>
          <a:xfrm>
            <a:off x="7651533" y="521791"/>
            <a:ext cx="3657600" cy="1960962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18A09242-0747-82E9-E0FE-1F81ACA110D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2376" t="23974" b="52463"/>
          <a:stretch/>
        </p:blipFill>
        <p:spPr>
          <a:xfrm>
            <a:off x="900868" y="2476487"/>
            <a:ext cx="5162573" cy="1957534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EF7CAD02-01E6-979A-C428-EB54C73D2DF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8044" r="29311" b="28891"/>
          <a:stretch/>
        </p:blipFill>
        <p:spPr>
          <a:xfrm>
            <a:off x="5032441" y="2457769"/>
            <a:ext cx="6276692" cy="1899199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8AF9E40B-C663-2721-188C-A08AC5CED2C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3970" t="48044" b="24976"/>
          <a:stretch/>
        </p:blipFill>
        <p:spPr>
          <a:xfrm>
            <a:off x="3755775" y="4279916"/>
            <a:ext cx="2307666" cy="2218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7299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6963EBB-1C99-C34E-A2D3-5F48A8C52BAC}"/>
              </a:ext>
            </a:extLst>
          </p:cNvPr>
          <p:cNvSpPr/>
          <p:nvPr/>
        </p:nvSpPr>
        <p:spPr>
          <a:xfrm>
            <a:off x="128631" y="1273248"/>
            <a:ext cx="119347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Using the obtained wave functions, the matrix elements of an arbitrary operator can be calculated as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040B30C-A97D-ED42-8EB4-B43F237091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3087" y="1737807"/>
            <a:ext cx="6664185" cy="792543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8B8D90B5-1E05-5B4D-9D56-A5F6A52BEF32}"/>
              </a:ext>
            </a:extLst>
          </p:cNvPr>
          <p:cNvSpPr/>
          <p:nvPr/>
        </p:nvSpPr>
        <p:spPr>
          <a:xfrm>
            <a:off x="257262" y="3228945"/>
            <a:ext cx="119347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collective quadrupole operator responsible for E2 transitions is taken in the form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10CE0C8-C962-0344-B35D-C29D4B2ABF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3225" y="4097708"/>
            <a:ext cx="6806536" cy="1192564"/>
          </a:xfrm>
          <a:prstGeom prst="rect">
            <a:avLst/>
          </a:prstGeom>
        </p:spPr>
      </p:pic>
      <p:sp>
        <p:nvSpPr>
          <p:cNvPr id="16" name="Rectangle 2">
            <a:extLst>
              <a:ext uri="{FF2B5EF4-FFF2-40B4-BE49-F238E27FC236}">
                <a16:creationId xmlns:a16="http://schemas.microsoft.com/office/drawing/2014/main" id="{2DBBB9D3-0B4C-DE41-B9CA-56EBFDFFEF90}"/>
              </a:ext>
            </a:extLst>
          </p:cNvPr>
          <p:cNvSpPr/>
          <p:nvPr/>
        </p:nvSpPr>
        <p:spPr>
          <a:xfrm>
            <a:off x="406781" y="13960"/>
            <a:ext cx="1116011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27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Model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E8EDAC7-146F-AA66-DE67-D09C64CD3C61}"/>
              </a:ext>
            </a:extLst>
          </p:cNvPr>
          <p:cNvSpPr txBox="1"/>
          <p:nvPr/>
        </p:nvSpPr>
        <p:spPr>
          <a:xfrm>
            <a:off x="128631" y="6389072"/>
            <a:ext cx="1008216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E. V. </a:t>
            </a:r>
            <a:r>
              <a:rPr lang="e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Mardyban</a:t>
            </a:r>
            <a:r>
              <a:rPr lang="e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E. A. </a:t>
            </a:r>
            <a:r>
              <a:rPr lang="e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Kolganova</a:t>
            </a:r>
            <a:r>
              <a:rPr lang="e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T. M. </a:t>
            </a:r>
            <a:r>
              <a:rPr lang="e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Shneidman</a:t>
            </a:r>
            <a:r>
              <a:rPr lang="e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R. V. </a:t>
            </a:r>
            <a:r>
              <a:rPr lang="e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Jolos</a:t>
            </a:r>
            <a:r>
              <a:rPr lang="e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Phys. Rev. C </a:t>
            </a:r>
            <a:r>
              <a:rPr lang="en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105</a:t>
            </a:r>
            <a:r>
              <a:rPr lang="e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024321 (2022)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Номер слайда 18">
            <a:extLst>
              <a:ext uri="{FF2B5EF4-FFF2-40B4-BE49-F238E27FC236}">
                <a16:creationId xmlns:a16="http://schemas.microsoft.com/office/drawing/2014/main" id="{0D7D47BE-9C2D-CE2D-7ABF-F30AC31F9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B4D0E-0C0B-D341-837F-D0D05722EDD2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2880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87E2DA3-5545-1A1E-03D8-4035A506E211}"/>
              </a:ext>
            </a:extLst>
          </p:cNvPr>
          <p:cNvSpPr txBox="1"/>
          <p:nvPr/>
        </p:nvSpPr>
        <p:spPr>
          <a:xfrm>
            <a:off x="0" y="6208156"/>
            <a:ext cx="100367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SM+JUN45 –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Honma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al., PRC80, 064323 (2009); IBM+D1M –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Nomura et al., PRC95, 064310 (2017); </a:t>
            </a:r>
          </a:p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CFHB+5DCH – Delaroche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 al., PRC81, 014303 (2010)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104C4491-5881-AE8E-D0DF-F9F2509B73E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-479425" y="-6349"/>
          <a:ext cx="7351776" cy="56268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ph" r:id="rId3" imgW="9802368" imgH="7502511" progId="Origin50.Graph">
                  <p:embed/>
                </p:oleObj>
              </mc:Choice>
              <mc:Fallback>
                <p:oleObj name="Graph" r:id="rId3" imgW="9802368" imgH="7502511" progId="Origin50.Graph">
                  <p:embed/>
                  <p:pic>
                    <p:nvPicPr>
                      <p:cNvPr id="5" name="Объект 4">
                        <a:extLst>
                          <a:ext uri="{FF2B5EF4-FFF2-40B4-BE49-F238E27FC236}">
                            <a16:creationId xmlns:a16="http://schemas.microsoft.com/office/drawing/2014/main" id="{104C4491-5881-AE8E-D0DF-F9F2509B73E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479425" y="-6349"/>
                        <a:ext cx="7351776" cy="56268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4519E258-DB2E-AAE2-5760-B078C32A3BE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423535" y="-6350"/>
          <a:ext cx="7351776" cy="56268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ph" r:id="rId5" imgW="9802368" imgH="7502511" progId="Origin50.Graph">
                  <p:embed/>
                </p:oleObj>
              </mc:Choice>
              <mc:Fallback>
                <p:oleObj name="Graph" r:id="rId5" imgW="9802368" imgH="7502511" progId="Origin50.Graph">
                  <p:embed/>
                  <p:pic>
                    <p:nvPicPr>
                      <p:cNvPr id="6" name="Объект 5">
                        <a:extLst>
                          <a:ext uri="{FF2B5EF4-FFF2-40B4-BE49-F238E27FC236}">
                            <a16:creationId xmlns:a16="http://schemas.microsoft.com/office/drawing/2014/main" id="{4519E258-DB2E-AAE2-5760-B078C32A3BE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423535" y="-6350"/>
                        <a:ext cx="7351776" cy="56268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Рисунок 6" descr="Изображение выглядит как текст, снимок экрана, Шрифт, число&#10;&#10;Автоматически созданное описание">
            <a:extLst>
              <a:ext uri="{FF2B5EF4-FFF2-40B4-BE49-F238E27FC236}">
                <a16:creationId xmlns:a16="http://schemas.microsoft.com/office/drawing/2014/main" id="{C186840B-DFBC-8436-4060-C5B84382D76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22886" y="171450"/>
            <a:ext cx="1536212" cy="1174750"/>
          </a:xfrm>
          <a:prstGeom prst="rect">
            <a:avLst/>
          </a:prstGeom>
        </p:spPr>
      </p:pic>
      <p:pic>
        <p:nvPicPr>
          <p:cNvPr id="8" name="Рисунок 7" descr="Изображение выглядит как текст, снимок экрана, Шрифт, число&#10;&#10;Автоматически созданное описание">
            <a:extLst>
              <a:ext uri="{FF2B5EF4-FFF2-40B4-BE49-F238E27FC236}">
                <a16:creationId xmlns:a16="http://schemas.microsoft.com/office/drawing/2014/main" id="{C1234242-635A-715E-37E3-99141072C67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59788" y="171450"/>
            <a:ext cx="1536212" cy="1174750"/>
          </a:xfrm>
          <a:prstGeom prst="rect">
            <a:avLst/>
          </a:prstGeom>
        </p:spPr>
      </p:pic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A84F7AE-1405-005C-224C-271FD9E88E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B4D0E-0C0B-D341-837F-D0D05722EDD2}" type="slidenum">
              <a:rPr lang="ru-RU" smtClean="0"/>
              <a:t>8</a:t>
            </a:fld>
            <a:endParaRPr lang="ru-RU"/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283BC7DC-BB34-2EB1-3487-1B4F7F3CD891}"/>
              </a:ext>
            </a:extLst>
          </p:cNvPr>
          <p:cNvSpPr/>
          <p:nvPr/>
        </p:nvSpPr>
        <p:spPr>
          <a:xfrm>
            <a:off x="362699" y="13960"/>
            <a:ext cx="1204176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27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</a:p>
        </p:txBody>
      </p:sp>
    </p:spTree>
    <p:extLst>
      <p:ext uri="{BB962C8B-B14F-4D97-AF65-F5344CB8AC3E}">
        <p14:creationId xmlns:p14="http://schemas.microsoft.com/office/powerpoint/2010/main" val="39678346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3D78CA3-48EA-74DA-B8B0-B8FF7A8402DE}"/>
              </a:ext>
            </a:extLst>
          </p:cNvPr>
          <p:cNvSpPr txBox="1"/>
          <p:nvPr/>
        </p:nvSpPr>
        <p:spPr>
          <a:xfrm>
            <a:off x="0" y="6208156"/>
            <a:ext cx="100367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SM+JUN45 –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Honma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al., PRC80, 064323 (2009); IBM+D1M –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Nomura et al., PRC95, 064310 (2017); </a:t>
            </a:r>
          </a:p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CFHB+5DCH – Delaroche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 al., PRC81, 014303 (2010)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F6169982-92B6-6D03-B693-57DD72D9638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4058473"/>
              </p:ext>
            </p:extLst>
          </p:nvPr>
        </p:nvGraphicFramePr>
        <p:xfrm>
          <a:off x="-294640" y="0"/>
          <a:ext cx="7351776" cy="56268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ph" r:id="rId3" imgW="9802368" imgH="7502511" progId="Origin50.Graph">
                  <p:embed/>
                </p:oleObj>
              </mc:Choice>
              <mc:Fallback>
                <p:oleObj name="Graph" r:id="rId3" imgW="9802368" imgH="7502511" progId="Origin50.Graph">
                  <p:embed/>
                  <p:pic>
                    <p:nvPicPr>
                      <p:cNvPr id="5" name="Объект 4">
                        <a:extLst>
                          <a:ext uri="{FF2B5EF4-FFF2-40B4-BE49-F238E27FC236}">
                            <a16:creationId xmlns:a16="http://schemas.microsoft.com/office/drawing/2014/main" id="{F6169982-92B6-6D03-B693-57DD72D9638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294640" y="0"/>
                        <a:ext cx="7351776" cy="56268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FA1C28CC-C612-2529-CD1A-BE065B4ACD7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443855" y="-4882"/>
          <a:ext cx="7351776" cy="56268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ph" r:id="rId5" imgW="9802368" imgH="7502511" progId="Origin50.Graph">
                  <p:embed/>
                </p:oleObj>
              </mc:Choice>
              <mc:Fallback>
                <p:oleObj name="Graph" r:id="rId5" imgW="9802368" imgH="7502511" progId="Origin50.Graph">
                  <p:embed/>
                  <p:pic>
                    <p:nvPicPr>
                      <p:cNvPr id="6" name="Объект 5">
                        <a:extLst>
                          <a:ext uri="{FF2B5EF4-FFF2-40B4-BE49-F238E27FC236}">
                            <a16:creationId xmlns:a16="http://schemas.microsoft.com/office/drawing/2014/main" id="{FA1C28CC-C612-2529-CD1A-BE065B4ACD7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443855" y="-4882"/>
                        <a:ext cx="7351776" cy="56268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Рисунок 6" descr="Изображение выглядит как текст, снимок экрана, Шрифт, число&#10;&#10;Автоматически созданное описание">
            <a:extLst>
              <a:ext uri="{FF2B5EF4-FFF2-40B4-BE49-F238E27FC236}">
                <a16:creationId xmlns:a16="http://schemas.microsoft.com/office/drawing/2014/main" id="{9B57B159-1111-A9E7-E7BB-5D77ED08022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22886" y="171450"/>
            <a:ext cx="1536212" cy="1174750"/>
          </a:xfrm>
          <a:prstGeom prst="rect">
            <a:avLst/>
          </a:prstGeom>
        </p:spPr>
      </p:pic>
      <p:pic>
        <p:nvPicPr>
          <p:cNvPr id="8" name="Рисунок 7" descr="Изображение выглядит как текст, снимок экрана, Шрифт, число&#10;&#10;Автоматически созданное описание">
            <a:extLst>
              <a:ext uri="{FF2B5EF4-FFF2-40B4-BE49-F238E27FC236}">
                <a16:creationId xmlns:a16="http://schemas.microsoft.com/office/drawing/2014/main" id="{76A66FC5-7381-F2B4-4843-15A33F280CF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93472" y="171450"/>
            <a:ext cx="1536212" cy="1174750"/>
          </a:xfrm>
          <a:prstGeom prst="rect">
            <a:avLst/>
          </a:prstGeom>
        </p:spPr>
      </p:pic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BC21A5A-7B90-0D92-EBD4-59023721E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B4D0E-0C0B-D341-837F-D0D05722EDD2}" type="slidenum">
              <a:rPr lang="ru-RU" smtClean="0"/>
              <a:t>9</a:t>
            </a:fld>
            <a:endParaRPr lang="ru-RU"/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4ECDD4A2-8CFC-708D-72F7-F4315541A89F}"/>
              </a:ext>
            </a:extLst>
          </p:cNvPr>
          <p:cNvSpPr/>
          <p:nvPr/>
        </p:nvSpPr>
        <p:spPr>
          <a:xfrm>
            <a:off x="362699" y="13960"/>
            <a:ext cx="1204176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27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</a:p>
        </p:txBody>
      </p:sp>
    </p:spTree>
    <p:extLst>
      <p:ext uri="{BB962C8B-B14F-4D97-AF65-F5344CB8AC3E}">
        <p14:creationId xmlns:p14="http://schemas.microsoft.com/office/powerpoint/2010/main" val="364766392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14466</TotalTime>
  <Words>1150</Words>
  <Application>Microsoft Macintosh PowerPoint</Application>
  <PresentationFormat>Широкоэкранный</PresentationFormat>
  <Paragraphs>126</Paragraphs>
  <Slides>20</Slides>
  <Notes>15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6" baseType="lpstr">
      <vt:lpstr>Aptos</vt:lpstr>
      <vt:lpstr>Aptos Display</vt:lpstr>
      <vt:lpstr>Arial</vt:lpstr>
      <vt:lpstr>Times New Roman</vt:lpstr>
      <vt:lpstr>Тема Office</vt:lpstr>
      <vt:lpstr>Graph</vt:lpstr>
      <vt:lpstr>Investigation of the structure of the lowest quadrupole excitations in Ge isotopes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594</dc:creator>
  <cp:lastModifiedBy>594</cp:lastModifiedBy>
  <cp:revision>27</cp:revision>
  <dcterms:created xsi:type="dcterms:W3CDTF">2024-06-21T07:37:52Z</dcterms:created>
  <dcterms:modified xsi:type="dcterms:W3CDTF">2024-10-08T03:56:49Z</dcterms:modified>
</cp:coreProperties>
</file>