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349" r:id="rId3"/>
    <p:sldId id="350" r:id="rId4"/>
    <p:sldId id="351" r:id="rId5"/>
    <p:sldId id="352" r:id="rId6"/>
    <p:sldId id="353" r:id="rId7"/>
    <p:sldId id="354" r:id="rId8"/>
    <p:sldId id="286" r:id="rId9"/>
    <p:sldId id="333" r:id="rId10"/>
    <p:sldId id="261" r:id="rId11"/>
    <p:sldId id="347" r:id="rId12"/>
    <p:sldId id="355" r:id="rId13"/>
    <p:sldId id="356" r:id="rId14"/>
    <p:sldId id="357" r:id="rId15"/>
    <p:sldId id="303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76" autoAdjust="0"/>
    <p:restoredTop sz="9456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8401C6-B783-494E-9727-78C255220323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84F53B-3677-4AD9-A1BC-9331677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Б.А.Чернышев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CA8A0-8B4C-4AC6-9D23-220EF90620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4F53B-3677-4AD9-A1BC-9331677C403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7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48D7-7D63-4F48-9DC9-9AF9728932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1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4F53B-3677-4AD9-A1BC-9331677C403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C7F3-9E9C-4469-96F5-06B791E2483D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443C-7A42-406B-BDDC-96A416904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24E7-8242-46EF-90E9-7E2133F14FC4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36F8-C469-48B8-A4B3-62968B60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78C1-C4E3-4635-B1C1-ED6F36C283F7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1ECE-FF3B-49D6-AD80-2F82F99A1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CFEC-8537-49B1-924A-4E1BEC4D5A58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DF89-3FE1-4C76-B856-106CB86E8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002B-FDF9-4DEF-AD94-0D85D4A44B7C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EAA8-B82A-4E91-AEC5-24E4D603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BBA4-1D87-413E-9671-05CCF6E926A3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8077-6C95-4F5D-B287-A06FD506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174A-BF2E-40DF-B205-D5B40D68B338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CCD0-34B6-46BD-A6EA-249A6E62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DF24-3DBF-4095-A740-CB26746235D3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BCE3-FBD0-4F41-8775-F8482B35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1A7-4027-47EC-A13A-C67252E8FB75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5477-CB51-445B-A38C-A7A1861B0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0E45-5B25-41CC-AD29-30D6468F8DA3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3AA0-9860-4AAB-AC7B-B254D3B63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D496-0D50-464F-94AD-496CE3A403A5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23F-8FF2-4100-B0CC-793DBD150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4F14C-B7C8-460F-B549-4DBDCB74E13C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5798C-6ED6-435A-B546-69342742A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076056" cy="1052736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7rd International Conference on Particle Physics and Astrophysics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5588" cy="3312368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multi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reactions of stopped pion absorption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Chernyshev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National Research Nuclear University “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MEPhI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Moscow, 2024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s://indico.particle.mephi.ru/event/22/images/37-Kremlin_in_Izmaylov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indico.particle.mephi.ru/event/22/images/37-Kremlin_in_Izmaylov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indico.particle.mephi.ru/event/22/images/37-Kremlin_in_Izmaylov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17" y="0"/>
            <a:ext cx="3898404" cy="26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Layout of spectrometer (LANL)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4142"/>
              </p:ext>
            </p:extLst>
          </p:nvPr>
        </p:nvGraphicFramePr>
        <p:xfrm>
          <a:off x="1" y="620689"/>
          <a:ext cx="9144000" cy="1666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9631"/>
                <a:gridCol w="936104"/>
                <a:gridCol w="2304256"/>
                <a:gridCol w="1080120"/>
                <a:gridCol w="2024013"/>
                <a:gridCol w="1539876"/>
              </a:tblGrid>
              <a:tr h="48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Sizes and Impurities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Stop rate, 1/s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SCD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telescopes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Threshold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109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30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p/p=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10,</a:t>
                      </a:r>
                      <a:r>
                        <a:rPr lang="en-US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12,14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25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lang="en-US" sz="14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(135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26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4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-Т=100, 450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-Т=3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=8 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en-US" sz="14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=55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mster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3.5, 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4, 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4.5,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sz="1800" b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</a:t>
                      </a:r>
                      <a:r>
                        <a:rPr lang="en-US" sz="14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15.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28965" y="6550223"/>
            <a:ext cx="6215035" cy="30777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Gornov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M. G.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et al.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//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Nucl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Inst. and Meth. in Phys. Res. A 2000. V.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-BoldMT"/>
                <a:cs typeface="Times New Roman" pitchFamily="18" charset="0"/>
              </a:rPr>
              <a:t>446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P. 461.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5544616" cy="41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flipH="1">
            <a:off x="0" y="3068960"/>
            <a:ext cx="3168352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&lt; 0.5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(Z=1)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36912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81128"/>
            <a:ext cx="3563888" cy="4308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&lt; 1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(Z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=1)</a:t>
            </a:r>
            <a:endParaRPr lang="ru-RU" sz="2200" b="1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3861048"/>
            <a:ext cx="3168352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(Z=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73216"/>
            <a:ext cx="3563888" cy="4308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&lt; 3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(Z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=2)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8206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Dineutron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2001" y="548680"/>
            <a:ext cx="313098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 + 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3" y="1010345"/>
            <a:ext cx="4428799" cy="321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890888" y="1196752"/>
            <a:ext cx="914400" cy="47625"/>
          </a:xfrm>
          <a:prstGeom prst="flowChartProcess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898625" y="1844824"/>
            <a:ext cx="914400" cy="47625"/>
          </a:xfrm>
          <a:prstGeom prst="flowChartProcess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932040" y="2567537"/>
            <a:ext cx="914400" cy="47625"/>
          </a:xfrm>
          <a:prstGeom prst="flowChartProcess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962007" y="3332609"/>
            <a:ext cx="914400" cy="47625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932040" y="4204793"/>
            <a:ext cx="914400" cy="47625"/>
          </a:xfrm>
          <a:prstGeom prst="flowChartProcess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71249" y="1059711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79512" y="1707783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2986" y="249289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3218" y="3171755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3218" y="406775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5" y="4204792"/>
            <a:ext cx="4116129" cy="265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8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Dineutron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48680"/>
            <a:ext cx="313098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 + 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715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5949280"/>
            <a:ext cx="1457643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1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0" y="-1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Tri</a:t>
            </a:r>
            <a:r>
              <a:rPr lang="en-US" sz="3200" b="1" dirty="0" err="1" smtClean="0">
                <a:solidFill>
                  <a:srgbClr val="FF0000"/>
                </a:solidFill>
              </a:rPr>
              <a:t>neutrons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7774" y="587357"/>
            <a:ext cx="319991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 + 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856560"/>
              </p:ext>
            </p:extLst>
          </p:nvPr>
        </p:nvGraphicFramePr>
        <p:xfrm>
          <a:off x="899592" y="1124744"/>
          <a:ext cx="4331618" cy="303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Точечный рисунок" r:id="rId4" imgW="3869304" imgH="2708512" progId="Paint.Picture">
                  <p:embed/>
                </p:oleObj>
              </mc:Choice>
              <mc:Fallback>
                <p:oleObj name="Точечный рисунок" r:id="rId4" imgW="3869304" imgH="270851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4331618" cy="3033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48064" y="1412776"/>
            <a:ext cx="914400" cy="47625"/>
          </a:xfrm>
          <a:prstGeom prst="flowChartProcess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205000" y="1883157"/>
            <a:ext cx="914400" cy="47625"/>
          </a:xfrm>
          <a:prstGeom prst="flowChartProcess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205000" y="2420888"/>
            <a:ext cx="914400" cy="47625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275735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+d+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34091" y="169849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+d+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2575" y="2236222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resonance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89261"/>
              </p:ext>
            </p:extLst>
          </p:nvPr>
        </p:nvGraphicFramePr>
        <p:xfrm>
          <a:off x="5205000" y="3573016"/>
          <a:ext cx="3948337" cy="1371600"/>
        </p:xfrm>
        <a:graphic>
          <a:graphicData uri="http://schemas.openxmlformats.org/drawingml/2006/table">
            <a:tbl>
              <a:tblPr/>
              <a:tblGrid>
                <a:gridCol w="2200095"/>
                <a:gridCol w="1748242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 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2000" b="1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205000" y="3068960"/>
            <a:ext cx="914400" cy="47625"/>
          </a:xfrm>
          <a:prstGeom prst="flowChartProcess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73516" y="290810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19090"/>
              </p:ext>
            </p:extLst>
          </p:nvPr>
        </p:nvGraphicFramePr>
        <p:xfrm>
          <a:off x="1115616" y="4099773"/>
          <a:ext cx="3892902" cy="275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Точечный рисунок" r:id="rId6" imgW="3869304" imgH="2739467" progId="Paint.Picture">
                  <p:embed/>
                </p:oleObj>
              </mc:Choice>
              <mc:Fallback>
                <p:oleObj name="Точечный рисунок" r:id="rId6" imgW="3869304" imgH="27394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99773"/>
                        <a:ext cx="3892902" cy="2758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91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0" y="-1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Tri</a:t>
            </a:r>
            <a:r>
              <a:rPr lang="en-US" sz="3200" b="1" dirty="0" err="1" smtClean="0">
                <a:solidFill>
                  <a:srgbClr val="FF0000"/>
                </a:solidFill>
              </a:rPr>
              <a:t>neutrons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7774" y="587357"/>
            <a:ext cx="319991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66780"/>
              </p:ext>
            </p:extLst>
          </p:nvPr>
        </p:nvGraphicFramePr>
        <p:xfrm>
          <a:off x="93248" y="1092956"/>
          <a:ext cx="5152975" cy="362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Точечный рисунок" r:id="rId4" imgW="3900258" imgH="2739467" progId="Paint.Picture">
                  <p:embed/>
                </p:oleObj>
              </mc:Choice>
              <mc:Fallback>
                <p:oleObj name="Точечный рисунок" r:id="rId4" imgW="3900258" imgH="27394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48" y="1092956"/>
                        <a:ext cx="5152975" cy="3622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64088" y="1412776"/>
            <a:ext cx="914400" cy="47625"/>
          </a:xfrm>
          <a:prstGeom prst="flowChartProcess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1275735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+t+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364088" y="1936150"/>
            <a:ext cx="914400" cy="47625"/>
          </a:xfrm>
          <a:prstGeom prst="flowChartProcess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30530" y="179910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+n+t+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364088" y="2564904"/>
            <a:ext cx="914400" cy="47625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45150" y="2427863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resonance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08652"/>
              </p:ext>
            </p:extLst>
          </p:nvPr>
        </p:nvGraphicFramePr>
        <p:xfrm>
          <a:off x="5076056" y="3717032"/>
          <a:ext cx="3948337" cy="1371600"/>
        </p:xfrm>
        <a:graphic>
          <a:graphicData uri="http://schemas.openxmlformats.org/drawingml/2006/table">
            <a:tbl>
              <a:tblPr/>
              <a:tblGrid>
                <a:gridCol w="2200095"/>
                <a:gridCol w="1748242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 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2000" b="1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362546" y="3212976"/>
            <a:ext cx="914400" cy="47625"/>
          </a:xfrm>
          <a:prstGeom prst="flowChartProcess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03482" y="302831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9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54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036496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In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dineutron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 MeV)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was observed.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708920"/>
            <a:ext cx="9036496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Font typeface="Symbol" pitchFamily="18" charset="2"/>
              <a:buChar char="·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existence of highly excited states of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trineutron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obtained in reactions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 +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48880"/>
            <a:ext cx="496855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your attention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15816" y="1268760"/>
                <a:ext cx="2474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268760"/>
                <a:ext cx="2474203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4039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Multineutrons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5491888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free neutron has a lifetime of almost 15 minutes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7" y="1916832"/>
            <a:ext cx="9138734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neutron can live indefinitely in a bound state inside stable nuclei or neutron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31" y="3356992"/>
            <a:ext cx="9134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existence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multi-neutron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in a bound or unbound resonant state remains open, despite numerous experimental studies.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61248"/>
            <a:ext cx="9036496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Light </a:t>
            </a:r>
            <a:r>
              <a:rPr lang="en-US" dirty="0" smtClean="0"/>
              <a:t>nuclei have </a:t>
            </a:r>
            <a:r>
              <a:rPr lang="en-US" dirty="0"/>
              <a:t>long played a fundamental role in this respect, </a:t>
            </a:r>
            <a:r>
              <a:rPr lang="en-US" dirty="0" smtClean="0"/>
              <a:t>and those </a:t>
            </a:r>
            <a:r>
              <a:rPr lang="en-US" dirty="0"/>
              <a:t>exhibiting very asymmetric neutron-to-proton </a:t>
            </a:r>
            <a:r>
              <a:rPr lang="en-US" dirty="0" smtClean="0"/>
              <a:t>ratios have </a:t>
            </a:r>
            <a:r>
              <a:rPr lang="en-US" dirty="0"/>
              <a:t>proven to be particularly sensitive to details of </a:t>
            </a:r>
            <a:r>
              <a:rPr lang="en-US" dirty="0" smtClean="0"/>
              <a:t>the two- </a:t>
            </a:r>
            <a:r>
              <a:rPr lang="en-US" dirty="0"/>
              <a:t>and few-body forces used in nuclear models.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7521" y="4509120"/>
            <a:ext cx="916688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Understanding the structure of nuclei and how their </a:t>
            </a:r>
            <a:r>
              <a:rPr lang="en-US" b="1" dirty="0" smtClean="0"/>
              <a:t>properties emerge </a:t>
            </a:r>
            <a:r>
              <a:rPr lang="en-US" b="1" dirty="0"/>
              <a:t>from the underlying forces between </a:t>
            </a:r>
            <a:r>
              <a:rPr lang="en-US" b="1" dirty="0" smtClean="0"/>
              <a:t>nucleons is </a:t>
            </a:r>
            <a:r>
              <a:rPr lang="en-US" b="1" dirty="0"/>
              <a:t>a major goal of modern nuclear physics.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849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Dineutron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PDF] Exploring the manifestation and nature of a dineutron in two-neutron  emission using a dynamical dineutron model | Semantic Sch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DF] Exploring the manifestation and nature of a dineutron in two-neutron  emission using a dynamical dineutron model | Semantic Scho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PDF] Exploring the manifestation and nature of a dineutron in two-neutron  emission using a dynamical dineutron model | Semantic Schol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197222" cy="275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883918"/>
            <a:ext cx="9112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dineutron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example of the manifestation of final state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(FSI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developed in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Migdal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81472" y="3471573"/>
            <a:ext cx="1457643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771799" y="5517232"/>
                <a:ext cx="2500877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𝝈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𝒅𝑬</m:t>
                          </m:r>
                        </m:den>
                      </m:f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𝑭𝑺𝑰</m:t>
                          </m:r>
                        </m:sub>
                      </m:sSub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)∙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𝑷𝑽</m:t>
                          </m:r>
                        </m:sub>
                      </m:sSub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5517232"/>
                <a:ext cx="2500877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764928" y="6128902"/>
                <a:ext cx="2485680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𝑭𝑺𝑰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ru-RU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ru-RU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  <m:r>
                            <a:rPr lang="ru-RU" b="1" i="1"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latin typeface="Cambria Math"/>
                            </a:rPr>
                            <m:t>𝑴𝑬</m:t>
                          </m:r>
                          <m:sSup>
                            <m:s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ru-RU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28" y="6128902"/>
                <a:ext cx="2485680" cy="659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788511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consisting of two neutrons 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dineutron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unbound 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(0.1 MeV).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s-wave state.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4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Multineutrons</a:t>
            </a:r>
            <a:r>
              <a:rPr lang="en-US" sz="3200" b="1" dirty="0" smtClean="0">
                <a:solidFill>
                  <a:srgbClr val="FF0000"/>
                </a:solidFill>
              </a:rPr>
              <a:t> (n &gt; 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764704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 the mass number of 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multineutron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 systems, although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simplest one, the pairing effects observed along the neutron dripline suggest that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4,6,8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more likely exhibit bound or resonant states.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availability of beams and targets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of the cross-sections involved,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mostly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the search to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53" y="2690336"/>
            <a:ext cx="903185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due to accessibility and pairing considerations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tetraneutron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the most natural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searches.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0" y="-1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Multineutrons</a:t>
            </a:r>
            <a:r>
              <a:rPr lang="en-US" sz="3200" b="1" dirty="0" smtClean="0">
                <a:solidFill>
                  <a:srgbClr val="FF0000"/>
                </a:solidFill>
              </a:rPr>
              <a:t> (n &gt; 2)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-1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Tri</a:t>
            </a:r>
            <a:r>
              <a:rPr lang="en-US" sz="3200" b="1" dirty="0" err="1" smtClean="0">
                <a:solidFill>
                  <a:srgbClr val="FF0000"/>
                </a:solidFill>
              </a:rPr>
              <a:t>neutrons</a:t>
            </a:r>
            <a:r>
              <a:rPr lang="en-US" sz="3200" b="1" dirty="0" smtClean="0">
                <a:solidFill>
                  <a:srgbClr val="FF0000"/>
                </a:solidFill>
              </a:rPr>
              <a:t> (n = 3)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1137" y="1340768"/>
            <a:ext cx="1479892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6389" y="1340768"/>
            <a:ext cx="1226618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1137" y="4581128"/>
            <a:ext cx="1826141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Ba(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348880"/>
            <a:ext cx="1255472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6458" y="2348880"/>
            <a:ext cx="1627369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3063" y="3356992"/>
            <a:ext cx="1638141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Li(</a:t>
            </a:r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5520" y="3429000"/>
            <a:ext cx="1657377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dirty="0" smtClean="0"/>
              <a:t>(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,</a:t>
            </a:r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65855" y="3536166"/>
            <a:ext cx="1640193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dirty="0" smtClean="0"/>
              <a:t>(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/>
              <a:t>,</a:t>
            </a:r>
            <a:r>
              <a:rPr lang="en-US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)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661247"/>
            <a:ext cx="591469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resonant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were not observed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0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066"/>
            <a:ext cx="4229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305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Tetraneutron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13" y="744841"/>
            <a:ext cx="3403650" cy="31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4775"/>
            <a:ext cx="2876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3018" y="1556792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4812" y="4293096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 smtClean="0"/>
              <a:t>, </a:t>
            </a:r>
            <a:r>
              <a:rPr lang="nl-NL" b="1" dirty="0" smtClean="0"/>
              <a:t>Nature </a:t>
            </a:r>
            <a:r>
              <a:rPr lang="nl-NL" b="1" dirty="0"/>
              <a:t>| </a:t>
            </a:r>
            <a:r>
              <a:rPr lang="nl-NL" b="1" dirty="0" smtClean="0"/>
              <a:t>606 </a:t>
            </a:r>
            <a:r>
              <a:rPr lang="nl-NL" b="1" dirty="0"/>
              <a:t>| </a:t>
            </a:r>
            <a:r>
              <a:rPr lang="nl-NL" b="1" dirty="0" smtClean="0"/>
              <a:t>(2022) </a:t>
            </a:r>
            <a:r>
              <a:rPr lang="nl-NL" b="1" dirty="0"/>
              <a:t>| 679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7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885698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conclusion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that 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could not exist near the physical region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Theory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96" y="836712"/>
            <a:ext cx="9122208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models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agreed in the impossibility of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tetraneutron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based on the fact that the modifications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(and eventually NNN) interaction required to obtain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bound state were so large that the description of all the surrounding nuclear chart (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He...) would be destroyed, and not by a small quantity but by several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MeV.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6" y="4005064"/>
            <a:ext cx="8953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Gandolfi 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118, 232501 (2017</a:t>
            </a:r>
            <a:r>
              <a:rPr lang="nb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1.1(2) MeV.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811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J.G. Li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100, 054313 (2019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    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Er,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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1.29, 0.91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MeV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Stopped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absorption by nuclei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</a:t>
            </a:r>
          </a:p>
          <a:p>
            <a:pPr lvl="0" algn="ctr"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Tool for production of neutron-rich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states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Symbol"/>
            </a:endParaRPr>
          </a:p>
          <a:p>
            <a:pPr lvl="0" algn="ctr" eaLnBrk="0" hangingPunct="0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65503"/>
            <a:ext cx="4769712" cy="29459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95874" y="4767535"/>
            <a:ext cx="6192688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Superheavy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hydrogen isotopes 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4-7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9692" y="980728"/>
            <a:ext cx="6408712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exotic nuclei + X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87624" y="5417139"/>
            <a:ext cx="6192688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Heavy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heliumn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isotopes 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5-10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91680" y="6093296"/>
            <a:ext cx="6192688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Heavy lithium isotopes 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8-12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Li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043608" y="57332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043608" y="566124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402858" y="55532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7"/>
          </p:cNvCxnSpPr>
          <p:nvPr/>
        </p:nvCxnSpPr>
        <p:spPr>
          <a:xfrm flipV="1">
            <a:off x="2587246" y="4509120"/>
            <a:ext cx="473018" cy="107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79712" y="4005064"/>
            <a:ext cx="10805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060264" y="4356340"/>
            <a:ext cx="269237" cy="237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7" idx="6"/>
          </p:cNvCxnSpPr>
          <p:nvPr/>
        </p:nvCxnSpPr>
        <p:spPr>
          <a:xfrm flipV="1">
            <a:off x="3329501" y="3717032"/>
            <a:ext cx="738443" cy="75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6"/>
          </p:cNvCxnSpPr>
          <p:nvPr/>
        </p:nvCxnSpPr>
        <p:spPr>
          <a:xfrm>
            <a:off x="2618882" y="5661248"/>
            <a:ext cx="1449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6"/>
          </p:cNvCxnSpPr>
          <p:nvPr/>
        </p:nvCxnSpPr>
        <p:spPr>
          <a:xfrm>
            <a:off x="3329501" y="4475204"/>
            <a:ext cx="738443" cy="118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001550" y="56252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28" idx="6"/>
          </p:cNvCxnSpPr>
          <p:nvPr/>
        </p:nvCxnSpPr>
        <p:spPr>
          <a:xfrm>
            <a:off x="4217574" y="5733256"/>
            <a:ext cx="10024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8" idx="5"/>
          </p:cNvCxnSpPr>
          <p:nvPr/>
        </p:nvCxnSpPr>
        <p:spPr>
          <a:xfrm>
            <a:off x="4185938" y="5809632"/>
            <a:ext cx="946036" cy="643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100252" y="3447686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27584" y="586987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139890" y="486233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145192" y="615716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30172" y="5787831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72901" y="5291916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779912" y="4862329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05505" y="353236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52400" y="403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3140968"/>
            <a:ext cx="373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810109" y="2996952"/>
            <a:ext cx="12800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77447" y="12225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nnn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95010" y="2924944"/>
            <a:ext cx="1310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89933" y="2816932"/>
            <a:ext cx="2194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24476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2" idx="7"/>
          </p:cNvCxnSpPr>
          <p:nvPr/>
        </p:nvCxnSpPr>
        <p:spPr>
          <a:xfrm flipV="1">
            <a:off x="5277250" y="1844824"/>
            <a:ext cx="590894" cy="1003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2000" y="1124744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882226" y="1725960"/>
            <a:ext cx="269237" cy="237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44" idx="6"/>
          </p:cNvCxnSpPr>
          <p:nvPr/>
        </p:nvCxnSpPr>
        <p:spPr>
          <a:xfrm flipV="1">
            <a:off x="6151463" y="980728"/>
            <a:ext cx="1300857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4" idx="5"/>
          </p:cNvCxnSpPr>
          <p:nvPr/>
        </p:nvCxnSpPr>
        <p:spPr>
          <a:xfrm>
            <a:off x="6151463" y="19636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7065863" y="2816932"/>
            <a:ext cx="216024" cy="205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354980" y="2935336"/>
            <a:ext cx="1710883" cy="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50" idx="5"/>
          </p:cNvCxnSpPr>
          <p:nvPr/>
        </p:nvCxnSpPr>
        <p:spPr>
          <a:xfrm flipV="1">
            <a:off x="7250251" y="2986765"/>
            <a:ext cx="1210181" cy="5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826439" y="688340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596336" y="108174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30727" y="209632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10807" y="382039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75482" y="300246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238301" y="29834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037482" y="250955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47031" y="12225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nnn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27248</TotalTime>
  <Words>996</Words>
  <Application>Microsoft Office PowerPoint</Application>
  <PresentationFormat>Экран (4:3)</PresentationFormat>
  <Paragraphs>142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Изображение Paintbrush</vt:lpstr>
      <vt:lpstr>   The 7rd International Conference on Particle Physics and Astrophysics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Layout of spectrometer (LANL)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АППАРАТУРА и ДЕТЕКТОРЫ  в ФИЗИКЕ ВЫСОКИХ ЭНЕРГИЙ</dc:title>
  <dc:creator>Home</dc:creator>
  <cp:lastModifiedBy>Борис Чернышев</cp:lastModifiedBy>
  <cp:revision>675</cp:revision>
  <dcterms:modified xsi:type="dcterms:W3CDTF">2024-10-20T18:40:29Z</dcterms:modified>
</cp:coreProperties>
</file>